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9" r:id="rId5"/>
    <p:sldMasterId id="2147483661" r:id="rId6"/>
  </p:sldMasterIdLst>
  <p:notesMasterIdLst>
    <p:notesMasterId r:id="rId98"/>
  </p:notesMasterIdLst>
  <p:sldIdLst>
    <p:sldId id="256" r:id="rId7"/>
    <p:sldId id="274" r:id="rId8"/>
    <p:sldId id="299" r:id="rId9"/>
    <p:sldId id="300" r:id="rId10"/>
    <p:sldId id="301" r:id="rId11"/>
    <p:sldId id="302" r:id="rId12"/>
    <p:sldId id="394" r:id="rId13"/>
    <p:sldId id="303" r:id="rId14"/>
    <p:sldId id="395" r:id="rId15"/>
    <p:sldId id="304" r:id="rId16"/>
    <p:sldId id="390" r:id="rId17"/>
    <p:sldId id="305" r:id="rId18"/>
    <p:sldId id="388" r:id="rId19"/>
    <p:sldId id="389" r:id="rId20"/>
    <p:sldId id="307" r:id="rId21"/>
    <p:sldId id="308" r:id="rId22"/>
    <p:sldId id="312" r:id="rId23"/>
    <p:sldId id="309" r:id="rId24"/>
    <p:sldId id="397" r:id="rId25"/>
    <p:sldId id="398" r:id="rId26"/>
    <p:sldId id="399" r:id="rId27"/>
    <p:sldId id="400" r:id="rId28"/>
    <p:sldId id="313" r:id="rId29"/>
    <p:sldId id="314" r:id="rId30"/>
    <p:sldId id="401" r:id="rId31"/>
    <p:sldId id="402" r:id="rId32"/>
    <p:sldId id="403" r:id="rId33"/>
    <p:sldId id="404" r:id="rId34"/>
    <p:sldId id="405" r:id="rId35"/>
    <p:sldId id="406" r:id="rId36"/>
    <p:sldId id="408" r:id="rId37"/>
    <p:sldId id="311" r:id="rId38"/>
    <p:sldId id="324" r:id="rId39"/>
    <p:sldId id="409" r:id="rId40"/>
    <p:sldId id="410" r:id="rId41"/>
    <p:sldId id="427" r:id="rId42"/>
    <p:sldId id="411" r:id="rId43"/>
    <p:sldId id="412" r:id="rId44"/>
    <p:sldId id="413" r:id="rId45"/>
    <p:sldId id="414" r:id="rId46"/>
    <p:sldId id="415" r:id="rId47"/>
    <p:sldId id="416" r:id="rId48"/>
    <p:sldId id="417" r:id="rId49"/>
    <p:sldId id="418" r:id="rId50"/>
    <p:sldId id="419" r:id="rId51"/>
    <p:sldId id="420" r:id="rId52"/>
    <p:sldId id="318" r:id="rId53"/>
    <p:sldId id="325" r:id="rId54"/>
    <p:sldId id="421" r:id="rId55"/>
    <p:sldId id="422" r:id="rId56"/>
    <p:sldId id="423" r:id="rId57"/>
    <p:sldId id="424" r:id="rId58"/>
    <p:sldId id="425" r:id="rId59"/>
    <p:sldId id="426" r:id="rId60"/>
    <p:sldId id="444" r:id="rId61"/>
    <p:sldId id="447" r:id="rId62"/>
    <p:sldId id="323" r:id="rId63"/>
    <p:sldId id="294" r:id="rId64"/>
    <p:sldId id="430" r:id="rId65"/>
    <p:sldId id="431" r:id="rId66"/>
    <p:sldId id="306" r:id="rId67"/>
    <p:sldId id="432" r:id="rId68"/>
    <p:sldId id="433" r:id="rId69"/>
    <p:sldId id="434" r:id="rId70"/>
    <p:sldId id="310" r:id="rId71"/>
    <p:sldId id="267" r:id="rId72"/>
    <p:sldId id="445" r:id="rId73"/>
    <p:sldId id="435" r:id="rId74"/>
    <p:sldId id="288" r:id="rId75"/>
    <p:sldId id="446" r:id="rId76"/>
    <p:sldId id="262" r:id="rId77"/>
    <p:sldId id="436" r:id="rId78"/>
    <p:sldId id="289" r:id="rId79"/>
    <p:sldId id="437" r:id="rId80"/>
    <p:sldId id="261" r:id="rId81"/>
    <p:sldId id="438" r:id="rId82"/>
    <p:sldId id="290" r:id="rId83"/>
    <p:sldId id="296" r:id="rId84"/>
    <p:sldId id="297" r:id="rId85"/>
    <p:sldId id="258" r:id="rId86"/>
    <p:sldId id="439" r:id="rId87"/>
    <p:sldId id="291" r:id="rId88"/>
    <p:sldId id="440" r:id="rId89"/>
    <p:sldId id="298" r:id="rId90"/>
    <p:sldId id="441" r:id="rId91"/>
    <p:sldId id="280" r:id="rId92"/>
    <p:sldId id="442" r:id="rId93"/>
    <p:sldId id="292" r:id="rId94"/>
    <p:sldId id="443" r:id="rId95"/>
    <p:sldId id="264" r:id="rId96"/>
    <p:sldId id="265" r:id="rId9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724069-D853-9727-E3B4-2A4FC4061C44}" name="Lerato Mphahlele" initials="LM" userId="S::leratom@DSAC.GOV.ZA::3aa43d6c-65b9-49cc-ac69-f0202e372e62" providerId="AD"/>
  <p188:author id="{2255A8EF-FFDA-4C72-DCDD-87AE653FA96F}" name="Thulani Khumalo" initials="TK" userId="S::ThulaniK@Dsac.gov.za::ebd74ad9-6aa6-4d41-9e1d-daee6a0ef6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9900"/>
    <a:srgbClr val="D2F0CE"/>
    <a:srgbClr val="FF9504"/>
    <a:srgbClr val="026F00"/>
    <a:srgbClr val="DFF7D7"/>
    <a:srgbClr val="FF9900"/>
    <a:srgbClr val="EAF8E8"/>
    <a:srgbClr val="A2B1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3792" autoAdjust="0"/>
  </p:normalViewPr>
  <p:slideViewPr>
    <p:cSldViewPr snapToGrid="0">
      <p:cViewPr varScale="1">
        <p:scale>
          <a:sx n="60" d="100"/>
          <a:sy n="60" d="100"/>
        </p:scale>
        <p:origin x="25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eratom\Documents\Petunia\Copy%20of%20AMENDED%20Annual%20Report%20Grap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39546141611568E-2"/>
          <c:y val="5.608014897334504E-2"/>
          <c:w val="0.89326758748914548"/>
          <c:h val="0.83622150166496478"/>
        </c:manualLayout>
      </c:layout>
      <c:barChart>
        <c:barDir val="col"/>
        <c:grouping val="clustered"/>
        <c:varyColors val="0"/>
        <c:ser>
          <c:idx val="0"/>
          <c:order val="0"/>
          <c:tx>
            <c:strRef>
              <c:f>Sheet2!#REF!</c:f>
              <c:strCache>
                <c:ptCount val="1"/>
                <c:pt idx="0">
                  <c:v>#REF!</c:v>
                </c:pt>
              </c:strCache>
            </c:strRef>
          </c:tx>
          <c:spPr>
            <a:solidFill>
              <a:srgbClr val="026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0" b="1" i="0" u="none" strike="noStrike" kern="1200" baseline="0">
                    <a:solidFill>
                      <a:srgbClr val="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Sheet2!$A$2:$C$2</c:f>
              <c:strCache>
                <c:ptCount val="2"/>
                <c:pt idx="0">
                  <c:v>2020/2021</c:v>
                </c:pt>
                <c:pt idx="1">
                  <c:v>2021/2022</c:v>
                </c:pt>
              </c:strCache>
            </c:strRef>
          </c:cat>
          <c:val>
            <c:numRef>
              <c:f>Sheet2!$B$4:$C$4</c:f>
              <c:numCache>
                <c:formatCode>0%</c:formatCode>
                <c:ptCount val="2"/>
                <c:pt idx="0">
                  <c:v>0.74</c:v>
                </c:pt>
                <c:pt idx="1">
                  <c:v>0.76</c:v>
                </c:pt>
              </c:numCache>
            </c:numRef>
          </c:val>
          <c:extLst>
            <c:ext xmlns:c16="http://schemas.microsoft.com/office/drawing/2014/chart" uri="{C3380CC4-5D6E-409C-BE32-E72D297353CC}">
              <c16:uniqueId val="{00000000-2C31-4887-A83F-7CEEFDF2F970}"/>
            </c:ext>
          </c:extLst>
        </c:ser>
        <c:ser>
          <c:idx val="1"/>
          <c:order val="1"/>
          <c:tx>
            <c:strRef>
              <c:f>Sheet2!$C$3</c:f>
              <c:strCache>
                <c:ptCount val="1"/>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0" b="1" i="0" u="none" strike="noStrike" kern="1200" baseline="0">
                    <a:solidFill>
                      <a:srgbClr val="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Sheet2!$A$2:$C$2</c:f>
              <c:strCache>
                <c:ptCount val="2"/>
                <c:pt idx="0">
                  <c:v>2020/2021</c:v>
                </c:pt>
                <c:pt idx="1">
                  <c:v>2021/2022</c:v>
                </c:pt>
              </c:strCache>
            </c:strRef>
          </c:cat>
          <c:val>
            <c:numRef>
              <c:f>Sheet2!$B$5:$C$5</c:f>
              <c:numCache>
                <c:formatCode>0%</c:formatCode>
                <c:ptCount val="2"/>
                <c:pt idx="0">
                  <c:v>0.26</c:v>
                </c:pt>
                <c:pt idx="1">
                  <c:v>0.24</c:v>
                </c:pt>
              </c:numCache>
            </c:numRef>
          </c:val>
          <c:extLst>
            <c:ext xmlns:c16="http://schemas.microsoft.com/office/drawing/2014/chart" uri="{C3380CC4-5D6E-409C-BE32-E72D297353CC}">
              <c16:uniqueId val="{00000001-2C31-4887-A83F-7CEEFDF2F970}"/>
            </c:ext>
          </c:extLst>
        </c:ser>
        <c:dLbls>
          <c:dLblPos val="ctr"/>
          <c:showLegendKey val="0"/>
          <c:showVal val="1"/>
          <c:showCatName val="0"/>
          <c:showSerName val="0"/>
          <c:showPercent val="0"/>
          <c:showBubbleSize val="0"/>
        </c:dLbls>
        <c:gapWidth val="219"/>
        <c:overlap val="-27"/>
        <c:axId val="1663966847"/>
        <c:axId val="1663968095"/>
      </c:barChart>
      <c:catAx>
        <c:axId val="1663966847"/>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3200" b="1" i="0" u="none" strike="noStrike" kern="1200" baseline="0">
                <a:solidFill>
                  <a:srgbClr val="000000"/>
                </a:solidFill>
                <a:latin typeface="+mn-lt"/>
                <a:ea typeface="+mn-ea"/>
                <a:cs typeface="+mn-cs"/>
              </a:defRPr>
            </a:pPr>
            <a:endParaRPr lang="en-US"/>
          </a:p>
        </c:txPr>
        <c:crossAx val="1663968095"/>
        <c:crosses val="autoZero"/>
        <c:auto val="1"/>
        <c:lblAlgn val="ctr"/>
        <c:lblOffset val="100"/>
        <c:noMultiLvlLbl val="0"/>
      </c:catAx>
      <c:valAx>
        <c:axId val="1663968095"/>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2400" b="1" i="0" u="none" strike="noStrike" kern="1200" baseline="0">
                <a:solidFill>
                  <a:srgbClr val="000000"/>
                </a:solidFill>
                <a:latin typeface="+mn-lt"/>
                <a:ea typeface="+mn-ea"/>
                <a:cs typeface="+mn-cs"/>
              </a:defRPr>
            </a:pPr>
            <a:endParaRPr lang="en-US"/>
          </a:p>
        </c:txPr>
        <c:crossAx val="1663966847"/>
        <c:crosses val="autoZero"/>
        <c:crossBetween val="between"/>
      </c:valAx>
      <c:spPr>
        <a:noFill/>
        <a:ln>
          <a:noFill/>
          <a:prstDash val="solid"/>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091034516834251E-2"/>
          <c:y val="9.8747729763121087E-2"/>
          <c:w val="0.74378183702066969"/>
          <c:h val="0.70509643667130695"/>
        </c:manualLayout>
      </c:layout>
      <c:pie3DChart>
        <c:varyColors val="1"/>
        <c:ser>
          <c:idx val="0"/>
          <c:order val="0"/>
          <c:dPt>
            <c:idx val="0"/>
            <c:bubble3D val="0"/>
            <c:spPr>
              <a:solidFill>
                <a:srgbClr val="00FF00"/>
              </a:solidFill>
            </c:spPr>
            <c:extLst>
              <c:ext xmlns:c16="http://schemas.microsoft.com/office/drawing/2014/chart" uri="{C3380CC4-5D6E-409C-BE32-E72D297353CC}">
                <c16:uniqueId val="{00000001-5F04-4FAF-8346-96928A4A5B04}"/>
              </c:ext>
            </c:extLst>
          </c:dPt>
          <c:dPt>
            <c:idx val="1"/>
            <c:bubble3D val="0"/>
            <c:spPr>
              <a:solidFill>
                <a:srgbClr val="FF0000"/>
              </a:solidFill>
            </c:spPr>
            <c:extLst>
              <c:ext xmlns:c16="http://schemas.microsoft.com/office/drawing/2014/chart" uri="{C3380CC4-5D6E-409C-BE32-E72D297353CC}">
                <c16:uniqueId val="{00000003-5F04-4FAF-8346-96928A4A5B04}"/>
              </c:ext>
            </c:extLst>
          </c:dPt>
          <c:dPt>
            <c:idx val="2"/>
            <c:bubble3D val="0"/>
            <c:extLst>
              <c:ext xmlns:c16="http://schemas.microsoft.com/office/drawing/2014/chart" uri="{C3380CC4-5D6E-409C-BE32-E72D297353CC}">
                <c16:uniqueId val="{00000004-5F04-4FAF-8346-96928A4A5B04}"/>
              </c:ext>
            </c:extLst>
          </c:dPt>
          <c:dLbls>
            <c:dLbl>
              <c:idx val="0"/>
              <c:tx>
                <c:rich>
                  <a:bodyPr/>
                  <a:lstStyle/>
                  <a:p>
                    <a:pPr>
                      <a:defRPr sz="3200" b="1">
                        <a:solidFill>
                          <a:srgbClr val="000000"/>
                        </a:solidFill>
                      </a:defRPr>
                    </a:pPr>
                    <a:fld id="{2E59ECE9-3B9F-4F81-B7D8-A1D1EE863C24}" type="VALUE">
                      <a:rPr lang="en-US" sz="3200">
                        <a:solidFill>
                          <a:srgbClr val="000000"/>
                        </a:solidFill>
                      </a:rPr>
                      <a:pPr>
                        <a:defRPr sz="3200" b="1">
                          <a:solidFill>
                            <a:srgbClr val="000000"/>
                          </a:solidFill>
                        </a:defRPr>
                      </a:pPr>
                      <a:t>[VALUE]</a:t>
                    </a:fld>
                    <a:r>
                      <a:rPr lang="en-US" sz="3200" dirty="0">
                        <a:solidFill>
                          <a:srgbClr val="000000"/>
                        </a:solidFill>
                      </a:rPr>
                      <a:t> (34/45)</a:t>
                    </a:r>
                  </a:p>
                </c:rich>
              </c:tx>
              <c:spPr/>
              <c:dLblPos val="ctr"/>
              <c:showLegendKey val="0"/>
              <c:showVal val="1"/>
              <c:showCatName val="0"/>
              <c:showSerName val="0"/>
              <c:showPercent val="0"/>
              <c:showBubbleSize val="0"/>
              <c:extLst>
                <c:ext xmlns:c15="http://schemas.microsoft.com/office/drawing/2012/chart" uri="{CE6537A1-D6FC-4f65-9D91-7224C49458BB}">
                  <c15:layout>
                    <c:manualLayout>
                      <c:w val="0.15891279749061538"/>
                      <c:h val="6.5895265853329485E-2"/>
                    </c:manualLayout>
                  </c15:layout>
                  <c15:dlblFieldTable/>
                  <c15:showDataLabelsRange val="0"/>
                </c:ext>
                <c:ext xmlns:c16="http://schemas.microsoft.com/office/drawing/2014/chart" uri="{C3380CC4-5D6E-409C-BE32-E72D297353CC}">
                  <c16:uniqueId val="{00000001-5F04-4FAF-8346-96928A4A5B04}"/>
                </c:ext>
              </c:extLst>
            </c:dLbl>
            <c:dLbl>
              <c:idx val="1"/>
              <c:tx>
                <c:rich>
                  <a:bodyPr/>
                  <a:lstStyle/>
                  <a:p>
                    <a:pPr>
                      <a:defRPr sz="3200" b="1">
                        <a:solidFill>
                          <a:srgbClr val="000000"/>
                        </a:solidFill>
                      </a:defRPr>
                    </a:pPr>
                    <a:fld id="{B5EFEAF2-8B82-426A-BB5A-DD907C5792E7}" type="VALUE">
                      <a:rPr lang="en-US" sz="3200">
                        <a:solidFill>
                          <a:srgbClr val="000000"/>
                        </a:solidFill>
                      </a:rPr>
                      <a:pPr>
                        <a:defRPr sz="3200" b="1">
                          <a:solidFill>
                            <a:srgbClr val="000000"/>
                          </a:solidFill>
                        </a:defRPr>
                      </a:pPr>
                      <a:t>[VALUE]</a:t>
                    </a:fld>
                    <a:r>
                      <a:rPr lang="en-US" sz="3200" dirty="0">
                        <a:solidFill>
                          <a:srgbClr val="000000"/>
                        </a:solidFill>
                      </a:rPr>
                      <a:t>(11/45)</a:t>
                    </a:r>
                  </a:p>
                </c:rich>
              </c:tx>
              <c:spPr/>
              <c:dLblPos val="ctr"/>
              <c:showLegendKey val="0"/>
              <c:showVal val="1"/>
              <c:showCatName val="0"/>
              <c:showSerName val="0"/>
              <c:showPercent val="0"/>
              <c:showBubbleSize val="0"/>
              <c:extLst>
                <c:ext xmlns:c15="http://schemas.microsoft.com/office/drawing/2012/chart" uri="{CE6537A1-D6FC-4f65-9D91-7224C49458BB}">
                  <c15:layout>
                    <c:manualLayout>
                      <c:w val="0.12811182150818237"/>
                      <c:h val="6.2957468377123654E-2"/>
                    </c:manualLayout>
                  </c15:layout>
                  <c15:dlblFieldTable/>
                  <c15:showDataLabelsRange val="0"/>
                </c:ext>
                <c:ext xmlns:c16="http://schemas.microsoft.com/office/drawing/2014/chart" uri="{C3380CC4-5D6E-409C-BE32-E72D297353CC}">
                  <c16:uniqueId val="{00000003-5F04-4FAF-8346-96928A4A5B04}"/>
                </c:ext>
              </c:extLst>
            </c:dLbl>
            <c:dLbl>
              <c:idx val="2"/>
              <c:layout>
                <c:manualLayout>
                  <c:x val="4.7814094581815743E-2"/>
                  <c:y val="8.5271319767199164E-2"/>
                </c:manualLayout>
              </c:layout>
              <c:tx>
                <c:rich>
                  <a:bodyPr/>
                  <a:lstStyle/>
                  <a:p>
                    <a:fld id="{6B587390-BCB7-4872-93D5-3708279E76FC}" type="VALUE">
                      <a:rPr lang="en-US"/>
                      <a:pPr/>
                      <a:t>[VALUE]</a:t>
                    </a:fld>
                    <a:r>
                      <a:rPr lang="en-US" dirty="0"/>
                      <a:t> (1/21)</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F04-4FAF-8346-96928A4A5B04}"/>
                </c:ext>
              </c:extLst>
            </c:dLbl>
            <c:spPr>
              <a:noFill/>
              <a:ln>
                <a:noFill/>
              </a:ln>
              <a:effectLst/>
            </c:spPr>
            <c:txPr>
              <a:bodyPr/>
              <a:lstStyle/>
              <a:p>
                <a:pPr>
                  <a:defRPr sz="3200" b="1">
                    <a:solidFill>
                      <a:srgbClr val="000000"/>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Overview!$A$1:$A$2</c:f>
              <c:strCache>
                <c:ptCount val="2"/>
                <c:pt idx="0">
                  <c:v>Achieved</c:v>
                </c:pt>
                <c:pt idx="1">
                  <c:v>Not Achieved</c:v>
                </c:pt>
              </c:strCache>
            </c:strRef>
          </c:cat>
          <c:val>
            <c:numRef>
              <c:f>Overview!$B$1:$B$2</c:f>
              <c:numCache>
                <c:formatCode>0%</c:formatCode>
                <c:ptCount val="2"/>
                <c:pt idx="0">
                  <c:v>0.75555555555555554</c:v>
                </c:pt>
                <c:pt idx="1">
                  <c:v>0.24444444444444444</c:v>
                </c:pt>
              </c:numCache>
            </c:numRef>
          </c:val>
          <c:extLst>
            <c:ext xmlns:c16="http://schemas.microsoft.com/office/drawing/2014/chart" uri="{C3380CC4-5D6E-409C-BE32-E72D297353CC}">
              <c16:uniqueId val="{00000005-5F04-4FAF-8346-96928A4A5B04}"/>
            </c:ext>
          </c:extLst>
        </c:ser>
        <c:dLbls>
          <c:dLblPos val="ctr"/>
          <c:showLegendKey val="0"/>
          <c:showVal val="0"/>
          <c:showCatName val="1"/>
          <c:showSerName val="0"/>
          <c:showPercent val="1"/>
          <c:showBubbleSize val="0"/>
          <c:showLeaderLines val="1"/>
        </c:dLbls>
      </c:pie3DChart>
    </c:plotArea>
    <c:legend>
      <c:legendPos val="b"/>
      <c:layout>
        <c:manualLayout>
          <c:xMode val="edge"/>
          <c:yMode val="edge"/>
          <c:x val="0.3452981701264341"/>
          <c:y val="0.89744698748356255"/>
          <c:w val="0.30626443492222938"/>
          <c:h val="6.1985061197979058E-2"/>
        </c:manualLayout>
      </c:layout>
      <c:overlay val="0"/>
      <c:txPr>
        <a:bodyPr/>
        <a:lstStyle/>
        <a:p>
          <a:pPr>
            <a:defRPr sz="3600" b="1">
              <a:solidFill>
                <a:srgbClr val="000000"/>
              </a:solidFill>
            </a:defRPr>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8791393454691693E-2"/>
          <c:y val="6.9406609803200542E-2"/>
          <c:w val="0.9128632473336602"/>
          <c:h val="0.6411865762768959"/>
        </c:manualLayout>
      </c:layout>
      <c:bar3DChart>
        <c:barDir val="col"/>
        <c:grouping val="clustered"/>
        <c:varyColors val="0"/>
        <c:ser>
          <c:idx val="0"/>
          <c:order val="0"/>
          <c:tx>
            <c:strRef>
              <c:f>'[Chart in Microsoft PowerPoint]Overview 2'!$B$1</c:f>
              <c:strCache>
                <c:ptCount val="1"/>
                <c:pt idx="0">
                  <c:v>Achieved</c:v>
                </c:pt>
              </c:strCache>
            </c:strRef>
          </c:tx>
          <c:spPr>
            <a:solidFill>
              <a:srgbClr val="00FF00"/>
            </a:solidFill>
          </c:spPr>
          <c:invertIfNegative val="0"/>
          <c:dLbls>
            <c:dLbl>
              <c:idx val="0"/>
              <c:layout>
                <c:manualLayout>
                  <c:x val="1.6209658797746209E-17"/>
                  <c:y val="-1.9656019656019715E-2"/>
                </c:manualLayout>
              </c:layout>
              <c:tx>
                <c:rich>
                  <a:bodyPr/>
                  <a:lstStyle/>
                  <a:p>
                    <a:fld id="{2C38F94D-BA46-4E0D-A69B-427D7B986E92}" type="VALUE">
                      <a:rPr lang="en-US"/>
                      <a:pPr/>
                      <a:t>[VALUE]</a:t>
                    </a:fld>
                    <a:r>
                      <a:rPr lang="en-US" dirty="0"/>
                      <a:t> (4/5)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97B-4E0A-B7AC-833AF4EDDA19}"/>
                </c:ext>
              </c:extLst>
            </c:dLbl>
            <c:dLbl>
              <c:idx val="1"/>
              <c:layout>
                <c:manualLayout>
                  <c:x val="-1.1305949032426999E-2"/>
                  <c:y val="-4.8473138274689902E-2"/>
                </c:manualLayout>
              </c:layout>
              <c:tx>
                <c:rich>
                  <a:bodyPr/>
                  <a:lstStyle/>
                  <a:p>
                    <a:fld id="{247937E4-4BED-4403-BCB9-D1B5E8601081}" type="VALUE">
                      <a:rPr lang="en-US"/>
                      <a:pPr/>
                      <a:t>[VALUE]</a:t>
                    </a:fld>
                    <a:r>
                      <a:rPr lang="en-US" dirty="0"/>
                      <a:t> (7/11)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7B-4E0A-B7AC-833AF4EDDA19}"/>
                </c:ext>
              </c:extLst>
            </c:dLbl>
            <c:dLbl>
              <c:idx val="2"/>
              <c:layout>
                <c:manualLayout>
                  <c:x val="1.2144862967152082E-2"/>
                  <c:y val="-1.965598396141445E-2"/>
                </c:manualLayout>
              </c:layout>
              <c:tx>
                <c:rich>
                  <a:bodyPr/>
                  <a:lstStyle/>
                  <a:p>
                    <a:fld id="{6D20AEEA-7710-4F80-BD60-D5D5DE9B1E8C}" type="VALUE">
                      <a:rPr lang="en-US"/>
                      <a:pPr/>
                      <a:t>[VALUE]</a:t>
                    </a:fld>
                    <a:r>
                      <a:rPr lang="en-US" dirty="0"/>
                      <a:t> (14/18)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97B-4E0A-B7AC-833AF4EDDA19}"/>
                </c:ext>
              </c:extLst>
            </c:dLbl>
            <c:dLbl>
              <c:idx val="3"/>
              <c:layout>
                <c:manualLayout>
                  <c:x val="7.7238953148032535E-3"/>
                  <c:y val="-1.9366882645204406E-2"/>
                </c:manualLayout>
              </c:layout>
              <c:tx>
                <c:rich>
                  <a:bodyPr/>
                  <a:lstStyle/>
                  <a:p>
                    <a:fld id="{A904150F-4C18-48A1-96CC-115DAF1C589C}" type="VALUE">
                      <a:rPr lang="en-US"/>
                      <a:pPr/>
                      <a:t>[VALUE]</a:t>
                    </a:fld>
                    <a:r>
                      <a:rPr lang="en-US" dirty="0"/>
                      <a:t> (9/11)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7B-4E0A-B7AC-833AF4EDDA19}"/>
                </c:ext>
              </c:extLst>
            </c:dLbl>
            <c:spPr>
              <a:noFill/>
              <a:ln>
                <a:noFill/>
              </a:ln>
              <a:effectLst/>
            </c:spPr>
            <c:txPr>
              <a:bodyPr wrap="square" lIns="38100" tIns="19050" rIns="38100" bIns="19050" anchor="ctr">
                <a:spAutoFit/>
              </a:bodyPr>
              <a:lstStyle/>
              <a:p>
                <a:pPr>
                  <a:defRPr sz="24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PowerPoint]Overview 2'!$A$2:$A$5</c:f>
              <c:strCache>
                <c:ptCount val="4"/>
                <c:pt idx="0">
                  <c:v>Administration </c:v>
                </c:pt>
                <c:pt idx="1">
                  <c:v>Recreation Development and Sport Promotion</c:v>
                </c:pt>
                <c:pt idx="2">
                  <c:v>Arts and Culture Promotion and Development</c:v>
                </c:pt>
                <c:pt idx="3">
                  <c:v>Heritage Promotion and Preservation </c:v>
                </c:pt>
              </c:strCache>
            </c:strRef>
          </c:cat>
          <c:val>
            <c:numRef>
              <c:f>'[Chart in Microsoft PowerPoint]Overview 2'!$B$2:$B$5</c:f>
              <c:numCache>
                <c:formatCode>0%</c:formatCode>
                <c:ptCount val="4"/>
                <c:pt idx="0">
                  <c:v>0.8</c:v>
                </c:pt>
                <c:pt idx="1">
                  <c:v>0.64</c:v>
                </c:pt>
                <c:pt idx="2">
                  <c:v>0.78</c:v>
                </c:pt>
                <c:pt idx="3">
                  <c:v>0.82</c:v>
                </c:pt>
              </c:numCache>
            </c:numRef>
          </c:val>
          <c:extLst>
            <c:ext xmlns:c16="http://schemas.microsoft.com/office/drawing/2014/chart" uri="{C3380CC4-5D6E-409C-BE32-E72D297353CC}">
              <c16:uniqueId val="{00000004-897B-4E0A-B7AC-833AF4EDDA19}"/>
            </c:ext>
          </c:extLst>
        </c:ser>
        <c:ser>
          <c:idx val="1"/>
          <c:order val="1"/>
          <c:tx>
            <c:strRef>
              <c:f>'[Chart in Microsoft PowerPoint]Overview 2'!$C$1</c:f>
              <c:strCache>
                <c:ptCount val="1"/>
                <c:pt idx="0">
                  <c:v>Not Achieved</c:v>
                </c:pt>
              </c:strCache>
            </c:strRef>
          </c:tx>
          <c:spPr>
            <a:solidFill>
              <a:srgbClr val="FF0000"/>
            </a:solidFill>
          </c:spPr>
          <c:invertIfNegative val="0"/>
          <c:dLbls>
            <c:dLbl>
              <c:idx val="0"/>
              <c:layout>
                <c:manualLayout>
                  <c:x val="2.0595689044615888E-2"/>
                  <c:y val="-5.245227649126892E-2"/>
                </c:manualLayout>
              </c:layout>
              <c:tx>
                <c:rich>
                  <a:bodyPr/>
                  <a:lstStyle/>
                  <a:p>
                    <a:fld id="{65AD52A4-8515-4984-8091-96E1FC119BF4}" type="VALUE">
                      <a:rPr lang="en-US"/>
                      <a:pPr/>
                      <a:t>[VALUE]</a:t>
                    </a:fld>
                    <a:r>
                      <a:rPr lang="en-US" dirty="0"/>
                      <a:t> (1/5)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97B-4E0A-B7AC-833AF4EDDA19}"/>
                </c:ext>
              </c:extLst>
            </c:dLbl>
            <c:dLbl>
              <c:idx val="1"/>
              <c:layout>
                <c:manualLayout>
                  <c:x val="3.0829287221350674E-2"/>
                  <c:y val="-2.2931981288316819E-2"/>
                </c:manualLayout>
              </c:layout>
              <c:tx>
                <c:rich>
                  <a:bodyPr/>
                  <a:lstStyle/>
                  <a:p>
                    <a:fld id="{160D26B9-DBEC-4BAE-A52F-C669E92064E2}" type="VALUE">
                      <a:rPr lang="en-US"/>
                      <a:pPr/>
                      <a:t>[VALUE]</a:t>
                    </a:fld>
                    <a:r>
                      <a:rPr lang="en-US" dirty="0"/>
                      <a:t> (4/11)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97B-4E0A-B7AC-833AF4EDDA19}"/>
                </c:ext>
              </c:extLst>
            </c:dLbl>
            <c:dLbl>
              <c:idx val="2"/>
              <c:layout>
                <c:manualLayout>
                  <c:x val="4.3689178739732305E-2"/>
                  <c:y val="-3.3174012842490629E-2"/>
                </c:manualLayout>
              </c:layout>
              <c:tx>
                <c:rich>
                  <a:bodyPr/>
                  <a:lstStyle/>
                  <a:p>
                    <a:fld id="{5C0CDCB0-8191-4AFB-B724-7B4A8E44DB58}" type="VALUE">
                      <a:rPr lang="en-US"/>
                      <a:pPr/>
                      <a:t>[VALUE]</a:t>
                    </a:fld>
                    <a:r>
                      <a:rPr lang="en-US" dirty="0"/>
                      <a:t> (4/18)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97B-4E0A-B7AC-833AF4EDDA19}"/>
                </c:ext>
              </c:extLst>
            </c:dLbl>
            <c:dLbl>
              <c:idx val="3"/>
              <c:layout>
                <c:manualLayout>
                  <c:x val="3.3794089694553421E-2"/>
                  <c:y val="-5.2038236917802315E-2"/>
                </c:manualLayout>
              </c:layout>
              <c:tx>
                <c:rich>
                  <a:bodyPr/>
                  <a:lstStyle/>
                  <a:p>
                    <a:fld id="{5330D13F-26F7-4E2F-A2D6-845AC2EDDD05}" type="VALUE">
                      <a:rPr lang="en-US"/>
                      <a:pPr/>
                      <a:t>[VALUE]</a:t>
                    </a:fld>
                    <a:r>
                      <a:rPr lang="en-US" dirty="0"/>
                      <a:t> (2/11)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97B-4E0A-B7AC-833AF4EDDA19}"/>
                </c:ext>
              </c:extLst>
            </c:dLbl>
            <c:spPr>
              <a:noFill/>
              <a:ln>
                <a:noFill/>
              </a:ln>
              <a:effectLst/>
            </c:spPr>
            <c:txPr>
              <a:bodyPr wrap="square" lIns="38100" tIns="19050" rIns="38100" bIns="19050" anchor="ctr" anchorCtr="0">
                <a:spAutoFit/>
              </a:bodyPr>
              <a:lstStyle/>
              <a:p>
                <a:pPr algn="ctr">
                  <a:defRPr lang="en-US" sz="24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PowerPoint]Overview 2'!$A$2:$A$5</c:f>
              <c:strCache>
                <c:ptCount val="4"/>
                <c:pt idx="0">
                  <c:v>Administration </c:v>
                </c:pt>
                <c:pt idx="1">
                  <c:v>Recreation Development and Sport Promotion</c:v>
                </c:pt>
                <c:pt idx="2">
                  <c:v>Arts and Culture Promotion and Development</c:v>
                </c:pt>
                <c:pt idx="3">
                  <c:v>Heritage Promotion and Preservation </c:v>
                </c:pt>
              </c:strCache>
            </c:strRef>
          </c:cat>
          <c:val>
            <c:numRef>
              <c:f>'[Chart in Microsoft PowerPoint]Overview 2'!$C$2:$C$5</c:f>
              <c:numCache>
                <c:formatCode>0%</c:formatCode>
                <c:ptCount val="4"/>
                <c:pt idx="0">
                  <c:v>0.2</c:v>
                </c:pt>
                <c:pt idx="1">
                  <c:v>0.36</c:v>
                </c:pt>
                <c:pt idx="2">
                  <c:v>0.22</c:v>
                </c:pt>
                <c:pt idx="3">
                  <c:v>0.18</c:v>
                </c:pt>
              </c:numCache>
            </c:numRef>
          </c:val>
          <c:extLst>
            <c:ext xmlns:c16="http://schemas.microsoft.com/office/drawing/2014/chart" uri="{C3380CC4-5D6E-409C-BE32-E72D297353CC}">
              <c16:uniqueId val="{00000009-897B-4E0A-B7AC-833AF4EDDA19}"/>
            </c:ext>
          </c:extLst>
        </c:ser>
        <c:dLbls>
          <c:showLegendKey val="0"/>
          <c:showVal val="1"/>
          <c:showCatName val="0"/>
          <c:showSerName val="0"/>
          <c:showPercent val="0"/>
          <c:showBubbleSize val="0"/>
        </c:dLbls>
        <c:gapWidth val="150"/>
        <c:shape val="box"/>
        <c:axId val="130578688"/>
        <c:axId val="130600960"/>
        <c:axId val="0"/>
      </c:bar3DChart>
      <c:catAx>
        <c:axId val="130578688"/>
        <c:scaling>
          <c:orientation val="minMax"/>
        </c:scaling>
        <c:delete val="0"/>
        <c:axPos val="b"/>
        <c:numFmt formatCode="General" sourceLinked="0"/>
        <c:majorTickMark val="out"/>
        <c:minorTickMark val="none"/>
        <c:tickLblPos val="nextTo"/>
        <c:spPr>
          <a:ln>
            <a:solidFill>
              <a:srgbClr val="000000"/>
            </a:solidFill>
          </a:ln>
        </c:spPr>
        <c:txPr>
          <a:bodyPr/>
          <a:lstStyle/>
          <a:p>
            <a:pPr>
              <a:defRPr sz="2000" b="1">
                <a:solidFill>
                  <a:srgbClr val="000000"/>
                </a:solidFill>
              </a:defRPr>
            </a:pPr>
            <a:endParaRPr lang="en-US"/>
          </a:p>
        </c:txPr>
        <c:crossAx val="130600960"/>
        <c:crosses val="autoZero"/>
        <c:auto val="1"/>
        <c:lblAlgn val="ctr"/>
        <c:lblOffset val="100"/>
        <c:noMultiLvlLbl val="0"/>
      </c:catAx>
      <c:valAx>
        <c:axId val="130600960"/>
        <c:scaling>
          <c:orientation val="minMax"/>
        </c:scaling>
        <c:delete val="0"/>
        <c:axPos val="l"/>
        <c:numFmt formatCode="0%" sourceLinked="1"/>
        <c:majorTickMark val="out"/>
        <c:minorTickMark val="none"/>
        <c:tickLblPos val="nextTo"/>
        <c:txPr>
          <a:bodyPr/>
          <a:lstStyle/>
          <a:p>
            <a:pPr>
              <a:defRPr sz="2400" b="1">
                <a:solidFill>
                  <a:srgbClr val="000000"/>
                </a:solidFill>
              </a:defRPr>
            </a:pPr>
            <a:endParaRPr lang="en-US"/>
          </a:p>
        </c:txPr>
        <c:crossAx val="130578688"/>
        <c:crosses val="autoZero"/>
        <c:crossBetween val="between"/>
      </c:valAx>
    </c:plotArea>
    <c:legend>
      <c:legendPos val="b"/>
      <c:overlay val="0"/>
      <c:txPr>
        <a:bodyPr/>
        <a:lstStyle/>
        <a:p>
          <a:pPr>
            <a:defRPr sz="2800" b="1">
              <a:solidFill>
                <a:srgbClr val="000000"/>
              </a:solidFill>
            </a:defRPr>
          </a:pPr>
          <a:endParaRPr lang="en-US"/>
        </a:p>
      </c:txPr>
    </c:legend>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0.74555</cdr:x>
      <cdr:y>0.1636</cdr:y>
    </cdr:from>
    <cdr:to>
      <cdr:x>0.95201</cdr:x>
      <cdr:y>0.33001</cdr:y>
    </cdr:to>
    <cdr:sp macro="" textlink="">
      <cdr:nvSpPr>
        <cdr:cNvPr id="2" name="TextBox 1">
          <a:extLst xmlns:a="http://schemas.openxmlformats.org/drawingml/2006/main">
            <a:ext uri="{FF2B5EF4-FFF2-40B4-BE49-F238E27FC236}">
              <a16:creationId xmlns:a16="http://schemas.microsoft.com/office/drawing/2014/main" id="{3FAA4AE6-4D8D-B865-C60D-0B6F25603024}"/>
            </a:ext>
          </a:extLst>
        </cdr:cNvPr>
        <cdr:cNvSpPr txBox="1"/>
      </cdr:nvSpPr>
      <cdr:spPr>
        <a:xfrm xmlns:a="http://schemas.openxmlformats.org/drawingml/2006/main">
          <a:off x="17888329" y="1553257"/>
          <a:ext cx="4953645" cy="1579920"/>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7"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dirty="0">
            <a:ln>
              <a:noFill/>
            </a:ln>
            <a:solidFill>
              <a:srgbClr val="000000"/>
            </a:solidFill>
            <a:effectLst/>
            <a:uFillTx/>
            <a:latin typeface="+mj-lt"/>
            <a:ea typeface="+mj-ea"/>
            <a:cs typeface="+mj-cs"/>
            <a:sym typeface="Helvetica Neue"/>
          </a:endParaRPr>
        </a:p>
        <a:p xmlns:a="http://schemas.openxmlformats.org/drawingml/2006/main">
          <a:pPr marL="0" marR="0" indent="0" algn="ctr" defTabSz="2438337"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000000"/>
              </a:solidFill>
              <a:effectLst/>
              <a:uFillTx/>
              <a:latin typeface="+mj-lt"/>
              <a:ea typeface="+mj-ea"/>
              <a:cs typeface="+mj-cs"/>
              <a:sym typeface="Helvetica Neue"/>
            </a:rPr>
            <a:t>ACHIEVED</a:t>
          </a:r>
          <a:r>
            <a:rPr kumimoji="0" lang="en-US" sz="3200" b="0" i="0" u="none" strike="noStrike" cap="none" spc="0" normalizeH="0" baseline="0" dirty="0">
              <a:ln>
                <a:noFill/>
              </a:ln>
              <a:solidFill>
                <a:srgbClr val="5E5E5E"/>
              </a:solidFill>
              <a:effectLst/>
              <a:uFillTx/>
              <a:latin typeface="+mj-lt"/>
              <a:ea typeface="+mj-ea"/>
              <a:cs typeface="+mj-cs"/>
              <a:sym typeface="Helvetica Neue"/>
            </a:rPr>
            <a:t> </a:t>
          </a:r>
        </a:p>
        <a:p xmlns:a="http://schemas.openxmlformats.org/drawingml/2006/main">
          <a:pPr marL="0" marR="0" indent="0" algn="ctr" defTabSz="2438337" rtl="0" fontAlgn="auto" latinLnBrk="0" hangingPunct="0">
            <a:lnSpc>
              <a:spcPct val="100000"/>
            </a:lnSpc>
            <a:spcBef>
              <a:spcPts val="0"/>
            </a:spcBef>
            <a:spcAft>
              <a:spcPts val="0"/>
            </a:spcAft>
            <a:buClrTx/>
            <a:buSzTx/>
            <a:buFontTx/>
            <a:buNone/>
            <a:tabLst/>
          </a:pPr>
          <a:endParaRPr kumimoji="0" lang="en-ZA" sz="3200" b="0" i="0" u="none" strike="noStrike" cap="none" spc="0" normalizeH="0" baseline="0" dirty="0">
            <a:ln>
              <a:noFill/>
            </a:ln>
            <a:solidFill>
              <a:srgbClr val="5E5E5E"/>
            </a:solidFill>
            <a:effectLst/>
            <a:uFillTx/>
            <a:latin typeface="+mj-lt"/>
            <a:ea typeface="+mj-ea"/>
            <a:cs typeface="+mj-cs"/>
            <a:sym typeface="Helvetica Neue"/>
          </a:endParaRPr>
        </a:p>
      </cdr:txBody>
    </cdr:sp>
  </cdr:relSizeAnchor>
  <cdr:relSizeAnchor xmlns:cdr="http://schemas.openxmlformats.org/drawingml/2006/chartDrawing">
    <cdr:from>
      <cdr:x>0.75101</cdr:x>
      <cdr:y>0.32721</cdr:y>
    </cdr:from>
    <cdr:to>
      <cdr:x>0.93885</cdr:x>
      <cdr:y>0.46768</cdr:y>
    </cdr:to>
    <cdr:sp macro="" textlink="">
      <cdr:nvSpPr>
        <cdr:cNvPr id="3" name="TextBox 2">
          <a:extLst xmlns:a="http://schemas.openxmlformats.org/drawingml/2006/main">
            <a:ext uri="{FF2B5EF4-FFF2-40B4-BE49-F238E27FC236}">
              <a16:creationId xmlns:a16="http://schemas.microsoft.com/office/drawing/2014/main" id="{F6DA73FE-0D89-306F-4683-65840EBC2BFE}"/>
            </a:ext>
          </a:extLst>
        </cdr:cNvPr>
        <cdr:cNvSpPr txBox="1"/>
      </cdr:nvSpPr>
      <cdr:spPr>
        <a:xfrm xmlns:a="http://schemas.openxmlformats.org/drawingml/2006/main">
          <a:off x="18019374" y="3106559"/>
          <a:ext cx="4506863" cy="1333698"/>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2438337" rtl="0" fontAlgn="auto" latinLnBrk="0" hangingPunct="0">
            <a:lnSpc>
              <a:spcPct val="100000"/>
            </a:lnSpc>
            <a:spcBef>
              <a:spcPts val="0"/>
            </a:spcBef>
            <a:spcAft>
              <a:spcPts val="0"/>
            </a:spcAft>
            <a:buClrTx/>
            <a:buSzTx/>
            <a:buFontTx/>
            <a:buNone/>
            <a:tabLst/>
          </a:pPr>
          <a:r>
            <a:rPr lang="en-US" sz="2400" b="1" dirty="0">
              <a:solidFill>
                <a:srgbClr val="000000"/>
              </a:solidFill>
              <a:latin typeface="+mj-lt"/>
              <a:ea typeface="+mj-ea"/>
              <a:cs typeface="+mj-cs"/>
              <a:sym typeface="Helvetica Neue"/>
            </a:rPr>
            <a:t> </a:t>
          </a:r>
        </a:p>
        <a:p xmlns:a="http://schemas.openxmlformats.org/drawingml/2006/main">
          <a:pPr marL="0" marR="0" indent="0" algn="r" defTabSz="2438337" rtl="0" fontAlgn="auto" latinLnBrk="0" hangingPunct="0">
            <a:lnSpc>
              <a:spcPct val="100000"/>
            </a:lnSpc>
            <a:spcBef>
              <a:spcPts val="0"/>
            </a:spcBef>
            <a:spcAft>
              <a:spcPts val="0"/>
            </a:spcAft>
            <a:buClrTx/>
            <a:buSzTx/>
            <a:buFontTx/>
            <a:buNone/>
            <a:tabLst/>
          </a:pPr>
          <a:r>
            <a:rPr lang="en-US" sz="3200" b="1" dirty="0">
              <a:solidFill>
                <a:srgbClr val="000000"/>
              </a:solidFill>
              <a:latin typeface="+mj-lt"/>
              <a:ea typeface="+mj-ea"/>
              <a:cs typeface="+mj-cs"/>
              <a:sym typeface="Helvetica Neue"/>
            </a:rPr>
            <a:t>NOT ACHIEVED</a:t>
          </a:r>
        </a:p>
        <a:p xmlns:a="http://schemas.openxmlformats.org/drawingml/2006/main">
          <a:pPr marL="0" marR="0" indent="0" algn="ctr" defTabSz="2438337" rtl="0" fontAlgn="auto" latinLnBrk="0" hangingPunct="0">
            <a:lnSpc>
              <a:spcPct val="100000"/>
            </a:lnSpc>
            <a:spcBef>
              <a:spcPts val="0"/>
            </a:spcBef>
            <a:spcAft>
              <a:spcPts val="0"/>
            </a:spcAft>
            <a:buClrTx/>
            <a:buSzTx/>
            <a:buFontTx/>
            <a:buNone/>
            <a:tabLst/>
          </a:pPr>
          <a:endParaRPr kumimoji="0" lang="en-ZA" sz="2400" b="1" i="0" u="none" strike="noStrike" cap="none" spc="0" normalizeH="0" baseline="0" dirty="0">
            <a:ln>
              <a:noFill/>
            </a:ln>
            <a:solidFill>
              <a:srgbClr val="000000"/>
            </a:solidFill>
            <a:effectLst/>
            <a:uFillTx/>
            <a:latin typeface="+mj-lt"/>
            <a:ea typeface="+mj-ea"/>
            <a:cs typeface="+mj-cs"/>
            <a:sym typeface="Helvetica Neue"/>
          </a:endParaRPr>
        </a:p>
      </cdr:txBody>
    </cdr:sp>
  </cdr:relSizeAnchor>
  <cdr:relSizeAnchor xmlns:cdr="http://schemas.openxmlformats.org/drawingml/2006/chartDrawing">
    <cdr:from>
      <cdr:x>0.76179</cdr:x>
      <cdr:y>0.24966</cdr:y>
    </cdr:from>
    <cdr:to>
      <cdr:x>0.78726</cdr:x>
      <cdr:y>0.31501</cdr:y>
    </cdr:to>
    <cdr:sp macro="" textlink="">
      <cdr:nvSpPr>
        <cdr:cNvPr id="4" name="Oval 3">
          <a:extLst xmlns:a="http://schemas.openxmlformats.org/drawingml/2006/main">
            <a:ext uri="{FF2B5EF4-FFF2-40B4-BE49-F238E27FC236}">
              <a16:creationId xmlns:a16="http://schemas.microsoft.com/office/drawing/2014/main" id="{D7CC84B3-A714-9F7B-AB96-AC9E504E604C}"/>
            </a:ext>
          </a:extLst>
        </cdr:cNvPr>
        <cdr:cNvSpPr/>
      </cdr:nvSpPr>
      <cdr:spPr>
        <a:xfrm xmlns:a="http://schemas.openxmlformats.org/drawingml/2006/main">
          <a:off x="17869569" y="2098029"/>
          <a:ext cx="597461" cy="549179"/>
        </a:xfrm>
        <a:prstGeom xmlns:a="http://schemas.openxmlformats.org/drawingml/2006/main" prst="ellipse">
          <a:avLst/>
        </a:prstGeom>
        <a:solidFill xmlns:a="http://schemas.openxmlformats.org/drawingml/2006/main">
          <a:srgbClr val="026F00"/>
        </a:solidFill>
        <a:ln xmlns:a="http://schemas.openxmlformats.org/drawingml/2006/main" w="25400" cap="flat">
          <a:solidFill>
            <a:schemeClr val="accent1"/>
          </a:solidFill>
          <a:prstDash val="solid"/>
          <a:round/>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50800" tIns="50800" rIns="50800" bIns="50800" numCol="1" spcCol="38100" rtlCol="0" anchor="ctr">
          <a:spAutoFit/>
        </a:bodyPr>
        <a:lstStyle xmlns:a="http://schemas.openxmlformats.org/drawingml/2006/main"/>
        <a:p xmlns:a="http://schemas.openxmlformats.org/drawingml/2006/main">
          <a:endParaRPr lang="en-US" dirty="0">
            <a:solidFill>
              <a:srgbClr val="026F00"/>
            </a:solidFill>
          </a:endParaRPr>
        </a:p>
      </cdr:txBody>
    </cdr:sp>
  </cdr:relSizeAnchor>
  <cdr:relSizeAnchor xmlns:cdr="http://schemas.openxmlformats.org/drawingml/2006/chartDrawing">
    <cdr:from>
      <cdr:x>0.76489</cdr:x>
      <cdr:y>0.37753</cdr:y>
    </cdr:from>
    <cdr:to>
      <cdr:x>0.79197</cdr:x>
      <cdr:y>0.444</cdr:y>
    </cdr:to>
    <cdr:sp macro="" textlink="">
      <cdr:nvSpPr>
        <cdr:cNvPr id="7" name="Oval 6">
          <a:extLst xmlns:a="http://schemas.openxmlformats.org/drawingml/2006/main">
            <a:ext uri="{FF2B5EF4-FFF2-40B4-BE49-F238E27FC236}">
              <a16:creationId xmlns:a16="http://schemas.microsoft.com/office/drawing/2014/main" id="{6FD32CA3-2DBB-3B44-6D16-31300178B6F5}"/>
            </a:ext>
          </a:extLst>
        </cdr:cNvPr>
        <cdr:cNvSpPr/>
      </cdr:nvSpPr>
      <cdr:spPr>
        <a:xfrm xmlns:a="http://schemas.openxmlformats.org/drawingml/2006/main">
          <a:off x="17942449" y="3172660"/>
          <a:ext cx="635228" cy="558590"/>
        </a:xfrm>
        <a:prstGeom xmlns:a="http://schemas.openxmlformats.org/drawingml/2006/main" prst="ellipse">
          <a:avLst/>
        </a:prstGeom>
        <a:solidFill xmlns:a="http://schemas.openxmlformats.org/drawingml/2006/main">
          <a:srgbClr val="FF0000"/>
        </a:solidFill>
        <a:ln xmlns:a="http://schemas.openxmlformats.org/drawingml/2006/main" w="25400" cap="flat">
          <a:solidFill>
            <a:schemeClr val="accent1"/>
          </a:solidFill>
          <a:prstDash val="solid"/>
          <a:round/>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solidFill>
              <a:srgbClr val="026F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813930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820728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858621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43932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35521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263869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476685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16903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737236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297513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337567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304181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579837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402093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269934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879583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Helvetica"/>
              <a:sym typeface="Helvetica Neue"/>
            </a:endParaRPr>
          </a:p>
        </p:txBody>
      </p:sp>
    </p:spTree>
    <p:extLst>
      <p:ext uri="{BB962C8B-B14F-4D97-AF65-F5344CB8AC3E}">
        <p14:creationId xmlns:p14="http://schemas.microsoft.com/office/powerpoint/2010/main" val="3060317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268580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807645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338181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799670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14F-200F-4975-B005-4DEFD1DFFA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31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6589359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3440560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9782322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2720064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DEPARTMENT OF ARTS AND CULTURE</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60FE2-17F6-6946-AE1B-DAB315879F0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10/26/2022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0E4B56-0DDA-AA4D-BBA2-B941666BDE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55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8307038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DEPARTMENT OF ARTS AND CULTURE</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60FE2-17F6-6946-AE1B-DAB315879F0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10/26/2022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0E4B56-0DDA-AA4D-BBA2-B941666BDE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94732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37506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89267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971140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053643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F6F5786-FE6B-3941-BE37-DC48D28A03E7}"/>
              </a:ext>
            </a:extLst>
          </p:cNvPr>
          <p:cNvGrpSpPr>
            <a:grpSpLocks noChangeAspect="1"/>
          </p:cNvGrpSpPr>
          <p:nvPr userDrawn="1"/>
        </p:nvGrpSpPr>
        <p:grpSpPr>
          <a:xfrm>
            <a:off x="-786744" y="286457"/>
            <a:ext cx="25957489" cy="13143085"/>
            <a:chOff x="-768626" y="178375"/>
            <a:chExt cx="25957489" cy="13143085"/>
          </a:xfrm>
        </p:grpSpPr>
        <p:pic>
          <p:nvPicPr>
            <p:cNvPr id="7" name="Image" descr="Image">
              <a:extLst>
                <a:ext uri="{FF2B5EF4-FFF2-40B4-BE49-F238E27FC236}">
                  <a16:creationId xmlns:a16="http://schemas.microsoft.com/office/drawing/2014/main" id="{92CBEB09-6FD1-9349-BB1C-B6E767FB5332}"/>
                </a:ext>
              </a:extLst>
            </p:cNvPr>
            <p:cNvPicPr>
              <a:picLocks noChangeAspect="1"/>
            </p:cNvPicPr>
            <p:nvPr userDrawn="1"/>
          </p:nvPicPr>
          <p:blipFill>
            <a:blip r:embed="rId2"/>
            <a:stretch>
              <a:fillRect/>
            </a:stretch>
          </p:blipFill>
          <p:spPr>
            <a:xfrm>
              <a:off x="2742350" y="178375"/>
              <a:ext cx="17645723" cy="8850235"/>
            </a:xfrm>
            <a:prstGeom prst="rect">
              <a:avLst/>
            </a:prstGeom>
            <a:ln w="12700">
              <a:miter lim="400000"/>
            </a:ln>
          </p:spPr>
        </p:pic>
        <p:pic>
          <p:nvPicPr>
            <p:cNvPr id="8" name="DSAC_Mnemonic_Icons.png">
              <a:extLst>
                <a:ext uri="{FF2B5EF4-FFF2-40B4-BE49-F238E27FC236}">
                  <a16:creationId xmlns:a16="http://schemas.microsoft.com/office/drawing/2014/main" id="{9846F82A-2BD3-9B4F-AA3E-259A068BF8FE}"/>
                </a:ext>
              </a:extLst>
            </p:cNvPr>
            <p:cNvPicPr>
              <a:picLocks noChangeAspect="1"/>
            </p:cNvPicPr>
            <p:nvPr userDrawn="1"/>
          </p:nvPicPr>
          <p:blipFill>
            <a:blip r:embed="rId3"/>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id="{CC49C165-56CB-E247-AA35-B07236CD34FF}"/>
                </a:ext>
              </a:extLst>
            </p:cNvPr>
            <p:cNvPicPr>
              <a:picLocks noChangeAspect="1"/>
            </p:cNvPicPr>
            <p:nvPr userDrawn="1"/>
          </p:nvPicPr>
          <p:blipFill>
            <a:blip r:embed="rId4"/>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id="{AAEFE357-2EC7-0143-8D85-B17E90394CEA}"/>
                </a:ext>
              </a:extLst>
            </p:cNvPr>
            <p:cNvPicPr>
              <a:picLocks noChangeAspect="1"/>
            </p:cNvPicPr>
            <p:nvPr userDrawn="1"/>
          </p:nvPicPr>
          <p:blipFill>
            <a:blip r:embed="rId5"/>
            <a:stretch>
              <a:fillRect/>
            </a:stretch>
          </p:blipFill>
          <p:spPr>
            <a:xfrm>
              <a:off x="-768626" y="10351046"/>
              <a:ext cx="25957489" cy="497767"/>
            </a:xfrm>
            <a:prstGeom prst="rect">
              <a:avLst/>
            </a:prstGeom>
            <a:ln w="12700">
              <a:miter lim="400000"/>
            </a:ln>
          </p:spPr>
        </p:pic>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id="{F543A0BE-7A0E-504A-8CC1-2B53A2846A99}"/>
              </a:ext>
            </a:extLst>
          </p:cNvPr>
          <p:cNvPicPr>
            <a:picLocks noChangeAspect="1"/>
          </p:cNvPicPr>
          <p:nvPr userDrawn="1"/>
        </p:nvPicPr>
        <p:blipFill>
          <a:blip r:embed="rId2"/>
          <a:stretch>
            <a:fillRect/>
          </a:stretch>
        </p:blipFill>
        <p:spPr>
          <a:xfrm>
            <a:off x="1491897" y="11772825"/>
            <a:ext cx="21400206" cy="1806707"/>
          </a:xfrm>
          <a:prstGeom prst="rect">
            <a:avLst/>
          </a:prstGeom>
          <a:ln w="12700">
            <a:miter lim="400000"/>
          </a:ln>
        </p:spPr>
      </p:pic>
      <p:pic>
        <p:nvPicPr>
          <p:cNvPr id="12" name="Foot steps and Map2.png">
            <a:extLst>
              <a:ext uri="{FF2B5EF4-FFF2-40B4-BE49-F238E27FC236}">
                <a16:creationId xmlns:a16="http://schemas.microsoft.com/office/drawing/2014/main" id="{8471D32E-D55A-9E43-8FB3-E0F182F02D2C}"/>
              </a:ext>
            </a:extLst>
          </p:cNvPr>
          <p:cNvPicPr>
            <a:picLocks noChangeAspect="1"/>
          </p:cNvPicPr>
          <p:nvPr userDrawn="1"/>
        </p:nvPicPr>
        <p:blipFill>
          <a:blip r:embed="rId3"/>
          <a:srcRect b="7681"/>
          <a:stretch>
            <a:fillRect/>
          </a:stretch>
        </p:blipFill>
        <p:spPr>
          <a:xfrm>
            <a:off x="2377257" y="136467"/>
            <a:ext cx="18288003" cy="11935670"/>
          </a:xfrm>
          <a:prstGeom prst="rect">
            <a:avLst/>
          </a:prstGeom>
          <a:ln w="12700">
            <a:miter lim="400000"/>
          </a:ln>
        </p:spPr>
      </p:pic>
      <p:pic>
        <p:nvPicPr>
          <p:cNvPr id="13" name="Foot steps and Map.png" descr="Foot steps and Map.png">
            <a:extLst>
              <a:ext uri="{FF2B5EF4-FFF2-40B4-BE49-F238E27FC236}">
                <a16:creationId xmlns:a16="http://schemas.microsoft.com/office/drawing/2014/main" id="{B5EC12B8-B6A4-3E45-962D-489279ACF1BF}"/>
              </a:ext>
            </a:extLst>
          </p:cNvPr>
          <p:cNvPicPr>
            <a:picLocks noChangeAspect="1"/>
          </p:cNvPicPr>
          <p:nvPr userDrawn="1"/>
        </p:nvPicPr>
        <p:blipFill>
          <a:blip r:embed="rId4"/>
          <a:srcRect l="14402" r="7929"/>
          <a:stretch>
            <a:fillRect/>
          </a:stretch>
        </p:blipFill>
        <p:spPr>
          <a:xfrm rot="10800000" flipH="1">
            <a:off x="2694597" y="378668"/>
            <a:ext cx="5801970" cy="5281166"/>
          </a:xfrm>
          <a:prstGeom prst="rect">
            <a:avLst/>
          </a:prstGeom>
          <a:ln w="12700">
            <a:miter lim="400000"/>
          </a:ln>
        </p:spPr>
      </p:pic>
    </p:spTree>
    <p:extLst>
      <p:ext uri="{BB962C8B-B14F-4D97-AF65-F5344CB8AC3E}">
        <p14:creationId xmlns:p14="http://schemas.microsoft.com/office/powerpoint/2010/main" val="55869145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D948B-53DD-9D8C-145E-66CE743C4E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E0CD99-F400-1B98-D067-054756CB9C15}"/>
              </a:ext>
            </a:extLst>
          </p:cNvPr>
          <p:cNvSpPr>
            <a:spLocks noGrp="1"/>
          </p:cNvSpPr>
          <p:nvPr>
            <p:ph type="dt" sz="half" idx="10"/>
          </p:nvPr>
        </p:nvSpPr>
        <p:spPr/>
        <p:txBody>
          <a:bodyPr/>
          <a:lstStyle/>
          <a:p>
            <a:fld id="{B207594D-89AE-42A0-A4F9-8D3669233232}" type="datetimeFigureOut">
              <a:rPr lang="en-US" smtClean="0"/>
              <a:t>10/26/2022</a:t>
            </a:fld>
            <a:endParaRPr lang="en-US" dirty="0"/>
          </a:p>
        </p:txBody>
      </p:sp>
      <p:sp>
        <p:nvSpPr>
          <p:cNvPr id="4" name="Footer Placeholder 3">
            <a:extLst>
              <a:ext uri="{FF2B5EF4-FFF2-40B4-BE49-F238E27FC236}">
                <a16:creationId xmlns:a16="http://schemas.microsoft.com/office/drawing/2014/main" id="{95DC4639-2456-382F-3CAB-96538E3509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C00C711-B12B-A077-3A5A-00C8B39D4EF3}"/>
              </a:ext>
            </a:extLst>
          </p:cNvPr>
          <p:cNvSpPr>
            <a:spLocks noGrp="1"/>
          </p:cNvSpPr>
          <p:nvPr>
            <p:ph type="sldNum" sz="quarter" idx="12"/>
          </p:nvPr>
        </p:nvSpPr>
        <p:spPr/>
        <p:txBody>
          <a:bodyPr/>
          <a:lstStyle/>
          <a:p>
            <a:fld id="{B5B4A103-AABC-41F6-8C97-83ECB306EB23}" type="slidenum">
              <a:rPr lang="en-US" smtClean="0"/>
              <a:t>‹#›</a:t>
            </a:fld>
            <a:endParaRPr lang="en-US" dirty="0"/>
          </a:p>
        </p:txBody>
      </p:sp>
    </p:spTree>
    <p:extLst>
      <p:ext uri="{BB962C8B-B14F-4D97-AF65-F5344CB8AC3E}">
        <p14:creationId xmlns:p14="http://schemas.microsoft.com/office/powerpoint/2010/main" val="131484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5486400"/>
            <a:ext cx="24384000" cy="3657600"/>
          </a:xfrm>
          <a:prstGeom prst="rect">
            <a:avLst/>
          </a:prstGeom>
          <a:solidFill>
            <a:srgbClr val="F5981B"/>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4800" dirty="0">
              <a:solidFill>
                <a:srgbClr val="F5981B"/>
              </a:solidFill>
            </a:endParaRPr>
          </a:p>
        </p:txBody>
      </p:sp>
      <p:sp>
        <p:nvSpPr>
          <p:cNvPr id="2" name="Title 1"/>
          <p:cNvSpPr>
            <a:spLocks noGrp="1"/>
          </p:cNvSpPr>
          <p:nvPr>
            <p:ph type="ctrTitle" hasCustomPrompt="1"/>
          </p:nvPr>
        </p:nvSpPr>
        <p:spPr>
          <a:xfrm>
            <a:off x="8435324" y="5972816"/>
            <a:ext cx="14911448" cy="1442280"/>
          </a:xfrm>
        </p:spPr>
        <p:txBody>
          <a:bodyPr anchor="t" anchorCtr="0">
            <a:normAutofit/>
          </a:bodyPr>
          <a:lstStyle>
            <a:lvl1pPr algn="l">
              <a:defRPr sz="4800">
                <a:solidFill>
                  <a:schemeClr val="bg1"/>
                </a:solidFill>
              </a:defRPr>
            </a:lvl1pPr>
          </a:lstStyle>
          <a:p>
            <a:r>
              <a:rPr lang="en-ZA" dirty="0"/>
              <a:t>Click here to add your main title</a:t>
            </a:r>
          </a:p>
        </p:txBody>
      </p:sp>
      <p:sp>
        <p:nvSpPr>
          <p:cNvPr id="3" name="Subtitle 2"/>
          <p:cNvSpPr>
            <a:spLocks noGrp="1"/>
          </p:cNvSpPr>
          <p:nvPr>
            <p:ph type="subTitle" idx="1"/>
          </p:nvPr>
        </p:nvSpPr>
        <p:spPr>
          <a:xfrm>
            <a:off x="8435323" y="7627920"/>
            <a:ext cx="14932677" cy="906480"/>
          </a:xfrm>
        </p:spPr>
        <p:txBody>
          <a:bodyPr anchor="t">
            <a:normAutofit/>
          </a:bodyPr>
          <a:lstStyle>
            <a:lvl1pPr marL="0" indent="0" algn="l">
              <a:buNone/>
              <a:defRPr sz="3600" b="0" i="1">
                <a:solidFill>
                  <a:schemeClr val="bg1"/>
                </a:solidFill>
                <a:latin typeface="Arial"/>
                <a:cs typeface="Aria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dirty="0"/>
              <a:t>Click to edit Master subtitle style</a:t>
            </a:r>
          </a:p>
        </p:txBody>
      </p:sp>
      <p:pic>
        <p:nvPicPr>
          <p:cNvPr id="1026" name="Picture 2" descr="C:\Users\bingo\Desktop\banzi\DSAC\Sport%2c Art and Culture Logo_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720" y="953345"/>
            <a:ext cx="8351376" cy="238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703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Users\bingo\Desktop\banzi\DSAC\Sport%2c Art and Culture Logo_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0389" y="11694922"/>
            <a:ext cx="5544907" cy="15841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13166724"/>
            <a:ext cx="24384000" cy="224748"/>
          </a:xfrm>
          <a:prstGeom prst="rect">
            <a:avLst/>
          </a:prstGeom>
          <a:solidFill>
            <a:srgbClr val="F5981B"/>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4800" dirty="0">
              <a:ln>
                <a:noFill/>
              </a:ln>
              <a:solidFill>
                <a:srgbClr val="F5981B"/>
              </a:solidFill>
            </a:endParaRPr>
          </a:p>
        </p:txBody>
      </p:sp>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idx="1"/>
          </p:nvPr>
        </p:nvSpPr>
        <p:spPr>
          <a:xfrm>
            <a:off x="4267200" y="3200402"/>
            <a:ext cx="18491200" cy="86868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Slide Number Placeholder 5"/>
          <p:cNvSpPr>
            <a:spLocks noGrp="1"/>
          </p:cNvSpPr>
          <p:nvPr>
            <p:ph type="sldNum" sz="quarter" idx="4"/>
          </p:nvPr>
        </p:nvSpPr>
        <p:spPr>
          <a:xfrm>
            <a:off x="21793067" y="12344401"/>
            <a:ext cx="1371733" cy="730250"/>
          </a:xfrm>
          <a:prstGeom prst="rect">
            <a:avLst/>
          </a:prstGeom>
        </p:spPr>
        <p:txBody>
          <a:bodyPr vert="horz" lIns="91440" tIns="45720" rIns="91440" bIns="45720" rtlCol="0" anchor="t"/>
          <a:lstStyle>
            <a:lvl1pPr algn="r">
              <a:defRPr sz="1600" b="0" u="none">
                <a:solidFill>
                  <a:srgbClr val="660066"/>
                </a:solidFill>
                <a:latin typeface="Verdana" pitchFamily="34" charset="0"/>
              </a:defRPr>
            </a:lvl1pPr>
          </a:lstStyle>
          <a:p>
            <a:r>
              <a:rPr lang="en-ZA" dirty="0"/>
              <a:t>1</a:t>
            </a:r>
          </a:p>
        </p:txBody>
      </p:sp>
    </p:spTree>
    <p:extLst>
      <p:ext uri="{BB962C8B-B14F-4D97-AF65-F5344CB8AC3E}">
        <p14:creationId xmlns:p14="http://schemas.microsoft.com/office/powerpoint/2010/main" val="123209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67199" y="5849889"/>
            <a:ext cx="18385368" cy="2724150"/>
          </a:xfrm>
        </p:spPr>
        <p:txBody>
          <a:bodyPr anchor="t">
            <a:normAutofit/>
          </a:bodyPr>
          <a:lstStyle>
            <a:lvl1pPr algn="l">
              <a:defRPr sz="3600" b="1" cap="all"/>
            </a:lvl1pPr>
          </a:lstStyle>
          <a:p>
            <a:r>
              <a:rPr lang="en-US" dirty="0"/>
              <a:t>Click to edit Master title style</a:t>
            </a:r>
            <a:endParaRPr lang="en-ZA" dirty="0"/>
          </a:p>
        </p:txBody>
      </p:sp>
      <p:sp>
        <p:nvSpPr>
          <p:cNvPr id="3" name="Text Placeholder 2"/>
          <p:cNvSpPr>
            <a:spLocks noGrp="1"/>
          </p:cNvSpPr>
          <p:nvPr>
            <p:ph type="body" idx="1"/>
          </p:nvPr>
        </p:nvSpPr>
        <p:spPr>
          <a:xfrm>
            <a:off x="4267199" y="2537521"/>
            <a:ext cx="18385368" cy="3000374"/>
          </a:xfrm>
        </p:spPr>
        <p:txBody>
          <a:bodyPr anchor="b">
            <a:normAutofit/>
          </a:bodyPr>
          <a:lstStyle>
            <a:lvl1pPr marL="0" indent="0">
              <a:buNone/>
              <a:defRPr sz="3200">
                <a:solidFill>
                  <a:schemeClr val="tx1">
                    <a:tint val="75000"/>
                  </a:schemeClr>
                </a:solidFill>
                <a:latin typeface="Arial"/>
                <a:cs typeface="Aria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dirty="0"/>
              <a:t>Click to edit Master text styles</a:t>
            </a:r>
          </a:p>
        </p:txBody>
      </p:sp>
      <p:sp>
        <p:nvSpPr>
          <p:cNvPr id="9" name="Slide Number Placeholder 6"/>
          <p:cNvSpPr txBox="1">
            <a:spLocks/>
          </p:cNvSpPr>
          <p:nvPr userDrawn="1"/>
        </p:nvSpPr>
        <p:spPr>
          <a:xfrm>
            <a:off x="16634112" y="12801601"/>
            <a:ext cx="5689600" cy="730250"/>
          </a:xfrm>
          <a:prstGeom prst="rect">
            <a:avLst/>
          </a:prstGeom>
        </p:spPr>
        <p:txBody>
          <a:bodyPr vert="horz" lIns="182880" tIns="91440" rIns="182880" bIns="91440" rtlCol="0" anchor="ctr"/>
          <a:lstStyle/>
          <a:p>
            <a:pPr marL="0" marR="0" lvl="0" indent="0" algn="r" defTabSz="1828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210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ZA" sz="210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5" name="Slide Number Placeholder 5"/>
          <p:cNvSpPr>
            <a:spLocks noGrp="1"/>
          </p:cNvSpPr>
          <p:nvPr>
            <p:ph type="sldNum" sz="quarter" idx="4"/>
          </p:nvPr>
        </p:nvSpPr>
        <p:spPr>
          <a:xfrm>
            <a:off x="21539200" y="12344401"/>
            <a:ext cx="1625600" cy="730250"/>
          </a:xfrm>
          <a:prstGeom prst="rect">
            <a:avLst/>
          </a:prstGeom>
        </p:spPr>
        <p:txBody>
          <a:bodyPr vert="horz" lIns="91440" tIns="45720" rIns="91440" bIns="45720" rtlCol="0" anchor="t"/>
          <a:lstStyle>
            <a:lvl1pPr algn="r">
              <a:defRPr sz="1600" b="0" u="none">
                <a:solidFill>
                  <a:srgbClr val="660066"/>
                </a:solidFill>
                <a:latin typeface="Verdana" pitchFamily="34" charset="0"/>
              </a:defRPr>
            </a:lvl1pPr>
          </a:lstStyle>
          <a:p>
            <a:r>
              <a:rPr lang="en-ZA" dirty="0"/>
              <a:t>1</a:t>
            </a:r>
          </a:p>
        </p:txBody>
      </p:sp>
    </p:spTree>
    <p:extLst>
      <p:ext uri="{BB962C8B-B14F-4D97-AF65-F5344CB8AC3E}">
        <p14:creationId xmlns:p14="http://schemas.microsoft.com/office/powerpoint/2010/main" val="3544201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ZA" dirty="0"/>
          </a:p>
        </p:txBody>
      </p:sp>
      <p:sp>
        <p:nvSpPr>
          <p:cNvPr id="3" name="Content Placeholder 2"/>
          <p:cNvSpPr>
            <a:spLocks noGrp="1"/>
          </p:cNvSpPr>
          <p:nvPr>
            <p:ph sz="half" idx="1"/>
          </p:nvPr>
        </p:nvSpPr>
        <p:spPr>
          <a:xfrm>
            <a:off x="1219200" y="3200403"/>
            <a:ext cx="10769600" cy="8686798"/>
          </a:xfrm>
        </p:spPr>
        <p:txBody>
          <a:bodyPr/>
          <a:lstStyle>
            <a:lvl1pPr>
              <a:defRPr sz="3200">
                <a:latin typeface="Arial"/>
                <a:cs typeface="Arial"/>
              </a:defRPr>
            </a:lvl1pPr>
            <a:lvl2pPr>
              <a:defRPr sz="2800">
                <a:latin typeface="Arial"/>
                <a:cs typeface="Arial"/>
              </a:defRPr>
            </a:lvl2pPr>
            <a:lvl3pPr>
              <a:defRPr sz="2100">
                <a:latin typeface="Arial"/>
                <a:cs typeface="Arial"/>
              </a:defRPr>
            </a:lvl3pPr>
            <a:lvl4pPr>
              <a:defRPr sz="2100">
                <a:latin typeface="Arial"/>
                <a:cs typeface="Arial"/>
              </a:defRPr>
            </a:lvl4pPr>
            <a:lvl5pPr>
              <a:defRPr sz="1600">
                <a:latin typeface="Arial"/>
                <a:cs typeface="Arial"/>
              </a:defRPr>
            </a:lvl5pPr>
            <a:lvl6pPr>
              <a:defRPr sz="3600"/>
            </a:lvl6pPr>
            <a:lvl7pPr>
              <a:defRPr sz="3600"/>
            </a:lvl7pPr>
            <a:lvl8pPr>
              <a:defRPr sz="3600"/>
            </a:lvl8pPr>
            <a:lvl9pPr>
              <a:defRPr sz="3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12395200" y="3200402"/>
            <a:ext cx="10769600" cy="8686800"/>
          </a:xfrm>
        </p:spPr>
        <p:txBody>
          <a:bodyPr/>
          <a:lstStyle>
            <a:lvl1pPr>
              <a:defRPr sz="3200">
                <a:latin typeface="Arial"/>
                <a:cs typeface="Arial"/>
              </a:defRPr>
            </a:lvl1pPr>
            <a:lvl2pPr>
              <a:defRPr sz="2800">
                <a:latin typeface="Arial"/>
                <a:cs typeface="Arial"/>
              </a:defRPr>
            </a:lvl2pPr>
            <a:lvl3pPr>
              <a:defRPr sz="2100">
                <a:latin typeface="Arial"/>
                <a:cs typeface="Arial"/>
              </a:defRPr>
            </a:lvl3pPr>
            <a:lvl4pPr>
              <a:defRPr sz="2100">
                <a:latin typeface="Arial"/>
                <a:cs typeface="Arial"/>
              </a:defRPr>
            </a:lvl4pPr>
            <a:lvl5pPr>
              <a:defRPr sz="1600">
                <a:latin typeface="Arial"/>
                <a:cs typeface="Arial"/>
              </a:defRPr>
            </a:lvl5pPr>
            <a:lvl6pPr>
              <a:defRPr sz="3600"/>
            </a:lvl6pPr>
            <a:lvl7pPr>
              <a:defRPr sz="3600"/>
            </a:lvl7pPr>
            <a:lvl8pPr>
              <a:defRPr sz="3600"/>
            </a:lvl8pPr>
            <a:lvl9pPr>
              <a:defRPr sz="3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Slide Number Placeholder 6"/>
          <p:cNvSpPr txBox="1">
            <a:spLocks/>
          </p:cNvSpPr>
          <p:nvPr userDrawn="1"/>
        </p:nvSpPr>
        <p:spPr>
          <a:xfrm>
            <a:off x="16634112" y="12801601"/>
            <a:ext cx="5689600" cy="730250"/>
          </a:xfrm>
          <a:prstGeom prst="rect">
            <a:avLst/>
          </a:prstGeom>
        </p:spPr>
        <p:txBody>
          <a:bodyPr vert="horz" lIns="182880" tIns="91440" rIns="182880" bIns="91440" rtlCol="0" anchor="ctr"/>
          <a:lstStyle/>
          <a:p>
            <a:pPr marL="0" marR="0" lvl="0" indent="0" algn="r" defTabSz="1828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210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ZA" sz="210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21539200" y="12344401"/>
            <a:ext cx="1625600" cy="730250"/>
          </a:xfrm>
          <a:prstGeom prst="rect">
            <a:avLst/>
          </a:prstGeom>
        </p:spPr>
        <p:txBody>
          <a:bodyPr vert="horz" lIns="91440" tIns="45720" rIns="91440" bIns="45720" rtlCol="0" anchor="t"/>
          <a:lstStyle>
            <a:lvl1pPr algn="r">
              <a:defRPr sz="1600" b="0" u="none">
                <a:solidFill>
                  <a:srgbClr val="660066"/>
                </a:solidFill>
                <a:latin typeface="Verdana" pitchFamily="34" charset="0"/>
              </a:defRPr>
            </a:lvl1pPr>
          </a:lstStyle>
          <a:p>
            <a:r>
              <a:rPr lang="en-ZA" dirty="0"/>
              <a:t>1</a:t>
            </a:r>
          </a:p>
        </p:txBody>
      </p:sp>
    </p:spTree>
    <p:extLst>
      <p:ext uri="{BB962C8B-B14F-4D97-AF65-F5344CB8AC3E}">
        <p14:creationId xmlns:p14="http://schemas.microsoft.com/office/powerpoint/2010/main" val="2914675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ZA" dirty="0"/>
          </a:p>
        </p:txBody>
      </p:sp>
      <p:sp>
        <p:nvSpPr>
          <p:cNvPr id="3" name="Text Placeholder 2"/>
          <p:cNvSpPr>
            <a:spLocks noGrp="1"/>
          </p:cNvSpPr>
          <p:nvPr>
            <p:ph type="body" idx="1"/>
          </p:nvPr>
        </p:nvSpPr>
        <p:spPr>
          <a:xfrm>
            <a:off x="1219200" y="3070226"/>
            <a:ext cx="10773835" cy="1279524"/>
          </a:xfrm>
        </p:spPr>
        <p:txBody>
          <a:bodyPr anchor="t" anchorCtr="0">
            <a:noAutofit/>
          </a:bodyPr>
          <a:lstStyle>
            <a:lvl1pPr marL="0" indent="0">
              <a:buNone/>
              <a:defRPr sz="3200" b="1">
                <a:latin typeface="Arial"/>
                <a:cs typeface="Aria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dirty="0"/>
              <a:t>Click to edit Master text styles</a:t>
            </a:r>
          </a:p>
        </p:txBody>
      </p:sp>
      <p:sp>
        <p:nvSpPr>
          <p:cNvPr id="4" name="Content Placeholder 3"/>
          <p:cNvSpPr>
            <a:spLocks noGrp="1"/>
          </p:cNvSpPr>
          <p:nvPr>
            <p:ph sz="half" idx="2"/>
          </p:nvPr>
        </p:nvSpPr>
        <p:spPr>
          <a:xfrm>
            <a:off x="1219200" y="4349751"/>
            <a:ext cx="10773835" cy="7537450"/>
          </a:xfrm>
        </p:spPr>
        <p:txBody>
          <a:bodyPr/>
          <a:lstStyle>
            <a:lvl1pPr>
              <a:defRPr sz="3200">
                <a:latin typeface="Arial"/>
                <a:cs typeface="Arial"/>
              </a:defRPr>
            </a:lvl1pPr>
            <a:lvl2pPr>
              <a:defRPr sz="2800">
                <a:latin typeface="Arial"/>
                <a:cs typeface="Arial"/>
              </a:defRPr>
            </a:lvl2pPr>
            <a:lvl3pPr>
              <a:defRPr sz="2100">
                <a:latin typeface="Arial"/>
                <a:cs typeface="Arial"/>
              </a:defRPr>
            </a:lvl3pPr>
            <a:lvl4pPr>
              <a:defRPr sz="2100"/>
            </a:lvl4pPr>
            <a:lvl5pPr>
              <a:defRPr sz="1600">
                <a:latin typeface="Arial"/>
                <a:cs typeface="Arial"/>
              </a:defRPr>
            </a:lvl5pPr>
            <a:lvl6pPr>
              <a:defRPr sz="3200"/>
            </a:lvl6pPr>
            <a:lvl7pPr>
              <a:defRPr sz="3200"/>
            </a:lvl7pPr>
            <a:lvl8pPr>
              <a:defRPr sz="3200"/>
            </a:lvl8pPr>
            <a:lvl9pPr>
              <a:defRPr sz="3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12386735" y="3070226"/>
            <a:ext cx="10778067" cy="1279524"/>
          </a:xfrm>
        </p:spPr>
        <p:txBody>
          <a:bodyPr anchor="t" anchorCtr="0">
            <a:normAutofit/>
          </a:bodyPr>
          <a:lstStyle>
            <a:lvl1pPr marL="0" indent="0">
              <a:buNone/>
              <a:defRPr sz="3200" b="1">
                <a:latin typeface="Arial"/>
                <a:cs typeface="Aria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dirty="0"/>
              <a:t>Click to edit Master text styles</a:t>
            </a:r>
          </a:p>
        </p:txBody>
      </p:sp>
      <p:sp>
        <p:nvSpPr>
          <p:cNvPr id="6" name="Content Placeholder 5"/>
          <p:cNvSpPr>
            <a:spLocks noGrp="1"/>
          </p:cNvSpPr>
          <p:nvPr>
            <p:ph sz="quarter" idx="4"/>
          </p:nvPr>
        </p:nvSpPr>
        <p:spPr>
          <a:xfrm>
            <a:off x="12386735" y="4349751"/>
            <a:ext cx="10778067" cy="7537450"/>
          </a:xfrm>
        </p:spPr>
        <p:txBody>
          <a:bodyPr/>
          <a:lstStyle>
            <a:lvl1pPr>
              <a:defRPr sz="3200">
                <a:latin typeface="Arial"/>
                <a:cs typeface="Arial"/>
              </a:defRPr>
            </a:lvl1pPr>
            <a:lvl2pPr>
              <a:defRPr sz="2800">
                <a:latin typeface="Arial"/>
                <a:cs typeface="Arial"/>
              </a:defRPr>
            </a:lvl2pPr>
            <a:lvl3pPr>
              <a:defRPr sz="2100">
                <a:latin typeface="Arial"/>
                <a:cs typeface="Arial"/>
              </a:defRPr>
            </a:lvl3pPr>
            <a:lvl4pPr>
              <a:defRPr sz="2100">
                <a:latin typeface="Arial"/>
                <a:cs typeface="Arial"/>
              </a:defRPr>
            </a:lvl4pPr>
            <a:lvl5pPr>
              <a:defRPr sz="1600">
                <a:latin typeface="Arial"/>
                <a:cs typeface="Arial"/>
              </a:defRPr>
            </a:lvl5pPr>
            <a:lvl6pPr>
              <a:defRPr sz="3200"/>
            </a:lvl6pPr>
            <a:lvl7pPr>
              <a:defRPr sz="3200"/>
            </a:lvl7pPr>
            <a:lvl8pPr>
              <a:defRPr sz="3200"/>
            </a:lvl8pPr>
            <a:lvl9pPr>
              <a:defRPr sz="3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2" name="Slide Number Placeholder 6"/>
          <p:cNvSpPr txBox="1">
            <a:spLocks/>
          </p:cNvSpPr>
          <p:nvPr userDrawn="1"/>
        </p:nvSpPr>
        <p:spPr>
          <a:xfrm>
            <a:off x="16634112" y="12801601"/>
            <a:ext cx="5689600" cy="730250"/>
          </a:xfrm>
          <a:prstGeom prst="rect">
            <a:avLst/>
          </a:prstGeom>
        </p:spPr>
        <p:txBody>
          <a:bodyPr vert="horz" lIns="182880" tIns="91440" rIns="182880" bIns="91440" rtlCol="0" anchor="ctr"/>
          <a:lstStyle/>
          <a:p>
            <a:pPr marL="0" marR="0" lvl="0" indent="0" algn="r" defTabSz="1828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210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ZA" sz="210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8" name="Slide Number Placeholder 5"/>
          <p:cNvSpPr>
            <a:spLocks noGrp="1"/>
          </p:cNvSpPr>
          <p:nvPr>
            <p:ph type="sldNum" sz="quarter" idx="10"/>
          </p:nvPr>
        </p:nvSpPr>
        <p:spPr>
          <a:xfrm>
            <a:off x="21539200" y="12344401"/>
            <a:ext cx="1625600" cy="730250"/>
          </a:xfrm>
          <a:prstGeom prst="rect">
            <a:avLst/>
          </a:prstGeom>
        </p:spPr>
        <p:txBody>
          <a:bodyPr vert="horz" lIns="91440" tIns="45720" rIns="91440" bIns="45720" rtlCol="0" anchor="t"/>
          <a:lstStyle>
            <a:lvl1pPr algn="r">
              <a:defRPr sz="1600" b="0" u="none">
                <a:solidFill>
                  <a:srgbClr val="660066"/>
                </a:solidFill>
                <a:latin typeface="Verdana" pitchFamily="34" charset="0"/>
              </a:defRPr>
            </a:lvl1pPr>
          </a:lstStyle>
          <a:p>
            <a:r>
              <a:rPr lang="en-ZA" dirty="0"/>
              <a:t>1</a:t>
            </a:r>
          </a:p>
        </p:txBody>
      </p:sp>
    </p:spTree>
    <p:extLst>
      <p:ext uri="{BB962C8B-B14F-4D97-AF65-F5344CB8AC3E}">
        <p14:creationId xmlns:p14="http://schemas.microsoft.com/office/powerpoint/2010/main" val="1921160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8" name="Slide Number Placeholder 6"/>
          <p:cNvSpPr txBox="1">
            <a:spLocks/>
          </p:cNvSpPr>
          <p:nvPr userDrawn="1"/>
        </p:nvSpPr>
        <p:spPr>
          <a:xfrm>
            <a:off x="16634112" y="12801601"/>
            <a:ext cx="5689600" cy="730250"/>
          </a:xfrm>
          <a:prstGeom prst="rect">
            <a:avLst/>
          </a:prstGeom>
        </p:spPr>
        <p:txBody>
          <a:bodyPr vert="horz" lIns="182880" tIns="91440" rIns="182880" bIns="91440" rtlCol="0" anchor="ctr"/>
          <a:lstStyle/>
          <a:p>
            <a:pPr marL="0" marR="0" lvl="0" indent="0" algn="r" defTabSz="1828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210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ZA" sz="210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4" name="Slide Number Placeholder 5"/>
          <p:cNvSpPr>
            <a:spLocks noGrp="1"/>
          </p:cNvSpPr>
          <p:nvPr>
            <p:ph type="sldNum" sz="quarter" idx="4"/>
          </p:nvPr>
        </p:nvSpPr>
        <p:spPr>
          <a:xfrm>
            <a:off x="21539200" y="12344401"/>
            <a:ext cx="1625600" cy="730250"/>
          </a:xfrm>
          <a:prstGeom prst="rect">
            <a:avLst/>
          </a:prstGeom>
        </p:spPr>
        <p:txBody>
          <a:bodyPr vert="horz" lIns="91440" tIns="45720" rIns="91440" bIns="45720" rtlCol="0" anchor="t"/>
          <a:lstStyle>
            <a:lvl1pPr algn="r">
              <a:defRPr sz="1600" b="0" u="none">
                <a:solidFill>
                  <a:srgbClr val="660066"/>
                </a:solidFill>
                <a:latin typeface="Verdana" pitchFamily="34" charset="0"/>
              </a:defRPr>
            </a:lvl1pPr>
          </a:lstStyle>
          <a:p>
            <a:r>
              <a:rPr lang="en-ZA" dirty="0"/>
              <a:t>1</a:t>
            </a:r>
          </a:p>
        </p:txBody>
      </p:sp>
    </p:spTree>
    <p:extLst>
      <p:ext uri="{BB962C8B-B14F-4D97-AF65-F5344CB8AC3E}">
        <p14:creationId xmlns:p14="http://schemas.microsoft.com/office/powerpoint/2010/main" val="361365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txBox="1">
            <a:spLocks/>
          </p:cNvSpPr>
          <p:nvPr userDrawn="1"/>
        </p:nvSpPr>
        <p:spPr>
          <a:xfrm>
            <a:off x="16634112" y="12801601"/>
            <a:ext cx="5689600" cy="730250"/>
          </a:xfrm>
          <a:prstGeom prst="rect">
            <a:avLst/>
          </a:prstGeom>
        </p:spPr>
        <p:txBody>
          <a:bodyPr vert="horz" lIns="182880" tIns="91440" rIns="182880" bIns="91440" rtlCol="0" anchor="ctr"/>
          <a:lstStyle/>
          <a:p>
            <a:pPr marL="0" marR="0" lvl="0" indent="0" algn="r" defTabSz="1828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210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ZA" sz="210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3" name="Slide Number Placeholder 5"/>
          <p:cNvSpPr>
            <a:spLocks noGrp="1"/>
          </p:cNvSpPr>
          <p:nvPr>
            <p:ph type="sldNum" sz="quarter" idx="4"/>
          </p:nvPr>
        </p:nvSpPr>
        <p:spPr>
          <a:xfrm>
            <a:off x="21539200" y="12344401"/>
            <a:ext cx="1625600" cy="730250"/>
          </a:xfrm>
          <a:prstGeom prst="rect">
            <a:avLst/>
          </a:prstGeom>
        </p:spPr>
        <p:txBody>
          <a:bodyPr vert="horz" lIns="91440" tIns="45720" rIns="91440" bIns="45720" rtlCol="0" anchor="t"/>
          <a:lstStyle>
            <a:lvl1pPr algn="r">
              <a:defRPr sz="1600" b="0" u="none">
                <a:solidFill>
                  <a:srgbClr val="660066"/>
                </a:solidFill>
                <a:latin typeface="Verdana" pitchFamily="34" charset="0"/>
              </a:defRPr>
            </a:lvl1pPr>
          </a:lstStyle>
          <a:p>
            <a:r>
              <a:rPr lang="en-ZA" dirty="0"/>
              <a:t>1</a:t>
            </a:r>
          </a:p>
        </p:txBody>
      </p:sp>
    </p:spTree>
    <p:extLst>
      <p:ext uri="{BB962C8B-B14F-4D97-AF65-F5344CB8AC3E}">
        <p14:creationId xmlns:p14="http://schemas.microsoft.com/office/powerpoint/2010/main" val="2639115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67201" y="546100"/>
            <a:ext cx="4974168" cy="2324100"/>
          </a:xfrm>
        </p:spPr>
        <p:txBody>
          <a:bodyPr anchor="t" anchorCtr="0">
            <a:normAutofit/>
          </a:bodyPr>
          <a:lstStyle>
            <a:lvl1pPr algn="l">
              <a:defRPr sz="2800" b="1"/>
            </a:lvl1pPr>
          </a:lstStyle>
          <a:p>
            <a:r>
              <a:rPr lang="en-US" dirty="0"/>
              <a:t>Click to edit Master title style</a:t>
            </a:r>
            <a:endParaRPr lang="en-ZA" dirty="0"/>
          </a:p>
        </p:txBody>
      </p:sp>
      <p:sp>
        <p:nvSpPr>
          <p:cNvPr id="3" name="Content Placeholder 2"/>
          <p:cNvSpPr>
            <a:spLocks noGrp="1"/>
          </p:cNvSpPr>
          <p:nvPr>
            <p:ph idx="1"/>
          </p:nvPr>
        </p:nvSpPr>
        <p:spPr>
          <a:xfrm>
            <a:off x="9533467" y="546102"/>
            <a:ext cx="13428133" cy="11341100"/>
          </a:xfrm>
        </p:spPr>
        <p:txBody>
          <a:bodyPr/>
          <a:lstStyle>
            <a:lvl1pPr>
              <a:defRPr sz="3600">
                <a:latin typeface="Arial"/>
                <a:cs typeface="Arial"/>
              </a:defRPr>
            </a:lvl1pPr>
            <a:lvl2pPr>
              <a:defRPr sz="3200">
                <a:latin typeface="Arial"/>
                <a:cs typeface="Arial"/>
              </a:defRPr>
            </a:lvl2pPr>
            <a:lvl3pPr>
              <a:defRPr sz="2800">
                <a:latin typeface="Arial"/>
                <a:cs typeface="Arial"/>
              </a:defRPr>
            </a:lvl3pPr>
            <a:lvl4pPr>
              <a:defRPr sz="2100">
                <a:latin typeface="Arial"/>
                <a:cs typeface="Arial"/>
              </a:defRPr>
            </a:lvl4pPr>
            <a:lvl5pPr>
              <a:defRPr sz="1600">
                <a:latin typeface="Arial"/>
                <a:cs typeface="Arial"/>
              </a:defRPr>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4267201" y="2870202"/>
            <a:ext cx="4974168" cy="9017000"/>
          </a:xfrm>
        </p:spPr>
        <p:txBody>
          <a:bodyPr/>
          <a:lstStyle>
            <a:lvl1pPr marL="0" indent="0">
              <a:buNone/>
              <a:defRPr sz="2800">
                <a:latin typeface="Arial"/>
                <a:cs typeface="Arial"/>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dirty="0"/>
              <a:t>Click to edit Master text styles</a:t>
            </a:r>
          </a:p>
        </p:txBody>
      </p:sp>
      <p:sp>
        <p:nvSpPr>
          <p:cNvPr id="10" name="Slide Number Placeholder 6"/>
          <p:cNvSpPr txBox="1">
            <a:spLocks/>
          </p:cNvSpPr>
          <p:nvPr userDrawn="1"/>
        </p:nvSpPr>
        <p:spPr>
          <a:xfrm>
            <a:off x="16634112" y="12801601"/>
            <a:ext cx="5689600" cy="730250"/>
          </a:xfrm>
          <a:prstGeom prst="rect">
            <a:avLst/>
          </a:prstGeom>
        </p:spPr>
        <p:txBody>
          <a:bodyPr vert="horz" lIns="182880" tIns="91440" rIns="182880" bIns="91440" rtlCol="0" anchor="ctr"/>
          <a:lstStyle/>
          <a:p>
            <a:pPr marL="0" marR="0" lvl="0" indent="0" algn="r" defTabSz="1828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210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ZA" sz="210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21539200" y="12344401"/>
            <a:ext cx="1625600" cy="730250"/>
          </a:xfrm>
          <a:prstGeom prst="rect">
            <a:avLst/>
          </a:prstGeom>
        </p:spPr>
        <p:txBody>
          <a:bodyPr vert="horz" lIns="91440" tIns="45720" rIns="91440" bIns="45720" rtlCol="0" anchor="t"/>
          <a:lstStyle>
            <a:lvl1pPr algn="r">
              <a:defRPr sz="1600" b="0" u="none">
                <a:solidFill>
                  <a:srgbClr val="660066"/>
                </a:solidFill>
                <a:latin typeface="Verdana" pitchFamily="34" charset="0"/>
              </a:defRPr>
            </a:lvl1pPr>
          </a:lstStyle>
          <a:p>
            <a:r>
              <a:rPr lang="en-ZA" dirty="0"/>
              <a:t>1</a:t>
            </a:r>
          </a:p>
        </p:txBody>
      </p:sp>
    </p:spTree>
    <p:extLst>
      <p:ext uri="{BB962C8B-B14F-4D97-AF65-F5344CB8AC3E}">
        <p14:creationId xmlns:p14="http://schemas.microsoft.com/office/powerpoint/2010/main" val="236857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id="{BE8E5400-6EC9-2741-B9F9-A98AA70113CB}"/>
              </a:ext>
            </a:extLst>
          </p:cNvPr>
          <p:cNvPicPr>
            <a:picLocks noChangeAspect="1"/>
          </p:cNvPicPr>
          <p:nvPr userDrawn="1"/>
        </p:nvPicPr>
        <p:blipFill>
          <a:blip r:embed="rId2"/>
          <a:stretch>
            <a:fillRect/>
          </a:stretch>
        </p:blipFill>
        <p:spPr>
          <a:xfrm>
            <a:off x="0" y="-28327"/>
            <a:ext cx="8835195" cy="13744327"/>
          </a:xfrm>
          <a:prstGeom prst="rect">
            <a:avLst/>
          </a:prstGeom>
          <a:ln w="12700">
            <a:miter lim="400000"/>
          </a:ln>
        </p:spPr>
      </p:pic>
    </p:spTree>
    <p:extLst>
      <p:ext uri="{BB962C8B-B14F-4D97-AF65-F5344CB8AC3E}">
        <p14:creationId xmlns:p14="http://schemas.microsoft.com/office/powerpoint/2010/main" val="160086586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67199" y="9601200"/>
            <a:ext cx="18545565" cy="1133476"/>
          </a:xfrm>
        </p:spPr>
        <p:txBody>
          <a:bodyPr anchor="b"/>
          <a:lstStyle>
            <a:lvl1pPr algn="l">
              <a:defRPr sz="4000" b="1"/>
            </a:lvl1pPr>
          </a:lstStyle>
          <a:p>
            <a:r>
              <a:rPr lang="en-US" dirty="0"/>
              <a:t>Click to edit Master title style</a:t>
            </a:r>
            <a:endParaRPr lang="en-ZA" dirty="0"/>
          </a:p>
        </p:txBody>
      </p:sp>
      <p:sp>
        <p:nvSpPr>
          <p:cNvPr id="3" name="Picture Placeholder 2"/>
          <p:cNvSpPr>
            <a:spLocks noGrp="1"/>
          </p:cNvSpPr>
          <p:nvPr>
            <p:ph type="pic" idx="1"/>
          </p:nvPr>
        </p:nvSpPr>
        <p:spPr>
          <a:xfrm>
            <a:off x="4267199" y="1225550"/>
            <a:ext cx="18545565" cy="8229600"/>
          </a:xfrm>
        </p:spPr>
        <p:txBody>
          <a:bodyPr/>
          <a:lstStyle>
            <a:lvl1pPr marL="0" indent="0">
              <a:buNone/>
              <a:defRPr sz="6400">
                <a:latin typeface="Arial"/>
                <a:cs typeface="Arial"/>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ZA" dirty="0"/>
          </a:p>
        </p:txBody>
      </p:sp>
      <p:sp>
        <p:nvSpPr>
          <p:cNvPr id="4" name="Text Placeholder 3"/>
          <p:cNvSpPr>
            <a:spLocks noGrp="1"/>
          </p:cNvSpPr>
          <p:nvPr>
            <p:ph type="body" sz="half" idx="2"/>
          </p:nvPr>
        </p:nvSpPr>
        <p:spPr>
          <a:xfrm>
            <a:off x="4267199" y="10734676"/>
            <a:ext cx="18545565" cy="1609724"/>
          </a:xfrm>
        </p:spPr>
        <p:txBody>
          <a:bodyPr/>
          <a:lstStyle>
            <a:lvl1pPr marL="0" indent="0">
              <a:buNone/>
              <a:defRPr sz="2800">
                <a:latin typeface="Arial"/>
                <a:cs typeface="Arial"/>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dirty="0"/>
              <a:t>Click to edit Master text styles</a:t>
            </a:r>
          </a:p>
        </p:txBody>
      </p:sp>
      <p:sp>
        <p:nvSpPr>
          <p:cNvPr id="12" name="Slide Number Placeholder 6"/>
          <p:cNvSpPr txBox="1">
            <a:spLocks/>
          </p:cNvSpPr>
          <p:nvPr userDrawn="1"/>
        </p:nvSpPr>
        <p:spPr>
          <a:xfrm>
            <a:off x="16634112" y="12801601"/>
            <a:ext cx="5689600" cy="730250"/>
          </a:xfrm>
          <a:prstGeom prst="rect">
            <a:avLst/>
          </a:prstGeom>
        </p:spPr>
        <p:txBody>
          <a:bodyPr vert="horz" lIns="182880" tIns="91440" rIns="182880" bIns="91440" rtlCol="0" anchor="ctr"/>
          <a:lstStyle/>
          <a:p>
            <a:pPr marL="0" marR="0" lvl="0" indent="0" algn="r" defTabSz="1828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210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ZA" sz="210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21539200" y="12344401"/>
            <a:ext cx="1625600" cy="730250"/>
          </a:xfrm>
          <a:prstGeom prst="rect">
            <a:avLst/>
          </a:prstGeom>
        </p:spPr>
        <p:txBody>
          <a:bodyPr vert="horz" lIns="91440" tIns="45720" rIns="91440" bIns="45720" rtlCol="0" anchor="t"/>
          <a:lstStyle>
            <a:lvl1pPr algn="r">
              <a:defRPr sz="1600" b="0" u="none">
                <a:solidFill>
                  <a:srgbClr val="660066"/>
                </a:solidFill>
                <a:latin typeface="Verdana" pitchFamily="34" charset="0"/>
              </a:defRPr>
            </a:lvl1pPr>
          </a:lstStyle>
          <a:p>
            <a:r>
              <a:rPr lang="en-ZA" dirty="0"/>
              <a:t>1</a:t>
            </a:r>
          </a:p>
        </p:txBody>
      </p:sp>
    </p:spTree>
    <p:extLst>
      <p:ext uri="{BB962C8B-B14F-4D97-AF65-F5344CB8AC3E}">
        <p14:creationId xmlns:p14="http://schemas.microsoft.com/office/powerpoint/2010/main" val="1019532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4802" y="4419600"/>
            <a:ext cx="18545565" cy="1133476"/>
          </a:xfrm>
        </p:spPr>
        <p:txBody>
          <a:bodyPr anchor="b"/>
          <a:lstStyle>
            <a:lvl1pPr algn="ctr">
              <a:defRPr sz="6400" b="1"/>
            </a:lvl1pPr>
          </a:lstStyle>
          <a:p>
            <a:r>
              <a:rPr lang="en-US" dirty="0"/>
              <a:t>Thank you</a:t>
            </a:r>
            <a:endParaRPr lang="en-ZA" dirty="0"/>
          </a:p>
        </p:txBody>
      </p:sp>
      <p:sp>
        <p:nvSpPr>
          <p:cNvPr id="12" name="Slide Number Placeholder 6"/>
          <p:cNvSpPr txBox="1">
            <a:spLocks/>
          </p:cNvSpPr>
          <p:nvPr userDrawn="1"/>
        </p:nvSpPr>
        <p:spPr>
          <a:xfrm>
            <a:off x="16634112" y="12801601"/>
            <a:ext cx="5689600" cy="730250"/>
          </a:xfrm>
          <a:prstGeom prst="rect">
            <a:avLst/>
          </a:prstGeom>
        </p:spPr>
        <p:txBody>
          <a:bodyPr vert="horz" lIns="182880" tIns="91440" rIns="182880" bIns="91440" rtlCol="0" anchor="ctr"/>
          <a:lstStyle/>
          <a:p>
            <a:pPr marL="0" marR="0" lvl="0" indent="0" algn="r" defTabSz="1828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210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a:t>
            </a:fld>
            <a:endParaRPr kumimoji="0" lang="en-ZA" sz="210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Tree>
    <p:extLst>
      <p:ext uri="{BB962C8B-B14F-4D97-AF65-F5344CB8AC3E}">
        <p14:creationId xmlns:p14="http://schemas.microsoft.com/office/powerpoint/2010/main" val="1680849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id="{B3D5F173-2946-1445-B8F0-1CF13CC042F6}"/>
              </a:ext>
            </a:extLst>
          </p:cNvPr>
          <p:cNvPicPr>
            <a:picLocks noChangeAspect="1"/>
          </p:cNvPicPr>
          <p:nvPr userDrawn="1"/>
        </p:nvPicPr>
        <p:blipFill>
          <a:blip r:embed="rId2"/>
          <a:stretch>
            <a:fillRect/>
          </a:stretch>
        </p:blipFill>
        <p:spPr>
          <a:xfrm>
            <a:off x="-10773" y="2364673"/>
            <a:ext cx="25189317" cy="464780"/>
          </a:xfrm>
          <a:prstGeom prst="rect">
            <a:avLst/>
          </a:prstGeom>
          <a:ln w="12700" cap="flat">
            <a:noFill/>
            <a:miter lim="400000"/>
          </a:ln>
          <a:effectLst/>
        </p:spPr>
      </p:pic>
    </p:spTree>
    <p:extLst>
      <p:ext uri="{BB962C8B-B14F-4D97-AF65-F5344CB8AC3E}">
        <p14:creationId xmlns:p14="http://schemas.microsoft.com/office/powerpoint/2010/main" val="32643225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8F53840-9867-B84E-AFC7-801C8F81F323}"/>
              </a:ext>
            </a:extLst>
          </p:cNvPr>
          <p:cNvGrpSpPr/>
          <p:nvPr userDrawn="1"/>
        </p:nvGrpSpPr>
        <p:grpSpPr>
          <a:xfrm>
            <a:off x="-46852" y="2413520"/>
            <a:ext cx="25253179" cy="11357898"/>
            <a:chOff x="-46494" y="-1"/>
            <a:chExt cx="25253178" cy="11357898"/>
          </a:xfrm>
        </p:grpSpPr>
        <p:pic>
          <p:nvPicPr>
            <p:cNvPr id="12" name="Image" descr="Image">
              <a:extLst>
                <a:ext uri="{FF2B5EF4-FFF2-40B4-BE49-F238E27FC236}">
                  <a16:creationId xmlns:a16="http://schemas.microsoft.com/office/drawing/2014/main" id="{A822EDA3-97C6-7944-B171-62FE2EC15D9D}"/>
                </a:ext>
              </a:extLst>
            </p:cNvPr>
            <p:cNvPicPr>
              <a:picLocks noChangeAspect="1"/>
            </p:cNvPicPr>
            <p:nvPr userDrawn="1"/>
          </p:nvPicPr>
          <p:blipFill>
            <a:blip r:embed="rId2"/>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id="{76EC52B6-DAD4-B848-BF9F-CD8948EAD6F1}"/>
                </a:ext>
              </a:extLst>
            </p:cNvPr>
            <p:cNvPicPr>
              <a:picLocks noChangeAspect="1"/>
            </p:cNvPicPr>
            <p:nvPr userDrawn="1"/>
          </p:nvPicPr>
          <p:blipFill>
            <a:blip r:embed="rId3"/>
            <a:stretch>
              <a:fillRect/>
            </a:stretch>
          </p:blipFill>
          <p:spPr>
            <a:xfrm>
              <a:off x="0" y="7548860"/>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id="{B9116804-1A86-3445-9F5E-6F4DEB49F53A}"/>
                </a:ext>
              </a:extLst>
            </p:cNvPr>
            <p:cNvPicPr>
              <a:picLocks noChangeAspect="1"/>
            </p:cNvPicPr>
            <p:nvPr userDrawn="1"/>
          </p:nvPicPr>
          <p:blipFill>
            <a:blip r:embed="rId2"/>
            <a:stretch>
              <a:fillRect/>
            </a:stretch>
          </p:blipFill>
          <p:spPr>
            <a:xfrm>
              <a:off x="-46494" y="10893117"/>
              <a:ext cx="25230477" cy="464780"/>
            </a:xfrm>
            <a:prstGeom prst="rect">
              <a:avLst/>
            </a:prstGeom>
            <a:ln w="12700" cap="flat">
              <a:noFill/>
              <a:miter lim="400000"/>
            </a:ln>
            <a:effectLst/>
          </p:spPr>
        </p:pic>
      </p:grpSp>
    </p:spTree>
    <p:extLst>
      <p:ext uri="{BB962C8B-B14F-4D97-AF65-F5344CB8AC3E}">
        <p14:creationId xmlns:p14="http://schemas.microsoft.com/office/powerpoint/2010/main" val="21153141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id="{52E5B1B0-3983-DC4A-974F-CD9BB0B5FA17}"/>
              </a:ext>
            </a:extLst>
          </p:cNvPr>
          <p:cNvPicPr>
            <a:picLocks noChangeAspect="1"/>
          </p:cNvPicPr>
          <p:nvPr userDrawn="1"/>
        </p:nvPicPr>
        <p:blipFill>
          <a:blip r:embed="rId2"/>
          <a:stretch>
            <a:fillRect/>
          </a:stretch>
        </p:blipFill>
        <p:spPr>
          <a:xfrm>
            <a:off x="1491854" y="11753469"/>
            <a:ext cx="21400206" cy="1806707"/>
          </a:xfrm>
          <a:prstGeom prst="rect">
            <a:avLst/>
          </a:prstGeom>
          <a:ln w="12700">
            <a:miter lim="400000"/>
          </a:ln>
        </p:spPr>
      </p:pic>
      <p:pic>
        <p:nvPicPr>
          <p:cNvPr id="12" name="Image" descr="Image">
            <a:extLst>
              <a:ext uri="{FF2B5EF4-FFF2-40B4-BE49-F238E27FC236}">
                <a16:creationId xmlns:a16="http://schemas.microsoft.com/office/drawing/2014/main" id="{11F4B525-55AE-2342-B2FA-72B6091A4CBE}"/>
              </a:ext>
            </a:extLst>
          </p:cNvPr>
          <p:cNvPicPr>
            <a:picLocks noChangeAspect="1"/>
          </p:cNvPicPr>
          <p:nvPr userDrawn="1"/>
        </p:nvPicPr>
        <p:blipFill>
          <a:blip r:embed="rId3"/>
          <a:stretch>
            <a:fillRect/>
          </a:stretch>
        </p:blipFill>
        <p:spPr>
          <a:xfrm>
            <a:off x="-2339073" y="2737654"/>
            <a:ext cx="29062146" cy="464780"/>
          </a:xfrm>
          <a:prstGeom prst="rect">
            <a:avLst/>
          </a:prstGeom>
          <a:ln w="12700">
            <a:miter lim="400000"/>
          </a:ln>
        </p:spPr>
      </p:pic>
    </p:spTree>
    <p:extLst>
      <p:ext uri="{BB962C8B-B14F-4D97-AF65-F5344CB8AC3E}">
        <p14:creationId xmlns:p14="http://schemas.microsoft.com/office/powerpoint/2010/main" val="14766317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8F53840-9867-B84E-AFC7-801C8F81F323}"/>
              </a:ext>
            </a:extLst>
          </p:cNvPr>
          <p:cNvGrpSpPr/>
          <p:nvPr userDrawn="1"/>
        </p:nvGrpSpPr>
        <p:grpSpPr>
          <a:xfrm>
            <a:off x="-4285" y="2409163"/>
            <a:ext cx="25253179" cy="11358866"/>
            <a:chOff x="-46494" y="-1"/>
            <a:chExt cx="25253178" cy="11358866"/>
          </a:xfrm>
        </p:grpSpPr>
        <p:pic>
          <p:nvPicPr>
            <p:cNvPr id="12" name="Image" descr="Image">
              <a:extLst>
                <a:ext uri="{FF2B5EF4-FFF2-40B4-BE49-F238E27FC236}">
                  <a16:creationId xmlns:a16="http://schemas.microsoft.com/office/drawing/2014/main" id="{A822EDA3-97C6-7944-B171-62FE2EC15D9D}"/>
                </a:ext>
              </a:extLst>
            </p:cNvPr>
            <p:cNvPicPr>
              <a:picLocks noChangeAspect="1"/>
            </p:cNvPicPr>
            <p:nvPr userDrawn="1"/>
          </p:nvPicPr>
          <p:blipFill>
            <a:blip r:embed="rId2"/>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id="{76EC52B6-DAD4-B848-BF9F-CD8948EAD6F1}"/>
                </a:ext>
              </a:extLst>
            </p:cNvPr>
            <p:cNvPicPr>
              <a:picLocks noChangeAspect="1"/>
            </p:cNvPicPr>
            <p:nvPr userDrawn="1"/>
          </p:nvPicPr>
          <p:blipFill>
            <a:blip r:embed="rId3"/>
            <a:stretch>
              <a:fillRect/>
            </a:stretch>
          </p:blipFill>
          <p:spPr>
            <a:xfrm>
              <a:off x="0" y="7837636"/>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id="{B9116804-1A86-3445-9F5E-6F4DEB49F53A}"/>
                </a:ext>
              </a:extLst>
            </p:cNvPr>
            <p:cNvPicPr>
              <a:picLocks noChangeAspect="1"/>
            </p:cNvPicPr>
            <p:nvPr userDrawn="1"/>
          </p:nvPicPr>
          <p:blipFill>
            <a:blip r:embed="rId2"/>
            <a:stretch>
              <a:fillRect/>
            </a:stretch>
          </p:blipFill>
          <p:spPr>
            <a:xfrm>
              <a:off x="-46494" y="10894085"/>
              <a:ext cx="25230477" cy="464780"/>
            </a:xfrm>
            <a:prstGeom prst="rect">
              <a:avLst/>
            </a:prstGeom>
            <a:ln w="12700" cap="flat">
              <a:noFill/>
              <a:miter lim="400000"/>
            </a:ln>
            <a:effectLst/>
          </p:spPr>
        </p:pic>
      </p:grpSp>
    </p:spTree>
    <p:extLst>
      <p:ext uri="{BB962C8B-B14F-4D97-AF65-F5344CB8AC3E}">
        <p14:creationId xmlns:p14="http://schemas.microsoft.com/office/powerpoint/2010/main" val="6343360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id="{8534ED83-BAED-3A44-AB84-000186F70664}"/>
              </a:ext>
            </a:extLst>
          </p:cNvPr>
          <p:cNvPicPr>
            <a:picLocks noChangeAspect="1"/>
          </p:cNvPicPr>
          <p:nvPr userDrawn="1"/>
        </p:nvPicPr>
        <p:blipFill>
          <a:blip r:embed="rId2"/>
          <a:stretch>
            <a:fillRect/>
          </a:stretch>
        </p:blipFill>
        <p:spPr>
          <a:xfrm>
            <a:off x="-6420" y="13306639"/>
            <a:ext cx="25189320" cy="464779"/>
          </a:xfrm>
          <a:prstGeom prst="rect">
            <a:avLst/>
          </a:prstGeom>
          <a:ln w="12700" cap="flat">
            <a:noFill/>
            <a:miter lim="400000"/>
          </a:ln>
          <a:effectLst/>
        </p:spPr>
      </p:pic>
    </p:spTree>
    <p:extLst>
      <p:ext uri="{BB962C8B-B14F-4D97-AF65-F5344CB8AC3E}">
        <p14:creationId xmlns:p14="http://schemas.microsoft.com/office/powerpoint/2010/main" val="239737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id="{B3D5F173-2946-1445-B8F0-1CF13CC042F6}"/>
              </a:ext>
            </a:extLst>
          </p:cNvPr>
          <p:cNvPicPr>
            <a:picLocks noChangeAspect="1"/>
          </p:cNvPicPr>
          <p:nvPr userDrawn="1"/>
        </p:nvPicPr>
        <p:blipFill>
          <a:blip r:embed="rId2"/>
          <a:stretch>
            <a:fillRect/>
          </a:stretch>
        </p:blipFill>
        <p:spPr>
          <a:xfrm>
            <a:off x="-6417" y="2360321"/>
            <a:ext cx="25189317" cy="464780"/>
          </a:xfrm>
          <a:prstGeom prst="rect">
            <a:avLst/>
          </a:prstGeom>
          <a:ln w="12700" cap="flat">
            <a:noFill/>
            <a:miter lim="400000"/>
          </a:ln>
          <a:effectLst/>
        </p:spPr>
      </p:pic>
    </p:spTree>
    <p:extLst>
      <p:ext uri="{BB962C8B-B14F-4D97-AF65-F5344CB8AC3E}">
        <p14:creationId xmlns:p14="http://schemas.microsoft.com/office/powerpoint/2010/main" val="3281259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F6F5786-FE6B-3941-BE37-DC48D28A03E7}"/>
              </a:ext>
            </a:extLst>
          </p:cNvPr>
          <p:cNvGrpSpPr>
            <a:grpSpLocks noChangeAspect="1"/>
          </p:cNvGrpSpPr>
          <p:nvPr userDrawn="1"/>
        </p:nvGrpSpPr>
        <p:grpSpPr>
          <a:xfrm>
            <a:off x="-786744" y="7106346"/>
            <a:ext cx="25957489" cy="6109836"/>
            <a:chOff x="-768626" y="7211624"/>
            <a:chExt cx="25957489" cy="6109836"/>
          </a:xfrm>
        </p:grpSpPr>
        <p:pic>
          <p:nvPicPr>
            <p:cNvPr id="8" name="DSAC_Mnemonic_Icons.png">
              <a:extLst>
                <a:ext uri="{FF2B5EF4-FFF2-40B4-BE49-F238E27FC236}">
                  <a16:creationId xmlns:a16="http://schemas.microsoft.com/office/drawing/2014/main" id="{9846F82A-2BD3-9B4F-AA3E-259A068BF8FE}"/>
                </a:ext>
              </a:extLst>
            </p:cNvPr>
            <p:cNvPicPr>
              <a:picLocks noChangeAspect="1"/>
            </p:cNvPicPr>
            <p:nvPr userDrawn="1"/>
          </p:nvPicPr>
          <p:blipFill>
            <a:blip r:embed="rId2"/>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id="{CC49C165-56CB-E247-AA35-B07236CD34FF}"/>
                </a:ext>
              </a:extLst>
            </p:cNvPr>
            <p:cNvPicPr>
              <a:picLocks noChangeAspect="1"/>
            </p:cNvPicPr>
            <p:nvPr userDrawn="1"/>
          </p:nvPicPr>
          <p:blipFill>
            <a:blip r:embed="rId3"/>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id="{AAEFE357-2EC7-0143-8D85-B17E90394CEA}"/>
                </a:ext>
              </a:extLst>
            </p:cNvPr>
            <p:cNvPicPr>
              <a:picLocks noChangeAspect="1"/>
            </p:cNvPicPr>
            <p:nvPr userDrawn="1"/>
          </p:nvPicPr>
          <p:blipFill>
            <a:blip r:embed="rId4"/>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val="38810970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7CD832-3630-F978-5436-6A80648F4A7C}"/>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D6019B-A5DC-9BA5-DFC9-FB7F21B0DEF9}"/>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AF5C9-2E2E-18B9-942D-1BB0BF031117}"/>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207594D-89AE-42A0-A4F9-8D3669233232}" type="datetimeFigureOut">
              <a:rPr lang="en-US" smtClean="0"/>
              <a:t>10/26/2022</a:t>
            </a:fld>
            <a:endParaRPr lang="en-US" dirty="0"/>
          </a:p>
        </p:txBody>
      </p:sp>
      <p:sp>
        <p:nvSpPr>
          <p:cNvPr id="5" name="Footer Placeholder 4">
            <a:extLst>
              <a:ext uri="{FF2B5EF4-FFF2-40B4-BE49-F238E27FC236}">
                <a16:creationId xmlns:a16="http://schemas.microsoft.com/office/drawing/2014/main" id="{DA9414E5-BFC1-B162-FEE1-355E4629C2BE}"/>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DE00C14-D5D0-33BC-10EE-0D2E9CAA4B69}"/>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B5B4A103-AABC-41F6-8C97-83ECB306EB23}" type="slidenum">
              <a:rPr lang="en-US" smtClean="0"/>
              <a:t>‹#›</a:t>
            </a:fld>
            <a:endParaRPr lang="en-US" dirty="0"/>
          </a:p>
        </p:txBody>
      </p:sp>
    </p:spTree>
    <p:extLst>
      <p:ext uri="{BB962C8B-B14F-4D97-AF65-F5344CB8AC3E}">
        <p14:creationId xmlns:p14="http://schemas.microsoft.com/office/powerpoint/2010/main" val="1691193726"/>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1403648"/>
            <a:ext cx="21945600" cy="1421904"/>
          </a:xfrm>
          <a:prstGeom prst="rect">
            <a:avLst/>
          </a:prstGeom>
        </p:spPr>
        <p:txBody>
          <a:bodyPr vert="horz" lIns="91440" tIns="45720" rIns="91440" bIns="45720" rtlCol="0" anchor="t" anchorCtr="0">
            <a:normAutofit/>
          </a:bodyPr>
          <a:lstStyle/>
          <a:p>
            <a:r>
              <a:rPr lang="en-US" dirty="0"/>
              <a:t>Click to edit Master title style</a:t>
            </a:r>
            <a:endParaRPr lang="en-ZA" dirty="0"/>
          </a:p>
        </p:txBody>
      </p:sp>
      <p:sp>
        <p:nvSpPr>
          <p:cNvPr id="3" name="Text Placeholder 2"/>
          <p:cNvSpPr>
            <a:spLocks noGrp="1"/>
          </p:cNvSpPr>
          <p:nvPr>
            <p:ph type="body" idx="1"/>
          </p:nvPr>
        </p:nvSpPr>
        <p:spPr>
          <a:xfrm>
            <a:off x="1219200" y="3200401"/>
            <a:ext cx="21945600" cy="90519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2967131" y="12712701"/>
            <a:ext cx="5689600" cy="730250"/>
          </a:xfrm>
          <a:prstGeom prst="rect">
            <a:avLst/>
          </a:prstGeom>
        </p:spPr>
        <p:txBody>
          <a:bodyPr vert="horz" lIns="91440" tIns="45720" rIns="91440" bIns="45720" rtlCol="0" anchor="ctr"/>
          <a:lstStyle>
            <a:lvl1pPr algn="l">
              <a:defRPr sz="2100" b="1">
                <a:solidFill>
                  <a:schemeClr val="bg1"/>
                </a:solidFill>
              </a:defRPr>
            </a:lvl1pPr>
          </a:lstStyle>
          <a:p>
            <a:fld id="{EBDCE0C6-C205-C248-8163-EC5C4FEEC516}" type="datetime1">
              <a:rPr lang="en-US" smtClean="0"/>
              <a:pPr/>
              <a:t>10/26/2022</a:t>
            </a:fld>
            <a:endParaRPr lang="en-ZA" dirty="0"/>
          </a:p>
        </p:txBody>
      </p:sp>
      <p:sp>
        <p:nvSpPr>
          <p:cNvPr id="5" name="Footer Placeholder 4"/>
          <p:cNvSpPr>
            <a:spLocks noGrp="1"/>
          </p:cNvSpPr>
          <p:nvPr>
            <p:ph type="ftr" sz="quarter" idx="3"/>
          </p:nvPr>
        </p:nvSpPr>
        <p:spPr>
          <a:xfrm>
            <a:off x="8331200" y="12712701"/>
            <a:ext cx="7721600" cy="730250"/>
          </a:xfrm>
          <a:prstGeom prst="rect">
            <a:avLst/>
          </a:prstGeom>
        </p:spPr>
        <p:txBody>
          <a:bodyPr vert="horz" lIns="91440" tIns="45720" rIns="91440" bIns="45720" rtlCol="0" anchor="ctr"/>
          <a:lstStyle>
            <a:lvl1pPr algn="ctr">
              <a:defRPr sz="2400" b="1">
                <a:solidFill>
                  <a:schemeClr val="bg1"/>
                </a:solidFill>
                <a:latin typeface="Verdana" pitchFamily="34" charset="0"/>
              </a:defRPr>
            </a:lvl1pPr>
          </a:lstStyle>
          <a:p>
            <a:endParaRPr lang="en-ZA" dirty="0"/>
          </a:p>
        </p:txBody>
      </p:sp>
      <p:sp>
        <p:nvSpPr>
          <p:cNvPr id="6" name="Slide Number Placeholder 5"/>
          <p:cNvSpPr>
            <a:spLocks noGrp="1"/>
          </p:cNvSpPr>
          <p:nvPr>
            <p:ph type="sldNum" sz="quarter" idx="4"/>
          </p:nvPr>
        </p:nvSpPr>
        <p:spPr>
          <a:xfrm>
            <a:off x="21539200" y="12344401"/>
            <a:ext cx="1625600" cy="730250"/>
          </a:xfrm>
          <a:prstGeom prst="rect">
            <a:avLst/>
          </a:prstGeom>
        </p:spPr>
        <p:txBody>
          <a:bodyPr vert="horz" lIns="91440" tIns="45720" rIns="91440" bIns="45720" rtlCol="0" anchor="t"/>
          <a:lstStyle>
            <a:lvl1pPr algn="r">
              <a:defRPr sz="1600" b="0" u="none">
                <a:solidFill>
                  <a:srgbClr val="660066"/>
                </a:solidFill>
                <a:latin typeface="Verdana" pitchFamily="34" charset="0"/>
              </a:defRPr>
            </a:lvl1pPr>
          </a:lstStyle>
          <a:p>
            <a:r>
              <a:rPr lang="en-ZA" dirty="0"/>
              <a:t>1</a:t>
            </a:r>
          </a:p>
        </p:txBody>
      </p:sp>
    </p:spTree>
    <p:extLst>
      <p:ext uri="{BB962C8B-B14F-4D97-AF65-F5344CB8AC3E}">
        <p14:creationId xmlns:p14="http://schemas.microsoft.com/office/powerpoint/2010/main" val="26442442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1828800" rtl="0" eaLnBrk="1" latinLnBrk="0" hangingPunct="1">
        <a:spcBef>
          <a:spcPct val="0"/>
        </a:spcBef>
        <a:buNone/>
        <a:defRPr sz="7200" b="1" kern="1200">
          <a:solidFill>
            <a:srgbClr val="F5981B"/>
          </a:solidFill>
          <a:latin typeface="Arial"/>
          <a:ea typeface="+mj-ea"/>
          <a:cs typeface="Arial"/>
        </a:defRPr>
      </a:lvl1pPr>
    </p:titleStyle>
    <p:bodyStyle>
      <a:lvl1pPr marL="685800" indent="-685800" algn="l" defTabSz="1828800" rtl="0" eaLnBrk="1" latinLnBrk="0" hangingPunct="1">
        <a:spcBef>
          <a:spcPct val="20000"/>
        </a:spcBef>
        <a:buFont typeface="Arial" pitchFamily="34" charset="0"/>
        <a:buChar char="•"/>
        <a:defRPr sz="3200" b="1" kern="1200">
          <a:solidFill>
            <a:srgbClr val="F5981B"/>
          </a:solidFill>
          <a:latin typeface="Arial"/>
          <a:ea typeface="+mn-ea"/>
          <a:cs typeface="Arial"/>
        </a:defRPr>
      </a:lvl1pPr>
      <a:lvl2pPr marL="1485900" indent="-571500" algn="l" defTabSz="1828800" rtl="0" eaLnBrk="1" latinLnBrk="0" hangingPunct="1">
        <a:spcBef>
          <a:spcPct val="20000"/>
        </a:spcBef>
        <a:buFont typeface="Arial" pitchFamily="34" charset="0"/>
        <a:buChar char="–"/>
        <a:defRPr sz="2400" b="1" kern="1200">
          <a:solidFill>
            <a:srgbClr val="F5981B"/>
          </a:solidFill>
          <a:latin typeface="Arial"/>
          <a:ea typeface="+mn-ea"/>
          <a:cs typeface="Arial"/>
        </a:defRPr>
      </a:lvl2pPr>
      <a:lvl3pPr marL="2286000" indent="-457200" algn="l" defTabSz="1828800" rtl="0" eaLnBrk="1" latinLnBrk="0" hangingPunct="1">
        <a:spcBef>
          <a:spcPct val="20000"/>
        </a:spcBef>
        <a:buFont typeface="Arial" pitchFamily="34" charset="0"/>
        <a:buChar char="•"/>
        <a:defRPr sz="2400" kern="1200">
          <a:solidFill>
            <a:schemeClr val="tx1"/>
          </a:solidFill>
          <a:latin typeface="Arial"/>
          <a:ea typeface="+mn-ea"/>
          <a:cs typeface="Arial"/>
        </a:defRPr>
      </a:lvl3pPr>
      <a:lvl4pPr marL="3200400" indent="-457200" algn="l" defTabSz="1828800" rtl="0" eaLnBrk="1" latinLnBrk="0" hangingPunct="1">
        <a:spcBef>
          <a:spcPct val="20000"/>
        </a:spcBef>
        <a:buFont typeface="Arial" pitchFamily="34" charset="0"/>
        <a:buChar char="–"/>
        <a:defRPr sz="2400" kern="1200">
          <a:solidFill>
            <a:schemeClr val="tx1"/>
          </a:solidFill>
          <a:latin typeface="Arial"/>
          <a:ea typeface="+mn-ea"/>
          <a:cs typeface="Arial"/>
        </a:defRPr>
      </a:lvl4pPr>
      <a:lvl5pPr marL="4114800" indent="-457200" algn="l" defTabSz="1828800" rtl="0" eaLnBrk="1" latinLnBrk="0" hangingPunct="1">
        <a:spcBef>
          <a:spcPct val="20000"/>
        </a:spcBef>
        <a:buFont typeface="Arial" pitchFamily="34" charset="0"/>
        <a:buChar char="»"/>
        <a:defRPr sz="2100" kern="1200">
          <a:solidFill>
            <a:schemeClr val="tx1">
              <a:lumMod val="65000"/>
              <a:lumOff val="35000"/>
            </a:schemeClr>
          </a:solidFill>
          <a:latin typeface="Arial"/>
          <a:ea typeface="+mn-ea"/>
          <a:cs typeface="Arial"/>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TRODUCTION…">
            <a:extLst>
              <a:ext uri="{FF2B5EF4-FFF2-40B4-BE49-F238E27FC236}">
                <a16:creationId xmlns:a16="http://schemas.microsoft.com/office/drawing/2014/main" id="{86555BE2-F5EC-C250-5C63-0F15FA2A5F65}"/>
              </a:ext>
            </a:extLst>
          </p:cNvPr>
          <p:cNvSpPr txBox="1"/>
          <p:nvPr/>
        </p:nvSpPr>
        <p:spPr>
          <a:xfrm>
            <a:off x="4026568" y="1525635"/>
            <a:ext cx="15785432" cy="5704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13700">
                <a:solidFill>
                  <a:srgbClr val="FFFFFF"/>
                </a:solidFill>
                <a:latin typeface="Gill Sans SemiBold"/>
                <a:ea typeface="Gill Sans SemiBold"/>
                <a:cs typeface="Gill Sans SemiBold"/>
                <a:sym typeface="Gill Sans SemiBold"/>
              </a:defRPr>
            </a:pPr>
            <a:r>
              <a:rPr lang="en-US" sz="4000" b="1" dirty="0">
                <a:solidFill>
                  <a:srgbClr val="000000"/>
                </a:solidFill>
                <a:latin typeface="Arial Black" panose="020B0A04020102020204" pitchFamily="34" charset="0"/>
              </a:rPr>
              <a:t>DSAC BRIEFING TO SELECT COMMITTEE ON EDUCATION &amp; TECHNOLOGY, SPORT, ARTS AND CULTURE</a:t>
            </a:r>
          </a:p>
          <a:p>
            <a:pPr>
              <a:defRPr sz="13700">
                <a:solidFill>
                  <a:srgbClr val="FFFFFF"/>
                </a:solidFill>
                <a:latin typeface="Gill Sans SemiBold"/>
                <a:ea typeface="Gill Sans SemiBold"/>
                <a:cs typeface="Gill Sans SemiBold"/>
                <a:sym typeface="Gill Sans SemiBold"/>
              </a:defRPr>
            </a:pPr>
            <a:r>
              <a:rPr lang="en-US" sz="4000" b="1" dirty="0">
                <a:solidFill>
                  <a:srgbClr val="000000"/>
                </a:solidFill>
                <a:latin typeface="Arial Black" panose="020B0A04020102020204" pitchFamily="34" charset="0"/>
              </a:rPr>
              <a:t>2021/2022 </a:t>
            </a:r>
          </a:p>
          <a:p>
            <a:pPr>
              <a:defRPr sz="13700">
                <a:solidFill>
                  <a:srgbClr val="FFFFFF"/>
                </a:solidFill>
                <a:latin typeface="Gill Sans SemiBold"/>
                <a:ea typeface="Gill Sans SemiBold"/>
                <a:cs typeface="Gill Sans SemiBold"/>
                <a:sym typeface="Gill Sans SemiBold"/>
              </a:defRPr>
            </a:pPr>
            <a:r>
              <a:rPr lang="en-US" sz="4000" b="1" dirty="0">
                <a:solidFill>
                  <a:srgbClr val="000000"/>
                </a:solidFill>
                <a:latin typeface="Arial Black" panose="020B0A04020102020204" pitchFamily="34" charset="0"/>
              </a:rPr>
              <a:t>ANNUAL REPORT &amp; FINANCIAL STATEMENTS</a:t>
            </a:r>
          </a:p>
          <a:p>
            <a:pPr>
              <a:defRPr sz="13700">
                <a:solidFill>
                  <a:srgbClr val="FFFFFF"/>
                </a:solidFill>
                <a:latin typeface="Gill Sans SemiBold"/>
                <a:ea typeface="Gill Sans SemiBold"/>
                <a:cs typeface="Gill Sans SemiBold"/>
                <a:sym typeface="Gill Sans SemiBold"/>
              </a:defRPr>
            </a:pPr>
            <a:endParaRPr lang="en-US" sz="4000" b="1" dirty="0">
              <a:solidFill>
                <a:srgbClr val="000000"/>
              </a:solidFill>
              <a:latin typeface="Arial Black" panose="020B0A04020102020204" pitchFamily="34" charset="0"/>
            </a:endParaRPr>
          </a:p>
          <a:p>
            <a:pPr>
              <a:defRPr sz="13700">
                <a:solidFill>
                  <a:srgbClr val="FFFFFF"/>
                </a:solidFill>
                <a:latin typeface="Gill Sans SemiBold"/>
                <a:ea typeface="Gill Sans SemiBold"/>
                <a:cs typeface="Gill Sans SemiBold"/>
                <a:sym typeface="Gill Sans SemiBold"/>
              </a:defRPr>
            </a:pPr>
            <a:r>
              <a:rPr lang="en-US" sz="2000" b="1" dirty="0">
                <a:solidFill>
                  <a:srgbClr val="000000"/>
                </a:solidFill>
                <a:latin typeface="Arial Black" panose="020B0A04020102020204" pitchFamily="34" charset="0"/>
              </a:rPr>
              <a:t>PRESENTED BY: ACTING DIRECTOR-GENERAL: </a:t>
            </a:r>
          </a:p>
          <a:p>
            <a:pPr>
              <a:defRPr sz="13700">
                <a:solidFill>
                  <a:srgbClr val="FFFFFF"/>
                </a:solidFill>
                <a:latin typeface="Gill Sans SemiBold"/>
                <a:ea typeface="Gill Sans SemiBold"/>
                <a:cs typeface="Gill Sans SemiBold"/>
                <a:sym typeface="Gill Sans SemiBold"/>
              </a:defRPr>
            </a:pPr>
            <a:endParaRPr lang="en-US" sz="2000" b="1" dirty="0">
              <a:solidFill>
                <a:srgbClr val="000000"/>
              </a:solidFill>
              <a:latin typeface="Arial Black" panose="020B0A04020102020204" pitchFamily="34" charset="0"/>
            </a:endParaRPr>
          </a:p>
          <a:p>
            <a:pPr>
              <a:defRPr sz="13700">
                <a:solidFill>
                  <a:srgbClr val="FFFFFF"/>
                </a:solidFill>
                <a:latin typeface="Gill Sans SemiBold"/>
                <a:ea typeface="Gill Sans SemiBold"/>
                <a:cs typeface="Gill Sans SemiBold"/>
                <a:sym typeface="Gill Sans SemiBold"/>
              </a:defRPr>
            </a:pPr>
            <a:r>
              <a:rPr lang="en-US" sz="2000" b="1" dirty="0">
                <a:solidFill>
                  <a:srgbClr val="000000"/>
                </a:solidFill>
                <a:latin typeface="Arial Black" panose="020B0A04020102020204" pitchFamily="34" charset="0"/>
              </a:rPr>
              <a:t>DATE: 23 NOVEMBER 2022</a:t>
            </a:r>
            <a:endParaRPr lang="en-US" sz="2000" b="1" dirty="0">
              <a:highlight>
                <a:srgbClr val="FFFF00"/>
              </a:highlight>
              <a:latin typeface="Arial Black" panose="020B0A04020102020204" pitchFamily="34" charset="0"/>
            </a:endParaRPr>
          </a:p>
          <a:p>
            <a:pPr>
              <a:defRPr sz="13700">
                <a:solidFill>
                  <a:srgbClr val="FFFFFF"/>
                </a:solidFill>
                <a:latin typeface="Gill Sans SemiBold"/>
                <a:ea typeface="Gill Sans SemiBold"/>
                <a:cs typeface="Gill Sans SemiBold"/>
                <a:sym typeface="Gill Sans SemiBold"/>
              </a:defRPr>
            </a:pPr>
            <a:endParaRPr lang="en-US" sz="4400" b="1" dirty="0">
              <a:highlight>
                <a:srgbClr val="FFFF00"/>
              </a:highlight>
              <a:latin typeface="+mn-lt"/>
            </a:endParaRPr>
          </a:p>
          <a:p>
            <a:pPr>
              <a:defRPr sz="13700">
                <a:solidFill>
                  <a:srgbClr val="FFFFFF"/>
                </a:solidFill>
                <a:latin typeface="Gill Sans SemiBold"/>
                <a:ea typeface="Gill Sans SemiBold"/>
                <a:cs typeface="Gill Sans SemiBold"/>
                <a:sym typeface="Gill Sans SemiBold"/>
              </a:defRPr>
            </a:pPr>
            <a:r>
              <a:rPr lang="en-US" sz="2000" dirty="0"/>
              <a:t>                                                                                                                                                                                                        </a:t>
            </a:r>
            <a:endParaRPr sz="20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A625D99-C47A-4138-ACC5-7AD44AAB3A6B}"/>
              </a:ext>
            </a:extLst>
          </p:cNvPr>
          <p:cNvSpPr txBox="1">
            <a:spLocks/>
          </p:cNvSpPr>
          <p:nvPr/>
        </p:nvSpPr>
        <p:spPr>
          <a:xfrm>
            <a:off x="2899144" y="2974930"/>
            <a:ext cx="18585711" cy="4950823"/>
          </a:xfrm>
          <a:prstGeom prst="rect">
            <a:avLst/>
          </a:prstGeom>
        </p:spPr>
        <p:txBody>
          <a:bodyPr>
            <a:noAutofit/>
          </a:bodyPr>
          <a:lst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hangingPunct="1"/>
            <a:endParaRPr lang="en-ZA" sz="9600" dirty="0">
              <a:solidFill>
                <a:srgbClr val="CC9900"/>
              </a:solidFill>
            </a:endParaRPr>
          </a:p>
          <a:p>
            <a:pPr algn="ctr" hangingPunct="1"/>
            <a:r>
              <a:rPr lang="en-ZA" sz="9600" dirty="0">
                <a:solidFill>
                  <a:srgbClr val="CC9900"/>
                </a:solidFill>
              </a:rPr>
              <a:t>DEPARTMENTAL PERFORMANCE </a:t>
            </a:r>
          </a:p>
          <a:p>
            <a:pPr algn="ctr" hangingPunct="1"/>
            <a:r>
              <a:rPr lang="en-ZA" sz="9600" dirty="0">
                <a:solidFill>
                  <a:srgbClr val="CC9900"/>
                </a:solidFill>
              </a:rPr>
              <a:t>OVERVIEW </a:t>
            </a:r>
            <a:endParaRPr lang="en-GB" sz="9600" dirty="0">
              <a:solidFill>
                <a:srgbClr val="CC9900"/>
              </a:solidFill>
            </a:endParaRPr>
          </a:p>
        </p:txBody>
      </p:sp>
    </p:spTree>
    <p:extLst>
      <p:ext uri="{BB962C8B-B14F-4D97-AF65-F5344CB8AC3E}">
        <p14:creationId xmlns:p14="http://schemas.microsoft.com/office/powerpoint/2010/main" val="16472385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854763" y="589848"/>
            <a:ext cx="23058783"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mj-lt"/>
                <a:ea typeface="+mj-ea"/>
                <a:cs typeface="Arial"/>
              </a:rPr>
              <a:t>PERFORMANCE OVERVIEW </a:t>
            </a:r>
            <a:r>
              <a:rPr lang="en-ZA" sz="6600" b="1" kern="1200" dirty="0">
                <a:solidFill>
                  <a:srgbClr val="F5981B"/>
                </a:solidFill>
                <a:latin typeface="Arial"/>
                <a:ea typeface="+mj-ea"/>
                <a:cs typeface="Arial"/>
              </a:rPr>
              <a:t>2020/21 vs 2021/22</a:t>
            </a:r>
          </a:p>
        </p:txBody>
      </p:sp>
      <p:sp>
        <p:nvSpPr>
          <p:cNvPr id="4" name="TextBox 3">
            <a:extLst>
              <a:ext uri="{FF2B5EF4-FFF2-40B4-BE49-F238E27FC236}">
                <a16:creationId xmlns:a16="http://schemas.microsoft.com/office/drawing/2014/main" id="{5E08C5E1-2D13-1501-732D-1E952D8CAE0A}"/>
              </a:ext>
            </a:extLst>
          </p:cNvPr>
          <p:cNvSpPr txBox="1"/>
          <p:nvPr/>
        </p:nvSpPr>
        <p:spPr>
          <a:xfrm>
            <a:off x="23037271" y="12970673"/>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b="1" i="0" u="none" strike="noStrike" cap="none" spc="0" normalizeH="0" dirty="0">
                <a:ln>
                  <a:noFill/>
                </a:ln>
                <a:solidFill>
                  <a:srgbClr val="000000"/>
                </a:solidFill>
                <a:effectLst/>
                <a:uFillTx/>
                <a:latin typeface="+mj-lt"/>
                <a:ea typeface="+mj-ea"/>
                <a:cs typeface="+mj-cs"/>
                <a:sym typeface="Helvetica Neue"/>
              </a:rPr>
              <a:t>10</a:t>
            </a:r>
            <a:endParaRPr kumimoji="0" lang="en-ZA" sz="3000" b="1" i="0" u="none" strike="noStrike" cap="none" spc="0" normalizeH="0" dirty="0">
              <a:ln>
                <a:noFill/>
              </a:ln>
              <a:solidFill>
                <a:srgbClr val="000000"/>
              </a:solidFill>
              <a:effectLst/>
              <a:uFillTx/>
              <a:latin typeface="+mj-lt"/>
              <a:ea typeface="+mj-ea"/>
              <a:cs typeface="+mj-cs"/>
              <a:sym typeface="Helvetica Neue"/>
            </a:endParaRPr>
          </a:p>
        </p:txBody>
      </p:sp>
      <p:graphicFrame>
        <p:nvGraphicFramePr>
          <p:cNvPr id="5" name="Chart 4">
            <a:extLst>
              <a:ext uri="{FF2B5EF4-FFF2-40B4-BE49-F238E27FC236}">
                <a16:creationId xmlns:a16="http://schemas.microsoft.com/office/drawing/2014/main" id="{1BA0AFDF-CFE5-C72C-3324-B2C86CA71F5E}"/>
              </a:ext>
            </a:extLst>
          </p:cNvPr>
          <p:cNvGraphicFramePr>
            <a:graphicFrameLocks/>
          </p:cNvGraphicFramePr>
          <p:nvPr>
            <p:extLst>
              <p:ext uri="{D42A27DB-BD31-4B8C-83A1-F6EECF244321}">
                <p14:modId xmlns:p14="http://schemas.microsoft.com/office/powerpoint/2010/main" val="3895621164"/>
              </p:ext>
            </p:extLst>
          </p:nvPr>
        </p:nvGraphicFramePr>
        <p:xfrm>
          <a:off x="404036" y="2866861"/>
          <a:ext cx="23457449" cy="840365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394784D-734D-80AD-90F0-496BF1D2B6B0}"/>
              </a:ext>
            </a:extLst>
          </p:cNvPr>
          <p:cNvSpPr txBox="1"/>
          <p:nvPr/>
        </p:nvSpPr>
        <p:spPr>
          <a:xfrm>
            <a:off x="299419" y="11488120"/>
            <a:ext cx="23614127"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ZA" sz="4000" i="0" u="none" strike="noStrike" cap="none" spc="0" normalizeH="0" baseline="0" dirty="0">
                <a:ln>
                  <a:noFill/>
                </a:ln>
                <a:solidFill>
                  <a:srgbClr val="000000"/>
                </a:solidFill>
                <a:effectLst/>
                <a:uFillTx/>
                <a:latin typeface="+mj-lt"/>
                <a:ea typeface="+mj-ea"/>
                <a:cs typeface="+mj-cs"/>
                <a:sym typeface="Helvetica Neue"/>
              </a:rPr>
              <a:t>The above graph illustrates that the Department has </a:t>
            </a:r>
            <a:r>
              <a:rPr lang="en-ZA" sz="4000" dirty="0">
                <a:solidFill>
                  <a:srgbClr val="000000"/>
                </a:solidFill>
              </a:rPr>
              <a:t>experienced </a:t>
            </a:r>
            <a:r>
              <a:rPr kumimoji="0" lang="en-ZA" sz="4000" i="0" u="none" strike="noStrike" cap="none" spc="0" normalizeH="0" baseline="0" dirty="0">
                <a:ln>
                  <a:noFill/>
                </a:ln>
                <a:solidFill>
                  <a:srgbClr val="000000"/>
                </a:solidFill>
                <a:effectLst/>
                <a:uFillTx/>
                <a:latin typeface="+mj-lt"/>
                <a:ea typeface="+mj-ea"/>
                <a:cs typeface="+mj-cs"/>
                <a:sym typeface="Helvetica Neue"/>
              </a:rPr>
              <a:t>a </a:t>
            </a:r>
            <a:r>
              <a:rPr kumimoji="0" lang="en-ZA" sz="4000" b="1" i="0" u="none" strike="noStrike" cap="none" spc="0" normalizeH="0" baseline="0" dirty="0">
                <a:ln>
                  <a:noFill/>
                </a:ln>
                <a:solidFill>
                  <a:srgbClr val="000000"/>
                </a:solidFill>
                <a:effectLst/>
                <a:uFillTx/>
                <a:latin typeface="+mj-lt"/>
                <a:ea typeface="+mj-ea"/>
                <a:cs typeface="+mj-cs"/>
                <a:sym typeface="Helvetica Neue"/>
              </a:rPr>
              <a:t>2% </a:t>
            </a:r>
            <a:r>
              <a:rPr kumimoji="0" lang="en-ZA" sz="4000" i="0" u="none" strike="noStrike" cap="none" spc="0" normalizeH="0" baseline="0" dirty="0">
                <a:ln>
                  <a:noFill/>
                </a:ln>
                <a:solidFill>
                  <a:srgbClr val="000000"/>
                </a:solidFill>
                <a:effectLst/>
                <a:uFillTx/>
                <a:latin typeface="+mj-lt"/>
                <a:ea typeface="+mj-ea"/>
                <a:cs typeface="+mj-cs"/>
                <a:sym typeface="Helvetica Neue"/>
              </a:rPr>
              <a:t>improvement in the 2021/22 financial year as compared to the 2020/21 financial year. </a:t>
            </a:r>
          </a:p>
        </p:txBody>
      </p:sp>
    </p:spTree>
    <p:extLst>
      <p:ext uri="{BB962C8B-B14F-4D97-AF65-F5344CB8AC3E}">
        <p14:creationId xmlns:p14="http://schemas.microsoft.com/office/powerpoint/2010/main" val="14397728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178904" y="188736"/>
            <a:ext cx="24052696"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mj-lt"/>
                <a:ea typeface="+mj-ea"/>
                <a:cs typeface="Arial"/>
              </a:rPr>
              <a:t>PERFORMANCE</a:t>
            </a:r>
            <a:r>
              <a:rPr lang="en-ZA" sz="3200" b="1" kern="1200" dirty="0">
                <a:solidFill>
                  <a:srgbClr val="F5981B"/>
                </a:solidFill>
                <a:latin typeface="Arial"/>
                <a:ea typeface="+mj-ea"/>
                <a:cs typeface="Arial"/>
              </a:rPr>
              <a:t> </a:t>
            </a:r>
            <a:r>
              <a:rPr lang="en-ZA" sz="6600" b="1" kern="1200" dirty="0">
                <a:solidFill>
                  <a:srgbClr val="F5981B"/>
                </a:solidFill>
                <a:latin typeface="+mj-lt"/>
                <a:ea typeface="+mj-ea"/>
                <a:cs typeface="Arial"/>
              </a:rPr>
              <a:t>OVERVIEW….Cnt</a:t>
            </a:r>
            <a:r>
              <a:rPr lang="en-ZA" sz="3200" b="1" kern="1200" dirty="0">
                <a:solidFill>
                  <a:srgbClr val="F5981B"/>
                </a:solidFill>
                <a:latin typeface="Arial"/>
                <a:ea typeface="+mj-ea"/>
                <a:cs typeface="Arial"/>
              </a:rPr>
              <a:t>    </a:t>
            </a:r>
            <a:endParaRPr sz="3200" dirty="0"/>
          </a:p>
        </p:txBody>
      </p:sp>
      <p:sp>
        <p:nvSpPr>
          <p:cNvPr id="4" name="TextBox 3">
            <a:extLst>
              <a:ext uri="{FF2B5EF4-FFF2-40B4-BE49-F238E27FC236}">
                <a16:creationId xmlns:a16="http://schemas.microsoft.com/office/drawing/2014/main" id="{5E08C5E1-2D13-1501-732D-1E952D8CAE0A}"/>
              </a:ext>
            </a:extLst>
          </p:cNvPr>
          <p:cNvSpPr txBox="1"/>
          <p:nvPr/>
        </p:nvSpPr>
        <p:spPr>
          <a:xfrm>
            <a:off x="23037271" y="12970673"/>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b="1" dirty="0">
                <a:solidFill>
                  <a:srgbClr val="000000"/>
                </a:solidFill>
              </a:rPr>
              <a:t>11</a:t>
            </a:r>
            <a:endParaRPr kumimoji="0" lang="en-ZA" sz="2400" b="1" i="0" u="none" strike="noStrike" cap="none" spc="0" normalizeH="0" baseline="0" dirty="0">
              <a:ln>
                <a:noFill/>
              </a:ln>
              <a:solidFill>
                <a:srgbClr val="000000"/>
              </a:solidFill>
              <a:effectLst/>
              <a:uFillTx/>
              <a:latin typeface="+mj-lt"/>
              <a:ea typeface="+mj-ea"/>
              <a:cs typeface="+mj-cs"/>
              <a:sym typeface="Helvetica Neue"/>
            </a:endParaRPr>
          </a:p>
        </p:txBody>
      </p:sp>
      <p:graphicFrame>
        <p:nvGraphicFramePr>
          <p:cNvPr id="3" name="Chart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634829448"/>
              </p:ext>
            </p:extLst>
          </p:nvPr>
        </p:nvGraphicFramePr>
        <p:xfrm>
          <a:off x="2524539" y="3156374"/>
          <a:ext cx="20077044" cy="9505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437599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245165" y="273403"/>
            <a:ext cx="23616321"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mn-lt"/>
                <a:ea typeface="+mj-ea"/>
                <a:cs typeface="Arial"/>
              </a:rPr>
              <a:t>PERFORMANCE</a:t>
            </a:r>
            <a:r>
              <a:rPr lang="en-ZA" sz="3200" b="1" kern="1200" dirty="0">
                <a:solidFill>
                  <a:srgbClr val="F5981B"/>
                </a:solidFill>
                <a:latin typeface="+mn-lt"/>
                <a:ea typeface="+mj-ea"/>
                <a:cs typeface="Arial"/>
              </a:rPr>
              <a:t> </a:t>
            </a:r>
            <a:r>
              <a:rPr lang="en-ZA" sz="6600" b="1" kern="1200" dirty="0">
                <a:solidFill>
                  <a:srgbClr val="F5981B"/>
                </a:solidFill>
                <a:latin typeface="+mn-lt"/>
                <a:ea typeface="+mj-ea"/>
                <a:cs typeface="Arial"/>
              </a:rPr>
              <a:t>OVERVIEW….Cnt </a:t>
            </a:r>
            <a:endParaRPr sz="3200" dirty="0"/>
          </a:p>
        </p:txBody>
      </p:sp>
      <p:sp>
        <p:nvSpPr>
          <p:cNvPr id="4" name="TextBox 3">
            <a:extLst>
              <a:ext uri="{FF2B5EF4-FFF2-40B4-BE49-F238E27FC236}">
                <a16:creationId xmlns:a16="http://schemas.microsoft.com/office/drawing/2014/main" id="{5E08C5E1-2D13-1501-732D-1E952D8CAE0A}"/>
              </a:ext>
            </a:extLst>
          </p:cNvPr>
          <p:cNvSpPr txBox="1"/>
          <p:nvPr/>
        </p:nvSpPr>
        <p:spPr>
          <a:xfrm>
            <a:off x="23037271" y="12970673"/>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2400" b="1" i="0" u="none" strike="noStrike" cap="none" spc="0" normalizeH="0" baseline="0" dirty="0">
                <a:ln>
                  <a:noFill/>
                </a:ln>
                <a:solidFill>
                  <a:srgbClr val="000000"/>
                </a:solidFill>
                <a:effectLst/>
                <a:uFillTx/>
                <a:latin typeface="+mj-lt"/>
                <a:ea typeface="+mj-ea"/>
                <a:cs typeface="+mj-cs"/>
                <a:sym typeface="Helvetica Neue"/>
              </a:rPr>
              <a:t>12</a:t>
            </a:r>
          </a:p>
        </p:txBody>
      </p:sp>
      <p:sp>
        <p:nvSpPr>
          <p:cNvPr id="3" name="Content Placeholder 29">
            <a:extLst>
              <a:ext uri="{FF2B5EF4-FFF2-40B4-BE49-F238E27FC236}">
                <a16:creationId xmlns:a16="http://schemas.microsoft.com/office/drawing/2014/main" id="{F869D770-106C-3FB3-6883-148B0F1C2E9E}"/>
              </a:ext>
            </a:extLst>
          </p:cNvPr>
          <p:cNvSpPr txBox="1">
            <a:spLocks/>
          </p:cNvSpPr>
          <p:nvPr/>
        </p:nvSpPr>
        <p:spPr>
          <a:xfrm>
            <a:off x="245165" y="2822853"/>
            <a:ext cx="23940052" cy="1749147"/>
          </a:xfrm>
          <a:prstGeom prst="rect">
            <a:avLst/>
          </a:prstGeom>
        </p:spPr>
        <p:txBody>
          <a:bodyPr>
            <a:normAutofit fontScale="25000" lnSpcReduction="20000"/>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indent="0" algn="just" hangingPunct="1">
              <a:lnSpc>
                <a:spcPct val="150000"/>
              </a:lnSpc>
              <a:buFontTx/>
              <a:buNone/>
            </a:pPr>
            <a:r>
              <a:rPr lang="en-ZA" sz="12800" dirty="0">
                <a:latin typeface="+mn-lt"/>
                <a:cs typeface="Arial" panose="020B0604020202020204" pitchFamily="34" charset="0"/>
              </a:rPr>
              <a:t>The Department planned to implement and achieve 45 performance targets in the financial year 2021/22. However, 76 % (34/45) of the aforesaid targets were achieved and 24% (11/45) were not achieved. The following are the ‘not-achieved’ targets in the reporting period (2021/22 financial year):</a:t>
            </a:r>
          </a:p>
          <a:p>
            <a:pPr marL="0" indent="0" algn="just" hangingPunct="1">
              <a:lnSpc>
                <a:spcPct val="150000"/>
              </a:lnSpc>
              <a:buFontTx/>
              <a:buNone/>
            </a:pPr>
            <a:endParaRPr lang="en-ZA" sz="3600" dirty="0">
              <a:latin typeface="+mn-lt"/>
              <a:cs typeface="Arial" panose="020B0604020202020204" pitchFamily="34" charset="0"/>
            </a:endParaRPr>
          </a:p>
          <a:p>
            <a:pPr marL="0" indent="0" hangingPunct="1">
              <a:spcBef>
                <a:spcPts val="0"/>
              </a:spcBef>
              <a:buFontTx/>
              <a:buNone/>
              <a:defRPr/>
            </a:pPr>
            <a:endParaRPr lang="en-US" sz="1000" dirty="0">
              <a:latin typeface="+mn-lt"/>
              <a:cs typeface="Times New Roman" panose="02020603050405020304" pitchFamily="18" charset="0"/>
            </a:endParaRPr>
          </a:p>
        </p:txBody>
      </p:sp>
      <p:graphicFrame>
        <p:nvGraphicFramePr>
          <p:cNvPr id="5" name="Table 5">
            <a:extLst>
              <a:ext uri="{FF2B5EF4-FFF2-40B4-BE49-F238E27FC236}">
                <a16:creationId xmlns:a16="http://schemas.microsoft.com/office/drawing/2014/main" id="{2B905683-9C65-8972-E40D-486546E5CC56}"/>
              </a:ext>
            </a:extLst>
          </p:cNvPr>
          <p:cNvGraphicFramePr>
            <a:graphicFrameLocks noGrp="1"/>
          </p:cNvGraphicFramePr>
          <p:nvPr>
            <p:extLst>
              <p:ext uri="{D42A27DB-BD31-4B8C-83A1-F6EECF244321}">
                <p14:modId xmlns:p14="http://schemas.microsoft.com/office/powerpoint/2010/main" val="3754545663"/>
              </p:ext>
            </p:extLst>
          </p:nvPr>
        </p:nvGraphicFramePr>
        <p:xfrm>
          <a:off x="291547" y="4784651"/>
          <a:ext cx="23986434" cy="8135261"/>
        </p:xfrm>
        <a:graphic>
          <a:graphicData uri="http://schemas.openxmlformats.org/drawingml/2006/table">
            <a:tbl>
              <a:tblPr firstRow="1" bandRow="1">
                <a:tableStyleId>{5940675A-B579-460E-94D1-54222C63F5DA}</a:tableStyleId>
              </a:tblPr>
              <a:tblGrid>
                <a:gridCol w="2047922">
                  <a:extLst>
                    <a:ext uri="{9D8B030D-6E8A-4147-A177-3AD203B41FA5}">
                      <a16:colId xmlns:a16="http://schemas.microsoft.com/office/drawing/2014/main" val="3868993276"/>
                    </a:ext>
                  </a:extLst>
                </a:gridCol>
                <a:gridCol w="14552737">
                  <a:extLst>
                    <a:ext uri="{9D8B030D-6E8A-4147-A177-3AD203B41FA5}">
                      <a16:colId xmlns:a16="http://schemas.microsoft.com/office/drawing/2014/main" val="3494123560"/>
                    </a:ext>
                  </a:extLst>
                </a:gridCol>
                <a:gridCol w="162724">
                  <a:extLst>
                    <a:ext uri="{9D8B030D-6E8A-4147-A177-3AD203B41FA5}">
                      <a16:colId xmlns:a16="http://schemas.microsoft.com/office/drawing/2014/main" val="2715049051"/>
                    </a:ext>
                  </a:extLst>
                </a:gridCol>
                <a:gridCol w="2534094">
                  <a:extLst>
                    <a:ext uri="{9D8B030D-6E8A-4147-A177-3AD203B41FA5}">
                      <a16:colId xmlns:a16="http://schemas.microsoft.com/office/drawing/2014/main" val="1940642637"/>
                    </a:ext>
                  </a:extLst>
                </a:gridCol>
                <a:gridCol w="2470605">
                  <a:extLst>
                    <a:ext uri="{9D8B030D-6E8A-4147-A177-3AD203B41FA5}">
                      <a16:colId xmlns:a16="http://schemas.microsoft.com/office/drawing/2014/main" val="220482877"/>
                    </a:ext>
                  </a:extLst>
                </a:gridCol>
                <a:gridCol w="2218352">
                  <a:extLst>
                    <a:ext uri="{9D8B030D-6E8A-4147-A177-3AD203B41FA5}">
                      <a16:colId xmlns:a16="http://schemas.microsoft.com/office/drawing/2014/main" val="4192992786"/>
                    </a:ext>
                  </a:extLst>
                </a:gridCol>
              </a:tblGrid>
              <a:tr h="765544">
                <a:tc gridSpan="6">
                  <a:txBody>
                    <a:bodyPr/>
                    <a:lstStyle/>
                    <a:p>
                      <a:pPr algn="ctr"/>
                      <a:r>
                        <a:rPr lang="en-ZA" sz="2800" b="1" dirty="0">
                          <a:solidFill>
                            <a:srgbClr val="000000"/>
                          </a:solidFill>
                        </a:rPr>
                        <a:t>PROGRAMME 1</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9900"/>
                    </a:solidFill>
                  </a:tcPr>
                </a:tc>
                <a:tc hMerge="1">
                  <a:txBody>
                    <a:bodyPr/>
                    <a:lstStyle/>
                    <a:p>
                      <a:endParaRPr lang="en-ZA"/>
                    </a:p>
                  </a:txBody>
                  <a:tcPr/>
                </a:tc>
                <a:tc hMerge="1">
                  <a:txBody>
                    <a:bodyPr/>
                    <a:lstStyle/>
                    <a:p>
                      <a:endParaRPr lang="en-ZA"/>
                    </a:p>
                  </a:txBody>
                  <a:tcPr>
                    <a:lnL w="762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lnL w="76200" cap="flat" cmpd="sng" algn="ctr">
                      <a:solidFill>
                        <a:srgbClr val="000000"/>
                      </a:solidFill>
                      <a:prstDash val="solid"/>
                      <a:round/>
                      <a:headEnd type="none" w="med" len="med"/>
                      <a:tailEnd type="none" w="med" len="med"/>
                    </a:lnL>
                  </a:tcPr>
                </a:tc>
                <a:tc hMerge="1">
                  <a:txBody>
                    <a:bodyPr/>
                    <a:lstStyle/>
                    <a:p>
                      <a:pPr algn="ctr"/>
                      <a:endParaRPr lang="en-ZA" sz="2800" b="1" dirty="0">
                        <a:solidFill>
                          <a:srgbClr val="000000"/>
                        </a:solidFill>
                      </a:endParaRP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3353931722"/>
                  </a:ext>
                </a:extLst>
              </a:tr>
              <a:tr h="963902">
                <a:tc>
                  <a:txBody>
                    <a:bodyPr/>
                    <a:lstStyle/>
                    <a:p>
                      <a:pPr algn="ctr"/>
                      <a:r>
                        <a:rPr lang="en-ZA" sz="2400" b="1" dirty="0">
                          <a:solidFill>
                            <a:srgbClr val="000000"/>
                          </a:solidFill>
                        </a:rPr>
                        <a:t>INDICATOR CODE</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C000"/>
                    </a:solidFill>
                  </a:tcPr>
                </a:tc>
                <a:tc>
                  <a:txBody>
                    <a:bodyPr/>
                    <a:lstStyle/>
                    <a:p>
                      <a:pPr algn="ctr"/>
                      <a:r>
                        <a:rPr lang="en-ZA" sz="2400" b="1" dirty="0">
                          <a:solidFill>
                            <a:srgbClr val="000000"/>
                          </a:solidFill>
                        </a:rPr>
                        <a:t>PERFORMANCE INDICATOR </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C000"/>
                    </a:solidFill>
                  </a:tcPr>
                </a:tc>
                <a:tc gridSpan="2">
                  <a:txBody>
                    <a:bodyPr/>
                    <a:lstStyle/>
                    <a:p>
                      <a:pPr algn="ctr"/>
                      <a:r>
                        <a:rPr lang="en-ZA" sz="2400" b="1" dirty="0">
                          <a:solidFill>
                            <a:srgbClr val="000000"/>
                          </a:solidFill>
                        </a:rPr>
                        <a:t>ANNUAL TARGET </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C000"/>
                    </a:solidFill>
                  </a:tcPr>
                </a:tc>
                <a:tc hMerge="1">
                  <a:txBody>
                    <a:bodyPr/>
                    <a:lstStyle/>
                    <a:p>
                      <a:pPr algn="ctr"/>
                      <a:endParaRPr lang="en-ZA" sz="2400" b="1" dirty="0">
                        <a:solidFill>
                          <a:srgbClr val="000000"/>
                        </a:solidFill>
                      </a:endParaRP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FFC000"/>
                    </a:solidFill>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ZA" sz="2400" b="1" dirty="0">
                          <a:solidFill>
                            <a:srgbClr val="000000"/>
                          </a:solidFill>
                        </a:rPr>
                        <a:t>ACTUAL ACHIEVEMENT </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FFC000"/>
                    </a:solidFill>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ZA" sz="2400" b="1" dirty="0">
                          <a:solidFill>
                            <a:srgbClr val="000000"/>
                          </a:solidFill>
                        </a:rPr>
                        <a:t>% OF VARIANCE</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69457935"/>
                  </a:ext>
                </a:extLst>
              </a:tr>
              <a:tr h="764206">
                <a:tc>
                  <a:txBody>
                    <a:bodyPr/>
                    <a:lstStyle/>
                    <a:p>
                      <a:pPr algn="l">
                        <a:lnSpc>
                          <a:spcPct val="150000"/>
                        </a:lnSpc>
                      </a:pPr>
                      <a:r>
                        <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rPr>
                        <a:t>ADMIN 1.2</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l">
                        <a:lnSpc>
                          <a:spcPct val="150000"/>
                        </a:lnSpc>
                      </a:pPr>
                      <a:r>
                        <a:rPr kumimoji="0" lang="en-US"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rPr>
                        <a:t>Number of services modernized (processes automated)</a:t>
                      </a:r>
                      <a:endPar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endParaRP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gridSpan="2">
                  <a:txBody>
                    <a:bodyPr/>
                    <a:lstStyle/>
                    <a:p>
                      <a:pPr>
                        <a:lnSpc>
                          <a:spcPct val="150000"/>
                        </a:lnSpc>
                      </a:pPr>
                      <a:r>
                        <a:rPr lang="en-ZA" sz="2800" dirty="0">
                          <a:solidFill>
                            <a:srgbClr val="000000"/>
                          </a:solidFill>
                        </a:rPr>
                        <a:t>2</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a:lnSpc>
                          <a:spcPct val="150000"/>
                        </a:lnSpc>
                      </a:pPr>
                      <a:endParaRPr lang="en-ZA" sz="2800" dirty="0">
                        <a:solidFill>
                          <a:srgbClr val="000000"/>
                        </a:solidFill>
                      </a:endParaRP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nSpc>
                          <a:spcPct val="150000"/>
                        </a:lnSpc>
                      </a:pPr>
                      <a:r>
                        <a:rPr lang="en-ZA" sz="2800" dirty="0">
                          <a:solidFill>
                            <a:srgbClr val="000000"/>
                          </a:solidFill>
                        </a:rPr>
                        <a:t>1</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nSpc>
                          <a:spcPct val="150000"/>
                        </a:lnSpc>
                      </a:pPr>
                      <a:r>
                        <a:rPr lang="en-ZA" sz="2800" dirty="0">
                          <a:solidFill>
                            <a:srgbClr val="FF0000"/>
                          </a:solidFill>
                        </a:rPr>
                        <a:t>50%</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555511"/>
                  </a:ext>
                </a:extLst>
              </a:tr>
              <a:tr h="764206">
                <a:tc gridSpan="6">
                  <a:txBody>
                    <a:bodyPr/>
                    <a:lstStyle/>
                    <a:p>
                      <a:pPr>
                        <a:lnSpc>
                          <a:spcPct val="150000"/>
                        </a:lnSpc>
                      </a:pPr>
                      <a:r>
                        <a:rPr lang="en-ZA" sz="2800" b="1" dirty="0">
                          <a:solidFill>
                            <a:srgbClr val="000000"/>
                          </a:solidFill>
                        </a:rPr>
                        <a:t>PROGRAMME 2</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9900"/>
                    </a:solidFill>
                  </a:tcPr>
                </a:tc>
                <a:tc hMerge="1">
                  <a:txBody>
                    <a:bodyPr/>
                    <a:lstStyle/>
                    <a:p>
                      <a:endParaRPr lang="en-ZA"/>
                    </a:p>
                  </a:txBody>
                  <a:tcPr/>
                </a:tc>
                <a:tc hMerge="1">
                  <a:txBody>
                    <a:bodyPr/>
                    <a:lstStyle/>
                    <a:p>
                      <a:endParaRPr lang="en-ZA"/>
                    </a:p>
                  </a:txBody>
                  <a:tcPr>
                    <a:lnL w="762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lnL w="76200" cap="flat" cmpd="sng" algn="ctr">
                      <a:solidFill>
                        <a:srgbClr val="000000"/>
                      </a:solidFill>
                      <a:prstDash val="solid"/>
                      <a:round/>
                      <a:headEnd type="none" w="med" len="med"/>
                      <a:tailEnd type="none" w="med" len="med"/>
                    </a:lnL>
                    <a:lnT w="76200" cap="flat" cmpd="sng" algn="ctr">
                      <a:solidFill>
                        <a:srgbClr val="000000"/>
                      </a:solidFill>
                      <a:prstDash val="solid"/>
                      <a:round/>
                      <a:headEnd type="none" w="med" len="med"/>
                      <a:tailEnd type="none" w="med" len="med"/>
                    </a:lnT>
                  </a:tcPr>
                </a:tc>
                <a:tc hMerge="1">
                  <a:txBody>
                    <a:bodyPr/>
                    <a:lstStyle/>
                    <a:p>
                      <a:pPr>
                        <a:lnSpc>
                          <a:spcPct val="150000"/>
                        </a:lnSpc>
                      </a:pPr>
                      <a:endParaRPr lang="en-ZA" sz="2800" b="1" dirty="0">
                        <a:solidFill>
                          <a:srgbClr val="000000"/>
                        </a:solidFill>
                      </a:endParaRP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356220662"/>
                  </a:ext>
                </a:extLst>
              </a:tr>
              <a:tr h="1068747">
                <a:tc>
                  <a:txBody>
                    <a:bodyPr/>
                    <a:lstStyle/>
                    <a:p>
                      <a:pPr algn="l">
                        <a:lnSpc>
                          <a:spcPct val="150000"/>
                        </a:lnSpc>
                      </a:pPr>
                      <a:r>
                        <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rPr>
                        <a:t>RDSP 2.6</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gridSpan="2">
                  <a:txBody>
                    <a:bodyPr/>
                    <a:lstStyle/>
                    <a:p>
                      <a:pPr algn="l">
                        <a:lnSpc>
                          <a:spcPct val="150000"/>
                        </a:lnSpc>
                      </a:pPr>
                      <a:r>
                        <a:rPr kumimoji="0" lang="en-GB"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rPr>
                        <a:t>Number of learners in the National School Sports Championship per year.</a:t>
                      </a:r>
                      <a:endPar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endParaRP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a:lnSpc>
                          <a:spcPct val="150000"/>
                        </a:lnSpc>
                      </a:pPr>
                      <a:r>
                        <a:rPr kumimoji="0" lang="en-ZA" sz="2800" b="0" i="0" u="none" strike="noStrike" cap="none" spc="0" normalizeH="0" baseline="0">
                          <a:ln>
                            <a:noFill/>
                          </a:ln>
                          <a:solidFill>
                            <a:srgbClr val="000000"/>
                          </a:solidFill>
                          <a:effectLst/>
                          <a:uFillTx/>
                          <a:latin typeface="+mn-lt"/>
                          <a:ea typeface="+mj-ea"/>
                          <a:cs typeface="Arial" panose="020B0604020202020204" pitchFamily="34" charset="0"/>
                          <a:sym typeface="Helvetica Neue"/>
                        </a:rPr>
                        <a:t>5 000</a:t>
                      </a:r>
                      <a:endPar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endParaRP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tcPr>
                </a:tc>
                <a:tc>
                  <a:txBody>
                    <a:bodyPr/>
                    <a:lstStyle/>
                    <a:p>
                      <a:pPr>
                        <a:lnSpc>
                          <a:spcPct val="150000"/>
                        </a:lnSpc>
                      </a:pPr>
                      <a:r>
                        <a:rPr kumimoji="0" lang="en-ZA" sz="2800" b="0" i="0" u="none" strike="noStrike" cap="none" spc="0" normalizeH="0" baseline="0" dirty="0">
                          <a:ln>
                            <a:noFill/>
                          </a:ln>
                          <a:solidFill>
                            <a:sysClr val="windowText" lastClr="000000"/>
                          </a:solidFill>
                          <a:effectLst/>
                          <a:uFillTx/>
                          <a:latin typeface="+mn-lt"/>
                          <a:ea typeface="+mj-ea"/>
                          <a:cs typeface="Arial" panose="020B0604020202020204" pitchFamily="34" charset="0"/>
                          <a:sym typeface="Helvetica Neue"/>
                        </a:rPr>
                        <a:t>5 000</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2800" b="0" i="0" u="none" strike="noStrike" cap="none" spc="0" baseline="0" dirty="0">
                          <a:solidFill>
                            <a:srgbClr val="000000"/>
                          </a:solidFill>
                          <a:uFillTx/>
                          <a:latin typeface="+mn-lt"/>
                          <a:ea typeface="+mn-ea"/>
                          <a:cs typeface="+mn-cs"/>
                          <a:sym typeface="Helvetica Neue"/>
                        </a:rPr>
                        <a:t>2 309</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tcPr>
                </a:tc>
                <a:tc>
                  <a:txBody>
                    <a:bodyPr/>
                    <a:lstStyle/>
                    <a:p>
                      <a:pPr algn="ctr">
                        <a:lnSpc>
                          <a:spcPct val="150000"/>
                        </a:lnSpc>
                      </a:pPr>
                      <a:r>
                        <a:rPr kumimoji="0" lang="en-ZA" sz="2800" b="0" i="0" u="none" strike="noStrike" cap="none" spc="0" normalizeH="0" baseline="0" dirty="0">
                          <a:ln>
                            <a:noFill/>
                          </a:ln>
                          <a:solidFill>
                            <a:srgbClr val="FF0000"/>
                          </a:solidFill>
                          <a:effectLst/>
                          <a:uFillTx/>
                          <a:latin typeface="+mn-lt"/>
                          <a:ea typeface="+mj-ea"/>
                          <a:cs typeface="Arial" panose="020B0604020202020204" pitchFamily="34" charset="0"/>
                          <a:sym typeface="Helvetica Neue"/>
                        </a:rPr>
                        <a:t>54%</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0170998"/>
                  </a:ext>
                </a:extLst>
              </a:tr>
              <a:tr h="1096000">
                <a:tc>
                  <a:txBody>
                    <a:bodyPr/>
                    <a:lstStyle/>
                    <a:p>
                      <a:pPr algn="l">
                        <a:lnSpc>
                          <a:spcPct val="150000"/>
                        </a:lnSpc>
                      </a:pPr>
                      <a:r>
                        <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rPr>
                        <a:t>RDSP 2.8</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gridSpan="2">
                  <a:txBody>
                    <a:bodyPr/>
                    <a:lstStyle/>
                    <a:p>
                      <a:pPr algn="l">
                        <a:lnSpc>
                          <a:spcPct val="150000"/>
                        </a:lnSpc>
                      </a:pPr>
                      <a:r>
                        <a:rPr kumimoji="0" lang="en-US"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rPr>
                        <a:t>Percentage of National Federations meeting 50% or more of all prescribed Transformation Charters target.</a:t>
                      </a:r>
                      <a:endPar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endParaRP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a:lnSpc>
                          <a:spcPct val="150000"/>
                        </a:lnSpc>
                      </a:pPr>
                      <a:r>
                        <a:rPr kumimoji="0" lang="en-ZA" sz="2800" b="0" i="0" u="none" strike="noStrike" cap="none" spc="0" normalizeH="0" baseline="0">
                          <a:ln>
                            <a:noFill/>
                          </a:ln>
                          <a:solidFill>
                            <a:srgbClr val="000000"/>
                          </a:solidFill>
                          <a:effectLst/>
                          <a:uFillTx/>
                          <a:latin typeface="+mn-lt"/>
                          <a:ea typeface="+mj-ea"/>
                          <a:cs typeface="Arial" panose="020B0604020202020204" pitchFamily="34" charset="0"/>
                          <a:sym typeface="Helvetica Neue"/>
                        </a:rPr>
                        <a:t>78.9% (15/19)</a:t>
                      </a:r>
                      <a:endPar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endParaRP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nSpc>
                          <a:spcPct val="150000"/>
                        </a:lnSpc>
                      </a:pPr>
                      <a:r>
                        <a:rPr kumimoji="0" lang="en-ZA" sz="2800" b="0" i="0" u="none" strike="noStrike" cap="none" spc="0" normalizeH="0" baseline="0" dirty="0">
                          <a:ln>
                            <a:noFill/>
                          </a:ln>
                          <a:solidFill>
                            <a:sysClr val="windowText" lastClr="000000"/>
                          </a:solidFill>
                          <a:effectLst/>
                          <a:uFillTx/>
                          <a:latin typeface="+mn-lt"/>
                          <a:ea typeface="+mj-ea"/>
                          <a:cs typeface="Arial" panose="020B0604020202020204" pitchFamily="34" charset="0"/>
                          <a:sym typeface="Helvetica Neue"/>
                        </a:rPr>
                        <a:t>78.9% (15/19)</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a:lnSpc>
                          <a:spcPct val="150000"/>
                        </a:lnSpc>
                      </a:pPr>
                      <a:r>
                        <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rPr>
                        <a:t>21% (4/19)</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a:lnSpc>
                          <a:spcPct val="150000"/>
                        </a:lnSpc>
                      </a:pPr>
                      <a:r>
                        <a:rPr kumimoji="0" lang="en-ZA" sz="2800" b="0" i="0" u="none" strike="noStrike" cap="none" spc="0" normalizeH="0" baseline="0" dirty="0">
                          <a:ln>
                            <a:noFill/>
                          </a:ln>
                          <a:solidFill>
                            <a:srgbClr val="FF0000"/>
                          </a:solidFill>
                          <a:effectLst/>
                          <a:uFillTx/>
                          <a:latin typeface="+mn-lt"/>
                          <a:ea typeface="+mj-ea"/>
                          <a:cs typeface="Arial" panose="020B0604020202020204" pitchFamily="34" charset="0"/>
                          <a:sym typeface="Helvetica Neue"/>
                        </a:rPr>
                        <a:t>57.9% (11/19)</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486322"/>
                  </a:ext>
                </a:extLst>
              </a:tr>
              <a:tr h="1002205">
                <a:tc>
                  <a:txBody>
                    <a:bodyPr/>
                    <a:lstStyle/>
                    <a:p>
                      <a:pPr algn="l">
                        <a:lnSpc>
                          <a:spcPct val="150000"/>
                        </a:lnSpc>
                      </a:pPr>
                      <a:r>
                        <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rPr>
                        <a:t>RDSP 2.10</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gridSpan="2">
                  <a:txBody>
                    <a:bodyPr/>
                    <a:lstStyle/>
                    <a:p>
                      <a:pPr algn="l">
                        <a:lnSpc>
                          <a:spcPct val="150000"/>
                        </a:lnSpc>
                      </a:pPr>
                      <a:r>
                        <a:rPr kumimoji="0" lang="en-GB"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rPr>
                        <a:t>Number of Community outdoor gyms and children’s play parks constructed.</a:t>
                      </a:r>
                      <a:endPar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endParaRP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a:lnSpc>
                          <a:spcPct val="150000"/>
                        </a:lnSpc>
                      </a:pPr>
                      <a:r>
                        <a:rPr kumimoji="0" lang="en-ZA" sz="2800" b="0" i="0" u="none" strike="noStrike" cap="none" spc="0" normalizeH="0" baseline="0">
                          <a:ln>
                            <a:noFill/>
                          </a:ln>
                          <a:solidFill>
                            <a:srgbClr val="000000"/>
                          </a:solidFill>
                          <a:effectLst/>
                          <a:uFillTx/>
                          <a:latin typeface="+mn-lt"/>
                          <a:ea typeface="+mj-ea"/>
                          <a:cs typeface="Arial" panose="020B0604020202020204" pitchFamily="34" charset="0"/>
                          <a:sym typeface="Helvetica Neue"/>
                        </a:rPr>
                        <a:t>10</a:t>
                      </a:r>
                      <a:endPar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endParaRP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nSpc>
                          <a:spcPct val="150000"/>
                        </a:lnSpc>
                      </a:pPr>
                      <a:r>
                        <a:rPr kumimoji="0" lang="en-ZA" sz="2800" b="0" i="0" u="none" strike="noStrike" cap="none" spc="0" normalizeH="0" baseline="0" dirty="0">
                          <a:ln>
                            <a:noFill/>
                          </a:ln>
                          <a:solidFill>
                            <a:sysClr val="windowText" lastClr="000000"/>
                          </a:solidFill>
                          <a:effectLst/>
                          <a:uFillTx/>
                          <a:latin typeface="+mn-lt"/>
                          <a:ea typeface="+mj-ea"/>
                          <a:cs typeface="Arial" panose="020B0604020202020204" pitchFamily="34" charset="0"/>
                          <a:sym typeface="Helvetica Neue"/>
                        </a:rPr>
                        <a:t>10</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a:lnSpc>
                          <a:spcPct val="150000"/>
                        </a:lnSpc>
                      </a:pPr>
                      <a:r>
                        <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rPr>
                        <a:t>6</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a:lnSpc>
                          <a:spcPct val="150000"/>
                        </a:lnSpc>
                      </a:pPr>
                      <a:r>
                        <a:rPr kumimoji="0" lang="en-ZA" sz="2800" b="0" i="0" u="none" strike="noStrike" cap="none" spc="0" normalizeH="0" baseline="0" dirty="0">
                          <a:ln>
                            <a:noFill/>
                          </a:ln>
                          <a:solidFill>
                            <a:srgbClr val="FF0000"/>
                          </a:solidFill>
                          <a:effectLst/>
                          <a:uFillTx/>
                          <a:latin typeface="+mn-lt"/>
                          <a:ea typeface="+mj-ea"/>
                          <a:cs typeface="Arial" panose="020B0604020202020204" pitchFamily="34" charset="0"/>
                          <a:sym typeface="Helvetica Neue"/>
                        </a:rPr>
                        <a:t>40%</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596777"/>
                  </a:ext>
                </a:extLst>
              </a:tr>
              <a:tr h="1513908">
                <a:tc>
                  <a:txBody>
                    <a:bodyPr/>
                    <a:lstStyle/>
                    <a:p>
                      <a:pPr algn="l">
                        <a:lnSpc>
                          <a:spcPct val="150000"/>
                        </a:lnSpc>
                      </a:pPr>
                      <a:r>
                        <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rPr>
                        <a:t>RDSP 2.11</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gridSpan="2">
                  <a:txBody>
                    <a:bodyPr/>
                    <a:lstStyle/>
                    <a:p>
                      <a:pPr algn="l">
                        <a:lnSpc>
                          <a:spcPct val="150000"/>
                        </a:lnSpc>
                      </a:pPr>
                      <a:r>
                        <a:rPr kumimoji="0" lang="en-GB"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rPr>
                        <a:t>Number of heritage legacy facilities (including the Resistance and Liberation Heritage Route (RLHR) sites) developed and/or maintained to transform the national heritage landscape.</a:t>
                      </a:r>
                      <a:endPar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endParaRP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pPr>
                        <a:lnSpc>
                          <a:spcPct val="150000"/>
                        </a:lnSpc>
                      </a:pPr>
                      <a:r>
                        <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rPr>
                        <a:t>3</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nSpc>
                          <a:spcPct val="150000"/>
                        </a:lnSpc>
                      </a:pPr>
                      <a:r>
                        <a:rPr kumimoji="0" lang="en-ZA" sz="2800" b="0" i="0" u="none" strike="noStrike" cap="none" spc="0" normalizeH="0" baseline="0" dirty="0">
                          <a:ln>
                            <a:noFill/>
                          </a:ln>
                          <a:solidFill>
                            <a:sysClr val="windowText" lastClr="000000"/>
                          </a:solidFill>
                          <a:effectLst/>
                          <a:uFillTx/>
                          <a:latin typeface="+mn-lt"/>
                          <a:ea typeface="+mj-ea"/>
                          <a:cs typeface="Arial" panose="020B0604020202020204" pitchFamily="34" charset="0"/>
                          <a:sym typeface="Helvetica Neue"/>
                        </a:rPr>
                        <a:t>3</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a:lnSpc>
                          <a:spcPct val="150000"/>
                        </a:lnSpc>
                      </a:pPr>
                      <a:r>
                        <a:rPr kumimoji="0" lang="en-ZA" sz="2800" b="0" i="0" u="none" strike="noStrike" cap="none" spc="0" normalizeH="0" baseline="0" dirty="0">
                          <a:ln>
                            <a:noFill/>
                          </a:ln>
                          <a:solidFill>
                            <a:srgbClr val="000000"/>
                          </a:solidFill>
                          <a:effectLst/>
                          <a:uFillTx/>
                          <a:latin typeface="+mn-lt"/>
                          <a:ea typeface="+mj-ea"/>
                          <a:cs typeface="Arial" panose="020B0604020202020204" pitchFamily="34" charset="0"/>
                          <a:sym typeface="Helvetica Neue"/>
                        </a:rPr>
                        <a:t>0</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a:lnSpc>
                          <a:spcPct val="150000"/>
                        </a:lnSpc>
                      </a:pPr>
                      <a:r>
                        <a:rPr kumimoji="0" lang="en-ZA" sz="2800" b="0" i="0" u="none" strike="noStrike" cap="none" spc="0" normalizeH="0" baseline="0" dirty="0">
                          <a:ln>
                            <a:noFill/>
                          </a:ln>
                          <a:solidFill>
                            <a:srgbClr val="FF0000"/>
                          </a:solidFill>
                          <a:effectLst/>
                          <a:uFillTx/>
                          <a:latin typeface="+mn-lt"/>
                          <a:ea typeface="+mj-ea"/>
                          <a:cs typeface="Arial" panose="020B0604020202020204" pitchFamily="34" charset="0"/>
                          <a:sym typeface="Helvetica Neue"/>
                        </a:rPr>
                        <a:t>100%</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472984"/>
                  </a:ext>
                </a:extLst>
              </a:tr>
            </a:tbl>
          </a:graphicData>
        </a:graphic>
      </p:graphicFrame>
    </p:spTree>
    <p:extLst>
      <p:ext uri="{BB962C8B-B14F-4D97-AF65-F5344CB8AC3E}">
        <p14:creationId xmlns:p14="http://schemas.microsoft.com/office/powerpoint/2010/main" val="31557832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361507" y="531435"/>
            <a:ext cx="23499979"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mj-lt"/>
                <a:ea typeface="+mj-ea"/>
                <a:cs typeface="Arial"/>
              </a:rPr>
              <a:t>PERFORMANCE</a:t>
            </a:r>
            <a:r>
              <a:rPr lang="en-ZA" sz="3200" b="1" kern="1200" dirty="0">
                <a:solidFill>
                  <a:srgbClr val="F5981B"/>
                </a:solidFill>
                <a:latin typeface="Arial"/>
                <a:ea typeface="+mj-ea"/>
                <a:cs typeface="Arial"/>
              </a:rPr>
              <a:t> </a:t>
            </a:r>
            <a:r>
              <a:rPr lang="en-ZA" sz="6600" b="1" kern="1200" dirty="0">
                <a:solidFill>
                  <a:srgbClr val="F5981B"/>
                </a:solidFill>
                <a:latin typeface="+mj-lt"/>
                <a:ea typeface="+mj-ea"/>
                <a:cs typeface="Arial"/>
              </a:rPr>
              <a:t>OVERVIEW….Cnt</a:t>
            </a:r>
            <a:r>
              <a:rPr lang="en-ZA" sz="3200" b="1" kern="1200" dirty="0">
                <a:solidFill>
                  <a:srgbClr val="F5981B"/>
                </a:solidFill>
                <a:latin typeface="Arial"/>
                <a:ea typeface="+mj-ea"/>
                <a:cs typeface="Arial"/>
              </a:rPr>
              <a:t>    </a:t>
            </a:r>
            <a:endParaRPr sz="3200" dirty="0"/>
          </a:p>
        </p:txBody>
      </p:sp>
      <p:sp>
        <p:nvSpPr>
          <p:cNvPr id="4" name="TextBox 3">
            <a:extLst>
              <a:ext uri="{FF2B5EF4-FFF2-40B4-BE49-F238E27FC236}">
                <a16:creationId xmlns:a16="http://schemas.microsoft.com/office/drawing/2014/main" id="{5E08C5E1-2D13-1501-732D-1E952D8CAE0A}"/>
              </a:ext>
            </a:extLst>
          </p:cNvPr>
          <p:cNvSpPr txBox="1"/>
          <p:nvPr/>
        </p:nvSpPr>
        <p:spPr>
          <a:xfrm>
            <a:off x="23037271" y="12910007"/>
            <a:ext cx="95579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2400" b="1" i="0" u="none" strike="noStrike" cap="none" spc="0" normalizeH="0" baseline="0" dirty="0">
                <a:ln>
                  <a:noFill/>
                </a:ln>
                <a:solidFill>
                  <a:srgbClr val="000000"/>
                </a:solidFill>
                <a:effectLst/>
                <a:uFillTx/>
                <a:latin typeface="+mj-lt"/>
                <a:ea typeface="+mj-ea"/>
                <a:cs typeface="+mj-cs"/>
                <a:sym typeface="Helvetica Neue"/>
              </a:rPr>
              <a:t>13</a:t>
            </a:r>
          </a:p>
        </p:txBody>
      </p:sp>
      <p:graphicFrame>
        <p:nvGraphicFramePr>
          <p:cNvPr id="5" name="Table 5">
            <a:extLst>
              <a:ext uri="{FF2B5EF4-FFF2-40B4-BE49-F238E27FC236}">
                <a16:creationId xmlns:a16="http://schemas.microsoft.com/office/drawing/2014/main" id="{2B905683-9C65-8972-E40D-486546E5CC56}"/>
              </a:ext>
            </a:extLst>
          </p:cNvPr>
          <p:cNvGraphicFramePr>
            <a:graphicFrameLocks noGrp="1"/>
          </p:cNvGraphicFramePr>
          <p:nvPr>
            <p:extLst>
              <p:ext uri="{D42A27DB-BD31-4B8C-83A1-F6EECF244321}">
                <p14:modId xmlns:p14="http://schemas.microsoft.com/office/powerpoint/2010/main" val="1252272324"/>
              </p:ext>
            </p:extLst>
          </p:nvPr>
        </p:nvGraphicFramePr>
        <p:xfrm>
          <a:off x="195469" y="2764465"/>
          <a:ext cx="23993062" cy="10030582"/>
        </p:xfrm>
        <a:graphic>
          <a:graphicData uri="http://schemas.openxmlformats.org/drawingml/2006/table">
            <a:tbl>
              <a:tblPr firstRow="1" bandRow="1">
                <a:tableStyleId>{5940675A-B579-460E-94D1-54222C63F5DA}</a:tableStyleId>
              </a:tblPr>
              <a:tblGrid>
                <a:gridCol w="2398875">
                  <a:extLst>
                    <a:ext uri="{9D8B030D-6E8A-4147-A177-3AD203B41FA5}">
                      <a16:colId xmlns:a16="http://schemas.microsoft.com/office/drawing/2014/main" val="3868993276"/>
                    </a:ext>
                  </a:extLst>
                </a:gridCol>
                <a:gridCol w="13864856">
                  <a:extLst>
                    <a:ext uri="{9D8B030D-6E8A-4147-A177-3AD203B41FA5}">
                      <a16:colId xmlns:a16="http://schemas.microsoft.com/office/drawing/2014/main" val="2986075325"/>
                    </a:ext>
                  </a:extLst>
                </a:gridCol>
                <a:gridCol w="2296633">
                  <a:extLst>
                    <a:ext uri="{9D8B030D-6E8A-4147-A177-3AD203B41FA5}">
                      <a16:colId xmlns:a16="http://schemas.microsoft.com/office/drawing/2014/main" val="3389937640"/>
                    </a:ext>
                  </a:extLst>
                </a:gridCol>
                <a:gridCol w="2785730">
                  <a:extLst>
                    <a:ext uri="{9D8B030D-6E8A-4147-A177-3AD203B41FA5}">
                      <a16:colId xmlns:a16="http://schemas.microsoft.com/office/drawing/2014/main" val="3172375174"/>
                    </a:ext>
                  </a:extLst>
                </a:gridCol>
                <a:gridCol w="2646968">
                  <a:extLst>
                    <a:ext uri="{9D8B030D-6E8A-4147-A177-3AD203B41FA5}">
                      <a16:colId xmlns:a16="http://schemas.microsoft.com/office/drawing/2014/main" val="1969585312"/>
                    </a:ext>
                  </a:extLst>
                </a:gridCol>
              </a:tblGrid>
              <a:tr h="572479">
                <a:tc gridSpan="5">
                  <a:txBody>
                    <a:bodyPr/>
                    <a:lstStyle/>
                    <a:p>
                      <a:pPr marL="0" marR="0" indent="0" algn="ctr" defTabSz="584200" rtl="0" latinLnBrk="0">
                        <a:lnSpc>
                          <a:spcPct val="100000"/>
                        </a:lnSpc>
                        <a:spcBef>
                          <a:spcPts val="0"/>
                        </a:spcBef>
                        <a:spcAft>
                          <a:spcPts val="0"/>
                        </a:spcAft>
                        <a:buClrTx/>
                        <a:buSzTx/>
                        <a:buFontTx/>
                        <a:buNone/>
                        <a:tabLst/>
                      </a:pPr>
                      <a:r>
                        <a:rPr lang="en-ZA" sz="3200" b="1" i="0" u="none" strike="noStrike" cap="none" spc="0" baseline="0" dirty="0">
                          <a:solidFill>
                            <a:srgbClr val="000000"/>
                          </a:solidFill>
                          <a:uFillTx/>
                          <a:latin typeface="+mn-lt"/>
                          <a:ea typeface="+mn-ea"/>
                          <a:cs typeface="+mn-cs"/>
                          <a:sym typeface="Helvetica Neue"/>
                        </a:rPr>
                        <a:t>PROGRAMME 3</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9900"/>
                    </a:solidFill>
                  </a:tcPr>
                </a:tc>
                <a:tc hMerge="1">
                  <a:txBody>
                    <a:bodyPr/>
                    <a:lstStyle/>
                    <a:p>
                      <a:endParaRPr lang="en-ZA" dirty="0"/>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53931722"/>
                  </a:ext>
                </a:extLst>
              </a:tr>
              <a:tr h="1000998">
                <a:tc>
                  <a:txBody>
                    <a:bodyPr/>
                    <a:lstStyle/>
                    <a:p>
                      <a:pPr marL="0" marR="0" indent="0" algn="ctr" defTabSz="584200" rtl="0" latinLnBrk="0">
                        <a:lnSpc>
                          <a:spcPct val="100000"/>
                        </a:lnSpc>
                        <a:spcBef>
                          <a:spcPts val="0"/>
                        </a:spcBef>
                        <a:spcAft>
                          <a:spcPts val="0"/>
                        </a:spcAft>
                        <a:buClrTx/>
                        <a:buSzTx/>
                        <a:buFontTx/>
                        <a:buNone/>
                        <a:tabLst/>
                      </a:pPr>
                      <a:r>
                        <a:rPr lang="en-ZA" sz="2800" b="1" i="0" u="none" strike="noStrike" cap="none" spc="0" baseline="0" dirty="0">
                          <a:solidFill>
                            <a:srgbClr val="000000"/>
                          </a:solidFill>
                          <a:uFillTx/>
                          <a:latin typeface="+mn-lt"/>
                          <a:ea typeface="+mn-ea"/>
                          <a:cs typeface="+mn-cs"/>
                          <a:sym typeface="Helvetica Neue"/>
                        </a:rPr>
                        <a:t>INDICATOR CODE</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584200" rtl="0" latinLnBrk="0">
                        <a:lnSpc>
                          <a:spcPct val="100000"/>
                        </a:lnSpc>
                        <a:spcBef>
                          <a:spcPts val="0"/>
                        </a:spcBef>
                        <a:spcAft>
                          <a:spcPts val="0"/>
                        </a:spcAft>
                        <a:buClrTx/>
                        <a:buSzTx/>
                        <a:buFontTx/>
                        <a:buNone/>
                        <a:tabLst/>
                      </a:pPr>
                      <a:r>
                        <a:rPr lang="en-ZA" sz="2800" b="1" i="0" u="none" strike="noStrike" cap="none" spc="0" baseline="0" dirty="0">
                          <a:solidFill>
                            <a:srgbClr val="000000"/>
                          </a:solidFill>
                          <a:uFillTx/>
                          <a:latin typeface="+mn-lt"/>
                          <a:ea typeface="+mn-ea"/>
                          <a:cs typeface="+mn-cs"/>
                          <a:sym typeface="Helvetica Neue"/>
                        </a:rPr>
                        <a:t>PERFORMANCE INDICATOR </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584200" rtl="0" latinLnBrk="0">
                        <a:lnSpc>
                          <a:spcPct val="100000"/>
                        </a:lnSpc>
                        <a:spcBef>
                          <a:spcPts val="0"/>
                        </a:spcBef>
                        <a:spcAft>
                          <a:spcPts val="0"/>
                        </a:spcAft>
                        <a:buClrTx/>
                        <a:buSzTx/>
                        <a:buFontTx/>
                        <a:buNone/>
                        <a:tabLst/>
                      </a:pPr>
                      <a:r>
                        <a:rPr lang="en-ZA" sz="2800" b="1" i="0" u="none" strike="noStrike" cap="none" spc="0" baseline="0" dirty="0">
                          <a:solidFill>
                            <a:srgbClr val="000000"/>
                          </a:solidFill>
                          <a:uFillTx/>
                          <a:latin typeface="+mn-lt"/>
                          <a:ea typeface="+mn-ea"/>
                          <a:cs typeface="+mn-cs"/>
                          <a:sym typeface="Helvetica Neue"/>
                        </a:rPr>
                        <a:t>ANNUAL TARGET </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584200" rtl="0" latinLnBrk="0">
                        <a:lnSpc>
                          <a:spcPct val="100000"/>
                        </a:lnSpc>
                        <a:spcBef>
                          <a:spcPts val="0"/>
                        </a:spcBef>
                        <a:spcAft>
                          <a:spcPts val="0"/>
                        </a:spcAft>
                        <a:buClrTx/>
                        <a:buSzTx/>
                        <a:buFontTx/>
                        <a:buNone/>
                        <a:tabLst/>
                      </a:pPr>
                      <a:r>
                        <a:rPr lang="en-ZA" sz="2800" b="1" i="0" u="none" strike="noStrike" cap="none" spc="0" baseline="0" dirty="0">
                          <a:solidFill>
                            <a:srgbClr val="000000"/>
                          </a:solidFill>
                          <a:uFillTx/>
                          <a:latin typeface="+mn-lt"/>
                          <a:ea typeface="+mn-ea"/>
                          <a:cs typeface="+mn-cs"/>
                          <a:sym typeface="Helvetica Neue"/>
                        </a:rPr>
                        <a:t>ACTUAL ACHIEVEMENT </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C000"/>
                    </a:solidFill>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ZA" sz="2800" b="1" i="0" u="none" strike="noStrike" cap="none" spc="0" baseline="0" dirty="0">
                          <a:solidFill>
                            <a:srgbClr val="000000"/>
                          </a:solidFill>
                          <a:uFillTx/>
                          <a:latin typeface="+mn-lt"/>
                          <a:ea typeface="+mn-ea"/>
                          <a:cs typeface="+mn-cs"/>
                          <a:sym typeface="Helvetica Neue"/>
                        </a:rPr>
                        <a:t>% OF VARIANCE</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69457935"/>
                  </a:ext>
                </a:extLst>
              </a:tr>
              <a:tr h="1359160">
                <a:tc>
                  <a:txBody>
                    <a:bodyPr/>
                    <a:lstStyle/>
                    <a:p>
                      <a:pPr marL="0" marR="0" indent="0" algn="ctr" defTabSz="584200" rtl="0" latinLnBrk="0">
                        <a:lnSpc>
                          <a:spcPct val="150000"/>
                        </a:lnSpc>
                        <a:spcBef>
                          <a:spcPts val="0"/>
                        </a:spcBef>
                        <a:spcAft>
                          <a:spcPts val="0"/>
                        </a:spcAft>
                        <a:buClrTx/>
                        <a:buSzTx/>
                        <a:buFontTx/>
                        <a:buNone/>
                        <a:tabLst/>
                      </a:pPr>
                      <a:r>
                        <a:rPr lang="en-ZA" sz="2800" b="0" i="0" u="none" strike="noStrike" cap="none" spc="0" baseline="0" dirty="0">
                          <a:solidFill>
                            <a:srgbClr val="000000"/>
                          </a:solidFill>
                          <a:uFillTx/>
                          <a:latin typeface="+mn-lt"/>
                          <a:ea typeface="+mn-ea"/>
                          <a:cs typeface="+mn-cs"/>
                          <a:sym typeface="Helvetica Neue"/>
                        </a:rPr>
                        <a:t>ACPD 3.6</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GB" sz="3200" b="0" i="0" u="none" strike="noStrike" cap="none" spc="0" baseline="0" dirty="0">
                          <a:solidFill>
                            <a:srgbClr val="000000"/>
                          </a:solidFill>
                          <a:uFillTx/>
                          <a:latin typeface="+mn-lt"/>
                          <a:ea typeface="+mn-ea"/>
                          <a:cs typeface="+mn-cs"/>
                          <a:sym typeface="Helvetica Neue"/>
                        </a:rPr>
                        <a:t>Number of Provincial Community Arts Development Programmes implemented per year</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uFillTx/>
                          <a:latin typeface="+mn-lt"/>
                          <a:ea typeface="+mn-ea"/>
                          <a:cs typeface="+mn-cs"/>
                          <a:sym typeface="Helvetica Neue"/>
                        </a:rPr>
                        <a:t>9</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uFillTx/>
                          <a:latin typeface="+mn-lt"/>
                          <a:ea typeface="+mn-ea"/>
                          <a:cs typeface="+mn-cs"/>
                          <a:sym typeface="Helvetica Neue"/>
                        </a:rPr>
                        <a:t>7</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FF0000"/>
                          </a:solidFill>
                          <a:uFillTx/>
                          <a:latin typeface="+mn-lt"/>
                          <a:ea typeface="+mn-ea"/>
                          <a:cs typeface="+mn-cs"/>
                          <a:sym typeface="Helvetica Neue"/>
                        </a:rPr>
                        <a:t>22%</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555511"/>
                  </a:ext>
                </a:extLst>
              </a:tr>
              <a:tr h="1208785">
                <a:tc>
                  <a:txBody>
                    <a:bodyPr/>
                    <a:lstStyle/>
                    <a:p>
                      <a:pPr marL="0" marR="0" indent="0" algn="ctr" defTabSz="584200" rtl="0" latinLnBrk="0">
                        <a:lnSpc>
                          <a:spcPct val="150000"/>
                        </a:lnSpc>
                        <a:spcBef>
                          <a:spcPts val="0"/>
                        </a:spcBef>
                        <a:spcAft>
                          <a:spcPts val="0"/>
                        </a:spcAft>
                        <a:buClrTx/>
                        <a:buSzTx/>
                        <a:buFontTx/>
                        <a:buNone/>
                        <a:tabLst/>
                      </a:pPr>
                      <a:r>
                        <a:rPr lang="en-ZA" sz="2800" b="0" i="0" u="none" strike="noStrike" cap="none" spc="0" baseline="0" dirty="0">
                          <a:solidFill>
                            <a:srgbClr val="000000"/>
                          </a:solidFill>
                          <a:uFillTx/>
                          <a:latin typeface="+mn-lt"/>
                          <a:ea typeface="+mn-ea"/>
                          <a:cs typeface="+mn-cs"/>
                          <a:sym typeface="Helvetica Neue"/>
                        </a:rPr>
                        <a:t>ACPD 3.8</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GB" sz="3200" b="0" i="0" u="none" strike="noStrike" cap="none" spc="0" baseline="0" dirty="0">
                          <a:solidFill>
                            <a:srgbClr val="000000"/>
                          </a:solidFill>
                          <a:uFillTx/>
                          <a:latin typeface="+mn-lt"/>
                          <a:ea typeface="+mn-ea"/>
                          <a:cs typeface="+mn-cs"/>
                          <a:sym typeface="Helvetica Neue"/>
                        </a:rPr>
                        <a:t>Number of Moral Regeneration Movement Projects financially supported</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uFillTx/>
                          <a:latin typeface="+mn-lt"/>
                          <a:ea typeface="+mn-ea"/>
                          <a:cs typeface="+mn-cs"/>
                          <a:sym typeface="Helvetica Neue"/>
                        </a:rPr>
                        <a:t>5</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uFillTx/>
                          <a:latin typeface="+mn-lt"/>
                          <a:ea typeface="+mn-ea"/>
                          <a:cs typeface="+mn-cs"/>
                          <a:sym typeface="Helvetica Neue"/>
                        </a:rPr>
                        <a:t>0</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FF0000"/>
                          </a:solidFill>
                          <a:uFillTx/>
                          <a:latin typeface="+mn-lt"/>
                          <a:ea typeface="+mn-ea"/>
                          <a:cs typeface="+mn-cs"/>
                          <a:sym typeface="Helvetica Neue"/>
                        </a:rPr>
                        <a:t>100%</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6154638"/>
                  </a:ext>
                </a:extLst>
              </a:tr>
              <a:tr h="1211562">
                <a:tc>
                  <a:txBody>
                    <a:bodyPr/>
                    <a:lstStyle/>
                    <a:p>
                      <a:pPr marL="0" marR="0" indent="0" algn="ctr" defTabSz="584200" rtl="0" latinLnBrk="0">
                        <a:lnSpc>
                          <a:spcPct val="150000"/>
                        </a:lnSpc>
                        <a:spcBef>
                          <a:spcPts val="0"/>
                        </a:spcBef>
                        <a:spcAft>
                          <a:spcPts val="0"/>
                        </a:spcAft>
                        <a:buClrTx/>
                        <a:buSzTx/>
                        <a:buFontTx/>
                        <a:buNone/>
                        <a:tabLst/>
                      </a:pPr>
                      <a:r>
                        <a:rPr lang="en-ZA" sz="2800" b="0" i="0" u="none" strike="noStrike" cap="none" spc="0" baseline="0" dirty="0">
                          <a:solidFill>
                            <a:srgbClr val="000000"/>
                          </a:solidFill>
                          <a:uFillTx/>
                          <a:latin typeface="+mn-lt"/>
                          <a:ea typeface="+mn-ea"/>
                          <a:cs typeface="+mn-cs"/>
                          <a:sym typeface="Helvetica Neue"/>
                        </a:rPr>
                        <a:t>ACPD 3.12</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GB" sz="3200" b="0" i="0" u="none" strike="noStrike" cap="none" spc="0" baseline="0" dirty="0">
                          <a:solidFill>
                            <a:srgbClr val="000000"/>
                          </a:solidFill>
                          <a:uFillTx/>
                          <a:latin typeface="+mn-lt"/>
                          <a:ea typeface="+mn-ea"/>
                          <a:cs typeface="+mn-cs"/>
                          <a:sym typeface="Helvetica Neue"/>
                        </a:rPr>
                        <a:t>Social Compact for social cohesion and nation building </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uFillTx/>
                          <a:latin typeface="+mn-lt"/>
                          <a:ea typeface="+mn-ea"/>
                          <a:cs typeface="+mn-cs"/>
                          <a:sym typeface="Helvetica Neue"/>
                        </a:rPr>
                        <a:t>1</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uFillTx/>
                          <a:latin typeface="+mn-lt"/>
                          <a:ea typeface="+mn-ea"/>
                          <a:cs typeface="+mn-cs"/>
                          <a:sym typeface="Helvetica Neue"/>
                        </a:rPr>
                        <a:t>0</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FF0000"/>
                          </a:solidFill>
                          <a:uFillTx/>
                          <a:latin typeface="+mn-lt"/>
                          <a:ea typeface="+mn-ea"/>
                          <a:cs typeface="+mn-cs"/>
                          <a:sym typeface="Helvetica Neue"/>
                        </a:rPr>
                        <a:t>100%</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845911"/>
                  </a:ext>
                </a:extLst>
              </a:tr>
              <a:tr h="1311884">
                <a:tc>
                  <a:txBody>
                    <a:bodyPr/>
                    <a:lstStyle/>
                    <a:p>
                      <a:pPr marL="0" marR="0" indent="0" algn="ctr" defTabSz="584200" rtl="0" latinLnBrk="0">
                        <a:lnSpc>
                          <a:spcPct val="150000"/>
                        </a:lnSpc>
                        <a:spcBef>
                          <a:spcPts val="0"/>
                        </a:spcBef>
                        <a:spcAft>
                          <a:spcPts val="0"/>
                        </a:spcAft>
                        <a:buClrTx/>
                        <a:buSzTx/>
                        <a:buFontTx/>
                        <a:buNone/>
                        <a:tabLst/>
                      </a:pPr>
                      <a:r>
                        <a:rPr lang="en-ZA" sz="2800" b="0" i="0" u="none" strike="noStrike" cap="none" spc="0" baseline="0" dirty="0">
                          <a:solidFill>
                            <a:srgbClr val="000000"/>
                          </a:solidFill>
                          <a:uFillTx/>
                          <a:latin typeface="+mn-lt"/>
                          <a:ea typeface="+mn-ea"/>
                          <a:cs typeface="+mn-cs"/>
                          <a:sym typeface="Helvetica Neue"/>
                        </a:rPr>
                        <a:t>ACPD 3.13</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GB" sz="3200" b="0" i="0" u="none" strike="noStrike" cap="none" spc="0" baseline="0" dirty="0">
                          <a:solidFill>
                            <a:srgbClr val="000000"/>
                          </a:solidFill>
                          <a:uFillTx/>
                          <a:latin typeface="+mn-lt"/>
                          <a:ea typeface="+mn-ea"/>
                          <a:cs typeface="+mn-cs"/>
                          <a:sym typeface="Helvetica Neue"/>
                        </a:rPr>
                        <a:t>Number of monitoring reports on the implementation of a social compact for social cohesion and nation building </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uFillTx/>
                          <a:latin typeface="+mn-lt"/>
                          <a:ea typeface="+mn-ea"/>
                          <a:cs typeface="+mn-cs"/>
                          <a:sym typeface="Helvetica Neue"/>
                        </a:rPr>
                        <a:t>2</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uFillTx/>
                          <a:latin typeface="+mn-lt"/>
                          <a:ea typeface="+mn-ea"/>
                          <a:cs typeface="+mn-cs"/>
                          <a:sym typeface="Helvetica Neue"/>
                        </a:rPr>
                        <a:t>0</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FF0000"/>
                          </a:solidFill>
                          <a:uFillTx/>
                          <a:latin typeface="+mn-lt"/>
                          <a:ea typeface="+mn-ea"/>
                          <a:cs typeface="+mn-cs"/>
                          <a:sym typeface="Helvetica Neue"/>
                        </a:rPr>
                        <a:t>100%</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148031"/>
                  </a:ext>
                </a:extLst>
              </a:tr>
              <a:tr h="464453">
                <a:tc gridSpan="5">
                  <a:txBody>
                    <a:bodyPr/>
                    <a:lstStyle/>
                    <a:p>
                      <a:pPr marL="0" marR="0" indent="0" algn="ctr" defTabSz="584200" rtl="0" latinLnBrk="0">
                        <a:lnSpc>
                          <a:spcPct val="150000"/>
                        </a:lnSpc>
                        <a:spcBef>
                          <a:spcPts val="0"/>
                        </a:spcBef>
                        <a:spcAft>
                          <a:spcPts val="0"/>
                        </a:spcAft>
                        <a:buClrTx/>
                        <a:buSzTx/>
                        <a:buFontTx/>
                        <a:buNone/>
                        <a:tabLst/>
                      </a:pPr>
                      <a:r>
                        <a:rPr lang="en-ZA" sz="3200" b="1" i="0" u="none" strike="noStrike" cap="none" spc="0" baseline="0" dirty="0">
                          <a:solidFill>
                            <a:srgbClr val="000000"/>
                          </a:solidFill>
                          <a:uFillTx/>
                          <a:latin typeface="+mn-lt"/>
                          <a:ea typeface="+mn-ea"/>
                          <a:cs typeface="+mn-cs"/>
                          <a:sym typeface="Helvetica Neue"/>
                        </a:rPr>
                        <a:t>PROGRAMME 4</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9504"/>
                    </a:solidFill>
                  </a:tcPr>
                </a:tc>
                <a:tc hMerge="1">
                  <a:txBody>
                    <a:bodyPr/>
                    <a:lstStyle/>
                    <a:p>
                      <a:endParaRPr lang="en-ZA" dirty="0"/>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endParaRPr lang="en-ZA" dirty="0"/>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endParaRPr lang="en-ZA"/>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hMerge="1">
                  <a:txBody>
                    <a:bodyPr/>
                    <a:lstStyle/>
                    <a:p>
                      <a:endParaRPr lang="en-ZA"/>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612982"/>
                  </a:ext>
                </a:extLst>
              </a:tr>
              <a:tr h="1057393">
                <a:tc>
                  <a:txBody>
                    <a:bodyPr/>
                    <a:lstStyle/>
                    <a:p>
                      <a:pPr marL="0" marR="0" indent="0" algn="ctr" defTabSz="584200" rtl="0" latinLnBrk="0">
                        <a:lnSpc>
                          <a:spcPct val="100000"/>
                        </a:lnSpc>
                        <a:spcBef>
                          <a:spcPts val="0"/>
                        </a:spcBef>
                        <a:spcAft>
                          <a:spcPts val="0"/>
                        </a:spcAft>
                        <a:buClrTx/>
                        <a:buSzTx/>
                        <a:buFontTx/>
                        <a:buNone/>
                        <a:tabLst/>
                      </a:pPr>
                      <a:r>
                        <a:rPr lang="en-ZA" sz="3200" b="0" i="0" u="none" strike="noStrike" cap="none" spc="0" baseline="0" dirty="0">
                          <a:solidFill>
                            <a:srgbClr val="000000"/>
                          </a:solidFill>
                          <a:uFillTx/>
                          <a:latin typeface="+mn-lt"/>
                          <a:ea typeface="+mn-ea"/>
                          <a:cs typeface="+mn-cs"/>
                          <a:sym typeface="Helvetica Neue"/>
                        </a:rPr>
                        <a:t>HPP 4.1</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lang="en-GB" sz="3200" b="0" i="0" u="none" strike="noStrike" cap="none" spc="0" baseline="0" dirty="0">
                          <a:solidFill>
                            <a:srgbClr val="000000"/>
                          </a:solidFill>
                          <a:uFillTx/>
                          <a:latin typeface="+mn-lt"/>
                          <a:ea typeface="+mn-ea"/>
                          <a:cs typeface="+mn-cs"/>
                          <a:sym typeface="Helvetica Neue"/>
                        </a:rPr>
                        <a:t>Number of students awarded with heritage bursaries per year.</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uFillTx/>
                          <a:latin typeface="+mn-lt"/>
                          <a:ea typeface="+mn-ea"/>
                          <a:cs typeface="+mn-cs"/>
                          <a:sym typeface="Helvetica Neue"/>
                        </a:rPr>
                        <a:t>65</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uFillTx/>
                          <a:latin typeface="+mn-lt"/>
                          <a:ea typeface="+mn-ea"/>
                          <a:cs typeface="+mn-cs"/>
                          <a:sym typeface="Helvetica Neue"/>
                        </a:rPr>
                        <a:t>61</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FF0000"/>
                          </a:solidFill>
                          <a:uFillTx/>
                          <a:latin typeface="+mn-lt"/>
                          <a:ea typeface="+mn-ea"/>
                          <a:cs typeface="+mn-cs"/>
                          <a:sym typeface="Helvetica Neue"/>
                        </a:rPr>
                        <a:t>0.6%</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412510"/>
                  </a:ext>
                </a:extLst>
              </a:tr>
              <a:tr h="1311884">
                <a:tc>
                  <a:txBody>
                    <a:bodyPr/>
                    <a:lstStyle/>
                    <a:p>
                      <a:pPr marL="0" marR="0" indent="0" algn="ctr" defTabSz="584200" rtl="0" latinLnBrk="0">
                        <a:lnSpc>
                          <a:spcPct val="100000"/>
                        </a:lnSpc>
                        <a:spcBef>
                          <a:spcPts val="0"/>
                        </a:spcBef>
                        <a:spcAft>
                          <a:spcPts val="0"/>
                        </a:spcAft>
                        <a:buClrTx/>
                        <a:buSzTx/>
                        <a:buFontTx/>
                        <a:buNone/>
                        <a:tabLst/>
                      </a:pPr>
                      <a:r>
                        <a:rPr lang="en-ZA" sz="3200" b="0" i="0" u="none" strike="noStrike" cap="none" spc="0" baseline="0" dirty="0">
                          <a:solidFill>
                            <a:srgbClr val="000000"/>
                          </a:solidFill>
                          <a:uFillTx/>
                          <a:latin typeface="+mn-lt"/>
                          <a:ea typeface="+mn-ea"/>
                          <a:cs typeface="+mn-cs"/>
                          <a:sym typeface="Helvetica Neue"/>
                        </a:rPr>
                        <a:t>HPP 4.7</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lang="en-GB" sz="3200" b="0" i="0" u="none" strike="noStrike" cap="none" spc="0" baseline="0" dirty="0">
                          <a:solidFill>
                            <a:srgbClr val="000000"/>
                          </a:solidFill>
                          <a:uFillTx/>
                          <a:latin typeface="+mn-lt"/>
                          <a:ea typeface="+mn-ea"/>
                          <a:cs typeface="+mn-cs"/>
                          <a:sym typeface="Helvetica Neue"/>
                        </a:rPr>
                        <a:t>Number of heritage legacy projects where exhibition content is developed.</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uFillTx/>
                          <a:latin typeface="+mn-lt"/>
                          <a:ea typeface="+mn-ea"/>
                          <a:cs typeface="+mn-cs"/>
                          <a:sym typeface="Helvetica Neue"/>
                        </a:rPr>
                        <a:t>3</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uFillTx/>
                          <a:latin typeface="+mn-lt"/>
                          <a:ea typeface="+mn-ea"/>
                          <a:cs typeface="+mn-cs"/>
                          <a:sym typeface="Helvetica Neue"/>
                        </a:rPr>
                        <a:t>1</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marL="0" marR="0" indent="0" algn="ctr" defTabSz="584200" rtl="0" latinLnBrk="0">
                        <a:lnSpc>
                          <a:spcPct val="150000"/>
                        </a:lnSpc>
                        <a:spcBef>
                          <a:spcPts val="0"/>
                        </a:spcBef>
                        <a:spcAft>
                          <a:spcPts val="0"/>
                        </a:spcAft>
                        <a:buClrTx/>
                        <a:buSzTx/>
                        <a:buFontTx/>
                        <a:buNone/>
                        <a:tabLst/>
                      </a:pPr>
                      <a:r>
                        <a:rPr lang="en-ZA" sz="3200" b="0" i="0" u="none" strike="noStrike" cap="none" spc="0" baseline="0" dirty="0">
                          <a:solidFill>
                            <a:srgbClr val="FF0000"/>
                          </a:solidFill>
                          <a:uFillTx/>
                          <a:latin typeface="+mn-lt"/>
                          <a:ea typeface="+mn-ea"/>
                          <a:cs typeface="+mn-cs"/>
                          <a:sym typeface="Helvetica Neue"/>
                        </a:rPr>
                        <a:t>67%</a:t>
                      </a:r>
                    </a:p>
                  </a:txBody>
                  <a:tcP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787764"/>
                  </a:ext>
                </a:extLst>
              </a:tr>
            </a:tbl>
          </a:graphicData>
        </a:graphic>
      </p:graphicFrame>
    </p:spTree>
    <p:extLst>
      <p:ext uri="{BB962C8B-B14F-4D97-AF65-F5344CB8AC3E}">
        <p14:creationId xmlns:p14="http://schemas.microsoft.com/office/powerpoint/2010/main" val="293683165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A625D99-C47A-4138-ACC5-7AD44AAB3A6B}"/>
              </a:ext>
            </a:extLst>
          </p:cNvPr>
          <p:cNvSpPr txBox="1">
            <a:spLocks/>
          </p:cNvSpPr>
          <p:nvPr/>
        </p:nvSpPr>
        <p:spPr>
          <a:xfrm>
            <a:off x="4236462" y="3172897"/>
            <a:ext cx="15911075" cy="5881647"/>
          </a:xfrm>
          <a:prstGeom prst="rect">
            <a:avLst/>
          </a:prstGeom>
        </p:spPr>
        <p:txBody>
          <a:bodyPr>
            <a:noAutofit/>
          </a:bodyPr>
          <a:lst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hangingPunct="1"/>
            <a:endParaRPr lang="en-ZA" sz="9600" dirty="0">
              <a:solidFill>
                <a:srgbClr val="996633"/>
              </a:solidFill>
            </a:endParaRPr>
          </a:p>
          <a:p>
            <a:pPr algn="ctr" hangingPunct="1"/>
            <a:r>
              <a:rPr lang="en-ZA" sz="9600" dirty="0">
                <a:solidFill>
                  <a:srgbClr val="CC9900"/>
                </a:solidFill>
              </a:rPr>
              <a:t>OVERVIEW OF PROGRAMME-SPECIFIC </a:t>
            </a:r>
          </a:p>
          <a:p>
            <a:pPr algn="ctr" hangingPunct="1"/>
            <a:r>
              <a:rPr lang="en-ZA" sz="9600" dirty="0">
                <a:solidFill>
                  <a:srgbClr val="CC9900"/>
                </a:solidFill>
              </a:rPr>
              <a:t>PERFORMANCE </a:t>
            </a:r>
          </a:p>
          <a:p>
            <a:pPr algn="ctr" hangingPunct="1"/>
            <a:endParaRPr lang="en-GB" sz="9600" dirty="0">
              <a:solidFill>
                <a:srgbClr val="996633"/>
              </a:solidFill>
            </a:endParaRPr>
          </a:p>
        </p:txBody>
      </p:sp>
    </p:spTree>
    <p:extLst>
      <p:ext uri="{BB962C8B-B14F-4D97-AF65-F5344CB8AC3E}">
        <p14:creationId xmlns:p14="http://schemas.microsoft.com/office/powerpoint/2010/main" val="281776129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489098" y="314139"/>
            <a:ext cx="23583476"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mj-lt"/>
                <a:ea typeface="+mj-ea"/>
                <a:cs typeface="Arial"/>
              </a:rPr>
              <a:t>    PROGRAMME – SPECIFIC PERFORMANCE</a:t>
            </a:r>
            <a:endParaRPr sz="6600" b="1" kern="1200" dirty="0">
              <a:solidFill>
                <a:srgbClr val="F5981B"/>
              </a:solidFill>
              <a:latin typeface="+mj-lt"/>
              <a:ea typeface="+mj-ea"/>
              <a:cs typeface="Arial"/>
            </a:endParaRPr>
          </a:p>
        </p:txBody>
      </p:sp>
      <p:sp>
        <p:nvSpPr>
          <p:cNvPr id="4" name="TextBox 3">
            <a:extLst>
              <a:ext uri="{FF2B5EF4-FFF2-40B4-BE49-F238E27FC236}">
                <a16:creationId xmlns:a16="http://schemas.microsoft.com/office/drawing/2014/main" id="{5E08C5E1-2D13-1501-732D-1E952D8CAE0A}"/>
              </a:ext>
            </a:extLst>
          </p:cNvPr>
          <p:cNvSpPr txBox="1"/>
          <p:nvPr/>
        </p:nvSpPr>
        <p:spPr>
          <a:xfrm>
            <a:off x="23037271" y="12929937"/>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2400" b="1" i="0" u="none" strike="noStrike" cap="none" spc="0" normalizeH="0" baseline="0" dirty="0">
                <a:ln>
                  <a:noFill/>
                </a:ln>
                <a:solidFill>
                  <a:srgbClr val="000000"/>
                </a:solidFill>
                <a:effectLst/>
                <a:uFillTx/>
                <a:latin typeface="+mj-lt"/>
                <a:ea typeface="+mj-ea"/>
                <a:cs typeface="+mj-cs"/>
                <a:sym typeface="Helvetica Neue"/>
              </a:rPr>
              <a:t>16</a:t>
            </a:r>
          </a:p>
        </p:txBody>
      </p:sp>
      <p:graphicFrame>
        <p:nvGraphicFramePr>
          <p:cNvPr id="3" name="Chart 2">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827129646"/>
              </p:ext>
            </p:extLst>
          </p:nvPr>
        </p:nvGraphicFramePr>
        <p:xfrm>
          <a:off x="493454" y="2894667"/>
          <a:ext cx="22955924" cy="94391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453913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A625D99-C47A-4138-ACC5-7AD44AAB3A6B}"/>
              </a:ext>
            </a:extLst>
          </p:cNvPr>
          <p:cNvSpPr txBox="1">
            <a:spLocks/>
          </p:cNvSpPr>
          <p:nvPr/>
        </p:nvSpPr>
        <p:spPr>
          <a:xfrm>
            <a:off x="4236462" y="4382588"/>
            <a:ext cx="15911075" cy="4950823"/>
          </a:xfrm>
          <a:prstGeom prst="rect">
            <a:avLst/>
          </a:prstGeom>
        </p:spPr>
        <p:txBody>
          <a:bodyPr>
            <a:noAutofit/>
          </a:bodyPr>
          <a:lst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hangingPunct="1"/>
            <a:endParaRPr lang="en-ZA" sz="9600" dirty="0">
              <a:solidFill>
                <a:srgbClr val="996633"/>
              </a:solidFill>
            </a:endParaRPr>
          </a:p>
          <a:p>
            <a:pPr algn="ctr" hangingPunct="1"/>
            <a:r>
              <a:rPr lang="en-ZA" sz="9600" dirty="0">
                <a:solidFill>
                  <a:srgbClr val="CC9900"/>
                </a:solidFill>
              </a:rPr>
              <a:t>PROGRAMME :1</a:t>
            </a:r>
          </a:p>
          <a:p>
            <a:pPr algn="ctr" hangingPunct="1"/>
            <a:r>
              <a:rPr lang="en-ZA" sz="9600" dirty="0">
                <a:solidFill>
                  <a:srgbClr val="CC9900"/>
                </a:solidFill>
              </a:rPr>
              <a:t>ADMINISTRATION - (80%)</a:t>
            </a:r>
            <a:endParaRPr lang="en-GB" sz="9600" dirty="0">
              <a:solidFill>
                <a:srgbClr val="CC9900"/>
              </a:solidFill>
            </a:endParaRPr>
          </a:p>
        </p:txBody>
      </p:sp>
    </p:spTree>
    <p:extLst>
      <p:ext uri="{BB962C8B-B14F-4D97-AF65-F5344CB8AC3E}">
        <p14:creationId xmlns:p14="http://schemas.microsoft.com/office/powerpoint/2010/main" val="30709598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159025" y="181745"/>
            <a:ext cx="24032817"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3200" b="1" kern="1200" dirty="0">
                <a:solidFill>
                  <a:srgbClr val="F5981B"/>
                </a:solidFill>
                <a:latin typeface="Arial"/>
                <a:ea typeface="+mj-ea"/>
                <a:cs typeface="Arial"/>
              </a:rPr>
              <a:t>    </a:t>
            </a:r>
            <a:r>
              <a:rPr lang="en-ZA" sz="6600" b="1" kern="1200" dirty="0">
                <a:solidFill>
                  <a:srgbClr val="F5981B"/>
                </a:solidFill>
                <a:latin typeface="+mj-lt"/>
                <a:ea typeface="+mj-ea"/>
                <a:cs typeface="Arial"/>
              </a:rPr>
              <a:t>PROGRAMME 1: ADMINISTRATION</a:t>
            </a:r>
            <a:endParaRPr sz="6600" b="1" kern="1200" dirty="0">
              <a:solidFill>
                <a:srgbClr val="F5981B"/>
              </a:solidFill>
              <a:latin typeface="+mj-lt"/>
              <a:ea typeface="+mj-ea"/>
              <a:cs typeface="Arial"/>
            </a:endParaRPr>
          </a:p>
        </p:txBody>
      </p:sp>
      <p:sp>
        <p:nvSpPr>
          <p:cNvPr id="4" name="TextBox 3">
            <a:extLst>
              <a:ext uri="{FF2B5EF4-FFF2-40B4-BE49-F238E27FC236}">
                <a16:creationId xmlns:a16="http://schemas.microsoft.com/office/drawing/2014/main" id="{5E08C5E1-2D13-1501-732D-1E952D8CAE0A}"/>
              </a:ext>
            </a:extLst>
          </p:cNvPr>
          <p:cNvSpPr txBox="1"/>
          <p:nvPr/>
        </p:nvSpPr>
        <p:spPr>
          <a:xfrm>
            <a:off x="23037271" y="12997544"/>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2400" b="1" i="0" u="none" strike="noStrike" cap="none" spc="0" normalizeH="0" baseline="0" dirty="0">
                <a:ln>
                  <a:noFill/>
                </a:ln>
                <a:solidFill>
                  <a:srgbClr val="000000"/>
                </a:solidFill>
                <a:effectLst/>
                <a:uFillTx/>
                <a:latin typeface="+mj-lt"/>
                <a:ea typeface="+mj-ea"/>
                <a:cs typeface="+mj-cs"/>
                <a:sym typeface="Helvetica Neue"/>
              </a:rPr>
              <a:t>18</a:t>
            </a:r>
          </a:p>
        </p:txBody>
      </p:sp>
      <p:sp>
        <p:nvSpPr>
          <p:cNvPr id="3" name="Content Placeholder 2">
            <a:extLst>
              <a:ext uri="{FF2B5EF4-FFF2-40B4-BE49-F238E27FC236}">
                <a16:creationId xmlns:a16="http://schemas.microsoft.com/office/drawing/2014/main" id="{252BAA1A-72D1-F353-9789-0A3C142BA027}"/>
              </a:ext>
            </a:extLst>
          </p:cNvPr>
          <p:cNvSpPr txBox="1">
            <a:spLocks/>
          </p:cNvSpPr>
          <p:nvPr/>
        </p:nvSpPr>
        <p:spPr>
          <a:xfrm>
            <a:off x="522514" y="2965564"/>
            <a:ext cx="23338972" cy="10031980"/>
          </a:xfrm>
          <a:prstGeom prst="rect">
            <a:avLst/>
          </a:prstGeom>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indent="0" hangingPunct="1">
              <a:buFontTx/>
              <a:buNone/>
            </a:pPr>
            <a:r>
              <a:rPr lang="en-GB" b="1" dirty="0"/>
              <a:t>Purpose</a:t>
            </a:r>
            <a:r>
              <a:rPr lang="en-GB" dirty="0"/>
              <a:t>:  Provide strategic leadership, management and support services to the Department.</a:t>
            </a:r>
          </a:p>
          <a:p>
            <a:pPr marL="0" indent="0" hangingPunct="1">
              <a:buFontTx/>
              <a:buNone/>
            </a:pPr>
            <a:r>
              <a:rPr lang="en-GB" dirty="0"/>
              <a:t>The Programme has the following sub-programmes:</a:t>
            </a:r>
          </a:p>
          <a:p>
            <a:pPr hangingPunct="1">
              <a:buFont typeface="Wingdings" panose="05000000000000000000" pitchFamily="2" charset="2"/>
              <a:buChar char="§"/>
            </a:pPr>
            <a:r>
              <a:rPr lang="en-GB" b="1" dirty="0"/>
              <a:t>Ministry </a:t>
            </a:r>
          </a:p>
          <a:p>
            <a:pPr hangingPunct="1">
              <a:buFont typeface="Wingdings" panose="05000000000000000000" pitchFamily="2" charset="2"/>
              <a:buChar char="§"/>
            </a:pPr>
            <a:r>
              <a:rPr lang="en-GB" b="1" dirty="0"/>
              <a:t>Management </a:t>
            </a:r>
          </a:p>
          <a:p>
            <a:pPr hangingPunct="1">
              <a:buFont typeface="Wingdings" panose="05000000000000000000" pitchFamily="2" charset="2"/>
              <a:buChar char="§"/>
            </a:pPr>
            <a:r>
              <a:rPr lang="en-GB" b="1" dirty="0"/>
              <a:t>Strategic Management and Planning</a:t>
            </a:r>
          </a:p>
          <a:p>
            <a:pPr hangingPunct="1">
              <a:buFont typeface="Wingdings" panose="05000000000000000000" pitchFamily="2" charset="2"/>
              <a:buChar char="§"/>
            </a:pPr>
            <a:r>
              <a:rPr lang="en-GB" b="1" dirty="0"/>
              <a:t>Corporate Services </a:t>
            </a:r>
          </a:p>
          <a:p>
            <a:pPr hangingPunct="1">
              <a:buFont typeface="Wingdings" panose="05000000000000000000" pitchFamily="2" charset="2"/>
              <a:buChar char="§"/>
            </a:pPr>
            <a:r>
              <a:rPr lang="en-GB" b="1" dirty="0"/>
              <a:t>Office of the Chief Financial Officer </a:t>
            </a:r>
          </a:p>
          <a:p>
            <a:pPr hangingPunct="1">
              <a:buFont typeface="Wingdings" panose="05000000000000000000" pitchFamily="2" charset="2"/>
              <a:buChar char="§"/>
            </a:pPr>
            <a:r>
              <a:rPr lang="en-GB" b="1" dirty="0"/>
              <a:t>Office Accommodation. </a:t>
            </a:r>
            <a:endParaRPr lang="en-ZA" b="1" dirty="0"/>
          </a:p>
        </p:txBody>
      </p:sp>
    </p:spTree>
    <p:extLst>
      <p:ext uri="{BB962C8B-B14F-4D97-AF65-F5344CB8AC3E}">
        <p14:creationId xmlns:p14="http://schemas.microsoft.com/office/powerpoint/2010/main" val="144673842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80FDDD8A-9C52-213A-D555-9B04B6D81F2F}"/>
              </a:ext>
            </a:extLst>
          </p:cNvPr>
          <p:cNvGraphicFramePr>
            <a:graphicFrameLocks/>
          </p:cNvGraphicFramePr>
          <p:nvPr>
            <p:extLst>
              <p:ext uri="{D42A27DB-BD31-4B8C-83A1-F6EECF244321}">
                <p14:modId xmlns:p14="http://schemas.microsoft.com/office/powerpoint/2010/main" val="2284747975"/>
              </p:ext>
            </p:extLst>
          </p:nvPr>
        </p:nvGraphicFramePr>
        <p:xfrm>
          <a:off x="272375" y="3253599"/>
          <a:ext cx="23891131" cy="10268523"/>
        </p:xfrm>
        <a:graphic>
          <a:graphicData uri="http://schemas.openxmlformats.org/drawingml/2006/table">
            <a:tbl>
              <a:tblPr firstRow="1" bandRow="1"/>
              <a:tblGrid>
                <a:gridCol w="2449560">
                  <a:extLst>
                    <a:ext uri="{9D8B030D-6E8A-4147-A177-3AD203B41FA5}">
                      <a16:colId xmlns:a16="http://schemas.microsoft.com/office/drawing/2014/main" val="1501988300"/>
                    </a:ext>
                  </a:extLst>
                </a:gridCol>
                <a:gridCol w="3806456">
                  <a:extLst>
                    <a:ext uri="{9D8B030D-6E8A-4147-A177-3AD203B41FA5}">
                      <a16:colId xmlns:a16="http://schemas.microsoft.com/office/drawing/2014/main" val="584018334"/>
                    </a:ext>
                  </a:extLst>
                </a:gridCol>
                <a:gridCol w="2381693">
                  <a:extLst>
                    <a:ext uri="{9D8B030D-6E8A-4147-A177-3AD203B41FA5}">
                      <a16:colId xmlns:a16="http://schemas.microsoft.com/office/drawing/2014/main" val="2642975481"/>
                    </a:ext>
                  </a:extLst>
                </a:gridCol>
                <a:gridCol w="3359888">
                  <a:extLst>
                    <a:ext uri="{9D8B030D-6E8A-4147-A177-3AD203B41FA5}">
                      <a16:colId xmlns:a16="http://schemas.microsoft.com/office/drawing/2014/main" val="2665792632"/>
                    </a:ext>
                  </a:extLst>
                </a:gridCol>
                <a:gridCol w="2360428">
                  <a:extLst>
                    <a:ext uri="{9D8B030D-6E8A-4147-A177-3AD203B41FA5}">
                      <a16:colId xmlns:a16="http://schemas.microsoft.com/office/drawing/2014/main" val="1305588971"/>
                    </a:ext>
                  </a:extLst>
                </a:gridCol>
                <a:gridCol w="9533106">
                  <a:extLst>
                    <a:ext uri="{9D8B030D-6E8A-4147-A177-3AD203B41FA5}">
                      <a16:colId xmlns:a16="http://schemas.microsoft.com/office/drawing/2014/main" val="3805601025"/>
                    </a:ext>
                  </a:extLst>
                </a:gridCol>
              </a:tblGrid>
              <a:tr h="1489203">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6437816">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50000"/>
                        </a:lnSpc>
                        <a:spcAft>
                          <a:spcPts val="0"/>
                        </a:spcAft>
                      </a:pPr>
                      <a:r>
                        <a:rPr lang="en-ZA" sz="3200" b="1" dirty="0">
                          <a:solidFill>
                            <a:srgbClr val="000000"/>
                          </a:solidFill>
                          <a:latin typeface="Arial" panose="020B0604020202020204" pitchFamily="34" charset="0"/>
                          <a:cs typeface="Arial" panose="020B0604020202020204" pitchFamily="34" charset="0"/>
                        </a:rPr>
                        <a:t>ADMIN 1.1</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Percentage of interns enrolled against funded posts.</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5%</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5.6% of interns (30) were enrolled against funded posts.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+0.6%</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The target of 5% was aligned with the minimum target approved by Cabinet in 2002.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The number of funded posts in 2021 during the recruitment period was 552 and 5% of 552 was 27.6 (28). This number was adjusted to 30 interns to accommodate possible changes which could result in the Department not achieving the minimum target, e.g. interns exiting the internship programme or an increase in the number of funded posts.  At the time of reporting 30 interns were enrolled against 538 posts.</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3200"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738084026"/>
                  </a:ext>
                </a:extLst>
              </a:tr>
            </a:tbl>
          </a:graphicData>
        </a:graphic>
      </p:graphicFrame>
      <p:sp>
        <p:nvSpPr>
          <p:cNvPr id="5" name="TextBox 4">
            <a:extLst>
              <a:ext uri="{FF2B5EF4-FFF2-40B4-BE49-F238E27FC236}">
                <a16:creationId xmlns:a16="http://schemas.microsoft.com/office/drawing/2014/main" id="{DF33DDDD-E9C8-EA10-B684-FE55A4FF1DE5}"/>
              </a:ext>
            </a:extLst>
          </p:cNvPr>
          <p:cNvSpPr txBox="1"/>
          <p:nvPr/>
        </p:nvSpPr>
        <p:spPr>
          <a:xfrm>
            <a:off x="23087854" y="12975935"/>
            <a:ext cx="824215" cy="379591"/>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ZA" sz="1800" b="1" dirty="0">
                <a:solidFill>
                  <a:srgbClr val="000000"/>
                </a:solidFill>
                <a:latin typeface="Helvetica Neue"/>
              </a:rPr>
              <a:t>19</a:t>
            </a:r>
            <a:endParaRPr kumimoji="0" lang="en-ZA" sz="1800" b="1" i="0" u="none" strike="noStrike" kern="0" cap="none" spc="0" normalizeH="0" baseline="0" noProof="0" dirty="0">
              <a:ln>
                <a:noFill/>
              </a:ln>
              <a:solidFill>
                <a:srgbClr val="000000"/>
              </a:solidFill>
              <a:effectLst/>
              <a:uLnTx/>
              <a:uFillTx/>
              <a:latin typeface="Helvetica Neue"/>
            </a:endParaRPr>
          </a:p>
        </p:txBody>
      </p:sp>
      <p:sp>
        <p:nvSpPr>
          <p:cNvPr id="6" name="HEADING">
            <a:extLst>
              <a:ext uri="{FF2B5EF4-FFF2-40B4-BE49-F238E27FC236}">
                <a16:creationId xmlns:a16="http://schemas.microsoft.com/office/drawing/2014/main" id="{09512ED5-33B7-E371-CCF0-11230EB4FD75}"/>
              </a:ext>
            </a:extLst>
          </p:cNvPr>
          <p:cNvSpPr txBox="1"/>
          <p:nvPr/>
        </p:nvSpPr>
        <p:spPr>
          <a:xfrm>
            <a:off x="246434" y="314307"/>
            <a:ext cx="23891131"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kern="1200" dirty="0">
                <a:solidFill>
                  <a:srgbClr val="F5981B"/>
                </a:solidFill>
                <a:latin typeface="Helvetica Neue"/>
                <a:ea typeface="+mj-ea"/>
                <a:cs typeface="Arial"/>
              </a:rPr>
              <a:t>PROGRAMME 1: ADMINISTRATION</a:t>
            </a:r>
          </a:p>
        </p:txBody>
      </p:sp>
    </p:spTree>
    <p:extLst>
      <p:ext uri="{BB962C8B-B14F-4D97-AF65-F5344CB8AC3E}">
        <p14:creationId xmlns:p14="http://schemas.microsoft.com/office/powerpoint/2010/main" val="24924088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155712" y="534192"/>
            <a:ext cx="23595495"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mj-lt"/>
                <a:ea typeface="+mj-ea"/>
                <a:cs typeface="Arial"/>
              </a:rPr>
              <a:t>PRESENTATION OUTLINE </a:t>
            </a:r>
            <a:endParaRPr sz="6600" dirty="0">
              <a:latin typeface="+mj-lt"/>
            </a:endParaRPr>
          </a:p>
        </p:txBody>
      </p:sp>
      <p:sp>
        <p:nvSpPr>
          <p:cNvPr id="4" name="TextBox 3">
            <a:extLst>
              <a:ext uri="{FF2B5EF4-FFF2-40B4-BE49-F238E27FC236}">
                <a16:creationId xmlns:a16="http://schemas.microsoft.com/office/drawing/2014/main" id="{5E08C5E1-2D13-1501-732D-1E952D8CAE0A}"/>
              </a:ext>
            </a:extLst>
          </p:cNvPr>
          <p:cNvSpPr txBox="1"/>
          <p:nvPr/>
        </p:nvSpPr>
        <p:spPr>
          <a:xfrm>
            <a:off x="22909681" y="12150756"/>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2400" b="1" i="0" u="none" strike="noStrike" cap="none" spc="0" normalizeH="0" baseline="0" dirty="0">
                <a:ln>
                  <a:noFill/>
                </a:ln>
                <a:solidFill>
                  <a:srgbClr val="000000"/>
                </a:solidFill>
                <a:effectLst/>
                <a:uFillTx/>
                <a:latin typeface="+mj-lt"/>
                <a:ea typeface="+mj-ea"/>
                <a:cs typeface="+mj-cs"/>
                <a:sym typeface="Helvetica Neue"/>
              </a:rPr>
              <a:t>1</a:t>
            </a:r>
          </a:p>
        </p:txBody>
      </p:sp>
      <p:sp>
        <p:nvSpPr>
          <p:cNvPr id="5" name="TextBox 4">
            <a:extLst>
              <a:ext uri="{FF2B5EF4-FFF2-40B4-BE49-F238E27FC236}">
                <a16:creationId xmlns:a16="http://schemas.microsoft.com/office/drawing/2014/main" id="{7CDE0BFD-2E41-748A-839B-D18C8AC4EF22}"/>
              </a:ext>
            </a:extLst>
          </p:cNvPr>
          <p:cNvSpPr txBox="1"/>
          <p:nvPr/>
        </p:nvSpPr>
        <p:spPr>
          <a:xfrm>
            <a:off x="394252" y="3738196"/>
            <a:ext cx="23595495" cy="78585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609725" lvl="0" indent="-1530350" algn="just">
              <a:lnSpc>
                <a:spcPct val="150000"/>
              </a:lnSpc>
              <a:buFont typeface="Wingdings" panose="05000000000000000000" pitchFamily="2" charset="2"/>
              <a:buChar char="§"/>
            </a:pPr>
            <a:r>
              <a:rPr lang="en-ZA" sz="4800" b="0" dirty="0">
                <a:solidFill>
                  <a:prstClr val="black"/>
                </a:solidFill>
                <a:latin typeface="+mn-lt"/>
              </a:rPr>
              <a:t>Purpose</a:t>
            </a:r>
          </a:p>
          <a:p>
            <a:pPr marL="1609725" lvl="0" indent="-1530350" algn="just">
              <a:lnSpc>
                <a:spcPct val="150000"/>
              </a:lnSpc>
              <a:buFont typeface="Wingdings" panose="05000000000000000000" pitchFamily="2" charset="2"/>
              <a:buChar char="§"/>
            </a:pPr>
            <a:r>
              <a:rPr lang="en-ZA" sz="4800" b="0" dirty="0">
                <a:solidFill>
                  <a:prstClr val="black"/>
                </a:solidFill>
                <a:latin typeface="+mn-lt"/>
              </a:rPr>
              <a:t>Introduction</a:t>
            </a:r>
          </a:p>
          <a:p>
            <a:pPr marL="1609725" lvl="0" indent="-1530350" algn="just">
              <a:lnSpc>
                <a:spcPct val="150000"/>
              </a:lnSpc>
              <a:buFont typeface="Wingdings" panose="05000000000000000000" pitchFamily="2" charset="2"/>
              <a:buChar char="§"/>
            </a:pPr>
            <a:r>
              <a:rPr lang="en-ZA" sz="4800" b="0" dirty="0">
                <a:solidFill>
                  <a:prstClr val="black"/>
                </a:solidFill>
                <a:latin typeface="+mn-lt"/>
              </a:rPr>
              <a:t>Departmental performance overview</a:t>
            </a:r>
          </a:p>
          <a:p>
            <a:pPr marL="1609725" lvl="0" indent="-1530350" algn="just">
              <a:lnSpc>
                <a:spcPct val="150000"/>
              </a:lnSpc>
              <a:buFont typeface="Wingdings" panose="05000000000000000000" pitchFamily="2" charset="2"/>
              <a:buChar char="§"/>
            </a:pPr>
            <a:r>
              <a:rPr lang="en-ZA" sz="4800" b="0" dirty="0">
                <a:solidFill>
                  <a:prstClr val="black"/>
                </a:solidFill>
                <a:latin typeface="+mn-lt"/>
              </a:rPr>
              <a:t>Overview of programme-specific performance</a:t>
            </a:r>
          </a:p>
          <a:p>
            <a:pPr marL="1609725" lvl="0" indent="-1530350" algn="just">
              <a:lnSpc>
                <a:spcPct val="150000"/>
              </a:lnSpc>
              <a:buFont typeface="Wingdings" panose="05000000000000000000" pitchFamily="2" charset="2"/>
              <a:buChar char="§"/>
            </a:pPr>
            <a:r>
              <a:rPr lang="en-ZA" sz="4800" b="0" dirty="0">
                <a:solidFill>
                  <a:prstClr val="black"/>
                </a:solidFill>
                <a:latin typeface="+mn-lt"/>
              </a:rPr>
              <a:t>Expenditure Report</a:t>
            </a:r>
          </a:p>
          <a:p>
            <a:pPr lvl="0" algn="just">
              <a:lnSpc>
                <a:spcPct val="150000"/>
              </a:lnSpc>
              <a:buFont typeface="Wingdings" panose="05000000000000000000" pitchFamily="2" charset="2"/>
              <a:buChar char="§"/>
            </a:pPr>
            <a:endParaRPr lang="en-ZA" sz="4800" dirty="0">
              <a:solidFill>
                <a:prstClr val="black"/>
              </a:solidFill>
              <a:latin typeface="+mn-lt"/>
            </a:endParaRPr>
          </a:p>
          <a:p>
            <a:pPr lvl="0" algn="just">
              <a:lnSpc>
                <a:spcPct val="150000"/>
              </a:lnSpc>
            </a:pPr>
            <a:endParaRPr lang="en-ZA" sz="4800" b="0" dirty="0">
              <a:solidFill>
                <a:prstClr val="black"/>
              </a:solidFill>
              <a:latin typeface="+mn-lt"/>
            </a:endParaRPr>
          </a:p>
        </p:txBody>
      </p:sp>
    </p:spTree>
    <p:extLst>
      <p:ext uri="{BB962C8B-B14F-4D97-AF65-F5344CB8AC3E}">
        <p14:creationId xmlns:p14="http://schemas.microsoft.com/office/powerpoint/2010/main" val="167794129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10938E87-3653-447A-1A56-1713F022F779}"/>
              </a:ext>
            </a:extLst>
          </p:cNvPr>
          <p:cNvGraphicFramePr>
            <a:graphicFrameLocks/>
          </p:cNvGraphicFramePr>
          <p:nvPr>
            <p:extLst>
              <p:ext uri="{D42A27DB-BD31-4B8C-83A1-F6EECF244321}">
                <p14:modId xmlns:p14="http://schemas.microsoft.com/office/powerpoint/2010/main" val="1625833538"/>
              </p:ext>
            </p:extLst>
          </p:nvPr>
        </p:nvGraphicFramePr>
        <p:xfrm>
          <a:off x="272375" y="2898750"/>
          <a:ext cx="23891131" cy="8414088"/>
        </p:xfrm>
        <a:graphic>
          <a:graphicData uri="http://schemas.openxmlformats.org/drawingml/2006/table">
            <a:tbl>
              <a:tblPr firstRow="1" bandRow="1"/>
              <a:tblGrid>
                <a:gridCol w="2101174">
                  <a:extLst>
                    <a:ext uri="{9D8B030D-6E8A-4147-A177-3AD203B41FA5}">
                      <a16:colId xmlns:a16="http://schemas.microsoft.com/office/drawing/2014/main" val="1501988300"/>
                    </a:ext>
                  </a:extLst>
                </a:gridCol>
                <a:gridCol w="4112311">
                  <a:extLst>
                    <a:ext uri="{9D8B030D-6E8A-4147-A177-3AD203B41FA5}">
                      <a16:colId xmlns:a16="http://schemas.microsoft.com/office/drawing/2014/main" val="584018334"/>
                    </a:ext>
                  </a:extLst>
                </a:gridCol>
                <a:gridCol w="2466754">
                  <a:extLst>
                    <a:ext uri="{9D8B030D-6E8A-4147-A177-3AD203B41FA5}">
                      <a16:colId xmlns:a16="http://schemas.microsoft.com/office/drawing/2014/main" val="2642975481"/>
                    </a:ext>
                  </a:extLst>
                </a:gridCol>
                <a:gridCol w="4401879">
                  <a:extLst>
                    <a:ext uri="{9D8B030D-6E8A-4147-A177-3AD203B41FA5}">
                      <a16:colId xmlns:a16="http://schemas.microsoft.com/office/drawing/2014/main" val="2665792632"/>
                    </a:ext>
                  </a:extLst>
                </a:gridCol>
                <a:gridCol w="3189767">
                  <a:extLst>
                    <a:ext uri="{9D8B030D-6E8A-4147-A177-3AD203B41FA5}">
                      <a16:colId xmlns:a16="http://schemas.microsoft.com/office/drawing/2014/main" val="1305588971"/>
                    </a:ext>
                  </a:extLst>
                </a:gridCol>
                <a:gridCol w="7619246">
                  <a:extLst>
                    <a:ext uri="{9D8B030D-6E8A-4147-A177-3AD203B41FA5}">
                      <a16:colId xmlns:a16="http://schemas.microsoft.com/office/drawing/2014/main" val="3805601025"/>
                    </a:ext>
                  </a:extLst>
                </a:gridCol>
              </a:tblGrid>
              <a:tr h="1116403">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7225368">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50000"/>
                        </a:lnSpc>
                      </a:pPr>
                      <a:r>
                        <a:rPr lang="en-ZA" sz="3200" b="1" dirty="0">
                          <a:solidFill>
                            <a:srgbClr val="000000"/>
                          </a:solidFill>
                          <a:latin typeface="Arial" panose="020B0604020202020204" pitchFamily="34" charset="0"/>
                          <a:cs typeface="Arial" panose="020B0604020202020204" pitchFamily="34" charset="0"/>
                        </a:rPr>
                        <a:t>ADMIN 1.2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just">
                        <a:lnSpc>
                          <a:spcPct val="150000"/>
                        </a:lnSpc>
                        <a:spcAft>
                          <a:spcPts val="100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services modernised (processes automated).</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100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 development of the South African Geographical Names System (SAGNS) was completed (Modernised).</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3200"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000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Delays were experienced as the service provider had tax clearance issues that had to be resolved prior to the implementation of the project. </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3200" dirty="0">
                        <a:solidFill>
                          <a:srgbClr val="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 service provider to modernise the call centre project was appointed in the reporting period and the work has commenced. </a:t>
                      </a:r>
                      <a:endParaRPr lang="en-GB" sz="3200" dirty="0">
                        <a:solidFill>
                          <a:srgbClr val="FF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738084026"/>
                  </a:ext>
                </a:extLst>
              </a:tr>
            </a:tbl>
          </a:graphicData>
        </a:graphic>
      </p:graphicFrame>
      <p:sp>
        <p:nvSpPr>
          <p:cNvPr id="5" name="TextBox 4">
            <a:extLst>
              <a:ext uri="{FF2B5EF4-FFF2-40B4-BE49-F238E27FC236}">
                <a16:creationId xmlns:a16="http://schemas.microsoft.com/office/drawing/2014/main" id="{BA0BDEAE-122D-6BB0-4FD0-7EA5F9F55194}"/>
              </a:ext>
            </a:extLst>
          </p:cNvPr>
          <p:cNvSpPr txBox="1"/>
          <p:nvPr/>
        </p:nvSpPr>
        <p:spPr>
          <a:xfrm>
            <a:off x="23087854" y="12929769"/>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20</a:t>
            </a:r>
          </a:p>
        </p:txBody>
      </p:sp>
      <p:sp>
        <p:nvSpPr>
          <p:cNvPr id="6" name="HEADING">
            <a:extLst>
              <a:ext uri="{FF2B5EF4-FFF2-40B4-BE49-F238E27FC236}">
                <a16:creationId xmlns:a16="http://schemas.microsoft.com/office/drawing/2014/main" id="{3CA659EE-ADA8-288A-34E3-3EE57D48E332}"/>
              </a:ext>
            </a:extLst>
          </p:cNvPr>
          <p:cNvSpPr txBox="1"/>
          <p:nvPr/>
        </p:nvSpPr>
        <p:spPr>
          <a:xfrm>
            <a:off x="272375" y="199765"/>
            <a:ext cx="23891131"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kern="1200" dirty="0">
                <a:solidFill>
                  <a:srgbClr val="F5981B"/>
                </a:solidFill>
                <a:latin typeface="Helvetica Neue"/>
                <a:ea typeface="+mj-ea"/>
                <a:cs typeface="Arial"/>
              </a:rPr>
              <a:t>PROGRAMME 1: ADMINISTRATION .…Cnt </a:t>
            </a:r>
          </a:p>
        </p:txBody>
      </p:sp>
    </p:spTree>
    <p:extLst>
      <p:ext uri="{BB962C8B-B14F-4D97-AF65-F5344CB8AC3E}">
        <p14:creationId xmlns:p14="http://schemas.microsoft.com/office/powerpoint/2010/main" val="233450861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2F6B9B45-C564-059D-2C40-A50EC420F984}"/>
              </a:ext>
            </a:extLst>
          </p:cNvPr>
          <p:cNvGraphicFramePr>
            <a:graphicFrameLocks/>
          </p:cNvGraphicFramePr>
          <p:nvPr>
            <p:extLst>
              <p:ext uri="{D42A27DB-BD31-4B8C-83A1-F6EECF244321}">
                <p14:modId xmlns:p14="http://schemas.microsoft.com/office/powerpoint/2010/main" val="1504546950"/>
              </p:ext>
            </p:extLst>
          </p:nvPr>
        </p:nvGraphicFramePr>
        <p:xfrm>
          <a:off x="272375" y="3253599"/>
          <a:ext cx="23891131" cy="8341771"/>
        </p:xfrm>
        <a:graphic>
          <a:graphicData uri="http://schemas.openxmlformats.org/drawingml/2006/table">
            <a:tbl>
              <a:tblPr firstRow="1" bandRow="1"/>
              <a:tblGrid>
                <a:gridCol w="2101174">
                  <a:extLst>
                    <a:ext uri="{9D8B030D-6E8A-4147-A177-3AD203B41FA5}">
                      <a16:colId xmlns:a16="http://schemas.microsoft.com/office/drawing/2014/main" val="1501988300"/>
                    </a:ext>
                  </a:extLst>
                </a:gridCol>
                <a:gridCol w="4416357">
                  <a:extLst>
                    <a:ext uri="{9D8B030D-6E8A-4147-A177-3AD203B41FA5}">
                      <a16:colId xmlns:a16="http://schemas.microsoft.com/office/drawing/2014/main" val="584018334"/>
                    </a:ext>
                  </a:extLst>
                </a:gridCol>
                <a:gridCol w="3015575">
                  <a:extLst>
                    <a:ext uri="{9D8B030D-6E8A-4147-A177-3AD203B41FA5}">
                      <a16:colId xmlns:a16="http://schemas.microsoft.com/office/drawing/2014/main" val="2642975481"/>
                    </a:ext>
                  </a:extLst>
                </a:gridCol>
                <a:gridCol w="5888175">
                  <a:extLst>
                    <a:ext uri="{9D8B030D-6E8A-4147-A177-3AD203B41FA5}">
                      <a16:colId xmlns:a16="http://schemas.microsoft.com/office/drawing/2014/main" val="2665792632"/>
                    </a:ext>
                  </a:extLst>
                </a:gridCol>
                <a:gridCol w="4316818">
                  <a:extLst>
                    <a:ext uri="{9D8B030D-6E8A-4147-A177-3AD203B41FA5}">
                      <a16:colId xmlns:a16="http://schemas.microsoft.com/office/drawing/2014/main" val="1305588971"/>
                    </a:ext>
                  </a:extLst>
                </a:gridCol>
                <a:gridCol w="4153032">
                  <a:extLst>
                    <a:ext uri="{9D8B030D-6E8A-4147-A177-3AD203B41FA5}">
                      <a16:colId xmlns:a16="http://schemas.microsoft.com/office/drawing/2014/main" val="3805601025"/>
                    </a:ext>
                  </a:extLst>
                </a:gridCol>
              </a:tblGrid>
              <a:tr h="1116403">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7225368">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00000"/>
                        </a:lnSpc>
                      </a:pPr>
                      <a:r>
                        <a:rPr lang="en-ZA"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ADMIN 1.3</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FF7D7"/>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00000"/>
                        </a:lnSpc>
                        <a:spcAft>
                          <a:spcPts val="1000"/>
                        </a:spcAft>
                      </a:pPr>
                      <a:r>
                        <a:rPr lang="en-ZA"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Number of SAC awareness campaigns activated to profile the work of the Department.</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FF7D7"/>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00000"/>
                        </a:lnSpc>
                        <a:spcBef>
                          <a:spcPts val="0"/>
                        </a:spcBef>
                        <a:spcAft>
                          <a:spcPts val="1000"/>
                        </a:spcAft>
                        <a:buClrTx/>
                        <a:buSzTx/>
                        <a:buFontTx/>
                        <a:buNone/>
                        <a:tabLst/>
                      </a:pPr>
                      <a:r>
                        <a:rPr lang="en-US"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9</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FF7D7"/>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9 SAC awareness campaigns were activated to profile the work of the Department as follows: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3200" dirty="0">
                        <a:solidFill>
                          <a:srgbClr val="000000"/>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GB" sz="3200" dirty="0">
                          <a:solidFill>
                            <a:srgbClr val="000000"/>
                          </a:solidFill>
                          <a:latin typeface="Arial" panose="020B0604020202020204" pitchFamily="34" charset="0"/>
                          <a:cs typeface="Arial" panose="020B0604020202020204" pitchFamily="34" charset="0"/>
                        </a:rPr>
                        <a:t>Freedom Month, Africa Month, Youth Month</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GB" sz="3200" dirty="0">
                          <a:solidFill>
                            <a:srgbClr val="000000"/>
                          </a:solidFill>
                          <a:latin typeface="Arial" panose="020B0604020202020204" pitchFamily="34" charset="0"/>
                          <a:cs typeface="Arial" panose="020B0604020202020204" pitchFamily="34" charset="0"/>
                        </a:rPr>
                        <a:t>Women’s Month, Heritage Month </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GB" sz="3200" dirty="0">
                          <a:solidFill>
                            <a:srgbClr val="000000"/>
                          </a:solidFill>
                          <a:latin typeface="Arial" panose="020B0604020202020204" pitchFamily="34" charset="0"/>
                          <a:cs typeface="Arial" panose="020B0604020202020204" pitchFamily="34" charset="0"/>
                        </a:rPr>
                        <a:t>National Recreation Day, Big Walk</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GB" sz="3200" dirty="0">
                          <a:solidFill>
                            <a:srgbClr val="000000"/>
                          </a:solidFill>
                          <a:latin typeface="Arial" panose="020B0604020202020204" pitchFamily="34" charset="0"/>
                          <a:cs typeface="Arial" panose="020B0604020202020204" pitchFamily="34" charset="0"/>
                        </a:rPr>
                        <a:t>Reconciliation Month, Human Rights Month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3200"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FF7D7"/>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FF7D7"/>
                    </a:solidFill>
                  </a:tcPr>
                </a:tc>
                <a:extLst>
                  <a:ext uri="{0D108BD9-81ED-4DB2-BD59-A6C34878D82A}">
                    <a16:rowId xmlns:a16="http://schemas.microsoft.com/office/drawing/2014/main" val="1738084026"/>
                  </a:ext>
                </a:extLst>
              </a:tr>
            </a:tbl>
          </a:graphicData>
        </a:graphic>
      </p:graphicFrame>
      <p:sp>
        <p:nvSpPr>
          <p:cNvPr id="5" name="HEADING">
            <a:extLst>
              <a:ext uri="{FF2B5EF4-FFF2-40B4-BE49-F238E27FC236}">
                <a16:creationId xmlns:a16="http://schemas.microsoft.com/office/drawing/2014/main" id="{313B7A74-DB05-5E05-5AE4-68B9A316FCCD}"/>
              </a:ext>
            </a:extLst>
          </p:cNvPr>
          <p:cNvSpPr txBox="1"/>
          <p:nvPr/>
        </p:nvSpPr>
        <p:spPr>
          <a:xfrm>
            <a:off x="0" y="1067672"/>
            <a:ext cx="23891131"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kern="1200" dirty="0">
                <a:solidFill>
                  <a:srgbClr val="F5981B"/>
                </a:solidFill>
                <a:latin typeface="Helvetica Neue"/>
                <a:ea typeface="+mj-ea"/>
                <a:cs typeface="Arial"/>
              </a:rPr>
              <a:t>PROGRAMME 1: ADMINISTRATION.…Cnt</a:t>
            </a:r>
          </a:p>
        </p:txBody>
      </p:sp>
      <p:sp>
        <p:nvSpPr>
          <p:cNvPr id="6" name="TextBox 5">
            <a:extLst>
              <a:ext uri="{FF2B5EF4-FFF2-40B4-BE49-F238E27FC236}">
                <a16:creationId xmlns:a16="http://schemas.microsoft.com/office/drawing/2014/main" id="{7F7DC442-FBF5-E41E-89DF-3429AB3D1B6D}"/>
              </a:ext>
            </a:extLst>
          </p:cNvPr>
          <p:cNvSpPr txBox="1"/>
          <p:nvPr/>
        </p:nvSpPr>
        <p:spPr>
          <a:xfrm>
            <a:off x="23087854" y="12929769"/>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21</a:t>
            </a:r>
          </a:p>
        </p:txBody>
      </p:sp>
    </p:spTree>
    <p:extLst>
      <p:ext uri="{BB962C8B-B14F-4D97-AF65-F5344CB8AC3E}">
        <p14:creationId xmlns:p14="http://schemas.microsoft.com/office/powerpoint/2010/main" val="244774380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9AA54F21-03D2-710C-34A7-E1A251CF1185}"/>
              </a:ext>
            </a:extLst>
          </p:cNvPr>
          <p:cNvGraphicFramePr>
            <a:graphicFrameLocks/>
          </p:cNvGraphicFramePr>
          <p:nvPr>
            <p:extLst>
              <p:ext uri="{D42A27DB-BD31-4B8C-83A1-F6EECF244321}">
                <p14:modId xmlns:p14="http://schemas.microsoft.com/office/powerpoint/2010/main" val="2769742127"/>
              </p:ext>
            </p:extLst>
          </p:nvPr>
        </p:nvGraphicFramePr>
        <p:xfrm>
          <a:off x="272375" y="3253599"/>
          <a:ext cx="23891131" cy="8051882"/>
        </p:xfrm>
        <a:graphic>
          <a:graphicData uri="http://schemas.openxmlformats.org/drawingml/2006/table">
            <a:tbl>
              <a:tblPr firstRow="1" bandRow="1"/>
              <a:tblGrid>
                <a:gridCol w="2364499">
                  <a:extLst>
                    <a:ext uri="{9D8B030D-6E8A-4147-A177-3AD203B41FA5}">
                      <a16:colId xmlns:a16="http://schemas.microsoft.com/office/drawing/2014/main" val="1501988300"/>
                    </a:ext>
                  </a:extLst>
                </a:gridCol>
                <a:gridCol w="4465675">
                  <a:extLst>
                    <a:ext uri="{9D8B030D-6E8A-4147-A177-3AD203B41FA5}">
                      <a16:colId xmlns:a16="http://schemas.microsoft.com/office/drawing/2014/main" val="584018334"/>
                    </a:ext>
                  </a:extLst>
                </a:gridCol>
                <a:gridCol w="2702932">
                  <a:extLst>
                    <a:ext uri="{9D8B030D-6E8A-4147-A177-3AD203B41FA5}">
                      <a16:colId xmlns:a16="http://schemas.microsoft.com/office/drawing/2014/main" val="2642975481"/>
                    </a:ext>
                  </a:extLst>
                </a:gridCol>
                <a:gridCol w="6568659">
                  <a:extLst>
                    <a:ext uri="{9D8B030D-6E8A-4147-A177-3AD203B41FA5}">
                      <a16:colId xmlns:a16="http://schemas.microsoft.com/office/drawing/2014/main" val="2665792632"/>
                    </a:ext>
                  </a:extLst>
                </a:gridCol>
                <a:gridCol w="3955311">
                  <a:extLst>
                    <a:ext uri="{9D8B030D-6E8A-4147-A177-3AD203B41FA5}">
                      <a16:colId xmlns:a16="http://schemas.microsoft.com/office/drawing/2014/main" val="1305588971"/>
                    </a:ext>
                  </a:extLst>
                </a:gridCol>
                <a:gridCol w="3834055">
                  <a:extLst>
                    <a:ext uri="{9D8B030D-6E8A-4147-A177-3AD203B41FA5}">
                      <a16:colId xmlns:a16="http://schemas.microsoft.com/office/drawing/2014/main" val="3805601025"/>
                    </a:ext>
                  </a:extLst>
                </a:gridCol>
              </a:tblGrid>
              <a:tr h="1116403">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3431581">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50000"/>
                        </a:lnSpc>
                        <a:spcAft>
                          <a:spcPts val="600"/>
                        </a:spcAft>
                      </a:pPr>
                      <a:r>
                        <a:rPr lang="en-ZA" sz="3200" b="1" dirty="0">
                          <a:solidFill>
                            <a:srgbClr val="000000"/>
                          </a:solidFill>
                          <a:latin typeface="Arial" panose="020B0604020202020204" pitchFamily="34" charset="0"/>
                          <a:cs typeface="Arial" panose="020B0604020202020204" pitchFamily="34" charset="0"/>
                        </a:rPr>
                        <a:t>ADMIN 1.4</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just">
                        <a:lnSpc>
                          <a:spcPct val="150000"/>
                        </a:lnSpc>
                        <a:spcAft>
                          <a:spcPts val="60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Percentage of invoices paid within 30 days.</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60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100%</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60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100% (1 912) of invoices were paid within 30 days. The value of invoices paid translates to </a:t>
                      </a:r>
                    </a:p>
                    <a:p>
                      <a:pPr marL="0" marR="0" lvl="0" indent="0" algn="just" defTabSz="914400" rtl="0" eaLnBrk="1" fontAlgn="auto" latinLnBrk="0" hangingPunct="1">
                        <a:lnSpc>
                          <a:spcPct val="150000"/>
                        </a:lnSpc>
                        <a:spcBef>
                          <a:spcPts val="0"/>
                        </a:spcBef>
                        <a:spcAft>
                          <a:spcPts val="60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R472 648 242.12.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60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60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738084026"/>
                  </a:ext>
                </a:extLst>
              </a:tr>
              <a:tr h="3431581">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584200" rtl="0" eaLnBrk="1" fontAlgn="auto" latinLnBrk="0" hangingPunct="1">
                        <a:lnSpc>
                          <a:spcPct val="150000"/>
                        </a:lnSpc>
                        <a:spcBef>
                          <a:spcPts val="0"/>
                        </a:spcBef>
                        <a:spcAft>
                          <a:spcPts val="600"/>
                        </a:spcAft>
                        <a:buClrTx/>
                        <a:buSzTx/>
                        <a:buFontTx/>
                        <a:buNone/>
                        <a:tabLst/>
                        <a:defRPr/>
                      </a:pPr>
                      <a:r>
                        <a:rPr lang="en-ZA" sz="3200" b="1" dirty="0">
                          <a:solidFill>
                            <a:srgbClr val="000000"/>
                          </a:solidFill>
                          <a:latin typeface="Arial" panose="020B0604020202020204" pitchFamily="34" charset="0"/>
                          <a:cs typeface="Arial" panose="020B0604020202020204" pitchFamily="34" charset="0"/>
                        </a:rPr>
                        <a:t>ADMIN 1.5</a:t>
                      </a:r>
                    </a:p>
                    <a:p>
                      <a:pPr algn="just">
                        <a:lnSpc>
                          <a:spcPct val="150000"/>
                        </a:lnSpc>
                        <a:spcAft>
                          <a:spcPts val="600"/>
                        </a:spcAft>
                      </a:pPr>
                      <a:endParaRPr lang="en-ZA" sz="3200" b="1"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18415" algn="l" defTabSz="584200" rtl="0" eaLnBrk="1" fontAlgn="auto" latinLnBrk="0" hangingPunct="1">
                        <a:lnSpc>
                          <a:spcPct val="150000"/>
                        </a:lnSpc>
                        <a:spcBef>
                          <a:spcPts val="0"/>
                        </a:spcBef>
                        <a:spcAft>
                          <a:spcPts val="600"/>
                        </a:spcAft>
                        <a:buClrTx/>
                        <a:buSzTx/>
                        <a:buFontTx/>
                        <a:buNone/>
                        <a:tabLst/>
                        <a:defRPr/>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Percentage of councils/boards that are fully constituted.</a:t>
                      </a:r>
                    </a:p>
                    <a:p>
                      <a:pPr indent="18415" algn="just">
                        <a:lnSpc>
                          <a:spcPct val="150000"/>
                        </a:lnSpc>
                        <a:spcAft>
                          <a:spcPts val="600"/>
                        </a:spcAft>
                      </a:pPr>
                      <a:endPar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18415" algn="ctr" defTabSz="584200" rtl="0" eaLnBrk="1" fontAlgn="auto" latinLnBrk="0" hangingPunct="1">
                        <a:lnSpc>
                          <a:spcPct val="150000"/>
                        </a:lnSpc>
                        <a:spcBef>
                          <a:spcPts val="0"/>
                        </a:spcBef>
                        <a:spcAft>
                          <a:spcPts val="600"/>
                        </a:spcAft>
                        <a:buClrTx/>
                        <a:buSzTx/>
                        <a:buFontTx/>
                        <a:buNone/>
                        <a:tabLst/>
                        <a:defRPr/>
                      </a:pPr>
                      <a:r>
                        <a:rPr lang="en-US" sz="3200" dirty="0">
                          <a:solidFill>
                            <a:srgbClr val="000000"/>
                          </a:solidFill>
                          <a:effectLst/>
                          <a:latin typeface="Arial" panose="020B0604020202020204" pitchFamily="34" charset="0"/>
                          <a:cs typeface="Arial" panose="020B0604020202020204" pitchFamily="34" charset="0"/>
                        </a:rPr>
                        <a:t>100%</a:t>
                      </a:r>
                    </a:p>
                    <a:p>
                      <a:pPr marL="0" marR="0" indent="18415" algn="ctr" defTabSz="584200" rtl="0" latinLnBrk="0">
                        <a:lnSpc>
                          <a:spcPct val="150000"/>
                        </a:lnSpc>
                        <a:spcBef>
                          <a:spcPts val="0"/>
                        </a:spcBef>
                        <a:spcAft>
                          <a:spcPts val="600"/>
                        </a:spcAft>
                        <a:buClrTx/>
                        <a:buSzTx/>
                        <a:buFontTx/>
                        <a:buNone/>
                        <a:tabLst/>
                      </a:pPr>
                      <a:endParaRPr lang="en-US" sz="3200" dirty="0">
                        <a:solidFill>
                          <a:srgbClr val="000000"/>
                        </a:solidFill>
                        <a:effectLst/>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60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100% of councils/boards were fully constituted during the period under review.</a:t>
                      </a:r>
                    </a:p>
                    <a:p>
                      <a:pPr marL="0" marR="0" lvl="0" indent="0" algn="just" defTabSz="914400" rtl="0" eaLnBrk="1" fontAlgn="auto" latinLnBrk="0" hangingPunct="1">
                        <a:lnSpc>
                          <a:spcPct val="150000"/>
                        </a:lnSpc>
                        <a:spcBef>
                          <a:spcPts val="0"/>
                        </a:spcBef>
                        <a:spcAft>
                          <a:spcPts val="600"/>
                        </a:spcAft>
                        <a:buClrTx/>
                        <a:buSzTx/>
                        <a:buFontTx/>
                        <a:buNone/>
                        <a:tabLst/>
                        <a:defRPr/>
                      </a:pPr>
                      <a:endParaRPr lang="en-GB" sz="3200"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60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60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285820960"/>
                  </a:ext>
                </a:extLst>
              </a:tr>
            </a:tbl>
          </a:graphicData>
        </a:graphic>
      </p:graphicFrame>
      <p:sp>
        <p:nvSpPr>
          <p:cNvPr id="5" name="TextBox 4">
            <a:extLst>
              <a:ext uri="{FF2B5EF4-FFF2-40B4-BE49-F238E27FC236}">
                <a16:creationId xmlns:a16="http://schemas.microsoft.com/office/drawing/2014/main" id="{83607414-6F55-3183-E6B0-A44AF18C0EEB}"/>
              </a:ext>
            </a:extLst>
          </p:cNvPr>
          <p:cNvSpPr txBox="1"/>
          <p:nvPr/>
        </p:nvSpPr>
        <p:spPr>
          <a:xfrm>
            <a:off x="23037271" y="12755229"/>
            <a:ext cx="824215" cy="379591"/>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b="1">
                <a:solidFill>
                  <a:srgbClr val="00000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22</a:t>
            </a:r>
          </a:p>
        </p:txBody>
      </p:sp>
      <p:sp>
        <p:nvSpPr>
          <p:cNvPr id="6" name="HEADING">
            <a:extLst>
              <a:ext uri="{FF2B5EF4-FFF2-40B4-BE49-F238E27FC236}">
                <a16:creationId xmlns:a16="http://schemas.microsoft.com/office/drawing/2014/main" id="{7B68AC28-B414-E849-818E-4697DC82BC81}"/>
              </a:ext>
            </a:extLst>
          </p:cNvPr>
          <p:cNvSpPr txBox="1"/>
          <p:nvPr/>
        </p:nvSpPr>
        <p:spPr>
          <a:xfrm>
            <a:off x="272375" y="581180"/>
            <a:ext cx="23891131"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GB" sz="6600" b="1" kern="1200" dirty="0">
                <a:solidFill>
                  <a:srgbClr val="F5981B"/>
                </a:solidFill>
                <a:latin typeface="Helvetica Neue"/>
                <a:ea typeface="+mj-ea"/>
                <a:cs typeface="Arial"/>
              </a:rPr>
              <a:t>PROGRAMME 1: ADMINISTRATION .…Cnt</a:t>
            </a:r>
          </a:p>
        </p:txBody>
      </p:sp>
    </p:spTree>
    <p:extLst>
      <p:ext uri="{BB962C8B-B14F-4D97-AF65-F5344CB8AC3E}">
        <p14:creationId xmlns:p14="http://schemas.microsoft.com/office/powerpoint/2010/main" val="286518871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A625D99-C47A-4138-ACC5-7AD44AAB3A6B}"/>
              </a:ext>
            </a:extLst>
          </p:cNvPr>
          <p:cNvSpPr txBox="1">
            <a:spLocks/>
          </p:cNvSpPr>
          <p:nvPr/>
        </p:nvSpPr>
        <p:spPr>
          <a:xfrm>
            <a:off x="2934585" y="2547745"/>
            <a:ext cx="19819089" cy="7383065"/>
          </a:xfrm>
          <a:prstGeom prst="rect">
            <a:avLst/>
          </a:prstGeom>
        </p:spPr>
        <p:txBody>
          <a:bodyPr>
            <a:noAutofit/>
          </a:bodyPr>
          <a:lst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hangingPunct="1">
              <a:lnSpc>
                <a:spcPct val="150000"/>
              </a:lnSpc>
            </a:pPr>
            <a:r>
              <a:rPr lang="en-ZA" sz="9600" dirty="0">
                <a:solidFill>
                  <a:srgbClr val="CC9900"/>
                </a:solidFill>
              </a:rPr>
              <a:t>PROGRAMME: 2</a:t>
            </a:r>
            <a:endParaRPr lang="en-GB" sz="9600" dirty="0">
              <a:solidFill>
                <a:srgbClr val="CC9900"/>
              </a:solidFill>
            </a:endParaRPr>
          </a:p>
          <a:p>
            <a:pPr algn="ctr" hangingPunct="1">
              <a:lnSpc>
                <a:spcPct val="150000"/>
              </a:lnSpc>
            </a:pPr>
            <a:r>
              <a:rPr lang="en-GB" sz="9600" dirty="0">
                <a:solidFill>
                  <a:srgbClr val="CC9900"/>
                </a:solidFill>
              </a:rPr>
              <a:t>RECREATION DEVELOPMENT AND SPORT PROMOTION - (64%)</a:t>
            </a:r>
            <a:endParaRPr lang="en-ZA" sz="9600" dirty="0">
              <a:solidFill>
                <a:srgbClr val="CC9900"/>
              </a:solidFill>
            </a:endParaRPr>
          </a:p>
        </p:txBody>
      </p:sp>
    </p:spTree>
    <p:extLst>
      <p:ext uri="{BB962C8B-B14F-4D97-AF65-F5344CB8AC3E}">
        <p14:creationId xmlns:p14="http://schemas.microsoft.com/office/powerpoint/2010/main" val="214562438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238540" y="138106"/>
            <a:ext cx="2399306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3200" b="1" kern="1200" dirty="0">
                <a:solidFill>
                  <a:srgbClr val="F5981B"/>
                </a:solidFill>
                <a:latin typeface="Arial"/>
                <a:ea typeface="+mj-ea"/>
                <a:cs typeface="Arial"/>
              </a:rPr>
              <a:t>    </a:t>
            </a:r>
            <a:r>
              <a:rPr lang="en-ZA" sz="6600" b="1" kern="1200" dirty="0">
                <a:solidFill>
                  <a:srgbClr val="F5981B"/>
                </a:solidFill>
                <a:latin typeface="+mj-lt"/>
                <a:ea typeface="+mj-ea"/>
                <a:cs typeface="Arial"/>
              </a:rPr>
              <a:t>PROGRAMME 2: RECREATION DEVELOPMENT</a:t>
            </a:r>
          </a:p>
          <a:p>
            <a:r>
              <a:rPr lang="en-ZA" sz="6600" b="1" kern="1200" dirty="0">
                <a:solidFill>
                  <a:srgbClr val="F5981B"/>
                </a:solidFill>
                <a:latin typeface="+mj-lt"/>
                <a:ea typeface="+mj-ea"/>
                <a:cs typeface="Arial"/>
              </a:rPr>
              <a:t> AND SPORT PROMOTION</a:t>
            </a:r>
            <a:endParaRPr sz="6600" b="1" kern="1200" dirty="0">
              <a:solidFill>
                <a:srgbClr val="F5981B"/>
              </a:solidFill>
              <a:latin typeface="+mj-lt"/>
              <a:ea typeface="+mj-ea"/>
              <a:cs typeface="Arial"/>
            </a:endParaRPr>
          </a:p>
        </p:txBody>
      </p:sp>
      <p:sp>
        <p:nvSpPr>
          <p:cNvPr id="4" name="TextBox 3">
            <a:extLst>
              <a:ext uri="{FF2B5EF4-FFF2-40B4-BE49-F238E27FC236}">
                <a16:creationId xmlns:a16="http://schemas.microsoft.com/office/drawing/2014/main" id="{5E08C5E1-2D13-1501-732D-1E952D8CAE0A}"/>
              </a:ext>
            </a:extLst>
          </p:cNvPr>
          <p:cNvSpPr txBox="1"/>
          <p:nvPr/>
        </p:nvSpPr>
        <p:spPr>
          <a:xfrm>
            <a:off x="23037271" y="12709063"/>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b="1">
                <a:solidFill>
                  <a:srgbClr val="000000"/>
                </a:solidFill>
              </a:defRPr>
            </a:lvl1pPr>
          </a:lstStyle>
          <a:p>
            <a:r>
              <a:rPr lang="en-ZA" dirty="0"/>
              <a:t>24</a:t>
            </a:r>
          </a:p>
        </p:txBody>
      </p:sp>
      <p:sp>
        <p:nvSpPr>
          <p:cNvPr id="3" name="Content Placeholder 2">
            <a:extLst>
              <a:ext uri="{FF2B5EF4-FFF2-40B4-BE49-F238E27FC236}">
                <a16:creationId xmlns:a16="http://schemas.microsoft.com/office/drawing/2014/main" id="{252BAA1A-72D1-F353-9789-0A3C142BA027}"/>
              </a:ext>
            </a:extLst>
          </p:cNvPr>
          <p:cNvSpPr txBox="1">
            <a:spLocks/>
          </p:cNvSpPr>
          <p:nvPr/>
        </p:nvSpPr>
        <p:spPr>
          <a:xfrm>
            <a:off x="198784" y="2943361"/>
            <a:ext cx="23490556" cy="9028899"/>
          </a:xfrm>
          <a:prstGeom prst="rect">
            <a:avLst/>
          </a:prstGeom>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indent="0" algn="just">
              <a:buNone/>
            </a:pPr>
            <a:r>
              <a:rPr lang="en-GB" b="1" dirty="0"/>
              <a:t>Purpose</a:t>
            </a:r>
            <a:r>
              <a:rPr lang="en-GB" dirty="0"/>
              <a:t>: To s</a:t>
            </a:r>
            <a:r>
              <a:rPr lang="en-GB" b="0" dirty="0"/>
              <a:t>upport the provision of mass-participation opportunities, the development of elite athletes, and the regulation and maintenance of facilities. </a:t>
            </a:r>
          </a:p>
          <a:p>
            <a:pPr marL="0" indent="0" algn="just">
              <a:buNone/>
            </a:pPr>
            <a:r>
              <a:rPr lang="en-GB" dirty="0"/>
              <a:t>The Programme has the following sub-programmes:</a:t>
            </a:r>
            <a:endParaRPr lang="en-GB" b="0" dirty="0"/>
          </a:p>
          <a:p>
            <a:pPr algn="just">
              <a:buFont typeface="Wingdings" panose="05000000000000000000" pitchFamily="2" charset="2"/>
              <a:buChar char="§"/>
            </a:pPr>
            <a:r>
              <a:rPr lang="en-GB" b="1" dirty="0"/>
              <a:t>Winning Nation</a:t>
            </a:r>
          </a:p>
          <a:p>
            <a:pPr algn="just">
              <a:buFont typeface="Wingdings" panose="05000000000000000000" pitchFamily="2" charset="2"/>
              <a:buChar char="§"/>
            </a:pPr>
            <a:r>
              <a:rPr lang="en-GB" b="1" dirty="0"/>
              <a:t>Active Nation</a:t>
            </a:r>
          </a:p>
          <a:p>
            <a:pPr algn="just">
              <a:buFont typeface="Wingdings" panose="05000000000000000000" pitchFamily="2" charset="2"/>
              <a:buChar char="§"/>
            </a:pPr>
            <a:r>
              <a:rPr lang="en-GB" b="1" dirty="0"/>
              <a:t>Sport Support</a:t>
            </a:r>
          </a:p>
          <a:p>
            <a:pPr algn="just">
              <a:buFont typeface="Wingdings" panose="05000000000000000000" pitchFamily="2" charset="2"/>
              <a:buChar char="§"/>
            </a:pPr>
            <a:r>
              <a:rPr lang="en-GB" b="1" dirty="0"/>
              <a:t>Infrastructure Support </a:t>
            </a:r>
            <a:endParaRPr lang="en-GB" b="1" dirty="0">
              <a:solidFill>
                <a:schemeClr val="tx1"/>
              </a:solidFill>
            </a:endParaRPr>
          </a:p>
        </p:txBody>
      </p:sp>
    </p:spTree>
    <p:extLst>
      <p:ext uri="{BB962C8B-B14F-4D97-AF65-F5344CB8AC3E}">
        <p14:creationId xmlns:p14="http://schemas.microsoft.com/office/powerpoint/2010/main" val="37151886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27075188-C51C-EFE3-36E3-8B67D294EB8D}"/>
              </a:ext>
            </a:extLst>
          </p:cNvPr>
          <p:cNvGraphicFramePr>
            <a:graphicFrameLocks/>
          </p:cNvGraphicFramePr>
          <p:nvPr>
            <p:extLst>
              <p:ext uri="{D42A27DB-BD31-4B8C-83A1-F6EECF244321}">
                <p14:modId xmlns:p14="http://schemas.microsoft.com/office/powerpoint/2010/main" val="711067536"/>
              </p:ext>
            </p:extLst>
          </p:nvPr>
        </p:nvGraphicFramePr>
        <p:xfrm>
          <a:off x="238541" y="2658176"/>
          <a:ext cx="23993059" cy="9237600"/>
        </p:xfrm>
        <a:graphic>
          <a:graphicData uri="http://schemas.openxmlformats.org/drawingml/2006/table">
            <a:tbl>
              <a:tblPr firstRow="1" bandRow="1"/>
              <a:tblGrid>
                <a:gridCol w="2110138">
                  <a:extLst>
                    <a:ext uri="{9D8B030D-6E8A-4147-A177-3AD203B41FA5}">
                      <a16:colId xmlns:a16="http://schemas.microsoft.com/office/drawing/2014/main" val="1501988300"/>
                    </a:ext>
                  </a:extLst>
                </a:gridCol>
                <a:gridCol w="3788163">
                  <a:extLst>
                    <a:ext uri="{9D8B030D-6E8A-4147-A177-3AD203B41FA5}">
                      <a16:colId xmlns:a16="http://schemas.microsoft.com/office/drawing/2014/main" val="584018334"/>
                    </a:ext>
                  </a:extLst>
                </a:gridCol>
                <a:gridCol w="2092872">
                  <a:extLst>
                    <a:ext uri="{9D8B030D-6E8A-4147-A177-3AD203B41FA5}">
                      <a16:colId xmlns:a16="http://schemas.microsoft.com/office/drawing/2014/main" val="2642975481"/>
                    </a:ext>
                  </a:extLst>
                </a:gridCol>
                <a:gridCol w="4676929">
                  <a:extLst>
                    <a:ext uri="{9D8B030D-6E8A-4147-A177-3AD203B41FA5}">
                      <a16:colId xmlns:a16="http://schemas.microsoft.com/office/drawing/2014/main" val="2665792632"/>
                    </a:ext>
                  </a:extLst>
                </a:gridCol>
                <a:gridCol w="3117953">
                  <a:extLst>
                    <a:ext uri="{9D8B030D-6E8A-4147-A177-3AD203B41FA5}">
                      <a16:colId xmlns:a16="http://schemas.microsoft.com/office/drawing/2014/main" val="1305588971"/>
                    </a:ext>
                  </a:extLst>
                </a:gridCol>
                <a:gridCol w="8207004">
                  <a:extLst>
                    <a:ext uri="{9D8B030D-6E8A-4147-A177-3AD203B41FA5}">
                      <a16:colId xmlns:a16="http://schemas.microsoft.com/office/drawing/2014/main" val="3805601025"/>
                    </a:ext>
                  </a:extLst>
                </a:gridCol>
              </a:tblGrid>
              <a:tr h="1006657">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3967930">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50000"/>
                        </a:lnSpc>
                        <a:spcAft>
                          <a:spcPts val="0"/>
                        </a:spcAft>
                      </a:pPr>
                      <a:r>
                        <a:rPr lang="en-ZA" sz="3200" b="1" dirty="0">
                          <a:solidFill>
                            <a:srgbClr val="000000"/>
                          </a:solidFill>
                          <a:latin typeface="Arial" panose="020B0604020202020204" pitchFamily="34" charset="0"/>
                          <a:cs typeface="Arial" panose="020B0604020202020204" pitchFamily="34" charset="0"/>
                        </a:rPr>
                        <a:t>RSDP 2.1</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athletes supported through the scientific support programme per year.</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80</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342 athletes were supported through the scientific support programme.</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+262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Ad-hoc requests and support were provided to Team SA. While 40 athletes were directly supported by the Department, 95 were supported on an </a:t>
                      </a:r>
                      <a:r>
                        <a:rPr lang="en-GB" sz="3200" i="1" dirty="0">
                          <a:solidFill>
                            <a:srgbClr val="000000"/>
                          </a:solidFill>
                          <a:latin typeface="Arial" panose="020B0604020202020204" pitchFamily="34" charset="0"/>
                          <a:cs typeface="Arial" panose="020B0604020202020204" pitchFamily="34" charset="0"/>
                        </a:rPr>
                        <a:t>ad-hoc</a:t>
                      </a:r>
                      <a:r>
                        <a:rPr lang="en-GB" sz="3200" dirty="0">
                          <a:solidFill>
                            <a:srgbClr val="000000"/>
                          </a:solidFill>
                          <a:latin typeface="Arial" panose="020B0604020202020204" pitchFamily="34" charset="0"/>
                          <a:cs typeface="Arial" panose="020B0604020202020204" pitchFamily="34" charset="0"/>
                        </a:rPr>
                        <a:t> basis (walk-in) and 207 athletes were supported by SASCOC as part of Team SA for the Tokyo Olympic and Paralympic Games.</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738084026"/>
                  </a:ext>
                </a:extLst>
              </a:tr>
              <a:tr h="0">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50000"/>
                        </a:lnSpc>
                        <a:spcAft>
                          <a:spcPts val="0"/>
                        </a:spcAft>
                      </a:pPr>
                      <a:r>
                        <a:rPr lang="en-ZA" sz="3200" b="1" dirty="0">
                          <a:solidFill>
                            <a:srgbClr val="000000"/>
                          </a:solidFill>
                          <a:latin typeface="Arial" panose="020B0604020202020204" pitchFamily="34" charset="0"/>
                          <a:cs typeface="Arial" panose="020B0604020202020204" pitchFamily="34" charset="0"/>
                        </a:rPr>
                        <a:t>RSDP 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just">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athletes supported by sports academies.</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3 700</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8 859 athletes were supported by sport academies.</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+5 159</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Additional athletes were supported as a result of increased requests for support, from the athletes to the provincial departments.</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3094056463"/>
                  </a:ext>
                </a:extLst>
              </a:tr>
            </a:tbl>
          </a:graphicData>
        </a:graphic>
      </p:graphicFrame>
      <p:sp>
        <p:nvSpPr>
          <p:cNvPr id="5" name="TextBox 4">
            <a:extLst>
              <a:ext uri="{FF2B5EF4-FFF2-40B4-BE49-F238E27FC236}">
                <a16:creationId xmlns:a16="http://schemas.microsoft.com/office/drawing/2014/main" id="{8126A2DA-45D7-88DD-5925-94C530228563}"/>
              </a:ext>
            </a:extLst>
          </p:cNvPr>
          <p:cNvSpPr txBox="1"/>
          <p:nvPr/>
        </p:nvSpPr>
        <p:spPr>
          <a:xfrm>
            <a:off x="23154003" y="12998215"/>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b="1">
                <a:solidFill>
                  <a:srgbClr val="00000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25</a:t>
            </a:r>
          </a:p>
        </p:txBody>
      </p:sp>
      <p:sp>
        <p:nvSpPr>
          <p:cNvPr id="6" name="HEADING">
            <a:extLst>
              <a:ext uri="{FF2B5EF4-FFF2-40B4-BE49-F238E27FC236}">
                <a16:creationId xmlns:a16="http://schemas.microsoft.com/office/drawing/2014/main" id="{E6A5685D-5BC1-F25B-F736-761AFAB96A0A}"/>
              </a:ext>
            </a:extLst>
          </p:cNvPr>
          <p:cNvSpPr txBox="1"/>
          <p:nvPr/>
        </p:nvSpPr>
        <p:spPr>
          <a:xfrm>
            <a:off x="238540" y="138106"/>
            <a:ext cx="2399306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3200" b="1" kern="1200" dirty="0">
                <a:solidFill>
                  <a:srgbClr val="F5981B"/>
                </a:solidFill>
                <a:latin typeface="Arial"/>
                <a:ea typeface="+mj-ea"/>
                <a:cs typeface="Arial"/>
              </a:rPr>
              <a:t>    </a:t>
            </a:r>
            <a:r>
              <a:rPr lang="en-ZA" sz="6600" b="1" kern="1200" dirty="0">
                <a:solidFill>
                  <a:srgbClr val="F5981B"/>
                </a:solidFill>
                <a:latin typeface="Helvetica Neue"/>
                <a:ea typeface="+mj-ea"/>
                <a:cs typeface="Arial"/>
              </a:rPr>
              <a:t>PROGRAMME :2 RECREATION DEVELOPMENT AND SPORT PROMOTION</a:t>
            </a:r>
            <a:endParaRPr sz="6600" b="1" kern="1200" dirty="0">
              <a:solidFill>
                <a:srgbClr val="F5981B"/>
              </a:solidFill>
              <a:latin typeface="Helvetica Neue"/>
              <a:ea typeface="+mj-ea"/>
              <a:cs typeface="Arial"/>
            </a:endParaRPr>
          </a:p>
        </p:txBody>
      </p:sp>
    </p:spTree>
    <p:extLst>
      <p:ext uri="{BB962C8B-B14F-4D97-AF65-F5344CB8AC3E}">
        <p14:creationId xmlns:p14="http://schemas.microsoft.com/office/powerpoint/2010/main" val="6074018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2BB6825B-180F-4A14-FF4E-386F8F4A9703}"/>
              </a:ext>
            </a:extLst>
          </p:cNvPr>
          <p:cNvGraphicFramePr>
            <a:graphicFrameLocks/>
          </p:cNvGraphicFramePr>
          <p:nvPr>
            <p:extLst>
              <p:ext uri="{D42A27DB-BD31-4B8C-83A1-F6EECF244321}">
                <p14:modId xmlns:p14="http://schemas.microsoft.com/office/powerpoint/2010/main" val="1689042816"/>
              </p:ext>
            </p:extLst>
          </p:nvPr>
        </p:nvGraphicFramePr>
        <p:xfrm>
          <a:off x="229517" y="3338660"/>
          <a:ext cx="23924966" cy="8505000"/>
        </p:xfrm>
        <a:graphic>
          <a:graphicData uri="http://schemas.openxmlformats.org/drawingml/2006/table">
            <a:tbl>
              <a:tblPr firstRow="1" bandRow="1"/>
              <a:tblGrid>
                <a:gridCol w="2104150">
                  <a:extLst>
                    <a:ext uri="{9D8B030D-6E8A-4147-A177-3AD203B41FA5}">
                      <a16:colId xmlns:a16="http://schemas.microsoft.com/office/drawing/2014/main" val="1501988300"/>
                    </a:ext>
                  </a:extLst>
                </a:gridCol>
                <a:gridCol w="3224472">
                  <a:extLst>
                    <a:ext uri="{9D8B030D-6E8A-4147-A177-3AD203B41FA5}">
                      <a16:colId xmlns:a16="http://schemas.microsoft.com/office/drawing/2014/main" val="584018334"/>
                    </a:ext>
                  </a:extLst>
                </a:gridCol>
                <a:gridCol w="1830654">
                  <a:extLst>
                    <a:ext uri="{9D8B030D-6E8A-4147-A177-3AD203B41FA5}">
                      <a16:colId xmlns:a16="http://schemas.microsoft.com/office/drawing/2014/main" val="2642975481"/>
                    </a:ext>
                  </a:extLst>
                </a:gridCol>
                <a:gridCol w="3166648">
                  <a:extLst>
                    <a:ext uri="{9D8B030D-6E8A-4147-A177-3AD203B41FA5}">
                      <a16:colId xmlns:a16="http://schemas.microsoft.com/office/drawing/2014/main" val="2665792632"/>
                    </a:ext>
                  </a:extLst>
                </a:gridCol>
                <a:gridCol w="2704968">
                  <a:extLst>
                    <a:ext uri="{9D8B030D-6E8A-4147-A177-3AD203B41FA5}">
                      <a16:colId xmlns:a16="http://schemas.microsoft.com/office/drawing/2014/main" val="1305588971"/>
                    </a:ext>
                  </a:extLst>
                </a:gridCol>
                <a:gridCol w="10894074">
                  <a:extLst>
                    <a:ext uri="{9D8B030D-6E8A-4147-A177-3AD203B41FA5}">
                      <a16:colId xmlns:a16="http://schemas.microsoft.com/office/drawing/2014/main" val="3805601025"/>
                    </a:ext>
                  </a:extLst>
                </a:gridCol>
              </a:tblGrid>
              <a:tr h="1116403">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7225368">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50000"/>
                        </a:lnSpc>
                        <a:spcAft>
                          <a:spcPts val="0"/>
                        </a:spcAft>
                      </a:pPr>
                      <a:r>
                        <a:rPr lang="en-ZA" sz="3200" b="1" dirty="0">
                          <a:solidFill>
                            <a:srgbClr val="000000"/>
                          </a:solidFill>
                          <a:latin typeface="Arial" panose="020B0604020202020204" pitchFamily="34" charset="0"/>
                          <a:cs typeface="Arial" panose="020B0604020202020204" pitchFamily="34" charset="0"/>
                        </a:rPr>
                        <a:t>RSDP 2.3</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people actively participating in organised sport and active recreation events.</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330 000</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332 053 people actively participating in organised sport and active recreation events.</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3200"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+2 053</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Quarter 1 performance was exceeded as participation at local level increased due to the risk-adjusted strategy that allowed 500 people to gather outdoors and 250 indoors to curb the spread of COVID-19. Although the easing of lockdown regulations increased participation, some provinces submitted inadequate evidence to support the claimed achievement. Following engagement with provinces additional evidence to support achievement was received in the subsequent quarters and thus the annual target was exceeded.</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738084026"/>
                  </a:ext>
                </a:extLst>
              </a:tr>
            </a:tbl>
          </a:graphicData>
        </a:graphic>
      </p:graphicFrame>
      <p:sp>
        <p:nvSpPr>
          <p:cNvPr id="5" name="TextBox 4">
            <a:extLst>
              <a:ext uri="{FF2B5EF4-FFF2-40B4-BE49-F238E27FC236}">
                <a16:creationId xmlns:a16="http://schemas.microsoft.com/office/drawing/2014/main" id="{043B9A1B-1E65-E135-D391-B1A245C53FA2}"/>
              </a:ext>
            </a:extLst>
          </p:cNvPr>
          <p:cNvSpPr txBox="1"/>
          <p:nvPr/>
        </p:nvSpPr>
        <p:spPr>
          <a:xfrm>
            <a:off x="23037271" y="12827847"/>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26</a:t>
            </a:r>
          </a:p>
        </p:txBody>
      </p:sp>
      <p:sp>
        <p:nvSpPr>
          <p:cNvPr id="6" name="HEADING">
            <a:extLst>
              <a:ext uri="{FF2B5EF4-FFF2-40B4-BE49-F238E27FC236}">
                <a16:creationId xmlns:a16="http://schemas.microsoft.com/office/drawing/2014/main" id="{01EA9308-EC3E-E598-1106-2932B9B43132}"/>
              </a:ext>
            </a:extLst>
          </p:cNvPr>
          <p:cNvSpPr txBox="1"/>
          <p:nvPr/>
        </p:nvSpPr>
        <p:spPr>
          <a:xfrm>
            <a:off x="238540" y="138106"/>
            <a:ext cx="2399306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3200" b="1" kern="1200" dirty="0">
                <a:solidFill>
                  <a:srgbClr val="F5981B"/>
                </a:solidFill>
                <a:latin typeface="Arial"/>
                <a:ea typeface="+mj-ea"/>
                <a:cs typeface="Arial"/>
              </a:rPr>
              <a:t>    </a:t>
            </a:r>
            <a:r>
              <a:rPr lang="en-ZA" sz="6600" b="1" kern="1200" dirty="0">
                <a:solidFill>
                  <a:srgbClr val="F5981B"/>
                </a:solidFill>
                <a:latin typeface="Helvetica Neue"/>
                <a:ea typeface="+mj-ea"/>
                <a:cs typeface="Arial"/>
              </a:rPr>
              <a:t>PROGRAMME : 2 RECREATION DEVELOPMENT AND SPORT PROMOTION</a:t>
            </a:r>
            <a:r>
              <a:rPr lang="en-GB" sz="6600" b="1" kern="1200" dirty="0">
                <a:solidFill>
                  <a:srgbClr val="F5981B"/>
                </a:solidFill>
                <a:latin typeface="Helvetica Neue"/>
                <a:ea typeface="+mj-ea"/>
                <a:cs typeface="Arial"/>
              </a:rPr>
              <a:t> .…Cnt</a:t>
            </a:r>
            <a:endParaRPr sz="6600" b="1" kern="1200" dirty="0">
              <a:solidFill>
                <a:srgbClr val="F5981B"/>
              </a:solidFill>
              <a:latin typeface="Helvetica Neue"/>
              <a:ea typeface="+mj-ea"/>
              <a:cs typeface="Arial"/>
            </a:endParaRPr>
          </a:p>
        </p:txBody>
      </p:sp>
    </p:spTree>
    <p:extLst>
      <p:ext uri="{BB962C8B-B14F-4D97-AF65-F5344CB8AC3E}">
        <p14:creationId xmlns:p14="http://schemas.microsoft.com/office/powerpoint/2010/main" val="304379648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20781"/>
            <a:ext cx="24384000" cy="13716000"/>
          </a:xfrm>
          <a:prstGeom prst="rect">
            <a:avLst/>
          </a:prstGeom>
        </p:spPr>
      </p:pic>
      <p:graphicFrame>
        <p:nvGraphicFramePr>
          <p:cNvPr id="4" name="Content Placeholder 5">
            <a:extLst>
              <a:ext uri="{FF2B5EF4-FFF2-40B4-BE49-F238E27FC236}">
                <a16:creationId xmlns:a16="http://schemas.microsoft.com/office/drawing/2014/main" id="{6E7CE941-8F0E-7500-6BA2-D4993CE694EB}"/>
              </a:ext>
            </a:extLst>
          </p:cNvPr>
          <p:cNvGraphicFramePr>
            <a:graphicFrameLocks/>
          </p:cNvGraphicFramePr>
          <p:nvPr>
            <p:extLst>
              <p:ext uri="{D42A27DB-BD31-4B8C-83A1-F6EECF244321}">
                <p14:modId xmlns:p14="http://schemas.microsoft.com/office/powerpoint/2010/main" val="321679581"/>
              </p:ext>
            </p:extLst>
          </p:nvPr>
        </p:nvGraphicFramePr>
        <p:xfrm>
          <a:off x="289504" y="2807031"/>
          <a:ext cx="23891131" cy="8718661"/>
        </p:xfrm>
        <a:graphic>
          <a:graphicData uri="http://schemas.openxmlformats.org/drawingml/2006/table">
            <a:tbl>
              <a:tblPr firstRow="1" bandRow="1"/>
              <a:tblGrid>
                <a:gridCol w="2101174">
                  <a:extLst>
                    <a:ext uri="{9D8B030D-6E8A-4147-A177-3AD203B41FA5}">
                      <a16:colId xmlns:a16="http://schemas.microsoft.com/office/drawing/2014/main" val="1501988300"/>
                    </a:ext>
                  </a:extLst>
                </a:gridCol>
                <a:gridCol w="3006525">
                  <a:extLst>
                    <a:ext uri="{9D8B030D-6E8A-4147-A177-3AD203B41FA5}">
                      <a16:colId xmlns:a16="http://schemas.microsoft.com/office/drawing/2014/main" val="584018334"/>
                    </a:ext>
                  </a:extLst>
                </a:gridCol>
                <a:gridCol w="2573079">
                  <a:extLst>
                    <a:ext uri="{9D8B030D-6E8A-4147-A177-3AD203B41FA5}">
                      <a16:colId xmlns:a16="http://schemas.microsoft.com/office/drawing/2014/main" val="2642975481"/>
                    </a:ext>
                  </a:extLst>
                </a:gridCol>
                <a:gridCol w="10079666">
                  <a:extLst>
                    <a:ext uri="{9D8B030D-6E8A-4147-A177-3AD203B41FA5}">
                      <a16:colId xmlns:a16="http://schemas.microsoft.com/office/drawing/2014/main" val="2665792632"/>
                    </a:ext>
                  </a:extLst>
                </a:gridCol>
                <a:gridCol w="2955851">
                  <a:extLst>
                    <a:ext uri="{9D8B030D-6E8A-4147-A177-3AD203B41FA5}">
                      <a16:colId xmlns:a16="http://schemas.microsoft.com/office/drawing/2014/main" val="1305588971"/>
                    </a:ext>
                  </a:extLst>
                </a:gridCol>
                <a:gridCol w="3174836">
                  <a:extLst>
                    <a:ext uri="{9D8B030D-6E8A-4147-A177-3AD203B41FA5}">
                      <a16:colId xmlns:a16="http://schemas.microsoft.com/office/drawing/2014/main" val="3805601025"/>
                    </a:ext>
                  </a:extLst>
                </a:gridCol>
              </a:tblGrid>
              <a:tr h="1211639">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7507022">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50000"/>
                        </a:lnSpc>
                        <a:spcAft>
                          <a:spcPts val="0"/>
                        </a:spcAft>
                      </a:pPr>
                      <a:r>
                        <a:rPr lang="en-ZA" sz="3200" b="1" dirty="0">
                          <a:solidFill>
                            <a:srgbClr val="000000"/>
                          </a:solidFill>
                          <a:latin typeface="Arial" panose="020B0604020202020204" pitchFamily="34" charset="0"/>
                          <a:cs typeface="Arial" panose="020B0604020202020204" pitchFamily="34" charset="0"/>
                        </a:rPr>
                        <a:t>RSDP 2.4</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sport and recreation promotion campaigns and events implemented.</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8</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8 sport and recreation promotion campaigns and events were implemented as follows:</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GB" sz="3200" dirty="0">
                          <a:solidFill>
                            <a:srgbClr val="000000"/>
                          </a:solidFill>
                          <a:latin typeface="Arial" panose="020B0604020202020204" pitchFamily="34" charset="0"/>
                          <a:cs typeface="Arial" panose="020B0604020202020204" pitchFamily="34" charset="0"/>
                        </a:rPr>
                        <a:t>Move for Health Day</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GB" sz="3200" dirty="0">
                          <a:solidFill>
                            <a:srgbClr val="000000"/>
                          </a:solidFill>
                          <a:latin typeface="Arial" panose="020B0604020202020204" pitchFamily="34" charset="0"/>
                          <a:cs typeface="Arial" panose="020B0604020202020204" pitchFamily="34" charset="0"/>
                        </a:rPr>
                        <a:t>Nelson Mandela Sport and Culture Day</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GB" sz="3200" dirty="0">
                          <a:solidFill>
                            <a:srgbClr val="000000"/>
                          </a:solidFill>
                          <a:latin typeface="Arial" panose="020B0604020202020204" pitchFamily="34" charset="0"/>
                          <a:cs typeface="Arial" panose="020B0604020202020204" pitchFamily="34" charset="0"/>
                        </a:rPr>
                        <a:t>National Recreation Day</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GB" sz="3200" dirty="0">
                          <a:solidFill>
                            <a:srgbClr val="000000"/>
                          </a:solidFill>
                          <a:latin typeface="Arial" panose="020B0604020202020204" pitchFamily="34" charset="0"/>
                          <a:cs typeface="Arial" panose="020B0604020202020204" pitchFamily="34" charset="0"/>
                        </a:rPr>
                        <a:t>Big Walk</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GB" sz="3200" dirty="0">
                          <a:solidFill>
                            <a:srgbClr val="000000"/>
                          </a:solidFill>
                          <a:latin typeface="Arial" panose="020B0604020202020204" pitchFamily="34" charset="0"/>
                          <a:cs typeface="Arial" panose="020B0604020202020204" pitchFamily="34" charset="0"/>
                        </a:rPr>
                        <a:t>Indigenous Games Festival</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GB" sz="3200" dirty="0">
                          <a:solidFill>
                            <a:srgbClr val="000000"/>
                          </a:solidFill>
                          <a:latin typeface="Arial" panose="020B0604020202020204" pitchFamily="34" charset="0"/>
                          <a:cs typeface="Arial" panose="020B0604020202020204" pitchFamily="34" charset="0"/>
                        </a:rPr>
                        <a:t>National Youth Camp</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GB" sz="3200" dirty="0">
                          <a:solidFill>
                            <a:srgbClr val="000000"/>
                          </a:solidFill>
                          <a:latin typeface="Arial" panose="020B0604020202020204" pitchFamily="34" charset="0"/>
                          <a:cs typeface="Arial" panose="020B0604020202020204" pitchFamily="34" charset="0"/>
                        </a:rPr>
                        <a:t>Ministerial Outreach Programme</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GB" sz="3200" dirty="0">
                          <a:solidFill>
                            <a:srgbClr val="000000"/>
                          </a:solidFill>
                          <a:latin typeface="Arial" panose="020B0604020202020204" pitchFamily="34" charset="0"/>
                          <a:cs typeface="Arial" panose="020B0604020202020204" pitchFamily="34" charset="0"/>
                        </a:rPr>
                        <a:t>Andrew Mlangeni Golf Development Day</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738084026"/>
                  </a:ext>
                </a:extLst>
              </a:tr>
            </a:tbl>
          </a:graphicData>
        </a:graphic>
      </p:graphicFrame>
      <p:sp>
        <p:nvSpPr>
          <p:cNvPr id="5" name="TextBox 4">
            <a:extLst>
              <a:ext uri="{FF2B5EF4-FFF2-40B4-BE49-F238E27FC236}">
                <a16:creationId xmlns:a16="http://schemas.microsoft.com/office/drawing/2014/main" id="{E3CF0FF1-52CC-9E60-737D-BE9D755BCCE4}"/>
              </a:ext>
            </a:extLst>
          </p:cNvPr>
          <p:cNvSpPr txBox="1"/>
          <p:nvPr/>
        </p:nvSpPr>
        <p:spPr>
          <a:xfrm>
            <a:off x="23037271" y="12827847"/>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b="1">
                <a:solidFill>
                  <a:srgbClr val="00000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27</a:t>
            </a:r>
          </a:p>
        </p:txBody>
      </p:sp>
      <p:sp>
        <p:nvSpPr>
          <p:cNvPr id="6" name="HEADING">
            <a:extLst>
              <a:ext uri="{FF2B5EF4-FFF2-40B4-BE49-F238E27FC236}">
                <a16:creationId xmlns:a16="http://schemas.microsoft.com/office/drawing/2014/main" id="{6B3F2886-2252-19E1-5698-AE1ACB7B5445}"/>
              </a:ext>
            </a:extLst>
          </p:cNvPr>
          <p:cNvSpPr txBox="1"/>
          <p:nvPr/>
        </p:nvSpPr>
        <p:spPr>
          <a:xfrm>
            <a:off x="238540" y="138106"/>
            <a:ext cx="2399306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3200" b="1" kern="1200" dirty="0">
                <a:solidFill>
                  <a:srgbClr val="F5981B"/>
                </a:solidFill>
                <a:latin typeface="Arial"/>
                <a:ea typeface="+mj-ea"/>
                <a:cs typeface="Arial"/>
              </a:rPr>
              <a:t>    </a:t>
            </a:r>
            <a:r>
              <a:rPr lang="en-ZA" sz="6600" b="1" kern="1200" dirty="0">
                <a:solidFill>
                  <a:srgbClr val="F5981B"/>
                </a:solidFill>
                <a:latin typeface="Helvetica Neue"/>
                <a:ea typeface="+mj-ea"/>
                <a:cs typeface="Arial"/>
              </a:rPr>
              <a:t>PROGRAMME 2: RECREATION DEVELOPMENT AND SPORT PROMOTION</a:t>
            </a:r>
            <a:r>
              <a:rPr lang="en-GB" sz="6600" b="1" kern="1200" dirty="0">
                <a:solidFill>
                  <a:srgbClr val="F5981B"/>
                </a:solidFill>
                <a:latin typeface="Helvetica Neue"/>
                <a:ea typeface="+mj-ea"/>
                <a:cs typeface="Arial"/>
              </a:rPr>
              <a:t> .…Cnt</a:t>
            </a:r>
            <a:endParaRPr sz="6600" b="1" kern="1200" dirty="0">
              <a:solidFill>
                <a:srgbClr val="F5981B"/>
              </a:solidFill>
              <a:latin typeface="Helvetica Neue"/>
              <a:ea typeface="+mj-ea"/>
              <a:cs typeface="Arial"/>
            </a:endParaRPr>
          </a:p>
        </p:txBody>
      </p:sp>
    </p:spTree>
    <p:extLst>
      <p:ext uri="{BB962C8B-B14F-4D97-AF65-F5344CB8AC3E}">
        <p14:creationId xmlns:p14="http://schemas.microsoft.com/office/powerpoint/2010/main" val="380542522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1F951F6F-0D62-D2A7-CC69-27E9428AFF65}"/>
              </a:ext>
            </a:extLst>
          </p:cNvPr>
          <p:cNvGraphicFramePr>
            <a:graphicFrameLocks/>
          </p:cNvGraphicFramePr>
          <p:nvPr>
            <p:extLst>
              <p:ext uri="{D42A27DB-BD31-4B8C-83A1-F6EECF244321}">
                <p14:modId xmlns:p14="http://schemas.microsoft.com/office/powerpoint/2010/main" val="1523973422"/>
              </p:ext>
            </p:extLst>
          </p:nvPr>
        </p:nvGraphicFramePr>
        <p:xfrm>
          <a:off x="0" y="2788629"/>
          <a:ext cx="24384000" cy="12091363"/>
        </p:xfrm>
        <a:graphic>
          <a:graphicData uri="http://schemas.openxmlformats.org/drawingml/2006/table">
            <a:tbl>
              <a:tblPr firstRow="1" bandRow="1">
                <a:tableStyleId>{0505E3EF-67EA-436B-97B2-0124C06EBD24}</a:tableStyleId>
              </a:tblPr>
              <a:tblGrid>
                <a:gridCol w="1998921">
                  <a:extLst>
                    <a:ext uri="{9D8B030D-6E8A-4147-A177-3AD203B41FA5}">
                      <a16:colId xmlns:a16="http://schemas.microsoft.com/office/drawing/2014/main" val="1501988300"/>
                    </a:ext>
                  </a:extLst>
                </a:gridCol>
                <a:gridCol w="4657060">
                  <a:extLst>
                    <a:ext uri="{9D8B030D-6E8A-4147-A177-3AD203B41FA5}">
                      <a16:colId xmlns:a16="http://schemas.microsoft.com/office/drawing/2014/main" val="584018334"/>
                    </a:ext>
                  </a:extLst>
                </a:gridCol>
                <a:gridCol w="1913861">
                  <a:extLst>
                    <a:ext uri="{9D8B030D-6E8A-4147-A177-3AD203B41FA5}">
                      <a16:colId xmlns:a16="http://schemas.microsoft.com/office/drawing/2014/main" val="2642975481"/>
                    </a:ext>
                  </a:extLst>
                </a:gridCol>
                <a:gridCol w="4167963">
                  <a:extLst>
                    <a:ext uri="{9D8B030D-6E8A-4147-A177-3AD203B41FA5}">
                      <a16:colId xmlns:a16="http://schemas.microsoft.com/office/drawing/2014/main" val="2665792632"/>
                    </a:ext>
                  </a:extLst>
                </a:gridCol>
                <a:gridCol w="1977655">
                  <a:extLst>
                    <a:ext uri="{9D8B030D-6E8A-4147-A177-3AD203B41FA5}">
                      <a16:colId xmlns:a16="http://schemas.microsoft.com/office/drawing/2014/main" val="1305588971"/>
                    </a:ext>
                  </a:extLst>
                </a:gridCol>
                <a:gridCol w="9668540">
                  <a:extLst>
                    <a:ext uri="{9D8B030D-6E8A-4147-A177-3AD203B41FA5}">
                      <a16:colId xmlns:a16="http://schemas.microsoft.com/office/drawing/2014/main" val="3805601025"/>
                    </a:ext>
                  </a:extLst>
                </a:gridCol>
              </a:tblGrid>
              <a:tr h="1116403">
                <a:tc>
                  <a:txBody>
                    <a:bodyPr/>
                    <a:lstStyle/>
                    <a:p>
                      <a:pPr algn="ctr"/>
                      <a:r>
                        <a:rPr lang="en-US" sz="2000" dirty="0">
                          <a:solidFill>
                            <a:schemeClr val="bg1"/>
                          </a:solidFill>
                          <a:latin typeface="+mn-lt"/>
                        </a:rPr>
                        <a:t>INDICATOR CODE/NO.</a:t>
                      </a:r>
                    </a:p>
                  </a:txBody>
                  <a:tcPr>
                    <a:solidFill>
                      <a:schemeClr val="accent4">
                        <a:lumMod val="50000"/>
                      </a:schemeClr>
                    </a:solidFill>
                  </a:tcPr>
                </a:tc>
                <a:tc>
                  <a:txBody>
                    <a:bodyPr/>
                    <a:lstStyle/>
                    <a:p>
                      <a:pPr algn="ctr"/>
                      <a:r>
                        <a:rPr lang="en-US" sz="2000" dirty="0">
                          <a:solidFill>
                            <a:schemeClr val="bg1"/>
                          </a:solidFill>
                          <a:latin typeface="+mn-lt"/>
                        </a:rPr>
                        <a:t>PERFORMANCE INDICATOR </a:t>
                      </a:r>
                    </a:p>
                  </a:txBody>
                  <a:tcPr>
                    <a:solidFill>
                      <a:schemeClr val="accent4">
                        <a:lumMod val="50000"/>
                      </a:schemeClr>
                    </a:solidFill>
                  </a:tcPr>
                </a:tc>
                <a:tc>
                  <a:txBody>
                    <a:bodyPr/>
                    <a:lstStyle/>
                    <a:p>
                      <a:pPr algn="ctr"/>
                      <a:r>
                        <a:rPr lang="en-US" sz="2000" dirty="0">
                          <a:solidFill>
                            <a:schemeClr val="bg1"/>
                          </a:solidFill>
                        </a:rPr>
                        <a:t>PLANNED TARGET </a:t>
                      </a:r>
                      <a:endParaRPr lang="en-US" sz="2000" dirty="0">
                        <a:solidFill>
                          <a:schemeClr val="bg1"/>
                        </a:solidFill>
                        <a:latin typeface="+mn-lt"/>
                      </a:endParaRPr>
                    </a:p>
                    <a:p>
                      <a:pPr algn="ctr"/>
                      <a:r>
                        <a:rPr lang="en-US" sz="2000" dirty="0">
                          <a:solidFill>
                            <a:schemeClr val="bg1"/>
                          </a:solidFill>
                          <a:latin typeface="+mn-lt"/>
                        </a:rPr>
                        <a:t>2021/22</a:t>
                      </a:r>
                      <a:endParaRPr lang="en-US" sz="2000" dirty="0">
                        <a:solidFill>
                          <a:schemeClr val="bg1"/>
                        </a:solidFill>
                      </a:endParaRPr>
                    </a:p>
                  </a:txBody>
                  <a:tcPr>
                    <a:solidFill>
                      <a:schemeClr val="accent4">
                        <a:lumMod val="50000"/>
                      </a:schemeClr>
                    </a:solidFill>
                  </a:tcPr>
                </a:tc>
                <a:tc>
                  <a:txBody>
                    <a:bodyPr/>
                    <a:lstStyle/>
                    <a:p>
                      <a:pPr marL="0" algn="ctr" defTabSz="914400" rtl="0" eaLnBrk="1" latinLnBrk="0" hangingPunct="1"/>
                      <a:r>
                        <a:rPr lang="en-US" sz="2000" b="1" kern="1200" dirty="0">
                          <a:solidFill>
                            <a:schemeClr val="bg1"/>
                          </a:solidFill>
                          <a:latin typeface="+mn-lt"/>
                          <a:ea typeface="+mn-ea"/>
                          <a:cs typeface="+mn-cs"/>
                        </a:rPr>
                        <a:t>ACTUAL ACHIEVEMENT AS AT 31 MARCH 2022</a:t>
                      </a:r>
                    </a:p>
                  </a:txBody>
                  <a:tcPr>
                    <a:solidFill>
                      <a:schemeClr val="accent4">
                        <a:lumMod val="50000"/>
                      </a:schemeClr>
                    </a:solidFill>
                  </a:tcPr>
                </a:tc>
                <a:tc>
                  <a:txBody>
                    <a:bodyPr/>
                    <a:lstStyle/>
                    <a:p>
                      <a:pPr marL="0" algn="ctr" defTabSz="914400" rtl="0" eaLnBrk="1" latinLnBrk="0" hangingPunct="1"/>
                      <a:r>
                        <a:rPr lang="en-US" sz="2000" b="1" kern="1200" dirty="0">
                          <a:solidFill>
                            <a:schemeClr val="bg1"/>
                          </a:solidFill>
                          <a:latin typeface="+mn-lt"/>
                          <a:ea typeface="+mn-ea"/>
                          <a:cs typeface="+mn-cs"/>
                        </a:rPr>
                        <a:t> DEVIATION FROM PLANNED TARGET </a:t>
                      </a:r>
                    </a:p>
                  </a:txBody>
                  <a:tcPr>
                    <a:solidFill>
                      <a:schemeClr val="accent4">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REASON FOR DEVIATION</a:t>
                      </a:r>
                    </a:p>
                    <a:p>
                      <a:pPr marL="0" algn="ctr" defTabSz="914400" rtl="0" eaLnBrk="1" latinLnBrk="0" hangingPunct="1"/>
                      <a:endParaRPr lang="en-US" sz="2000" b="1" kern="1200" dirty="0">
                        <a:solidFill>
                          <a:schemeClr val="bg1"/>
                        </a:solidFill>
                        <a:latin typeface="+mn-lt"/>
                        <a:ea typeface="+mn-ea"/>
                        <a:cs typeface="+mn-cs"/>
                      </a:endParaRPr>
                    </a:p>
                  </a:txBody>
                  <a:tcPr>
                    <a:solidFill>
                      <a:schemeClr val="accent4">
                        <a:lumMod val="50000"/>
                      </a:schemeClr>
                    </a:solidFill>
                  </a:tcPr>
                </a:tc>
                <a:extLst>
                  <a:ext uri="{0D108BD9-81ED-4DB2-BD59-A6C34878D82A}">
                    <a16:rowId xmlns:a16="http://schemas.microsoft.com/office/drawing/2014/main" val="720239497"/>
                  </a:ext>
                </a:extLst>
              </a:tr>
              <a:tr h="1864491">
                <a:tc>
                  <a:txBody>
                    <a:bodyPr/>
                    <a:lstStyle/>
                    <a:p>
                      <a:pPr algn="just">
                        <a:lnSpc>
                          <a:spcPct val="150000"/>
                        </a:lnSpc>
                        <a:spcAft>
                          <a:spcPts val="0"/>
                        </a:spcAft>
                      </a:pPr>
                      <a:r>
                        <a:rPr lang="en-ZA" sz="3200" b="1" dirty="0">
                          <a:solidFill>
                            <a:srgbClr val="000000"/>
                          </a:solidFill>
                          <a:latin typeface="Arial" panose="020B0604020202020204" pitchFamily="34" charset="0"/>
                          <a:cs typeface="Arial" panose="020B0604020202020204" pitchFamily="34" charset="0"/>
                        </a:rPr>
                        <a:t>RSDP 2.5</a:t>
                      </a:r>
                    </a:p>
                  </a:txBody>
                  <a:tcPr>
                    <a:solidFill>
                      <a:srgbClr val="D2F0CE"/>
                    </a:solidFill>
                  </a:tcPr>
                </a:tc>
                <a:tc>
                  <a:txBody>
                    <a:bodyPr/>
                    <a:lstStyle/>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schools, hubs and clubs provided with equipment and/or attire as per the established norms and standards.</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2 500</a:t>
                      </a:r>
                    </a:p>
                  </a:txBody>
                  <a:tcPr>
                    <a:solidFill>
                      <a:srgbClr val="D2F0CE"/>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4 732 schools, hubs and clubs were provided with equipment and/or attire as per the established norms and standards.</a:t>
                      </a:r>
                    </a:p>
                  </a:txBody>
                  <a:tcPr>
                    <a:solidFill>
                      <a:srgbClr val="00B05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+2 232</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Following the extension of the transversal tender, the distribution of procured school sport equipment and attire was conducted mainly in the 4</a:t>
                      </a:r>
                      <a:r>
                        <a:rPr lang="en-GB" sz="3200" baseline="30000" dirty="0">
                          <a:solidFill>
                            <a:srgbClr val="000000"/>
                          </a:solidFill>
                          <a:latin typeface="Arial" panose="020B0604020202020204" pitchFamily="34" charset="0"/>
                          <a:cs typeface="Arial" panose="020B0604020202020204" pitchFamily="34" charset="0"/>
                        </a:rPr>
                        <a:t>th</a:t>
                      </a:r>
                      <a:r>
                        <a:rPr lang="en-GB" sz="3200" dirty="0">
                          <a:solidFill>
                            <a:srgbClr val="000000"/>
                          </a:solidFill>
                          <a:latin typeface="Arial" panose="020B0604020202020204" pitchFamily="34" charset="0"/>
                          <a:cs typeface="Arial" panose="020B0604020202020204" pitchFamily="34" charset="0"/>
                        </a:rPr>
                        <a:t> quarter by the provinces.</a:t>
                      </a:r>
                    </a:p>
                  </a:txBody>
                  <a:tcPr>
                    <a:solidFill>
                      <a:srgbClr val="D2F0CE"/>
                    </a:solidFill>
                  </a:tcPr>
                </a:tc>
                <a:extLst>
                  <a:ext uri="{0D108BD9-81ED-4DB2-BD59-A6C34878D82A}">
                    <a16:rowId xmlns:a16="http://schemas.microsoft.com/office/drawing/2014/main" val="1738084026"/>
                  </a:ext>
                </a:extLst>
              </a:tr>
              <a:tr h="2267815">
                <a:tc>
                  <a:txBody>
                    <a:bodyPr/>
                    <a:lstStyle/>
                    <a:p>
                      <a:pPr algn="just">
                        <a:lnSpc>
                          <a:spcPct val="150000"/>
                        </a:lnSpc>
                        <a:spcAft>
                          <a:spcPts val="0"/>
                        </a:spcAft>
                      </a:pPr>
                      <a:r>
                        <a:rPr lang="en-ZA" sz="3200" b="1" dirty="0">
                          <a:solidFill>
                            <a:srgbClr val="000000"/>
                          </a:solidFill>
                          <a:latin typeface="Arial" panose="020B0604020202020204" pitchFamily="34" charset="0"/>
                          <a:cs typeface="Arial" panose="020B0604020202020204" pitchFamily="34" charset="0"/>
                        </a:rPr>
                        <a:t>RSDP 2.6</a:t>
                      </a:r>
                    </a:p>
                    <a:p>
                      <a:pPr algn="just">
                        <a:lnSpc>
                          <a:spcPct val="150000"/>
                        </a:lnSpc>
                        <a:spcAft>
                          <a:spcPts val="0"/>
                        </a:spcAft>
                      </a:pPr>
                      <a:endParaRPr lang="en-ZA" sz="3200" b="1" dirty="0">
                        <a:solidFill>
                          <a:srgbClr val="000000"/>
                        </a:solidFill>
                        <a:latin typeface="Arial" panose="020B0604020202020204" pitchFamily="34" charset="0"/>
                        <a:cs typeface="Arial" panose="020B0604020202020204" pitchFamily="34" charset="0"/>
                      </a:endParaRPr>
                    </a:p>
                  </a:txBody>
                  <a:tcPr>
                    <a:solidFill>
                      <a:srgbClr val="D2F0CE"/>
                    </a:solidFill>
                  </a:tcPr>
                </a:tc>
                <a:tc>
                  <a:txBody>
                    <a:bodyPr/>
                    <a:lstStyle/>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learners in the National School Sport Championship per year.</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5000</a:t>
                      </a:r>
                    </a:p>
                  </a:txBody>
                  <a:tcPr>
                    <a:solidFill>
                      <a:srgbClr val="D2F0CE"/>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2 309 learners participated in the National School Sport Championship.</a:t>
                      </a:r>
                    </a:p>
                  </a:txBody>
                  <a:tcPr>
                    <a:solidFill>
                      <a:srgbClr val="FF000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- 2 691</a:t>
                      </a:r>
                    </a:p>
                  </a:txBody>
                  <a:tcPr>
                    <a:solidFill>
                      <a:srgbClr val="D2F0CE"/>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The lockdown restrictions led to the postponement of the scheduled Winter Championship in June 2021 and the Summer Championship in December 2021. Additionally, the Championships which were scheduled for 18 to 21 March, had to be cancelled due to the NT instruction note placing a moratorium on the procurement of goods and services above R30 000.</a:t>
                      </a:r>
                    </a:p>
                  </a:txBody>
                  <a:tcPr>
                    <a:solidFill>
                      <a:srgbClr val="D2F0CE"/>
                    </a:solidFill>
                  </a:tcPr>
                </a:tc>
                <a:extLst>
                  <a:ext uri="{0D108BD9-81ED-4DB2-BD59-A6C34878D82A}">
                    <a16:rowId xmlns:a16="http://schemas.microsoft.com/office/drawing/2014/main" val="482760138"/>
                  </a:ext>
                </a:extLst>
              </a:tr>
            </a:tbl>
          </a:graphicData>
        </a:graphic>
      </p:graphicFrame>
      <p:sp>
        <p:nvSpPr>
          <p:cNvPr id="5" name="HEADING">
            <a:extLst>
              <a:ext uri="{FF2B5EF4-FFF2-40B4-BE49-F238E27FC236}">
                <a16:creationId xmlns:a16="http://schemas.microsoft.com/office/drawing/2014/main" id="{E36B020B-A96A-0AFE-4AF9-52B483C2C42D}"/>
              </a:ext>
            </a:extLst>
          </p:cNvPr>
          <p:cNvSpPr txBox="1"/>
          <p:nvPr/>
        </p:nvSpPr>
        <p:spPr>
          <a:xfrm>
            <a:off x="238540" y="138106"/>
            <a:ext cx="2399306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3200" b="1" kern="1200" dirty="0">
                <a:solidFill>
                  <a:srgbClr val="F5981B"/>
                </a:solidFill>
                <a:latin typeface="Arial"/>
                <a:ea typeface="+mj-ea"/>
                <a:cs typeface="Arial"/>
              </a:rPr>
              <a:t>    </a:t>
            </a:r>
            <a:r>
              <a:rPr lang="en-ZA" sz="6600" b="1" kern="1200" dirty="0">
                <a:solidFill>
                  <a:srgbClr val="F5981B"/>
                </a:solidFill>
                <a:latin typeface="Helvetica Neue"/>
                <a:ea typeface="+mj-ea"/>
                <a:cs typeface="Arial"/>
              </a:rPr>
              <a:t>PROGRAMME 2: RECREATION DEVELOPMENT AND SPORT PROMOTION</a:t>
            </a:r>
            <a:r>
              <a:rPr lang="en-GB" sz="6600" b="1" kern="1200" dirty="0">
                <a:solidFill>
                  <a:srgbClr val="F5981B"/>
                </a:solidFill>
                <a:latin typeface="Helvetica Neue"/>
                <a:ea typeface="+mj-ea"/>
                <a:cs typeface="Arial"/>
              </a:rPr>
              <a:t> .…Cnt</a:t>
            </a:r>
            <a:endParaRPr sz="6600" b="1" kern="1200" dirty="0">
              <a:solidFill>
                <a:srgbClr val="F5981B"/>
              </a:solidFill>
              <a:latin typeface="Helvetica Neue"/>
              <a:ea typeface="+mj-ea"/>
              <a:cs typeface="Arial"/>
            </a:endParaRPr>
          </a:p>
        </p:txBody>
      </p:sp>
      <p:sp>
        <p:nvSpPr>
          <p:cNvPr id="6" name="TextBox 5">
            <a:extLst>
              <a:ext uri="{FF2B5EF4-FFF2-40B4-BE49-F238E27FC236}">
                <a16:creationId xmlns:a16="http://schemas.microsoft.com/office/drawing/2014/main" id="{A7C78FFE-B742-E335-5EF7-68CDC079A72C}"/>
              </a:ext>
            </a:extLst>
          </p:cNvPr>
          <p:cNvSpPr txBox="1"/>
          <p:nvPr/>
        </p:nvSpPr>
        <p:spPr>
          <a:xfrm>
            <a:off x="23037271" y="12827847"/>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b="1">
                <a:solidFill>
                  <a:srgbClr val="00000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28</a:t>
            </a:r>
          </a:p>
        </p:txBody>
      </p:sp>
    </p:spTree>
    <p:extLst>
      <p:ext uri="{BB962C8B-B14F-4D97-AF65-F5344CB8AC3E}">
        <p14:creationId xmlns:p14="http://schemas.microsoft.com/office/powerpoint/2010/main" val="125291707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4A485726-6679-353D-A170-3BAC0F12CBA7}"/>
              </a:ext>
            </a:extLst>
          </p:cNvPr>
          <p:cNvGraphicFramePr>
            <a:graphicFrameLocks/>
          </p:cNvGraphicFramePr>
          <p:nvPr>
            <p:extLst>
              <p:ext uri="{D42A27DB-BD31-4B8C-83A1-F6EECF244321}">
                <p14:modId xmlns:p14="http://schemas.microsoft.com/office/powerpoint/2010/main" val="3093282321"/>
              </p:ext>
            </p:extLst>
          </p:nvPr>
        </p:nvGraphicFramePr>
        <p:xfrm>
          <a:off x="195469" y="2924108"/>
          <a:ext cx="23993062" cy="10653786"/>
        </p:xfrm>
        <a:graphic>
          <a:graphicData uri="http://schemas.openxmlformats.org/drawingml/2006/table">
            <a:tbl>
              <a:tblPr firstRow="1" bandRow="1"/>
              <a:tblGrid>
                <a:gridCol w="2037368">
                  <a:extLst>
                    <a:ext uri="{9D8B030D-6E8A-4147-A177-3AD203B41FA5}">
                      <a16:colId xmlns:a16="http://schemas.microsoft.com/office/drawing/2014/main" val="1501988300"/>
                    </a:ext>
                  </a:extLst>
                </a:gridCol>
                <a:gridCol w="3831478">
                  <a:extLst>
                    <a:ext uri="{9D8B030D-6E8A-4147-A177-3AD203B41FA5}">
                      <a16:colId xmlns:a16="http://schemas.microsoft.com/office/drawing/2014/main" val="584018334"/>
                    </a:ext>
                  </a:extLst>
                </a:gridCol>
                <a:gridCol w="2080225">
                  <a:extLst>
                    <a:ext uri="{9D8B030D-6E8A-4147-A177-3AD203B41FA5}">
                      <a16:colId xmlns:a16="http://schemas.microsoft.com/office/drawing/2014/main" val="2642975481"/>
                    </a:ext>
                  </a:extLst>
                </a:gridCol>
                <a:gridCol w="4660817">
                  <a:extLst>
                    <a:ext uri="{9D8B030D-6E8A-4147-A177-3AD203B41FA5}">
                      <a16:colId xmlns:a16="http://schemas.microsoft.com/office/drawing/2014/main" val="2665792632"/>
                    </a:ext>
                  </a:extLst>
                </a:gridCol>
                <a:gridCol w="2275367">
                  <a:extLst>
                    <a:ext uri="{9D8B030D-6E8A-4147-A177-3AD203B41FA5}">
                      <a16:colId xmlns:a16="http://schemas.microsoft.com/office/drawing/2014/main" val="1305588971"/>
                    </a:ext>
                  </a:extLst>
                </a:gridCol>
                <a:gridCol w="9107807">
                  <a:extLst>
                    <a:ext uri="{9D8B030D-6E8A-4147-A177-3AD203B41FA5}">
                      <a16:colId xmlns:a16="http://schemas.microsoft.com/office/drawing/2014/main" val="3805601025"/>
                    </a:ext>
                  </a:extLst>
                </a:gridCol>
              </a:tblGrid>
              <a:tr h="1270360">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3909953">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50000"/>
                        </a:lnSpc>
                        <a:spcAft>
                          <a:spcPts val="0"/>
                        </a:spcAft>
                      </a:pPr>
                      <a:r>
                        <a:rPr lang="en-ZA" sz="3200" b="1" dirty="0">
                          <a:solidFill>
                            <a:srgbClr val="000000"/>
                          </a:solidFill>
                          <a:latin typeface="Arial" panose="020B0604020202020204" pitchFamily="34" charset="0"/>
                          <a:cs typeface="Arial" panose="020B0604020202020204" pitchFamily="34" charset="0"/>
                        </a:rPr>
                        <a:t>RSDP 2.7</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just">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learners participating in the district school sport tournaments.</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75 000</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101 740 learners participated in the district school sports tournaments.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+26 740</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Due to the opening of participation in sports at schools, learners showed a great interest in the district school sport tournaments. More activities were undertaken due to the relaxation of COVID-19 regulations.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738084026"/>
                  </a:ext>
                </a:extLst>
              </a:tr>
              <a:tr h="5473473">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ZA" sz="3200" b="1" dirty="0">
                          <a:solidFill>
                            <a:srgbClr val="000000"/>
                          </a:solidFill>
                          <a:latin typeface="Arial" panose="020B0604020202020204" pitchFamily="34" charset="0"/>
                          <a:cs typeface="Arial" panose="020B0604020202020204" pitchFamily="34" charset="0"/>
                        </a:rPr>
                        <a:t>RSDP 2.8</a:t>
                      </a:r>
                    </a:p>
                    <a:p>
                      <a:pPr algn="just">
                        <a:lnSpc>
                          <a:spcPct val="150000"/>
                        </a:lnSpc>
                        <a:spcAft>
                          <a:spcPts val="0"/>
                        </a:spcAft>
                      </a:pPr>
                      <a:endParaRPr lang="en-ZA" sz="3200" b="1"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just">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Percentage of national federations meeting 50% or more of all prescribed Transformation Charter targets.</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78,9% (15/19)</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21% (4/19) of national federations met 50% or more of all prescribed Transformation Charter targets.</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000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(-57,9%)</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-11/19</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In the year under review, the aim was to have 15 of the 19 national federations subscribe to the Transformation Charter targets. From these 15 national federations, only 5 met the Transformation Charter targets, thus resulting in a deviation of 11 national federations that did not meet the set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561631853"/>
                  </a:ext>
                </a:extLst>
              </a:tr>
            </a:tbl>
          </a:graphicData>
        </a:graphic>
      </p:graphicFrame>
      <p:sp>
        <p:nvSpPr>
          <p:cNvPr id="5" name="TextBox 4">
            <a:extLst>
              <a:ext uri="{FF2B5EF4-FFF2-40B4-BE49-F238E27FC236}">
                <a16:creationId xmlns:a16="http://schemas.microsoft.com/office/drawing/2014/main" id="{6D047C0F-3581-1310-BFD3-9131F5267E0F}"/>
              </a:ext>
            </a:extLst>
          </p:cNvPr>
          <p:cNvSpPr txBox="1"/>
          <p:nvPr/>
        </p:nvSpPr>
        <p:spPr>
          <a:xfrm>
            <a:off x="23037271" y="12827847"/>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b="1">
                <a:solidFill>
                  <a:srgbClr val="00000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29</a:t>
            </a:r>
          </a:p>
        </p:txBody>
      </p:sp>
      <p:sp>
        <p:nvSpPr>
          <p:cNvPr id="6" name="HEADING">
            <a:extLst>
              <a:ext uri="{FF2B5EF4-FFF2-40B4-BE49-F238E27FC236}">
                <a16:creationId xmlns:a16="http://schemas.microsoft.com/office/drawing/2014/main" id="{111C719B-A3B8-522B-1391-0BF91F2F9988}"/>
              </a:ext>
            </a:extLst>
          </p:cNvPr>
          <p:cNvSpPr txBox="1"/>
          <p:nvPr/>
        </p:nvSpPr>
        <p:spPr>
          <a:xfrm>
            <a:off x="238540" y="138106"/>
            <a:ext cx="2399306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3200" b="1" kern="1200" dirty="0">
                <a:solidFill>
                  <a:srgbClr val="F5981B"/>
                </a:solidFill>
                <a:latin typeface="Arial"/>
                <a:ea typeface="+mj-ea"/>
                <a:cs typeface="Arial"/>
              </a:rPr>
              <a:t>    </a:t>
            </a:r>
            <a:r>
              <a:rPr lang="en-ZA" sz="6600" b="1" kern="1200" dirty="0">
                <a:solidFill>
                  <a:srgbClr val="F5981B"/>
                </a:solidFill>
                <a:latin typeface="Helvetica Neue"/>
                <a:ea typeface="+mj-ea"/>
                <a:cs typeface="Arial"/>
              </a:rPr>
              <a:t>PROGRAMME 2: RECREATION DEVELOPMENT AND SPORT PROMOTION</a:t>
            </a:r>
            <a:r>
              <a:rPr lang="en-GB" sz="6600" b="1" kern="1200" dirty="0">
                <a:solidFill>
                  <a:srgbClr val="F5981B"/>
                </a:solidFill>
                <a:latin typeface="Helvetica Neue"/>
                <a:ea typeface="+mj-ea"/>
                <a:cs typeface="Arial"/>
              </a:rPr>
              <a:t> .…Cnt</a:t>
            </a:r>
            <a:endParaRPr sz="6600" b="1" kern="1200" dirty="0">
              <a:solidFill>
                <a:srgbClr val="F5981B"/>
              </a:solidFill>
              <a:latin typeface="Helvetica Neue"/>
              <a:ea typeface="+mj-ea"/>
              <a:cs typeface="Arial"/>
            </a:endParaRPr>
          </a:p>
        </p:txBody>
      </p:sp>
    </p:spTree>
    <p:extLst>
      <p:ext uri="{BB962C8B-B14F-4D97-AF65-F5344CB8AC3E}">
        <p14:creationId xmlns:p14="http://schemas.microsoft.com/office/powerpoint/2010/main" val="7119681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188342" y="177320"/>
            <a:ext cx="24043257"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mj-lt"/>
                <a:ea typeface="+mj-ea"/>
                <a:cs typeface="Arial"/>
              </a:rPr>
              <a:t>PURPOSE  </a:t>
            </a:r>
            <a:endParaRPr sz="6600" dirty="0">
              <a:latin typeface="+mj-lt"/>
            </a:endParaRPr>
          </a:p>
        </p:txBody>
      </p:sp>
      <p:sp>
        <p:nvSpPr>
          <p:cNvPr id="4" name="TextBox 3">
            <a:extLst>
              <a:ext uri="{FF2B5EF4-FFF2-40B4-BE49-F238E27FC236}">
                <a16:creationId xmlns:a16="http://schemas.microsoft.com/office/drawing/2014/main" id="{5E08C5E1-2D13-1501-732D-1E952D8CAE0A}"/>
              </a:ext>
            </a:extLst>
          </p:cNvPr>
          <p:cNvSpPr txBox="1"/>
          <p:nvPr/>
        </p:nvSpPr>
        <p:spPr>
          <a:xfrm>
            <a:off x="23017815" y="13123816"/>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b="1" dirty="0">
                <a:solidFill>
                  <a:srgbClr val="000000"/>
                </a:solidFill>
              </a:rPr>
              <a:t>2</a:t>
            </a:r>
            <a:endParaRPr kumimoji="0" lang="en-ZA" sz="2400" b="1" i="0" u="none" strike="noStrike" cap="none" spc="0" normalizeH="0" baseline="0" dirty="0">
              <a:ln>
                <a:noFill/>
              </a:ln>
              <a:solidFill>
                <a:srgbClr val="000000"/>
              </a:solidFill>
              <a:effectLst/>
              <a:uFillTx/>
              <a:latin typeface="+mj-lt"/>
              <a:ea typeface="+mj-ea"/>
              <a:cs typeface="+mj-cs"/>
              <a:sym typeface="Helvetica Neue"/>
            </a:endParaRPr>
          </a:p>
        </p:txBody>
      </p:sp>
      <p:sp>
        <p:nvSpPr>
          <p:cNvPr id="5" name="TextBox 4">
            <a:extLst>
              <a:ext uri="{FF2B5EF4-FFF2-40B4-BE49-F238E27FC236}">
                <a16:creationId xmlns:a16="http://schemas.microsoft.com/office/drawing/2014/main" id="{7CDE0BFD-2E41-748A-839B-D18C8AC4EF22}"/>
              </a:ext>
            </a:extLst>
          </p:cNvPr>
          <p:cNvSpPr txBox="1"/>
          <p:nvPr/>
        </p:nvSpPr>
        <p:spPr>
          <a:xfrm>
            <a:off x="467833" y="3462516"/>
            <a:ext cx="23215578" cy="74943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252538" lvl="0" indent="-1252538" algn="just">
              <a:lnSpc>
                <a:spcPct val="150000"/>
              </a:lnSpc>
              <a:buFont typeface="Wingdings" panose="05000000000000000000" pitchFamily="2" charset="2"/>
              <a:buChar char="§"/>
            </a:pPr>
            <a:r>
              <a:rPr lang="en-ZA" sz="4800" dirty="0">
                <a:solidFill>
                  <a:prstClr val="black"/>
                </a:solidFill>
                <a:latin typeface="+mn-lt"/>
                <a:ea typeface="Times New Roman" panose="02020603050405020304" pitchFamily="18" charset="0"/>
                <a:cs typeface="Calibri" panose="020F0502020204030204" pitchFamily="34" charset="0"/>
              </a:rPr>
              <a:t>The purpose of this presentation is to report on the 2021/22 (annual) performance and financial statements of DSAC.</a:t>
            </a:r>
          </a:p>
          <a:p>
            <a:pPr lvl="0" algn="just">
              <a:lnSpc>
                <a:spcPct val="150000"/>
              </a:lnSpc>
            </a:pPr>
            <a:endParaRPr lang="en-ZA" sz="4800" dirty="0">
              <a:solidFill>
                <a:prstClr val="black"/>
              </a:solidFill>
              <a:latin typeface="+mn-lt"/>
              <a:ea typeface="Times New Roman" panose="02020603050405020304" pitchFamily="18" charset="0"/>
              <a:cs typeface="Calibri" panose="020F0502020204030204" pitchFamily="34" charset="0"/>
            </a:endParaRPr>
          </a:p>
          <a:p>
            <a:pPr marL="1252538" lvl="0" indent="-1252538" algn="just">
              <a:lnSpc>
                <a:spcPct val="150000"/>
              </a:lnSpc>
              <a:buFont typeface="Wingdings" panose="05000000000000000000" pitchFamily="2" charset="2"/>
              <a:buChar char="§"/>
            </a:pPr>
            <a:r>
              <a:rPr lang="en-ZA" sz="4800" dirty="0">
                <a:solidFill>
                  <a:prstClr val="black"/>
                </a:solidFill>
                <a:latin typeface="+mn-lt"/>
                <a:ea typeface="Times New Roman" panose="02020603050405020304" pitchFamily="18" charset="0"/>
                <a:cs typeface="Calibri" panose="020F0502020204030204" pitchFamily="34" charset="0"/>
              </a:rPr>
              <a:t>For accountability as required by law.</a:t>
            </a:r>
          </a:p>
          <a:p>
            <a:pPr marL="1252538" lvl="0" indent="-1252538" algn="just">
              <a:lnSpc>
                <a:spcPct val="150000"/>
              </a:lnSpc>
            </a:pPr>
            <a:endParaRPr lang="en-ZA" sz="4800" dirty="0">
              <a:solidFill>
                <a:prstClr val="black"/>
              </a:solidFill>
              <a:latin typeface="+mn-lt"/>
              <a:ea typeface="Times New Roman" panose="02020603050405020304" pitchFamily="18" charset="0"/>
              <a:cs typeface="Calibri" panose="020F0502020204030204" pitchFamily="34" charset="0"/>
            </a:endParaRPr>
          </a:p>
          <a:p>
            <a:pPr marL="1252538" lvl="0" indent="-1252538" algn="just">
              <a:lnSpc>
                <a:spcPct val="150000"/>
              </a:lnSpc>
              <a:buFont typeface="Wingdings" panose="05000000000000000000" pitchFamily="2" charset="2"/>
              <a:buChar char="§"/>
            </a:pPr>
            <a:r>
              <a:rPr lang="en-ZA" sz="4800" dirty="0">
                <a:solidFill>
                  <a:prstClr val="black"/>
                </a:solidFill>
                <a:latin typeface="+mn-lt"/>
                <a:ea typeface="Times New Roman" panose="02020603050405020304" pitchFamily="18" charset="0"/>
                <a:cs typeface="Calibri" panose="020F0502020204030204" pitchFamily="34" charset="0"/>
              </a:rPr>
              <a:t>To enable the Committee to provide oversight on the work of the Department.</a:t>
            </a:r>
          </a:p>
          <a:p>
            <a:pPr marL="0" marR="0" indent="0" algn="ctr" defTabSz="2438337" rtl="0" fontAlgn="auto" latinLnBrk="0" hangingPunct="0">
              <a:lnSpc>
                <a:spcPts val="5760"/>
              </a:lnSpc>
              <a:spcBef>
                <a:spcPts val="0"/>
              </a:spcBef>
              <a:spcAft>
                <a:spcPts val="0"/>
              </a:spcAft>
              <a:buClrTx/>
              <a:buSzTx/>
              <a:buFontTx/>
              <a:buNone/>
              <a:tabLst/>
            </a:pPr>
            <a:endParaRPr kumimoji="0" lang="en-ZA" sz="4800" b="0" i="0" u="none" strike="noStrike" cap="none" spc="0" normalizeH="0" baseline="0" dirty="0">
              <a:ln>
                <a:noFill/>
              </a:ln>
              <a:solidFill>
                <a:srgbClr val="5E5E5E"/>
              </a:solidFill>
              <a:effectLst/>
              <a:uFillTx/>
              <a:latin typeface="+mn-lt"/>
              <a:ea typeface="+mj-ea"/>
              <a:cs typeface="+mj-cs"/>
              <a:sym typeface="Helvetica Neue"/>
            </a:endParaRPr>
          </a:p>
        </p:txBody>
      </p:sp>
    </p:spTree>
    <p:extLst>
      <p:ext uri="{BB962C8B-B14F-4D97-AF65-F5344CB8AC3E}">
        <p14:creationId xmlns:p14="http://schemas.microsoft.com/office/powerpoint/2010/main" val="349856442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77665CFA-38F6-FBED-5EB1-EF8CBDBF0311}"/>
              </a:ext>
            </a:extLst>
          </p:cNvPr>
          <p:cNvGraphicFramePr>
            <a:graphicFrameLocks/>
          </p:cNvGraphicFramePr>
          <p:nvPr>
            <p:extLst>
              <p:ext uri="{D42A27DB-BD31-4B8C-83A1-F6EECF244321}">
                <p14:modId xmlns:p14="http://schemas.microsoft.com/office/powerpoint/2010/main" val="3719354407"/>
              </p:ext>
            </p:extLst>
          </p:nvPr>
        </p:nvGraphicFramePr>
        <p:xfrm>
          <a:off x="0" y="2711304"/>
          <a:ext cx="24384001" cy="10974960"/>
        </p:xfrm>
        <a:graphic>
          <a:graphicData uri="http://schemas.openxmlformats.org/drawingml/2006/table">
            <a:tbl>
              <a:tblPr firstRow="1" bandRow="1"/>
              <a:tblGrid>
                <a:gridCol w="2589262">
                  <a:extLst>
                    <a:ext uri="{9D8B030D-6E8A-4147-A177-3AD203B41FA5}">
                      <a16:colId xmlns:a16="http://schemas.microsoft.com/office/drawing/2014/main" val="1501988300"/>
                    </a:ext>
                  </a:extLst>
                </a:gridCol>
                <a:gridCol w="3720996">
                  <a:extLst>
                    <a:ext uri="{9D8B030D-6E8A-4147-A177-3AD203B41FA5}">
                      <a16:colId xmlns:a16="http://schemas.microsoft.com/office/drawing/2014/main" val="584018334"/>
                    </a:ext>
                  </a:extLst>
                </a:gridCol>
                <a:gridCol w="2635867">
                  <a:extLst>
                    <a:ext uri="{9D8B030D-6E8A-4147-A177-3AD203B41FA5}">
                      <a16:colId xmlns:a16="http://schemas.microsoft.com/office/drawing/2014/main" val="2642975481"/>
                    </a:ext>
                  </a:extLst>
                </a:gridCol>
                <a:gridCol w="3674723">
                  <a:extLst>
                    <a:ext uri="{9D8B030D-6E8A-4147-A177-3AD203B41FA5}">
                      <a16:colId xmlns:a16="http://schemas.microsoft.com/office/drawing/2014/main" val="2665792632"/>
                    </a:ext>
                  </a:extLst>
                </a:gridCol>
                <a:gridCol w="1780584">
                  <a:extLst>
                    <a:ext uri="{9D8B030D-6E8A-4147-A177-3AD203B41FA5}">
                      <a16:colId xmlns:a16="http://schemas.microsoft.com/office/drawing/2014/main" val="1305588971"/>
                    </a:ext>
                  </a:extLst>
                </a:gridCol>
                <a:gridCol w="9982569">
                  <a:extLst>
                    <a:ext uri="{9D8B030D-6E8A-4147-A177-3AD203B41FA5}">
                      <a16:colId xmlns:a16="http://schemas.microsoft.com/office/drawing/2014/main" val="3805601025"/>
                    </a:ext>
                  </a:extLst>
                </a:gridCol>
              </a:tblGrid>
              <a:tr h="762715">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4506042">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50000"/>
                        </a:lnSpc>
                        <a:spcAft>
                          <a:spcPts val="0"/>
                        </a:spcAft>
                      </a:pPr>
                      <a:r>
                        <a:rPr lang="en-ZA" sz="3200" b="1" dirty="0">
                          <a:solidFill>
                            <a:srgbClr val="000000"/>
                          </a:solidFill>
                          <a:latin typeface="Arial" panose="020B0604020202020204" pitchFamily="34" charset="0"/>
                          <a:cs typeface="Arial" panose="020B0604020202020204" pitchFamily="34" charset="0"/>
                        </a:rPr>
                        <a:t>RSDP 2.9</a:t>
                      </a:r>
                    </a:p>
                  </a:txBody>
                  <a:tcPr>
                    <a:lnL w="12700" cmpd="sng">
                      <a:solidFill>
                        <a:srgbClr val="61D836"/>
                      </a:solidFill>
                    </a:lnL>
                    <a:lnR w="12700" cmpd="sng">
                      <a:solidFill>
                        <a:srgbClr val="61D836"/>
                      </a:solidFill>
                    </a:lnR>
                    <a:lnT w="12700" cmpd="sng">
                      <a:solidFill>
                        <a:srgbClr val="61D836"/>
                      </a:solidFill>
                    </a:lnT>
                    <a:lnB w="12700" cap="flat" cmpd="sng" algn="ctr">
                      <a:solidFill>
                        <a:srgbClr val="61D836"/>
                      </a:solidFill>
                      <a:prstDash val="solid"/>
                      <a:round/>
                      <a:headEnd type="none" w="med" len="med"/>
                      <a:tailEnd type="none" w="med" len="med"/>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municipalities provided with technical and/or management support during construction. </a:t>
                      </a:r>
                    </a:p>
                  </a:txBody>
                  <a:tcPr marL="68580" marR="68580" marT="0" marB="0">
                    <a:lnL w="12700" cmpd="sng">
                      <a:solidFill>
                        <a:srgbClr val="61D836"/>
                      </a:solidFill>
                    </a:lnL>
                    <a:lnR w="12700" cmpd="sng">
                      <a:solidFill>
                        <a:srgbClr val="61D836"/>
                      </a:solidFill>
                    </a:lnR>
                    <a:lnT w="12700" cmpd="sng">
                      <a:solidFill>
                        <a:srgbClr val="61D836"/>
                      </a:solidFill>
                    </a:lnT>
                    <a:lnB w="12700" cap="flat" cmpd="sng" algn="ctr">
                      <a:solidFill>
                        <a:srgbClr val="61D836"/>
                      </a:solidFill>
                      <a:prstDash val="solid"/>
                      <a:round/>
                      <a:headEnd type="none" w="med" len="med"/>
                      <a:tailEnd type="none" w="med" len="med"/>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50</a:t>
                      </a:r>
                    </a:p>
                  </a:txBody>
                  <a:tcPr>
                    <a:lnL w="12700" cmpd="sng">
                      <a:solidFill>
                        <a:srgbClr val="61D836"/>
                      </a:solidFill>
                    </a:lnL>
                    <a:lnR w="12700" cmpd="sng">
                      <a:solidFill>
                        <a:srgbClr val="61D836"/>
                      </a:solidFill>
                    </a:lnR>
                    <a:lnT w="12700" cmpd="sng">
                      <a:solidFill>
                        <a:srgbClr val="61D836"/>
                      </a:solidFill>
                    </a:lnT>
                    <a:lnB w="12700" cap="flat" cmpd="sng" algn="ctr">
                      <a:solidFill>
                        <a:srgbClr val="61D836"/>
                      </a:solidFill>
                      <a:prstDash val="solid"/>
                      <a:round/>
                      <a:headEnd type="none" w="med" len="med"/>
                      <a:tailEnd type="none" w="med" len="med"/>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106 municipalities were provided with technical and/or management support during construction. </a:t>
                      </a:r>
                    </a:p>
                  </a:txBody>
                  <a:tcPr>
                    <a:lnL w="12700" cmpd="sng">
                      <a:solidFill>
                        <a:srgbClr val="61D836"/>
                      </a:solidFill>
                    </a:lnL>
                    <a:lnR w="12700" cmpd="sng">
                      <a:solidFill>
                        <a:srgbClr val="61D836"/>
                      </a:solidFill>
                    </a:lnR>
                    <a:lnT w="12700" cmpd="sng">
                      <a:solidFill>
                        <a:srgbClr val="61D836"/>
                      </a:solidFill>
                    </a:lnT>
                    <a:lnB w="12700" cap="flat" cmpd="sng" algn="ctr">
                      <a:solidFill>
                        <a:srgbClr val="61D836"/>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+56</a:t>
                      </a:r>
                    </a:p>
                  </a:txBody>
                  <a:tcPr>
                    <a:lnL w="12700" cmpd="sng">
                      <a:solidFill>
                        <a:srgbClr val="61D836"/>
                      </a:solidFill>
                    </a:lnL>
                    <a:lnR w="12700" cmpd="sng">
                      <a:solidFill>
                        <a:srgbClr val="61D836"/>
                      </a:solidFill>
                    </a:lnR>
                    <a:lnT w="12700" cmpd="sng">
                      <a:solidFill>
                        <a:srgbClr val="61D836"/>
                      </a:solidFill>
                    </a:lnT>
                    <a:lnB w="12700" cap="flat" cmpd="sng" algn="ctr">
                      <a:solidFill>
                        <a:srgbClr val="61D836"/>
                      </a:solidFill>
                      <a:prstDash val="solid"/>
                      <a:round/>
                      <a:headEnd type="none" w="med" len="med"/>
                      <a:tailEnd type="none" w="med" len="med"/>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Projects that were still incomplete from previous financial years were supported during the 2021/2022 financial year. Furthermore, some municipalities that currently do not benefit from the ring-fenced funding requested support in terms of norms and standards verification. </a:t>
                      </a:r>
                    </a:p>
                  </a:txBody>
                  <a:tcPr>
                    <a:lnL w="12700" cmpd="sng">
                      <a:solidFill>
                        <a:srgbClr val="61D836"/>
                      </a:solidFill>
                    </a:lnL>
                    <a:lnR w="12700" cmpd="sng">
                      <a:solidFill>
                        <a:srgbClr val="61D836"/>
                      </a:solidFill>
                    </a:lnR>
                    <a:lnT w="12700" cmpd="sng">
                      <a:solidFill>
                        <a:srgbClr val="61D836"/>
                      </a:solidFill>
                    </a:lnT>
                    <a:lnB w="12700" cap="flat" cmpd="sng" algn="ctr">
                      <a:solidFill>
                        <a:srgbClr val="61D836"/>
                      </a:solidFill>
                      <a:prstDash val="solid"/>
                      <a:round/>
                      <a:headEnd type="none" w="med" len="med"/>
                      <a:tailEnd type="none" w="med" len="med"/>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738084026"/>
                  </a:ext>
                </a:extLst>
              </a:tr>
              <a:tr h="2407503">
                <a:tc>
                  <a:txBody>
                    <a:bodyPr/>
                    <a:lstStyle/>
                    <a:p>
                      <a:pPr algn="just">
                        <a:lnSpc>
                          <a:spcPct val="150000"/>
                        </a:lnSpc>
                        <a:spcAft>
                          <a:spcPts val="0"/>
                        </a:spcAft>
                      </a:pPr>
                      <a:r>
                        <a:rPr lang="en-ZA" sz="3200" b="1" dirty="0">
                          <a:solidFill>
                            <a:srgbClr val="000000"/>
                          </a:solidFill>
                          <a:latin typeface="Arial" panose="020B0604020202020204" pitchFamily="34" charset="0"/>
                          <a:cs typeface="Arial" panose="020B0604020202020204" pitchFamily="34" charset="0"/>
                        </a:rPr>
                        <a:t>RSDP 2.10</a:t>
                      </a:r>
                    </a:p>
                  </a:txBody>
                  <a:tcPr>
                    <a:lnL w="12700" cmpd="sng">
                      <a:solidFill>
                        <a:srgbClr val="61D836"/>
                      </a:solidFill>
                    </a:lnL>
                    <a:lnR w="12700" cap="flat" cmpd="sng" algn="ctr">
                      <a:solidFill>
                        <a:srgbClr val="61D836"/>
                      </a:solidFill>
                      <a:prstDash val="solid"/>
                      <a:round/>
                      <a:headEnd type="none" w="med" len="med"/>
                      <a:tailEnd type="none" w="med" len="med"/>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community outdoor gyms and children’s play parks constructed. </a:t>
                      </a:r>
                    </a:p>
                  </a:txBody>
                  <a:tcPr marL="68580" marR="68580" marT="0" marB="0">
                    <a:lnL w="12700" cap="flat" cmpd="sng" algn="ctr">
                      <a:solidFill>
                        <a:srgbClr val="61D836"/>
                      </a:solidFill>
                      <a:prstDash val="solid"/>
                      <a:round/>
                      <a:headEnd type="none" w="med" len="med"/>
                      <a:tailEnd type="none" w="med" len="med"/>
                    </a:lnL>
                    <a:lnR w="12700" cap="flat" cmpd="sng" algn="ctr">
                      <a:solidFill>
                        <a:srgbClr val="61D836"/>
                      </a:solidFill>
                      <a:prstDash val="solid"/>
                      <a:round/>
                      <a:headEnd type="none" w="med" len="med"/>
                      <a:tailEnd type="none" w="med" len="med"/>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10</a:t>
                      </a:r>
                    </a:p>
                  </a:txBody>
                  <a:tcPr>
                    <a:lnL w="12700" cap="flat" cmpd="sng" algn="ctr">
                      <a:solidFill>
                        <a:srgbClr val="61D836"/>
                      </a:solidFill>
                      <a:prstDash val="solid"/>
                      <a:round/>
                      <a:headEnd type="none" w="med" len="med"/>
                      <a:tailEnd type="none" w="med" len="med"/>
                    </a:lnL>
                    <a:lnR w="12700" cap="flat" cmpd="sng" algn="ctr">
                      <a:solidFill>
                        <a:srgbClr val="61D836"/>
                      </a:solidFill>
                      <a:prstDash val="solid"/>
                      <a:round/>
                      <a:headEnd type="none" w="med" len="med"/>
                      <a:tailEnd type="none" w="med" len="med"/>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chemeClr val="tx1"/>
                          </a:solidFill>
                          <a:latin typeface="Arial" panose="020B0604020202020204" pitchFamily="34" charset="0"/>
                          <a:cs typeface="Arial" panose="020B0604020202020204" pitchFamily="34" charset="0"/>
                        </a:rPr>
                        <a:t>6 community outdoor gyms and children’s play parks were constructed. </a:t>
                      </a:r>
                    </a:p>
                  </a:txBody>
                  <a:tcPr>
                    <a:lnL w="12700" cap="flat" cmpd="sng" algn="ctr">
                      <a:solidFill>
                        <a:srgbClr val="61D836"/>
                      </a:solidFill>
                      <a:prstDash val="solid"/>
                      <a:round/>
                      <a:headEnd type="none" w="med" len="med"/>
                      <a:tailEnd type="none" w="med" len="med"/>
                    </a:lnL>
                    <a:lnR w="12700" cap="flat" cmpd="sng" algn="ctr">
                      <a:solidFill>
                        <a:srgbClr val="61D836"/>
                      </a:solidFill>
                      <a:prstDash val="solid"/>
                      <a:round/>
                      <a:headEnd type="none" w="med" len="med"/>
                      <a:tailEnd type="none" w="med" len="med"/>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-4</a:t>
                      </a:r>
                    </a:p>
                  </a:txBody>
                  <a:tcPr>
                    <a:lnL w="12700" cap="flat" cmpd="sng" algn="ctr">
                      <a:solidFill>
                        <a:srgbClr val="61D836"/>
                      </a:solidFill>
                      <a:prstDash val="solid"/>
                      <a:round/>
                      <a:headEnd type="none" w="med" len="med"/>
                      <a:tailEnd type="none" w="med" len="med"/>
                    </a:lnL>
                    <a:lnR w="12700" cap="flat" cmpd="sng" algn="ctr">
                      <a:solidFill>
                        <a:srgbClr val="61D836"/>
                      </a:solidFill>
                      <a:prstDash val="solid"/>
                      <a:round/>
                      <a:headEnd type="none" w="med" len="med"/>
                      <a:tailEnd type="none" w="med" len="med"/>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Protracted procurement processes resulted in a delay in the completion of all planned community outdoor gyms and children’s play parks. A response plan has been developed and the outstanding four constructions will be completed on/or before the second quarter of 2022/23. </a:t>
                      </a:r>
                    </a:p>
                  </a:txBody>
                  <a:tcPr>
                    <a:lnL w="12700" cap="flat" cmpd="sng" algn="ctr">
                      <a:solidFill>
                        <a:srgbClr val="61D836"/>
                      </a:solidFill>
                      <a:prstDash val="solid"/>
                      <a:round/>
                      <a:headEnd type="none" w="med" len="med"/>
                      <a:tailEnd type="none" w="med" len="med"/>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3412082972"/>
                  </a:ext>
                </a:extLst>
              </a:tr>
            </a:tbl>
          </a:graphicData>
        </a:graphic>
      </p:graphicFrame>
      <p:sp>
        <p:nvSpPr>
          <p:cNvPr id="5" name="HEADING">
            <a:extLst>
              <a:ext uri="{FF2B5EF4-FFF2-40B4-BE49-F238E27FC236}">
                <a16:creationId xmlns:a16="http://schemas.microsoft.com/office/drawing/2014/main" id="{EC51AFB8-0A30-4766-EF15-8638CC2F2610}"/>
              </a:ext>
            </a:extLst>
          </p:cNvPr>
          <p:cNvSpPr txBox="1"/>
          <p:nvPr/>
        </p:nvSpPr>
        <p:spPr>
          <a:xfrm>
            <a:off x="238540" y="138106"/>
            <a:ext cx="2399306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3200" b="1" kern="1200" dirty="0">
                <a:solidFill>
                  <a:srgbClr val="F5981B"/>
                </a:solidFill>
                <a:latin typeface="Arial"/>
                <a:ea typeface="+mj-ea"/>
                <a:cs typeface="Arial"/>
              </a:rPr>
              <a:t>    </a:t>
            </a:r>
            <a:r>
              <a:rPr lang="en-ZA" sz="6600" b="1" kern="1200" dirty="0">
                <a:solidFill>
                  <a:srgbClr val="F5981B"/>
                </a:solidFill>
                <a:latin typeface="Helvetica Neue"/>
                <a:ea typeface="+mj-ea"/>
                <a:cs typeface="Arial"/>
              </a:rPr>
              <a:t>PROGRAMME 2: RECREATION DEVELOPMENT AND SPORT PROMOTION</a:t>
            </a:r>
            <a:r>
              <a:rPr lang="en-GB" sz="6600" b="1" kern="1200" dirty="0">
                <a:solidFill>
                  <a:srgbClr val="F5981B"/>
                </a:solidFill>
                <a:latin typeface="Helvetica Neue"/>
                <a:ea typeface="+mj-ea"/>
                <a:cs typeface="Arial"/>
              </a:rPr>
              <a:t> .…Cnt</a:t>
            </a:r>
            <a:endParaRPr sz="6600" b="1" kern="1200" dirty="0">
              <a:solidFill>
                <a:srgbClr val="F5981B"/>
              </a:solidFill>
              <a:latin typeface="Helvetica Neue"/>
              <a:ea typeface="+mj-ea"/>
              <a:cs typeface="Arial"/>
            </a:endParaRPr>
          </a:p>
        </p:txBody>
      </p:sp>
      <p:sp>
        <p:nvSpPr>
          <p:cNvPr id="6" name="TextBox 5">
            <a:extLst>
              <a:ext uri="{FF2B5EF4-FFF2-40B4-BE49-F238E27FC236}">
                <a16:creationId xmlns:a16="http://schemas.microsoft.com/office/drawing/2014/main" id="{0F3DE5F9-8082-5DA7-2A91-84754BC56E90}"/>
              </a:ext>
            </a:extLst>
          </p:cNvPr>
          <p:cNvSpPr txBox="1"/>
          <p:nvPr/>
        </p:nvSpPr>
        <p:spPr>
          <a:xfrm>
            <a:off x="23037271" y="12827847"/>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b="1">
                <a:solidFill>
                  <a:srgbClr val="00000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30</a:t>
            </a:r>
          </a:p>
        </p:txBody>
      </p:sp>
    </p:spTree>
    <p:extLst>
      <p:ext uri="{BB962C8B-B14F-4D97-AF65-F5344CB8AC3E}">
        <p14:creationId xmlns:p14="http://schemas.microsoft.com/office/powerpoint/2010/main" val="312221167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6D8B1748-1C0B-B4E5-DE14-5DAD05663E09}"/>
              </a:ext>
            </a:extLst>
          </p:cNvPr>
          <p:cNvGraphicFramePr>
            <a:graphicFrameLocks/>
          </p:cNvGraphicFramePr>
          <p:nvPr>
            <p:extLst>
              <p:ext uri="{D42A27DB-BD31-4B8C-83A1-F6EECF244321}">
                <p14:modId xmlns:p14="http://schemas.microsoft.com/office/powerpoint/2010/main" val="613689249"/>
              </p:ext>
            </p:extLst>
          </p:nvPr>
        </p:nvGraphicFramePr>
        <p:xfrm>
          <a:off x="42162" y="2620114"/>
          <a:ext cx="24341838" cy="9327960"/>
        </p:xfrm>
        <a:graphic>
          <a:graphicData uri="http://schemas.openxmlformats.org/drawingml/2006/table">
            <a:tbl>
              <a:tblPr firstRow="1" bandRow="1">
                <a:tableStyleId>{0505E3EF-67EA-436B-97B2-0124C06EBD24}</a:tableStyleId>
              </a:tblPr>
              <a:tblGrid>
                <a:gridCol w="2387439">
                  <a:extLst>
                    <a:ext uri="{9D8B030D-6E8A-4147-A177-3AD203B41FA5}">
                      <a16:colId xmlns:a16="http://schemas.microsoft.com/office/drawing/2014/main" val="1501988300"/>
                    </a:ext>
                  </a:extLst>
                </a:gridCol>
                <a:gridCol w="4119216">
                  <a:extLst>
                    <a:ext uri="{9D8B030D-6E8A-4147-A177-3AD203B41FA5}">
                      <a16:colId xmlns:a16="http://schemas.microsoft.com/office/drawing/2014/main" val="584018334"/>
                    </a:ext>
                  </a:extLst>
                </a:gridCol>
                <a:gridCol w="3206293">
                  <a:extLst>
                    <a:ext uri="{9D8B030D-6E8A-4147-A177-3AD203B41FA5}">
                      <a16:colId xmlns:a16="http://schemas.microsoft.com/office/drawing/2014/main" val="2642975481"/>
                    </a:ext>
                  </a:extLst>
                </a:gridCol>
                <a:gridCol w="4135955">
                  <a:extLst>
                    <a:ext uri="{9D8B030D-6E8A-4147-A177-3AD203B41FA5}">
                      <a16:colId xmlns:a16="http://schemas.microsoft.com/office/drawing/2014/main" val="2665792632"/>
                    </a:ext>
                  </a:extLst>
                </a:gridCol>
                <a:gridCol w="1869306">
                  <a:extLst>
                    <a:ext uri="{9D8B030D-6E8A-4147-A177-3AD203B41FA5}">
                      <a16:colId xmlns:a16="http://schemas.microsoft.com/office/drawing/2014/main" val="1305588971"/>
                    </a:ext>
                  </a:extLst>
                </a:gridCol>
                <a:gridCol w="8623629">
                  <a:extLst>
                    <a:ext uri="{9D8B030D-6E8A-4147-A177-3AD203B41FA5}">
                      <a16:colId xmlns:a16="http://schemas.microsoft.com/office/drawing/2014/main" val="3805601025"/>
                    </a:ext>
                  </a:extLst>
                </a:gridCol>
              </a:tblGrid>
              <a:tr h="1116403">
                <a:tc>
                  <a:txBody>
                    <a:bodyPr/>
                    <a:lstStyle/>
                    <a:p>
                      <a:pPr algn="ctr"/>
                      <a:r>
                        <a:rPr lang="en-US" sz="2400" dirty="0">
                          <a:solidFill>
                            <a:schemeClr val="bg1"/>
                          </a:solidFill>
                          <a:latin typeface="+mn-lt"/>
                        </a:rPr>
                        <a:t>INDICATOR CODE/NO.</a:t>
                      </a:r>
                    </a:p>
                  </a:txBody>
                  <a:tcPr>
                    <a:solidFill>
                      <a:schemeClr val="accent4">
                        <a:lumMod val="50000"/>
                      </a:schemeClr>
                    </a:solidFill>
                  </a:tcPr>
                </a:tc>
                <a:tc>
                  <a:txBody>
                    <a:bodyPr/>
                    <a:lstStyle/>
                    <a:p>
                      <a:pPr algn="ctr"/>
                      <a:r>
                        <a:rPr lang="en-US" sz="2400" dirty="0">
                          <a:solidFill>
                            <a:schemeClr val="bg1"/>
                          </a:solidFill>
                          <a:latin typeface="+mn-lt"/>
                        </a:rPr>
                        <a:t>PERFORMANCE INDICATOR </a:t>
                      </a:r>
                    </a:p>
                  </a:txBody>
                  <a:tcPr>
                    <a:solidFill>
                      <a:schemeClr val="accent4">
                        <a:lumMod val="50000"/>
                      </a:schemeClr>
                    </a:solidFill>
                  </a:tcPr>
                </a:tc>
                <a:tc>
                  <a:txBody>
                    <a:body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DEVIATION FROM PLANNED TARGET </a:t>
                      </a:r>
                    </a:p>
                  </a:txBody>
                  <a:tcPr>
                    <a:solidFill>
                      <a:schemeClr val="accent4">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solidFill>
                      <a:schemeClr val="accent4">
                        <a:lumMod val="50000"/>
                      </a:schemeClr>
                    </a:solidFill>
                  </a:tcPr>
                </a:tc>
                <a:extLst>
                  <a:ext uri="{0D108BD9-81ED-4DB2-BD59-A6C34878D82A}">
                    <a16:rowId xmlns:a16="http://schemas.microsoft.com/office/drawing/2014/main" val="720239497"/>
                  </a:ext>
                </a:extLst>
              </a:tr>
              <a:tr h="6565033">
                <a:tc>
                  <a:txBody>
                    <a:bodyPr/>
                    <a:lstStyle/>
                    <a:p>
                      <a:pPr marL="0" marR="0" indent="0" algn="just"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RSDP 2.11</a:t>
                      </a:r>
                    </a:p>
                  </a:txBody>
                  <a:tcPr>
                    <a:solidFill>
                      <a:srgbClr val="D2F0CE"/>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Number of heritage legacy facilities (including the Resistance and Liberation Heritage Route [RLHR] sites) developed and/or maintain to transform the national heritage landscape.</a:t>
                      </a:r>
                    </a:p>
                  </a:txBody>
                  <a:tcPr marL="68580" marR="68580" marT="0" marB="0">
                    <a:solidFill>
                      <a:srgbClr val="D2F0CE"/>
                    </a:solidFill>
                  </a:tcPr>
                </a:tc>
                <a:tc>
                  <a:txBody>
                    <a:bodyPr/>
                    <a:lstStyle/>
                    <a:p>
                      <a:pPr marL="0" marR="0" indent="0" algn="ctr" defTabSz="584200" rtl="0" latinLnBrk="0">
                        <a:lnSpc>
                          <a:spcPct val="150000"/>
                        </a:lnSpc>
                        <a:spcBef>
                          <a:spcPts val="0"/>
                        </a:spcBef>
                        <a:spcAft>
                          <a:spcPts val="0"/>
                        </a:spcAft>
                        <a:buClrTx/>
                        <a:buSzTx/>
                        <a:buFontTx/>
                        <a:buNone/>
                        <a:tabLst/>
                      </a:pPr>
                      <a:r>
                        <a:rPr lang="en-US"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3</a:t>
                      </a:r>
                    </a:p>
                    <a:p>
                      <a:pPr marL="0" marR="0" indent="0" algn="just" defTabSz="584200" rtl="0" latinLnBrk="0">
                        <a:lnSpc>
                          <a:spcPct val="150000"/>
                        </a:lnSpc>
                        <a:spcBef>
                          <a:spcPts val="0"/>
                        </a:spcBef>
                        <a:spcAft>
                          <a:spcPts val="0"/>
                        </a:spcAft>
                        <a:buClrTx/>
                        <a:buSzTx/>
                        <a:buFontTx/>
                        <a:buNone/>
                        <a:tabLst/>
                      </a:pPr>
                      <a:r>
                        <a:rPr lang="en-US"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Isibhubhu Cultural Arena (Enyokeni); Sarah Baartman Centre of Remembrance; Dr John L Dube House</a:t>
                      </a:r>
                    </a:p>
                  </a:txBody>
                  <a:tcPr>
                    <a:solidFill>
                      <a:srgbClr val="D2F0CE"/>
                    </a:solidFill>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lang="en-GB"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0 heritage legacy facilities </a:t>
                      </a:r>
                      <a:r>
                        <a:rPr lang="en-ZA"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(including the Resistance and Liberation Heritage Route [RLHR] sites) were developed and/or maintained to transform the national heritage landscape.</a:t>
                      </a:r>
                      <a:endParaRPr lang="en-GB"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endParaRPr>
                    </a:p>
                  </a:txBody>
                  <a:tcPr>
                    <a:solidFill>
                      <a:srgbClr val="FF0000"/>
                    </a:solidFill>
                  </a:tcPr>
                </a:tc>
                <a:tc>
                  <a:txBody>
                    <a:bodyPr/>
                    <a:lstStyle/>
                    <a:p>
                      <a:pPr marL="0" marR="0" lvl="0" indent="0" algn="ctr" defTabSz="584200" rtl="0" eaLnBrk="1" fontAlgn="auto" latinLnBrk="0" hangingPunct="1">
                        <a:lnSpc>
                          <a:spcPct val="150000"/>
                        </a:lnSpc>
                        <a:spcBef>
                          <a:spcPts val="0"/>
                        </a:spcBef>
                        <a:spcAft>
                          <a:spcPts val="0"/>
                        </a:spcAft>
                        <a:buClrTx/>
                        <a:buSzTx/>
                        <a:buFontTx/>
                        <a:buNone/>
                        <a:tabLst/>
                        <a:defRPr/>
                      </a:pPr>
                      <a:r>
                        <a:rPr lang="en-GB"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-3</a:t>
                      </a:r>
                    </a:p>
                  </a:txBody>
                  <a:tcPr>
                    <a:solidFill>
                      <a:srgbClr val="D2F0CE"/>
                    </a:solidFill>
                  </a:tcPr>
                </a:tc>
                <a:tc>
                  <a:txBody>
                    <a:body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GB" sz="3200" b="1"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Enyokeni Project: </a:t>
                      </a:r>
                      <a:r>
                        <a:rPr lang="en-GB"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delays by the DPWI to advertise and appoint a service provider.</a:t>
                      </a:r>
                    </a:p>
                    <a:p>
                      <a:pPr marL="0" marR="0" lvl="0" indent="0" algn="just" defTabSz="584200" rtl="0" eaLnBrk="1" fontAlgn="auto" latinLnBrk="0" hangingPunct="1">
                        <a:lnSpc>
                          <a:spcPct val="150000"/>
                        </a:lnSpc>
                        <a:spcBef>
                          <a:spcPts val="0"/>
                        </a:spcBef>
                        <a:spcAft>
                          <a:spcPts val="0"/>
                        </a:spcAft>
                        <a:buClrTx/>
                        <a:buSzTx/>
                        <a:buFontTx/>
                        <a:buNone/>
                        <a:tabLst/>
                        <a:defRPr/>
                      </a:pPr>
                      <a:endParaRPr lang="en-GB" sz="10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endParaRPr>
                    </a:p>
                    <a:p>
                      <a:pPr marL="0" marR="0" lvl="0" indent="0" algn="just" defTabSz="584200" rtl="0" eaLnBrk="1" fontAlgn="auto" latinLnBrk="0" hangingPunct="1">
                        <a:lnSpc>
                          <a:spcPct val="150000"/>
                        </a:lnSpc>
                        <a:spcBef>
                          <a:spcPts val="0"/>
                        </a:spcBef>
                        <a:spcAft>
                          <a:spcPts val="0"/>
                        </a:spcAft>
                        <a:buClrTx/>
                        <a:buSzTx/>
                        <a:buFontTx/>
                        <a:buNone/>
                        <a:tabLst/>
                        <a:defRPr/>
                      </a:pPr>
                      <a:r>
                        <a:rPr lang="en-GB" sz="3200" b="1"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Sarah Baartman Centre of Remembrance: </a:t>
                      </a:r>
                      <a:r>
                        <a:rPr lang="en-GB"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contractor abandoned the site in July 2021 due to a contractual dispute with the DPWI.</a:t>
                      </a:r>
                    </a:p>
                    <a:p>
                      <a:pPr marL="0" marR="0" lvl="0" indent="0" algn="just" defTabSz="584200" rtl="0" eaLnBrk="1" fontAlgn="auto" latinLnBrk="0" hangingPunct="1">
                        <a:lnSpc>
                          <a:spcPct val="150000"/>
                        </a:lnSpc>
                        <a:spcBef>
                          <a:spcPts val="0"/>
                        </a:spcBef>
                        <a:spcAft>
                          <a:spcPts val="0"/>
                        </a:spcAft>
                        <a:buClrTx/>
                        <a:buSzTx/>
                        <a:buFontTx/>
                        <a:buNone/>
                        <a:tabLst/>
                        <a:defRPr/>
                      </a:pPr>
                      <a:endParaRPr lang="en-GB" sz="10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endParaRPr>
                    </a:p>
                    <a:p>
                      <a:pPr marL="0" marR="0" lvl="0" indent="0" algn="just" defTabSz="584200" rtl="0" eaLnBrk="1" fontAlgn="auto" latinLnBrk="0" hangingPunct="1">
                        <a:lnSpc>
                          <a:spcPct val="150000"/>
                        </a:lnSpc>
                        <a:spcBef>
                          <a:spcPts val="0"/>
                        </a:spcBef>
                        <a:spcAft>
                          <a:spcPts val="0"/>
                        </a:spcAft>
                        <a:buClrTx/>
                        <a:buSzTx/>
                        <a:buFontTx/>
                        <a:buNone/>
                        <a:tabLst/>
                        <a:defRPr/>
                      </a:pPr>
                      <a:r>
                        <a:rPr lang="en-GB" sz="3200" b="1"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Dr. John L Dube House:</a:t>
                      </a:r>
                      <a:r>
                        <a:rPr lang="en-GB" sz="32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rPr>
                        <a:t> contractual-related challenges between DSAC and implementing agent resulting in the payment for work done as well as work progress on site being delayed.</a:t>
                      </a:r>
                    </a:p>
                  </a:txBody>
                  <a:tcPr>
                    <a:solidFill>
                      <a:srgbClr val="D2F0CE"/>
                    </a:solidFill>
                  </a:tcPr>
                </a:tc>
                <a:extLst>
                  <a:ext uri="{0D108BD9-81ED-4DB2-BD59-A6C34878D82A}">
                    <a16:rowId xmlns:a16="http://schemas.microsoft.com/office/drawing/2014/main" val="1738084026"/>
                  </a:ext>
                </a:extLst>
              </a:tr>
            </a:tbl>
          </a:graphicData>
        </a:graphic>
      </p:graphicFrame>
      <p:sp>
        <p:nvSpPr>
          <p:cNvPr id="5" name="TextBox 4">
            <a:extLst>
              <a:ext uri="{FF2B5EF4-FFF2-40B4-BE49-F238E27FC236}">
                <a16:creationId xmlns:a16="http://schemas.microsoft.com/office/drawing/2014/main" id="{B4B6E1C6-87A3-CE8D-84FF-FEB7322B9026}"/>
              </a:ext>
            </a:extLst>
          </p:cNvPr>
          <p:cNvSpPr txBox="1"/>
          <p:nvPr/>
        </p:nvSpPr>
        <p:spPr>
          <a:xfrm>
            <a:off x="23037271" y="12296164"/>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b="1">
                <a:solidFill>
                  <a:srgbClr val="00000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32</a:t>
            </a:r>
          </a:p>
        </p:txBody>
      </p:sp>
      <p:sp>
        <p:nvSpPr>
          <p:cNvPr id="7" name="HEADING">
            <a:extLst>
              <a:ext uri="{FF2B5EF4-FFF2-40B4-BE49-F238E27FC236}">
                <a16:creationId xmlns:a16="http://schemas.microsoft.com/office/drawing/2014/main" id="{4288DA96-A4B0-56DA-61C1-2B7557C0E593}"/>
              </a:ext>
            </a:extLst>
          </p:cNvPr>
          <p:cNvSpPr txBox="1"/>
          <p:nvPr/>
        </p:nvSpPr>
        <p:spPr>
          <a:xfrm>
            <a:off x="238540" y="138106"/>
            <a:ext cx="2399306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3200" b="1" kern="1200" dirty="0">
                <a:solidFill>
                  <a:srgbClr val="F5981B"/>
                </a:solidFill>
                <a:latin typeface="Arial"/>
                <a:ea typeface="+mj-ea"/>
                <a:cs typeface="Arial"/>
              </a:rPr>
              <a:t>    </a:t>
            </a:r>
            <a:r>
              <a:rPr lang="en-ZA" sz="6600" b="1" kern="1200" dirty="0">
                <a:solidFill>
                  <a:srgbClr val="F5981B"/>
                </a:solidFill>
                <a:latin typeface="Helvetica Neue"/>
                <a:ea typeface="+mj-ea"/>
                <a:cs typeface="Arial"/>
              </a:rPr>
              <a:t>PROGRAMME: 2 RECREATION DEVELOPMENT AND SPORT PROMOTION</a:t>
            </a:r>
            <a:r>
              <a:rPr lang="en-GB" sz="6600" b="1" kern="1200" dirty="0">
                <a:solidFill>
                  <a:srgbClr val="F5981B"/>
                </a:solidFill>
                <a:latin typeface="Helvetica Neue"/>
                <a:ea typeface="+mj-ea"/>
                <a:cs typeface="Arial"/>
              </a:rPr>
              <a:t> .…Cnt</a:t>
            </a:r>
            <a:endParaRPr sz="6600" b="1" kern="1200" dirty="0">
              <a:solidFill>
                <a:srgbClr val="F5981B"/>
              </a:solidFill>
              <a:latin typeface="Helvetica Neue"/>
              <a:ea typeface="+mj-ea"/>
              <a:cs typeface="Arial"/>
            </a:endParaRPr>
          </a:p>
        </p:txBody>
      </p:sp>
    </p:spTree>
    <p:extLst>
      <p:ext uri="{BB962C8B-B14F-4D97-AF65-F5344CB8AC3E}">
        <p14:creationId xmlns:p14="http://schemas.microsoft.com/office/powerpoint/2010/main" val="360189745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A625D99-C47A-4138-ACC5-7AD44AAB3A6B}"/>
              </a:ext>
            </a:extLst>
          </p:cNvPr>
          <p:cNvSpPr txBox="1">
            <a:spLocks/>
          </p:cNvSpPr>
          <p:nvPr/>
        </p:nvSpPr>
        <p:spPr>
          <a:xfrm>
            <a:off x="1525043" y="2238475"/>
            <a:ext cx="21924335" cy="8160168"/>
          </a:xfrm>
          <a:prstGeom prst="rect">
            <a:avLst/>
          </a:prstGeom>
        </p:spPr>
        <p:txBody>
          <a:bodyPr>
            <a:noAutofit/>
          </a:bodyPr>
          <a:lst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hangingPunct="1">
              <a:lnSpc>
                <a:spcPct val="150000"/>
              </a:lnSpc>
            </a:pPr>
            <a:r>
              <a:rPr lang="en-ZA" sz="9600" dirty="0">
                <a:solidFill>
                  <a:srgbClr val="CC9900"/>
                </a:solidFill>
              </a:rPr>
              <a:t>PROGRAMME :3</a:t>
            </a:r>
          </a:p>
          <a:p>
            <a:pPr algn="ctr" hangingPunct="1">
              <a:lnSpc>
                <a:spcPct val="150000"/>
              </a:lnSpc>
            </a:pPr>
            <a:r>
              <a:rPr lang="en-ZA" sz="9600" dirty="0">
                <a:solidFill>
                  <a:srgbClr val="CC9900"/>
                </a:solidFill>
              </a:rPr>
              <a:t>ARTS AND CULTURE PROMOTION AND DEVELOPMENT - (78%)</a:t>
            </a:r>
          </a:p>
          <a:p>
            <a:pPr algn="ctr" hangingPunct="1"/>
            <a:endParaRPr lang="en-GB" sz="9600" dirty="0">
              <a:solidFill>
                <a:srgbClr val="996633"/>
              </a:solidFill>
            </a:endParaRPr>
          </a:p>
        </p:txBody>
      </p:sp>
    </p:spTree>
    <p:extLst>
      <p:ext uri="{BB962C8B-B14F-4D97-AF65-F5344CB8AC3E}">
        <p14:creationId xmlns:p14="http://schemas.microsoft.com/office/powerpoint/2010/main" val="405119551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171889" y="177862"/>
            <a:ext cx="23980198"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mj-lt"/>
                <a:ea typeface="+mj-ea"/>
                <a:cs typeface="Arial"/>
              </a:rPr>
              <a:t>    PROGRAMME :3 ARTS AND CULTURE PROMOTION AND DEVELOPMENT </a:t>
            </a:r>
            <a:endParaRPr sz="6600" b="1" kern="1200" dirty="0">
              <a:solidFill>
                <a:srgbClr val="F5981B"/>
              </a:solidFill>
              <a:latin typeface="+mj-lt"/>
              <a:ea typeface="+mj-ea"/>
              <a:cs typeface="Arial"/>
            </a:endParaRPr>
          </a:p>
        </p:txBody>
      </p:sp>
      <p:sp>
        <p:nvSpPr>
          <p:cNvPr id="4" name="TextBox 3">
            <a:extLst>
              <a:ext uri="{FF2B5EF4-FFF2-40B4-BE49-F238E27FC236}">
                <a16:creationId xmlns:a16="http://schemas.microsoft.com/office/drawing/2014/main" id="{5E08C5E1-2D13-1501-732D-1E952D8CAE0A}"/>
              </a:ext>
            </a:extLst>
          </p:cNvPr>
          <p:cNvSpPr txBox="1"/>
          <p:nvPr/>
        </p:nvSpPr>
        <p:spPr>
          <a:xfrm>
            <a:off x="23037271" y="12871781"/>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b="1">
                <a:solidFill>
                  <a:srgbClr val="000000"/>
                </a:solidFill>
              </a:defRPr>
            </a:lvl1pPr>
          </a:lstStyle>
          <a:p>
            <a:r>
              <a:rPr lang="en-ZA" dirty="0"/>
              <a:t>34</a:t>
            </a:r>
          </a:p>
        </p:txBody>
      </p:sp>
      <p:sp>
        <p:nvSpPr>
          <p:cNvPr id="3" name="Content Placeholder 2">
            <a:extLst>
              <a:ext uri="{FF2B5EF4-FFF2-40B4-BE49-F238E27FC236}">
                <a16:creationId xmlns:a16="http://schemas.microsoft.com/office/drawing/2014/main" id="{252BAA1A-72D1-F353-9789-0A3C142BA027}"/>
              </a:ext>
            </a:extLst>
          </p:cNvPr>
          <p:cNvSpPr txBox="1">
            <a:spLocks/>
          </p:cNvSpPr>
          <p:nvPr/>
        </p:nvSpPr>
        <p:spPr>
          <a:xfrm>
            <a:off x="171889" y="2968874"/>
            <a:ext cx="23980198" cy="9938969"/>
          </a:xfrm>
          <a:prstGeom prst="rect">
            <a:avLst/>
          </a:prstGeom>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indent="0">
              <a:lnSpc>
                <a:spcPct val="150000"/>
              </a:lnSpc>
              <a:spcBef>
                <a:spcPts val="0"/>
              </a:spcBef>
              <a:buNone/>
            </a:pPr>
            <a:r>
              <a:rPr lang="en-GB" sz="4400" b="1" dirty="0"/>
              <a:t>Purpose:  </a:t>
            </a:r>
            <a:r>
              <a:rPr lang="en-GB" sz="4400" b="0" dirty="0"/>
              <a:t>Promote and develop arts, culture, and languages and implement the national social</a:t>
            </a:r>
          </a:p>
          <a:p>
            <a:pPr marL="0" indent="0">
              <a:lnSpc>
                <a:spcPct val="150000"/>
              </a:lnSpc>
              <a:spcBef>
                <a:spcPts val="0"/>
              </a:spcBef>
              <a:buNone/>
            </a:pPr>
            <a:r>
              <a:rPr lang="en-GB" sz="4400" dirty="0"/>
              <a:t>                 </a:t>
            </a:r>
            <a:r>
              <a:rPr lang="en-GB" sz="4400" b="0" dirty="0"/>
              <a:t> cohesion strategy. </a:t>
            </a:r>
            <a:r>
              <a:rPr lang="en-ZA" sz="4400" dirty="0">
                <a:effectLst/>
                <a:ea typeface="Times New Roman" panose="02020603050405020304" pitchFamily="18" charset="0"/>
                <a:cs typeface="Times New Roman" panose="02020603050405020304" pitchFamily="18" charset="0"/>
              </a:rPr>
              <a:t>The Programme has the following sub-programmes:</a:t>
            </a:r>
          </a:p>
          <a:p>
            <a:pPr marL="0" indent="0">
              <a:lnSpc>
                <a:spcPct val="150000"/>
              </a:lnSpc>
              <a:spcBef>
                <a:spcPts val="0"/>
              </a:spcBef>
              <a:buNone/>
            </a:pPr>
            <a:endParaRPr lang="en-ZA" sz="4400" dirty="0">
              <a:effectLst/>
              <a:ea typeface="Calibri" panose="020F0502020204030204" pitchFamily="34" charset="0"/>
              <a:cs typeface="Times New Roman" panose="02020603050405020304" pitchFamily="18" charset="0"/>
            </a:endParaRPr>
          </a:p>
          <a:p>
            <a:pPr lvl="0" algn="just">
              <a:lnSpc>
                <a:spcPct val="150000"/>
              </a:lnSpc>
              <a:spcBef>
                <a:spcPts val="0"/>
              </a:spcBef>
              <a:spcAft>
                <a:spcPts val="1000"/>
              </a:spcAft>
              <a:buFont typeface="Wingdings" panose="05000000000000000000" pitchFamily="2" charset="2"/>
              <a:buChar char="§"/>
            </a:pPr>
            <a:r>
              <a:rPr lang="en-ZA" sz="4400" b="1" dirty="0">
                <a:effectLst/>
                <a:ea typeface="Calibri" panose="020F0502020204030204" pitchFamily="34" charset="0"/>
                <a:cs typeface="Times New Roman" panose="02020603050405020304" pitchFamily="18" charset="0"/>
              </a:rPr>
              <a:t>National Language Services </a:t>
            </a:r>
          </a:p>
          <a:p>
            <a:pPr lvl="0" algn="just">
              <a:lnSpc>
                <a:spcPct val="150000"/>
              </a:lnSpc>
              <a:spcBef>
                <a:spcPts val="0"/>
              </a:spcBef>
              <a:spcAft>
                <a:spcPts val="1000"/>
              </a:spcAft>
              <a:buFont typeface="Wingdings" panose="05000000000000000000" pitchFamily="2" charset="2"/>
              <a:buChar char="§"/>
            </a:pPr>
            <a:r>
              <a:rPr lang="en-ZA" sz="4400" b="1" dirty="0">
                <a:effectLst/>
                <a:ea typeface="Calibri" panose="020F0502020204030204" pitchFamily="34" charset="0"/>
                <a:cs typeface="Times New Roman" panose="02020603050405020304" pitchFamily="18" charset="0"/>
              </a:rPr>
              <a:t>Cultural and Creative Industries Development </a:t>
            </a:r>
          </a:p>
          <a:p>
            <a:pPr lvl="0" algn="just">
              <a:lnSpc>
                <a:spcPct val="150000"/>
              </a:lnSpc>
              <a:spcBef>
                <a:spcPts val="0"/>
              </a:spcBef>
              <a:spcAft>
                <a:spcPts val="1000"/>
              </a:spcAft>
              <a:buFont typeface="Wingdings" panose="05000000000000000000" pitchFamily="2" charset="2"/>
              <a:buChar char="§"/>
            </a:pPr>
            <a:r>
              <a:rPr lang="en-ZA" sz="4400" b="1" dirty="0">
                <a:effectLst/>
                <a:ea typeface="Calibri" panose="020F0502020204030204" pitchFamily="34" charset="0"/>
                <a:cs typeface="Times New Roman" panose="02020603050405020304" pitchFamily="18" charset="0"/>
              </a:rPr>
              <a:t>International Cooperation </a:t>
            </a:r>
          </a:p>
          <a:p>
            <a:pPr lvl="0" algn="just">
              <a:lnSpc>
                <a:spcPct val="150000"/>
              </a:lnSpc>
              <a:spcBef>
                <a:spcPts val="0"/>
              </a:spcBef>
              <a:spcAft>
                <a:spcPts val="1000"/>
              </a:spcAft>
              <a:buFont typeface="Wingdings" panose="05000000000000000000" pitchFamily="2" charset="2"/>
              <a:buChar char="§"/>
            </a:pPr>
            <a:r>
              <a:rPr lang="en-ZA" sz="4400" b="1" dirty="0">
                <a:effectLst/>
                <a:ea typeface="Calibri" panose="020F0502020204030204" pitchFamily="34" charset="0"/>
                <a:cs typeface="Times New Roman" panose="02020603050405020304" pitchFamily="18" charset="0"/>
              </a:rPr>
              <a:t>Social Cohesion and Nation Building </a:t>
            </a:r>
          </a:p>
          <a:p>
            <a:pPr lvl="0" algn="just">
              <a:lnSpc>
                <a:spcPct val="150000"/>
              </a:lnSpc>
              <a:spcBef>
                <a:spcPts val="0"/>
              </a:spcBef>
              <a:spcAft>
                <a:spcPts val="1000"/>
              </a:spcAft>
              <a:buFont typeface="Wingdings" panose="05000000000000000000" pitchFamily="2" charset="2"/>
              <a:buChar char="§"/>
            </a:pPr>
            <a:r>
              <a:rPr lang="en-ZA" sz="4400" b="1" dirty="0">
                <a:effectLst/>
                <a:ea typeface="Calibri" panose="020F0502020204030204" pitchFamily="34" charset="0"/>
                <a:cs typeface="Times New Roman" panose="02020603050405020304" pitchFamily="18" charset="0"/>
              </a:rPr>
              <a:t>Mzansi Golden Economy</a:t>
            </a:r>
            <a:r>
              <a:rPr lang="en-ZA" sz="4400" dirty="0">
                <a:effectLst/>
                <a:ea typeface="Calibri" panose="020F0502020204030204" pitchFamily="34" charset="0"/>
                <a:cs typeface="Times New Roman" panose="02020603050405020304" pitchFamily="18" charset="0"/>
              </a:rPr>
              <a:t> </a:t>
            </a:r>
            <a:endParaRPr lang="en-ZA" sz="4400" dirty="0">
              <a:ea typeface="Calibri" panose="020F0502020204030204" pitchFamily="34" charset="0"/>
              <a:cs typeface="Times New Roman" panose="02020603050405020304" pitchFamily="18" charset="0"/>
            </a:endParaRPr>
          </a:p>
          <a:p>
            <a:pPr lvl="0" algn="just">
              <a:lnSpc>
                <a:spcPct val="150000"/>
              </a:lnSpc>
              <a:spcBef>
                <a:spcPts val="0"/>
              </a:spcBef>
              <a:spcAft>
                <a:spcPts val="1000"/>
              </a:spcAft>
              <a:buFont typeface="Wingdings" panose="05000000000000000000" pitchFamily="2" charset="2"/>
              <a:buChar char="§"/>
            </a:pPr>
            <a:r>
              <a:rPr lang="en-ZA" sz="4400" b="1" dirty="0">
                <a:effectLst/>
                <a:ea typeface="Calibri" panose="020F0502020204030204" pitchFamily="34" charset="0"/>
                <a:cs typeface="Times New Roman" panose="02020603050405020304" pitchFamily="18" charset="0"/>
              </a:rPr>
              <a:t>National Film and Video Foundation </a:t>
            </a:r>
            <a:endParaRPr lang="en-ZA" sz="4400" b="0" dirty="0"/>
          </a:p>
        </p:txBody>
      </p:sp>
    </p:spTree>
    <p:extLst>
      <p:ext uri="{BB962C8B-B14F-4D97-AF65-F5344CB8AC3E}">
        <p14:creationId xmlns:p14="http://schemas.microsoft.com/office/powerpoint/2010/main" val="115426116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807EC8AF-5655-CB7D-D0D9-E77C0B6C80AA}"/>
              </a:ext>
            </a:extLst>
          </p:cNvPr>
          <p:cNvGraphicFramePr>
            <a:graphicFrameLocks/>
          </p:cNvGraphicFramePr>
          <p:nvPr>
            <p:extLst>
              <p:ext uri="{D42A27DB-BD31-4B8C-83A1-F6EECF244321}">
                <p14:modId xmlns:p14="http://schemas.microsoft.com/office/powerpoint/2010/main" val="3999322536"/>
              </p:ext>
            </p:extLst>
          </p:nvPr>
        </p:nvGraphicFramePr>
        <p:xfrm>
          <a:off x="171889" y="3253599"/>
          <a:ext cx="23991617" cy="7751954"/>
        </p:xfrm>
        <a:graphic>
          <a:graphicData uri="http://schemas.openxmlformats.org/drawingml/2006/table">
            <a:tbl>
              <a:tblPr firstRow="1" bandRow="1"/>
              <a:tblGrid>
                <a:gridCol w="2417154">
                  <a:extLst>
                    <a:ext uri="{9D8B030D-6E8A-4147-A177-3AD203B41FA5}">
                      <a16:colId xmlns:a16="http://schemas.microsoft.com/office/drawing/2014/main" val="1501988300"/>
                    </a:ext>
                  </a:extLst>
                </a:gridCol>
                <a:gridCol w="4890193">
                  <a:extLst>
                    <a:ext uri="{9D8B030D-6E8A-4147-A177-3AD203B41FA5}">
                      <a16:colId xmlns:a16="http://schemas.microsoft.com/office/drawing/2014/main" val="584018334"/>
                    </a:ext>
                  </a:extLst>
                </a:gridCol>
                <a:gridCol w="2265855">
                  <a:extLst>
                    <a:ext uri="{9D8B030D-6E8A-4147-A177-3AD203B41FA5}">
                      <a16:colId xmlns:a16="http://schemas.microsoft.com/office/drawing/2014/main" val="2642975481"/>
                    </a:ext>
                  </a:extLst>
                </a:gridCol>
                <a:gridCol w="6062423">
                  <a:extLst>
                    <a:ext uri="{9D8B030D-6E8A-4147-A177-3AD203B41FA5}">
                      <a16:colId xmlns:a16="http://schemas.microsoft.com/office/drawing/2014/main" val="2665792632"/>
                    </a:ext>
                  </a:extLst>
                </a:gridCol>
                <a:gridCol w="2416699">
                  <a:extLst>
                    <a:ext uri="{9D8B030D-6E8A-4147-A177-3AD203B41FA5}">
                      <a16:colId xmlns:a16="http://schemas.microsoft.com/office/drawing/2014/main" val="1305588971"/>
                    </a:ext>
                  </a:extLst>
                </a:gridCol>
                <a:gridCol w="5939293">
                  <a:extLst>
                    <a:ext uri="{9D8B030D-6E8A-4147-A177-3AD203B41FA5}">
                      <a16:colId xmlns:a16="http://schemas.microsoft.com/office/drawing/2014/main" val="3805601025"/>
                    </a:ext>
                  </a:extLst>
                </a:gridCol>
              </a:tblGrid>
              <a:tr h="861383">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1278924">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50000"/>
                        </a:lnSpc>
                        <a:spcAft>
                          <a:spcPts val="0"/>
                        </a:spcAft>
                      </a:pPr>
                      <a:r>
                        <a:rPr lang="en-ZA" sz="3200" b="1" dirty="0">
                          <a:solidFill>
                            <a:srgbClr val="000000"/>
                          </a:solidFill>
                          <a:latin typeface="Arial" panose="020B0604020202020204" pitchFamily="34" charset="0"/>
                          <a:cs typeface="Arial" panose="020B0604020202020204" pitchFamily="34" charset="0"/>
                        </a:rPr>
                        <a:t>ACPD 3.1</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50000"/>
                        </a:lnSpc>
                        <a:spcAft>
                          <a:spcPts val="0"/>
                        </a:spcAft>
                      </a:pPr>
                      <a:r>
                        <a:rPr lang="en-ZA"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multi-year HLT projects supported.</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600" dirty="0">
                          <a:solidFill>
                            <a:srgbClr val="000000"/>
                          </a:solidFill>
                          <a:effectLst/>
                          <a:latin typeface="Arial" panose="020B0604020202020204" pitchFamily="34" charset="0"/>
                          <a:cs typeface="Arial" panose="020B0604020202020204" pitchFamily="34" charset="0"/>
                        </a:rPr>
                        <a:t>4</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600" dirty="0">
                          <a:solidFill>
                            <a:srgbClr val="000000"/>
                          </a:solidFill>
                          <a:latin typeface="Arial" panose="020B0604020202020204" pitchFamily="34" charset="0"/>
                          <a:cs typeface="Arial" panose="020B0604020202020204" pitchFamily="34" charset="0"/>
                        </a:rPr>
                        <a:t>6 multi-year HLT projects were supported.</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600" dirty="0">
                          <a:solidFill>
                            <a:srgbClr val="000000"/>
                          </a:solidFill>
                          <a:latin typeface="Arial" panose="020B0604020202020204" pitchFamily="34" charset="0"/>
                          <a:cs typeface="Arial" panose="020B0604020202020204" pitchFamily="34" charset="0"/>
                        </a:rPr>
                        <a:t>+2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600" dirty="0">
                          <a:solidFill>
                            <a:srgbClr val="000000"/>
                          </a:solidFill>
                          <a:latin typeface="Arial" panose="020B0604020202020204" pitchFamily="34" charset="0"/>
                          <a:cs typeface="Arial" panose="020B0604020202020204" pitchFamily="34" charset="0"/>
                        </a:rPr>
                        <a:t>Additional funds were secured during the year. As a result, two more projects were supported.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738084026"/>
                  </a:ext>
                </a:extLst>
              </a:tr>
              <a:tr h="2792663">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50000"/>
                        </a:lnSpc>
                        <a:spcAft>
                          <a:spcPts val="0"/>
                        </a:spcAft>
                      </a:pPr>
                      <a:r>
                        <a:rPr lang="en-ZA" sz="3200" b="1" dirty="0">
                          <a:solidFill>
                            <a:srgbClr val="000000"/>
                          </a:solidFill>
                          <a:latin typeface="Arial" panose="020B0604020202020204" pitchFamily="34" charset="0"/>
                          <a:cs typeface="Arial" panose="020B0604020202020204" pitchFamily="34" charset="0"/>
                        </a:rPr>
                        <a:t>ACPD 3.2</a:t>
                      </a:r>
                    </a:p>
                    <a:p>
                      <a:pPr algn="just">
                        <a:lnSpc>
                          <a:spcPct val="150000"/>
                        </a:lnSpc>
                        <a:spcAft>
                          <a:spcPts val="0"/>
                        </a:spcAft>
                      </a:pPr>
                      <a:endParaRPr lang="en-ZA" sz="3200" b="1"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50000"/>
                        </a:lnSpc>
                        <a:spcAft>
                          <a:spcPts val="0"/>
                        </a:spcAft>
                      </a:pPr>
                      <a:r>
                        <a:rPr lang="en-ZA"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Percentage of official documents received that are translated and/or edited. </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600" dirty="0">
                          <a:solidFill>
                            <a:srgbClr val="000000"/>
                          </a:solidFill>
                          <a:effectLst/>
                          <a:latin typeface="Arial" panose="020B0604020202020204" pitchFamily="34" charset="0"/>
                          <a:cs typeface="Arial" panose="020B0604020202020204" pitchFamily="34" charset="0"/>
                        </a:rPr>
                        <a:t>100%</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600" dirty="0">
                          <a:solidFill>
                            <a:srgbClr val="000000"/>
                          </a:solidFill>
                          <a:latin typeface="Arial" panose="020B0604020202020204" pitchFamily="34" charset="0"/>
                          <a:cs typeface="Arial" panose="020B0604020202020204" pitchFamily="34" charset="0"/>
                        </a:rPr>
                        <a:t>100% (644) of documents received were translated and/or edited as per clients specifications.</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600" dirty="0">
                          <a:solidFill>
                            <a:srgbClr val="000000"/>
                          </a:solidFill>
                          <a:latin typeface="Arial" panose="020B0604020202020204" pitchFamily="34" charset="0"/>
                          <a:cs typeface="Arial" panose="020B0604020202020204" pitchFamily="34" charset="0"/>
                        </a:rPr>
                        <a:t>-</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600" dirty="0">
                          <a:solidFill>
                            <a:srgbClr val="000000"/>
                          </a:solidFill>
                          <a:latin typeface="Arial" panose="020B0604020202020204" pitchFamily="34" charset="0"/>
                          <a:cs typeface="Arial" panose="020B0604020202020204" pitchFamily="34" charset="0"/>
                        </a:rPr>
                        <a:t>-</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870052057"/>
                  </a:ext>
                </a:extLst>
              </a:tr>
            </a:tbl>
          </a:graphicData>
        </a:graphic>
      </p:graphicFrame>
      <p:sp>
        <p:nvSpPr>
          <p:cNvPr id="5" name="TextBox 4">
            <a:extLst>
              <a:ext uri="{FF2B5EF4-FFF2-40B4-BE49-F238E27FC236}">
                <a16:creationId xmlns:a16="http://schemas.microsoft.com/office/drawing/2014/main" id="{BFC61715-BB94-DEB8-0006-10D854386531}"/>
              </a:ext>
            </a:extLst>
          </p:cNvPr>
          <p:cNvSpPr txBox="1"/>
          <p:nvPr/>
        </p:nvSpPr>
        <p:spPr>
          <a:xfrm>
            <a:off x="23171727" y="12461433"/>
            <a:ext cx="689759"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b="1">
                <a:solidFill>
                  <a:srgbClr val="00000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35</a:t>
            </a:r>
          </a:p>
        </p:txBody>
      </p:sp>
      <p:sp>
        <p:nvSpPr>
          <p:cNvPr id="7" name="HEADING">
            <a:extLst>
              <a:ext uri="{FF2B5EF4-FFF2-40B4-BE49-F238E27FC236}">
                <a16:creationId xmlns:a16="http://schemas.microsoft.com/office/drawing/2014/main" id="{ABACF536-EA7F-D7FF-025A-37F84367B9AE}"/>
              </a:ext>
            </a:extLst>
          </p:cNvPr>
          <p:cNvSpPr txBox="1"/>
          <p:nvPr/>
        </p:nvSpPr>
        <p:spPr>
          <a:xfrm>
            <a:off x="171889" y="177862"/>
            <a:ext cx="23980198"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3: ARTS AND CULTURE PROMOTION </a:t>
            </a:r>
          </a:p>
          <a:p>
            <a:r>
              <a:rPr lang="en-ZA" sz="6600" b="1" kern="1200" dirty="0">
                <a:solidFill>
                  <a:srgbClr val="F5981B"/>
                </a:solidFill>
                <a:latin typeface="Helvetica Neue"/>
                <a:ea typeface="+mj-ea"/>
                <a:cs typeface="Arial"/>
              </a:rPr>
              <a:t>AND DEVELOPMENT </a:t>
            </a:r>
            <a:r>
              <a:rPr lang="en-GB" sz="6600" b="1" kern="1200" dirty="0">
                <a:solidFill>
                  <a:srgbClr val="F5981B"/>
                </a:solidFill>
                <a:latin typeface="Helvetica Neue"/>
                <a:ea typeface="+mj-ea"/>
                <a:cs typeface="Arial"/>
              </a:rPr>
              <a:t>.…Cnt</a:t>
            </a:r>
            <a:endParaRPr sz="6600" b="1" kern="1200" dirty="0">
              <a:solidFill>
                <a:srgbClr val="F5981B"/>
              </a:solidFill>
              <a:latin typeface="Helvetica Neue"/>
              <a:ea typeface="+mj-ea"/>
              <a:cs typeface="Arial"/>
            </a:endParaRPr>
          </a:p>
        </p:txBody>
      </p:sp>
    </p:spTree>
    <p:extLst>
      <p:ext uri="{BB962C8B-B14F-4D97-AF65-F5344CB8AC3E}">
        <p14:creationId xmlns:p14="http://schemas.microsoft.com/office/powerpoint/2010/main" val="284744892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60A3ADE2-E47F-19C6-D087-843B5ED0AC77}"/>
              </a:ext>
            </a:extLst>
          </p:cNvPr>
          <p:cNvGraphicFramePr>
            <a:graphicFrameLocks/>
          </p:cNvGraphicFramePr>
          <p:nvPr>
            <p:extLst>
              <p:ext uri="{D42A27DB-BD31-4B8C-83A1-F6EECF244321}">
                <p14:modId xmlns:p14="http://schemas.microsoft.com/office/powerpoint/2010/main" val="1279564646"/>
              </p:ext>
            </p:extLst>
          </p:nvPr>
        </p:nvGraphicFramePr>
        <p:xfrm>
          <a:off x="50222" y="2913359"/>
          <a:ext cx="24223531" cy="8943432"/>
        </p:xfrm>
        <a:graphic>
          <a:graphicData uri="http://schemas.openxmlformats.org/drawingml/2006/table">
            <a:tbl>
              <a:tblPr firstRow="1" bandRow="1"/>
              <a:tblGrid>
                <a:gridCol w="2130408">
                  <a:extLst>
                    <a:ext uri="{9D8B030D-6E8A-4147-A177-3AD203B41FA5}">
                      <a16:colId xmlns:a16="http://schemas.microsoft.com/office/drawing/2014/main" val="1501988300"/>
                    </a:ext>
                  </a:extLst>
                </a:gridCol>
                <a:gridCol w="4477802">
                  <a:extLst>
                    <a:ext uri="{9D8B030D-6E8A-4147-A177-3AD203B41FA5}">
                      <a16:colId xmlns:a16="http://schemas.microsoft.com/office/drawing/2014/main" val="584018334"/>
                    </a:ext>
                  </a:extLst>
                </a:gridCol>
                <a:gridCol w="1783140">
                  <a:extLst>
                    <a:ext uri="{9D8B030D-6E8A-4147-A177-3AD203B41FA5}">
                      <a16:colId xmlns:a16="http://schemas.microsoft.com/office/drawing/2014/main" val="2642975481"/>
                    </a:ext>
                  </a:extLst>
                </a:gridCol>
                <a:gridCol w="4253092">
                  <a:extLst>
                    <a:ext uri="{9D8B030D-6E8A-4147-A177-3AD203B41FA5}">
                      <a16:colId xmlns:a16="http://schemas.microsoft.com/office/drawing/2014/main" val="2665792632"/>
                    </a:ext>
                  </a:extLst>
                </a:gridCol>
                <a:gridCol w="1863194">
                  <a:extLst>
                    <a:ext uri="{9D8B030D-6E8A-4147-A177-3AD203B41FA5}">
                      <a16:colId xmlns:a16="http://schemas.microsoft.com/office/drawing/2014/main" val="1305588971"/>
                    </a:ext>
                  </a:extLst>
                </a:gridCol>
                <a:gridCol w="9715895">
                  <a:extLst>
                    <a:ext uri="{9D8B030D-6E8A-4147-A177-3AD203B41FA5}">
                      <a16:colId xmlns:a16="http://schemas.microsoft.com/office/drawing/2014/main" val="3805601025"/>
                    </a:ext>
                  </a:extLst>
                </a:gridCol>
              </a:tblGrid>
              <a:tr h="958411">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2482038">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00000"/>
                        </a:lnSpc>
                      </a:pPr>
                      <a:r>
                        <a:rPr lang="en-ZA" sz="2800" b="1" dirty="0">
                          <a:solidFill>
                            <a:srgbClr val="000000"/>
                          </a:solidFill>
                          <a:latin typeface="Arial" panose="020B0604020202020204" pitchFamily="34" charset="0"/>
                          <a:cs typeface="Arial" panose="020B0604020202020204" pitchFamily="34" charset="0"/>
                        </a:rPr>
                        <a:t>ACPD 3.3</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bursaries awarded for the development of qualified language practitioners as per year. </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250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3200" dirty="0">
                          <a:solidFill>
                            <a:srgbClr val="000000"/>
                          </a:solidFill>
                          <a:latin typeface="Arial" panose="020B0604020202020204" pitchFamily="34" charset="0"/>
                          <a:cs typeface="Arial" panose="020B0604020202020204" pitchFamily="34" charset="0"/>
                        </a:rPr>
                        <a:t>301 bursaries were awarded for the development of qualified language practitioners.  </a:t>
                      </a:r>
                      <a:endParaRPr lang="en-GB" sz="3200"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+51</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Awarding of the bursaries is at the discretion of universities, depending on the cost of their courses and the number of language-related modules that are being registered for.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Some universities have a cheaper fee structure than others, hence the additional 51 students supported.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738084026"/>
                  </a:ext>
                </a:extLst>
              </a:tr>
              <a:tr h="2998752">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00000"/>
                        </a:lnSpc>
                      </a:pPr>
                      <a:r>
                        <a:rPr lang="en-ZA" sz="2800" b="1" dirty="0">
                          <a:solidFill>
                            <a:srgbClr val="000000"/>
                          </a:solidFill>
                          <a:latin typeface="Arial" panose="020B0604020202020204" pitchFamily="34" charset="0"/>
                          <a:cs typeface="Arial" panose="020B0604020202020204" pitchFamily="34" charset="0"/>
                        </a:rPr>
                        <a:t>ACPD 3.4</a:t>
                      </a:r>
                    </a:p>
                    <a:p>
                      <a:pPr algn="just">
                        <a:lnSpc>
                          <a:spcPct val="100000"/>
                        </a:lnSpc>
                      </a:pPr>
                      <a:endParaRPr lang="en-ZA" sz="2800" b="1"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local and international market access platforms financially supported. </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12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12 local and international market platforms were financially supported.</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en-GB" sz="3200"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2131395316"/>
                  </a:ext>
                </a:extLst>
              </a:tr>
            </a:tbl>
          </a:graphicData>
        </a:graphic>
      </p:graphicFrame>
      <p:sp>
        <p:nvSpPr>
          <p:cNvPr id="6" name="HEADING">
            <a:extLst>
              <a:ext uri="{FF2B5EF4-FFF2-40B4-BE49-F238E27FC236}">
                <a16:creationId xmlns:a16="http://schemas.microsoft.com/office/drawing/2014/main" id="{25A01B2C-2AF6-40ED-4CA7-FCB2162DA40D}"/>
              </a:ext>
            </a:extLst>
          </p:cNvPr>
          <p:cNvSpPr txBox="1"/>
          <p:nvPr/>
        </p:nvSpPr>
        <p:spPr>
          <a:xfrm>
            <a:off x="171889" y="177862"/>
            <a:ext cx="23980198"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3: ARTS AND CULTURE PROMOTION </a:t>
            </a:r>
          </a:p>
          <a:p>
            <a:r>
              <a:rPr lang="en-ZA" sz="6600" b="1" kern="1200" dirty="0">
                <a:solidFill>
                  <a:srgbClr val="F5981B"/>
                </a:solidFill>
                <a:latin typeface="Helvetica Neue"/>
                <a:ea typeface="+mj-ea"/>
                <a:cs typeface="Arial"/>
              </a:rPr>
              <a:t>AND DEVELOPMENT </a:t>
            </a:r>
            <a:r>
              <a:rPr lang="en-GB" sz="6600" b="1" kern="1200" dirty="0">
                <a:solidFill>
                  <a:srgbClr val="F5981B"/>
                </a:solidFill>
                <a:latin typeface="Helvetica Neue"/>
                <a:ea typeface="+mj-ea"/>
                <a:cs typeface="Arial"/>
              </a:rPr>
              <a:t>.…Cnt</a:t>
            </a:r>
            <a:endParaRPr sz="6600" b="1" kern="1200" dirty="0">
              <a:solidFill>
                <a:srgbClr val="F5981B"/>
              </a:solidFill>
              <a:latin typeface="Helvetica Neue"/>
              <a:ea typeface="+mj-ea"/>
              <a:cs typeface="Arial"/>
            </a:endParaRPr>
          </a:p>
        </p:txBody>
      </p:sp>
      <p:sp>
        <p:nvSpPr>
          <p:cNvPr id="7" name="TextBox 6">
            <a:extLst>
              <a:ext uri="{FF2B5EF4-FFF2-40B4-BE49-F238E27FC236}">
                <a16:creationId xmlns:a16="http://schemas.microsoft.com/office/drawing/2014/main" id="{C3781CF2-7403-8716-1549-855C9E0BB24B}"/>
              </a:ext>
            </a:extLst>
          </p:cNvPr>
          <p:cNvSpPr txBox="1"/>
          <p:nvPr/>
        </p:nvSpPr>
        <p:spPr>
          <a:xfrm>
            <a:off x="23037271" y="12874013"/>
            <a:ext cx="824215" cy="379591"/>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b="1">
                <a:solidFill>
                  <a:srgbClr val="00000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36</a:t>
            </a:r>
          </a:p>
        </p:txBody>
      </p:sp>
    </p:spTree>
    <p:extLst>
      <p:ext uri="{BB962C8B-B14F-4D97-AF65-F5344CB8AC3E}">
        <p14:creationId xmlns:p14="http://schemas.microsoft.com/office/powerpoint/2010/main" val="4466673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0ADF07C9-83BA-9288-2D91-7143D84983CA}"/>
              </a:ext>
            </a:extLst>
          </p:cNvPr>
          <p:cNvGraphicFramePr>
            <a:graphicFrameLocks/>
          </p:cNvGraphicFramePr>
          <p:nvPr>
            <p:extLst>
              <p:ext uri="{D42A27DB-BD31-4B8C-83A1-F6EECF244321}">
                <p14:modId xmlns:p14="http://schemas.microsoft.com/office/powerpoint/2010/main" val="1478080181"/>
              </p:ext>
            </p:extLst>
          </p:nvPr>
        </p:nvGraphicFramePr>
        <p:xfrm>
          <a:off x="171890" y="3064848"/>
          <a:ext cx="23980197" cy="6676200"/>
        </p:xfrm>
        <a:graphic>
          <a:graphicData uri="http://schemas.openxmlformats.org/drawingml/2006/table">
            <a:tbl>
              <a:tblPr firstRow="1" bandRow="1">
                <a:tableStyleId>{0505E3EF-67EA-436B-97B2-0124C06EBD24}</a:tableStyleId>
              </a:tblPr>
              <a:tblGrid>
                <a:gridCol w="2109007">
                  <a:extLst>
                    <a:ext uri="{9D8B030D-6E8A-4147-A177-3AD203B41FA5}">
                      <a16:colId xmlns:a16="http://schemas.microsoft.com/office/drawing/2014/main" val="1501988300"/>
                    </a:ext>
                  </a:extLst>
                </a:gridCol>
                <a:gridCol w="4433099">
                  <a:extLst>
                    <a:ext uri="{9D8B030D-6E8A-4147-A177-3AD203B41FA5}">
                      <a16:colId xmlns:a16="http://schemas.microsoft.com/office/drawing/2014/main" val="584018334"/>
                    </a:ext>
                  </a:extLst>
                </a:gridCol>
                <a:gridCol w="2066493">
                  <a:extLst>
                    <a:ext uri="{9D8B030D-6E8A-4147-A177-3AD203B41FA5}">
                      <a16:colId xmlns:a16="http://schemas.microsoft.com/office/drawing/2014/main" val="2642975481"/>
                    </a:ext>
                  </a:extLst>
                </a:gridCol>
                <a:gridCol w="4132988">
                  <a:extLst>
                    <a:ext uri="{9D8B030D-6E8A-4147-A177-3AD203B41FA5}">
                      <a16:colId xmlns:a16="http://schemas.microsoft.com/office/drawing/2014/main" val="2665792632"/>
                    </a:ext>
                  </a:extLst>
                </a:gridCol>
                <a:gridCol w="1937337">
                  <a:extLst>
                    <a:ext uri="{9D8B030D-6E8A-4147-A177-3AD203B41FA5}">
                      <a16:colId xmlns:a16="http://schemas.microsoft.com/office/drawing/2014/main" val="1305588971"/>
                    </a:ext>
                  </a:extLst>
                </a:gridCol>
                <a:gridCol w="9301273">
                  <a:extLst>
                    <a:ext uri="{9D8B030D-6E8A-4147-A177-3AD203B41FA5}">
                      <a16:colId xmlns:a16="http://schemas.microsoft.com/office/drawing/2014/main" val="3805601025"/>
                    </a:ext>
                  </a:extLst>
                </a:gridCol>
              </a:tblGrid>
              <a:tr h="1445204">
                <a:tc>
                  <a:txBody>
                    <a:bodyPr/>
                    <a:lstStyle/>
                    <a:p>
                      <a:pPr algn="ctr"/>
                      <a:r>
                        <a:rPr lang="en-US" sz="2400" dirty="0">
                          <a:solidFill>
                            <a:schemeClr val="bg1"/>
                          </a:solidFill>
                          <a:latin typeface="+mn-lt"/>
                        </a:rPr>
                        <a:t>INDICATOR CODE/NO.</a:t>
                      </a:r>
                    </a:p>
                  </a:txBody>
                  <a:tcPr>
                    <a:solidFill>
                      <a:schemeClr val="accent4">
                        <a:lumMod val="50000"/>
                      </a:schemeClr>
                    </a:solidFill>
                  </a:tcPr>
                </a:tc>
                <a:tc>
                  <a:txBody>
                    <a:bodyPr/>
                    <a:lstStyle/>
                    <a:p>
                      <a:pPr algn="ctr"/>
                      <a:r>
                        <a:rPr lang="en-US" sz="2400" dirty="0">
                          <a:solidFill>
                            <a:schemeClr val="bg1"/>
                          </a:solidFill>
                          <a:latin typeface="+mn-lt"/>
                        </a:rPr>
                        <a:t>PERFORMANCE INDICATOR </a:t>
                      </a:r>
                    </a:p>
                  </a:txBody>
                  <a:tcPr>
                    <a:solidFill>
                      <a:schemeClr val="accent4">
                        <a:lumMod val="50000"/>
                      </a:schemeClr>
                    </a:solidFill>
                  </a:tcPr>
                </a:tc>
                <a:tc>
                  <a:txBody>
                    <a:body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DEVIATION FROM PLANNED TARGET </a:t>
                      </a:r>
                    </a:p>
                  </a:txBody>
                  <a:tcPr>
                    <a:solidFill>
                      <a:schemeClr val="accent4">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solidFill>
                      <a:schemeClr val="accent4">
                        <a:lumMod val="50000"/>
                      </a:schemeClr>
                    </a:solidFill>
                  </a:tcPr>
                </a:tc>
                <a:extLst>
                  <a:ext uri="{0D108BD9-81ED-4DB2-BD59-A6C34878D82A}">
                    <a16:rowId xmlns:a16="http://schemas.microsoft.com/office/drawing/2014/main" val="720239497"/>
                  </a:ext>
                </a:extLst>
              </a:tr>
              <a:tr h="2912396">
                <a:tc>
                  <a:txBody>
                    <a:body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ZA" sz="3200" b="1" dirty="0">
                          <a:solidFill>
                            <a:srgbClr val="000000"/>
                          </a:solidFill>
                          <a:latin typeface="Arial" panose="020B0604020202020204" pitchFamily="34" charset="0"/>
                          <a:cs typeface="Arial" panose="020B0604020202020204" pitchFamily="34" charset="0"/>
                        </a:rPr>
                        <a:t>ACPD 3.5</a:t>
                      </a:r>
                    </a:p>
                    <a:p>
                      <a:pPr algn="just">
                        <a:lnSpc>
                          <a:spcPct val="150000"/>
                        </a:lnSpc>
                        <a:spcAft>
                          <a:spcPts val="0"/>
                        </a:spcAft>
                      </a:pPr>
                      <a:endParaRPr lang="en-ZA" sz="3200" b="1" dirty="0">
                        <a:solidFill>
                          <a:srgbClr val="000000"/>
                        </a:solidFill>
                        <a:latin typeface="Arial" panose="020B0604020202020204" pitchFamily="34" charset="0"/>
                        <a:cs typeface="Arial" panose="020B0604020202020204" pitchFamily="34" charset="0"/>
                      </a:endParaRPr>
                    </a:p>
                  </a:txBody>
                  <a:tcPr>
                    <a:solidFill>
                      <a:srgbClr val="D2F0CE"/>
                    </a:solidFill>
                  </a:tcPr>
                </a:tc>
                <a:tc>
                  <a:txBody>
                    <a:bodyPr/>
                    <a:lstStyle/>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capacity-building projects financially supported. </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20</a:t>
                      </a:r>
                    </a:p>
                  </a:txBody>
                  <a:tcPr>
                    <a:solidFill>
                      <a:srgbClr val="D2F0CE"/>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20 capacity-building projects were financially supported. </a:t>
                      </a:r>
                    </a:p>
                  </a:txBody>
                  <a:tcPr>
                    <a:solidFill>
                      <a:srgbClr val="00B05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For completeness of reporting and to reconcile with budget allocation, it is important to note that 21 projects were financially supported; however, one project was partially supported.</a:t>
                      </a: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 It was halted by the institution due to the incorrect process followed in appointing a service provider.</a:t>
                      </a: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 </a:t>
                      </a:r>
                    </a:p>
                  </a:txBody>
                  <a:tcPr>
                    <a:solidFill>
                      <a:srgbClr val="D2F0CE"/>
                    </a:solidFill>
                  </a:tcPr>
                </a:tc>
                <a:extLst>
                  <a:ext uri="{0D108BD9-81ED-4DB2-BD59-A6C34878D82A}">
                    <a16:rowId xmlns:a16="http://schemas.microsoft.com/office/drawing/2014/main" val="1738084026"/>
                  </a:ext>
                </a:extLst>
              </a:tr>
            </a:tbl>
          </a:graphicData>
        </a:graphic>
      </p:graphicFrame>
      <p:sp>
        <p:nvSpPr>
          <p:cNvPr id="6" name="HEADING">
            <a:extLst>
              <a:ext uri="{FF2B5EF4-FFF2-40B4-BE49-F238E27FC236}">
                <a16:creationId xmlns:a16="http://schemas.microsoft.com/office/drawing/2014/main" id="{86AAB1E5-B59F-D853-27D7-0A85DC605947}"/>
              </a:ext>
            </a:extLst>
          </p:cNvPr>
          <p:cNvSpPr txBox="1"/>
          <p:nvPr/>
        </p:nvSpPr>
        <p:spPr>
          <a:xfrm>
            <a:off x="171889" y="177862"/>
            <a:ext cx="23980198"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3: ARTS AND CULTURE PROMOTION </a:t>
            </a:r>
          </a:p>
          <a:p>
            <a:r>
              <a:rPr lang="en-ZA" sz="6600" b="1" kern="1200" dirty="0">
                <a:solidFill>
                  <a:srgbClr val="F5981B"/>
                </a:solidFill>
                <a:latin typeface="Helvetica Neue"/>
                <a:ea typeface="+mj-ea"/>
                <a:cs typeface="Arial"/>
              </a:rPr>
              <a:t>AND DEVELOPMENT </a:t>
            </a:r>
            <a:r>
              <a:rPr lang="en-GB" sz="6600" b="1" kern="1200" dirty="0">
                <a:solidFill>
                  <a:srgbClr val="F5981B"/>
                </a:solidFill>
                <a:latin typeface="Helvetica Neue"/>
                <a:ea typeface="+mj-ea"/>
                <a:cs typeface="Arial"/>
              </a:rPr>
              <a:t>.…Cnt</a:t>
            </a:r>
            <a:endParaRPr sz="6600" b="1" kern="1200" dirty="0">
              <a:solidFill>
                <a:srgbClr val="F5981B"/>
              </a:solidFill>
              <a:latin typeface="Helvetica Neue"/>
              <a:ea typeface="+mj-ea"/>
              <a:cs typeface="Arial"/>
            </a:endParaRPr>
          </a:p>
        </p:txBody>
      </p:sp>
      <p:sp>
        <p:nvSpPr>
          <p:cNvPr id="7" name="TextBox 6">
            <a:extLst>
              <a:ext uri="{FF2B5EF4-FFF2-40B4-BE49-F238E27FC236}">
                <a16:creationId xmlns:a16="http://schemas.microsoft.com/office/drawing/2014/main" id="{DE425457-699F-5F21-F1F0-4F5231DF5224}"/>
              </a:ext>
            </a:extLst>
          </p:cNvPr>
          <p:cNvSpPr txBox="1"/>
          <p:nvPr/>
        </p:nvSpPr>
        <p:spPr>
          <a:xfrm>
            <a:off x="23016489" y="12208994"/>
            <a:ext cx="824215" cy="379591"/>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rPr>
              <a:t>37</a:t>
            </a:r>
          </a:p>
        </p:txBody>
      </p:sp>
    </p:spTree>
    <p:extLst>
      <p:ext uri="{BB962C8B-B14F-4D97-AF65-F5344CB8AC3E}">
        <p14:creationId xmlns:p14="http://schemas.microsoft.com/office/powerpoint/2010/main" val="295705981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B8BD6298-C34D-6A0B-EAE1-B99EAD006CCC}"/>
              </a:ext>
            </a:extLst>
          </p:cNvPr>
          <p:cNvGraphicFramePr>
            <a:graphicFrameLocks/>
          </p:cNvGraphicFramePr>
          <p:nvPr>
            <p:extLst>
              <p:ext uri="{D42A27DB-BD31-4B8C-83A1-F6EECF244321}">
                <p14:modId xmlns:p14="http://schemas.microsoft.com/office/powerpoint/2010/main" val="3051625480"/>
              </p:ext>
            </p:extLst>
          </p:nvPr>
        </p:nvGraphicFramePr>
        <p:xfrm>
          <a:off x="171890" y="3064848"/>
          <a:ext cx="23980197" cy="8671124"/>
        </p:xfrm>
        <a:graphic>
          <a:graphicData uri="http://schemas.openxmlformats.org/drawingml/2006/table">
            <a:tbl>
              <a:tblPr firstRow="1" bandRow="1">
                <a:tableStyleId>{0505E3EF-67EA-436B-97B2-0124C06EBD24}</a:tableStyleId>
              </a:tblPr>
              <a:tblGrid>
                <a:gridCol w="2109007">
                  <a:extLst>
                    <a:ext uri="{9D8B030D-6E8A-4147-A177-3AD203B41FA5}">
                      <a16:colId xmlns:a16="http://schemas.microsoft.com/office/drawing/2014/main" val="1501988300"/>
                    </a:ext>
                  </a:extLst>
                </a:gridCol>
                <a:gridCol w="4694061">
                  <a:extLst>
                    <a:ext uri="{9D8B030D-6E8A-4147-A177-3AD203B41FA5}">
                      <a16:colId xmlns:a16="http://schemas.microsoft.com/office/drawing/2014/main" val="584018334"/>
                    </a:ext>
                  </a:extLst>
                </a:gridCol>
                <a:gridCol w="2147777">
                  <a:extLst>
                    <a:ext uri="{9D8B030D-6E8A-4147-A177-3AD203B41FA5}">
                      <a16:colId xmlns:a16="http://schemas.microsoft.com/office/drawing/2014/main" val="2642975481"/>
                    </a:ext>
                  </a:extLst>
                </a:gridCol>
                <a:gridCol w="4359349">
                  <a:extLst>
                    <a:ext uri="{9D8B030D-6E8A-4147-A177-3AD203B41FA5}">
                      <a16:colId xmlns:a16="http://schemas.microsoft.com/office/drawing/2014/main" val="2665792632"/>
                    </a:ext>
                  </a:extLst>
                </a:gridCol>
                <a:gridCol w="2381693">
                  <a:extLst>
                    <a:ext uri="{9D8B030D-6E8A-4147-A177-3AD203B41FA5}">
                      <a16:colId xmlns:a16="http://schemas.microsoft.com/office/drawing/2014/main" val="1305588971"/>
                    </a:ext>
                  </a:extLst>
                </a:gridCol>
                <a:gridCol w="8288310">
                  <a:extLst>
                    <a:ext uri="{9D8B030D-6E8A-4147-A177-3AD203B41FA5}">
                      <a16:colId xmlns:a16="http://schemas.microsoft.com/office/drawing/2014/main" val="3805601025"/>
                    </a:ext>
                  </a:extLst>
                </a:gridCol>
              </a:tblGrid>
              <a:tr h="1445204">
                <a:tc>
                  <a:txBody>
                    <a:bodyPr/>
                    <a:lstStyle/>
                    <a:p>
                      <a:pPr algn="ctr"/>
                      <a:r>
                        <a:rPr lang="en-US" sz="2400" dirty="0">
                          <a:solidFill>
                            <a:schemeClr val="bg1"/>
                          </a:solidFill>
                          <a:latin typeface="+mn-lt"/>
                        </a:rPr>
                        <a:t>INDICATOR CODE/NO.</a:t>
                      </a:r>
                    </a:p>
                  </a:txBody>
                  <a:tcPr>
                    <a:solidFill>
                      <a:schemeClr val="accent4">
                        <a:lumMod val="50000"/>
                      </a:schemeClr>
                    </a:solidFill>
                  </a:tcPr>
                </a:tc>
                <a:tc>
                  <a:txBody>
                    <a:bodyPr/>
                    <a:lstStyle/>
                    <a:p>
                      <a:pPr algn="ctr"/>
                      <a:r>
                        <a:rPr lang="en-US" sz="2400" dirty="0">
                          <a:solidFill>
                            <a:schemeClr val="bg1"/>
                          </a:solidFill>
                          <a:latin typeface="+mn-lt"/>
                        </a:rPr>
                        <a:t>PERFORMANCE INDICATOR </a:t>
                      </a:r>
                    </a:p>
                  </a:txBody>
                  <a:tcPr>
                    <a:solidFill>
                      <a:schemeClr val="accent4">
                        <a:lumMod val="50000"/>
                      </a:schemeClr>
                    </a:solidFill>
                  </a:tcPr>
                </a:tc>
                <a:tc>
                  <a:txBody>
                    <a:body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DEVIATION FROM PLANNED TARGET </a:t>
                      </a:r>
                    </a:p>
                  </a:txBody>
                  <a:tcPr>
                    <a:solidFill>
                      <a:schemeClr val="accent4">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solidFill>
                      <a:schemeClr val="accent4">
                        <a:lumMod val="50000"/>
                      </a:schemeClr>
                    </a:solidFill>
                  </a:tcPr>
                </a:tc>
                <a:extLst>
                  <a:ext uri="{0D108BD9-81ED-4DB2-BD59-A6C34878D82A}">
                    <a16:rowId xmlns:a16="http://schemas.microsoft.com/office/drawing/2014/main" val="720239497"/>
                  </a:ext>
                </a:extLst>
              </a:tr>
              <a:tr h="2560036">
                <a:tc>
                  <a:txBody>
                    <a:bodyPr/>
                    <a:lstStyle/>
                    <a:p>
                      <a:pPr algn="just">
                        <a:lnSpc>
                          <a:spcPct val="150000"/>
                        </a:lnSpc>
                        <a:spcAft>
                          <a:spcPts val="0"/>
                        </a:spcAft>
                      </a:pPr>
                      <a:r>
                        <a:rPr lang="en-ZA" sz="3200" b="1" dirty="0">
                          <a:solidFill>
                            <a:srgbClr val="000000"/>
                          </a:solidFill>
                          <a:latin typeface="Arial" panose="020B0604020202020204" pitchFamily="34" charset="0"/>
                          <a:cs typeface="Arial" panose="020B0604020202020204" pitchFamily="34" charset="0"/>
                        </a:rPr>
                        <a:t>ACPD 3.6</a:t>
                      </a:r>
                    </a:p>
                    <a:p>
                      <a:pPr algn="just">
                        <a:lnSpc>
                          <a:spcPct val="150000"/>
                        </a:lnSpc>
                        <a:spcAft>
                          <a:spcPts val="0"/>
                        </a:spcAft>
                      </a:pPr>
                      <a:endParaRPr lang="en-ZA" sz="3200" b="1" dirty="0">
                        <a:solidFill>
                          <a:srgbClr val="000000"/>
                        </a:solidFill>
                        <a:latin typeface="Arial" panose="020B0604020202020204" pitchFamily="34" charset="0"/>
                        <a:cs typeface="Arial" panose="020B0604020202020204" pitchFamily="34" charset="0"/>
                      </a:endParaRPr>
                    </a:p>
                  </a:txBody>
                  <a:tcPr>
                    <a:solidFill>
                      <a:srgbClr val="D2F0CE"/>
                    </a:solidFill>
                  </a:tcPr>
                </a:tc>
                <a:tc>
                  <a:txBody>
                    <a:bodyPr/>
                    <a:lstStyle/>
                    <a:p>
                      <a:pPr indent="18415" algn="just">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provincial community arts development programmes implemented per year. </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9</a:t>
                      </a:r>
                    </a:p>
                  </a:txBody>
                  <a:tcPr>
                    <a:solidFill>
                      <a:srgbClr val="D2F0CE"/>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7 </a:t>
                      </a: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provincial community arts development programmes were implemented. </a:t>
                      </a:r>
                      <a:endParaRPr lang="en-GB" sz="3200" dirty="0">
                        <a:solidFill>
                          <a:srgbClr val="000000"/>
                        </a:solidFill>
                        <a:latin typeface="Arial" panose="020B0604020202020204" pitchFamily="34" charset="0"/>
                        <a:cs typeface="Arial" panose="020B0604020202020204" pitchFamily="34" charset="0"/>
                      </a:endParaRPr>
                    </a:p>
                  </a:txBody>
                  <a:tcPr>
                    <a:solidFill>
                      <a:srgbClr val="FF000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Because of inadequate corroborating evidence to support work executed in the reporting period, the indicator was declared as not achieved. </a:t>
                      </a:r>
                    </a:p>
                  </a:txBody>
                  <a:tcPr>
                    <a:solidFill>
                      <a:srgbClr val="D2F0CE"/>
                    </a:solidFill>
                  </a:tcPr>
                </a:tc>
                <a:extLst>
                  <a:ext uri="{0D108BD9-81ED-4DB2-BD59-A6C34878D82A}">
                    <a16:rowId xmlns:a16="http://schemas.microsoft.com/office/drawing/2014/main" val="69450491"/>
                  </a:ext>
                </a:extLst>
              </a:tr>
              <a:tr h="2560036">
                <a:tc>
                  <a:txBody>
                    <a:body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ZA" sz="3200" b="1" dirty="0">
                          <a:solidFill>
                            <a:srgbClr val="000000"/>
                          </a:solidFill>
                          <a:latin typeface="Arial" panose="020B0604020202020204" pitchFamily="34" charset="0"/>
                          <a:cs typeface="Arial" panose="020B0604020202020204" pitchFamily="34" charset="0"/>
                        </a:rPr>
                        <a:t>ACPD 3.7</a:t>
                      </a:r>
                    </a:p>
                  </a:txBody>
                  <a:tcPr>
                    <a:solidFill>
                      <a:srgbClr val="D2F0CE"/>
                    </a:solidFill>
                  </a:tcPr>
                </a:tc>
                <a:tc>
                  <a:txBody>
                    <a:bodyPr/>
                    <a:lstStyle/>
                    <a:p>
                      <a:pPr indent="18415" algn="just">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international engagements coordinated.</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20</a:t>
                      </a:r>
                    </a:p>
                  </a:txBody>
                  <a:tcPr>
                    <a:solidFill>
                      <a:srgbClr val="D2F0CE"/>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 </a:t>
                      </a: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international engagements were coordinated. </a:t>
                      </a:r>
                      <a:endParaRPr lang="en-GB" sz="3200" dirty="0">
                        <a:solidFill>
                          <a:srgbClr val="000000"/>
                        </a:solidFill>
                        <a:latin typeface="Arial" panose="020B0604020202020204" pitchFamily="34" charset="0"/>
                        <a:cs typeface="Arial" panose="020B0604020202020204" pitchFamily="34" charset="0"/>
                      </a:endParaRPr>
                    </a:p>
                  </a:txBody>
                  <a:tcPr>
                    <a:solidFill>
                      <a:srgbClr val="00B05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+3</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An additional three international engagements emanating from ad-hoc projects and the Departments solidarity programmes were coordinated in the reporting period. </a:t>
                      </a:r>
                    </a:p>
                  </a:txBody>
                  <a:tcPr>
                    <a:solidFill>
                      <a:srgbClr val="D2F0CE"/>
                    </a:solidFill>
                  </a:tcPr>
                </a:tc>
                <a:extLst>
                  <a:ext uri="{0D108BD9-81ED-4DB2-BD59-A6C34878D82A}">
                    <a16:rowId xmlns:a16="http://schemas.microsoft.com/office/drawing/2014/main" val="2855537721"/>
                  </a:ext>
                </a:extLst>
              </a:tr>
            </a:tbl>
          </a:graphicData>
        </a:graphic>
      </p:graphicFrame>
      <p:sp>
        <p:nvSpPr>
          <p:cNvPr id="6" name="HEADING">
            <a:extLst>
              <a:ext uri="{FF2B5EF4-FFF2-40B4-BE49-F238E27FC236}">
                <a16:creationId xmlns:a16="http://schemas.microsoft.com/office/drawing/2014/main" id="{D7E7942B-5700-89FB-7889-8195ED6091F2}"/>
              </a:ext>
            </a:extLst>
          </p:cNvPr>
          <p:cNvSpPr txBox="1"/>
          <p:nvPr/>
        </p:nvSpPr>
        <p:spPr>
          <a:xfrm>
            <a:off x="171889" y="177862"/>
            <a:ext cx="23980198"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3: ARTS AND CULTURE PROMOTION </a:t>
            </a:r>
          </a:p>
          <a:p>
            <a:r>
              <a:rPr lang="en-ZA" sz="6600" b="1" kern="1200" dirty="0">
                <a:solidFill>
                  <a:srgbClr val="F5981B"/>
                </a:solidFill>
                <a:latin typeface="Helvetica Neue"/>
                <a:ea typeface="+mj-ea"/>
                <a:cs typeface="Arial"/>
              </a:rPr>
              <a:t>AND DEVELOPMENT </a:t>
            </a:r>
            <a:r>
              <a:rPr lang="en-GB" sz="6600" b="1" kern="1200" dirty="0">
                <a:solidFill>
                  <a:srgbClr val="F5981B"/>
                </a:solidFill>
                <a:latin typeface="Helvetica Neue"/>
                <a:ea typeface="+mj-ea"/>
                <a:cs typeface="Arial"/>
              </a:rPr>
              <a:t>.…Cnt</a:t>
            </a:r>
            <a:endParaRPr sz="6600" b="1" kern="1200" dirty="0">
              <a:solidFill>
                <a:srgbClr val="F5981B"/>
              </a:solidFill>
              <a:latin typeface="Helvetica Neue"/>
              <a:ea typeface="+mj-ea"/>
              <a:cs typeface="Arial"/>
            </a:endParaRPr>
          </a:p>
        </p:txBody>
      </p:sp>
      <p:sp>
        <p:nvSpPr>
          <p:cNvPr id="7" name="TextBox 6">
            <a:extLst>
              <a:ext uri="{FF2B5EF4-FFF2-40B4-BE49-F238E27FC236}">
                <a16:creationId xmlns:a16="http://schemas.microsoft.com/office/drawing/2014/main" id="{013653F7-1A07-D904-D0A0-DA8A464ED85C}"/>
              </a:ext>
            </a:extLst>
          </p:cNvPr>
          <p:cNvSpPr txBox="1"/>
          <p:nvPr/>
        </p:nvSpPr>
        <p:spPr>
          <a:xfrm>
            <a:off x="23037271" y="12827847"/>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b="1" dirty="0">
                <a:solidFill>
                  <a:srgbClr val="000000"/>
                </a:solidFill>
              </a:rPr>
              <a:t>38</a:t>
            </a:r>
            <a:endParaRPr kumimoji="0" lang="en-ZA" sz="2400" b="1" i="0" u="none" strike="noStrike" cap="none" spc="0" normalizeH="0" baseline="0" dirty="0">
              <a:ln>
                <a:noFill/>
              </a:ln>
              <a:solidFill>
                <a:srgbClr val="000000"/>
              </a:solidFill>
              <a:effectLst/>
              <a:uFillTx/>
              <a:latin typeface="+mj-lt"/>
              <a:ea typeface="+mj-ea"/>
              <a:cs typeface="+mj-cs"/>
              <a:sym typeface="Helvetica Neue"/>
            </a:endParaRPr>
          </a:p>
        </p:txBody>
      </p:sp>
    </p:spTree>
    <p:extLst>
      <p:ext uri="{BB962C8B-B14F-4D97-AF65-F5344CB8AC3E}">
        <p14:creationId xmlns:p14="http://schemas.microsoft.com/office/powerpoint/2010/main" val="271290433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1EEF3C1E-A8EF-AAFE-2A72-29391D2210D9}"/>
              </a:ext>
            </a:extLst>
          </p:cNvPr>
          <p:cNvGraphicFramePr>
            <a:graphicFrameLocks/>
          </p:cNvGraphicFramePr>
          <p:nvPr>
            <p:extLst>
              <p:ext uri="{D42A27DB-BD31-4B8C-83A1-F6EECF244321}">
                <p14:modId xmlns:p14="http://schemas.microsoft.com/office/powerpoint/2010/main" val="600744304"/>
              </p:ext>
            </p:extLst>
          </p:nvPr>
        </p:nvGraphicFramePr>
        <p:xfrm>
          <a:off x="106175" y="3040949"/>
          <a:ext cx="24111625" cy="8870760"/>
        </p:xfrm>
        <a:graphic>
          <a:graphicData uri="http://schemas.openxmlformats.org/drawingml/2006/table">
            <a:tbl>
              <a:tblPr firstRow="1" bandRow="1">
                <a:tableStyleId>{0505E3EF-67EA-436B-97B2-0124C06EBD24}</a:tableStyleId>
              </a:tblPr>
              <a:tblGrid>
                <a:gridCol w="2129049">
                  <a:extLst>
                    <a:ext uri="{9D8B030D-6E8A-4147-A177-3AD203B41FA5}">
                      <a16:colId xmlns:a16="http://schemas.microsoft.com/office/drawing/2014/main" val="1501988300"/>
                    </a:ext>
                  </a:extLst>
                </a:gridCol>
                <a:gridCol w="2852486">
                  <a:extLst>
                    <a:ext uri="{9D8B030D-6E8A-4147-A177-3AD203B41FA5}">
                      <a16:colId xmlns:a16="http://schemas.microsoft.com/office/drawing/2014/main" val="584018334"/>
                    </a:ext>
                  </a:extLst>
                </a:gridCol>
                <a:gridCol w="2121164">
                  <a:extLst>
                    <a:ext uri="{9D8B030D-6E8A-4147-A177-3AD203B41FA5}">
                      <a16:colId xmlns:a16="http://schemas.microsoft.com/office/drawing/2014/main" val="2642975481"/>
                    </a:ext>
                  </a:extLst>
                </a:gridCol>
                <a:gridCol w="3057497">
                  <a:extLst>
                    <a:ext uri="{9D8B030D-6E8A-4147-A177-3AD203B41FA5}">
                      <a16:colId xmlns:a16="http://schemas.microsoft.com/office/drawing/2014/main" val="2665792632"/>
                    </a:ext>
                  </a:extLst>
                </a:gridCol>
                <a:gridCol w="2147163">
                  <a:extLst>
                    <a:ext uri="{9D8B030D-6E8A-4147-A177-3AD203B41FA5}">
                      <a16:colId xmlns:a16="http://schemas.microsoft.com/office/drawing/2014/main" val="1305588971"/>
                    </a:ext>
                  </a:extLst>
                </a:gridCol>
                <a:gridCol w="11804266">
                  <a:extLst>
                    <a:ext uri="{9D8B030D-6E8A-4147-A177-3AD203B41FA5}">
                      <a16:colId xmlns:a16="http://schemas.microsoft.com/office/drawing/2014/main" val="3805601025"/>
                    </a:ext>
                  </a:extLst>
                </a:gridCol>
              </a:tblGrid>
              <a:tr h="1287516">
                <a:tc>
                  <a:txBody>
                    <a:bodyPr/>
                    <a:lstStyle/>
                    <a:p>
                      <a:pPr algn="ctr"/>
                      <a:r>
                        <a:rPr lang="en-US" sz="2400" dirty="0">
                          <a:solidFill>
                            <a:schemeClr val="bg1"/>
                          </a:solidFill>
                          <a:latin typeface="+mn-lt"/>
                        </a:rPr>
                        <a:t>INDICATOR CODE/NO.</a:t>
                      </a:r>
                    </a:p>
                  </a:txBody>
                  <a:tcPr>
                    <a:solidFill>
                      <a:schemeClr val="accent4">
                        <a:lumMod val="50000"/>
                      </a:schemeClr>
                    </a:solidFill>
                  </a:tcPr>
                </a:tc>
                <a:tc>
                  <a:txBody>
                    <a:bodyPr/>
                    <a:lstStyle/>
                    <a:p>
                      <a:pPr algn="ctr"/>
                      <a:r>
                        <a:rPr lang="en-US" sz="2400" dirty="0">
                          <a:solidFill>
                            <a:schemeClr val="bg1"/>
                          </a:solidFill>
                          <a:latin typeface="+mn-lt"/>
                        </a:rPr>
                        <a:t>PERFORMANCE INDICATOR </a:t>
                      </a:r>
                    </a:p>
                  </a:txBody>
                  <a:tcPr>
                    <a:solidFill>
                      <a:schemeClr val="accent4">
                        <a:lumMod val="50000"/>
                      </a:schemeClr>
                    </a:solidFill>
                  </a:tcPr>
                </a:tc>
                <a:tc>
                  <a:txBody>
                    <a:body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solidFill>
                      <a:schemeClr val="accent4">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solidFill>
                      <a:schemeClr val="accent4">
                        <a:lumMod val="50000"/>
                      </a:schemeClr>
                    </a:solidFill>
                  </a:tcPr>
                </a:tc>
                <a:extLst>
                  <a:ext uri="{0D108BD9-81ED-4DB2-BD59-A6C34878D82A}">
                    <a16:rowId xmlns:a16="http://schemas.microsoft.com/office/drawing/2014/main" val="720239497"/>
                  </a:ext>
                </a:extLst>
              </a:tr>
              <a:tr h="6066087">
                <a:tc>
                  <a:txBody>
                    <a:body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ZA" sz="3200" b="1" dirty="0">
                          <a:solidFill>
                            <a:srgbClr val="000000"/>
                          </a:solidFill>
                          <a:latin typeface="Arial" panose="020B0604020202020204" pitchFamily="34" charset="0"/>
                          <a:cs typeface="Arial" panose="020B0604020202020204" pitchFamily="34" charset="0"/>
                        </a:rPr>
                        <a:t>ACPD 3.8</a:t>
                      </a:r>
                    </a:p>
                    <a:p>
                      <a:pPr algn="just">
                        <a:lnSpc>
                          <a:spcPct val="150000"/>
                        </a:lnSpc>
                        <a:spcAft>
                          <a:spcPts val="0"/>
                        </a:spcAft>
                      </a:pPr>
                      <a:endParaRPr lang="en-ZA" sz="3200" b="1" dirty="0">
                        <a:solidFill>
                          <a:srgbClr val="000000"/>
                        </a:solidFill>
                        <a:latin typeface="Arial" panose="020B0604020202020204" pitchFamily="34" charset="0"/>
                        <a:cs typeface="Arial" panose="020B0604020202020204" pitchFamily="34" charset="0"/>
                      </a:endParaRPr>
                    </a:p>
                  </a:txBody>
                  <a:tcPr>
                    <a:solidFill>
                      <a:srgbClr val="D2F0CE"/>
                    </a:solidFill>
                  </a:tcPr>
                </a:tc>
                <a:tc>
                  <a:txBody>
                    <a:bodyPr/>
                    <a:lstStyle/>
                    <a:p>
                      <a:pPr indent="18415" algn="just">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Moral Regeneration Movement projects financially supported.</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5</a:t>
                      </a:r>
                    </a:p>
                  </a:txBody>
                  <a:tcPr>
                    <a:solidFill>
                      <a:srgbClr val="D2F0CE"/>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0 </a:t>
                      </a:r>
                    </a:p>
                  </a:txBody>
                  <a:tcPr>
                    <a:solidFill>
                      <a:srgbClr val="FF000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-5</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While five projects that were implemented by the </a:t>
                      </a: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Moral Regeneration Movement are listed below, the indicator was declared as not achieved because of inadequate corroborating evidence to support work executed in the reporting period.</a:t>
                      </a:r>
                    </a:p>
                    <a:p>
                      <a:pPr marL="0" marR="0" lvl="0" indent="0" algn="just" defTabSz="914400" rtl="0" eaLnBrk="1" fontAlgn="auto" latinLnBrk="0" hangingPunct="1">
                        <a:lnSpc>
                          <a:spcPct val="150000"/>
                        </a:lnSpc>
                        <a:spcBef>
                          <a:spcPts val="0"/>
                        </a:spcBef>
                        <a:spcAft>
                          <a:spcPts val="0"/>
                        </a:spcAft>
                        <a:buClrTx/>
                        <a:buSzTx/>
                        <a:buFontTx/>
                        <a:buNone/>
                        <a:tabLst/>
                        <a:defRPr/>
                      </a:pPr>
                      <a:r>
                        <a:rPr lang="en-ZA" sz="3200" dirty="0">
                          <a:solidFill>
                            <a:srgbClr val="000000"/>
                          </a:solidFill>
                          <a:effectLst/>
                          <a:latin typeface="Arial" panose="020B0604020202020204" pitchFamily="34" charset="0"/>
                          <a:cs typeface="Arial" panose="020B0604020202020204" pitchFamily="34" charset="0"/>
                        </a:rPr>
                        <a:t>The projects are: </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ZA" sz="3200" dirty="0">
                          <a:solidFill>
                            <a:srgbClr val="000000"/>
                          </a:solidFill>
                          <a:effectLst/>
                          <a:latin typeface="Arial" panose="020B0604020202020204" pitchFamily="34" charset="0"/>
                          <a:cs typeface="Arial" panose="020B0604020202020204" pitchFamily="34" charset="0"/>
                        </a:rPr>
                        <a:t>Charter of Positive Values</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ZA" sz="3200" dirty="0">
                          <a:solidFill>
                            <a:srgbClr val="000000"/>
                          </a:solidFill>
                          <a:effectLst/>
                          <a:latin typeface="Arial" panose="020B0604020202020204" pitchFamily="34" charset="0"/>
                          <a:cs typeface="Arial" panose="020B0604020202020204" pitchFamily="34" charset="0"/>
                        </a:rPr>
                        <a:t>Ethical Leadership </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ZA" sz="3200" dirty="0">
                          <a:solidFill>
                            <a:srgbClr val="000000"/>
                          </a:solidFill>
                          <a:effectLst/>
                          <a:latin typeface="Arial" panose="020B0604020202020204" pitchFamily="34" charset="0"/>
                          <a:cs typeface="Arial" panose="020B0604020202020204" pitchFamily="34" charset="0"/>
                        </a:rPr>
                        <a:t>GBVF campaigns </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ZA" sz="3200" dirty="0">
                          <a:solidFill>
                            <a:srgbClr val="000000"/>
                          </a:solidFill>
                          <a:effectLst/>
                          <a:latin typeface="Arial" panose="020B0604020202020204" pitchFamily="34" charset="0"/>
                          <a:cs typeface="Arial" panose="020B0604020202020204" pitchFamily="34" charset="0"/>
                        </a:rPr>
                        <a:t>Youth Month dialogue</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ZA" sz="3200" dirty="0">
                          <a:solidFill>
                            <a:srgbClr val="000000"/>
                          </a:solidFill>
                          <a:effectLst/>
                          <a:latin typeface="Arial" panose="020B0604020202020204" pitchFamily="34" charset="0"/>
                          <a:cs typeface="Arial" panose="020B0604020202020204" pitchFamily="34" charset="0"/>
                        </a:rPr>
                        <a:t>Moral Regeneration/ Nelson Mandela Month.</a:t>
                      </a:r>
                      <a:endParaRPr lang="en-GB" sz="3200" dirty="0">
                        <a:solidFill>
                          <a:srgbClr val="000000"/>
                        </a:solidFill>
                        <a:latin typeface="Arial" panose="020B0604020202020204" pitchFamily="34" charset="0"/>
                        <a:cs typeface="Arial" panose="020B0604020202020204" pitchFamily="34" charset="0"/>
                      </a:endParaRPr>
                    </a:p>
                  </a:txBody>
                  <a:tcPr>
                    <a:solidFill>
                      <a:srgbClr val="D2F0CE"/>
                    </a:solidFill>
                  </a:tcPr>
                </a:tc>
                <a:extLst>
                  <a:ext uri="{0D108BD9-81ED-4DB2-BD59-A6C34878D82A}">
                    <a16:rowId xmlns:a16="http://schemas.microsoft.com/office/drawing/2014/main" val="1738084026"/>
                  </a:ext>
                </a:extLst>
              </a:tr>
            </a:tbl>
          </a:graphicData>
        </a:graphic>
      </p:graphicFrame>
      <p:sp>
        <p:nvSpPr>
          <p:cNvPr id="5" name="TextBox 4">
            <a:extLst>
              <a:ext uri="{FF2B5EF4-FFF2-40B4-BE49-F238E27FC236}">
                <a16:creationId xmlns:a16="http://schemas.microsoft.com/office/drawing/2014/main" id="{D1CCEA8D-001E-8482-783F-8CBA4DA45B6B}"/>
              </a:ext>
            </a:extLst>
          </p:cNvPr>
          <p:cNvSpPr txBox="1"/>
          <p:nvPr/>
        </p:nvSpPr>
        <p:spPr>
          <a:xfrm>
            <a:off x="23037271" y="12827847"/>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b="1" dirty="0">
                <a:solidFill>
                  <a:srgbClr val="000000"/>
                </a:solidFill>
              </a:rPr>
              <a:t>39</a:t>
            </a:r>
            <a:endParaRPr kumimoji="0" lang="en-ZA" sz="2400" b="1" i="0" u="none" strike="noStrike" cap="none" spc="0" normalizeH="0" baseline="0" dirty="0">
              <a:ln>
                <a:noFill/>
              </a:ln>
              <a:solidFill>
                <a:srgbClr val="000000"/>
              </a:solidFill>
              <a:effectLst/>
              <a:uFillTx/>
              <a:latin typeface="+mj-lt"/>
              <a:ea typeface="+mj-ea"/>
              <a:cs typeface="+mj-cs"/>
              <a:sym typeface="Helvetica Neue"/>
            </a:endParaRPr>
          </a:p>
        </p:txBody>
      </p:sp>
      <p:sp>
        <p:nvSpPr>
          <p:cNvPr id="7" name="HEADING">
            <a:extLst>
              <a:ext uri="{FF2B5EF4-FFF2-40B4-BE49-F238E27FC236}">
                <a16:creationId xmlns:a16="http://schemas.microsoft.com/office/drawing/2014/main" id="{DA55A872-F914-AD8C-67B1-3A7E895B8441}"/>
              </a:ext>
            </a:extLst>
          </p:cNvPr>
          <p:cNvSpPr txBox="1"/>
          <p:nvPr/>
        </p:nvSpPr>
        <p:spPr>
          <a:xfrm>
            <a:off x="171889" y="177862"/>
            <a:ext cx="23980198"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PROGRAMME:3 ARTS AND CULTURE PROMOTION </a:t>
            </a:r>
          </a:p>
          <a:p>
            <a:r>
              <a:rPr lang="en-ZA" sz="6600" b="1" kern="1200" dirty="0">
                <a:solidFill>
                  <a:srgbClr val="F5981B"/>
                </a:solidFill>
                <a:latin typeface="Helvetica Neue"/>
                <a:ea typeface="+mj-ea"/>
                <a:cs typeface="Arial"/>
              </a:rPr>
              <a:t>AND DEVELOPMENT</a:t>
            </a:r>
            <a:r>
              <a:rPr lang="en-GB" sz="6600" b="1" kern="1200" dirty="0">
                <a:solidFill>
                  <a:srgbClr val="F5981B"/>
                </a:solidFill>
                <a:latin typeface="Helvetica Neue"/>
                <a:ea typeface="+mj-ea"/>
                <a:cs typeface="Arial"/>
              </a:rPr>
              <a:t> .…Cnt</a:t>
            </a:r>
            <a:r>
              <a:rPr lang="en-ZA" sz="6600" b="1" kern="1200" dirty="0">
                <a:solidFill>
                  <a:srgbClr val="F5981B"/>
                </a:solidFill>
                <a:latin typeface="Helvetica Neue"/>
                <a:ea typeface="+mj-ea"/>
                <a:cs typeface="Arial"/>
              </a:rPr>
              <a:t> </a:t>
            </a:r>
            <a:endParaRPr sz="6600" b="1" kern="1200" dirty="0">
              <a:solidFill>
                <a:srgbClr val="F5981B"/>
              </a:solidFill>
              <a:latin typeface="Helvetica Neue"/>
              <a:ea typeface="+mj-ea"/>
              <a:cs typeface="Arial"/>
            </a:endParaRPr>
          </a:p>
        </p:txBody>
      </p:sp>
    </p:spTree>
    <p:extLst>
      <p:ext uri="{BB962C8B-B14F-4D97-AF65-F5344CB8AC3E}">
        <p14:creationId xmlns:p14="http://schemas.microsoft.com/office/powerpoint/2010/main" val="132021965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D870EA01-330B-40C7-27E8-591107FB2B9F}"/>
              </a:ext>
            </a:extLst>
          </p:cNvPr>
          <p:cNvGraphicFramePr>
            <a:graphicFrameLocks/>
          </p:cNvGraphicFramePr>
          <p:nvPr>
            <p:extLst>
              <p:ext uri="{D42A27DB-BD31-4B8C-83A1-F6EECF244321}">
                <p14:modId xmlns:p14="http://schemas.microsoft.com/office/powerpoint/2010/main" val="70388342"/>
              </p:ext>
            </p:extLst>
          </p:nvPr>
        </p:nvGraphicFramePr>
        <p:xfrm>
          <a:off x="1" y="3253602"/>
          <a:ext cx="24384001" cy="8414640"/>
        </p:xfrm>
        <a:graphic>
          <a:graphicData uri="http://schemas.openxmlformats.org/drawingml/2006/table">
            <a:tbl>
              <a:tblPr firstRow="1" bandRow="1">
                <a:tableStyleId>{0505E3EF-67EA-436B-97B2-0124C06EBD24}</a:tableStyleId>
              </a:tblPr>
              <a:tblGrid>
                <a:gridCol w="2551813">
                  <a:extLst>
                    <a:ext uri="{9D8B030D-6E8A-4147-A177-3AD203B41FA5}">
                      <a16:colId xmlns:a16="http://schemas.microsoft.com/office/drawing/2014/main" val="1501988300"/>
                    </a:ext>
                  </a:extLst>
                </a:gridCol>
                <a:gridCol w="4614530">
                  <a:extLst>
                    <a:ext uri="{9D8B030D-6E8A-4147-A177-3AD203B41FA5}">
                      <a16:colId xmlns:a16="http://schemas.microsoft.com/office/drawing/2014/main" val="584018334"/>
                    </a:ext>
                  </a:extLst>
                </a:gridCol>
                <a:gridCol w="2147777">
                  <a:extLst>
                    <a:ext uri="{9D8B030D-6E8A-4147-A177-3AD203B41FA5}">
                      <a16:colId xmlns:a16="http://schemas.microsoft.com/office/drawing/2014/main" val="2642975481"/>
                    </a:ext>
                  </a:extLst>
                </a:gridCol>
                <a:gridCol w="8803758">
                  <a:extLst>
                    <a:ext uri="{9D8B030D-6E8A-4147-A177-3AD203B41FA5}">
                      <a16:colId xmlns:a16="http://schemas.microsoft.com/office/drawing/2014/main" val="2665792632"/>
                    </a:ext>
                  </a:extLst>
                </a:gridCol>
                <a:gridCol w="2939964">
                  <a:extLst>
                    <a:ext uri="{9D8B030D-6E8A-4147-A177-3AD203B41FA5}">
                      <a16:colId xmlns:a16="http://schemas.microsoft.com/office/drawing/2014/main" val="1305588971"/>
                    </a:ext>
                  </a:extLst>
                </a:gridCol>
                <a:gridCol w="3326159">
                  <a:extLst>
                    <a:ext uri="{9D8B030D-6E8A-4147-A177-3AD203B41FA5}">
                      <a16:colId xmlns:a16="http://schemas.microsoft.com/office/drawing/2014/main" val="3805601025"/>
                    </a:ext>
                  </a:extLst>
                </a:gridCol>
              </a:tblGrid>
              <a:tr h="793636">
                <a:tc>
                  <a:txBody>
                    <a:bodyPr/>
                    <a:lstStyle/>
                    <a:p>
                      <a:pPr algn="ctr"/>
                      <a:r>
                        <a:rPr lang="en-US" sz="2400" dirty="0">
                          <a:solidFill>
                            <a:schemeClr val="bg1"/>
                          </a:solidFill>
                          <a:latin typeface="+mn-lt"/>
                        </a:rPr>
                        <a:t>INDICATOR CODE/NO.</a:t>
                      </a:r>
                    </a:p>
                  </a:txBody>
                  <a:tcPr>
                    <a:solidFill>
                      <a:schemeClr val="accent4">
                        <a:lumMod val="50000"/>
                      </a:schemeClr>
                    </a:solidFill>
                  </a:tcPr>
                </a:tc>
                <a:tc>
                  <a:txBody>
                    <a:bodyPr/>
                    <a:lstStyle/>
                    <a:p>
                      <a:pPr algn="ctr"/>
                      <a:r>
                        <a:rPr lang="en-US" sz="2400" dirty="0">
                          <a:solidFill>
                            <a:schemeClr val="bg1"/>
                          </a:solidFill>
                          <a:latin typeface="+mn-lt"/>
                        </a:rPr>
                        <a:t>PERFORMANCE INDICATOR </a:t>
                      </a:r>
                    </a:p>
                  </a:txBody>
                  <a:tcPr>
                    <a:solidFill>
                      <a:schemeClr val="accent4">
                        <a:lumMod val="50000"/>
                      </a:schemeClr>
                    </a:solidFill>
                  </a:tcPr>
                </a:tc>
                <a:tc>
                  <a:txBody>
                    <a:body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solidFill>
                      <a:schemeClr val="accent4">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solidFill>
                      <a:schemeClr val="accent4">
                        <a:lumMod val="50000"/>
                      </a:schemeClr>
                    </a:solidFill>
                  </a:tcPr>
                </a:tc>
                <a:extLst>
                  <a:ext uri="{0D108BD9-81ED-4DB2-BD59-A6C34878D82A}">
                    <a16:rowId xmlns:a16="http://schemas.microsoft.com/office/drawing/2014/main" val="720239497"/>
                  </a:ext>
                </a:extLst>
              </a:tr>
              <a:tr h="2148071">
                <a:tc>
                  <a:txBody>
                    <a:body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ZA" sz="3200" b="1" dirty="0">
                          <a:solidFill>
                            <a:srgbClr val="000000"/>
                          </a:solidFill>
                          <a:latin typeface="Arial" panose="020B0604020202020204" pitchFamily="34" charset="0"/>
                          <a:cs typeface="Arial" panose="020B0604020202020204" pitchFamily="34" charset="0"/>
                        </a:rPr>
                        <a:t>ACPD 3.9</a:t>
                      </a:r>
                    </a:p>
                    <a:p>
                      <a:pPr algn="just">
                        <a:lnSpc>
                          <a:spcPct val="150000"/>
                        </a:lnSpc>
                        <a:spcAft>
                          <a:spcPts val="0"/>
                        </a:spcAft>
                      </a:pPr>
                      <a:endParaRPr lang="en-ZA" sz="3200" b="1" dirty="0">
                        <a:solidFill>
                          <a:srgbClr val="000000"/>
                        </a:solidFill>
                        <a:latin typeface="Arial" panose="020B0604020202020204" pitchFamily="34" charset="0"/>
                        <a:cs typeface="Arial" panose="020B0604020202020204" pitchFamily="34" charset="0"/>
                      </a:endParaRPr>
                    </a:p>
                  </a:txBody>
                  <a:tcPr>
                    <a:solidFill>
                      <a:srgbClr val="D2F0CE"/>
                    </a:solidFill>
                  </a:tcPr>
                </a:tc>
                <a:tc>
                  <a:txBody>
                    <a:bodyPr/>
                    <a:lstStyle/>
                    <a:p>
                      <a:pPr indent="18415" algn="just">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community conversations/ dialogues held to  foster social interaction per year.</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20</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20 </a:t>
                      </a: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community conversations/ dialogues were held to foster social interaction.</a:t>
                      </a:r>
                      <a:endParaRPr lang="en-GB" sz="3200" dirty="0">
                        <a:solidFill>
                          <a:srgbClr val="000000"/>
                        </a:solidFill>
                        <a:latin typeface="Arial" panose="020B0604020202020204" pitchFamily="34" charset="0"/>
                        <a:cs typeface="Arial" panose="020B0604020202020204" pitchFamily="34" charset="0"/>
                      </a:endParaRPr>
                    </a:p>
                  </a:txBody>
                  <a:tcPr>
                    <a:solidFill>
                      <a:srgbClr val="00B05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solidFill>
                      <a:srgbClr val="D2F0CE"/>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solidFill>
                      <a:srgbClr val="D2F0CE"/>
                    </a:solidFill>
                  </a:tcPr>
                </a:tc>
                <a:extLst>
                  <a:ext uri="{0D108BD9-81ED-4DB2-BD59-A6C34878D82A}">
                    <a16:rowId xmlns:a16="http://schemas.microsoft.com/office/drawing/2014/main" val="1738084026"/>
                  </a:ext>
                </a:extLst>
              </a:tr>
              <a:tr h="4203333">
                <a:tc>
                  <a:txBody>
                    <a:bodyPr/>
                    <a:lstStyle/>
                    <a:p>
                      <a:pPr algn="just">
                        <a:lnSpc>
                          <a:spcPct val="150000"/>
                        </a:lnSpc>
                        <a:spcAft>
                          <a:spcPts val="0"/>
                        </a:spcAft>
                      </a:pPr>
                      <a:r>
                        <a:rPr lang="en-ZA" sz="3200" b="1" dirty="0">
                          <a:solidFill>
                            <a:srgbClr val="000000"/>
                          </a:solidFill>
                          <a:latin typeface="Arial" panose="020B0604020202020204" pitchFamily="34" charset="0"/>
                          <a:cs typeface="Arial" panose="020B0604020202020204" pitchFamily="34" charset="0"/>
                        </a:rPr>
                        <a:t>ACPD 3.10</a:t>
                      </a:r>
                    </a:p>
                  </a:txBody>
                  <a:tcPr>
                    <a:solidFill>
                      <a:srgbClr val="D2F0CE"/>
                    </a:solidFill>
                  </a:tcPr>
                </a:tc>
                <a:tc>
                  <a:txBody>
                    <a:bodyPr/>
                    <a:lstStyle/>
                    <a:p>
                      <a:pPr indent="18415" algn="just">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youth - focused arts development programmes.</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4</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youth - focused arts development programmes were implemented as follows: </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ZA" sz="3200" dirty="0">
                          <a:solidFill>
                            <a:srgbClr val="000000"/>
                          </a:solidFill>
                          <a:effectLst/>
                          <a:latin typeface="Arial" panose="020B0604020202020204" pitchFamily="34" charset="0"/>
                          <a:cs typeface="Arial" panose="020B0604020202020204" pitchFamily="34" charset="0"/>
                        </a:rPr>
                        <a:t>Arts education and training programme </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ZA" sz="3200" dirty="0">
                          <a:solidFill>
                            <a:srgbClr val="000000"/>
                          </a:solidFill>
                          <a:effectLst/>
                          <a:latin typeface="Arial" panose="020B0604020202020204" pitchFamily="34" charset="0"/>
                          <a:cs typeface="Arial" panose="020B0604020202020204" pitchFamily="34" charset="0"/>
                        </a:rPr>
                        <a:t>Arts access programme</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ZA" sz="3200" dirty="0">
                          <a:solidFill>
                            <a:srgbClr val="000000"/>
                          </a:solidFill>
                          <a:effectLst/>
                          <a:latin typeface="Arial" panose="020B0604020202020204" pitchFamily="34" charset="0"/>
                          <a:cs typeface="Arial" panose="020B0604020202020204" pitchFamily="34" charset="0"/>
                        </a:rPr>
                        <a:t>Youth enrichment programmes</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ZA" sz="3200" dirty="0">
                          <a:solidFill>
                            <a:srgbClr val="000000"/>
                          </a:solidFill>
                          <a:effectLst/>
                          <a:latin typeface="Arial" panose="020B0604020202020204" pitchFamily="34" charset="0"/>
                          <a:cs typeface="Arial" panose="020B0604020202020204" pitchFamily="34" charset="0"/>
                        </a:rPr>
                        <a:t>The Youth Patriots Programme</a:t>
                      </a:r>
                      <a:endParaRPr lang="en-GB" sz="3200" dirty="0">
                        <a:solidFill>
                          <a:srgbClr val="000000"/>
                        </a:solidFill>
                        <a:latin typeface="Arial" panose="020B0604020202020204" pitchFamily="34" charset="0"/>
                        <a:cs typeface="Arial" panose="020B0604020202020204" pitchFamily="34" charset="0"/>
                      </a:endParaRPr>
                    </a:p>
                  </a:txBody>
                  <a:tcPr>
                    <a:solidFill>
                      <a:srgbClr val="00B05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solidFill>
                      <a:srgbClr val="D2F0CE"/>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solidFill>
                      <a:srgbClr val="D2F0CE"/>
                    </a:solidFill>
                  </a:tcPr>
                </a:tc>
                <a:extLst>
                  <a:ext uri="{0D108BD9-81ED-4DB2-BD59-A6C34878D82A}">
                    <a16:rowId xmlns:a16="http://schemas.microsoft.com/office/drawing/2014/main" val="4034102703"/>
                  </a:ext>
                </a:extLst>
              </a:tr>
            </a:tbl>
          </a:graphicData>
        </a:graphic>
      </p:graphicFrame>
      <p:sp>
        <p:nvSpPr>
          <p:cNvPr id="5" name="TextBox 4">
            <a:extLst>
              <a:ext uri="{FF2B5EF4-FFF2-40B4-BE49-F238E27FC236}">
                <a16:creationId xmlns:a16="http://schemas.microsoft.com/office/drawing/2014/main" id="{F2450465-6D4B-5D6E-C58A-B7E281408F3F}"/>
              </a:ext>
            </a:extLst>
          </p:cNvPr>
          <p:cNvSpPr txBox="1"/>
          <p:nvPr/>
        </p:nvSpPr>
        <p:spPr>
          <a:xfrm>
            <a:off x="23037271" y="12827847"/>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2400" b="1" i="0" u="none" strike="noStrike" cap="none" spc="0" normalizeH="0" baseline="0" dirty="0">
                <a:ln>
                  <a:noFill/>
                </a:ln>
                <a:solidFill>
                  <a:srgbClr val="000000"/>
                </a:solidFill>
                <a:effectLst/>
                <a:uFillTx/>
                <a:latin typeface="+mj-lt"/>
                <a:ea typeface="+mj-ea"/>
                <a:cs typeface="+mj-cs"/>
                <a:sym typeface="Helvetica Neue"/>
              </a:rPr>
              <a:t>40</a:t>
            </a:r>
          </a:p>
        </p:txBody>
      </p:sp>
      <p:sp>
        <p:nvSpPr>
          <p:cNvPr id="7" name="HEADING">
            <a:extLst>
              <a:ext uri="{FF2B5EF4-FFF2-40B4-BE49-F238E27FC236}">
                <a16:creationId xmlns:a16="http://schemas.microsoft.com/office/drawing/2014/main" id="{15EA66F8-2F92-9A77-4F54-6E87022FCCA8}"/>
              </a:ext>
            </a:extLst>
          </p:cNvPr>
          <p:cNvSpPr txBox="1"/>
          <p:nvPr/>
        </p:nvSpPr>
        <p:spPr>
          <a:xfrm>
            <a:off x="171889" y="177862"/>
            <a:ext cx="23980198"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3: ARTS AND CULTURE PROMOTION</a:t>
            </a:r>
          </a:p>
          <a:p>
            <a:r>
              <a:rPr lang="en-ZA" sz="6600" b="1" kern="1200" dirty="0">
                <a:solidFill>
                  <a:srgbClr val="F5981B"/>
                </a:solidFill>
                <a:latin typeface="Helvetica Neue"/>
                <a:ea typeface="+mj-ea"/>
                <a:cs typeface="Arial"/>
              </a:rPr>
              <a:t> AND DEVELOPMENT</a:t>
            </a:r>
            <a:r>
              <a:rPr lang="en-GB" sz="6600" b="1" kern="1200" dirty="0">
                <a:solidFill>
                  <a:srgbClr val="F5981B"/>
                </a:solidFill>
                <a:latin typeface="Helvetica Neue"/>
                <a:ea typeface="+mj-ea"/>
                <a:cs typeface="Arial"/>
              </a:rPr>
              <a:t> .…Cnt</a:t>
            </a:r>
            <a:r>
              <a:rPr lang="en-ZA" sz="6600" b="1" kern="1200" dirty="0">
                <a:solidFill>
                  <a:srgbClr val="F5981B"/>
                </a:solidFill>
                <a:latin typeface="Helvetica Neue"/>
                <a:ea typeface="+mj-ea"/>
                <a:cs typeface="Arial"/>
              </a:rPr>
              <a:t> </a:t>
            </a:r>
            <a:endParaRPr sz="6600" b="1" kern="1200" dirty="0">
              <a:solidFill>
                <a:srgbClr val="F5981B"/>
              </a:solidFill>
              <a:latin typeface="Helvetica Neue"/>
              <a:ea typeface="+mj-ea"/>
              <a:cs typeface="Arial"/>
            </a:endParaRPr>
          </a:p>
        </p:txBody>
      </p:sp>
    </p:spTree>
    <p:extLst>
      <p:ext uri="{BB962C8B-B14F-4D97-AF65-F5344CB8AC3E}">
        <p14:creationId xmlns:p14="http://schemas.microsoft.com/office/powerpoint/2010/main" val="278517168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198784" y="176897"/>
            <a:ext cx="2399306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mj-lt"/>
                <a:ea typeface="+mj-ea"/>
                <a:cs typeface="Arial"/>
              </a:rPr>
              <a:t>INTRODUCTION   </a:t>
            </a:r>
            <a:endParaRPr sz="6600" dirty="0">
              <a:latin typeface="+mj-lt"/>
            </a:endParaRPr>
          </a:p>
        </p:txBody>
      </p:sp>
      <p:sp>
        <p:nvSpPr>
          <p:cNvPr id="4" name="TextBox 3">
            <a:extLst>
              <a:ext uri="{FF2B5EF4-FFF2-40B4-BE49-F238E27FC236}">
                <a16:creationId xmlns:a16="http://schemas.microsoft.com/office/drawing/2014/main" id="{5E08C5E1-2D13-1501-732D-1E952D8CAE0A}"/>
              </a:ext>
            </a:extLst>
          </p:cNvPr>
          <p:cNvSpPr txBox="1"/>
          <p:nvPr/>
        </p:nvSpPr>
        <p:spPr>
          <a:xfrm>
            <a:off x="23065551" y="12868399"/>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ZA" b="1" dirty="0">
                <a:solidFill>
                  <a:srgbClr val="000000"/>
                </a:solidFill>
              </a:rPr>
              <a:t>3</a:t>
            </a:r>
          </a:p>
        </p:txBody>
      </p:sp>
      <p:sp>
        <p:nvSpPr>
          <p:cNvPr id="5" name="TextBox 4">
            <a:extLst>
              <a:ext uri="{FF2B5EF4-FFF2-40B4-BE49-F238E27FC236}">
                <a16:creationId xmlns:a16="http://schemas.microsoft.com/office/drawing/2014/main" id="{7CDE0BFD-2E41-748A-839B-D18C8AC4EF22}"/>
              </a:ext>
            </a:extLst>
          </p:cNvPr>
          <p:cNvSpPr txBox="1"/>
          <p:nvPr/>
        </p:nvSpPr>
        <p:spPr>
          <a:xfrm>
            <a:off x="198784" y="2650217"/>
            <a:ext cx="23993060" cy="10813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just">
              <a:buNone/>
            </a:pPr>
            <a:r>
              <a:rPr lang="en-GB" sz="3200" b="1" dirty="0">
                <a:solidFill>
                  <a:srgbClr val="000000"/>
                </a:solidFill>
                <a:latin typeface="+mn-lt"/>
                <a:cs typeface="Arial" panose="020B0604020202020204" pitchFamily="34" charset="0"/>
              </a:rPr>
              <a:t>What characterised the year under review:</a:t>
            </a:r>
          </a:p>
          <a:p>
            <a:pPr marL="0" indent="0" algn="just">
              <a:buNone/>
            </a:pPr>
            <a:endParaRPr lang="en-GB" sz="1600" b="0" dirty="0">
              <a:solidFill>
                <a:srgbClr val="000000"/>
              </a:solidFill>
              <a:latin typeface="+mn-lt"/>
              <a:cs typeface="Arial" panose="020B0604020202020204" pitchFamily="34" charset="0"/>
            </a:endParaRPr>
          </a:p>
          <a:p>
            <a:pPr marL="87313" indent="-87313" algn="just"/>
            <a:r>
              <a:rPr lang="en-GB" sz="3600" b="1" dirty="0">
                <a:solidFill>
                  <a:srgbClr val="000000"/>
                </a:solidFill>
                <a:latin typeface="+mn-lt"/>
                <a:cs typeface="Arial" panose="020B0604020202020204" pitchFamily="34" charset="0"/>
              </a:rPr>
              <a:t>COVID-19</a:t>
            </a:r>
          </a:p>
          <a:p>
            <a:pPr marL="87313" indent="-87313" algn="just"/>
            <a:r>
              <a:rPr lang="en-GB" sz="3600" dirty="0">
                <a:solidFill>
                  <a:srgbClr val="000000"/>
                </a:solidFill>
                <a:latin typeface="+mn-lt"/>
                <a:cs typeface="Arial" panose="020B0604020202020204" pitchFamily="34" charset="0"/>
              </a:rPr>
              <a:t>The declaration of the State of Emergency by the President of South Africa in 2019 continued throughout the financial period with the command council’s risk-based adjusted approach ranging from Level 1 – 4 and subsequently the end of the State of Disaster on 4 April 2022.</a:t>
            </a:r>
          </a:p>
          <a:p>
            <a:pPr marL="87313" indent="-87313" algn="just"/>
            <a:r>
              <a:rPr lang="en-GB" sz="3600" dirty="0">
                <a:solidFill>
                  <a:srgbClr val="000000"/>
                </a:solidFill>
                <a:latin typeface="+mn-lt"/>
                <a:cs typeface="Arial" panose="020B0604020202020204" pitchFamily="34" charset="0"/>
              </a:rPr>
              <a:t> </a:t>
            </a:r>
            <a:endParaRPr lang="en-GB" sz="3600" b="0" dirty="0">
              <a:solidFill>
                <a:srgbClr val="000000"/>
              </a:solidFill>
              <a:latin typeface="+mn-lt"/>
              <a:cs typeface="Arial" panose="020B0604020202020204" pitchFamily="34" charset="0"/>
            </a:endParaRPr>
          </a:p>
          <a:p>
            <a:pPr marL="87313" indent="-87313" algn="just"/>
            <a:r>
              <a:rPr lang="en-GB" sz="3600" b="1" dirty="0">
                <a:solidFill>
                  <a:srgbClr val="000000"/>
                </a:solidFill>
                <a:latin typeface="+mn-lt"/>
                <a:cs typeface="Arial" panose="020B0604020202020204" pitchFamily="34" charset="0"/>
              </a:rPr>
              <a:t>July unrest</a:t>
            </a:r>
          </a:p>
          <a:p>
            <a:pPr marL="87313" indent="-87313" algn="just"/>
            <a:r>
              <a:rPr lang="en-GB" sz="3600" dirty="0">
                <a:solidFill>
                  <a:srgbClr val="000000"/>
                </a:solidFill>
                <a:latin typeface="+mn-lt"/>
                <a:cs typeface="Arial" panose="020B0604020202020204" pitchFamily="34" charset="0"/>
              </a:rPr>
              <a:t>The country suffered a wave of civil unrest which saw violence and looting in parts of KwaZulu-Natal and Gauteng provinces in July 2021. The resultant damage impacted negatively on the country’s economic recovery efforts.</a:t>
            </a:r>
          </a:p>
          <a:p>
            <a:pPr marL="87313" indent="-87313" algn="just"/>
            <a:endParaRPr lang="en-GB" sz="3600" b="1" dirty="0">
              <a:solidFill>
                <a:srgbClr val="000000"/>
              </a:solidFill>
              <a:latin typeface="+mn-lt"/>
              <a:cs typeface="Arial" panose="020B0604020202020204" pitchFamily="34" charset="0"/>
            </a:endParaRPr>
          </a:p>
          <a:p>
            <a:pPr marL="87313" indent="-87313" algn="just"/>
            <a:r>
              <a:rPr lang="en-GB" sz="3600" b="1" dirty="0">
                <a:solidFill>
                  <a:srgbClr val="000000"/>
                </a:solidFill>
                <a:latin typeface="+mn-lt"/>
                <a:cs typeface="Arial" panose="020B0604020202020204" pitchFamily="34" charset="0"/>
              </a:rPr>
              <a:t>KZN floods</a:t>
            </a:r>
          </a:p>
          <a:p>
            <a:pPr marL="87313" indent="-87313" algn="just"/>
            <a:r>
              <a:rPr lang="en-GB" sz="3600" dirty="0">
                <a:solidFill>
                  <a:srgbClr val="000000"/>
                </a:solidFill>
                <a:latin typeface="+mn-lt"/>
                <a:cs typeface="Arial" panose="020B0604020202020204" pitchFamily="34" charset="0"/>
              </a:rPr>
              <a:t>In April 2022, parts of the KwaZulu-Natal province experienced several days of heavy rains</a:t>
            </a:r>
            <a:r>
              <a:rPr lang="en-ZA" sz="3600" dirty="0">
                <a:solidFill>
                  <a:srgbClr val="000000"/>
                </a:solidFill>
                <a:latin typeface="+mn-lt"/>
                <a:cs typeface="Arial" panose="020B0604020202020204" pitchFamily="34" charset="0"/>
              </a:rPr>
              <a:t>, one of the country's deadliest natural disasters, causing</a:t>
            </a:r>
            <a:r>
              <a:rPr lang="en-GB" sz="3600" dirty="0">
                <a:solidFill>
                  <a:srgbClr val="000000"/>
                </a:solidFill>
                <a:latin typeface="+mn-lt"/>
                <a:cs typeface="Arial" panose="020B0604020202020204" pitchFamily="34" charset="0"/>
              </a:rPr>
              <a:t> irreparable damage and destruction to critical infrastructure and the relief efforts that were in place contributing towards the country’s economic recovery. </a:t>
            </a:r>
          </a:p>
          <a:p>
            <a:pPr marL="87313" indent="-87313" algn="just"/>
            <a:endParaRPr lang="en-GB" sz="3600" b="1" dirty="0">
              <a:solidFill>
                <a:srgbClr val="000000"/>
              </a:solidFill>
              <a:latin typeface="+mn-lt"/>
              <a:cs typeface="Arial" panose="020B0604020202020204" pitchFamily="34" charset="0"/>
            </a:endParaRPr>
          </a:p>
          <a:p>
            <a:pPr marL="87313" indent="-87313" algn="just"/>
            <a:r>
              <a:rPr lang="en-GB" sz="3600" b="1" dirty="0">
                <a:solidFill>
                  <a:srgbClr val="000000"/>
                </a:solidFill>
                <a:latin typeface="+mn-lt"/>
                <a:cs typeface="Arial" panose="020B0604020202020204" pitchFamily="34" charset="0"/>
              </a:rPr>
              <a:t>GBVF</a:t>
            </a:r>
            <a:r>
              <a:rPr lang="en-GB" sz="3600" b="0" dirty="0">
                <a:solidFill>
                  <a:srgbClr val="000000"/>
                </a:solidFill>
                <a:latin typeface="+mn-lt"/>
                <a:cs typeface="Arial" panose="020B0604020202020204" pitchFamily="34" charset="0"/>
              </a:rPr>
              <a:t> </a:t>
            </a:r>
          </a:p>
          <a:p>
            <a:pPr marL="87313" indent="-87313" algn="just"/>
            <a:r>
              <a:rPr lang="en-GB" sz="3600" b="0" dirty="0">
                <a:solidFill>
                  <a:srgbClr val="000000"/>
                </a:solidFill>
                <a:latin typeface="+mn-lt"/>
                <a:cs typeface="Arial" panose="020B0604020202020204" pitchFamily="34" charset="0"/>
              </a:rPr>
              <a:t>The scourge of GBVF </a:t>
            </a:r>
            <a:r>
              <a:rPr lang="en-GB" sz="3600" dirty="0">
                <a:solidFill>
                  <a:srgbClr val="000000"/>
                </a:solidFill>
                <a:latin typeface="+mn-lt"/>
                <a:cs typeface="Arial" panose="020B0604020202020204" pitchFamily="34" charset="0"/>
              </a:rPr>
              <a:t>among women, children, and LGBTQIA+ persons in </a:t>
            </a:r>
            <a:r>
              <a:rPr lang="en-GB" sz="3600" b="0" dirty="0">
                <a:solidFill>
                  <a:srgbClr val="000000"/>
                </a:solidFill>
                <a:latin typeface="+mn-lt"/>
                <a:cs typeface="Arial" panose="020B0604020202020204" pitchFamily="34" charset="0"/>
              </a:rPr>
              <a:t>the country, continued to be a threat to social cohesion and democracy. While GBVF incidences may affect participation in SAC activities, these activities are also expected to contribute to the elimination of the GBVF.</a:t>
            </a:r>
          </a:p>
        </p:txBody>
      </p:sp>
    </p:spTree>
    <p:extLst>
      <p:ext uri="{BB962C8B-B14F-4D97-AF65-F5344CB8AC3E}">
        <p14:creationId xmlns:p14="http://schemas.microsoft.com/office/powerpoint/2010/main" val="199981053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AC6893F6-ADA4-87C9-C7C0-58B8DB4477EA}"/>
              </a:ext>
            </a:extLst>
          </p:cNvPr>
          <p:cNvGraphicFramePr>
            <a:graphicFrameLocks/>
          </p:cNvGraphicFramePr>
          <p:nvPr>
            <p:extLst>
              <p:ext uri="{D42A27DB-BD31-4B8C-83A1-F6EECF244321}">
                <p14:modId xmlns:p14="http://schemas.microsoft.com/office/powerpoint/2010/main" val="2955678843"/>
              </p:ext>
            </p:extLst>
          </p:nvPr>
        </p:nvGraphicFramePr>
        <p:xfrm>
          <a:off x="1" y="3104746"/>
          <a:ext cx="24182099" cy="8245920"/>
        </p:xfrm>
        <a:graphic>
          <a:graphicData uri="http://schemas.openxmlformats.org/drawingml/2006/table">
            <a:tbl>
              <a:tblPr firstRow="1" bandRow="1">
                <a:tableStyleId>{0505E3EF-67EA-436B-97B2-0124C06EBD24}</a:tableStyleId>
              </a:tblPr>
              <a:tblGrid>
                <a:gridCol w="2424222">
                  <a:extLst>
                    <a:ext uri="{9D8B030D-6E8A-4147-A177-3AD203B41FA5}">
                      <a16:colId xmlns:a16="http://schemas.microsoft.com/office/drawing/2014/main" val="1501988300"/>
                    </a:ext>
                  </a:extLst>
                </a:gridCol>
                <a:gridCol w="2806996">
                  <a:extLst>
                    <a:ext uri="{9D8B030D-6E8A-4147-A177-3AD203B41FA5}">
                      <a16:colId xmlns:a16="http://schemas.microsoft.com/office/drawing/2014/main" val="584018334"/>
                    </a:ext>
                  </a:extLst>
                </a:gridCol>
                <a:gridCol w="1935125">
                  <a:extLst>
                    <a:ext uri="{9D8B030D-6E8A-4147-A177-3AD203B41FA5}">
                      <a16:colId xmlns:a16="http://schemas.microsoft.com/office/drawing/2014/main" val="2642975481"/>
                    </a:ext>
                  </a:extLst>
                </a:gridCol>
                <a:gridCol w="3891516">
                  <a:extLst>
                    <a:ext uri="{9D8B030D-6E8A-4147-A177-3AD203B41FA5}">
                      <a16:colId xmlns:a16="http://schemas.microsoft.com/office/drawing/2014/main" val="2665792632"/>
                    </a:ext>
                  </a:extLst>
                </a:gridCol>
                <a:gridCol w="1850066">
                  <a:extLst>
                    <a:ext uri="{9D8B030D-6E8A-4147-A177-3AD203B41FA5}">
                      <a16:colId xmlns:a16="http://schemas.microsoft.com/office/drawing/2014/main" val="1305588971"/>
                    </a:ext>
                  </a:extLst>
                </a:gridCol>
                <a:gridCol w="11274174">
                  <a:extLst>
                    <a:ext uri="{9D8B030D-6E8A-4147-A177-3AD203B41FA5}">
                      <a16:colId xmlns:a16="http://schemas.microsoft.com/office/drawing/2014/main" val="3805601025"/>
                    </a:ext>
                  </a:extLst>
                </a:gridCol>
              </a:tblGrid>
              <a:tr h="306513">
                <a:tc>
                  <a:txBody>
                    <a:bodyPr/>
                    <a:lstStyle/>
                    <a:p>
                      <a:pPr algn="ctr"/>
                      <a:r>
                        <a:rPr lang="en-US" sz="2200" dirty="0">
                          <a:solidFill>
                            <a:schemeClr val="bg1"/>
                          </a:solidFill>
                          <a:latin typeface="+mn-lt"/>
                        </a:rPr>
                        <a:t>INDICATOR CODE/NO.</a:t>
                      </a:r>
                    </a:p>
                  </a:txBody>
                  <a:tcPr>
                    <a:solidFill>
                      <a:schemeClr val="accent4">
                        <a:lumMod val="50000"/>
                      </a:schemeClr>
                    </a:solidFill>
                  </a:tcPr>
                </a:tc>
                <a:tc>
                  <a:txBody>
                    <a:bodyPr/>
                    <a:lstStyle/>
                    <a:p>
                      <a:pPr algn="ctr"/>
                      <a:r>
                        <a:rPr lang="en-US" sz="2200" dirty="0">
                          <a:solidFill>
                            <a:schemeClr val="bg1"/>
                          </a:solidFill>
                          <a:latin typeface="+mn-lt"/>
                        </a:rPr>
                        <a:t>PERFORMANCE INDICATOR </a:t>
                      </a:r>
                    </a:p>
                  </a:txBody>
                  <a:tcPr>
                    <a:solidFill>
                      <a:schemeClr val="accent4">
                        <a:lumMod val="50000"/>
                      </a:schemeClr>
                    </a:solidFill>
                  </a:tcPr>
                </a:tc>
                <a:tc>
                  <a:txBody>
                    <a:bodyPr/>
                    <a:lstStyle/>
                    <a:p>
                      <a:pPr algn="ctr"/>
                      <a:r>
                        <a:rPr lang="en-US" sz="2200" dirty="0">
                          <a:solidFill>
                            <a:schemeClr val="bg1"/>
                          </a:solidFill>
                        </a:rPr>
                        <a:t>PLANNED TARGET </a:t>
                      </a:r>
                      <a:endParaRPr lang="en-US" sz="2200" dirty="0">
                        <a:solidFill>
                          <a:schemeClr val="bg1"/>
                        </a:solidFill>
                        <a:latin typeface="+mn-lt"/>
                      </a:endParaRPr>
                    </a:p>
                    <a:p>
                      <a:pPr algn="ctr"/>
                      <a:r>
                        <a:rPr lang="en-US" sz="2200" dirty="0">
                          <a:solidFill>
                            <a:schemeClr val="bg1"/>
                          </a:solidFill>
                          <a:latin typeface="+mn-lt"/>
                        </a:rPr>
                        <a:t>2021/22</a:t>
                      </a:r>
                      <a:endParaRPr lang="en-US" sz="2200" dirty="0">
                        <a:solidFill>
                          <a:schemeClr val="bg1"/>
                        </a:solidFill>
                      </a:endParaRPr>
                    </a:p>
                  </a:txBody>
                  <a:tcPr>
                    <a:solidFill>
                      <a:schemeClr val="accent4">
                        <a:lumMod val="50000"/>
                      </a:schemeClr>
                    </a:solidFill>
                  </a:tcPr>
                </a:tc>
                <a:tc>
                  <a:txBody>
                    <a:bodyPr/>
                    <a:lstStyle/>
                    <a:p>
                      <a:pPr marL="0" algn="ctr" defTabSz="914400" rtl="0" eaLnBrk="1" latinLnBrk="0" hangingPunct="1"/>
                      <a:r>
                        <a:rPr lang="en-US" sz="2200" b="1" kern="1200" dirty="0">
                          <a:solidFill>
                            <a:schemeClr val="bg1"/>
                          </a:solidFill>
                          <a:latin typeface="+mn-lt"/>
                          <a:ea typeface="+mn-ea"/>
                          <a:cs typeface="+mn-cs"/>
                        </a:rPr>
                        <a:t>ACTUAL ACHIEVEMENT AS AT 31 MARCH 2022</a:t>
                      </a:r>
                    </a:p>
                  </a:txBody>
                  <a:tcPr>
                    <a:solidFill>
                      <a:schemeClr val="accent4">
                        <a:lumMod val="50000"/>
                      </a:schemeClr>
                    </a:solidFill>
                  </a:tcPr>
                </a:tc>
                <a:tc>
                  <a:txBody>
                    <a:bodyPr/>
                    <a:lstStyle/>
                    <a:p>
                      <a:pPr marL="0" algn="ctr" defTabSz="914400" rtl="0" eaLnBrk="1" latinLnBrk="0" hangingPunct="1"/>
                      <a:r>
                        <a:rPr lang="en-US" sz="2200" b="1" kern="1200" dirty="0">
                          <a:solidFill>
                            <a:schemeClr val="bg1"/>
                          </a:solidFill>
                          <a:latin typeface="+mn-lt"/>
                          <a:ea typeface="+mn-ea"/>
                          <a:cs typeface="+mn-cs"/>
                        </a:rPr>
                        <a:t> DEVIATION FROM PLANNED TARGET </a:t>
                      </a:r>
                    </a:p>
                  </a:txBody>
                  <a:tcPr>
                    <a:solidFill>
                      <a:schemeClr val="accent4">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bg1"/>
                          </a:solidFill>
                          <a:latin typeface="+mn-lt"/>
                          <a:ea typeface="+mn-ea"/>
                          <a:cs typeface="+mn-cs"/>
                        </a:rPr>
                        <a:t>REASON FOR DEVIATION</a:t>
                      </a:r>
                    </a:p>
                    <a:p>
                      <a:pPr marL="0" algn="ctr" defTabSz="914400" rtl="0" eaLnBrk="1" latinLnBrk="0" hangingPunct="1"/>
                      <a:endParaRPr lang="en-US" sz="2200" b="1" kern="1200" dirty="0">
                        <a:solidFill>
                          <a:schemeClr val="bg1"/>
                        </a:solidFill>
                        <a:latin typeface="+mn-lt"/>
                        <a:ea typeface="+mn-ea"/>
                        <a:cs typeface="+mn-cs"/>
                      </a:endParaRPr>
                    </a:p>
                  </a:txBody>
                  <a:tcPr>
                    <a:solidFill>
                      <a:schemeClr val="accent4">
                        <a:lumMod val="50000"/>
                      </a:schemeClr>
                    </a:solidFill>
                  </a:tcPr>
                </a:tc>
                <a:extLst>
                  <a:ext uri="{0D108BD9-81ED-4DB2-BD59-A6C34878D82A}">
                    <a16:rowId xmlns:a16="http://schemas.microsoft.com/office/drawing/2014/main" val="720239497"/>
                  </a:ext>
                </a:extLst>
              </a:tr>
              <a:tr h="2227439">
                <a:tc>
                  <a:txBody>
                    <a:body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ZA" sz="3200" b="1" dirty="0">
                          <a:solidFill>
                            <a:srgbClr val="000000"/>
                          </a:solidFill>
                          <a:latin typeface="Arial" panose="020B0604020202020204" pitchFamily="34" charset="0"/>
                          <a:cs typeface="Arial" panose="020B0604020202020204" pitchFamily="34" charset="0"/>
                        </a:rPr>
                        <a:t>ACPD 3.11</a:t>
                      </a:r>
                    </a:p>
                    <a:p>
                      <a:pPr algn="just">
                        <a:lnSpc>
                          <a:spcPct val="150000"/>
                        </a:lnSpc>
                        <a:spcAft>
                          <a:spcPts val="0"/>
                        </a:spcAft>
                      </a:pPr>
                      <a:endParaRPr lang="en-ZA" sz="3200" b="1" dirty="0">
                        <a:solidFill>
                          <a:srgbClr val="000000"/>
                        </a:solidFill>
                        <a:latin typeface="Arial" panose="020B0604020202020204" pitchFamily="34" charset="0"/>
                        <a:cs typeface="Arial" panose="020B0604020202020204" pitchFamily="34" charset="0"/>
                      </a:endParaRPr>
                    </a:p>
                  </a:txBody>
                  <a:tcPr>
                    <a:solidFill>
                      <a:srgbClr val="D2F0CE"/>
                    </a:solidFill>
                  </a:tcPr>
                </a:tc>
                <a:tc>
                  <a:txBody>
                    <a:bodyPr/>
                    <a:lstStyle/>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advocacy platforms on social cohesion implemented by social cohesion advocacy.</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20</a:t>
                      </a:r>
                    </a:p>
                  </a:txBody>
                  <a:tcPr>
                    <a:solidFill>
                      <a:srgbClr val="D2F0CE"/>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3200" dirty="0">
                          <a:solidFill>
                            <a:srgbClr val="000000"/>
                          </a:solidFill>
                          <a:latin typeface="Arial" panose="020B0604020202020204" pitchFamily="34" charset="0"/>
                          <a:cs typeface="Arial" panose="020B0604020202020204" pitchFamily="34" charset="0"/>
                        </a:rPr>
                        <a:t>47 advocacy platforms on social cohesion were implemented by social cohesion advocacy.</a:t>
                      </a:r>
                      <a:endParaRPr lang="en-GB" sz="3200" dirty="0">
                        <a:solidFill>
                          <a:srgbClr val="000000"/>
                        </a:solidFill>
                        <a:latin typeface="Arial" panose="020B0604020202020204" pitchFamily="34" charset="0"/>
                        <a:cs typeface="Arial" panose="020B0604020202020204" pitchFamily="34" charset="0"/>
                      </a:endParaRPr>
                    </a:p>
                  </a:txBody>
                  <a:tcPr>
                    <a:solidFill>
                      <a:srgbClr val="00B05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+27</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Due to the unrest and racial tensions in KwaZulu-Natal, there was a need to intensify efforts to promote social cohesion. As a result, more social cohesion engagements were conducted in the affected province to bring it back to normality. </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1000" dirty="0">
                        <a:solidFill>
                          <a:srgbClr val="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Due to the prevalence of bullying in schools, unrelenting GBVF cases, and the intensification of Operation Dudula, the Department was compelled to step up its efforts to foster national cohesion. This led to a substantial number of interventions being implemented during the reporting period. </a:t>
                      </a:r>
                    </a:p>
                  </a:txBody>
                  <a:tcPr>
                    <a:solidFill>
                      <a:srgbClr val="D2F0CE"/>
                    </a:solidFill>
                  </a:tcPr>
                </a:tc>
                <a:extLst>
                  <a:ext uri="{0D108BD9-81ED-4DB2-BD59-A6C34878D82A}">
                    <a16:rowId xmlns:a16="http://schemas.microsoft.com/office/drawing/2014/main" val="1738084026"/>
                  </a:ext>
                </a:extLst>
              </a:tr>
            </a:tbl>
          </a:graphicData>
        </a:graphic>
      </p:graphicFrame>
      <p:sp>
        <p:nvSpPr>
          <p:cNvPr id="5" name="TextBox 4">
            <a:extLst>
              <a:ext uri="{FF2B5EF4-FFF2-40B4-BE49-F238E27FC236}">
                <a16:creationId xmlns:a16="http://schemas.microsoft.com/office/drawing/2014/main" id="{71582F49-BD0C-FDA0-1526-0B9DD543B7B0}"/>
              </a:ext>
            </a:extLst>
          </p:cNvPr>
          <p:cNvSpPr txBox="1"/>
          <p:nvPr/>
        </p:nvSpPr>
        <p:spPr>
          <a:xfrm>
            <a:off x="23037271" y="12827847"/>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2400" b="1" i="0" u="none" strike="noStrike" cap="none" spc="0" normalizeH="0" baseline="0" dirty="0">
                <a:ln>
                  <a:noFill/>
                </a:ln>
                <a:solidFill>
                  <a:srgbClr val="000000"/>
                </a:solidFill>
                <a:effectLst/>
                <a:uFillTx/>
                <a:latin typeface="+mj-lt"/>
                <a:ea typeface="+mj-ea"/>
                <a:cs typeface="+mj-cs"/>
                <a:sym typeface="Helvetica Neue"/>
              </a:rPr>
              <a:t>41</a:t>
            </a:r>
          </a:p>
        </p:txBody>
      </p:sp>
      <p:sp>
        <p:nvSpPr>
          <p:cNvPr id="7" name="HEADING">
            <a:extLst>
              <a:ext uri="{FF2B5EF4-FFF2-40B4-BE49-F238E27FC236}">
                <a16:creationId xmlns:a16="http://schemas.microsoft.com/office/drawing/2014/main" id="{44AD3028-A9E5-0FDC-178E-6412AD3C2B57}"/>
              </a:ext>
            </a:extLst>
          </p:cNvPr>
          <p:cNvSpPr txBox="1"/>
          <p:nvPr/>
        </p:nvSpPr>
        <p:spPr>
          <a:xfrm>
            <a:off x="171889" y="177862"/>
            <a:ext cx="23980198"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 3 ARTS AND CULTURE PROMOTION </a:t>
            </a:r>
          </a:p>
          <a:p>
            <a:r>
              <a:rPr lang="en-ZA" sz="6600" b="1" kern="1200" dirty="0">
                <a:solidFill>
                  <a:srgbClr val="F5981B"/>
                </a:solidFill>
                <a:latin typeface="Helvetica Neue"/>
                <a:ea typeface="+mj-ea"/>
                <a:cs typeface="Arial"/>
              </a:rPr>
              <a:t>AND DEVELOPMENT </a:t>
            </a:r>
            <a:r>
              <a:rPr lang="en-GB" sz="6600" b="1" kern="1200" dirty="0">
                <a:solidFill>
                  <a:srgbClr val="F5981B"/>
                </a:solidFill>
                <a:latin typeface="Helvetica Neue"/>
                <a:ea typeface="+mj-ea"/>
                <a:cs typeface="Arial"/>
              </a:rPr>
              <a:t>.…Cnt</a:t>
            </a:r>
            <a:endParaRPr sz="6600" b="1" kern="1200" dirty="0">
              <a:solidFill>
                <a:srgbClr val="F5981B"/>
              </a:solidFill>
              <a:latin typeface="Helvetica Neue"/>
              <a:ea typeface="+mj-ea"/>
              <a:cs typeface="Arial"/>
            </a:endParaRPr>
          </a:p>
        </p:txBody>
      </p:sp>
    </p:spTree>
    <p:extLst>
      <p:ext uri="{BB962C8B-B14F-4D97-AF65-F5344CB8AC3E}">
        <p14:creationId xmlns:p14="http://schemas.microsoft.com/office/powerpoint/2010/main" val="407599856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85A2C4DB-7908-9602-AE95-20D852CD24B7}"/>
              </a:ext>
            </a:extLst>
          </p:cNvPr>
          <p:cNvGraphicFramePr>
            <a:graphicFrameLocks/>
          </p:cNvGraphicFramePr>
          <p:nvPr>
            <p:extLst>
              <p:ext uri="{D42A27DB-BD31-4B8C-83A1-F6EECF244321}">
                <p14:modId xmlns:p14="http://schemas.microsoft.com/office/powerpoint/2010/main" val="2504337325"/>
              </p:ext>
            </p:extLst>
          </p:nvPr>
        </p:nvGraphicFramePr>
        <p:xfrm>
          <a:off x="88116" y="3253602"/>
          <a:ext cx="24063971" cy="8017320"/>
        </p:xfrm>
        <a:graphic>
          <a:graphicData uri="http://schemas.openxmlformats.org/drawingml/2006/table">
            <a:tbl>
              <a:tblPr firstRow="1" bandRow="1"/>
              <a:tblGrid>
                <a:gridCol w="2124841">
                  <a:extLst>
                    <a:ext uri="{9D8B030D-6E8A-4147-A177-3AD203B41FA5}">
                      <a16:colId xmlns:a16="http://schemas.microsoft.com/office/drawing/2014/main" val="1501988300"/>
                    </a:ext>
                  </a:extLst>
                </a:gridCol>
                <a:gridCol w="4569891">
                  <a:extLst>
                    <a:ext uri="{9D8B030D-6E8A-4147-A177-3AD203B41FA5}">
                      <a16:colId xmlns:a16="http://schemas.microsoft.com/office/drawing/2014/main" val="584018334"/>
                    </a:ext>
                  </a:extLst>
                </a:gridCol>
                <a:gridCol w="2190463">
                  <a:extLst>
                    <a:ext uri="{9D8B030D-6E8A-4147-A177-3AD203B41FA5}">
                      <a16:colId xmlns:a16="http://schemas.microsoft.com/office/drawing/2014/main" val="2642975481"/>
                    </a:ext>
                  </a:extLst>
                </a:gridCol>
                <a:gridCol w="6592448">
                  <a:extLst>
                    <a:ext uri="{9D8B030D-6E8A-4147-A177-3AD203B41FA5}">
                      <a16:colId xmlns:a16="http://schemas.microsoft.com/office/drawing/2014/main" val="2665792632"/>
                    </a:ext>
                  </a:extLst>
                </a:gridCol>
                <a:gridCol w="1642846">
                  <a:extLst>
                    <a:ext uri="{9D8B030D-6E8A-4147-A177-3AD203B41FA5}">
                      <a16:colId xmlns:a16="http://schemas.microsoft.com/office/drawing/2014/main" val="1305588971"/>
                    </a:ext>
                  </a:extLst>
                </a:gridCol>
                <a:gridCol w="6943482">
                  <a:extLst>
                    <a:ext uri="{9D8B030D-6E8A-4147-A177-3AD203B41FA5}">
                      <a16:colId xmlns:a16="http://schemas.microsoft.com/office/drawing/2014/main" val="3805601025"/>
                    </a:ext>
                  </a:extLst>
                </a:gridCol>
              </a:tblGrid>
              <a:tr h="933263">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2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2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200" dirty="0">
                          <a:solidFill>
                            <a:schemeClr val="bg1"/>
                          </a:solidFill>
                        </a:rPr>
                        <a:t>PLANNED TARGET </a:t>
                      </a:r>
                      <a:endParaRPr lang="en-US" sz="2200" dirty="0">
                        <a:solidFill>
                          <a:schemeClr val="bg1"/>
                        </a:solidFill>
                        <a:latin typeface="+mn-lt"/>
                      </a:endParaRPr>
                    </a:p>
                    <a:p>
                      <a:pPr algn="ctr"/>
                      <a:r>
                        <a:rPr lang="en-US" sz="2200" dirty="0">
                          <a:solidFill>
                            <a:schemeClr val="bg1"/>
                          </a:solidFill>
                          <a:latin typeface="+mn-lt"/>
                        </a:rPr>
                        <a:t>2021/22</a:t>
                      </a:r>
                      <a:endParaRPr lang="en-US" sz="22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2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200" b="1" kern="1200" dirty="0">
                          <a:solidFill>
                            <a:schemeClr val="bg1"/>
                          </a:solidFill>
                          <a:latin typeface="+mn-lt"/>
                          <a:ea typeface="+mn-ea"/>
                          <a:cs typeface="+mn-cs"/>
                        </a:rPr>
                        <a:t>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bg1"/>
                          </a:solidFill>
                          <a:latin typeface="+mn-lt"/>
                          <a:ea typeface="+mn-ea"/>
                          <a:cs typeface="+mn-cs"/>
                        </a:rPr>
                        <a:t>REASON FOR DEVIATION</a:t>
                      </a:r>
                    </a:p>
                    <a:p>
                      <a:pPr marL="0" algn="ctr" defTabSz="914400" rtl="0" eaLnBrk="1" latinLnBrk="0" hangingPunct="1"/>
                      <a:endParaRPr lang="en-US" sz="22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0">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584200" rtl="0" eaLnBrk="1" fontAlgn="auto" latinLnBrk="0" hangingPunct="1">
                        <a:lnSpc>
                          <a:spcPct val="100000"/>
                        </a:lnSpc>
                        <a:spcBef>
                          <a:spcPts val="0"/>
                        </a:spcBef>
                        <a:spcAft>
                          <a:spcPts val="0"/>
                        </a:spcAft>
                        <a:buClrTx/>
                        <a:buSzTx/>
                        <a:buFontTx/>
                        <a:buNone/>
                        <a:tabLst/>
                        <a:defRPr/>
                      </a:pPr>
                      <a:r>
                        <a:rPr lang="en-ZA" sz="3200" b="1" dirty="0">
                          <a:solidFill>
                            <a:srgbClr val="000000"/>
                          </a:solidFill>
                          <a:latin typeface="Arial" panose="020B0604020202020204" pitchFamily="34" charset="0"/>
                          <a:cs typeface="Arial" panose="020B0604020202020204" pitchFamily="34" charset="0"/>
                        </a:rPr>
                        <a:t>ACPD 3.12</a:t>
                      </a:r>
                    </a:p>
                    <a:p>
                      <a:pPr algn="just">
                        <a:lnSpc>
                          <a:spcPct val="100000"/>
                        </a:lnSpc>
                      </a:pPr>
                      <a:endParaRPr lang="en-ZA" sz="3200" b="1"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just">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social compact for social cohesion and national building.</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1</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3200" dirty="0">
                          <a:solidFill>
                            <a:srgbClr val="000000"/>
                          </a:solidFill>
                          <a:latin typeface="Arial" panose="020B0604020202020204" pitchFamily="34" charset="0"/>
                          <a:cs typeface="Arial" panose="020B0604020202020204" pitchFamily="34" charset="0"/>
                        </a:rPr>
                        <a:t>0  The social compact and draft Cabinet memo were presented to the Social Protection and Human Development Cluster technical working group and technical recommendations were incorporated for presentation for the cluster.</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3200"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000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Delays in the consultations and completion of a social compact for social cohesion and nation-building.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738084026"/>
                  </a:ext>
                </a:extLst>
              </a:tr>
            </a:tbl>
          </a:graphicData>
        </a:graphic>
      </p:graphicFrame>
      <p:sp>
        <p:nvSpPr>
          <p:cNvPr id="6" name="HEADING">
            <a:extLst>
              <a:ext uri="{FF2B5EF4-FFF2-40B4-BE49-F238E27FC236}">
                <a16:creationId xmlns:a16="http://schemas.microsoft.com/office/drawing/2014/main" id="{EC6E444A-DC4B-E048-49B9-9ADFBCBB3421}"/>
              </a:ext>
            </a:extLst>
          </p:cNvPr>
          <p:cNvSpPr txBox="1"/>
          <p:nvPr/>
        </p:nvSpPr>
        <p:spPr>
          <a:xfrm>
            <a:off x="171889" y="177862"/>
            <a:ext cx="23980198"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 3 ARTS AND CULTURE PROMOTION </a:t>
            </a:r>
          </a:p>
          <a:p>
            <a:r>
              <a:rPr lang="en-ZA" sz="6600" b="1" kern="1200" dirty="0">
                <a:solidFill>
                  <a:srgbClr val="F5981B"/>
                </a:solidFill>
                <a:latin typeface="Helvetica Neue"/>
                <a:ea typeface="+mj-ea"/>
                <a:cs typeface="Arial"/>
              </a:rPr>
              <a:t>AND DEVELOPMENT</a:t>
            </a:r>
            <a:r>
              <a:rPr lang="en-GB" sz="6600" b="1" kern="1200" dirty="0">
                <a:solidFill>
                  <a:srgbClr val="F5981B"/>
                </a:solidFill>
                <a:latin typeface="Helvetica Neue"/>
                <a:ea typeface="+mj-ea"/>
                <a:cs typeface="Arial"/>
              </a:rPr>
              <a:t> .…Cnt</a:t>
            </a:r>
            <a:r>
              <a:rPr lang="en-ZA" sz="6600" b="1" kern="1200" dirty="0">
                <a:solidFill>
                  <a:srgbClr val="F5981B"/>
                </a:solidFill>
                <a:latin typeface="Helvetica Neue"/>
                <a:ea typeface="+mj-ea"/>
                <a:cs typeface="Arial"/>
              </a:rPr>
              <a:t> </a:t>
            </a:r>
            <a:endParaRPr sz="6600" b="1" kern="1200" dirty="0">
              <a:solidFill>
                <a:srgbClr val="F5981B"/>
              </a:solidFill>
              <a:latin typeface="Helvetica Neue"/>
              <a:ea typeface="+mj-ea"/>
              <a:cs typeface="Arial"/>
            </a:endParaRPr>
          </a:p>
        </p:txBody>
      </p:sp>
      <p:sp>
        <p:nvSpPr>
          <p:cNvPr id="7" name="TextBox 6">
            <a:extLst>
              <a:ext uri="{FF2B5EF4-FFF2-40B4-BE49-F238E27FC236}">
                <a16:creationId xmlns:a16="http://schemas.microsoft.com/office/drawing/2014/main" id="{BE4A6A0B-682C-0809-3EC4-647DEF7CE43F}"/>
              </a:ext>
            </a:extLst>
          </p:cNvPr>
          <p:cNvSpPr txBox="1"/>
          <p:nvPr/>
        </p:nvSpPr>
        <p:spPr>
          <a:xfrm>
            <a:off x="23037271" y="12827847"/>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b="1" dirty="0">
                <a:solidFill>
                  <a:srgbClr val="000000"/>
                </a:solidFill>
              </a:rPr>
              <a:t>42</a:t>
            </a:r>
            <a:endParaRPr kumimoji="0" lang="en-ZA" sz="2400" b="1" i="0" u="none" strike="noStrike" cap="none" spc="0" normalizeH="0" baseline="0" dirty="0">
              <a:ln>
                <a:noFill/>
              </a:ln>
              <a:solidFill>
                <a:srgbClr val="000000"/>
              </a:solidFill>
              <a:effectLst/>
              <a:uFillTx/>
              <a:latin typeface="+mj-lt"/>
              <a:ea typeface="+mj-ea"/>
              <a:cs typeface="+mj-cs"/>
              <a:sym typeface="Helvetica Neue"/>
            </a:endParaRPr>
          </a:p>
        </p:txBody>
      </p:sp>
    </p:spTree>
    <p:extLst>
      <p:ext uri="{BB962C8B-B14F-4D97-AF65-F5344CB8AC3E}">
        <p14:creationId xmlns:p14="http://schemas.microsoft.com/office/powerpoint/2010/main" val="426824137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39A336CE-352B-8F9F-9CD6-89D8818B5340}"/>
              </a:ext>
            </a:extLst>
          </p:cNvPr>
          <p:cNvGraphicFramePr>
            <a:graphicFrameLocks/>
          </p:cNvGraphicFramePr>
          <p:nvPr>
            <p:extLst>
              <p:ext uri="{D42A27DB-BD31-4B8C-83A1-F6EECF244321}">
                <p14:modId xmlns:p14="http://schemas.microsoft.com/office/powerpoint/2010/main" val="2478540957"/>
              </p:ext>
            </p:extLst>
          </p:nvPr>
        </p:nvGraphicFramePr>
        <p:xfrm>
          <a:off x="88117" y="3253602"/>
          <a:ext cx="23980198" cy="5963543"/>
        </p:xfrm>
        <a:graphic>
          <a:graphicData uri="http://schemas.openxmlformats.org/drawingml/2006/table">
            <a:tbl>
              <a:tblPr firstRow="1" bandRow="1"/>
              <a:tblGrid>
                <a:gridCol w="2494652">
                  <a:extLst>
                    <a:ext uri="{9D8B030D-6E8A-4147-A177-3AD203B41FA5}">
                      <a16:colId xmlns:a16="http://schemas.microsoft.com/office/drawing/2014/main" val="1501988300"/>
                    </a:ext>
                  </a:extLst>
                </a:gridCol>
                <a:gridCol w="4137008">
                  <a:extLst>
                    <a:ext uri="{9D8B030D-6E8A-4147-A177-3AD203B41FA5}">
                      <a16:colId xmlns:a16="http://schemas.microsoft.com/office/drawing/2014/main" val="584018334"/>
                    </a:ext>
                  </a:extLst>
                </a:gridCol>
                <a:gridCol w="2998381">
                  <a:extLst>
                    <a:ext uri="{9D8B030D-6E8A-4147-A177-3AD203B41FA5}">
                      <a16:colId xmlns:a16="http://schemas.microsoft.com/office/drawing/2014/main" val="2642975481"/>
                    </a:ext>
                  </a:extLst>
                </a:gridCol>
                <a:gridCol w="5793719">
                  <a:extLst>
                    <a:ext uri="{9D8B030D-6E8A-4147-A177-3AD203B41FA5}">
                      <a16:colId xmlns:a16="http://schemas.microsoft.com/office/drawing/2014/main" val="2665792632"/>
                    </a:ext>
                  </a:extLst>
                </a:gridCol>
                <a:gridCol w="2287025">
                  <a:extLst>
                    <a:ext uri="{9D8B030D-6E8A-4147-A177-3AD203B41FA5}">
                      <a16:colId xmlns:a16="http://schemas.microsoft.com/office/drawing/2014/main" val="1305588971"/>
                    </a:ext>
                  </a:extLst>
                </a:gridCol>
                <a:gridCol w="6269413">
                  <a:extLst>
                    <a:ext uri="{9D8B030D-6E8A-4147-A177-3AD203B41FA5}">
                      <a16:colId xmlns:a16="http://schemas.microsoft.com/office/drawing/2014/main" val="3805601025"/>
                    </a:ext>
                  </a:extLst>
                </a:gridCol>
              </a:tblGrid>
              <a:tr h="933263">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2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2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200" dirty="0">
                          <a:solidFill>
                            <a:schemeClr val="bg1"/>
                          </a:solidFill>
                        </a:rPr>
                        <a:t>PLANNED TARGET </a:t>
                      </a:r>
                      <a:endParaRPr lang="en-US" sz="2200" dirty="0">
                        <a:solidFill>
                          <a:schemeClr val="bg1"/>
                        </a:solidFill>
                        <a:latin typeface="+mn-lt"/>
                      </a:endParaRPr>
                    </a:p>
                    <a:p>
                      <a:pPr algn="ctr"/>
                      <a:r>
                        <a:rPr lang="en-US" sz="2200" dirty="0">
                          <a:solidFill>
                            <a:schemeClr val="bg1"/>
                          </a:solidFill>
                          <a:latin typeface="+mn-lt"/>
                        </a:rPr>
                        <a:t>2021/22</a:t>
                      </a:r>
                      <a:endParaRPr lang="en-US" sz="22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2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200" b="1" kern="1200" dirty="0">
                          <a:solidFill>
                            <a:schemeClr val="bg1"/>
                          </a:solidFill>
                          <a:latin typeface="+mn-lt"/>
                          <a:ea typeface="+mn-ea"/>
                          <a:cs typeface="+mn-cs"/>
                        </a:rPr>
                        <a:t>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bg1"/>
                          </a:solidFill>
                          <a:latin typeface="+mn-lt"/>
                          <a:ea typeface="+mn-ea"/>
                          <a:cs typeface="+mn-cs"/>
                        </a:rPr>
                        <a:t>REASON FOR DEVIATION</a:t>
                      </a:r>
                    </a:p>
                    <a:p>
                      <a:pPr marL="0" algn="ctr" defTabSz="914400" rtl="0" eaLnBrk="1" latinLnBrk="0" hangingPunct="1"/>
                      <a:endParaRPr lang="en-US" sz="22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2903484">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584200" rtl="0" eaLnBrk="1" fontAlgn="auto" latinLnBrk="0" hangingPunct="1">
                        <a:lnSpc>
                          <a:spcPct val="100000"/>
                        </a:lnSpc>
                        <a:spcBef>
                          <a:spcPts val="0"/>
                        </a:spcBef>
                        <a:spcAft>
                          <a:spcPts val="0"/>
                        </a:spcAft>
                        <a:buClrTx/>
                        <a:buSzTx/>
                        <a:buFontTx/>
                        <a:buNone/>
                        <a:tabLst/>
                        <a:defRPr/>
                      </a:pPr>
                      <a:r>
                        <a:rPr lang="en-ZA" sz="3200" b="1" dirty="0">
                          <a:solidFill>
                            <a:srgbClr val="000000"/>
                          </a:solidFill>
                          <a:latin typeface="Arial" panose="020B0604020202020204" pitchFamily="34" charset="0"/>
                          <a:cs typeface="Arial" panose="020B0604020202020204" pitchFamily="34" charset="0"/>
                        </a:rPr>
                        <a:t>ACPD 3.13</a:t>
                      </a:r>
                    </a:p>
                    <a:p>
                      <a:pPr algn="just">
                        <a:lnSpc>
                          <a:spcPct val="100000"/>
                        </a:lnSpc>
                      </a:pPr>
                      <a:endParaRPr lang="en-ZA" sz="3200" b="1"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monitoring reports on the implementation of a social compact for social cohesion and nation building.</a:t>
                      </a:r>
                    </a:p>
                    <a:p>
                      <a:pPr indent="18415" algn="l">
                        <a:lnSpc>
                          <a:spcPct val="150000"/>
                        </a:lnSpc>
                        <a:spcAft>
                          <a:spcPts val="0"/>
                        </a:spcAft>
                      </a:pPr>
                      <a:endPar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0 monitoring reports on the implementation of a social compact for social cohesion and nation-building.</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000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Monitoring reports on the implementation of a social compact for social cohesion and nation-building are dependent on the completion of social cohesion.</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3888740821"/>
                  </a:ext>
                </a:extLst>
              </a:tr>
            </a:tbl>
          </a:graphicData>
        </a:graphic>
      </p:graphicFrame>
      <p:sp>
        <p:nvSpPr>
          <p:cNvPr id="5" name="TextBox 4">
            <a:extLst>
              <a:ext uri="{FF2B5EF4-FFF2-40B4-BE49-F238E27FC236}">
                <a16:creationId xmlns:a16="http://schemas.microsoft.com/office/drawing/2014/main" id="{E4D71E8D-CFA4-4939-6DEF-0570A5CFA954}"/>
              </a:ext>
            </a:extLst>
          </p:cNvPr>
          <p:cNvSpPr txBox="1"/>
          <p:nvPr/>
        </p:nvSpPr>
        <p:spPr>
          <a:xfrm>
            <a:off x="22995707" y="12225174"/>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43</a:t>
            </a:r>
          </a:p>
        </p:txBody>
      </p:sp>
      <p:sp>
        <p:nvSpPr>
          <p:cNvPr id="7" name="HEADING">
            <a:extLst>
              <a:ext uri="{FF2B5EF4-FFF2-40B4-BE49-F238E27FC236}">
                <a16:creationId xmlns:a16="http://schemas.microsoft.com/office/drawing/2014/main" id="{7017304A-EC43-74FB-1EDF-AE93ED234561}"/>
              </a:ext>
            </a:extLst>
          </p:cNvPr>
          <p:cNvSpPr txBox="1"/>
          <p:nvPr/>
        </p:nvSpPr>
        <p:spPr>
          <a:xfrm>
            <a:off x="171889" y="177862"/>
            <a:ext cx="23980198"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 3 ARTS AND CULTURE PROMOTION </a:t>
            </a:r>
          </a:p>
          <a:p>
            <a:r>
              <a:rPr lang="en-ZA" sz="6600" b="1" kern="1200" dirty="0">
                <a:solidFill>
                  <a:srgbClr val="F5981B"/>
                </a:solidFill>
                <a:latin typeface="Helvetica Neue"/>
                <a:ea typeface="+mj-ea"/>
                <a:cs typeface="Arial"/>
              </a:rPr>
              <a:t>AND DEVELOPMENT </a:t>
            </a:r>
            <a:r>
              <a:rPr lang="en-GB" sz="6600" b="1" kern="1200" dirty="0">
                <a:solidFill>
                  <a:srgbClr val="F5981B"/>
                </a:solidFill>
                <a:latin typeface="Helvetica Neue"/>
                <a:ea typeface="+mj-ea"/>
                <a:cs typeface="Arial"/>
              </a:rPr>
              <a:t>.…Cnt</a:t>
            </a:r>
            <a:endParaRPr sz="6600" b="1" kern="1200" dirty="0">
              <a:solidFill>
                <a:srgbClr val="F5981B"/>
              </a:solidFill>
              <a:latin typeface="Helvetica Neue"/>
              <a:ea typeface="+mj-ea"/>
              <a:cs typeface="Arial"/>
            </a:endParaRPr>
          </a:p>
        </p:txBody>
      </p:sp>
    </p:spTree>
    <p:extLst>
      <p:ext uri="{BB962C8B-B14F-4D97-AF65-F5344CB8AC3E}">
        <p14:creationId xmlns:p14="http://schemas.microsoft.com/office/powerpoint/2010/main" val="111067057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4DEAE5F9-7B63-18DE-AC92-D3D3FF8D503B}"/>
              </a:ext>
            </a:extLst>
          </p:cNvPr>
          <p:cNvGraphicFramePr>
            <a:graphicFrameLocks/>
          </p:cNvGraphicFramePr>
          <p:nvPr>
            <p:extLst>
              <p:ext uri="{D42A27DB-BD31-4B8C-83A1-F6EECF244321}">
                <p14:modId xmlns:p14="http://schemas.microsoft.com/office/powerpoint/2010/main" val="3831082944"/>
              </p:ext>
            </p:extLst>
          </p:nvPr>
        </p:nvGraphicFramePr>
        <p:xfrm>
          <a:off x="171889" y="3253602"/>
          <a:ext cx="24080683" cy="8505000"/>
        </p:xfrm>
        <a:graphic>
          <a:graphicData uri="http://schemas.openxmlformats.org/drawingml/2006/table">
            <a:tbl>
              <a:tblPr firstRow="1" bandRow="1"/>
              <a:tblGrid>
                <a:gridCol w="2741432">
                  <a:extLst>
                    <a:ext uri="{9D8B030D-6E8A-4147-A177-3AD203B41FA5}">
                      <a16:colId xmlns:a16="http://schemas.microsoft.com/office/drawing/2014/main" val="1501988300"/>
                    </a:ext>
                  </a:extLst>
                </a:gridCol>
                <a:gridCol w="2700670">
                  <a:extLst>
                    <a:ext uri="{9D8B030D-6E8A-4147-A177-3AD203B41FA5}">
                      <a16:colId xmlns:a16="http://schemas.microsoft.com/office/drawing/2014/main" val="584018334"/>
                    </a:ext>
                  </a:extLst>
                </a:gridCol>
                <a:gridCol w="1722474">
                  <a:extLst>
                    <a:ext uri="{9D8B030D-6E8A-4147-A177-3AD203B41FA5}">
                      <a16:colId xmlns:a16="http://schemas.microsoft.com/office/drawing/2014/main" val="2642975481"/>
                    </a:ext>
                  </a:extLst>
                </a:gridCol>
                <a:gridCol w="11609877">
                  <a:extLst>
                    <a:ext uri="{9D8B030D-6E8A-4147-A177-3AD203B41FA5}">
                      <a16:colId xmlns:a16="http://schemas.microsoft.com/office/drawing/2014/main" val="2665792632"/>
                    </a:ext>
                  </a:extLst>
                </a:gridCol>
                <a:gridCol w="2797403">
                  <a:extLst>
                    <a:ext uri="{9D8B030D-6E8A-4147-A177-3AD203B41FA5}">
                      <a16:colId xmlns:a16="http://schemas.microsoft.com/office/drawing/2014/main" val="1305588971"/>
                    </a:ext>
                  </a:extLst>
                </a:gridCol>
                <a:gridCol w="2508827">
                  <a:extLst>
                    <a:ext uri="{9D8B030D-6E8A-4147-A177-3AD203B41FA5}">
                      <a16:colId xmlns:a16="http://schemas.microsoft.com/office/drawing/2014/main" val="3805601025"/>
                    </a:ext>
                  </a:extLst>
                </a:gridCol>
              </a:tblGrid>
              <a:tr h="484470">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2227439">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ZA" sz="3200" b="1" dirty="0">
                          <a:solidFill>
                            <a:srgbClr val="000000"/>
                          </a:solidFill>
                          <a:latin typeface="Arial" panose="020B0604020202020204" pitchFamily="34" charset="0"/>
                          <a:cs typeface="Arial" panose="020B0604020202020204" pitchFamily="34" charset="0"/>
                        </a:rPr>
                        <a:t>ACPD 3.14</a:t>
                      </a:r>
                    </a:p>
                    <a:p>
                      <a:pPr algn="just">
                        <a:lnSpc>
                          <a:spcPct val="150000"/>
                        </a:lnSpc>
                      </a:pPr>
                      <a:endParaRPr lang="en-ZA" sz="3200" b="1"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GBVF programmes financially supported.</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1</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ZA" sz="3200" dirty="0">
                          <a:solidFill>
                            <a:srgbClr val="000000"/>
                          </a:solidFill>
                          <a:latin typeface="Arial" panose="020B0604020202020204" pitchFamily="34" charset="0"/>
                          <a:cs typeface="Arial" panose="020B0604020202020204" pitchFamily="34" charset="0"/>
                        </a:rPr>
                        <a:t>1 GBVF</a:t>
                      </a:r>
                      <a:r>
                        <a:rPr lang="en-GB" sz="3200" dirty="0">
                          <a:solidFill>
                            <a:srgbClr val="000000"/>
                          </a:solidFill>
                          <a:latin typeface="Arial" panose="020B0604020202020204" pitchFamily="34" charset="0"/>
                          <a:cs typeface="Arial" panose="020B0604020202020204" pitchFamily="34" charset="0"/>
                        </a:rPr>
                        <a:t> programme was financially supported. The programme was implemented through three projects, namely: </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GB" sz="3200" dirty="0">
                          <a:solidFill>
                            <a:srgbClr val="000000"/>
                          </a:solidFill>
                          <a:latin typeface="Arial" panose="020B0604020202020204" pitchFamily="34" charset="0"/>
                          <a:cs typeface="Arial" panose="020B0604020202020204" pitchFamily="34" charset="0"/>
                        </a:rPr>
                        <a:t>Youth cultural digital and new media event – Great Poroza Sports Development Academy, NPC (project focusing on boys)</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GB" sz="3200" dirty="0">
                          <a:solidFill>
                            <a:srgbClr val="000000"/>
                          </a:solidFill>
                          <a:latin typeface="Arial" panose="020B0604020202020204" pitchFamily="34" charset="0"/>
                          <a:cs typeface="Arial" panose="020B0604020202020204" pitchFamily="34" charset="0"/>
                        </a:rPr>
                        <a:t>Senior Citizens Music Tour (Ubuntu Festival) – Omama Besxaxa Foundation, NPO (project focusing on young men and women)</a:t>
                      </a:r>
                    </a:p>
                    <a:p>
                      <a:pPr marL="514350" marR="0" lvl="0" indent="-514350" algn="just" defTabSz="914400" rtl="0" eaLnBrk="1" fontAlgn="auto" latinLnBrk="0" hangingPunct="1">
                        <a:lnSpc>
                          <a:spcPct val="150000"/>
                        </a:lnSpc>
                        <a:spcBef>
                          <a:spcPts val="0"/>
                        </a:spcBef>
                        <a:spcAft>
                          <a:spcPts val="0"/>
                        </a:spcAft>
                        <a:buClrTx/>
                        <a:buSzTx/>
                        <a:buFontTx/>
                        <a:buAutoNum type="arabicPeriod"/>
                        <a:tabLst/>
                        <a:defRPr/>
                      </a:pPr>
                      <a:r>
                        <a:rPr lang="en-GB" sz="3200" dirty="0">
                          <a:solidFill>
                            <a:srgbClr val="000000"/>
                          </a:solidFill>
                          <a:latin typeface="Arial" panose="020B0604020202020204" pitchFamily="34" charset="0"/>
                          <a:cs typeface="Arial" panose="020B0604020202020204" pitchFamily="34" charset="0"/>
                        </a:rPr>
                        <a:t>Cstahood – Cstahood Arts Foundation, NPO (project focusing on customary initiation schools).</a:t>
                      </a:r>
                      <a:endParaRPr lang="en-ZA" sz="3200"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738084026"/>
                  </a:ext>
                </a:extLst>
              </a:tr>
            </a:tbl>
          </a:graphicData>
        </a:graphic>
      </p:graphicFrame>
      <p:sp>
        <p:nvSpPr>
          <p:cNvPr id="5" name="TextBox 4">
            <a:extLst>
              <a:ext uri="{FF2B5EF4-FFF2-40B4-BE49-F238E27FC236}">
                <a16:creationId xmlns:a16="http://schemas.microsoft.com/office/drawing/2014/main" id="{800823E2-CF55-68EB-0349-2857AA3B5591}"/>
              </a:ext>
            </a:extLst>
          </p:cNvPr>
          <p:cNvSpPr txBox="1"/>
          <p:nvPr/>
        </p:nvSpPr>
        <p:spPr>
          <a:xfrm>
            <a:off x="23037271" y="12827847"/>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44</a:t>
            </a:r>
          </a:p>
        </p:txBody>
      </p:sp>
      <p:sp>
        <p:nvSpPr>
          <p:cNvPr id="7" name="HEADING">
            <a:extLst>
              <a:ext uri="{FF2B5EF4-FFF2-40B4-BE49-F238E27FC236}">
                <a16:creationId xmlns:a16="http://schemas.microsoft.com/office/drawing/2014/main" id="{26A2036D-3539-BC3A-0008-FAC35E1253B2}"/>
              </a:ext>
            </a:extLst>
          </p:cNvPr>
          <p:cNvSpPr txBox="1"/>
          <p:nvPr/>
        </p:nvSpPr>
        <p:spPr>
          <a:xfrm>
            <a:off x="171889" y="177862"/>
            <a:ext cx="23980198"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3: ARTS AND CULTURE PROMOTION </a:t>
            </a:r>
          </a:p>
          <a:p>
            <a:r>
              <a:rPr lang="en-ZA" sz="6600" b="1" kern="1200" dirty="0">
                <a:solidFill>
                  <a:srgbClr val="F5981B"/>
                </a:solidFill>
                <a:latin typeface="Helvetica Neue"/>
                <a:ea typeface="+mj-ea"/>
                <a:cs typeface="Arial"/>
              </a:rPr>
              <a:t>AND DEVELOPMENT </a:t>
            </a:r>
            <a:r>
              <a:rPr lang="en-GB" sz="6600" b="1" kern="1200" dirty="0">
                <a:solidFill>
                  <a:srgbClr val="F5981B"/>
                </a:solidFill>
                <a:latin typeface="Helvetica Neue"/>
                <a:ea typeface="+mj-ea"/>
                <a:cs typeface="Arial"/>
              </a:rPr>
              <a:t>.…Cnt</a:t>
            </a:r>
            <a:endParaRPr sz="6600" b="1" kern="1200" dirty="0">
              <a:solidFill>
                <a:srgbClr val="F5981B"/>
              </a:solidFill>
              <a:latin typeface="Helvetica Neue"/>
              <a:ea typeface="+mj-ea"/>
              <a:cs typeface="Arial"/>
            </a:endParaRPr>
          </a:p>
        </p:txBody>
      </p:sp>
    </p:spTree>
    <p:extLst>
      <p:ext uri="{BB962C8B-B14F-4D97-AF65-F5344CB8AC3E}">
        <p14:creationId xmlns:p14="http://schemas.microsoft.com/office/powerpoint/2010/main" val="282544266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4D9002B1-D461-1909-F079-225812DA627E}"/>
              </a:ext>
            </a:extLst>
          </p:cNvPr>
          <p:cNvGraphicFramePr>
            <a:graphicFrameLocks/>
          </p:cNvGraphicFramePr>
          <p:nvPr>
            <p:extLst>
              <p:ext uri="{D42A27DB-BD31-4B8C-83A1-F6EECF244321}">
                <p14:modId xmlns:p14="http://schemas.microsoft.com/office/powerpoint/2010/main" val="1268973759"/>
              </p:ext>
            </p:extLst>
          </p:nvPr>
        </p:nvGraphicFramePr>
        <p:xfrm>
          <a:off x="202947" y="3128959"/>
          <a:ext cx="23980199" cy="8139240"/>
        </p:xfrm>
        <a:graphic>
          <a:graphicData uri="http://schemas.openxmlformats.org/drawingml/2006/table">
            <a:tbl>
              <a:tblPr firstRow="1" bandRow="1">
                <a:tableStyleId>{0505E3EF-67EA-436B-97B2-0124C06EBD24}</a:tableStyleId>
              </a:tblPr>
              <a:tblGrid>
                <a:gridCol w="2497723">
                  <a:extLst>
                    <a:ext uri="{9D8B030D-6E8A-4147-A177-3AD203B41FA5}">
                      <a16:colId xmlns:a16="http://schemas.microsoft.com/office/drawing/2014/main" val="1501988300"/>
                    </a:ext>
                  </a:extLst>
                </a:gridCol>
                <a:gridCol w="4146697">
                  <a:extLst>
                    <a:ext uri="{9D8B030D-6E8A-4147-A177-3AD203B41FA5}">
                      <a16:colId xmlns:a16="http://schemas.microsoft.com/office/drawing/2014/main" val="584018334"/>
                    </a:ext>
                  </a:extLst>
                </a:gridCol>
                <a:gridCol w="2126512">
                  <a:extLst>
                    <a:ext uri="{9D8B030D-6E8A-4147-A177-3AD203B41FA5}">
                      <a16:colId xmlns:a16="http://schemas.microsoft.com/office/drawing/2014/main" val="2642975481"/>
                    </a:ext>
                  </a:extLst>
                </a:gridCol>
                <a:gridCol w="4360626">
                  <a:extLst>
                    <a:ext uri="{9D8B030D-6E8A-4147-A177-3AD203B41FA5}">
                      <a16:colId xmlns:a16="http://schemas.microsoft.com/office/drawing/2014/main" val="2665792632"/>
                    </a:ext>
                  </a:extLst>
                </a:gridCol>
                <a:gridCol w="2110714">
                  <a:extLst>
                    <a:ext uri="{9D8B030D-6E8A-4147-A177-3AD203B41FA5}">
                      <a16:colId xmlns:a16="http://schemas.microsoft.com/office/drawing/2014/main" val="1305588971"/>
                    </a:ext>
                  </a:extLst>
                </a:gridCol>
                <a:gridCol w="8737927">
                  <a:extLst>
                    <a:ext uri="{9D8B030D-6E8A-4147-A177-3AD203B41FA5}">
                      <a16:colId xmlns:a16="http://schemas.microsoft.com/office/drawing/2014/main" val="3805601025"/>
                    </a:ext>
                  </a:extLst>
                </a:gridCol>
              </a:tblGrid>
              <a:tr h="484470">
                <a:tc>
                  <a:txBody>
                    <a:bodyPr/>
                    <a:lstStyle/>
                    <a:p>
                      <a:pPr algn="ctr"/>
                      <a:r>
                        <a:rPr lang="en-US" sz="2400" dirty="0">
                          <a:solidFill>
                            <a:schemeClr val="bg1"/>
                          </a:solidFill>
                          <a:latin typeface="+mn-lt"/>
                        </a:rPr>
                        <a:t>INDICATOR CODE/NO.</a:t>
                      </a:r>
                    </a:p>
                  </a:txBody>
                  <a:tcPr>
                    <a:solidFill>
                      <a:schemeClr val="accent4">
                        <a:lumMod val="50000"/>
                      </a:schemeClr>
                    </a:solidFill>
                  </a:tcPr>
                </a:tc>
                <a:tc>
                  <a:txBody>
                    <a:bodyPr/>
                    <a:lstStyle/>
                    <a:p>
                      <a:pPr algn="ctr"/>
                      <a:r>
                        <a:rPr lang="en-US" sz="2400" dirty="0">
                          <a:solidFill>
                            <a:schemeClr val="bg1"/>
                          </a:solidFill>
                          <a:latin typeface="+mn-lt"/>
                        </a:rPr>
                        <a:t>PERFORMANCE INDICATOR </a:t>
                      </a:r>
                    </a:p>
                  </a:txBody>
                  <a:tcPr>
                    <a:solidFill>
                      <a:schemeClr val="accent4">
                        <a:lumMod val="50000"/>
                      </a:schemeClr>
                    </a:solidFill>
                  </a:tcPr>
                </a:tc>
                <a:tc>
                  <a:txBody>
                    <a:body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DEVIATION FROM PLANNED TARGET </a:t>
                      </a:r>
                    </a:p>
                  </a:txBody>
                  <a:tcPr>
                    <a:solidFill>
                      <a:schemeClr val="accent4">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solidFill>
                      <a:schemeClr val="accent4">
                        <a:lumMod val="50000"/>
                      </a:schemeClr>
                    </a:solidFill>
                  </a:tcPr>
                </a:tc>
                <a:extLst>
                  <a:ext uri="{0D108BD9-81ED-4DB2-BD59-A6C34878D82A}">
                    <a16:rowId xmlns:a16="http://schemas.microsoft.com/office/drawing/2014/main" val="720239497"/>
                  </a:ext>
                </a:extLst>
              </a:tr>
              <a:tr h="2227439">
                <a:tc>
                  <a:txBody>
                    <a:bodyPr/>
                    <a:lstStyle/>
                    <a:p>
                      <a:pPr marL="0" marR="0" lvl="0" indent="0" algn="just" defTabSz="584200" rtl="0" eaLnBrk="1" fontAlgn="auto" latinLnBrk="0" hangingPunct="1">
                        <a:lnSpc>
                          <a:spcPct val="100000"/>
                        </a:lnSpc>
                        <a:spcBef>
                          <a:spcPts val="0"/>
                        </a:spcBef>
                        <a:spcAft>
                          <a:spcPts val="0"/>
                        </a:spcAft>
                        <a:buClrTx/>
                        <a:buSzTx/>
                        <a:buFontTx/>
                        <a:buNone/>
                        <a:tabLst/>
                        <a:defRPr/>
                      </a:pPr>
                      <a:r>
                        <a:rPr lang="en-ZA" sz="3200" b="1" dirty="0">
                          <a:solidFill>
                            <a:srgbClr val="000000"/>
                          </a:solidFill>
                          <a:latin typeface="Arial" panose="020B0604020202020204" pitchFamily="34" charset="0"/>
                          <a:cs typeface="Arial" panose="020B0604020202020204" pitchFamily="34" charset="0"/>
                        </a:rPr>
                        <a:t>ACPD 3.15</a:t>
                      </a:r>
                    </a:p>
                    <a:p>
                      <a:pPr algn="just">
                        <a:lnSpc>
                          <a:spcPct val="100000"/>
                        </a:lnSpc>
                      </a:pPr>
                      <a:endParaRPr lang="en-ZA" sz="3200" b="1" dirty="0">
                        <a:solidFill>
                          <a:srgbClr val="000000"/>
                        </a:solidFill>
                        <a:latin typeface="Arial" panose="020B0604020202020204" pitchFamily="34" charset="0"/>
                        <a:cs typeface="Arial" panose="020B0604020202020204" pitchFamily="34" charset="0"/>
                      </a:endParaRPr>
                    </a:p>
                  </a:txBody>
                  <a:tcPr>
                    <a:solidFill>
                      <a:srgbClr val="D2F0CE"/>
                    </a:solidFill>
                  </a:tcPr>
                </a:tc>
                <a:tc>
                  <a:txBody>
                    <a:bodyPr/>
                    <a:lstStyle/>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projects in the creative industry supported through the Mzansi Golden </a:t>
                      </a:r>
                    </a:p>
                    <a:p>
                      <a:pPr indent="18415" algn="l">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Economy programme.</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67</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ZA" sz="3200" dirty="0">
                          <a:solidFill>
                            <a:srgbClr val="000000"/>
                          </a:solidFill>
                          <a:latin typeface="Arial" panose="020B0604020202020204" pitchFamily="34" charset="0"/>
                          <a:cs typeface="Arial" panose="020B0604020202020204" pitchFamily="34" charset="0"/>
                        </a:rPr>
                        <a:t>68 projects in the creative industry were supported through Mzansi Golden Economy programme.</a:t>
                      </a:r>
                    </a:p>
                  </a:txBody>
                  <a:tcPr>
                    <a:solidFill>
                      <a:srgbClr val="00B05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For completeness of reporting and to reconcile with budget allocation, it is important to note that 210 projects were financially supported. However, 142 projects were partially supported because of delays  in signing the MOAs and /or submission of reports by beneficiaries.</a:t>
                      </a: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The overachievement was due to heightened demand from the sector because of the easing of restrictions relating to COVID-19 pandemic.</a:t>
                      </a:r>
                    </a:p>
                  </a:txBody>
                  <a:tcPr>
                    <a:solidFill>
                      <a:srgbClr val="D2F0CE"/>
                    </a:solidFill>
                  </a:tcPr>
                </a:tc>
                <a:extLst>
                  <a:ext uri="{0D108BD9-81ED-4DB2-BD59-A6C34878D82A}">
                    <a16:rowId xmlns:a16="http://schemas.microsoft.com/office/drawing/2014/main" val="1738084026"/>
                  </a:ext>
                </a:extLst>
              </a:tr>
            </a:tbl>
          </a:graphicData>
        </a:graphic>
      </p:graphicFrame>
      <p:sp>
        <p:nvSpPr>
          <p:cNvPr id="5" name="TextBox 4">
            <a:extLst>
              <a:ext uri="{FF2B5EF4-FFF2-40B4-BE49-F238E27FC236}">
                <a16:creationId xmlns:a16="http://schemas.microsoft.com/office/drawing/2014/main" id="{5873CCC2-FD30-3901-690E-11F5C734102A}"/>
              </a:ext>
            </a:extLst>
          </p:cNvPr>
          <p:cNvSpPr txBox="1"/>
          <p:nvPr/>
        </p:nvSpPr>
        <p:spPr>
          <a:xfrm>
            <a:off x="22829452" y="12263535"/>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b="1" dirty="0">
                <a:solidFill>
                  <a:srgbClr val="000000"/>
                </a:solidFill>
              </a:rPr>
              <a:t>45</a:t>
            </a:r>
            <a:endParaRPr kumimoji="0" lang="en-ZA" sz="2400" b="1" i="0" u="none" strike="noStrike" cap="none" spc="0" normalizeH="0" baseline="0" dirty="0">
              <a:ln>
                <a:noFill/>
              </a:ln>
              <a:solidFill>
                <a:srgbClr val="000000"/>
              </a:solidFill>
              <a:effectLst/>
              <a:uFillTx/>
              <a:latin typeface="+mj-lt"/>
              <a:ea typeface="+mj-ea"/>
              <a:cs typeface="+mj-cs"/>
              <a:sym typeface="Helvetica Neue"/>
            </a:endParaRPr>
          </a:p>
        </p:txBody>
      </p:sp>
      <p:sp>
        <p:nvSpPr>
          <p:cNvPr id="7" name="HEADING">
            <a:extLst>
              <a:ext uri="{FF2B5EF4-FFF2-40B4-BE49-F238E27FC236}">
                <a16:creationId xmlns:a16="http://schemas.microsoft.com/office/drawing/2014/main" id="{44D3D7D2-77B4-206C-AA83-8B5885C2E370}"/>
              </a:ext>
            </a:extLst>
          </p:cNvPr>
          <p:cNvSpPr txBox="1"/>
          <p:nvPr/>
        </p:nvSpPr>
        <p:spPr>
          <a:xfrm>
            <a:off x="171889" y="177862"/>
            <a:ext cx="23980198"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 3 ARTS AND CULTURE PROMOTION </a:t>
            </a:r>
          </a:p>
          <a:p>
            <a:r>
              <a:rPr lang="en-ZA" sz="6600" b="1" kern="1200" dirty="0">
                <a:solidFill>
                  <a:srgbClr val="F5981B"/>
                </a:solidFill>
                <a:latin typeface="Helvetica Neue"/>
                <a:ea typeface="+mj-ea"/>
                <a:cs typeface="Arial"/>
              </a:rPr>
              <a:t>AND DEVELOPMENT </a:t>
            </a:r>
            <a:r>
              <a:rPr lang="en-GB" sz="6600" b="1" kern="1200" dirty="0">
                <a:solidFill>
                  <a:srgbClr val="F5981B"/>
                </a:solidFill>
                <a:latin typeface="Helvetica Neue"/>
                <a:ea typeface="+mj-ea"/>
                <a:cs typeface="Arial"/>
              </a:rPr>
              <a:t>.…Cnt</a:t>
            </a:r>
            <a:endParaRPr sz="6600" b="1" kern="1200" dirty="0">
              <a:solidFill>
                <a:srgbClr val="F5981B"/>
              </a:solidFill>
              <a:latin typeface="Helvetica Neue"/>
              <a:ea typeface="+mj-ea"/>
              <a:cs typeface="Arial"/>
            </a:endParaRPr>
          </a:p>
        </p:txBody>
      </p:sp>
    </p:spTree>
    <p:extLst>
      <p:ext uri="{BB962C8B-B14F-4D97-AF65-F5344CB8AC3E}">
        <p14:creationId xmlns:p14="http://schemas.microsoft.com/office/powerpoint/2010/main" val="27353237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5" name="Content Placeholder 5">
            <a:extLst>
              <a:ext uri="{FF2B5EF4-FFF2-40B4-BE49-F238E27FC236}">
                <a16:creationId xmlns:a16="http://schemas.microsoft.com/office/drawing/2014/main" id="{C10DFB51-023D-EAF5-CCEC-2F5EFCFCF9D7}"/>
              </a:ext>
            </a:extLst>
          </p:cNvPr>
          <p:cNvGraphicFramePr>
            <a:graphicFrameLocks/>
          </p:cNvGraphicFramePr>
          <p:nvPr>
            <p:extLst>
              <p:ext uri="{D42A27DB-BD31-4B8C-83A1-F6EECF244321}">
                <p14:modId xmlns:p14="http://schemas.microsoft.com/office/powerpoint/2010/main" val="224780219"/>
              </p:ext>
            </p:extLst>
          </p:nvPr>
        </p:nvGraphicFramePr>
        <p:xfrm>
          <a:off x="264018" y="3104746"/>
          <a:ext cx="23795939" cy="7972090"/>
        </p:xfrm>
        <a:graphic>
          <a:graphicData uri="http://schemas.openxmlformats.org/drawingml/2006/table">
            <a:tbl>
              <a:tblPr firstRow="1" bandRow="1">
                <a:tableStyleId>{0505E3EF-67EA-436B-97B2-0124C06EBD24}</a:tableStyleId>
              </a:tblPr>
              <a:tblGrid>
                <a:gridCol w="2470825">
                  <a:extLst>
                    <a:ext uri="{9D8B030D-6E8A-4147-A177-3AD203B41FA5}">
                      <a16:colId xmlns:a16="http://schemas.microsoft.com/office/drawing/2014/main" val="1501988300"/>
                    </a:ext>
                  </a:extLst>
                </a:gridCol>
                <a:gridCol w="4274288">
                  <a:extLst>
                    <a:ext uri="{9D8B030D-6E8A-4147-A177-3AD203B41FA5}">
                      <a16:colId xmlns:a16="http://schemas.microsoft.com/office/drawing/2014/main" val="584018334"/>
                    </a:ext>
                  </a:extLst>
                </a:gridCol>
                <a:gridCol w="2551814">
                  <a:extLst>
                    <a:ext uri="{9D8B030D-6E8A-4147-A177-3AD203B41FA5}">
                      <a16:colId xmlns:a16="http://schemas.microsoft.com/office/drawing/2014/main" val="2642975481"/>
                    </a:ext>
                  </a:extLst>
                </a:gridCol>
                <a:gridCol w="4380614">
                  <a:extLst>
                    <a:ext uri="{9D8B030D-6E8A-4147-A177-3AD203B41FA5}">
                      <a16:colId xmlns:a16="http://schemas.microsoft.com/office/drawing/2014/main" val="2665792632"/>
                    </a:ext>
                  </a:extLst>
                </a:gridCol>
                <a:gridCol w="2402958">
                  <a:extLst>
                    <a:ext uri="{9D8B030D-6E8A-4147-A177-3AD203B41FA5}">
                      <a16:colId xmlns:a16="http://schemas.microsoft.com/office/drawing/2014/main" val="1305588971"/>
                    </a:ext>
                  </a:extLst>
                </a:gridCol>
                <a:gridCol w="7715440">
                  <a:extLst>
                    <a:ext uri="{9D8B030D-6E8A-4147-A177-3AD203B41FA5}">
                      <a16:colId xmlns:a16="http://schemas.microsoft.com/office/drawing/2014/main" val="3805601025"/>
                    </a:ext>
                  </a:extLst>
                </a:gridCol>
              </a:tblGrid>
              <a:tr h="1386250">
                <a:tc>
                  <a:txBody>
                    <a:bodyPr/>
                    <a:lstStyle/>
                    <a:p>
                      <a:pPr algn="ctr"/>
                      <a:r>
                        <a:rPr lang="en-US" sz="2400" dirty="0">
                          <a:solidFill>
                            <a:schemeClr val="bg1"/>
                          </a:solidFill>
                          <a:latin typeface="+mn-lt"/>
                        </a:rPr>
                        <a:t>INDICATOR CODE/NO.</a:t>
                      </a:r>
                    </a:p>
                  </a:txBody>
                  <a:tcPr>
                    <a:solidFill>
                      <a:schemeClr val="accent4">
                        <a:lumMod val="50000"/>
                      </a:schemeClr>
                    </a:solidFill>
                  </a:tcPr>
                </a:tc>
                <a:tc>
                  <a:txBody>
                    <a:bodyPr/>
                    <a:lstStyle/>
                    <a:p>
                      <a:pPr algn="ctr"/>
                      <a:r>
                        <a:rPr lang="en-US" sz="2400" dirty="0">
                          <a:solidFill>
                            <a:schemeClr val="bg1"/>
                          </a:solidFill>
                          <a:latin typeface="+mn-lt"/>
                        </a:rPr>
                        <a:t>PERFORMANCE INDICATOR </a:t>
                      </a:r>
                    </a:p>
                  </a:txBody>
                  <a:tcPr>
                    <a:solidFill>
                      <a:schemeClr val="accent4">
                        <a:lumMod val="50000"/>
                      </a:schemeClr>
                    </a:solidFill>
                  </a:tcPr>
                </a:tc>
                <a:tc>
                  <a:txBody>
                    <a:body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solidFill>
                      <a:schemeClr val="accent4">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solidFill>
                      <a:schemeClr val="accent4">
                        <a:lumMod val="50000"/>
                      </a:schemeClr>
                    </a:solidFill>
                  </a:tcPr>
                </a:tc>
                <a:extLst>
                  <a:ext uri="{0D108BD9-81ED-4DB2-BD59-A6C34878D82A}">
                    <a16:rowId xmlns:a16="http://schemas.microsoft.com/office/drawing/2014/main" val="720239497"/>
                  </a:ext>
                </a:extLst>
              </a:tr>
              <a:tr h="1465151">
                <a:tc>
                  <a:txBody>
                    <a:bodyPr/>
                    <a:lstStyle/>
                    <a:p>
                      <a:pPr marL="0" marR="0" lvl="0" indent="0" algn="just" defTabSz="584200" rtl="0" eaLnBrk="1" fontAlgn="auto" latinLnBrk="0" hangingPunct="1">
                        <a:lnSpc>
                          <a:spcPct val="100000"/>
                        </a:lnSpc>
                        <a:spcBef>
                          <a:spcPts val="0"/>
                        </a:spcBef>
                        <a:spcAft>
                          <a:spcPts val="0"/>
                        </a:spcAft>
                        <a:buClrTx/>
                        <a:buSzTx/>
                        <a:buFontTx/>
                        <a:buNone/>
                        <a:tabLst/>
                        <a:defRPr/>
                      </a:pPr>
                      <a:r>
                        <a:rPr lang="en-ZA" sz="3200" b="1" dirty="0">
                          <a:solidFill>
                            <a:srgbClr val="000000"/>
                          </a:solidFill>
                          <a:latin typeface="Arial" panose="020B0604020202020204" pitchFamily="34" charset="0"/>
                          <a:cs typeface="Arial" panose="020B0604020202020204" pitchFamily="34" charset="0"/>
                        </a:rPr>
                        <a:t>ACPD 3.16</a:t>
                      </a:r>
                    </a:p>
                    <a:p>
                      <a:pPr algn="just">
                        <a:lnSpc>
                          <a:spcPct val="100000"/>
                        </a:lnSpc>
                      </a:pPr>
                      <a:endParaRPr lang="en-ZA" sz="3200" b="1" dirty="0">
                        <a:solidFill>
                          <a:srgbClr val="000000"/>
                        </a:solidFill>
                        <a:latin typeface="Arial" panose="020B0604020202020204" pitchFamily="34" charset="0"/>
                        <a:cs typeface="Arial" panose="020B0604020202020204" pitchFamily="34" charset="0"/>
                      </a:endParaRPr>
                    </a:p>
                  </a:txBody>
                  <a:tcPr>
                    <a:solidFill>
                      <a:srgbClr val="D2F0CE"/>
                    </a:solidFill>
                  </a:tcPr>
                </a:tc>
                <a:tc>
                  <a:txBody>
                    <a:bodyPr/>
                    <a:lstStyle/>
                    <a:p>
                      <a:pPr indent="18415" algn="just">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artists placed in schools per year.</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300</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ZA" sz="3200" dirty="0">
                          <a:solidFill>
                            <a:srgbClr val="000000"/>
                          </a:solidFill>
                          <a:latin typeface="Arial" panose="020B0604020202020204" pitchFamily="34" charset="0"/>
                          <a:cs typeface="Arial" panose="020B0604020202020204" pitchFamily="34" charset="0"/>
                        </a:rPr>
                        <a:t>325 arts practitioners were placed in schools.</a:t>
                      </a:r>
                    </a:p>
                  </a:txBody>
                  <a:tcPr>
                    <a:solidFill>
                      <a:srgbClr val="00B05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+25</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Some of the beneficiaries have entered into partnerships with their respective provinces and this allowed for an increase in total placements.</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3200" dirty="0">
                        <a:solidFill>
                          <a:srgbClr val="000000"/>
                        </a:solidFill>
                        <a:latin typeface="Arial" panose="020B0604020202020204" pitchFamily="34" charset="0"/>
                        <a:cs typeface="Arial" panose="020B0604020202020204" pitchFamily="34" charset="0"/>
                      </a:endParaRPr>
                    </a:p>
                  </a:txBody>
                  <a:tcPr>
                    <a:solidFill>
                      <a:srgbClr val="D2F0CE"/>
                    </a:solidFill>
                  </a:tcPr>
                </a:tc>
                <a:extLst>
                  <a:ext uri="{0D108BD9-81ED-4DB2-BD59-A6C34878D82A}">
                    <a16:rowId xmlns:a16="http://schemas.microsoft.com/office/drawing/2014/main" val="1738084026"/>
                  </a:ext>
                </a:extLst>
              </a:tr>
              <a:tr h="2855219">
                <a:tc>
                  <a:txBody>
                    <a:bodyPr/>
                    <a:lstStyle/>
                    <a:p>
                      <a:pPr algn="just">
                        <a:lnSpc>
                          <a:spcPct val="100000"/>
                        </a:lnSpc>
                      </a:pPr>
                      <a:r>
                        <a:rPr lang="en-ZA" sz="3200" b="1" dirty="0">
                          <a:solidFill>
                            <a:srgbClr val="000000"/>
                          </a:solidFill>
                          <a:latin typeface="Arial" panose="020B0604020202020204" pitchFamily="34" charset="0"/>
                          <a:cs typeface="Arial" panose="020B0604020202020204" pitchFamily="34" charset="0"/>
                        </a:rPr>
                        <a:t>ACPD 3.17</a:t>
                      </a:r>
                    </a:p>
                  </a:txBody>
                  <a:tcPr>
                    <a:solidFill>
                      <a:srgbClr val="D2F0CE"/>
                    </a:solidFill>
                  </a:tcPr>
                </a:tc>
                <a:tc>
                  <a:txBody>
                    <a:bodyPr/>
                    <a:lstStyle/>
                    <a:p>
                      <a:pPr indent="18415" algn="just">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reports produced by SACO. </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21</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ZA" sz="3200" dirty="0">
                          <a:solidFill>
                            <a:srgbClr val="000000"/>
                          </a:solidFill>
                          <a:latin typeface="Arial" panose="020B0604020202020204" pitchFamily="34" charset="0"/>
                          <a:cs typeface="Arial" panose="020B0604020202020204" pitchFamily="34" charset="0"/>
                        </a:rPr>
                        <a:t>21 reports were produced by SACO.</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ZA" sz="3200" dirty="0">
                        <a:solidFill>
                          <a:srgbClr val="00000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ZA" sz="3200" dirty="0">
                        <a:solidFill>
                          <a:srgbClr val="000000"/>
                        </a:solidFill>
                        <a:latin typeface="Arial" panose="020B0604020202020204" pitchFamily="34" charset="0"/>
                        <a:cs typeface="Arial" panose="020B0604020202020204" pitchFamily="34" charset="0"/>
                      </a:endParaRPr>
                    </a:p>
                  </a:txBody>
                  <a:tcPr>
                    <a:solidFill>
                      <a:srgbClr val="00B05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solidFill>
                      <a:srgbClr val="D2F0CE"/>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solidFill>
                      <a:srgbClr val="D2F0CE"/>
                    </a:solidFill>
                  </a:tcPr>
                </a:tc>
                <a:extLst>
                  <a:ext uri="{0D108BD9-81ED-4DB2-BD59-A6C34878D82A}">
                    <a16:rowId xmlns:a16="http://schemas.microsoft.com/office/drawing/2014/main" val="3346773198"/>
                  </a:ext>
                </a:extLst>
              </a:tr>
            </a:tbl>
          </a:graphicData>
        </a:graphic>
      </p:graphicFrame>
      <p:sp>
        <p:nvSpPr>
          <p:cNvPr id="6" name="TextBox 5">
            <a:extLst>
              <a:ext uri="{FF2B5EF4-FFF2-40B4-BE49-F238E27FC236}">
                <a16:creationId xmlns:a16="http://schemas.microsoft.com/office/drawing/2014/main" id="{C794C176-D4A8-2F02-D1BB-0BF9363C9A2B}"/>
              </a:ext>
            </a:extLst>
          </p:cNvPr>
          <p:cNvSpPr txBox="1"/>
          <p:nvPr/>
        </p:nvSpPr>
        <p:spPr>
          <a:xfrm>
            <a:off x="22891798" y="12204392"/>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b="1" dirty="0">
                <a:solidFill>
                  <a:srgbClr val="000000"/>
                </a:solidFill>
              </a:rPr>
              <a:t>46</a:t>
            </a:r>
            <a:endParaRPr kumimoji="0" lang="en-ZA" sz="2400" b="1" i="0" u="none" strike="noStrike" cap="none" spc="0" normalizeH="0" baseline="0" dirty="0">
              <a:ln>
                <a:noFill/>
              </a:ln>
              <a:solidFill>
                <a:srgbClr val="000000"/>
              </a:solidFill>
              <a:effectLst/>
              <a:uFillTx/>
              <a:latin typeface="+mj-lt"/>
              <a:ea typeface="+mj-ea"/>
              <a:cs typeface="+mj-cs"/>
              <a:sym typeface="Helvetica Neue"/>
            </a:endParaRPr>
          </a:p>
        </p:txBody>
      </p:sp>
      <p:sp>
        <p:nvSpPr>
          <p:cNvPr id="8" name="HEADING">
            <a:extLst>
              <a:ext uri="{FF2B5EF4-FFF2-40B4-BE49-F238E27FC236}">
                <a16:creationId xmlns:a16="http://schemas.microsoft.com/office/drawing/2014/main" id="{317B0640-9356-C174-6FAC-D64249BC4B37}"/>
              </a:ext>
            </a:extLst>
          </p:cNvPr>
          <p:cNvSpPr txBox="1"/>
          <p:nvPr/>
        </p:nvSpPr>
        <p:spPr>
          <a:xfrm>
            <a:off x="171889" y="177862"/>
            <a:ext cx="23980198"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3: ARTS AND CULTURE PROMOTION </a:t>
            </a:r>
          </a:p>
          <a:p>
            <a:r>
              <a:rPr lang="en-ZA" sz="6600" b="1" kern="1200" dirty="0">
                <a:solidFill>
                  <a:srgbClr val="F5981B"/>
                </a:solidFill>
                <a:latin typeface="Helvetica Neue"/>
                <a:ea typeface="+mj-ea"/>
                <a:cs typeface="Arial"/>
              </a:rPr>
              <a:t>AND DEVELOPMENT </a:t>
            </a:r>
            <a:r>
              <a:rPr lang="en-GB" sz="6600" b="1" kern="1200" dirty="0">
                <a:solidFill>
                  <a:srgbClr val="F5981B"/>
                </a:solidFill>
                <a:latin typeface="Helvetica Neue"/>
                <a:ea typeface="+mj-ea"/>
                <a:cs typeface="Arial"/>
              </a:rPr>
              <a:t>.…Cnt</a:t>
            </a:r>
            <a:endParaRPr sz="6600" b="1" kern="1200" dirty="0">
              <a:solidFill>
                <a:srgbClr val="F5981B"/>
              </a:solidFill>
              <a:latin typeface="Helvetica Neue"/>
              <a:ea typeface="+mj-ea"/>
              <a:cs typeface="Arial"/>
            </a:endParaRPr>
          </a:p>
        </p:txBody>
      </p:sp>
    </p:spTree>
    <p:extLst>
      <p:ext uri="{BB962C8B-B14F-4D97-AF65-F5344CB8AC3E}">
        <p14:creationId xmlns:p14="http://schemas.microsoft.com/office/powerpoint/2010/main" val="89825159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20782"/>
            <a:ext cx="24384000" cy="13716000"/>
          </a:xfrm>
          <a:prstGeom prst="rect">
            <a:avLst/>
          </a:prstGeom>
        </p:spPr>
      </p:pic>
      <p:graphicFrame>
        <p:nvGraphicFramePr>
          <p:cNvPr id="4" name="Content Placeholder 5">
            <a:extLst>
              <a:ext uri="{FF2B5EF4-FFF2-40B4-BE49-F238E27FC236}">
                <a16:creationId xmlns:a16="http://schemas.microsoft.com/office/drawing/2014/main" id="{788D95D3-C45A-CD66-22B4-5C8397A1BAA9}"/>
              </a:ext>
            </a:extLst>
          </p:cNvPr>
          <p:cNvGraphicFramePr>
            <a:graphicFrameLocks/>
          </p:cNvGraphicFramePr>
          <p:nvPr>
            <p:extLst>
              <p:ext uri="{D42A27DB-BD31-4B8C-83A1-F6EECF244321}">
                <p14:modId xmlns:p14="http://schemas.microsoft.com/office/powerpoint/2010/main" val="291641596"/>
              </p:ext>
            </p:extLst>
          </p:nvPr>
        </p:nvGraphicFramePr>
        <p:xfrm>
          <a:off x="264018" y="3168541"/>
          <a:ext cx="23888069" cy="8335886"/>
        </p:xfrm>
        <a:graphic>
          <a:graphicData uri="http://schemas.openxmlformats.org/drawingml/2006/table">
            <a:tbl>
              <a:tblPr firstRow="1" bandRow="1">
                <a:tableStyleId>{0505E3EF-67EA-436B-97B2-0124C06EBD24}</a:tableStyleId>
              </a:tblPr>
              <a:tblGrid>
                <a:gridCol w="2523086">
                  <a:extLst>
                    <a:ext uri="{9D8B030D-6E8A-4147-A177-3AD203B41FA5}">
                      <a16:colId xmlns:a16="http://schemas.microsoft.com/office/drawing/2014/main" val="1501988300"/>
                    </a:ext>
                  </a:extLst>
                </a:gridCol>
                <a:gridCol w="4824524">
                  <a:extLst>
                    <a:ext uri="{9D8B030D-6E8A-4147-A177-3AD203B41FA5}">
                      <a16:colId xmlns:a16="http://schemas.microsoft.com/office/drawing/2014/main" val="584018334"/>
                    </a:ext>
                  </a:extLst>
                </a:gridCol>
                <a:gridCol w="2222405">
                  <a:extLst>
                    <a:ext uri="{9D8B030D-6E8A-4147-A177-3AD203B41FA5}">
                      <a16:colId xmlns:a16="http://schemas.microsoft.com/office/drawing/2014/main" val="2642975481"/>
                    </a:ext>
                  </a:extLst>
                </a:gridCol>
                <a:gridCol w="6625167">
                  <a:extLst>
                    <a:ext uri="{9D8B030D-6E8A-4147-A177-3AD203B41FA5}">
                      <a16:colId xmlns:a16="http://schemas.microsoft.com/office/drawing/2014/main" val="2665792632"/>
                    </a:ext>
                  </a:extLst>
                </a:gridCol>
                <a:gridCol w="3700130">
                  <a:extLst>
                    <a:ext uri="{9D8B030D-6E8A-4147-A177-3AD203B41FA5}">
                      <a16:colId xmlns:a16="http://schemas.microsoft.com/office/drawing/2014/main" val="1305588971"/>
                    </a:ext>
                  </a:extLst>
                </a:gridCol>
                <a:gridCol w="3992757">
                  <a:extLst>
                    <a:ext uri="{9D8B030D-6E8A-4147-A177-3AD203B41FA5}">
                      <a16:colId xmlns:a16="http://schemas.microsoft.com/office/drawing/2014/main" val="3805601025"/>
                    </a:ext>
                  </a:extLst>
                </a:gridCol>
              </a:tblGrid>
              <a:tr h="1763191">
                <a:tc>
                  <a:txBody>
                    <a:bodyPr/>
                    <a:lstStyle/>
                    <a:p>
                      <a:pPr algn="ctr"/>
                      <a:r>
                        <a:rPr lang="en-US" sz="2400" dirty="0">
                          <a:solidFill>
                            <a:schemeClr val="bg1"/>
                          </a:solidFill>
                          <a:latin typeface="+mn-lt"/>
                        </a:rPr>
                        <a:t>INDICATOR CODE/NO.</a:t>
                      </a:r>
                    </a:p>
                  </a:txBody>
                  <a:tcPr>
                    <a:solidFill>
                      <a:schemeClr val="accent4">
                        <a:lumMod val="50000"/>
                      </a:schemeClr>
                    </a:solidFill>
                  </a:tcPr>
                </a:tc>
                <a:tc>
                  <a:txBody>
                    <a:bodyPr/>
                    <a:lstStyle/>
                    <a:p>
                      <a:pPr algn="ctr"/>
                      <a:r>
                        <a:rPr lang="en-US" sz="2400" dirty="0">
                          <a:solidFill>
                            <a:schemeClr val="bg1"/>
                          </a:solidFill>
                          <a:latin typeface="+mn-lt"/>
                        </a:rPr>
                        <a:t>PERFORMANCE INDICATOR </a:t>
                      </a:r>
                    </a:p>
                  </a:txBody>
                  <a:tcPr>
                    <a:solidFill>
                      <a:schemeClr val="accent4">
                        <a:lumMod val="50000"/>
                      </a:schemeClr>
                    </a:solidFill>
                  </a:tcPr>
                </a:tc>
                <a:tc>
                  <a:txBody>
                    <a:body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solidFill>
                      <a:schemeClr val="accent4">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solidFill>
                      <a:schemeClr val="accent4">
                        <a:lumMod val="50000"/>
                      </a:schemeClr>
                    </a:solidFill>
                  </a:tcPr>
                </a:tc>
                <a:extLst>
                  <a:ext uri="{0D108BD9-81ED-4DB2-BD59-A6C34878D82A}">
                    <a16:rowId xmlns:a16="http://schemas.microsoft.com/office/drawing/2014/main" val="720239497"/>
                  </a:ext>
                </a:extLst>
              </a:tr>
              <a:tr h="6572695">
                <a:tc>
                  <a:txBody>
                    <a:body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ZA" sz="3200" b="1" dirty="0">
                          <a:solidFill>
                            <a:srgbClr val="000000"/>
                          </a:solidFill>
                          <a:latin typeface="Arial" panose="020B0604020202020204" pitchFamily="34" charset="0"/>
                          <a:cs typeface="Arial" panose="020B0604020202020204" pitchFamily="34" charset="0"/>
                        </a:rPr>
                        <a:t>ACPD 3.18</a:t>
                      </a:r>
                    </a:p>
                    <a:p>
                      <a:pPr algn="just">
                        <a:lnSpc>
                          <a:spcPct val="150000"/>
                        </a:lnSpc>
                        <a:spcAft>
                          <a:spcPts val="0"/>
                        </a:spcAft>
                      </a:pPr>
                      <a:endParaRPr lang="en-ZA" sz="3200" b="1" dirty="0">
                        <a:solidFill>
                          <a:srgbClr val="000000"/>
                        </a:solidFill>
                        <a:latin typeface="Arial" panose="020B0604020202020204" pitchFamily="34" charset="0"/>
                        <a:cs typeface="Arial" panose="020B0604020202020204" pitchFamily="34" charset="0"/>
                      </a:endParaRPr>
                    </a:p>
                  </a:txBody>
                  <a:tcPr>
                    <a:solidFill>
                      <a:srgbClr val="D2F0CE"/>
                    </a:solidFill>
                  </a:tcPr>
                </a:tc>
                <a:tc>
                  <a:txBody>
                    <a:bodyPr/>
                    <a:lstStyle/>
                    <a:p>
                      <a:pPr indent="18415" algn="just">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films and documentaries supported telling stories of the history of the liberation and cultural and heritage importance.</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10</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ZA" sz="3200" dirty="0">
                          <a:solidFill>
                            <a:srgbClr val="000000"/>
                          </a:solidFill>
                          <a:latin typeface="Arial" panose="020B0604020202020204" pitchFamily="34" charset="0"/>
                          <a:cs typeface="Arial" panose="020B0604020202020204" pitchFamily="34" charset="0"/>
                        </a:rPr>
                        <a:t>10 films and documentaries were supported telling stories of the history of liberation and its cultural and heritage importance.</a:t>
                      </a:r>
                    </a:p>
                  </a:txBody>
                  <a:tcPr>
                    <a:solidFill>
                      <a:srgbClr val="00B05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solidFill>
                      <a:srgbClr val="D2F0CE"/>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solidFill>
                      <a:srgbClr val="D2F0CE"/>
                    </a:solidFill>
                  </a:tcPr>
                </a:tc>
                <a:extLst>
                  <a:ext uri="{0D108BD9-81ED-4DB2-BD59-A6C34878D82A}">
                    <a16:rowId xmlns:a16="http://schemas.microsoft.com/office/drawing/2014/main" val="1738084026"/>
                  </a:ext>
                </a:extLst>
              </a:tr>
            </a:tbl>
          </a:graphicData>
        </a:graphic>
      </p:graphicFrame>
      <p:sp>
        <p:nvSpPr>
          <p:cNvPr id="5" name="TextBox 4">
            <a:extLst>
              <a:ext uri="{FF2B5EF4-FFF2-40B4-BE49-F238E27FC236}">
                <a16:creationId xmlns:a16="http://schemas.microsoft.com/office/drawing/2014/main" id="{B16C6594-E6C0-3E8E-AABA-2B4D8903B860}"/>
              </a:ext>
            </a:extLst>
          </p:cNvPr>
          <p:cNvSpPr txBox="1"/>
          <p:nvPr/>
        </p:nvSpPr>
        <p:spPr>
          <a:xfrm>
            <a:off x="22871016" y="12620029"/>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b="1" dirty="0">
                <a:solidFill>
                  <a:srgbClr val="000000"/>
                </a:solidFill>
              </a:rPr>
              <a:t>47</a:t>
            </a:r>
            <a:endParaRPr kumimoji="0" lang="en-ZA" sz="2400" b="1" i="0" u="none" strike="noStrike" cap="none" spc="0" normalizeH="0" baseline="0" dirty="0">
              <a:ln>
                <a:noFill/>
              </a:ln>
              <a:solidFill>
                <a:srgbClr val="000000"/>
              </a:solidFill>
              <a:effectLst/>
              <a:uFillTx/>
              <a:latin typeface="+mj-lt"/>
              <a:ea typeface="+mj-ea"/>
              <a:cs typeface="+mj-cs"/>
              <a:sym typeface="Helvetica Neue"/>
            </a:endParaRPr>
          </a:p>
        </p:txBody>
      </p:sp>
      <p:sp>
        <p:nvSpPr>
          <p:cNvPr id="7" name="HEADING">
            <a:extLst>
              <a:ext uri="{FF2B5EF4-FFF2-40B4-BE49-F238E27FC236}">
                <a16:creationId xmlns:a16="http://schemas.microsoft.com/office/drawing/2014/main" id="{BBA7A280-19D1-6E03-1C03-9156C7AD08F1}"/>
              </a:ext>
            </a:extLst>
          </p:cNvPr>
          <p:cNvSpPr txBox="1"/>
          <p:nvPr/>
        </p:nvSpPr>
        <p:spPr>
          <a:xfrm>
            <a:off x="171889" y="177862"/>
            <a:ext cx="23980198"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3: ARTS AND CULTURE PROMOTION</a:t>
            </a:r>
          </a:p>
          <a:p>
            <a:r>
              <a:rPr lang="en-ZA" sz="6600" b="1" kern="1200" dirty="0">
                <a:solidFill>
                  <a:srgbClr val="F5981B"/>
                </a:solidFill>
                <a:latin typeface="Helvetica Neue"/>
                <a:ea typeface="+mj-ea"/>
                <a:cs typeface="Arial"/>
              </a:rPr>
              <a:t> AND DEVELOPMENT </a:t>
            </a:r>
            <a:r>
              <a:rPr lang="en-GB" sz="6600" b="1" kern="1200" dirty="0">
                <a:solidFill>
                  <a:srgbClr val="F5981B"/>
                </a:solidFill>
                <a:latin typeface="Helvetica Neue"/>
                <a:ea typeface="+mj-ea"/>
                <a:cs typeface="Arial"/>
              </a:rPr>
              <a:t>.…Cnt</a:t>
            </a:r>
            <a:endParaRPr sz="6600" b="1" kern="1200" dirty="0">
              <a:solidFill>
                <a:srgbClr val="F5981B"/>
              </a:solidFill>
              <a:latin typeface="Helvetica Neue"/>
              <a:ea typeface="+mj-ea"/>
              <a:cs typeface="Arial"/>
            </a:endParaRPr>
          </a:p>
        </p:txBody>
      </p:sp>
    </p:spTree>
    <p:extLst>
      <p:ext uri="{BB962C8B-B14F-4D97-AF65-F5344CB8AC3E}">
        <p14:creationId xmlns:p14="http://schemas.microsoft.com/office/powerpoint/2010/main" val="4042125428"/>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A625D99-C47A-4138-ACC5-7AD44AAB3A6B}"/>
              </a:ext>
            </a:extLst>
          </p:cNvPr>
          <p:cNvSpPr txBox="1">
            <a:spLocks/>
          </p:cNvSpPr>
          <p:nvPr/>
        </p:nvSpPr>
        <p:spPr>
          <a:xfrm>
            <a:off x="2062717" y="1936977"/>
            <a:ext cx="19776558" cy="7908771"/>
          </a:xfrm>
          <a:prstGeom prst="rect">
            <a:avLst/>
          </a:prstGeom>
        </p:spPr>
        <p:txBody>
          <a:bodyPr>
            <a:noAutofit/>
          </a:bodyPr>
          <a:lst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hangingPunct="1">
              <a:lnSpc>
                <a:spcPct val="150000"/>
              </a:lnSpc>
            </a:pPr>
            <a:r>
              <a:rPr lang="en-ZA" sz="9600" dirty="0">
                <a:solidFill>
                  <a:srgbClr val="CC9900"/>
                </a:solidFill>
              </a:rPr>
              <a:t>PROGRAMME 4:</a:t>
            </a:r>
          </a:p>
          <a:p>
            <a:pPr algn="ctr" hangingPunct="1">
              <a:lnSpc>
                <a:spcPct val="150000"/>
              </a:lnSpc>
            </a:pPr>
            <a:r>
              <a:rPr lang="en-ZA" sz="9600" dirty="0">
                <a:solidFill>
                  <a:srgbClr val="CC9900"/>
                </a:solidFill>
              </a:rPr>
              <a:t>HERITAGE PROMOTION AND PRESERVATION - (82%)</a:t>
            </a:r>
          </a:p>
          <a:p>
            <a:pPr algn="ctr" hangingPunct="1">
              <a:lnSpc>
                <a:spcPct val="150000"/>
              </a:lnSpc>
            </a:pPr>
            <a:endParaRPr lang="en-ZA" sz="9600" dirty="0">
              <a:solidFill>
                <a:srgbClr val="CC9900"/>
              </a:solidFill>
            </a:endParaRPr>
          </a:p>
          <a:p>
            <a:pPr algn="ctr" hangingPunct="1"/>
            <a:endParaRPr lang="en-GB" sz="9600" dirty="0">
              <a:solidFill>
                <a:srgbClr val="996633"/>
              </a:solidFill>
            </a:endParaRPr>
          </a:p>
        </p:txBody>
      </p:sp>
    </p:spTree>
    <p:extLst>
      <p:ext uri="{BB962C8B-B14F-4D97-AF65-F5344CB8AC3E}">
        <p14:creationId xmlns:p14="http://schemas.microsoft.com/office/powerpoint/2010/main" val="62336500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191769" y="177862"/>
            <a:ext cx="24039830"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mj-lt"/>
                <a:ea typeface="+mj-ea"/>
                <a:cs typeface="Arial"/>
              </a:rPr>
              <a:t>    PROGRAMME : 4 HERITAGE PROMOTION </a:t>
            </a:r>
          </a:p>
          <a:p>
            <a:r>
              <a:rPr lang="en-ZA" sz="6600" b="1" kern="1200" dirty="0">
                <a:solidFill>
                  <a:srgbClr val="F5981B"/>
                </a:solidFill>
                <a:latin typeface="+mj-lt"/>
                <a:ea typeface="+mj-ea"/>
                <a:cs typeface="Arial"/>
              </a:rPr>
              <a:t>AND PRESERVATION </a:t>
            </a:r>
            <a:endParaRPr sz="6600" dirty="0">
              <a:latin typeface="+mj-lt"/>
            </a:endParaRPr>
          </a:p>
        </p:txBody>
      </p:sp>
      <p:sp>
        <p:nvSpPr>
          <p:cNvPr id="3" name="Content Placeholder 2">
            <a:extLst>
              <a:ext uri="{FF2B5EF4-FFF2-40B4-BE49-F238E27FC236}">
                <a16:creationId xmlns:a16="http://schemas.microsoft.com/office/drawing/2014/main" id="{252BAA1A-72D1-F353-9789-0A3C142BA027}"/>
              </a:ext>
            </a:extLst>
          </p:cNvPr>
          <p:cNvSpPr txBox="1">
            <a:spLocks/>
          </p:cNvSpPr>
          <p:nvPr/>
        </p:nvSpPr>
        <p:spPr>
          <a:xfrm>
            <a:off x="191768" y="2968874"/>
            <a:ext cx="24039829" cy="8939591"/>
          </a:xfrm>
          <a:prstGeom prst="rect">
            <a:avLst/>
          </a:prstGeom>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2955925" indent="-2955925" algn="just">
              <a:buNone/>
            </a:pPr>
            <a:r>
              <a:rPr lang="en-GB" b="1" dirty="0">
                <a:latin typeface="+mn-lt"/>
              </a:rPr>
              <a:t>Purpose</a:t>
            </a:r>
            <a:r>
              <a:rPr lang="en-GB" dirty="0">
                <a:latin typeface="+mn-lt"/>
              </a:rPr>
              <a:t>: </a:t>
            </a:r>
            <a:r>
              <a:rPr lang="en-GB" b="0" dirty="0">
                <a:latin typeface="+mn-lt"/>
              </a:rPr>
              <a:t>Preserve and promote South African heritage, including archival heraldic heritage; oversee and transfer funds to libraries. </a:t>
            </a:r>
            <a:r>
              <a:rPr lang="en-ZA" dirty="0">
                <a:effectLst/>
                <a:latin typeface="+mn-lt"/>
                <a:ea typeface="Times New Roman" panose="02020603050405020304" pitchFamily="18" charset="0"/>
                <a:cs typeface="Times New Roman" panose="02020603050405020304" pitchFamily="18" charset="0"/>
              </a:rPr>
              <a:t>The Programme has the following sub-programs:</a:t>
            </a:r>
            <a:endParaRPr lang="en-ZA" b="1" dirty="0">
              <a:effectLst/>
              <a:latin typeface="+mn-lt"/>
              <a:ea typeface="Calibri" panose="020F0502020204030204" pitchFamily="34" charset="0"/>
              <a:cs typeface="Times New Roman" panose="02020603050405020304" pitchFamily="18" charset="0"/>
            </a:endParaRPr>
          </a:p>
          <a:p>
            <a:pPr algn="just">
              <a:lnSpc>
                <a:spcPct val="115000"/>
              </a:lnSpc>
              <a:spcAft>
                <a:spcPts val="1000"/>
              </a:spcAft>
              <a:buFont typeface="Wingdings" panose="05000000000000000000" pitchFamily="2" charset="2"/>
              <a:buChar char="§"/>
            </a:pPr>
            <a:r>
              <a:rPr lang="en-ZA" b="1" dirty="0">
                <a:effectLst/>
                <a:latin typeface="+mn-lt"/>
                <a:ea typeface="Calibri" panose="020F0502020204030204" pitchFamily="34" charset="0"/>
                <a:cs typeface="Times New Roman" panose="02020603050405020304" pitchFamily="18" charset="0"/>
              </a:rPr>
              <a:t>Heritage Promotion </a:t>
            </a:r>
          </a:p>
          <a:p>
            <a:pPr algn="just">
              <a:lnSpc>
                <a:spcPct val="115000"/>
              </a:lnSpc>
              <a:spcAft>
                <a:spcPts val="1000"/>
              </a:spcAft>
              <a:buFont typeface="Wingdings" panose="05000000000000000000" pitchFamily="2" charset="2"/>
              <a:buChar char="§"/>
            </a:pPr>
            <a:r>
              <a:rPr lang="en-ZA" b="1" dirty="0">
                <a:effectLst/>
                <a:latin typeface="+mn-lt"/>
                <a:ea typeface="Calibri" panose="020F0502020204030204" pitchFamily="34" charset="0"/>
                <a:cs typeface="Times New Roman" panose="02020603050405020304" pitchFamily="18" charset="0"/>
              </a:rPr>
              <a:t>National Archive Services </a:t>
            </a:r>
          </a:p>
          <a:p>
            <a:pPr algn="just">
              <a:lnSpc>
                <a:spcPct val="115000"/>
              </a:lnSpc>
              <a:spcAft>
                <a:spcPts val="1000"/>
              </a:spcAft>
              <a:buFont typeface="Wingdings" panose="05000000000000000000" pitchFamily="2" charset="2"/>
              <a:buChar char="§"/>
            </a:pPr>
            <a:r>
              <a:rPr lang="en-ZA" b="1" dirty="0">
                <a:effectLst/>
                <a:latin typeface="+mn-lt"/>
                <a:ea typeface="Calibri" panose="020F0502020204030204" pitchFamily="34" charset="0"/>
                <a:cs typeface="Times New Roman" panose="02020603050405020304" pitchFamily="18" charset="0"/>
              </a:rPr>
              <a:t>Public Library Services </a:t>
            </a:r>
          </a:p>
          <a:p>
            <a:pPr algn="just">
              <a:lnSpc>
                <a:spcPct val="115000"/>
              </a:lnSpc>
              <a:spcAft>
                <a:spcPts val="1000"/>
              </a:spcAft>
              <a:buFont typeface="Wingdings" panose="05000000000000000000" pitchFamily="2" charset="2"/>
              <a:buChar char="§"/>
            </a:pPr>
            <a:r>
              <a:rPr lang="en-ZA" b="1" dirty="0">
                <a:effectLst/>
                <a:latin typeface="+mn-lt"/>
                <a:ea typeface="Calibri" panose="020F0502020204030204" pitchFamily="34" charset="0"/>
                <a:cs typeface="Times New Roman" panose="02020603050405020304" pitchFamily="18" charset="0"/>
              </a:rPr>
              <a:t>South African Geographical Names Council</a:t>
            </a:r>
            <a:endParaRPr lang="en-GB" b="1" dirty="0">
              <a:latin typeface="+mn-lt"/>
            </a:endParaRPr>
          </a:p>
        </p:txBody>
      </p:sp>
      <p:sp>
        <p:nvSpPr>
          <p:cNvPr id="6" name="TextBox 5">
            <a:extLst>
              <a:ext uri="{FF2B5EF4-FFF2-40B4-BE49-F238E27FC236}">
                <a16:creationId xmlns:a16="http://schemas.microsoft.com/office/drawing/2014/main" id="{62C8583F-EE28-8031-6512-9110A5FFF9E9}"/>
              </a:ext>
            </a:extLst>
          </p:cNvPr>
          <p:cNvSpPr txBox="1"/>
          <p:nvPr/>
        </p:nvSpPr>
        <p:spPr>
          <a:xfrm>
            <a:off x="23037271" y="12827847"/>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b="1" dirty="0">
                <a:solidFill>
                  <a:srgbClr val="000000"/>
                </a:solidFill>
              </a:rPr>
              <a:t>49</a:t>
            </a:r>
            <a:endParaRPr kumimoji="0" lang="en-ZA" sz="2400" b="1" i="0" u="none" strike="noStrike" cap="none" spc="0" normalizeH="0" baseline="0" dirty="0">
              <a:ln>
                <a:noFill/>
              </a:ln>
              <a:solidFill>
                <a:srgbClr val="000000"/>
              </a:solidFill>
              <a:effectLst/>
              <a:uFillTx/>
              <a:latin typeface="+mj-lt"/>
              <a:ea typeface="+mj-ea"/>
              <a:cs typeface="+mj-cs"/>
              <a:sym typeface="Helvetica Neue"/>
            </a:endParaRPr>
          </a:p>
        </p:txBody>
      </p:sp>
    </p:spTree>
    <p:extLst>
      <p:ext uri="{BB962C8B-B14F-4D97-AF65-F5344CB8AC3E}">
        <p14:creationId xmlns:p14="http://schemas.microsoft.com/office/powerpoint/2010/main" val="165595373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5" name="Content Placeholder 5">
            <a:extLst>
              <a:ext uri="{FF2B5EF4-FFF2-40B4-BE49-F238E27FC236}">
                <a16:creationId xmlns:a16="http://schemas.microsoft.com/office/drawing/2014/main" id="{18068F94-3FD5-3907-49D8-F757FD20A478}"/>
              </a:ext>
            </a:extLst>
          </p:cNvPr>
          <p:cNvGraphicFramePr>
            <a:graphicFrameLocks/>
          </p:cNvGraphicFramePr>
          <p:nvPr>
            <p:extLst>
              <p:ext uri="{D42A27DB-BD31-4B8C-83A1-F6EECF244321}">
                <p14:modId xmlns:p14="http://schemas.microsoft.com/office/powerpoint/2010/main" val="1842942271"/>
              </p:ext>
            </p:extLst>
          </p:nvPr>
        </p:nvGraphicFramePr>
        <p:xfrm>
          <a:off x="0" y="3168539"/>
          <a:ext cx="24163506" cy="6310440"/>
        </p:xfrm>
        <a:graphic>
          <a:graphicData uri="http://schemas.openxmlformats.org/drawingml/2006/table">
            <a:tbl>
              <a:tblPr firstRow="1" bandRow="1"/>
              <a:tblGrid>
                <a:gridCol w="2125129">
                  <a:extLst>
                    <a:ext uri="{9D8B030D-6E8A-4147-A177-3AD203B41FA5}">
                      <a16:colId xmlns:a16="http://schemas.microsoft.com/office/drawing/2014/main" val="1501988300"/>
                    </a:ext>
                  </a:extLst>
                </a:gridCol>
                <a:gridCol w="4466706">
                  <a:extLst>
                    <a:ext uri="{9D8B030D-6E8A-4147-A177-3AD203B41FA5}">
                      <a16:colId xmlns:a16="http://schemas.microsoft.com/office/drawing/2014/main" val="584018334"/>
                    </a:ext>
                  </a:extLst>
                </a:gridCol>
                <a:gridCol w="2233187">
                  <a:extLst>
                    <a:ext uri="{9D8B030D-6E8A-4147-A177-3AD203B41FA5}">
                      <a16:colId xmlns:a16="http://schemas.microsoft.com/office/drawing/2014/main" val="2642975481"/>
                    </a:ext>
                  </a:extLst>
                </a:gridCol>
                <a:gridCol w="4954772">
                  <a:extLst>
                    <a:ext uri="{9D8B030D-6E8A-4147-A177-3AD203B41FA5}">
                      <a16:colId xmlns:a16="http://schemas.microsoft.com/office/drawing/2014/main" val="2665792632"/>
                    </a:ext>
                  </a:extLst>
                </a:gridCol>
                <a:gridCol w="2275368">
                  <a:extLst>
                    <a:ext uri="{9D8B030D-6E8A-4147-A177-3AD203B41FA5}">
                      <a16:colId xmlns:a16="http://schemas.microsoft.com/office/drawing/2014/main" val="1305588971"/>
                    </a:ext>
                  </a:extLst>
                </a:gridCol>
                <a:gridCol w="8108344">
                  <a:extLst>
                    <a:ext uri="{9D8B030D-6E8A-4147-A177-3AD203B41FA5}">
                      <a16:colId xmlns:a16="http://schemas.microsoft.com/office/drawing/2014/main" val="3805601025"/>
                    </a:ext>
                  </a:extLst>
                </a:gridCol>
              </a:tblGrid>
              <a:tr h="762168">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4932757">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00000"/>
                        </a:lnSpc>
                      </a:pPr>
                      <a:r>
                        <a:rPr lang="en-ZA" sz="3200" b="1" dirty="0">
                          <a:solidFill>
                            <a:srgbClr val="000000"/>
                          </a:solidFill>
                          <a:latin typeface="Arial" panose="020B0604020202020204" pitchFamily="34" charset="0"/>
                          <a:cs typeface="Arial" panose="020B0604020202020204" pitchFamily="34" charset="0"/>
                        </a:rPr>
                        <a:t>HPP 4.1</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just">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students awarded with heritage bursaries</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65</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61 students were awarded with heritage bursaries</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000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-4</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For completeness of reporting of reporting and to reconcile with budget allocation, it is important to note the 66 students were supported. However, there was incomplete or inadequate evidence to substantiate support to five students and thus the target was declared as not achieved.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738084026"/>
                  </a:ext>
                </a:extLst>
              </a:tr>
            </a:tbl>
          </a:graphicData>
        </a:graphic>
      </p:graphicFrame>
      <p:sp>
        <p:nvSpPr>
          <p:cNvPr id="7" name="HEADING">
            <a:extLst>
              <a:ext uri="{FF2B5EF4-FFF2-40B4-BE49-F238E27FC236}">
                <a16:creationId xmlns:a16="http://schemas.microsoft.com/office/drawing/2014/main" id="{0990474A-3F22-E0CD-7F9B-573DF0EA49FE}"/>
              </a:ext>
            </a:extLst>
          </p:cNvPr>
          <p:cNvSpPr txBox="1"/>
          <p:nvPr/>
        </p:nvSpPr>
        <p:spPr>
          <a:xfrm>
            <a:off x="191769" y="177862"/>
            <a:ext cx="2403983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4 HERITAGE PROMOTION </a:t>
            </a:r>
          </a:p>
          <a:p>
            <a:r>
              <a:rPr lang="en-ZA" sz="6600" b="1" kern="1200" dirty="0">
                <a:solidFill>
                  <a:srgbClr val="F5981B"/>
                </a:solidFill>
                <a:latin typeface="Helvetica Neue"/>
                <a:ea typeface="+mj-ea"/>
                <a:cs typeface="Arial"/>
              </a:rPr>
              <a:t>AND PRESERVATION</a:t>
            </a:r>
            <a:endParaRPr sz="6600" dirty="0">
              <a:latin typeface="Helvetica Neue"/>
            </a:endParaRPr>
          </a:p>
        </p:txBody>
      </p:sp>
      <p:sp>
        <p:nvSpPr>
          <p:cNvPr id="8" name="TextBox 7">
            <a:extLst>
              <a:ext uri="{FF2B5EF4-FFF2-40B4-BE49-F238E27FC236}">
                <a16:creationId xmlns:a16="http://schemas.microsoft.com/office/drawing/2014/main" id="{484BD4D2-18C1-2A3F-54AA-0C56356BFB39}"/>
              </a:ext>
            </a:extLst>
          </p:cNvPr>
          <p:cNvSpPr txBox="1"/>
          <p:nvPr/>
        </p:nvSpPr>
        <p:spPr>
          <a:xfrm>
            <a:off x="23037271" y="12827847"/>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50</a:t>
            </a:r>
          </a:p>
        </p:txBody>
      </p:sp>
    </p:spTree>
    <p:extLst>
      <p:ext uri="{BB962C8B-B14F-4D97-AF65-F5344CB8AC3E}">
        <p14:creationId xmlns:p14="http://schemas.microsoft.com/office/powerpoint/2010/main" val="1396387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188326" y="169518"/>
            <a:ext cx="24043273"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mj-lt"/>
                <a:ea typeface="+mj-ea"/>
                <a:cs typeface="Arial"/>
              </a:rPr>
              <a:t>INTRODUCTION ….Cnt</a:t>
            </a:r>
            <a:r>
              <a:rPr lang="en-ZA" sz="3200" b="1" kern="1200" dirty="0">
                <a:solidFill>
                  <a:srgbClr val="F5981B"/>
                </a:solidFill>
                <a:latin typeface="Arial"/>
                <a:ea typeface="+mj-ea"/>
                <a:cs typeface="Arial"/>
              </a:rPr>
              <a:t> </a:t>
            </a:r>
            <a:endParaRPr sz="6600" dirty="0">
              <a:latin typeface="+mj-lt"/>
            </a:endParaRPr>
          </a:p>
        </p:txBody>
      </p:sp>
      <p:sp>
        <p:nvSpPr>
          <p:cNvPr id="4" name="TextBox 3">
            <a:extLst>
              <a:ext uri="{FF2B5EF4-FFF2-40B4-BE49-F238E27FC236}">
                <a16:creationId xmlns:a16="http://schemas.microsoft.com/office/drawing/2014/main" id="{5E08C5E1-2D13-1501-732D-1E952D8CAE0A}"/>
              </a:ext>
            </a:extLst>
          </p:cNvPr>
          <p:cNvSpPr txBox="1"/>
          <p:nvPr/>
        </p:nvSpPr>
        <p:spPr>
          <a:xfrm>
            <a:off x="23037271" y="12796266"/>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ZA" b="1" dirty="0">
                <a:solidFill>
                  <a:srgbClr val="000000"/>
                </a:solidFill>
              </a:rPr>
              <a:t>4</a:t>
            </a:r>
          </a:p>
        </p:txBody>
      </p:sp>
      <p:sp>
        <p:nvSpPr>
          <p:cNvPr id="5" name="TextBox 4">
            <a:extLst>
              <a:ext uri="{FF2B5EF4-FFF2-40B4-BE49-F238E27FC236}">
                <a16:creationId xmlns:a16="http://schemas.microsoft.com/office/drawing/2014/main" id="{7CDE0BFD-2E41-748A-839B-D18C8AC4EF22}"/>
              </a:ext>
            </a:extLst>
          </p:cNvPr>
          <p:cNvSpPr txBox="1"/>
          <p:nvPr/>
        </p:nvSpPr>
        <p:spPr>
          <a:xfrm>
            <a:off x="188326" y="3441520"/>
            <a:ext cx="23673160" cy="86895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just">
              <a:buNone/>
            </a:pPr>
            <a:r>
              <a:rPr lang="en-GB" sz="3600" b="1" dirty="0">
                <a:solidFill>
                  <a:srgbClr val="000000"/>
                </a:solidFill>
                <a:latin typeface="+mn-lt"/>
                <a:cs typeface="Arial" panose="020B0604020202020204" pitchFamily="34" charset="0"/>
              </a:rPr>
              <a:t>Contextualising the work of DSAC and its delivery agents in times of COVID-19:</a:t>
            </a:r>
          </a:p>
          <a:p>
            <a:pPr marL="0" indent="0" algn="just">
              <a:buNone/>
            </a:pPr>
            <a:endParaRPr lang="en-GB" sz="3600" b="0" dirty="0">
              <a:solidFill>
                <a:srgbClr val="000000"/>
              </a:solidFill>
              <a:latin typeface="+mn-lt"/>
              <a:cs typeface="Arial" panose="020B0604020202020204" pitchFamily="34" charset="0"/>
            </a:endParaRPr>
          </a:p>
          <a:p>
            <a:pPr marL="722313" indent="-722313" algn="just">
              <a:lnSpc>
                <a:spcPct val="150000"/>
              </a:lnSpc>
              <a:buFont typeface="Wingdings" panose="05000000000000000000" pitchFamily="2" charset="2"/>
              <a:buChar char="§"/>
            </a:pPr>
            <a:r>
              <a:rPr lang="en-GB" sz="3600" b="0" dirty="0">
                <a:solidFill>
                  <a:srgbClr val="000000"/>
                </a:solidFill>
                <a:latin typeface="+mn-lt"/>
                <a:cs typeface="Arial" panose="020B0604020202020204" pitchFamily="34" charset="0"/>
              </a:rPr>
              <a:t>It centres around Social Cohesion and Nation Building – encouraging the coming together of people from different walks of life</a:t>
            </a:r>
            <a:r>
              <a:rPr lang="en-GB" sz="3600" dirty="0">
                <a:solidFill>
                  <a:srgbClr val="000000"/>
                </a:solidFill>
                <a:latin typeface="+mn-lt"/>
                <a:cs typeface="Arial" panose="020B0604020202020204" pitchFamily="34" charset="0"/>
              </a:rPr>
              <a:t>.</a:t>
            </a:r>
          </a:p>
          <a:p>
            <a:pPr marL="722313" indent="-722313" algn="just">
              <a:lnSpc>
                <a:spcPct val="150000"/>
              </a:lnSpc>
              <a:buFont typeface="Wingdings" panose="05000000000000000000" pitchFamily="2" charset="2"/>
              <a:buChar char="§"/>
            </a:pPr>
            <a:r>
              <a:rPr lang="en-GB" sz="3600" dirty="0">
                <a:solidFill>
                  <a:srgbClr val="000000"/>
                </a:solidFill>
                <a:latin typeface="+mn-lt"/>
                <a:cs typeface="Arial" panose="020B0604020202020204" pitchFamily="34" charset="0"/>
              </a:rPr>
              <a:t>Involves sharing of</a:t>
            </a:r>
            <a:r>
              <a:rPr lang="en-GB" sz="3600" b="0" dirty="0">
                <a:solidFill>
                  <a:srgbClr val="000000"/>
                </a:solidFill>
                <a:latin typeface="+mn-lt"/>
                <a:cs typeface="Arial" panose="020B0604020202020204" pitchFamily="34" charset="0"/>
              </a:rPr>
              <a:t> common spaces, which does not necessarily encourage social distancing – both at the level of participants and spectators/live consumers of the sport, arts, and/or culture products.</a:t>
            </a:r>
          </a:p>
          <a:p>
            <a:pPr marL="722313" indent="-722313" algn="just">
              <a:lnSpc>
                <a:spcPct val="150000"/>
              </a:lnSpc>
              <a:buFont typeface="Wingdings" panose="05000000000000000000" pitchFamily="2" charset="2"/>
              <a:buChar char="§"/>
            </a:pPr>
            <a:r>
              <a:rPr lang="en-GB" sz="3600" b="0" dirty="0">
                <a:solidFill>
                  <a:srgbClr val="000000"/>
                </a:solidFill>
                <a:latin typeface="+mn-lt"/>
                <a:cs typeface="Arial" panose="020B0604020202020204" pitchFamily="34" charset="0"/>
              </a:rPr>
              <a:t> Involves regular traveling, both nationally and internationally.</a:t>
            </a:r>
          </a:p>
          <a:p>
            <a:pPr marL="722313" indent="-722313" algn="just">
              <a:lnSpc>
                <a:spcPct val="150000"/>
              </a:lnSpc>
              <a:buFont typeface="Wingdings" panose="05000000000000000000" pitchFamily="2" charset="2"/>
              <a:buChar char="§"/>
            </a:pPr>
            <a:r>
              <a:rPr lang="en-GB" sz="3600" b="0" dirty="0">
                <a:solidFill>
                  <a:srgbClr val="000000"/>
                </a:solidFill>
                <a:latin typeface="+mn-lt"/>
                <a:cs typeface="Arial" panose="020B0604020202020204" pitchFamily="34" charset="0"/>
              </a:rPr>
              <a:t> Is reliant on other sectors being functional (e.g. the education sector).</a:t>
            </a:r>
          </a:p>
          <a:p>
            <a:pPr marL="722313" indent="-722313" algn="just">
              <a:lnSpc>
                <a:spcPct val="150000"/>
              </a:lnSpc>
              <a:buFont typeface="Wingdings" panose="05000000000000000000" pitchFamily="2" charset="2"/>
              <a:buChar char="§"/>
            </a:pPr>
            <a:r>
              <a:rPr lang="en-GB" sz="3600" b="0" dirty="0">
                <a:solidFill>
                  <a:srgbClr val="000000"/>
                </a:solidFill>
                <a:latin typeface="+mn-lt"/>
                <a:cs typeface="Arial" panose="020B0604020202020204" pitchFamily="34" charset="0"/>
              </a:rPr>
              <a:t> Relies on delivery agents such as provinces (when restrictions are national in nature, work stops).</a:t>
            </a:r>
          </a:p>
          <a:p>
            <a:pPr marL="893763" indent="-893763" algn="just">
              <a:lnSpc>
                <a:spcPct val="150000"/>
              </a:lnSpc>
              <a:buFont typeface="Wingdings" panose="05000000000000000000" pitchFamily="2" charset="2"/>
              <a:buChar char="§"/>
            </a:pPr>
            <a:r>
              <a:rPr lang="en-GB" sz="3600" b="0" dirty="0">
                <a:solidFill>
                  <a:srgbClr val="000000"/>
                </a:solidFill>
                <a:latin typeface="+mn-lt"/>
                <a:cs typeface="Arial" panose="020B0604020202020204" pitchFamily="34" charset="0"/>
              </a:rPr>
              <a:t>Many DSAC beneficiaries, such as artists and athletes, derive their sole source of income from engaging in DSAC-supported programmes (the impact goes beyond just entertainment).</a:t>
            </a:r>
          </a:p>
        </p:txBody>
      </p:sp>
    </p:spTree>
    <p:extLst>
      <p:ext uri="{BB962C8B-B14F-4D97-AF65-F5344CB8AC3E}">
        <p14:creationId xmlns:p14="http://schemas.microsoft.com/office/powerpoint/2010/main" val="3745497327"/>
      </p:ext>
    </p:extLst>
  </p:cSld>
  <p:clrMapOvr>
    <a:overrideClrMapping bg1="lt1" tx1="dk1" bg2="lt2" tx2="dk2" accent1="accent1" accent2="accent2" accent3="accent3" accent4="accent4" accent5="accent5" accent6="accent6" hlink="hlink" folHlink="folHlink"/>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124691"/>
            <a:ext cx="24384000" cy="13716000"/>
          </a:xfrm>
          <a:prstGeom prst="rect">
            <a:avLst/>
          </a:prstGeom>
        </p:spPr>
      </p:pic>
      <p:graphicFrame>
        <p:nvGraphicFramePr>
          <p:cNvPr id="4" name="Content Placeholder 5">
            <a:extLst>
              <a:ext uri="{FF2B5EF4-FFF2-40B4-BE49-F238E27FC236}">
                <a16:creationId xmlns:a16="http://schemas.microsoft.com/office/drawing/2014/main" id="{62AA3F4A-C109-B166-8037-4BE311FAB615}"/>
              </a:ext>
            </a:extLst>
          </p:cNvPr>
          <p:cNvGraphicFramePr>
            <a:graphicFrameLocks/>
          </p:cNvGraphicFramePr>
          <p:nvPr>
            <p:extLst>
              <p:ext uri="{D42A27DB-BD31-4B8C-83A1-F6EECF244321}">
                <p14:modId xmlns:p14="http://schemas.microsoft.com/office/powerpoint/2010/main" val="3436453946"/>
              </p:ext>
            </p:extLst>
          </p:nvPr>
        </p:nvGraphicFramePr>
        <p:xfrm>
          <a:off x="272375" y="3253599"/>
          <a:ext cx="23891131" cy="8140320"/>
        </p:xfrm>
        <a:graphic>
          <a:graphicData uri="http://schemas.openxmlformats.org/drawingml/2006/table">
            <a:tbl>
              <a:tblPr firstRow="1" bandRow="1">
                <a:tableStyleId>{0505E3EF-67EA-436B-97B2-0124C06EBD24}</a:tableStyleId>
              </a:tblPr>
              <a:tblGrid>
                <a:gridCol w="2101174">
                  <a:extLst>
                    <a:ext uri="{9D8B030D-6E8A-4147-A177-3AD203B41FA5}">
                      <a16:colId xmlns:a16="http://schemas.microsoft.com/office/drawing/2014/main" val="1501988300"/>
                    </a:ext>
                  </a:extLst>
                </a:gridCol>
                <a:gridCol w="4416357">
                  <a:extLst>
                    <a:ext uri="{9D8B030D-6E8A-4147-A177-3AD203B41FA5}">
                      <a16:colId xmlns:a16="http://schemas.microsoft.com/office/drawing/2014/main" val="584018334"/>
                    </a:ext>
                  </a:extLst>
                </a:gridCol>
                <a:gridCol w="2375359">
                  <a:extLst>
                    <a:ext uri="{9D8B030D-6E8A-4147-A177-3AD203B41FA5}">
                      <a16:colId xmlns:a16="http://schemas.microsoft.com/office/drawing/2014/main" val="2642975481"/>
                    </a:ext>
                  </a:extLst>
                </a:gridCol>
                <a:gridCol w="5679144">
                  <a:extLst>
                    <a:ext uri="{9D8B030D-6E8A-4147-A177-3AD203B41FA5}">
                      <a16:colId xmlns:a16="http://schemas.microsoft.com/office/drawing/2014/main" val="2665792632"/>
                    </a:ext>
                  </a:extLst>
                </a:gridCol>
                <a:gridCol w="2082624">
                  <a:extLst>
                    <a:ext uri="{9D8B030D-6E8A-4147-A177-3AD203B41FA5}">
                      <a16:colId xmlns:a16="http://schemas.microsoft.com/office/drawing/2014/main" val="1305588971"/>
                    </a:ext>
                  </a:extLst>
                </a:gridCol>
                <a:gridCol w="7236473">
                  <a:extLst>
                    <a:ext uri="{9D8B030D-6E8A-4147-A177-3AD203B41FA5}">
                      <a16:colId xmlns:a16="http://schemas.microsoft.com/office/drawing/2014/main" val="3805601025"/>
                    </a:ext>
                  </a:extLst>
                </a:gridCol>
              </a:tblGrid>
              <a:tr h="1291540">
                <a:tc>
                  <a:txBody>
                    <a:bodyPr/>
                    <a:lstStyle/>
                    <a:p>
                      <a:pPr algn="ctr"/>
                      <a:r>
                        <a:rPr lang="en-US" sz="2400" dirty="0">
                          <a:solidFill>
                            <a:schemeClr val="bg1"/>
                          </a:solidFill>
                          <a:latin typeface="+mn-lt"/>
                        </a:rPr>
                        <a:t>INDICATOR CODE/NO.</a:t>
                      </a:r>
                    </a:p>
                  </a:txBody>
                  <a:tcPr>
                    <a:solidFill>
                      <a:schemeClr val="accent4">
                        <a:lumMod val="50000"/>
                      </a:schemeClr>
                    </a:solidFill>
                  </a:tcPr>
                </a:tc>
                <a:tc>
                  <a:txBody>
                    <a:bodyPr/>
                    <a:lstStyle/>
                    <a:p>
                      <a:pPr algn="ctr"/>
                      <a:r>
                        <a:rPr lang="en-US" sz="2400" dirty="0">
                          <a:solidFill>
                            <a:schemeClr val="bg1"/>
                          </a:solidFill>
                          <a:latin typeface="+mn-lt"/>
                        </a:rPr>
                        <a:t>PERFORMANCE INDICATOR </a:t>
                      </a:r>
                    </a:p>
                  </a:txBody>
                  <a:tcPr>
                    <a:solidFill>
                      <a:schemeClr val="accent4">
                        <a:lumMod val="50000"/>
                      </a:schemeClr>
                    </a:solidFill>
                  </a:tcPr>
                </a:tc>
                <a:tc>
                  <a:txBody>
                    <a:body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solidFill>
                      <a:schemeClr val="accent4">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solidFill>
                      <a:schemeClr val="accent4">
                        <a:lumMod val="50000"/>
                      </a:schemeClr>
                    </a:solidFill>
                  </a:tcPr>
                </a:tc>
                <a:extLst>
                  <a:ext uri="{0D108BD9-81ED-4DB2-BD59-A6C34878D82A}">
                    <a16:rowId xmlns:a16="http://schemas.microsoft.com/office/drawing/2014/main" val="720239497"/>
                  </a:ext>
                </a:extLst>
              </a:tr>
              <a:tr h="1884846">
                <a:tc>
                  <a:txBody>
                    <a:bodyPr/>
                    <a:lstStyle/>
                    <a:p>
                      <a:pPr algn="just">
                        <a:lnSpc>
                          <a:spcPct val="100000"/>
                        </a:lnSpc>
                      </a:pPr>
                      <a:r>
                        <a:rPr lang="en-ZA" sz="3200" b="1" dirty="0">
                          <a:solidFill>
                            <a:srgbClr val="000000"/>
                          </a:solidFill>
                          <a:latin typeface="Arial" panose="020B0604020202020204" pitchFamily="34" charset="0"/>
                          <a:cs typeface="Arial" panose="020B0604020202020204" pitchFamily="34" charset="0"/>
                        </a:rPr>
                        <a:t>HPP 4.2</a:t>
                      </a:r>
                    </a:p>
                  </a:txBody>
                  <a:tcPr>
                    <a:solidFill>
                      <a:srgbClr val="D2F0CE"/>
                    </a:solidFill>
                  </a:tcPr>
                </a:tc>
                <a:tc>
                  <a:txBody>
                    <a:bodyPr/>
                    <a:lstStyle/>
                    <a:p>
                      <a:pPr indent="18415" algn="just">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books documenting living human treasures published.</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5</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6 </a:t>
                      </a: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books documenting living human treasures published.</a:t>
                      </a:r>
                      <a:endParaRPr lang="en-GB" sz="3200" dirty="0">
                        <a:solidFill>
                          <a:srgbClr val="000000"/>
                        </a:solidFill>
                        <a:latin typeface="Arial" panose="020B0604020202020204" pitchFamily="34" charset="0"/>
                        <a:cs typeface="Arial" panose="020B0604020202020204" pitchFamily="34" charset="0"/>
                      </a:endParaRPr>
                    </a:p>
                  </a:txBody>
                  <a:tcPr>
                    <a:solidFill>
                      <a:srgbClr val="00B05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Six (6) books instead of five were published as Ms Mbulu and Mr Semenya requested to be documented separately in their individual rights as artists.</a:t>
                      </a:r>
                    </a:p>
                  </a:txBody>
                  <a:tcPr>
                    <a:solidFill>
                      <a:srgbClr val="D2F0CE"/>
                    </a:solidFill>
                  </a:tcPr>
                </a:tc>
                <a:extLst>
                  <a:ext uri="{0D108BD9-81ED-4DB2-BD59-A6C34878D82A}">
                    <a16:rowId xmlns:a16="http://schemas.microsoft.com/office/drawing/2014/main" val="1738084026"/>
                  </a:ext>
                </a:extLst>
              </a:tr>
              <a:tr h="2862871">
                <a:tc>
                  <a:txBody>
                    <a:bodyPr/>
                    <a:lstStyle/>
                    <a:p>
                      <a:pPr algn="just">
                        <a:lnSpc>
                          <a:spcPct val="100000"/>
                        </a:lnSpc>
                      </a:pPr>
                      <a:r>
                        <a:rPr lang="en-ZA" sz="3200" b="1" dirty="0">
                          <a:solidFill>
                            <a:srgbClr val="000000"/>
                          </a:solidFill>
                          <a:latin typeface="Arial" panose="020B0604020202020204" pitchFamily="34" charset="0"/>
                          <a:cs typeface="Arial" panose="020B0604020202020204" pitchFamily="34" charset="0"/>
                        </a:rPr>
                        <a:t>HPP 4.3</a:t>
                      </a:r>
                    </a:p>
                  </a:txBody>
                  <a:tcPr>
                    <a:solidFill>
                      <a:srgbClr val="D2F0CE"/>
                    </a:solidFill>
                  </a:tcPr>
                </a:tc>
                <a:tc>
                  <a:txBody>
                    <a:bodyPr/>
                    <a:lstStyle/>
                    <a:p>
                      <a:pPr indent="18415" algn="just">
                        <a:lnSpc>
                          <a:spcPct val="150000"/>
                        </a:lnSpc>
                        <a:spcAft>
                          <a:spcPts val="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public awareness activations on the “I am the Flag” campaign.</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20</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37 public awareness </a:t>
                      </a: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activations on the “I am the Flag” campaign.</a:t>
                      </a:r>
                      <a:endParaRPr lang="en-GB" sz="3200" dirty="0">
                        <a:solidFill>
                          <a:srgbClr val="000000"/>
                        </a:solidFill>
                        <a:latin typeface="Arial" panose="020B0604020202020204" pitchFamily="34" charset="0"/>
                        <a:cs typeface="Arial" panose="020B0604020202020204" pitchFamily="34" charset="0"/>
                      </a:endParaRPr>
                    </a:p>
                  </a:txBody>
                  <a:tcPr>
                    <a:solidFill>
                      <a:srgbClr val="00B05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+17</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As there was a demand from provinces, the Department was requested to host additional awareness activations.</a:t>
                      </a:r>
                    </a:p>
                  </a:txBody>
                  <a:tcPr>
                    <a:solidFill>
                      <a:srgbClr val="D2F0CE"/>
                    </a:solidFill>
                  </a:tcPr>
                </a:tc>
                <a:extLst>
                  <a:ext uri="{0D108BD9-81ED-4DB2-BD59-A6C34878D82A}">
                    <a16:rowId xmlns:a16="http://schemas.microsoft.com/office/drawing/2014/main" val="1125136967"/>
                  </a:ext>
                </a:extLst>
              </a:tr>
            </a:tbl>
          </a:graphicData>
        </a:graphic>
      </p:graphicFrame>
      <p:sp>
        <p:nvSpPr>
          <p:cNvPr id="5" name="TextBox 4">
            <a:extLst>
              <a:ext uri="{FF2B5EF4-FFF2-40B4-BE49-F238E27FC236}">
                <a16:creationId xmlns:a16="http://schemas.microsoft.com/office/drawing/2014/main" id="{AEBDF542-9D6D-017B-80F0-6CA443D4C7A6}"/>
              </a:ext>
            </a:extLst>
          </p:cNvPr>
          <p:cNvSpPr txBox="1"/>
          <p:nvPr/>
        </p:nvSpPr>
        <p:spPr>
          <a:xfrm>
            <a:off x="23037271" y="12827847"/>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2400" b="1" i="0" u="none" strike="noStrike" cap="none" spc="0" normalizeH="0" baseline="0" dirty="0">
                <a:ln>
                  <a:noFill/>
                </a:ln>
                <a:solidFill>
                  <a:srgbClr val="000000"/>
                </a:solidFill>
                <a:effectLst/>
                <a:uFillTx/>
                <a:latin typeface="+mj-lt"/>
                <a:ea typeface="+mj-ea"/>
                <a:cs typeface="+mj-cs"/>
                <a:sym typeface="Helvetica Neue"/>
              </a:rPr>
              <a:t>51</a:t>
            </a:r>
          </a:p>
        </p:txBody>
      </p:sp>
      <p:sp>
        <p:nvSpPr>
          <p:cNvPr id="7" name="HEADING">
            <a:extLst>
              <a:ext uri="{FF2B5EF4-FFF2-40B4-BE49-F238E27FC236}">
                <a16:creationId xmlns:a16="http://schemas.microsoft.com/office/drawing/2014/main" id="{2ACD1C9E-845B-7AE4-9AED-16021EA926D9}"/>
              </a:ext>
            </a:extLst>
          </p:cNvPr>
          <p:cNvSpPr txBox="1"/>
          <p:nvPr/>
        </p:nvSpPr>
        <p:spPr>
          <a:xfrm>
            <a:off x="191769" y="177862"/>
            <a:ext cx="2403983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 4 HERITAGE PROMOTION AND PRESERVATION </a:t>
            </a:r>
            <a:r>
              <a:rPr lang="en-GB" sz="6600" b="1" kern="1200" dirty="0">
                <a:solidFill>
                  <a:srgbClr val="F5981B"/>
                </a:solidFill>
                <a:latin typeface="Helvetica Neue"/>
                <a:ea typeface="+mj-ea"/>
                <a:cs typeface="Arial"/>
              </a:rPr>
              <a:t>.…Cnt</a:t>
            </a:r>
            <a:endParaRPr sz="6600" dirty="0">
              <a:latin typeface="Helvetica Neue"/>
            </a:endParaRPr>
          </a:p>
        </p:txBody>
      </p:sp>
    </p:spTree>
    <p:extLst>
      <p:ext uri="{BB962C8B-B14F-4D97-AF65-F5344CB8AC3E}">
        <p14:creationId xmlns:p14="http://schemas.microsoft.com/office/powerpoint/2010/main" val="421943684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FF33591F-3D8D-A8AC-20C3-849067FFD62E}"/>
              </a:ext>
            </a:extLst>
          </p:cNvPr>
          <p:cNvGraphicFramePr>
            <a:graphicFrameLocks/>
          </p:cNvGraphicFramePr>
          <p:nvPr>
            <p:extLst>
              <p:ext uri="{D42A27DB-BD31-4B8C-83A1-F6EECF244321}">
                <p14:modId xmlns:p14="http://schemas.microsoft.com/office/powerpoint/2010/main" val="1652276479"/>
              </p:ext>
            </p:extLst>
          </p:nvPr>
        </p:nvGraphicFramePr>
        <p:xfrm>
          <a:off x="266118" y="3083478"/>
          <a:ext cx="23891131" cy="10111277"/>
        </p:xfrm>
        <a:graphic>
          <a:graphicData uri="http://schemas.openxmlformats.org/drawingml/2006/table">
            <a:tbl>
              <a:tblPr firstRow="1" bandRow="1">
                <a:tableStyleId>{0505E3EF-67EA-436B-97B2-0124C06EBD24}</a:tableStyleId>
              </a:tblPr>
              <a:tblGrid>
                <a:gridCol w="2101174">
                  <a:extLst>
                    <a:ext uri="{9D8B030D-6E8A-4147-A177-3AD203B41FA5}">
                      <a16:colId xmlns:a16="http://schemas.microsoft.com/office/drawing/2014/main" val="1501988300"/>
                    </a:ext>
                  </a:extLst>
                </a:gridCol>
                <a:gridCol w="2538693">
                  <a:extLst>
                    <a:ext uri="{9D8B030D-6E8A-4147-A177-3AD203B41FA5}">
                      <a16:colId xmlns:a16="http://schemas.microsoft.com/office/drawing/2014/main" val="584018334"/>
                    </a:ext>
                  </a:extLst>
                </a:gridCol>
                <a:gridCol w="6683503">
                  <a:extLst>
                    <a:ext uri="{9D8B030D-6E8A-4147-A177-3AD203B41FA5}">
                      <a16:colId xmlns:a16="http://schemas.microsoft.com/office/drawing/2014/main" val="2642975481"/>
                    </a:ext>
                  </a:extLst>
                </a:gridCol>
                <a:gridCol w="6422065">
                  <a:extLst>
                    <a:ext uri="{9D8B030D-6E8A-4147-A177-3AD203B41FA5}">
                      <a16:colId xmlns:a16="http://schemas.microsoft.com/office/drawing/2014/main" val="2665792632"/>
                    </a:ext>
                  </a:extLst>
                </a:gridCol>
                <a:gridCol w="2360428">
                  <a:extLst>
                    <a:ext uri="{9D8B030D-6E8A-4147-A177-3AD203B41FA5}">
                      <a16:colId xmlns:a16="http://schemas.microsoft.com/office/drawing/2014/main" val="1305588971"/>
                    </a:ext>
                  </a:extLst>
                </a:gridCol>
                <a:gridCol w="3785268">
                  <a:extLst>
                    <a:ext uri="{9D8B030D-6E8A-4147-A177-3AD203B41FA5}">
                      <a16:colId xmlns:a16="http://schemas.microsoft.com/office/drawing/2014/main" val="3805601025"/>
                    </a:ext>
                  </a:extLst>
                </a:gridCol>
              </a:tblGrid>
              <a:tr h="1330877">
                <a:tc>
                  <a:txBody>
                    <a:bodyPr/>
                    <a:lstStyle/>
                    <a:p>
                      <a:pPr algn="ctr"/>
                      <a:r>
                        <a:rPr lang="en-US" sz="2400" dirty="0">
                          <a:solidFill>
                            <a:schemeClr val="bg1"/>
                          </a:solidFill>
                          <a:latin typeface="+mn-lt"/>
                        </a:rPr>
                        <a:t>INDICATOR CODE/NO.</a:t>
                      </a:r>
                    </a:p>
                  </a:txBody>
                  <a:tcPr>
                    <a:solidFill>
                      <a:schemeClr val="accent4">
                        <a:lumMod val="50000"/>
                      </a:schemeClr>
                    </a:solidFill>
                  </a:tcPr>
                </a:tc>
                <a:tc>
                  <a:txBody>
                    <a:bodyPr/>
                    <a:lstStyle/>
                    <a:p>
                      <a:pPr algn="ctr"/>
                      <a:r>
                        <a:rPr lang="en-US" sz="2400" dirty="0">
                          <a:solidFill>
                            <a:schemeClr val="bg1"/>
                          </a:solidFill>
                          <a:latin typeface="+mn-lt"/>
                        </a:rPr>
                        <a:t>PERFORMANCE INDICATOR </a:t>
                      </a:r>
                    </a:p>
                  </a:txBody>
                  <a:tcPr>
                    <a:solidFill>
                      <a:schemeClr val="accent4">
                        <a:lumMod val="50000"/>
                      </a:schemeClr>
                    </a:solidFill>
                  </a:tcPr>
                </a:tc>
                <a:tc>
                  <a:txBody>
                    <a:body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solidFill>
                      <a:schemeClr val="accent4">
                        <a:lumMod val="50000"/>
                      </a:schemeClr>
                    </a:solidFill>
                  </a:tcPr>
                </a:tc>
                <a:tc>
                  <a:txBody>
                    <a:bodyPr/>
                    <a:lstStyle/>
                    <a:p>
                      <a:pPr marL="0" algn="ctr" defTabSz="914400" rtl="0" eaLnBrk="1" latinLnBrk="0" hangingPunct="1"/>
                      <a:r>
                        <a:rPr lang="en-US" sz="2400" b="1" kern="1200" dirty="0">
                          <a:solidFill>
                            <a:schemeClr val="bg1"/>
                          </a:solidFill>
                          <a:latin typeface="+mn-lt"/>
                          <a:ea typeface="+mn-ea"/>
                          <a:cs typeface="+mn-cs"/>
                        </a:rPr>
                        <a:t>DEVIATION FROM PLANNED TARGET </a:t>
                      </a:r>
                    </a:p>
                  </a:txBody>
                  <a:tcPr>
                    <a:solidFill>
                      <a:schemeClr val="accent4">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solidFill>
                      <a:schemeClr val="accent4">
                        <a:lumMod val="50000"/>
                      </a:schemeClr>
                    </a:solidFill>
                  </a:tcPr>
                </a:tc>
                <a:extLst>
                  <a:ext uri="{0D108BD9-81ED-4DB2-BD59-A6C34878D82A}">
                    <a16:rowId xmlns:a16="http://schemas.microsoft.com/office/drawing/2014/main" val="720239497"/>
                  </a:ext>
                </a:extLst>
              </a:tr>
              <a:tr h="2575949">
                <a:tc>
                  <a:txBody>
                    <a:bodyPr/>
                    <a:lstStyle/>
                    <a:p>
                      <a:pPr algn="just">
                        <a:lnSpc>
                          <a:spcPct val="100000"/>
                        </a:lnSpc>
                      </a:pPr>
                      <a:r>
                        <a:rPr lang="en-ZA" sz="3200" b="1" dirty="0">
                          <a:solidFill>
                            <a:srgbClr val="000000"/>
                          </a:solidFill>
                          <a:latin typeface="Arial" panose="020B0604020202020204" pitchFamily="34" charset="0"/>
                          <a:cs typeface="Arial" panose="020B0604020202020204" pitchFamily="34" charset="0"/>
                        </a:rPr>
                        <a:t>HPP 4.4</a:t>
                      </a:r>
                    </a:p>
                  </a:txBody>
                  <a:tcPr>
                    <a:solidFill>
                      <a:srgbClr val="D2F0CE"/>
                    </a:solidFill>
                  </a:tcPr>
                </a:tc>
                <a:tc>
                  <a:txBody>
                    <a:bodyPr/>
                    <a:lstStyle/>
                    <a:p>
                      <a:pPr indent="18415" algn="l">
                        <a:lnSpc>
                          <a:spcPct val="150000"/>
                        </a:lnSpc>
                        <a:spcAft>
                          <a:spcPts val="100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flags provided in schools.</a:t>
                      </a:r>
                    </a:p>
                  </a:txBody>
                  <a:tcPr marL="68580" marR="68580" marT="0" marB="0">
                    <a:solidFill>
                      <a:srgbClr val="D2F0CE"/>
                    </a:solidFill>
                  </a:tcPr>
                </a:tc>
                <a:tc>
                  <a:txBody>
                    <a:bodyPr/>
                    <a:lstStyle/>
                    <a:p>
                      <a:pPr marL="0" marR="0" indent="18415" algn="ctr" defTabSz="584200" rtl="0" latinLnBrk="0">
                        <a:lnSpc>
                          <a:spcPct val="150000"/>
                        </a:lnSpc>
                        <a:spcBef>
                          <a:spcPts val="0"/>
                        </a:spcBef>
                        <a:spcAft>
                          <a:spcPts val="100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100</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125 flags were provided to schools.</a:t>
                      </a:r>
                    </a:p>
                  </a:txBody>
                  <a:tcPr>
                    <a:solidFill>
                      <a:srgbClr val="00B05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+25</a:t>
                      </a:r>
                    </a:p>
                  </a:txBody>
                  <a:tcPr>
                    <a:solidFill>
                      <a:srgbClr val="D2F0CE"/>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Critical flag requests were received in the later part of the year and the Bureau had to respond positively.</a:t>
                      </a:r>
                    </a:p>
                  </a:txBody>
                  <a:tcPr>
                    <a:solidFill>
                      <a:srgbClr val="D2F0CE"/>
                    </a:solidFill>
                  </a:tcPr>
                </a:tc>
                <a:extLst>
                  <a:ext uri="{0D108BD9-81ED-4DB2-BD59-A6C34878D82A}">
                    <a16:rowId xmlns:a16="http://schemas.microsoft.com/office/drawing/2014/main" val="1738084026"/>
                  </a:ext>
                </a:extLst>
              </a:tr>
              <a:tr h="4361177">
                <a:tc>
                  <a:txBody>
                    <a:bodyPr/>
                    <a:lstStyle/>
                    <a:p>
                      <a:pPr algn="just">
                        <a:lnSpc>
                          <a:spcPct val="100000"/>
                        </a:lnSpc>
                      </a:pPr>
                      <a:r>
                        <a:rPr lang="en-ZA" sz="3200" b="1" dirty="0">
                          <a:solidFill>
                            <a:srgbClr val="000000"/>
                          </a:solidFill>
                          <a:latin typeface="Arial" panose="020B0604020202020204" pitchFamily="34" charset="0"/>
                          <a:cs typeface="Arial" panose="020B0604020202020204" pitchFamily="34" charset="0"/>
                        </a:rPr>
                        <a:t>HPP 4.5</a:t>
                      </a:r>
                    </a:p>
                  </a:txBody>
                  <a:tcPr>
                    <a:solidFill>
                      <a:srgbClr val="D2F0CE"/>
                    </a:solidFill>
                  </a:tcPr>
                </a:tc>
                <a:tc>
                  <a:txBody>
                    <a:bodyPr/>
                    <a:lstStyle/>
                    <a:p>
                      <a:pPr indent="18415" algn="just">
                        <a:lnSpc>
                          <a:spcPct val="150000"/>
                        </a:lnSpc>
                        <a:spcAft>
                          <a:spcPts val="100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heritage policies developed.</a:t>
                      </a:r>
                    </a:p>
                  </a:txBody>
                  <a:tcPr marL="68580" marR="68580" marT="0" marB="0">
                    <a:solidFill>
                      <a:srgbClr val="D2F0CE"/>
                    </a:solidFill>
                  </a:tcPr>
                </a:tc>
                <a:tc>
                  <a:txBody>
                    <a:bodyPr/>
                    <a:lstStyle/>
                    <a:p>
                      <a:pPr marL="0" marR="0" indent="18415" algn="just" defTabSz="584200" rtl="0" latinLnBrk="0">
                        <a:lnSpc>
                          <a:spcPct val="150000"/>
                        </a:lnSpc>
                        <a:spcBef>
                          <a:spcPts val="0"/>
                        </a:spcBef>
                        <a:spcAft>
                          <a:spcPts val="100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2 draft policies developed: Repatriation and restitution of human remains and heritage objects policy; Digitisation of the arts, culture and heritage sector policy.</a:t>
                      </a:r>
                    </a:p>
                  </a:txBody>
                  <a:tcPr>
                    <a:solidFill>
                      <a:srgbClr val="D2F0CE"/>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 heritage policies were   developed as follows: </a:t>
                      </a: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dirty="0">
                          <a:solidFill>
                            <a:srgbClr val="000000"/>
                          </a:solidFill>
                          <a:effectLst/>
                          <a:latin typeface="Arial" panose="020B0604020202020204" pitchFamily="34" charset="0"/>
                          <a:cs typeface="Arial" panose="020B0604020202020204" pitchFamily="34" charset="0"/>
                        </a:rPr>
                        <a:t>Digitisation of the arts, culture and heritage sector policy.</a:t>
                      </a: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dirty="0">
                          <a:solidFill>
                            <a:srgbClr val="000000"/>
                          </a:solidFill>
                          <a:effectLst/>
                          <a:latin typeface="Arial" panose="020B0604020202020204" pitchFamily="34" charset="0"/>
                          <a:cs typeface="Arial" panose="020B0604020202020204" pitchFamily="34" charset="0"/>
                        </a:rPr>
                        <a:t>National legacy projects policy</a:t>
                      </a:r>
                      <a:endParaRPr lang="en-GB" sz="3200" dirty="0">
                        <a:solidFill>
                          <a:srgbClr val="000000"/>
                        </a:solidFill>
                        <a:latin typeface="Arial" panose="020B0604020202020204" pitchFamily="34" charset="0"/>
                        <a:cs typeface="Arial" panose="020B0604020202020204" pitchFamily="34" charset="0"/>
                      </a:endParaRPr>
                    </a:p>
                  </a:txBody>
                  <a:tcPr>
                    <a:solidFill>
                      <a:srgbClr val="00B050"/>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solidFill>
                      <a:srgbClr val="D2F0CE"/>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solidFill>
                      <a:srgbClr val="D2F0CE"/>
                    </a:solidFill>
                  </a:tcPr>
                </a:tc>
                <a:extLst>
                  <a:ext uri="{0D108BD9-81ED-4DB2-BD59-A6C34878D82A}">
                    <a16:rowId xmlns:a16="http://schemas.microsoft.com/office/drawing/2014/main" val="1532268895"/>
                  </a:ext>
                </a:extLst>
              </a:tr>
            </a:tbl>
          </a:graphicData>
        </a:graphic>
      </p:graphicFrame>
      <p:sp>
        <p:nvSpPr>
          <p:cNvPr id="5" name="TextBox 4">
            <a:extLst>
              <a:ext uri="{FF2B5EF4-FFF2-40B4-BE49-F238E27FC236}">
                <a16:creationId xmlns:a16="http://schemas.microsoft.com/office/drawing/2014/main" id="{98F085FF-B77E-77A7-1CC1-E7DCE5FDD69E}"/>
              </a:ext>
            </a:extLst>
          </p:cNvPr>
          <p:cNvSpPr txBox="1"/>
          <p:nvPr/>
        </p:nvSpPr>
        <p:spPr>
          <a:xfrm>
            <a:off x="23037271" y="12827847"/>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52</a:t>
            </a:r>
          </a:p>
        </p:txBody>
      </p:sp>
      <p:sp>
        <p:nvSpPr>
          <p:cNvPr id="7" name="HEADING">
            <a:extLst>
              <a:ext uri="{FF2B5EF4-FFF2-40B4-BE49-F238E27FC236}">
                <a16:creationId xmlns:a16="http://schemas.microsoft.com/office/drawing/2014/main" id="{89C81592-5DCE-AC4B-A31F-E047CDBBE4E5}"/>
              </a:ext>
            </a:extLst>
          </p:cNvPr>
          <p:cNvSpPr txBox="1"/>
          <p:nvPr/>
        </p:nvSpPr>
        <p:spPr>
          <a:xfrm>
            <a:off x="191769" y="177862"/>
            <a:ext cx="2403983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4 HERITAGE PROMOTION </a:t>
            </a:r>
          </a:p>
          <a:p>
            <a:r>
              <a:rPr lang="en-ZA" sz="6600" b="1" kern="1200" dirty="0">
                <a:solidFill>
                  <a:srgbClr val="F5981B"/>
                </a:solidFill>
                <a:latin typeface="Helvetica Neue"/>
                <a:ea typeface="+mj-ea"/>
                <a:cs typeface="Arial"/>
              </a:rPr>
              <a:t>AND PRESERVATION </a:t>
            </a:r>
            <a:r>
              <a:rPr lang="en-GB" sz="6600" b="1" kern="1200" dirty="0">
                <a:solidFill>
                  <a:srgbClr val="F5981B"/>
                </a:solidFill>
                <a:latin typeface="Helvetica Neue"/>
                <a:ea typeface="+mj-ea"/>
                <a:cs typeface="Arial"/>
              </a:rPr>
              <a:t>.…Cnt</a:t>
            </a:r>
            <a:endParaRPr sz="6600" dirty="0">
              <a:latin typeface="Helvetica Neue"/>
            </a:endParaRPr>
          </a:p>
        </p:txBody>
      </p:sp>
    </p:spTree>
    <p:extLst>
      <p:ext uri="{BB962C8B-B14F-4D97-AF65-F5344CB8AC3E}">
        <p14:creationId xmlns:p14="http://schemas.microsoft.com/office/powerpoint/2010/main" val="119998282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73B2E8C6-3D01-35CF-24EC-1A5BBB9D0998}"/>
              </a:ext>
            </a:extLst>
          </p:cNvPr>
          <p:cNvGraphicFramePr>
            <a:graphicFrameLocks/>
          </p:cNvGraphicFramePr>
          <p:nvPr>
            <p:extLst>
              <p:ext uri="{D42A27DB-BD31-4B8C-83A1-F6EECF244321}">
                <p14:modId xmlns:p14="http://schemas.microsoft.com/office/powerpoint/2010/main" val="1668295044"/>
              </p:ext>
            </p:extLst>
          </p:nvPr>
        </p:nvGraphicFramePr>
        <p:xfrm>
          <a:off x="129931" y="2877354"/>
          <a:ext cx="24163506" cy="10731120"/>
        </p:xfrm>
        <a:graphic>
          <a:graphicData uri="http://schemas.openxmlformats.org/drawingml/2006/table">
            <a:tbl>
              <a:tblPr firstRow="1" bandRow="1"/>
              <a:tblGrid>
                <a:gridCol w="2083981">
                  <a:extLst>
                    <a:ext uri="{9D8B030D-6E8A-4147-A177-3AD203B41FA5}">
                      <a16:colId xmlns:a16="http://schemas.microsoft.com/office/drawing/2014/main" val="1501988300"/>
                    </a:ext>
                  </a:extLst>
                </a:gridCol>
                <a:gridCol w="3377232">
                  <a:extLst>
                    <a:ext uri="{9D8B030D-6E8A-4147-A177-3AD203B41FA5}">
                      <a16:colId xmlns:a16="http://schemas.microsoft.com/office/drawing/2014/main" val="584018334"/>
                    </a:ext>
                  </a:extLst>
                </a:gridCol>
                <a:gridCol w="6506750">
                  <a:extLst>
                    <a:ext uri="{9D8B030D-6E8A-4147-A177-3AD203B41FA5}">
                      <a16:colId xmlns:a16="http://schemas.microsoft.com/office/drawing/2014/main" val="2642975481"/>
                    </a:ext>
                  </a:extLst>
                </a:gridCol>
                <a:gridCol w="4976037">
                  <a:extLst>
                    <a:ext uri="{9D8B030D-6E8A-4147-A177-3AD203B41FA5}">
                      <a16:colId xmlns:a16="http://schemas.microsoft.com/office/drawing/2014/main" val="2665792632"/>
                    </a:ext>
                  </a:extLst>
                </a:gridCol>
                <a:gridCol w="1701209">
                  <a:extLst>
                    <a:ext uri="{9D8B030D-6E8A-4147-A177-3AD203B41FA5}">
                      <a16:colId xmlns:a16="http://schemas.microsoft.com/office/drawing/2014/main" val="1305588971"/>
                    </a:ext>
                  </a:extLst>
                </a:gridCol>
                <a:gridCol w="5518297">
                  <a:extLst>
                    <a:ext uri="{9D8B030D-6E8A-4147-A177-3AD203B41FA5}">
                      <a16:colId xmlns:a16="http://schemas.microsoft.com/office/drawing/2014/main" val="3805601025"/>
                    </a:ext>
                  </a:extLst>
                </a:gridCol>
              </a:tblGrid>
              <a:tr h="1066257">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0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0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000" dirty="0">
                          <a:solidFill>
                            <a:schemeClr val="bg1"/>
                          </a:solidFill>
                        </a:rPr>
                        <a:t>PLANNED TARGET </a:t>
                      </a:r>
                      <a:endParaRPr lang="en-US" sz="2000" dirty="0">
                        <a:solidFill>
                          <a:schemeClr val="bg1"/>
                        </a:solidFill>
                        <a:latin typeface="+mn-lt"/>
                      </a:endParaRPr>
                    </a:p>
                    <a:p>
                      <a:pPr algn="ctr"/>
                      <a:r>
                        <a:rPr lang="en-US" sz="2000" dirty="0">
                          <a:solidFill>
                            <a:schemeClr val="bg1"/>
                          </a:solidFill>
                          <a:latin typeface="+mn-lt"/>
                        </a:rPr>
                        <a:t>2021/22</a:t>
                      </a:r>
                      <a:endParaRPr lang="en-US" sz="20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0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000" b="1" kern="1200" dirty="0">
                          <a:solidFill>
                            <a:schemeClr val="bg1"/>
                          </a:solidFill>
                          <a:latin typeface="+mn-lt"/>
                          <a:ea typeface="+mn-ea"/>
                          <a:cs typeface="+mn-cs"/>
                        </a:rPr>
                        <a:t>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REASON FOR DEVIATION</a:t>
                      </a:r>
                    </a:p>
                    <a:p>
                      <a:pPr marL="0" algn="ctr" defTabSz="914400" rtl="0" eaLnBrk="1" latinLnBrk="0" hangingPunct="1"/>
                      <a:endParaRPr lang="en-US" sz="20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2443325">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00000"/>
                        </a:lnSpc>
                      </a:pPr>
                      <a:r>
                        <a:rPr lang="en-ZA" sz="3200" b="1" dirty="0">
                          <a:solidFill>
                            <a:srgbClr val="000000"/>
                          </a:solidFill>
                          <a:latin typeface="Arial" panose="020B0604020202020204" pitchFamily="34" charset="0"/>
                          <a:cs typeface="Arial" panose="020B0604020202020204" pitchFamily="34" charset="0"/>
                        </a:rPr>
                        <a:t>HPP 4.6</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50000"/>
                        </a:lnSpc>
                        <a:spcAft>
                          <a:spcPts val="100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workshops hosted to advance knowledge of national symbols. </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100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10</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23 workshops were hosted to advance knowledge of national symbols.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+13</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The Unit received more invitations to partner and facilitate workshops with the Department of Education.</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738084026"/>
                  </a:ext>
                </a:extLst>
              </a:tr>
              <a:tr h="3515753">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00000"/>
                        </a:lnSpc>
                      </a:pPr>
                      <a:r>
                        <a:rPr lang="en-ZA" sz="3200" b="1" dirty="0">
                          <a:solidFill>
                            <a:srgbClr val="000000"/>
                          </a:solidFill>
                          <a:latin typeface="Arial" panose="020B0604020202020204" pitchFamily="34" charset="0"/>
                          <a:cs typeface="Arial" panose="020B0604020202020204" pitchFamily="34" charset="0"/>
                        </a:rPr>
                        <a:t>HPP 4.7</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50000"/>
                        </a:lnSpc>
                        <a:spcAft>
                          <a:spcPts val="100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heritage legacy project where exhibition content is developed. </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3</a:t>
                      </a:r>
                    </a:p>
                    <a:p>
                      <a:pPr marL="0" marR="0" indent="18415" algn="l"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Sarah Baartman Centre of Remembrance;</a:t>
                      </a:r>
                    </a:p>
                    <a:p>
                      <a:pPr marL="0" marR="0" indent="18415" algn="l"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Winnie Mandela (Brandfort) House Memorial; </a:t>
                      </a:r>
                    </a:p>
                    <a:p>
                      <a:pPr marL="0" marR="0" indent="18415" algn="l" defTabSz="584200" rtl="0" latinLnBrk="0">
                        <a:lnSpc>
                          <a:spcPct val="150000"/>
                        </a:lnSpc>
                        <a:spcBef>
                          <a:spcPts val="0"/>
                        </a:spcBef>
                        <a:spcAft>
                          <a:spcPts val="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OR Tambo Garden of Remembrance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 heritage legacy project where exhibition content is developed, i.e Winnie Mandela </a:t>
                      </a:r>
                      <a:r>
                        <a:rPr lang="en-US" sz="3200" dirty="0">
                          <a:solidFill>
                            <a:srgbClr val="000000"/>
                          </a:solidFill>
                          <a:effectLst/>
                          <a:latin typeface="Arial" panose="020B0604020202020204" pitchFamily="34" charset="0"/>
                          <a:cs typeface="Arial" panose="020B0604020202020204" pitchFamily="34" charset="0"/>
                        </a:rPr>
                        <a:t>(Brandfort) House Memorial. </a:t>
                      </a:r>
                      <a:endParaRPr lang="en-GB" sz="3200"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000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In the other two projects, there were delays in the implementation and/or inadequate evidence to support the work executed in the financial year.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177273702"/>
                  </a:ext>
                </a:extLst>
              </a:tr>
            </a:tbl>
          </a:graphicData>
        </a:graphic>
      </p:graphicFrame>
      <p:sp>
        <p:nvSpPr>
          <p:cNvPr id="5" name="TextBox 4">
            <a:extLst>
              <a:ext uri="{FF2B5EF4-FFF2-40B4-BE49-F238E27FC236}">
                <a16:creationId xmlns:a16="http://schemas.microsoft.com/office/drawing/2014/main" id="{692DF936-3B34-9F68-51CA-5AEB63187279}"/>
              </a:ext>
            </a:extLst>
          </p:cNvPr>
          <p:cNvSpPr txBox="1"/>
          <p:nvPr/>
        </p:nvSpPr>
        <p:spPr>
          <a:xfrm>
            <a:off x="23037271" y="12827847"/>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53</a:t>
            </a:r>
          </a:p>
        </p:txBody>
      </p:sp>
      <p:sp>
        <p:nvSpPr>
          <p:cNvPr id="7" name="HEADING">
            <a:extLst>
              <a:ext uri="{FF2B5EF4-FFF2-40B4-BE49-F238E27FC236}">
                <a16:creationId xmlns:a16="http://schemas.microsoft.com/office/drawing/2014/main" id="{4B7A67A2-C72F-685D-B1D9-0BE344FB81EB}"/>
              </a:ext>
            </a:extLst>
          </p:cNvPr>
          <p:cNvSpPr txBox="1"/>
          <p:nvPr/>
        </p:nvSpPr>
        <p:spPr>
          <a:xfrm>
            <a:off x="191769" y="177862"/>
            <a:ext cx="2403983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4 HERITAGE PROMOTION </a:t>
            </a:r>
          </a:p>
          <a:p>
            <a:r>
              <a:rPr lang="en-ZA" sz="6600" b="1" kern="1200" dirty="0">
                <a:solidFill>
                  <a:srgbClr val="F5981B"/>
                </a:solidFill>
                <a:latin typeface="Helvetica Neue"/>
                <a:ea typeface="+mj-ea"/>
                <a:cs typeface="Arial"/>
              </a:rPr>
              <a:t>AND PRESERVATION </a:t>
            </a:r>
            <a:r>
              <a:rPr lang="en-GB" sz="6600" b="1" kern="1200" dirty="0">
                <a:solidFill>
                  <a:srgbClr val="F5981B"/>
                </a:solidFill>
                <a:latin typeface="Helvetica Neue"/>
                <a:ea typeface="+mj-ea"/>
                <a:cs typeface="Arial"/>
              </a:rPr>
              <a:t>.…Cnt</a:t>
            </a:r>
            <a:endParaRPr sz="6600" dirty="0">
              <a:latin typeface="Helvetica Neue"/>
            </a:endParaRPr>
          </a:p>
        </p:txBody>
      </p:sp>
    </p:spTree>
    <p:extLst>
      <p:ext uri="{BB962C8B-B14F-4D97-AF65-F5344CB8AC3E}">
        <p14:creationId xmlns:p14="http://schemas.microsoft.com/office/powerpoint/2010/main" val="1520717111"/>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434725F9-C424-AAC3-A7F9-5F81A25A1820}"/>
              </a:ext>
            </a:extLst>
          </p:cNvPr>
          <p:cNvGraphicFramePr>
            <a:graphicFrameLocks/>
          </p:cNvGraphicFramePr>
          <p:nvPr>
            <p:extLst>
              <p:ext uri="{D42A27DB-BD31-4B8C-83A1-F6EECF244321}">
                <p14:modId xmlns:p14="http://schemas.microsoft.com/office/powerpoint/2010/main" val="3215406240"/>
              </p:ext>
            </p:extLst>
          </p:nvPr>
        </p:nvGraphicFramePr>
        <p:xfrm>
          <a:off x="340468" y="3189805"/>
          <a:ext cx="23891131" cy="7955488"/>
        </p:xfrm>
        <a:graphic>
          <a:graphicData uri="http://schemas.openxmlformats.org/drawingml/2006/table">
            <a:tbl>
              <a:tblPr firstRow="1" bandRow="1"/>
              <a:tblGrid>
                <a:gridCol w="2101174">
                  <a:extLst>
                    <a:ext uri="{9D8B030D-6E8A-4147-A177-3AD203B41FA5}">
                      <a16:colId xmlns:a16="http://schemas.microsoft.com/office/drawing/2014/main" val="1501988300"/>
                    </a:ext>
                  </a:extLst>
                </a:gridCol>
                <a:gridCol w="3661446">
                  <a:extLst>
                    <a:ext uri="{9D8B030D-6E8A-4147-A177-3AD203B41FA5}">
                      <a16:colId xmlns:a16="http://schemas.microsoft.com/office/drawing/2014/main" val="584018334"/>
                    </a:ext>
                  </a:extLst>
                </a:gridCol>
                <a:gridCol w="3572540">
                  <a:extLst>
                    <a:ext uri="{9D8B030D-6E8A-4147-A177-3AD203B41FA5}">
                      <a16:colId xmlns:a16="http://schemas.microsoft.com/office/drawing/2014/main" val="2642975481"/>
                    </a:ext>
                  </a:extLst>
                </a:gridCol>
                <a:gridCol w="5236874">
                  <a:extLst>
                    <a:ext uri="{9D8B030D-6E8A-4147-A177-3AD203B41FA5}">
                      <a16:colId xmlns:a16="http://schemas.microsoft.com/office/drawing/2014/main" val="2665792632"/>
                    </a:ext>
                  </a:extLst>
                </a:gridCol>
                <a:gridCol w="2354772">
                  <a:extLst>
                    <a:ext uri="{9D8B030D-6E8A-4147-A177-3AD203B41FA5}">
                      <a16:colId xmlns:a16="http://schemas.microsoft.com/office/drawing/2014/main" val="1305588971"/>
                    </a:ext>
                  </a:extLst>
                </a:gridCol>
                <a:gridCol w="6964325">
                  <a:extLst>
                    <a:ext uri="{9D8B030D-6E8A-4147-A177-3AD203B41FA5}">
                      <a16:colId xmlns:a16="http://schemas.microsoft.com/office/drawing/2014/main" val="3805601025"/>
                    </a:ext>
                  </a:extLst>
                </a:gridCol>
              </a:tblGrid>
              <a:tr h="626259">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1380331">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00000"/>
                        </a:lnSpc>
                      </a:pPr>
                      <a:r>
                        <a:rPr lang="en-ZA" sz="3200" b="1" dirty="0">
                          <a:solidFill>
                            <a:srgbClr val="000000"/>
                          </a:solidFill>
                          <a:latin typeface="Arial" panose="020B0604020202020204" pitchFamily="34" charset="0"/>
                          <a:cs typeface="Arial" panose="020B0604020202020204" pitchFamily="34" charset="0"/>
                        </a:rPr>
                        <a:t>HPP 4.8</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00000"/>
                        </a:lnSpc>
                        <a:spcAft>
                          <a:spcPts val="100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progress reports on Resistance and Liberation Heritage Route sites.</a:t>
                      </a:r>
                    </a:p>
                    <a:p>
                      <a:pPr indent="18415" algn="just">
                        <a:lnSpc>
                          <a:spcPct val="100000"/>
                        </a:lnSpc>
                        <a:spcAft>
                          <a:spcPts val="1000"/>
                        </a:spcAft>
                      </a:pPr>
                      <a:endPar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00000"/>
                        </a:lnSpc>
                        <a:spcBef>
                          <a:spcPts val="0"/>
                        </a:spcBef>
                        <a:spcAft>
                          <a:spcPts val="100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1</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3200" dirty="0">
                          <a:solidFill>
                            <a:srgbClr val="000000"/>
                          </a:solidFill>
                          <a:latin typeface="Arial" panose="020B0604020202020204" pitchFamily="34" charset="0"/>
                          <a:cs typeface="Arial" panose="020B0604020202020204" pitchFamily="34" charset="0"/>
                        </a:rPr>
                        <a:t>1 annual progress report </a:t>
                      </a: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 Resistance and Liberation Heritage Route sites was developed. </a:t>
                      </a:r>
                      <a:endParaRPr lang="en-GB" sz="3200"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738084026"/>
                  </a:ext>
                </a:extLst>
              </a:tr>
              <a:tr h="3713688">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584200" rtl="0" eaLnBrk="1" fontAlgn="auto" latinLnBrk="0" hangingPunct="1">
                        <a:lnSpc>
                          <a:spcPct val="100000"/>
                        </a:lnSpc>
                        <a:spcBef>
                          <a:spcPts val="0"/>
                        </a:spcBef>
                        <a:spcAft>
                          <a:spcPts val="0"/>
                        </a:spcAft>
                        <a:buClrTx/>
                        <a:buSzTx/>
                        <a:buFontTx/>
                        <a:buNone/>
                        <a:tabLst/>
                        <a:defRPr/>
                      </a:pPr>
                      <a:r>
                        <a:rPr lang="en-ZA" sz="3200" b="1" dirty="0">
                          <a:solidFill>
                            <a:srgbClr val="000000"/>
                          </a:solidFill>
                          <a:latin typeface="Arial" panose="020B0604020202020204" pitchFamily="34" charset="0"/>
                          <a:cs typeface="Arial" panose="020B0604020202020204" pitchFamily="34" charset="0"/>
                        </a:rPr>
                        <a:t>HPP 4.9</a:t>
                      </a:r>
                    </a:p>
                    <a:p>
                      <a:pPr algn="just">
                        <a:lnSpc>
                          <a:spcPct val="100000"/>
                        </a:lnSpc>
                      </a:pPr>
                      <a:endParaRPr lang="en-ZA" sz="3200" b="1"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just">
                        <a:lnSpc>
                          <a:spcPct val="100000"/>
                        </a:lnSpc>
                        <a:spcAft>
                          <a:spcPts val="100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records digitised. </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just" defTabSz="584200" rtl="0" latinLnBrk="0">
                        <a:lnSpc>
                          <a:spcPct val="100000"/>
                        </a:lnSpc>
                        <a:spcBef>
                          <a:spcPts val="0"/>
                        </a:spcBef>
                        <a:spcAft>
                          <a:spcPts val="100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180 (100 treason trial dictabelts and 80 Truth and Reconciliation Commission audiotapes).</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476 records were digitised.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+296</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The targets for both dictabelts and audiotapes were exceeded because the work was done by unemployed youth who were appointed through the PESP, a presidential project aimed at relieving youth unemployment.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876973453"/>
                  </a:ext>
                </a:extLst>
              </a:tr>
            </a:tbl>
          </a:graphicData>
        </a:graphic>
      </p:graphicFrame>
      <p:sp>
        <p:nvSpPr>
          <p:cNvPr id="5" name="TextBox 4">
            <a:extLst>
              <a:ext uri="{FF2B5EF4-FFF2-40B4-BE49-F238E27FC236}">
                <a16:creationId xmlns:a16="http://schemas.microsoft.com/office/drawing/2014/main" id="{1EC83323-1956-B27A-6D47-88C4BC04BD91}"/>
              </a:ext>
            </a:extLst>
          </p:cNvPr>
          <p:cNvSpPr txBox="1"/>
          <p:nvPr/>
        </p:nvSpPr>
        <p:spPr>
          <a:xfrm>
            <a:off x="23182744" y="12423180"/>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54</a:t>
            </a:r>
          </a:p>
        </p:txBody>
      </p:sp>
      <p:sp>
        <p:nvSpPr>
          <p:cNvPr id="6" name="HEADING">
            <a:extLst>
              <a:ext uri="{FF2B5EF4-FFF2-40B4-BE49-F238E27FC236}">
                <a16:creationId xmlns:a16="http://schemas.microsoft.com/office/drawing/2014/main" id="{06E6F1FE-2E65-3A44-F2DC-461A7190849A}"/>
              </a:ext>
            </a:extLst>
          </p:cNvPr>
          <p:cNvSpPr txBox="1"/>
          <p:nvPr/>
        </p:nvSpPr>
        <p:spPr>
          <a:xfrm>
            <a:off x="191769" y="177862"/>
            <a:ext cx="2403983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4 HERITAGE PROMOTION</a:t>
            </a:r>
          </a:p>
          <a:p>
            <a:r>
              <a:rPr lang="en-ZA" sz="6600" b="1" kern="1200" dirty="0">
                <a:solidFill>
                  <a:srgbClr val="F5981B"/>
                </a:solidFill>
                <a:latin typeface="Helvetica Neue"/>
                <a:ea typeface="+mj-ea"/>
                <a:cs typeface="Arial"/>
              </a:rPr>
              <a:t>AND PRESERVATION </a:t>
            </a:r>
            <a:r>
              <a:rPr lang="en-GB" sz="6600" b="1" kern="1200" dirty="0">
                <a:solidFill>
                  <a:srgbClr val="F5981B"/>
                </a:solidFill>
                <a:latin typeface="Helvetica Neue"/>
                <a:ea typeface="+mj-ea"/>
                <a:cs typeface="Arial"/>
              </a:rPr>
              <a:t>.…Cnt</a:t>
            </a:r>
            <a:endParaRPr sz="6600" dirty="0">
              <a:latin typeface="Helvetica Neue"/>
            </a:endParaRPr>
          </a:p>
        </p:txBody>
      </p:sp>
    </p:spTree>
    <p:extLst>
      <p:ext uri="{BB962C8B-B14F-4D97-AF65-F5344CB8AC3E}">
        <p14:creationId xmlns:p14="http://schemas.microsoft.com/office/powerpoint/2010/main" val="385068992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BA8D58-8CFE-2614-7BF5-C1814953DCC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8FD652B8-3D4F-E548-CD59-E29D46C43A4C}"/>
              </a:ext>
            </a:extLst>
          </p:cNvPr>
          <p:cNvPicPr/>
          <p:nvPr/>
        </p:nvPicPr>
        <p:blipFill>
          <a:blip r:embed="rId3"/>
          <a:stretch>
            <a:fillRect/>
          </a:stretch>
        </p:blipFill>
        <p:spPr>
          <a:xfrm>
            <a:off x="0" y="0"/>
            <a:ext cx="24384000" cy="13716000"/>
          </a:xfrm>
          <a:prstGeom prst="rect">
            <a:avLst/>
          </a:prstGeom>
        </p:spPr>
      </p:pic>
      <p:graphicFrame>
        <p:nvGraphicFramePr>
          <p:cNvPr id="4" name="Content Placeholder 5">
            <a:extLst>
              <a:ext uri="{FF2B5EF4-FFF2-40B4-BE49-F238E27FC236}">
                <a16:creationId xmlns:a16="http://schemas.microsoft.com/office/drawing/2014/main" id="{8E21A795-33D5-B15A-7C0C-D715B364AD74}"/>
              </a:ext>
            </a:extLst>
          </p:cNvPr>
          <p:cNvGraphicFramePr>
            <a:graphicFrameLocks/>
          </p:cNvGraphicFramePr>
          <p:nvPr>
            <p:extLst>
              <p:ext uri="{D42A27DB-BD31-4B8C-83A1-F6EECF244321}">
                <p14:modId xmlns:p14="http://schemas.microsoft.com/office/powerpoint/2010/main" val="2206366065"/>
              </p:ext>
            </p:extLst>
          </p:nvPr>
        </p:nvGraphicFramePr>
        <p:xfrm>
          <a:off x="123677" y="3253600"/>
          <a:ext cx="24039829" cy="7966041"/>
        </p:xfrm>
        <a:graphic>
          <a:graphicData uri="http://schemas.openxmlformats.org/drawingml/2006/table">
            <a:tbl>
              <a:tblPr firstRow="1" bandRow="1"/>
              <a:tblGrid>
                <a:gridCol w="2114252">
                  <a:extLst>
                    <a:ext uri="{9D8B030D-6E8A-4147-A177-3AD203B41FA5}">
                      <a16:colId xmlns:a16="http://schemas.microsoft.com/office/drawing/2014/main" val="1501988300"/>
                    </a:ext>
                  </a:extLst>
                </a:gridCol>
                <a:gridCol w="5247392">
                  <a:extLst>
                    <a:ext uri="{9D8B030D-6E8A-4147-A177-3AD203B41FA5}">
                      <a16:colId xmlns:a16="http://schemas.microsoft.com/office/drawing/2014/main" val="584018334"/>
                    </a:ext>
                  </a:extLst>
                </a:gridCol>
                <a:gridCol w="1935126">
                  <a:extLst>
                    <a:ext uri="{9D8B030D-6E8A-4147-A177-3AD203B41FA5}">
                      <a16:colId xmlns:a16="http://schemas.microsoft.com/office/drawing/2014/main" val="2642975481"/>
                    </a:ext>
                  </a:extLst>
                </a:gridCol>
                <a:gridCol w="5365960">
                  <a:extLst>
                    <a:ext uri="{9D8B030D-6E8A-4147-A177-3AD203B41FA5}">
                      <a16:colId xmlns:a16="http://schemas.microsoft.com/office/drawing/2014/main" val="2665792632"/>
                    </a:ext>
                  </a:extLst>
                </a:gridCol>
                <a:gridCol w="1991770">
                  <a:extLst>
                    <a:ext uri="{9D8B030D-6E8A-4147-A177-3AD203B41FA5}">
                      <a16:colId xmlns:a16="http://schemas.microsoft.com/office/drawing/2014/main" val="1305588971"/>
                    </a:ext>
                  </a:extLst>
                </a:gridCol>
                <a:gridCol w="7385329">
                  <a:extLst>
                    <a:ext uri="{9D8B030D-6E8A-4147-A177-3AD203B41FA5}">
                      <a16:colId xmlns:a16="http://schemas.microsoft.com/office/drawing/2014/main" val="3805601025"/>
                    </a:ext>
                  </a:extLst>
                </a:gridCol>
              </a:tblGrid>
              <a:tr h="1468822">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INDICATOR CODE/NO.</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latin typeface="+mn-lt"/>
                        </a:rPr>
                        <a:t>PERFORMANCE INDICATOR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algn="ctr"/>
                      <a:r>
                        <a:rPr lang="en-US" sz="2400" dirty="0">
                          <a:solidFill>
                            <a:schemeClr val="bg1"/>
                          </a:solidFill>
                        </a:rPr>
                        <a:t>PLANNED TARGET </a:t>
                      </a:r>
                      <a:endParaRPr lang="en-US" sz="2400" dirty="0">
                        <a:solidFill>
                          <a:schemeClr val="bg1"/>
                        </a:solidFill>
                        <a:latin typeface="+mn-lt"/>
                      </a:endParaRPr>
                    </a:p>
                    <a:p>
                      <a:pPr algn="ctr"/>
                      <a:r>
                        <a:rPr lang="en-US" sz="2400" dirty="0">
                          <a:solidFill>
                            <a:schemeClr val="bg1"/>
                          </a:solidFill>
                          <a:latin typeface="+mn-lt"/>
                        </a:rPr>
                        <a:t>2021/22</a:t>
                      </a:r>
                      <a:endParaRPr lang="en-US" sz="2400" dirty="0">
                        <a:solidFill>
                          <a:schemeClr val="bg1"/>
                        </a:solidFill>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ACTUAL ACHIEVEMENT AS AT 31 MARCH 2022</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algn="ctr" defTabSz="914400" rtl="0" eaLnBrk="1" latinLnBrk="0" hangingPunct="1"/>
                      <a:r>
                        <a:rPr lang="en-US" sz="2400" b="1" kern="1200" dirty="0">
                          <a:solidFill>
                            <a:schemeClr val="bg1"/>
                          </a:solidFill>
                          <a:latin typeface="+mn-lt"/>
                          <a:ea typeface="+mn-ea"/>
                          <a:cs typeface="+mn-cs"/>
                        </a:rPr>
                        <a:t> DEVIATION FROM PLANNED TARGET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tc>
                  <a:txBody>
                    <a:bodyPr/>
                    <a:lstStyle>
                      <a:lvl1pPr marL="0" algn="l" defTabSz="1828800" rtl="0" eaLnBrk="1" latinLnBrk="0" hangingPunct="1">
                        <a:defRPr sz="3600" b="1" kern="1200">
                          <a:solidFill>
                            <a:schemeClr val="dk1"/>
                          </a:solidFill>
                          <a:latin typeface="Helvetica"/>
                          <a:ea typeface="Helvetica"/>
                          <a:cs typeface="Helvetica"/>
                        </a:defRPr>
                      </a:lvl1pPr>
                      <a:lvl2pPr marL="914400" algn="l" defTabSz="1828800" rtl="0" eaLnBrk="1" latinLnBrk="0" hangingPunct="1">
                        <a:defRPr sz="3600" b="1" kern="1200">
                          <a:solidFill>
                            <a:schemeClr val="dk1"/>
                          </a:solidFill>
                          <a:latin typeface="Helvetica"/>
                          <a:ea typeface="Helvetica"/>
                          <a:cs typeface="Helvetica"/>
                        </a:defRPr>
                      </a:lvl2pPr>
                      <a:lvl3pPr marL="1828800" algn="l" defTabSz="1828800" rtl="0" eaLnBrk="1" latinLnBrk="0" hangingPunct="1">
                        <a:defRPr sz="3600" b="1" kern="1200">
                          <a:solidFill>
                            <a:schemeClr val="dk1"/>
                          </a:solidFill>
                          <a:latin typeface="Helvetica"/>
                          <a:ea typeface="Helvetica"/>
                          <a:cs typeface="Helvetica"/>
                        </a:defRPr>
                      </a:lvl3pPr>
                      <a:lvl4pPr marL="2743200" algn="l" defTabSz="1828800" rtl="0" eaLnBrk="1" latinLnBrk="0" hangingPunct="1">
                        <a:defRPr sz="3600" b="1" kern="1200">
                          <a:solidFill>
                            <a:schemeClr val="dk1"/>
                          </a:solidFill>
                          <a:latin typeface="Helvetica"/>
                          <a:ea typeface="Helvetica"/>
                          <a:cs typeface="Helvetica"/>
                        </a:defRPr>
                      </a:lvl4pPr>
                      <a:lvl5pPr marL="3657600" algn="l" defTabSz="1828800" rtl="0" eaLnBrk="1" latinLnBrk="0" hangingPunct="1">
                        <a:defRPr sz="3600" b="1" kern="1200">
                          <a:solidFill>
                            <a:schemeClr val="dk1"/>
                          </a:solidFill>
                          <a:latin typeface="Helvetica"/>
                          <a:ea typeface="Helvetica"/>
                          <a:cs typeface="Helvetica"/>
                        </a:defRPr>
                      </a:lvl5pPr>
                      <a:lvl6pPr marL="4572000" algn="l" defTabSz="1828800" rtl="0" eaLnBrk="1" latinLnBrk="0" hangingPunct="1">
                        <a:defRPr sz="3600" b="1" kern="1200">
                          <a:solidFill>
                            <a:schemeClr val="dk1"/>
                          </a:solidFill>
                          <a:latin typeface="Helvetica"/>
                          <a:ea typeface="Helvetica"/>
                          <a:cs typeface="Helvetica"/>
                        </a:defRPr>
                      </a:lvl6pPr>
                      <a:lvl7pPr marL="5486400" algn="l" defTabSz="1828800" rtl="0" eaLnBrk="1" latinLnBrk="0" hangingPunct="1">
                        <a:defRPr sz="3600" b="1" kern="1200">
                          <a:solidFill>
                            <a:schemeClr val="dk1"/>
                          </a:solidFill>
                          <a:latin typeface="Helvetica"/>
                          <a:ea typeface="Helvetica"/>
                          <a:cs typeface="Helvetica"/>
                        </a:defRPr>
                      </a:lvl7pPr>
                      <a:lvl8pPr marL="6400800" algn="l" defTabSz="1828800" rtl="0" eaLnBrk="1" latinLnBrk="0" hangingPunct="1">
                        <a:defRPr sz="3600" b="1" kern="1200">
                          <a:solidFill>
                            <a:schemeClr val="dk1"/>
                          </a:solidFill>
                          <a:latin typeface="Helvetica"/>
                          <a:ea typeface="Helvetica"/>
                          <a:cs typeface="Helvetica"/>
                        </a:defRPr>
                      </a:lvl8pPr>
                      <a:lvl9pPr marL="7315200" algn="l" defTabSz="1828800" rtl="0" eaLnBrk="1" latinLnBrk="0" hangingPunct="1">
                        <a:defRPr sz="3600" b="1"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mn-lt"/>
                          <a:ea typeface="+mn-ea"/>
                          <a:cs typeface="+mn-cs"/>
                        </a:rPr>
                        <a:t>REASON FOR DEVIATION</a:t>
                      </a:r>
                    </a:p>
                    <a:p>
                      <a:pPr marL="0" algn="ctr" defTabSz="914400" rtl="0" eaLnBrk="1" latinLnBrk="0" hangingPunct="1"/>
                      <a:endParaRPr lang="en-US" sz="2400" b="1" kern="1200" dirty="0">
                        <a:solidFill>
                          <a:schemeClr val="bg1"/>
                        </a:solidFill>
                        <a:latin typeface="+mn-lt"/>
                        <a:ea typeface="+mn-ea"/>
                        <a:cs typeface="+mn-cs"/>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FFD932">
                        <a:lumMod val="50000"/>
                      </a:srgbClr>
                    </a:solidFill>
                  </a:tcPr>
                </a:tc>
                <a:extLst>
                  <a:ext uri="{0D108BD9-81ED-4DB2-BD59-A6C34878D82A}">
                    <a16:rowId xmlns:a16="http://schemas.microsoft.com/office/drawing/2014/main" val="720239497"/>
                  </a:ext>
                </a:extLst>
              </a:tr>
              <a:tr h="2752881">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algn="just">
                        <a:lnSpc>
                          <a:spcPct val="150000"/>
                        </a:lnSpc>
                      </a:pPr>
                      <a:r>
                        <a:rPr lang="en-ZA" sz="3200" b="1" dirty="0">
                          <a:solidFill>
                            <a:srgbClr val="000000"/>
                          </a:solidFill>
                          <a:latin typeface="Arial" panose="020B0604020202020204" pitchFamily="34" charset="0"/>
                          <a:cs typeface="Arial" panose="020B0604020202020204" pitchFamily="34" charset="0"/>
                        </a:rPr>
                        <a:t>HPP 4.10</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50000"/>
                        </a:lnSpc>
                        <a:spcAft>
                          <a:spcPts val="100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newly built and /or modular libraries supported financially. </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61D836">
                        <a:tint val="40000"/>
                      </a:srgbClr>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100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26</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ZA" sz="3200" dirty="0">
                          <a:solidFill>
                            <a:srgbClr val="000000"/>
                          </a:solidFill>
                          <a:latin typeface="Arial" panose="020B0604020202020204" pitchFamily="34" charset="0"/>
                          <a:cs typeface="Arial" panose="020B0604020202020204" pitchFamily="34" charset="0"/>
                        </a:rPr>
                        <a:t>34 </a:t>
                      </a: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newly built and /or modular libraries were supported financially.</a:t>
                      </a:r>
                      <a:endParaRPr lang="en-GB" sz="3200"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+8</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8 additional projects were supported with funding sourced from the 2020/21 rollover funds.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1738084026"/>
                  </a:ext>
                </a:extLst>
              </a:tr>
              <a:tr h="2527044">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584200" rtl="0" eaLnBrk="1" fontAlgn="auto" latinLnBrk="0" hangingPunct="1">
                        <a:lnSpc>
                          <a:spcPct val="150000"/>
                        </a:lnSpc>
                        <a:spcBef>
                          <a:spcPts val="0"/>
                        </a:spcBef>
                        <a:spcAft>
                          <a:spcPts val="0"/>
                        </a:spcAft>
                        <a:buClrTx/>
                        <a:buSzTx/>
                        <a:buFontTx/>
                        <a:buNone/>
                        <a:tabLst/>
                        <a:defRPr/>
                      </a:pPr>
                      <a:r>
                        <a:rPr lang="en-ZA" sz="3200" b="1" dirty="0">
                          <a:solidFill>
                            <a:srgbClr val="000000"/>
                          </a:solidFill>
                          <a:latin typeface="Arial" panose="020B0604020202020204" pitchFamily="34" charset="0"/>
                          <a:cs typeface="Arial" panose="020B0604020202020204" pitchFamily="34" charset="0"/>
                        </a:rPr>
                        <a:t>HPP 4.11</a:t>
                      </a:r>
                    </a:p>
                    <a:p>
                      <a:pPr algn="just">
                        <a:lnSpc>
                          <a:spcPct val="150000"/>
                        </a:lnSpc>
                      </a:pPr>
                      <a:endParaRPr lang="en-ZA" sz="3200" b="1" dirty="0">
                        <a:solidFill>
                          <a:srgbClr val="000000"/>
                        </a:solidFill>
                        <a:latin typeface="Arial" panose="020B0604020202020204" pitchFamily="34" charset="0"/>
                        <a:cs typeface="Arial" panose="020B0604020202020204" pitchFamily="34" charset="0"/>
                      </a:endParaRP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indent="18415" algn="l">
                        <a:lnSpc>
                          <a:spcPct val="150000"/>
                        </a:lnSpc>
                        <a:spcAft>
                          <a:spcPts val="1000"/>
                        </a:spcAft>
                      </a:pP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Gazette notices on standardised geographical names published. </a:t>
                      </a:r>
                    </a:p>
                  </a:txBody>
                  <a:tcPr marL="68580" marR="68580" marT="0" marB="0">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indent="18415" algn="ctr" defTabSz="584200" rtl="0" latinLnBrk="0">
                        <a:lnSpc>
                          <a:spcPct val="150000"/>
                        </a:lnSpc>
                        <a:spcBef>
                          <a:spcPts val="0"/>
                        </a:spcBef>
                        <a:spcAft>
                          <a:spcPts val="1000"/>
                        </a:spcAft>
                        <a:buClrTx/>
                        <a:buSzTx/>
                        <a:buFontTx/>
                        <a:buNone/>
                        <a:tabLst/>
                      </a:pPr>
                      <a:r>
                        <a:rPr lang="en-US" sz="3200" dirty="0">
                          <a:solidFill>
                            <a:srgbClr val="000000"/>
                          </a:solidFill>
                          <a:effectLst/>
                          <a:latin typeface="Arial" panose="020B0604020202020204" pitchFamily="34" charset="0"/>
                          <a:cs typeface="Arial" panose="020B0604020202020204" pitchFamily="34" charset="0"/>
                        </a:rPr>
                        <a:t>3</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4 Gazette notices on standardised </a:t>
                      </a:r>
                      <a:r>
                        <a:rPr lang="en-ZA"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geographical names </a:t>
                      </a:r>
                      <a:r>
                        <a:rPr lang="en-GB" sz="3200" dirty="0">
                          <a:solidFill>
                            <a:srgbClr val="000000"/>
                          </a:solidFill>
                          <a:latin typeface="Arial" panose="020B0604020202020204" pitchFamily="34" charset="0"/>
                          <a:cs typeface="Arial" panose="020B0604020202020204" pitchFamily="34" charset="0"/>
                        </a:rPr>
                        <a:t>were published.</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00B050"/>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+1</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tc>
                  <a:txBody>
                    <a:bodyPr/>
                    <a:lstStyle>
                      <a:lvl1pPr marL="0" algn="l" defTabSz="1828800" rtl="0" eaLnBrk="1" latinLnBrk="0" hangingPunct="1">
                        <a:defRPr sz="3600" kern="1200">
                          <a:solidFill>
                            <a:schemeClr val="dk1"/>
                          </a:solidFill>
                          <a:latin typeface="Helvetica"/>
                          <a:ea typeface="Helvetica"/>
                          <a:cs typeface="Helvetica"/>
                        </a:defRPr>
                      </a:lvl1pPr>
                      <a:lvl2pPr marL="914400" algn="l" defTabSz="1828800" rtl="0" eaLnBrk="1" latinLnBrk="0" hangingPunct="1">
                        <a:defRPr sz="3600" kern="1200">
                          <a:solidFill>
                            <a:schemeClr val="dk1"/>
                          </a:solidFill>
                          <a:latin typeface="Helvetica"/>
                          <a:ea typeface="Helvetica"/>
                          <a:cs typeface="Helvetica"/>
                        </a:defRPr>
                      </a:lvl2pPr>
                      <a:lvl3pPr marL="1828800" algn="l" defTabSz="1828800" rtl="0" eaLnBrk="1" latinLnBrk="0" hangingPunct="1">
                        <a:defRPr sz="3600" kern="1200">
                          <a:solidFill>
                            <a:schemeClr val="dk1"/>
                          </a:solidFill>
                          <a:latin typeface="Helvetica"/>
                          <a:ea typeface="Helvetica"/>
                          <a:cs typeface="Helvetica"/>
                        </a:defRPr>
                      </a:lvl3pPr>
                      <a:lvl4pPr marL="2743200" algn="l" defTabSz="1828800" rtl="0" eaLnBrk="1" latinLnBrk="0" hangingPunct="1">
                        <a:defRPr sz="3600" kern="1200">
                          <a:solidFill>
                            <a:schemeClr val="dk1"/>
                          </a:solidFill>
                          <a:latin typeface="Helvetica"/>
                          <a:ea typeface="Helvetica"/>
                          <a:cs typeface="Helvetica"/>
                        </a:defRPr>
                      </a:lvl4pPr>
                      <a:lvl5pPr marL="3657600" algn="l" defTabSz="1828800" rtl="0" eaLnBrk="1" latinLnBrk="0" hangingPunct="1">
                        <a:defRPr sz="3600" kern="1200">
                          <a:solidFill>
                            <a:schemeClr val="dk1"/>
                          </a:solidFill>
                          <a:latin typeface="Helvetica"/>
                          <a:ea typeface="Helvetica"/>
                          <a:cs typeface="Helvetica"/>
                        </a:defRPr>
                      </a:lvl5pPr>
                      <a:lvl6pPr marL="4572000" algn="l" defTabSz="1828800" rtl="0" eaLnBrk="1" latinLnBrk="0" hangingPunct="1">
                        <a:defRPr sz="3600" kern="1200">
                          <a:solidFill>
                            <a:schemeClr val="dk1"/>
                          </a:solidFill>
                          <a:latin typeface="Helvetica"/>
                          <a:ea typeface="Helvetica"/>
                          <a:cs typeface="Helvetica"/>
                        </a:defRPr>
                      </a:lvl6pPr>
                      <a:lvl7pPr marL="5486400" algn="l" defTabSz="1828800" rtl="0" eaLnBrk="1" latinLnBrk="0" hangingPunct="1">
                        <a:defRPr sz="3600" kern="1200">
                          <a:solidFill>
                            <a:schemeClr val="dk1"/>
                          </a:solidFill>
                          <a:latin typeface="Helvetica"/>
                          <a:ea typeface="Helvetica"/>
                          <a:cs typeface="Helvetica"/>
                        </a:defRPr>
                      </a:lvl7pPr>
                      <a:lvl8pPr marL="6400800" algn="l" defTabSz="1828800" rtl="0" eaLnBrk="1" latinLnBrk="0" hangingPunct="1">
                        <a:defRPr sz="3600" kern="1200">
                          <a:solidFill>
                            <a:schemeClr val="dk1"/>
                          </a:solidFill>
                          <a:latin typeface="Helvetica"/>
                          <a:ea typeface="Helvetica"/>
                          <a:cs typeface="Helvetica"/>
                        </a:defRPr>
                      </a:lvl8pPr>
                      <a:lvl9pPr marL="7315200" algn="l" defTabSz="1828800" rtl="0" eaLnBrk="1" latinLnBrk="0" hangingPunct="1">
                        <a:defRPr sz="3600" kern="1200">
                          <a:solidFill>
                            <a:schemeClr val="dk1"/>
                          </a:solidFill>
                          <a:latin typeface="Helvetica"/>
                          <a:ea typeface="Helvetica"/>
                          <a:cs typeface="Helvetica"/>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The Free State submitted an application for the changing of the name from Brandfort to Winnie Mandela in July 2021 to coincide with Women’s month (in August). </a:t>
                      </a:r>
                    </a:p>
                  </a:txBody>
                  <a:tcPr>
                    <a:lnL w="12700" cmpd="sng">
                      <a:solidFill>
                        <a:srgbClr val="61D836"/>
                      </a:solidFill>
                    </a:lnL>
                    <a:lnR w="12700" cmpd="sng">
                      <a:solidFill>
                        <a:srgbClr val="61D836"/>
                      </a:solidFill>
                    </a:lnR>
                    <a:lnT w="12700" cmpd="sng">
                      <a:solidFill>
                        <a:srgbClr val="61D836"/>
                      </a:solidFill>
                    </a:lnT>
                    <a:lnB w="12700" cmpd="sng">
                      <a:solidFill>
                        <a:srgbClr val="61D836"/>
                      </a:solidFill>
                    </a:lnB>
                    <a:lnTlToBr w="12700" cmpd="sng">
                      <a:noFill/>
                      <a:prstDash val="solid"/>
                    </a:lnTlToBr>
                    <a:lnBlToTr w="12700" cmpd="sng">
                      <a:noFill/>
                      <a:prstDash val="solid"/>
                    </a:lnBlToTr>
                    <a:solidFill>
                      <a:srgbClr val="D2F0CE"/>
                    </a:solidFill>
                  </a:tcPr>
                </a:tc>
                <a:extLst>
                  <a:ext uri="{0D108BD9-81ED-4DB2-BD59-A6C34878D82A}">
                    <a16:rowId xmlns:a16="http://schemas.microsoft.com/office/drawing/2014/main" val="3296661126"/>
                  </a:ext>
                </a:extLst>
              </a:tr>
            </a:tbl>
          </a:graphicData>
        </a:graphic>
      </p:graphicFrame>
      <p:sp>
        <p:nvSpPr>
          <p:cNvPr id="5" name="HEADING">
            <a:extLst>
              <a:ext uri="{FF2B5EF4-FFF2-40B4-BE49-F238E27FC236}">
                <a16:creationId xmlns:a16="http://schemas.microsoft.com/office/drawing/2014/main" id="{4598FEB7-5527-BC3D-4702-31D3E050FE2B}"/>
              </a:ext>
            </a:extLst>
          </p:cNvPr>
          <p:cNvSpPr txBox="1"/>
          <p:nvPr/>
        </p:nvSpPr>
        <p:spPr>
          <a:xfrm>
            <a:off x="172085" y="0"/>
            <a:ext cx="2403983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Helvetica Neue"/>
                <a:ea typeface="+mj-ea"/>
                <a:cs typeface="Arial"/>
              </a:rPr>
              <a:t>    PROGRAMME 4: HERITAGE PROMOTION AND PRESERVATION </a:t>
            </a:r>
            <a:r>
              <a:rPr lang="en-GB" sz="6600" b="1" kern="1200" dirty="0">
                <a:solidFill>
                  <a:srgbClr val="F5981B"/>
                </a:solidFill>
                <a:latin typeface="Helvetica Neue"/>
                <a:ea typeface="+mj-ea"/>
                <a:cs typeface="Arial"/>
              </a:rPr>
              <a:t>.…Cnt</a:t>
            </a:r>
            <a:endParaRPr sz="6600" dirty="0">
              <a:latin typeface="Helvetica Neue"/>
            </a:endParaRPr>
          </a:p>
        </p:txBody>
      </p:sp>
      <p:sp>
        <p:nvSpPr>
          <p:cNvPr id="6" name="TextBox 5">
            <a:extLst>
              <a:ext uri="{FF2B5EF4-FFF2-40B4-BE49-F238E27FC236}">
                <a16:creationId xmlns:a16="http://schemas.microsoft.com/office/drawing/2014/main" id="{3A8C18AC-A896-B1E5-C995-0A1320894F2F}"/>
              </a:ext>
            </a:extLst>
          </p:cNvPr>
          <p:cNvSpPr txBox="1"/>
          <p:nvPr/>
        </p:nvSpPr>
        <p:spPr>
          <a:xfrm>
            <a:off x="23037271" y="12565936"/>
            <a:ext cx="824215" cy="471924"/>
          </a:xfrm>
          <a:prstGeom prst="rect">
            <a:avLst/>
          </a:prstGeom>
          <a:no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000000"/>
                </a:solidFill>
                <a:effectLst/>
                <a:uLnTx/>
                <a:uFillTx/>
                <a:latin typeface="Helvetica Neue"/>
              </a:rPr>
              <a:t>55</a:t>
            </a:r>
          </a:p>
        </p:txBody>
      </p:sp>
    </p:spTree>
    <p:extLst>
      <p:ext uri="{BB962C8B-B14F-4D97-AF65-F5344CB8AC3E}">
        <p14:creationId xmlns:p14="http://schemas.microsoft.com/office/powerpoint/2010/main" val="3950058511"/>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TRODUCTION…">
            <a:extLst>
              <a:ext uri="{FF2B5EF4-FFF2-40B4-BE49-F238E27FC236}">
                <a16:creationId xmlns:a16="http://schemas.microsoft.com/office/drawing/2014/main" id="{86555BE2-F5EC-C250-5C63-0F15FA2A5F65}"/>
              </a:ext>
            </a:extLst>
          </p:cNvPr>
          <p:cNvSpPr txBox="1"/>
          <p:nvPr/>
        </p:nvSpPr>
        <p:spPr>
          <a:xfrm>
            <a:off x="396241" y="-1335924"/>
            <a:ext cx="23206860" cy="10166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ctr" defTabSz="2438337" rtl="0" eaLnBrk="1" fontAlgn="auto" latinLnBrk="0" hangingPunct="0">
              <a:lnSpc>
                <a:spcPct val="100000"/>
              </a:lnSpc>
              <a:spcBef>
                <a:spcPts val="0"/>
              </a:spcBef>
              <a:spcAft>
                <a:spcPts val="0"/>
              </a:spcAft>
              <a:buClrTx/>
              <a:buSzTx/>
              <a:buFontTx/>
              <a:buNone/>
              <a:tabLst/>
              <a:defRPr sz="13700">
                <a:solidFill>
                  <a:srgbClr val="FFFFFF"/>
                </a:solidFill>
                <a:latin typeface="Gill Sans SemiBold"/>
                <a:ea typeface="Gill Sans SemiBold"/>
                <a:cs typeface="Gill Sans SemiBold"/>
                <a:sym typeface="Gill Sans SemiBold"/>
              </a:defRPr>
            </a:pPr>
            <a:endParaRPr kumimoji="0" lang="en-US"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SemiBold"/>
            </a:endParaRPr>
          </a:p>
          <a:p>
            <a:pPr marL="0" marR="0" lvl="0" indent="0" algn="ctr" defTabSz="2438337" rtl="0" eaLnBrk="1" fontAlgn="auto" latinLnBrk="0" hangingPunct="1">
              <a:lnSpc>
                <a:spcPct val="150000"/>
              </a:lnSpc>
              <a:spcBef>
                <a:spcPts val="0"/>
              </a:spcBef>
              <a:spcAft>
                <a:spcPts val="0"/>
              </a:spcAft>
              <a:buClrTx/>
              <a:buSzTx/>
              <a:buFontTx/>
              <a:buNone/>
              <a:tabLst/>
              <a:defRPr/>
            </a:pPr>
            <a:endParaRPr lang="en-US" sz="4400" b="1" dirty="0">
              <a:solidFill>
                <a:srgbClr val="000000"/>
              </a:solidFill>
              <a:latin typeface="Arial" panose="020B0604020202020204" pitchFamily="34" charset="0"/>
              <a:cs typeface="Arial" panose="020B0604020202020204" pitchFamily="34" charset="0"/>
              <a:sym typeface="Gill Sans SemiBold"/>
            </a:endParaRPr>
          </a:p>
          <a:p>
            <a:pPr marL="0" marR="0" lvl="0" indent="0" algn="ctr" defTabSz="2438337" rtl="0" eaLnBrk="1" fontAlgn="auto" latinLnBrk="0" hangingPunct="1">
              <a:lnSpc>
                <a:spcPct val="150000"/>
              </a:lnSpc>
              <a:spcBef>
                <a:spcPts val="0"/>
              </a:spcBef>
              <a:spcAft>
                <a:spcPts val="0"/>
              </a:spcAft>
              <a:buClrTx/>
              <a:buSzTx/>
              <a:buFontTx/>
              <a:buNone/>
              <a:tabLst/>
              <a:defRPr/>
            </a:pPr>
            <a:endParaRPr kumimoji="0" lang="en-ZA"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ctr" defTabSz="2438337" rtl="0" eaLnBrk="1" fontAlgn="auto" latinLnBrk="0" hangingPunct="1">
              <a:lnSpc>
                <a:spcPct val="150000"/>
              </a:lnSpc>
              <a:spcBef>
                <a:spcPts val="0"/>
              </a:spcBef>
              <a:spcAft>
                <a:spcPts val="0"/>
              </a:spcAft>
              <a:buClrTx/>
              <a:buSzTx/>
              <a:buFontTx/>
              <a:buNone/>
              <a:tabLst/>
              <a:defRPr/>
            </a:pPr>
            <a:r>
              <a:rPr kumimoji="0" lang="en-ZA"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FINANCIAL PERFORMANCE REPORT </a:t>
            </a:r>
          </a:p>
          <a:p>
            <a:pPr marL="0" marR="0" lvl="0" indent="0" algn="ctr" defTabSz="2438337" rtl="0" eaLnBrk="1" fontAlgn="auto" latinLnBrk="0" hangingPunct="1">
              <a:lnSpc>
                <a:spcPct val="150000"/>
              </a:lnSpc>
              <a:spcBef>
                <a:spcPts val="0"/>
              </a:spcBef>
              <a:spcAft>
                <a:spcPts val="0"/>
              </a:spcAft>
              <a:buClrTx/>
              <a:buSzTx/>
              <a:buFontTx/>
              <a:buNone/>
              <a:tabLst/>
              <a:defRPr/>
            </a:pPr>
            <a:r>
              <a:rPr kumimoji="0" lang="en-ZA"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AS AT 31 MARCH 2022</a:t>
            </a:r>
          </a:p>
          <a:p>
            <a:pPr marL="0" marR="0" lvl="0" indent="0" algn="ctr" defTabSz="2438337" rtl="0" eaLnBrk="1" fontAlgn="auto" latinLnBrk="0" hangingPunct="0">
              <a:lnSpc>
                <a:spcPct val="100000"/>
              </a:lnSpc>
              <a:spcBef>
                <a:spcPts val="0"/>
              </a:spcBef>
              <a:spcAft>
                <a:spcPts val="0"/>
              </a:spcAft>
              <a:buClrTx/>
              <a:buSzTx/>
              <a:buFontTx/>
              <a:buNone/>
              <a:tabLst/>
              <a:defRPr sz="13700">
                <a:solidFill>
                  <a:srgbClr val="FFFFFF"/>
                </a:solidFill>
                <a:latin typeface="Gill Sans SemiBold"/>
                <a:ea typeface="Gill Sans SemiBold"/>
                <a:cs typeface="Gill Sans SemiBold"/>
                <a:sym typeface="Gill Sans SemiBold"/>
              </a:defRPr>
            </a:pPr>
            <a:endParaRPr kumimoji="0" lang="en-US" sz="2800" b="1" i="0" u="none" strike="noStrike" kern="0" cap="none" spc="0" normalizeH="0" baseline="0" noProof="0" dirty="0">
              <a:ln>
                <a:noFill/>
              </a:ln>
              <a:solidFill>
                <a:srgbClr val="000000"/>
              </a:solidFill>
              <a:effectLst/>
              <a:uLnTx/>
              <a:uFillTx/>
              <a:latin typeface="Helvetica"/>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defRPr sz="13700">
                <a:solidFill>
                  <a:srgbClr val="FFFFFF"/>
                </a:solidFill>
                <a:latin typeface="Gill Sans SemiBold"/>
                <a:ea typeface="Gill Sans SemiBold"/>
                <a:cs typeface="Gill Sans SemiBold"/>
                <a:sym typeface="Gill Sans SemiBold"/>
              </a:defRPr>
            </a:pPr>
            <a:r>
              <a:rPr kumimoji="0" lang="en-US"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SemiBold"/>
              </a:rPr>
              <a:t>PRESENTED TO THE PORTFOLIO COMMITTEE BY </a:t>
            </a:r>
          </a:p>
          <a:p>
            <a:pPr marL="0" marR="0" lvl="0" indent="0" algn="ctr" defTabSz="18288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MR ISRAEL KERENG MOKGWAMME </a:t>
            </a:r>
          </a:p>
          <a:p>
            <a:pPr marL="0" marR="0" lvl="0" indent="0" algn="ctr" defTabSz="18288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CFO</a:t>
            </a:r>
            <a:r>
              <a:rPr kumimoji="0" lang="en-US" sz="3200" b="1" i="0" u="none" strike="noStrike" kern="0" cap="none" spc="0" normalizeH="0" baseline="0" noProof="0" dirty="0">
                <a:ln>
                  <a:noFill/>
                </a:ln>
                <a:solidFill>
                  <a:srgbClr val="000000"/>
                </a:solidFill>
                <a:effectLst/>
                <a:uLnTx/>
                <a:uFillTx/>
                <a:latin typeface="Helvetica"/>
                <a:sym typeface="Gill Sans SemiBold"/>
              </a:rPr>
              <a:t>: </a:t>
            </a:r>
            <a:r>
              <a:rPr kumimoji="0" lang="en-US"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SemiBold"/>
              </a:rPr>
              <a:t>SPORT, ARTS AND CULTURE</a:t>
            </a:r>
          </a:p>
          <a:p>
            <a:pPr>
              <a:defRPr sz="13700">
                <a:solidFill>
                  <a:srgbClr val="FFFFFF"/>
                </a:solidFill>
                <a:latin typeface="Gill Sans SemiBold"/>
                <a:ea typeface="Gill Sans SemiBold"/>
                <a:cs typeface="Gill Sans SemiBold"/>
                <a:sym typeface="Gill Sans SemiBold"/>
              </a:defRPr>
            </a:pPr>
            <a:endParaRPr lang="en-US" sz="2800" b="1" dirty="0">
              <a:solidFill>
                <a:srgbClr val="000000"/>
              </a:solidFill>
              <a:latin typeface="Arial" panose="020B0604020202020204" pitchFamily="34" charset="0"/>
              <a:cs typeface="Arial" panose="020B0604020202020204" pitchFamily="34" charset="0"/>
              <a:sym typeface="Gill Sans SemiBold"/>
            </a:endParaRPr>
          </a:p>
          <a:p>
            <a:pPr>
              <a:defRPr sz="13700">
                <a:solidFill>
                  <a:srgbClr val="FFFFFF"/>
                </a:solidFill>
                <a:latin typeface="Gill Sans SemiBold"/>
                <a:ea typeface="Gill Sans SemiBold"/>
                <a:cs typeface="Gill Sans SemiBold"/>
                <a:sym typeface="Gill Sans SemiBold"/>
              </a:defRPr>
            </a:pPr>
            <a:endParaRPr lang="en-US" sz="2800" b="1" dirty="0">
              <a:solidFill>
                <a:srgbClr val="000000"/>
              </a:solidFill>
              <a:latin typeface="Arial" panose="020B0604020202020204" pitchFamily="34" charset="0"/>
              <a:cs typeface="Arial" panose="020B0604020202020204" pitchFamily="34" charset="0"/>
              <a:sym typeface="Gill Sans SemiBold"/>
            </a:endParaRPr>
          </a:p>
          <a:p>
            <a:pPr>
              <a:defRPr sz="13700">
                <a:solidFill>
                  <a:srgbClr val="FFFFFF"/>
                </a:solidFill>
                <a:latin typeface="Gill Sans SemiBold"/>
                <a:ea typeface="Gill Sans SemiBold"/>
                <a:cs typeface="Gill Sans SemiBold"/>
                <a:sym typeface="Gill Sans SemiBold"/>
              </a:defRPr>
            </a:pPr>
            <a:r>
              <a:rPr lang="en-US" sz="2800" b="1" dirty="0">
                <a:solidFill>
                  <a:srgbClr val="000000"/>
                </a:solidFill>
                <a:latin typeface="Arial" panose="020B0604020202020204" pitchFamily="34" charset="0"/>
                <a:cs typeface="Arial" panose="020B0604020202020204" pitchFamily="34" charset="0"/>
                <a:sym typeface="Gill Sans SemiBold"/>
              </a:rPr>
              <a:t>DATE: 18 OCTOBER 2022</a:t>
            </a:r>
            <a:endParaRPr lang="en-US" sz="2800" b="1" dirty="0">
              <a:solidFill>
                <a:srgbClr val="FFFFFF"/>
              </a:solidFill>
              <a:highlight>
                <a:srgbClr val="FFFF00"/>
              </a:highlight>
              <a:latin typeface="Arial" panose="020B0604020202020204" pitchFamily="34" charset="0"/>
              <a:cs typeface="Arial" panose="020B0604020202020204" pitchFamily="34" charset="0"/>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defRPr sz="13700">
                <a:solidFill>
                  <a:srgbClr val="FFFFFF"/>
                </a:solidFill>
                <a:latin typeface="Gill Sans SemiBold"/>
                <a:ea typeface="Gill Sans SemiBold"/>
                <a:cs typeface="Gill Sans SemiBold"/>
                <a:sym typeface="Gill Sans SemiBold"/>
              </a:defRPr>
            </a:pPr>
            <a:r>
              <a:rPr kumimoji="0" lang="en-US" sz="4400" b="1" i="0" u="none" strike="noStrike" kern="0" cap="none" spc="0" normalizeH="0" baseline="0" noProof="0" dirty="0">
                <a:ln>
                  <a:noFill/>
                </a:ln>
                <a:solidFill>
                  <a:srgbClr val="000000"/>
                </a:solidFill>
                <a:effectLst/>
                <a:uLnTx/>
                <a:uFillTx/>
                <a:latin typeface="Helvetica"/>
                <a:sym typeface="Gill Sans SemiBold"/>
              </a:rPr>
              <a:t> </a:t>
            </a:r>
          </a:p>
          <a:p>
            <a:pPr marL="0" marR="0" lvl="0" indent="0" algn="ctr" defTabSz="2438337" rtl="0" eaLnBrk="1" fontAlgn="auto" latinLnBrk="0" hangingPunct="0">
              <a:lnSpc>
                <a:spcPct val="100000"/>
              </a:lnSpc>
              <a:spcBef>
                <a:spcPts val="0"/>
              </a:spcBef>
              <a:spcAft>
                <a:spcPts val="0"/>
              </a:spcAft>
              <a:buClrTx/>
              <a:buSzTx/>
              <a:buFontTx/>
              <a:buNone/>
              <a:tabLst/>
              <a:defRPr sz="13700">
                <a:solidFill>
                  <a:srgbClr val="FFFFFF"/>
                </a:solidFill>
                <a:latin typeface="Gill Sans SemiBold"/>
                <a:ea typeface="Gill Sans SemiBold"/>
                <a:cs typeface="Gill Sans SemiBold"/>
                <a:sym typeface="Gill Sans SemiBold"/>
              </a:defRPr>
            </a:pPr>
            <a:endParaRPr kumimoji="0" lang="en-US" sz="1000" b="1" i="0" u="none" strike="noStrike" kern="0" cap="none" spc="0" normalizeH="0" baseline="0" noProof="0" dirty="0">
              <a:ln>
                <a:noFill/>
              </a:ln>
              <a:solidFill>
                <a:srgbClr val="000000"/>
              </a:solidFill>
              <a:effectLst/>
              <a:uLnTx/>
              <a:uFillTx/>
              <a:latin typeface="Helvetica"/>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defRPr sz="13700">
                <a:solidFill>
                  <a:srgbClr val="FFFFFF"/>
                </a:solidFill>
                <a:latin typeface="Gill Sans SemiBold"/>
                <a:ea typeface="Gill Sans SemiBold"/>
                <a:cs typeface="Gill Sans SemiBold"/>
                <a:sym typeface="Gill Sans SemiBold"/>
              </a:defRPr>
            </a:pPr>
            <a:endParaRPr kumimoji="0" lang="en-US" sz="4400" b="1" i="0" u="none" strike="noStrike" kern="0" cap="none" spc="0" normalizeH="0" baseline="0" noProof="0" dirty="0">
              <a:ln>
                <a:noFill/>
              </a:ln>
              <a:solidFill>
                <a:srgbClr val="FFFFFF"/>
              </a:solidFill>
              <a:effectLst/>
              <a:highlight>
                <a:srgbClr val="FFFF00"/>
              </a:highlight>
              <a:uLnTx/>
              <a:uFillTx/>
              <a:latin typeface="Helvetica"/>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defRPr sz="13700">
                <a:solidFill>
                  <a:srgbClr val="FFFFFF"/>
                </a:solidFill>
                <a:latin typeface="Gill Sans SemiBold"/>
                <a:ea typeface="Gill Sans SemiBold"/>
                <a:cs typeface="Gill Sans SemiBold"/>
                <a:sym typeface="Gill Sans SemiBold"/>
              </a:defRPr>
            </a:pPr>
            <a:r>
              <a:rPr kumimoji="0" lang="en-US" sz="2000" b="0" i="0" u="none" strike="noStrike" kern="0" cap="none" spc="0" normalizeH="0" baseline="0" noProof="0" dirty="0">
                <a:ln>
                  <a:noFill/>
                </a:ln>
                <a:solidFill>
                  <a:srgbClr val="FFFFFF"/>
                </a:solidFill>
                <a:effectLst/>
                <a:uLnTx/>
                <a:uFillTx/>
                <a:latin typeface="Gill Sans SemiBold"/>
                <a:sym typeface="Gill Sans SemiBold"/>
              </a:rPr>
              <a:t>                                                                                                                                                                                                        </a:t>
            </a:r>
            <a:endParaRPr kumimoji="0" sz="2000" b="0" i="0" u="none" strike="noStrike" kern="0" cap="none" spc="0" normalizeH="0" baseline="0" noProof="0" dirty="0">
              <a:ln>
                <a:noFill/>
              </a:ln>
              <a:solidFill>
                <a:srgbClr val="FFFFFF"/>
              </a:solidFill>
              <a:effectLst/>
              <a:uLnTx/>
              <a:uFillTx/>
              <a:latin typeface="Gill Sans SemiBold"/>
              <a:sym typeface="Gill Sans SemiBold"/>
            </a:endParaRPr>
          </a:p>
        </p:txBody>
      </p:sp>
    </p:spTree>
    <p:extLst>
      <p:ext uri="{BB962C8B-B14F-4D97-AF65-F5344CB8AC3E}">
        <p14:creationId xmlns:p14="http://schemas.microsoft.com/office/powerpoint/2010/main" val="52967737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155712" y="534192"/>
            <a:ext cx="23595495"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600" b="1" i="0" u="none" strike="noStrike" kern="1200" cap="none" spc="0" normalizeH="0" baseline="0" noProof="0" dirty="0">
                <a:ln>
                  <a:noFill/>
                </a:ln>
                <a:solidFill>
                  <a:srgbClr val="F5981B"/>
                </a:solidFill>
                <a:effectLst/>
                <a:uLnTx/>
                <a:uFillTx/>
                <a:latin typeface="Helvetica Neue"/>
                <a:ea typeface="+mj-ea"/>
                <a:cs typeface="Arial"/>
                <a:sym typeface="Gill Sans SemiBold"/>
              </a:rPr>
              <a:t>PRESENTATION OUTLINE </a:t>
            </a:r>
            <a:endParaRPr kumimoji="0" sz="6600" b="0" i="0" u="none" strike="noStrike" kern="0" cap="none" spc="0" normalizeH="0" baseline="0" noProof="0" dirty="0">
              <a:ln>
                <a:noFill/>
              </a:ln>
              <a:solidFill>
                <a:srgbClr val="000000"/>
              </a:solidFill>
              <a:effectLst/>
              <a:uLnTx/>
              <a:uFillTx/>
              <a:latin typeface="Helvetica Neue"/>
              <a:sym typeface="Gill Sans SemiBold"/>
            </a:endParaRPr>
          </a:p>
        </p:txBody>
      </p:sp>
      <p:sp>
        <p:nvSpPr>
          <p:cNvPr id="4" name="TextBox 3">
            <a:extLst>
              <a:ext uri="{FF2B5EF4-FFF2-40B4-BE49-F238E27FC236}">
                <a16:creationId xmlns:a16="http://schemas.microsoft.com/office/drawing/2014/main" id="{5E08C5E1-2D13-1501-732D-1E952D8CAE0A}"/>
              </a:ext>
            </a:extLst>
          </p:cNvPr>
          <p:cNvSpPr txBox="1"/>
          <p:nvPr/>
        </p:nvSpPr>
        <p:spPr>
          <a:xfrm>
            <a:off x="22909681" y="12150756"/>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2400" b="1" i="0" u="none" strike="noStrike" kern="0" cap="none" spc="0" normalizeH="0" baseline="0" noProof="0" dirty="0">
                <a:ln>
                  <a:noFill/>
                </a:ln>
                <a:solidFill>
                  <a:srgbClr val="000000"/>
                </a:solidFill>
                <a:effectLst/>
                <a:uLnTx/>
                <a:uFillTx/>
                <a:latin typeface="Helvetica Neue"/>
                <a:ea typeface="+mj-ea"/>
                <a:cs typeface="+mj-cs"/>
                <a:sym typeface="Helvetica Neue"/>
              </a:rPr>
              <a:t>1</a:t>
            </a:r>
          </a:p>
        </p:txBody>
      </p:sp>
      <p:sp>
        <p:nvSpPr>
          <p:cNvPr id="5" name="TextBox 4">
            <a:extLst>
              <a:ext uri="{FF2B5EF4-FFF2-40B4-BE49-F238E27FC236}">
                <a16:creationId xmlns:a16="http://schemas.microsoft.com/office/drawing/2014/main" id="{7CDE0BFD-2E41-748A-839B-D18C8AC4EF22}"/>
              </a:ext>
            </a:extLst>
          </p:cNvPr>
          <p:cNvSpPr txBox="1"/>
          <p:nvPr/>
        </p:nvSpPr>
        <p:spPr>
          <a:xfrm>
            <a:off x="394252" y="3738196"/>
            <a:ext cx="23595495" cy="78585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85800" marR="0" lvl="0" indent="-685800" algn="l" defTabSz="1828800" rtl="0" eaLnBrk="1" fontAlgn="auto" latinLnBrk="0" hangingPunct="0">
              <a:lnSpc>
                <a:spcPct val="150000"/>
              </a:lnSpc>
              <a:spcBef>
                <a:spcPts val="0"/>
              </a:spcBef>
              <a:spcAft>
                <a:spcPts val="0"/>
              </a:spcAft>
              <a:buClrTx/>
              <a:buSzTx/>
              <a:buFont typeface="Wingdings" panose="05000000000000000000" pitchFamily="2" charset="2"/>
              <a:buChar char="§"/>
              <a:tabLst/>
              <a:defRPr/>
            </a:pPr>
            <a:r>
              <a:rPr kumimoji="0" lang="en-US" sz="48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sym typeface="Helvetica Neue"/>
              </a:rPr>
              <a:t> Departmental Summary of Budget vs Expenditure </a:t>
            </a:r>
          </a:p>
          <a:p>
            <a:pPr marL="0" marR="0" lvl="0" indent="0" algn="l" defTabSz="1828800" rtl="0" eaLnBrk="1" fontAlgn="auto" latinLnBrk="0" hangingPunct="0">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sym typeface="Helvetica Neue"/>
              </a:rPr>
              <a:t>       -  per Programme; and </a:t>
            </a:r>
          </a:p>
          <a:p>
            <a:pPr marL="0" marR="0" lvl="0" indent="0" algn="l" defTabSz="1828800" rtl="0" eaLnBrk="1" fontAlgn="auto" latinLnBrk="0" hangingPunct="0">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sym typeface="Helvetica Neue"/>
              </a:rPr>
              <a:t>       -  per Economic Classification</a:t>
            </a:r>
          </a:p>
          <a:p>
            <a:pPr marL="0" marR="0" lvl="0" indent="0" algn="l" defTabSz="1828800" rtl="0" eaLnBrk="1" fontAlgn="auto" latinLnBrk="0" hangingPunct="0">
              <a:lnSpc>
                <a:spcPct val="15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sym typeface="Helvetica Neue"/>
            </a:endParaRPr>
          </a:p>
          <a:p>
            <a:pPr marL="685800" marR="0" lvl="0" indent="-685800" algn="l" defTabSz="1828800" rtl="0" eaLnBrk="1" fontAlgn="auto" latinLnBrk="0" hangingPunct="0">
              <a:lnSpc>
                <a:spcPct val="150000"/>
              </a:lnSpc>
              <a:spcBef>
                <a:spcPts val="0"/>
              </a:spcBef>
              <a:spcAft>
                <a:spcPts val="0"/>
              </a:spcAft>
              <a:buClrTx/>
              <a:buSzTx/>
              <a:buFont typeface="Wingdings" panose="05000000000000000000" pitchFamily="2" charset="2"/>
              <a:buChar char="§"/>
              <a:tabLst/>
              <a:defRPr/>
            </a:pPr>
            <a:r>
              <a:rPr kumimoji="0" lang="en-US" sz="48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sym typeface="Helvetica Neue"/>
              </a:rPr>
              <a:t>Budget vs Expenditure Per Programme and Economic Classification</a:t>
            </a:r>
          </a:p>
          <a:p>
            <a:pPr marL="0" marR="0" lvl="0" indent="0" algn="just" defTabSz="2438337" rtl="0" eaLnBrk="1" fontAlgn="auto" latinLnBrk="0" hangingPunct="0">
              <a:lnSpc>
                <a:spcPct val="150000"/>
              </a:lnSpc>
              <a:spcBef>
                <a:spcPts val="0"/>
              </a:spcBef>
              <a:spcAft>
                <a:spcPts val="0"/>
              </a:spcAft>
              <a:buClrTx/>
              <a:buSzTx/>
              <a:buFont typeface="Wingdings" panose="05000000000000000000" pitchFamily="2" charset="2"/>
              <a:buChar char="§"/>
              <a:tabLst/>
              <a:defRPr/>
            </a:pPr>
            <a:endParaRPr kumimoji="0" lang="en-ZA" sz="4800" b="0" i="0" u="none" strike="noStrike" kern="0" cap="none" spc="0" normalizeH="0" baseline="0" noProof="0" dirty="0">
              <a:ln>
                <a:noFill/>
              </a:ln>
              <a:solidFill>
                <a:prstClr val="black"/>
              </a:solidFill>
              <a:effectLst/>
              <a:uLnTx/>
              <a:uFillTx/>
              <a:latin typeface="Helvetica"/>
              <a:sym typeface="Helvetica Neue"/>
            </a:endParaRPr>
          </a:p>
          <a:p>
            <a:pPr marL="0" marR="0" lvl="0" indent="0" algn="just" defTabSz="2438337" rtl="0" eaLnBrk="1" fontAlgn="auto" latinLnBrk="0" hangingPunct="0">
              <a:lnSpc>
                <a:spcPct val="150000"/>
              </a:lnSpc>
              <a:spcBef>
                <a:spcPts val="0"/>
              </a:spcBef>
              <a:spcAft>
                <a:spcPts val="0"/>
              </a:spcAft>
              <a:buClrTx/>
              <a:buSzTx/>
              <a:buFontTx/>
              <a:buNone/>
              <a:tabLst/>
              <a:defRPr/>
            </a:pPr>
            <a:endParaRPr kumimoji="0" lang="en-ZA" sz="4800" b="0" i="0" u="none" strike="noStrike" kern="0" cap="none" spc="0" normalizeH="0" baseline="0" noProof="0" dirty="0">
              <a:ln>
                <a:noFill/>
              </a:ln>
              <a:solidFill>
                <a:prstClr val="black"/>
              </a:solidFill>
              <a:effectLst/>
              <a:uLnTx/>
              <a:uFillTx/>
              <a:latin typeface="Helvetica"/>
              <a:sym typeface="Helvetica Neue"/>
            </a:endParaRPr>
          </a:p>
        </p:txBody>
      </p:sp>
    </p:spTree>
    <p:extLst>
      <p:ext uri="{BB962C8B-B14F-4D97-AF65-F5344CB8AC3E}">
        <p14:creationId xmlns:p14="http://schemas.microsoft.com/office/powerpoint/2010/main" val="2018186526"/>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A625D99-C47A-4138-ACC5-7AD44AAB3A6B}"/>
              </a:ext>
            </a:extLst>
          </p:cNvPr>
          <p:cNvSpPr txBox="1">
            <a:spLocks/>
          </p:cNvSpPr>
          <p:nvPr/>
        </p:nvSpPr>
        <p:spPr>
          <a:xfrm>
            <a:off x="2101702" y="2331348"/>
            <a:ext cx="20180595" cy="6586550"/>
          </a:xfrm>
          <a:prstGeom prst="rect">
            <a:avLst/>
          </a:prstGeom>
        </p:spPr>
        <p:txBody>
          <a:bodyPr>
            <a:noAutofit/>
          </a:bodyPr>
          <a:lst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marL="0" marR="0" lvl="0" indent="0" algn="ctr" defTabSz="2438337" rtl="0" eaLnBrk="1" fontAlgn="auto" latinLnBrk="0" hangingPunct="1">
              <a:lnSpc>
                <a:spcPct val="150000"/>
              </a:lnSpc>
              <a:spcBef>
                <a:spcPts val="0"/>
              </a:spcBef>
              <a:spcAft>
                <a:spcPts val="0"/>
              </a:spcAft>
              <a:buClrTx/>
              <a:buSzTx/>
              <a:buFontTx/>
              <a:buNone/>
              <a:tabLst/>
              <a:defRPr/>
            </a:pPr>
            <a:endParaRPr kumimoji="0" lang="en-ZA" sz="2000" b="1" i="0" u="none" strike="noStrike" kern="0" cap="none" spc="-170" normalizeH="0" baseline="0" noProof="0" dirty="0">
              <a:ln>
                <a:noFill/>
              </a:ln>
              <a:solidFill>
                <a:srgbClr val="CC9900"/>
              </a:solidFill>
              <a:effectLst/>
              <a:uLnTx/>
              <a:uFillTx/>
              <a:latin typeface="Helvetica Neue"/>
              <a:sym typeface="Helvetica Neue"/>
            </a:endParaRPr>
          </a:p>
          <a:p>
            <a:pPr marL="0" marR="0" lvl="0" indent="0" algn="ctr" defTabSz="1828800" rtl="0" eaLnBrk="1" fontAlgn="ctr" latinLnBrk="0" hangingPunct="1">
              <a:lnSpc>
                <a:spcPct val="100000"/>
              </a:lnSpc>
              <a:spcBef>
                <a:spcPts val="0"/>
              </a:spcBef>
              <a:spcAft>
                <a:spcPts val="0"/>
              </a:spcAft>
              <a:buClrTx/>
              <a:buSzTx/>
              <a:buFontTx/>
              <a:buNone/>
              <a:tabLst/>
              <a:defRPr/>
            </a:pPr>
            <a:r>
              <a:rPr kumimoji="0" lang="en-ZA" sz="5600" b="1" i="0" u="none" strike="noStrike" kern="1200" cap="none" spc="0" normalizeH="0" baseline="0" noProof="0" dirty="0">
                <a:ln>
                  <a:noFill/>
                </a:ln>
                <a:solidFill>
                  <a:srgbClr val="CC9900"/>
                </a:solidFill>
                <a:effectLst/>
                <a:uLnTx/>
                <a:uFillTx/>
                <a:latin typeface="Arial" panose="020B0604020202020204" pitchFamily="34" charset="0"/>
                <a:ea typeface="+mn-ea"/>
                <a:cs typeface="Arial" panose="020B0604020202020204" pitchFamily="34" charset="0"/>
              </a:rPr>
              <a:t>DEPARTMENTAL SUMMARY OF BUDGET VS </a:t>
            </a:r>
          </a:p>
          <a:p>
            <a:pPr marL="0" marR="0" lvl="0" indent="0" algn="ctr" defTabSz="1828800" rtl="0" eaLnBrk="1" fontAlgn="ctr" latinLnBrk="0" hangingPunct="1">
              <a:lnSpc>
                <a:spcPct val="100000"/>
              </a:lnSpc>
              <a:spcBef>
                <a:spcPts val="0"/>
              </a:spcBef>
              <a:spcAft>
                <a:spcPts val="0"/>
              </a:spcAft>
              <a:buClrTx/>
              <a:buSzTx/>
              <a:buFontTx/>
              <a:buNone/>
              <a:tabLst/>
              <a:defRPr/>
            </a:pPr>
            <a:endParaRPr lang="en-ZA" sz="5600" kern="1200" spc="0" dirty="0">
              <a:solidFill>
                <a:srgbClr val="CC9900"/>
              </a:solidFill>
              <a:latin typeface="Arial" panose="020B0604020202020204" pitchFamily="34" charset="0"/>
              <a:ea typeface="+mn-ea"/>
              <a:cs typeface="Arial" panose="020B0604020202020204" pitchFamily="34" charset="0"/>
            </a:endParaRPr>
          </a:p>
          <a:p>
            <a:pPr marL="0" marR="0" lvl="0" indent="0" algn="ctr" defTabSz="1828800" rtl="0" eaLnBrk="1" fontAlgn="ctr" latinLnBrk="0" hangingPunct="1">
              <a:lnSpc>
                <a:spcPct val="100000"/>
              </a:lnSpc>
              <a:spcBef>
                <a:spcPts val="0"/>
              </a:spcBef>
              <a:spcAft>
                <a:spcPts val="0"/>
              </a:spcAft>
              <a:buClrTx/>
              <a:buSzTx/>
              <a:buFontTx/>
              <a:buNone/>
              <a:tabLst/>
              <a:defRPr/>
            </a:pPr>
            <a:r>
              <a:rPr kumimoji="0" lang="en-ZA" sz="5600" b="1" i="0" u="none" strike="noStrike" kern="1200" cap="none" spc="0" normalizeH="0" baseline="0" noProof="0" dirty="0">
                <a:ln>
                  <a:noFill/>
                </a:ln>
                <a:solidFill>
                  <a:srgbClr val="CC9900"/>
                </a:solidFill>
                <a:effectLst/>
                <a:uLnTx/>
                <a:uFillTx/>
                <a:latin typeface="Arial" panose="020B0604020202020204" pitchFamily="34" charset="0"/>
                <a:ea typeface="+mn-ea"/>
                <a:cs typeface="Arial" panose="020B0604020202020204" pitchFamily="34" charset="0"/>
              </a:rPr>
              <a:t>EXPENDITURE </a:t>
            </a:r>
          </a:p>
          <a:p>
            <a:pPr marL="0" marR="0" lvl="0" indent="0" algn="ctr" defTabSz="1828800" rtl="0" eaLnBrk="1" fontAlgn="ctr" latinLnBrk="0" hangingPunct="1">
              <a:lnSpc>
                <a:spcPct val="100000"/>
              </a:lnSpc>
              <a:spcBef>
                <a:spcPts val="0"/>
              </a:spcBef>
              <a:spcAft>
                <a:spcPts val="0"/>
              </a:spcAft>
              <a:buClrTx/>
              <a:buSzTx/>
              <a:buFontTx/>
              <a:buNone/>
              <a:tabLst/>
              <a:defRPr/>
            </a:pPr>
            <a:endParaRPr kumimoji="0" lang="en-ZA" sz="5600" b="1" i="0" u="none" strike="noStrike" kern="1200" cap="none" spc="0" normalizeH="0" baseline="0" noProof="0" dirty="0">
              <a:ln>
                <a:noFill/>
              </a:ln>
              <a:solidFill>
                <a:srgbClr val="CC9900"/>
              </a:solidFill>
              <a:effectLst/>
              <a:uLnTx/>
              <a:uFillTx/>
              <a:latin typeface="Arial" panose="020B0604020202020204" pitchFamily="34" charset="0"/>
              <a:ea typeface="+mn-ea"/>
              <a:cs typeface="Arial" panose="020B0604020202020204" pitchFamily="34" charset="0"/>
            </a:endParaRPr>
          </a:p>
          <a:p>
            <a:pPr marL="0" marR="0" lvl="0" indent="0" algn="ctr" defTabSz="1828800" rtl="0" eaLnBrk="1" fontAlgn="ctr" latinLnBrk="0" hangingPunct="1">
              <a:lnSpc>
                <a:spcPct val="100000"/>
              </a:lnSpc>
              <a:spcBef>
                <a:spcPts val="0"/>
              </a:spcBef>
              <a:spcAft>
                <a:spcPts val="0"/>
              </a:spcAft>
              <a:buClrTx/>
              <a:buSzTx/>
              <a:buFontTx/>
              <a:buNone/>
              <a:tabLst/>
              <a:defRPr/>
            </a:pPr>
            <a:r>
              <a:rPr kumimoji="0" lang="en-ZA" sz="5600" b="1" i="0" u="none" strike="noStrike" kern="1200" cap="none" spc="0" normalizeH="0" baseline="0" noProof="0" dirty="0">
                <a:ln>
                  <a:noFill/>
                </a:ln>
                <a:solidFill>
                  <a:srgbClr val="CC9900"/>
                </a:solidFill>
                <a:effectLst/>
                <a:uLnTx/>
                <a:uFillTx/>
                <a:latin typeface="Arial" panose="020B0604020202020204" pitchFamily="34" charset="0"/>
                <a:ea typeface="+mn-ea"/>
                <a:cs typeface="Arial" panose="020B0604020202020204" pitchFamily="34" charset="0"/>
              </a:rPr>
              <a:t>PER PROGRAMME</a:t>
            </a:r>
          </a:p>
          <a:p>
            <a:pPr marL="0" marR="0" lvl="0" indent="0" algn="ctr" defTabSz="2438337" rtl="0" eaLnBrk="1" fontAlgn="auto" latinLnBrk="0" hangingPunct="1">
              <a:lnSpc>
                <a:spcPct val="150000"/>
              </a:lnSpc>
              <a:spcBef>
                <a:spcPts val="0"/>
              </a:spcBef>
              <a:spcAft>
                <a:spcPts val="0"/>
              </a:spcAft>
              <a:buClrTx/>
              <a:buSzTx/>
              <a:buFontTx/>
              <a:buNone/>
              <a:tabLst/>
              <a:defRPr/>
            </a:pPr>
            <a:r>
              <a:rPr kumimoji="0" lang="en-ZA" sz="9600" b="1" i="0" u="none" strike="noStrike" kern="0" cap="none" spc="-170" normalizeH="0" baseline="0" noProof="0" dirty="0">
                <a:ln>
                  <a:noFill/>
                </a:ln>
                <a:effectLst/>
                <a:uLnTx/>
                <a:uFillTx/>
                <a:latin typeface="Helvetica Neue"/>
                <a:sym typeface="Helvetica Neue"/>
              </a:rPr>
              <a:t> </a:t>
            </a:r>
          </a:p>
        </p:txBody>
      </p:sp>
    </p:spTree>
    <p:extLst>
      <p:ext uri="{BB962C8B-B14F-4D97-AF65-F5344CB8AC3E}">
        <p14:creationId xmlns:p14="http://schemas.microsoft.com/office/powerpoint/2010/main" val="2681208583"/>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527BE-84C0-7668-B084-BA75138CED47}"/>
              </a:ext>
            </a:extLst>
          </p:cNvPr>
          <p:cNvSpPr>
            <a:spLocks noGrp="1"/>
          </p:cNvSpPr>
          <p:nvPr>
            <p:ph type="sldNum" sz="quarter" idx="4"/>
          </p:nvPr>
        </p:nvSpPr>
        <p:spPr>
          <a:xfrm>
            <a:off x="19464808" y="12042577"/>
            <a:ext cx="1440160" cy="1032074"/>
          </a:xfrm>
        </p:spPr>
        <p:txBody>
          <a:bodyPr/>
          <a:lstStyle/>
          <a:p>
            <a:pPr defTabSz="1828800" hangingPunct="1"/>
            <a:r>
              <a:rPr lang="en-ZA" sz="2400" kern="1200" dirty="0">
                <a:latin typeface="Arial" panose="020B0604020202020204" pitchFamily="34" charset="0"/>
                <a:ea typeface="+mn-ea"/>
                <a:cs typeface="Arial" panose="020B0604020202020204" pitchFamily="34" charset="0"/>
              </a:rPr>
              <a:t>4</a:t>
            </a:r>
          </a:p>
        </p:txBody>
      </p:sp>
      <p:sp>
        <p:nvSpPr>
          <p:cNvPr id="6" name="TextBox 5">
            <a:extLst>
              <a:ext uri="{FF2B5EF4-FFF2-40B4-BE49-F238E27FC236}">
                <a16:creationId xmlns:a16="http://schemas.microsoft.com/office/drawing/2014/main" id="{D46B06C7-2BE8-2707-9CA2-6AC7670E5500}"/>
              </a:ext>
            </a:extLst>
          </p:cNvPr>
          <p:cNvSpPr txBox="1"/>
          <p:nvPr/>
        </p:nvSpPr>
        <p:spPr>
          <a:xfrm>
            <a:off x="3605594" y="233265"/>
            <a:ext cx="16273808" cy="12926616"/>
          </a:xfrm>
          <a:prstGeom prst="rect">
            <a:avLst/>
          </a:prstGeom>
          <a:noFill/>
        </p:spPr>
        <p:txBody>
          <a:bodyPr wrap="square">
            <a:spAutoFit/>
          </a:bodyPr>
          <a:lstStyle/>
          <a:p>
            <a:pPr defTabSz="1828800" hangingPunct="1">
              <a:spcAft>
                <a:spcPts val="1600"/>
              </a:spcAft>
              <a:tabLst>
                <a:tab pos="914400" algn="l"/>
              </a:tabLst>
            </a:pPr>
            <a:r>
              <a:rPr lang="en-US" sz="6600" b="1" kern="1200" dirty="0">
                <a:solidFill>
                  <a:srgbClr val="F79646">
                    <a:lumMod val="75000"/>
                  </a:srgbClr>
                </a:solidFill>
                <a:latin typeface="Arial" panose="020B0604020202020204" pitchFamily="34" charset="0"/>
                <a:ea typeface="+mn-ea"/>
                <a:cs typeface="Arial" panose="020B0604020202020204" pitchFamily="34" charset="0"/>
              </a:rPr>
              <a:t>EXECUTIVE SUMMARY</a:t>
            </a:r>
          </a:p>
          <a:p>
            <a:pPr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The overall spending </a:t>
            </a:r>
            <a:r>
              <a:rPr lang="en-US" sz="3200" kern="1200" dirty="0">
                <a:solidFill>
                  <a:prstClr val="black"/>
                </a:solidFill>
                <a:latin typeface="Arial" panose="020B0604020202020204" pitchFamily="34" charset="0"/>
                <a:ea typeface="+mn-ea"/>
                <a:cs typeface="Arial" panose="020B0604020202020204" pitchFamily="34" charset="0"/>
              </a:rPr>
              <a:t>is at </a:t>
            </a:r>
            <a:r>
              <a:rPr lang="en-US" sz="3200" b="1" kern="1200" dirty="0">
                <a:solidFill>
                  <a:prstClr val="black"/>
                </a:solidFill>
                <a:latin typeface="Arial" panose="020B0604020202020204" pitchFamily="34" charset="0"/>
                <a:ea typeface="+mn-ea"/>
                <a:cs typeface="Arial" panose="020B0604020202020204" pitchFamily="34" charset="0"/>
              </a:rPr>
              <a:t>R5.6 billion (98.2%)</a:t>
            </a:r>
            <a:r>
              <a:rPr lang="en-US" sz="3200" kern="1200" dirty="0">
                <a:solidFill>
                  <a:prstClr val="black"/>
                </a:solidFill>
                <a:latin typeface="Arial" panose="020B0604020202020204" pitchFamily="34" charset="0"/>
                <a:ea typeface="+mn-ea"/>
                <a:cs typeface="Arial" panose="020B0604020202020204" pitchFamily="34" charset="0"/>
              </a:rPr>
              <a:t> against the Final Appropriation of </a:t>
            </a:r>
            <a:r>
              <a:rPr lang="en-US" sz="3200" b="1" kern="1200" dirty="0">
                <a:solidFill>
                  <a:prstClr val="black"/>
                </a:solidFill>
                <a:latin typeface="Arial" panose="020B0604020202020204" pitchFamily="34" charset="0"/>
                <a:ea typeface="+mn-ea"/>
                <a:cs typeface="Arial" panose="020B0604020202020204" pitchFamily="34" charset="0"/>
              </a:rPr>
              <a:t>R5.7 billion </a:t>
            </a:r>
            <a:r>
              <a:rPr lang="en-US" sz="3200" kern="1200" dirty="0">
                <a:solidFill>
                  <a:prstClr val="black"/>
                </a:solidFill>
                <a:latin typeface="Arial" panose="020B0604020202020204" pitchFamily="34" charset="0"/>
                <a:ea typeface="+mn-ea"/>
                <a:cs typeface="Arial" panose="020B0604020202020204" pitchFamily="34" charset="0"/>
              </a:rPr>
              <a:t>as at 31 March 2022.</a:t>
            </a:r>
          </a:p>
          <a:p>
            <a:pPr algn="just" defTabSz="1828800" hangingPunct="1">
              <a:spcAft>
                <a:spcPts val="1600"/>
              </a:spcAft>
              <a:tabLst>
                <a:tab pos="914400" algn="l"/>
              </a:tabLst>
            </a:pPr>
            <a:endParaRPr lang="en-US" sz="3200" b="1"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Compensation of employees  </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The spending is at </a:t>
            </a:r>
            <a:r>
              <a:rPr lang="en-US"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R335.9 million (88.6 %) </a:t>
            </a: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against the Final Appropriation of </a:t>
            </a:r>
            <a:r>
              <a:rPr lang="en-US"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R379.0 million</a:t>
            </a: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 Underspending of </a:t>
            </a:r>
            <a:r>
              <a:rPr lang="en-US"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R43.1 million</a:t>
            </a: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 is due to vacant </a:t>
            </a:r>
            <a:r>
              <a:rPr lang="en-GB" sz="3200" kern="1200" dirty="0">
                <a:solidFill>
                  <a:prstClr val="black"/>
                </a:solidFill>
                <a:latin typeface="Arial" panose="020B0604020202020204" pitchFamily="34" charset="0"/>
                <a:ea typeface="+mn-ea"/>
                <a:cs typeface="Arial" panose="020B0604020202020204" pitchFamily="34" charset="0"/>
              </a:rPr>
              <a:t>positions that are at different stages of the selection process.</a:t>
            </a:r>
          </a:p>
          <a:p>
            <a:pPr algn="just" defTabSz="1828800" hangingPunct="1">
              <a:spcAft>
                <a:spcPts val="1600"/>
              </a:spcAft>
              <a:tabLst>
                <a:tab pos="914400" algn="l"/>
              </a:tabLst>
            </a:pPr>
            <a:endParaRPr lang="en-GB" sz="3200"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buFont typeface="Wingdings" panose="05000000000000000000" pitchFamily="2" charset="2"/>
              <a:buChar char="q"/>
              <a:tabLst>
                <a:tab pos="914400" algn="l"/>
              </a:tabLst>
            </a:pPr>
            <a:r>
              <a:rPr lang="en-ZA" sz="3200" b="1" kern="1200" dirty="0">
                <a:solidFill>
                  <a:prstClr val="black"/>
                </a:solidFill>
                <a:latin typeface="Arial" panose="020B0604020202020204" pitchFamily="34" charset="0"/>
                <a:ea typeface="+mn-ea"/>
                <a:cs typeface="Arial" panose="020B0604020202020204" pitchFamily="34" charset="0"/>
              </a:rPr>
              <a:t>Goods and services		</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The spending is at </a:t>
            </a:r>
            <a:r>
              <a:rPr lang="en-US"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R507.8 million (99.1%) </a:t>
            </a: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against the Final Appropriation of </a:t>
            </a:r>
            <a:r>
              <a:rPr lang="en-US"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R512.6 million</a:t>
            </a:r>
            <a:endPar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Underspending of </a:t>
            </a:r>
            <a:r>
              <a:rPr lang="en-US"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R4.7 million </a:t>
            </a: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is mainly due to:</a:t>
            </a:r>
            <a:endParaRPr lang="en-GB" sz="3200" kern="1200" dirty="0">
              <a:solidFill>
                <a:prstClr val="black"/>
              </a:solidFill>
              <a:latin typeface="Arial" panose="020B0604020202020204" pitchFamily="34" charset="0"/>
              <a:ea typeface="+mn-ea"/>
              <a:cs typeface="Arial" panose="020B0604020202020204" pitchFamily="34" charset="0"/>
            </a:endParaRP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An advisory note received from National Treasury based on the Constitutional Court Judgement in relation to the Preferential   Procurement Regulations of 2017 to suspend procurement activities with a value above R30 thousands with effect from 16 February 2022 for a period of 12 months had a negative impact on expenditure.</a:t>
            </a:r>
            <a:endParaRPr lang="en-GB" sz="3200"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endParaRPr lang="en-US" sz="3200" b="1" kern="1200" dirty="0">
              <a:solidFill>
                <a:prstClr val="black"/>
              </a:solidFill>
              <a:latin typeface="Calibri"/>
              <a:ea typeface="+mn-ea"/>
              <a:cs typeface="+mn-cs"/>
            </a:endParaRPr>
          </a:p>
          <a:p>
            <a:pPr algn="just" defTabSz="1828800" hangingPunct="1">
              <a:spcAft>
                <a:spcPts val="1600"/>
              </a:spcAft>
              <a:tabLst>
                <a:tab pos="914400" algn="l"/>
              </a:tabLst>
            </a:pPr>
            <a:endParaRPr lang="en-GB" sz="3200" b="1" kern="1200" dirty="0">
              <a:solidFill>
                <a:prstClr val="black"/>
              </a:solidFill>
              <a:latin typeface="Calibri (Body)"/>
              <a:ea typeface="+mn-ea"/>
              <a:cs typeface="Times New Roman" panose="02020603050405020304" pitchFamily="18" charset="0"/>
            </a:endParaRPr>
          </a:p>
          <a:p>
            <a:pPr algn="just" defTabSz="1828800" hangingPunct="1">
              <a:spcAft>
                <a:spcPts val="1600"/>
              </a:spcAft>
              <a:tabLst>
                <a:tab pos="914400" algn="l"/>
              </a:tabLst>
            </a:pPr>
            <a:endParaRPr lang="en-GB" sz="3200" kern="1200" dirty="0">
              <a:solidFill>
                <a:prstClr val="black"/>
              </a:solidFill>
              <a:latin typeface="Calibri (Body)"/>
              <a:ea typeface="+mn-ea"/>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ACE040E5-DD12-4C72-DE4A-838EC8429FA0}"/>
              </a:ext>
            </a:extLst>
          </p:cNvPr>
          <p:cNvGraphicFramePr>
            <a:graphicFrameLocks noGrp="1"/>
          </p:cNvGraphicFramePr>
          <p:nvPr/>
        </p:nvGraphicFramePr>
        <p:xfrm>
          <a:off x="10022054" y="2681536"/>
          <a:ext cx="3759200" cy="1296144"/>
        </p:xfrm>
        <a:graphic>
          <a:graphicData uri="http://schemas.openxmlformats.org/drawingml/2006/table">
            <a:tbl>
              <a:tblPr/>
              <a:tblGrid>
                <a:gridCol w="1219200">
                  <a:extLst>
                    <a:ext uri="{9D8B030D-6E8A-4147-A177-3AD203B41FA5}">
                      <a16:colId xmlns:a16="http://schemas.microsoft.com/office/drawing/2014/main" val="2914465534"/>
                    </a:ext>
                  </a:extLst>
                </a:gridCol>
                <a:gridCol w="1219200">
                  <a:extLst>
                    <a:ext uri="{9D8B030D-6E8A-4147-A177-3AD203B41FA5}">
                      <a16:colId xmlns:a16="http://schemas.microsoft.com/office/drawing/2014/main" val="2281986862"/>
                    </a:ext>
                  </a:extLst>
                </a:gridCol>
                <a:gridCol w="1320800">
                  <a:extLst>
                    <a:ext uri="{9D8B030D-6E8A-4147-A177-3AD203B41FA5}">
                      <a16:colId xmlns:a16="http://schemas.microsoft.com/office/drawing/2014/main" val="2543922599"/>
                    </a:ext>
                  </a:extLst>
                </a:gridCol>
              </a:tblGrid>
              <a:tr h="859242">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997929832"/>
                  </a:ext>
                </a:extLst>
              </a:tr>
              <a:tr h="436902">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88.6%</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11.4%</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547488534"/>
                  </a:ext>
                </a:extLst>
              </a:tr>
            </a:tbl>
          </a:graphicData>
        </a:graphic>
      </p:graphicFrame>
      <p:graphicFrame>
        <p:nvGraphicFramePr>
          <p:cNvPr id="2" name="Table 1">
            <a:extLst>
              <a:ext uri="{FF2B5EF4-FFF2-40B4-BE49-F238E27FC236}">
                <a16:creationId xmlns:a16="http://schemas.microsoft.com/office/drawing/2014/main" id="{7657C424-41A3-293F-96D8-90A6BAE32414}"/>
              </a:ext>
            </a:extLst>
          </p:cNvPr>
          <p:cNvGraphicFramePr>
            <a:graphicFrameLocks noGrp="1"/>
          </p:cNvGraphicFramePr>
          <p:nvPr/>
        </p:nvGraphicFramePr>
        <p:xfrm>
          <a:off x="9167664" y="5561857"/>
          <a:ext cx="4320480" cy="1016278"/>
        </p:xfrm>
        <a:graphic>
          <a:graphicData uri="http://schemas.openxmlformats.org/drawingml/2006/table">
            <a:tbl>
              <a:tblPr>
                <a:tableStyleId>{5C22544A-7EE6-4342-B048-85BDC9FD1C3A}</a:tableStyleId>
              </a:tblPr>
              <a:tblGrid>
                <a:gridCol w="1391832">
                  <a:extLst>
                    <a:ext uri="{9D8B030D-6E8A-4147-A177-3AD203B41FA5}">
                      <a16:colId xmlns:a16="http://schemas.microsoft.com/office/drawing/2014/main" val="976544217"/>
                    </a:ext>
                  </a:extLst>
                </a:gridCol>
                <a:gridCol w="1391832">
                  <a:extLst>
                    <a:ext uri="{9D8B030D-6E8A-4147-A177-3AD203B41FA5}">
                      <a16:colId xmlns:a16="http://schemas.microsoft.com/office/drawing/2014/main" val="2619414741"/>
                    </a:ext>
                  </a:extLst>
                </a:gridCol>
                <a:gridCol w="1536816">
                  <a:extLst>
                    <a:ext uri="{9D8B030D-6E8A-4147-A177-3AD203B41FA5}">
                      <a16:colId xmlns:a16="http://schemas.microsoft.com/office/drawing/2014/main" val="4276988843"/>
                    </a:ext>
                  </a:extLst>
                </a:gridCol>
              </a:tblGrid>
              <a:tr h="668298">
                <a:tc>
                  <a:txBody>
                    <a:bodyPr/>
                    <a:lstStyle/>
                    <a:p>
                      <a:pPr algn="l" rtl="0" fontAlgn="b"/>
                      <a:r>
                        <a:rPr lang="en-US" sz="2200" u="none" strike="noStrike" dirty="0">
                          <a:effectLst/>
                        </a:rPr>
                        <a:t>Projected</a:t>
                      </a:r>
                      <a:endParaRPr lang="en-US" sz="2200" b="1" i="0" u="none" strike="noStrike" dirty="0">
                        <a:solidFill>
                          <a:srgbClr val="000000"/>
                        </a:solidFill>
                        <a:effectLst/>
                        <a:latin typeface="Calibri" panose="020F0502020204030204" pitchFamily="34" charset="0"/>
                      </a:endParaRPr>
                    </a:p>
                  </a:txBody>
                  <a:tcPr marL="12700" marR="12700" marT="12700" marB="0" anchor="b"/>
                </a:tc>
                <a:tc>
                  <a:txBody>
                    <a:bodyPr/>
                    <a:lstStyle/>
                    <a:p>
                      <a:pPr algn="l" rtl="0" fontAlgn="b"/>
                      <a:r>
                        <a:rPr lang="en-US" sz="2200" u="none" strike="noStrike" dirty="0">
                          <a:effectLst/>
                        </a:rPr>
                        <a:t>Actual</a:t>
                      </a:r>
                      <a:endParaRPr lang="en-US" sz="2200" b="1" i="0" u="none" strike="noStrike" dirty="0">
                        <a:solidFill>
                          <a:srgbClr val="000000"/>
                        </a:solidFill>
                        <a:effectLst/>
                        <a:latin typeface="Calibri" panose="020F0502020204030204" pitchFamily="34" charset="0"/>
                      </a:endParaRPr>
                    </a:p>
                  </a:txBody>
                  <a:tcPr marL="12700" marR="12700" marT="12700" marB="0" anchor="b"/>
                </a:tc>
                <a:tc>
                  <a:txBody>
                    <a:bodyPr/>
                    <a:lstStyle/>
                    <a:p>
                      <a:pPr algn="l" rtl="0" fontAlgn="b"/>
                      <a:r>
                        <a:rPr lang="en-US" sz="2200" u="none" strike="noStrike" dirty="0">
                          <a:effectLst/>
                        </a:rPr>
                        <a:t>Difference</a:t>
                      </a:r>
                      <a:endParaRPr lang="en-US" sz="2200" b="1" i="0" u="none" strike="noStrike" dirty="0">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011576593"/>
                  </a:ext>
                </a:extLst>
              </a:tr>
              <a:tr h="347980">
                <a:tc>
                  <a:txBody>
                    <a:bodyPr/>
                    <a:lstStyle/>
                    <a:p>
                      <a:pPr algn="r" rtl="0" fontAlgn="b"/>
                      <a:r>
                        <a:rPr lang="en-US" sz="2200" u="none" strike="noStrike" dirty="0">
                          <a:effectLst/>
                        </a:rPr>
                        <a:t>100.0%</a:t>
                      </a:r>
                      <a:endParaRPr lang="en-US" sz="2200" b="0" i="0" u="none" strike="noStrike" dirty="0">
                        <a:solidFill>
                          <a:srgbClr val="000000"/>
                        </a:solidFill>
                        <a:effectLst/>
                        <a:latin typeface="Calibri" panose="020F0502020204030204" pitchFamily="34" charset="0"/>
                      </a:endParaRPr>
                    </a:p>
                  </a:txBody>
                  <a:tcPr marL="12700" marR="12700" marT="12700" marB="0" anchor="b"/>
                </a:tc>
                <a:tc>
                  <a:txBody>
                    <a:bodyPr/>
                    <a:lstStyle/>
                    <a:p>
                      <a:pPr algn="r" rtl="0" fontAlgn="b"/>
                      <a:r>
                        <a:rPr lang="en-US" sz="2200" u="none" strike="noStrike" dirty="0">
                          <a:effectLst/>
                        </a:rPr>
                        <a:t>99.1%</a:t>
                      </a:r>
                      <a:endParaRPr lang="en-US" sz="2200" b="0" i="0" u="none" strike="noStrike" dirty="0">
                        <a:solidFill>
                          <a:srgbClr val="000000"/>
                        </a:solidFill>
                        <a:effectLst/>
                        <a:latin typeface="Calibri" panose="020F0502020204030204" pitchFamily="34" charset="0"/>
                      </a:endParaRPr>
                    </a:p>
                  </a:txBody>
                  <a:tcPr marL="12700" marR="12700" marT="12700" marB="0" anchor="b">
                    <a:solidFill>
                      <a:srgbClr val="92D050"/>
                    </a:solidFill>
                  </a:tcPr>
                </a:tc>
                <a:tc>
                  <a:txBody>
                    <a:bodyPr/>
                    <a:lstStyle/>
                    <a:p>
                      <a:pPr algn="r" rtl="0" fontAlgn="b"/>
                      <a:r>
                        <a:rPr lang="en-US" sz="2200" u="none" strike="noStrike" dirty="0">
                          <a:effectLst/>
                        </a:rPr>
                        <a:t>0.9%</a:t>
                      </a:r>
                      <a:endParaRPr lang="en-US" sz="2200" b="0" i="0" u="none" strike="noStrike" dirty="0">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979886896"/>
                  </a:ext>
                </a:extLst>
              </a:tr>
            </a:tbl>
          </a:graphicData>
        </a:graphic>
      </p:graphicFrame>
    </p:spTree>
    <p:extLst>
      <p:ext uri="{BB962C8B-B14F-4D97-AF65-F5344CB8AC3E}">
        <p14:creationId xmlns:p14="http://schemas.microsoft.com/office/powerpoint/2010/main" val="18686040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527BE-84C0-7668-B084-BA75138CED47}"/>
              </a:ext>
            </a:extLst>
          </p:cNvPr>
          <p:cNvSpPr>
            <a:spLocks noGrp="1"/>
          </p:cNvSpPr>
          <p:nvPr>
            <p:ph type="sldNum" sz="quarter" idx="4"/>
          </p:nvPr>
        </p:nvSpPr>
        <p:spPr/>
        <p:txBody>
          <a:bodyPr/>
          <a:lstStyle/>
          <a:p>
            <a:pPr defTabSz="1828800" hangingPunct="1"/>
            <a:r>
              <a:rPr lang="en-ZA" sz="2400" kern="1200" dirty="0">
                <a:latin typeface="Arial" panose="020B0604020202020204" pitchFamily="34" charset="0"/>
                <a:ea typeface="+mn-ea"/>
                <a:cs typeface="Arial" panose="020B0604020202020204" pitchFamily="34" charset="0"/>
              </a:rPr>
              <a:t>5</a:t>
            </a:r>
          </a:p>
        </p:txBody>
      </p:sp>
      <p:sp>
        <p:nvSpPr>
          <p:cNvPr id="6" name="TextBox 5">
            <a:extLst>
              <a:ext uri="{FF2B5EF4-FFF2-40B4-BE49-F238E27FC236}">
                <a16:creationId xmlns:a16="http://schemas.microsoft.com/office/drawing/2014/main" id="{D46B06C7-2BE8-2707-9CA2-6AC7670E5500}"/>
              </a:ext>
            </a:extLst>
          </p:cNvPr>
          <p:cNvSpPr txBox="1"/>
          <p:nvPr/>
        </p:nvSpPr>
        <p:spPr>
          <a:xfrm>
            <a:off x="3633392" y="89249"/>
            <a:ext cx="16273808" cy="15070792"/>
          </a:xfrm>
          <a:prstGeom prst="rect">
            <a:avLst/>
          </a:prstGeom>
          <a:noFill/>
        </p:spPr>
        <p:txBody>
          <a:bodyPr wrap="square">
            <a:spAutoFit/>
          </a:bodyPr>
          <a:lstStyle/>
          <a:p>
            <a:pPr defTabSz="1828800" hangingPunct="1">
              <a:spcAft>
                <a:spcPts val="1600"/>
              </a:spcAft>
              <a:tabLst>
                <a:tab pos="914400" algn="l"/>
              </a:tabLst>
            </a:pPr>
            <a:r>
              <a:rPr lang="en-US" sz="5600" b="1" kern="1200" dirty="0">
                <a:solidFill>
                  <a:srgbClr val="F79646">
                    <a:lumMod val="75000"/>
                  </a:srgbClr>
                </a:solidFill>
                <a:latin typeface="Arial" panose="020B0604020202020204" pitchFamily="34" charset="0"/>
                <a:ea typeface="+mn-ea"/>
                <a:cs typeface="Arial" panose="020B0604020202020204" pitchFamily="34" charset="0"/>
              </a:rPr>
              <a:t>EXECUTIVE SUMMARY</a:t>
            </a:r>
          </a:p>
          <a:p>
            <a:pPr defTabSz="1828800" hangingPunct="1">
              <a:spcAft>
                <a:spcPts val="1600"/>
              </a:spcAft>
              <a:tabLst>
                <a:tab pos="914400" algn="l"/>
              </a:tabLst>
            </a:pPr>
            <a:endParaRPr lang="en-US" sz="3200" b="1" kern="1200" dirty="0">
              <a:solidFill>
                <a:srgbClr val="F79646">
                  <a:lumMod val="75000"/>
                </a:srgbClr>
              </a:solidFill>
              <a:latin typeface="Arial" panose="020B0604020202020204" pitchFamily="34" charset="0"/>
              <a:ea typeface="+mn-ea"/>
              <a:cs typeface="Arial" panose="020B0604020202020204" pitchFamily="34" charset="0"/>
            </a:endParaRPr>
          </a:p>
          <a:p>
            <a:pPr algn="just" defTabSz="1828800" hangingPunct="1">
              <a:spcAft>
                <a:spcPts val="1600"/>
              </a:spcAft>
              <a:buFont typeface="Wingdings" panose="05000000000000000000" pitchFamily="2" charset="2"/>
              <a:buChar char="q"/>
              <a:tabLst>
                <a:tab pos="914400" algn="l"/>
              </a:tabLst>
            </a:pPr>
            <a:r>
              <a:rPr lang="en-ZA"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Provinces and Municipalities</a:t>
            </a:r>
          </a:p>
          <a:p>
            <a:pPr indent="-114300" algn="just" defTabSz="1828800" hangingPunct="1">
              <a:spcAft>
                <a:spcPts val="1600"/>
              </a:spcAft>
              <a:tabLst>
                <a:tab pos="914400" algn="l"/>
              </a:tabLst>
            </a:pPr>
            <a:r>
              <a:rPr lang="en-ZA"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An expenditure of </a:t>
            </a:r>
            <a:r>
              <a:rPr lang="en-ZA"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R2.1 billion (100.0%)</a:t>
            </a:r>
            <a:r>
              <a:rPr lang="en-ZA"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 against a Final Appropriation of</a:t>
            </a:r>
            <a:r>
              <a:rPr lang="en-ZA"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 R2.1 billion</a:t>
            </a:r>
            <a:r>
              <a:rPr lang="en-ZA"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 to transfers of Community Libraries and Mass Participation Conditional Grants.</a:t>
            </a:r>
          </a:p>
          <a:p>
            <a:pPr indent="-114300" algn="just" defTabSz="1828800" hangingPunct="1">
              <a:spcAft>
                <a:spcPts val="1600"/>
              </a:spcAft>
              <a:tabLst>
                <a:tab pos="914400" algn="l"/>
              </a:tabLst>
            </a:pPr>
            <a:endParaRPr lang="en-ZA" sz="3200" kern="1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Departmental Agencies and Accounts (Cur)  </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expenditure of</a:t>
            </a:r>
            <a:r>
              <a:rPr lang="en-US" sz="3200" b="1" kern="1200" dirty="0">
                <a:solidFill>
                  <a:prstClr val="black"/>
                </a:solidFill>
                <a:latin typeface="Arial" panose="020B0604020202020204" pitchFamily="34" charset="0"/>
                <a:ea typeface="+mn-ea"/>
                <a:cs typeface="Arial" panose="020B0604020202020204" pitchFamily="34" charset="0"/>
              </a:rPr>
              <a:t> R1.8 billion (100.0%)</a:t>
            </a:r>
            <a:r>
              <a:rPr lang="en-US" sz="3200" kern="1200" dirty="0">
                <a:solidFill>
                  <a:prstClr val="black"/>
                </a:solidFill>
                <a:latin typeface="Arial" panose="020B0604020202020204" pitchFamily="34" charset="0"/>
                <a:ea typeface="+mn-ea"/>
                <a:cs typeface="Arial" panose="020B0604020202020204" pitchFamily="34" charset="0"/>
              </a:rPr>
              <a:t> against a Final Appropriation of</a:t>
            </a:r>
            <a:r>
              <a:rPr lang="en-US" sz="3200" b="1" kern="1200" dirty="0">
                <a:solidFill>
                  <a:prstClr val="black"/>
                </a:solidFill>
                <a:latin typeface="Arial" panose="020B0604020202020204" pitchFamily="34" charset="0"/>
                <a:ea typeface="+mn-ea"/>
                <a:cs typeface="Arial" panose="020B0604020202020204" pitchFamily="34" charset="0"/>
              </a:rPr>
              <a:t> R1.8 billion. </a:t>
            </a:r>
            <a:r>
              <a:rPr lang="en-US" sz="3200" kern="1200" dirty="0">
                <a:solidFill>
                  <a:prstClr val="black"/>
                </a:solidFill>
                <a:latin typeface="Arial" panose="020B0604020202020204" pitchFamily="34" charset="0"/>
                <a:ea typeface="+mn-ea"/>
                <a:cs typeface="Arial" panose="020B0604020202020204" pitchFamily="34" charset="0"/>
              </a:rPr>
              <a:t>The underspending of </a:t>
            </a:r>
            <a:r>
              <a:rPr lang="en-US" sz="3200" b="1" kern="1200" dirty="0">
                <a:solidFill>
                  <a:prstClr val="black"/>
                </a:solidFill>
                <a:latin typeface="Arial" panose="020B0604020202020204" pitchFamily="34" charset="0"/>
                <a:ea typeface="+mn-ea"/>
                <a:cs typeface="Arial" panose="020B0604020202020204" pitchFamily="34" charset="0"/>
              </a:rPr>
              <a:t>R3.4 million </a:t>
            </a:r>
            <a:r>
              <a:rPr lang="en-US" sz="3200" kern="1200" dirty="0">
                <a:solidFill>
                  <a:prstClr val="black"/>
                </a:solidFill>
                <a:latin typeface="Arial" panose="020B0604020202020204" pitchFamily="34" charset="0"/>
                <a:ea typeface="+mn-ea"/>
                <a:cs typeface="Arial" panose="020B0604020202020204" pitchFamily="34" charset="0"/>
              </a:rPr>
              <a:t>is owing to:</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PESP funds that was declined by 3 entities due to late approval of roll-over by National Treasury; and</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Second tranche to PACOFS for the implementation of incubator programme could not be transferred due to irregular PACOFS internal processes.</a:t>
            </a:r>
          </a:p>
          <a:p>
            <a:pPr marL="571500" indent="-571500" algn="just" defTabSz="1828800" hangingPunct="1">
              <a:spcAft>
                <a:spcPts val="1600"/>
              </a:spcAft>
              <a:buFont typeface="Wingdings" panose="05000000000000000000" pitchFamily="2" charset="2"/>
              <a:buChar char="v"/>
              <a:tabLst>
                <a:tab pos="914400" algn="l"/>
              </a:tabLst>
            </a:pPr>
            <a:endParaRPr lang="en-US" sz="3200" kern="1200" dirty="0">
              <a:solidFill>
                <a:srgbClr val="FF0000"/>
              </a:solidFill>
              <a:latin typeface="Arial" panose="020B0604020202020204" pitchFamily="34" charset="0"/>
              <a:ea typeface="+mn-ea"/>
              <a:cs typeface="Arial" panose="020B0604020202020204" pitchFamily="34" charset="0"/>
            </a:endParaRPr>
          </a:p>
          <a:p>
            <a:pPr marL="571500" indent="-571500"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Departmental Agencies and Accounts (Cap)</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expenditure of</a:t>
            </a:r>
            <a:r>
              <a:rPr lang="en-US" sz="3200" b="1" kern="1200" dirty="0">
                <a:solidFill>
                  <a:prstClr val="black"/>
                </a:solidFill>
                <a:latin typeface="Arial" panose="020B0604020202020204" pitchFamily="34" charset="0"/>
                <a:ea typeface="+mn-ea"/>
                <a:cs typeface="Arial" panose="020B0604020202020204" pitchFamily="34" charset="0"/>
              </a:rPr>
              <a:t> R297.8 million (98.6%)</a:t>
            </a:r>
            <a:r>
              <a:rPr lang="en-US" sz="3200" kern="1200" dirty="0">
                <a:solidFill>
                  <a:prstClr val="black"/>
                </a:solidFill>
                <a:latin typeface="Arial" panose="020B0604020202020204" pitchFamily="34" charset="0"/>
                <a:ea typeface="+mn-ea"/>
                <a:cs typeface="Arial" panose="020B0604020202020204" pitchFamily="34" charset="0"/>
              </a:rPr>
              <a:t> against a Final Appropriation of</a:t>
            </a:r>
            <a:r>
              <a:rPr lang="en-US" sz="3200" b="1" kern="1200" dirty="0">
                <a:solidFill>
                  <a:prstClr val="black"/>
                </a:solidFill>
                <a:latin typeface="Arial" panose="020B0604020202020204" pitchFamily="34" charset="0"/>
                <a:ea typeface="+mn-ea"/>
                <a:cs typeface="Arial" panose="020B0604020202020204" pitchFamily="34" charset="0"/>
              </a:rPr>
              <a:t> R301.9 million. </a:t>
            </a:r>
            <a:r>
              <a:rPr lang="en-US" sz="3200" kern="1200" dirty="0">
                <a:solidFill>
                  <a:prstClr val="black"/>
                </a:solidFill>
                <a:latin typeface="Arial" panose="020B0604020202020204" pitchFamily="34" charset="0"/>
                <a:ea typeface="+mn-ea"/>
                <a:cs typeface="Arial" panose="020B0604020202020204" pitchFamily="34" charset="0"/>
              </a:rPr>
              <a:t>Underspending of R4.1 million is mainly due to (Iziko and South African Library for the Blind) March invoices not received from DPWI by end of the financial year.</a:t>
            </a:r>
          </a:p>
          <a:p>
            <a:pPr marL="571500" indent="-571500" algn="just" defTabSz="1828800" hangingPunct="1">
              <a:spcAft>
                <a:spcPts val="1600"/>
              </a:spcAft>
              <a:buFont typeface="Wingdings" panose="05000000000000000000" pitchFamily="2" charset="2"/>
              <a:buChar char="v"/>
              <a:tabLst>
                <a:tab pos="914400" algn="l"/>
              </a:tabLst>
            </a:pPr>
            <a:endParaRPr lang="en-US" sz="3200" kern="1200" dirty="0">
              <a:solidFill>
                <a:prstClr val="black"/>
              </a:solidFill>
              <a:latin typeface="Calibri (Body)"/>
              <a:ea typeface="+mn-ea"/>
              <a:cs typeface="Times New Roman" panose="02020603050405020304" pitchFamily="18" charset="0"/>
            </a:endParaRPr>
          </a:p>
          <a:p>
            <a:pPr marL="571500" indent="-571500" algn="just" defTabSz="1828800" hangingPunct="1">
              <a:spcAft>
                <a:spcPts val="1600"/>
              </a:spcAft>
              <a:buFont typeface="Wingdings" panose="05000000000000000000" pitchFamily="2" charset="2"/>
              <a:buChar char="v"/>
              <a:tabLst>
                <a:tab pos="914400" algn="l"/>
              </a:tabLst>
            </a:pPr>
            <a:endParaRPr lang="en-GB" sz="3200" kern="1200" dirty="0">
              <a:solidFill>
                <a:prstClr val="black"/>
              </a:solidFill>
              <a:latin typeface="Calibri (Body)"/>
              <a:ea typeface="+mn-ea"/>
              <a:cs typeface="Times New Roman" panose="02020603050405020304" pitchFamily="18" charset="0"/>
            </a:endParaRPr>
          </a:p>
          <a:p>
            <a:pPr algn="just" defTabSz="1828800" hangingPunct="1">
              <a:spcAft>
                <a:spcPts val="1600"/>
              </a:spcAft>
              <a:tabLst>
                <a:tab pos="914400" algn="l"/>
              </a:tabLst>
            </a:pPr>
            <a:endParaRPr lang="en-US" sz="3200" b="1" kern="1200" dirty="0">
              <a:solidFill>
                <a:prstClr val="black"/>
              </a:solidFill>
              <a:latin typeface="Calibri"/>
              <a:ea typeface="+mn-ea"/>
              <a:cs typeface="+mn-cs"/>
            </a:endParaRPr>
          </a:p>
          <a:p>
            <a:pPr algn="just" defTabSz="1828800" hangingPunct="1">
              <a:spcAft>
                <a:spcPts val="1600"/>
              </a:spcAft>
              <a:tabLst>
                <a:tab pos="914400" algn="l"/>
              </a:tabLst>
            </a:pPr>
            <a:endParaRPr lang="en-GB" sz="3200" b="1" kern="1200" dirty="0">
              <a:solidFill>
                <a:prstClr val="black"/>
              </a:solidFill>
              <a:latin typeface="Calibri (Body)"/>
              <a:ea typeface="+mn-ea"/>
              <a:cs typeface="Times New Roman" panose="02020603050405020304" pitchFamily="18" charset="0"/>
            </a:endParaRPr>
          </a:p>
          <a:p>
            <a:pPr algn="just" defTabSz="1828800" hangingPunct="1">
              <a:spcAft>
                <a:spcPts val="1600"/>
              </a:spcAft>
              <a:tabLst>
                <a:tab pos="914400" algn="l"/>
              </a:tabLst>
            </a:pPr>
            <a:endParaRPr lang="en-GB" sz="3200" kern="1200" dirty="0">
              <a:solidFill>
                <a:prstClr val="black"/>
              </a:solidFill>
              <a:latin typeface="Calibri (Body)"/>
              <a:ea typeface="+mn-ea"/>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A319A6F3-4CAB-30A8-810E-ACE47D3831AD}"/>
              </a:ext>
            </a:extLst>
          </p:cNvPr>
          <p:cNvGraphicFramePr>
            <a:graphicFrameLocks noGrp="1"/>
          </p:cNvGraphicFramePr>
          <p:nvPr/>
        </p:nvGraphicFramePr>
        <p:xfrm>
          <a:off x="12768064" y="801384"/>
          <a:ext cx="3718536" cy="1408036"/>
        </p:xfrm>
        <a:graphic>
          <a:graphicData uri="http://schemas.openxmlformats.org/drawingml/2006/table">
            <a:tbl>
              <a:tblPr/>
              <a:tblGrid>
                <a:gridCol w="1206012">
                  <a:extLst>
                    <a:ext uri="{9D8B030D-6E8A-4147-A177-3AD203B41FA5}">
                      <a16:colId xmlns:a16="http://schemas.microsoft.com/office/drawing/2014/main" val="1063270020"/>
                    </a:ext>
                  </a:extLst>
                </a:gridCol>
                <a:gridCol w="1206012">
                  <a:extLst>
                    <a:ext uri="{9D8B030D-6E8A-4147-A177-3AD203B41FA5}">
                      <a16:colId xmlns:a16="http://schemas.microsoft.com/office/drawing/2014/main" val="4116204292"/>
                    </a:ext>
                  </a:extLst>
                </a:gridCol>
                <a:gridCol w="1306512">
                  <a:extLst>
                    <a:ext uri="{9D8B030D-6E8A-4147-A177-3AD203B41FA5}">
                      <a16:colId xmlns:a16="http://schemas.microsoft.com/office/drawing/2014/main" val="1938001956"/>
                    </a:ext>
                  </a:extLst>
                </a:gridCol>
              </a:tblGrid>
              <a:tr h="933416">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730180353"/>
                  </a:ext>
                </a:extLst>
              </a:tr>
              <a:tr h="47462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100.0%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63173668"/>
                  </a:ext>
                </a:extLst>
              </a:tr>
            </a:tbl>
          </a:graphicData>
        </a:graphic>
      </p:graphicFrame>
      <p:pic>
        <p:nvPicPr>
          <p:cNvPr id="3" name="Picture 2">
            <a:extLst>
              <a:ext uri="{FF2B5EF4-FFF2-40B4-BE49-F238E27FC236}">
                <a16:creationId xmlns:a16="http://schemas.microsoft.com/office/drawing/2014/main" id="{4D390385-27FE-7443-8C29-144EBCA599CD}"/>
              </a:ext>
            </a:extLst>
          </p:cNvPr>
          <p:cNvPicPr>
            <a:picLocks noChangeAspect="1"/>
          </p:cNvPicPr>
          <p:nvPr/>
        </p:nvPicPr>
        <p:blipFill>
          <a:blip r:embed="rId2"/>
          <a:stretch>
            <a:fillRect/>
          </a:stretch>
        </p:blipFill>
        <p:spPr>
          <a:xfrm>
            <a:off x="12989025" y="3869323"/>
            <a:ext cx="3804234" cy="1548518"/>
          </a:xfrm>
          <a:prstGeom prst="rect">
            <a:avLst/>
          </a:prstGeom>
        </p:spPr>
      </p:pic>
      <p:graphicFrame>
        <p:nvGraphicFramePr>
          <p:cNvPr id="7" name="Table 6">
            <a:extLst>
              <a:ext uri="{FF2B5EF4-FFF2-40B4-BE49-F238E27FC236}">
                <a16:creationId xmlns:a16="http://schemas.microsoft.com/office/drawing/2014/main" id="{7B23DB9C-50FF-F53D-A9FF-5F452138B8CE}"/>
              </a:ext>
            </a:extLst>
          </p:cNvPr>
          <p:cNvGraphicFramePr>
            <a:graphicFrameLocks noGrp="1"/>
          </p:cNvGraphicFramePr>
          <p:nvPr/>
        </p:nvGraphicFramePr>
        <p:xfrm>
          <a:off x="13001348" y="8496882"/>
          <a:ext cx="3759200" cy="1402064"/>
        </p:xfrm>
        <a:graphic>
          <a:graphicData uri="http://schemas.openxmlformats.org/drawingml/2006/table">
            <a:tbl>
              <a:tblPr/>
              <a:tblGrid>
                <a:gridCol w="1219200">
                  <a:extLst>
                    <a:ext uri="{9D8B030D-6E8A-4147-A177-3AD203B41FA5}">
                      <a16:colId xmlns:a16="http://schemas.microsoft.com/office/drawing/2014/main" val="3034113156"/>
                    </a:ext>
                  </a:extLst>
                </a:gridCol>
                <a:gridCol w="1219200">
                  <a:extLst>
                    <a:ext uri="{9D8B030D-6E8A-4147-A177-3AD203B41FA5}">
                      <a16:colId xmlns:a16="http://schemas.microsoft.com/office/drawing/2014/main" val="14062653"/>
                    </a:ext>
                  </a:extLst>
                </a:gridCol>
                <a:gridCol w="1320800">
                  <a:extLst>
                    <a:ext uri="{9D8B030D-6E8A-4147-A177-3AD203B41FA5}">
                      <a16:colId xmlns:a16="http://schemas.microsoft.com/office/drawing/2014/main" val="3067878245"/>
                    </a:ext>
                  </a:extLst>
                </a:gridCol>
              </a:tblGrid>
              <a:tr h="929458">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360694506"/>
                  </a:ext>
                </a:extLst>
              </a:tr>
              <a:tr h="472606">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98.0%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2.0%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288949096"/>
                  </a:ext>
                </a:extLst>
              </a:tr>
            </a:tbl>
          </a:graphicData>
        </a:graphic>
      </p:graphicFrame>
    </p:spTree>
    <p:extLst>
      <p:ext uri="{BB962C8B-B14F-4D97-AF65-F5344CB8AC3E}">
        <p14:creationId xmlns:p14="http://schemas.microsoft.com/office/powerpoint/2010/main" val="150828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358956" y="297998"/>
            <a:ext cx="23666088"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mj-lt"/>
                <a:ea typeface="+mj-ea"/>
                <a:cs typeface="Arial"/>
              </a:rPr>
              <a:t>INTRODUCTION ….Cnt  </a:t>
            </a:r>
            <a:r>
              <a:rPr lang="en-ZA" sz="3200" b="1" kern="1200" dirty="0">
                <a:solidFill>
                  <a:srgbClr val="F5981B"/>
                </a:solidFill>
                <a:latin typeface="+mj-lt"/>
                <a:ea typeface="+mj-ea"/>
                <a:cs typeface="Arial"/>
              </a:rPr>
              <a:t>   </a:t>
            </a:r>
            <a:endParaRPr sz="3200" dirty="0">
              <a:latin typeface="+mj-lt"/>
            </a:endParaRPr>
          </a:p>
        </p:txBody>
      </p:sp>
      <p:sp>
        <p:nvSpPr>
          <p:cNvPr id="4" name="TextBox 3">
            <a:extLst>
              <a:ext uri="{FF2B5EF4-FFF2-40B4-BE49-F238E27FC236}">
                <a16:creationId xmlns:a16="http://schemas.microsoft.com/office/drawing/2014/main" id="{5E08C5E1-2D13-1501-732D-1E952D8CAE0A}"/>
              </a:ext>
            </a:extLst>
          </p:cNvPr>
          <p:cNvSpPr txBox="1"/>
          <p:nvPr/>
        </p:nvSpPr>
        <p:spPr>
          <a:xfrm>
            <a:off x="23037271" y="12946221"/>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b="1" dirty="0">
                <a:solidFill>
                  <a:srgbClr val="000000"/>
                </a:solidFill>
              </a:rPr>
              <a:t>5</a:t>
            </a:r>
            <a:endParaRPr kumimoji="0" lang="en-ZA" sz="2400" b="1" i="0" u="none" strike="noStrike" cap="none" spc="0" normalizeH="0" baseline="0" dirty="0">
              <a:ln>
                <a:noFill/>
              </a:ln>
              <a:solidFill>
                <a:srgbClr val="000000"/>
              </a:solidFill>
              <a:effectLst/>
              <a:uFillTx/>
              <a:latin typeface="+mj-lt"/>
              <a:ea typeface="+mj-ea"/>
              <a:cs typeface="+mj-cs"/>
              <a:sym typeface="Helvetica Neue"/>
            </a:endParaRPr>
          </a:p>
        </p:txBody>
      </p:sp>
      <p:sp>
        <p:nvSpPr>
          <p:cNvPr id="6" name="TextBox 5">
            <a:extLst>
              <a:ext uri="{FF2B5EF4-FFF2-40B4-BE49-F238E27FC236}">
                <a16:creationId xmlns:a16="http://schemas.microsoft.com/office/drawing/2014/main" id="{D0931029-8038-D18A-4652-C22BBFDF7651}"/>
              </a:ext>
            </a:extLst>
          </p:cNvPr>
          <p:cNvSpPr txBox="1"/>
          <p:nvPr/>
        </p:nvSpPr>
        <p:spPr>
          <a:xfrm>
            <a:off x="358956" y="2512452"/>
            <a:ext cx="23781984" cy="10905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50000"/>
              </a:lnSpc>
            </a:pPr>
            <a:r>
              <a:rPr kumimoji="0" lang="en-ZA" sz="3600" b="1" i="0" u="none" strike="noStrike" kern="0" cap="none" spc="0" normalizeH="0" baseline="0" noProof="0" dirty="0">
                <a:ln>
                  <a:noFill/>
                </a:ln>
                <a:solidFill>
                  <a:srgbClr val="000000"/>
                </a:solidFill>
                <a:effectLst/>
                <a:uLnTx/>
                <a:uFillTx/>
                <a:latin typeface="Helvetica"/>
                <a:cs typeface="Arial" panose="020B0604020202020204" pitchFamily="34" charset="0"/>
                <a:sym typeface="Helvetica Neue"/>
              </a:rPr>
              <a:t>Highlights </a:t>
            </a:r>
            <a:r>
              <a:rPr lang="en-ZA" sz="3600" b="1" dirty="0">
                <a:solidFill>
                  <a:srgbClr val="000000"/>
                </a:solidFill>
                <a:latin typeface="+mn-lt"/>
                <a:cs typeface="Arial" panose="020B0604020202020204" pitchFamily="34" charset="0"/>
              </a:rPr>
              <a:t>of the Cultural and Creative Industries Sector</a:t>
            </a:r>
            <a:endParaRPr lang="en-US" sz="3600" b="1" dirty="0">
              <a:solidFill>
                <a:srgbClr val="000000"/>
              </a:solidFill>
              <a:latin typeface="+mn-lt"/>
              <a:cs typeface="Arial" panose="020B0604020202020204" pitchFamily="34" charset="0"/>
            </a:endParaRPr>
          </a:p>
          <a:p>
            <a:pPr marL="1084263" marR="0" indent="-1084263" algn="just" defTabSz="2438337" rtl="0" fontAlgn="auto" latinLnBrk="0" hangingPunct="0">
              <a:lnSpc>
                <a:spcPct val="150000"/>
              </a:lnSpc>
              <a:spcBef>
                <a:spcPts val="0"/>
              </a:spcBef>
              <a:spcAft>
                <a:spcPts val="0"/>
              </a:spcAft>
              <a:buClrTx/>
              <a:buSzTx/>
              <a:buFont typeface="Wingdings" panose="05000000000000000000" pitchFamily="2" charset="2"/>
              <a:buChar char="§"/>
              <a:tabLst/>
            </a:pPr>
            <a:r>
              <a:rPr lang="en-GB" sz="3600" dirty="0">
                <a:solidFill>
                  <a:srgbClr val="000000"/>
                </a:solidFill>
                <a:latin typeface="+mn-lt"/>
                <a:ea typeface="Arial" panose="020B0604020202020204" pitchFamily="34" charset="0"/>
                <a:cs typeface="Calibri" panose="020F0502020204030204" pitchFamily="34" charset="0"/>
              </a:rPr>
              <a:t>SACO’s 2022 mapping study outcomes show that design and creative services provided 32% of the cultural and creative industries’ (CCIs’) contribution to the gross domestic product (GDP), followed by audio-visual and interactive media at 30% and visual arts and crafts at 15%.</a:t>
            </a:r>
          </a:p>
          <a:p>
            <a:pPr marL="1084263" marR="0" indent="-1084263" algn="just" defTabSz="2438337" rtl="0" fontAlgn="auto" latinLnBrk="0" hangingPunct="0">
              <a:lnSpc>
                <a:spcPct val="150000"/>
              </a:lnSpc>
              <a:spcBef>
                <a:spcPts val="0"/>
              </a:spcBef>
              <a:spcAft>
                <a:spcPts val="0"/>
              </a:spcAft>
              <a:buClrTx/>
              <a:buSzTx/>
              <a:buFont typeface="Wingdings" panose="05000000000000000000" pitchFamily="2" charset="2"/>
              <a:buChar char="§"/>
              <a:tabLst/>
            </a:pPr>
            <a:endParaRPr lang="en-GB" sz="1200" dirty="0">
              <a:solidFill>
                <a:srgbClr val="000000"/>
              </a:solidFill>
              <a:latin typeface="+mn-lt"/>
              <a:ea typeface="Arial" panose="020B0604020202020204" pitchFamily="34" charset="0"/>
              <a:cs typeface="Calibri" panose="020F0502020204030204" pitchFamily="34" charset="0"/>
            </a:endParaRPr>
          </a:p>
          <a:p>
            <a:pPr marL="1084263" marR="0" indent="-1084263" algn="just" defTabSz="2438337" rtl="0" fontAlgn="auto" latinLnBrk="0" hangingPunct="0">
              <a:lnSpc>
                <a:spcPct val="150000"/>
              </a:lnSpc>
              <a:spcBef>
                <a:spcPts val="0"/>
              </a:spcBef>
              <a:spcAft>
                <a:spcPts val="0"/>
              </a:spcAft>
              <a:buClrTx/>
              <a:buSzTx/>
              <a:buFont typeface="Wingdings" panose="05000000000000000000" pitchFamily="2" charset="2"/>
              <a:buChar char="§"/>
              <a:tabLst/>
            </a:pPr>
            <a:r>
              <a:rPr lang="en-GB" sz="3600" dirty="0">
                <a:solidFill>
                  <a:srgbClr val="000000"/>
                </a:solidFill>
                <a:latin typeface="+mn-lt"/>
                <a:ea typeface="Arial" panose="020B0604020202020204" pitchFamily="34" charset="0"/>
                <a:cs typeface="Calibri" panose="020F0502020204030204" pitchFamily="34" charset="0"/>
              </a:rPr>
              <a:t>The performance and celebration domain contributed only 6% of the CCIs’ contribution to the GDP. This can be attributed to the restrictions on gatherings, free association and movement due to COVID-19, in line with protocols and infographics of the World Health Organisation (WHO).</a:t>
            </a:r>
          </a:p>
          <a:p>
            <a:pPr marL="1084263" marR="0" indent="-1084263" algn="just" defTabSz="2438337" rtl="0" fontAlgn="auto" latinLnBrk="0" hangingPunct="0">
              <a:lnSpc>
                <a:spcPct val="150000"/>
              </a:lnSpc>
              <a:spcBef>
                <a:spcPts val="0"/>
              </a:spcBef>
              <a:spcAft>
                <a:spcPts val="0"/>
              </a:spcAft>
              <a:buClrTx/>
              <a:buSzTx/>
              <a:buFont typeface="Wingdings" panose="05000000000000000000" pitchFamily="2" charset="2"/>
              <a:buChar char="§"/>
              <a:tabLst/>
            </a:pPr>
            <a:endParaRPr lang="en-GB" sz="1200" dirty="0">
              <a:solidFill>
                <a:srgbClr val="000000"/>
              </a:solidFill>
              <a:latin typeface="+mn-lt"/>
              <a:ea typeface="Arial" panose="020B0604020202020204" pitchFamily="34" charset="0"/>
              <a:cs typeface="Calibri" panose="020F0502020204030204" pitchFamily="34" charset="0"/>
            </a:endParaRPr>
          </a:p>
          <a:p>
            <a:pPr marL="1084263" indent="-1084263" algn="just">
              <a:lnSpc>
                <a:spcPct val="150000"/>
              </a:lnSpc>
              <a:buFont typeface="Wingdings" panose="05000000000000000000" pitchFamily="2" charset="2"/>
              <a:buChar char="§"/>
            </a:pPr>
            <a:r>
              <a:rPr lang="en-GB" sz="3600" dirty="0">
                <a:solidFill>
                  <a:srgbClr val="000000"/>
                </a:solidFill>
                <a:latin typeface="+mn-lt"/>
                <a:ea typeface="Arial" panose="020B0604020202020204" pitchFamily="34" charset="0"/>
                <a:cs typeface="Calibri" panose="020F0502020204030204" pitchFamily="34" charset="0"/>
              </a:rPr>
              <a:t>To mitigate the high youth unemployment rate, the Department supported several youth programmes, among them the Debut Fund Programme, The Young Patriots Programme, the Artists in Schools Project just to mention a few. </a:t>
            </a:r>
          </a:p>
          <a:p>
            <a:pPr marL="1084263" indent="-1084263" algn="just">
              <a:lnSpc>
                <a:spcPct val="150000"/>
              </a:lnSpc>
              <a:buFont typeface="Wingdings" panose="05000000000000000000" pitchFamily="2" charset="2"/>
              <a:buChar char="§"/>
            </a:pPr>
            <a:endParaRPr lang="en-GB" sz="1200" dirty="0">
              <a:solidFill>
                <a:srgbClr val="000000"/>
              </a:solidFill>
              <a:latin typeface="+mn-lt"/>
              <a:ea typeface="Arial" panose="020B0604020202020204" pitchFamily="34" charset="0"/>
              <a:cs typeface="Calibri" panose="020F0502020204030204" pitchFamily="34" charset="0"/>
            </a:endParaRPr>
          </a:p>
          <a:p>
            <a:pPr marL="1084263" indent="-1084263" algn="just">
              <a:lnSpc>
                <a:spcPct val="150000"/>
              </a:lnSpc>
              <a:buFont typeface="Wingdings" panose="05000000000000000000" pitchFamily="2" charset="2"/>
              <a:buChar char="§"/>
            </a:pPr>
            <a:r>
              <a:rPr lang="en-ZA" sz="3600" dirty="0">
                <a:solidFill>
                  <a:srgbClr val="000000"/>
                </a:solidFill>
                <a:latin typeface="+mn-lt"/>
                <a:ea typeface="Arial" panose="020B0604020202020204" pitchFamily="34" charset="0"/>
                <a:cs typeface="Calibri" panose="020F0502020204030204" pitchFamily="34" charset="0"/>
              </a:rPr>
              <a:t>Direct impact of the CCIs in 2018 was R74,39 billion, which accounts for 1,7% of South Africa’s GDP. </a:t>
            </a:r>
            <a:r>
              <a:rPr lang="en-GB" sz="3600" dirty="0">
                <a:solidFill>
                  <a:srgbClr val="000000"/>
                </a:solidFill>
                <a:latin typeface="+mn-lt"/>
                <a:ea typeface="Arial" panose="020B0604020202020204" pitchFamily="34" charset="0"/>
                <a:cs typeface="Calibri" panose="020F0502020204030204" pitchFamily="34" charset="0"/>
              </a:rPr>
              <a:t>In 2022, this contribution increased to R161 billion, accounting for 2,97% of South Africa’s GDP.</a:t>
            </a:r>
          </a:p>
        </p:txBody>
      </p:sp>
    </p:spTree>
    <p:extLst>
      <p:ext uri="{BB962C8B-B14F-4D97-AF65-F5344CB8AC3E}">
        <p14:creationId xmlns:p14="http://schemas.microsoft.com/office/powerpoint/2010/main" val="1626913876"/>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527BE-84C0-7668-B084-BA75138CED47}"/>
              </a:ext>
            </a:extLst>
          </p:cNvPr>
          <p:cNvSpPr>
            <a:spLocks noGrp="1"/>
          </p:cNvSpPr>
          <p:nvPr>
            <p:ph type="sldNum" sz="quarter" idx="4"/>
          </p:nvPr>
        </p:nvSpPr>
        <p:spPr/>
        <p:txBody>
          <a:bodyPr/>
          <a:lstStyle/>
          <a:p>
            <a:pPr defTabSz="1828800" hangingPunct="1"/>
            <a:r>
              <a:rPr lang="en-ZA" sz="2400" kern="1200" dirty="0">
                <a:latin typeface="Arial" panose="020B0604020202020204" pitchFamily="34" charset="0"/>
                <a:ea typeface="+mn-ea"/>
                <a:cs typeface="Arial" panose="020B0604020202020204" pitchFamily="34" charset="0"/>
              </a:rPr>
              <a:t>6</a:t>
            </a:r>
          </a:p>
        </p:txBody>
      </p:sp>
      <p:sp>
        <p:nvSpPr>
          <p:cNvPr id="6" name="TextBox 5">
            <a:extLst>
              <a:ext uri="{FF2B5EF4-FFF2-40B4-BE49-F238E27FC236}">
                <a16:creationId xmlns:a16="http://schemas.microsoft.com/office/drawing/2014/main" id="{D46B06C7-2BE8-2707-9CA2-6AC7670E5500}"/>
              </a:ext>
            </a:extLst>
          </p:cNvPr>
          <p:cNvSpPr txBox="1"/>
          <p:nvPr/>
        </p:nvSpPr>
        <p:spPr>
          <a:xfrm>
            <a:off x="3633392" y="30064"/>
            <a:ext cx="16273808" cy="11695509"/>
          </a:xfrm>
          <a:prstGeom prst="rect">
            <a:avLst/>
          </a:prstGeom>
          <a:noFill/>
        </p:spPr>
        <p:txBody>
          <a:bodyPr wrap="square">
            <a:spAutoFit/>
          </a:bodyPr>
          <a:lstStyle/>
          <a:p>
            <a:pPr defTabSz="1828800" hangingPunct="1">
              <a:spcAft>
                <a:spcPts val="1600"/>
              </a:spcAft>
              <a:tabLst>
                <a:tab pos="914400" algn="l"/>
              </a:tabLst>
            </a:pPr>
            <a:r>
              <a:rPr lang="en-US" sz="6600" b="1" kern="1200" dirty="0">
                <a:solidFill>
                  <a:srgbClr val="F79646">
                    <a:lumMod val="75000"/>
                  </a:srgbClr>
                </a:solidFill>
                <a:latin typeface="Arial" panose="020B0604020202020204" pitchFamily="34" charset="0"/>
                <a:ea typeface="+mn-ea"/>
                <a:cs typeface="Arial" panose="020B0604020202020204" pitchFamily="34" charset="0"/>
              </a:rPr>
              <a:t>EXECUTIVE SUMMARY</a:t>
            </a:r>
          </a:p>
          <a:p>
            <a:pPr marL="571500" indent="-571500" algn="just" defTabSz="1828800" hangingPunct="1">
              <a:spcAft>
                <a:spcPts val="1600"/>
              </a:spcAft>
              <a:buFont typeface="Wingdings" panose="05000000000000000000" pitchFamily="2" charset="2"/>
              <a:buChar char="q"/>
              <a:tabLst>
                <a:tab pos="914400" algn="l"/>
              </a:tabLst>
            </a:pPr>
            <a:endParaRPr lang="en-US" sz="1600" b="1" kern="1200" dirty="0">
              <a:solidFill>
                <a:prstClr val="black"/>
              </a:solidFill>
              <a:latin typeface="Arial" panose="020B0604020202020204" pitchFamily="34" charset="0"/>
              <a:ea typeface="+mn-ea"/>
              <a:cs typeface="Arial" panose="020B0604020202020204" pitchFamily="34" charset="0"/>
            </a:endParaRPr>
          </a:p>
          <a:p>
            <a:pPr marL="571500" indent="-571500"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Higher Education Institutions (Cur)</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expenditure of</a:t>
            </a:r>
            <a:r>
              <a:rPr lang="en-US" sz="3200" b="1" kern="1200" dirty="0">
                <a:solidFill>
                  <a:prstClr val="black"/>
                </a:solidFill>
                <a:latin typeface="Arial" panose="020B0604020202020204" pitchFamily="34" charset="0"/>
                <a:ea typeface="+mn-ea"/>
                <a:cs typeface="Arial" panose="020B0604020202020204" pitchFamily="34" charset="0"/>
              </a:rPr>
              <a:t> R4.4 million (74.1%)</a:t>
            </a:r>
            <a:r>
              <a:rPr lang="en-US" sz="3200" kern="1200" dirty="0">
                <a:solidFill>
                  <a:prstClr val="black"/>
                </a:solidFill>
                <a:latin typeface="Arial" panose="020B0604020202020204" pitchFamily="34" charset="0"/>
                <a:ea typeface="+mn-ea"/>
                <a:cs typeface="Arial" panose="020B0604020202020204" pitchFamily="34" charset="0"/>
              </a:rPr>
              <a:t> against a Final Appropriation of</a:t>
            </a:r>
            <a:r>
              <a:rPr lang="en-US" sz="3200" b="1" kern="1200" dirty="0">
                <a:solidFill>
                  <a:prstClr val="black"/>
                </a:solidFill>
                <a:latin typeface="Arial" panose="020B0604020202020204" pitchFamily="34" charset="0"/>
                <a:ea typeface="+mn-ea"/>
                <a:cs typeface="Arial" panose="020B0604020202020204" pitchFamily="34" charset="0"/>
              </a:rPr>
              <a:t> R5.9 million. </a:t>
            </a:r>
            <a:r>
              <a:rPr lang="en-US" sz="3200" kern="1200" dirty="0">
                <a:solidFill>
                  <a:prstClr val="black"/>
                </a:solidFill>
                <a:latin typeface="Arial" panose="020B0604020202020204" pitchFamily="34" charset="0"/>
                <a:ea typeface="+mn-ea"/>
                <a:cs typeface="Arial" panose="020B0604020202020204" pitchFamily="34" charset="0"/>
              </a:rPr>
              <a:t>The underspending of </a:t>
            </a:r>
            <a:r>
              <a:rPr lang="en-US" sz="3200" b="1" kern="1200" dirty="0">
                <a:solidFill>
                  <a:prstClr val="black"/>
                </a:solidFill>
                <a:latin typeface="Arial" panose="020B0604020202020204" pitchFamily="34" charset="0"/>
                <a:ea typeface="+mn-ea"/>
                <a:cs typeface="Arial" panose="020B0604020202020204" pitchFamily="34" charset="0"/>
              </a:rPr>
              <a:t>R1.5 million </a:t>
            </a:r>
            <a:r>
              <a:rPr lang="en-US" sz="3200" kern="1200" dirty="0">
                <a:solidFill>
                  <a:prstClr val="black"/>
                </a:solidFill>
                <a:latin typeface="Arial" panose="020B0604020202020204" pitchFamily="34" charset="0"/>
                <a:ea typeface="+mn-ea"/>
                <a:cs typeface="Arial" panose="020B0604020202020204" pitchFamily="34" charset="0"/>
              </a:rPr>
              <a:t>is owing to failure by the university (Stellenbosch) to submit compliance documents.</a:t>
            </a:r>
          </a:p>
          <a:p>
            <a:pPr algn="just" defTabSz="1828800" hangingPunct="1">
              <a:spcAft>
                <a:spcPts val="1600"/>
              </a:spcAft>
              <a:tabLst>
                <a:tab pos="914400" algn="l"/>
              </a:tabLst>
            </a:pPr>
            <a:endParaRPr lang="en-US" sz="3200" kern="1200" dirty="0">
              <a:solidFill>
                <a:prstClr val="black"/>
              </a:solidFill>
              <a:latin typeface="Arial" panose="020B0604020202020204" pitchFamily="34" charset="0"/>
              <a:ea typeface="+mn-ea"/>
              <a:cs typeface="Arial" panose="020B0604020202020204" pitchFamily="34" charset="0"/>
            </a:endParaRPr>
          </a:p>
          <a:p>
            <a:pPr marL="571500" indent="-571500"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Foreign Government &amp; International Organisations</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expenditure is at </a:t>
            </a:r>
            <a:r>
              <a:rPr lang="en-US" sz="3200" b="1" kern="1200" dirty="0">
                <a:solidFill>
                  <a:prstClr val="black"/>
                </a:solidFill>
                <a:latin typeface="Arial" panose="020B0604020202020204" pitchFamily="34" charset="0"/>
                <a:ea typeface="+mn-ea"/>
                <a:cs typeface="Arial" panose="020B0604020202020204" pitchFamily="34" charset="0"/>
              </a:rPr>
              <a:t>R5.5 million (96.6%)</a:t>
            </a:r>
            <a:r>
              <a:rPr lang="en-US" sz="3200" kern="1200" dirty="0">
                <a:solidFill>
                  <a:prstClr val="black"/>
                </a:solidFill>
                <a:latin typeface="Arial" panose="020B0604020202020204" pitchFamily="34" charset="0"/>
                <a:ea typeface="+mn-ea"/>
                <a:cs typeface="Arial" panose="020B0604020202020204" pitchFamily="34" charset="0"/>
              </a:rPr>
              <a:t> against the Final Appropriation of </a:t>
            </a:r>
            <a:br>
              <a:rPr lang="en-US" sz="3200" kern="1200" dirty="0">
                <a:solidFill>
                  <a:prstClr val="black"/>
                </a:solidFill>
                <a:latin typeface="Arial" panose="020B0604020202020204" pitchFamily="34" charset="0"/>
                <a:ea typeface="+mn-ea"/>
                <a:cs typeface="Arial" panose="020B0604020202020204" pitchFamily="34" charset="0"/>
              </a:rPr>
            </a:br>
            <a:r>
              <a:rPr lang="en-US" sz="3200" b="1" kern="1200" dirty="0">
                <a:solidFill>
                  <a:prstClr val="black"/>
                </a:solidFill>
                <a:latin typeface="Arial" panose="020B0604020202020204" pitchFamily="34" charset="0"/>
                <a:ea typeface="+mn-ea"/>
                <a:cs typeface="Arial" panose="020B0604020202020204" pitchFamily="34" charset="0"/>
              </a:rPr>
              <a:t>R5.7 million </a:t>
            </a:r>
            <a:r>
              <a:rPr lang="en-US" sz="3200" kern="1200" dirty="0">
                <a:solidFill>
                  <a:prstClr val="black"/>
                </a:solidFill>
                <a:latin typeface="Arial" panose="020B0604020202020204" pitchFamily="34" charset="0"/>
                <a:ea typeface="+mn-ea"/>
                <a:cs typeface="Arial" panose="020B0604020202020204" pitchFamily="34" charset="0"/>
              </a:rPr>
              <a:t>was</a:t>
            </a:r>
            <a:r>
              <a:rPr lang="en-US" sz="3200" b="1" kern="1200" dirty="0">
                <a:solidFill>
                  <a:prstClr val="black"/>
                </a:solidFill>
                <a:latin typeface="Arial" panose="020B0604020202020204" pitchFamily="34" charset="0"/>
                <a:ea typeface="+mn-ea"/>
                <a:cs typeface="Arial" panose="020B0604020202020204" pitchFamily="34" charset="0"/>
              </a:rPr>
              <a:t> </a:t>
            </a:r>
            <a:r>
              <a:rPr lang="en-US" sz="3200" kern="1200" dirty="0">
                <a:solidFill>
                  <a:prstClr val="black"/>
                </a:solidFill>
                <a:latin typeface="Arial" panose="020B0604020202020204" pitchFamily="34" charset="0"/>
                <a:ea typeface="+mn-ea"/>
                <a:cs typeface="Arial" panose="020B0604020202020204" pitchFamily="34" charset="0"/>
              </a:rPr>
              <a:t>transferred to various international organisations for annual subscription fees. The underspending of </a:t>
            </a:r>
            <a:r>
              <a:rPr lang="en-US" sz="3200" b="1" kern="1200" dirty="0">
                <a:solidFill>
                  <a:prstClr val="black"/>
                </a:solidFill>
                <a:latin typeface="Arial" panose="020B0604020202020204" pitchFamily="34" charset="0"/>
                <a:ea typeface="+mn-ea"/>
                <a:cs typeface="Arial" panose="020B0604020202020204" pitchFamily="34" charset="0"/>
              </a:rPr>
              <a:t>R193 thousands </a:t>
            </a:r>
            <a:r>
              <a:rPr lang="en-US" sz="3200" kern="1200" dirty="0">
                <a:solidFill>
                  <a:prstClr val="black"/>
                </a:solidFill>
                <a:latin typeface="Arial" panose="020B0604020202020204" pitchFamily="34" charset="0"/>
                <a:ea typeface="+mn-ea"/>
                <a:cs typeface="Arial" panose="020B0604020202020204" pitchFamily="34" charset="0"/>
              </a:rPr>
              <a:t>is as a result of the exchange rate at the time of payment processing.</a:t>
            </a:r>
          </a:p>
          <a:p>
            <a:pPr algn="just" defTabSz="1828800" hangingPunct="1">
              <a:spcAft>
                <a:spcPts val="1600"/>
              </a:spcAft>
              <a:tabLst>
                <a:tab pos="914400" algn="l"/>
              </a:tabLst>
            </a:pPr>
            <a:endParaRPr lang="en-US" sz="3200"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endParaRPr lang="en-US" sz="3200"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endParaRPr lang="en-GB" sz="3200" kern="1200" dirty="0">
              <a:solidFill>
                <a:prstClr val="black"/>
              </a:solidFill>
              <a:latin typeface="Calibri (Body)"/>
              <a:ea typeface="+mn-ea"/>
              <a:cs typeface="Times New Roman" panose="02020603050405020304" pitchFamily="18" charset="0"/>
            </a:endParaRPr>
          </a:p>
          <a:p>
            <a:pPr algn="just" defTabSz="1828800" hangingPunct="1">
              <a:spcAft>
                <a:spcPts val="1600"/>
              </a:spcAft>
              <a:tabLst>
                <a:tab pos="914400" algn="l"/>
              </a:tabLst>
            </a:pPr>
            <a:endParaRPr lang="en-US" sz="3200" b="1" kern="1200" dirty="0">
              <a:solidFill>
                <a:prstClr val="black"/>
              </a:solidFill>
              <a:latin typeface="Calibri"/>
              <a:ea typeface="+mn-ea"/>
              <a:cs typeface="+mn-cs"/>
            </a:endParaRPr>
          </a:p>
          <a:p>
            <a:pPr algn="just" defTabSz="1828800" hangingPunct="1">
              <a:spcAft>
                <a:spcPts val="1600"/>
              </a:spcAft>
              <a:tabLst>
                <a:tab pos="914400" algn="l"/>
              </a:tabLst>
            </a:pPr>
            <a:endParaRPr lang="en-GB" sz="3200" b="1" kern="1200" dirty="0">
              <a:solidFill>
                <a:prstClr val="black"/>
              </a:solidFill>
              <a:latin typeface="Calibri (Body)"/>
              <a:ea typeface="+mn-ea"/>
              <a:cs typeface="Times New Roman" panose="02020603050405020304" pitchFamily="18" charset="0"/>
            </a:endParaRPr>
          </a:p>
          <a:p>
            <a:pPr algn="just" defTabSz="1828800" hangingPunct="1">
              <a:spcAft>
                <a:spcPts val="1600"/>
              </a:spcAft>
              <a:tabLst>
                <a:tab pos="914400" algn="l"/>
              </a:tabLst>
            </a:pPr>
            <a:endParaRPr lang="en-GB" sz="3200" kern="1200" dirty="0">
              <a:solidFill>
                <a:prstClr val="black"/>
              </a:solidFill>
              <a:latin typeface="Calibri (Body)"/>
              <a:ea typeface="+mn-ea"/>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ACE040E5-DD12-4C72-DE4A-838EC8429FA0}"/>
              </a:ext>
            </a:extLst>
          </p:cNvPr>
          <p:cNvGraphicFramePr>
            <a:graphicFrameLocks noGrp="1"/>
          </p:cNvGraphicFramePr>
          <p:nvPr/>
        </p:nvGraphicFramePr>
        <p:xfrm>
          <a:off x="13632160" y="953345"/>
          <a:ext cx="3759200" cy="1418334"/>
        </p:xfrm>
        <a:graphic>
          <a:graphicData uri="http://schemas.openxmlformats.org/drawingml/2006/table">
            <a:tbl>
              <a:tblPr/>
              <a:tblGrid>
                <a:gridCol w="1219200">
                  <a:extLst>
                    <a:ext uri="{9D8B030D-6E8A-4147-A177-3AD203B41FA5}">
                      <a16:colId xmlns:a16="http://schemas.microsoft.com/office/drawing/2014/main" val="2914465534"/>
                    </a:ext>
                  </a:extLst>
                </a:gridCol>
                <a:gridCol w="1219200">
                  <a:extLst>
                    <a:ext uri="{9D8B030D-6E8A-4147-A177-3AD203B41FA5}">
                      <a16:colId xmlns:a16="http://schemas.microsoft.com/office/drawing/2014/main" val="2281986862"/>
                    </a:ext>
                  </a:extLst>
                </a:gridCol>
                <a:gridCol w="1320800">
                  <a:extLst>
                    <a:ext uri="{9D8B030D-6E8A-4147-A177-3AD203B41FA5}">
                      <a16:colId xmlns:a16="http://schemas.microsoft.com/office/drawing/2014/main" val="2543922599"/>
                    </a:ext>
                  </a:extLst>
                </a:gridCol>
              </a:tblGrid>
              <a:tr h="940246">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997929832"/>
                  </a:ext>
                </a:extLst>
              </a:tr>
              <a:tr h="478088">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74.1%</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25.9%</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547488534"/>
                  </a:ext>
                </a:extLst>
              </a:tr>
            </a:tbl>
          </a:graphicData>
        </a:graphic>
      </p:graphicFrame>
      <p:graphicFrame>
        <p:nvGraphicFramePr>
          <p:cNvPr id="11" name="Table 10">
            <a:extLst>
              <a:ext uri="{FF2B5EF4-FFF2-40B4-BE49-F238E27FC236}">
                <a16:creationId xmlns:a16="http://schemas.microsoft.com/office/drawing/2014/main" id="{A319A6F3-4CAB-30A8-810E-ACE47D3831AD}"/>
              </a:ext>
            </a:extLst>
          </p:cNvPr>
          <p:cNvGraphicFramePr>
            <a:graphicFrameLocks noGrp="1"/>
          </p:cNvGraphicFramePr>
          <p:nvPr/>
        </p:nvGraphicFramePr>
        <p:xfrm>
          <a:off x="13632986" y="3977680"/>
          <a:ext cx="3759200" cy="1418332"/>
        </p:xfrm>
        <a:graphic>
          <a:graphicData uri="http://schemas.openxmlformats.org/drawingml/2006/table">
            <a:tbl>
              <a:tblPr/>
              <a:tblGrid>
                <a:gridCol w="1219200">
                  <a:extLst>
                    <a:ext uri="{9D8B030D-6E8A-4147-A177-3AD203B41FA5}">
                      <a16:colId xmlns:a16="http://schemas.microsoft.com/office/drawing/2014/main" val="1063270020"/>
                    </a:ext>
                  </a:extLst>
                </a:gridCol>
                <a:gridCol w="1219200">
                  <a:extLst>
                    <a:ext uri="{9D8B030D-6E8A-4147-A177-3AD203B41FA5}">
                      <a16:colId xmlns:a16="http://schemas.microsoft.com/office/drawing/2014/main" val="4116204292"/>
                    </a:ext>
                  </a:extLst>
                </a:gridCol>
                <a:gridCol w="1320800">
                  <a:extLst>
                    <a:ext uri="{9D8B030D-6E8A-4147-A177-3AD203B41FA5}">
                      <a16:colId xmlns:a16="http://schemas.microsoft.com/office/drawing/2014/main" val="1938001956"/>
                    </a:ext>
                  </a:extLst>
                </a:gridCol>
              </a:tblGrid>
              <a:tr h="940242">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730180353"/>
                  </a:ext>
                </a:extLst>
              </a:tr>
              <a:tr h="47809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96.6%</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3.4%</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63173668"/>
                  </a:ext>
                </a:extLst>
              </a:tr>
            </a:tbl>
          </a:graphicData>
        </a:graphic>
      </p:graphicFrame>
    </p:spTree>
    <p:extLst>
      <p:ext uri="{BB962C8B-B14F-4D97-AF65-F5344CB8AC3E}">
        <p14:creationId xmlns:p14="http://schemas.microsoft.com/office/powerpoint/2010/main" val="18328229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527BE-84C0-7668-B084-BA75138CED47}"/>
              </a:ext>
            </a:extLst>
          </p:cNvPr>
          <p:cNvSpPr>
            <a:spLocks noGrp="1"/>
          </p:cNvSpPr>
          <p:nvPr>
            <p:ph type="sldNum" sz="quarter" idx="4"/>
          </p:nvPr>
        </p:nvSpPr>
        <p:spPr/>
        <p:txBody>
          <a:bodyPr/>
          <a:lstStyle/>
          <a:p>
            <a:pPr defTabSz="1828800" hangingPunct="1"/>
            <a:r>
              <a:rPr lang="en-ZA" sz="2400" kern="1200" dirty="0">
                <a:latin typeface="Arial" panose="020B0604020202020204" pitchFamily="34" charset="0"/>
                <a:ea typeface="+mn-ea"/>
                <a:cs typeface="Arial" panose="020B0604020202020204" pitchFamily="34" charset="0"/>
              </a:rPr>
              <a:t>7</a:t>
            </a:r>
          </a:p>
        </p:txBody>
      </p:sp>
      <p:sp>
        <p:nvSpPr>
          <p:cNvPr id="6" name="TextBox 5">
            <a:extLst>
              <a:ext uri="{FF2B5EF4-FFF2-40B4-BE49-F238E27FC236}">
                <a16:creationId xmlns:a16="http://schemas.microsoft.com/office/drawing/2014/main" id="{D46B06C7-2BE8-2707-9CA2-6AC7670E5500}"/>
              </a:ext>
            </a:extLst>
          </p:cNvPr>
          <p:cNvSpPr txBox="1"/>
          <p:nvPr/>
        </p:nvSpPr>
        <p:spPr>
          <a:xfrm>
            <a:off x="3605594" y="233265"/>
            <a:ext cx="16273808" cy="12023804"/>
          </a:xfrm>
          <a:prstGeom prst="rect">
            <a:avLst/>
          </a:prstGeom>
          <a:noFill/>
        </p:spPr>
        <p:txBody>
          <a:bodyPr wrap="square">
            <a:spAutoFit/>
          </a:bodyPr>
          <a:lstStyle/>
          <a:p>
            <a:pPr defTabSz="1828800" hangingPunct="1">
              <a:spcAft>
                <a:spcPts val="1600"/>
              </a:spcAft>
              <a:tabLst>
                <a:tab pos="914400" algn="l"/>
              </a:tabLst>
            </a:pPr>
            <a:r>
              <a:rPr lang="en-US" sz="6600" b="1" kern="1200" dirty="0">
                <a:solidFill>
                  <a:srgbClr val="F79646">
                    <a:lumMod val="75000"/>
                  </a:srgbClr>
                </a:solidFill>
                <a:latin typeface="Arial" panose="020B0604020202020204" pitchFamily="34" charset="0"/>
                <a:ea typeface="+mn-ea"/>
                <a:cs typeface="Arial" panose="020B0604020202020204" pitchFamily="34" charset="0"/>
              </a:rPr>
              <a:t>EXECUTIVE SUMMARY</a:t>
            </a:r>
          </a:p>
          <a:p>
            <a:pPr marL="571500" indent="-571500"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Public Corporations &amp; Private Enterprises (Cur)</a:t>
            </a:r>
          </a:p>
          <a:p>
            <a:pPr algn="just" defTabSz="1828800" hangingPunct="1">
              <a:spcAft>
                <a:spcPts val="1600"/>
              </a:spcAft>
              <a:tabLst>
                <a:tab pos="914400" algn="l"/>
              </a:tabLst>
            </a:pPr>
            <a:endParaRPr lang="en-US" sz="3200"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expenditure of</a:t>
            </a:r>
            <a:r>
              <a:rPr lang="en-US" sz="3200" b="1" kern="1200" dirty="0">
                <a:solidFill>
                  <a:prstClr val="black"/>
                </a:solidFill>
                <a:latin typeface="Arial" panose="020B0604020202020204" pitchFamily="34" charset="0"/>
                <a:ea typeface="+mn-ea"/>
                <a:cs typeface="Arial" panose="020B0604020202020204" pitchFamily="34" charset="0"/>
              </a:rPr>
              <a:t> R108.1 million (91.3%)</a:t>
            </a:r>
            <a:r>
              <a:rPr lang="en-US" sz="3200" kern="1200" dirty="0">
                <a:solidFill>
                  <a:prstClr val="black"/>
                </a:solidFill>
                <a:latin typeface="Arial" panose="020B0604020202020204" pitchFamily="34" charset="0"/>
                <a:ea typeface="+mn-ea"/>
                <a:cs typeface="Arial" panose="020B0604020202020204" pitchFamily="34" charset="0"/>
              </a:rPr>
              <a:t> against a Final Appropriation of</a:t>
            </a:r>
            <a:r>
              <a:rPr lang="en-US" sz="3200" b="1" kern="1200" dirty="0">
                <a:solidFill>
                  <a:prstClr val="black"/>
                </a:solidFill>
                <a:latin typeface="Arial" panose="020B0604020202020204" pitchFamily="34" charset="0"/>
                <a:ea typeface="+mn-ea"/>
                <a:cs typeface="Arial" panose="020B0604020202020204" pitchFamily="34" charset="0"/>
              </a:rPr>
              <a:t> R118.4 million </a:t>
            </a:r>
            <a:r>
              <a:rPr lang="en-US" sz="3200" kern="1200" dirty="0">
                <a:solidFill>
                  <a:prstClr val="black"/>
                </a:solidFill>
                <a:latin typeface="Arial" panose="020B0604020202020204" pitchFamily="34" charset="0"/>
                <a:ea typeface="+mn-ea"/>
                <a:cs typeface="Arial" panose="020B0604020202020204" pitchFamily="34" charset="0"/>
              </a:rPr>
              <a:t>relates to transfers made to beneficiaries of MGE, Cultural and Creative Industries, HLT and Presidential Stimulus Packages.</a:t>
            </a:r>
            <a:r>
              <a:rPr lang="en-US" sz="3200" b="1" kern="1200" dirty="0">
                <a:solidFill>
                  <a:prstClr val="black"/>
                </a:solidFill>
                <a:latin typeface="Arial" panose="020B0604020202020204" pitchFamily="34" charset="0"/>
                <a:ea typeface="+mn-ea"/>
                <a:cs typeface="Arial" panose="020B0604020202020204" pitchFamily="34" charset="0"/>
              </a:rPr>
              <a:t> </a:t>
            </a:r>
            <a:r>
              <a:rPr lang="en-US" sz="3200" kern="1200" dirty="0">
                <a:solidFill>
                  <a:prstClr val="black"/>
                </a:solidFill>
                <a:latin typeface="Arial" panose="020B0604020202020204" pitchFamily="34" charset="0"/>
                <a:ea typeface="+mn-ea"/>
                <a:cs typeface="Arial" panose="020B0604020202020204" pitchFamily="34" charset="0"/>
              </a:rPr>
              <a:t>The underspending of </a:t>
            </a:r>
            <a:r>
              <a:rPr lang="en-US" sz="3200" b="1" kern="1200" dirty="0">
                <a:solidFill>
                  <a:prstClr val="black"/>
                </a:solidFill>
                <a:latin typeface="Arial" panose="020B0604020202020204" pitchFamily="34" charset="0"/>
                <a:ea typeface="+mn-ea"/>
                <a:cs typeface="Arial" panose="020B0604020202020204" pitchFamily="34" charset="0"/>
              </a:rPr>
              <a:t>R10.3 million </a:t>
            </a:r>
            <a:r>
              <a:rPr lang="en-US" sz="3200" kern="1200" dirty="0">
                <a:solidFill>
                  <a:prstClr val="black"/>
                </a:solidFill>
                <a:latin typeface="Arial" panose="020B0604020202020204" pitchFamily="34" charset="0"/>
                <a:ea typeface="+mn-ea"/>
                <a:cs typeface="Arial" panose="020B0604020202020204" pitchFamily="34" charset="0"/>
              </a:rPr>
              <a:t>is mainly owing to:</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Difficulties with obtaining compliance documents from MGE beneficiaries to complete contracts as the arts and culture sector is gradually recovering from the detrimental effects of Covid-19 regulations; </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capacity from DSAC support units especially around contracting was not sufficiently matched to the high numbers of applications that were approved for 2021/22MGE open call; and</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item creation process took longer than anticipated which resulted in a trickling effect on all other subsequent process that needed to be completed.</a:t>
            </a:r>
          </a:p>
          <a:p>
            <a:pPr marL="571500" indent="-571500" algn="just" defTabSz="1828800" hangingPunct="1">
              <a:spcAft>
                <a:spcPts val="1600"/>
              </a:spcAft>
              <a:buFont typeface="Wingdings" panose="05000000000000000000" pitchFamily="2" charset="2"/>
              <a:buChar char="v"/>
              <a:tabLst>
                <a:tab pos="914400" algn="l"/>
              </a:tabLst>
            </a:pPr>
            <a:endParaRPr lang="en-GB" sz="3200" kern="1200" dirty="0">
              <a:solidFill>
                <a:prstClr val="black"/>
              </a:solidFill>
              <a:latin typeface="Calibri (Body)"/>
              <a:ea typeface="+mn-ea"/>
              <a:cs typeface="Times New Roman" panose="02020603050405020304" pitchFamily="18" charset="0"/>
            </a:endParaRPr>
          </a:p>
          <a:p>
            <a:pPr algn="just" defTabSz="1828800" hangingPunct="1">
              <a:spcAft>
                <a:spcPts val="1600"/>
              </a:spcAft>
              <a:tabLst>
                <a:tab pos="914400" algn="l"/>
              </a:tabLst>
            </a:pPr>
            <a:endParaRPr lang="en-US" sz="3200" b="1" kern="1200" dirty="0">
              <a:solidFill>
                <a:prstClr val="black"/>
              </a:solidFill>
              <a:latin typeface="Calibri"/>
              <a:ea typeface="+mn-ea"/>
              <a:cs typeface="+mn-cs"/>
            </a:endParaRPr>
          </a:p>
          <a:p>
            <a:pPr algn="just" defTabSz="1828800" hangingPunct="1">
              <a:spcAft>
                <a:spcPts val="1600"/>
              </a:spcAft>
              <a:tabLst>
                <a:tab pos="914400" algn="l"/>
              </a:tabLst>
            </a:pPr>
            <a:endParaRPr lang="en-GB" sz="3200" b="1" kern="1200" dirty="0">
              <a:solidFill>
                <a:prstClr val="black"/>
              </a:solidFill>
              <a:latin typeface="Calibri (Body)"/>
              <a:ea typeface="+mn-ea"/>
              <a:cs typeface="Times New Roman" panose="02020603050405020304" pitchFamily="18" charset="0"/>
            </a:endParaRPr>
          </a:p>
          <a:p>
            <a:pPr algn="just" defTabSz="1828800" hangingPunct="1">
              <a:spcAft>
                <a:spcPts val="1600"/>
              </a:spcAft>
              <a:tabLst>
                <a:tab pos="914400" algn="l"/>
              </a:tabLst>
            </a:pPr>
            <a:endParaRPr lang="en-GB" sz="3200" kern="1200" dirty="0">
              <a:solidFill>
                <a:prstClr val="black"/>
              </a:solidFill>
              <a:latin typeface="Calibri (Body)"/>
              <a:ea typeface="+mn-ea"/>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ACE040E5-DD12-4C72-DE4A-838EC8429FA0}"/>
              </a:ext>
            </a:extLst>
          </p:cNvPr>
          <p:cNvGraphicFramePr>
            <a:graphicFrameLocks noGrp="1"/>
          </p:cNvGraphicFramePr>
          <p:nvPr/>
        </p:nvGraphicFramePr>
        <p:xfrm>
          <a:off x="13776176" y="1097360"/>
          <a:ext cx="3759200" cy="1296144"/>
        </p:xfrm>
        <a:graphic>
          <a:graphicData uri="http://schemas.openxmlformats.org/drawingml/2006/table">
            <a:tbl>
              <a:tblPr/>
              <a:tblGrid>
                <a:gridCol w="1219200">
                  <a:extLst>
                    <a:ext uri="{9D8B030D-6E8A-4147-A177-3AD203B41FA5}">
                      <a16:colId xmlns:a16="http://schemas.microsoft.com/office/drawing/2014/main" val="2914465534"/>
                    </a:ext>
                  </a:extLst>
                </a:gridCol>
                <a:gridCol w="1219200">
                  <a:extLst>
                    <a:ext uri="{9D8B030D-6E8A-4147-A177-3AD203B41FA5}">
                      <a16:colId xmlns:a16="http://schemas.microsoft.com/office/drawing/2014/main" val="2281986862"/>
                    </a:ext>
                  </a:extLst>
                </a:gridCol>
                <a:gridCol w="1320800">
                  <a:extLst>
                    <a:ext uri="{9D8B030D-6E8A-4147-A177-3AD203B41FA5}">
                      <a16:colId xmlns:a16="http://schemas.microsoft.com/office/drawing/2014/main" val="2543922599"/>
                    </a:ext>
                  </a:extLst>
                </a:gridCol>
              </a:tblGrid>
              <a:tr h="859242">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997929832"/>
                  </a:ext>
                </a:extLst>
              </a:tr>
              <a:tr h="436902">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91.3%</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8.7%</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547488534"/>
                  </a:ext>
                </a:extLst>
              </a:tr>
            </a:tbl>
          </a:graphicData>
        </a:graphic>
      </p:graphicFrame>
    </p:spTree>
    <p:extLst>
      <p:ext uri="{BB962C8B-B14F-4D97-AF65-F5344CB8AC3E}">
        <p14:creationId xmlns:p14="http://schemas.microsoft.com/office/powerpoint/2010/main" val="3884500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527BE-84C0-7668-B084-BA75138CED47}"/>
              </a:ext>
            </a:extLst>
          </p:cNvPr>
          <p:cNvSpPr>
            <a:spLocks noGrp="1"/>
          </p:cNvSpPr>
          <p:nvPr>
            <p:ph type="sldNum" sz="quarter" idx="4"/>
          </p:nvPr>
        </p:nvSpPr>
        <p:spPr/>
        <p:txBody>
          <a:bodyPr/>
          <a:lstStyle/>
          <a:p>
            <a:pPr defTabSz="1828800" hangingPunct="1"/>
            <a:r>
              <a:rPr lang="en-ZA" sz="2400" kern="1200" dirty="0">
                <a:latin typeface="Arial" panose="020B0604020202020204" pitchFamily="34" charset="0"/>
                <a:ea typeface="+mn-ea"/>
                <a:cs typeface="Arial" panose="020B0604020202020204" pitchFamily="34" charset="0"/>
              </a:rPr>
              <a:t>8</a:t>
            </a:r>
          </a:p>
        </p:txBody>
      </p:sp>
      <p:sp>
        <p:nvSpPr>
          <p:cNvPr id="6" name="TextBox 5">
            <a:extLst>
              <a:ext uri="{FF2B5EF4-FFF2-40B4-BE49-F238E27FC236}">
                <a16:creationId xmlns:a16="http://schemas.microsoft.com/office/drawing/2014/main" id="{D46B06C7-2BE8-2707-9CA2-6AC7670E5500}"/>
              </a:ext>
            </a:extLst>
          </p:cNvPr>
          <p:cNvSpPr txBox="1"/>
          <p:nvPr/>
        </p:nvSpPr>
        <p:spPr>
          <a:xfrm>
            <a:off x="3633392" y="0"/>
            <a:ext cx="16273808" cy="14403943"/>
          </a:xfrm>
          <a:prstGeom prst="rect">
            <a:avLst/>
          </a:prstGeom>
          <a:noFill/>
        </p:spPr>
        <p:txBody>
          <a:bodyPr wrap="square">
            <a:spAutoFit/>
          </a:bodyPr>
          <a:lstStyle/>
          <a:p>
            <a:pPr defTabSz="1828800" hangingPunct="1">
              <a:spcAft>
                <a:spcPts val="1600"/>
              </a:spcAft>
              <a:tabLst>
                <a:tab pos="914400" algn="l"/>
              </a:tabLst>
            </a:pPr>
            <a:r>
              <a:rPr lang="en-US" sz="4000" b="1" kern="1200" dirty="0">
                <a:solidFill>
                  <a:srgbClr val="F79646">
                    <a:lumMod val="75000"/>
                  </a:srgbClr>
                </a:solidFill>
                <a:latin typeface="Arial" panose="020B0604020202020204" pitchFamily="34" charset="0"/>
                <a:ea typeface="+mn-ea"/>
                <a:cs typeface="Arial" panose="020B0604020202020204" pitchFamily="34" charset="0"/>
              </a:rPr>
              <a:t>EXECUTIVE SUMMARY</a:t>
            </a:r>
          </a:p>
          <a:p>
            <a:pPr algn="just" defTabSz="1828800" hangingPunct="1">
              <a:spcAft>
                <a:spcPts val="1600"/>
              </a:spcAft>
              <a:buFont typeface="Wingdings" panose="05000000000000000000" pitchFamily="2" charset="2"/>
              <a:buChar char="q"/>
              <a:tabLst>
                <a:tab pos="914400" algn="l"/>
              </a:tabLst>
            </a:pPr>
            <a:r>
              <a:rPr lang="en-US" sz="3000" b="1" kern="1200" dirty="0">
                <a:solidFill>
                  <a:prstClr val="black"/>
                </a:solidFill>
                <a:latin typeface="Arial" panose="020B0604020202020204" pitchFamily="34" charset="0"/>
                <a:ea typeface="+mn-ea"/>
                <a:cs typeface="Arial" panose="020B0604020202020204" pitchFamily="34" charset="0"/>
              </a:rPr>
              <a:t>Non-Profit Institutions (Cur)</a:t>
            </a:r>
          </a:p>
          <a:p>
            <a:pPr algn="just" defTabSz="1828800" hangingPunct="1">
              <a:spcAft>
                <a:spcPts val="1600"/>
              </a:spcAft>
              <a:tabLst>
                <a:tab pos="914400" algn="l"/>
              </a:tabLst>
            </a:pPr>
            <a:r>
              <a:rPr lang="en-US" sz="3000" kern="1200" dirty="0">
                <a:solidFill>
                  <a:prstClr val="black"/>
                </a:solidFill>
                <a:latin typeface="Arial" panose="020B0604020202020204" pitchFamily="34" charset="0"/>
                <a:ea typeface="+mn-ea"/>
                <a:cs typeface="Arial" panose="020B0604020202020204" pitchFamily="34" charset="0"/>
              </a:rPr>
              <a:t>The expenditure of</a:t>
            </a:r>
            <a:r>
              <a:rPr lang="en-US" sz="3000" b="1" kern="1200" dirty="0">
                <a:solidFill>
                  <a:prstClr val="black"/>
                </a:solidFill>
                <a:latin typeface="Arial" panose="020B0604020202020204" pitchFamily="34" charset="0"/>
                <a:ea typeface="+mn-ea"/>
                <a:cs typeface="Arial" panose="020B0604020202020204" pitchFamily="34" charset="0"/>
              </a:rPr>
              <a:t> R368.2 million (98.0%)</a:t>
            </a:r>
            <a:r>
              <a:rPr lang="en-US" sz="3000" kern="1200" dirty="0">
                <a:solidFill>
                  <a:prstClr val="black"/>
                </a:solidFill>
                <a:latin typeface="Arial" panose="020B0604020202020204" pitchFamily="34" charset="0"/>
                <a:ea typeface="+mn-ea"/>
                <a:cs typeface="Arial" panose="020B0604020202020204" pitchFamily="34" charset="0"/>
              </a:rPr>
              <a:t> against a Final Appropriation of</a:t>
            </a:r>
            <a:r>
              <a:rPr lang="en-US" sz="3000" b="1" kern="1200" dirty="0">
                <a:solidFill>
                  <a:prstClr val="black"/>
                </a:solidFill>
                <a:latin typeface="Arial" panose="020B0604020202020204" pitchFamily="34" charset="0"/>
                <a:ea typeface="+mn-ea"/>
                <a:cs typeface="Arial" panose="020B0604020202020204" pitchFamily="34" charset="0"/>
              </a:rPr>
              <a:t> R374.3 million </a:t>
            </a:r>
            <a:r>
              <a:rPr lang="en-US" sz="3000" kern="1200" dirty="0">
                <a:solidFill>
                  <a:prstClr val="black"/>
                </a:solidFill>
                <a:latin typeface="Arial" panose="020B0604020202020204" pitchFamily="34" charset="0"/>
                <a:ea typeface="+mn-ea"/>
                <a:cs typeface="Arial" panose="020B0604020202020204" pitchFamily="34" charset="0"/>
              </a:rPr>
              <a:t>relates to transfers made to beneficiaries of programmes in various Branches , sports federations and the Presidential Stimulus Packages.</a:t>
            </a:r>
            <a:r>
              <a:rPr lang="en-US" sz="3000" b="1" kern="1200" dirty="0">
                <a:solidFill>
                  <a:prstClr val="black"/>
                </a:solidFill>
                <a:latin typeface="Arial" panose="020B0604020202020204" pitchFamily="34" charset="0"/>
                <a:ea typeface="+mn-ea"/>
                <a:cs typeface="Arial" panose="020B0604020202020204" pitchFamily="34" charset="0"/>
              </a:rPr>
              <a:t> </a:t>
            </a:r>
            <a:r>
              <a:rPr lang="en-US" sz="3000" kern="1200" dirty="0">
                <a:solidFill>
                  <a:prstClr val="black"/>
                </a:solidFill>
                <a:latin typeface="Arial" panose="020B0604020202020204" pitchFamily="34" charset="0"/>
                <a:ea typeface="+mn-ea"/>
                <a:cs typeface="Arial" panose="020B0604020202020204" pitchFamily="34" charset="0"/>
              </a:rPr>
              <a:t>The underspending of </a:t>
            </a:r>
            <a:r>
              <a:rPr lang="en-US" sz="3000" b="1" kern="1200" dirty="0">
                <a:solidFill>
                  <a:prstClr val="black"/>
                </a:solidFill>
                <a:latin typeface="Arial" panose="020B0604020202020204" pitchFamily="34" charset="0"/>
                <a:ea typeface="+mn-ea"/>
                <a:cs typeface="Arial" panose="020B0604020202020204" pitchFamily="34" charset="0"/>
              </a:rPr>
              <a:t>R6.0 million </a:t>
            </a:r>
            <a:r>
              <a:rPr lang="en-US" sz="3000" kern="1200" dirty="0">
                <a:solidFill>
                  <a:prstClr val="black"/>
                </a:solidFill>
                <a:latin typeface="Arial" panose="020B0604020202020204" pitchFamily="34" charset="0"/>
                <a:ea typeface="+mn-ea"/>
                <a:cs typeface="Arial" panose="020B0604020202020204" pitchFamily="34" charset="0"/>
              </a:rPr>
              <a:t>is due to:</a:t>
            </a:r>
          </a:p>
          <a:p>
            <a:pPr marL="571500" indent="-571500" algn="just" defTabSz="1828800" hangingPunct="1">
              <a:spcAft>
                <a:spcPts val="1600"/>
              </a:spcAft>
              <a:buFont typeface="Wingdings" panose="05000000000000000000" pitchFamily="2" charset="2"/>
              <a:buChar char="v"/>
              <a:tabLst>
                <a:tab pos="914400" algn="l"/>
              </a:tabLst>
            </a:pPr>
            <a:r>
              <a:rPr lang="en-US" sz="3000" kern="1200" dirty="0">
                <a:solidFill>
                  <a:prstClr val="black"/>
                </a:solidFill>
                <a:latin typeface="Arial" panose="020B0604020202020204" pitchFamily="34" charset="0"/>
                <a:ea typeface="+mn-ea"/>
                <a:cs typeface="Arial" panose="020B0604020202020204" pitchFamily="34" charset="0"/>
              </a:rPr>
              <a:t>Last tranche to the Moral Regeneration Movement which could not be made due to non submission of audited financial report; </a:t>
            </a:r>
          </a:p>
          <a:p>
            <a:pPr marL="571500" indent="-571500" algn="just" defTabSz="1828800" hangingPunct="1">
              <a:spcAft>
                <a:spcPts val="1600"/>
              </a:spcAft>
              <a:buFont typeface="Wingdings" panose="05000000000000000000" pitchFamily="2" charset="2"/>
              <a:buChar char="v"/>
              <a:tabLst>
                <a:tab pos="914400" algn="l"/>
              </a:tabLst>
            </a:pPr>
            <a:r>
              <a:rPr lang="en-US" sz="3000" kern="1200" dirty="0">
                <a:solidFill>
                  <a:prstClr val="black"/>
                </a:solidFill>
                <a:latin typeface="Arial" panose="020B0604020202020204" pitchFamily="34" charset="0"/>
                <a:ea typeface="+mn-ea"/>
                <a:cs typeface="Arial" panose="020B0604020202020204" pitchFamily="34" charset="0"/>
              </a:rPr>
              <a:t>Community arts development programmes budgeted for under NPIs were later discovered to be Departmental Agencies and they were paid as such;</a:t>
            </a:r>
          </a:p>
          <a:p>
            <a:pPr marL="571500" indent="-571500" algn="just" defTabSz="1828800" hangingPunct="1">
              <a:spcAft>
                <a:spcPts val="1600"/>
              </a:spcAft>
              <a:buFont typeface="Wingdings" panose="05000000000000000000" pitchFamily="2" charset="2"/>
              <a:buChar char="v"/>
              <a:tabLst>
                <a:tab pos="914400" algn="l"/>
              </a:tabLst>
            </a:pPr>
            <a:r>
              <a:rPr lang="en-US" sz="3000" kern="1200" dirty="0">
                <a:solidFill>
                  <a:prstClr val="black"/>
                </a:solidFill>
                <a:latin typeface="Arial" panose="020B0604020202020204" pitchFamily="34" charset="0"/>
                <a:ea typeface="+mn-ea"/>
                <a:cs typeface="Arial" panose="020B0604020202020204" pitchFamily="34" charset="0"/>
              </a:rPr>
              <a:t>Less requests for Deputy Minister’s financial assistance; and</a:t>
            </a:r>
          </a:p>
          <a:p>
            <a:pPr marL="571500" indent="-571500" algn="just" defTabSz="1828800" hangingPunct="1">
              <a:spcAft>
                <a:spcPts val="1600"/>
              </a:spcAft>
              <a:buFont typeface="Wingdings" panose="05000000000000000000" pitchFamily="2" charset="2"/>
              <a:buChar char="v"/>
              <a:tabLst>
                <a:tab pos="914400" algn="l"/>
              </a:tabLst>
            </a:pPr>
            <a:r>
              <a:rPr lang="en-US" sz="3000" kern="1200" dirty="0">
                <a:solidFill>
                  <a:prstClr val="black"/>
                </a:solidFill>
                <a:latin typeface="Arial" panose="020B0604020202020204" pitchFamily="34" charset="0"/>
                <a:ea typeface="+mn-ea"/>
                <a:cs typeface="Arial" panose="020B0604020202020204" pitchFamily="34" charset="0"/>
              </a:rPr>
              <a:t>Due to various heritage projects.</a:t>
            </a:r>
          </a:p>
          <a:p>
            <a:pPr marL="571500" indent="-571500" algn="just" defTabSz="1828800" hangingPunct="1">
              <a:spcAft>
                <a:spcPts val="1600"/>
              </a:spcAft>
              <a:buFont typeface="Wingdings" panose="05000000000000000000" pitchFamily="2" charset="2"/>
              <a:buChar char="v"/>
              <a:tabLst>
                <a:tab pos="914400" algn="l"/>
              </a:tabLst>
            </a:pPr>
            <a:endParaRPr lang="en-US" sz="3000"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buFont typeface="Wingdings" panose="05000000000000000000" pitchFamily="2" charset="2"/>
              <a:buChar char="q"/>
              <a:tabLst>
                <a:tab pos="914400" algn="l"/>
              </a:tabLst>
            </a:pPr>
            <a:r>
              <a:rPr lang="en-US" sz="3000" b="1" kern="1200" dirty="0">
                <a:solidFill>
                  <a:prstClr val="black"/>
                </a:solidFill>
                <a:latin typeface="Arial" panose="020B0604020202020204" pitchFamily="34" charset="0"/>
                <a:ea typeface="+mn-ea"/>
                <a:cs typeface="Arial" panose="020B0604020202020204" pitchFamily="34" charset="0"/>
              </a:rPr>
              <a:t>Non-Profit Institutions (Cap)			</a:t>
            </a:r>
          </a:p>
          <a:p>
            <a:pPr algn="just" defTabSz="1828800" hangingPunct="1">
              <a:spcAft>
                <a:spcPts val="1600"/>
              </a:spcAft>
              <a:tabLst>
                <a:tab pos="914400" algn="l"/>
              </a:tabLst>
            </a:pPr>
            <a:r>
              <a:rPr lang="en-US" sz="3000" kern="1200" dirty="0">
                <a:solidFill>
                  <a:prstClr val="black"/>
                </a:solidFill>
                <a:latin typeface="Arial" panose="020B0604020202020204" pitchFamily="34" charset="0"/>
                <a:ea typeface="+mn-ea"/>
                <a:cs typeface="Arial" panose="020B0604020202020204" pitchFamily="34" charset="0"/>
              </a:rPr>
              <a:t>The expenditure of</a:t>
            </a:r>
            <a:r>
              <a:rPr lang="en-US" sz="3000" b="1" kern="1200" dirty="0">
                <a:solidFill>
                  <a:prstClr val="black"/>
                </a:solidFill>
                <a:latin typeface="Arial" panose="020B0604020202020204" pitchFamily="34" charset="0"/>
                <a:ea typeface="+mn-ea"/>
                <a:cs typeface="Arial" panose="020B0604020202020204" pitchFamily="34" charset="0"/>
              </a:rPr>
              <a:t> R46.2 million (94.0%)</a:t>
            </a:r>
            <a:r>
              <a:rPr lang="en-US" sz="3000" kern="1200" dirty="0">
                <a:solidFill>
                  <a:prstClr val="black"/>
                </a:solidFill>
                <a:latin typeface="Arial" panose="020B0604020202020204" pitchFamily="34" charset="0"/>
                <a:ea typeface="+mn-ea"/>
                <a:cs typeface="Arial" panose="020B0604020202020204" pitchFamily="34" charset="0"/>
              </a:rPr>
              <a:t> against a Final Appropriation of</a:t>
            </a:r>
            <a:r>
              <a:rPr lang="en-US" sz="3000" b="1" kern="1200" dirty="0">
                <a:solidFill>
                  <a:prstClr val="black"/>
                </a:solidFill>
                <a:latin typeface="Arial" panose="020B0604020202020204" pitchFamily="34" charset="0"/>
                <a:ea typeface="+mn-ea"/>
                <a:cs typeface="Arial" panose="020B0604020202020204" pitchFamily="34" charset="0"/>
              </a:rPr>
              <a:t> R49.1 million </a:t>
            </a:r>
            <a:r>
              <a:rPr lang="en-US" sz="3000" kern="1200" dirty="0">
                <a:solidFill>
                  <a:prstClr val="black"/>
                </a:solidFill>
                <a:latin typeface="Arial" panose="020B0604020202020204" pitchFamily="34" charset="0"/>
                <a:ea typeface="+mn-ea"/>
                <a:cs typeface="Arial" panose="020B0604020202020204" pitchFamily="34" charset="0"/>
              </a:rPr>
              <a:t>relates to transfers made to beneficiaries of infrastructure projects.</a:t>
            </a:r>
            <a:r>
              <a:rPr lang="en-US" sz="3000" b="1" kern="1200" dirty="0">
                <a:solidFill>
                  <a:prstClr val="black"/>
                </a:solidFill>
                <a:latin typeface="Arial" panose="020B0604020202020204" pitchFamily="34" charset="0"/>
                <a:ea typeface="+mn-ea"/>
                <a:cs typeface="Arial" panose="020B0604020202020204" pitchFamily="34" charset="0"/>
              </a:rPr>
              <a:t> </a:t>
            </a:r>
            <a:r>
              <a:rPr lang="en-US" sz="3000" kern="1200" dirty="0">
                <a:solidFill>
                  <a:prstClr val="black"/>
                </a:solidFill>
                <a:latin typeface="Arial" panose="020B0604020202020204" pitchFamily="34" charset="0"/>
                <a:ea typeface="+mn-ea"/>
                <a:cs typeface="Arial" panose="020B0604020202020204" pitchFamily="34" charset="0"/>
              </a:rPr>
              <a:t>The underspending of </a:t>
            </a:r>
            <a:r>
              <a:rPr lang="en-US" sz="3000" b="1" kern="1200" dirty="0">
                <a:solidFill>
                  <a:prstClr val="black"/>
                </a:solidFill>
                <a:latin typeface="Arial" panose="020B0604020202020204" pitchFamily="34" charset="0"/>
                <a:ea typeface="+mn-ea"/>
                <a:cs typeface="Arial" panose="020B0604020202020204" pitchFamily="34" charset="0"/>
              </a:rPr>
              <a:t>R2.9 million </a:t>
            </a:r>
            <a:r>
              <a:rPr lang="en-US" sz="3000" kern="1200" dirty="0">
                <a:solidFill>
                  <a:prstClr val="black"/>
                </a:solidFill>
                <a:latin typeface="Arial" panose="020B0604020202020204" pitchFamily="34" charset="0"/>
                <a:ea typeface="+mn-ea"/>
                <a:cs typeface="Arial" panose="020B0604020202020204" pitchFamily="34" charset="0"/>
              </a:rPr>
              <a:t>is due to:</a:t>
            </a:r>
          </a:p>
          <a:p>
            <a:pPr marL="571500" indent="-571500" algn="just" defTabSz="1828800" hangingPunct="1">
              <a:spcAft>
                <a:spcPts val="1600"/>
              </a:spcAft>
              <a:buFont typeface="Wingdings" panose="05000000000000000000" pitchFamily="2" charset="2"/>
              <a:buChar char="v"/>
              <a:tabLst>
                <a:tab pos="914400" algn="l"/>
              </a:tabLst>
            </a:pPr>
            <a:r>
              <a:rPr lang="en-US" sz="3000" kern="1200" dirty="0">
                <a:solidFill>
                  <a:prstClr val="black"/>
                </a:solidFill>
                <a:latin typeface="Arial" panose="020B0604020202020204" pitchFamily="34" charset="0"/>
                <a:ea typeface="+mn-ea"/>
                <a:cs typeface="Arial" panose="020B0604020202020204" pitchFamily="34" charset="0"/>
              </a:rPr>
              <a:t>Caiphus K Semenya Foundation project completed in line with the signed MoA; and </a:t>
            </a:r>
          </a:p>
          <a:p>
            <a:pPr marL="571500" indent="-571500" algn="just" defTabSz="1828800" hangingPunct="1">
              <a:spcAft>
                <a:spcPts val="1600"/>
              </a:spcAft>
              <a:buFont typeface="Wingdings" panose="05000000000000000000" pitchFamily="2" charset="2"/>
              <a:buChar char="v"/>
              <a:tabLst>
                <a:tab pos="914400" algn="l"/>
              </a:tabLst>
            </a:pPr>
            <a:r>
              <a:rPr lang="en-US" sz="3000" kern="1200" dirty="0">
                <a:solidFill>
                  <a:prstClr val="black"/>
                </a:solidFill>
                <a:latin typeface="Arial" panose="020B0604020202020204" pitchFamily="34" charset="0"/>
                <a:ea typeface="+mn-ea"/>
                <a:cs typeface="Arial" panose="020B0604020202020204" pitchFamily="34" charset="0"/>
              </a:rPr>
              <a:t>Request to reclassify the amount for Nyanga Arts Development, one of the upgrading of community arts centre was declined by National Treasury.</a:t>
            </a:r>
          </a:p>
          <a:p>
            <a:pPr marL="571500" indent="-571500" algn="just" defTabSz="1828800" hangingPunct="1">
              <a:spcAft>
                <a:spcPts val="1600"/>
              </a:spcAft>
              <a:buFont typeface="Wingdings" panose="05000000000000000000" pitchFamily="2" charset="2"/>
              <a:buChar char="v"/>
              <a:tabLst>
                <a:tab pos="914400" algn="l"/>
              </a:tabLst>
            </a:pPr>
            <a:endParaRPr lang="en-US" sz="3000"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endParaRPr lang="en-US" sz="3000" b="1"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endParaRPr lang="en-GB" sz="3000" b="1"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endParaRPr lang="en-GB" sz="3000" kern="1200" dirty="0">
              <a:solidFill>
                <a:prstClr val="black"/>
              </a:solidFill>
              <a:latin typeface="Arial" panose="020B0604020202020204" pitchFamily="34" charset="0"/>
              <a:ea typeface="+mn-ea"/>
              <a:cs typeface="Arial" panose="020B0604020202020204" pitchFamily="34" charset="0"/>
            </a:endParaRPr>
          </a:p>
        </p:txBody>
      </p:sp>
      <p:graphicFrame>
        <p:nvGraphicFramePr>
          <p:cNvPr id="10" name="Table 9">
            <a:extLst>
              <a:ext uri="{FF2B5EF4-FFF2-40B4-BE49-F238E27FC236}">
                <a16:creationId xmlns:a16="http://schemas.microsoft.com/office/drawing/2014/main" id="{ACE040E5-DD12-4C72-DE4A-838EC8429FA0}"/>
              </a:ext>
            </a:extLst>
          </p:cNvPr>
          <p:cNvGraphicFramePr>
            <a:graphicFrameLocks noGrp="1"/>
          </p:cNvGraphicFramePr>
          <p:nvPr/>
        </p:nvGraphicFramePr>
        <p:xfrm>
          <a:off x="11208710" y="607406"/>
          <a:ext cx="3759200" cy="1016280"/>
        </p:xfrm>
        <a:graphic>
          <a:graphicData uri="http://schemas.openxmlformats.org/drawingml/2006/table">
            <a:tbl>
              <a:tblPr/>
              <a:tblGrid>
                <a:gridCol w="1219200">
                  <a:extLst>
                    <a:ext uri="{9D8B030D-6E8A-4147-A177-3AD203B41FA5}">
                      <a16:colId xmlns:a16="http://schemas.microsoft.com/office/drawing/2014/main" val="2914465534"/>
                    </a:ext>
                  </a:extLst>
                </a:gridCol>
                <a:gridCol w="1219200">
                  <a:extLst>
                    <a:ext uri="{9D8B030D-6E8A-4147-A177-3AD203B41FA5}">
                      <a16:colId xmlns:a16="http://schemas.microsoft.com/office/drawing/2014/main" val="2281986862"/>
                    </a:ext>
                  </a:extLst>
                </a:gridCol>
                <a:gridCol w="1320800">
                  <a:extLst>
                    <a:ext uri="{9D8B030D-6E8A-4147-A177-3AD203B41FA5}">
                      <a16:colId xmlns:a16="http://schemas.microsoft.com/office/drawing/2014/main" val="2543922599"/>
                    </a:ext>
                  </a:extLst>
                </a:gridCol>
              </a:tblGrid>
              <a:tr h="668300">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997929832"/>
                  </a:ext>
                </a:extLst>
              </a:tr>
              <a:tr h="34798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98.0%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2.0%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547488534"/>
                  </a:ext>
                </a:extLst>
              </a:tr>
            </a:tbl>
          </a:graphicData>
        </a:graphic>
      </p:graphicFrame>
      <p:graphicFrame>
        <p:nvGraphicFramePr>
          <p:cNvPr id="2" name="Table 1">
            <a:extLst>
              <a:ext uri="{FF2B5EF4-FFF2-40B4-BE49-F238E27FC236}">
                <a16:creationId xmlns:a16="http://schemas.microsoft.com/office/drawing/2014/main" id="{8CBBC78C-D17A-8CDA-CB4D-88DB536001CC}"/>
              </a:ext>
            </a:extLst>
          </p:cNvPr>
          <p:cNvGraphicFramePr>
            <a:graphicFrameLocks noGrp="1"/>
          </p:cNvGraphicFramePr>
          <p:nvPr/>
        </p:nvGraphicFramePr>
        <p:xfrm>
          <a:off x="10607824" y="6858000"/>
          <a:ext cx="3759200" cy="1296144"/>
        </p:xfrm>
        <a:graphic>
          <a:graphicData uri="http://schemas.openxmlformats.org/drawingml/2006/table">
            <a:tbl>
              <a:tblPr/>
              <a:tblGrid>
                <a:gridCol w="1219200">
                  <a:extLst>
                    <a:ext uri="{9D8B030D-6E8A-4147-A177-3AD203B41FA5}">
                      <a16:colId xmlns:a16="http://schemas.microsoft.com/office/drawing/2014/main" val="3669765386"/>
                    </a:ext>
                  </a:extLst>
                </a:gridCol>
                <a:gridCol w="1219200">
                  <a:extLst>
                    <a:ext uri="{9D8B030D-6E8A-4147-A177-3AD203B41FA5}">
                      <a16:colId xmlns:a16="http://schemas.microsoft.com/office/drawing/2014/main" val="1725496578"/>
                    </a:ext>
                  </a:extLst>
                </a:gridCol>
                <a:gridCol w="1320800">
                  <a:extLst>
                    <a:ext uri="{9D8B030D-6E8A-4147-A177-3AD203B41FA5}">
                      <a16:colId xmlns:a16="http://schemas.microsoft.com/office/drawing/2014/main" val="674148329"/>
                    </a:ext>
                  </a:extLst>
                </a:gridCol>
              </a:tblGrid>
              <a:tr h="786928">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727087209"/>
                  </a:ext>
                </a:extLst>
              </a:tr>
              <a:tr h="509216">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94.0%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6.0%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212722055"/>
                  </a:ext>
                </a:extLst>
              </a:tr>
            </a:tbl>
          </a:graphicData>
        </a:graphic>
      </p:graphicFrame>
    </p:spTree>
    <p:extLst>
      <p:ext uri="{BB962C8B-B14F-4D97-AF65-F5344CB8AC3E}">
        <p14:creationId xmlns:p14="http://schemas.microsoft.com/office/powerpoint/2010/main" val="4246612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527BE-84C0-7668-B084-BA75138CED47}"/>
              </a:ext>
            </a:extLst>
          </p:cNvPr>
          <p:cNvSpPr>
            <a:spLocks noGrp="1"/>
          </p:cNvSpPr>
          <p:nvPr>
            <p:ph type="sldNum" sz="quarter" idx="4"/>
          </p:nvPr>
        </p:nvSpPr>
        <p:spPr/>
        <p:txBody>
          <a:bodyPr/>
          <a:lstStyle/>
          <a:p>
            <a:pPr defTabSz="1828800" hangingPunct="1"/>
            <a:r>
              <a:rPr lang="en-ZA" sz="2400" kern="1200" dirty="0">
                <a:latin typeface="Arial" panose="020B0604020202020204" pitchFamily="34" charset="0"/>
                <a:ea typeface="+mn-ea"/>
                <a:cs typeface="Arial" panose="020B0604020202020204" pitchFamily="34" charset="0"/>
              </a:rPr>
              <a:t>9</a:t>
            </a:r>
          </a:p>
        </p:txBody>
      </p:sp>
      <p:sp>
        <p:nvSpPr>
          <p:cNvPr id="6" name="TextBox 5">
            <a:extLst>
              <a:ext uri="{FF2B5EF4-FFF2-40B4-BE49-F238E27FC236}">
                <a16:creationId xmlns:a16="http://schemas.microsoft.com/office/drawing/2014/main" id="{D46B06C7-2BE8-2707-9CA2-6AC7670E5500}"/>
              </a:ext>
            </a:extLst>
          </p:cNvPr>
          <p:cNvSpPr txBox="1"/>
          <p:nvPr/>
        </p:nvSpPr>
        <p:spPr>
          <a:xfrm>
            <a:off x="3605594" y="233265"/>
            <a:ext cx="16273808" cy="12721431"/>
          </a:xfrm>
          <a:prstGeom prst="rect">
            <a:avLst/>
          </a:prstGeom>
          <a:noFill/>
        </p:spPr>
        <p:txBody>
          <a:bodyPr wrap="square">
            <a:spAutoFit/>
          </a:bodyPr>
          <a:lstStyle/>
          <a:p>
            <a:pPr defTabSz="1828800" hangingPunct="1">
              <a:spcAft>
                <a:spcPts val="1600"/>
              </a:spcAft>
              <a:tabLst>
                <a:tab pos="914400" algn="l"/>
              </a:tabLst>
            </a:pPr>
            <a:r>
              <a:rPr lang="en-US" sz="6600" b="1" kern="1200" dirty="0">
                <a:solidFill>
                  <a:srgbClr val="F79646">
                    <a:lumMod val="75000"/>
                  </a:srgbClr>
                </a:solidFill>
                <a:latin typeface="Arial" panose="020B0604020202020204" pitchFamily="34" charset="0"/>
                <a:ea typeface="+mn-ea"/>
                <a:cs typeface="Arial" panose="020B0604020202020204" pitchFamily="34" charset="0"/>
              </a:rPr>
              <a:t>EXECUTIVE SUMMARY</a:t>
            </a:r>
          </a:p>
          <a:p>
            <a:pPr marL="571500" indent="-571500"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Households</a:t>
            </a:r>
          </a:p>
          <a:p>
            <a:pPr algn="just" defTabSz="1828800" hangingPunct="1">
              <a:spcAft>
                <a:spcPts val="1600"/>
              </a:spcAft>
              <a:tabLst>
                <a:tab pos="914400" algn="l"/>
              </a:tabLst>
            </a:pPr>
            <a:endParaRPr lang="en-US" sz="3200"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expenditure of</a:t>
            </a:r>
            <a:r>
              <a:rPr lang="en-US" sz="3200" b="1" kern="1200" dirty="0">
                <a:solidFill>
                  <a:prstClr val="black"/>
                </a:solidFill>
                <a:latin typeface="Arial" panose="020B0604020202020204" pitchFamily="34" charset="0"/>
                <a:ea typeface="+mn-ea"/>
                <a:cs typeface="Arial" panose="020B0604020202020204" pitchFamily="34" charset="0"/>
              </a:rPr>
              <a:t> R44.2 million (92.4%)</a:t>
            </a:r>
            <a:r>
              <a:rPr lang="en-US" sz="3200" kern="1200" dirty="0">
                <a:solidFill>
                  <a:prstClr val="black"/>
                </a:solidFill>
                <a:latin typeface="Arial" panose="020B0604020202020204" pitchFamily="34" charset="0"/>
                <a:ea typeface="+mn-ea"/>
                <a:cs typeface="Arial" panose="020B0604020202020204" pitchFamily="34" charset="0"/>
              </a:rPr>
              <a:t> against a Final Appropriation of</a:t>
            </a:r>
            <a:r>
              <a:rPr lang="en-US" sz="3200" b="1" kern="1200" dirty="0">
                <a:solidFill>
                  <a:prstClr val="black"/>
                </a:solidFill>
                <a:latin typeface="Arial" panose="020B0604020202020204" pitchFamily="34" charset="0"/>
                <a:ea typeface="+mn-ea"/>
                <a:cs typeface="Arial" panose="020B0604020202020204" pitchFamily="34" charset="0"/>
              </a:rPr>
              <a:t> R47.9 million </a:t>
            </a:r>
            <a:r>
              <a:rPr lang="en-US" sz="3200" kern="1200" dirty="0">
                <a:solidFill>
                  <a:prstClr val="black"/>
                </a:solidFill>
                <a:latin typeface="Arial" panose="020B0604020202020204" pitchFamily="34" charset="0"/>
                <a:ea typeface="+mn-ea"/>
                <a:cs typeface="Arial" panose="020B0604020202020204" pitchFamily="34" charset="0"/>
              </a:rPr>
              <a:t>relates to transfers made to transfers to Universities for bursaries for Heritage Professionals and qualified language practitioners, athletes supported by sports academies, financial assistance, MGE funding to individuals/persons as well as employer social benefits.</a:t>
            </a:r>
            <a:r>
              <a:rPr lang="en-US" sz="3200" b="1" kern="1200" dirty="0">
                <a:solidFill>
                  <a:prstClr val="black"/>
                </a:solidFill>
                <a:latin typeface="Arial" panose="020B0604020202020204" pitchFamily="34" charset="0"/>
                <a:ea typeface="+mn-ea"/>
                <a:cs typeface="Arial" panose="020B0604020202020204" pitchFamily="34" charset="0"/>
              </a:rPr>
              <a:t> </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underspending of </a:t>
            </a:r>
            <a:r>
              <a:rPr lang="en-US" sz="3200" b="1" kern="1200" dirty="0">
                <a:solidFill>
                  <a:prstClr val="black"/>
                </a:solidFill>
                <a:latin typeface="Arial" panose="020B0604020202020204" pitchFamily="34" charset="0"/>
                <a:ea typeface="+mn-ea"/>
                <a:cs typeface="Arial" panose="020B0604020202020204" pitchFamily="34" charset="0"/>
              </a:rPr>
              <a:t>R3.7 million </a:t>
            </a:r>
            <a:r>
              <a:rPr lang="en-US" sz="3200" kern="1200" dirty="0">
                <a:solidFill>
                  <a:prstClr val="black"/>
                </a:solidFill>
                <a:latin typeface="Arial" panose="020B0604020202020204" pitchFamily="34" charset="0"/>
                <a:ea typeface="+mn-ea"/>
                <a:cs typeface="Arial" panose="020B0604020202020204" pitchFamily="34" charset="0"/>
              </a:rPr>
              <a:t>is due to:</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Less requests for Minister, Deputy minister and DG’s financial assistance;</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There were difficulties with obtaining compliance documents from MGE beneficiaries to complete contracts as the arts and culture sector is gradually recovering from the detrimental effects of Covid-19 regulations; and</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capacity from DSAC support units especially around contracting was not sufficiently matched to the high numbers of applications that were approved for 2021/22 open call.</a:t>
            </a:r>
          </a:p>
          <a:p>
            <a:pPr algn="just" defTabSz="1828800" hangingPunct="1">
              <a:spcAft>
                <a:spcPts val="1600"/>
              </a:spcAft>
              <a:tabLst>
                <a:tab pos="914400" algn="l"/>
              </a:tabLst>
            </a:pPr>
            <a:endParaRPr lang="en-GB" sz="3200" b="1"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endParaRPr lang="en-US" sz="3200" b="1" kern="1200" dirty="0">
              <a:solidFill>
                <a:prstClr val="black"/>
              </a:solidFill>
              <a:latin typeface="Calibri"/>
              <a:ea typeface="+mn-ea"/>
              <a:cs typeface="+mn-cs"/>
            </a:endParaRPr>
          </a:p>
          <a:p>
            <a:pPr algn="just" defTabSz="1828800" hangingPunct="1">
              <a:spcAft>
                <a:spcPts val="1600"/>
              </a:spcAft>
              <a:tabLst>
                <a:tab pos="914400" algn="l"/>
              </a:tabLst>
            </a:pPr>
            <a:endParaRPr lang="en-GB" sz="3200" b="1" kern="1200" dirty="0">
              <a:solidFill>
                <a:prstClr val="black"/>
              </a:solidFill>
              <a:latin typeface="Calibri (Body)"/>
              <a:ea typeface="+mn-ea"/>
              <a:cs typeface="Times New Roman" panose="02020603050405020304" pitchFamily="18" charset="0"/>
            </a:endParaRPr>
          </a:p>
          <a:p>
            <a:pPr algn="just" defTabSz="1828800" hangingPunct="1">
              <a:spcAft>
                <a:spcPts val="1600"/>
              </a:spcAft>
              <a:tabLst>
                <a:tab pos="914400" algn="l"/>
              </a:tabLst>
            </a:pPr>
            <a:endParaRPr lang="en-GB" sz="3200" kern="1200" dirty="0">
              <a:solidFill>
                <a:prstClr val="black"/>
              </a:solidFill>
              <a:latin typeface="Calibri (Body)"/>
              <a:ea typeface="+mn-ea"/>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ACE040E5-DD12-4C72-DE4A-838EC8429FA0}"/>
              </a:ext>
            </a:extLst>
          </p:cNvPr>
          <p:cNvGraphicFramePr>
            <a:graphicFrameLocks noGrp="1"/>
          </p:cNvGraphicFramePr>
          <p:nvPr/>
        </p:nvGraphicFramePr>
        <p:xfrm>
          <a:off x="11183888" y="1241376"/>
          <a:ext cx="3759200" cy="1296144"/>
        </p:xfrm>
        <a:graphic>
          <a:graphicData uri="http://schemas.openxmlformats.org/drawingml/2006/table">
            <a:tbl>
              <a:tblPr/>
              <a:tblGrid>
                <a:gridCol w="1219200">
                  <a:extLst>
                    <a:ext uri="{9D8B030D-6E8A-4147-A177-3AD203B41FA5}">
                      <a16:colId xmlns:a16="http://schemas.microsoft.com/office/drawing/2014/main" val="2914465534"/>
                    </a:ext>
                  </a:extLst>
                </a:gridCol>
                <a:gridCol w="1219200">
                  <a:extLst>
                    <a:ext uri="{9D8B030D-6E8A-4147-A177-3AD203B41FA5}">
                      <a16:colId xmlns:a16="http://schemas.microsoft.com/office/drawing/2014/main" val="2281986862"/>
                    </a:ext>
                  </a:extLst>
                </a:gridCol>
                <a:gridCol w="1320800">
                  <a:extLst>
                    <a:ext uri="{9D8B030D-6E8A-4147-A177-3AD203B41FA5}">
                      <a16:colId xmlns:a16="http://schemas.microsoft.com/office/drawing/2014/main" val="2543922599"/>
                    </a:ext>
                  </a:extLst>
                </a:gridCol>
              </a:tblGrid>
              <a:tr h="859242">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997929832"/>
                  </a:ext>
                </a:extLst>
              </a:tr>
              <a:tr h="436902">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92.4%</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7.6%</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547488534"/>
                  </a:ext>
                </a:extLst>
              </a:tr>
            </a:tbl>
          </a:graphicData>
        </a:graphic>
      </p:graphicFrame>
    </p:spTree>
    <p:extLst>
      <p:ext uri="{BB962C8B-B14F-4D97-AF65-F5344CB8AC3E}">
        <p14:creationId xmlns:p14="http://schemas.microsoft.com/office/powerpoint/2010/main" val="1115000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527BE-84C0-7668-B084-BA75138CED47}"/>
              </a:ext>
            </a:extLst>
          </p:cNvPr>
          <p:cNvSpPr>
            <a:spLocks noGrp="1"/>
          </p:cNvSpPr>
          <p:nvPr>
            <p:ph type="sldNum" sz="quarter" idx="4"/>
          </p:nvPr>
        </p:nvSpPr>
        <p:spPr/>
        <p:txBody>
          <a:bodyPr/>
          <a:lstStyle/>
          <a:p>
            <a:pPr defTabSz="1828800" hangingPunct="1"/>
            <a:r>
              <a:rPr lang="en-ZA" sz="2400" kern="1200" dirty="0">
                <a:latin typeface="Arial" panose="020B0604020202020204" pitchFamily="34" charset="0"/>
                <a:ea typeface="+mn-ea"/>
                <a:cs typeface="Arial" panose="020B0604020202020204" pitchFamily="34" charset="0"/>
              </a:rPr>
              <a:t>10</a:t>
            </a:r>
          </a:p>
        </p:txBody>
      </p:sp>
      <p:sp>
        <p:nvSpPr>
          <p:cNvPr id="6" name="TextBox 5">
            <a:extLst>
              <a:ext uri="{FF2B5EF4-FFF2-40B4-BE49-F238E27FC236}">
                <a16:creationId xmlns:a16="http://schemas.microsoft.com/office/drawing/2014/main" id="{D46B06C7-2BE8-2707-9CA2-6AC7670E5500}"/>
              </a:ext>
            </a:extLst>
          </p:cNvPr>
          <p:cNvSpPr txBox="1"/>
          <p:nvPr/>
        </p:nvSpPr>
        <p:spPr>
          <a:xfrm>
            <a:off x="3605594" y="233264"/>
            <a:ext cx="16273808" cy="11326178"/>
          </a:xfrm>
          <a:prstGeom prst="rect">
            <a:avLst/>
          </a:prstGeom>
          <a:noFill/>
        </p:spPr>
        <p:txBody>
          <a:bodyPr wrap="square">
            <a:spAutoFit/>
          </a:bodyPr>
          <a:lstStyle/>
          <a:p>
            <a:pPr defTabSz="1828800" hangingPunct="1">
              <a:spcAft>
                <a:spcPts val="1600"/>
              </a:spcAft>
              <a:tabLst>
                <a:tab pos="914400" algn="l"/>
              </a:tabLst>
            </a:pPr>
            <a:r>
              <a:rPr lang="en-US" sz="6600" b="1" kern="1200" dirty="0">
                <a:solidFill>
                  <a:srgbClr val="F79646">
                    <a:lumMod val="75000"/>
                  </a:srgbClr>
                </a:solidFill>
                <a:latin typeface="Arial" panose="020B0604020202020204" pitchFamily="34" charset="0"/>
                <a:ea typeface="+mn-ea"/>
                <a:cs typeface="Arial" panose="020B0604020202020204" pitchFamily="34" charset="0"/>
              </a:rPr>
              <a:t>EXECUTIVE SUMMARY</a:t>
            </a:r>
          </a:p>
          <a:p>
            <a:pPr algn="just" defTabSz="1828800" hangingPunct="1">
              <a:spcAft>
                <a:spcPts val="1600"/>
              </a:spcAft>
              <a:tabLst>
                <a:tab pos="914400" algn="l"/>
              </a:tabLst>
            </a:pPr>
            <a:endParaRPr lang="en-GB" sz="3200" kern="1200" dirty="0">
              <a:solidFill>
                <a:prstClr val="black"/>
              </a:solidFill>
              <a:latin typeface="Arial" panose="020B0604020202020204" pitchFamily="34" charset="0"/>
              <a:ea typeface="+mn-ea"/>
              <a:cs typeface="Arial" panose="020B0604020202020204" pitchFamily="34" charset="0"/>
            </a:endParaRPr>
          </a:p>
          <a:p>
            <a:pPr marL="571500" indent="-571500"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Machinery and equipment		</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expenditure of</a:t>
            </a:r>
            <a:r>
              <a:rPr lang="en-US" sz="3200" b="1" kern="1200" dirty="0">
                <a:solidFill>
                  <a:prstClr val="black"/>
                </a:solidFill>
                <a:latin typeface="Arial" panose="020B0604020202020204" pitchFamily="34" charset="0"/>
                <a:ea typeface="+mn-ea"/>
                <a:cs typeface="Arial" panose="020B0604020202020204" pitchFamily="34" charset="0"/>
              </a:rPr>
              <a:t> R8.5 million (34.0%)</a:t>
            </a:r>
            <a:r>
              <a:rPr lang="en-US" sz="3200" kern="1200" dirty="0">
                <a:solidFill>
                  <a:prstClr val="black"/>
                </a:solidFill>
                <a:latin typeface="Arial" panose="020B0604020202020204" pitchFamily="34" charset="0"/>
                <a:ea typeface="+mn-ea"/>
                <a:cs typeface="Arial" panose="020B0604020202020204" pitchFamily="34" charset="0"/>
              </a:rPr>
              <a:t> against a Final Appropriation of</a:t>
            </a:r>
            <a:r>
              <a:rPr lang="en-US" sz="3200" b="1" kern="1200" dirty="0">
                <a:solidFill>
                  <a:prstClr val="black"/>
                </a:solidFill>
                <a:latin typeface="Arial" panose="020B0604020202020204" pitchFamily="34" charset="0"/>
                <a:ea typeface="+mn-ea"/>
                <a:cs typeface="Arial" panose="020B0604020202020204" pitchFamily="34" charset="0"/>
              </a:rPr>
              <a:t> R24.9 million </a:t>
            </a:r>
            <a:r>
              <a:rPr lang="en-US" sz="3200" kern="1200" dirty="0">
                <a:solidFill>
                  <a:prstClr val="black"/>
                </a:solidFill>
                <a:latin typeface="Arial" panose="020B0604020202020204" pitchFamily="34" charset="0"/>
                <a:ea typeface="+mn-ea"/>
                <a:cs typeface="Arial" panose="020B0604020202020204" pitchFamily="34" charset="0"/>
              </a:rPr>
              <a:t>was incurred towards procurement of machinery and equipment including IT equipment. The underspending of </a:t>
            </a:r>
            <a:r>
              <a:rPr lang="en-US" sz="3200" b="1" kern="1200" dirty="0">
                <a:solidFill>
                  <a:prstClr val="black"/>
                </a:solidFill>
                <a:latin typeface="Arial" panose="020B0604020202020204" pitchFamily="34" charset="0"/>
                <a:ea typeface="+mn-ea"/>
                <a:cs typeface="Arial" panose="020B0604020202020204" pitchFamily="34" charset="0"/>
              </a:rPr>
              <a:t>R16.4 million </a:t>
            </a:r>
            <a:r>
              <a:rPr lang="en-US" sz="3200" kern="1200" dirty="0">
                <a:solidFill>
                  <a:prstClr val="black"/>
                </a:solidFill>
                <a:latin typeface="Arial" panose="020B0604020202020204" pitchFamily="34" charset="0"/>
                <a:ea typeface="+mn-ea"/>
                <a:cs typeface="Arial" panose="020B0604020202020204" pitchFamily="34" charset="0"/>
              </a:rPr>
              <a:t>is owing to:</a:t>
            </a:r>
            <a:endParaRPr lang="en-US" sz="3200" b="1" kern="1200" dirty="0">
              <a:solidFill>
                <a:prstClr val="black"/>
              </a:solidFill>
              <a:latin typeface="Arial" panose="020B0604020202020204" pitchFamily="34" charset="0"/>
              <a:ea typeface="+mn-ea"/>
              <a:cs typeface="Arial" panose="020B0604020202020204" pitchFamily="34" charset="0"/>
            </a:endParaRP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purchase order was issued to the service provider for the procurement of storage for the department and National Archive’s PESP storage. DSAC awaiting delivery of the storage from Ireland;</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SITA selected a service provider for the procurement of telephones and made recommendation for DSAC to issue a purchase order which was subsequently issued. DSAC awaiting delivery of the telephone handsets; and </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Approval for the appointment of the service provider for the installation of Security Equipment for the new floors and Control Room was granted by the Accounting Officer on the 28 March 2022.</a:t>
            </a:r>
          </a:p>
          <a:p>
            <a:pPr algn="just" defTabSz="1828800" hangingPunct="1">
              <a:spcAft>
                <a:spcPts val="1600"/>
              </a:spcAft>
              <a:tabLst>
                <a:tab pos="914400" algn="l"/>
              </a:tabLst>
            </a:pPr>
            <a:endParaRPr lang="en-US" sz="3200" b="1" kern="1200" dirty="0">
              <a:solidFill>
                <a:prstClr val="black"/>
              </a:solidFill>
              <a:latin typeface="Calibri"/>
              <a:ea typeface="+mn-ea"/>
              <a:cs typeface="+mn-cs"/>
            </a:endParaRPr>
          </a:p>
          <a:p>
            <a:pPr algn="just" defTabSz="1828800" hangingPunct="1">
              <a:spcAft>
                <a:spcPts val="1600"/>
              </a:spcAft>
              <a:tabLst>
                <a:tab pos="914400" algn="l"/>
              </a:tabLst>
            </a:pPr>
            <a:endParaRPr lang="en-GB" sz="3200" b="1" kern="1200" dirty="0">
              <a:solidFill>
                <a:prstClr val="black"/>
              </a:solidFill>
              <a:latin typeface="Calibri (Body)"/>
              <a:ea typeface="+mn-ea"/>
              <a:cs typeface="Times New Roman" panose="02020603050405020304" pitchFamily="18" charset="0"/>
            </a:endParaRPr>
          </a:p>
          <a:p>
            <a:pPr algn="just" defTabSz="1828800" hangingPunct="1">
              <a:spcAft>
                <a:spcPts val="1600"/>
              </a:spcAft>
              <a:tabLst>
                <a:tab pos="914400" algn="l"/>
              </a:tabLst>
            </a:pPr>
            <a:endParaRPr lang="en-GB" sz="3200" kern="1200" dirty="0">
              <a:solidFill>
                <a:prstClr val="black"/>
              </a:solidFill>
              <a:latin typeface="Calibri (Body)"/>
              <a:ea typeface="+mn-ea"/>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ACE040E5-DD12-4C72-DE4A-838EC8429FA0}"/>
              </a:ext>
            </a:extLst>
          </p:cNvPr>
          <p:cNvGraphicFramePr>
            <a:graphicFrameLocks noGrp="1"/>
          </p:cNvGraphicFramePr>
          <p:nvPr/>
        </p:nvGraphicFramePr>
        <p:xfrm>
          <a:off x="10751840" y="1385392"/>
          <a:ext cx="3759200" cy="1296144"/>
        </p:xfrm>
        <a:graphic>
          <a:graphicData uri="http://schemas.openxmlformats.org/drawingml/2006/table">
            <a:tbl>
              <a:tblPr/>
              <a:tblGrid>
                <a:gridCol w="1219200">
                  <a:extLst>
                    <a:ext uri="{9D8B030D-6E8A-4147-A177-3AD203B41FA5}">
                      <a16:colId xmlns:a16="http://schemas.microsoft.com/office/drawing/2014/main" val="2914465534"/>
                    </a:ext>
                  </a:extLst>
                </a:gridCol>
                <a:gridCol w="1219200">
                  <a:extLst>
                    <a:ext uri="{9D8B030D-6E8A-4147-A177-3AD203B41FA5}">
                      <a16:colId xmlns:a16="http://schemas.microsoft.com/office/drawing/2014/main" val="2281986862"/>
                    </a:ext>
                  </a:extLst>
                </a:gridCol>
                <a:gridCol w="1320800">
                  <a:extLst>
                    <a:ext uri="{9D8B030D-6E8A-4147-A177-3AD203B41FA5}">
                      <a16:colId xmlns:a16="http://schemas.microsoft.com/office/drawing/2014/main" val="2543922599"/>
                    </a:ext>
                  </a:extLst>
                </a:gridCol>
              </a:tblGrid>
              <a:tr h="859242">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997929832"/>
                  </a:ext>
                </a:extLst>
              </a:tr>
              <a:tr h="436902">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34.0%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66.0%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547488534"/>
                  </a:ext>
                </a:extLst>
              </a:tr>
            </a:tbl>
          </a:graphicData>
        </a:graphic>
      </p:graphicFrame>
    </p:spTree>
    <p:extLst>
      <p:ext uri="{BB962C8B-B14F-4D97-AF65-F5344CB8AC3E}">
        <p14:creationId xmlns:p14="http://schemas.microsoft.com/office/powerpoint/2010/main" val="2194265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527BE-84C0-7668-B084-BA75138CED47}"/>
              </a:ext>
            </a:extLst>
          </p:cNvPr>
          <p:cNvSpPr>
            <a:spLocks noGrp="1"/>
          </p:cNvSpPr>
          <p:nvPr>
            <p:ph type="sldNum" sz="quarter" idx="4"/>
          </p:nvPr>
        </p:nvSpPr>
        <p:spPr/>
        <p:txBody>
          <a:bodyPr/>
          <a:lstStyle/>
          <a:p>
            <a:pPr defTabSz="1828800" hangingPunct="1"/>
            <a:r>
              <a:rPr lang="en-ZA" sz="2400" kern="1200" dirty="0">
                <a:latin typeface="Arial" panose="020B0604020202020204" pitchFamily="34" charset="0"/>
                <a:ea typeface="+mn-ea"/>
                <a:cs typeface="Arial" panose="020B0604020202020204" pitchFamily="34" charset="0"/>
              </a:rPr>
              <a:t>11</a:t>
            </a:r>
          </a:p>
        </p:txBody>
      </p:sp>
      <p:sp>
        <p:nvSpPr>
          <p:cNvPr id="6" name="TextBox 5">
            <a:extLst>
              <a:ext uri="{FF2B5EF4-FFF2-40B4-BE49-F238E27FC236}">
                <a16:creationId xmlns:a16="http://schemas.microsoft.com/office/drawing/2014/main" id="{D46B06C7-2BE8-2707-9CA2-6AC7670E5500}"/>
              </a:ext>
            </a:extLst>
          </p:cNvPr>
          <p:cNvSpPr txBox="1"/>
          <p:nvPr/>
        </p:nvSpPr>
        <p:spPr>
          <a:xfrm>
            <a:off x="3605594" y="233264"/>
            <a:ext cx="16273808" cy="14317766"/>
          </a:xfrm>
          <a:prstGeom prst="rect">
            <a:avLst/>
          </a:prstGeom>
          <a:noFill/>
        </p:spPr>
        <p:txBody>
          <a:bodyPr wrap="square">
            <a:spAutoFit/>
          </a:bodyPr>
          <a:lstStyle/>
          <a:p>
            <a:pPr defTabSz="1828800" hangingPunct="1">
              <a:spcAft>
                <a:spcPts val="1600"/>
              </a:spcAft>
              <a:tabLst>
                <a:tab pos="914400" algn="l"/>
              </a:tabLst>
            </a:pPr>
            <a:r>
              <a:rPr lang="en-US" sz="6600" b="1" kern="1200" dirty="0">
                <a:solidFill>
                  <a:srgbClr val="F79646">
                    <a:lumMod val="75000"/>
                  </a:srgbClr>
                </a:solidFill>
                <a:latin typeface="Arial" panose="020B0604020202020204" pitchFamily="34" charset="0"/>
                <a:ea typeface="+mn-ea"/>
                <a:cs typeface="Arial" panose="020B0604020202020204" pitchFamily="34" charset="0"/>
              </a:rPr>
              <a:t>EXECUTIVE SUMMARY</a:t>
            </a:r>
          </a:p>
          <a:p>
            <a:pPr algn="just" defTabSz="1828800" hangingPunct="1">
              <a:spcAft>
                <a:spcPts val="1600"/>
              </a:spcAft>
              <a:tabLst>
                <a:tab pos="914400" algn="l"/>
              </a:tabLst>
            </a:pPr>
            <a:endParaRPr lang="en-GB" sz="3200" kern="1200" dirty="0">
              <a:solidFill>
                <a:prstClr val="black"/>
              </a:solidFill>
              <a:latin typeface="Arial" panose="020B0604020202020204" pitchFamily="34" charset="0"/>
              <a:ea typeface="+mn-ea"/>
              <a:cs typeface="Arial" panose="020B0604020202020204" pitchFamily="34" charset="0"/>
            </a:endParaRPr>
          </a:p>
          <a:p>
            <a:pPr algn="just" defTabSz="1828800" hangingPunct="1">
              <a:lnSpc>
                <a:spcPct val="110000"/>
              </a:lnSpc>
              <a:spcAft>
                <a:spcPts val="1600"/>
              </a:spcAft>
              <a:buFont typeface="Wingdings" panose="05000000000000000000" pitchFamily="2" charset="2"/>
              <a:buChar char="q"/>
              <a:tabLst>
                <a:tab pos="914400" algn="l"/>
              </a:tabLst>
            </a:pPr>
            <a:r>
              <a:rPr lang="en-ZA" sz="4000" b="1" kern="1200" dirty="0">
                <a:solidFill>
                  <a:prstClr val="black"/>
                </a:solidFill>
                <a:latin typeface="Arial" panose="020B0604020202020204" pitchFamily="34" charset="0"/>
                <a:ea typeface="Calibri" panose="020F0502020204030204" pitchFamily="34" charset="0"/>
                <a:cs typeface="Arial" panose="020B0604020202020204" pitchFamily="34" charset="0"/>
              </a:rPr>
              <a:t>Heritage Assets</a:t>
            </a:r>
          </a:p>
          <a:p>
            <a:pPr algn="just" defTabSz="1828800" hangingPunct="1">
              <a:lnSpc>
                <a:spcPct val="110000"/>
              </a:lnSpc>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expenditure of</a:t>
            </a:r>
            <a:r>
              <a:rPr lang="en-US" sz="3200" b="1" kern="1200" dirty="0">
                <a:solidFill>
                  <a:prstClr val="black"/>
                </a:solidFill>
                <a:latin typeface="Arial" panose="020B0604020202020204" pitchFamily="34" charset="0"/>
                <a:ea typeface="+mn-ea"/>
                <a:cs typeface="Arial" panose="020B0604020202020204" pitchFamily="34" charset="0"/>
              </a:rPr>
              <a:t> R21.3 million (74.6%)</a:t>
            </a:r>
            <a:r>
              <a:rPr lang="en-US" sz="3200" kern="1200" dirty="0">
                <a:solidFill>
                  <a:prstClr val="black"/>
                </a:solidFill>
                <a:latin typeface="Arial" panose="020B0604020202020204" pitchFamily="34" charset="0"/>
                <a:ea typeface="+mn-ea"/>
                <a:cs typeface="Arial" panose="020B0604020202020204" pitchFamily="34" charset="0"/>
              </a:rPr>
              <a:t> against a Final Appropriation of</a:t>
            </a:r>
            <a:r>
              <a:rPr lang="en-US" sz="3200" b="1" kern="1200" dirty="0">
                <a:solidFill>
                  <a:prstClr val="black"/>
                </a:solidFill>
                <a:latin typeface="Arial" panose="020B0604020202020204" pitchFamily="34" charset="0"/>
                <a:ea typeface="+mn-ea"/>
                <a:cs typeface="Arial" panose="020B0604020202020204" pitchFamily="34" charset="0"/>
              </a:rPr>
              <a:t> R28.6 million</a:t>
            </a:r>
            <a:r>
              <a:rPr lang="en-US" sz="3200" kern="1200" dirty="0">
                <a:solidFill>
                  <a:prstClr val="black"/>
                </a:solidFill>
                <a:latin typeface="Arial" panose="020B0604020202020204" pitchFamily="34" charset="0"/>
                <a:ea typeface="+mn-ea"/>
                <a:cs typeface="Arial" panose="020B0604020202020204" pitchFamily="34" charset="0"/>
              </a:rPr>
              <a:t>. The underspending of</a:t>
            </a:r>
            <a:r>
              <a:rPr lang="en-US"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 R7.3 million</a:t>
            </a: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 is due to the following:</a:t>
            </a:r>
          </a:p>
          <a:p>
            <a:pPr marL="571500" indent="-571500" algn="l" defTabSz="1828800" hangingPunct="1">
              <a:lnSpc>
                <a:spcPct val="150000"/>
              </a:lnSpc>
              <a:buFont typeface="Wingdings" panose="05000000000000000000" pitchFamily="2" charset="2"/>
              <a:buChar char="v"/>
            </a:pPr>
            <a:r>
              <a:rPr lang="en-US" sz="3200" kern="1200" dirty="0">
                <a:solidFill>
                  <a:prstClr val="black"/>
                </a:solidFill>
                <a:latin typeface="Arial" panose="020B0604020202020204" pitchFamily="34" charset="0"/>
                <a:ea typeface="+mn-ea"/>
                <a:cs typeface="Arial" panose="020B0604020202020204" pitchFamily="34" charset="0"/>
              </a:rPr>
              <a:t>The outstanding invoices for the National Archives (HVAC) project were not processed due to DPWI not submit the supporting documents; and</a:t>
            </a:r>
          </a:p>
          <a:p>
            <a:pPr marL="571500" indent="-571500" algn="l" defTabSz="1828800" hangingPunct="1">
              <a:lnSpc>
                <a:spcPct val="150000"/>
              </a:lnSpc>
              <a:buFont typeface="Wingdings" panose="05000000000000000000" pitchFamily="2" charset="2"/>
              <a:buChar char="v"/>
            </a:pPr>
            <a:r>
              <a:rPr lang="en-US" sz="3200" kern="1200" dirty="0">
                <a:solidFill>
                  <a:prstClr val="black"/>
                </a:solidFill>
                <a:latin typeface="Arial" panose="020B0604020202020204" pitchFamily="34" charset="0"/>
                <a:ea typeface="+mn-ea"/>
                <a:cs typeface="Arial" panose="020B0604020202020204" pitchFamily="34" charset="0"/>
              </a:rPr>
              <a:t>Request for deviation in procuring the sculpture from Prof. Pitika Ntuli declined by National Treasury.</a:t>
            </a:r>
          </a:p>
          <a:p>
            <a:pPr algn="l" defTabSz="1828800" hangingPunct="1">
              <a:lnSpc>
                <a:spcPct val="150000"/>
              </a:lnSpc>
            </a:pPr>
            <a:endParaRPr lang="en-US" sz="3200" kern="1200" dirty="0">
              <a:solidFill>
                <a:prstClr val="black"/>
              </a:solidFill>
              <a:latin typeface="Arial" panose="020B0604020202020204" pitchFamily="34" charset="0"/>
              <a:ea typeface="+mn-ea"/>
              <a:cs typeface="Arial" panose="020B0604020202020204" pitchFamily="34" charset="0"/>
            </a:endParaRPr>
          </a:p>
          <a:p>
            <a:pPr marL="571500" indent="-571500" algn="l" defTabSz="1828800" fontAlgn="b" hangingPunct="1">
              <a:buFont typeface="Wingdings" panose="05000000000000000000" pitchFamily="2" charset="2"/>
              <a:buChar char="q"/>
            </a:pPr>
            <a:r>
              <a:rPr lang="en-GB" sz="4000" b="1" kern="1200" dirty="0">
                <a:solidFill>
                  <a:prstClr val="black"/>
                </a:solidFill>
                <a:latin typeface="Arial" panose="020B0604020202020204" pitchFamily="34" charset="0"/>
                <a:ea typeface="+mn-ea"/>
                <a:cs typeface="Arial" panose="020B0604020202020204" pitchFamily="34" charset="0"/>
              </a:rPr>
              <a:t>Buildings and other fixed structure</a:t>
            </a:r>
            <a:endParaRPr lang="en-US" sz="4000" b="1" kern="1200" dirty="0">
              <a:solidFill>
                <a:prstClr val="black"/>
              </a:solidFill>
              <a:latin typeface="Arial" panose="020B0604020202020204" pitchFamily="34" charset="0"/>
              <a:ea typeface="+mn-ea"/>
              <a:cs typeface="Arial" panose="020B0604020202020204" pitchFamily="34" charset="0"/>
            </a:endParaRPr>
          </a:p>
          <a:p>
            <a:pPr indent="-114300" algn="just" defTabSz="1828800" hangingPunct="1">
              <a:spcAft>
                <a:spcPts val="1600"/>
              </a:spcAft>
              <a:tabLst>
                <a:tab pos="914400" algn="l"/>
              </a:tabLst>
            </a:pPr>
            <a:r>
              <a:rPr lang="en-ZA"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An expenditure of </a:t>
            </a:r>
            <a:r>
              <a:rPr lang="en-ZA"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R26.1 million (100.0%)</a:t>
            </a:r>
            <a:r>
              <a:rPr lang="en-ZA"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 against a Final Appropriation of</a:t>
            </a:r>
            <a:r>
              <a:rPr lang="en-ZA"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 R26.1 million</a:t>
            </a:r>
            <a:r>
              <a:rPr lang="en-ZA"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indent="-114300" algn="just" defTabSz="1828800" hangingPunct="1">
              <a:spcAft>
                <a:spcPts val="1600"/>
              </a:spcAft>
              <a:tabLst>
                <a:tab pos="914400" algn="l"/>
              </a:tabLst>
            </a:pPr>
            <a:endParaRPr lang="en-ZA" sz="3200" kern="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685800" indent="-685800" algn="l" defTabSz="1828800" fontAlgn="b" hangingPunct="1">
              <a:buFont typeface="Wingdings" panose="05000000000000000000" pitchFamily="2" charset="2"/>
              <a:buChar char="q"/>
            </a:pPr>
            <a:r>
              <a:rPr lang="en-US" sz="4000" b="1" kern="1200" dirty="0">
                <a:solidFill>
                  <a:prstClr val="black"/>
                </a:solidFill>
                <a:latin typeface="Arial" panose="020B0604020202020204" pitchFamily="34" charset="0"/>
                <a:ea typeface="+mn-ea"/>
                <a:cs typeface="Arial" panose="020B0604020202020204" pitchFamily="34" charset="0"/>
              </a:rPr>
              <a:t>Payments for financial assets</a:t>
            </a:r>
            <a:endParaRPr lang="en-US" sz="4000" b="1" kern="1200" dirty="0">
              <a:solidFill>
                <a:srgbClr val="000000"/>
              </a:solidFill>
              <a:latin typeface="Arial" panose="020B0604020202020204" pitchFamily="34" charset="0"/>
              <a:ea typeface="+mn-ea"/>
              <a:cs typeface="Arial" panose="020B0604020202020204" pitchFamily="34" charset="0"/>
            </a:endParaRPr>
          </a:p>
          <a:p>
            <a:pPr indent="-114300" algn="just" defTabSz="1828800" hangingPunct="1">
              <a:spcAft>
                <a:spcPts val="1600"/>
              </a:spcAft>
              <a:tabLst>
                <a:tab pos="914400" algn="l"/>
              </a:tabLst>
            </a:pPr>
            <a:r>
              <a:rPr lang="en-ZA"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An expenditure of </a:t>
            </a:r>
            <a:r>
              <a:rPr lang="en-ZA"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R11.8 million (100.0%)</a:t>
            </a:r>
            <a:r>
              <a:rPr lang="en-ZA"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 against a Final Appropriation of</a:t>
            </a:r>
            <a:r>
              <a:rPr lang="en-ZA"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 R11.8 million</a:t>
            </a:r>
            <a:r>
              <a:rPr lang="en-ZA"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ZA" sz="3200" b="1" kern="1200" dirty="0">
                <a:solidFill>
                  <a:prstClr val="black"/>
                </a:solidFill>
                <a:latin typeface="Arial" panose="020B0604020202020204" pitchFamily="34" charset="0"/>
                <a:ea typeface="Calibri" panose="020F0502020204030204" pitchFamily="34" charset="0"/>
                <a:cs typeface="Arial" panose="020B0604020202020204" pitchFamily="34" charset="0"/>
              </a:rPr>
              <a:t>R11.3 million </a:t>
            </a:r>
            <a:r>
              <a:rPr lang="en-GB"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DPWI irrecoverable debt written off.</a:t>
            </a:r>
            <a:endParaRPr lang="en-ZA" sz="3200" kern="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71500" indent="-571500" algn="l" defTabSz="1828800" hangingPunct="1">
              <a:lnSpc>
                <a:spcPct val="150000"/>
              </a:lnSpc>
              <a:buFont typeface="Wingdings" panose="05000000000000000000" pitchFamily="2" charset="2"/>
              <a:buChar char="v"/>
            </a:pPr>
            <a:endParaRPr lang="en-US" sz="3200"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endParaRPr lang="en-US" sz="3200" b="1"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endParaRPr lang="en-GB" sz="3200" b="1"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endParaRPr lang="en-GB" sz="3200" kern="1200" dirty="0">
              <a:solidFill>
                <a:prstClr val="black"/>
              </a:solidFill>
              <a:latin typeface="Calibri (Body)"/>
              <a:ea typeface="+mn-ea"/>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ACE040E5-DD12-4C72-DE4A-838EC8429FA0}"/>
              </a:ext>
            </a:extLst>
          </p:cNvPr>
          <p:cNvGraphicFramePr>
            <a:graphicFrameLocks noGrp="1"/>
          </p:cNvGraphicFramePr>
          <p:nvPr/>
        </p:nvGraphicFramePr>
        <p:xfrm>
          <a:off x="10751840" y="1385392"/>
          <a:ext cx="3759200" cy="1296144"/>
        </p:xfrm>
        <a:graphic>
          <a:graphicData uri="http://schemas.openxmlformats.org/drawingml/2006/table">
            <a:tbl>
              <a:tblPr/>
              <a:tblGrid>
                <a:gridCol w="1219200">
                  <a:extLst>
                    <a:ext uri="{9D8B030D-6E8A-4147-A177-3AD203B41FA5}">
                      <a16:colId xmlns:a16="http://schemas.microsoft.com/office/drawing/2014/main" val="2914465534"/>
                    </a:ext>
                  </a:extLst>
                </a:gridCol>
                <a:gridCol w="1219200">
                  <a:extLst>
                    <a:ext uri="{9D8B030D-6E8A-4147-A177-3AD203B41FA5}">
                      <a16:colId xmlns:a16="http://schemas.microsoft.com/office/drawing/2014/main" val="2281986862"/>
                    </a:ext>
                  </a:extLst>
                </a:gridCol>
                <a:gridCol w="1320800">
                  <a:extLst>
                    <a:ext uri="{9D8B030D-6E8A-4147-A177-3AD203B41FA5}">
                      <a16:colId xmlns:a16="http://schemas.microsoft.com/office/drawing/2014/main" val="2543922599"/>
                    </a:ext>
                  </a:extLst>
                </a:gridCol>
              </a:tblGrid>
              <a:tr h="859242">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997929832"/>
                  </a:ext>
                </a:extLst>
              </a:tr>
              <a:tr h="436902">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91.6%</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8.4%</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547488534"/>
                  </a:ext>
                </a:extLst>
              </a:tr>
            </a:tbl>
          </a:graphicData>
        </a:graphic>
      </p:graphicFrame>
      <p:pic>
        <p:nvPicPr>
          <p:cNvPr id="3" name="Picture 2">
            <a:extLst>
              <a:ext uri="{FF2B5EF4-FFF2-40B4-BE49-F238E27FC236}">
                <a16:creationId xmlns:a16="http://schemas.microsoft.com/office/drawing/2014/main" id="{F4B6CF4D-5B73-6AD5-BA31-88D78D1E0C01}"/>
              </a:ext>
            </a:extLst>
          </p:cNvPr>
          <p:cNvPicPr>
            <a:picLocks noChangeAspect="1"/>
          </p:cNvPicPr>
          <p:nvPr/>
        </p:nvPicPr>
        <p:blipFill>
          <a:blip r:embed="rId2"/>
          <a:stretch>
            <a:fillRect/>
          </a:stretch>
        </p:blipFill>
        <p:spPr>
          <a:xfrm>
            <a:off x="12776517" y="6858001"/>
            <a:ext cx="4744074" cy="1593706"/>
          </a:xfrm>
          <a:prstGeom prst="rect">
            <a:avLst/>
          </a:prstGeom>
        </p:spPr>
      </p:pic>
      <p:pic>
        <p:nvPicPr>
          <p:cNvPr id="7" name="Picture 6">
            <a:extLst>
              <a:ext uri="{FF2B5EF4-FFF2-40B4-BE49-F238E27FC236}">
                <a16:creationId xmlns:a16="http://schemas.microsoft.com/office/drawing/2014/main" id="{3F131C14-0CBF-CC9C-1EED-1B6BCE75095B}"/>
              </a:ext>
            </a:extLst>
          </p:cNvPr>
          <p:cNvPicPr>
            <a:picLocks noChangeAspect="1"/>
          </p:cNvPicPr>
          <p:nvPr/>
        </p:nvPicPr>
        <p:blipFill>
          <a:blip r:embed="rId2"/>
          <a:stretch>
            <a:fillRect/>
          </a:stretch>
        </p:blipFill>
        <p:spPr>
          <a:xfrm>
            <a:off x="12192000" y="9397821"/>
            <a:ext cx="4608512" cy="1296146"/>
          </a:xfrm>
          <a:prstGeom prst="rect">
            <a:avLst/>
          </a:prstGeom>
        </p:spPr>
      </p:pic>
    </p:spTree>
    <p:extLst>
      <p:ext uri="{BB962C8B-B14F-4D97-AF65-F5344CB8AC3E}">
        <p14:creationId xmlns:p14="http://schemas.microsoft.com/office/powerpoint/2010/main" val="3371233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12</a:t>
            </a:r>
          </a:p>
        </p:txBody>
      </p:sp>
      <p:sp>
        <p:nvSpPr>
          <p:cNvPr id="5" name="Content Placeholder 1"/>
          <p:cNvSpPr>
            <a:spLocks noGrp="1"/>
          </p:cNvSpPr>
          <p:nvPr>
            <p:ph idx="1"/>
          </p:nvPr>
        </p:nvSpPr>
        <p:spPr>
          <a:xfrm>
            <a:off x="3695055" y="233265"/>
            <a:ext cx="16993890" cy="1296146"/>
          </a:xfrm>
        </p:spPr>
        <p:txBody>
          <a:bodyPr>
            <a:normAutofit fontScale="77500" lnSpcReduction="20000"/>
          </a:bodyPr>
          <a:lstStyle/>
          <a:p>
            <a:pPr marL="0" indent="0" algn="ctr" defTabSz="914400" eaLnBrk="0" fontAlgn="base" hangingPunct="0">
              <a:spcAft>
                <a:spcPct val="0"/>
              </a:spcAft>
              <a:buNone/>
              <a:defRPr/>
            </a:pPr>
            <a:r>
              <a:rPr lang="en-ZA" sz="5600" dirty="0">
                <a:solidFill>
                  <a:schemeClr val="accent6"/>
                </a:solidFill>
                <a:latin typeface="Arial" panose="020B0604020202020204" pitchFamily="34" charset="0"/>
                <a:ea typeface="+mj-ea"/>
                <a:cs typeface="Arial" panose="020B0604020202020204" pitchFamily="34" charset="0"/>
              </a:rPr>
              <a:t>DEPARTMENTAL SUMMARY</a:t>
            </a:r>
          </a:p>
          <a:p>
            <a:pPr marL="0" indent="0" algn="ctr" defTabSz="914400" eaLnBrk="0" fontAlgn="base" hangingPunct="0">
              <a:spcAft>
                <a:spcPct val="0"/>
              </a:spcAft>
              <a:buNone/>
              <a:defRPr/>
            </a:pPr>
            <a:r>
              <a:rPr lang="en-ZA" sz="5600" cap="all" dirty="0">
                <a:solidFill>
                  <a:schemeClr val="accent6"/>
                </a:solidFill>
                <a:latin typeface="Arial" panose="020B0604020202020204" pitchFamily="34" charset="0"/>
                <a:ea typeface="+mj-ea"/>
                <a:cs typeface="Arial" panose="020B0604020202020204" pitchFamily="34" charset="0"/>
              </a:rPr>
              <a:t>PER PROGRAMME </a:t>
            </a:r>
          </a:p>
        </p:txBody>
      </p:sp>
      <p:graphicFrame>
        <p:nvGraphicFramePr>
          <p:cNvPr id="2" name="Table 1">
            <a:extLst>
              <a:ext uri="{FF2B5EF4-FFF2-40B4-BE49-F238E27FC236}">
                <a16:creationId xmlns:a16="http://schemas.microsoft.com/office/drawing/2014/main" id="{6F045450-445B-4A90-87E0-F941407C2BA8}"/>
              </a:ext>
            </a:extLst>
          </p:cNvPr>
          <p:cNvGraphicFramePr>
            <a:graphicFrameLocks noGrp="1"/>
          </p:cNvGraphicFramePr>
          <p:nvPr>
            <p:extLst>
              <p:ext uri="{D42A27DB-BD31-4B8C-83A1-F6EECF244321}">
                <p14:modId xmlns:p14="http://schemas.microsoft.com/office/powerpoint/2010/main" val="249802986"/>
              </p:ext>
            </p:extLst>
          </p:nvPr>
        </p:nvGraphicFramePr>
        <p:xfrm>
          <a:off x="3695056" y="2105473"/>
          <a:ext cx="16705856" cy="8624134"/>
        </p:xfrm>
        <a:graphic>
          <a:graphicData uri="http://schemas.openxmlformats.org/drawingml/2006/table">
            <a:tbl>
              <a:tblPr>
                <a:tableStyleId>{5C22544A-7EE6-4342-B048-85BDC9FD1C3A}</a:tableStyleId>
              </a:tblPr>
              <a:tblGrid>
                <a:gridCol w="4320480">
                  <a:extLst>
                    <a:ext uri="{9D8B030D-6E8A-4147-A177-3AD203B41FA5}">
                      <a16:colId xmlns:a16="http://schemas.microsoft.com/office/drawing/2014/main" val="3431640116"/>
                    </a:ext>
                  </a:extLst>
                </a:gridCol>
                <a:gridCol w="2880320">
                  <a:extLst>
                    <a:ext uri="{9D8B030D-6E8A-4147-A177-3AD203B41FA5}">
                      <a16:colId xmlns:a16="http://schemas.microsoft.com/office/drawing/2014/main" val="3234968225"/>
                    </a:ext>
                  </a:extLst>
                </a:gridCol>
                <a:gridCol w="2880320">
                  <a:extLst>
                    <a:ext uri="{9D8B030D-6E8A-4147-A177-3AD203B41FA5}">
                      <a16:colId xmlns:a16="http://schemas.microsoft.com/office/drawing/2014/main" val="3068746903"/>
                    </a:ext>
                  </a:extLst>
                </a:gridCol>
                <a:gridCol w="3312368">
                  <a:extLst>
                    <a:ext uri="{9D8B030D-6E8A-4147-A177-3AD203B41FA5}">
                      <a16:colId xmlns:a16="http://schemas.microsoft.com/office/drawing/2014/main" val="2556612275"/>
                    </a:ext>
                  </a:extLst>
                </a:gridCol>
                <a:gridCol w="3312368">
                  <a:extLst>
                    <a:ext uri="{9D8B030D-6E8A-4147-A177-3AD203B41FA5}">
                      <a16:colId xmlns:a16="http://schemas.microsoft.com/office/drawing/2014/main" val="852702787"/>
                    </a:ext>
                  </a:extLst>
                </a:gridCol>
              </a:tblGrid>
              <a:tr h="3516266">
                <a:tc>
                  <a:txBody>
                    <a:bodyPr/>
                    <a:lstStyle/>
                    <a:p>
                      <a:pPr marL="0" lv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Programme</a:t>
                      </a:r>
                    </a:p>
                  </a:txBody>
                  <a:tcPr marL="12700" marR="12700" marT="12700" marB="0" anchor="b">
                    <a:solidFill>
                      <a:srgbClr val="F5981B"/>
                    </a:solidFill>
                  </a:tcPr>
                </a:tc>
                <a:tc>
                  <a:txBody>
                    <a:bodyPr/>
                    <a:lstStyle/>
                    <a:p>
                      <a:pPr marL="0" lvl="0" algn="l" defTabSz="914400" rtl="0" eaLnBrk="1" fontAlgn="b" latinLnBrk="0" hangingPunct="1"/>
                      <a:r>
                        <a:rPr lang="en-US" sz="3200" b="1" u="none" strike="noStrike" kern="1200" dirty="0">
                          <a:solidFill>
                            <a:schemeClr val="bg1"/>
                          </a:solidFill>
                          <a:effectLst/>
                          <a:latin typeface="+mn-lt"/>
                          <a:ea typeface="+mn-ea"/>
                          <a:cs typeface="+mn-cs"/>
                        </a:rPr>
                        <a:t>Final Appropriation </a:t>
                      </a:r>
                    </a:p>
                  </a:txBody>
                  <a:tcPr marL="12700" marR="12700" marT="12700" marB="0" anchor="b">
                    <a:solidFill>
                      <a:srgbClr val="F5981B"/>
                    </a:solidFill>
                  </a:tcPr>
                </a:tc>
                <a:tc>
                  <a:txBody>
                    <a:bodyPr/>
                    <a:lstStyle/>
                    <a:p>
                      <a:pPr marL="0" lvl="0" algn="l" defTabSz="914400" rtl="0" eaLnBrk="1" fontAlgn="b" latinLnBrk="0" hangingPunct="1"/>
                      <a:r>
                        <a:rPr lang="en-GB" sz="3200" b="1" u="none" strike="noStrike" kern="1200" dirty="0">
                          <a:solidFill>
                            <a:schemeClr val="bg1"/>
                          </a:solidFill>
                          <a:effectLst/>
                          <a:latin typeface="+mn-lt"/>
                          <a:ea typeface="+mn-ea"/>
                          <a:cs typeface="+mn-cs"/>
                        </a:rPr>
                        <a:t>Actual expenditure 31 March 2022 </a:t>
                      </a:r>
                    </a:p>
                  </a:txBody>
                  <a:tcPr marL="12700" marR="12700" marT="12700" marB="0" anchor="b">
                    <a:solidFill>
                      <a:srgbClr val="F5981B"/>
                    </a:solidFill>
                  </a:tcPr>
                </a:tc>
                <a:tc>
                  <a:txBody>
                    <a:bodyPr/>
                    <a:lstStyle/>
                    <a:p>
                      <a:pPr marL="0" algn="l" defTabSz="914400" rtl="0" eaLnBrk="1" fontAlgn="b" latinLnBrk="0" hangingPunct="1"/>
                      <a:r>
                        <a:rPr lang="en-GB" sz="3200" b="1" u="none" strike="noStrike" kern="1200" dirty="0">
                          <a:solidFill>
                            <a:schemeClr val="bg1"/>
                          </a:solidFill>
                          <a:effectLst/>
                          <a:latin typeface="+mn-lt"/>
                          <a:ea typeface="+mn-ea"/>
                          <a:cs typeface="+mn-cs"/>
                        </a:rPr>
                        <a:t>Variance</a:t>
                      </a:r>
                    </a:p>
                  </a:txBody>
                  <a:tcPr marL="10454" marR="10454" marT="10454" marB="0" anchor="b">
                    <a:solidFill>
                      <a:srgbClr val="F5981B"/>
                    </a:solidFill>
                  </a:tcPr>
                </a:tc>
                <a:tc>
                  <a:txBody>
                    <a:bodyPr/>
                    <a:lstStyle/>
                    <a:p>
                      <a:pPr marL="0" algn="l" defTabSz="914400" rtl="0" eaLnBrk="1" fontAlgn="b" latinLnBrk="0" hangingPunct="1"/>
                      <a:r>
                        <a:rPr lang="en-US" sz="3200" b="1" u="none" strike="noStrike" kern="1200" dirty="0">
                          <a:solidFill>
                            <a:schemeClr val="bg1"/>
                          </a:solidFill>
                          <a:effectLst/>
                          <a:latin typeface="+mn-lt"/>
                          <a:ea typeface="+mn-ea"/>
                          <a:cs typeface="+mn-cs"/>
                        </a:rPr>
                        <a:t>Expenditure as % of final appropriation</a:t>
                      </a:r>
                    </a:p>
                  </a:txBody>
                  <a:tcPr marL="10454" marR="10454" marT="10454" marB="0" anchor="b">
                    <a:solidFill>
                      <a:srgbClr val="F5981B"/>
                    </a:solidFill>
                  </a:tcPr>
                </a:tc>
                <a:extLst>
                  <a:ext uri="{0D108BD9-81ED-4DB2-BD59-A6C34878D82A}">
                    <a16:rowId xmlns:a16="http://schemas.microsoft.com/office/drawing/2014/main" val="283375405"/>
                  </a:ext>
                </a:extLst>
              </a:tr>
              <a:tr h="929360">
                <a:tc>
                  <a:txBody>
                    <a:bodyPr/>
                    <a:lstStyle/>
                    <a:p>
                      <a:pPr algn="l" fontAlgn="b"/>
                      <a:r>
                        <a:rPr lang="en-US" sz="2800" u="none" strike="noStrike" dirty="0">
                          <a:effectLst/>
                          <a:latin typeface="Arial" panose="020B0604020202020204" pitchFamily="34" charset="0"/>
                          <a:cs typeface="Arial" panose="020B0604020202020204" pitchFamily="34" charset="0"/>
                        </a:rPr>
                        <a:t>Administration</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b="0" u="none" strike="noStrike" dirty="0">
                          <a:effectLst/>
                          <a:latin typeface="Arial" panose="020B0604020202020204" pitchFamily="34" charset="0"/>
                          <a:cs typeface="Arial" panose="020B0604020202020204" pitchFamily="34" charset="0"/>
                        </a:rPr>
                        <a:t>                      497,093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0" u="none" strike="noStrike" dirty="0">
                          <a:effectLst/>
                          <a:latin typeface="Arial" panose="020B0604020202020204" pitchFamily="34" charset="0"/>
                          <a:cs typeface="Arial" panose="020B0604020202020204" pitchFamily="34" charset="0"/>
                        </a:rPr>
                        <a:t>                   459,174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GB" sz="2800" b="0" i="0" u="none" strike="noStrike" dirty="0">
                          <a:solidFill>
                            <a:srgbClr val="000000"/>
                          </a:solidFill>
                          <a:effectLst/>
                          <a:latin typeface="Arial" panose="020B0604020202020204" pitchFamily="34" charset="0"/>
                          <a:cs typeface="Arial" panose="020B0604020202020204" pitchFamily="34" charset="0"/>
                        </a:rPr>
                        <a:t>3</a:t>
                      </a:r>
                      <a:r>
                        <a:rPr lang="en-US" sz="2800" b="0" i="0" u="none" strike="noStrike" dirty="0">
                          <a:solidFill>
                            <a:srgbClr val="000000"/>
                          </a:solidFill>
                          <a:effectLst/>
                          <a:latin typeface="Arial" panose="020B0604020202020204" pitchFamily="34" charset="0"/>
                          <a:cs typeface="Arial" panose="020B0604020202020204" pitchFamily="34" charset="0"/>
                        </a:rPr>
                        <a:t>7,191</a:t>
                      </a:r>
                    </a:p>
                  </a:txBody>
                  <a:tcPr marL="12072" marR="12072" marT="12072" marB="0" anchor="b">
                    <a:noFill/>
                  </a:tcPr>
                </a:tc>
                <a:tc>
                  <a:txBody>
                    <a:bodyPr/>
                    <a:lstStyle/>
                    <a:p>
                      <a:pPr algn="r" fontAlgn="b"/>
                      <a:r>
                        <a:rPr lang="en-US" sz="2800" b="0" u="none" strike="noStrike" dirty="0">
                          <a:effectLst/>
                          <a:latin typeface="Arial" panose="020B0604020202020204" pitchFamily="34" charset="0"/>
                          <a:cs typeface="Arial" panose="020B0604020202020204" pitchFamily="34" charset="0"/>
                        </a:rPr>
                        <a:t>92.4%</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155852974"/>
                  </a:ext>
                </a:extLst>
              </a:tr>
              <a:tr h="1152128">
                <a:tc>
                  <a:txBody>
                    <a:bodyPr/>
                    <a:lstStyle/>
                    <a:p>
                      <a:pPr algn="l" fontAlgn="b"/>
                      <a:r>
                        <a:rPr lang="en-US" sz="2800" u="none" strike="noStrike" dirty="0">
                          <a:effectLst/>
                          <a:latin typeface="Arial" panose="020B0604020202020204" pitchFamily="34" charset="0"/>
                          <a:cs typeface="Arial" panose="020B0604020202020204" pitchFamily="34" charset="0"/>
                        </a:rPr>
                        <a:t>Recreation Development &amp; Sport Promotion</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1,373,722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1,352,547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20,175</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98.5%</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extLst>
                  <a:ext uri="{0D108BD9-81ED-4DB2-BD59-A6C34878D82A}">
                    <a16:rowId xmlns:a16="http://schemas.microsoft.com/office/drawing/2014/main" val="1747902808"/>
                  </a:ext>
                </a:extLst>
              </a:tr>
              <a:tr h="1152128">
                <a:tc>
                  <a:txBody>
                    <a:bodyPr/>
                    <a:lstStyle/>
                    <a:p>
                      <a:pPr algn="l" fontAlgn="b"/>
                      <a:r>
                        <a:rPr lang="en-US" sz="2800" u="none" strike="noStrike" dirty="0">
                          <a:effectLst/>
                          <a:latin typeface="Arial" panose="020B0604020202020204" pitchFamily="34" charset="0"/>
                          <a:cs typeface="Arial" panose="020B0604020202020204" pitchFamily="34" charset="0"/>
                        </a:rPr>
                        <a:t>Arts &amp; Culture Promotion &amp; Development</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1,293,451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1,261,895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31,556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97.6%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extLst>
                  <a:ext uri="{0D108BD9-81ED-4DB2-BD59-A6C34878D82A}">
                    <a16:rowId xmlns:a16="http://schemas.microsoft.com/office/drawing/2014/main" val="1164079601"/>
                  </a:ext>
                </a:extLst>
              </a:tr>
              <a:tr h="1008112">
                <a:tc>
                  <a:txBody>
                    <a:bodyPr/>
                    <a:lstStyle/>
                    <a:p>
                      <a:pPr algn="l" fontAlgn="b"/>
                      <a:r>
                        <a:rPr lang="en-US" sz="2800" u="none" strike="noStrike" dirty="0">
                          <a:effectLst/>
                          <a:latin typeface="Arial" panose="020B0604020202020204" pitchFamily="34" charset="0"/>
                          <a:cs typeface="Arial" panose="020B0604020202020204" pitchFamily="34" charset="0"/>
                        </a:rPr>
                        <a:t>Heritage Promotion &amp; Preservation</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2,584,007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2,570,044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13,963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99.5%</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extLst>
                  <a:ext uri="{0D108BD9-81ED-4DB2-BD59-A6C34878D82A}">
                    <a16:rowId xmlns:a16="http://schemas.microsoft.com/office/drawing/2014/main" val="939340137"/>
                  </a:ext>
                </a:extLst>
              </a:tr>
              <a:tr h="866140">
                <a:tc>
                  <a:txBody>
                    <a:bodyPr/>
                    <a:lstStyle/>
                    <a:p>
                      <a:pPr algn="l" fontAlgn="b"/>
                      <a:r>
                        <a:rPr lang="en-US" sz="2800" b="1" u="none" strike="noStrike" dirty="0">
                          <a:effectLst/>
                          <a:latin typeface="Arial" panose="020B0604020202020204" pitchFamily="34" charset="0"/>
                          <a:cs typeface="Arial" panose="020B0604020202020204" pitchFamily="34" charset="0"/>
                        </a:rPr>
                        <a:t>TOTAL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5,747,273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5,643,660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103,613</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98.2%</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extLst>
                  <a:ext uri="{0D108BD9-81ED-4DB2-BD59-A6C34878D82A}">
                    <a16:rowId xmlns:a16="http://schemas.microsoft.com/office/drawing/2014/main" val="1052569638"/>
                  </a:ext>
                </a:extLst>
              </a:tr>
            </a:tbl>
          </a:graphicData>
        </a:graphic>
      </p:graphicFrame>
    </p:spTree>
    <p:extLst>
      <p:ext uri="{BB962C8B-B14F-4D97-AF65-F5344CB8AC3E}">
        <p14:creationId xmlns:p14="http://schemas.microsoft.com/office/powerpoint/2010/main" val="4217041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A625D99-C47A-4138-ACC5-7AD44AAB3A6B}"/>
              </a:ext>
            </a:extLst>
          </p:cNvPr>
          <p:cNvSpPr txBox="1">
            <a:spLocks/>
          </p:cNvSpPr>
          <p:nvPr/>
        </p:nvSpPr>
        <p:spPr>
          <a:xfrm>
            <a:off x="2101702" y="2331348"/>
            <a:ext cx="20180595" cy="6586550"/>
          </a:xfrm>
          <a:prstGeom prst="rect">
            <a:avLst/>
          </a:prstGeom>
        </p:spPr>
        <p:txBody>
          <a:bodyPr>
            <a:noAutofit/>
          </a:bodyPr>
          <a:lst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marL="0" marR="0" lvl="0" indent="0" algn="ctr" defTabSz="1828800" rtl="0" eaLnBrk="1" fontAlgn="ctr" latinLnBrk="0" hangingPunct="1">
              <a:lnSpc>
                <a:spcPct val="100000"/>
              </a:lnSpc>
              <a:spcBef>
                <a:spcPts val="0"/>
              </a:spcBef>
              <a:spcAft>
                <a:spcPts val="0"/>
              </a:spcAft>
              <a:buClrTx/>
              <a:buSzTx/>
              <a:buFontTx/>
              <a:buNone/>
              <a:tabLst/>
              <a:defRPr/>
            </a:pPr>
            <a:r>
              <a:rPr kumimoji="0" lang="en-ZA" sz="5600" b="1" i="0" u="none" strike="noStrike" kern="1200" cap="none" spc="0" normalizeH="0" baseline="0" noProof="0" dirty="0">
                <a:ln>
                  <a:noFill/>
                </a:ln>
                <a:solidFill>
                  <a:srgbClr val="CC9900"/>
                </a:solidFill>
                <a:effectLst/>
                <a:uLnTx/>
                <a:uFillTx/>
                <a:latin typeface="Arial" panose="020B0604020202020204" pitchFamily="34" charset="0"/>
                <a:ea typeface="+mn-ea"/>
                <a:cs typeface="Arial" panose="020B0604020202020204" pitchFamily="34" charset="0"/>
              </a:rPr>
              <a:t>DEPARTMENTAL SUMMARY OF BUDGET VS </a:t>
            </a:r>
          </a:p>
          <a:p>
            <a:pPr marL="0" marR="0" lvl="0" indent="0" algn="ctr" defTabSz="1828800" rtl="0" eaLnBrk="1" fontAlgn="ctr" latinLnBrk="0" hangingPunct="1">
              <a:lnSpc>
                <a:spcPct val="100000"/>
              </a:lnSpc>
              <a:spcBef>
                <a:spcPts val="0"/>
              </a:spcBef>
              <a:spcAft>
                <a:spcPts val="0"/>
              </a:spcAft>
              <a:buClrTx/>
              <a:buSzTx/>
              <a:buFontTx/>
              <a:buNone/>
              <a:tabLst/>
              <a:defRPr/>
            </a:pPr>
            <a:endParaRPr lang="en-ZA" sz="5600" kern="1200" spc="0" dirty="0">
              <a:solidFill>
                <a:srgbClr val="CC9900"/>
              </a:solidFill>
              <a:latin typeface="Arial" panose="020B0604020202020204" pitchFamily="34" charset="0"/>
              <a:ea typeface="+mn-ea"/>
              <a:cs typeface="Arial" panose="020B0604020202020204" pitchFamily="34" charset="0"/>
            </a:endParaRPr>
          </a:p>
          <a:p>
            <a:pPr marL="0" marR="0" lvl="0" indent="0" algn="ctr" defTabSz="1828800" rtl="0" eaLnBrk="1" fontAlgn="ctr" latinLnBrk="0" hangingPunct="1">
              <a:lnSpc>
                <a:spcPct val="100000"/>
              </a:lnSpc>
              <a:spcBef>
                <a:spcPts val="0"/>
              </a:spcBef>
              <a:spcAft>
                <a:spcPts val="0"/>
              </a:spcAft>
              <a:buClrTx/>
              <a:buSzTx/>
              <a:buFontTx/>
              <a:buNone/>
              <a:tabLst/>
              <a:defRPr/>
            </a:pPr>
            <a:r>
              <a:rPr kumimoji="0" lang="en-ZA" sz="5600" b="1" i="0" u="none" strike="noStrike" kern="1200" cap="none" spc="0" normalizeH="0" baseline="0" noProof="0" dirty="0">
                <a:ln>
                  <a:noFill/>
                </a:ln>
                <a:solidFill>
                  <a:srgbClr val="CC9900"/>
                </a:solidFill>
                <a:effectLst/>
                <a:uLnTx/>
                <a:uFillTx/>
                <a:latin typeface="Arial" panose="020B0604020202020204" pitchFamily="34" charset="0"/>
                <a:ea typeface="+mn-ea"/>
                <a:cs typeface="Arial" panose="020B0604020202020204" pitchFamily="34" charset="0"/>
              </a:rPr>
              <a:t>EXPENDITURE </a:t>
            </a:r>
          </a:p>
          <a:p>
            <a:pPr marL="0" marR="0" lvl="0" indent="0" algn="ctr" defTabSz="1828800" rtl="0" eaLnBrk="1" fontAlgn="ctr" latinLnBrk="0" hangingPunct="1">
              <a:lnSpc>
                <a:spcPct val="100000"/>
              </a:lnSpc>
              <a:spcBef>
                <a:spcPts val="0"/>
              </a:spcBef>
              <a:spcAft>
                <a:spcPts val="0"/>
              </a:spcAft>
              <a:buClrTx/>
              <a:buSzTx/>
              <a:buFontTx/>
              <a:buNone/>
              <a:tabLst/>
              <a:defRPr/>
            </a:pPr>
            <a:endParaRPr kumimoji="0" lang="en-ZA" sz="5600" b="1" i="0" u="none" strike="noStrike" kern="1200" cap="none" spc="0" normalizeH="0" baseline="0" noProof="0" dirty="0">
              <a:ln>
                <a:noFill/>
              </a:ln>
              <a:solidFill>
                <a:srgbClr val="CC9900"/>
              </a:solidFill>
              <a:effectLst/>
              <a:uLnTx/>
              <a:uFillTx/>
              <a:latin typeface="Arial" panose="020B0604020202020204" pitchFamily="34" charset="0"/>
              <a:ea typeface="+mn-ea"/>
              <a:cs typeface="Arial" panose="020B0604020202020204" pitchFamily="34" charset="0"/>
            </a:endParaRPr>
          </a:p>
          <a:p>
            <a:pPr marL="0" marR="0" lvl="0" indent="0" algn="ctr" defTabSz="1828800" rtl="0" eaLnBrk="1" fontAlgn="ctr" latinLnBrk="0" hangingPunct="1">
              <a:lnSpc>
                <a:spcPct val="100000"/>
              </a:lnSpc>
              <a:spcBef>
                <a:spcPts val="0"/>
              </a:spcBef>
              <a:spcAft>
                <a:spcPts val="0"/>
              </a:spcAft>
              <a:buClrTx/>
              <a:buSzTx/>
              <a:buFontTx/>
              <a:buNone/>
              <a:tabLst/>
              <a:defRPr/>
            </a:pPr>
            <a:r>
              <a:rPr kumimoji="0" lang="en-ZA" sz="5600" b="1" i="0" u="none" strike="noStrike" kern="1200" cap="none" spc="0" normalizeH="0" baseline="0" noProof="0" dirty="0">
                <a:ln>
                  <a:noFill/>
                </a:ln>
                <a:solidFill>
                  <a:srgbClr val="CC9900"/>
                </a:solidFill>
                <a:effectLst/>
                <a:uLnTx/>
                <a:uFillTx/>
                <a:latin typeface="Arial" panose="020B0604020202020204" pitchFamily="34" charset="0"/>
                <a:ea typeface="+mn-ea"/>
                <a:cs typeface="Arial" panose="020B0604020202020204" pitchFamily="34" charset="0"/>
              </a:rPr>
              <a:t>PER ECONOMIC CLASSIFICATION</a:t>
            </a:r>
          </a:p>
          <a:p>
            <a:pPr marL="0" marR="0" lvl="0" indent="0" algn="ctr" defTabSz="2438337" rtl="0" eaLnBrk="1" fontAlgn="auto" latinLnBrk="0" hangingPunct="1">
              <a:lnSpc>
                <a:spcPct val="150000"/>
              </a:lnSpc>
              <a:spcBef>
                <a:spcPts val="0"/>
              </a:spcBef>
              <a:spcAft>
                <a:spcPts val="0"/>
              </a:spcAft>
              <a:buClrTx/>
              <a:buSzTx/>
              <a:buFontTx/>
              <a:buNone/>
              <a:tabLst/>
              <a:defRPr/>
            </a:pPr>
            <a:r>
              <a:rPr kumimoji="0" lang="en-ZA" sz="9600" b="1" i="0" u="none" strike="noStrike" kern="0" cap="none" spc="-170" normalizeH="0" baseline="0" noProof="0" dirty="0">
                <a:ln>
                  <a:noFill/>
                </a:ln>
                <a:solidFill>
                  <a:srgbClr val="CC9900"/>
                </a:solidFill>
                <a:effectLst/>
                <a:uLnTx/>
                <a:uFillTx/>
                <a:latin typeface="Helvetica Neue"/>
                <a:sym typeface="Helvetica Neue"/>
              </a:rPr>
              <a:t> </a:t>
            </a:r>
          </a:p>
        </p:txBody>
      </p:sp>
    </p:spTree>
    <p:extLst>
      <p:ext uri="{BB962C8B-B14F-4D97-AF65-F5344CB8AC3E}">
        <p14:creationId xmlns:p14="http://schemas.microsoft.com/office/powerpoint/2010/main" val="2790403492"/>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14</a:t>
            </a:r>
          </a:p>
        </p:txBody>
      </p:sp>
      <p:sp>
        <p:nvSpPr>
          <p:cNvPr id="5" name="Content Placeholder 1"/>
          <p:cNvSpPr>
            <a:spLocks noGrp="1"/>
          </p:cNvSpPr>
          <p:nvPr>
            <p:ph idx="1"/>
          </p:nvPr>
        </p:nvSpPr>
        <p:spPr>
          <a:xfrm>
            <a:off x="3695056" y="233265"/>
            <a:ext cx="16726544" cy="1296146"/>
          </a:xfrm>
        </p:spPr>
        <p:txBody>
          <a:bodyPr>
            <a:normAutofit fontScale="77500" lnSpcReduction="20000"/>
          </a:bodyPr>
          <a:lstStyle/>
          <a:p>
            <a:pPr marL="0" indent="0" algn="ctr" defTabSz="914400" eaLnBrk="0" fontAlgn="base" hangingPunct="0">
              <a:spcAft>
                <a:spcPct val="0"/>
              </a:spcAft>
              <a:buNone/>
              <a:defRPr/>
            </a:pPr>
            <a:r>
              <a:rPr lang="en-ZA" sz="5600" dirty="0">
                <a:solidFill>
                  <a:schemeClr val="accent6"/>
                </a:solidFill>
                <a:latin typeface="Arial" panose="020B0604020202020204" pitchFamily="34" charset="0"/>
                <a:ea typeface="+mj-ea"/>
                <a:cs typeface="Arial" panose="020B0604020202020204" pitchFamily="34" charset="0"/>
              </a:rPr>
              <a:t>DEPARTMENTAL SUMMARY</a:t>
            </a:r>
            <a:r>
              <a:rPr lang="en-ZA" sz="5600" cap="all" dirty="0">
                <a:solidFill>
                  <a:schemeClr val="accent6"/>
                </a:solidFill>
                <a:latin typeface="Arial" panose="020B0604020202020204" pitchFamily="34" charset="0"/>
                <a:ea typeface="+mj-ea"/>
                <a:cs typeface="Arial" panose="020B0604020202020204" pitchFamily="34" charset="0"/>
              </a:rPr>
              <a:t> </a:t>
            </a:r>
          </a:p>
          <a:p>
            <a:pPr marL="0" indent="0" algn="ctr" defTabSz="914400" eaLnBrk="0" fontAlgn="base" hangingPunct="0">
              <a:spcAft>
                <a:spcPct val="0"/>
              </a:spcAft>
              <a:buNone/>
              <a:defRPr/>
            </a:pPr>
            <a:r>
              <a:rPr lang="en-ZA" sz="5600" cap="all" dirty="0">
                <a:solidFill>
                  <a:schemeClr val="accent6"/>
                </a:solidFill>
                <a:latin typeface="Arial" panose="020B0604020202020204" pitchFamily="34" charset="0"/>
                <a:ea typeface="+mj-ea"/>
                <a:cs typeface="Arial" panose="020B0604020202020204" pitchFamily="34" charset="0"/>
              </a:rPr>
              <a:t>PER ECONOMIC CLASSIFICATION</a:t>
            </a:r>
          </a:p>
          <a:p>
            <a:pPr marL="0" indent="0" algn="ctr" defTabSz="914400" eaLnBrk="0" fontAlgn="base" hangingPunct="0">
              <a:spcAft>
                <a:spcPct val="0"/>
              </a:spcAft>
              <a:buNone/>
              <a:defRPr/>
            </a:pPr>
            <a:endParaRPr lang="en-ZA" sz="5600" cap="all" dirty="0">
              <a:solidFill>
                <a:schemeClr val="accent6"/>
              </a:solidFill>
              <a:latin typeface="+mj-lt"/>
              <a:ea typeface="+mj-ea"/>
            </a:endParaRPr>
          </a:p>
        </p:txBody>
      </p:sp>
      <p:graphicFrame>
        <p:nvGraphicFramePr>
          <p:cNvPr id="3" name="Table 2">
            <a:extLst>
              <a:ext uri="{FF2B5EF4-FFF2-40B4-BE49-F238E27FC236}">
                <a16:creationId xmlns:a16="http://schemas.microsoft.com/office/drawing/2014/main" id="{C53C86A2-2EF2-4834-8AB4-1FFED8BD5C62}"/>
              </a:ext>
            </a:extLst>
          </p:cNvPr>
          <p:cNvGraphicFramePr>
            <a:graphicFrameLocks noGrp="1"/>
          </p:cNvGraphicFramePr>
          <p:nvPr/>
        </p:nvGraphicFramePr>
        <p:xfrm>
          <a:off x="3695056" y="1529409"/>
          <a:ext cx="16726544" cy="10715642"/>
        </p:xfrm>
        <a:graphic>
          <a:graphicData uri="http://schemas.openxmlformats.org/drawingml/2006/table">
            <a:tbl>
              <a:tblPr>
                <a:tableStyleId>{5C22544A-7EE6-4342-B048-85BDC9FD1C3A}</a:tableStyleId>
              </a:tblPr>
              <a:tblGrid>
                <a:gridCol w="6310194">
                  <a:extLst>
                    <a:ext uri="{9D8B030D-6E8A-4147-A177-3AD203B41FA5}">
                      <a16:colId xmlns:a16="http://schemas.microsoft.com/office/drawing/2014/main" val="3142714470"/>
                    </a:ext>
                  </a:extLst>
                </a:gridCol>
                <a:gridCol w="2928654">
                  <a:extLst>
                    <a:ext uri="{9D8B030D-6E8A-4147-A177-3AD203B41FA5}">
                      <a16:colId xmlns:a16="http://schemas.microsoft.com/office/drawing/2014/main" val="3994124184"/>
                    </a:ext>
                  </a:extLst>
                </a:gridCol>
                <a:gridCol w="2717310">
                  <a:extLst>
                    <a:ext uri="{9D8B030D-6E8A-4147-A177-3AD203B41FA5}">
                      <a16:colId xmlns:a16="http://schemas.microsoft.com/office/drawing/2014/main" val="1995185420"/>
                    </a:ext>
                  </a:extLst>
                </a:gridCol>
                <a:gridCol w="2294616">
                  <a:extLst>
                    <a:ext uri="{9D8B030D-6E8A-4147-A177-3AD203B41FA5}">
                      <a16:colId xmlns:a16="http://schemas.microsoft.com/office/drawing/2014/main" val="817750167"/>
                    </a:ext>
                  </a:extLst>
                </a:gridCol>
                <a:gridCol w="2475770">
                  <a:extLst>
                    <a:ext uri="{9D8B030D-6E8A-4147-A177-3AD203B41FA5}">
                      <a16:colId xmlns:a16="http://schemas.microsoft.com/office/drawing/2014/main" val="1326191916"/>
                    </a:ext>
                  </a:extLst>
                </a:gridCol>
              </a:tblGrid>
              <a:tr h="3804094">
                <a:tc>
                  <a:txBody>
                    <a:bodyPr/>
                    <a:lstStyle/>
                    <a:p>
                      <a:pPr algn="l" fontAlgn="b"/>
                      <a:r>
                        <a:rPr lang="en-US" sz="3200" b="1" u="none" strike="noStrike" dirty="0">
                          <a:solidFill>
                            <a:schemeClr val="bg1"/>
                          </a:solidFill>
                          <a:effectLst/>
                        </a:rPr>
                        <a:t>Economic Classification</a:t>
                      </a:r>
                      <a:endParaRPr lang="en-US" sz="3200" b="1" i="0" u="none" strike="noStrike" dirty="0">
                        <a:solidFill>
                          <a:schemeClr val="bg1"/>
                        </a:solidFill>
                        <a:effectLst/>
                        <a:latin typeface="Calibri" panose="020F0502020204030204" pitchFamily="34" charset="0"/>
                      </a:endParaRPr>
                    </a:p>
                  </a:txBody>
                  <a:tcPr marL="10454" marR="10454" marT="10454" marB="0" anchor="b">
                    <a:solidFill>
                      <a:srgbClr val="F5981B"/>
                    </a:solidFill>
                  </a:tcPr>
                </a:tc>
                <a:tc>
                  <a:txBody>
                    <a:bodyPr/>
                    <a:lstStyle/>
                    <a:p>
                      <a:pPr algn="l" fontAlgn="b"/>
                      <a:r>
                        <a:rPr lang="en-US" sz="3200" b="1" u="none" strike="noStrike" dirty="0">
                          <a:solidFill>
                            <a:schemeClr val="bg1"/>
                          </a:solidFill>
                          <a:effectLst/>
                        </a:rPr>
                        <a:t> Final Appropriation  </a:t>
                      </a:r>
                      <a:endParaRPr lang="en-US" sz="3200" b="1" i="0" u="none" strike="noStrike" dirty="0">
                        <a:solidFill>
                          <a:schemeClr val="bg1"/>
                        </a:solidFill>
                        <a:effectLst/>
                        <a:latin typeface="Calibri" panose="020F0502020204030204" pitchFamily="34" charset="0"/>
                      </a:endParaRPr>
                    </a:p>
                  </a:txBody>
                  <a:tcPr marL="10454" marR="10454" marT="10454" marB="0" anchor="b">
                    <a:solidFill>
                      <a:srgbClr val="F5981B"/>
                    </a:solidFill>
                  </a:tcPr>
                </a:tc>
                <a:tc>
                  <a:txBody>
                    <a:bodyPr/>
                    <a:lstStyle/>
                    <a:p>
                      <a:pPr algn="l" fontAlgn="b"/>
                      <a:r>
                        <a:rPr lang="en-GB" sz="3200" b="1" u="none" strike="noStrike" dirty="0">
                          <a:solidFill>
                            <a:schemeClr val="bg1"/>
                          </a:solidFill>
                          <a:effectLst/>
                        </a:rPr>
                        <a:t> Actual expenditure 31 March 2022  </a:t>
                      </a:r>
                      <a:endParaRPr lang="en-GB" sz="3200" b="1" i="0" u="none" strike="noStrike" dirty="0">
                        <a:solidFill>
                          <a:schemeClr val="bg1"/>
                        </a:solidFill>
                        <a:effectLst/>
                        <a:latin typeface="Calibri" panose="020F0502020204030204" pitchFamily="34" charset="0"/>
                      </a:endParaRPr>
                    </a:p>
                  </a:txBody>
                  <a:tcPr marL="10454" marR="10454" marT="10454" marB="0" anchor="b">
                    <a:solidFill>
                      <a:srgbClr val="F5981B"/>
                    </a:solidFill>
                  </a:tcPr>
                </a:tc>
                <a:tc>
                  <a:txBody>
                    <a:bodyPr/>
                    <a:lstStyle/>
                    <a:p>
                      <a:pPr marL="0" algn="l" defTabSz="914400" rtl="0" eaLnBrk="1" fontAlgn="b" latinLnBrk="0" hangingPunct="1"/>
                      <a:r>
                        <a:rPr lang="en-GB" sz="3200" b="1" u="none" strike="noStrike" kern="1200" dirty="0">
                          <a:solidFill>
                            <a:schemeClr val="bg1"/>
                          </a:solidFill>
                          <a:effectLst/>
                          <a:latin typeface="+mn-lt"/>
                          <a:ea typeface="+mn-ea"/>
                          <a:cs typeface="+mn-cs"/>
                        </a:rPr>
                        <a:t>Variance</a:t>
                      </a:r>
                    </a:p>
                  </a:txBody>
                  <a:tcPr marL="10454" marR="10454" marT="10454" marB="0" anchor="b">
                    <a:solidFill>
                      <a:srgbClr val="F5981B"/>
                    </a:solidFill>
                  </a:tcPr>
                </a:tc>
                <a:tc>
                  <a:txBody>
                    <a:bodyPr/>
                    <a:lstStyle/>
                    <a:p>
                      <a:pPr marL="0" algn="l" defTabSz="914400" rtl="0" eaLnBrk="1" fontAlgn="b" latinLnBrk="0" hangingPunct="1"/>
                      <a:r>
                        <a:rPr lang="en-US" sz="3200" b="1" u="none" strike="noStrike" kern="1200" dirty="0">
                          <a:solidFill>
                            <a:schemeClr val="bg1"/>
                          </a:solidFill>
                          <a:effectLst/>
                          <a:latin typeface="+mn-lt"/>
                          <a:ea typeface="+mn-ea"/>
                          <a:cs typeface="+mn-cs"/>
                        </a:rPr>
                        <a:t>Expenditure as % of final appropriation</a:t>
                      </a:r>
                    </a:p>
                  </a:txBody>
                  <a:tcPr marL="10454" marR="10454" marT="10454" marB="0" anchor="b">
                    <a:solidFill>
                      <a:srgbClr val="F5981B"/>
                    </a:solidFill>
                  </a:tcPr>
                </a:tc>
                <a:extLst>
                  <a:ext uri="{0D108BD9-81ED-4DB2-BD59-A6C34878D82A}">
                    <a16:rowId xmlns:a16="http://schemas.microsoft.com/office/drawing/2014/main" val="2771333263"/>
                  </a:ext>
                </a:extLst>
              </a:tr>
              <a:tr h="863960">
                <a:tc>
                  <a:txBody>
                    <a:bodyPr/>
                    <a:lstStyle/>
                    <a:p>
                      <a:pPr algn="l" fontAlgn="b"/>
                      <a:r>
                        <a:rPr lang="en-US" sz="2800" b="1" u="none" strike="noStrike" dirty="0">
                          <a:effectLst/>
                          <a:latin typeface="Arial" panose="020B0604020202020204" pitchFamily="34" charset="0"/>
                          <a:cs typeface="Arial" panose="020B0604020202020204" pitchFamily="34" charset="0"/>
                        </a:rPr>
                        <a:t>CURRENT PAYMENTS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891,559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843,770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GB" sz="2800" b="1" i="0" u="none" strike="noStrike" dirty="0">
                          <a:solidFill>
                            <a:srgbClr val="000000"/>
                          </a:solidFill>
                          <a:effectLst/>
                          <a:latin typeface="Arial" panose="020B0604020202020204" pitchFamily="34" charset="0"/>
                          <a:cs typeface="Arial" panose="020B0604020202020204" pitchFamily="34" charset="0"/>
                        </a:rPr>
                        <a:t>47,789</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94.6%</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908527442"/>
                  </a:ext>
                </a:extLst>
              </a:tr>
              <a:tr h="863960">
                <a:tc>
                  <a:txBody>
                    <a:bodyPr/>
                    <a:lstStyle/>
                    <a:p>
                      <a:pPr algn="l" fontAlgn="b"/>
                      <a:r>
                        <a:rPr lang="en-US" sz="2800" u="none" strike="noStrike" dirty="0">
                          <a:effectLst/>
                          <a:latin typeface="Arial" panose="020B0604020202020204" pitchFamily="34" charset="0"/>
                          <a:cs typeface="Arial" panose="020B0604020202020204" pitchFamily="34" charset="0"/>
                        </a:rPr>
                        <a:t>Compensation of Employees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379,001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335,949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43,052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88.6%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2046212574"/>
                  </a:ext>
                </a:extLst>
              </a:tr>
              <a:tr h="863960">
                <a:tc>
                  <a:txBody>
                    <a:bodyPr/>
                    <a:lstStyle/>
                    <a:p>
                      <a:pPr algn="l" fontAlgn="b"/>
                      <a:r>
                        <a:rPr lang="en-US" sz="2800" u="none" strike="noStrike" dirty="0">
                          <a:effectLst/>
                          <a:latin typeface="Arial" panose="020B0604020202020204" pitchFamily="34" charset="0"/>
                          <a:cs typeface="Arial" panose="020B0604020202020204" pitchFamily="34" charset="0"/>
                        </a:rPr>
                        <a:t>Goods and Services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512,558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507,821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GB" sz="2800" b="0" i="0" u="none" strike="noStrike" dirty="0">
                          <a:solidFill>
                            <a:srgbClr val="000000"/>
                          </a:solidFill>
                          <a:effectLst/>
                          <a:latin typeface="Arial" panose="020B0604020202020204" pitchFamily="34" charset="0"/>
                          <a:cs typeface="Arial" panose="020B0604020202020204" pitchFamily="34" charset="0"/>
                        </a:rPr>
                        <a:t>4</a:t>
                      </a:r>
                      <a:r>
                        <a:rPr lang="en-US" sz="2800" b="0" i="0" u="none" strike="noStrike" dirty="0">
                          <a:solidFill>
                            <a:srgbClr val="000000"/>
                          </a:solidFill>
                          <a:effectLst/>
                          <a:latin typeface="Arial" panose="020B0604020202020204" pitchFamily="34" charset="0"/>
                          <a:cs typeface="Arial" panose="020B0604020202020204" pitchFamily="34" charset="0"/>
                        </a:rPr>
                        <a:t>,737</a:t>
                      </a: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99.1%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2329191428"/>
                  </a:ext>
                </a:extLst>
              </a:tr>
              <a:tr h="863894">
                <a:tc>
                  <a:txBody>
                    <a:bodyPr/>
                    <a:lstStyle/>
                    <a:p>
                      <a:pPr algn="l" fontAlgn="b"/>
                      <a:r>
                        <a:rPr lang="en-US" sz="2800" b="1" u="none" strike="noStrike" dirty="0">
                          <a:effectLst/>
                          <a:latin typeface="Arial" panose="020B0604020202020204" pitchFamily="34" charset="0"/>
                          <a:cs typeface="Arial" panose="020B0604020202020204" pitchFamily="34" charset="0"/>
                        </a:rPr>
                        <a:t>TRANSFERS &amp; SUBSIDIES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4,763,984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4,731,841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32,143</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99.3%</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3633206299"/>
                  </a:ext>
                </a:extLst>
              </a:tr>
              <a:tr h="863960">
                <a:tc>
                  <a:txBody>
                    <a:bodyPr/>
                    <a:lstStyle/>
                    <a:p>
                      <a:pPr algn="l" fontAlgn="b"/>
                      <a:r>
                        <a:rPr lang="en-US" sz="2800" u="none" strike="noStrike" dirty="0">
                          <a:effectLst/>
                          <a:latin typeface="Arial" panose="020B0604020202020204" pitchFamily="34" charset="0"/>
                          <a:cs typeface="Arial" panose="020B0604020202020204" pitchFamily="34" charset="0"/>
                        </a:rPr>
                        <a:t>Provinces &amp; Municipalities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2,087,910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2,087,909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GB" sz="2800" b="0" i="0" u="none" strike="noStrike" dirty="0">
                          <a:solidFill>
                            <a:srgbClr val="000000"/>
                          </a:solidFill>
                          <a:effectLst/>
                          <a:latin typeface="Arial" panose="020B0604020202020204" pitchFamily="34" charset="0"/>
                          <a:cs typeface="Arial" panose="020B0604020202020204" pitchFamily="34" charset="0"/>
                        </a:rPr>
                        <a:t>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100.0%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660738455"/>
                  </a:ext>
                </a:extLst>
              </a:tr>
              <a:tr h="863960">
                <a:tc>
                  <a:txBody>
                    <a:bodyPr/>
                    <a:lstStyle/>
                    <a:p>
                      <a:pPr algn="l" fontAlgn="b"/>
                      <a:r>
                        <a:rPr lang="en-US" sz="2800" u="none" strike="noStrike" dirty="0">
                          <a:effectLst/>
                          <a:latin typeface="Arial" panose="020B0604020202020204" pitchFamily="34" charset="0"/>
                          <a:cs typeface="Arial" panose="020B0604020202020204" pitchFamily="34" charset="0"/>
                        </a:rPr>
                        <a:t>Departmental Agencies (Cur)</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1,772,885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1,769,426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0" i="0" u="none" strike="noStrike" dirty="0">
                          <a:solidFill>
                            <a:srgbClr val="000000"/>
                          </a:solidFill>
                          <a:effectLst/>
                          <a:latin typeface="Arial" panose="020B0604020202020204" pitchFamily="34" charset="0"/>
                          <a:cs typeface="Arial" panose="020B0604020202020204" pitchFamily="34" charset="0"/>
                        </a:rPr>
                        <a:t>3,459</a:t>
                      </a: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99.8%</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2214951410"/>
                  </a:ext>
                </a:extLst>
              </a:tr>
              <a:tr h="863960">
                <a:tc>
                  <a:txBody>
                    <a:bodyPr/>
                    <a:lstStyle/>
                    <a:p>
                      <a:pPr algn="l" fontAlgn="b"/>
                      <a:r>
                        <a:rPr lang="en-US" sz="2800" u="none" strike="noStrike" dirty="0">
                          <a:effectLst/>
                          <a:latin typeface="Arial" panose="020B0604020202020204" pitchFamily="34" charset="0"/>
                          <a:cs typeface="Arial" panose="020B0604020202020204" pitchFamily="34" charset="0"/>
                        </a:rPr>
                        <a:t>Departmental Agencies (Cap)</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301,949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297,841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GB" sz="2800" b="0" i="0" u="none" strike="noStrike" dirty="0">
                          <a:solidFill>
                            <a:srgbClr val="000000"/>
                          </a:solidFill>
                          <a:effectLst/>
                          <a:latin typeface="Arial" panose="020B0604020202020204" pitchFamily="34" charset="0"/>
                          <a:cs typeface="Arial" panose="020B0604020202020204" pitchFamily="34" charset="0"/>
                        </a:rPr>
                        <a:t>4,108</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98.6%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4018565742"/>
                  </a:ext>
                </a:extLst>
              </a:tr>
              <a:tr h="863894">
                <a:tc>
                  <a:txBody>
                    <a:bodyPr/>
                    <a:lstStyle/>
                    <a:p>
                      <a:pPr algn="l" fontAlgn="b"/>
                      <a:r>
                        <a:rPr lang="en-US" sz="2800" u="none" strike="noStrike" dirty="0">
                          <a:effectLst/>
                          <a:latin typeface="Arial" panose="020B0604020202020204" pitchFamily="34" charset="0"/>
                          <a:cs typeface="Arial" panose="020B0604020202020204" pitchFamily="34" charset="0"/>
                        </a:rPr>
                        <a:t>Higher Education Institutions (Cur)</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5,926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4,392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0" i="0" u="none" strike="noStrike" dirty="0">
                          <a:solidFill>
                            <a:srgbClr val="000000"/>
                          </a:solidFill>
                          <a:effectLst/>
                          <a:latin typeface="Arial" panose="020B0604020202020204" pitchFamily="34" charset="0"/>
                          <a:cs typeface="Arial" panose="020B0604020202020204" pitchFamily="34" charset="0"/>
                        </a:rPr>
                        <a:t>1,534</a:t>
                      </a: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74.1%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3046803890"/>
                  </a:ext>
                </a:extLst>
              </a:tr>
            </a:tbl>
          </a:graphicData>
        </a:graphic>
      </p:graphicFrame>
    </p:spTree>
    <p:extLst>
      <p:ext uri="{BB962C8B-B14F-4D97-AF65-F5344CB8AC3E}">
        <p14:creationId xmlns:p14="http://schemas.microsoft.com/office/powerpoint/2010/main" val="40897127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14</a:t>
            </a:r>
          </a:p>
        </p:txBody>
      </p:sp>
      <p:sp>
        <p:nvSpPr>
          <p:cNvPr id="5" name="Content Placeholder 1"/>
          <p:cNvSpPr>
            <a:spLocks noGrp="1"/>
          </p:cNvSpPr>
          <p:nvPr>
            <p:ph idx="1"/>
          </p:nvPr>
        </p:nvSpPr>
        <p:spPr>
          <a:xfrm>
            <a:off x="3695056" y="233265"/>
            <a:ext cx="16726544" cy="1296146"/>
          </a:xfrm>
        </p:spPr>
        <p:txBody>
          <a:bodyPr>
            <a:normAutofit fontScale="77500" lnSpcReduction="20000"/>
          </a:bodyPr>
          <a:lstStyle/>
          <a:p>
            <a:pPr marL="0" indent="0" algn="ctr" defTabSz="914400" eaLnBrk="0" fontAlgn="base" hangingPunct="0">
              <a:spcAft>
                <a:spcPct val="0"/>
              </a:spcAft>
              <a:buNone/>
              <a:defRPr/>
            </a:pPr>
            <a:r>
              <a:rPr lang="en-ZA" sz="5600" dirty="0">
                <a:solidFill>
                  <a:schemeClr val="accent6"/>
                </a:solidFill>
                <a:latin typeface="Arial" panose="020B0604020202020204" pitchFamily="34" charset="0"/>
                <a:ea typeface="+mj-ea"/>
                <a:cs typeface="Arial" panose="020B0604020202020204" pitchFamily="34" charset="0"/>
              </a:rPr>
              <a:t>DEPARTMENTAL SUMMARY</a:t>
            </a:r>
            <a:r>
              <a:rPr lang="en-ZA" sz="5600" cap="all" dirty="0">
                <a:solidFill>
                  <a:schemeClr val="accent6"/>
                </a:solidFill>
                <a:latin typeface="Arial" panose="020B0604020202020204" pitchFamily="34" charset="0"/>
                <a:ea typeface="+mj-ea"/>
                <a:cs typeface="Arial" panose="020B0604020202020204" pitchFamily="34" charset="0"/>
              </a:rPr>
              <a:t> </a:t>
            </a:r>
          </a:p>
          <a:p>
            <a:pPr marL="0" indent="0" algn="ctr" defTabSz="914400" eaLnBrk="0" fontAlgn="base" hangingPunct="0">
              <a:spcAft>
                <a:spcPct val="0"/>
              </a:spcAft>
              <a:buNone/>
              <a:defRPr/>
            </a:pPr>
            <a:r>
              <a:rPr lang="en-ZA" sz="5600" cap="all" dirty="0">
                <a:solidFill>
                  <a:schemeClr val="accent6"/>
                </a:solidFill>
                <a:latin typeface="Arial" panose="020B0604020202020204" pitchFamily="34" charset="0"/>
                <a:ea typeface="+mj-ea"/>
                <a:cs typeface="Arial" panose="020B0604020202020204" pitchFamily="34" charset="0"/>
              </a:rPr>
              <a:t>PER ECONOMIC CLASSIFICATION</a:t>
            </a:r>
          </a:p>
          <a:p>
            <a:pPr marL="0" indent="0" algn="ctr" defTabSz="914400" eaLnBrk="0" fontAlgn="base" hangingPunct="0">
              <a:spcAft>
                <a:spcPct val="0"/>
              </a:spcAft>
              <a:buNone/>
              <a:defRPr/>
            </a:pPr>
            <a:endParaRPr lang="en-ZA" sz="5600" cap="all" dirty="0">
              <a:solidFill>
                <a:schemeClr val="accent6"/>
              </a:solidFill>
              <a:latin typeface="+mj-lt"/>
              <a:ea typeface="+mj-ea"/>
            </a:endParaRPr>
          </a:p>
        </p:txBody>
      </p:sp>
      <p:graphicFrame>
        <p:nvGraphicFramePr>
          <p:cNvPr id="3" name="Table 2">
            <a:extLst>
              <a:ext uri="{FF2B5EF4-FFF2-40B4-BE49-F238E27FC236}">
                <a16:creationId xmlns:a16="http://schemas.microsoft.com/office/drawing/2014/main" id="{C53C86A2-2EF2-4834-8AB4-1FFED8BD5C62}"/>
              </a:ext>
            </a:extLst>
          </p:cNvPr>
          <p:cNvGraphicFramePr>
            <a:graphicFrameLocks noGrp="1"/>
          </p:cNvGraphicFramePr>
          <p:nvPr/>
        </p:nvGraphicFramePr>
        <p:xfrm>
          <a:off x="3816372" y="1385392"/>
          <a:ext cx="16129792" cy="11953660"/>
        </p:xfrm>
        <a:graphic>
          <a:graphicData uri="http://schemas.openxmlformats.org/drawingml/2006/table">
            <a:tbl>
              <a:tblPr>
                <a:tableStyleId>{5C22544A-7EE6-4342-B048-85BDC9FD1C3A}</a:tableStyleId>
              </a:tblPr>
              <a:tblGrid>
                <a:gridCol w="5832874">
                  <a:extLst>
                    <a:ext uri="{9D8B030D-6E8A-4147-A177-3AD203B41FA5}">
                      <a16:colId xmlns:a16="http://schemas.microsoft.com/office/drawing/2014/main" val="3142714470"/>
                    </a:ext>
                  </a:extLst>
                </a:gridCol>
                <a:gridCol w="3076360">
                  <a:extLst>
                    <a:ext uri="{9D8B030D-6E8A-4147-A177-3AD203B41FA5}">
                      <a16:colId xmlns:a16="http://schemas.microsoft.com/office/drawing/2014/main" val="3994124184"/>
                    </a:ext>
                  </a:extLst>
                </a:gridCol>
                <a:gridCol w="2620364">
                  <a:extLst>
                    <a:ext uri="{9D8B030D-6E8A-4147-A177-3AD203B41FA5}">
                      <a16:colId xmlns:a16="http://schemas.microsoft.com/office/drawing/2014/main" val="1995185420"/>
                    </a:ext>
                  </a:extLst>
                </a:gridCol>
                <a:gridCol w="2212752">
                  <a:extLst>
                    <a:ext uri="{9D8B030D-6E8A-4147-A177-3AD203B41FA5}">
                      <a16:colId xmlns:a16="http://schemas.microsoft.com/office/drawing/2014/main" val="817750167"/>
                    </a:ext>
                  </a:extLst>
                </a:gridCol>
                <a:gridCol w="2387442">
                  <a:extLst>
                    <a:ext uri="{9D8B030D-6E8A-4147-A177-3AD203B41FA5}">
                      <a16:colId xmlns:a16="http://schemas.microsoft.com/office/drawing/2014/main" val="1326191916"/>
                    </a:ext>
                  </a:extLst>
                </a:gridCol>
              </a:tblGrid>
              <a:tr h="1720696">
                <a:tc>
                  <a:txBody>
                    <a:bodyPr/>
                    <a:lstStyle/>
                    <a:p>
                      <a:pPr algn="l" fontAlgn="b"/>
                      <a:r>
                        <a:rPr lang="en-US" sz="3200" b="1" u="none" strike="noStrike" dirty="0">
                          <a:solidFill>
                            <a:schemeClr val="bg1"/>
                          </a:solidFill>
                          <a:effectLst/>
                        </a:rPr>
                        <a:t>Economic Classification</a:t>
                      </a:r>
                      <a:endParaRPr lang="en-US" sz="3200" b="1" i="0" u="none" strike="noStrike" dirty="0">
                        <a:solidFill>
                          <a:schemeClr val="bg1"/>
                        </a:solidFill>
                        <a:effectLst/>
                        <a:latin typeface="Calibri" panose="020F0502020204030204" pitchFamily="34" charset="0"/>
                      </a:endParaRPr>
                    </a:p>
                  </a:txBody>
                  <a:tcPr marL="10454" marR="10454" marT="10454" marB="0" anchor="b">
                    <a:solidFill>
                      <a:srgbClr val="F5981B"/>
                    </a:solidFill>
                  </a:tcPr>
                </a:tc>
                <a:tc>
                  <a:txBody>
                    <a:bodyPr/>
                    <a:lstStyle/>
                    <a:p>
                      <a:pPr algn="l" fontAlgn="b"/>
                      <a:r>
                        <a:rPr lang="en-US" sz="3200" b="1" u="none" strike="noStrike" dirty="0">
                          <a:solidFill>
                            <a:schemeClr val="bg1"/>
                          </a:solidFill>
                          <a:effectLst/>
                        </a:rPr>
                        <a:t> Final Appropriation  </a:t>
                      </a:r>
                      <a:endParaRPr lang="en-US" sz="3200" b="1" i="0" u="none" strike="noStrike" dirty="0">
                        <a:solidFill>
                          <a:schemeClr val="bg1"/>
                        </a:solidFill>
                        <a:effectLst/>
                        <a:latin typeface="Calibri" panose="020F0502020204030204" pitchFamily="34" charset="0"/>
                      </a:endParaRPr>
                    </a:p>
                  </a:txBody>
                  <a:tcPr marL="10454" marR="10454" marT="10454" marB="0" anchor="b">
                    <a:solidFill>
                      <a:srgbClr val="F5981B"/>
                    </a:solidFill>
                  </a:tcPr>
                </a:tc>
                <a:tc>
                  <a:txBody>
                    <a:bodyPr/>
                    <a:lstStyle/>
                    <a:p>
                      <a:pPr algn="l" fontAlgn="b"/>
                      <a:r>
                        <a:rPr lang="en-GB" sz="3200" b="1" u="none" strike="noStrike" dirty="0">
                          <a:solidFill>
                            <a:schemeClr val="bg1"/>
                          </a:solidFill>
                          <a:effectLst/>
                        </a:rPr>
                        <a:t> Actual expenditure 31 March 2022  </a:t>
                      </a:r>
                      <a:endParaRPr lang="en-GB" sz="3200" b="1" i="0" u="none" strike="noStrike" dirty="0">
                        <a:solidFill>
                          <a:schemeClr val="bg1"/>
                        </a:solidFill>
                        <a:effectLst/>
                        <a:latin typeface="Calibri" panose="020F0502020204030204" pitchFamily="34" charset="0"/>
                      </a:endParaRPr>
                    </a:p>
                  </a:txBody>
                  <a:tcPr marL="10454" marR="10454" marT="10454" marB="0" anchor="b">
                    <a:solidFill>
                      <a:srgbClr val="F5981B"/>
                    </a:solidFill>
                  </a:tcPr>
                </a:tc>
                <a:tc>
                  <a:txBody>
                    <a:bodyPr/>
                    <a:lstStyle/>
                    <a:p>
                      <a:pPr marL="0" algn="l" defTabSz="914400" rtl="0" eaLnBrk="1" fontAlgn="b" latinLnBrk="0" hangingPunct="1"/>
                      <a:r>
                        <a:rPr lang="en-GB" sz="3200" b="1" u="none" strike="noStrike" kern="1200" dirty="0">
                          <a:solidFill>
                            <a:schemeClr val="bg1"/>
                          </a:solidFill>
                          <a:effectLst/>
                          <a:latin typeface="+mn-lt"/>
                          <a:ea typeface="+mn-ea"/>
                          <a:cs typeface="+mn-cs"/>
                        </a:rPr>
                        <a:t>Variance</a:t>
                      </a:r>
                    </a:p>
                  </a:txBody>
                  <a:tcPr marL="10454" marR="10454" marT="10454" marB="0" anchor="b">
                    <a:solidFill>
                      <a:srgbClr val="F5981B"/>
                    </a:solidFill>
                  </a:tcPr>
                </a:tc>
                <a:tc>
                  <a:txBody>
                    <a:bodyPr/>
                    <a:lstStyle/>
                    <a:p>
                      <a:pPr marL="0" algn="l" defTabSz="914400" rtl="0" eaLnBrk="1" fontAlgn="b" latinLnBrk="0" hangingPunct="1"/>
                      <a:r>
                        <a:rPr lang="en-US" sz="3200" b="1" u="none" strike="noStrike" kern="1200" dirty="0">
                          <a:solidFill>
                            <a:schemeClr val="bg1"/>
                          </a:solidFill>
                          <a:effectLst/>
                          <a:latin typeface="+mn-lt"/>
                          <a:ea typeface="+mn-ea"/>
                          <a:cs typeface="+mn-cs"/>
                        </a:rPr>
                        <a:t>Expenditure as % of final appropriation</a:t>
                      </a:r>
                    </a:p>
                  </a:txBody>
                  <a:tcPr marL="10454" marR="10454" marT="10454" marB="0" anchor="b">
                    <a:solidFill>
                      <a:srgbClr val="F5981B"/>
                    </a:solidFill>
                  </a:tcPr>
                </a:tc>
                <a:extLst>
                  <a:ext uri="{0D108BD9-81ED-4DB2-BD59-A6C34878D82A}">
                    <a16:rowId xmlns:a16="http://schemas.microsoft.com/office/drawing/2014/main" val="2771333263"/>
                  </a:ext>
                </a:extLst>
              </a:tr>
              <a:tr h="863894">
                <a:tc>
                  <a:txBody>
                    <a:bodyPr/>
                    <a:lstStyle/>
                    <a:p>
                      <a:pPr algn="l" fontAlgn="b"/>
                      <a:r>
                        <a:rPr lang="en-US" sz="2800" u="none" strike="noStrike" dirty="0">
                          <a:effectLst/>
                          <a:latin typeface="Arial" panose="020B0604020202020204" pitchFamily="34" charset="0"/>
                          <a:cs typeface="Arial" panose="020B0604020202020204" pitchFamily="34" charset="0"/>
                        </a:rPr>
                        <a:t>Foreign Governance &amp; International Org</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5,704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5,511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0" i="0" u="none" strike="noStrike" dirty="0">
                          <a:solidFill>
                            <a:srgbClr val="000000"/>
                          </a:solidFill>
                          <a:effectLst/>
                          <a:latin typeface="Arial" panose="020B0604020202020204" pitchFamily="34" charset="0"/>
                          <a:cs typeface="Arial" panose="020B0604020202020204" pitchFamily="34" charset="0"/>
                        </a:rPr>
                        <a:t>193</a:t>
                      </a: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96.6%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1753805307"/>
                  </a:ext>
                </a:extLst>
              </a:tr>
              <a:tr h="863894">
                <a:tc>
                  <a:txBody>
                    <a:bodyPr/>
                    <a:lstStyle/>
                    <a:p>
                      <a:pPr algn="l" fontAlgn="b"/>
                      <a:r>
                        <a:rPr lang="en-US" sz="2800" u="none" strike="noStrike" dirty="0">
                          <a:effectLst/>
                          <a:latin typeface="Arial" panose="020B0604020202020204" pitchFamily="34" charset="0"/>
                          <a:cs typeface="Arial" panose="020B0604020202020204" pitchFamily="34" charset="0"/>
                        </a:rPr>
                        <a:t>Public corporations and private enterprises (Cur)</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118,355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108,092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0" i="0" u="none" strike="noStrike" dirty="0">
                          <a:solidFill>
                            <a:srgbClr val="000000"/>
                          </a:solidFill>
                          <a:effectLst/>
                          <a:latin typeface="Arial" panose="020B0604020202020204" pitchFamily="34" charset="0"/>
                          <a:cs typeface="Arial" panose="020B0604020202020204" pitchFamily="34" charset="0"/>
                        </a:rPr>
                        <a:t>10,263</a:t>
                      </a: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91.3%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3710187258"/>
                  </a:ext>
                </a:extLst>
              </a:tr>
              <a:tr h="863894">
                <a:tc>
                  <a:txBody>
                    <a:bodyPr/>
                    <a:lstStyle/>
                    <a:p>
                      <a:pPr algn="l" fontAlgn="b"/>
                      <a:r>
                        <a:rPr lang="en-US" sz="2800" u="none" strike="noStrike" dirty="0">
                          <a:effectLst/>
                          <a:latin typeface="Arial" panose="020B0604020202020204" pitchFamily="34" charset="0"/>
                          <a:cs typeface="Arial" panose="020B0604020202020204" pitchFamily="34" charset="0"/>
                        </a:rPr>
                        <a:t>Households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47,900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44,247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3,653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92.4%</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229194035"/>
                  </a:ext>
                </a:extLst>
              </a:tr>
              <a:tr h="863894">
                <a:tc>
                  <a:txBody>
                    <a:bodyPr/>
                    <a:lstStyle/>
                    <a:p>
                      <a:pPr algn="l" fontAlgn="b"/>
                      <a:r>
                        <a:rPr lang="en-US" sz="2800" u="none" strike="noStrike" dirty="0">
                          <a:effectLst/>
                          <a:latin typeface="Arial" panose="020B0604020202020204" pitchFamily="34" charset="0"/>
                          <a:cs typeface="Arial" panose="020B0604020202020204" pitchFamily="34" charset="0"/>
                        </a:rPr>
                        <a:t>Non-Profit Institutions (Cur)</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374,266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368,241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0" i="0" u="none" strike="noStrike" dirty="0">
                          <a:solidFill>
                            <a:srgbClr val="000000"/>
                          </a:solidFill>
                          <a:effectLst/>
                          <a:latin typeface="Arial" panose="020B0604020202020204" pitchFamily="34" charset="0"/>
                          <a:cs typeface="Arial" panose="020B0604020202020204" pitchFamily="34" charset="0"/>
                        </a:rPr>
                        <a:t>6,025</a:t>
                      </a: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98.4%</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315558047"/>
                  </a:ext>
                </a:extLst>
              </a:tr>
              <a:tr h="863894">
                <a:tc>
                  <a:txBody>
                    <a:bodyPr/>
                    <a:lstStyle/>
                    <a:p>
                      <a:pPr algn="l" fontAlgn="b"/>
                      <a:r>
                        <a:rPr lang="en-US" sz="2800" u="none" strike="noStrike" dirty="0">
                          <a:effectLst/>
                          <a:latin typeface="Arial" panose="020B0604020202020204" pitchFamily="34" charset="0"/>
                          <a:cs typeface="Arial" panose="020B0604020202020204" pitchFamily="34" charset="0"/>
                        </a:rPr>
                        <a:t>Non-Profit Institutions (Cap)</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49,089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46,181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0" i="0" u="none" strike="noStrike" dirty="0">
                          <a:solidFill>
                            <a:srgbClr val="000000"/>
                          </a:solidFill>
                          <a:effectLst/>
                          <a:latin typeface="Arial" panose="020B0604020202020204" pitchFamily="34" charset="0"/>
                          <a:cs typeface="Arial" panose="020B0604020202020204" pitchFamily="34" charset="0"/>
                        </a:rPr>
                        <a:t>2,908</a:t>
                      </a: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94.1%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22362682"/>
                  </a:ext>
                </a:extLst>
              </a:tr>
              <a:tr h="863894">
                <a:tc>
                  <a:txBody>
                    <a:bodyPr/>
                    <a:lstStyle/>
                    <a:p>
                      <a:pPr algn="l" fontAlgn="b"/>
                      <a:r>
                        <a:rPr lang="en-US" sz="2800" b="1" u="none" strike="noStrike" dirty="0">
                          <a:effectLst/>
                          <a:latin typeface="Arial" panose="020B0604020202020204" pitchFamily="34" charset="0"/>
                          <a:cs typeface="Arial" panose="020B0604020202020204" pitchFamily="34" charset="0"/>
                        </a:rPr>
                        <a:t>PAYMENTS FOR CAPITAL ASSETS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79,966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56,285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23,681</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70.4%</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2713214930"/>
                  </a:ext>
                </a:extLst>
              </a:tr>
              <a:tr h="730130">
                <a:tc>
                  <a:txBody>
                    <a:bodyPr/>
                    <a:lstStyle/>
                    <a:p>
                      <a:pPr algn="l" fontAlgn="b"/>
                      <a:r>
                        <a:rPr lang="en-GB" sz="2800" b="0" i="0" u="none" strike="noStrike" dirty="0">
                          <a:solidFill>
                            <a:srgbClr val="000000"/>
                          </a:solidFill>
                          <a:effectLst/>
                          <a:latin typeface="Arial" panose="020B0604020202020204" pitchFamily="34" charset="0"/>
                          <a:cs typeface="Arial" panose="020B0604020202020204" pitchFamily="34" charset="0"/>
                        </a:rPr>
                        <a:t>Buildings and other fixed structure</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GB" sz="2800" b="0" i="0" u="none" strike="noStrike" dirty="0">
                          <a:solidFill>
                            <a:srgbClr val="000000"/>
                          </a:solidFill>
                          <a:effectLst/>
                          <a:latin typeface="Arial" panose="020B0604020202020204" pitchFamily="34" charset="0"/>
                          <a:cs typeface="Arial" panose="020B0604020202020204" pitchFamily="34" charset="0"/>
                        </a:rPr>
                        <a:t>26,065</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GB" sz="2800" b="0" i="0" u="none" strike="noStrike" dirty="0">
                          <a:solidFill>
                            <a:srgbClr val="000000"/>
                          </a:solidFill>
                          <a:effectLst/>
                          <a:latin typeface="Arial" panose="020B0604020202020204" pitchFamily="34" charset="0"/>
                          <a:cs typeface="Arial" panose="020B0604020202020204" pitchFamily="34" charset="0"/>
                        </a:rPr>
                        <a:t>26,065</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GB" sz="2800" b="0" i="0" u="none" strike="noStrike" dirty="0">
                          <a:solidFill>
                            <a:srgbClr val="000000"/>
                          </a:solidFill>
                          <a:effectLst/>
                          <a:latin typeface="Arial" panose="020B0604020202020204" pitchFamily="34" charset="0"/>
                          <a:cs typeface="Arial" panose="020B0604020202020204" pitchFamily="34" charset="0"/>
                        </a:rPr>
                        <a:t>-</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GB" sz="2800" b="0" i="0" u="none" strike="noStrike" dirty="0">
                          <a:solidFill>
                            <a:srgbClr val="000000"/>
                          </a:solidFill>
                          <a:effectLst/>
                          <a:latin typeface="Arial" panose="020B0604020202020204" pitchFamily="34" charset="0"/>
                          <a:cs typeface="Arial" panose="020B0604020202020204" pitchFamily="34" charset="0"/>
                        </a:rPr>
                        <a:t>100.0%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1161399735"/>
                  </a:ext>
                </a:extLst>
              </a:tr>
              <a:tr h="863894">
                <a:tc>
                  <a:txBody>
                    <a:bodyPr/>
                    <a:lstStyle/>
                    <a:p>
                      <a:pPr algn="l" fontAlgn="b"/>
                      <a:r>
                        <a:rPr lang="en-US" sz="2800" u="none" strike="noStrike" dirty="0">
                          <a:effectLst/>
                          <a:latin typeface="Arial" panose="020B0604020202020204" pitchFamily="34" charset="0"/>
                          <a:cs typeface="Arial" panose="020B0604020202020204" pitchFamily="34" charset="0"/>
                        </a:rPr>
                        <a:t>Machinery and equipment</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24,890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8,474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16,416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34.0%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2062041677"/>
                  </a:ext>
                </a:extLst>
              </a:tr>
              <a:tr h="863894">
                <a:tc>
                  <a:txBody>
                    <a:bodyPr/>
                    <a:lstStyle/>
                    <a:p>
                      <a:pPr algn="l" fontAlgn="b"/>
                      <a:r>
                        <a:rPr lang="en-US" sz="2800" u="none" strike="noStrike" dirty="0">
                          <a:effectLst/>
                          <a:latin typeface="Arial" panose="020B0604020202020204" pitchFamily="34" charset="0"/>
                          <a:cs typeface="Arial" panose="020B0604020202020204" pitchFamily="34" charset="0"/>
                        </a:rPr>
                        <a:t>Heritage Assets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28,571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21,306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GB" sz="2800" b="0" i="0" u="none" strike="noStrike" dirty="0">
                          <a:solidFill>
                            <a:srgbClr val="000000"/>
                          </a:solidFill>
                          <a:effectLst/>
                          <a:latin typeface="Arial" panose="020B0604020202020204" pitchFamily="34" charset="0"/>
                          <a:cs typeface="Arial" panose="020B0604020202020204" pitchFamily="34" charset="0"/>
                        </a:rPr>
                        <a:t>7,265</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74.6%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2156849032"/>
                  </a:ext>
                </a:extLst>
              </a:tr>
              <a:tr h="863894">
                <a:tc>
                  <a:txBody>
                    <a:bodyPr/>
                    <a:lstStyle/>
                    <a:p>
                      <a:pPr algn="l" fontAlgn="b"/>
                      <a:r>
                        <a:rPr lang="en-GB" sz="2800" u="none" strike="noStrike" dirty="0">
                          <a:effectLst/>
                          <a:latin typeface="Arial" panose="020B0604020202020204" pitchFamily="34" charset="0"/>
                          <a:cs typeface="Arial" panose="020B0604020202020204" pitchFamily="34" charset="0"/>
                        </a:rPr>
                        <a:t>Software and other intangible assets</a:t>
                      </a:r>
                      <a:endParaRPr lang="en-GB"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440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GB" sz="2800" b="0" i="0" u="none" strike="noStrike" dirty="0">
                          <a:solidFill>
                            <a:srgbClr val="000000"/>
                          </a:solidFill>
                          <a:effectLst/>
                          <a:latin typeface="Arial" panose="020B0604020202020204" pitchFamily="34" charset="0"/>
                          <a:cs typeface="Arial" panose="020B0604020202020204" pitchFamily="34" charset="0"/>
                        </a:rPr>
                        <a:t>440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0" i="0" u="none" strike="noStrike" dirty="0">
                          <a:solidFill>
                            <a:srgbClr val="000000"/>
                          </a:solidFill>
                          <a:effectLst/>
                          <a:latin typeface="Arial" panose="020B0604020202020204" pitchFamily="34" charset="0"/>
                          <a:cs typeface="Arial" panose="020B0604020202020204" pitchFamily="34" charset="0"/>
                        </a:rPr>
                        <a:t>-</a:t>
                      </a:r>
                    </a:p>
                  </a:txBody>
                  <a:tcPr marL="10454" marR="10454" marT="10454" marB="0" anchor="b">
                    <a:noFill/>
                  </a:tcPr>
                </a:tc>
                <a:tc>
                  <a:txBody>
                    <a:bodyPr/>
                    <a:lstStyle/>
                    <a:p>
                      <a:pPr algn="r" fontAlgn="b"/>
                      <a:r>
                        <a:rPr lang="en-US" sz="2800" b="0" i="0" u="none" strike="noStrike" dirty="0">
                          <a:solidFill>
                            <a:srgbClr val="000000"/>
                          </a:solidFill>
                          <a:effectLst/>
                          <a:latin typeface="Arial" panose="020B0604020202020204" pitchFamily="34" charset="0"/>
                          <a:cs typeface="Arial" panose="020B0604020202020204" pitchFamily="34" charset="0"/>
                        </a:rPr>
                        <a:t>100.0%</a:t>
                      </a:r>
                    </a:p>
                  </a:txBody>
                  <a:tcPr marL="10454" marR="10454" marT="10454" marB="0" anchor="b">
                    <a:noFill/>
                  </a:tcPr>
                </a:tc>
                <a:extLst>
                  <a:ext uri="{0D108BD9-81ED-4DB2-BD59-A6C34878D82A}">
                    <a16:rowId xmlns:a16="http://schemas.microsoft.com/office/drawing/2014/main" val="2297372522"/>
                  </a:ext>
                </a:extLst>
              </a:tr>
              <a:tr h="863894">
                <a:tc>
                  <a:txBody>
                    <a:bodyPr/>
                    <a:lstStyle/>
                    <a:p>
                      <a:pPr algn="l" fontAlgn="b"/>
                      <a:r>
                        <a:rPr lang="en-US" sz="2800" b="1" u="none" strike="noStrike" dirty="0">
                          <a:effectLst/>
                          <a:latin typeface="Arial" panose="020B0604020202020204" pitchFamily="34" charset="0"/>
                          <a:cs typeface="Arial" panose="020B0604020202020204" pitchFamily="34" charset="0"/>
                        </a:rPr>
                        <a:t>PAYMENTS FOR FINANCIAL ASSETS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11,764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11,764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i="0" u="none" strike="noStrike" dirty="0">
                          <a:solidFill>
                            <a:srgbClr val="000000"/>
                          </a:solidFill>
                          <a:effectLst/>
                          <a:latin typeface="Arial" panose="020B0604020202020204" pitchFamily="34" charset="0"/>
                          <a:cs typeface="Arial" panose="020B0604020202020204" pitchFamily="34" charset="0"/>
                        </a:rPr>
                        <a:t>-</a:t>
                      </a:r>
                    </a:p>
                  </a:txBody>
                  <a:tcPr marL="10454" marR="10454" marT="10454" marB="0" anchor="b">
                    <a:noFill/>
                  </a:tcPr>
                </a:tc>
                <a:tc>
                  <a:txBody>
                    <a:bodyPr/>
                    <a:lstStyle/>
                    <a:p>
                      <a:pPr algn="r" fontAlgn="b"/>
                      <a:r>
                        <a:rPr lang="en-US" sz="2800" b="0" i="0" u="none" strike="noStrike" dirty="0">
                          <a:solidFill>
                            <a:srgbClr val="000000"/>
                          </a:solidFill>
                          <a:effectLst/>
                          <a:latin typeface="Arial" panose="020B0604020202020204" pitchFamily="34" charset="0"/>
                          <a:cs typeface="Arial" panose="020B0604020202020204" pitchFamily="34" charset="0"/>
                        </a:rPr>
                        <a:t>100.0%</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36798728"/>
                  </a:ext>
                </a:extLst>
              </a:tr>
              <a:tr h="863894">
                <a:tc>
                  <a:txBody>
                    <a:bodyPr/>
                    <a:lstStyle/>
                    <a:p>
                      <a:pPr algn="l" fontAlgn="b"/>
                      <a:r>
                        <a:rPr lang="en-US" sz="2800" b="1" u="none" strike="noStrike" dirty="0">
                          <a:effectLst/>
                          <a:latin typeface="Arial" panose="020B0604020202020204" pitchFamily="34" charset="0"/>
                          <a:cs typeface="Arial" panose="020B0604020202020204" pitchFamily="34" charset="0"/>
                        </a:rPr>
                        <a:t>TOTAL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5,747,273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5,643,660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103,613</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98.2%</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54" marR="10454" marT="10454" marB="0" anchor="b">
                    <a:noFill/>
                  </a:tcPr>
                </a:tc>
                <a:extLst>
                  <a:ext uri="{0D108BD9-81ED-4DB2-BD59-A6C34878D82A}">
                    <a16:rowId xmlns:a16="http://schemas.microsoft.com/office/drawing/2014/main" val="2802542867"/>
                  </a:ext>
                </a:extLst>
              </a:tr>
            </a:tbl>
          </a:graphicData>
        </a:graphic>
      </p:graphicFrame>
    </p:spTree>
    <p:extLst>
      <p:ext uri="{BB962C8B-B14F-4D97-AF65-F5344CB8AC3E}">
        <p14:creationId xmlns:p14="http://schemas.microsoft.com/office/powerpoint/2010/main" val="61611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358956" y="297998"/>
            <a:ext cx="2366608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mj-lt"/>
                <a:ea typeface="+mj-ea"/>
                <a:cs typeface="Arial"/>
              </a:rPr>
              <a:t>INTRODUCTION ….Cnt </a:t>
            </a:r>
            <a:r>
              <a:rPr lang="en-ZA" sz="3200" b="1" kern="1200" dirty="0">
                <a:solidFill>
                  <a:srgbClr val="F5981B"/>
                </a:solidFill>
                <a:latin typeface="+mj-lt"/>
                <a:ea typeface="+mj-ea"/>
                <a:cs typeface="Arial"/>
              </a:rPr>
              <a:t>   </a:t>
            </a:r>
            <a:endParaRPr sz="3200" dirty="0">
              <a:latin typeface="+mj-lt"/>
            </a:endParaRPr>
          </a:p>
        </p:txBody>
      </p:sp>
      <p:sp>
        <p:nvSpPr>
          <p:cNvPr id="4" name="TextBox 3">
            <a:extLst>
              <a:ext uri="{FF2B5EF4-FFF2-40B4-BE49-F238E27FC236}">
                <a16:creationId xmlns:a16="http://schemas.microsoft.com/office/drawing/2014/main" id="{5E08C5E1-2D13-1501-732D-1E952D8CAE0A}"/>
              </a:ext>
            </a:extLst>
          </p:cNvPr>
          <p:cNvSpPr txBox="1"/>
          <p:nvPr/>
        </p:nvSpPr>
        <p:spPr>
          <a:xfrm>
            <a:off x="23037271" y="12946221"/>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2400" b="1" i="0" u="none" strike="noStrike" cap="none" spc="0" normalizeH="0" baseline="0" dirty="0">
                <a:ln>
                  <a:noFill/>
                </a:ln>
                <a:solidFill>
                  <a:srgbClr val="000000"/>
                </a:solidFill>
                <a:effectLst/>
                <a:uFillTx/>
                <a:latin typeface="+mj-lt"/>
                <a:ea typeface="+mj-ea"/>
                <a:cs typeface="+mj-cs"/>
                <a:sym typeface="Helvetica Neue"/>
              </a:rPr>
              <a:t>6</a:t>
            </a:r>
          </a:p>
        </p:txBody>
      </p:sp>
      <p:sp>
        <p:nvSpPr>
          <p:cNvPr id="6" name="TextBox 5">
            <a:extLst>
              <a:ext uri="{FF2B5EF4-FFF2-40B4-BE49-F238E27FC236}">
                <a16:creationId xmlns:a16="http://schemas.microsoft.com/office/drawing/2014/main" id="{D0931029-8038-D18A-4652-C22BBFDF7651}"/>
              </a:ext>
            </a:extLst>
          </p:cNvPr>
          <p:cNvSpPr txBox="1"/>
          <p:nvPr/>
        </p:nvSpPr>
        <p:spPr>
          <a:xfrm>
            <a:off x="127164" y="2640917"/>
            <a:ext cx="23897880" cy="10074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50000"/>
              </a:lnSpc>
            </a:pPr>
            <a:r>
              <a:rPr lang="en-ZA" sz="3600" b="1" dirty="0">
                <a:solidFill>
                  <a:srgbClr val="000000"/>
                </a:solidFill>
                <a:latin typeface="+mn-lt"/>
                <a:cs typeface="Arial" panose="020B0604020202020204" pitchFamily="34" charset="0"/>
              </a:rPr>
              <a:t>Highlights of the Cultural and Creative Industries Sector</a:t>
            </a:r>
          </a:p>
          <a:p>
            <a:pPr marL="571500" indent="-571500" algn="just">
              <a:lnSpc>
                <a:spcPct val="150000"/>
              </a:lnSpc>
              <a:buFont typeface="Wingdings" panose="05000000000000000000" pitchFamily="2" charset="2"/>
              <a:buChar char="§"/>
            </a:pPr>
            <a:r>
              <a:rPr lang="en-ZA" sz="3600" dirty="0">
                <a:solidFill>
                  <a:srgbClr val="000000"/>
                </a:solidFill>
                <a:latin typeface="+mn-lt"/>
                <a:cs typeface="Arial" panose="020B0604020202020204" pitchFamily="34" charset="0"/>
              </a:rPr>
              <a:t>ArtbankSA partnered with CCIFSA, resulting in the employment of 95 artists and 10 regional coordinators in the creative industries, to create commissioned artworks.</a:t>
            </a:r>
          </a:p>
          <a:p>
            <a:pPr marL="571500" indent="-571500" algn="just">
              <a:lnSpc>
                <a:spcPct val="150000"/>
              </a:lnSpc>
              <a:buFont typeface="Wingdings" panose="05000000000000000000" pitchFamily="2" charset="2"/>
              <a:buChar char="§"/>
            </a:pPr>
            <a:r>
              <a:rPr lang="en-ZA" sz="3600" dirty="0">
                <a:solidFill>
                  <a:srgbClr val="000000"/>
                </a:solidFill>
                <a:latin typeface="+mn-lt"/>
                <a:cs typeface="Arial" panose="020B0604020202020204" pitchFamily="34" charset="0"/>
              </a:rPr>
              <a:t>47 social cohesion dialogues were held because of unrelenting gender-based violence and femicide (GBVF) cases and the intensification of Operation Dudula.</a:t>
            </a:r>
          </a:p>
          <a:p>
            <a:pPr marL="571500" indent="-571500" algn="just">
              <a:lnSpc>
                <a:spcPct val="150000"/>
              </a:lnSpc>
              <a:buFont typeface="Wingdings" panose="05000000000000000000" pitchFamily="2" charset="2"/>
              <a:buChar char="§"/>
            </a:pPr>
            <a:r>
              <a:rPr lang="en-ZA" sz="3600" dirty="0">
                <a:solidFill>
                  <a:srgbClr val="000000"/>
                </a:solidFill>
                <a:latin typeface="+mn-lt"/>
                <a:cs typeface="Arial" panose="020B0604020202020204" pitchFamily="34" charset="0"/>
              </a:rPr>
              <a:t>The Department has cumulatively produced 5 231 language practitioners with various language qualifications at both undergraduate and postgraduate levels.</a:t>
            </a:r>
          </a:p>
          <a:p>
            <a:pPr marL="571500" indent="-571500" algn="just">
              <a:lnSpc>
                <a:spcPct val="150000"/>
              </a:lnSpc>
              <a:buFont typeface="Wingdings" panose="05000000000000000000" pitchFamily="2" charset="2"/>
              <a:buChar char="§"/>
            </a:pPr>
            <a:r>
              <a:rPr lang="en-ZA" sz="3600" dirty="0">
                <a:solidFill>
                  <a:srgbClr val="000000"/>
                </a:solidFill>
                <a:latin typeface="+mn-lt"/>
                <a:cs typeface="Arial" panose="020B0604020202020204" pitchFamily="34" charset="0"/>
              </a:rPr>
              <a:t>Heritage bursaries were awarded to 61 students for language bursaries of which 43 were females and 18 were males. 54 of the students are black, 5 are white and 2 are coloured.</a:t>
            </a:r>
          </a:p>
          <a:p>
            <a:pPr marL="571500" indent="-571500" algn="just">
              <a:lnSpc>
                <a:spcPct val="150000"/>
              </a:lnSpc>
              <a:buFont typeface="Wingdings" panose="05000000000000000000" pitchFamily="2" charset="2"/>
              <a:buChar char="§"/>
            </a:pPr>
            <a:r>
              <a:rPr lang="en-ZA" sz="3600" dirty="0">
                <a:solidFill>
                  <a:srgbClr val="000000"/>
                </a:solidFill>
                <a:latin typeface="+mn-lt"/>
                <a:cs typeface="Arial" panose="020B0604020202020204" pitchFamily="34" charset="0"/>
              </a:rPr>
              <a:t>34 new modular libraries and 55 upgrade/maintenance projects were financially supported.</a:t>
            </a:r>
          </a:p>
          <a:p>
            <a:pPr marL="571500" indent="-571500" algn="just">
              <a:lnSpc>
                <a:spcPct val="150000"/>
              </a:lnSpc>
              <a:buFont typeface="Wingdings" panose="05000000000000000000" pitchFamily="2" charset="2"/>
              <a:buChar char="§"/>
            </a:pPr>
            <a:r>
              <a:rPr lang="en-ZA" sz="3600" dirty="0">
                <a:solidFill>
                  <a:srgbClr val="000000"/>
                </a:solidFill>
                <a:latin typeface="+mn-lt"/>
                <a:cs typeface="Arial" panose="020B0604020202020204" pitchFamily="34" charset="0"/>
              </a:rPr>
              <a:t>71 towns, 3 cities, 6 airports, over 100 villages and 40 post offices, among others, achieved new democratic South African identities through transformations of the heritage landscape programme.</a:t>
            </a:r>
          </a:p>
        </p:txBody>
      </p:sp>
    </p:spTree>
    <p:extLst>
      <p:ext uri="{BB962C8B-B14F-4D97-AF65-F5344CB8AC3E}">
        <p14:creationId xmlns:p14="http://schemas.microsoft.com/office/powerpoint/2010/main" val="3247217174"/>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A625D99-C47A-4138-ACC5-7AD44AAB3A6B}"/>
              </a:ext>
            </a:extLst>
          </p:cNvPr>
          <p:cNvSpPr txBox="1">
            <a:spLocks/>
          </p:cNvSpPr>
          <p:nvPr/>
        </p:nvSpPr>
        <p:spPr>
          <a:xfrm>
            <a:off x="2101702" y="2331348"/>
            <a:ext cx="20180595" cy="6586550"/>
          </a:xfrm>
          <a:prstGeom prst="rect">
            <a:avLst/>
          </a:prstGeom>
        </p:spPr>
        <p:txBody>
          <a:bodyPr>
            <a:noAutofit/>
          </a:bodyPr>
          <a:lst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marL="0" marR="0" lvl="0" indent="0" algn="ctr" defTabSz="1828800" rtl="0" eaLnBrk="1" fontAlgn="ctr" latinLnBrk="0" hangingPunct="1">
              <a:lnSpc>
                <a:spcPct val="100000"/>
              </a:lnSpc>
              <a:spcBef>
                <a:spcPts val="0"/>
              </a:spcBef>
              <a:spcAft>
                <a:spcPts val="0"/>
              </a:spcAft>
              <a:buClrTx/>
              <a:buSzTx/>
              <a:buFontTx/>
              <a:buNone/>
              <a:tabLst/>
              <a:defRPr/>
            </a:pPr>
            <a:r>
              <a:rPr kumimoji="0" lang="en-ZA" sz="5600" b="1" i="0" u="none" strike="noStrike" kern="1200" cap="none" spc="0" normalizeH="0" baseline="0" noProof="0" dirty="0">
                <a:ln>
                  <a:noFill/>
                </a:ln>
                <a:solidFill>
                  <a:srgbClr val="CC9900"/>
                </a:solidFill>
                <a:effectLst/>
                <a:uLnTx/>
                <a:uFillTx/>
                <a:latin typeface="Arial" panose="020B0604020202020204" pitchFamily="34" charset="0"/>
                <a:ea typeface="+mn-ea"/>
                <a:cs typeface="Arial" panose="020B0604020202020204" pitchFamily="34" charset="0"/>
              </a:rPr>
              <a:t>SUMMARY OF BUDGET VS EXPENDITURE </a:t>
            </a:r>
          </a:p>
          <a:p>
            <a:pPr marL="0" marR="0" lvl="0" indent="0" algn="ctr" defTabSz="1828800" rtl="0" eaLnBrk="1" fontAlgn="ctr" latinLnBrk="0" hangingPunct="1">
              <a:lnSpc>
                <a:spcPct val="100000"/>
              </a:lnSpc>
              <a:spcBef>
                <a:spcPts val="0"/>
              </a:spcBef>
              <a:spcAft>
                <a:spcPts val="0"/>
              </a:spcAft>
              <a:buClrTx/>
              <a:buSzTx/>
              <a:buFontTx/>
              <a:buNone/>
              <a:tabLst/>
              <a:defRPr/>
            </a:pPr>
            <a:endParaRPr kumimoji="0" lang="en-ZA" sz="5600" b="1" i="0" u="none" strike="noStrike" kern="1200" cap="none" spc="0" normalizeH="0" baseline="0" noProof="0" dirty="0">
              <a:ln>
                <a:noFill/>
              </a:ln>
              <a:solidFill>
                <a:srgbClr val="CC9900"/>
              </a:solidFill>
              <a:effectLst/>
              <a:uLnTx/>
              <a:uFillTx/>
              <a:latin typeface="Arial" panose="020B0604020202020204" pitchFamily="34" charset="0"/>
              <a:ea typeface="+mn-ea"/>
              <a:cs typeface="Arial" panose="020B0604020202020204" pitchFamily="34" charset="0"/>
            </a:endParaRPr>
          </a:p>
          <a:p>
            <a:pPr marL="0" marR="0" lvl="0" indent="0" algn="ctr" defTabSz="1828800" rtl="0" eaLnBrk="1" fontAlgn="ctr" latinLnBrk="0" hangingPunct="1">
              <a:lnSpc>
                <a:spcPct val="100000"/>
              </a:lnSpc>
              <a:spcBef>
                <a:spcPts val="0"/>
              </a:spcBef>
              <a:spcAft>
                <a:spcPts val="0"/>
              </a:spcAft>
              <a:buClrTx/>
              <a:buSzTx/>
              <a:buFontTx/>
              <a:buNone/>
              <a:tabLst/>
              <a:defRPr/>
            </a:pPr>
            <a:r>
              <a:rPr kumimoji="0" lang="en-ZA" sz="5600" b="1" i="0" u="none" strike="noStrike" kern="1200" cap="none" spc="0" normalizeH="0" baseline="0" noProof="0" dirty="0">
                <a:ln>
                  <a:noFill/>
                </a:ln>
                <a:solidFill>
                  <a:srgbClr val="CC9900"/>
                </a:solidFill>
                <a:effectLst/>
                <a:uLnTx/>
                <a:uFillTx/>
                <a:latin typeface="Arial" panose="020B0604020202020204" pitchFamily="34" charset="0"/>
                <a:ea typeface="+mn-ea"/>
                <a:cs typeface="Arial" panose="020B0604020202020204" pitchFamily="34" charset="0"/>
              </a:rPr>
              <a:t>SUB-PROGRAMME AND ECONOMIC</a:t>
            </a:r>
          </a:p>
          <a:p>
            <a:pPr marL="0" marR="0" lvl="0" indent="0" algn="ctr" defTabSz="1828800" rtl="0" eaLnBrk="1" fontAlgn="ctr" latinLnBrk="0" hangingPunct="1">
              <a:lnSpc>
                <a:spcPct val="100000"/>
              </a:lnSpc>
              <a:spcBef>
                <a:spcPts val="0"/>
              </a:spcBef>
              <a:spcAft>
                <a:spcPts val="0"/>
              </a:spcAft>
              <a:buClrTx/>
              <a:buSzTx/>
              <a:buFontTx/>
              <a:buNone/>
              <a:tabLst/>
              <a:defRPr/>
            </a:pPr>
            <a:r>
              <a:rPr kumimoji="0" lang="en-ZA" sz="5600" b="1" i="0" u="none" strike="noStrike" kern="1200" cap="none" spc="0" normalizeH="0" baseline="0" noProof="0" dirty="0">
                <a:ln>
                  <a:noFill/>
                </a:ln>
                <a:solidFill>
                  <a:srgbClr val="CC9900"/>
                </a:solidFill>
                <a:effectLst/>
                <a:uLnTx/>
                <a:uFillTx/>
                <a:latin typeface="Arial" panose="020B0604020202020204" pitchFamily="34" charset="0"/>
                <a:ea typeface="+mn-ea"/>
                <a:cs typeface="Arial" panose="020B0604020202020204" pitchFamily="34" charset="0"/>
              </a:rPr>
              <a:t> </a:t>
            </a:r>
          </a:p>
          <a:p>
            <a:pPr marL="0" marR="0" lvl="0" indent="0" algn="ctr" defTabSz="1828800" rtl="0" eaLnBrk="1" fontAlgn="ctr" latinLnBrk="0" hangingPunct="1">
              <a:lnSpc>
                <a:spcPct val="100000"/>
              </a:lnSpc>
              <a:spcBef>
                <a:spcPts val="0"/>
              </a:spcBef>
              <a:spcAft>
                <a:spcPts val="0"/>
              </a:spcAft>
              <a:buClrTx/>
              <a:buSzTx/>
              <a:buFontTx/>
              <a:buNone/>
              <a:tabLst/>
              <a:defRPr/>
            </a:pPr>
            <a:r>
              <a:rPr kumimoji="0" lang="en-ZA" sz="5600" b="1" i="0" u="none" strike="noStrike" kern="1200" cap="none" spc="0" normalizeH="0" baseline="0" noProof="0" dirty="0">
                <a:ln>
                  <a:noFill/>
                </a:ln>
                <a:solidFill>
                  <a:srgbClr val="CC9900"/>
                </a:solidFill>
                <a:effectLst/>
                <a:uLnTx/>
                <a:uFillTx/>
                <a:latin typeface="Arial" panose="020B0604020202020204" pitchFamily="34" charset="0"/>
                <a:ea typeface="+mn-ea"/>
                <a:cs typeface="Arial" panose="020B0604020202020204" pitchFamily="34" charset="0"/>
              </a:rPr>
              <a:t>CLASSIFICATION</a:t>
            </a:r>
          </a:p>
          <a:p>
            <a:pPr marL="0" marR="0" lvl="0" indent="0" algn="ctr" defTabSz="2438337" rtl="0" eaLnBrk="1" fontAlgn="auto" latinLnBrk="0" hangingPunct="1">
              <a:lnSpc>
                <a:spcPct val="150000"/>
              </a:lnSpc>
              <a:spcBef>
                <a:spcPts val="0"/>
              </a:spcBef>
              <a:spcAft>
                <a:spcPts val="0"/>
              </a:spcAft>
              <a:buClrTx/>
              <a:buSzTx/>
              <a:buFontTx/>
              <a:buNone/>
              <a:tabLst/>
              <a:defRPr/>
            </a:pPr>
            <a:r>
              <a:rPr kumimoji="0" lang="en-ZA" sz="9600" b="1" i="0" u="none" strike="noStrike" kern="0" cap="none" spc="-170" normalizeH="0" baseline="0" noProof="0" dirty="0">
                <a:ln>
                  <a:noFill/>
                </a:ln>
                <a:solidFill>
                  <a:srgbClr val="CC9900"/>
                </a:solidFill>
                <a:effectLst/>
                <a:uLnTx/>
                <a:uFillTx/>
                <a:latin typeface="Helvetica Neue"/>
                <a:sym typeface="Helvetica Neue"/>
              </a:rPr>
              <a:t> </a:t>
            </a:r>
          </a:p>
        </p:txBody>
      </p:sp>
    </p:spTree>
    <p:extLst>
      <p:ext uri="{BB962C8B-B14F-4D97-AF65-F5344CB8AC3E}">
        <p14:creationId xmlns:p14="http://schemas.microsoft.com/office/powerpoint/2010/main" val="827318718"/>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16</a:t>
            </a:r>
          </a:p>
        </p:txBody>
      </p:sp>
      <p:sp>
        <p:nvSpPr>
          <p:cNvPr id="5" name="Content Placeholder 1"/>
          <p:cNvSpPr>
            <a:spLocks noGrp="1"/>
          </p:cNvSpPr>
          <p:nvPr>
            <p:ph idx="1"/>
          </p:nvPr>
        </p:nvSpPr>
        <p:spPr>
          <a:xfrm>
            <a:off x="3623048" y="65286"/>
            <a:ext cx="17137904" cy="1152128"/>
          </a:xfrm>
        </p:spPr>
        <p:txBody>
          <a:bodyPr>
            <a:noAutofit/>
          </a:bodyPr>
          <a:lstStyle/>
          <a:p>
            <a:pPr marL="0" indent="0" algn="ctr" defTabSz="914400" eaLnBrk="0" fontAlgn="base" hangingPunct="0">
              <a:spcAft>
                <a:spcPct val="0"/>
              </a:spcAft>
              <a:buNone/>
              <a:defRPr/>
            </a:pPr>
            <a:r>
              <a:rPr lang="en-ZA" sz="5000" dirty="0">
                <a:solidFill>
                  <a:schemeClr val="accent6"/>
                </a:solidFill>
                <a:latin typeface="+mj-lt"/>
                <a:ea typeface="+mj-ea"/>
                <a:cs typeface="Arial" pitchFamily="34" charset="0"/>
              </a:rPr>
              <a:t>PROGRAMME 1:  ADMINISTRATION</a:t>
            </a:r>
            <a:r>
              <a:rPr lang="en-ZA" sz="5000" cap="all" dirty="0">
                <a:solidFill>
                  <a:schemeClr val="accent6"/>
                </a:solidFill>
                <a:latin typeface="+mj-lt"/>
                <a:ea typeface="+mj-ea"/>
              </a:rPr>
              <a:t> </a:t>
            </a:r>
          </a:p>
        </p:txBody>
      </p:sp>
      <p:graphicFrame>
        <p:nvGraphicFramePr>
          <p:cNvPr id="3" name="Table 2">
            <a:extLst>
              <a:ext uri="{FF2B5EF4-FFF2-40B4-BE49-F238E27FC236}">
                <a16:creationId xmlns:a16="http://schemas.microsoft.com/office/drawing/2014/main" id="{8AA23437-FC13-4D04-818A-2D1CE5176DFF}"/>
              </a:ext>
            </a:extLst>
          </p:cNvPr>
          <p:cNvGraphicFramePr>
            <a:graphicFrameLocks noGrp="1"/>
          </p:cNvGraphicFramePr>
          <p:nvPr>
            <p:extLst>
              <p:ext uri="{D42A27DB-BD31-4B8C-83A1-F6EECF244321}">
                <p14:modId xmlns:p14="http://schemas.microsoft.com/office/powerpoint/2010/main" val="4180370941"/>
              </p:ext>
            </p:extLst>
          </p:nvPr>
        </p:nvGraphicFramePr>
        <p:xfrm>
          <a:off x="3695055" y="1529410"/>
          <a:ext cx="16212146" cy="7932040"/>
        </p:xfrm>
        <a:graphic>
          <a:graphicData uri="http://schemas.openxmlformats.org/drawingml/2006/table">
            <a:tbl>
              <a:tblPr>
                <a:tableStyleId>{5C22544A-7EE6-4342-B048-85BDC9FD1C3A}</a:tableStyleId>
              </a:tblPr>
              <a:tblGrid>
                <a:gridCol w="5760642">
                  <a:extLst>
                    <a:ext uri="{9D8B030D-6E8A-4147-A177-3AD203B41FA5}">
                      <a16:colId xmlns:a16="http://schemas.microsoft.com/office/drawing/2014/main" val="2202665000"/>
                    </a:ext>
                  </a:extLst>
                </a:gridCol>
                <a:gridCol w="2448272">
                  <a:extLst>
                    <a:ext uri="{9D8B030D-6E8A-4147-A177-3AD203B41FA5}">
                      <a16:colId xmlns:a16="http://schemas.microsoft.com/office/drawing/2014/main" val="4115059315"/>
                    </a:ext>
                  </a:extLst>
                </a:gridCol>
                <a:gridCol w="2880320">
                  <a:extLst>
                    <a:ext uri="{9D8B030D-6E8A-4147-A177-3AD203B41FA5}">
                      <a16:colId xmlns:a16="http://schemas.microsoft.com/office/drawing/2014/main" val="2767704898"/>
                    </a:ext>
                  </a:extLst>
                </a:gridCol>
                <a:gridCol w="2736304">
                  <a:extLst>
                    <a:ext uri="{9D8B030D-6E8A-4147-A177-3AD203B41FA5}">
                      <a16:colId xmlns:a16="http://schemas.microsoft.com/office/drawing/2014/main" val="1403547378"/>
                    </a:ext>
                  </a:extLst>
                </a:gridCol>
                <a:gridCol w="2386608">
                  <a:extLst>
                    <a:ext uri="{9D8B030D-6E8A-4147-A177-3AD203B41FA5}">
                      <a16:colId xmlns:a16="http://schemas.microsoft.com/office/drawing/2014/main" val="2265129935"/>
                    </a:ext>
                  </a:extLst>
                </a:gridCol>
              </a:tblGrid>
              <a:tr h="1422592">
                <a:tc>
                  <a:txBody>
                    <a:bodyPr/>
                    <a:lstStyle/>
                    <a:p>
                      <a:pPr marL="0" algn="l" defTabSz="914400" rtl="0" eaLnBrk="1" fontAlgn="b" latinLnBrk="0" hangingPunct="1"/>
                      <a:r>
                        <a:rPr lang="en-US" sz="2600" b="1" u="none" strike="noStrike" kern="1200" dirty="0">
                          <a:solidFill>
                            <a:schemeClr val="bg1"/>
                          </a:solidFill>
                          <a:effectLst/>
                          <a:latin typeface="+mn-lt"/>
                          <a:ea typeface="+mn-ea"/>
                          <a:cs typeface="+mn-cs"/>
                        </a:rPr>
                        <a:t>Sub-programme</a:t>
                      </a:r>
                    </a:p>
                  </a:txBody>
                  <a:tcPr marL="12072" marR="12072" marT="12072" marB="0" anchor="b">
                    <a:solidFill>
                      <a:srgbClr val="F5981B"/>
                    </a:solidFill>
                  </a:tcPr>
                </a:tc>
                <a:tc>
                  <a:txBody>
                    <a:bodyPr/>
                    <a:lstStyle/>
                    <a:p>
                      <a:pPr marL="0" algn="l" defTabSz="914400" rtl="0" eaLnBrk="1" fontAlgn="b" latinLnBrk="0" hangingPunct="1"/>
                      <a:r>
                        <a:rPr lang="en-US" sz="2600" b="1" u="none" strike="noStrike" kern="1200" dirty="0">
                          <a:solidFill>
                            <a:schemeClr val="bg1"/>
                          </a:solidFill>
                          <a:effectLst/>
                          <a:latin typeface="+mn-lt"/>
                          <a:ea typeface="+mn-ea"/>
                          <a:cs typeface="+mn-cs"/>
                        </a:rPr>
                        <a:t> Final Appropriation  </a:t>
                      </a:r>
                    </a:p>
                  </a:txBody>
                  <a:tcPr marL="12072" marR="12072" marT="12072" marB="0" anchor="b">
                    <a:solidFill>
                      <a:srgbClr val="F5981B"/>
                    </a:solidFill>
                  </a:tcPr>
                </a:tc>
                <a:tc>
                  <a:txBody>
                    <a:bodyPr/>
                    <a:lstStyle/>
                    <a:p>
                      <a:pPr marL="0" algn="l" defTabSz="914400" rtl="0" eaLnBrk="1" fontAlgn="b" latinLnBrk="0" hangingPunct="1"/>
                      <a:r>
                        <a:rPr lang="en-GB" sz="2600" b="1" u="none" strike="noStrike" kern="1200" dirty="0">
                          <a:solidFill>
                            <a:schemeClr val="bg1"/>
                          </a:solidFill>
                          <a:effectLst/>
                          <a:latin typeface="+mn-lt"/>
                          <a:ea typeface="+mn-ea"/>
                          <a:cs typeface="+mn-cs"/>
                        </a:rPr>
                        <a:t> Actual expenditure 31 March 2022  </a:t>
                      </a:r>
                    </a:p>
                  </a:txBody>
                  <a:tcPr marL="12072" marR="12072" marT="12072" marB="0" anchor="b">
                    <a:solidFill>
                      <a:srgbClr val="F5981B"/>
                    </a:solidFill>
                  </a:tcPr>
                </a:tc>
                <a:tc>
                  <a:txBody>
                    <a:bodyPr/>
                    <a:lstStyle/>
                    <a:p>
                      <a:pPr marL="0" algn="l" defTabSz="914400" rtl="0" eaLnBrk="1" fontAlgn="b" latinLnBrk="0" hangingPunct="1"/>
                      <a:r>
                        <a:rPr lang="en-GB" sz="2600" b="1" u="none" strike="noStrike" kern="1200" dirty="0">
                          <a:solidFill>
                            <a:schemeClr val="bg1"/>
                          </a:solidFill>
                          <a:effectLst/>
                          <a:latin typeface="+mn-lt"/>
                          <a:ea typeface="+mn-ea"/>
                          <a:cs typeface="+mn-cs"/>
                        </a:rPr>
                        <a:t>Variance</a:t>
                      </a:r>
                    </a:p>
                  </a:txBody>
                  <a:tcPr marL="12072" marR="12072" marT="12072" marB="0" anchor="b">
                    <a:solidFill>
                      <a:srgbClr val="F5981B"/>
                    </a:solidFill>
                  </a:tcPr>
                </a:tc>
                <a:tc>
                  <a:txBody>
                    <a:bodyPr/>
                    <a:lstStyle/>
                    <a:p>
                      <a:pPr marL="0" algn="l" defTabSz="914400" rtl="0" eaLnBrk="1" fontAlgn="b" latinLnBrk="0" hangingPunct="1"/>
                      <a:r>
                        <a:rPr lang="en-US" sz="2600" b="1" u="none" strike="noStrike" kern="1200" dirty="0">
                          <a:solidFill>
                            <a:schemeClr val="bg1"/>
                          </a:solidFill>
                          <a:effectLst/>
                          <a:latin typeface="+mn-lt"/>
                          <a:ea typeface="+mn-ea"/>
                          <a:cs typeface="+mn-cs"/>
                        </a:rPr>
                        <a:t>Expenditure as % of final appropriation</a:t>
                      </a:r>
                    </a:p>
                  </a:txBody>
                  <a:tcPr marL="12072" marR="12072" marT="12072" marB="0" anchor="b">
                    <a:solidFill>
                      <a:srgbClr val="F5981B"/>
                    </a:solidFill>
                  </a:tcPr>
                </a:tc>
                <a:extLst>
                  <a:ext uri="{0D108BD9-81ED-4DB2-BD59-A6C34878D82A}">
                    <a16:rowId xmlns:a16="http://schemas.microsoft.com/office/drawing/2014/main" val="2949108054"/>
                  </a:ext>
                </a:extLst>
              </a:tr>
              <a:tr h="804552">
                <a:tc>
                  <a:txBody>
                    <a:bodyPr/>
                    <a:lstStyle/>
                    <a:p>
                      <a:pPr algn="l" fontAlgn="b"/>
                      <a:r>
                        <a:rPr lang="en-US" sz="2600" b="0" u="none" strike="noStrike" dirty="0">
                          <a:effectLst/>
                          <a:latin typeface="Arial" panose="020B0604020202020204" pitchFamily="34" charset="0"/>
                          <a:cs typeface="Arial" panose="020B0604020202020204" pitchFamily="34" charset="0"/>
                        </a:rPr>
                        <a:t>Ministry</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5,698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4,423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1,275</a:t>
                      </a: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77.6%</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919730029"/>
                  </a:ext>
                </a:extLst>
              </a:tr>
              <a:tr h="804552">
                <a:tc>
                  <a:txBody>
                    <a:bodyPr/>
                    <a:lstStyle/>
                    <a:p>
                      <a:pPr algn="l" fontAlgn="b"/>
                      <a:r>
                        <a:rPr lang="en-US" sz="2600" b="0" u="none" strike="noStrike" dirty="0">
                          <a:effectLst/>
                          <a:latin typeface="Arial" panose="020B0604020202020204" pitchFamily="34" charset="0"/>
                          <a:cs typeface="Arial" panose="020B0604020202020204" pitchFamily="34" charset="0"/>
                        </a:rPr>
                        <a:t>Management</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69,261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61,542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7,719</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88.9%</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2554724734"/>
                  </a:ext>
                </a:extLst>
              </a:tr>
              <a:tr h="804552">
                <a:tc>
                  <a:txBody>
                    <a:bodyPr/>
                    <a:lstStyle/>
                    <a:p>
                      <a:pPr algn="l" fontAlgn="b"/>
                      <a:endParaRPr lang="en-US" sz="2600" b="0" u="none" strike="noStrike" dirty="0">
                        <a:effectLst/>
                        <a:latin typeface="Arial" panose="020B0604020202020204" pitchFamily="34" charset="0"/>
                        <a:cs typeface="Arial" panose="020B0604020202020204" pitchFamily="34" charset="0"/>
                      </a:endParaRPr>
                    </a:p>
                    <a:p>
                      <a:pPr algn="l" fontAlgn="b"/>
                      <a:r>
                        <a:rPr lang="en-US" sz="2600" b="0" u="none" strike="noStrike" dirty="0">
                          <a:effectLst/>
                          <a:latin typeface="Arial" panose="020B0604020202020204" pitchFamily="34" charset="0"/>
                          <a:cs typeface="Arial" panose="020B0604020202020204" pitchFamily="34" charset="0"/>
                        </a:rPr>
                        <a:t>Strategic Management and Planning</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18,217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17,909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308</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98.3%</a:t>
                      </a:r>
                    </a:p>
                  </a:txBody>
                  <a:tcPr marL="12072" marR="12072" marT="12072" marB="0" anchor="b">
                    <a:noFill/>
                  </a:tcPr>
                </a:tc>
                <a:extLst>
                  <a:ext uri="{0D108BD9-81ED-4DB2-BD59-A6C34878D82A}">
                    <a16:rowId xmlns:a16="http://schemas.microsoft.com/office/drawing/2014/main" val="2543722752"/>
                  </a:ext>
                </a:extLst>
              </a:tr>
              <a:tr h="804552">
                <a:tc>
                  <a:txBody>
                    <a:bodyPr/>
                    <a:lstStyle/>
                    <a:p>
                      <a:pPr algn="l" fontAlgn="b"/>
                      <a:r>
                        <a:rPr lang="en-US" sz="2600" b="0" u="none" strike="noStrike" dirty="0">
                          <a:effectLst/>
                          <a:latin typeface="Arial" panose="020B0604020202020204" pitchFamily="34" charset="0"/>
                          <a:cs typeface="Arial" panose="020B0604020202020204" pitchFamily="34" charset="0"/>
                        </a:rPr>
                        <a:t>Corporate Service</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188,281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168,253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20,028</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89.4%</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207702722"/>
                  </a:ext>
                </a:extLst>
              </a:tr>
              <a:tr h="804552">
                <a:tc>
                  <a:txBody>
                    <a:bodyPr/>
                    <a:lstStyle/>
                    <a:p>
                      <a:pPr algn="l" fontAlgn="b"/>
                      <a:r>
                        <a:rPr lang="en-US" sz="2600" b="0" u="none" strike="noStrike" dirty="0">
                          <a:effectLst/>
                          <a:latin typeface="Arial" panose="020B0604020202020204" pitchFamily="34" charset="0"/>
                          <a:cs typeface="Arial" panose="020B0604020202020204" pitchFamily="34" charset="0"/>
                        </a:rPr>
                        <a:t>Office of the CFO</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66,150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58,083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8,067</a:t>
                      </a: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87.8%</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679017464"/>
                  </a:ext>
                </a:extLst>
              </a:tr>
              <a:tr h="804552">
                <a:tc>
                  <a:txBody>
                    <a:bodyPr/>
                    <a:lstStyle/>
                    <a:p>
                      <a:pPr algn="l" fontAlgn="b"/>
                      <a:r>
                        <a:rPr lang="en-US" sz="2600" b="0" u="none" strike="noStrike" dirty="0">
                          <a:effectLst/>
                          <a:latin typeface="Arial" panose="020B0604020202020204" pitchFamily="34" charset="0"/>
                          <a:cs typeface="Arial" panose="020B0604020202020204" pitchFamily="34" charset="0"/>
                        </a:rPr>
                        <a:t>Office Accommodation</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149,486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148,964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522</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99.7%</a:t>
                      </a:r>
                    </a:p>
                  </a:txBody>
                  <a:tcPr marL="12072" marR="12072" marT="12072" marB="0" anchor="b">
                    <a:noFill/>
                  </a:tcPr>
                </a:tc>
                <a:extLst>
                  <a:ext uri="{0D108BD9-81ED-4DB2-BD59-A6C34878D82A}">
                    <a16:rowId xmlns:a16="http://schemas.microsoft.com/office/drawing/2014/main" val="4018285342"/>
                  </a:ext>
                </a:extLst>
              </a:tr>
              <a:tr h="408312">
                <a:tc>
                  <a:txBody>
                    <a:bodyPr/>
                    <a:lstStyle/>
                    <a:p>
                      <a:pPr algn="l"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l" fontAlgn="t"/>
                      <a:endParaRPr lang="en-ZA" sz="2600" b="0" u="none" strike="noStrike" kern="1200" dirty="0">
                        <a:solidFill>
                          <a:schemeClr val="dk1"/>
                        </a:solidFill>
                        <a:effectLst/>
                        <a:latin typeface="Arial" panose="020B0604020202020204" pitchFamily="34" charset="0"/>
                        <a:ea typeface="+mn-ea"/>
                        <a:cs typeface="Arial" panose="020B0604020202020204" pitchFamily="34" charset="0"/>
                      </a:endParaRPr>
                    </a:p>
                  </a:txBody>
                  <a:tcPr marL="0" marR="0" marT="0" marB="0">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733193028"/>
                  </a:ext>
                </a:extLst>
              </a:tr>
              <a:tr h="865512">
                <a:tc>
                  <a:txBody>
                    <a:bodyPr/>
                    <a:lstStyle/>
                    <a:p>
                      <a:pPr algn="l" fontAlgn="b"/>
                      <a:endParaRPr lang="en-US" sz="2600" b="1" u="none" strike="noStrike" dirty="0">
                        <a:effectLst/>
                        <a:latin typeface="Arial" panose="020B0604020202020204" pitchFamily="34" charset="0"/>
                        <a:cs typeface="Arial" panose="020B0604020202020204" pitchFamily="34" charset="0"/>
                      </a:endParaRPr>
                    </a:p>
                    <a:p>
                      <a:pPr algn="l" fontAlgn="b"/>
                      <a:r>
                        <a:rPr lang="en-US" sz="2600" b="1" u="none" strike="noStrike" dirty="0">
                          <a:effectLst/>
                          <a:latin typeface="Arial" panose="020B0604020202020204" pitchFamily="34" charset="0"/>
                          <a:cs typeface="Arial" panose="020B0604020202020204" pitchFamily="34" charset="0"/>
                        </a:rPr>
                        <a:t>TOTAL</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497,093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459,174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37,919</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92.4%</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069699990"/>
                  </a:ext>
                </a:extLst>
              </a:tr>
              <a:tr h="408312">
                <a:tc>
                  <a:txBody>
                    <a:bodyPr/>
                    <a:lstStyle/>
                    <a:p>
                      <a:pPr algn="l"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850909519"/>
                  </a:ext>
                </a:extLst>
              </a:tr>
            </a:tbl>
          </a:graphicData>
        </a:graphic>
      </p:graphicFrame>
    </p:spTree>
    <p:extLst>
      <p:ext uri="{BB962C8B-B14F-4D97-AF65-F5344CB8AC3E}">
        <p14:creationId xmlns:p14="http://schemas.microsoft.com/office/powerpoint/2010/main" val="16171226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17</a:t>
            </a:r>
          </a:p>
        </p:txBody>
      </p:sp>
      <p:sp>
        <p:nvSpPr>
          <p:cNvPr id="5" name="Content Placeholder 1"/>
          <p:cNvSpPr>
            <a:spLocks noGrp="1"/>
          </p:cNvSpPr>
          <p:nvPr>
            <p:ph idx="1"/>
          </p:nvPr>
        </p:nvSpPr>
        <p:spPr>
          <a:xfrm>
            <a:off x="3623048" y="65286"/>
            <a:ext cx="17137904" cy="1152128"/>
          </a:xfrm>
        </p:spPr>
        <p:txBody>
          <a:bodyPr>
            <a:noAutofit/>
          </a:bodyPr>
          <a:lstStyle/>
          <a:p>
            <a:pPr marL="0" indent="0" algn="ctr" defTabSz="914400" eaLnBrk="0" fontAlgn="base" hangingPunct="0">
              <a:spcAft>
                <a:spcPct val="0"/>
              </a:spcAft>
              <a:buNone/>
              <a:defRPr/>
            </a:pPr>
            <a:r>
              <a:rPr lang="en-ZA" sz="5000" dirty="0">
                <a:solidFill>
                  <a:schemeClr val="accent6"/>
                </a:solidFill>
                <a:latin typeface="+mj-lt"/>
                <a:ea typeface="+mj-ea"/>
                <a:cs typeface="Arial" pitchFamily="34" charset="0"/>
              </a:rPr>
              <a:t>PROGRAMME 1:  ADMINISTRATION</a:t>
            </a:r>
            <a:r>
              <a:rPr lang="en-ZA" sz="5000" cap="all" dirty="0">
                <a:solidFill>
                  <a:schemeClr val="accent6"/>
                </a:solidFill>
                <a:latin typeface="+mj-lt"/>
                <a:ea typeface="+mj-ea"/>
              </a:rPr>
              <a:t> </a:t>
            </a:r>
          </a:p>
        </p:txBody>
      </p:sp>
      <p:graphicFrame>
        <p:nvGraphicFramePr>
          <p:cNvPr id="3" name="Table 2">
            <a:extLst>
              <a:ext uri="{FF2B5EF4-FFF2-40B4-BE49-F238E27FC236}">
                <a16:creationId xmlns:a16="http://schemas.microsoft.com/office/drawing/2014/main" id="{8AA23437-FC13-4D04-818A-2D1CE5176DFF}"/>
              </a:ext>
            </a:extLst>
          </p:cNvPr>
          <p:cNvGraphicFramePr>
            <a:graphicFrameLocks noGrp="1"/>
          </p:cNvGraphicFramePr>
          <p:nvPr/>
        </p:nvGraphicFramePr>
        <p:xfrm>
          <a:off x="3777407" y="831023"/>
          <a:ext cx="16129794" cy="11393058"/>
        </p:xfrm>
        <a:graphic>
          <a:graphicData uri="http://schemas.openxmlformats.org/drawingml/2006/table">
            <a:tbl>
              <a:tblPr>
                <a:tableStyleId>{5C22544A-7EE6-4342-B048-85BDC9FD1C3A}</a:tableStyleId>
              </a:tblPr>
              <a:tblGrid>
                <a:gridCol w="4673116">
                  <a:extLst>
                    <a:ext uri="{9D8B030D-6E8A-4147-A177-3AD203B41FA5}">
                      <a16:colId xmlns:a16="http://schemas.microsoft.com/office/drawing/2014/main" val="2202665000"/>
                    </a:ext>
                  </a:extLst>
                </a:gridCol>
                <a:gridCol w="2762276">
                  <a:extLst>
                    <a:ext uri="{9D8B030D-6E8A-4147-A177-3AD203B41FA5}">
                      <a16:colId xmlns:a16="http://schemas.microsoft.com/office/drawing/2014/main" val="4115059315"/>
                    </a:ext>
                  </a:extLst>
                </a:gridCol>
                <a:gridCol w="2815316">
                  <a:extLst>
                    <a:ext uri="{9D8B030D-6E8A-4147-A177-3AD203B41FA5}">
                      <a16:colId xmlns:a16="http://schemas.microsoft.com/office/drawing/2014/main" val="2767704898"/>
                    </a:ext>
                  </a:extLst>
                </a:gridCol>
                <a:gridCol w="3105458">
                  <a:extLst>
                    <a:ext uri="{9D8B030D-6E8A-4147-A177-3AD203B41FA5}">
                      <a16:colId xmlns:a16="http://schemas.microsoft.com/office/drawing/2014/main" val="1403547378"/>
                    </a:ext>
                  </a:extLst>
                </a:gridCol>
                <a:gridCol w="2773628">
                  <a:extLst>
                    <a:ext uri="{9D8B030D-6E8A-4147-A177-3AD203B41FA5}">
                      <a16:colId xmlns:a16="http://schemas.microsoft.com/office/drawing/2014/main" val="2265129935"/>
                    </a:ext>
                  </a:extLst>
                </a:gridCol>
              </a:tblGrid>
              <a:tr h="1750506">
                <a:tc>
                  <a:txBody>
                    <a:bodyPr/>
                    <a:lstStyle/>
                    <a:p>
                      <a:pPr marL="0" algn="l" defTabSz="914400" rtl="0" eaLnBrk="1" fontAlgn="b" latinLnBrk="0" hangingPunct="1"/>
                      <a:r>
                        <a:rPr lang="en-US" sz="2600" b="1" u="none" strike="noStrike" kern="1200" dirty="0">
                          <a:solidFill>
                            <a:schemeClr val="bg1"/>
                          </a:solidFill>
                          <a:effectLst/>
                          <a:latin typeface="+mn-lt"/>
                          <a:ea typeface="+mn-ea"/>
                          <a:cs typeface="+mn-cs"/>
                        </a:rPr>
                        <a:t>Economic Classification</a:t>
                      </a:r>
                    </a:p>
                  </a:txBody>
                  <a:tcPr marL="12072" marR="12072" marT="12072" marB="0" anchor="b">
                    <a:solidFill>
                      <a:srgbClr val="F5981B"/>
                    </a:solidFill>
                  </a:tcPr>
                </a:tc>
                <a:tc>
                  <a:txBody>
                    <a:bodyPr/>
                    <a:lstStyle/>
                    <a:p>
                      <a:pPr marL="0" algn="l" defTabSz="914400" rtl="0" eaLnBrk="1" fontAlgn="b" latinLnBrk="0" hangingPunct="1"/>
                      <a:r>
                        <a:rPr lang="en-US" sz="2600" b="1" u="none" strike="noStrike" kern="1200" dirty="0">
                          <a:solidFill>
                            <a:schemeClr val="bg1"/>
                          </a:solidFill>
                          <a:effectLst/>
                          <a:latin typeface="+mn-lt"/>
                          <a:ea typeface="+mn-ea"/>
                          <a:cs typeface="+mn-cs"/>
                        </a:rPr>
                        <a:t> Final Appropriation  </a:t>
                      </a:r>
                    </a:p>
                  </a:txBody>
                  <a:tcPr marL="12072" marR="12072" marT="12072" marB="0" anchor="b">
                    <a:solidFill>
                      <a:srgbClr val="F5981B"/>
                    </a:solidFill>
                  </a:tcPr>
                </a:tc>
                <a:tc>
                  <a:txBody>
                    <a:bodyPr/>
                    <a:lstStyle/>
                    <a:p>
                      <a:pPr marL="0" algn="l" defTabSz="914400" rtl="0" eaLnBrk="1" fontAlgn="b" latinLnBrk="0" hangingPunct="1"/>
                      <a:r>
                        <a:rPr lang="en-GB" sz="2600" b="1" u="none" strike="noStrike" kern="1200" dirty="0">
                          <a:solidFill>
                            <a:schemeClr val="bg1"/>
                          </a:solidFill>
                          <a:effectLst/>
                          <a:latin typeface="+mn-lt"/>
                          <a:ea typeface="+mn-ea"/>
                          <a:cs typeface="+mn-cs"/>
                        </a:rPr>
                        <a:t> Actual expenditure 31 March 2022  </a:t>
                      </a:r>
                    </a:p>
                  </a:txBody>
                  <a:tcPr marL="12072" marR="12072" marT="12072" marB="0" anchor="b">
                    <a:solidFill>
                      <a:srgbClr val="F5981B"/>
                    </a:solidFill>
                  </a:tcPr>
                </a:tc>
                <a:tc>
                  <a:txBody>
                    <a:bodyPr/>
                    <a:lstStyle/>
                    <a:p>
                      <a:pPr marL="0" algn="l" defTabSz="914400" rtl="0" eaLnBrk="1" fontAlgn="b" latinLnBrk="0" hangingPunct="1"/>
                      <a:r>
                        <a:rPr lang="en-GB" sz="2600" b="1" u="none" strike="noStrike" kern="1200" dirty="0">
                          <a:solidFill>
                            <a:schemeClr val="bg1"/>
                          </a:solidFill>
                          <a:effectLst/>
                          <a:latin typeface="+mn-lt"/>
                          <a:ea typeface="+mn-ea"/>
                          <a:cs typeface="+mn-cs"/>
                        </a:rPr>
                        <a:t>Variance</a:t>
                      </a:r>
                    </a:p>
                  </a:txBody>
                  <a:tcPr marL="12072" marR="12072" marT="12072" marB="0" anchor="b">
                    <a:solidFill>
                      <a:srgbClr val="F5981B"/>
                    </a:solidFill>
                  </a:tcPr>
                </a:tc>
                <a:tc>
                  <a:txBody>
                    <a:bodyPr/>
                    <a:lstStyle/>
                    <a:p>
                      <a:pPr marL="0" algn="l" defTabSz="914400" rtl="0" eaLnBrk="1" fontAlgn="b" latinLnBrk="0" hangingPunct="1"/>
                      <a:r>
                        <a:rPr lang="en-US" sz="2600" b="1" u="none" strike="noStrike" kern="1200" dirty="0">
                          <a:solidFill>
                            <a:schemeClr val="bg1"/>
                          </a:solidFill>
                          <a:effectLst/>
                          <a:latin typeface="+mn-lt"/>
                          <a:ea typeface="+mn-ea"/>
                          <a:cs typeface="+mn-cs"/>
                        </a:rPr>
                        <a:t>Expenditure as % of final appropriation</a:t>
                      </a:r>
                    </a:p>
                  </a:txBody>
                  <a:tcPr marL="12072" marR="12072" marT="12072" marB="0" anchor="b">
                    <a:solidFill>
                      <a:srgbClr val="F5981B"/>
                    </a:solidFill>
                  </a:tcPr>
                </a:tc>
                <a:extLst>
                  <a:ext uri="{0D108BD9-81ED-4DB2-BD59-A6C34878D82A}">
                    <a16:rowId xmlns:a16="http://schemas.microsoft.com/office/drawing/2014/main" val="2949108054"/>
                  </a:ext>
                </a:extLst>
              </a:tr>
              <a:tr h="804552">
                <a:tc>
                  <a:txBody>
                    <a:bodyPr/>
                    <a:lstStyle/>
                    <a:p>
                      <a:pPr algn="l" fontAlgn="b"/>
                      <a:r>
                        <a:rPr lang="en-US" sz="2600" b="1" u="none" strike="noStrike" dirty="0">
                          <a:effectLst/>
                          <a:latin typeface="Arial" panose="020B0604020202020204" pitchFamily="34" charset="0"/>
                          <a:cs typeface="Arial" panose="020B0604020202020204" pitchFamily="34" charset="0"/>
                        </a:rPr>
                        <a:t>CURRENT PAYMENTS</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1" u="none" strike="noStrike" dirty="0">
                          <a:effectLst/>
                          <a:latin typeface="Arial" panose="020B0604020202020204" pitchFamily="34" charset="0"/>
                          <a:cs typeface="Arial" panose="020B0604020202020204" pitchFamily="34" charset="0"/>
                        </a:rPr>
                        <a:t>                      459,127 </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1" u="none" strike="noStrike" dirty="0">
                          <a:effectLst/>
                          <a:latin typeface="Arial" panose="020B0604020202020204" pitchFamily="34" charset="0"/>
                          <a:cs typeface="Arial" panose="020B0604020202020204" pitchFamily="34" charset="0"/>
                        </a:rPr>
                        <a:t>                   437,628 </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1" i="0" u="none" strike="noStrike" dirty="0">
                          <a:solidFill>
                            <a:srgbClr val="000000"/>
                          </a:solidFill>
                          <a:effectLst/>
                          <a:latin typeface="Arial" panose="020B0604020202020204" pitchFamily="34" charset="0"/>
                          <a:cs typeface="Arial" panose="020B0604020202020204" pitchFamily="34" charset="0"/>
                        </a:rPr>
                        <a:t>21,499</a:t>
                      </a:r>
                    </a:p>
                  </a:txBody>
                  <a:tcPr marL="12072" marR="12072" marT="12072" marB="0" anchor="b">
                    <a:noFill/>
                  </a:tcPr>
                </a:tc>
                <a:tc>
                  <a:txBody>
                    <a:bodyPr/>
                    <a:lstStyle/>
                    <a:p>
                      <a:pPr algn="r" fontAlgn="b"/>
                      <a:r>
                        <a:rPr lang="en-US" sz="2600" b="1" u="none" strike="noStrike" dirty="0">
                          <a:effectLst/>
                          <a:latin typeface="Arial" panose="020B0604020202020204" pitchFamily="34" charset="0"/>
                          <a:cs typeface="Arial" panose="020B0604020202020204" pitchFamily="34" charset="0"/>
                        </a:rPr>
                        <a:t>95.3%</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919730029"/>
                  </a:ext>
                </a:extLst>
              </a:tr>
              <a:tr h="804552">
                <a:tc>
                  <a:txBody>
                    <a:bodyPr/>
                    <a:lstStyle/>
                    <a:p>
                      <a:pPr algn="l" fontAlgn="b"/>
                      <a:r>
                        <a:rPr lang="en-US" sz="2600" u="none" strike="noStrike" dirty="0">
                          <a:effectLst/>
                          <a:latin typeface="Arial" panose="020B0604020202020204" pitchFamily="34" charset="0"/>
                          <a:cs typeface="Arial" panose="020B0604020202020204" pitchFamily="34" charset="0"/>
                        </a:rPr>
                        <a:t>Compensation of Employees</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                      186,013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                   165,318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20,695</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88.9%</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2554724734"/>
                  </a:ext>
                </a:extLst>
              </a:tr>
              <a:tr h="804552">
                <a:tc>
                  <a:txBody>
                    <a:bodyPr/>
                    <a:lstStyle/>
                    <a:p>
                      <a:pPr algn="l" fontAlgn="b"/>
                      <a:r>
                        <a:rPr lang="en-US" sz="2600" u="none" strike="noStrike" dirty="0">
                          <a:effectLst/>
                          <a:latin typeface="Arial" panose="020B0604020202020204" pitchFamily="34" charset="0"/>
                          <a:cs typeface="Arial" panose="020B0604020202020204" pitchFamily="34" charset="0"/>
                        </a:rPr>
                        <a:t>Goods and Services</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                      273,114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                   272,310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804</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99.7%</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2543722752"/>
                  </a:ext>
                </a:extLst>
              </a:tr>
              <a:tr h="804552">
                <a:tc>
                  <a:txBody>
                    <a:bodyPr/>
                    <a:lstStyle/>
                    <a:p>
                      <a:pPr algn="l" fontAlgn="b"/>
                      <a:r>
                        <a:rPr lang="en-US" sz="2600" b="1" u="none" strike="noStrike" dirty="0">
                          <a:effectLst/>
                          <a:latin typeface="Arial" panose="020B0604020202020204" pitchFamily="34" charset="0"/>
                          <a:cs typeface="Arial" panose="020B0604020202020204" pitchFamily="34" charset="0"/>
                        </a:rPr>
                        <a:t>TRANSFERS &amp; SUBSIDIES</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1" u="none" strike="noStrike" dirty="0">
                          <a:effectLst/>
                          <a:latin typeface="Arial" panose="020B0604020202020204" pitchFamily="34" charset="0"/>
                          <a:cs typeface="Arial" panose="020B0604020202020204" pitchFamily="34" charset="0"/>
                        </a:rPr>
                        <a:t>                             1,348 </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1" u="none" strike="noStrike" dirty="0">
                          <a:effectLst/>
                          <a:latin typeface="Arial" panose="020B0604020202020204" pitchFamily="34" charset="0"/>
                          <a:cs typeface="Arial" panose="020B0604020202020204" pitchFamily="34" charset="0"/>
                        </a:rPr>
                        <a:t>                       1,344 </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GB" sz="2600" b="1" i="0" u="none" strike="noStrike" dirty="0">
                          <a:solidFill>
                            <a:srgbClr val="000000"/>
                          </a:solidFill>
                          <a:effectLst/>
                          <a:latin typeface="Arial" panose="020B0604020202020204" pitchFamily="34" charset="0"/>
                          <a:cs typeface="Arial" panose="020B0604020202020204" pitchFamily="34" charset="0"/>
                        </a:rPr>
                        <a:t>4</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1" u="none" strike="noStrike" dirty="0">
                          <a:effectLst/>
                          <a:latin typeface="Arial" panose="020B0604020202020204" pitchFamily="34" charset="0"/>
                          <a:cs typeface="Arial" panose="020B0604020202020204" pitchFamily="34" charset="0"/>
                        </a:rPr>
                        <a:t>99.7%</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207702722"/>
                  </a:ext>
                </a:extLst>
              </a:tr>
              <a:tr h="804552">
                <a:tc>
                  <a:txBody>
                    <a:bodyPr/>
                    <a:lstStyle/>
                    <a:p>
                      <a:pPr algn="l" fontAlgn="b"/>
                      <a:r>
                        <a:rPr lang="en-US" sz="2600" u="none" strike="noStrike" dirty="0">
                          <a:effectLst/>
                          <a:latin typeface="Arial" panose="020B0604020202020204" pitchFamily="34" charset="0"/>
                          <a:cs typeface="Arial" panose="020B0604020202020204" pitchFamily="34" charset="0"/>
                        </a:rPr>
                        <a:t>Provinces &amp; Municipalities</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                                 19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                             18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GB" sz="2600" b="0" i="0" u="none" strike="noStrike" dirty="0">
                          <a:solidFill>
                            <a:srgbClr val="000000"/>
                          </a:solidFill>
                          <a:effectLst/>
                          <a:latin typeface="Arial" panose="020B0604020202020204" pitchFamily="34" charset="0"/>
                          <a:cs typeface="Arial" panose="020B0604020202020204" pitchFamily="34" charset="0"/>
                        </a:rPr>
                        <a:t>1</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94.7%</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679017464"/>
                  </a:ext>
                </a:extLst>
              </a:tr>
              <a:tr h="804552">
                <a:tc>
                  <a:txBody>
                    <a:bodyPr/>
                    <a:lstStyle/>
                    <a:p>
                      <a:pPr algn="l" fontAlgn="b"/>
                      <a:r>
                        <a:rPr lang="en-US" sz="2600" u="none" strike="noStrike" dirty="0">
                          <a:effectLst/>
                          <a:latin typeface="Arial" panose="020B0604020202020204" pitchFamily="34" charset="0"/>
                          <a:cs typeface="Arial" panose="020B0604020202020204" pitchFamily="34" charset="0"/>
                        </a:rPr>
                        <a:t>Departmental Agencies (Cur)</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                             260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                           257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3</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98.8%</a:t>
                      </a:r>
                    </a:p>
                  </a:txBody>
                  <a:tcPr marL="12072" marR="12072" marT="12072" marB="0" anchor="b">
                    <a:noFill/>
                  </a:tcPr>
                </a:tc>
                <a:extLst>
                  <a:ext uri="{0D108BD9-81ED-4DB2-BD59-A6C34878D82A}">
                    <a16:rowId xmlns:a16="http://schemas.microsoft.com/office/drawing/2014/main" val="4018285342"/>
                  </a:ext>
                </a:extLst>
              </a:tr>
              <a:tr h="1188720">
                <a:tc>
                  <a:txBody>
                    <a:bodyPr/>
                    <a:lstStyle/>
                    <a:p>
                      <a:pPr algn="l" fontAlgn="b"/>
                      <a:endParaRPr lang="en-US" sz="2600" u="none" strike="noStrike" dirty="0">
                        <a:effectLst/>
                        <a:latin typeface="Arial" panose="020B0604020202020204" pitchFamily="34" charset="0"/>
                        <a:cs typeface="Arial" panose="020B0604020202020204" pitchFamily="34" charset="0"/>
                      </a:endParaRPr>
                    </a:p>
                    <a:p>
                      <a:pPr algn="l" fontAlgn="b"/>
                      <a:r>
                        <a:rPr lang="en-US" sz="2600" u="none" strike="noStrike" dirty="0">
                          <a:effectLst/>
                          <a:latin typeface="Arial" panose="020B0604020202020204" pitchFamily="34" charset="0"/>
                          <a:cs typeface="Arial" panose="020B0604020202020204" pitchFamily="34" charset="0"/>
                        </a:rPr>
                        <a:t>Households</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l" fontAlgn="t"/>
                      <a:r>
                        <a:rPr lang="en-ZA" sz="2600" u="none" strike="noStrike" kern="1200" dirty="0">
                          <a:solidFill>
                            <a:schemeClr val="dk1"/>
                          </a:solidFill>
                          <a:effectLst/>
                          <a:latin typeface="Arial" panose="020B0604020202020204" pitchFamily="34" charset="0"/>
                          <a:ea typeface="+mn-ea"/>
                          <a:cs typeface="Arial" panose="020B0604020202020204" pitchFamily="34" charset="0"/>
                        </a:rPr>
                        <a:t>                        </a:t>
                      </a:r>
                    </a:p>
                    <a:p>
                      <a:pPr algn="r" fontAlgn="t"/>
                      <a:r>
                        <a:rPr lang="en-ZA" sz="2600" u="none" strike="noStrike" kern="1200" dirty="0">
                          <a:solidFill>
                            <a:schemeClr val="dk1"/>
                          </a:solidFill>
                          <a:effectLst/>
                          <a:latin typeface="Arial" panose="020B0604020202020204" pitchFamily="34" charset="0"/>
                          <a:ea typeface="+mn-ea"/>
                          <a:cs typeface="Arial" panose="020B0604020202020204" pitchFamily="34" charset="0"/>
                        </a:rPr>
                        <a:t>                        1,069</a:t>
                      </a:r>
                    </a:p>
                  </a:txBody>
                  <a:tcPr marL="0" marR="0" marT="0" marB="0">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                       1,069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a:t>
                      </a: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100.0%</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733193028"/>
                  </a:ext>
                </a:extLst>
              </a:tr>
              <a:tr h="1200792">
                <a:tc>
                  <a:txBody>
                    <a:bodyPr/>
                    <a:lstStyle/>
                    <a:p>
                      <a:pPr algn="l" fontAlgn="b"/>
                      <a:endParaRPr lang="en-US" sz="2600" b="1" u="none" strike="noStrike" dirty="0">
                        <a:effectLst/>
                        <a:latin typeface="Arial" panose="020B0604020202020204" pitchFamily="34" charset="0"/>
                        <a:cs typeface="Arial" panose="020B0604020202020204" pitchFamily="34" charset="0"/>
                      </a:endParaRPr>
                    </a:p>
                    <a:p>
                      <a:pPr algn="l" fontAlgn="b"/>
                      <a:r>
                        <a:rPr lang="en-US" sz="2600" b="1" u="none" strike="noStrike" dirty="0">
                          <a:effectLst/>
                          <a:latin typeface="Arial" panose="020B0604020202020204" pitchFamily="34" charset="0"/>
                          <a:cs typeface="Arial" panose="020B0604020202020204" pitchFamily="34" charset="0"/>
                        </a:rPr>
                        <a:t>PAYMENTS FOR CAPITAL ASSETS</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1" u="none" strike="noStrike" dirty="0">
                          <a:effectLst/>
                          <a:latin typeface="Arial" panose="020B0604020202020204" pitchFamily="34" charset="0"/>
                          <a:cs typeface="Arial" panose="020B0604020202020204" pitchFamily="34" charset="0"/>
                        </a:rPr>
                        <a:t>                        25,157 </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1" u="none" strike="noStrike" dirty="0">
                          <a:effectLst/>
                          <a:latin typeface="Arial" panose="020B0604020202020204" pitchFamily="34" charset="0"/>
                          <a:cs typeface="Arial" panose="020B0604020202020204" pitchFamily="34" charset="0"/>
                        </a:rPr>
                        <a:t>                       8,741 </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1" u="none" strike="noStrike" dirty="0">
                          <a:effectLst/>
                          <a:latin typeface="Arial" panose="020B0604020202020204" pitchFamily="34" charset="0"/>
                          <a:cs typeface="Arial" panose="020B0604020202020204" pitchFamily="34" charset="0"/>
                        </a:rPr>
                        <a:t>16,416</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1" u="none" strike="noStrike" dirty="0">
                          <a:effectLst/>
                          <a:latin typeface="Arial" panose="020B0604020202020204" pitchFamily="34" charset="0"/>
                          <a:cs typeface="Arial" panose="020B0604020202020204" pitchFamily="34" charset="0"/>
                        </a:rPr>
                        <a:t>34.7%</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069699990"/>
                  </a:ext>
                </a:extLst>
              </a:tr>
              <a:tr h="804552">
                <a:tc>
                  <a:txBody>
                    <a:bodyPr/>
                    <a:lstStyle/>
                    <a:p>
                      <a:pPr algn="l" fontAlgn="b"/>
                      <a:r>
                        <a:rPr lang="en-US" sz="2600" u="none" strike="noStrike" dirty="0">
                          <a:effectLst/>
                          <a:latin typeface="Arial" panose="020B0604020202020204" pitchFamily="34" charset="0"/>
                          <a:cs typeface="Arial" panose="020B0604020202020204" pitchFamily="34" charset="0"/>
                        </a:rPr>
                        <a:t>Machinery and equipment</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                        24,890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                       8,474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16,416</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u="none" strike="noStrike" dirty="0">
                          <a:effectLst/>
                          <a:latin typeface="Arial" panose="020B0604020202020204" pitchFamily="34" charset="0"/>
                          <a:cs typeface="Arial" panose="020B0604020202020204" pitchFamily="34" charset="0"/>
                        </a:rPr>
                        <a:t>34.0%</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850909519"/>
                  </a:ext>
                </a:extLst>
              </a:tr>
              <a:tr h="408312">
                <a:tc>
                  <a:txBody>
                    <a:bodyPr/>
                    <a:lstStyle/>
                    <a:p>
                      <a:pPr algn="l"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609425285"/>
                  </a:ext>
                </a:extLst>
              </a:tr>
              <a:tr h="804552">
                <a:tc>
                  <a:txBody>
                    <a:bodyPr/>
                    <a:lstStyle/>
                    <a:p>
                      <a:pPr algn="l" fontAlgn="b"/>
                      <a:r>
                        <a:rPr lang="en-US" sz="2600" b="0" i="0" u="none" strike="noStrike" dirty="0">
                          <a:solidFill>
                            <a:srgbClr val="000000"/>
                          </a:solidFill>
                          <a:effectLst/>
                          <a:latin typeface="Arial" panose="020B0604020202020204" pitchFamily="34" charset="0"/>
                          <a:cs typeface="Arial" panose="020B0604020202020204" pitchFamily="34" charset="0"/>
                        </a:rPr>
                        <a:t>Software and other intangible assets</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267</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267</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100%</a:t>
                      </a:r>
                    </a:p>
                  </a:txBody>
                  <a:tcPr marL="12072" marR="12072" marT="12072" marB="0" anchor="b">
                    <a:noFill/>
                  </a:tcPr>
                </a:tc>
                <a:extLst>
                  <a:ext uri="{0D108BD9-81ED-4DB2-BD59-A6C34878D82A}">
                    <a16:rowId xmlns:a16="http://schemas.microsoft.com/office/drawing/2014/main" val="2836647255"/>
                  </a:ext>
                </a:extLst>
              </a:tr>
              <a:tr h="408312">
                <a:tc>
                  <a:txBody>
                    <a:bodyPr/>
                    <a:lstStyle/>
                    <a:p>
                      <a:pPr algn="l" fontAlgn="b"/>
                      <a:endParaRPr lang="en-US" sz="2600" b="0" i="0" u="none" strike="noStrike" dirty="0">
                        <a:solidFill>
                          <a:srgbClr val="000000"/>
                        </a:solidFill>
                        <a:effectLst/>
                        <a:latin typeface="Calibri" panose="020F050202020403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Calibri" panose="020F050202020403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Calibri" panose="020F050202020403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Calibri" panose="020F050202020403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Calibri" panose="020F0502020204030204" pitchFamily="34" charset="0"/>
                      </a:endParaRPr>
                    </a:p>
                  </a:txBody>
                  <a:tcPr marL="12072" marR="12072" marT="12072" marB="0" anchor="b">
                    <a:noFill/>
                  </a:tcPr>
                </a:tc>
                <a:extLst>
                  <a:ext uri="{0D108BD9-81ED-4DB2-BD59-A6C34878D82A}">
                    <a16:rowId xmlns:a16="http://schemas.microsoft.com/office/drawing/2014/main" val="431319328"/>
                  </a:ext>
                </a:extLst>
              </a:tr>
            </a:tbl>
          </a:graphicData>
        </a:graphic>
      </p:graphicFrame>
    </p:spTree>
    <p:extLst>
      <p:ext uri="{BB962C8B-B14F-4D97-AF65-F5344CB8AC3E}">
        <p14:creationId xmlns:p14="http://schemas.microsoft.com/office/powerpoint/2010/main" val="40441839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18</a:t>
            </a:r>
          </a:p>
        </p:txBody>
      </p:sp>
      <p:sp>
        <p:nvSpPr>
          <p:cNvPr id="5" name="Content Placeholder 1"/>
          <p:cNvSpPr>
            <a:spLocks noGrp="1"/>
          </p:cNvSpPr>
          <p:nvPr>
            <p:ph idx="1"/>
          </p:nvPr>
        </p:nvSpPr>
        <p:spPr>
          <a:xfrm>
            <a:off x="3551040" y="233264"/>
            <a:ext cx="17137904" cy="1152128"/>
          </a:xfrm>
        </p:spPr>
        <p:txBody>
          <a:bodyPr>
            <a:noAutofit/>
          </a:bodyPr>
          <a:lstStyle/>
          <a:p>
            <a:pPr marL="0" indent="0" algn="ctr" defTabSz="914400" eaLnBrk="0" fontAlgn="base" hangingPunct="0">
              <a:spcAft>
                <a:spcPct val="0"/>
              </a:spcAft>
              <a:buNone/>
              <a:defRPr/>
            </a:pPr>
            <a:r>
              <a:rPr lang="en-ZA" sz="5000" dirty="0">
                <a:solidFill>
                  <a:schemeClr val="accent6"/>
                </a:solidFill>
                <a:latin typeface="Arial" panose="020B0604020202020204" pitchFamily="34" charset="0"/>
                <a:ea typeface="+mj-ea"/>
                <a:cs typeface="Arial" panose="020B0604020202020204" pitchFamily="34" charset="0"/>
              </a:rPr>
              <a:t>PROGRAMME 1:  ADMINISTRATION</a:t>
            </a:r>
            <a:r>
              <a:rPr lang="en-ZA" sz="5000" cap="all" dirty="0">
                <a:solidFill>
                  <a:schemeClr val="accent6"/>
                </a:solidFill>
                <a:latin typeface="Arial" panose="020B0604020202020204" pitchFamily="34" charset="0"/>
                <a:ea typeface="+mj-ea"/>
                <a:cs typeface="Arial" panose="020B0604020202020204" pitchFamily="34" charset="0"/>
              </a:rPr>
              <a:t> </a:t>
            </a:r>
          </a:p>
        </p:txBody>
      </p:sp>
      <p:graphicFrame>
        <p:nvGraphicFramePr>
          <p:cNvPr id="3" name="Table 2">
            <a:extLst>
              <a:ext uri="{FF2B5EF4-FFF2-40B4-BE49-F238E27FC236}">
                <a16:creationId xmlns:a16="http://schemas.microsoft.com/office/drawing/2014/main" id="{8AA23437-FC13-4D04-818A-2D1CE5176DFF}"/>
              </a:ext>
            </a:extLst>
          </p:cNvPr>
          <p:cNvGraphicFramePr>
            <a:graphicFrameLocks noGrp="1"/>
          </p:cNvGraphicFramePr>
          <p:nvPr/>
        </p:nvGraphicFramePr>
        <p:xfrm>
          <a:off x="3983089" y="1096655"/>
          <a:ext cx="16129794" cy="3481530"/>
        </p:xfrm>
        <a:graphic>
          <a:graphicData uri="http://schemas.openxmlformats.org/drawingml/2006/table">
            <a:tbl>
              <a:tblPr>
                <a:tableStyleId>{5C22544A-7EE6-4342-B048-85BDC9FD1C3A}</a:tableStyleId>
              </a:tblPr>
              <a:tblGrid>
                <a:gridCol w="4673116">
                  <a:extLst>
                    <a:ext uri="{9D8B030D-6E8A-4147-A177-3AD203B41FA5}">
                      <a16:colId xmlns:a16="http://schemas.microsoft.com/office/drawing/2014/main" val="2202665000"/>
                    </a:ext>
                  </a:extLst>
                </a:gridCol>
                <a:gridCol w="2762276">
                  <a:extLst>
                    <a:ext uri="{9D8B030D-6E8A-4147-A177-3AD203B41FA5}">
                      <a16:colId xmlns:a16="http://schemas.microsoft.com/office/drawing/2014/main" val="4115059315"/>
                    </a:ext>
                  </a:extLst>
                </a:gridCol>
                <a:gridCol w="2815316">
                  <a:extLst>
                    <a:ext uri="{9D8B030D-6E8A-4147-A177-3AD203B41FA5}">
                      <a16:colId xmlns:a16="http://schemas.microsoft.com/office/drawing/2014/main" val="2767704898"/>
                    </a:ext>
                  </a:extLst>
                </a:gridCol>
                <a:gridCol w="3105458">
                  <a:extLst>
                    <a:ext uri="{9D8B030D-6E8A-4147-A177-3AD203B41FA5}">
                      <a16:colId xmlns:a16="http://schemas.microsoft.com/office/drawing/2014/main" val="1403547378"/>
                    </a:ext>
                  </a:extLst>
                </a:gridCol>
                <a:gridCol w="2773628">
                  <a:extLst>
                    <a:ext uri="{9D8B030D-6E8A-4147-A177-3AD203B41FA5}">
                      <a16:colId xmlns:a16="http://schemas.microsoft.com/office/drawing/2014/main" val="2265129935"/>
                    </a:ext>
                  </a:extLst>
                </a:gridCol>
              </a:tblGrid>
              <a:tr h="1750506">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Economic Classification</a:t>
                      </a:r>
                    </a:p>
                  </a:txBody>
                  <a:tcPr marL="12072" marR="12072" marT="12072" marB="0" anchor="b">
                    <a:solidFill>
                      <a:srgbClr val="F5981B"/>
                    </a:solidFill>
                  </a:tcPr>
                </a:tc>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 Final Appropriation  </a:t>
                      </a:r>
                    </a:p>
                  </a:txBody>
                  <a:tcPr marL="12072" marR="12072" marT="12072" marB="0" anchor="b">
                    <a:solidFill>
                      <a:srgbClr val="F5981B"/>
                    </a:solidFill>
                  </a:tcPr>
                </a:tc>
                <a:tc>
                  <a:txBody>
                    <a:bodyPr/>
                    <a:lstStyle/>
                    <a:p>
                      <a:pPr marL="0" algn="l" defTabSz="914400" rtl="0" eaLnBrk="1" fontAlgn="b" latinLnBrk="0" hangingPunct="1"/>
                      <a:r>
                        <a:rPr lang="en-GB" sz="3200" b="1" u="none" strike="noStrike" kern="1200" dirty="0">
                          <a:solidFill>
                            <a:schemeClr val="bg1"/>
                          </a:solidFill>
                          <a:effectLst/>
                          <a:latin typeface="Arial" panose="020B0604020202020204" pitchFamily="34" charset="0"/>
                          <a:ea typeface="+mn-ea"/>
                          <a:cs typeface="Arial" panose="020B0604020202020204" pitchFamily="34" charset="0"/>
                        </a:rPr>
                        <a:t> Actual expenditure 31 March 2022  </a:t>
                      </a:r>
                    </a:p>
                  </a:txBody>
                  <a:tcPr marL="12072" marR="12072" marT="12072" marB="0" anchor="b">
                    <a:solidFill>
                      <a:srgbClr val="F5981B"/>
                    </a:solidFill>
                  </a:tcPr>
                </a:tc>
                <a:tc>
                  <a:txBody>
                    <a:bodyPr/>
                    <a:lstStyle/>
                    <a:p>
                      <a:pPr marL="0" algn="l" defTabSz="914400" rtl="0" eaLnBrk="1" fontAlgn="b" latinLnBrk="0" hangingPunct="1"/>
                      <a:r>
                        <a:rPr lang="en-GB" sz="3200" b="1" u="none" strike="noStrike" kern="1200" dirty="0">
                          <a:solidFill>
                            <a:schemeClr val="bg1"/>
                          </a:solidFill>
                          <a:effectLst/>
                          <a:latin typeface="Arial" panose="020B0604020202020204" pitchFamily="34" charset="0"/>
                          <a:ea typeface="+mn-ea"/>
                          <a:cs typeface="Arial" panose="020B0604020202020204" pitchFamily="34" charset="0"/>
                        </a:rPr>
                        <a:t>Variance</a:t>
                      </a:r>
                    </a:p>
                  </a:txBody>
                  <a:tcPr marL="12072" marR="12072" marT="12072" marB="0" anchor="b">
                    <a:solidFill>
                      <a:srgbClr val="F5981B"/>
                    </a:solidFill>
                  </a:tcPr>
                </a:tc>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Expenditure as % of final appropriation</a:t>
                      </a:r>
                      <a:endParaRPr lang="en-GB" sz="32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12072" marR="12072" marT="12072" marB="0" anchor="b">
                    <a:solidFill>
                      <a:srgbClr val="F5981B"/>
                    </a:solidFill>
                  </a:tcPr>
                </a:tc>
                <a:extLst>
                  <a:ext uri="{0D108BD9-81ED-4DB2-BD59-A6C34878D82A}">
                    <a16:rowId xmlns:a16="http://schemas.microsoft.com/office/drawing/2014/main" val="2949108054"/>
                  </a:ext>
                </a:extLst>
              </a:tr>
              <a:tr h="865512">
                <a:tc>
                  <a:txBody>
                    <a:bodyPr/>
                    <a:lstStyle/>
                    <a:p>
                      <a:pPr algn="l" fontAlgn="b"/>
                      <a:r>
                        <a:rPr lang="en-US" sz="2800" b="1" u="none" strike="noStrike" dirty="0">
                          <a:effectLst/>
                          <a:latin typeface="Arial" panose="020B0604020202020204" pitchFamily="34" charset="0"/>
                          <a:cs typeface="Arial" panose="020B0604020202020204" pitchFamily="34" charset="0"/>
                        </a:rPr>
                        <a:t>PAYMENTS FOR FINANCIAL ASSETS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11,461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11,461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i="0" u="none" strike="noStrike" dirty="0">
                          <a:solidFill>
                            <a:srgbClr val="000000"/>
                          </a:solidFill>
                          <a:effectLst/>
                          <a:latin typeface="Arial" panose="020B0604020202020204" pitchFamily="34" charset="0"/>
                          <a:cs typeface="Arial" panose="020B0604020202020204" pitchFamily="34" charset="0"/>
                        </a:rPr>
                        <a:t>-</a:t>
                      </a: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100.0%</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136247"/>
                  </a:ext>
                </a:extLst>
              </a:tr>
              <a:tr h="865512">
                <a:tc>
                  <a:txBody>
                    <a:bodyPr/>
                    <a:lstStyle/>
                    <a:p>
                      <a:pPr algn="l" fontAlgn="b"/>
                      <a:r>
                        <a:rPr lang="en-US" sz="2800" b="1" u="none" strike="noStrike" dirty="0">
                          <a:effectLst/>
                          <a:latin typeface="Arial" panose="020B0604020202020204" pitchFamily="34" charset="0"/>
                          <a:cs typeface="Arial" panose="020B0604020202020204" pitchFamily="34" charset="0"/>
                        </a:rPr>
                        <a:t>TOTAL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497,093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459,174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37,919</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92.4%</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074206632"/>
                  </a:ext>
                </a:extLst>
              </a:tr>
            </a:tbl>
          </a:graphicData>
        </a:graphic>
      </p:graphicFrame>
    </p:spTree>
    <p:extLst>
      <p:ext uri="{BB962C8B-B14F-4D97-AF65-F5344CB8AC3E}">
        <p14:creationId xmlns:p14="http://schemas.microsoft.com/office/powerpoint/2010/main" val="19213134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527BE-84C0-7668-B084-BA75138CED47}"/>
              </a:ext>
            </a:extLst>
          </p:cNvPr>
          <p:cNvSpPr>
            <a:spLocks noGrp="1"/>
          </p:cNvSpPr>
          <p:nvPr>
            <p:ph type="sldNum" sz="quarter" idx="4"/>
          </p:nvPr>
        </p:nvSpPr>
        <p:spPr/>
        <p:txBody>
          <a:bodyPr/>
          <a:lstStyle/>
          <a:p>
            <a:pPr defTabSz="1828800" hangingPunct="1"/>
            <a:r>
              <a:rPr lang="en-ZA" sz="2400" kern="1200" dirty="0">
                <a:latin typeface="Arial" panose="020B0604020202020204" pitchFamily="34" charset="0"/>
                <a:ea typeface="+mn-ea"/>
                <a:cs typeface="Arial" panose="020B0604020202020204" pitchFamily="34" charset="0"/>
              </a:rPr>
              <a:t>19</a:t>
            </a:r>
          </a:p>
        </p:txBody>
      </p:sp>
      <p:sp>
        <p:nvSpPr>
          <p:cNvPr id="6" name="TextBox 5">
            <a:extLst>
              <a:ext uri="{FF2B5EF4-FFF2-40B4-BE49-F238E27FC236}">
                <a16:creationId xmlns:a16="http://schemas.microsoft.com/office/drawing/2014/main" id="{D46B06C7-2BE8-2707-9CA2-6AC7670E5500}"/>
              </a:ext>
            </a:extLst>
          </p:cNvPr>
          <p:cNvSpPr txBox="1"/>
          <p:nvPr/>
        </p:nvSpPr>
        <p:spPr>
          <a:xfrm>
            <a:off x="3605594" y="233265"/>
            <a:ext cx="16273808" cy="14085907"/>
          </a:xfrm>
          <a:prstGeom prst="rect">
            <a:avLst/>
          </a:prstGeom>
          <a:noFill/>
        </p:spPr>
        <p:txBody>
          <a:bodyPr wrap="square">
            <a:spAutoFit/>
          </a:bodyPr>
          <a:lstStyle/>
          <a:p>
            <a:pPr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Compensation of employees  </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Underspending of R20.7 million due to n</a:t>
            </a:r>
            <a:r>
              <a:rPr lang="en-GB" sz="3200" kern="1200" dirty="0">
                <a:solidFill>
                  <a:prstClr val="black"/>
                </a:solidFill>
                <a:latin typeface="Arial" panose="020B0604020202020204" pitchFamily="34" charset="0"/>
                <a:ea typeface="+mn-ea"/>
                <a:cs typeface="Arial" panose="020B0604020202020204" pitchFamily="34" charset="0"/>
              </a:rPr>
              <a:t>umber of positions that had been vacant are already filled and the remainder are at different stages of the selection process.</a:t>
            </a:r>
          </a:p>
          <a:p>
            <a:pPr algn="just" defTabSz="1828800" hangingPunct="1">
              <a:spcAft>
                <a:spcPts val="1600"/>
              </a:spcAft>
              <a:tabLst>
                <a:tab pos="914400" algn="l"/>
              </a:tabLst>
            </a:pPr>
            <a:endParaRPr lang="en-GB" sz="3200"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buFont typeface="Wingdings" panose="05000000000000000000" pitchFamily="2" charset="2"/>
              <a:buChar char="q"/>
              <a:tabLst>
                <a:tab pos="914400" algn="l"/>
              </a:tabLst>
            </a:pPr>
            <a:r>
              <a:rPr lang="en-ZA" sz="3200" b="1" kern="1200" dirty="0">
                <a:solidFill>
                  <a:prstClr val="black"/>
                </a:solidFill>
                <a:latin typeface="Arial" panose="020B0604020202020204" pitchFamily="34" charset="0"/>
                <a:ea typeface="+mn-ea"/>
                <a:cs typeface="Arial" panose="020B0604020202020204" pitchFamily="34" charset="0"/>
              </a:rPr>
              <a:t>Goods and services		</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Underspending of R804 thousand owing to</a:t>
            </a:r>
            <a:r>
              <a:rPr lang="en-US" sz="3200" kern="1200" dirty="0">
                <a:solidFill>
                  <a:prstClr val="black"/>
                </a:solidFill>
                <a:latin typeface="Arial" panose="020B0604020202020204" pitchFamily="34" charset="0"/>
                <a:ea typeface="+mn-ea"/>
                <a:cs typeface="Arial" panose="020B0604020202020204" pitchFamily="34" charset="0"/>
              </a:rPr>
              <a:t> Constitutional Court Judgement to suspend   procurement activities with a value above R30 thousands with effect from 16 February 2022 for a period of 12 months had a negative impact on expenditure</a:t>
            </a: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3200" kern="1200" dirty="0">
                <a:solidFill>
                  <a:prstClr val="black"/>
                </a:solidFill>
                <a:latin typeface="Arial" panose="020B0604020202020204" pitchFamily="34" charset="0"/>
                <a:ea typeface="+mn-ea"/>
                <a:cs typeface="Arial" panose="020B0604020202020204" pitchFamily="34" charset="0"/>
              </a:rPr>
              <a:t>.</a:t>
            </a:r>
          </a:p>
          <a:p>
            <a:pPr algn="just" defTabSz="1828800" hangingPunct="1">
              <a:spcAft>
                <a:spcPts val="1600"/>
              </a:spcAft>
              <a:tabLst>
                <a:tab pos="914400" algn="l"/>
              </a:tabLst>
            </a:pPr>
            <a:endParaRPr lang="en-GB" sz="3200" kern="1200" dirty="0">
              <a:solidFill>
                <a:prstClr val="black"/>
              </a:solidFill>
              <a:latin typeface="Arial" panose="020B0604020202020204" pitchFamily="34" charset="0"/>
              <a:ea typeface="+mn-ea"/>
              <a:cs typeface="Arial" panose="020B0604020202020204" pitchFamily="34" charset="0"/>
            </a:endParaRPr>
          </a:p>
          <a:p>
            <a:pPr marL="571500" indent="-571500"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Machinery and equipment		</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Underspending of R16.4 million as a result of the following:</a:t>
            </a:r>
            <a:endParaRPr lang="en-US" sz="3200" b="1" kern="1200" dirty="0">
              <a:solidFill>
                <a:prstClr val="black"/>
              </a:solidFill>
              <a:latin typeface="Arial" panose="020B0604020202020204" pitchFamily="34" charset="0"/>
              <a:ea typeface="+mn-ea"/>
              <a:cs typeface="Arial" panose="020B0604020202020204" pitchFamily="34" charset="0"/>
            </a:endParaRP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purchase order was issued to the service provider for the procurement of storage for the department and National Archive’s PESP storage. DSAC awaiting delivery of the storage from Ireland;</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SITA selected a service provider for the procurement of telephones and made recommendation for DSAC to issue a purchase order which was subsequently issued. DSAC awaiting delivery of the telephone handsets; and </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Approval for the appointment of the service provider for the installation of Security Equipment for the new floors and Control Room was granted by the Accounting Officer on the 28 March 2022.</a:t>
            </a:r>
          </a:p>
          <a:p>
            <a:pPr algn="just" defTabSz="1828800" hangingPunct="1">
              <a:spcAft>
                <a:spcPts val="1600"/>
              </a:spcAft>
              <a:tabLst>
                <a:tab pos="914400" algn="l"/>
              </a:tabLst>
            </a:pPr>
            <a:endParaRPr lang="en-US" sz="3200" b="1" kern="1200" dirty="0">
              <a:solidFill>
                <a:prstClr val="black"/>
              </a:solidFill>
              <a:latin typeface="Calibri"/>
              <a:ea typeface="+mn-ea"/>
              <a:cs typeface="+mn-cs"/>
            </a:endParaRPr>
          </a:p>
          <a:p>
            <a:pPr algn="just" defTabSz="1828800" hangingPunct="1">
              <a:spcAft>
                <a:spcPts val="1600"/>
              </a:spcAft>
              <a:tabLst>
                <a:tab pos="914400" algn="l"/>
              </a:tabLst>
            </a:pPr>
            <a:endParaRPr lang="en-GB" sz="3200" b="1" kern="1200" dirty="0">
              <a:solidFill>
                <a:prstClr val="black"/>
              </a:solidFill>
              <a:latin typeface="Calibri (Body)"/>
              <a:ea typeface="+mn-ea"/>
              <a:cs typeface="Times New Roman" panose="02020603050405020304" pitchFamily="18" charset="0"/>
            </a:endParaRPr>
          </a:p>
          <a:p>
            <a:pPr algn="just" defTabSz="1828800" hangingPunct="1">
              <a:spcAft>
                <a:spcPts val="1600"/>
              </a:spcAft>
              <a:tabLst>
                <a:tab pos="914400" algn="l"/>
              </a:tabLst>
            </a:pPr>
            <a:endParaRPr lang="en-GB" sz="3200" kern="1200" dirty="0">
              <a:solidFill>
                <a:prstClr val="black"/>
              </a:solidFill>
              <a:latin typeface="Calibri (Body)"/>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CFE6927-7A45-5A45-2811-29DC6BDDC592}"/>
              </a:ext>
            </a:extLst>
          </p:cNvPr>
          <p:cNvGraphicFramePr>
            <a:graphicFrameLocks noGrp="1"/>
          </p:cNvGraphicFramePr>
          <p:nvPr/>
        </p:nvGraphicFramePr>
        <p:xfrm>
          <a:off x="11039872" y="166"/>
          <a:ext cx="3759200" cy="1130300"/>
        </p:xfrm>
        <a:graphic>
          <a:graphicData uri="http://schemas.openxmlformats.org/drawingml/2006/table">
            <a:tbl>
              <a:tblPr/>
              <a:tblGrid>
                <a:gridCol w="1219200">
                  <a:extLst>
                    <a:ext uri="{9D8B030D-6E8A-4147-A177-3AD203B41FA5}">
                      <a16:colId xmlns:a16="http://schemas.microsoft.com/office/drawing/2014/main" val="2759232014"/>
                    </a:ext>
                  </a:extLst>
                </a:gridCol>
                <a:gridCol w="1219200">
                  <a:extLst>
                    <a:ext uri="{9D8B030D-6E8A-4147-A177-3AD203B41FA5}">
                      <a16:colId xmlns:a16="http://schemas.microsoft.com/office/drawing/2014/main" val="1443415157"/>
                    </a:ext>
                  </a:extLst>
                </a:gridCol>
                <a:gridCol w="1320800">
                  <a:extLst>
                    <a:ext uri="{9D8B030D-6E8A-4147-A177-3AD203B41FA5}">
                      <a16:colId xmlns:a16="http://schemas.microsoft.com/office/drawing/2014/main" val="4157079882"/>
                    </a:ext>
                  </a:extLst>
                </a:gridCol>
              </a:tblGrid>
              <a:tr h="749300">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064003316"/>
                  </a:ext>
                </a:extLst>
              </a:tr>
              <a:tr h="38100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88.9%</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11.1%</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211167530"/>
                  </a:ext>
                </a:extLst>
              </a:tr>
            </a:tbl>
          </a:graphicData>
        </a:graphic>
      </p:graphicFrame>
      <p:graphicFrame>
        <p:nvGraphicFramePr>
          <p:cNvPr id="8" name="Table 7">
            <a:extLst>
              <a:ext uri="{FF2B5EF4-FFF2-40B4-BE49-F238E27FC236}">
                <a16:creationId xmlns:a16="http://schemas.microsoft.com/office/drawing/2014/main" id="{676120A2-7EE8-F3BB-FE81-28B6152B641F}"/>
              </a:ext>
            </a:extLst>
          </p:cNvPr>
          <p:cNvGraphicFramePr>
            <a:graphicFrameLocks noGrp="1"/>
          </p:cNvGraphicFramePr>
          <p:nvPr/>
        </p:nvGraphicFramePr>
        <p:xfrm>
          <a:off x="10463808" y="5396012"/>
          <a:ext cx="3759200" cy="984640"/>
        </p:xfrm>
        <a:graphic>
          <a:graphicData uri="http://schemas.openxmlformats.org/drawingml/2006/table">
            <a:tbl>
              <a:tblPr/>
              <a:tblGrid>
                <a:gridCol w="1219200">
                  <a:extLst>
                    <a:ext uri="{9D8B030D-6E8A-4147-A177-3AD203B41FA5}">
                      <a16:colId xmlns:a16="http://schemas.microsoft.com/office/drawing/2014/main" val="172007276"/>
                    </a:ext>
                  </a:extLst>
                </a:gridCol>
                <a:gridCol w="1219200">
                  <a:extLst>
                    <a:ext uri="{9D8B030D-6E8A-4147-A177-3AD203B41FA5}">
                      <a16:colId xmlns:a16="http://schemas.microsoft.com/office/drawing/2014/main" val="1536647485"/>
                    </a:ext>
                  </a:extLst>
                </a:gridCol>
                <a:gridCol w="1320800">
                  <a:extLst>
                    <a:ext uri="{9D8B030D-6E8A-4147-A177-3AD203B41FA5}">
                      <a16:colId xmlns:a16="http://schemas.microsoft.com/office/drawing/2014/main" val="3639542967"/>
                    </a:ext>
                  </a:extLst>
                </a:gridCol>
              </a:tblGrid>
              <a:tr h="603640">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511181487"/>
                  </a:ext>
                </a:extLst>
              </a:tr>
              <a:tr h="38100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34.0%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66.0%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13839749"/>
                  </a:ext>
                </a:extLst>
              </a:tr>
            </a:tbl>
          </a:graphicData>
        </a:graphic>
      </p:graphicFrame>
      <p:graphicFrame>
        <p:nvGraphicFramePr>
          <p:cNvPr id="5" name="Table 4">
            <a:extLst>
              <a:ext uri="{FF2B5EF4-FFF2-40B4-BE49-F238E27FC236}">
                <a16:creationId xmlns:a16="http://schemas.microsoft.com/office/drawing/2014/main" id="{A62BF12E-ABAA-B54E-F773-A1B2DB25A867}"/>
              </a:ext>
            </a:extLst>
          </p:cNvPr>
          <p:cNvGraphicFramePr>
            <a:graphicFrameLocks noGrp="1"/>
          </p:cNvGraphicFramePr>
          <p:nvPr/>
        </p:nvGraphicFramePr>
        <p:xfrm>
          <a:off x="8407400" y="2208393"/>
          <a:ext cx="3784600" cy="995386"/>
        </p:xfrm>
        <a:graphic>
          <a:graphicData uri="http://schemas.openxmlformats.org/drawingml/2006/table">
            <a:tbl>
              <a:tblPr>
                <a:tableStyleId>{5C22544A-7EE6-4342-B048-85BDC9FD1C3A}</a:tableStyleId>
              </a:tblPr>
              <a:tblGrid>
                <a:gridCol w="1219200">
                  <a:extLst>
                    <a:ext uri="{9D8B030D-6E8A-4147-A177-3AD203B41FA5}">
                      <a16:colId xmlns:a16="http://schemas.microsoft.com/office/drawing/2014/main" val="2071677457"/>
                    </a:ext>
                  </a:extLst>
                </a:gridCol>
                <a:gridCol w="1219200">
                  <a:extLst>
                    <a:ext uri="{9D8B030D-6E8A-4147-A177-3AD203B41FA5}">
                      <a16:colId xmlns:a16="http://schemas.microsoft.com/office/drawing/2014/main" val="1638364622"/>
                    </a:ext>
                  </a:extLst>
                </a:gridCol>
                <a:gridCol w="1346200">
                  <a:extLst>
                    <a:ext uri="{9D8B030D-6E8A-4147-A177-3AD203B41FA5}">
                      <a16:colId xmlns:a16="http://schemas.microsoft.com/office/drawing/2014/main" val="4171620081"/>
                    </a:ext>
                  </a:extLst>
                </a:gridCol>
              </a:tblGrid>
              <a:tr h="647406">
                <a:tc>
                  <a:txBody>
                    <a:bodyPr/>
                    <a:lstStyle/>
                    <a:p>
                      <a:pPr algn="l" rtl="0" fontAlgn="b"/>
                      <a:r>
                        <a:rPr lang="en-US" sz="2200" b="1" u="none" strike="noStrike" dirty="0">
                          <a:effectLst/>
                        </a:rPr>
                        <a:t>Projected</a:t>
                      </a:r>
                      <a:endParaRPr lang="en-US" sz="2200" b="1" i="0" u="none" strike="noStrike" dirty="0">
                        <a:solidFill>
                          <a:srgbClr val="000000"/>
                        </a:solidFill>
                        <a:effectLst/>
                        <a:latin typeface="Calibri" panose="020F0502020204030204" pitchFamily="34" charset="0"/>
                      </a:endParaRPr>
                    </a:p>
                  </a:txBody>
                  <a:tcPr marL="12700" marR="12700" marT="12700" marB="0" anchor="b"/>
                </a:tc>
                <a:tc>
                  <a:txBody>
                    <a:bodyPr/>
                    <a:lstStyle/>
                    <a:p>
                      <a:pPr algn="l" rtl="0" fontAlgn="b"/>
                      <a:r>
                        <a:rPr lang="en-US" sz="2200" b="1" u="none" strike="noStrike" dirty="0">
                          <a:effectLst/>
                        </a:rPr>
                        <a:t>Actual</a:t>
                      </a:r>
                      <a:endParaRPr lang="en-US" sz="2200" b="1" i="0" u="none" strike="noStrike" dirty="0">
                        <a:solidFill>
                          <a:srgbClr val="000000"/>
                        </a:solidFill>
                        <a:effectLst/>
                        <a:latin typeface="Calibri" panose="020F0502020204030204" pitchFamily="34" charset="0"/>
                      </a:endParaRPr>
                    </a:p>
                  </a:txBody>
                  <a:tcPr marL="12700" marR="12700" marT="12700" marB="0" anchor="b"/>
                </a:tc>
                <a:tc>
                  <a:txBody>
                    <a:bodyPr/>
                    <a:lstStyle/>
                    <a:p>
                      <a:pPr algn="l" rtl="0" fontAlgn="b"/>
                      <a:r>
                        <a:rPr lang="en-US" sz="2200" b="1" u="none" strike="noStrike" dirty="0">
                          <a:effectLst/>
                        </a:rPr>
                        <a:t>Difference</a:t>
                      </a:r>
                      <a:endParaRPr lang="en-US" sz="2200" b="1" i="0" u="none" strike="noStrike" dirty="0">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954562730"/>
                  </a:ext>
                </a:extLst>
              </a:tr>
              <a:tr h="347980">
                <a:tc>
                  <a:txBody>
                    <a:bodyPr/>
                    <a:lstStyle/>
                    <a:p>
                      <a:pPr algn="r" rtl="0" fontAlgn="b"/>
                      <a:r>
                        <a:rPr lang="en-US" sz="2200" u="none" strike="noStrike" dirty="0">
                          <a:effectLst/>
                        </a:rPr>
                        <a:t>100.0%</a:t>
                      </a:r>
                      <a:endParaRPr lang="en-US" sz="2200" b="0" i="0" u="none" strike="noStrike" dirty="0">
                        <a:solidFill>
                          <a:srgbClr val="000000"/>
                        </a:solidFill>
                        <a:effectLst/>
                        <a:latin typeface="Calibri" panose="020F0502020204030204" pitchFamily="34" charset="0"/>
                      </a:endParaRPr>
                    </a:p>
                  </a:txBody>
                  <a:tcPr marL="12700" marR="12700" marT="12700" marB="0" anchor="b"/>
                </a:tc>
                <a:tc>
                  <a:txBody>
                    <a:bodyPr/>
                    <a:lstStyle/>
                    <a:p>
                      <a:pPr algn="r" rtl="0" fontAlgn="b"/>
                      <a:r>
                        <a:rPr lang="en-US" sz="2200" u="none" strike="noStrike" dirty="0">
                          <a:effectLst/>
                        </a:rPr>
                        <a:t>99.7%</a:t>
                      </a:r>
                      <a:endParaRPr lang="en-US" sz="2200" b="0" i="0" u="none" strike="noStrike" dirty="0">
                        <a:solidFill>
                          <a:srgbClr val="000000"/>
                        </a:solidFill>
                        <a:effectLst/>
                        <a:latin typeface="Calibri" panose="020F0502020204030204" pitchFamily="34" charset="0"/>
                      </a:endParaRPr>
                    </a:p>
                  </a:txBody>
                  <a:tcPr marL="12700" marR="12700" marT="12700" marB="0" anchor="b">
                    <a:solidFill>
                      <a:srgbClr val="92D050"/>
                    </a:solidFill>
                  </a:tcPr>
                </a:tc>
                <a:tc>
                  <a:txBody>
                    <a:bodyPr/>
                    <a:lstStyle/>
                    <a:p>
                      <a:pPr algn="r" rtl="0" fontAlgn="b"/>
                      <a:r>
                        <a:rPr lang="en-US" sz="2200" u="none" strike="noStrike" dirty="0">
                          <a:effectLst/>
                        </a:rPr>
                        <a:t>0.3%</a:t>
                      </a:r>
                      <a:endParaRPr lang="en-US" sz="2200" b="0" i="0" u="none" strike="noStrike" dirty="0">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002080519"/>
                  </a:ext>
                </a:extLst>
              </a:tr>
            </a:tbl>
          </a:graphicData>
        </a:graphic>
      </p:graphicFrame>
    </p:spTree>
    <p:extLst>
      <p:ext uri="{BB962C8B-B14F-4D97-AF65-F5344CB8AC3E}">
        <p14:creationId xmlns:p14="http://schemas.microsoft.com/office/powerpoint/2010/main" val="3276376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20</a:t>
            </a:r>
          </a:p>
        </p:txBody>
      </p:sp>
      <p:sp>
        <p:nvSpPr>
          <p:cNvPr id="5" name="Content Placeholder 1"/>
          <p:cNvSpPr>
            <a:spLocks noGrp="1"/>
          </p:cNvSpPr>
          <p:nvPr>
            <p:ph idx="1"/>
          </p:nvPr>
        </p:nvSpPr>
        <p:spPr>
          <a:xfrm>
            <a:off x="3695056" y="89248"/>
            <a:ext cx="16993888" cy="769288"/>
          </a:xfrm>
        </p:spPr>
        <p:txBody>
          <a:bodyPr>
            <a:noAutofit/>
          </a:bodyPr>
          <a:lstStyle/>
          <a:p>
            <a:pPr marL="0" indent="0" algn="ctr" defTabSz="914400" eaLnBrk="0" fontAlgn="base" hangingPunct="0">
              <a:spcAft>
                <a:spcPct val="0"/>
              </a:spcAft>
              <a:buNone/>
              <a:defRPr/>
            </a:pPr>
            <a:r>
              <a:rPr lang="en-ZA" sz="4400" dirty="0">
                <a:solidFill>
                  <a:schemeClr val="accent6"/>
                </a:solidFill>
                <a:latin typeface="Arial" panose="020B0604020202020204" pitchFamily="34" charset="0"/>
                <a:ea typeface="+mj-ea"/>
                <a:cs typeface="Arial" panose="020B0604020202020204" pitchFamily="34" charset="0"/>
              </a:rPr>
              <a:t>PROGRAMME 2:  RECREATION DEVELOPMENT &amp; SPORT PROMOTION</a:t>
            </a:r>
            <a:endParaRPr lang="en-ZA" sz="4400" cap="all" dirty="0">
              <a:solidFill>
                <a:schemeClr val="accent6"/>
              </a:solidFill>
              <a:latin typeface="Arial" panose="020B0604020202020204" pitchFamily="34" charset="0"/>
              <a:ea typeface="+mj-ea"/>
              <a:cs typeface="Arial" panose="020B0604020202020204" pitchFamily="34" charset="0"/>
            </a:endParaRPr>
          </a:p>
        </p:txBody>
      </p:sp>
      <p:graphicFrame>
        <p:nvGraphicFramePr>
          <p:cNvPr id="6" name="Table 5">
            <a:extLst>
              <a:ext uri="{FF2B5EF4-FFF2-40B4-BE49-F238E27FC236}">
                <a16:creationId xmlns:a16="http://schemas.microsoft.com/office/drawing/2014/main" id="{D53E6E7B-5453-1D1A-4C41-C313E9F64416}"/>
              </a:ext>
            </a:extLst>
          </p:cNvPr>
          <p:cNvGraphicFramePr>
            <a:graphicFrameLocks noGrp="1"/>
          </p:cNvGraphicFramePr>
          <p:nvPr>
            <p:extLst>
              <p:ext uri="{D42A27DB-BD31-4B8C-83A1-F6EECF244321}">
                <p14:modId xmlns:p14="http://schemas.microsoft.com/office/powerpoint/2010/main" val="424587235"/>
              </p:ext>
            </p:extLst>
          </p:nvPr>
        </p:nvGraphicFramePr>
        <p:xfrm>
          <a:off x="3749777" y="2010667"/>
          <a:ext cx="16212146" cy="5637170"/>
        </p:xfrm>
        <a:graphic>
          <a:graphicData uri="http://schemas.openxmlformats.org/drawingml/2006/table">
            <a:tbl>
              <a:tblPr>
                <a:tableStyleId>{5C22544A-7EE6-4342-B048-85BDC9FD1C3A}</a:tableStyleId>
              </a:tblPr>
              <a:tblGrid>
                <a:gridCol w="5760642">
                  <a:extLst>
                    <a:ext uri="{9D8B030D-6E8A-4147-A177-3AD203B41FA5}">
                      <a16:colId xmlns:a16="http://schemas.microsoft.com/office/drawing/2014/main" val="2202665000"/>
                    </a:ext>
                  </a:extLst>
                </a:gridCol>
                <a:gridCol w="2448272">
                  <a:extLst>
                    <a:ext uri="{9D8B030D-6E8A-4147-A177-3AD203B41FA5}">
                      <a16:colId xmlns:a16="http://schemas.microsoft.com/office/drawing/2014/main" val="4115059315"/>
                    </a:ext>
                  </a:extLst>
                </a:gridCol>
                <a:gridCol w="2880320">
                  <a:extLst>
                    <a:ext uri="{9D8B030D-6E8A-4147-A177-3AD203B41FA5}">
                      <a16:colId xmlns:a16="http://schemas.microsoft.com/office/drawing/2014/main" val="2767704898"/>
                    </a:ext>
                  </a:extLst>
                </a:gridCol>
                <a:gridCol w="2736304">
                  <a:extLst>
                    <a:ext uri="{9D8B030D-6E8A-4147-A177-3AD203B41FA5}">
                      <a16:colId xmlns:a16="http://schemas.microsoft.com/office/drawing/2014/main" val="1403547378"/>
                    </a:ext>
                  </a:extLst>
                </a:gridCol>
                <a:gridCol w="2386608">
                  <a:extLst>
                    <a:ext uri="{9D8B030D-6E8A-4147-A177-3AD203B41FA5}">
                      <a16:colId xmlns:a16="http://schemas.microsoft.com/office/drawing/2014/main" val="2265129935"/>
                    </a:ext>
                  </a:extLst>
                </a:gridCol>
              </a:tblGrid>
              <a:tr h="1552822">
                <a:tc>
                  <a:txBody>
                    <a:bodyPr/>
                    <a:lstStyle/>
                    <a:p>
                      <a:pPr marL="0" algn="l" defTabSz="914400" rtl="0" eaLnBrk="1" fontAlgn="b" latinLnBrk="0" hangingPunct="1"/>
                      <a:r>
                        <a:rPr lang="en-US" sz="2600" b="1" u="none" strike="noStrike" kern="1200" dirty="0">
                          <a:solidFill>
                            <a:schemeClr val="bg1"/>
                          </a:solidFill>
                          <a:effectLst/>
                          <a:latin typeface="+mn-lt"/>
                          <a:ea typeface="+mn-ea"/>
                          <a:cs typeface="+mn-cs"/>
                        </a:rPr>
                        <a:t>Sub-programme</a:t>
                      </a:r>
                    </a:p>
                  </a:txBody>
                  <a:tcPr marL="12072" marR="12072" marT="12072" marB="0" anchor="b">
                    <a:solidFill>
                      <a:srgbClr val="F5981B"/>
                    </a:solidFill>
                  </a:tcPr>
                </a:tc>
                <a:tc>
                  <a:txBody>
                    <a:bodyPr/>
                    <a:lstStyle/>
                    <a:p>
                      <a:pPr marL="0" algn="l" defTabSz="914400" rtl="0" eaLnBrk="1" fontAlgn="b" latinLnBrk="0" hangingPunct="1"/>
                      <a:r>
                        <a:rPr lang="en-US" sz="2600" b="1" u="none" strike="noStrike" kern="1200" dirty="0">
                          <a:solidFill>
                            <a:schemeClr val="bg1"/>
                          </a:solidFill>
                          <a:effectLst/>
                          <a:latin typeface="+mn-lt"/>
                          <a:ea typeface="+mn-ea"/>
                          <a:cs typeface="+mn-cs"/>
                        </a:rPr>
                        <a:t> Final Appropriation  </a:t>
                      </a:r>
                    </a:p>
                  </a:txBody>
                  <a:tcPr marL="12072" marR="12072" marT="12072" marB="0" anchor="b">
                    <a:solidFill>
                      <a:srgbClr val="F5981B"/>
                    </a:solidFill>
                  </a:tcPr>
                </a:tc>
                <a:tc>
                  <a:txBody>
                    <a:bodyPr/>
                    <a:lstStyle/>
                    <a:p>
                      <a:pPr marL="0" algn="l" defTabSz="914400" rtl="0" eaLnBrk="1" fontAlgn="b" latinLnBrk="0" hangingPunct="1"/>
                      <a:r>
                        <a:rPr lang="en-GB" sz="2600" b="1" u="none" strike="noStrike" kern="1200" dirty="0">
                          <a:solidFill>
                            <a:schemeClr val="bg1"/>
                          </a:solidFill>
                          <a:effectLst/>
                          <a:latin typeface="+mn-lt"/>
                          <a:ea typeface="+mn-ea"/>
                          <a:cs typeface="+mn-cs"/>
                        </a:rPr>
                        <a:t> Actual expenditure 31 March 2022  </a:t>
                      </a:r>
                    </a:p>
                  </a:txBody>
                  <a:tcPr marL="12072" marR="12072" marT="12072" marB="0" anchor="b">
                    <a:solidFill>
                      <a:srgbClr val="F5981B"/>
                    </a:solidFill>
                  </a:tcPr>
                </a:tc>
                <a:tc>
                  <a:txBody>
                    <a:bodyPr/>
                    <a:lstStyle/>
                    <a:p>
                      <a:pPr marL="0" algn="l" defTabSz="914400" rtl="0" eaLnBrk="1" fontAlgn="b" latinLnBrk="0" hangingPunct="1"/>
                      <a:r>
                        <a:rPr lang="en-GB" sz="2600" b="1" u="none" strike="noStrike" kern="1200" dirty="0">
                          <a:solidFill>
                            <a:schemeClr val="bg1"/>
                          </a:solidFill>
                          <a:effectLst/>
                          <a:latin typeface="+mn-lt"/>
                          <a:ea typeface="+mn-ea"/>
                          <a:cs typeface="+mn-cs"/>
                        </a:rPr>
                        <a:t>Variance</a:t>
                      </a:r>
                    </a:p>
                  </a:txBody>
                  <a:tcPr marL="12072" marR="12072" marT="12072" marB="0" anchor="b">
                    <a:solidFill>
                      <a:srgbClr val="F5981B"/>
                    </a:solidFill>
                  </a:tcPr>
                </a:tc>
                <a:tc>
                  <a:txBody>
                    <a:bodyPr/>
                    <a:lstStyle/>
                    <a:p>
                      <a:pPr marL="0" algn="l" defTabSz="914400" rtl="0" eaLnBrk="1" fontAlgn="b" latinLnBrk="0" hangingPunct="1"/>
                      <a:r>
                        <a:rPr lang="en-US" sz="2600" b="1" u="none" strike="noStrike" kern="1200" dirty="0">
                          <a:solidFill>
                            <a:schemeClr val="bg1"/>
                          </a:solidFill>
                          <a:effectLst/>
                          <a:latin typeface="+mn-lt"/>
                          <a:ea typeface="+mn-ea"/>
                          <a:cs typeface="+mn-cs"/>
                        </a:rPr>
                        <a:t>Expenditure as % of final appropriation</a:t>
                      </a:r>
                    </a:p>
                  </a:txBody>
                  <a:tcPr marL="12072" marR="12072" marT="12072" marB="0" anchor="b">
                    <a:solidFill>
                      <a:srgbClr val="F5981B"/>
                    </a:solidFill>
                  </a:tcPr>
                </a:tc>
                <a:extLst>
                  <a:ext uri="{0D108BD9-81ED-4DB2-BD59-A6C34878D82A}">
                    <a16:rowId xmlns:a16="http://schemas.microsoft.com/office/drawing/2014/main" val="2949108054"/>
                  </a:ext>
                </a:extLst>
              </a:tr>
              <a:tr h="804552">
                <a:tc>
                  <a:txBody>
                    <a:bodyPr/>
                    <a:lstStyle/>
                    <a:p>
                      <a:pPr algn="l" fontAlgn="b"/>
                      <a:r>
                        <a:rPr lang="en-US" sz="2600" b="0" u="none" strike="noStrike" dirty="0">
                          <a:effectLst/>
                          <a:latin typeface="Arial" panose="020B0604020202020204" pitchFamily="34" charset="0"/>
                          <a:cs typeface="Arial" panose="020B0604020202020204" pitchFamily="34" charset="0"/>
                        </a:rPr>
                        <a:t>Winning Nation</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68,181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65,807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2,374</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96.5%</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919730029"/>
                  </a:ext>
                </a:extLst>
              </a:tr>
              <a:tr h="804552">
                <a:tc>
                  <a:txBody>
                    <a:bodyPr/>
                    <a:lstStyle/>
                    <a:p>
                      <a:pPr algn="l" fontAlgn="b"/>
                      <a:r>
                        <a:rPr lang="en-US" sz="2600" b="0" u="none" strike="noStrike" dirty="0">
                          <a:effectLst/>
                          <a:latin typeface="Arial" panose="020B0604020202020204" pitchFamily="34" charset="0"/>
                          <a:cs typeface="Arial" panose="020B0604020202020204" pitchFamily="34" charset="0"/>
                        </a:rPr>
                        <a:t>Active Nation</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692,616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692,614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GB" sz="2600" b="0" i="0" u="none" strike="noStrike" dirty="0">
                          <a:solidFill>
                            <a:srgbClr val="000000"/>
                          </a:solidFill>
                          <a:effectLst/>
                          <a:latin typeface="Arial" panose="020B0604020202020204" pitchFamily="34" charset="0"/>
                          <a:cs typeface="Arial" panose="020B0604020202020204" pitchFamily="34" charset="0"/>
                        </a:rPr>
                        <a:t>2</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100.0%</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2554724734"/>
                  </a:ext>
                </a:extLst>
              </a:tr>
              <a:tr h="804552">
                <a:tc>
                  <a:txBody>
                    <a:bodyPr/>
                    <a:lstStyle/>
                    <a:p>
                      <a:pPr algn="l" fontAlgn="b"/>
                      <a:endParaRPr lang="en-US" sz="2600" b="0" u="none" strike="noStrike" dirty="0">
                        <a:effectLst/>
                        <a:latin typeface="Arial" panose="020B0604020202020204" pitchFamily="34" charset="0"/>
                        <a:cs typeface="Arial" panose="020B0604020202020204" pitchFamily="34" charset="0"/>
                      </a:endParaRPr>
                    </a:p>
                    <a:p>
                      <a:pPr algn="l" fontAlgn="b"/>
                      <a:r>
                        <a:rPr lang="en-US" sz="2600" b="0" u="none" strike="noStrike" dirty="0">
                          <a:effectLst/>
                          <a:latin typeface="Arial" panose="020B0604020202020204" pitchFamily="34" charset="0"/>
                          <a:cs typeface="Arial" panose="020B0604020202020204" pitchFamily="34" charset="0"/>
                        </a:rPr>
                        <a:t>Sport Support</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189,083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187,796</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1,287</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99.3%</a:t>
                      </a:r>
                    </a:p>
                  </a:txBody>
                  <a:tcPr marL="12072" marR="12072" marT="12072" marB="0" anchor="b">
                    <a:noFill/>
                  </a:tcPr>
                </a:tc>
                <a:extLst>
                  <a:ext uri="{0D108BD9-81ED-4DB2-BD59-A6C34878D82A}">
                    <a16:rowId xmlns:a16="http://schemas.microsoft.com/office/drawing/2014/main" val="2543722752"/>
                  </a:ext>
                </a:extLst>
              </a:tr>
              <a:tr h="804552">
                <a:tc>
                  <a:txBody>
                    <a:bodyPr/>
                    <a:lstStyle/>
                    <a:p>
                      <a:pPr algn="l" fontAlgn="b"/>
                      <a:r>
                        <a:rPr lang="en-US" sz="2600" b="0" u="none" strike="noStrike" dirty="0">
                          <a:effectLst/>
                          <a:latin typeface="Arial" panose="020B0604020202020204" pitchFamily="34" charset="0"/>
                          <a:cs typeface="Arial" panose="020B0604020202020204" pitchFamily="34" charset="0"/>
                        </a:rPr>
                        <a:t>Infrastructure Support</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422,842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406,330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16,512</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96.1%</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207702722"/>
                  </a:ext>
                </a:extLst>
              </a:tr>
              <a:tr h="866140">
                <a:tc>
                  <a:txBody>
                    <a:bodyPr/>
                    <a:lstStyle/>
                    <a:p>
                      <a:pPr algn="l" fontAlgn="b"/>
                      <a:endParaRPr lang="en-US" sz="2600" b="1" u="none" strike="noStrike" dirty="0">
                        <a:effectLst/>
                        <a:latin typeface="Arial" panose="020B0604020202020204" pitchFamily="34" charset="0"/>
                        <a:cs typeface="Arial" panose="020B0604020202020204" pitchFamily="34" charset="0"/>
                      </a:endParaRPr>
                    </a:p>
                    <a:p>
                      <a:pPr algn="l" fontAlgn="b"/>
                      <a:r>
                        <a:rPr lang="en-US" sz="2600" b="1" u="none" strike="noStrike" dirty="0">
                          <a:effectLst/>
                          <a:latin typeface="Arial" panose="020B0604020202020204" pitchFamily="34" charset="0"/>
                          <a:cs typeface="Arial" panose="020B0604020202020204" pitchFamily="34" charset="0"/>
                        </a:rPr>
                        <a:t>TOTAL</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1,372,722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1,352,547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20,175</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98.5%</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extLst>
                  <a:ext uri="{0D108BD9-81ED-4DB2-BD59-A6C34878D82A}">
                    <a16:rowId xmlns:a16="http://schemas.microsoft.com/office/drawing/2014/main" val="1069699990"/>
                  </a:ext>
                </a:extLst>
              </a:tr>
            </a:tbl>
          </a:graphicData>
        </a:graphic>
      </p:graphicFrame>
    </p:spTree>
    <p:extLst>
      <p:ext uri="{BB962C8B-B14F-4D97-AF65-F5344CB8AC3E}">
        <p14:creationId xmlns:p14="http://schemas.microsoft.com/office/powerpoint/2010/main" val="448566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1828800" hangingPunct="1"/>
            <a:r>
              <a:rPr lang="en-ZA" sz="2000" b="1" kern="1200" dirty="0">
                <a:ea typeface="+mn-ea"/>
                <a:cs typeface="+mn-cs"/>
              </a:rPr>
              <a:t>21</a:t>
            </a:r>
          </a:p>
        </p:txBody>
      </p:sp>
      <p:sp>
        <p:nvSpPr>
          <p:cNvPr id="5" name="Content Placeholder 1"/>
          <p:cNvSpPr>
            <a:spLocks noGrp="1"/>
          </p:cNvSpPr>
          <p:nvPr>
            <p:ph idx="1"/>
          </p:nvPr>
        </p:nvSpPr>
        <p:spPr>
          <a:xfrm>
            <a:off x="3695056" y="89248"/>
            <a:ext cx="16993888" cy="769288"/>
          </a:xfrm>
        </p:spPr>
        <p:txBody>
          <a:bodyPr>
            <a:noAutofit/>
          </a:bodyPr>
          <a:lstStyle/>
          <a:p>
            <a:pPr marL="0" indent="0" algn="ctr" defTabSz="914400" eaLnBrk="0" fontAlgn="base" hangingPunct="0">
              <a:spcAft>
                <a:spcPct val="0"/>
              </a:spcAft>
              <a:buNone/>
              <a:defRPr/>
            </a:pPr>
            <a:r>
              <a:rPr lang="en-ZA" sz="4400" dirty="0">
                <a:solidFill>
                  <a:schemeClr val="accent6"/>
                </a:solidFill>
                <a:latin typeface="Arial" panose="020B0604020202020204" pitchFamily="34" charset="0"/>
                <a:ea typeface="+mj-ea"/>
                <a:cs typeface="Arial" panose="020B0604020202020204" pitchFamily="34" charset="0"/>
              </a:rPr>
              <a:t>PROGRAMME 2:  RECREATION DEVELOPMENT &amp; SPORT PROMOTION</a:t>
            </a:r>
            <a:endParaRPr lang="en-ZA" sz="4400" cap="all" dirty="0">
              <a:solidFill>
                <a:schemeClr val="accent6"/>
              </a:solidFill>
              <a:latin typeface="Arial" panose="020B0604020202020204" pitchFamily="34" charset="0"/>
              <a:ea typeface="+mj-ea"/>
              <a:cs typeface="Arial" panose="020B0604020202020204" pitchFamily="34" charset="0"/>
            </a:endParaRPr>
          </a:p>
        </p:txBody>
      </p:sp>
      <p:graphicFrame>
        <p:nvGraphicFramePr>
          <p:cNvPr id="3" name="Table 2">
            <a:extLst>
              <a:ext uri="{FF2B5EF4-FFF2-40B4-BE49-F238E27FC236}">
                <a16:creationId xmlns:a16="http://schemas.microsoft.com/office/drawing/2014/main" id="{8E83936C-E1C4-4ADF-8FE5-0A1E80D9D973}"/>
              </a:ext>
            </a:extLst>
          </p:cNvPr>
          <p:cNvGraphicFramePr>
            <a:graphicFrameLocks noGrp="1"/>
          </p:cNvGraphicFramePr>
          <p:nvPr/>
        </p:nvGraphicFramePr>
        <p:xfrm>
          <a:off x="3633392" y="858537"/>
          <a:ext cx="17055552" cy="10397650"/>
        </p:xfrm>
        <a:graphic>
          <a:graphicData uri="http://schemas.openxmlformats.org/drawingml/2006/table">
            <a:tbl>
              <a:tblPr>
                <a:tableStyleId>{5C22544A-7EE6-4342-B048-85BDC9FD1C3A}</a:tableStyleId>
              </a:tblPr>
              <a:tblGrid>
                <a:gridCol w="5102224">
                  <a:extLst>
                    <a:ext uri="{9D8B030D-6E8A-4147-A177-3AD203B41FA5}">
                      <a16:colId xmlns:a16="http://schemas.microsoft.com/office/drawing/2014/main" val="2886009643"/>
                    </a:ext>
                  </a:extLst>
                </a:gridCol>
                <a:gridCol w="3456384">
                  <a:extLst>
                    <a:ext uri="{9D8B030D-6E8A-4147-A177-3AD203B41FA5}">
                      <a16:colId xmlns:a16="http://schemas.microsoft.com/office/drawing/2014/main" val="1928183932"/>
                    </a:ext>
                  </a:extLst>
                </a:gridCol>
                <a:gridCol w="2304256">
                  <a:extLst>
                    <a:ext uri="{9D8B030D-6E8A-4147-A177-3AD203B41FA5}">
                      <a16:colId xmlns:a16="http://schemas.microsoft.com/office/drawing/2014/main" val="1425238423"/>
                    </a:ext>
                  </a:extLst>
                </a:gridCol>
                <a:gridCol w="3168352">
                  <a:extLst>
                    <a:ext uri="{9D8B030D-6E8A-4147-A177-3AD203B41FA5}">
                      <a16:colId xmlns:a16="http://schemas.microsoft.com/office/drawing/2014/main" val="2153322994"/>
                    </a:ext>
                  </a:extLst>
                </a:gridCol>
                <a:gridCol w="3024336">
                  <a:extLst>
                    <a:ext uri="{9D8B030D-6E8A-4147-A177-3AD203B41FA5}">
                      <a16:colId xmlns:a16="http://schemas.microsoft.com/office/drawing/2014/main" val="2366706842"/>
                    </a:ext>
                  </a:extLst>
                </a:gridCol>
              </a:tblGrid>
              <a:tr h="1962792">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Economic Classification</a:t>
                      </a:r>
                    </a:p>
                  </a:txBody>
                  <a:tcPr marL="12072" marR="12072" marT="12072" marB="0" anchor="b">
                    <a:solidFill>
                      <a:srgbClr val="F5981B"/>
                    </a:solidFill>
                  </a:tcPr>
                </a:tc>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 Final Appropriation  </a:t>
                      </a:r>
                    </a:p>
                  </a:txBody>
                  <a:tcPr marL="12072" marR="12072" marT="12072" marB="0" anchor="b">
                    <a:solidFill>
                      <a:srgbClr val="F5981B"/>
                    </a:solidFill>
                  </a:tcPr>
                </a:tc>
                <a:tc>
                  <a:txBody>
                    <a:bodyPr/>
                    <a:lstStyle/>
                    <a:p>
                      <a:pPr marL="0" algn="l" defTabSz="914400" rtl="0" eaLnBrk="1" fontAlgn="b" latinLnBrk="0" hangingPunct="1"/>
                      <a:r>
                        <a:rPr lang="en-GB" sz="3200" b="1" u="none" strike="noStrike" kern="1200" dirty="0">
                          <a:solidFill>
                            <a:schemeClr val="bg1"/>
                          </a:solidFill>
                          <a:effectLst/>
                          <a:latin typeface="Arial" panose="020B0604020202020204" pitchFamily="34" charset="0"/>
                          <a:ea typeface="+mn-ea"/>
                          <a:cs typeface="Arial" panose="020B0604020202020204" pitchFamily="34" charset="0"/>
                        </a:rPr>
                        <a:t> Actual expenditure 31 March 2022  </a:t>
                      </a:r>
                    </a:p>
                  </a:txBody>
                  <a:tcPr marL="12072" marR="12072" marT="12072" marB="0" anchor="b">
                    <a:solidFill>
                      <a:srgbClr val="F5981B"/>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3200" b="1" u="none" strike="noStrike" kern="1200" dirty="0">
                          <a:solidFill>
                            <a:schemeClr val="bg1"/>
                          </a:solidFill>
                          <a:effectLst/>
                          <a:latin typeface="Arial" panose="020B0604020202020204" pitchFamily="34" charset="0"/>
                          <a:ea typeface="+mn-ea"/>
                          <a:cs typeface="Arial" panose="020B0604020202020204" pitchFamily="34" charset="0"/>
                        </a:rPr>
                        <a:t>Variance</a:t>
                      </a:r>
                    </a:p>
                    <a:p>
                      <a:pPr marL="0" algn="l" defTabSz="914400" rtl="0" eaLnBrk="1" fontAlgn="b" latinLnBrk="0" hangingPunct="1"/>
                      <a:endParaRPr lang="en-GB" sz="32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12072" marR="12072" marT="12072" marB="0" anchor="b">
                    <a:solidFill>
                      <a:srgbClr val="F5981B"/>
                    </a:solidFill>
                  </a:tcPr>
                </a:tc>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Expenditure as % of final appropriation</a:t>
                      </a:r>
                      <a:endParaRPr lang="en-GB" sz="32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12072" marR="12072" marT="12072" marB="0" anchor="b">
                    <a:solidFill>
                      <a:srgbClr val="F5981B"/>
                    </a:solidFill>
                  </a:tcPr>
                </a:tc>
                <a:extLst>
                  <a:ext uri="{0D108BD9-81ED-4DB2-BD59-A6C34878D82A}">
                    <a16:rowId xmlns:a16="http://schemas.microsoft.com/office/drawing/2014/main" val="516104565"/>
                  </a:ext>
                </a:extLst>
              </a:tr>
              <a:tr h="865512">
                <a:tc>
                  <a:txBody>
                    <a:bodyPr/>
                    <a:lstStyle/>
                    <a:p>
                      <a:pPr algn="l" fontAlgn="b"/>
                      <a:r>
                        <a:rPr lang="en-US" sz="2800" b="1" u="none" strike="noStrike" dirty="0">
                          <a:effectLst/>
                          <a:latin typeface="Arial" panose="020B0604020202020204" pitchFamily="34" charset="0"/>
                          <a:cs typeface="Arial" panose="020B0604020202020204" pitchFamily="34" charset="0"/>
                        </a:rPr>
                        <a:t>CURRENT PAYMENTS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108,804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102,913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5,891</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94.6%</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822839407"/>
                  </a:ext>
                </a:extLst>
              </a:tr>
              <a:tr h="865512">
                <a:tc>
                  <a:txBody>
                    <a:bodyPr/>
                    <a:lstStyle/>
                    <a:p>
                      <a:pPr algn="l" fontAlgn="b"/>
                      <a:r>
                        <a:rPr lang="en-US" sz="2800" u="none" strike="noStrike" dirty="0">
                          <a:effectLst/>
                          <a:latin typeface="Arial" panose="020B0604020202020204" pitchFamily="34" charset="0"/>
                          <a:cs typeface="Arial" panose="020B0604020202020204" pitchFamily="34" charset="0"/>
                        </a:rPr>
                        <a:t>Compensation of Employees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35,718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31,843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3,875</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89.2%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416071454"/>
                  </a:ext>
                </a:extLst>
              </a:tr>
              <a:tr h="865512">
                <a:tc>
                  <a:txBody>
                    <a:bodyPr/>
                    <a:lstStyle/>
                    <a:p>
                      <a:pPr algn="l" fontAlgn="b"/>
                      <a:r>
                        <a:rPr lang="en-US" sz="2800" u="none" strike="noStrike" dirty="0">
                          <a:effectLst/>
                          <a:latin typeface="Arial" panose="020B0604020202020204" pitchFamily="34" charset="0"/>
                          <a:cs typeface="Arial" panose="020B0604020202020204" pitchFamily="34" charset="0"/>
                        </a:rPr>
                        <a:t>Goods and Services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73,086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71,070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2,016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97.2%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533889311"/>
                  </a:ext>
                </a:extLst>
              </a:tr>
              <a:tr h="865512">
                <a:tc>
                  <a:txBody>
                    <a:bodyPr/>
                    <a:lstStyle/>
                    <a:p>
                      <a:pPr algn="l" fontAlgn="b"/>
                      <a:r>
                        <a:rPr lang="en-US" sz="2800" b="1" u="none" strike="noStrike" dirty="0">
                          <a:effectLst/>
                          <a:latin typeface="Arial" panose="020B0604020202020204" pitchFamily="34" charset="0"/>
                          <a:cs typeface="Arial" panose="020B0604020202020204" pitchFamily="34" charset="0"/>
                        </a:rPr>
                        <a:t>TRANSFERS &amp; SUBSIDIES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1,209,282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1,202,263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7,019</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99.4%</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2018703827"/>
                  </a:ext>
                </a:extLst>
              </a:tr>
              <a:tr h="865512">
                <a:tc>
                  <a:txBody>
                    <a:bodyPr/>
                    <a:lstStyle/>
                    <a:p>
                      <a:pPr algn="l" fontAlgn="b"/>
                      <a:r>
                        <a:rPr lang="en-US" sz="2800" u="none" strike="noStrike" dirty="0">
                          <a:effectLst/>
                          <a:latin typeface="Arial" panose="020B0604020202020204" pitchFamily="34" charset="0"/>
                          <a:cs typeface="Arial" panose="020B0604020202020204" pitchFamily="34" charset="0"/>
                        </a:rPr>
                        <a:t>Provinces &amp; Municipalities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591,055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591,055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100.0%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608645215"/>
                  </a:ext>
                </a:extLst>
              </a:tr>
              <a:tr h="865512">
                <a:tc>
                  <a:txBody>
                    <a:bodyPr/>
                    <a:lstStyle/>
                    <a:p>
                      <a:pPr algn="l" fontAlgn="b"/>
                      <a:r>
                        <a:rPr lang="en-US" sz="2800" u="none" strike="noStrike" dirty="0">
                          <a:effectLst/>
                          <a:latin typeface="Arial" panose="020B0604020202020204" pitchFamily="34" charset="0"/>
                          <a:cs typeface="Arial" panose="020B0604020202020204" pitchFamily="34" charset="0"/>
                        </a:rPr>
                        <a:t>Departmental Agencies (Cur)</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47,286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47,286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100.0%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590714834"/>
                  </a:ext>
                </a:extLst>
              </a:tr>
              <a:tr h="865512">
                <a:tc>
                  <a:txBody>
                    <a:bodyPr/>
                    <a:lstStyle/>
                    <a:p>
                      <a:pPr algn="l" fontAlgn="b"/>
                      <a:r>
                        <a:rPr lang="en-US" sz="2800" u="none" strike="noStrike" dirty="0">
                          <a:effectLst/>
                          <a:latin typeface="Arial" panose="020B0604020202020204" pitchFamily="34" charset="0"/>
                          <a:cs typeface="Arial" panose="020B0604020202020204" pitchFamily="34" charset="0"/>
                        </a:rPr>
                        <a:t>Departmental Agencies (Cap)</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301,949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297,841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GB" sz="2800" b="0" i="0" u="none" strike="noStrike" dirty="0">
                          <a:solidFill>
                            <a:srgbClr val="000000"/>
                          </a:solidFill>
                          <a:effectLst/>
                          <a:latin typeface="Arial" panose="020B0604020202020204" pitchFamily="34" charset="0"/>
                          <a:cs typeface="Arial" panose="020B0604020202020204" pitchFamily="34" charset="0"/>
                        </a:rPr>
                        <a:t>4</a:t>
                      </a:r>
                      <a:r>
                        <a:rPr lang="en-US" sz="2800" b="0" i="0" u="none" strike="noStrike" dirty="0">
                          <a:solidFill>
                            <a:srgbClr val="000000"/>
                          </a:solidFill>
                          <a:effectLst/>
                          <a:latin typeface="Arial" panose="020B0604020202020204" pitchFamily="34" charset="0"/>
                          <a:cs typeface="Arial" panose="020B0604020202020204" pitchFamily="34" charset="0"/>
                        </a:rPr>
                        <a:t>,108</a:t>
                      </a: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98.6%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821893225"/>
                  </a:ext>
                </a:extLst>
              </a:tr>
              <a:tr h="1172088">
                <a:tc>
                  <a:txBody>
                    <a:bodyPr/>
                    <a:lstStyle/>
                    <a:p>
                      <a:pPr algn="l" fontAlgn="b"/>
                      <a:r>
                        <a:rPr lang="en-US" sz="2800" u="none" strike="noStrike" dirty="0">
                          <a:effectLst/>
                          <a:latin typeface="Arial" panose="020B0604020202020204" pitchFamily="34" charset="0"/>
                          <a:cs typeface="Arial" panose="020B0604020202020204" pitchFamily="34" charset="0"/>
                        </a:rPr>
                        <a:t>Foreign Governance &amp; International Org</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118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115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97.5%</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699117647"/>
                  </a:ext>
                </a:extLst>
              </a:tr>
              <a:tr h="1204186">
                <a:tc>
                  <a:txBody>
                    <a:bodyPr/>
                    <a:lstStyle/>
                    <a:p>
                      <a:pPr algn="l" fontAlgn="b"/>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851881190"/>
                  </a:ext>
                </a:extLst>
              </a:tr>
            </a:tbl>
          </a:graphicData>
        </a:graphic>
      </p:graphicFrame>
    </p:spTree>
    <p:extLst>
      <p:ext uri="{BB962C8B-B14F-4D97-AF65-F5344CB8AC3E}">
        <p14:creationId xmlns:p14="http://schemas.microsoft.com/office/powerpoint/2010/main" val="3940192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22</a:t>
            </a:r>
          </a:p>
        </p:txBody>
      </p:sp>
      <p:sp>
        <p:nvSpPr>
          <p:cNvPr id="5" name="Content Placeholder 1"/>
          <p:cNvSpPr>
            <a:spLocks noGrp="1"/>
          </p:cNvSpPr>
          <p:nvPr>
            <p:ph idx="1"/>
          </p:nvPr>
        </p:nvSpPr>
        <p:spPr>
          <a:xfrm>
            <a:off x="3695056" y="89248"/>
            <a:ext cx="16993888" cy="769288"/>
          </a:xfrm>
        </p:spPr>
        <p:txBody>
          <a:bodyPr>
            <a:noAutofit/>
          </a:bodyPr>
          <a:lstStyle/>
          <a:p>
            <a:pPr marL="0" indent="0" algn="ctr" defTabSz="914400" eaLnBrk="0" fontAlgn="base" hangingPunct="0">
              <a:spcAft>
                <a:spcPct val="0"/>
              </a:spcAft>
              <a:buNone/>
              <a:defRPr/>
            </a:pPr>
            <a:r>
              <a:rPr lang="en-ZA" sz="4400" dirty="0">
                <a:solidFill>
                  <a:schemeClr val="accent6"/>
                </a:solidFill>
                <a:latin typeface="Arial" panose="020B0604020202020204" pitchFamily="34" charset="0"/>
                <a:ea typeface="+mj-ea"/>
                <a:cs typeface="Arial" panose="020B0604020202020204" pitchFamily="34" charset="0"/>
              </a:rPr>
              <a:t>PROGRAMME 2:  RECREATION DEVELOPMENT &amp; SPORT PROMOTION</a:t>
            </a:r>
            <a:endParaRPr lang="en-ZA" sz="4400" cap="all" dirty="0">
              <a:solidFill>
                <a:schemeClr val="accent6"/>
              </a:solidFill>
              <a:latin typeface="Arial" panose="020B0604020202020204" pitchFamily="34" charset="0"/>
              <a:ea typeface="+mj-ea"/>
              <a:cs typeface="Arial" panose="020B0604020202020204" pitchFamily="34" charset="0"/>
            </a:endParaRPr>
          </a:p>
        </p:txBody>
      </p:sp>
      <p:graphicFrame>
        <p:nvGraphicFramePr>
          <p:cNvPr id="3" name="Table 2">
            <a:extLst>
              <a:ext uri="{FF2B5EF4-FFF2-40B4-BE49-F238E27FC236}">
                <a16:creationId xmlns:a16="http://schemas.microsoft.com/office/drawing/2014/main" id="{8E83936C-E1C4-4ADF-8FE5-0A1E80D9D973}"/>
              </a:ext>
            </a:extLst>
          </p:cNvPr>
          <p:cNvGraphicFramePr>
            <a:graphicFrameLocks noGrp="1"/>
          </p:cNvGraphicFramePr>
          <p:nvPr/>
        </p:nvGraphicFramePr>
        <p:xfrm>
          <a:off x="3633392" y="858536"/>
          <a:ext cx="17055552" cy="8022004"/>
        </p:xfrm>
        <a:graphic>
          <a:graphicData uri="http://schemas.openxmlformats.org/drawingml/2006/table">
            <a:tbl>
              <a:tblPr>
                <a:tableStyleId>{5C22544A-7EE6-4342-B048-85BDC9FD1C3A}</a:tableStyleId>
              </a:tblPr>
              <a:tblGrid>
                <a:gridCol w="5102224">
                  <a:extLst>
                    <a:ext uri="{9D8B030D-6E8A-4147-A177-3AD203B41FA5}">
                      <a16:colId xmlns:a16="http://schemas.microsoft.com/office/drawing/2014/main" val="2886009643"/>
                    </a:ext>
                  </a:extLst>
                </a:gridCol>
                <a:gridCol w="3456384">
                  <a:extLst>
                    <a:ext uri="{9D8B030D-6E8A-4147-A177-3AD203B41FA5}">
                      <a16:colId xmlns:a16="http://schemas.microsoft.com/office/drawing/2014/main" val="1928183932"/>
                    </a:ext>
                  </a:extLst>
                </a:gridCol>
                <a:gridCol w="2304256">
                  <a:extLst>
                    <a:ext uri="{9D8B030D-6E8A-4147-A177-3AD203B41FA5}">
                      <a16:colId xmlns:a16="http://schemas.microsoft.com/office/drawing/2014/main" val="1425238423"/>
                    </a:ext>
                  </a:extLst>
                </a:gridCol>
                <a:gridCol w="3168352">
                  <a:extLst>
                    <a:ext uri="{9D8B030D-6E8A-4147-A177-3AD203B41FA5}">
                      <a16:colId xmlns:a16="http://schemas.microsoft.com/office/drawing/2014/main" val="2153322994"/>
                    </a:ext>
                  </a:extLst>
                </a:gridCol>
                <a:gridCol w="3024336">
                  <a:extLst>
                    <a:ext uri="{9D8B030D-6E8A-4147-A177-3AD203B41FA5}">
                      <a16:colId xmlns:a16="http://schemas.microsoft.com/office/drawing/2014/main" val="2366706842"/>
                    </a:ext>
                  </a:extLst>
                </a:gridCol>
              </a:tblGrid>
              <a:tr h="1962792">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Economic Classification</a:t>
                      </a:r>
                    </a:p>
                  </a:txBody>
                  <a:tcPr marL="12072" marR="12072" marT="12072" marB="0" anchor="b">
                    <a:solidFill>
                      <a:srgbClr val="F5981B"/>
                    </a:solidFill>
                  </a:tcPr>
                </a:tc>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 Final Appropriation  </a:t>
                      </a:r>
                    </a:p>
                  </a:txBody>
                  <a:tcPr marL="12072" marR="12072" marT="12072" marB="0" anchor="b">
                    <a:solidFill>
                      <a:srgbClr val="F5981B"/>
                    </a:solidFill>
                  </a:tcPr>
                </a:tc>
                <a:tc>
                  <a:txBody>
                    <a:bodyPr/>
                    <a:lstStyle/>
                    <a:p>
                      <a:pPr marL="0" algn="l" defTabSz="914400" rtl="0" eaLnBrk="1" fontAlgn="b" latinLnBrk="0" hangingPunct="1"/>
                      <a:r>
                        <a:rPr lang="en-GB" sz="3200" b="1" u="none" strike="noStrike" kern="1200" dirty="0">
                          <a:solidFill>
                            <a:schemeClr val="bg1"/>
                          </a:solidFill>
                          <a:effectLst/>
                          <a:latin typeface="Arial" panose="020B0604020202020204" pitchFamily="34" charset="0"/>
                          <a:ea typeface="+mn-ea"/>
                          <a:cs typeface="Arial" panose="020B0604020202020204" pitchFamily="34" charset="0"/>
                        </a:rPr>
                        <a:t> Actual expenditure 31 March 2022  </a:t>
                      </a:r>
                    </a:p>
                  </a:txBody>
                  <a:tcPr marL="12072" marR="12072" marT="12072" marB="0" anchor="b">
                    <a:solidFill>
                      <a:srgbClr val="F5981B"/>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3200" b="1" u="none" strike="noStrike" kern="1200" dirty="0">
                          <a:solidFill>
                            <a:schemeClr val="bg1"/>
                          </a:solidFill>
                          <a:effectLst/>
                          <a:latin typeface="Arial" panose="020B0604020202020204" pitchFamily="34" charset="0"/>
                          <a:ea typeface="+mn-ea"/>
                          <a:cs typeface="Arial" panose="020B0604020202020204" pitchFamily="34" charset="0"/>
                        </a:rPr>
                        <a:t>Variance</a:t>
                      </a:r>
                    </a:p>
                    <a:p>
                      <a:pPr marL="0" algn="l" defTabSz="914400" rtl="0" eaLnBrk="1" fontAlgn="b" latinLnBrk="0" hangingPunct="1"/>
                      <a:endParaRPr lang="en-GB" sz="32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12072" marR="12072" marT="12072" marB="0" anchor="b">
                    <a:solidFill>
                      <a:srgbClr val="F5981B"/>
                    </a:solidFill>
                  </a:tcPr>
                </a:tc>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Expenditure as % of final appropriation</a:t>
                      </a:r>
                      <a:endParaRPr lang="en-GB" sz="32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12072" marR="12072" marT="12072" marB="0" anchor="b">
                    <a:solidFill>
                      <a:srgbClr val="F5981B"/>
                    </a:solidFill>
                  </a:tcPr>
                </a:tc>
                <a:extLst>
                  <a:ext uri="{0D108BD9-81ED-4DB2-BD59-A6C34878D82A}">
                    <a16:rowId xmlns:a16="http://schemas.microsoft.com/office/drawing/2014/main" val="516104565"/>
                  </a:ext>
                </a:extLst>
              </a:tr>
              <a:tr h="865512">
                <a:tc>
                  <a:txBody>
                    <a:bodyPr/>
                    <a:lstStyle/>
                    <a:p>
                      <a:pPr algn="l" fontAlgn="b"/>
                      <a:r>
                        <a:rPr lang="en-US" sz="2800" u="none" strike="noStrike" dirty="0">
                          <a:effectLst/>
                          <a:latin typeface="Arial" panose="020B0604020202020204" pitchFamily="34" charset="0"/>
                          <a:cs typeface="Arial" panose="020B0604020202020204" pitchFamily="34" charset="0"/>
                        </a:rPr>
                        <a:t>Households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4,850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4,850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100.0%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2006080926"/>
                  </a:ext>
                </a:extLst>
              </a:tr>
              <a:tr h="865512">
                <a:tc>
                  <a:txBody>
                    <a:bodyPr/>
                    <a:lstStyle/>
                    <a:p>
                      <a:pPr algn="l" fontAlgn="b"/>
                      <a:r>
                        <a:rPr lang="en-US" sz="2800" u="none" strike="noStrike" dirty="0">
                          <a:effectLst/>
                          <a:latin typeface="Arial" panose="020B0604020202020204" pitchFamily="34" charset="0"/>
                          <a:cs typeface="Arial" panose="020B0604020202020204" pitchFamily="34" charset="0"/>
                        </a:rPr>
                        <a:t>Non-Profit Institutions (Cur)</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214,935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214,935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100.0%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4060591186"/>
                  </a:ext>
                </a:extLst>
              </a:tr>
              <a:tr h="865512">
                <a:tc>
                  <a:txBody>
                    <a:bodyPr/>
                    <a:lstStyle/>
                    <a:p>
                      <a:pPr algn="l" fontAlgn="b"/>
                      <a:r>
                        <a:rPr lang="en-US" sz="2800" u="none" strike="noStrike" dirty="0">
                          <a:effectLst/>
                          <a:latin typeface="Arial" panose="020B0604020202020204" pitchFamily="34" charset="0"/>
                          <a:cs typeface="Arial" panose="020B0604020202020204" pitchFamily="34" charset="0"/>
                        </a:rPr>
                        <a:t>Non-Profit Institutions (Cap)</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49,089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46,181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2,908</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94.1%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2237037415"/>
                  </a:ext>
                </a:extLst>
              </a:tr>
              <a:tr h="865512">
                <a:tc>
                  <a:txBody>
                    <a:bodyPr/>
                    <a:lstStyle/>
                    <a:p>
                      <a:pPr algn="l" fontAlgn="b"/>
                      <a:r>
                        <a:rPr lang="en-US" sz="2800" b="1" u="none" strike="noStrike" dirty="0">
                          <a:effectLst/>
                          <a:latin typeface="Arial" panose="020B0604020202020204" pitchFamily="34" charset="0"/>
                          <a:cs typeface="Arial" panose="020B0604020202020204" pitchFamily="34" charset="0"/>
                        </a:rPr>
                        <a:t>PAYMENTS FOR CAPITAL ASSETS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54,636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47,371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7,265</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86.7%</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102340881"/>
                  </a:ext>
                </a:extLst>
              </a:tr>
              <a:tr h="865512">
                <a:tc>
                  <a:txBody>
                    <a:bodyPr/>
                    <a:lstStyle/>
                    <a:p>
                      <a:pPr algn="l" fontAlgn="b"/>
                      <a:r>
                        <a:rPr lang="en-GB" sz="2800" u="none" strike="noStrike" dirty="0">
                          <a:effectLst/>
                          <a:latin typeface="Arial" panose="020B0604020202020204" pitchFamily="34" charset="0"/>
                          <a:cs typeface="Arial" panose="020B0604020202020204" pitchFamily="34" charset="0"/>
                        </a:rPr>
                        <a:t>Buildings and other fixed structures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26,065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26,065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GB" sz="2800" b="1" i="0" u="none" strike="noStrike" dirty="0">
                          <a:solidFill>
                            <a:srgbClr val="000000"/>
                          </a:solidFill>
                          <a:effectLst/>
                          <a:latin typeface="Arial" panose="020B0604020202020204" pitchFamily="34" charset="0"/>
                          <a:cs typeface="Arial" panose="020B0604020202020204" pitchFamily="34" charset="0"/>
                        </a:rPr>
                        <a:t>-</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GB" sz="2800" b="0" i="0" u="none" strike="noStrike" dirty="0">
                          <a:solidFill>
                            <a:srgbClr val="000000"/>
                          </a:solidFill>
                          <a:effectLst/>
                          <a:latin typeface="Arial" panose="020B0604020202020204" pitchFamily="34" charset="0"/>
                          <a:cs typeface="Arial" panose="020B0604020202020204" pitchFamily="34" charset="0"/>
                        </a:rPr>
                        <a:t>100.0%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456330334"/>
                  </a:ext>
                </a:extLst>
              </a:tr>
              <a:tr h="865512">
                <a:tc>
                  <a:txBody>
                    <a:bodyPr/>
                    <a:lstStyle/>
                    <a:p>
                      <a:pPr algn="l" fontAlgn="b"/>
                      <a:r>
                        <a:rPr lang="en-US" sz="2800" u="none" strike="noStrike" dirty="0">
                          <a:effectLst/>
                          <a:latin typeface="Arial" panose="020B0604020202020204" pitchFamily="34" charset="0"/>
                          <a:cs typeface="Arial" panose="020B0604020202020204" pitchFamily="34" charset="0"/>
                        </a:rPr>
                        <a:t>Heritage Assets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28,571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21,306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7,265</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74.6%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427559809"/>
                  </a:ext>
                </a:extLst>
              </a:tr>
              <a:tr h="866140">
                <a:tc>
                  <a:txBody>
                    <a:bodyPr/>
                    <a:lstStyle/>
                    <a:p>
                      <a:pPr algn="l" fontAlgn="b"/>
                      <a:r>
                        <a:rPr lang="en-US" sz="2800" b="1" u="none" strike="noStrike" dirty="0">
                          <a:effectLst/>
                          <a:latin typeface="Arial" panose="020B0604020202020204" pitchFamily="34" charset="0"/>
                          <a:cs typeface="Arial" panose="020B0604020202020204" pitchFamily="34" charset="0"/>
                        </a:rPr>
                        <a:t>TOTAL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1,372,722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1,352,547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20,175</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98.5%</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noFill/>
                  </a:tcPr>
                </a:tc>
                <a:extLst>
                  <a:ext uri="{0D108BD9-81ED-4DB2-BD59-A6C34878D82A}">
                    <a16:rowId xmlns:a16="http://schemas.microsoft.com/office/drawing/2014/main" val="1491006235"/>
                  </a:ext>
                </a:extLst>
              </a:tr>
            </a:tbl>
          </a:graphicData>
        </a:graphic>
      </p:graphicFrame>
    </p:spTree>
    <p:extLst>
      <p:ext uri="{BB962C8B-B14F-4D97-AF65-F5344CB8AC3E}">
        <p14:creationId xmlns:p14="http://schemas.microsoft.com/office/powerpoint/2010/main" val="1303350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527BE-84C0-7668-B084-BA75138CED47}"/>
              </a:ext>
            </a:extLst>
          </p:cNvPr>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23</a:t>
            </a:r>
          </a:p>
        </p:txBody>
      </p:sp>
      <p:sp>
        <p:nvSpPr>
          <p:cNvPr id="6" name="TextBox 5">
            <a:extLst>
              <a:ext uri="{FF2B5EF4-FFF2-40B4-BE49-F238E27FC236}">
                <a16:creationId xmlns:a16="http://schemas.microsoft.com/office/drawing/2014/main" id="{D46B06C7-2BE8-2707-9CA2-6AC7670E5500}"/>
              </a:ext>
            </a:extLst>
          </p:cNvPr>
          <p:cNvSpPr txBox="1"/>
          <p:nvPr/>
        </p:nvSpPr>
        <p:spPr>
          <a:xfrm>
            <a:off x="3633392" y="235386"/>
            <a:ext cx="16273808" cy="13593465"/>
          </a:xfrm>
          <a:prstGeom prst="rect">
            <a:avLst/>
          </a:prstGeom>
          <a:noFill/>
        </p:spPr>
        <p:txBody>
          <a:bodyPr wrap="square">
            <a:spAutoFit/>
          </a:bodyPr>
          <a:lstStyle/>
          <a:p>
            <a:pPr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Compensation of employees 		</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Underspending of R3.9 million due to n</a:t>
            </a:r>
            <a:r>
              <a:rPr lang="en-GB" sz="3200" kern="1200" dirty="0">
                <a:solidFill>
                  <a:prstClr val="black"/>
                </a:solidFill>
                <a:latin typeface="Arial" panose="020B0604020202020204" pitchFamily="34" charset="0"/>
                <a:ea typeface="+mn-ea"/>
                <a:cs typeface="Arial" panose="020B0604020202020204" pitchFamily="34" charset="0"/>
              </a:rPr>
              <a:t>umber of positions that had been vacant are already filled and the remainder are at different stages of the selection process.</a:t>
            </a:r>
          </a:p>
          <a:p>
            <a:pPr algn="just" defTabSz="1828800" hangingPunct="1">
              <a:spcAft>
                <a:spcPts val="1600"/>
              </a:spcAft>
              <a:buFont typeface="Wingdings" panose="05000000000000000000" pitchFamily="2" charset="2"/>
              <a:buChar char="q"/>
              <a:tabLst>
                <a:tab pos="914400" algn="l"/>
              </a:tabLst>
            </a:pPr>
            <a:r>
              <a:rPr lang="en-ZA" sz="3200" b="1" kern="1200" dirty="0">
                <a:solidFill>
                  <a:prstClr val="black"/>
                </a:solidFill>
                <a:latin typeface="Arial" panose="020B0604020202020204" pitchFamily="34" charset="0"/>
                <a:ea typeface="+mn-ea"/>
                <a:cs typeface="Arial" panose="020B0604020202020204" pitchFamily="34" charset="0"/>
              </a:rPr>
              <a:t>Goods and services</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Underspending of R2.0 million due to an advisory note received from National Treasury based on the Constitutional Court Judgement in relation to the Preferential   Procurement Regulations of 2017 to suspend procurement activities with a value above R30 thousands with effect from 16 February 2022 for a period of 12 months had a negative impact on expenditure. </a:t>
            </a:r>
          </a:p>
          <a:p>
            <a:pPr algn="just" defTabSz="1828800" hangingPunct="1">
              <a:spcAft>
                <a:spcPts val="1600"/>
              </a:spcAft>
              <a:tabLst>
                <a:tab pos="914400" algn="l"/>
              </a:tabLst>
            </a:pPr>
            <a:endParaRPr lang="en-GB" sz="3200" kern="1200" dirty="0">
              <a:solidFill>
                <a:prstClr val="black"/>
              </a:solidFill>
              <a:latin typeface="Arial" panose="020B0604020202020204" pitchFamily="34" charset="0"/>
              <a:ea typeface="+mn-ea"/>
              <a:cs typeface="Arial" panose="020B0604020202020204" pitchFamily="34" charset="0"/>
            </a:endParaRPr>
          </a:p>
          <a:p>
            <a:pPr marL="571500" indent="-571500"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Departmental Agencies and Accounts (Cap)</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Underspending of R4.1 million is mainly due to March (South African Library for the Blind) invoice not received from DPWI by year end.</a:t>
            </a:r>
          </a:p>
          <a:p>
            <a:pPr marL="571500" indent="-571500"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Non-Profit Institutions (Cap)</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Underspending of R2.9 million is due to:</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Late receipt of report from the beneficiary National Art Festival for the upgrading of old power station; </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Caiphus K Semenya Foundation project completed in line with the signed MoA; and</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Request to vire the amount for Nyanga ats development centre was declined by National Treasury.</a:t>
            </a:r>
          </a:p>
          <a:p>
            <a:pPr algn="just" defTabSz="1828800" hangingPunct="1">
              <a:spcAft>
                <a:spcPts val="1600"/>
              </a:spcAft>
              <a:tabLst>
                <a:tab pos="914400" algn="l"/>
              </a:tabLst>
            </a:pPr>
            <a:endParaRPr lang="en-GB" sz="3200" b="1" kern="1200" dirty="0">
              <a:solidFill>
                <a:prstClr val="black"/>
              </a:solidFill>
              <a:latin typeface="Calibri (Body)"/>
              <a:ea typeface="+mn-ea"/>
              <a:cs typeface="Times New Roman" panose="02020603050405020304" pitchFamily="18" charset="0"/>
            </a:endParaRPr>
          </a:p>
          <a:p>
            <a:pPr algn="just" defTabSz="1828800" hangingPunct="1">
              <a:spcAft>
                <a:spcPts val="1600"/>
              </a:spcAft>
              <a:tabLst>
                <a:tab pos="914400" algn="l"/>
              </a:tabLst>
            </a:pPr>
            <a:endParaRPr lang="en-GB" sz="3200" kern="1200" dirty="0">
              <a:solidFill>
                <a:prstClr val="black"/>
              </a:solidFill>
              <a:latin typeface="Calibri (Body)"/>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DA089CF-9471-23E1-BDF2-539DF335D74F}"/>
              </a:ext>
            </a:extLst>
          </p:cNvPr>
          <p:cNvGraphicFramePr>
            <a:graphicFrameLocks noGrp="1"/>
          </p:cNvGraphicFramePr>
          <p:nvPr/>
        </p:nvGraphicFramePr>
        <p:xfrm>
          <a:off x="12497130" y="139668"/>
          <a:ext cx="3759200" cy="882688"/>
        </p:xfrm>
        <a:graphic>
          <a:graphicData uri="http://schemas.openxmlformats.org/drawingml/2006/table">
            <a:tbl>
              <a:tblPr/>
              <a:tblGrid>
                <a:gridCol w="1219200">
                  <a:extLst>
                    <a:ext uri="{9D8B030D-6E8A-4147-A177-3AD203B41FA5}">
                      <a16:colId xmlns:a16="http://schemas.microsoft.com/office/drawing/2014/main" val="2730743725"/>
                    </a:ext>
                  </a:extLst>
                </a:gridCol>
                <a:gridCol w="1219200">
                  <a:extLst>
                    <a:ext uri="{9D8B030D-6E8A-4147-A177-3AD203B41FA5}">
                      <a16:colId xmlns:a16="http://schemas.microsoft.com/office/drawing/2014/main" val="3187705011"/>
                    </a:ext>
                  </a:extLst>
                </a:gridCol>
                <a:gridCol w="1320800">
                  <a:extLst>
                    <a:ext uri="{9D8B030D-6E8A-4147-A177-3AD203B41FA5}">
                      <a16:colId xmlns:a16="http://schemas.microsoft.com/office/drawing/2014/main" val="237525270"/>
                    </a:ext>
                  </a:extLst>
                </a:gridCol>
              </a:tblGrid>
              <a:tr h="534708">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579837988"/>
                  </a:ext>
                </a:extLst>
              </a:tr>
              <a:tr h="34798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89.2%</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10.8%</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714268121"/>
                  </a:ext>
                </a:extLst>
              </a:tr>
            </a:tbl>
          </a:graphicData>
        </a:graphic>
      </p:graphicFrame>
      <p:graphicFrame>
        <p:nvGraphicFramePr>
          <p:cNvPr id="5" name="Table 4">
            <a:extLst>
              <a:ext uri="{FF2B5EF4-FFF2-40B4-BE49-F238E27FC236}">
                <a16:creationId xmlns:a16="http://schemas.microsoft.com/office/drawing/2014/main" id="{379A4E01-0D26-6B53-99CC-420985C747DA}"/>
              </a:ext>
            </a:extLst>
          </p:cNvPr>
          <p:cNvGraphicFramePr>
            <a:graphicFrameLocks noGrp="1"/>
          </p:cNvGraphicFramePr>
          <p:nvPr/>
        </p:nvGraphicFramePr>
        <p:xfrm>
          <a:off x="12497130" y="1975572"/>
          <a:ext cx="3759200" cy="1066444"/>
        </p:xfrm>
        <a:graphic>
          <a:graphicData uri="http://schemas.openxmlformats.org/drawingml/2006/table">
            <a:tbl>
              <a:tblPr/>
              <a:tblGrid>
                <a:gridCol w="1219200">
                  <a:extLst>
                    <a:ext uri="{9D8B030D-6E8A-4147-A177-3AD203B41FA5}">
                      <a16:colId xmlns:a16="http://schemas.microsoft.com/office/drawing/2014/main" val="2337492076"/>
                    </a:ext>
                  </a:extLst>
                </a:gridCol>
                <a:gridCol w="1219200">
                  <a:extLst>
                    <a:ext uri="{9D8B030D-6E8A-4147-A177-3AD203B41FA5}">
                      <a16:colId xmlns:a16="http://schemas.microsoft.com/office/drawing/2014/main" val="2969366641"/>
                    </a:ext>
                  </a:extLst>
                </a:gridCol>
                <a:gridCol w="1320800">
                  <a:extLst>
                    <a:ext uri="{9D8B030D-6E8A-4147-A177-3AD203B41FA5}">
                      <a16:colId xmlns:a16="http://schemas.microsoft.com/office/drawing/2014/main" val="3618821172"/>
                    </a:ext>
                  </a:extLst>
                </a:gridCol>
              </a:tblGrid>
              <a:tr h="706968">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214500591"/>
                  </a:ext>
                </a:extLst>
              </a:tr>
              <a:tr h="359476">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97.2%</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2.8%</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254080909"/>
                  </a:ext>
                </a:extLst>
              </a:tr>
            </a:tbl>
          </a:graphicData>
        </a:graphic>
      </p:graphicFrame>
      <p:graphicFrame>
        <p:nvGraphicFramePr>
          <p:cNvPr id="8" name="Table 7">
            <a:extLst>
              <a:ext uri="{FF2B5EF4-FFF2-40B4-BE49-F238E27FC236}">
                <a16:creationId xmlns:a16="http://schemas.microsoft.com/office/drawing/2014/main" id="{A17B8F97-0261-F8AE-0393-AD4C2147422B}"/>
              </a:ext>
            </a:extLst>
          </p:cNvPr>
          <p:cNvGraphicFramePr>
            <a:graphicFrameLocks noGrp="1"/>
          </p:cNvGraphicFramePr>
          <p:nvPr/>
        </p:nvGraphicFramePr>
        <p:xfrm>
          <a:off x="12624048" y="8133592"/>
          <a:ext cx="3759200" cy="1296144"/>
        </p:xfrm>
        <a:graphic>
          <a:graphicData uri="http://schemas.openxmlformats.org/drawingml/2006/table">
            <a:tbl>
              <a:tblPr/>
              <a:tblGrid>
                <a:gridCol w="1219200">
                  <a:extLst>
                    <a:ext uri="{9D8B030D-6E8A-4147-A177-3AD203B41FA5}">
                      <a16:colId xmlns:a16="http://schemas.microsoft.com/office/drawing/2014/main" val="3669765386"/>
                    </a:ext>
                  </a:extLst>
                </a:gridCol>
                <a:gridCol w="1219200">
                  <a:extLst>
                    <a:ext uri="{9D8B030D-6E8A-4147-A177-3AD203B41FA5}">
                      <a16:colId xmlns:a16="http://schemas.microsoft.com/office/drawing/2014/main" val="1725496578"/>
                    </a:ext>
                  </a:extLst>
                </a:gridCol>
                <a:gridCol w="1320800">
                  <a:extLst>
                    <a:ext uri="{9D8B030D-6E8A-4147-A177-3AD203B41FA5}">
                      <a16:colId xmlns:a16="http://schemas.microsoft.com/office/drawing/2014/main" val="674148329"/>
                    </a:ext>
                  </a:extLst>
                </a:gridCol>
              </a:tblGrid>
              <a:tr h="786928">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727087209"/>
                  </a:ext>
                </a:extLst>
              </a:tr>
              <a:tr h="509216">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94.0%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6.0%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212722055"/>
                  </a:ext>
                </a:extLst>
              </a:tr>
            </a:tbl>
          </a:graphicData>
        </a:graphic>
      </p:graphicFrame>
      <p:graphicFrame>
        <p:nvGraphicFramePr>
          <p:cNvPr id="9" name="Table 8">
            <a:extLst>
              <a:ext uri="{FF2B5EF4-FFF2-40B4-BE49-F238E27FC236}">
                <a16:creationId xmlns:a16="http://schemas.microsoft.com/office/drawing/2014/main" id="{BECEBAFA-B4CB-2B6E-5E54-88E7840A8067}"/>
              </a:ext>
            </a:extLst>
          </p:cNvPr>
          <p:cNvGraphicFramePr>
            <a:graphicFrameLocks noGrp="1"/>
          </p:cNvGraphicFramePr>
          <p:nvPr/>
        </p:nvGraphicFramePr>
        <p:xfrm>
          <a:off x="12480032" y="5061679"/>
          <a:ext cx="3759200" cy="1296146"/>
        </p:xfrm>
        <a:graphic>
          <a:graphicData uri="http://schemas.openxmlformats.org/drawingml/2006/table">
            <a:tbl>
              <a:tblPr/>
              <a:tblGrid>
                <a:gridCol w="1219200">
                  <a:extLst>
                    <a:ext uri="{9D8B030D-6E8A-4147-A177-3AD203B41FA5}">
                      <a16:colId xmlns:a16="http://schemas.microsoft.com/office/drawing/2014/main" val="3034113156"/>
                    </a:ext>
                  </a:extLst>
                </a:gridCol>
                <a:gridCol w="1219200">
                  <a:extLst>
                    <a:ext uri="{9D8B030D-6E8A-4147-A177-3AD203B41FA5}">
                      <a16:colId xmlns:a16="http://schemas.microsoft.com/office/drawing/2014/main" val="14062653"/>
                    </a:ext>
                  </a:extLst>
                </a:gridCol>
                <a:gridCol w="1320800">
                  <a:extLst>
                    <a:ext uri="{9D8B030D-6E8A-4147-A177-3AD203B41FA5}">
                      <a16:colId xmlns:a16="http://schemas.microsoft.com/office/drawing/2014/main" val="3067878245"/>
                    </a:ext>
                  </a:extLst>
                </a:gridCol>
              </a:tblGrid>
              <a:tr h="859242">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360694506"/>
                  </a:ext>
                </a:extLst>
              </a:tr>
              <a:tr h="436904">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98.6%</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1.4%</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288949096"/>
                  </a:ext>
                </a:extLst>
              </a:tr>
            </a:tbl>
          </a:graphicData>
        </a:graphic>
      </p:graphicFrame>
    </p:spTree>
    <p:extLst>
      <p:ext uri="{BB962C8B-B14F-4D97-AF65-F5344CB8AC3E}">
        <p14:creationId xmlns:p14="http://schemas.microsoft.com/office/powerpoint/2010/main" val="28293121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527BE-84C0-7668-B084-BA75138CED47}"/>
              </a:ext>
            </a:extLst>
          </p:cNvPr>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24</a:t>
            </a:r>
          </a:p>
        </p:txBody>
      </p:sp>
      <p:sp>
        <p:nvSpPr>
          <p:cNvPr id="6" name="TextBox 5">
            <a:extLst>
              <a:ext uri="{FF2B5EF4-FFF2-40B4-BE49-F238E27FC236}">
                <a16:creationId xmlns:a16="http://schemas.microsoft.com/office/drawing/2014/main" id="{D46B06C7-2BE8-2707-9CA2-6AC7670E5500}"/>
              </a:ext>
            </a:extLst>
          </p:cNvPr>
          <p:cNvSpPr txBox="1"/>
          <p:nvPr/>
        </p:nvSpPr>
        <p:spPr>
          <a:xfrm>
            <a:off x="3633392" y="1241376"/>
            <a:ext cx="16273808" cy="4411464"/>
          </a:xfrm>
          <a:prstGeom prst="rect">
            <a:avLst/>
          </a:prstGeom>
          <a:noFill/>
        </p:spPr>
        <p:txBody>
          <a:bodyPr wrap="square">
            <a:spAutoFit/>
          </a:bodyPr>
          <a:lstStyle/>
          <a:p>
            <a:pPr algn="just" defTabSz="1828800" hangingPunct="1">
              <a:lnSpc>
                <a:spcPct val="110000"/>
              </a:lnSpc>
              <a:spcAft>
                <a:spcPts val="1600"/>
              </a:spcAft>
              <a:buFont typeface="Wingdings" panose="05000000000000000000" pitchFamily="2" charset="2"/>
              <a:buChar char="q"/>
              <a:tabLst>
                <a:tab pos="914400" algn="l"/>
              </a:tabLst>
            </a:pPr>
            <a:r>
              <a:rPr lang="en-ZA" sz="3600" b="1" kern="1200" dirty="0">
                <a:solidFill>
                  <a:prstClr val="black"/>
                </a:solidFill>
                <a:latin typeface="Arial" panose="020B0604020202020204" pitchFamily="34" charset="0"/>
                <a:ea typeface="Calibri" panose="020F0502020204030204" pitchFamily="34" charset="0"/>
                <a:cs typeface="Arial" panose="020B0604020202020204" pitchFamily="34" charset="0"/>
              </a:rPr>
              <a:t>Heritage Assets			</a:t>
            </a:r>
          </a:p>
          <a:p>
            <a:pPr algn="just" defTabSz="1828800" hangingPunct="1">
              <a:lnSpc>
                <a:spcPct val="110000"/>
              </a:lnSpc>
              <a:spcAft>
                <a:spcPts val="1600"/>
              </a:spcAft>
              <a:tabLst>
                <a:tab pos="914400" algn="l"/>
              </a:tabLst>
            </a:pP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The under spending is due to the following:</a:t>
            </a:r>
          </a:p>
          <a:p>
            <a:pPr marL="685800" indent="-685800" algn="l" defTabSz="1828800" hangingPunct="1">
              <a:lnSpc>
                <a:spcPct val="115000"/>
              </a:lnSpc>
              <a:buFont typeface="Wingdings" panose="05000000000000000000" pitchFamily="2" charset="2"/>
              <a:buChar char=""/>
              <a:tabLst>
                <a:tab pos="1645920" algn="l"/>
                <a:tab pos="8046720" algn="l"/>
              </a:tabLst>
            </a:pPr>
            <a:r>
              <a:rPr lang="en-US" sz="32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The outstanding invoices for the National Archives (HVAC) project were not processed due to DPWI not submit the supporting documents; and</a:t>
            </a:r>
            <a:endParaRPr lang="en-ZA" sz="32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685800" indent="-685800" algn="l" defTabSz="1828800" hangingPunct="1">
              <a:lnSpc>
                <a:spcPct val="115000"/>
              </a:lnSpc>
              <a:buFont typeface="Wingdings" panose="05000000000000000000" pitchFamily="2" charset="2"/>
              <a:buChar char=""/>
              <a:tabLst>
                <a:tab pos="1645920" algn="l"/>
                <a:tab pos="8046720" algn="l"/>
              </a:tabLst>
            </a:pPr>
            <a:r>
              <a:rPr lang="en-US" sz="32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Request for deviation in procuring the sculpture from Prof. Pitika Ntuli declined by National Treasury.</a:t>
            </a:r>
            <a:endParaRPr lang="en-GB" sz="3200" b="1"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endParaRPr lang="en-GB" sz="3200" kern="1200" dirty="0">
              <a:solidFill>
                <a:prstClr val="black"/>
              </a:solidFill>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AB925CEF-1ED8-06A9-6FFF-DC34832A2A24}"/>
              </a:ext>
            </a:extLst>
          </p:cNvPr>
          <p:cNvPicPr>
            <a:picLocks noChangeAspect="1"/>
          </p:cNvPicPr>
          <p:nvPr/>
        </p:nvPicPr>
        <p:blipFill>
          <a:blip r:embed="rId2"/>
          <a:stretch>
            <a:fillRect/>
          </a:stretch>
        </p:blipFill>
        <p:spPr>
          <a:xfrm>
            <a:off x="11729732" y="953344"/>
            <a:ext cx="3810000" cy="1155700"/>
          </a:xfrm>
          <a:prstGeom prst="rect">
            <a:avLst/>
          </a:prstGeom>
        </p:spPr>
      </p:pic>
    </p:spTree>
    <p:extLst>
      <p:ext uri="{BB962C8B-B14F-4D97-AF65-F5344CB8AC3E}">
        <p14:creationId xmlns:p14="http://schemas.microsoft.com/office/powerpoint/2010/main" val="321701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178901" y="208615"/>
            <a:ext cx="23973185"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mj-lt"/>
                <a:ea typeface="+mj-ea"/>
                <a:cs typeface="Arial"/>
              </a:rPr>
              <a:t>INTRODUCTION….Cnt </a:t>
            </a:r>
            <a:r>
              <a:rPr lang="en-ZA" sz="3200" b="1" kern="1200" dirty="0">
                <a:solidFill>
                  <a:srgbClr val="F5981B"/>
                </a:solidFill>
                <a:latin typeface="Arial"/>
                <a:ea typeface="+mj-ea"/>
                <a:cs typeface="Arial"/>
              </a:rPr>
              <a:t>   </a:t>
            </a:r>
            <a:endParaRPr sz="3200" dirty="0"/>
          </a:p>
        </p:txBody>
      </p:sp>
      <p:sp>
        <p:nvSpPr>
          <p:cNvPr id="4" name="TextBox 3">
            <a:extLst>
              <a:ext uri="{FF2B5EF4-FFF2-40B4-BE49-F238E27FC236}">
                <a16:creationId xmlns:a16="http://schemas.microsoft.com/office/drawing/2014/main" id="{5E08C5E1-2D13-1501-732D-1E952D8CAE0A}"/>
              </a:ext>
            </a:extLst>
          </p:cNvPr>
          <p:cNvSpPr txBox="1"/>
          <p:nvPr/>
        </p:nvSpPr>
        <p:spPr>
          <a:xfrm>
            <a:off x="23037271" y="12970673"/>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b="1">
                <a:solidFill>
                  <a:srgbClr val="000000"/>
                </a:solidFill>
              </a:defRPr>
            </a:lvl1pPr>
          </a:lstStyle>
          <a:p>
            <a:r>
              <a:rPr lang="en-ZA" dirty="0"/>
              <a:t>7</a:t>
            </a:r>
          </a:p>
        </p:txBody>
      </p:sp>
      <p:sp>
        <p:nvSpPr>
          <p:cNvPr id="5" name="TextBox 4">
            <a:extLst>
              <a:ext uri="{FF2B5EF4-FFF2-40B4-BE49-F238E27FC236}">
                <a16:creationId xmlns:a16="http://schemas.microsoft.com/office/drawing/2014/main" id="{7CDE0BFD-2E41-748A-839B-D18C8AC4EF22}"/>
              </a:ext>
            </a:extLst>
          </p:cNvPr>
          <p:cNvSpPr txBox="1"/>
          <p:nvPr/>
        </p:nvSpPr>
        <p:spPr>
          <a:xfrm>
            <a:off x="0" y="2601835"/>
            <a:ext cx="23973184" cy="10813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just" eaLnBrk="1">
              <a:lnSpc>
                <a:spcPct val="150000"/>
              </a:lnSpc>
              <a:defRPr/>
            </a:pPr>
            <a:r>
              <a:rPr kumimoji="0" lang="en-ZA" sz="3600" b="1" i="0" u="none" strike="noStrike" kern="0" cap="none" spc="0" normalizeH="0" baseline="0" noProof="0" dirty="0">
                <a:ln>
                  <a:noFill/>
                </a:ln>
                <a:solidFill>
                  <a:srgbClr val="000000"/>
                </a:solidFill>
                <a:effectLst/>
                <a:uLnTx/>
                <a:uFillTx/>
                <a:latin typeface="Helvetica"/>
                <a:cs typeface="Arial" panose="020B0604020202020204" pitchFamily="34" charset="0"/>
                <a:sym typeface="Helvetica Neue"/>
              </a:rPr>
              <a:t>Highlights </a:t>
            </a:r>
            <a:r>
              <a:rPr lang="en-ZA" sz="3200" b="1" dirty="0">
                <a:solidFill>
                  <a:srgbClr val="000000"/>
                </a:solidFill>
                <a:latin typeface="+mn-lt"/>
                <a:cs typeface="Arial" panose="020B0604020202020204" pitchFamily="34" charset="0"/>
              </a:rPr>
              <a:t>of the  Sport Sector</a:t>
            </a:r>
            <a:endParaRPr lang="en-ZA" sz="3200" dirty="0">
              <a:solidFill>
                <a:srgbClr val="000000"/>
              </a:solidFill>
              <a:latin typeface="+mn-lt"/>
              <a:cs typeface="Calibri" panose="020F0502020204030204" pitchFamily="34" charset="0"/>
            </a:endParaRPr>
          </a:p>
          <a:p>
            <a:pPr marL="893763" lvl="0" indent="-893763" algn="just" eaLnBrk="1">
              <a:lnSpc>
                <a:spcPct val="150000"/>
              </a:lnSpc>
              <a:buFont typeface="Wingdings" panose="05000000000000000000" pitchFamily="2" charset="2"/>
              <a:buChar char="§"/>
              <a:defRPr/>
            </a:pPr>
            <a:r>
              <a:rPr lang="en-ZA" sz="3600" dirty="0">
                <a:solidFill>
                  <a:srgbClr val="000000"/>
                </a:solidFill>
                <a:latin typeface="+mn-lt"/>
                <a:cs typeface="Calibri" panose="020F0502020204030204" pitchFamily="34" charset="0"/>
              </a:rPr>
              <a:t>The Department continued to support a total of 37 learners who were identified during the National School Sport Championships held prior to 2020 through the Sports Bursary Programme.</a:t>
            </a:r>
          </a:p>
          <a:p>
            <a:pPr marL="893763" lvl="0" indent="-893763" algn="just" eaLnBrk="1">
              <a:lnSpc>
                <a:spcPct val="150000"/>
              </a:lnSpc>
              <a:buFont typeface="Wingdings" panose="05000000000000000000" pitchFamily="2" charset="2"/>
              <a:buChar char="§"/>
              <a:defRPr/>
            </a:pPr>
            <a:r>
              <a:rPr lang="en-ZA" sz="3600" dirty="0">
                <a:solidFill>
                  <a:srgbClr val="000000"/>
                </a:solidFill>
                <a:latin typeface="+mn-lt"/>
                <a:cs typeface="Calibri" panose="020F0502020204030204" pitchFamily="34" charset="0"/>
              </a:rPr>
              <a:t>The Andrew Mlangeni Green Jacket Awards in honour of the country’s sport legends, was awarded to eight (8) beneficiaries, who received the special Green Jacket that is meant to set them apart from others in various sporting codes.</a:t>
            </a:r>
          </a:p>
          <a:p>
            <a:pPr marL="893763" lvl="0" indent="-893763" algn="just" eaLnBrk="1">
              <a:lnSpc>
                <a:spcPct val="150000"/>
              </a:lnSpc>
              <a:buFont typeface="Wingdings" panose="05000000000000000000" pitchFamily="2" charset="2"/>
              <a:buChar char="§"/>
              <a:defRPr/>
            </a:pPr>
            <a:r>
              <a:rPr lang="en-ZA" sz="3600" dirty="0">
                <a:solidFill>
                  <a:srgbClr val="000000"/>
                </a:solidFill>
                <a:latin typeface="+mn-lt"/>
                <a:cs typeface="Calibri" panose="020F0502020204030204" pitchFamily="34" charset="0"/>
              </a:rPr>
              <a:t>2 309 learners participated in the National School Sport Championship. </a:t>
            </a:r>
          </a:p>
          <a:p>
            <a:pPr marL="893763" lvl="0" indent="-893763" algn="just" eaLnBrk="1">
              <a:lnSpc>
                <a:spcPct val="150000"/>
              </a:lnSpc>
              <a:buFont typeface="Wingdings" panose="05000000000000000000" pitchFamily="2" charset="2"/>
              <a:buChar char="§"/>
              <a:defRPr/>
            </a:pPr>
            <a:r>
              <a:rPr lang="en-ZA" sz="3600" dirty="0">
                <a:solidFill>
                  <a:srgbClr val="000000"/>
                </a:solidFill>
                <a:latin typeface="+mn-lt"/>
                <a:cs typeface="Calibri" panose="020F0502020204030204" pitchFamily="34" charset="0"/>
              </a:rPr>
              <a:t>4 732 schools, hubs and clubs were provided with equipment and/or attire as per the established norms and standards;</a:t>
            </a:r>
          </a:p>
          <a:p>
            <a:pPr marL="893763" lvl="0" indent="-893763" algn="just" eaLnBrk="1">
              <a:lnSpc>
                <a:spcPct val="150000"/>
              </a:lnSpc>
              <a:buFont typeface="Wingdings" panose="05000000000000000000" pitchFamily="2" charset="2"/>
              <a:buChar char="§"/>
              <a:defRPr/>
            </a:pPr>
            <a:r>
              <a:rPr lang="en-ZA" sz="3600" dirty="0">
                <a:solidFill>
                  <a:srgbClr val="000000"/>
                </a:solidFill>
                <a:latin typeface="+mn-lt"/>
                <a:cs typeface="Calibri" panose="020F0502020204030204" pitchFamily="34" charset="0"/>
              </a:rPr>
              <a:t>101 740 learners participated in the district school sport tournaments;</a:t>
            </a:r>
          </a:p>
          <a:p>
            <a:pPr marL="893763" lvl="0" indent="-893763" algn="just" eaLnBrk="1">
              <a:lnSpc>
                <a:spcPct val="150000"/>
              </a:lnSpc>
              <a:buFont typeface="Wingdings" panose="05000000000000000000" pitchFamily="2" charset="2"/>
              <a:buChar char="§"/>
              <a:defRPr/>
            </a:pPr>
            <a:r>
              <a:rPr lang="en-ZA" sz="3600" dirty="0">
                <a:solidFill>
                  <a:srgbClr val="000000"/>
                </a:solidFill>
                <a:latin typeface="+mn-lt"/>
                <a:cs typeface="Calibri" panose="020F0502020204030204" pitchFamily="34" charset="0"/>
              </a:rPr>
              <a:t>Over 2 416 teachers were trained;</a:t>
            </a:r>
          </a:p>
          <a:p>
            <a:pPr marL="893763" lvl="0" indent="-893763" algn="just" eaLnBrk="1">
              <a:lnSpc>
                <a:spcPct val="150000"/>
              </a:lnSpc>
              <a:buFont typeface="Wingdings" panose="05000000000000000000" pitchFamily="2" charset="2"/>
              <a:buChar char="§"/>
              <a:defRPr/>
            </a:pPr>
            <a:r>
              <a:rPr lang="en-ZA" sz="3600" dirty="0">
                <a:solidFill>
                  <a:srgbClr val="000000"/>
                </a:solidFill>
                <a:latin typeface="+mn-lt"/>
                <a:cs typeface="Calibri" panose="020F0502020204030204" pitchFamily="34" charset="0"/>
              </a:rPr>
              <a:t>Over 252 jobs were created for school sport coordinators;</a:t>
            </a:r>
          </a:p>
          <a:p>
            <a:pPr marL="893763" lvl="0" indent="-893763" algn="just" eaLnBrk="1">
              <a:lnSpc>
                <a:spcPct val="150000"/>
              </a:lnSpc>
              <a:buFont typeface="Wingdings" panose="05000000000000000000" pitchFamily="2" charset="2"/>
              <a:buChar char="§"/>
              <a:defRPr/>
            </a:pPr>
            <a:r>
              <a:rPr lang="en-ZA" sz="3600" dirty="0">
                <a:solidFill>
                  <a:srgbClr val="000000"/>
                </a:solidFill>
                <a:latin typeface="+mn-lt"/>
                <a:cs typeface="Calibri" panose="020F0502020204030204" pitchFamily="34" charset="0"/>
              </a:rPr>
              <a:t>Over 181 school sport structures were supported.</a:t>
            </a:r>
          </a:p>
        </p:txBody>
      </p:sp>
    </p:spTree>
    <p:extLst>
      <p:ext uri="{BB962C8B-B14F-4D97-AF65-F5344CB8AC3E}">
        <p14:creationId xmlns:p14="http://schemas.microsoft.com/office/powerpoint/2010/main" val="1240050698"/>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lvl1pPr algn="r">
              <a:defRPr sz="1600" b="0" u="none">
                <a:solidFill>
                  <a:srgbClr val="660066"/>
                </a:solidFill>
                <a:latin typeface="Verdana" pitchFamily="34" charset="0"/>
              </a:defRPr>
            </a:lvl1pPr>
          </a:lstStyle>
          <a:p>
            <a:pPr defTabSz="1828800" hangingPunct="1"/>
            <a:r>
              <a:rPr lang="en-ZA" sz="2400" b="1" kern="1200" dirty="0">
                <a:latin typeface="Arial" panose="020B0604020202020204" pitchFamily="34" charset="0"/>
                <a:ea typeface="+mn-ea"/>
                <a:cs typeface="Arial" panose="020B0604020202020204" pitchFamily="34" charset="0"/>
              </a:rPr>
              <a:t>25</a:t>
            </a:r>
          </a:p>
        </p:txBody>
      </p:sp>
      <p:sp>
        <p:nvSpPr>
          <p:cNvPr id="5" name="Content Placeholder 1"/>
          <p:cNvSpPr>
            <a:spLocks noGrp="1"/>
          </p:cNvSpPr>
          <p:nvPr>
            <p:ph idx="1"/>
          </p:nvPr>
        </p:nvSpPr>
        <p:spPr>
          <a:xfrm>
            <a:off x="3695056" y="233264"/>
            <a:ext cx="16993888" cy="908876"/>
          </a:xfrm>
        </p:spPr>
        <p:txBody>
          <a:bodyPr>
            <a:noAutofit/>
          </a:bodyPr>
          <a:lstStyle/>
          <a:p>
            <a:pPr marL="0" indent="0" algn="ctr" defTabSz="914400" eaLnBrk="0" fontAlgn="base" hangingPunct="0">
              <a:spcAft>
                <a:spcPct val="0"/>
              </a:spcAft>
              <a:buNone/>
              <a:defRPr/>
            </a:pPr>
            <a:r>
              <a:rPr lang="en-ZA" sz="4600" dirty="0">
                <a:solidFill>
                  <a:schemeClr val="accent6"/>
                </a:solidFill>
                <a:latin typeface="Arial" panose="020B0604020202020204" pitchFamily="34" charset="0"/>
                <a:ea typeface="+mj-ea"/>
                <a:cs typeface="Arial" panose="020B0604020202020204" pitchFamily="34" charset="0"/>
              </a:rPr>
              <a:t>PROGRAMME 3:  ARTS &amp; CULTURAL PROMOTION &amp; DEVELOPMENT</a:t>
            </a:r>
            <a:endParaRPr lang="en-ZA" sz="4600" cap="all" dirty="0">
              <a:solidFill>
                <a:schemeClr val="accent6"/>
              </a:solidFill>
              <a:latin typeface="Arial" panose="020B0604020202020204" pitchFamily="34" charset="0"/>
              <a:ea typeface="+mj-ea"/>
              <a:cs typeface="Arial" panose="020B0604020202020204" pitchFamily="34" charset="0"/>
            </a:endParaRPr>
          </a:p>
        </p:txBody>
      </p:sp>
      <p:graphicFrame>
        <p:nvGraphicFramePr>
          <p:cNvPr id="7" name="Table 6">
            <a:extLst>
              <a:ext uri="{FF2B5EF4-FFF2-40B4-BE49-F238E27FC236}">
                <a16:creationId xmlns:a16="http://schemas.microsoft.com/office/drawing/2014/main" id="{C95DAD06-31E2-DC48-432F-3CF2704B22E8}"/>
              </a:ext>
            </a:extLst>
          </p:cNvPr>
          <p:cNvGraphicFramePr>
            <a:graphicFrameLocks noGrp="1"/>
          </p:cNvGraphicFramePr>
          <p:nvPr>
            <p:extLst>
              <p:ext uri="{D42A27DB-BD31-4B8C-83A1-F6EECF244321}">
                <p14:modId xmlns:p14="http://schemas.microsoft.com/office/powerpoint/2010/main" val="3246634495"/>
              </p:ext>
            </p:extLst>
          </p:nvPr>
        </p:nvGraphicFramePr>
        <p:xfrm>
          <a:off x="3695055" y="1873707"/>
          <a:ext cx="16212146" cy="10024854"/>
        </p:xfrm>
        <a:graphic>
          <a:graphicData uri="http://schemas.openxmlformats.org/drawingml/2006/table">
            <a:tbl>
              <a:tblPr>
                <a:tableStyleId>{5C22544A-7EE6-4342-B048-85BDC9FD1C3A}</a:tableStyleId>
              </a:tblPr>
              <a:tblGrid>
                <a:gridCol w="5760642">
                  <a:extLst>
                    <a:ext uri="{9D8B030D-6E8A-4147-A177-3AD203B41FA5}">
                      <a16:colId xmlns:a16="http://schemas.microsoft.com/office/drawing/2014/main" val="2202665000"/>
                    </a:ext>
                  </a:extLst>
                </a:gridCol>
                <a:gridCol w="2448272">
                  <a:extLst>
                    <a:ext uri="{9D8B030D-6E8A-4147-A177-3AD203B41FA5}">
                      <a16:colId xmlns:a16="http://schemas.microsoft.com/office/drawing/2014/main" val="4115059315"/>
                    </a:ext>
                  </a:extLst>
                </a:gridCol>
                <a:gridCol w="2880320">
                  <a:extLst>
                    <a:ext uri="{9D8B030D-6E8A-4147-A177-3AD203B41FA5}">
                      <a16:colId xmlns:a16="http://schemas.microsoft.com/office/drawing/2014/main" val="2767704898"/>
                    </a:ext>
                  </a:extLst>
                </a:gridCol>
                <a:gridCol w="2736304">
                  <a:extLst>
                    <a:ext uri="{9D8B030D-6E8A-4147-A177-3AD203B41FA5}">
                      <a16:colId xmlns:a16="http://schemas.microsoft.com/office/drawing/2014/main" val="1403547378"/>
                    </a:ext>
                  </a:extLst>
                </a:gridCol>
                <a:gridCol w="2386608">
                  <a:extLst>
                    <a:ext uri="{9D8B030D-6E8A-4147-A177-3AD203B41FA5}">
                      <a16:colId xmlns:a16="http://schemas.microsoft.com/office/drawing/2014/main" val="2265129935"/>
                    </a:ext>
                  </a:extLst>
                </a:gridCol>
              </a:tblGrid>
              <a:tr h="1273554">
                <a:tc>
                  <a:txBody>
                    <a:bodyPr/>
                    <a:lstStyle/>
                    <a:p>
                      <a:pPr marL="0" algn="l" defTabSz="914400" rtl="0" eaLnBrk="1" fontAlgn="b" latinLnBrk="0" hangingPunct="1"/>
                      <a:r>
                        <a:rPr lang="en-US" sz="2600" b="1" u="none" strike="noStrike" kern="1200" dirty="0">
                          <a:solidFill>
                            <a:schemeClr val="bg1"/>
                          </a:solidFill>
                          <a:effectLst/>
                          <a:latin typeface="+mn-lt"/>
                          <a:ea typeface="+mn-ea"/>
                          <a:cs typeface="+mn-cs"/>
                        </a:rPr>
                        <a:t>Sub-programme</a:t>
                      </a:r>
                    </a:p>
                  </a:txBody>
                  <a:tcPr marL="12072" marR="12072" marT="12072" marB="0" anchor="b">
                    <a:solidFill>
                      <a:srgbClr val="F5981B"/>
                    </a:solidFill>
                  </a:tcPr>
                </a:tc>
                <a:tc>
                  <a:txBody>
                    <a:bodyPr/>
                    <a:lstStyle/>
                    <a:p>
                      <a:pPr marL="0" algn="l" defTabSz="914400" rtl="0" eaLnBrk="1" fontAlgn="b" latinLnBrk="0" hangingPunct="1"/>
                      <a:r>
                        <a:rPr lang="en-US" sz="2600" b="1" u="none" strike="noStrike" kern="1200" dirty="0">
                          <a:solidFill>
                            <a:schemeClr val="bg1"/>
                          </a:solidFill>
                          <a:effectLst/>
                          <a:latin typeface="+mn-lt"/>
                          <a:ea typeface="+mn-ea"/>
                          <a:cs typeface="+mn-cs"/>
                        </a:rPr>
                        <a:t> Final Appropriation  </a:t>
                      </a:r>
                    </a:p>
                  </a:txBody>
                  <a:tcPr marL="12072" marR="12072" marT="12072" marB="0" anchor="b">
                    <a:solidFill>
                      <a:srgbClr val="F5981B"/>
                    </a:solidFill>
                  </a:tcPr>
                </a:tc>
                <a:tc>
                  <a:txBody>
                    <a:bodyPr/>
                    <a:lstStyle/>
                    <a:p>
                      <a:pPr marL="0" algn="l" defTabSz="914400" rtl="0" eaLnBrk="1" fontAlgn="b" latinLnBrk="0" hangingPunct="1"/>
                      <a:r>
                        <a:rPr lang="en-GB" sz="2600" b="1" u="none" strike="noStrike" kern="1200" dirty="0">
                          <a:solidFill>
                            <a:schemeClr val="bg1"/>
                          </a:solidFill>
                          <a:effectLst/>
                          <a:latin typeface="+mn-lt"/>
                          <a:ea typeface="+mn-ea"/>
                          <a:cs typeface="+mn-cs"/>
                        </a:rPr>
                        <a:t> Actual expenditure 31 March 2022  </a:t>
                      </a:r>
                    </a:p>
                  </a:txBody>
                  <a:tcPr marL="12072" marR="12072" marT="12072" marB="0" anchor="b">
                    <a:solidFill>
                      <a:srgbClr val="F5981B"/>
                    </a:solidFill>
                  </a:tcPr>
                </a:tc>
                <a:tc>
                  <a:txBody>
                    <a:bodyPr/>
                    <a:lstStyle/>
                    <a:p>
                      <a:pPr marL="0" algn="l" defTabSz="914400" rtl="0" eaLnBrk="1" fontAlgn="b" latinLnBrk="0" hangingPunct="1"/>
                      <a:r>
                        <a:rPr lang="en-GB" sz="2600" b="1" u="none" strike="noStrike" kern="1200" dirty="0">
                          <a:solidFill>
                            <a:schemeClr val="bg1"/>
                          </a:solidFill>
                          <a:effectLst/>
                          <a:latin typeface="+mn-lt"/>
                          <a:ea typeface="+mn-ea"/>
                          <a:cs typeface="+mn-cs"/>
                        </a:rPr>
                        <a:t>Variance</a:t>
                      </a:r>
                    </a:p>
                  </a:txBody>
                  <a:tcPr marL="12072" marR="12072" marT="12072" marB="0" anchor="b">
                    <a:solidFill>
                      <a:srgbClr val="F5981B"/>
                    </a:solidFill>
                  </a:tcPr>
                </a:tc>
                <a:tc>
                  <a:txBody>
                    <a:bodyPr/>
                    <a:lstStyle/>
                    <a:p>
                      <a:pPr marL="0" algn="l" defTabSz="914400" rtl="0" eaLnBrk="1" fontAlgn="b" latinLnBrk="0" hangingPunct="1"/>
                      <a:r>
                        <a:rPr lang="en-US" sz="2600" b="1" u="none" strike="noStrike" kern="1200" dirty="0">
                          <a:solidFill>
                            <a:schemeClr val="bg1"/>
                          </a:solidFill>
                          <a:effectLst/>
                          <a:latin typeface="+mn-lt"/>
                          <a:ea typeface="+mn-ea"/>
                          <a:cs typeface="+mn-cs"/>
                        </a:rPr>
                        <a:t>Expenditure as % of final appropriation</a:t>
                      </a:r>
                    </a:p>
                  </a:txBody>
                  <a:tcPr marL="12072" marR="12072" marT="12072" marB="0" anchor="b">
                    <a:solidFill>
                      <a:srgbClr val="F5981B"/>
                    </a:solidFill>
                  </a:tcPr>
                </a:tc>
                <a:extLst>
                  <a:ext uri="{0D108BD9-81ED-4DB2-BD59-A6C34878D82A}">
                    <a16:rowId xmlns:a16="http://schemas.microsoft.com/office/drawing/2014/main" val="2949108054"/>
                  </a:ext>
                </a:extLst>
              </a:tr>
              <a:tr h="853304">
                <a:tc>
                  <a:txBody>
                    <a:bodyPr/>
                    <a:lstStyle/>
                    <a:p>
                      <a:pPr algn="l" fontAlgn="b"/>
                      <a:r>
                        <a:rPr lang="en-US" sz="2600" b="0" u="none" strike="noStrike" dirty="0">
                          <a:effectLst/>
                          <a:latin typeface="Arial" panose="020B0604020202020204" pitchFamily="34" charset="0"/>
                          <a:cs typeface="Arial" panose="020B0604020202020204" pitchFamily="34" charset="0"/>
                        </a:rPr>
                        <a:t>National Language Services</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54,424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50,335</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4,089</a:t>
                      </a: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92.5%</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919730029"/>
                  </a:ext>
                </a:extLst>
              </a:tr>
              <a:tr h="853304">
                <a:tc>
                  <a:txBody>
                    <a:bodyPr/>
                    <a:lstStyle/>
                    <a:p>
                      <a:pPr algn="l" fontAlgn="b"/>
                      <a:r>
                        <a:rPr lang="en-US" sz="2600" b="0" i="0" u="none" strike="noStrike" dirty="0">
                          <a:solidFill>
                            <a:srgbClr val="000000"/>
                          </a:solidFill>
                          <a:effectLst/>
                          <a:latin typeface="Arial" panose="020B0604020202020204" pitchFamily="34" charset="0"/>
                          <a:cs typeface="Arial" panose="020B0604020202020204" pitchFamily="34" charset="0"/>
                        </a:rPr>
                        <a:t>Pan South African Language Board</a:t>
                      </a: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120,913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120,913</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100.0%</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2554724734"/>
                  </a:ext>
                </a:extLst>
              </a:tr>
              <a:tr h="1273554">
                <a:tc>
                  <a:txBody>
                    <a:bodyPr/>
                    <a:lstStyle/>
                    <a:p>
                      <a:pPr algn="l" fontAlgn="b"/>
                      <a:endParaRPr lang="en-US" sz="2600" b="0" u="none" strike="noStrike" dirty="0">
                        <a:effectLst/>
                        <a:latin typeface="Arial" panose="020B0604020202020204" pitchFamily="34" charset="0"/>
                        <a:cs typeface="Arial" panose="020B0604020202020204" pitchFamily="34" charset="0"/>
                      </a:endParaRPr>
                    </a:p>
                    <a:p>
                      <a:pPr algn="l" fontAlgn="b"/>
                      <a:r>
                        <a:rPr lang="en-US" sz="2600" b="0" u="none" strike="noStrike" dirty="0">
                          <a:effectLst/>
                          <a:latin typeface="Arial" panose="020B0604020202020204" pitchFamily="34" charset="0"/>
                          <a:cs typeface="Arial" panose="020B0604020202020204" pitchFamily="34" charset="0"/>
                        </a:rPr>
                        <a:t>Cultural and Creative Industries Development</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91,588</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84,447</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7,141</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92.2%</a:t>
                      </a:r>
                    </a:p>
                  </a:txBody>
                  <a:tcPr marL="12072" marR="12072" marT="12072" marB="0" anchor="b">
                    <a:noFill/>
                  </a:tcPr>
                </a:tc>
                <a:extLst>
                  <a:ext uri="{0D108BD9-81ED-4DB2-BD59-A6C34878D82A}">
                    <a16:rowId xmlns:a16="http://schemas.microsoft.com/office/drawing/2014/main" val="2543722752"/>
                  </a:ext>
                </a:extLst>
              </a:tr>
              <a:tr h="853304">
                <a:tc>
                  <a:txBody>
                    <a:bodyPr/>
                    <a:lstStyle/>
                    <a:p>
                      <a:pPr algn="l" fontAlgn="b"/>
                      <a:r>
                        <a:rPr lang="en-US" sz="2600" b="0" u="none" strike="noStrike" dirty="0">
                          <a:effectLst/>
                          <a:latin typeface="Arial" panose="020B0604020202020204" pitchFamily="34" charset="0"/>
                          <a:cs typeface="Arial" panose="020B0604020202020204" pitchFamily="34" charset="0"/>
                        </a:rPr>
                        <a:t>International Cooperation</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38,963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37,389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1,574</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96.0%</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207702722"/>
                  </a:ext>
                </a:extLst>
              </a:tr>
              <a:tr h="853304">
                <a:tc>
                  <a:txBody>
                    <a:bodyPr/>
                    <a:lstStyle/>
                    <a:p>
                      <a:pPr algn="l" fontAlgn="b"/>
                      <a:r>
                        <a:rPr lang="en-US" sz="2600" b="0" u="none" strike="noStrike" dirty="0">
                          <a:effectLst/>
                          <a:latin typeface="Arial" panose="020B0604020202020204" pitchFamily="34" charset="0"/>
                          <a:cs typeface="Arial" panose="020B0604020202020204" pitchFamily="34" charset="0"/>
                        </a:rPr>
                        <a:t>Social Cohesion and Nation Building</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87,888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84,735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3,153</a:t>
                      </a: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96.4%</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679017464"/>
                  </a:ext>
                </a:extLst>
              </a:tr>
              <a:tr h="853304">
                <a:tc>
                  <a:txBody>
                    <a:bodyPr/>
                    <a:lstStyle/>
                    <a:p>
                      <a:pPr algn="l" fontAlgn="b"/>
                      <a:r>
                        <a:rPr lang="en-US" sz="2600" b="0" u="none" strike="noStrike" dirty="0">
                          <a:effectLst/>
                          <a:latin typeface="Arial" panose="020B0604020202020204" pitchFamily="34" charset="0"/>
                          <a:cs typeface="Arial" panose="020B0604020202020204" pitchFamily="34" charset="0"/>
                        </a:rPr>
                        <a:t>Mzansi Golden Economy</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293,026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277,427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15,599</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94.7%</a:t>
                      </a:r>
                    </a:p>
                  </a:txBody>
                  <a:tcPr marL="12072" marR="12072" marT="12072" marB="0" anchor="b">
                    <a:noFill/>
                  </a:tcPr>
                </a:tc>
                <a:extLst>
                  <a:ext uri="{0D108BD9-81ED-4DB2-BD59-A6C34878D82A}">
                    <a16:rowId xmlns:a16="http://schemas.microsoft.com/office/drawing/2014/main" val="4018285342"/>
                  </a:ext>
                </a:extLst>
              </a:tr>
              <a:tr h="85330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26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2600" b="0" i="0" u="none" strike="noStrike" dirty="0">
                          <a:solidFill>
                            <a:srgbClr val="000000"/>
                          </a:solidFill>
                          <a:effectLst/>
                          <a:latin typeface="Arial" panose="020B0604020202020204" pitchFamily="34" charset="0"/>
                          <a:cs typeface="Arial" panose="020B0604020202020204" pitchFamily="34" charset="0"/>
                        </a:rPr>
                        <a:t>Performing Arts Institutions</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307,292</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307,292</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100.0%</a:t>
                      </a:r>
                    </a:p>
                  </a:txBody>
                  <a:tcPr marL="12072" marR="12072" marT="12072" marB="0" anchor="b">
                    <a:noFill/>
                  </a:tcPr>
                </a:tc>
                <a:extLst>
                  <a:ext uri="{0D108BD9-81ED-4DB2-BD59-A6C34878D82A}">
                    <a16:rowId xmlns:a16="http://schemas.microsoft.com/office/drawing/2014/main" val="3398865585"/>
                  </a:ext>
                </a:extLst>
              </a:tr>
              <a:tr h="85330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26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2600" b="0" i="0" u="none" strike="noStrike" dirty="0">
                          <a:solidFill>
                            <a:srgbClr val="000000"/>
                          </a:solidFill>
                          <a:effectLst/>
                          <a:latin typeface="Arial" panose="020B0604020202020204" pitchFamily="34" charset="0"/>
                          <a:cs typeface="Arial" panose="020B0604020202020204" pitchFamily="34" charset="0"/>
                        </a:rPr>
                        <a:t>National Film and Video Foundation</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145,920</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145,920</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100.0%</a:t>
                      </a:r>
                    </a:p>
                  </a:txBody>
                  <a:tcPr marL="12072" marR="12072" marT="12072" marB="0" anchor="b">
                    <a:noFill/>
                  </a:tcPr>
                </a:tc>
                <a:extLst>
                  <a:ext uri="{0D108BD9-81ED-4DB2-BD59-A6C34878D82A}">
                    <a16:rowId xmlns:a16="http://schemas.microsoft.com/office/drawing/2014/main" val="4185984375"/>
                  </a:ext>
                </a:extLst>
              </a:tr>
              <a:tr h="58614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600" b="0" i="0" u="none" strike="noStrike" dirty="0">
                          <a:solidFill>
                            <a:srgbClr val="000000"/>
                          </a:solidFill>
                          <a:effectLst/>
                          <a:latin typeface="Arial" panose="020B0604020202020204" pitchFamily="34" charset="0"/>
                          <a:cs typeface="Arial" panose="020B0604020202020204" pitchFamily="34" charset="0"/>
                        </a:rPr>
                        <a:t>National Arts Council</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153,437</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153,437</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100.0%</a:t>
                      </a:r>
                    </a:p>
                  </a:txBody>
                  <a:tcPr marL="12072" marR="12072" marT="12072" marB="0" anchor="b">
                    <a:noFill/>
                  </a:tcPr>
                </a:tc>
                <a:extLst>
                  <a:ext uri="{0D108BD9-81ED-4DB2-BD59-A6C34878D82A}">
                    <a16:rowId xmlns:a16="http://schemas.microsoft.com/office/drawing/2014/main" val="2747031911"/>
                  </a:ext>
                </a:extLst>
              </a:tr>
              <a:tr h="918474">
                <a:tc>
                  <a:txBody>
                    <a:bodyPr/>
                    <a:lstStyle/>
                    <a:p>
                      <a:pPr algn="l" fontAlgn="b"/>
                      <a:endParaRPr lang="en-US" sz="2600" b="1" u="none" strike="noStrike" dirty="0">
                        <a:effectLst/>
                        <a:latin typeface="Arial" panose="020B0604020202020204" pitchFamily="34" charset="0"/>
                        <a:cs typeface="Arial" panose="020B0604020202020204" pitchFamily="34" charset="0"/>
                      </a:endParaRPr>
                    </a:p>
                    <a:p>
                      <a:pPr algn="l" fontAlgn="b"/>
                      <a:r>
                        <a:rPr lang="en-US" sz="2600" b="1" u="none" strike="noStrike" dirty="0">
                          <a:effectLst/>
                          <a:latin typeface="Arial" panose="020B0604020202020204" pitchFamily="34" charset="0"/>
                          <a:cs typeface="Arial" panose="020B0604020202020204" pitchFamily="34" charset="0"/>
                        </a:rPr>
                        <a:t>TOTAL</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1,293,451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1,261,895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31,556</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97.6%</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1069699990"/>
                  </a:ext>
                </a:extLst>
              </a:tr>
            </a:tbl>
          </a:graphicData>
        </a:graphic>
      </p:graphicFrame>
    </p:spTree>
    <p:extLst>
      <p:ext uri="{BB962C8B-B14F-4D97-AF65-F5344CB8AC3E}">
        <p14:creationId xmlns:p14="http://schemas.microsoft.com/office/powerpoint/2010/main" val="9461857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lvl1pPr algn="r">
              <a:defRPr sz="1600" b="0" u="none">
                <a:solidFill>
                  <a:srgbClr val="660066"/>
                </a:solidFill>
                <a:latin typeface="Verdana" pitchFamily="34" charset="0"/>
              </a:defRPr>
            </a:lvl1pPr>
          </a:lstStyle>
          <a:p>
            <a:pPr defTabSz="1828800" hangingPunct="1"/>
            <a:r>
              <a:rPr lang="en-ZA" sz="2400" b="1" kern="1200" dirty="0">
                <a:latin typeface="Arial" panose="020B0604020202020204" pitchFamily="34" charset="0"/>
                <a:ea typeface="+mn-ea"/>
                <a:cs typeface="Arial" panose="020B0604020202020204" pitchFamily="34" charset="0"/>
              </a:rPr>
              <a:t>26</a:t>
            </a:r>
          </a:p>
        </p:txBody>
      </p:sp>
      <p:sp>
        <p:nvSpPr>
          <p:cNvPr id="5" name="Content Placeholder 1"/>
          <p:cNvSpPr>
            <a:spLocks noGrp="1"/>
          </p:cNvSpPr>
          <p:nvPr>
            <p:ph idx="1"/>
          </p:nvPr>
        </p:nvSpPr>
        <p:spPr>
          <a:xfrm>
            <a:off x="3695056" y="233264"/>
            <a:ext cx="16993888" cy="908876"/>
          </a:xfrm>
        </p:spPr>
        <p:txBody>
          <a:bodyPr>
            <a:noAutofit/>
          </a:bodyPr>
          <a:lstStyle/>
          <a:p>
            <a:pPr marL="0" indent="0" algn="ctr" defTabSz="914400" eaLnBrk="0" fontAlgn="base" hangingPunct="0">
              <a:spcAft>
                <a:spcPct val="0"/>
              </a:spcAft>
              <a:buNone/>
              <a:defRPr/>
            </a:pPr>
            <a:r>
              <a:rPr lang="en-ZA" sz="4600" dirty="0">
                <a:solidFill>
                  <a:schemeClr val="accent6"/>
                </a:solidFill>
                <a:latin typeface="Arial" panose="020B0604020202020204" pitchFamily="34" charset="0"/>
                <a:ea typeface="+mj-ea"/>
                <a:cs typeface="Arial" panose="020B0604020202020204" pitchFamily="34" charset="0"/>
              </a:rPr>
              <a:t>PROGRAMME 3:  ARTS &amp; CULTURAL PROMOTION &amp; DEVELOPMENT</a:t>
            </a:r>
            <a:endParaRPr lang="en-ZA" sz="4600" cap="all" dirty="0">
              <a:solidFill>
                <a:schemeClr val="accent6"/>
              </a:solidFill>
              <a:latin typeface="Arial" panose="020B0604020202020204" pitchFamily="34" charset="0"/>
              <a:ea typeface="+mj-ea"/>
              <a:cs typeface="Arial" panose="020B0604020202020204" pitchFamily="34" charset="0"/>
            </a:endParaRPr>
          </a:p>
        </p:txBody>
      </p:sp>
      <p:graphicFrame>
        <p:nvGraphicFramePr>
          <p:cNvPr id="3" name="Table 2">
            <a:extLst>
              <a:ext uri="{FF2B5EF4-FFF2-40B4-BE49-F238E27FC236}">
                <a16:creationId xmlns:a16="http://schemas.microsoft.com/office/drawing/2014/main" id="{4E91444F-C033-4550-B53E-A0D87605FD20}"/>
              </a:ext>
            </a:extLst>
          </p:cNvPr>
          <p:cNvGraphicFramePr>
            <a:graphicFrameLocks noGrp="1"/>
          </p:cNvGraphicFramePr>
          <p:nvPr/>
        </p:nvGraphicFramePr>
        <p:xfrm>
          <a:off x="3695059" y="1142141"/>
          <a:ext cx="16726542" cy="10087818"/>
        </p:xfrm>
        <a:graphic>
          <a:graphicData uri="http://schemas.openxmlformats.org/drawingml/2006/table">
            <a:tbl>
              <a:tblPr>
                <a:tableStyleId>{5C22544A-7EE6-4342-B048-85BDC9FD1C3A}</a:tableStyleId>
              </a:tblPr>
              <a:tblGrid>
                <a:gridCol w="6310192">
                  <a:extLst>
                    <a:ext uri="{9D8B030D-6E8A-4147-A177-3AD203B41FA5}">
                      <a16:colId xmlns:a16="http://schemas.microsoft.com/office/drawing/2014/main" val="2760547445"/>
                    </a:ext>
                  </a:extLst>
                </a:gridCol>
                <a:gridCol w="2474782">
                  <a:extLst>
                    <a:ext uri="{9D8B030D-6E8A-4147-A177-3AD203B41FA5}">
                      <a16:colId xmlns:a16="http://schemas.microsoft.com/office/drawing/2014/main" val="3467226036"/>
                    </a:ext>
                  </a:extLst>
                </a:gridCol>
                <a:gridCol w="2736304">
                  <a:extLst>
                    <a:ext uri="{9D8B030D-6E8A-4147-A177-3AD203B41FA5}">
                      <a16:colId xmlns:a16="http://schemas.microsoft.com/office/drawing/2014/main" val="4038405681"/>
                    </a:ext>
                  </a:extLst>
                </a:gridCol>
                <a:gridCol w="2729492">
                  <a:extLst>
                    <a:ext uri="{9D8B030D-6E8A-4147-A177-3AD203B41FA5}">
                      <a16:colId xmlns:a16="http://schemas.microsoft.com/office/drawing/2014/main" val="3570305574"/>
                    </a:ext>
                  </a:extLst>
                </a:gridCol>
                <a:gridCol w="2475772">
                  <a:extLst>
                    <a:ext uri="{9D8B030D-6E8A-4147-A177-3AD203B41FA5}">
                      <a16:colId xmlns:a16="http://schemas.microsoft.com/office/drawing/2014/main" val="2331765833"/>
                    </a:ext>
                  </a:extLst>
                </a:gridCol>
              </a:tblGrid>
              <a:tr h="2076910">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Economic Classification</a:t>
                      </a:r>
                    </a:p>
                  </a:txBody>
                  <a:tcPr marL="12072" marR="12072" marT="12072" marB="0" anchor="b">
                    <a:solidFill>
                      <a:srgbClr val="F5981B"/>
                    </a:solidFill>
                  </a:tcPr>
                </a:tc>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 Final Appropriation  </a:t>
                      </a:r>
                    </a:p>
                  </a:txBody>
                  <a:tcPr marL="12072" marR="12072" marT="12072" marB="0" anchor="b">
                    <a:solidFill>
                      <a:srgbClr val="F5981B"/>
                    </a:solidFill>
                  </a:tcPr>
                </a:tc>
                <a:tc>
                  <a:txBody>
                    <a:bodyPr/>
                    <a:lstStyle/>
                    <a:p>
                      <a:pPr marL="0" algn="l" defTabSz="914400" rtl="0" eaLnBrk="1" fontAlgn="b" latinLnBrk="0" hangingPunct="1"/>
                      <a:r>
                        <a:rPr lang="en-GB" sz="3200" b="1" u="none" strike="noStrike" kern="1200" dirty="0">
                          <a:solidFill>
                            <a:schemeClr val="bg1"/>
                          </a:solidFill>
                          <a:effectLst/>
                          <a:latin typeface="Arial" panose="020B0604020202020204" pitchFamily="34" charset="0"/>
                          <a:ea typeface="+mn-ea"/>
                          <a:cs typeface="Arial" panose="020B0604020202020204" pitchFamily="34" charset="0"/>
                        </a:rPr>
                        <a:t> Actual expenditure 31 March 2022  </a:t>
                      </a:r>
                    </a:p>
                  </a:txBody>
                  <a:tcPr marL="12072" marR="12072" marT="12072" marB="0" anchor="b">
                    <a:solidFill>
                      <a:srgbClr val="F5981B"/>
                    </a:solidFill>
                  </a:tcPr>
                </a:tc>
                <a:tc>
                  <a:txBody>
                    <a:bodyPr/>
                    <a:lstStyle/>
                    <a:p>
                      <a:pPr marL="0" algn="l" defTabSz="914400" rtl="0" eaLnBrk="1" fontAlgn="b" latinLnBrk="0" hangingPunct="1"/>
                      <a:r>
                        <a:rPr lang="en-GB" sz="3200" b="1" u="none" strike="noStrike" kern="1200" dirty="0">
                          <a:solidFill>
                            <a:schemeClr val="bg1"/>
                          </a:solidFill>
                          <a:effectLst/>
                          <a:latin typeface="Arial" panose="020B0604020202020204" pitchFamily="34" charset="0"/>
                          <a:ea typeface="+mn-ea"/>
                          <a:cs typeface="Arial" panose="020B0604020202020204" pitchFamily="34" charset="0"/>
                        </a:rPr>
                        <a:t>Variance</a:t>
                      </a:r>
                    </a:p>
                  </a:txBody>
                  <a:tcPr marL="12072" marR="12072" marT="12072" marB="0" anchor="b">
                    <a:solidFill>
                      <a:srgbClr val="F5981B"/>
                    </a:solidFill>
                  </a:tcPr>
                </a:tc>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Expenditure as % of final appropriation</a:t>
                      </a:r>
                      <a:endParaRPr lang="en-GB" sz="32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12072" marR="12072" marT="12072" marB="0" anchor="b">
                    <a:solidFill>
                      <a:srgbClr val="F5981B"/>
                    </a:solidFill>
                  </a:tcPr>
                </a:tc>
                <a:extLst>
                  <a:ext uri="{0D108BD9-81ED-4DB2-BD59-A6C34878D82A}">
                    <a16:rowId xmlns:a16="http://schemas.microsoft.com/office/drawing/2014/main" val="3695058948"/>
                  </a:ext>
                </a:extLst>
              </a:tr>
              <a:tr h="865998">
                <a:tc>
                  <a:txBody>
                    <a:bodyPr/>
                    <a:lstStyle/>
                    <a:p>
                      <a:pPr algn="l" fontAlgn="b"/>
                      <a:r>
                        <a:rPr lang="en-US" sz="2800" b="1" u="none" strike="noStrike" dirty="0">
                          <a:effectLst/>
                          <a:latin typeface="Arial" panose="020B0604020202020204" pitchFamily="34" charset="0"/>
                          <a:cs typeface="Arial" panose="020B0604020202020204" pitchFamily="34" charset="0"/>
                        </a:rPr>
                        <a:t>CURRENT PAYMENTS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221,071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213,904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8,167</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96.3%</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987540539"/>
                  </a:ext>
                </a:extLst>
              </a:tr>
              <a:tr h="865998">
                <a:tc>
                  <a:txBody>
                    <a:bodyPr/>
                    <a:lstStyle/>
                    <a:p>
                      <a:pPr algn="l" fontAlgn="b"/>
                      <a:r>
                        <a:rPr lang="en-US" sz="2800" u="none" strike="noStrike" dirty="0">
                          <a:effectLst/>
                          <a:latin typeface="Arial" panose="020B0604020202020204" pitchFamily="34" charset="0"/>
                          <a:cs typeface="Arial" panose="020B0604020202020204" pitchFamily="34" charset="0"/>
                        </a:rPr>
                        <a:t>Compensation of Employees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88,328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80,593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7,735</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91.2%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973987515"/>
                  </a:ext>
                </a:extLst>
              </a:tr>
              <a:tr h="865998">
                <a:tc>
                  <a:txBody>
                    <a:bodyPr/>
                    <a:lstStyle/>
                    <a:p>
                      <a:pPr algn="l" fontAlgn="b"/>
                      <a:r>
                        <a:rPr lang="en-US" sz="2800" u="none" strike="noStrike" dirty="0">
                          <a:effectLst/>
                          <a:latin typeface="Arial" panose="020B0604020202020204" pitchFamily="34" charset="0"/>
                          <a:cs typeface="Arial" panose="020B0604020202020204" pitchFamily="34" charset="0"/>
                        </a:rPr>
                        <a:t>Goods and Services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132,743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133,311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432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99.7%</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2854765685"/>
                  </a:ext>
                </a:extLst>
              </a:tr>
              <a:tr h="865998">
                <a:tc>
                  <a:txBody>
                    <a:bodyPr/>
                    <a:lstStyle/>
                    <a:p>
                      <a:pPr algn="l" fontAlgn="b"/>
                      <a:r>
                        <a:rPr lang="en-US" sz="2800" b="1" u="none" strike="noStrike" dirty="0">
                          <a:effectLst/>
                          <a:latin typeface="Arial" panose="020B0604020202020204" pitchFamily="34" charset="0"/>
                          <a:cs typeface="Arial" panose="020B0604020202020204" pitchFamily="34" charset="0"/>
                        </a:rPr>
                        <a:t>TRANSFERS &amp; SUBSIDIES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1,071,137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1,047,745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23,392</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97.8%</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436333337"/>
                  </a:ext>
                </a:extLst>
              </a:tr>
              <a:tr h="865998">
                <a:tc>
                  <a:txBody>
                    <a:bodyPr/>
                    <a:lstStyle/>
                    <a:p>
                      <a:pPr algn="l" fontAlgn="b"/>
                      <a:r>
                        <a:rPr lang="en-US" sz="2800" u="none" strike="noStrike" dirty="0">
                          <a:effectLst/>
                          <a:latin typeface="Arial" panose="020B0604020202020204" pitchFamily="34" charset="0"/>
                          <a:cs typeface="Arial" panose="020B0604020202020204" pitchFamily="34" charset="0"/>
                        </a:rPr>
                        <a:t>Provinces &amp; Municipalities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1,000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1,000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100.0%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2400330767"/>
                  </a:ext>
                </a:extLst>
              </a:tr>
              <a:tr h="865998">
                <a:tc>
                  <a:txBody>
                    <a:bodyPr/>
                    <a:lstStyle/>
                    <a:p>
                      <a:pPr algn="l" fontAlgn="b"/>
                      <a:r>
                        <a:rPr lang="en-US" sz="2800" u="none" strike="noStrike" dirty="0">
                          <a:effectLst/>
                          <a:latin typeface="Arial" panose="020B0604020202020204" pitchFamily="34" charset="0"/>
                          <a:cs typeface="Arial" panose="020B0604020202020204" pitchFamily="34" charset="0"/>
                        </a:rPr>
                        <a:t>Departmental Agencies (Cur)</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777,865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774,409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3,456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99.6%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275872484"/>
                  </a:ext>
                </a:extLst>
              </a:tr>
              <a:tr h="865998">
                <a:tc>
                  <a:txBody>
                    <a:bodyPr/>
                    <a:lstStyle/>
                    <a:p>
                      <a:pPr algn="l" fontAlgn="b"/>
                      <a:r>
                        <a:rPr lang="en-US" sz="2800" u="none" strike="noStrike" dirty="0">
                          <a:effectLst/>
                          <a:latin typeface="Arial" panose="020B0604020202020204" pitchFamily="34" charset="0"/>
                          <a:cs typeface="Arial" panose="020B0604020202020204" pitchFamily="34" charset="0"/>
                        </a:rPr>
                        <a:t>Higher Education Institutions (Cur)</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5,926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4,392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1,534</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74.1%</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3799031160"/>
                  </a:ext>
                </a:extLst>
              </a:tr>
              <a:tr h="865998">
                <a:tc>
                  <a:txBody>
                    <a:bodyPr/>
                    <a:lstStyle/>
                    <a:p>
                      <a:pPr algn="l" fontAlgn="b"/>
                      <a:r>
                        <a:rPr lang="en-US" sz="2800" u="none" strike="noStrike" dirty="0">
                          <a:effectLst/>
                          <a:latin typeface="Arial" panose="020B0604020202020204" pitchFamily="34" charset="0"/>
                          <a:cs typeface="Arial" panose="020B0604020202020204" pitchFamily="34" charset="0"/>
                        </a:rPr>
                        <a:t>Foreign Governance &amp; International Org</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2,984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2,890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94</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96.8%</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2522599094"/>
                  </a:ext>
                </a:extLst>
              </a:tr>
              <a:tr h="1082924">
                <a:tc>
                  <a:txBody>
                    <a:bodyPr/>
                    <a:lstStyle/>
                    <a:p>
                      <a:pPr algn="l" fontAlgn="b"/>
                      <a:r>
                        <a:rPr lang="en-US" sz="2800" u="none" strike="noStrike" dirty="0">
                          <a:effectLst/>
                          <a:latin typeface="Arial" panose="020B0604020202020204" pitchFamily="34" charset="0"/>
                          <a:cs typeface="Arial" panose="020B0604020202020204" pitchFamily="34" charset="0"/>
                        </a:rPr>
                        <a:t>Public corporations and private enterprises (Cur)</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108,835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98,572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10,263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90.6%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2928868133"/>
                  </a:ext>
                </a:extLst>
              </a:tr>
            </a:tbl>
          </a:graphicData>
        </a:graphic>
      </p:graphicFrame>
    </p:spTree>
    <p:extLst>
      <p:ext uri="{BB962C8B-B14F-4D97-AF65-F5344CB8AC3E}">
        <p14:creationId xmlns:p14="http://schemas.microsoft.com/office/powerpoint/2010/main" val="2615193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lvl1pPr algn="r">
              <a:defRPr sz="1600" b="0" u="none">
                <a:solidFill>
                  <a:srgbClr val="660066"/>
                </a:solidFill>
                <a:latin typeface="Verdana" pitchFamily="34" charset="0"/>
              </a:defRPr>
            </a:lvl1pPr>
          </a:lstStyle>
          <a:p>
            <a:pPr defTabSz="1828800" hangingPunct="1"/>
            <a:r>
              <a:rPr lang="en-ZA" sz="2400" b="1" kern="1200" dirty="0">
                <a:latin typeface="Arial" panose="020B0604020202020204" pitchFamily="34" charset="0"/>
                <a:ea typeface="+mn-ea"/>
                <a:cs typeface="Arial" panose="020B0604020202020204" pitchFamily="34" charset="0"/>
              </a:rPr>
              <a:t>27</a:t>
            </a:r>
          </a:p>
        </p:txBody>
      </p:sp>
      <p:sp>
        <p:nvSpPr>
          <p:cNvPr id="5" name="Content Placeholder 1"/>
          <p:cNvSpPr>
            <a:spLocks noGrp="1"/>
          </p:cNvSpPr>
          <p:nvPr>
            <p:ph idx="1"/>
          </p:nvPr>
        </p:nvSpPr>
        <p:spPr>
          <a:xfrm>
            <a:off x="3695056" y="233264"/>
            <a:ext cx="16993888" cy="908876"/>
          </a:xfrm>
        </p:spPr>
        <p:txBody>
          <a:bodyPr>
            <a:noAutofit/>
          </a:bodyPr>
          <a:lstStyle/>
          <a:p>
            <a:pPr marL="0" indent="0" algn="ctr" defTabSz="914400" eaLnBrk="0" fontAlgn="base" hangingPunct="0">
              <a:spcAft>
                <a:spcPct val="0"/>
              </a:spcAft>
              <a:buNone/>
              <a:defRPr/>
            </a:pPr>
            <a:r>
              <a:rPr lang="en-ZA" sz="4600" dirty="0">
                <a:solidFill>
                  <a:schemeClr val="accent6"/>
                </a:solidFill>
                <a:latin typeface="Arial" panose="020B0604020202020204" pitchFamily="34" charset="0"/>
                <a:ea typeface="+mj-ea"/>
                <a:cs typeface="Arial" panose="020B0604020202020204" pitchFamily="34" charset="0"/>
              </a:rPr>
              <a:t>PROGRAMME 3:  ARTS &amp; CULTURAL PROMOTION &amp; DEVELOPMENT</a:t>
            </a:r>
            <a:endParaRPr lang="en-ZA" sz="4600" cap="all" dirty="0">
              <a:solidFill>
                <a:schemeClr val="accent6"/>
              </a:solidFill>
              <a:latin typeface="Arial" panose="020B0604020202020204" pitchFamily="34" charset="0"/>
              <a:ea typeface="+mj-ea"/>
              <a:cs typeface="Arial" panose="020B0604020202020204" pitchFamily="34" charset="0"/>
            </a:endParaRPr>
          </a:p>
        </p:txBody>
      </p:sp>
      <p:graphicFrame>
        <p:nvGraphicFramePr>
          <p:cNvPr id="3" name="Table 2">
            <a:extLst>
              <a:ext uri="{FF2B5EF4-FFF2-40B4-BE49-F238E27FC236}">
                <a16:creationId xmlns:a16="http://schemas.microsoft.com/office/drawing/2014/main" id="{4E91444F-C033-4550-B53E-A0D87605FD20}"/>
              </a:ext>
            </a:extLst>
          </p:cNvPr>
          <p:cNvGraphicFramePr>
            <a:graphicFrameLocks noGrp="1"/>
          </p:cNvGraphicFramePr>
          <p:nvPr/>
        </p:nvGraphicFramePr>
        <p:xfrm>
          <a:off x="3695059" y="1142141"/>
          <a:ext cx="16726542" cy="7272898"/>
        </p:xfrm>
        <a:graphic>
          <a:graphicData uri="http://schemas.openxmlformats.org/drawingml/2006/table">
            <a:tbl>
              <a:tblPr>
                <a:tableStyleId>{5C22544A-7EE6-4342-B048-85BDC9FD1C3A}</a:tableStyleId>
              </a:tblPr>
              <a:tblGrid>
                <a:gridCol w="6310192">
                  <a:extLst>
                    <a:ext uri="{9D8B030D-6E8A-4147-A177-3AD203B41FA5}">
                      <a16:colId xmlns:a16="http://schemas.microsoft.com/office/drawing/2014/main" val="2760547445"/>
                    </a:ext>
                  </a:extLst>
                </a:gridCol>
                <a:gridCol w="2474782">
                  <a:extLst>
                    <a:ext uri="{9D8B030D-6E8A-4147-A177-3AD203B41FA5}">
                      <a16:colId xmlns:a16="http://schemas.microsoft.com/office/drawing/2014/main" val="3467226036"/>
                    </a:ext>
                  </a:extLst>
                </a:gridCol>
                <a:gridCol w="2736304">
                  <a:extLst>
                    <a:ext uri="{9D8B030D-6E8A-4147-A177-3AD203B41FA5}">
                      <a16:colId xmlns:a16="http://schemas.microsoft.com/office/drawing/2014/main" val="4038405681"/>
                    </a:ext>
                  </a:extLst>
                </a:gridCol>
                <a:gridCol w="2729492">
                  <a:extLst>
                    <a:ext uri="{9D8B030D-6E8A-4147-A177-3AD203B41FA5}">
                      <a16:colId xmlns:a16="http://schemas.microsoft.com/office/drawing/2014/main" val="3570305574"/>
                    </a:ext>
                  </a:extLst>
                </a:gridCol>
                <a:gridCol w="2475772">
                  <a:extLst>
                    <a:ext uri="{9D8B030D-6E8A-4147-A177-3AD203B41FA5}">
                      <a16:colId xmlns:a16="http://schemas.microsoft.com/office/drawing/2014/main" val="2331765833"/>
                    </a:ext>
                  </a:extLst>
                </a:gridCol>
              </a:tblGrid>
              <a:tr h="2076910">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Economic Classification</a:t>
                      </a:r>
                    </a:p>
                  </a:txBody>
                  <a:tcPr marL="12072" marR="12072" marT="12072" marB="0" anchor="b">
                    <a:solidFill>
                      <a:srgbClr val="F5981B"/>
                    </a:solidFill>
                  </a:tcPr>
                </a:tc>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 Final Appropriation  </a:t>
                      </a:r>
                    </a:p>
                  </a:txBody>
                  <a:tcPr marL="12072" marR="12072" marT="12072" marB="0" anchor="b">
                    <a:solidFill>
                      <a:srgbClr val="F5981B"/>
                    </a:solidFill>
                  </a:tcPr>
                </a:tc>
                <a:tc>
                  <a:txBody>
                    <a:bodyPr/>
                    <a:lstStyle/>
                    <a:p>
                      <a:pPr marL="0" algn="l" defTabSz="914400" rtl="0" eaLnBrk="1" fontAlgn="b" latinLnBrk="0" hangingPunct="1"/>
                      <a:r>
                        <a:rPr lang="en-GB" sz="3200" b="1" u="none" strike="noStrike" kern="1200" dirty="0">
                          <a:solidFill>
                            <a:schemeClr val="bg1"/>
                          </a:solidFill>
                          <a:effectLst/>
                          <a:latin typeface="Arial" panose="020B0604020202020204" pitchFamily="34" charset="0"/>
                          <a:ea typeface="+mn-ea"/>
                          <a:cs typeface="Arial" panose="020B0604020202020204" pitchFamily="34" charset="0"/>
                        </a:rPr>
                        <a:t> Actual expenditure 31 March 2022  </a:t>
                      </a:r>
                    </a:p>
                  </a:txBody>
                  <a:tcPr marL="12072" marR="12072" marT="12072" marB="0" anchor="b">
                    <a:solidFill>
                      <a:srgbClr val="F5981B"/>
                    </a:solidFill>
                  </a:tcPr>
                </a:tc>
                <a:tc>
                  <a:txBody>
                    <a:bodyPr/>
                    <a:lstStyle/>
                    <a:p>
                      <a:pPr marL="0" algn="l" defTabSz="914400" rtl="0" eaLnBrk="1" fontAlgn="b" latinLnBrk="0" hangingPunct="1"/>
                      <a:r>
                        <a:rPr lang="en-GB" sz="3200" b="1" u="none" strike="noStrike" kern="1200" dirty="0">
                          <a:solidFill>
                            <a:schemeClr val="bg1"/>
                          </a:solidFill>
                          <a:effectLst/>
                          <a:latin typeface="Arial" panose="020B0604020202020204" pitchFamily="34" charset="0"/>
                          <a:ea typeface="+mn-ea"/>
                          <a:cs typeface="Arial" panose="020B0604020202020204" pitchFamily="34" charset="0"/>
                        </a:rPr>
                        <a:t>Variance</a:t>
                      </a:r>
                    </a:p>
                  </a:txBody>
                  <a:tcPr marL="12072" marR="12072" marT="12072" marB="0" anchor="b">
                    <a:solidFill>
                      <a:srgbClr val="F5981B"/>
                    </a:solidFill>
                  </a:tcPr>
                </a:tc>
                <a:tc>
                  <a:txBody>
                    <a:bodyPr/>
                    <a:lstStyle/>
                    <a:p>
                      <a:pPr marL="0" algn="l" defTabSz="914400" rtl="0" eaLnBrk="1" fontAlgn="b" latinLnBrk="0" hangingPunct="1"/>
                      <a:r>
                        <a:rPr lang="en-US" sz="3200" b="1" u="none" strike="noStrike" kern="1200" dirty="0">
                          <a:solidFill>
                            <a:schemeClr val="bg1"/>
                          </a:solidFill>
                          <a:effectLst/>
                          <a:latin typeface="Arial" panose="020B0604020202020204" pitchFamily="34" charset="0"/>
                          <a:ea typeface="+mn-ea"/>
                          <a:cs typeface="Arial" panose="020B0604020202020204" pitchFamily="34" charset="0"/>
                        </a:rPr>
                        <a:t>Expenditure as % of final appropriation</a:t>
                      </a:r>
                      <a:endParaRPr lang="en-GB" sz="32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12072" marR="12072" marT="12072" marB="0" anchor="b">
                    <a:solidFill>
                      <a:srgbClr val="F5981B"/>
                    </a:solidFill>
                  </a:tcPr>
                </a:tc>
                <a:extLst>
                  <a:ext uri="{0D108BD9-81ED-4DB2-BD59-A6C34878D82A}">
                    <a16:rowId xmlns:a16="http://schemas.microsoft.com/office/drawing/2014/main" val="3695058948"/>
                  </a:ext>
                </a:extLst>
              </a:tr>
              <a:tr h="865998">
                <a:tc>
                  <a:txBody>
                    <a:bodyPr/>
                    <a:lstStyle/>
                    <a:p>
                      <a:pPr algn="l" fontAlgn="b"/>
                      <a:r>
                        <a:rPr lang="en-US" sz="2800" u="none" strike="noStrike" dirty="0">
                          <a:effectLst/>
                          <a:latin typeface="Arial" panose="020B0604020202020204" pitchFamily="34" charset="0"/>
                          <a:cs typeface="Arial" panose="020B0604020202020204" pitchFamily="34" charset="0"/>
                        </a:rPr>
                        <a:t>Households</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36,100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32,447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3,653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89.9%</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3138235997"/>
                  </a:ext>
                </a:extLst>
              </a:tr>
              <a:tr h="865998">
                <a:tc>
                  <a:txBody>
                    <a:bodyPr/>
                    <a:lstStyle/>
                    <a:p>
                      <a:pPr algn="l" fontAlgn="b"/>
                      <a:r>
                        <a:rPr lang="en-US" sz="2800" u="none" strike="noStrike" dirty="0">
                          <a:effectLst/>
                          <a:latin typeface="Arial" panose="020B0604020202020204" pitchFamily="34" charset="0"/>
                          <a:cs typeface="Arial" panose="020B0604020202020204" pitchFamily="34" charset="0"/>
                        </a:rPr>
                        <a:t>Non Profit Institutions (Cur)</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138,427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134,038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4,389</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96.8%</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4032178694"/>
                  </a:ext>
                </a:extLst>
              </a:tr>
              <a:tr h="865998">
                <a:tc>
                  <a:txBody>
                    <a:bodyPr/>
                    <a:lstStyle/>
                    <a:p>
                      <a:pPr algn="l" fontAlgn="b"/>
                      <a:r>
                        <a:rPr lang="en-US" sz="2800" b="1" u="none" strike="noStrike" dirty="0">
                          <a:effectLst/>
                          <a:latin typeface="Arial" panose="020B0604020202020204" pitchFamily="34" charset="0"/>
                          <a:cs typeface="Arial" panose="020B0604020202020204" pitchFamily="34" charset="0"/>
                        </a:rPr>
                        <a:t>PAYMENTS FOR CAPITAL ASSETS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3480637186"/>
                  </a:ext>
                </a:extLst>
              </a:tr>
              <a:tr h="865998">
                <a:tc>
                  <a:txBody>
                    <a:bodyPr/>
                    <a:lstStyle/>
                    <a:p>
                      <a:pPr algn="l" fontAlgn="b"/>
                      <a:r>
                        <a:rPr lang="en-US" sz="2800" u="none" strike="noStrike" dirty="0">
                          <a:effectLst/>
                          <a:latin typeface="Arial" panose="020B0604020202020204" pitchFamily="34" charset="0"/>
                          <a:cs typeface="Arial" panose="020B0604020202020204" pitchFamily="34" charset="0"/>
                        </a:rPr>
                        <a:t>Machinery and equipment</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u="none" strike="noStrike" dirty="0">
                          <a:effectLst/>
                          <a:latin typeface="Arial" panose="020B0604020202020204" pitchFamily="34" charset="0"/>
                          <a:cs typeface="Arial" panose="020B0604020202020204" pitchFamily="34" charset="0"/>
                        </a:rPr>
                        <a:t>                              -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2941014786"/>
                  </a:ext>
                </a:extLst>
              </a:tr>
              <a:tr h="865998">
                <a:tc>
                  <a:txBody>
                    <a:bodyPr/>
                    <a:lstStyle/>
                    <a:p>
                      <a:pPr algn="l" fontAlgn="b"/>
                      <a:r>
                        <a:rPr lang="en-US" sz="2800" b="1" u="none" strike="noStrike" dirty="0">
                          <a:effectLst/>
                          <a:latin typeface="Arial" panose="020B0604020202020204" pitchFamily="34" charset="0"/>
                          <a:cs typeface="Arial" panose="020B0604020202020204" pitchFamily="34" charset="0"/>
                        </a:rPr>
                        <a:t>PAYMENTS FOR FINANCIAL ASSETS</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243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243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i="0" u="none" strike="noStrike" dirty="0">
                          <a:solidFill>
                            <a:srgbClr val="000000"/>
                          </a:solidFill>
                          <a:effectLst/>
                          <a:latin typeface="Arial" panose="020B0604020202020204" pitchFamily="34" charset="0"/>
                          <a:cs typeface="Arial" panose="020B0604020202020204" pitchFamily="34" charset="0"/>
                        </a:rPr>
                        <a:t>-</a:t>
                      </a: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100.0%</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2556478802"/>
                  </a:ext>
                </a:extLst>
              </a:tr>
              <a:tr h="865998">
                <a:tc>
                  <a:txBody>
                    <a:bodyPr/>
                    <a:lstStyle/>
                    <a:p>
                      <a:pPr algn="l" fontAlgn="b"/>
                      <a:r>
                        <a:rPr lang="en-US" sz="2800" b="1" u="none" strike="noStrike" dirty="0">
                          <a:effectLst/>
                          <a:latin typeface="Arial" panose="020B0604020202020204" pitchFamily="34" charset="0"/>
                          <a:cs typeface="Arial" panose="020B0604020202020204" pitchFamily="34" charset="0"/>
                        </a:rPr>
                        <a:t>TOTAL</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1,293,451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               1,261,895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31,556</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2800" b="1" u="none" strike="noStrike" dirty="0">
                          <a:effectLst/>
                          <a:latin typeface="Arial" panose="020B0604020202020204" pitchFamily="34" charset="0"/>
                          <a:cs typeface="Arial" panose="020B0604020202020204" pitchFamily="34" charset="0"/>
                        </a:rPr>
                        <a:t>97.6%</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490927042"/>
                  </a:ext>
                </a:extLst>
              </a:tr>
            </a:tbl>
          </a:graphicData>
        </a:graphic>
      </p:graphicFrame>
    </p:spTree>
    <p:extLst>
      <p:ext uri="{BB962C8B-B14F-4D97-AF65-F5344CB8AC3E}">
        <p14:creationId xmlns:p14="http://schemas.microsoft.com/office/powerpoint/2010/main" val="7240600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527BE-84C0-7668-B084-BA75138CED47}"/>
              </a:ext>
            </a:extLst>
          </p:cNvPr>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28</a:t>
            </a:r>
          </a:p>
        </p:txBody>
      </p:sp>
      <p:sp>
        <p:nvSpPr>
          <p:cNvPr id="6" name="TextBox 5">
            <a:extLst>
              <a:ext uri="{FF2B5EF4-FFF2-40B4-BE49-F238E27FC236}">
                <a16:creationId xmlns:a16="http://schemas.microsoft.com/office/drawing/2014/main" id="{D46B06C7-2BE8-2707-9CA2-6AC7670E5500}"/>
              </a:ext>
            </a:extLst>
          </p:cNvPr>
          <p:cNvSpPr txBox="1"/>
          <p:nvPr/>
        </p:nvSpPr>
        <p:spPr>
          <a:xfrm>
            <a:off x="3621040" y="414091"/>
            <a:ext cx="16273808" cy="13572946"/>
          </a:xfrm>
          <a:prstGeom prst="rect">
            <a:avLst/>
          </a:prstGeom>
          <a:noFill/>
        </p:spPr>
        <p:txBody>
          <a:bodyPr wrap="square">
            <a:spAutoFit/>
          </a:bodyPr>
          <a:lstStyle/>
          <a:p>
            <a:pPr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Compensation of employees </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Underspending of R7.7 million due to n</a:t>
            </a:r>
            <a:r>
              <a:rPr lang="en-GB" sz="3200" kern="1200" dirty="0">
                <a:solidFill>
                  <a:prstClr val="black"/>
                </a:solidFill>
                <a:latin typeface="Arial" panose="020B0604020202020204" pitchFamily="34" charset="0"/>
                <a:ea typeface="+mn-ea"/>
                <a:cs typeface="Arial" panose="020B0604020202020204" pitchFamily="34" charset="0"/>
              </a:rPr>
              <a:t>umber of positions that had been vacant are already filled and the remainder are at different stages of the selection process.</a:t>
            </a:r>
          </a:p>
          <a:p>
            <a:pPr algn="just" defTabSz="1828800" hangingPunct="1">
              <a:spcAft>
                <a:spcPts val="1600"/>
              </a:spcAft>
              <a:tabLst>
                <a:tab pos="914400" algn="l"/>
              </a:tabLst>
            </a:pPr>
            <a:endParaRPr lang="en-GB" sz="3200"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buFont typeface="Wingdings" panose="05000000000000000000" pitchFamily="2" charset="2"/>
              <a:buChar char="q"/>
              <a:tabLst>
                <a:tab pos="914400" algn="l"/>
              </a:tabLst>
            </a:pPr>
            <a:r>
              <a:rPr lang="en-ZA" sz="3200" b="1" kern="1200" dirty="0">
                <a:solidFill>
                  <a:prstClr val="black"/>
                </a:solidFill>
                <a:latin typeface="Arial" panose="020B0604020202020204" pitchFamily="34" charset="0"/>
                <a:ea typeface="+mn-ea"/>
                <a:cs typeface="Arial" panose="020B0604020202020204" pitchFamily="34" charset="0"/>
              </a:rPr>
              <a:t>Goods and services</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Underspending of R432 thousands due to progress report for the South African Cultural Observatory received late on 31 March, and invoice only submitted in April from the Nelson Mandela University. </a:t>
            </a:r>
          </a:p>
          <a:p>
            <a:pPr algn="just" defTabSz="1828800" hangingPunct="1">
              <a:spcAft>
                <a:spcPts val="1600"/>
              </a:spcAft>
              <a:tabLst>
                <a:tab pos="914400" algn="l"/>
              </a:tabLst>
            </a:pPr>
            <a:endParaRPr lang="en-GB" sz="2000" kern="1200" dirty="0">
              <a:solidFill>
                <a:prstClr val="black"/>
              </a:solidFill>
              <a:latin typeface="Arial" panose="020B0604020202020204" pitchFamily="34" charset="0"/>
              <a:ea typeface="+mn-ea"/>
              <a:cs typeface="Arial" panose="020B0604020202020204" pitchFamily="34" charset="0"/>
            </a:endParaRPr>
          </a:p>
          <a:p>
            <a:pPr marL="571500" indent="-571500"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Departmental Agencies and Accounts (Cur)</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Underspending of R3.5 million owing to:</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PESP funds that was declined by 3 entities due to late approval of roll-over by National Treasury; and</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Second tranche to PACOFS for the implementation of incubator programme could not be transferred due to irregular PACOFS internal processes.</a:t>
            </a:r>
          </a:p>
          <a:p>
            <a:pPr algn="just" defTabSz="1828800" hangingPunct="1">
              <a:spcAft>
                <a:spcPts val="1600"/>
              </a:spcAft>
              <a:tabLst>
                <a:tab pos="914400" algn="l"/>
              </a:tabLst>
            </a:pPr>
            <a:endParaRPr lang="en-US" sz="1600" kern="1200" dirty="0">
              <a:solidFill>
                <a:prstClr val="black"/>
              </a:solidFill>
              <a:latin typeface="Arial" panose="020B0604020202020204" pitchFamily="34" charset="0"/>
              <a:ea typeface="+mn-ea"/>
              <a:cs typeface="Arial" panose="020B0604020202020204" pitchFamily="34" charset="0"/>
            </a:endParaRPr>
          </a:p>
          <a:p>
            <a:pPr marL="571500" indent="-571500"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Higher Education Institutions (Cur)</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Underspending of R1.5 million owing to failure by the University of Stellenbosch to submit compliance documents.</a:t>
            </a:r>
          </a:p>
          <a:p>
            <a:pPr algn="just" defTabSz="1828800" hangingPunct="1">
              <a:spcAft>
                <a:spcPts val="1600"/>
              </a:spcAft>
              <a:tabLst>
                <a:tab pos="914400" algn="l"/>
              </a:tabLst>
            </a:pPr>
            <a:endParaRPr lang="en-US" sz="3200" kern="1200" dirty="0">
              <a:solidFill>
                <a:prstClr val="black"/>
              </a:solidFill>
              <a:latin typeface="Calibri"/>
              <a:ea typeface="+mn-ea"/>
              <a:cs typeface="+mn-cs"/>
            </a:endParaRPr>
          </a:p>
          <a:p>
            <a:pPr algn="just" defTabSz="1828800" hangingPunct="1">
              <a:spcAft>
                <a:spcPts val="1600"/>
              </a:spcAft>
              <a:tabLst>
                <a:tab pos="914400" algn="l"/>
              </a:tabLst>
            </a:pPr>
            <a:endParaRPr lang="en-GB" sz="3200" b="1" kern="1200" dirty="0">
              <a:solidFill>
                <a:prstClr val="black"/>
              </a:solidFill>
              <a:latin typeface="Calibri (Body)"/>
              <a:ea typeface="+mn-ea"/>
              <a:cs typeface="Times New Roman" panose="02020603050405020304" pitchFamily="18" charset="0"/>
            </a:endParaRPr>
          </a:p>
          <a:p>
            <a:pPr algn="just" defTabSz="1828800" hangingPunct="1">
              <a:spcAft>
                <a:spcPts val="1600"/>
              </a:spcAft>
              <a:tabLst>
                <a:tab pos="914400" algn="l"/>
              </a:tabLst>
            </a:pPr>
            <a:endParaRPr lang="en-GB" sz="3200" kern="1200" dirty="0">
              <a:solidFill>
                <a:prstClr val="black"/>
              </a:solidFill>
              <a:latin typeface="Calibri (Body)"/>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BE364FC-0531-8CA2-03CC-D5626C4F4D59}"/>
              </a:ext>
            </a:extLst>
          </p:cNvPr>
          <p:cNvGraphicFramePr>
            <a:graphicFrameLocks noGrp="1"/>
          </p:cNvGraphicFramePr>
          <p:nvPr/>
        </p:nvGraphicFramePr>
        <p:xfrm>
          <a:off x="13200112" y="168324"/>
          <a:ext cx="3759200" cy="1130300"/>
        </p:xfrm>
        <a:graphic>
          <a:graphicData uri="http://schemas.openxmlformats.org/drawingml/2006/table">
            <a:tbl>
              <a:tblPr/>
              <a:tblGrid>
                <a:gridCol w="1219200">
                  <a:extLst>
                    <a:ext uri="{9D8B030D-6E8A-4147-A177-3AD203B41FA5}">
                      <a16:colId xmlns:a16="http://schemas.microsoft.com/office/drawing/2014/main" val="2490496129"/>
                    </a:ext>
                  </a:extLst>
                </a:gridCol>
                <a:gridCol w="1219200">
                  <a:extLst>
                    <a:ext uri="{9D8B030D-6E8A-4147-A177-3AD203B41FA5}">
                      <a16:colId xmlns:a16="http://schemas.microsoft.com/office/drawing/2014/main" val="2768179443"/>
                    </a:ext>
                  </a:extLst>
                </a:gridCol>
                <a:gridCol w="1320800">
                  <a:extLst>
                    <a:ext uri="{9D8B030D-6E8A-4147-A177-3AD203B41FA5}">
                      <a16:colId xmlns:a16="http://schemas.microsoft.com/office/drawing/2014/main" val="2976943947"/>
                    </a:ext>
                  </a:extLst>
                </a:gridCol>
              </a:tblGrid>
              <a:tr h="749300">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162644126"/>
                  </a:ext>
                </a:extLst>
              </a:tr>
              <a:tr h="38100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91.2%</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8.8%</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706893943"/>
                  </a:ext>
                </a:extLst>
              </a:tr>
            </a:tbl>
          </a:graphicData>
        </a:graphic>
      </p:graphicFrame>
      <p:graphicFrame>
        <p:nvGraphicFramePr>
          <p:cNvPr id="5" name="Table 4">
            <a:extLst>
              <a:ext uri="{FF2B5EF4-FFF2-40B4-BE49-F238E27FC236}">
                <a16:creationId xmlns:a16="http://schemas.microsoft.com/office/drawing/2014/main" id="{BC8FC467-EE3E-B7A6-147D-91B03A8EE3CE}"/>
              </a:ext>
            </a:extLst>
          </p:cNvPr>
          <p:cNvGraphicFramePr>
            <a:graphicFrameLocks noGrp="1"/>
          </p:cNvGraphicFramePr>
          <p:nvPr/>
        </p:nvGraphicFramePr>
        <p:xfrm>
          <a:off x="13200112" y="2183864"/>
          <a:ext cx="3759200" cy="1130300"/>
        </p:xfrm>
        <a:graphic>
          <a:graphicData uri="http://schemas.openxmlformats.org/drawingml/2006/table">
            <a:tbl>
              <a:tblPr/>
              <a:tblGrid>
                <a:gridCol w="1219200">
                  <a:extLst>
                    <a:ext uri="{9D8B030D-6E8A-4147-A177-3AD203B41FA5}">
                      <a16:colId xmlns:a16="http://schemas.microsoft.com/office/drawing/2014/main" val="1839570364"/>
                    </a:ext>
                  </a:extLst>
                </a:gridCol>
                <a:gridCol w="1219200">
                  <a:extLst>
                    <a:ext uri="{9D8B030D-6E8A-4147-A177-3AD203B41FA5}">
                      <a16:colId xmlns:a16="http://schemas.microsoft.com/office/drawing/2014/main" val="1305792327"/>
                    </a:ext>
                  </a:extLst>
                </a:gridCol>
                <a:gridCol w="1320800">
                  <a:extLst>
                    <a:ext uri="{9D8B030D-6E8A-4147-A177-3AD203B41FA5}">
                      <a16:colId xmlns:a16="http://schemas.microsoft.com/office/drawing/2014/main" val="613182062"/>
                    </a:ext>
                  </a:extLst>
                </a:gridCol>
              </a:tblGrid>
              <a:tr h="749300">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21684453"/>
                  </a:ext>
                </a:extLst>
              </a:tr>
              <a:tr h="38100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99.7%</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0.3%</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540230798"/>
                  </a:ext>
                </a:extLst>
              </a:tr>
            </a:tbl>
          </a:graphicData>
        </a:graphic>
      </p:graphicFrame>
      <p:graphicFrame>
        <p:nvGraphicFramePr>
          <p:cNvPr id="7" name="Table 6">
            <a:extLst>
              <a:ext uri="{FF2B5EF4-FFF2-40B4-BE49-F238E27FC236}">
                <a16:creationId xmlns:a16="http://schemas.microsoft.com/office/drawing/2014/main" id="{8A4C01F5-D19C-FBFF-BD19-E64437154B3E}"/>
              </a:ext>
            </a:extLst>
          </p:cNvPr>
          <p:cNvGraphicFramePr>
            <a:graphicFrameLocks noGrp="1"/>
          </p:cNvGraphicFramePr>
          <p:nvPr/>
        </p:nvGraphicFramePr>
        <p:xfrm>
          <a:off x="13200112" y="5273824"/>
          <a:ext cx="3759200" cy="1130300"/>
        </p:xfrm>
        <a:graphic>
          <a:graphicData uri="http://schemas.openxmlformats.org/drawingml/2006/table">
            <a:tbl>
              <a:tblPr/>
              <a:tblGrid>
                <a:gridCol w="1219200">
                  <a:extLst>
                    <a:ext uri="{9D8B030D-6E8A-4147-A177-3AD203B41FA5}">
                      <a16:colId xmlns:a16="http://schemas.microsoft.com/office/drawing/2014/main" val="3436010343"/>
                    </a:ext>
                  </a:extLst>
                </a:gridCol>
                <a:gridCol w="1219200">
                  <a:extLst>
                    <a:ext uri="{9D8B030D-6E8A-4147-A177-3AD203B41FA5}">
                      <a16:colId xmlns:a16="http://schemas.microsoft.com/office/drawing/2014/main" val="3700414766"/>
                    </a:ext>
                  </a:extLst>
                </a:gridCol>
                <a:gridCol w="1320800">
                  <a:extLst>
                    <a:ext uri="{9D8B030D-6E8A-4147-A177-3AD203B41FA5}">
                      <a16:colId xmlns:a16="http://schemas.microsoft.com/office/drawing/2014/main" val="1455942073"/>
                    </a:ext>
                  </a:extLst>
                </a:gridCol>
              </a:tblGrid>
              <a:tr h="749300">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928915691"/>
                  </a:ext>
                </a:extLst>
              </a:tr>
              <a:tr h="38100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99.6%</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0.4%</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611791964"/>
                  </a:ext>
                </a:extLst>
              </a:tr>
            </a:tbl>
          </a:graphicData>
        </a:graphic>
      </p:graphicFrame>
      <p:graphicFrame>
        <p:nvGraphicFramePr>
          <p:cNvPr id="8" name="Table 7">
            <a:extLst>
              <a:ext uri="{FF2B5EF4-FFF2-40B4-BE49-F238E27FC236}">
                <a16:creationId xmlns:a16="http://schemas.microsoft.com/office/drawing/2014/main" id="{E1D78A8A-83E0-477A-2258-6C2E4A56BCB0}"/>
              </a:ext>
            </a:extLst>
          </p:cNvPr>
          <p:cNvGraphicFramePr>
            <a:graphicFrameLocks noGrp="1"/>
          </p:cNvGraphicFramePr>
          <p:nvPr/>
        </p:nvGraphicFramePr>
        <p:xfrm>
          <a:off x="13192224" y="9450288"/>
          <a:ext cx="3759200" cy="1130300"/>
        </p:xfrm>
        <a:graphic>
          <a:graphicData uri="http://schemas.openxmlformats.org/drawingml/2006/table">
            <a:tbl>
              <a:tblPr/>
              <a:tblGrid>
                <a:gridCol w="1219200">
                  <a:extLst>
                    <a:ext uri="{9D8B030D-6E8A-4147-A177-3AD203B41FA5}">
                      <a16:colId xmlns:a16="http://schemas.microsoft.com/office/drawing/2014/main" val="2034025620"/>
                    </a:ext>
                  </a:extLst>
                </a:gridCol>
                <a:gridCol w="1219200">
                  <a:extLst>
                    <a:ext uri="{9D8B030D-6E8A-4147-A177-3AD203B41FA5}">
                      <a16:colId xmlns:a16="http://schemas.microsoft.com/office/drawing/2014/main" val="445806137"/>
                    </a:ext>
                  </a:extLst>
                </a:gridCol>
                <a:gridCol w="1320800">
                  <a:extLst>
                    <a:ext uri="{9D8B030D-6E8A-4147-A177-3AD203B41FA5}">
                      <a16:colId xmlns:a16="http://schemas.microsoft.com/office/drawing/2014/main" val="2267299723"/>
                    </a:ext>
                  </a:extLst>
                </a:gridCol>
              </a:tblGrid>
              <a:tr h="749300">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545880248"/>
                  </a:ext>
                </a:extLst>
              </a:tr>
              <a:tr h="38100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74.1%</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25.9%</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767649718"/>
                  </a:ext>
                </a:extLst>
              </a:tr>
            </a:tbl>
          </a:graphicData>
        </a:graphic>
      </p:graphicFrame>
    </p:spTree>
    <p:extLst>
      <p:ext uri="{BB962C8B-B14F-4D97-AF65-F5344CB8AC3E}">
        <p14:creationId xmlns:p14="http://schemas.microsoft.com/office/powerpoint/2010/main" val="6277290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527BE-84C0-7668-B084-BA75138CED47}"/>
              </a:ext>
            </a:extLst>
          </p:cNvPr>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29</a:t>
            </a:r>
          </a:p>
        </p:txBody>
      </p:sp>
      <p:sp>
        <p:nvSpPr>
          <p:cNvPr id="6" name="TextBox 5">
            <a:extLst>
              <a:ext uri="{FF2B5EF4-FFF2-40B4-BE49-F238E27FC236}">
                <a16:creationId xmlns:a16="http://schemas.microsoft.com/office/drawing/2014/main" id="{D46B06C7-2BE8-2707-9CA2-6AC7670E5500}"/>
              </a:ext>
            </a:extLst>
          </p:cNvPr>
          <p:cNvSpPr txBox="1"/>
          <p:nvPr/>
        </p:nvSpPr>
        <p:spPr>
          <a:xfrm>
            <a:off x="3633392" y="233265"/>
            <a:ext cx="16273808" cy="12403395"/>
          </a:xfrm>
          <a:prstGeom prst="rect">
            <a:avLst/>
          </a:prstGeom>
          <a:noFill/>
        </p:spPr>
        <p:txBody>
          <a:bodyPr wrap="square">
            <a:spAutoFit/>
          </a:bodyPr>
          <a:lstStyle/>
          <a:p>
            <a:pPr marL="571500" indent="-571500" algn="just" defTabSz="1828800" hangingPunct="1">
              <a:spcAft>
                <a:spcPts val="1600"/>
              </a:spcAft>
              <a:buFont typeface="Wingdings" panose="05000000000000000000" pitchFamily="2" charset="2"/>
              <a:buChar char="q"/>
              <a:tabLst>
                <a:tab pos="914400" algn="l"/>
              </a:tabLst>
            </a:pPr>
            <a:endParaRPr lang="en-US" sz="3200" b="1" kern="1200" dirty="0">
              <a:solidFill>
                <a:prstClr val="black"/>
              </a:solidFill>
              <a:latin typeface="Arial" panose="020B0604020202020204" pitchFamily="34" charset="0"/>
              <a:ea typeface="+mn-ea"/>
              <a:cs typeface="Arial" panose="020B0604020202020204" pitchFamily="34" charset="0"/>
            </a:endParaRPr>
          </a:p>
          <a:p>
            <a:pPr marL="571500" indent="-571500"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Public Corporations &amp; Private Enterprises (Cur)</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Underspending of R10.3 million as a result of the following: </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There were difficulties with obtaining compliance documents from beneficiaries to complete contracts as the arts and culture sector is gradually recovering from the detrimental effects of Covid-19 regulations; </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capacity from DSAC support units especially around contracting was not sufficiently matched to the high numbers of applications that were approved for 2021/22 open call; and</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item creation process took longer than anticipated which resulted in a trickling effect on all other subsequent process that needed to be completed.</a:t>
            </a:r>
          </a:p>
          <a:p>
            <a:pPr algn="just" defTabSz="1828800" hangingPunct="1">
              <a:spcAft>
                <a:spcPts val="1600"/>
              </a:spcAft>
              <a:tabLst>
                <a:tab pos="914400" algn="l"/>
              </a:tabLst>
            </a:pPr>
            <a:endParaRPr lang="en-US" sz="3200" b="1" kern="1200" dirty="0">
              <a:solidFill>
                <a:prstClr val="black"/>
              </a:solidFill>
              <a:latin typeface="Arial" panose="020B0604020202020204" pitchFamily="34" charset="0"/>
              <a:ea typeface="+mn-ea"/>
              <a:cs typeface="Arial" panose="020B0604020202020204" pitchFamily="34" charset="0"/>
            </a:endParaRPr>
          </a:p>
          <a:p>
            <a:pPr marL="571500" indent="-571500"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Non-Profit Institutions (Cur)</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Underspending of R4.4 million is due to:</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Last tranche to the Moral Regeneration Movement which could not be made due to non submission of audited financial report; </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Community arts development programmes budgeted for under NPIs were later discovered to be Departmental Agencies and they were paid as such; and</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Less requests for Deputy Minister’s financial assistance.</a:t>
            </a:r>
            <a:endParaRPr lang="en-GB" sz="3200" b="1"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endParaRPr lang="en-GB" sz="3200" kern="1200" dirty="0">
              <a:solidFill>
                <a:prstClr val="black"/>
              </a:solidFill>
              <a:latin typeface="Calibri (Body)"/>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57D68A24-750F-4420-E145-292DCAC33150}"/>
              </a:ext>
            </a:extLst>
          </p:cNvPr>
          <p:cNvGraphicFramePr>
            <a:graphicFrameLocks noGrp="1"/>
          </p:cNvGraphicFramePr>
          <p:nvPr/>
        </p:nvGraphicFramePr>
        <p:xfrm>
          <a:off x="13776176" y="377280"/>
          <a:ext cx="3759200" cy="1130300"/>
        </p:xfrm>
        <a:graphic>
          <a:graphicData uri="http://schemas.openxmlformats.org/drawingml/2006/table">
            <a:tbl>
              <a:tblPr/>
              <a:tblGrid>
                <a:gridCol w="1219200">
                  <a:extLst>
                    <a:ext uri="{9D8B030D-6E8A-4147-A177-3AD203B41FA5}">
                      <a16:colId xmlns:a16="http://schemas.microsoft.com/office/drawing/2014/main" val="581288516"/>
                    </a:ext>
                  </a:extLst>
                </a:gridCol>
                <a:gridCol w="1219200">
                  <a:extLst>
                    <a:ext uri="{9D8B030D-6E8A-4147-A177-3AD203B41FA5}">
                      <a16:colId xmlns:a16="http://schemas.microsoft.com/office/drawing/2014/main" val="1704349381"/>
                    </a:ext>
                  </a:extLst>
                </a:gridCol>
                <a:gridCol w="1320800">
                  <a:extLst>
                    <a:ext uri="{9D8B030D-6E8A-4147-A177-3AD203B41FA5}">
                      <a16:colId xmlns:a16="http://schemas.microsoft.com/office/drawing/2014/main" val="2140284117"/>
                    </a:ext>
                  </a:extLst>
                </a:gridCol>
              </a:tblGrid>
              <a:tr h="749300">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75500980"/>
                  </a:ext>
                </a:extLst>
              </a:tr>
              <a:tr h="38100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90.6%</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9.4%</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399722414"/>
                  </a:ext>
                </a:extLst>
              </a:tr>
            </a:tbl>
          </a:graphicData>
        </a:graphic>
      </p:graphicFrame>
      <p:graphicFrame>
        <p:nvGraphicFramePr>
          <p:cNvPr id="3" name="Table 2">
            <a:extLst>
              <a:ext uri="{FF2B5EF4-FFF2-40B4-BE49-F238E27FC236}">
                <a16:creationId xmlns:a16="http://schemas.microsoft.com/office/drawing/2014/main" id="{B67570DC-87D7-EAC6-0894-1EBFA6BA3941}"/>
              </a:ext>
            </a:extLst>
          </p:cNvPr>
          <p:cNvGraphicFramePr>
            <a:graphicFrameLocks noGrp="1"/>
          </p:cNvGraphicFramePr>
          <p:nvPr/>
        </p:nvGraphicFramePr>
        <p:xfrm>
          <a:off x="13776176" y="7434064"/>
          <a:ext cx="3759200" cy="1130300"/>
        </p:xfrm>
        <a:graphic>
          <a:graphicData uri="http://schemas.openxmlformats.org/drawingml/2006/table">
            <a:tbl>
              <a:tblPr/>
              <a:tblGrid>
                <a:gridCol w="1219200">
                  <a:extLst>
                    <a:ext uri="{9D8B030D-6E8A-4147-A177-3AD203B41FA5}">
                      <a16:colId xmlns:a16="http://schemas.microsoft.com/office/drawing/2014/main" val="2226542531"/>
                    </a:ext>
                  </a:extLst>
                </a:gridCol>
                <a:gridCol w="1219200">
                  <a:extLst>
                    <a:ext uri="{9D8B030D-6E8A-4147-A177-3AD203B41FA5}">
                      <a16:colId xmlns:a16="http://schemas.microsoft.com/office/drawing/2014/main" val="3052294133"/>
                    </a:ext>
                  </a:extLst>
                </a:gridCol>
                <a:gridCol w="1320800">
                  <a:extLst>
                    <a:ext uri="{9D8B030D-6E8A-4147-A177-3AD203B41FA5}">
                      <a16:colId xmlns:a16="http://schemas.microsoft.com/office/drawing/2014/main" val="3225744012"/>
                    </a:ext>
                  </a:extLst>
                </a:gridCol>
              </a:tblGrid>
              <a:tr h="749300">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121248499"/>
                  </a:ext>
                </a:extLst>
              </a:tr>
              <a:tr h="38100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96.8%</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3.2%</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998276821"/>
                  </a:ext>
                </a:extLst>
              </a:tr>
            </a:tbl>
          </a:graphicData>
        </a:graphic>
      </p:graphicFrame>
    </p:spTree>
    <p:extLst>
      <p:ext uri="{BB962C8B-B14F-4D97-AF65-F5344CB8AC3E}">
        <p14:creationId xmlns:p14="http://schemas.microsoft.com/office/powerpoint/2010/main" val="2648420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527BE-84C0-7668-B084-BA75138CED47}"/>
              </a:ext>
            </a:extLst>
          </p:cNvPr>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30</a:t>
            </a:r>
          </a:p>
        </p:txBody>
      </p:sp>
      <p:sp>
        <p:nvSpPr>
          <p:cNvPr id="6" name="TextBox 5">
            <a:extLst>
              <a:ext uri="{FF2B5EF4-FFF2-40B4-BE49-F238E27FC236}">
                <a16:creationId xmlns:a16="http://schemas.microsoft.com/office/drawing/2014/main" id="{D46B06C7-2BE8-2707-9CA2-6AC7670E5500}"/>
              </a:ext>
            </a:extLst>
          </p:cNvPr>
          <p:cNvSpPr txBox="1"/>
          <p:nvPr/>
        </p:nvSpPr>
        <p:spPr>
          <a:xfrm>
            <a:off x="3633392" y="1241377"/>
            <a:ext cx="16273808" cy="6740307"/>
          </a:xfrm>
          <a:prstGeom prst="rect">
            <a:avLst/>
          </a:prstGeom>
          <a:noFill/>
        </p:spPr>
        <p:txBody>
          <a:bodyPr wrap="square">
            <a:spAutoFit/>
          </a:bodyPr>
          <a:lstStyle/>
          <a:p>
            <a:pPr marL="571500" indent="-571500"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Households</a:t>
            </a:r>
          </a:p>
          <a:p>
            <a:pPr algn="just" defTabSz="1828800" hangingPunct="1">
              <a:spcAft>
                <a:spcPts val="1600"/>
              </a:spcAft>
              <a:tabLst>
                <a:tab pos="914400" algn="l"/>
              </a:tabLst>
            </a:pPr>
            <a:endParaRPr lang="en-US" sz="3200"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An underspending of R3.7 million is due to:</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There were difficulties with obtaining compliance documents from MGE beneficiaries to complete contracts as the arts and culture sector is gradually recovering from the detrimental effects of Covid-19 regulations; and</a:t>
            </a:r>
          </a:p>
          <a:p>
            <a:pPr marL="571500" indent="-571500" algn="just" defTabSz="1828800" hangingPunct="1">
              <a:spcAft>
                <a:spcPts val="1600"/>
              </a:spcAft>
              <a:buFont typeface="Wingdings" panose="05000000000000000000" pitchFamily="2" charset="2"/>
              <a:buChar char="v"/>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The capacity from DSAC support units especially around contracting was not sufficiently matched to the high numbers of applications that were approved for 2021/22 MGE open call.</a:t>
            </a:r>
          </a:p>
          <a:p>
            <a:pPr algn="just" defTabSz="1828800" hangingPunct="1">
              <a:spcAft>
                <a:spcPts val="1600"/>
              </a:spcAft>
              <a:tabLst>
                <a:tab pos="914400" algn="l"/>
              </a:tabLst>
            </a:pPr>
            <a:endParaRPr lang="en-GB" sz="3200" b="1"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tabLst>
                <a:tab pos="914400" algn="l"/>
              </a:tabLst>
            </a:pPr>
            <a:endParaRPr lang="en-GB" sz="3200" kern="1200" dirty="0">
              <a:solidFill>
                <a:prstClr val="black"/>
              </a:solidFill>
              <a:latin typeface="Calibri (Body)"/>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C82A4643-8D40-9EE7-4A6B-67B18ED9EE43}"/>
              </a:ext>
            </a:extLst>
          </p:cNvPr>
          <p:cNvGraphicFramePr>
            <a:graphicFrameLocks noGrp="1"/>
          </p:cNvGraphicFramePr>
          <p:nvPr/>
        </p:nvGraphicFramePr>
        <p:xfrm>
          <a:off x="8406656" y="809328"/>
          <a:ext cx="3759200" cy="1130300"/>
        </p:xfrm>
        <a:graphic>
          <a:graphicData uri="http://schemas.openxmlformats.org/drawingml/2006/table">
            <a:tbl>
              <a:tblPr/>
              <a:tblGrid>
                <a:gridCol w="1219200">
                  <a:extLst>
                    <a:ext uri="{9D8B030D-6E8A-4147-A177-3AD203B41FA5}">
                      <a16:colId xmlns:a16="http://schemas.microsoft.com/office/drawing/2014/main" val="1037792402"/>
                    </a:ext>
                  </a:extLst>
                </a:gridCol>
                <a:gridCol w="1219200">
                  <a:extLst>
                    <a:ext uri="{9D8B030D-6E8A-4147-A177-3AD203B41FA5}">
                      <a16:colId xmlns:a16="http://schemas.microsoft.com/office/drawing/2014/main" val="719566247"/>
                    </a:ext>
                  </a:extLst>
                </a:gridCol>
                <a:gridCol w="1320800">
                  <a:extLst>
                    <a:ext uri="{9D8B030D-6E8A-4147-A177-3AD203B41FA5}">
                      <a16:colId xmlns:a16="http://schemas.microsoft.com/office/drawing/2014/main" val="2267718356"/>
                    </a:ext>
                  </a:extLst>
                </a:gridCol>
              </a:tblGrid>
              <a:tr h="749300">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841983070"/>
                  </a:ext>
                </a:extLst>
              </a:tr>
              <a:tr h="38100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89.9%</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10.1%</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271342866"/>
                  </a:ext>
                </a:extLst>
              </a:tr>
            </a:tbl>
          </a:graphicData>
        </a:graphic>
      </p:graphicFrame>
    </p:spTree>
    <p:extLst>
      <p:ext uri="{BB962C8B-B14F-4D97-AF65-F5344CB8AC3E}">
        <p14:creationId xmlns:p14="http://schemas.microsoft.com/office/powerpoint/2010/main" val="39717911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31</a:t>
            </a:r>
          </a:p>
        </p:txBody>
      </p:sp>
      <p:sp>
        <p:nvSpPr>
          <p:cNvPr id="5" name="Content Placeholder 1"/>
          <p:cNvSpPr>
            <a:spLocks noGrp="1"/>
          </p:cNvSpPr>
          <p:nvPr>
            <p:ph idx="1"/>
          </p:nvPr>
        </p:nvSpPr>
        <p:spPr>
          <a:xfrm>
            <a:off x="3695056" y="233267"/>
            <a:ext cx="16849872" cy="864094"/>
          </a:xfrm>
        </p:spPr>
        <p:txBody>
          <a:bodyPr>
            <a:normAutofit fontScale="55000" lnSpcReduction="20000"/>
          </a:bodyPr>
          <a:lstStyle/>
          <a:p>
            <a:pPr marL="0" indent="0" algn="ctr" defTabSz="914400" eaLnBrk="0" fontAlgn="base" hangingPunct="0">
              <a:spcAft>
                <a:spcPct val="0"/>
              </a:spcAft>
              <a:buNone/>
              <a:defRPr/>
            </a:pPr>
            <a:r>
              <a:rPr lang="en-ZA" sz="8000" dirty="0">
                <a:solidFill>
                  <a:schemeClr val="accent6"/>
                </a:solidFill>
                <a:latin typeface="Arial" panose="020B0604020202020204" pitchFamily="34" charset="0"/>
                <a:ea typeface="+mj-ea"/>
                <a:cs typeface="Arial" panose="020B0604020202020204" pitchFamily="34" charset="0"/>
              </a:rPr>
              <a:t>PROGRAMME 4:  HERITAGE PROMOTION &amp; PRESERVATION</a:t>
            </a:r>
            <a:endParaRPr lang="en-ZA" sz="7200" cap="all" dirty="0">
              <a:solidFill>
                <a:schemeClr val="accent6"/>
              </a:solidFill>
              <a:latin typeface="Arial" panose="020B0604020202020204" pitchFamily="34" charset="0"/>
              <a:ea typeface="+mj-ea"/>
              <a:cs typeface="Arial" panose="020B0604020202020204" pitchFamily="34" charset="0"/>
            </a:endParaRPr>
          </a:p>
        </p:txBody>
      </p:sp>
      <p:graphicFrame>
        <p:nvGraphicFramePr>
          <p:cNvPr id="2" name="Table 1">
            <a:extLst>
              <a:ext uri="{FF2B5EF4-FFF2-40B4-BE49-F238E27FC236}">
                <a16:creationId xmlns:a16="http://schemas.microsoft.com/office/drawing/2014/main" id="{248E844C-CC5A-D6DF-1E8F-1202D41F3980}"/>
              </a:ext>
            </a:extLst>
          </p:cNvPr>
          <p:cNvGraphicFramePr>
            <a:graphicFrameLocks noGrp="1"/>
          </p:cNvGraphicFramePr>
          <p:nvPr/>
        </p:nvGraphicFramePr>
        <p:xfrm>
          <a:off x="3962401" y="3200400"/>
          <a:ext cx="16212146" cy="1633248"/>
        </p:xfrm>
        <a:graphic>
          <a:graphicData uri="http://schemas.openxmlformats.org/drawingml/2006/table">
            <a:tbl>
              <a:tblPr>
                <a:tableStyleId>{5C22544A-7EE6-4342-B048-85BDC9FD1C3A}</a:tableStyleId>
              </a:tblPr>
              <a:tblGrid>
                <a:gridCol w="5760642">
                  <a:extLst>
                    <a:ext uri="{9D8B030D-6E8A-4147-A177-3AD203B41FA5}">
                      <a16:colId xmlns:a16="http://schemas.microsoft.com/office/drawing/2014/main" val="3158771262"/>
                    </a:ext>
                  </a:extLst>
                </a:gridCol>
                <a:gridCol w="2448272">
                  <a:extLst>
                    <a:ext uri="{9D8B030D-6E8A-4147-A177-3AD203B41FA5}">
                      <a16:colId xmlns:a16="http://schemas.microsoft.com/office/drawing/2014/main" val="2976289422"/>
                    </a:ext>
                  </a:extLst>
                </a:gridCol>
                <a:gridCol w="2880320">
                  <a:extLst>
                    <a:ext uri="{9D8B030D-6E8A-4147-A177-3AD203B41FA5}">
                      <a16:colId xmlns:a16="http://schemas.microsoft.com/office/drawing/2014/main" val="72381538"/>
                    </a:ext>
                  </a:extLst>
                </a:gridCol>
                <a:gridCol w="2736304">
                  <a:extLst>
                    <a:ext uri="{9D8B030D-6E8A-4147-A177-3AD203B41FA5}">
                      <a16:colId xmlns:a16="http://schemas.microsoft.com/office/drawing/2014/main" val="1184288279"/>
                    </a:ext>
                  </a:extLst>
                </a:gridCol>
                <a:gridCol w="2386608">
                  <a:extLst>
                    <a:ext uri="{9D8B030D-6E8A-4147-A177-3AD203B41FA5}">
                      <a16:colId xmlns:a16="http://schemas.microsoft.com/office/drawing/2014/main" val="1210299233"/>
                    </a:ext>
                  </a:extLst>
                </a:gridCol>
              </a:tblGrid>
              <a:tr h="408312">
                <a:tc>
                  <a:txBody>
                    <a:bodyPr/>
                    <a:lstStyle/>
                    <a:p>
                      <a:pPr algn="l"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055456357"/>
                  </a:ext>
                </a:extLst>
              </a:tr>
              <a:tr h="408312">
                <a:tc>
                  <a:txBody>
                    <a:bodyPr/>
                    <a:lstStyle/>
                    <a:p>
                      <a:pPr algn="l"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2820668865"/>
                  </a:ext>
                </a:extLst>
              </a:tr>
              <a:tr h="408312">
                <a:tc>
                  <a:txBody>
                    <a:bodyPr/>
                    <a:lstStyle/>
                    <a:p>
                      <a:pPr algn="l"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649467282"/>
                  </a:ext>
                </a:extLst>
              </a:tr>
              <a:tr h="408312">
                <a:tc>
                  <a:txBody>
                    <a:bodyPr/>
                    <a:lstStyle/>
                    <a:p>
                      <a:pPr algn="l" fontAlgn="b"/>
                      <a:endParaRPr lang="en-US" sz="2600" b="0" i="0" u="none" strike="noStrike" dirty="0">
                        <a:solidFill>
                          <a:srgbClr val="000000"/>
                        </a:solidFill>
                        <a:effectLst/>
                        <a:latin typeface="Calibri" panose="020F050202020403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Calibri" panose="020F050202020403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Calibri" panose="020F050202020403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Calibri" panose="020F0502020204030204" pitchFamily="34" charset="0"/>
                      </a:endParaRPr>
                    </a:p>
                  </a:txBody>
                  <a:tcPr marL="12072" marR="12072" marT="12072" marB="0" anchor="b">
                    <a:noFill/>
                  </a:tcPr>
                </a:tc>
                <a:tc>
                  <a:txBody>
                    <a:bodyPr/>
                    <a:lstStyle/>
                    <a:p>
                      <a:pPr algn="r" fontAlgn="b"/>
                      <a:endParaRPr lang="en-US" sz="2600" b="0" i="0" u="none" strike="noStrike" dirty="0">
                        <a:solidFill>
                          <a:srgbClr val="000000"/>
                        </a:solidFill>
                        <a:effectLst/>
                        <a:latin typeface="Calibri" panose="020F0502020204030204" pitchFamily="34" charset="0"/>
                      </a:endParaRPr>
                    </a:p>
                  </a:txBody>
                  <a:tcPr marL="12072" marR="12072" marT="12072" marB="0" anchor="b">
                    <a:noFill/>
                  </a:tcPr>
                </a:tc>
                <a:extLst>
                  <a:ext uri="{0D108BD9-81ED-4DB2-BD59-A6C34878D82A}">
                    <a16:rowId xmlns:a16="http://schemas.microsoft.com/office/drawing/2014/main" val="331018228"/>
                  </a:ext>
                </a:extLst>
              </a:tr>
            </a:tbl>
          </a:graphicData>
        </a:graphic>
      </p:graphicFrame>
      <p:graphicFrame>
        <p:nvGraphicFramePr>
          <p:cNvPr id="6" name="Table 5">
            <a:extLst>
              <a:ext uri="{FF2B5EF4-FFF2-40B4-BE49-F238E27FC236}">
                <a16:creationId xmlns:a16="http://schemas.microsoft.com/office/drawing/2014/main" id="{F7338087-7A16-DC2F-874D-794AC1929358}"/>
              </a:ext>
            </a:extLst>
          </p:cNvPr>
          <p:cNvGraphicFramePr>
            <a:graphicFrameLocks noGrp="1"/>
          </p:cNvGraphicFramePr>
          <p:nvPr>
            <p:extLst>
              <p:ext uri="{D42A27DB-BD31-4B8C-83A1-F6EECF244321}">
                <p14:modId xmlns:p14="http://schemas.microsoft.com/office/powerpoint/2010/main" val="1935588143"/>
              </p:ext>
            </p:extLst>
          </p:nvPr>
        </p:nvGraphicFramePr>
        <p:xfrm>
          <a:off x="3691913" y="1385393"/>
          <a:ext cx="16212146" cy="10230518"/>
        </p:xfrm>
        <a:graphic>
          <a:graphicData uri="http://schemas.openxmlformats.org/drawingml/2006/table">
            <a:tbl>
              <a:tblPr>
                <a:tableStyleId>{5C22544A-7EE6-4342-B048-85BDC9FD1C3A}</a:tableStyleId>
              </a:tblPr>
              <a:tblGrid>
                <a:gridCol w="5760642">
                  <a:extLst>
                    <a:ext uri="{9D8B030D-6E8A-4147-A177-3AD203B41FA5}">
                      <a16:colId xmlns:a16="http://schemas.microsoft.com/office/drawing/2014/main" val="2202665000"/>
                    </a:ext>
                  </a:extLst>
                </a:gridCol>
                <a:gridCol w="2448272">
                  <a:extLst>
                    <a:ext uri="{9D8B030D-6E8A-4147-A177-3AD203B41FA5}">
                      <a16:colId xmlns:a16="http://schemas.microsoft.com/office/drawing/2014/main" val="4115059315"/>
                    </a:ext>
                  </a:extLst>
                </a:gridCol>
                <a:gridCol w="2880320">
                  <a:extLst>
                    <a:ext uri="{9D8B030D-6E8A-4147-A177-3AD203B41FA5}">
                      <a16:colId xmlns:a16="http://schemas.microsoft.com/office/drawing/2014/main" val="2767704898"/>
                    </a:ext>
                  </a:extLst>
                </a:gridCol>
                <a:gridCol w="2736304">
                  <a:extLst>
                    <a:ext uri="{9D8B030D-6E8A-4147-A177-3AD203B41FA5}">
                      <a16:colId xmlns:a16="http://schemas.microsoft.com/office/drawing/2014/main" val="1403547378"/>
                    </a:ext>
                  </a:extLst>
                </a:gridCol>
                <a:gridCol w="2386608">
                  <a:extLst>
                    <a:ext uri="{9D8B030D-6E8A-4147-A177-3AD203B41FA5}">
                      <a16:colId xmlns:a16="http://schemas.microsoft.com/office/drawing/2014/main" val="2265129935"/>
                    </a:ext>
                  </a:extLst>
                </a:gridCol>
              </a:tblGrid>
              <a:tr h="1273554">
                <a:tc>
                  <a:txBody>
                    <a:bodyPr/>
                    <a:lstStyle/>
                    <a:p>
                      <a:pPr marL="0" algn="l" defTabSz="914400" rtl="0" eaLnBrk="1" fontAlgn="b" latinLnBrk="0" hangingPunct="1"/>
                      <a:r>
                        <a:rPr lang="en-US" sz="2600" b="1" u="none" strike="noStrike" kern="1200" dirty="0">
                          <a:solidFill>
                            <a:schemeClr val="bg1"/>
                          </a:solidFill>
                          <a:effectLst/>
                          <a:latin typeface="+mn-lt"/>
                          <a:ea typeface="+mn-ea"/>
                          <a:cs typeface="+mn-cs"/>
                        </a:rPr>
                        <a:t>Sub-programme</a:t>
                      </a:r>
                    </a:p>
                  </a:txBody>
                  <a:tcPr marL="12072" marR="12072" marT="12072" marB="0" anchor="b">
                    <a:solidFill>
                      <a:srgbClr val="F5981B"/>
                    </a:solidFill>
                  </a:tcPr>
                </a:tc>
                <a:tc>
                  <a:txBody>
                    <a:bodyPr/>
                    <a:lstStyle/>
                    <a:p>
                      <a:pPr marL="0" algn="l" defTabSz="914400" rtl="0" eaLnBrk="1" fontAlgn="b" latinLnBrk="0" hangingPunct="1"/>
                      <a:r>
                        <a:rPr lang="en-US" sz="2600" b="1" u="none" strike="noStrike" kern="1200" dirty="0">
                          <a:solidFill>
                            <a:schemeClr val="bg1"/>
                          </a:solidFill>
                          <a:effectLst/>
                          <a:latin typeface="+mn-lt"/>
                          <a:ea typeface="+mn-ea"/>
                          <a:cs typeface="+mn-cs"/>
                        </a:rPr>
                        <a:t> Final Appropriation  </a:t>
                      </a:r>
                    </a:p>
                  </a:txBody>
                  <a:tcPr marL="12072" marR="12072" marT="12072" marB="0" anchor="b">
                    <a:solidFill>
                      <a:srgbClr val="F5981B"/>
                    </a:solidFill>
                  </a:tcPr>
                </a:tc>
                <a:tc>
                  <a:txBody>
                    <a:bodyPr/>
                    <a:lstStyle/>
                    <a:p>
                      <a:pPr marL="0" algn="l" defTabSz="914400" rtl="0" eaLnBrk="1" fontAlgn="b" latinLnBrk="0" hangingPunct="1"/>
                      <a:r>
                        <a:rPr lang="en-GB" sz="2600" b="1" u="none" strike="noStrike" kern="1200" dirty="0">
                          <a:solidFill>
                            <a:schemeClr val="bg1"/>
                          </a:solidFill>
                          <a:effectLst/>
                          <a:latin typeface="+mn-lt"/>
                          <a:ea typeface="+mn-ea"/>
                          <a:cs typeface="+mn-cs"/>
                        </a:rPr>
                        <a:t> Actual expenditure 31 March 2022  </a:t>
                      </a:r>
                    </a:p>
                  </a:txBody>
                  <a:tcPr marL="12072" marR="12072" marT="12072" marB="0" anchor="b">
                    <a:solidFill>
                      <a:srgbClr val="F5981B"/>
                    </a:solidFill>
                  </a:tcPr>
                </a:tc>
                <a:tc>
                  <a:txBody>
                    <a:bodyPr/>
                    <a:lstStyle/>
                    <a:p>
                      <a:pPr marL="0" algn="l" defTabSz="914400" rtl="0" eaLnBrk="1" fontAlgn="b" latinLnBrk="0" hangingPunct="1"/>
                      <a:r>
                        <a:rPr lang="en-GB" sz="2600" b="1" u="none" strike="noStrike" kern="1200" dirty="0">
                          <a:solidFill>
                            <a:schemeClr val="bg1"/>
                          </a:solidFill>
                          <a:effectLst/>
                          <a:latin typeface="+mn-lt"/>
                          <a:ea typeface="+mn-ea"/>
                          <a:cs typeface="+mn-cs"/>
                        </a:rPr>
                        <a:t>Variance</a:t>
                      </a:r>
                    </a:p>
                  </a:txBody>
                  <a:tcPr marL="12072" marR="12072" marT="12072" marB="0" anchor="b">
                    <a:solidFill>
                      <a:srgbClr val="F5981B"/>
                    </a:solidFill>
                  </a:tcPr>
                </a:tc>
                <a:tc>
                  <a:txBody>
                    <a:bodyPr/>
                    <a:lstStyle/>
                    <a:p>
                      <a:pPr marL="0" algn="l" defTabSz="914400" rtl="0" eaLnBrk="1" fontAlgn="b" latinLnBrk="0" hangingPunct="1"/>
                      <a:r>
                        <a:rPr lang="en-US" sz="2600" b="1" u="none" strike="noStrike" kern="1200" dirty="0">
                          <a:solidFill>
                            <a:schemeClr val="bg1"/>
                          </a:solidFill>
                          <a:effectLst/>
                          <a:latin typeface="+mn-lt"/>
                          <a:ea typeface="+mn-ea"/>
                          <a:cs typeface="+mn-cs"/>
                        </a:rPr>
                        <a:t>Expenditure as % of final appropriation</a:t>
                      </a:r>
                    </a:p>
                  </a:txBody>
                  <a:tcPr marL="12072" marR="12072" marT="12072" marB="0" anchor="b">
                    <a:solidFill>
                      <a:srgbClr val="F5981B"/>
                    </a:solidFill>
                  </a:tcPr>
                </a:tc>
                <a:extLst>
                  <a:ext uri="{0D108BD9-81ED-4DB2-BD59-A6C34878D82A}">
                    <a16:rowId xmlns:a16="http://schemas.microsoft.com/office/drawing/2014/main" val="2949108054"/>
                  </a:ext>
                </a:extLst>
              </a:tr>
              <a:tr h="853304">
                <a:tc>
                  <a:txBody>
                    <a:bodyPr/>
                    <a:lstStyle/>
                    <a:p>
                      <a:pPr algn="l" fontAlgn="b"/>
                      <a:r>
                        <a:rPr lang="en-US" sz="2600" b="0" u="none" strike="noStrike" dirty="0">
                          <a:effectLst/>
                          <a:latin typeface="Arial" panose="020B0604020202020204" pitchFamily="34" charset="0"/>
                          <a:cs typeface="Arial" panose="020B0604020202020204" pitchFamily="34" charset="0"/>
                        </a:rPr>
                        <a:t>Heritage Promotion</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65,067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62,481</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2,586</a:t>
                      </a: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96.0%</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1919730029"/>
                  </a:ext>
                </a:extLst>
              </a:tr>
              <a:tr h="853304">
                <a:tc>
                  <a:txBody>
                    <a:bodyPr/>
                    <a:lstStyle/>
                    <a:p>
                      <a:pPr algn="l" fontAlgn="b"/>
                      <a:r>
                        <a:rPr lang="en-US" sz="2600" b="0" i="0" u="none" strike="noStrike" dirty="0">
                          <a:solidFill>
                            <a:srgbClr val="000000"/>
                          </a:solidFill>
                          <a:effectLst/>
                          <a:latin typeface="Arial" panose="020B0604020202020204" pitchFamily="34" charset="0"/>
                          <a:cs typeface="Arial" panose="020B0604020202020204" pitchFamily="34" charset="0"/>
                        </a:rPr>
                        <a:t>National Archive Services</a:t>
                      </a: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57,105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46,333</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10,772</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81.1%</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2554724734"/>
                  </a:ext>
                </a:extLst>
              </a:tr>
              <a:tr h="1273554">
                <a:tc>
                  <a:txBody>
                    <a:bodyPr/>
                    <a:lstStyle/>
                    <a:p>
                      <a:pPr algn="l" fontAlgn="b"/>
                      <a:endParaRPr lang="en-US" sz="2600" b="0" u="none" strike="noStrike" dirty="0">
                        <a:effectLst/>
                        <a:latin typeface="Arial" panose="020B0604020202020204" pitchFamily="34" charset="0"/>
                        <a:cs typeface="Arial" panose="020B0604020202020204" pitchFamily="34" charset="0"/>
                      </a:endParaRPr>
                    </a:p>
                    <a:p>
                      <a:pPr algn="l" fontAlgn="b"/>
                      <a:r>
                        <a:rPr lang="en-US" sz="2600" b="0" u="none" strike="noStrike" dirty="0">
                          <a:effectLst/>
                          <a:latin typeface="Arial" panose="020B0604020202020204" pitchFamily="34" charset="0"/>
                          <a:cs typeface="Arial" panose="020B0604020202020204" pitchFamily="34" charset="0"/>
                        </a:rPr>
                        <a:t>Heritage Institutions</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650,925</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650,925</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100.0%</a:t>
                      </a:r>
                    </a:p>
                  </a:txBody>
                  <a:tcPr marL="12072" marR="12072" marT="12072" marB="0" anchor="b">
                    <a:noFill/>
                  </a:tcPr>
                </a:tc>
                <a:extLst>
                  <a:ext uri="{0D108BD9-81ED-4DB2-BD59-A6C34878D82A}">
                    <a16:rowId xmlns:a16="http://schemas.microsoft.com/office/drawing/2014/main" val="2543722752"/>
                  </a:ext>
                </a:extLst>
              </a:tr>
              <a:tr h="853304">
                <a:tc>
                  <a:txBody>
                    <a:bodyPr/>
                    <a:lstStyle/>
                    <a:p>
                      <a:pPr algn="l" fontAlgn="b"/>
                      <a:r>
                        <a:rPr lang="en-US" sz="2600" b="0" u="none" strike="noStrike" dirty="0">
                          <a:effectLst/>
                          <a:latin typeface="Arial" panose="020B0604020202020204" pitchFamily="34" charset="0"/>
                          <a:cs typeface="Arial" panose="020B0604020202020204" pitchFamily="34" charset="0"/>
                        </a:rPr>
                        <a:t>National Library Services</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149,127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149,127</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100.0%</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207702722"/>
                  </a:ext>
                </a:extLst>
              </a:tr>
              <a:tr h="941652">
                <a:tc>
                  <a:txBody>
                    <a:bodyPr/>
                    <a:lstStyle/>
                    <a:p>
                      <a:pPr algn="l" fontAlgn="b"/>
                      <a:endParaRPr lang="en-US" sz="2600" b="0" u="none" strike="noStrike" dirty="0">
                        <a:effectLst/>
                        <a:latin typeface="Arial" panose="020B0604020202020204" pitchFamily="34" charset="0"/>
                        <a:cs typeface="Arial" panose="020B0604020202020204" pitchFamily="34" charset="0"/>
                      </a:endParaRPr>
                    </a:p>
                    <a:p>
                      <a:pPr algn="l" fontAlgn="b"/>
                      <a:r>
                        <a:rPr lang="en-US" sz="2600" b="0" u="none" strike="noStrike" dirty="0">
                          <a:effectLst/>
                          <a:latin typeface="Arial" panose="020B0604020202020204" pitchFamily="34" charset="0"/>
                          <a:cs typeface="Arial" panose="020B0604020202020204" pitchFamily="34" charset="0"/>
                        </a:rPr>
                        <a:t>Public Library Services</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1,524,550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1,524,121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429</a:t>
                      </a: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100.0%</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extLst>
                  <a:ext uri="{0D108BD9-81ED-4DB2-BD59-A6C34878D82A}">
                    <a16:rowId xmlns:a16="http://schemas.microsoft.com/office/drawing/2014/main" val="3679017464"/>
                  </a:ext>
                </a:extLst>
              </a:tr>
              <a:tr h="1200792">
                <a:tc>
                  <a:txBody>
                    <a:bodyPr/>
                    <a:lstStyle/>
                    <a:p>
                      <a:pPr algn="l" fontAlgn="b"/>
                      <a:endParaRPr lang="en-US" sz="2600" b="0" u="none" strike="noStrike" dirty="0">
                        <a:effectLst/>
                        <a:latin typeface="Arial" panose="020B0604020202020204" pitchFamily="34" charset="0"/>
                        <a:cs typeface="Arial" panose="020B0604020202020204" pitchFamily="34" charset="0"/>
                      </a:endParaRPr>
                    </a:p>
                    <a:p>
                      <a:pPr algn="l" fontAlgn="b"/>
                      <a:r>
                        <a:rPr lang="en-US" sz="2600" b="0" u="none" strike="noStrike" dirty="0">
                          <a:effectLst/>
                          <a:latin typeface="Arial" panose="020B0604020202020204" pitchFamily="34" charset="0"/>
                          <a:cs typeface="Arial" panose="020B0604020202020204" pitchFamily="34" charset="0"/>
                        </a:rPr>
                        <a:t>South African Heritage Resource Agency</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                             60,105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60,105</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u="none" strike="noStrike" dirty="0">
                          <a:effectLst/>
                          <a:latin typeface="Arial" panose="020B0604020202020204" pitchFamily="34" charset="0"/>
                          <a:cs typeface="Arial" panose="020B0604020202020204" pitchFamily="34" charset="0"/>
                        </a:rPr>
                        <a:t>-</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100.0%</a:t>
                      </a:r>
                    </a:p>
                  </a:txBody>
                  <a:tcPr marL="12072" marR="12072" marT="12072" marB="0" anchor="b">
                    <a:noFill/>
                  </a:tcPr>
                </a:tc>
                <a:extLst>
                  <a:ext uri="{0D108BD9-81ED-4DB2-BD59-A6C34878D82A}">
                    <a16:rowId xmlns:a16="http://schemas.microsoft.com/office/drawing/2014/main" val="4018285342"/>
                  </a:ext>
                </a:extLst>
              </a:tr>
              <a:tr h="12007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2600" b="0" i="0" u="none" strike="noStrike" dirty="0">
                        <a:solidFill>
                          <a:srgbClr val="000000"/>
                        </a:solidFill>
                        <a:effectLst/>
                        <a:latin typeface="Arial" panose="020B0604020202020204" pitchFamily="34" charset="0"/>
                        <a:cs typeface="Arial" panose="020B0604020202020204" pitchFamily="34" charset="0"/>
                      </a:endParaRPr>
                    </a:p>
                    <a:p>
                      <a:pPr algn="l" fontAlgn="b"/>
                      <a:r>
                        <a:rPr lang="en-US" sz="2600" b="0" u="none" strike="noStrike" dirty="0">
                          <a:effectLst/>
                          <a:latin typeface="Arial" panose="020B0604020202020204" pitchFamily="34" charset="0"/>
                          <a:cs typeface="Arial" panose="020B0604020202020204" pitchFamily="34" charset="0"/>
                        </a:rPr>
                        <a:t>South African Geographical Names Council</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4,880</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4,704</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176</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96.4%</a:t>
                      </a:r>
                    </a:p>
                  </a:txBody>
                  <a:tcPr marL="12072" marR="12072" marT="12072" marB="0" anchor="b">
                    <a:noFill/>
                  </a:tcPr>
                </a:tc>
                <a:extLst>
                  <a:ext uri="{0D108BD9-81ED-4DB2-BD59-A6C34878D82A}">
                    <a16:rowId xmlns:a16="http://schemas.microsoft.com/office/drawing/2014/main" val="3398865585"/>
                  </a:ext>
                </a:extLst>
              </a:tr>
              <a:tr h="85330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26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2600" b="0" i="0" u="none" strike="noStrike" dirty="0">
                          <a:solidFill>
                            <a:srgbClr val="000000"/>
                          </a:solidFill>
                          <a:effectLst/>
                          <a:latin typeface="Arial" panose="020B0604020202020204" pitchFamily="34" charset="0"/>
                          <a:cs typeface="Arial" panose="020B0604020202020204" pitchFamily="34" charset="0"/>
                        </a:rPr>
                        <a:t>National Heritage Council</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72,248</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72,248</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a:t>
                      </a:r>
                    </a:p>
                  </a:txBody>
                  <a:tcPr marL="12072" marR="12072" marT="12072" marB="0" anchor="b">
                    <a:noFill/>
                  </a:tcPr>
                </a:tc>
                <a:tc>
                  <a:txBody>
                    <a:bodyPr/>
                    <a:lstStyle/>
                    <a:p>
                      <a:pPr algn="r" fontAlgn="b"/>
                      <a:r>
                        <a:rPr lang="en-US" sz="2600" b="0" i="0" u="none" strike="noStrike" dirty="0">
                          <a:solidFill>
                            <a:srgbClr val="000000"/>
                          </a:solidFill>
                          <a:effectLst/>
                          <a:latin typeface="Arial" panose="020B0604020202020204" pitchFamily="34" charset="0"/>
                          <a:cs typeface="Arial" panose="020B0604020202020204" pitchFamily="34" charset="0"/>
                        </a:rPr>
                        <a:t>100.0%</a:t>
                      </a:r>
                    </a:p>
                  </a:txBody>
                  <a:tcPr marL="12072" marR="12072" marT="12072" marB="0" anchor="b">
                    <a:noFill/>
                  </a:tcPr>
                </a:tc>
                <a:extLst>
                  <a:ext uri="{0D108BD9-81ED-4DB2-BD59-A6C34878D82A}">
                    <a16:rowId xmlns:a16="http://schemas.microsoft.com/office/drawing/2014/main" val="4185984375"/>
                  </a:ext>
                </a:extLst>
              </a:tr>
              <a:tr h="926958">
                <a:tc>
                  <a:txBody>
                    <a:bodyPr/>
                    <a:lstStyle/>
                    <a:p>
                      <a:pPr algn="l" fontAlgn="b"/>
                      <a:endParaRPr lang="en-US" sz="2600" b="1" u="none" strike="noStrike" dirty="0">
                        <a:effectLst/>
                        <a:latin typeface="Arial" panose="020B0604020202020204" pitchFamily="34" charset="0"/>
                        <a:cs typeface="Arial" panose="020B0604020202020204" pitchFamily="34" charset="0"/>
                      </a:endParaRPr>
                    </a:p>
                    <a:p>
                      <a:pPr algn="l" fontAlgn="b"/>
                      <a:r>
                        <a:rPr lang="en-US" sz="2600" b="1" u="none" strike="noStrike" dirty="0">
                          <a:effectLst/>
                          <a:latin typeface="Arial" panose="020B0604020202020204" pitchFamily="34" charset="0"/>
                          <a:cs typeface="Arial" panose="020B0604020202020204" pitchFamily="34" charset="0"/>
                        </a:rPr>
                        <a:t>TOTAL</a:t>
                      </a:r>
                      <a:endParaRPr lang="en-US" sz="2600" b="1" i="0" u="none" strike="noStrike" dirty="0">
                        <a:solidFill>
                          <a:srgbClr val="000000"/>
                        </a:solidFill>
                        <a:effectLst/>
                        <a:latin typeface="Arial" panose="020B0604020202020204" pitchFamily="34" charset="0"/>
                        <a:cs typeface="Arial" panose="020B0604020202020204" pitchFamily="34" charset="0"/>
                      </a:endParaRPr>
                    </a:p>
                  </a:txBody>
                  <a:tcPr marL="12072" marR="12072" marT="12072"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                  2,584,007 </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               2,570,044 </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13,963</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99.5%</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1069699990"/>
                  </a:ext>
                </a:extLst>
              </a:tr>
            </a:tbl>
          </a:graphicData>
        </a:graphic>
      </p:graphicFrame>
    </p:spTree>
    <p:extLst>
      <p:ext uri="{BB962C8B-B14F-4D97-AF65-F5344CB8AC3E}">
        <p14:creationId xmlns:p14="http://schemas.microsoft.com/office/powerpoint/2010/main" val="16157851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32</a:t>
            </a:r>
          </a:p>
        </p:txBody>
      </p:sp>
      <p:sp>
        <p:nvSpPr>
          <p:cNvPr id="5" name="Content Placeholder 1"/>
          <p:cNvSpPr>
            <a:spLocks noGrp="1"/>
          </p:cNvSpPr>
          <p:nvPr>
            <p:ph idx="1"/>
          </p:nvPr>
        </p:nvSpPr>
        <p:spPr>
          <a:xfrm>
            <a:off x="3695056" y="233267"/>
            <a:ext cx="16849872" cy="864094"/>
          </a:xfrm>
        </p:spPr>
        <p:txBody>
          <a:bodyPr>
            <a:normAutofit fontScale="55000" lnSpcReduction="20000"/>
          </a:bodyPr>
          <a:lstStyle/>
          <a:p>
            <a:pPr marL="0" indent="0" algn="ctr" defTabSz="914400" eaLnBrk="0" fontAlgn="base" hangingPunct="0">
              <a:spcAft>
                <a:spcPct val="0"/>
              </a:spcAft>
              <a:buNone/>
              <a:defRPr/>
            </a:pPr>
            <a:r>
              <a:rPr lang="en-ZA" sz="8000" dirty="0">
                <a:solidFill>
                  <a:schemeClr val="accent6"/>
                </a:solidFill>
                <a:latin typeface="Arial" panose="020B0604020202020204" pitchFamily="34" charset="0"/>
                <a:ea typeface="+mj-ea"/>
                <a:cs typeface="Arial" panose="020B0604020202020204" pitchFamily="34" charset="0"/>
              </a:rPr>
              <a:t>PROGRAMME 4:  HERITAGE PROMOTION &amp; PRESERVATION</a:t>
            </a:r>
            <a:endParaRPr lang="en-ZA" sz="7200" cap="all" dirty="0">
              <a:solidFill>
                <a:schemeClr val="accent6"/>
              </a:solidFill>
              <a:latin typeface="Arial" panose="020B0604020202020204" pitchFamily="34" charset="0"/>
              <a:ea typeface="+mj-ea"/>
              <a:cs typeface="Arial" panose="020B0604020202020204" pitchFamily="34" charset="0"/>
            </a:endParaRPr>
          </a:p>
        </p:txBody>
      </p:sp>
      <p:graphicFrame>
        <p:nvGraphicFramePr>
          <p:cNvPr id="3" name="Table 2">
            <a:extLst>
              <a:ext uri="{FF2B5EF4-FFF2-40B4-BE49-F238E27FC236}">
                <a16:creationId xmlns:a16="http://schemas.microsoft.com/office/drawing/2014/main" id="{E447126D-B70A-4B8B-9159-CE98F62DA76D}"/>
              </a:ext>
            </a:extLst>
          </p:cNvPr>
          <p:cNvGraphicFramePr>
            <a:graphicFrameLocks noGrp="1"/>
          </p:cNvGraphicFramePr>
          <p:nvPr/>
        </p:nvGraphicFramePr>
        <p:xfrm>
          <a:off x="3695057" y="809328"/>
          <a:ext cx="16726542" cy="11145254"/>
        </p:xfrm>
        <a:graphic>
          <a:graphicData uri="http://schemas.openxmlformats.org/drawingml/2006/table">
            <a:tbl>
              <a:tblPr>
                <a:tableStyleId>{5C22544A-7EE6-4342-B048-85BDC9FD1C3A}</a:tableStyleId>
              </a:tblPr>
              <a:tblGrid>
                <a:gridCol w="6310192">
                  <a:extLst>
                    <a:ext uri="{9D8B030D-6E8A-4147-A177-3AD203B41FA5}">
                      <a16:colId xmlns:a16="http://schemas.microsoft.com/office/drawing/2014/main" val="1539211224"/>
                    </a:ext>
                  </a:extLst>
                </a:gridCol>
                <a:gridCol w="2928654">
                  <a:extLst>
                    <a:ext uri="{9D8B030D-6E8A-4147-A177-3AD203B41FA5}">
                      <a16:colId xmlns:a16="http://schemas.microsoft.com/office/drawing/2014/main" val="897978413"/>
                    </a:ext>
                  </a:extLst>
                </a:gridCol>
                <a:gridCol w="2717308">
                  <a:extLst>
                    <a:ext uri="{9D8B030D-6E8A-4147-A177-3AD203B41FA5}">
                      <a16:colId xmlns:a16="http://schemas.microsoft.com/office/drawing/2014/main" val="524914563"/>
                    </a:ext>
                  </a:extLst>
                </a:gridCol>
                <a:gridCol w="2294616">
                  <a:extLst>
                    <a:ext uri="{9D8B030D-6E8A-4147-A177-3AD203B41FA5}">
                      <a16:colId xmlns:a16="http://schemas.microsoft.com/office/drawing/2014/main" val="659329825"/>
                    </a:ext>
                  </a:extLst>
                </a:gridCol>
                <a:gridCol w="2475772">
                  <a:extLst>
                    <a:ext uri="{9D8B030D-6E8A-4147-A177-3AD203B41FA5}">
                      <a16:colId xmlns:a16="http://schemas.microsoft.com/office/drawing/2014/main" val="1982737072"/>
                    </a:ext>
                  </a:extLst>
                </a:gridCol>
              </a:tblGrid>
              <a:tr h="1820934">
                <a:tc>
                  <a:txBody>
                    <a:bodyPr/>
                    <a:lstStyle/>
                    <a:p>
                      <a:pPr marL="0" algn="l" defTabSz="914400" rtl="0" eaLnBrk="1" fontAlgn="b" latinLnBrk="0" hangingPunct="1"/>
                      <a:r>
                        <a:rPr lang="en-US" sz="3000" b="1" u="none" strike="noStrike" kern="1200" dirty="0">
                          <a:solidFill>
                            <a:schemeClr val="bg1"/>
                          </a:solidFill>
                          <a:effectLst/>
                          <a:latin typeface="Arial" panose="020B0604020202020204" pitchFamily="34" charset="0"/>
                          <a:ea typeface="+mn-ea"/>
                          <a:cs typeface="Arial" panose="020B0604020202020204" pitchFamily="34" charset="0"/>
                        </a:rPr>
                        <a:t>Economic Classification</a:t>
                      </a:r>
                    </a:p>
                  </a:txBody>
                  <a:tcPr marL="12072" marR="12072" marT="12072" marB="0" anchor="b">
                    <a:solidFill>
                      <a:srgbClr val="F5981B"/>
                    </a:solidFill>
                  </a:tcPr>
                </a:tc>
                <a:tc>
                  <a:txBody>
                    <a:bodyPr/>
                    <a:lstStyle/>
                    <a:p>
                      <a:pPr marL="0" algn="l" defTabSz="914400" rtl="0" eaLnBrk="1" fontAlgn="b" latinLnBrk="0" hangingPunct="1"/>
                      <a:r>
                        <a:rPr lang="en-US" sz="3000" b="1" u="none" strike="noStrike" kern="1200" dirty="0">
                          <a:solidFill>
                            <a:schemeClr val="bg1"/>
                          </a:solidFill>
                          <a:effectLst/>
                          <a:latin typeface="Arial" panose="020B0604020202020204" pitchFamily="34" charset="0"/>
                          <a:ea typeface="+mn-ea"/>
                          <a:cs typeface="Arial" panose="020B0604020202020204" pitchFamily="34" charset="0"/>
                        </a:rPr>
                        <a:t> Final Appropriation  </a:t>
                      </a:r>
                    </a:p>
                  </a:txBody>
                  <a:tcPr marL="12072" marR="12072" marT="12072" marB="0" anchor="b">
                    <a:solidFill>
                      <a:srgbClr val="F5981B"/>
                    </a:solidFill>
                  </a:tcPr>
                </a:tc>
                <a:tc>
                  <a:txBody>
                    <a:bodyPr/>
                    <a:lstStyle/>
                    <a:p>
                      <a:pPr marL="0" algn="l" defTabSz="914400" rtl="0" eaLnBrk="1" fontAlgn="b" latinLnBrk="0" hangingPunct="1"/>
                      <a:r>
                        <a:rPr lang="en-GB" sz="3000" b="1" u="none" strike="noStrike" kern="1200" dirty="0">
                          <a:solidFill>
                            <a:schemeClr val="bg1"/>
                          </a:solidFill>
                          <a:effectLst/>
                          <a:latin typeface="Arial" panose="020B0604020202020204" pitchFamily="34" charset="0"/>
                          <a:ea typeface="+mn-ea"/>
                          <a:cs typeface="Arial" panose="020B0604020202020204" pitchFamily="34" charset="0"/>
                        </a:rPr>
                        <a:t> Actual expenditure 31 March 2022  </a:t>
                      </a:r>
                    </a:p>
                  </a:txBody>
                  <a:tcPr marL="12072" marR="12072" marT="12072" marB="0" anchor="b">
                    <a:solidFill>
                      <a:srgbClr val="F5981B"/>
                    </a:solidFill>
                  </a:tcPr>
                </a:tc>
                <a:tc>
                  <a:txBody>
                    <a:bodyPr/>
                    <a:lstStyle/>
                    <a:p>
                      <a:pPr marL="0" algn="l" defTabSz="914400" rtl="0" eaLnBrk="1" fontAlgn="b" latinLnBrk="0" hangingPunct="1"/>
                      <a:r>
                        <a:rPr lang="en-GB" sz="3000" b="1" u="none" strike="noStrike" kern="1200" dirty="0">
                          <a:solidFill>
                            <a:schemeClr val="bg1"/>
                          </a:solidFill>
                          <a:effectLst/>
                          <a:latin typeface="Arial" panose="020B0604020202020204" pitchFamily="34" charset="0"/>
                          <a:ea typeface="+mn-ea"/>
                          <a:cs typeface="Arial" panose="020B0604020202020204" pitchFamily="34" charset="0"/>
                        </a:rPr>
                        <a:t>Variance</a:t>
                      </a:r>
                    </a:p>
                  </a:txBody>
                  <a:tcPr marL="12072" marR="12072" marT="12072" marB="0" anchor="b">
                    <a:solidFill>
                      <a:srgbClr val="F5981B"/>
                    </a:solidFill>
                  </a:tcPr>
                </a:tc>
                <a:tc>
                  <a:txBody>
                    <a:bodyPr/>
                    <a:lstStyle/>
                    <a:p>
                      <a:pPr marL="0" algn="l" defTabSz="914400" rtl="0" eaLnBrk="1" fontAlgn="b" latinLnBrk="0" hangingPunct="1"/>
                      <a:r>
                        <a:rPr lang="en-US" sz="3000" b="1" u="none" strike="noStrike" kern="1200" dirty="0">
                          <a:solidFill>
                            <a:schemeClr val="bg1"/>
                          </a:solidFill>
                          <a:effectLst/>
                          <a:latin typeface="Arial" panose="020B0604020202020204" pitchFamily="34" charset="0"/>
                          <a:ea typeface="+mn-ea"/>
                          <a:cs typeface="Arial" panose="020B0604020202020204" pitchFamily="34" charset="0"/>
                        </a:rPr>
                        <a:t>Expenditure as % of final appropriation</a:t>
                      </a:r>
                      <a:endParaRPr lang="en-GB" sz="30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12072" marR="12072" marT="12072" marB="0" anchor="b">
                    <a:solidFill>
                      <a:srgbClr val="F5981B"/>
                    </a:solidFill>
                  </a:tcPr>
                </a:tc>
                <a:extLst>
                  <a:ext uri="{0D108BD9-81ED-4DB2-BD59-A6C34878D82A}">
                    <a16:rowId xmlns:a16="http://schemas.microsoft.com/office/drawing/2014/main" val="1506656214"/>
                  </a:ext>
                </a:extLst>
              </a:tr>
              <a:tr h="926958">
                <a:tc>
                  <a:txBody>
                    <a:bodyPr/>
                    <a:lstStyle/>
                    <a:p>
                      <a:pPr algn="l" fontAlgn="b"/>
                      <a:r>
                        <a:rPr lang="en-US" sz="3000" b="1" u="none" strike="noStrike" dirty="0">
                          <a:effectLst/>
                          <a:latin typeface="Arial" panose="020B0604020202020204" pitchFamily="34" charset="0"/>
                          <a:cs typeface="Arial" panose="020B0604020202020204" pitchFamily="34" charset="0"/>
                        </a:rPr>
                        <a:t>CURRENT PAYMENTS</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                      101,557 </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                     89,325 </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12,232</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88.0%</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2306314975"/>
                  </a:ext>
                </a:extLst>
              </a:tr>
              <a:tr h="926958">
                <a:tc>
                  <a:txBody>
                    <a:bodyPr/>
                    <a:lstStyle/>
                    <a:p>
                      <a:pPr algn="l" fontAlgn="b"/>
                      <a:r>
                        <a:rPr lang="en-US" sz="3000" u="none" strike="noStrike" dirty="0">
                          <a:effectLst/>
                          <a:latin typeface="Arial" panose="020B0604020202020204" pitchFamily="34" charset="0"/>
                          <a:cs typeface="Arial" panose="020B0604020202020204" pitchFamily="34" charset="0"/>
                        </a:rPr>
                        <a:t>Compensation of Employees</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68,942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58,195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10,747</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84.4%</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1957566165"/>
                  </a:ext>
                </a:extLst>
              </a:tr>
              <a:tr h="926958">
                <a:tc>
                  <a:txBody>
                    <a:bodyPr/>
                    <a:lstStyle/>
                    <a:p>
                      <a:pPr algn="l" fontAlgn="b"/>
                      <a:r>
                        <a:rPr lang="en-US" sz="3000" u="none" strike="noStrike" dirty="0">
                          <a:effectLst/>
                          <a:latin typeface="Arial" panose="020B0604020202020204" pitchFamily="34" charset="0"/>
                          <a:cs typeface="Arial" panose="020B0604020202020204" pitchFamily="34" charset="0"/>
                        </a:rPr>
                        <a:t>Goods and Services</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32,615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31,130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1,485</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95.4%</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2203370469"/>
                  </a:ext>
                </a:extLst>
              </a:tr>
              <a:tr h="926958">
                <a:tc>
                  <a:txBody>
                    <a:bodyPr/>
                    <a:lstStyle/>
                    <a:p>
                      <a:pPr algn="l" fontAlgn="b"/>
                      <a:r>
                        <a:rPr lang="en-US" sz="3000" b="1" u="none" strike="noStrike" dirty="0">
                          <a:effectLst/>
                          <a:latin typeface="Arial" panose="020B0604020202020204" pitchFamily="34" charset="0"/>
                          <a:cs typeface="Arial" panose="020B0604020202020204" pitchFamily="34" charset="0"/>
                        </a:rPr>
                        <a:t>TRANSFERS &amp; SUBSIDIES</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                  2,482,217 </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               2,480,486 </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1,731</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99.9%</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3536472903"/>
                  </a:ext>
                </a:extLst>
              </a:tr>
              <a:tr h="926958">
                <a:tc>
                  <a:txBody>
                    <a:bodyPr/>
                    <a:lstStyle/>
                    <a:p>
                      <a:pPr algn="l" fontAlgn="b"/>
                      <a:r>
                        <a:rPr lang="en-US" sz="3000" u="none" strike="noStrike" dirty="0">
                          <a:effectLst/>
                          <a:latin typeface="Arial" panose="020B0604020202020204" pitchFamily="34" charset="0"/>
                          <a:cs typeface="Arial" panose="020B0604020202020204" pitchFamily="34" charset="0"/>
                        </a:rPr>
                        <a:t>Provinces &amp; Municipalities</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1,495,836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1,495,836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100.0%</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2723971951"/>
                  </a:ext>
                </a:extLst>
              </a:tr>
              <a:tr h="926958">
                <a:tc>
                  <a:txBody>
                    <a:bodyPr/>
                    <a:lstStyle/>
                    <a:p>
                      <a:pPr algn="l" fontAlgn="b"/>
                      <a:r>
                        <a:rPr lang="en-US" sz="3000" u="none" strike="noStrike" dirty="0">
                          <a:effectLst/>
                          <a:latin typeface="Arial" panose="020B0604020202020204" pitchFamily="34" charset="0"/>
                          <a:cs typeface="Arial" panose="020B0604020202020204" pitchFamily="34" charset="0"/>
                        </a:rPr>
                        <a:t>Departmental Agencies (Cur)</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947,474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947,474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100.0%</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4085038969"/>
                  </a:ext>
                </a:extLst>
              </a:tr>
              <a:tr h="926958">
                <a:tc>
                  <a:txBody>
                    <a:bodyPr/>
                    <a:lstStyle/>
                    <a:p>
                      <a:pPr algn="l" fontAlgn="b"/>
                      <a:r>
                        <a:rPr lang="en-US" sz="3000" u="none" strike="noStrike" dirty="0">
                          <a:effectLst/>
                          <a:latin typeface="Arial" panose="020B0604020202020204" pitchFamily="34" charset="0"/>
                          <a:cs typeface="Arial" panose="020B0604020202020204" pitchFamily="34" charset="0"/>
                        </a:rPr>
                        <a:t>Foreign Governance &amp; International Org</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2,602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2,506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96</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96.3%</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2189450569"/>
                  </a:ext>
                </a:extLst>
              </a:tr>
              <a:tr h="961760">
                <a:tc>
                  <a:txBody>
                    <a:bodyPr/>
                    <a:lstStyle/>
                    <a:p>
                      <a:pPr algn="l" fontAlgn="b"/>
                      <a:r>
                        <a:rPr lang="en-US" sz="3000" u="none" strike="noStrike" dirty="0">
                          <a:effectLst/>
                          <a:latin typeface="Arial" panose="020B0604020202020204" pitchFamily="34" charset="0"/>
                          <a:cs typeface="Arial" panose="020B0604020202020204" pitchFamily="34" charset="0"/>
                        </a:rPr>
                        <a:t>Public corporations and private enterprises (Cur)</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9,520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9,520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100.0%</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2218695817"/>
                  </a:ext>
                </a:extLst>
              </a:tr>
              <a:tr h="926958">
                <a:tc>
                  <a:txBody>
                    <a:bodyPr/>
                    <a:lstStyle/>
                    <a:p>
                      <a:pPr algn="l" fontAlgn="b"/>
                      <a:r>
                        <a:rPr lang="en-US" sz="3000" u="none" strike="noStrike" dirty="0">
                          <a:effectLst/>
                          <a:latin typeface="Arial" panose="020B0604020202020204" pitchFamily="34" charset="0"/>
                          <a:cs typeface="Arial" panose="020B0604020202020204" pitchFamily="34" charset="0"/>
                        </a:rPr>
                        <a:t>Households</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5,881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5,881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100.0%</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735677555"/>
                  </a:ext>
                </a:extLst>
              </a:tr>
              <a:tr h="926958">
                <a:tc>
                  <a:txBody>
                    <a:bodyPr/>
                    <a:lstStyle/>
                    <a:p>
                      <a:pPr algn="l" fontAlgn="b"/>
                      <a:r>
                        <a:rPr lang="en-US" sz="3000" u="none" strike="noStrike" dirty="0">
                          <a:effectLst/>
                          <a:latin typeface="Arial" panose="020B0604020202020204" pitchFamily="34" charset="0"/>
                          <a:cs typeface="Arial" panose="020B0604020202020204" pitchFamily="34" charset="0"/>
                        </a:rPr>
                        <a:t>Non Profit Institutions (Cur)</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20,904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19,269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1,635</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92.2%</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2857490747"/>
                  </a:ext>
                </a:extLst>
              </a:tr>
            </a:tbl>
          </a:graphicData>
        </a:graphic>
      </p:graphicFrame>
    </p:spTree>
    <p:extLst>
      <p:ext uri="{BB962C8B-B14F-4D97-AF65-F5344CB8AC3E}">
        <p14:creationId xmlns:p14="http://schemas.microsoft.com/office/powerpoint/2010/main" val="34096716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33</a:t>
            </a:r>
          </a:p>
        </p:txBody>
      </p:sp>
      <p:sp>
        <p:nvSpPr>
          <p:cNvPr id="5" name="Content Placeholder 1"/>
          <p:cNvSpPr>
            <a:spLocks noGrp="1"/>
          </p:cNvSpPr>
          <p:nvPr>
            <p:ph idx="1"/>
          </p:nvPr>
        </p:nvSpPr>
        <p:spPr>
          <a:xfrm>
            <a:off x="3695056" y="233267"/>
            <a:ext cx="16849872" cy="864094"/>
          </a:xfrm>
        </p:spPr>
        <p:txBody>
          <a:bodyPr>
            <a:normAutofit fontScale="55000" lnSpcReduction="20000"/>
          </a:bodyPr>
          <a:lstStyle/>
          <a:p>
            <a:pPr marL="0" indent="0" algn="ctr" defTabSz="914400" eaLnBrk="0" fontAlgn="base" hangingPunct="0">
              <a:spcAft>
                <a:spcPct val="0"/>
              </a:spcAft>
              <a:buNone/>
              <a:defRPr/>
            </a:pPr>
            <a:r>
              <a:rPr lang="en-ZA" sz="8000" dirty="0">
                <a:solidFill>
                  <a:schemeClr val="accent6"/>
                </a:solidFill>
                <a:latin typeface="Arial" panose="020B0604020202020204" pitchFamily="34" charset="0"/>
                <a:ea typeface="+mj-ea"/>
                <a:cs typeface="Arial" panose="020B0604020202020204" pitchFamily="34" charset="0"/>
              </a:rPr>
              <a:t>PROGRAMME 4:  HERITAGE PROMOTION &amp; PRESERVATION</a:t>
            </a:r>
            <a:endParaRPr lang="en-ZA" sz="7200" cap="all" dirty="0">
              <a:solidFill>
                <a:schemeClr val="accent6"/>
              </a:solidFill>
              <a:latin typeface="Arial" panose="020B0604020202020204" pitchFamily="34" charset="0"/>
              <a:ea typeface="+mj-ea"/>
              <a:cs typeface="Arial" panose="020B0604020202020204" pitchFamily="34" charset="0"/>
            </a:endParaRPr>
          </a:p>
        </p:txBody>
      </p:sp>
      <p:graphicFrame>
        <p:nvGraphicFramePr>
          <p:cNvPr id="3" name="Table 2">
            <a:extLst>
              <a:ext uri="{FF2B5EF4-FFF2-40B4-BE49-F238E27FC236}">
                <a16:creationId xmlns:a16="http://schemas.microsoft.com/office/drawing/2014/main" id="{E447126D-B70A-4B8B-9159-CE98F62DA76D}"/>
              </a:ext>
            </a:extLst>
          </p:cNvPr>
          <p:cNvGraphicFramePr>
            <a:graphicFrameLocks noGrp="1"/>
          </p:cNvGraphicFramePr>
          <p:nvPr/>
        </p:nvGraphicFramePr>
        <p:xfrm>
          <a:off x="3665441" y="1097361"/>
          <a:ext cx="16726542" cy="5548704"/>
        </p:xfrm>
        <a:graphic>
          <a:graphicData uri="http://schemas.openxmlformats.org/drawingml/2006/table">
            <a:tbl>
              <a:tblPr>
                <a:tableStyleId>{5C22544A-7EE6-4342-B048-85BDC9FD1C3A}</a:tableStyleId>
              </a:tblPr>
              <a:tblGrid>
                <a:gridCol w="6310192">
                  <a:extLst>
                    <a:ext uri="{9D8B030D-6E8A-4147-A177-3AD203B41FA5}">
                      <a16:colId xmlns:a16="http://schemas.microsoft.com/office/drawing/2014/main" val="1539211224"/>
                    </a:ext>
                  </a:extLst>
                </a:gridCol>
                <a:gridCol w="2928654">
                  <a:extLst>
                    <a:ext uri="{9D8B030D-6E8A-4147-A177-3AD203B41FA5}">
                      <a16:colId xmlns:a16="http://schemas.microsoft.com/office/drawing/2014/main" val="897978413"/>
                    </a:ext>
                  </a:extLst>
                </a:gridCol>
                <a:gridCol w="2717308">
                  <a:extLst>
                    <a:ext uri="{9D8B030D-6E8A-4147-A177-3AD203B41FA5}">
                      <a16:colId xmlns:a16="http://schemas.microsoft.com/office/drawing/2014/main" val="524914563"/>
                    </a:ext>
                  </a:extLst>
                </a:gridCol>
                <a:gridCol w="2294616">
                  <a:extLst>
                    <a:ext uri="{9D8B030D-6E8A-4147-A177-3AD203B41FA5}">
                      <a16:colId xmlns:a16="http://schemas.microsoft.com/office/drawing/2014/main" val="659329825"/>
                    </a:ext>
                  </a:extLst>
                </a:gridCol>
                <a:gridCol w="2475772">
                  <a:extLst>
                    <a:ext uri="{9D8B030D-6E8A-4147-A177-3AD203B41FA5}">
                      <a16:colId xmlns:a16="http://schemas.microsoft.com/office/drawing/2014/main" val="1982737072"/>
                    </a:ext>
                  </a:extLst>
                </a:gridCol>
              </a:tblGrid>
              <a:tr h="1820934">
                <a:tc>
                  <a:txBody>
                    <a:bodyPr/>
                    <a:lstStyle/>
                    <a:p>
                      <a:pPr marL="0" algn="l" defTabSz="914400" rtl="0" eaLnBrk="1" fontAlgn="b" latinLnBrk="0" hangingPunct="1"/>
                      <a:r>
                        <a:rPr lang="en-US" sz="3000" b="1" u="none" strike="noStrike" kern="1200" dirty="0">
                          <a:solidFill>
                            <a:schemeClr val="bg1"/>
                          </a:solidFill>
                          <a:effectLst/>
                          <a:latin typeface="Arial" panose="020B0604020202020204" pitchFamily="34" charset="0"/>
                          <a:ea typeface="+mn-ea"/>
                          <a:cs typeface="Arial" panose="020B0604020202020204" pitchFamily="34" charset="0"/>
                        </a:rPr>
                        <a:t>Economic Classification</a:t>
                      </a:r>
                    </a:p>
                  </a:txBody>
                  <a:tcPr marL="12072" marR="12072" marT="12072" marB="0" anchor="b">
                    <a:solidFill>
                      <a:srgbClr val="F5981B"/>
                    </a:solidFill>
                  </a:tcPr>
                </a:tc>
                <a:tc>
                  <a:txBody>
                    <a:bodyPr/>
                    <a:lstStyle/>
                    <a:p>
                      <a:pPr marL="0" algn="l" defTabSz="914400" rtl="0" eaLnBrk="1" fontAlgn="b" latinLnBrk="0" hangingPunct="1"/>
                      <a:r>
                        <a:rPr lang="en-US" sz="3000" b="1" u="none" strike="noStrike" kern="1200" dirty="0">
                          <a:solidFill>
                            <a:schemeClr val="bg1"/>
                          </a:solidFill>
                          <a:effectLst/>
                          <a:latin typeface="Arial" panose="020B0604020202020204" pitchFamily="34" charset="0"/>
                          <a:ea typeface="+mn-ea"/>
                          <a:cs typeface="Arial" panose="020B0604020202020204" pitchFamily="34" charset="0"/>
                        </a:rPr>
                        <a:t> Final Appropriation  </a:t>
                      </a:r>
                    </a:p>
                  </a:txBody>
                  <a:tcPr marL="12072" marR="12072" marT="12072" marB="0" anchor="b">
                    <a:solidFill>
                      <a:srgbClr val="F5981B"/>
                    </a:solidFill>
                  </a:tcPr>
                </a:tc>
                <a:tc>
                  <a:txBody>
                    <a:bodyPr/>
                    <a:lstStyle/>
                    <a:p>
                      <a:pPr marL="0" algn="l" defTabSz="914400" rtl="0" eaLnBrk="1" fontAlgn="b" latinLnBrk="0" hangingPunct="1"/>
                      <a:r>
                        <a:rPr lang="en-GB" sz="3000" b="1" u="none" strike="noStrike" kern="1200" dirty="0">
                          <a:solidFill>
                            <a:schemeClr val="bg1"/>
                          </a:solidFill>
                          <a:effectLst/>
                          <a:latin typeface="Arial" panose="020B0604020202020204" pitchFamily="34" charset="0"/>
                          <a:ea typeface="+mn-ea"/>
                          <a:cs typeface="Arial" panose="020B0604020202020204" pitchFamily="34" charset="0"/>
                        </a:rPr>
                        <a:t> Actual expenditure 31 March 2022  </a:t>
                      </a:r>
                    </a:p>
                  </a:txBody>
                  <a:tcPr marL="12072" marR="12072" marT="12072" marB="0" anchor="b">
                    <a:solidFill>
                      <a:srgbClr val="F5981B"/>
                    </a:solidFill>
                  </a:tcPr>
                </a:tc>
                <a:tc>
                  <a:txBody>
                    <a:bodyPr/>
                    <a:lstStyle/>
                    <a:p>
                      <a:pPr marL="0" algn="l" defTabSz="914400" rtl="0" eaLnBrk="1" fontAlgn="b" latinLnBrk="0" hangingPunct="1"/>
                      <a:r>
                        <a:rPr lang="en-GB" sz="3000" b="1" u="none" strike="noStrike" kern="1200" dirty="0">
                          <a:solidFill>
                            <a:schemeClr val="bg1"/>
                          </a:solidFill>
                          <a:effectLst/>
                          <a:latin typeface="Arial" panose="020B0604020202020204" pitchFamily="34" charset="0"/>
                          <a:ea typeface="+mn-ea"/>
                          <a:cs typeface="Arial" panose="020B0604020202020204" pitchFamily="34" charset="0"/>
                        </a:rPr>
                        <a:t>Variance</a:t>
                      </a:r>
                    </a:p>
                  </a:txBody>
                  <a:tcPr marL="12072" marR="12072" marT="12072" marB="0" anchor="b">
                    <a:solidFill>
                      <a:srgbClr val="F5981B"/>
                    </a:solidFill>
                  </a:tcPr>
                </a:tc>
                <a:tc>
                  <a:txBody>
                    <a:bodyPr/>
                    <a:lstStyle/>
                    <a:p>
                      <a:pPr marL="0" algn="l" defTabSz="914400" rtl="0" eaLnBrk="1" fontAlgn="b" latinLnBrk="0" hangingPunct="1"/>
                      <a:r>
                        <a:rPr lang="en-US" sz="3000" b="1" u="none" strike="noStrike" kern="1200" dirty="0">
                          <a:solidFill>
                            <a:schemeClr val="bg1"/>
                          </a:solidFill>
                          <a:effectLst/>
                          <a:latin typeface="Arial" panose="020B0604020202020204" pitchFamily="34" charset="0"/>
                          <a:ea typeface="+mn-ea"/>
                          <a:cs typeface="Arial" panose="020B0604020202020204" pitchFamily="34" charset="0"/>
                        </a:rPr>
                        <a:t>Expenditure as % of final appropriation</a:t>
                      </a:r>
                      <a:endParaRPr lang="en-GB" sz="30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12072" marR="12072" marT="12072" marB="0" anchor="b">
                    <a:solidFill>
                      <a:srgbClr val="F5981B"/>
                    </a:solidFill>
                  </a:tcPr>
                </a:tc>
                <a:extLst>
                  <a:ext uri="{0D108BD9-81ED-4DB2-BD59-A6C34878D82A}">
                    <a16:rowId xmlns:a16="http://schemas.microsoft.com/office/drawing/2014/main" val="1506656214"/>
                  </a:ext>
                </a:extLst>
              </a:tr>
              <a:tr h="926958">
                <a:tc>
                  <a:txBody>
                    <a:bodyPr/>
                    <a:lstStyle/>
                    <a:p>
                      <a:pPr algn="l" fontAlgn="b"/>
                      <a:r>
                        <a:rPr lang="en-US" sz="3000" b="1" u="none" strike="noStrike" dirty="0">
                          <a:effectLst/>
                          <a:latin typeface="Arial" panose="020B0604020202020204" pitchFamily="34" charset="0"/>
                          <a:cs typeface="Arial" panose="020B0604020202020204" pitchFamily="34" charset="0"/>
                        </a:rPr>
                        <a:t>PAYMENTS FOR CAPITAL ASSETS</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                                 173   </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                              173   </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GB" sz="3000" b="1" i="0" u="none" strike="noStrike" dirty="0">
                          <a:solidFill>
                            <a:srgbClr val="000000"/>
                          </a:solidFill>
                          <a:effectLst/>
                          <a:latin typeface="Arial" panose="020B0604020202020204" pitchFamily="34" charset="0"/>
                          <a:cs typeface="Arial" panose="020B0604020202020204" pitchFamily="34" charset="0"/>
                        </a:rPr>
                        <a:t>100.0%</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1679182907"/>
                  </a:ext>
                </a:extLst>
              </a:tr>
              <a:tr h="926958">
                <a:tc>
                  <a:txBody>
                    <a:bodyPr/>
                    <a:lstStyle/>
                    <a:p>
                      <a:pPr algn="l" fontAlgn="b"/>
                      <a:r>
                        <a:rPr lang="en-US" sz="3000" u="none" strike="noStrike" dirty="0">
                          <a:effectLst/>
                          <a:latin typeface="Arial" panose="020B0604020202020204" pitchFamily="34" charset="0"/>
                          <a:cs typeface="Arial" panose="020B0604020202020204" pitchFamily="34" charset="0"/>
                        </a:rPr>
                        <a:t>Machinery and equipment</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u="none" strike="noStrike" dirty="0">
                          <a:effectLst/>
                          <a:latin typeface="Arial" panose="020B0604020202020204" pitchFamily="34" charset="0"/>
                          <a:cs typeface="Arial" panose="020B0604020202020204" pitchFamily="34" charset="0"/>
                        </a:rPr>
                        <a:t>                              -   </a:t>
                      </a:r>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endParaRPr lang="en-US" sz="3000" b="0"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3881600021"/>
                  </a:ext>
                </a:extLst>
              </a:tr>
              <a:tr h="926958">
                <a:tc>
                  <a:txBody>
                    <a:bodyPr/>
                    <a:lstStyle/>
                    <a:p>
                      <a:pPr algn="l" fontAlgn="b"/>
                      <a:r>
                        <a:rPr lang="en-US" sz="3000" b="1" u="none" strike="noStrike" dirty="0">
                          <a:effectLst/>
                          <a:latin typeface="Arial" panose="020B0604020202020204" pitchFamily="34" charset="0"/>
                          <a:cs typeface="Arial" panose="020B0604020202020204" pitchFamily="34" charset="0"/>
                        </a:rPr>
                        <a:t>PAYMENTS FOR FINANCIAL ASSETS</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                                 60   </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                             60 </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i="0" u="none" strike="noStrike" dirty="0">
                          <a:solidFill>
                            <a:srgbClr val="000000"/>
                          </a:solidFill>
                          <a:effectLst/>
                          <a:latin typeface="Arial" panose="020B0604020202020204" pitchFamily="34" charset="0"/>
                          <a:cs typeface="Arial" panose="020B0604020202020204" pitchFamily="34" charset="0"/>
                        </a:rPr>
                        <a:t>-</a:t>
                      </a:r>
                    </a:p>
                  </a:txBody>
                  <a:tcPr marL="12558" marR="12558" marT="12558" marB="0" anchor="b">
                    <a:noFill/>
                  </a:tcPr>
                </a:tc>
                <a:tc>
                  <a:txBody>
                    <a:bodyPr/>
                    <a:lstStyle/>
                    <a:p>
                      <a:pPr algn="r" fontAlgn="b"/>
                      <a:r>
                        <a:rPr lang="en-US" sz="3000" b="1" i="0" u="none" strike="noStrike" dirty="0">
                          <a:solidFill>
                            <a:srgbClr val="000000"/>
                          </a:solidFill>
                          <a:effectLst/>
                          <a:latin typeface="Arial" panose="020B0604020202020204" pitchFamily="34" charset="0"/>
                          <a:cs typeface="Arial" panose="020B0604020202020204" pitchFamily="34" charset="0"/>
                        </a:rPr>
                        <a:t>100.0%</a:t>
                      </a:r>
                    </a:p>
                  </a:txBody>
                  <a:tcPr marL="12558" marR="12558" marT="12558" marB="0" anchor="b">
                    <a:noFill/>
                  </a:tcPr>
                </a:tc>
                <a:extLst>
                  <a:ext uri="{0D108BD9-81ED-4DB2-BD59-A6C34878D82A}">
                    <a16:rowId xmlns:a16="http://schemas.microsoft.com/office/drawing/2014/main" val="2054111993"/>
                  </a:ext>
                </a:extLst>
              </a:tr>
              <a:tr h="926958">
                <a:tc>
                  <a:txBody>
                    <a:bodyPr/>
                    <a:lstStyle/>
                    <a:p>
                      <a:pPr algn="l" fontAlgn="b"/>
                      <a:r>
                        <a:rPr lang="en-US" sz="3000" b="1" u="none" strike="noStrike" dirty="0">
                          <a:effectLst/>
                          <a:latin typeface="Arial" panose="020B0604020202020204" pitchFamily="34" charset="0"/>
                          <a:cs typeface="Arial" panose="020B0604020202020204" pitchFamily="34" charset="0"/>
                        </a:rPr>
                        <a:t>TOTAL</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                  2,584,007 </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               2,570,044 </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13,963</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tc>
                  <a:txBody>
                    <a:bodyPr/>
                    <a:lstStyle/>
                    <a:p>
                      <a:pPr algn="r" fontAlgn="b"/>
                      <a:r>
                        <a:rPr lang="en-US" sz="3000" b="1" u="none" strike="noStrike" dirty="0">
                          <a:effectLst/>
                          <a:latin typeface="Arial" panose="020B0604020202020204" pitchFamily="34" charset="0"/>
                          <a:cs typeface="Arial" panose="020B0604020202020204" pitchFamily="34" charset="0"/>
                        </a:rPr>
                        <a:t>99.5%</a:t>
                      </a:r>
                      <a:endParaRPr lang="en-US" sz="3000" b="1" i="0" u="none" strike="noStrike" dirty="0">
                        <a:solidFill>
                          <a:srgbClr val="000000"/>
                        </a:solidFill>
                        <a:effectLst/>
                        <a:latin typeface="Arial" panose="020B0604020202020204" pitchFamily="34" charset="0"/>
                        <a:cs typeface="Arial" panose="020B0604020202020204" pitchFamily="34" charset="0"/>
                      </a:endParaRPr>
                    </a:p>
                  </a:txBody>
                  <a:tcPr marL="12558" marR="12558" marT="12558" marB="0" anchor="b">
                    <a:noFill/>
                  </a:tcPr>
                </a:tc>
                <a:extLst>
                  <a:ext uri="{0D108BD9-81ED-4DB2-BD59-A6C34878D82A}">
                    <a16:rowId xmlns:a16="http://schemas.microsoft.com/office/drawing/2014/main" val="2930442782"/>
                  </a:ext>
                </a:extLst>
              </a:tr>
            </a:tbl>
          </a:graphicData>
        </a:graphic>
      </p:graphicFrame>
    </p:spTree>
    <p:extLst>
      <p:ext uri="{BB962C8B-B14F-4D97-AF65-F5344CB8AC3E}">
        <p14:creationId xmlns:p14="http://schemas.microsoft.com/office/powerpoint/2010/main" val="13126742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C527BE-84C0-7668-B084-BA75138CED47}"/>
              </a:ext>
            </a:extLst>
          </p:cNvPr>
          <p:cNvSpPr>
            <a:spLocks noGrp="1"/>
          </p:cNvSpPr>
          <p:nvPr>
            <p:ph type="sldNum" sz="quarter" idx="4"/>
          </p:nvPr>
        </p:nvSpPr>
        <p:spPr/>
        <p:txBody>
          <a:bodyPr/>
          <a:lstStyle/>
          <a:p>
            <a:pPr defTabSz="1828800" hangingPunct="1"/>
            <a:r>
              <a:rPr lang="en-ZA" sz="2400" b="1" kern="1200" dirty="0">
                <a:latin typeface="Arial" panose="020B0604020202020204" pitchFamily="34" charset="0"/>
                <a:ea typeface="+mn-ea"/>
                <a:cs typeface="Arial" panose="020B0604020202020204" pitchFamily="34" charset="0"/>
              </a:rPr>
              <a:t>34</a:t>
            </a:r>
          </a:p>
        </p:txBody>
      </p:sp>
      <p:sp>
        <p:nvSpPr>
          <p:cNvPr id="6" name="TextBox 5">
            <a:extLst>
              <a:ext uri="{FF2B5EF4-FFF2-40B4-BE49-F238E27FC236}">
                <a16:creationId xmlns:a16="http://schemas.microsoft.com/office/drawing/2014/main" id="{D46B06C7-2BE8-2707-9CA2-6AC7670E5500}"/>
              </a:ext>
            </a:extLst>
          </p:cNvPr>
          <p:cNvSpPr txBox="1"/>
          <p:nvPr/>
        </p:nvSpPr>
        <p:spPr>
          <a:xfrm>
            <a:off x="3633392" y="1241376"/>
            <a:ext cx="16273808" cy="9038372"/>
          </a:xfrm>
          <a:prstGeom prst="rect">
            <a:avLst/>
          </a:prstGeom>
          <a:noFill/>
        </p:spPr>
        <p:txBody>
          <a:bodyPr wrap="square">
            <a:spAutoFit/>
          </a:bodyPr>
          <a:lstStyle/>
          <a:p>
            <a:pPr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Compensation of employees </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Calibri" panose="020F0502020204030204" pitchFamily="34" charset="0"/>
                <a:cs typeface="Arial" panose="020B0604020202020204" pitchFamily="34" charset="0"/>
              </a:rPr>
              <a:t>Underspending of R10.7 million due to n</a:t>
            </a:r>
            <a:r>
              <a:rPr lang="en-GB" sz="3200" kern="1200" dirty="0">
                <a:solidFill>
                  <a:prstClr val="black"/>
                </a:solidFill>
                <a:latin typeface="Arial" panose="020B0604020202020204" pitchFamily="34" charset="0"/>
                <a:ea typeface="+mn-ea"/>
                <a:cs typeface="Arial" panose="020B0604020202020204" pitchFamily="34" charset="0"/>
              </a:rPr>
              <a:t>umber of positions that had been vacant are already filled and the remainder are at different stages of the selection process.</a:t>
            </a:r>
          </a:p>
          <a:p>
            <a:pPr algn="just" defTabSz="1828800" hangingPunct="1">
              <a:spcAft>
                <a:spcPts val="1600"/>
              </a:spcAft>
              <a:tabLst>
                <a:tab pos="914400" algn="l"/>
              </a:tabLst>
            </a:pPr>
            <a:endParaRPr lang="en-GB" sz="3200" kern="1200" dirty="0">
              <a:solidFill>
                <a:prstClr val="black"/>
              </a:solidFill>
              <a:latin typeface="Arial" panose="020B0604020202020204" pitchFamily="34" charset="0"/>
              <a:ea typeface="+mn-ea"/>
              <a:cs typeface="Arial" panose="020B0604020202020204" pitchFamily="34" charset="0"/>
            </a:endParaRPr>
          </a:p>
          <a:p>
            <a:pPr algn="just" defTabSz="1828800" hangingPunct="1">
              <a:spcAft>
                <a:spcPts val="1600"/>
              </a:spcAft>
              <a:buFont typeface="Wingdings" panose="05000000000000000000" pitchFamily="2" charset="2"/>
              <a:buChar char="q"/>
              <a:tabLst>
                <a:tab pos="914400" algn="l"/>
              </a:tabLst>
            </a:pPr>
            <a:r>
              <a:rPr lang="en-ZA" sz="3200" b="1" kern="1200" dirty="0">
                <a:solidFill>
                  <a:prstClr val="black"/>
                </a:solidFill>
                <a:latin typeface="Arial" panose="020B0604020202020204" pitchFamily="34" charset="0"/>
                <a:ea typeface="+mn-ea"/>
                <a:cs typeface="Arial" panose="020B0604020202020204" pitchFamily="34" charset="0"/>
              </a:rPr>
              <a:t>Goods and services</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Underspending of R1.5 million owing to the appointed service provider to conduct research on Living Human Treasures having finalised the work but had not yet delivered the printed books and invoicing. </a:t>
            </a:r>
          </a:p>
          <a:p>
            <a:pPr algn="just" defTabSz="1828800" hangingPunct="1">
              <a:spcAft>
                <a:spcPts val="1600"/>
              </a:spcAft>
              <a:tabLst>
                <a:tab pos="914400" algn="l"/>
              </a:tabLst>
            </a:pPr>
            <a:endParaRPr lang="en-GB" sz="3200" kern="1200" dirty="0">
              <a:solidFill>
                <a:prstClr val="black"/>
              </a:solidFill>
              <a:latin typeface="Arial" panose="020B0604020202020204" pitchFamily="34" charset="0"/>
              <a:ea typeface="+mn-ea"/>
              <a:cs typeface="Arial" panose="020B0604020202020204" pitchFamily="34" charset="0"/>
            </a:endParaRPr>
          </a:p>
          <a:p>
            <a:pPr marL="571500" indent="-571500" algn="just" defTabSz="1828800" hangingPunct="1">
              <a:spcAft>
                <a:spcPts val="1600"/>
              </a:spcAft>
              <a:buFont typeface="Wingdings" panose="05000000000000000000" pitchFamily="2" charset="2"/>
              <a:buChar char="q"/>
              <a:tabLst>
                <a:tab pos="914400" algn="l"/>
              </a:tabLst>
            </a:pPr>
            <a:r>
              <a:rPr lang="en-US" sz="3200" b="1" kern="1200" dirty="0">
                <a:solidFill>
                  <a:prstClr val="black"/>
                </a:solidFill>
                <a:latin typeface="Arial" panose="020B0604020202020204" pitchFamily="34" charset="0"/>
                <a:ea typeface="+mn-ea"/>
                <a:cs typeface="Arial" panose="020B0604020202020204" pitchFamily="34" charset="0"/>
              </a:rPr>
              <a:t>Non-Profit Institutions (Cur)</a:t>
            </a:r>
          </a:p>
          <a:p>
            <a:pPr algn="just" defTabSz="1828800" hangingPunct="1">
              <a:spcAft>
                <a:spcPts val="1600"/>
              </a:spcAft>
              <a:tabLst>
                <a:tab pos="914400" algn="l"/>
              </a:tabLst>
            </a:pPr>
            <a:r>
              <a:rPr lang="en-US" sz="3200" kern="1200" dirty="0">
                <a:solidFill>
                  <a:prstClr val="black"/>
                </a:solidFill>
                <a:latin typeface="Arial" panose="020B0604020202020204" pitchFamily="34" charset="0"/>
                <a:ea typeface="+mn-ea"/>
                <a:cs typeface="Arial" panose="020B0604020202020204" pitchFamily="34" charset="0"/>
              </a:rPr>
              <a:t>Underspending of R1.6 million is due to various heritage projects.</a:t>
            </a:r>
          </a:p>
          <a:p>
            <a:pPr algn="just" defTabSz="1828800" hangingPunct="1">
              <a:spcAft>
                <a:spcPts val="1600"/>
              </a:spcAft>
              <a:tabLst>
                <a:tab pos="914400" algn="l"/>
              </a:tabLst>
            </a:pPr>
            <a:endParaRPr lang="en-US" sz="3200" kern="1200" dirty="0">
              <a:solidFill>
                <a:prstClr val="black"/>
              </a:solidFill>
              <a:latin typeface="Calibri"/>
              <a:ea typeface="+mn-ea"/>
              <a:cs typeface="+mn-cs"/>
            </a:endParaRPr>
          </a:p>
          <a:p>
            <a:pPr algn="just" defTabSz="1828800" hangingPunct="1">
              <a:spcAft>
                <a:spcPts val="1600"/>
              </a:spcAft>
              <a:tabLst>
                <a:tab pos="914400" algn="l"/>
              </a:tabLst>
            </a:pPr>
            <a:endParaRPr lang="en-GB" sz="3200" b="1" kern="1200" dirty="0">
              <a:solidFill>
                <a:prstClr val="black"/>
              </a:solidFill>
              <a:latin typeface="Calibri (Body)"/>
              <a:ea typeface="+mn-ea"/>
              <a:cs typeface="Times New Roman" panose="02020603050405020304" pitchFamily="18" charset="0"/>
            </a:endParaRPr>
          </a:p>
          <a:p>
            <a:pPr algn="just" defTabSz="1828800" hangingPunct="1">
              <a:spcAft>
                <a:spcPts val="1600"/>
              </a:spcAft>
              <a:tabLst>
                <a:tab pos="914400" algn="l"/>
              </a:tabLst>
            </a:pPr>
            <a:endParaRPr lang="en-GB" sz="3200" kern="1200" dirty="0">
              <a:solidFill>
                <a:prstClr val="black"/>
              </a:solidFill>
              <a:latin typeface="Calibri (Body)"/>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AF6D8957-C319-1BED-B8A1-806C4019AF5E}"/>
              </a:ext>
            </a:extLst>
          </p:cNvPr>
          <p:cNvGraphicFramePr>
            <a:graphicFrameLocks noGrp="1"/>
          </p:cNvGraphicFramePr>
          <p:nvPr/>
        </p:nvGraphicFramePr>
        <p:xfrm>
          <a:off x="11327904" y="809328"/>
          <a:ext cx="3759200" cy="1130300"/>
        </p:xfrm>
        <a:graphic>
          <a:graphicData uri="http://schemas.openxmlformats.org/drawingml/2006/table">
            <a:tbl>
              <a:tblPr/>
              <a:tblGrid>
                <a:gridCol w="1219200">
                  <a:extLst>
                    <a:ext uri="{9D8B030D-6E8A-4147-A177-3AD203B41FA5}">
                      <a16:colId xmlns:a16="http://schemas.microsoft.com/office/drawing/2014/main" val="1463010608"/>
                    </a:ext>
                  </a:extLst>
                </a:gridCol>
                <a:gridCol w="1219200">
                  <a:extLst>
                    <a:ext uri="{9D8B030D-6E8A-4147-A177-3AD203B41FA5}">
                      <a16:colId xmlns:a16="http://schemas.microsoft.com/office/drawing/2014/main" val="1756055594"/>
                    </a:ext>
                  </a:extLst>
                </a:gridCol>
                <a:gridCol w="1320800">
                  <a:extLst>
                    <a:ext uri="{9D8B030D-6E8A-4147-A177-3AD203B41FA5}">
                      <a16:colId xmlns:a16="http://schemas.microsoft.com/office/drawing/2014/main" val="205697802"/>
                    </a:ext>
                  </a:extLst>
                </a:gridCol>
              </a:tblGrid>
              <a:tr h="749300">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987962794"/>
                  </a:ext>
                </a:extLst>
              </a:tr>
              <a:tr h="38100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84.4%</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15.6%</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753544684"/>
                  </a:ext>
                </a:extLst>
              </a:tr>
            </a:tbl>
          </a:graphicData>
        </a:graphic>
      </p:graphicFrame>
      <p:graphicFrame>
        <p:nvGraphicFramePr>
          <p:cNvPr id="3" name="Table 2">
            <a:extLst>
              <a:ext uri="{FF2B5EF4-FFF2-40B4-BE49-F238E27FC236}">
                <a16:creationId xmlns:a16="http://schemas.microsoft.com/office/drawing/2014/main" id="{B838FAF1-19DC-5882-7FCB-F287D833566D}"/>
              </a:ext>
            </a:extLst>
          </p:cNvPr>
          <p:cNvGraphicFramePr>
            <a:graphicFrameLocks noGrp="1"/>
          </p:cNvGraphicFramePr>
          <p:nvPr/>
        </p:nvGraphicFramePr>
        <p:xfrm>
          <a:off x="11327904" y="3113584"/>
          <a:ext cx="3759200" cy="1130300"/>
        </p:xfrm>
        <a:graphic>
          <a:graphicData uri="http://schemas.openxmlformats.org/drawingml/2006/table">
            <a:tbl>
              <a:tblPr/>
              <a:tblGrid>
                <a:gridCol w="1219200">
                  <a:extLst>
                    <a:ext uri="{9D8B030D-6E8A-4147-A177-3AD203B41FA5}">
                      <a16:colId xmlns:a16="http://schemas.microsoft.com/office/drawing/2014/main" val="3043040632"/>
                    </a:ext>
                  </a:extLst>
                </a:gridCol>
                <a:gridCol w="1219200">
                  <a:extLst>
                    <a:ext uri="{9D8B030D-6E8A-4147-A177-3AD203B41FA5}">
                      <a16:colId xmlns:a16="http://schemas.microsoft.com/office/drawing/2014/main" val="3393950753"/>
                    </a:ext>
                  </a:extLst>
                </a:gridCol>
                <a:gridCol w="1320800">
                  <a:extLst>
                    <a:ext uri="{9D8B030D-6E8A-4147-A177-3AD203B41FA5}">
                      <a16:colId xmlns:a16="http://schemas.microsoft.com/office/drawing/2014/main" val="650449890"/>
                    </a:ext>
                  </a:extLst>
                </a:gridCol>
              </a:tblGrid>
              <a:tr h="749300">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867937714"/>
                  </a:ext>
                </a:extLst>
              </a:tr>
              <a:tr h="38100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95.4%</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4.6%</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66140761"/>
                  </a:ext>
                </a:extLst>
              </a:tr>
            </a:tbl>
          </a:graphicData>
        </a:graphic>
      </p:graphicFrame>
      <p:graphicFrame>
        <p:nvGraphicFramePr>
          <p:cNvPr id="5" name="Table 4">
            <a:extLst>
              <a:ext uri="{FF2B5EF4-FFF2-40B4-BE49-F238E27FC236}">
                <a16:creationId xmlns:a16="http://schemas.microsoft.com/office/drawing/2014/main" id="{99DC5E78-0171-AF29-1C0D-F7DEB56D663C}"/>
              </a:ext>
            </a:extLst>
          </p:cNvPr>
          <p:cNvGraphicFramePr>
            <a:graphicFrameLocks noGrp="1"/>
          </p:cNvGraphicFramePr>
          <p:nvPr/>
        </p:nvGraphicFramePr>
        <p:xfrm>
          <a:off x="11327904" y="5993904"/>
          <a:ext cx="3759200" cy="1130300"/>
        </p:xfrm>
        <a:graphic>
          <a:graphicData uri="http://schemas.openxmlformats.org/drawingml/2006/table">
            <a:tbl>
              <a:tblPr/>
              <a:tblGrid>
                <a:gridCol w="1219200">
                  <a:extLst>
                    <a:ext uri="{9D8B030D-6E8A-4147-A177-3AD203B41FA5}">
                      <a16:colId xmlns:a16="http://schemas.microsoft.com/office/drawing/2014/main" val="1365315693"/>
                    </a:ext>
                  </a:extLst>
                </a:gridCol>
                <a:gridCol w="1219200">
                  <a:extLst>
                    <a:ext uri="{9D8B030D-6E8A-4147-A177-3AD203B41FA5}">
                      <a16:colId xmlns:a16="http://schemas.microsoft.com/office/drawing/2014/main" val="2572270098"/>
                    </a:ext>
                  </a:extLst>
                </a:gridCol>
                <a:gridCol w="1320800">
                  <a:extLst>
                    <a:ext uri="{9D8B030D-6E8A-4147-A177-3AD203B41FA5}">
                      <a16:colId xmlns:a16="http://schemas.microsoft.com/office/drawing/2014/main" val="2187776028"/>
                    </a:ext>
                  </a:extLst>
                </a:gridCol>
              </a:tblGrid>
              <a:tr h="749300">
                <a:tc>
                  <a:txBody>
                    <a:bodyPr/>
                    <a:lstStyle/>
                    <a:p>
                      <a:pPr algn="l" rtl="0" fontAlgn="b"/>
                      <a:r>
                        <a:rPr lang="en-ZA" sz="2200" b="1" i="0" u="none" strike="noStrike" dirty="0">
                          <a:solidFill>
                            <a:srgbClr val="000000"/>
                          </a:solidFill>
                          <a:effectLst/>
                          <a:latin typeface="Calibri" panose="020F0502020204030204" pitchFamily="34" charset="0"/>
                        </a:rPr>
                        <a:t>Projected</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Actual</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en-ZA" sz="2200" b="1" i="0" u="none" strike="noStrike" dirty="0">
                          <a:solidFill>
                            <a:srgbClr val="000000"/>
                          </a:solidFill>
                          <a:effectLst/>
                          <a:latin typeface="Calibri" panose="020F0502020204030204" pitchFamily="34" charset="0"/>
                        </a:rPr>
                        <a:t>Difference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73055738"/>
                  </a:ext>
                </a:extLst>
              </a:tr>
              <a:tr h="381000">
                <a:tc>
                  <a:txBody>
                    <a:bodyPr/>
                    <a:lstStyle/>
                    <a:p>
                      <a:pPr algn="r" rtl="0" fontAlgn="b"/>
                      <a:r>
                        <a:rPr lang="en-ZA" sz="2200" b="0" i="0" u="none" strike="noStrike" dirty="0">
                          <a:solidFill>
                            <a:srgbClr val="000000"/>
                          </a:solidFill>
                          <a:effectLst/>
                          <a:latin typeface="Calibri" panose="020F0502020204030204" pitchFamily="34" charset="0"/>
                        </a:rPr>
                        <a:t>100%</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ZA" sz="2200" b="0" i="0" u="none" strike="noStrike" dirty="0">
                          <a:solidFill>
                            <a:srgbClr val="000000"/>
                          </a:solidFill>
                          <a:effectLst/>
                          <a:latin typeface="Calibri" panose="020F0502020204030204" pitchFamily="34" charset="0"/>
                        </a:rPr>
                        <a:t>92.2%</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r" rtl="0" fontAlgn="b"/>
                      <a:r>
                        <a:rPr lang="en-ZA" sz="2200" b="0" i="0" u="none" strike="noStrike" dirty="0">
                          <a:solidFill>
                            <a:srgbClr val="000000"/>
                          </a:solidFill>
                          <a:effectLst/>
                          <a:latin typeface="Calibri" panose="020F0502020204030204" pitchFamily="34" charset="0"/>
                        </a:rPr>
                        <a:t>7.8%</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57673859"/>
                  </a:ext>
                </a:extLst>
              </a:tr>
            </a:tbl>
          </a:graphicData>
        </a:graphic>
      </p:graphicFrame>
    </p:spTree>
    <p:extLst>
      <p:ext uri="{BB962C8B-B14F-4D97-AF65-F5344CB8AC3E}">
        <p14:creationId xmlns:p14="http://schemas.microsoft.com/office/powerpoint/2010/main" val="62374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id="{69036539-70B1-2542-B2DC-11030D2F7BCB}"/>
              </a:ext>
            </a:extLst>
          </p:cNvPr>
          <p:cNvSpPr txBox="1"/>
          <p:nvPr/>
        </p:nvSpPr>
        <p:spPr>
          <a:xfrm>
            <a:off x="178901" y="208615"/>
            <a:ext cx="23973185"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600" b="1" kern="1200" dirty="0">
                <a:solidFill>
                  <a:srgbClr val="F5981B"/>
                </a:solidFill>
                <a:latin typeface="+mj-lt"/>
                <a:ea typeface="+mj-ea"/>
                <a:cs typeface="Arial"/>
              </a:rPr>
              <a:t>INTRODUCTION….Cnt  </a:t>
            </a:r>
            <a:r>
              <a:rPr lang="en-ZA" sz="3200" b="1" kern="1200" dirty="0">
                <a:solidFill>
                  <a:srgbClr val="F5981B"/>
                </a:solidFill>
                <a:latin typeface="Arial"/>
                <a:ea typeface="+mj-ea"/>
                <a:cs typeface="Arial"/>
              </a:rPr>
              <a:t>   </a:t>
            </a:r>
            <a:endParaRPr sz="3200" dirty="0"/>
          </a:p>
        </p:txBody>
      </p:sp>
      <p:sp>
        <p:nvSpPr>
          <p:cNvPr id="4" name="TextBox 3">
            <a:extLst>
              <a:ext uri="{FF2B5EF4-FFF2-40B4-BE49-F238E27FC236}">
                <a16:creationId xmlns:a16="http://schemas.microsoft.com/office/drawing/2014/main" id="{5E08C5E1-2D13-1501-732D-1E952D8CAE0A}"/>
              </a:ext>
            </a:extLst>
          </p:cNvPr>
          <p:cNvSpPr txBox="1"/>
          <p:nvPr/>
        </p:nvSpPr>
        <p:spPr>
          <a:xfrm>
            <a:off x="23037271" y="12970673"/>
            <a:ext cx="8242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2400" b="1" i="0" u="none" strike="noStrike" cap="none" spc="0" normalizeH="0" baseline="0" dirty="0">
                <a:ln>
                  <a:noFill/>
                </a:ln>
                <a:solidFill>
                  <a:srgbClr val="000000"/>
                </a:solidFill>
                <a:effectLst/>
                <a:uFillTx/>
                <a:latin typeface="+mj-lt"/>
                <a:ea typeface="+mj-ea"/>
                <a:cs typeface="+mj-cs"/>
                <a:sym typeface="Helvetica Neue"/>
              </a:rPr>
              <a:t>8</a:t>
            </a:r>
          </a:p>
        </p:txBody>
      </p:sp>
      <p:sp>
        <p:nvSpPr>
          <p:cNvPr id="5" name="TextBox 4">
            <a:extLst>
              <a:ext uri="{FF2B5EF4-FFF2-40B4-BE49-F238E27FC236}">
                <a16:creationId xmlns:a16="http://schemas.microsoft.com/office/drawing/2014/main" id="{7CDE0BFD-2E41-748A-839B-D18C8AC4EF22}"/>
              </a:ext>
            </a:extLst>
          </p:cNvPr>
          <p:cNvSpPr txBox="1"/>
          <p:nvPr/>
        </p:nvSpPr>
        <p:spPr>
          <a:xfrm>
            <a:off x="268351" y="2660158"/>
            <a:ext cx="23794283" cy="10782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just" eaLnBrk="1">
              <a:lnSpc>
                <a:spcPct val="150000"/>
              </a:lnSpc>
              <a:defRPr/>
            </a:pPr>
            <a:r>
              <a:rPr kumimoji="0" lang="en-ZA" sz="3600" b="1" i="0" u="none" strike="noStrike" kern="0" cap="none" spc="0" normalizeH="0" baseline="0" noProof="0" dirty="0">
                <a:ln>
                  <a:noFill/>
                </a:ln>
                <a:solidFill>
                  <a:srgbClr val="000000"/>
                </a:solidFill>
                <a:effectLst/>
                <a:uLnTx/>
                <a:uFillTx/>
                <a:latin typeface="+mn-lt"/>
                <a:cs typeface="Arial" panose="020B0604020202020204" pitchFamily="34" charset="0"/>
                <a:sym typeface="Helvetica Neue"/>
              </a:rPr>
              <a:t>Highlights </a:t>
            </a:r>
            <a:r>
              <a:rPr lang="en-ZA" sz="3200" b="1" dirty="0">
                <a:solidFill>
                  <a:srgbClr val="000000"/>
                </a:solidFill>
                <a:latin typeface="+mn-lt"/>
                <a:cs typeface="Arial" panose="020B0604020202020204" pitchFamily="34" charset="0"/>
              </a:rPr>
              <a:t>of the  Sport Sector (cont…)</a:t>
            </a:r>
            <a:endParaRPr lang="en-ZA" sz="3200" dirty="0">
              <a:solidFill>
                <a:srgbClr val="000000"/>
              </a:solidFill>
              <a:latin typeface="+mn-lt"/>
              <a:cs typeface="Calibri" panose="020F0502020204030204" pitchFamily="34" charset="0"/>
            </a:endParaRPr>
          </a:p>
          <a:p>
            <a:pPr marL="571500" marR="0" lvl="0" indent="-571500" algn="l" defTabSz="2438337" rtl="0" eaLnBrk="1" fontAlgn="auto" latinLnBrk="0" hangingPunct="0">
              <a:spcBef>
                <a:spcPts val="0"/>
              </a:spcBef>
              <a:spcAft>
                <a:spcPts val="0"/>
              </a:spcAft>
              <a:buClrTx/>
              <a:buSzTx/>
              <a:buFont typeface="Wingdings" panose="05000000000000000000" pitchFamily="2" charset="2"/>
              <a:buChar char="§"/>
              <a:tabLst/>
              <a:defRPr/>
            </a:pPr>
            <a:r>
              <a:rPr kumimoji="0" lang="en-GB" sz="4000" b="0" i="0" u="none" strike="noStrike" kern="0" cap="none" spc="0" normalizeH="0" baseline="0" noProof="0" dirty="0">
                <a:ln>
                  <a:noFill/>
                </a:ln>
                <a:solidFill>
                  <a:srgbClr val="58595B"/>
                </a:solidFill>
                <a:effectLst/>
                <a:uLnTx/>
                <a:uFillTx/>
                <a:latin typeface="+mn-lt"/>
                <a:sym typeface="Helvetica Neue"/>
              </a:rPr>
              <a:t>Over and above the support provided to Boxing South Africa (BSA), the Department provided special support to the South African National Boxing Organisation (SANABO) – an amateur wing of boxing in the country - in response to the need to improve governance and administration in SANABO.</a:t>
            </a:r>
          </a:p>
          <a:p>
            <a:pPr marL="571500" marR="0" lvl="0" indent="-571500" algn="l" defTabSz="2438337" rtl="0" eaLnBrk="1" fontAlgn="auto" latinLnBrk="0" hangingPunct="0">
              <a:spcBef>
                <a:spcPts val="0"/>
              </a:spcBef>
              <a:spcAft>
                <a:spcPts val="0"/>
              </a:spcAft>
              <a:buClrTx/>
              <a:buSzTx/>
              <a:buFont typeface="Wingdings" panose="05000000000000000000" pitchFamily="2" charset="2"/>
              <a:buChar char="§"/>
              <a:tabLst/>
              <a:defRPr/>
            </a:pPr>
            <a:endParaRPr lang="en-GB" sz="4000" dirty="0">
              <a:solidFill>
                <a:srgbClr val="58595B"/>
              </a:solidFill>
              <a:latin typeface="+mn-lt"/>
            </a:endParaRPr>
          </a:p>
          <a:p>
            <a:pPr marL="571500" marR="0" lvl="0" indent="-571500" algn="l" defTabSz="2438337" rtl="0" eaLnBrk="1" fontAlgn="auto" latinLnBrk="0" hangingPunct="0">
              <a:spcBef>
                <a:spcPts val="0"/>
              </a:spcBef>
              <a:spcAft>
                <a:spcPts val="0"/>
              </a:spcAft>
              <a:buClrTx/>
              <a:buSzTx/>
              <a:buFont typeface="Wingdings" panose="05000000000000000000" pitchFamily="2" charset="2"/>
              <a:buChar char="§"/>
              <a:tabLst/>
              <a:defRPr/>
            </a:pPr>
            <a:r>
              <a:rPr kumimoji="0" lang="en-GB" sz="4000" b="0" i="0" u="none" strike="noStrike" kern="0" cap="none" spc="0" normalizeH="0" baseline="0" noProof="0" dirty="0">
                <a:ln>
                  <a:noFill/>
                </a:ln>
                <a:solidFill>
                  <a:srgbClr val="58595B"/>
                </a:solidFill>
                <a:effectLst/>
                <a:uLnTx/>
                <a:uFillTx/>
                <a:latin typeface="+mn-lt"/>
                <a:sym typeface="Helvetica Neue"/>
              </a:rPr>
              <a:t>Following the Department’s intervention, SANABO has stabilised and managed to participate in the Zone 4 Boxing Championships held in Maputo, Mozambique, on 18 April 2022. O</a:t>
            </a:r>
            <a:r>
              <a:rPr lang="en-ZA" sz="4000" dirty="0">
                <a:solidFill>
                  <a:srgbClr val="000000"/>
                </a:solidFill>
                <a:latin typeface="+mn-lt"/>
                <a:cs typeface="Calibri" panose="020F0502020204030204" pitchFamily="34" charset="0"/>
              </a:rPr>
              <a:t>ut of the eight countries that participated, SA was ranked second after the host country, having won a total of 17 medals with five gold, five silver and seven bronze.</a:t>
            </a:r>
          </a:p>
          <a:p>
            <a:pPr marL="571500" marR="0" lvl="0" indent="-571500" algn="l" defTabSz="2438337" rtl="0" eaLnBrk="1" fontAlgn="auto" latinLnBrk="0" hangingPunct="0">
              <a:spcBef>
                <a:spcPts val="0"/>
              </a:spcBef>
              <a:spcAft>
                <a:spcPts val="0"/>
              </a:spcAft>
              <a:buClrTx/>
              <a:buSzTx/>
              <a:buFont typeface="Wingdings" panose="05000000000000000000" pitchFamily="2" charset="2"/>
              <a:buChar char="§"/>
              <a:tabLst/>
              <a:defRPr/>
            </a:pPr>
            <a:endParaRPr lang="en-ZA" sz="4000" dirty="0">
              <a:solidFill>
                <a:srgbClr val="000000"/>
              </a:solidFill>
              <a:latin typeface="+mn-lt"/>
              <a:cs typeface="Calibri" panose="020F0502020204030204" pitchFamily="34" charset="0"/>
            </a:endParaRPr>
          </a:p>
          <a:p>
            <a:pPr marL="571500" indent="-571500" algn="l">
              <a:buFont typeface="Wingdings" panose="05000000000000000000" pitchFamily="2" charset="2"/>
              <a:buChar char="§"/>
            </a:pPr>
            <a:r>
              <a:rPr lang="en-GB" sz="4000" b="0" i="0" u="none" strike="noStrike" baseline="0" dirty="0">
                <a:solidFill>
                  <a:srgbClr val="58595B"/>
                </a:solidFill>
                <a:latin typeface="+mn-lt"/>
              </a:rPr>
              <a:t>The Department continued to provide much needed support to 61 sport and recreation bodies with</a:t>
            </a:r>
          </a:p>
          <a:p>
            <a:pPr marL="531813" algn="l"/>
            <a:r>
              <a:rPr lang="en-GB" sz="4000" b="0" i="0" u="none" strike="noStrike" baseline="0" dirty="0">
                <a:solidFill>
                  <a:srgbClr val="58595B"/>
                </a:solidFill>
                <a:latin typeface="+mn-lt"/>
              </a:rPr>
              <a:t>special focus on organisational sustainability, priority programmes and projects - to prevent the collapse of sport and recreation bodies which had lost their main revenue streams because of COVID-19 pandemic. </a:t>
            </a:r>
          </a:p>
          <a:p>
            <a:pPr marL="531813" algn="l"/>
            <a:endParaRPr lang="en-ZA" sz="4000" dirty="0">
              <a:solidFill>
                <a:srgbClr val="000000"/>
              </a:solidFill>
              <a:latin typeface="+mn-lt"/>
              <a:cs typeface="Calibri" panose="020F0502020204030204" pitchFamily="34" charset="0"/>
            </a:endParaRPr>
          </a:p>
          <a:p>
            <a:pPr marL="814388" lvl="0" indent="-735013" algn="just" eaLnBrk="1">
              <a:buFont typeface="Wingdings" panose="05000000000000000000" pitchFamily="2" charset="2"/>
              <a:buChar char="§"/>
              <a:defRPr/>
            </a:pPr>
            <a:r>
              <a:rPr lang="en-ZA" sz="4000" dirty="0">
                <a:solidFill>
                  <a:srgbClr val="000000"/>
                </a:solidFill>
                <a:latin typeface="+mn-lt"/>
                <a:cs typeface="Calibri" panose="020F0502020204030204" pitchFamily="34" charset="0"/>
              </a:rPr>
              <a:t>Over 100 municipalities were supported on technical norms and standards for sport and recreation infrastructure.</a:t>
            </a:r>
          </a:p>
        </p:txBody>
      </p:sp>
    </p:spTree>
    <p:extLst>
      <p:ext uri="{BB962C8B-B14F-4D97-AF65-F5344CB8AC3E}">
        <p14:creationId xmlns:p14="http://schemas.microsoft.com/office/powerpoint/2010/main" val="2520339651"/>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SLIDE">
            <a:extLst>
              <a:ext uri="{FF2B5EF4-FFF2-40B4-BE49-F238E27FC236}">
                <a16:creationId xmlns:a16="http://schemas.microsoft.com/office/drawing/2014/main" id="{A9135910-DF3C-9341-9F8B-B049BE1CA75A}"/>
              </a:ext>
            </a:extLst>
          </p:cNvPr>
          <p:cNvSpPr txBox="1"/>
          <p:nvPr/>
        </p:nvSpPr>
        <p:spPr>
          <a:xfrm>
            <a:off x="297711" y="3211207"/>
            <a:ext cx="2360427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b="1" dirty="0">
                <a:solidFill>
                  <a:srgbClr val="CC9900"/>
                </a:solidFill>
              </a:rPr>
              <a:t>THANK </a:t>
            </a:r>
            <a:r>
              <a:rPr b="1" dirty="0">
                <a:solidFill>
                  <a:srgbClr val="CC9900"/>
                </a:solidFill>
                <a:latin typeface="+mn-lt"/>
              </a:rPr>
              <a:t>YOU</a:t>
            </a:r>
          </a:p>
        </p:txBody>
      </p:sp>
    </p:spTree>
    <p:extLst>
      <p:ext uri="{BB962C8B-B14F-4D97-AF65-F5344CB8AC3E}">
        <p14:creationId xmlns:p14="http://schemas.microsoft.com/office/powerpoint/2010/main" val="2768103854"/>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827986"/>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17529E0A719643A8EE9B6513586F35" ma:contentTypeVersion="13" ma:contentTypeDescription="Create a new document." ma:contentTypeScope="" ma:versionID="53c360a4cb7d469190c84a15de95b425">
  <xsd:schema xmlns:xsd="http://www.w3.org/2001/XMLSchema" xmlns:xs="http://www.w3.org/2001/XMLSchema" xmlns:p="http://schemas.microsoft.com/office/2006/metadata/properties" xmlns:ns3="7070a2a9-d765-4fe5-8551-3e7bc63c98cb" xmlns:ns4="3975237a-b8b2-46d0-8b5c-85430869ac4b" targetNamespace="http://schemas.microsoft.com/office/2006/metadata/properties" ma:root="true" ma:fieldsID="c16486e59f3fd0d2f842cfa176ce6e99" ns3:_="" ns4:_="">
    <xsd:import namespace="7070a2a9-d765-4fe5-8551-3e7bc63c98cb"/>
    <xsd:import namespace="3975237a-b8b2-46d0-8b5c-85430869ac4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0a2a9-d765-4fe5-8551-3e7bc63c98c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75237a-b8b2-46d0-8b5c-85430869ac4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C38F74-D92F-4B81-9C34-4FD8050702FE}">
  <ds:schemaRefs>
    <ds:schemaRef ds:uri="http://schemas.microsoft.com/office/2006/documentManagement/types"/>
    <ds:schemaRef ds:uri="http://purl.org/dc/elements/1.1/"/>
    <ds:schemaRef ds:uri="3975237a-b8b2-46d0-8b5c-85430869ac4b"/>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 ds:uri="7070a2a9-d765-4fe5-8551-3e7bc63c98cb"/>
    <ds:schemaRef ds:uri="http://www.w3.org/XML/1998/namespace"/>
  </ds:schemaRefs>
</ds:datastoreItem>
</file>

<file path=customXml/itemProps2.xml><?xml version="1.0" encoding="utf-8"?>
<ds:datastoreItem xmlns:ds="http://schemas.openxmlformats.org/officeDocument/2006/customXml" ds:itemID="{28A41289-CA04-4FF5-A3DD-5CB0A8BCF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0a2a9-d765-4fe5-8551-3e7bc63c98cb"/>
    <ds:schemaRef ds:uri="3975237a-b8b2-46d0-8b5c-85430869ac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BC95B4-3FA6-4D74-A177-C167CA74DD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4788</TotalTime>
  <Words>9679</Words>
  <Application>Microsoft Office PowerPoint</Application>
  <PresentationFormat>Custom</PresentationFormat>
  <Paragraphs>1949</Paragraphs>
  <Slides>91</Slides>
  <Notes>61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91</vt:i4>
      </vt:variant>
    </vt:vector>
  </HeadingPairs>
  <TitlesOfParts>
    <vt:vector size="104" baseType="lpstr">
      <vt:lpstr>Arial</vt:lpstr>
      <vt:lpstr>Arial Black</vt:lpstr>
      <vt:lpstr>Calibri</vt:lpstr>
      <vt:lpstr>Calibri (Body)</vt:lpstr>
      <vt:lpstr>Calibri Light</vt:lpstr>
      <vt:lpstr>Gill Sans SemiBold</vt:lpstr>
      <vt:lpstr>Helvetica</vt:lpstr>
      <vt:lpstr>Helvetica Neue</vt:lpstr>
      <vt:lpstr>Verdana</vt:lpstr>
      <vt:lpstr>Wingdings</vt:lpstr>
      <vt:lpstr>21_BasicWhite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Evelyn Khanyi</dc:creator>
  <cp:lastModifiedBy>Lordwick Ralebipi</cp:lastModifiedBy>
  <cp:revision>278</cp:revision>
  <dcterms:modified xsi:type="dcterms:W3CDTF">2022-10-26T09:17:14Z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0x0101004517529E0A719643A8EE9B6513586F35</vt:lpwstr>
  </property>
</Properties>
</file>