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sldIdLst>
    <p:sldId id="256" r:id="rId5"/>
    <p:sldId id="392" r:id="rId6"/>
    <p:sldId id="399" r:id="rId7"/>
    <p:sldId id="419" r:id="rId8"/>
    <p:sldId id="395" r:id="rId9"/>
    <p:sldId id="436" r:id="rId10"/>
    <p:sldId id="420" r:id="rId11"/>
    <p:sldId id="435" r:id="rId12"/>
    <p:sldId id="437" r:id="rId13"/>
    <p:sldId id="429" r:id="rId14"/>
    <p:sldId id="430" r:id="rId15"/>
    <p:sldId id="432" r:id="rId16"/>
    <p:sldId id="431" r:id="rId17"/>
    <p:sldId id="439" r:id="rId18"/>
    <p:sldId id="438" r:id="rId19"/>
    <p:sldId id="434" r:id="rId20"/>
    <p:sldId id="401" r:id="rId21"/>
    <p:sldId id="428" r:id="rId22"/>
    <p:sldId id="426" r:id="rId23"/>
    <p:sldId id="404" r:id="rId24"/>
    <p:sldId id="423" r:id="rId25"/>
    <p:sldId id="421" r:id="rId26"/>
    <p:sldId id="424" r:id="rId27"/>
    <p:sldId id="418" r:id="rId28"/>
    <p:sldId id="397" r:id="rId29"/>
    <p:sldId id="299" r:id="rId30"/>
    <p:sldId id="417" r:id="rId31"/>
    <p:sldId id="405" r:id="rId32"/>
    <p:sldId id="406" r:id="rId33"/>
    <p:sldId id="407" r:id="rId34"/>
    <p:sldId id="408" r:id="rId35"/>
    <p:sldId id="440" r:id="rId36"/>
    <p:sldId id="411" r:id="rId37"/>
    <p:sldId id="264" r:id="rId38"/>
    <p:sldId id="265" r:id="rId3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724069-D853-9727-E3B4-2A4FC4061C44}" name="Lerato Mphahlele" initials="LM" userId="S::leratom@DSAC.GOV.ZA::3aa43d6c-65b9-49cc-ac69-f0202e372e62" providerId="AD"/>
  <p188:author id="{2255A8EF-FFDA-4C72-DCDD-87AE653FA96F}" name="Thulani Khumalo" initials="TK" userId="S::ThulaniK@Dsac.gov.za::ebd74ad9-6aa6-4d41-9e1d-daee6a0ef6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6F00"/>
    <a:srgbClr val="FF9504"/>
    <a:srgbClr val="A2B1A0"/>
    <a:srgbClr val="FF9900"/>
    <a:srgbClr val="D2F0CE"/>
    <a:srgbClr val="EAF8E8"/>
    <a:srgbClr val="DF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758" autoAdjust="0"/>
  </p:normalViewPr>
  <p:slideViewPr>
    <p:cSldViewPr snapToGrid="0">
      <p:cViewPr varScale="1">
        <p:scale>
          <a:sx n="61" d="100"/>
          <a:sy n="61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552981550092753E-4"/>
                  <c:y val="-2.063679181409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6D-4960-862D-60C4A3AA87AA}"/>
                </c:ext>
              </c:extLst>
            </c:dLbl>
            <c:dLbl>
              <c:idx val="1"/>
              <c:layout>
                <c:manualLayout>
                  <c:x val="0"/>
                  <c:y val="-3.026729466067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D-4960-862D-60C4A3AA87AA}"/>
                </c:ext>
              </c:extLst>
            </c:dLbl>
            <c:dLbl>
              <c:idx val="2"/>
              <c:layout>
                <c:manualLayout>
                  <c:x val="5.8552981550093826E-4"/>
                  <c:y val="-2.338836405597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6D-4960-862D-60C4A3AA87AA}"/>
                </c:ext>
              </c:extLst>
            </c:dLbl>
            <c:dLbl>
              <c:idx val="3"/>
              <c:layout>
                <c:manualLayout>
                  <c:x val="4.2938357109170076E-17"/>
                  <c:y val="-1.650943345127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D-4960-862D-60C4A3AA87AA}"/>
                </c:ext>
              </c:extLst>
            </c:dLbl>
            <c:dLbl>
              <c:idx val="4"/>
              <c:layout>
                <c:manualLayout>
                  <c:x val="-8.5876714218340152E-17"/>
                  <c:y val="-2.063679181409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6D-4960-862D-60C4A3AA87AA}"/>
                </c:ext>
              </c:extLst>
            </c:dLbl>
            <c:dLbl>
              <c:idx val="5"/>
              <c:layout>
                <c:manualLayout>
                  <c:x val="5.8552981550085239E-4"/>
                  <c:y val="-1.788521957221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6D-4960-862D-60C4A3AA87AA}"/>
                </c:ext>
              </c:extLst>
            </c:dLbl>
            <c:dLbl>
              <c:idx val="6"/>
              <c:layout>
                <c:manualLayout>
                  <c:x val="-8.5876714218340152E-17"/>
                  <c:y val="-1.650943345127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6D-4960-862D-60C4A3AA87AA}"/>
                </c:ext>
              </c:extLst>
            </c:dLbl>
            <c:dLbl>
              <c:idx val="7"/>
              <c:layout>
                <c:manualLayout>
                  <c:x val="-5.8552981550111E-4"/>
                  <c:y val="-2.063679181409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6D-4960-862D-60C4A3AA87AA}"/>
                </c:ext>
              </c:extLst>
            </c:dLbl>
            <c:dLbl>
              <c:idx val="8"/>
              <c:layout>
                <c:manualLayout>
                  <c:x val="0"/>
                  <c:y val="-1.650943345127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6D-4960-862D-60C4A3AA87AA}"/>
                </c:ext>
              </c:extLst>
            </c:dLbl>
            <c:dLbl>
              <c:idx val="9"/>
              <c:layout>
                <c:manualLayout>
                  <c:x val="0"/>
                  <c:y val="-1.375786120939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6D-4960-862D-60C4A3AA8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'1.3'!$A$13:$A$22</c:f>
              <c:strCache>
                <c:ptCount val="10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  <c:pt idx="9">
                  <c:v>VIRTUALLY</c:v>
                </c:pt>
              </c:strCache>
            </c:strRef>
          </c:cat>
          <c:val>
            <c:numRef>
              <c:f>'1.3'!$B$13:$B$22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D-4960-862D-60C4A3AA87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753775"/>
        <c:axId val="1744755439"/>
        <c:axId val="0"/>
      </c:bar3DChart>
      <c:catAx>
        <c:axId val="174475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755439"/>
        <c:crosses val="autoZero"/>
        <c:auto val="1"/>
        <c:lblAlgn val="ctr"/>
        <c:lblOffset val="100"/>
        <c:noMultiLvlLbl val="0"/>
      </c:catAx>
      <c:valAx>
        <c:axId val="174475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7537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'2.6'!$A$16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95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38-4B7E-A59B-472816054B5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38-4B7E-A59B-472816054B50}"/>
              </c:ext>
            </c:extLst>
          </c:dPt>
          <c:dLbls>
            <c:dLbl>
              <c:idx val="0"/>
              <c:layout>
                <c:manualLayout>
                  <c:x val="-0.1532139004475799"/>
                  <c:y val="-0.107078761252707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54% (</a:t>
                    </a:r>
                    <a:fld id="{343C68F8-B0CC-413F-9491-3B68C220B6E8}" type="VALUE">
                      <a:rPr lang="en-US" sz="2800" smtClean="0"/>
                      <a:pPr>
                        <a:defRPr sz="28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sz="2800"/>
                      <a:t>/2309)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0833364481682"/>
                      <c:h val="6.20523295798647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8-4B7E-A59B-472816054B50}"/>
                </c:ext>
              </c:extLst>
            </c:dLbl>
            <c:dLbl>
              <c:idx val="1"/>
              <c:layout>
                <c:manualLayout>
                  <c:x val="0.1952097036793001"/>
                  <c:y val="7.5663700160471845E-2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46% (</a:t>
                    </a:r>
                    <a:fld id="{FCBDBA91-C28A-4101-83EF-5FB0982E73AC}" type="VALUE">
                      <a:rPr lang="en-US" sz="2800" smtClean="0"/>
                      <a:pPr/>
                      <a:t>[VALUE]</a:t>
                    </a:fld>
                    <a:r>
                      <a:rPr lang="en-US" sz="2800"/>
                      <a:t>/2309)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8679130639627"/>
                      <c:h val="0.117152017189996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38-4B7E-A59B-472816054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'2.6'!$B$15:$C$15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'2.6'!$B$16:$C$16</c:f>
              <c:numCache>
                <c:formatCode>General</c:formatCode>
                <c:ptCount val="2"/>
                <c:pt idx="0">
                  <c:v>1240</c:v>
                </c:pt>
                <c:pt idx="1">
                  <c:v>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8-4B7E-A59B-472816054B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502409091883533E-3"/>
                  <c:y val="-2.438908853943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5-4A38-8827-4DCD216B6815}"/>
                </c:ext>
              </c:extLst>
            </c:dLbl>
            <c:dLbl>
              <c:idx val="1"/>
              <c:layout>
                <c:manualLayout>
                  <c:x val="1.4625521969908099E-2"/>
                  <c:y val="-2.113721006750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05-4A38-8827-4DCD216B6815}"/>
                </c:ext>
              </c:extLst>
            </c:dLbl>
            <c:dLbl>
              <c:idx val="2"/>
              <c:layout>
                <c:manualLayout>
                  <c:x val="1.8000642424502274E-2"/>
                  <c:y val="-2.926690624731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05-4A38-8827-4DCD216B6815}"/>
                </c:ext>
              </c:extLst>
            </c:dLbl>
            <c:dLbl>
              <c:idx val="3"/>
              <c:layout>
                <c:manualLayout>
                  <c:x val="1.3500481818376707E-2"/>
                  <c:y val="-2.926690624731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05-4A38-8827-4DCD216B6815}"/>
                </c:ext>
              </c:extLst>
            </c:dLbl>
            <c:dLbl>
              <c:idx val="4"/>
              <c:layout>
                <c:manualLayout>
                  <c:x val="1.6875602272970885E-2"/>
                  <c:y val="-2.438908853943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05-4A38-8827-4DCD216B6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'2.6'!$E$15:$I$15</c:f>
              <c:strCache>
                <c:ptCount val="5"/>
                <c:pt idx="0">
                  <c:v>Black 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  <c:pt idx="4">
                  <c:v>Other</c:v>
                </c:pt>
              </c:strCache>
            </c:strRef>
          </c:cat>
          <c:val>
            <c:numRef>
              <c:f>'2.6'!$E$16:$I$16</c:f>
              <c:numCache>
                <c:formatCode>General</c:formatCode>
                <c:ptCount val="5"/>
                <c:pt idx="0">
                  <c:v>1109</c:v>
                </c:pt>
                <c:pt idx="1">
                  <c:v>866</c:v>
                </c:pt>
                <c:pt idx="2">
                  <c:v>285</c:v>
                </c:pt>
                <c:pt idx="3">
                  <c:v>47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5-4A38-8827-4DCD216B6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3926832"/>
        <c:axId val="1973927248"/>
        <c:axId val="0"/>
      </c:bar3DChart>
      <c:catAx>
        <c:axId val="19739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27248"/>
        <c:crosses val="autoZero"/>
        <c:auto val="1"/>
        <c:lblAlgn val="ctr"/>
        <c:lblOffset val="100"/>
        <c:noMultiLvlLbl val="0"/>
      </c:catAx>
      <c:valAx>
        <c:axId val="197392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'2.6'!$L$3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545390292611714E-17"/>
                  <c:y val="-1.6100307025671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F-4A01-9F85-11431FBE73AD}"/>
                </c:ext>
              </c:extLst>
            </c:dLbl>
            <c:dLbl>
              <c:idx val="1"/>
              <c:layout>
                <c:manualLayout>
                  <c:x val="-2.7090780585223428E-17"/>
                  <c:y val="-1.744199927781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0F-4A01-9F85-11431FBE73AD}"/>
                </c:ext>
              </c:extLst>
            </c:dLbl>
            <c:dLbl>
              <c:idx val="2"/>
              <c:layout>
                <c:manualLayout>
                  <c:x val="-7.3884800564270436E-4"/>
                  <c:y val="-1.207523026925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0F-4A01-9F85-11431FBE73AD}"/>
                </c:ext>
              </c:extLst>
            </c:dLbl>
            <c:dLbl>
              <c:idx val="3"/>
              <c:layout>
                <c:manualLayout>
                  <c:x val="0"/>
                  <c:y val="-1.744199927781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0F-4A01-9F85-11431FBE73AD}"/>
                </c:ext>
              </c:extLst>
            </c:dLbl>
            <c:dLbl>
              <c:idx val="4"/>
              <c:layout>
                <c:manualLayout>
                  <c:x val="7.3884800564259605E-4"/>
                  <c:y val="-1.6100307025671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0F-4A01-9F85-11431FBE73AD}"/>
                </c:ext>
              </c:extLst>
            </c:dLbl>
            <c:dLbl>
              <c:idx val="5"/>
              <c:layout>
                <c:manualLayout>
                  <c:x val="0"/>
                  <c:y val="-1.341692252139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0F-4A01-9F85-11431FBE73AD}"/>
                </c:ext>
              </c:extLst>
            </c:dLbl>
            <c:dLbl>
              <c:idx val="6"/>
              <c:layout>
                <c:manualLayout>
                  <c:x val="2.216544016928113E-3"/>
                  <c:y val="-2.146707603422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0F-4A01-9F85-11431FBE73AD}"/>
                </c:ext>
              </c:extLst>
            </c:dLbl>
            <c:dLbl>
              <c:idx val="7"/>
              <c:layout>
                <c:manualLayout>
                  <c:x val="4.4330880338562259E-3"/>
                  <c:y val="-2.146707603422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0F-4A01-9F85-11431FBE73AD}"/>
                </c:ext>
              </c:extLst>
            </c:dLbl>
            <c:dLbl>
              <c:idx val="8"/>
              <c:layout>
                <c:manualLayout>
                  <c:x val="2.216544016928005E-3"/>
                  <c:y val="-1.341692252139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0F-4A01-9F85-11431FBE7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'2.6'!$K$4:$K$12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'2.6'!$L$4:$L$12</c:f>
              <c:numCache>
                <c:formatCode>General</c:formatCode>
                <c:ptCount val="9"/>
                <c:pt idx="0">
                  <c:v>292</c:v>
                </c:pt>
                <c:pt idx="1">
                  <c:v>183</c:v>
                </c:pt>
                <c:pt idx="2">
                  <c:v>274</c:v>
                </c:pt>
                <c:pt idx="3">
                  <c:v>199</c:v>
                </c:pt>
                <c:pt idx="4">
                  <c:v>371</c:v>
                </c:pt>
                <c:pt idx="5">
                  <c:v>79</c:v>
                </c:pt>
                <c:pt idx="6">
                  <c:v>229</c:v>
                </c:pt>
                <c:pt idx="7">
                  <c:v>451</c:v>
                </c:pt>
                <c:pt idx="8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F-4A01-9F85-11431FBE7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001487"/>
        <c:axId val="71998575"/>
        <c:axId val="0"/>
      </c:bar3DChart>
      <c:catAx>
        <c:axId val="7200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98575"/>
        <c:crosses val="autoZero"/>
        <c:auto val="1"/>
        <c:lblAlgn val="ctr"/>
        <c:lblOffset val="100"/>
        <c:noMultiLvlLbl val="0"/>
      </c:catAx>
      <c:valAx>
        <c:axId val="7199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9504"/>
            </a:solidFill>
          </c:spPr>
          <c:dPt>
            <c:idx val="0"/>
            <c:bubble3D val="0"/>
            <c:spPr>
              <a:solidFill>
                <a:srgbClr val="FF95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4F-4CE6-8020-2237C31324E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4F-4CE6-8020-2237C31324E5}"/>
              </c:ext>
            </c:extLst>
          </c:dPt>
          <c:dLbls>
            <c:dLbl>
              <c:idx val="0"/>
              <c:layout>
                <c:manualLayout>
                  <c:x val="-0.12542879395650161"/>
                  <c:y val="-0.15258813954398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55%(</a:t>
                    </a:r>
                    <a:fld id="{9FE7D324-B5C6-4EED-BD67-124684958943}" type="VALUE">
                      <a:rPr lang="en-US" sz="2800" smtClean="0"/>
                      <a:pPr>
                        <a:defRPr sz="28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sz="2800" dirty="0"/>
                      <a:t>/101740)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4150943396225"/>
                      <c:h val="9.9745444385806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4F-4CE6-8020-2237C31324E5}"/>
                </c:ext>
              </c:extLst>
            </c:dLbl>
            <c:dLbl>
              <c:idx val="1"/>
              <c:layout>
                <c:manualLayout>
                  <c:x val="0.15887643332748072"/>
                  <c:y val="1.61258147196851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/>
                      <a:t>45%(</a:t>
                    </a:r>
                    <a:fld id="{863C4E39-5BE8-48FA-A87C-18F0A5CC6AE9}" type="VALUE">
                      <a:rPr lang="en-US" sz="2800" b="1" smtClean="0"/>
                      <a:pPr>
                        <a:defRPr sz="28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sz="2800" b="1"/>
                      <a:t>/101740)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923956546598"/>
                      <c:h val="9.9745444385806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4F-4CE6-8020-2237C3132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'2.7'!$E$14:$F$14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'2.7'!$E$15:$F$15</c:f>
              <c:numCache>
                <c:formatCode>General</c:formatCode>
                <c:ptCount val="2"/>
                <c:pt idx="0">
                  <c:v>55727</c:v>
                </c:pt>
                <c:pt idx="1">
                  <c:v>46013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4F-4CE6-8020-2237C313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8382742894703"/>
          <c:y val="0.87491601419356757"/>
          <c:w val="0.30576761524020474"/>
          <c:h val="6.3375169894951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4158595657694E-3"/>
                  <c:y val="-2.6631535407622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C-4804-8F8C-7A3DEA8D8374}"/>
                </c:ext>
              </c:extLst>
            </c:dLbl>
            <c:dLbl>
              <c:idx val="1"/>
              <c:layout>
                <c:manualLayout>
                  <c:x val="1.5783539648914425E-2"/>
                  <c:y val="-2.663153540762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C-4804-8F8C-7A3DEA8D8374}"/>
                </c:ext>
              </c:extLst>
            </c:dLbl>
            <c:dLbl>
              <c:idx val="2"/>
              <c:layout>
                <c:manualLayout>
                  <c:x val="2.5253663438263001E-2"/>
                  <c:y val="-2.4967064444645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C-4804-8F8C-7A3DEA8D8374}"/>
                </c:ext>
              </c:extLst>
            </c:dLbl>
            <c:dLbl>
              <c:idx val="3"/>
              <c:layout>
                <c:manualLayout>
                  <c:x val="1.5783539648914425E-2"/>
                  <c:y val="-3.994730311143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C-4804-8F8C-7A3DEA8D8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'2.7'!$I$14:$L$14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</c:strCache>
            </c:strRef>
          </c:cat>
          <c:val>
            <c:numRef>
              <c:f>'2.7'!$I$15:$L$15</c:f>
              <c:numCache>
                <c:formatCode>General</c:formatCode>
                <c:ptCount val="4"/>
                <c:pt idx="0">
                  <c:v>71414</c:v>
                </c:pt>
                <c:pt idx="1">
                  <c:v>4244</c:v>
                </c:pt>
                <c:pt idx="2">
                  <c:v>25720</c:v>
                </c:pt>
                <c:pt idx="3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C-4804-8F8C-7A3DEA8D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740624"/>
        <c:axId val="307745200"/>
        <c:axId val="0"/>
      </c:bar3DChart>
      <c:catAx>
        <c:axId val="30774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45200"/>
        <c:crosses val="autoZero"/>
        <c:auto val="1"/>
        <c:lblAlgn val="ctr"/>
        <c:lblOffset val="100"/>
        <c:noMultiLvlLbl val="0"/>
      </c:catAx>
      <c:valAx>
        <c:axId val="30774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4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181422451842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2-44F3-992F-3BC761840A24}"/>
                </c:ext>
              </c:extLst>
            </c:dLbl>
            <c:dLbl>
              <c:idx val="1"/>
              <c:layout>
                <c:manualLayout>
                  <c:x val="4.1129906542812754E-3"/>
                  <c:y val="-2.960501898929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2-44F3-992F-3BC761840A24}"/>
                </c:ext>
              </c:extLst>
            </c:dLbl>
            <c:dLbl>
              <c:idx val="2"/>
              <c:layout>
                <c:manualLayout>
                  <c:x val="1.3709968847603748E-3"/>
                  <c:y val="-2.493054230677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2-44F3-992F-3BC761840A24}"/>
                </c:ext>
              </c:extLst>
            </c:dLbl>
            <c:dLbl>
              <c:idx val="3"/>
              <c:layout>
                <c:manualLayout>
                  <c:x val="6.8549844238020748E-3"/>
                  <c:y val="-1.869790673008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2-44F3-992F-3BC761840A24}"/>
                </c:ext>
              </c:extLst>
            </c:dLbl>
            <c:dLbl>
              <c:idx val="4"/>
              <c:layout>
                <c:manualLayout>
                  <c:x val="6.1694859814218125E-3"/>
                  <c:y val="-2.493054230677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2-44F3-992F-3BC761840A24}"/>
                </c:ext>
              </c:extLst>
            </c:dLbl>
            <c:dLbl>
              <c:idx val="5"/>
              <c:layout>
                <c:manualLayout>
                  <c:x val="3.4274922119009619E-3"/>
                  <c:y val="-2.181422451842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2-44F3-992F-3BC761840A24}"/>
                </c:ext>
              </c:extLst>
            </c:dLbl>
            <c:dLbl>
              <c:idx val="6"/>
              <c:layout>
                <c:manualLayout>
                  <c:x val="4.1129906542811748E-3"/>
                  <c:y val="-2.181422451842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2-44F3-992F-3BC761840A24}"/>
                </c:ext>
              </c:extLst>
            </c:dLbl>
            <c:dLbl>
              <c:idx val="7"/>
              <c:layout>
                <c:manualLayout>
                  <c:x val="3.4274922119010625E-3"/>
                  <c:y val="-2.0256065624254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2-44F3-992F-3BC761840A24}"/>
                </c:ext>
              </c:extLst>
            </c:dLbl>
            <c:dLbl>
              <c:idx val="8"/>
              <c:layout>
                <c:manualLayout>
                  <c:x val="4.1129906542811748E-3"/>
                  <c:y val="-1.5581588941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F2-44F3-992F-3BC761840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'2.7'!$A$4:$A$12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'2.7'!$B$4:$B$12</c:f>
              <c:numCache>
                <c:formatCode>General</c:formatCode>
                <c:ptCount val="9"/>
                <c:pt idx="0">
                  <c:v>23452</c:v>
                </c:pt>
                <c:pt idx="1">
                  <c:v>10358</c:v>
                </c:pt>
                <c:pt idx="2">
                  <c:v>9654</c:v>
                </c:pt>
                <c:pt idx="3">
                  <c:v>17988</c:v>
                </c:pt>
                <c:pt idx="4">
                  <c:v>27917</c:v>
                </c:pt>
                <c:pt idx="5">
                  <c:v>2579</c:v>
                </c:pt>
                <c:pt idx="6">
                  <c:v>2071</c:v>
                </c:pt>
                <c:pt idx="7">
                  <c:v>4882</c:v>
                </c:pt>
                <c:pt idx="8">
                  <c:v>2839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2-44F3-992F-3BC761840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6692032"/>
        <c:axId val="1766697024"/>
        <c:axId val="0"/>
      </c:bar3DChart>
      <c:catAx>
        <c:axId val="17666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97024"/>
        <c:crosses val="autoZero"/>
        <c:auto val="1"/>
        <c:lblAlgn val="ctr"/>
        <c:lblOffset val="100"/>
        <c:noMultiLvlLbl val="0"/>
      </c:catAx>
      <c:valAx>
        <c:axId val="176669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6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9327139611100785E-4"/>
                  <c:y val="-2.651515309682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7D-4FF7-BBCC-384ACCE616F8}"/>
                </c:ext>
              </c:extLst>
            </c:dLbl>
            <c:dLbl>
              <c:idx val="1"/>
              <c:layout>
                <c:manualLayout>
                  <c:x val="0"/>
                  <c:y val="-2.253788013230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7D-4FF7-BBCC-384ACCE616F8}"/>
                </c:ext>
              </c:extLst>
            </c:dLbl>
            <c:dLbl>
              <c:idx val="2"/>
              <c:layout>
                <c:manualLayout>
                  <c:x val="-4.3506066462348287E-17"/>
                  <c:y val="-1.723484951293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7D-4FF7-BBCC-384ACCE616F8}"/>
                </c:ext>
              </c:extLst>
            </c:dLbl>
            <c:dLbl>
              <c:idx val="3"/>
              <c:layout>
                <c:manualLayout>
                  <c:x val="-1.7798141883330237E-3"/>
                  <c:y val="-2.386363778714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D-4FF7-BBCC-384ACCE616F8}"/>
                </c:ext>
              </c:extLst>
            </c:dLbl>
            <c:dLbl>
              <c:idx val="4"/>
              <c:layout>
                <c:manualLayout>
                  <c:x val="-2.9663569805550394E-3"/>
                  <c:y val="-1.98863648226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7D-4FF7-BBCC-384ACCE616F8}"/>
                </c:ext>
              </c:extLst>
            </c:dLbl>
            <c:dLbl>
              <c:idx val="5"/>
              <c:layout>
                <c:manualLayout>
                  <c:x val="-5.9327139611100785E-4"/>
                  <c:y val="-2.38636377871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7D-4FF7-BBCC-384ACCE616F8}"/>
                </c:ext>
              </c:extLst>
            </c:dLbl>
            <c:dLbl>
              <c:idx val="6"/>
              <c:layout>
                <c:manualLayout>
                  <c:x val="5.9327139611100785E-4"/>
                  <c:y val="-2.38636377871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7D-4FF7-BBCC-384ACCE616F8}"/>
                </c:ext>
              </c:extLst>
            </c:dLbl>
            <c:dLbl>
              <c:idx val="7"/>
              <c:layout>
                <c:manualLayout>
                  <c:x val="-1.7402426584939315E-16"/>
                  <c:y val="-2.253788013230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7D-4FF7-BBCC-384ACCE616F8}"/>
                </c:ext>
              </c:extLst>
            </c:dLbl>
            <c:dLbl>
              <c:idx val="8"/>
              <c:layout>
                <c:manualLayout>
                  <c:x val="0"/>
                  <c:y val="-2.651515309682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7D-4FF7-BBCC-384ACCE61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'2.9'!$A$4:$A$12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'2.9'!$B$4:$B$12</c:f>
              <c:numCache>
                <c:formatCode>General</c:formatCode>
                <c:ptCount val="9"/>
                <c:pt idx="0">
                  <c:v>1</c:v>
                </c:pt>
                <c:pt idx="1">
                  <c:v>11</c:v>
                </c:pt>
                <c:pt idx="2">
                  <c:v>5</c:v>
                </c:pt>
                <c:pt idx="3">
                  <c:v>32</c:v>
                </c:pt>
                <c:pt idx="4">
                  <c:v>6</c:v>
                </c:pt>
                <c:pt idx="5">
                  <c:v>17</c:v>
                </c:pt>
                <c:pt idx="6">
                  <c:v>17</c:v>
                </c:pt>
                <c:pt idx="7">
                  <c:v>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D-4FF7-BBCC-384ACCE61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1756399"/>
        <c:axId val="72000655"/>
        <c:axId val="0"/>
      </c:bar3DChart>
      <c:catAx>
        <c:axId val="200175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0655"/>
        <c:crosses val="autoZero"/>
        <c:auto val="1"/>
        <c:lblAlgn val="ctr"/>
        <c:lblOffset val="100"/>
        <c:noMultiLvlLbl val="0"/>
      </c:catAx>
      <c:valAx>
        <c:axId val="7200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75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093710767975544E-2"/>
          <c:y val="1.97165172527962E-2"/>
          <c:w val="0.95790628923202448"/>
          <c:h val="0.7365542403712016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238487164411973E-4"/>
                  <c:y val="-1.243145082666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4-4340-8E1F-D531723AC4EF}"/>
                </c:ext>
              </c:extLst>
            </c:dLbl>
            <c:dLbl>
              <c:idx val="1"/>
              <c:layout>
                <c:manualLayout>
                  <c:x val="6.1238487164410845E-4"/>
                  <c:y val="-1.74040311573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C4-4340-8E1F-D531723AC4EF}"/>
                </c:ext>
              </c:extLst>
            </c:dLbl>
            <c:dLbl>
              <c:idx val="2"/>
              <c:layout>
                <c:manualLayout>
                  <c:x val="0"/>
                  <c:y val="-1.491774099199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4-4340-8E1F-D531723AC4EF}"/>
                </c:ext>
              </c:extLst>
            </c:dLbl>
            <c:dLbl>
              <c:idx val="3"/>
              <c:layout>
                <c:manualLayout>
                  <c:x val="6.1238487164413089E-4"/>
                  <c:y val="-1.367459590932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4-4340-8E1F-D531723AC4EF}"/>
                </c:ext>
              </c:extLst>
            </c:dLbl>
            <c:dLbl>
              <c:idx val="4"/>
              <c:layout>
                <c:manualLayout>
                  <c:x val="6.1238487164404112E-4"/>
                  <c:y val="-1.367459590932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C4-4340-8E1F-D531723AC4EF}"/>
                </c:ext>
              </c:extLst>
            </c:dLbl>
            <c:dLbl>
              <c:idx val="5"/>
              <c:layout>
                <c:manualLayout>
                  <c:x val="6.1238487164413089E-4"/>
                  <c:y val="-2.2376611487991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C4-4340-8E1F-D531723AC4EF}"/>
                </c:ext>
              </c:extLst>
            </c:dLbl>
            <c:dLbl>
              <c:idx val="6"/>
              <c:layout>
                <c:manualLayout>
                  <c:x val="-1.224769743288172E-3"/>
                  <c:y val="-2.61060467359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C4-4340-8E1F-D531723AC4EF}"/>
                </c:ext>
              </c:extLst>
            </c:dLbl>
            <c:dLbl>
              <c:idx val="7"/>
              <c:layout>
                <c:manualLayout>
                  <c:x val="1.224769743288172E-3"/>
                  <c:y val="-1.36745959093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C4-4340-8E1F-D531723AC4EF}"/>
                </c:ext>
              </c:extLst>
            </c:dLbl>
            <c:dLbl>
              <c:idx val="8"/>
              <c:layout>
                <c:manualLayout>
                  <c:x val="-1.7963082057171067E-16"/>
                  <c:y val="-1.367459590932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C4-4340-8E1F-D531723AC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'3.3'!$A$4:$A$12</c:f>
              <c:strCache>
                <c:ptCount val="9"/>
                <c:pt idx="0">
                  <c:v>GAUTENG (WITS)</c:v>
                </c:pt>
                <c:pt idx="1">
                  <c:v>LIMPOPO (UNIVEN)</c:v>
                </c:pt>
                <c:pt idx="2">
                  <c:v>MPUMALANGA </c:v>
                </c:pt>
                <c:pt idx="3">
                  <c:v>KWAZULU-NATAL</c:v>
                </c:pt>
                <c:pt idx="4">
                  <c:v>WESTERN CPE (UWC0</c:v>
                </c:pt>
                <c:pt idx="5">
                  <c:v>NORTHERN CAPE </c:v>
                </c:pt>
                <c:pt idx="6">
                  <c:v>EASTERN CAPE (UFH)</c:v>
                </c:pt>
                <c:pt idx="7">
                  <c:v>FREE STATE (UFS)</c:v>
                </c:pt>
                <c:pt idx="8">
                  <c:v>NORTH WEST (NWU)</c:v>
                </c:pt>
              </c:strCache>
            </c:strRef>
          </c:cat>
          <c:val>
            <c:numRef>
              <c:f>'3.3'!$B$4:$B$12</c:f>
              <c:numCache>
                <c:formatCode>General</c:formatCode>
                <c:ptCount val="9"/>
                <c:pt idx="0">
                  <c:v>45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  <c:pt idx="4">
                  <c:v>51</c:v>
                </c:pt>
                <c:pt idx="5">
                  <c:v>0</c:v>
                </c:pt>
                <c:pt idx="6">
                  <c:v>45</c:v>
                </c:pt>
                <c:pt idx="7">
                  <c:v>47</c:v>
                </c:pt>
                <c:pt idx="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4-4340-8E1F-D531723AC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4794607"/>
        <c:axId val="984795855"/>
        <c:axId val="0"/>
      </c:bar3DChart>
      <c:catAx>
        <c:axId val="98479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95855"/>
        <c:crosses val="autoZero"/>
        <c:auto val="1"/>
        <c:lblAlgn val="ctr"/>
        <c:lblOffset val="100"/>
        <c:noMultiLvlLbl val="0"/>
      </c:catAx>
      <c:valAx>
        <c:axId val="98479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94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66128734895897E-2"/>
          <c:y val="4.5601560326642518E-2"/>
          <c:w val="0.90392033702376418"/>
          <c:h val="0.617038193176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'3.3'!$B$19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'3.3'!$A$20:$A$28</c:f>
              <c:strCache>
                <c:ptCount val="9"/>
                <c:pt idx="0">
                  <c:v>GAUTENG (WITS)</c:v>
                </c:pt>
                <c:pt idx="1">
                  <c:v>LIMPOPO (UNIVEN)</c:v>
                </c:pt>
                <c:pt idx="2">
                  <c:v>MPUMALANGA </c:v>
                </c:pt>
                <c:pt idx="3">
                  <c:v>KWAZULU-NATAL</c:v>
                </c:pt>
                <c:pt idx="4">
                  <c:v>WESTERN CPE (UWC0</c:v>
                </c:pt>
                <c:pt idx="5">
                  <c:v>NORTHERN CAPE </c:v>
                </c:pt>
                <c:pt idx="6">
                  <c:v>EASTERN CAPE (UFH)</c:v>
                </c:pt>
                <c:pt idx="7">
                  <c:v>FREE STATE (UFS)</c:v>
                </c:pt>
                <c:pt idx="8">
                  <c:v>NORTH WEST (NWU)</c:v>
                </c:pt>
              </c:strCache>
            </c:strRef>
          </c:cat>
          <c:val>
            <c:numRef>
              <c:f>'3.3'!$B$20:$B$28</c:f>
              <c:numCache>
                <c:formatCode>General</c:formatCode>
                <c:ptCount val="9"/>
                <c:pt idx="0">
                  <c:v>20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0</c:v>
                </c:pt>
                <c:pt idx="6">
                  <c:v>13</c:v>
                </c:pt>
                <c:pt idx="7">
                  <c:v>10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4-4271-87A1-F1BC1AB03C31}"/>
            </c:ext>
          </c:extLst>
        </c:ser>
        <c:ser>
          <c:idx val="1"/>
          <c:order val="1"/>
          <c:tx>
            <c:strRef>
              <c:f>'3.3'!$C$19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'3.3'!$A$20:$A$28</c:f>
              <c:strCache>
                <c:ptCount val="9"/>
                <c:pt idx="0">
                  <c:v>GAUTENG (WITS)</c:v>
                </c:pt>
                <c:pt idx="1">
                  <c:v>LIMPOPO (UNIVEN)</c:v>
                </c:pt>
                <c:pt idx="2">
                  <c:v>MPUMALANGA </c:v>
                </c:pt>
                <c:pt idx="3">
                  <c:v>KWAZULU-NATAL</c:v>
                </c:pt>
                <c:pt idx="4">
                  <c:v>WESTERN CPE (UWC0</c:v>
                </c:pt>
                <c:pt idx="5">
                  <c:v>NORTHERN CAPE </c:v>
                </c:pt>
                <c:pt idx="6">
                  <c:v>EASTERN CAPE (UFH)</c:v>
                </c:pt>
                <c:pt idx="7">
                  <c:v>FREE STATE (UFS)</c:v>
                </c:pt>
                <c:pt idx="8">
                  <c:v>NORTH WEST (NWU)</c:v>
                </c:pt>
              </c:strCache>
            </c:strRef>
          </c:cat>
          <c:val>
            <c:numRef>
              <c:f>'3.3'!$C$20:$C$28</c:f>
              <c:numCache>
                <c:formatCode>General</c:formatCode>
                <c:ptCount val="9"/>
                <c:pt idx="0">
                  <c:v>25</c:v>
                </c:pt>
                <c:pt idx="1">
                  <c:v>43</c:v>
                </c:pt>
                <c:pt idx="2">
                  <c:v>0</c:v>
                </c:pt>
                <c:pt idx="3">
                  <c:v>0</c:v>
                </c:pt>
                <c:pt idx="4">
                  <c:v>39</c:v>
                </c:pt>
                <c:pt idx="5">
                  <c:v>0</c:v>
                </c:pt>
                <c:pt idx="6">
                  <c:v>32</c:v>
                </c:pt>
                <c:pt idx="7">
                  <c:v>37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4-4271-87A1-F1BC1AB03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537728"/>
        <c:axId val="1515542304"/>
        <c:axId val="0"/>
      </c:bar3DChart>
      <c:catAx>
        <c:axId val="15155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42304"/>
        <c:crosses val="autoZero"/>
        <c:auto val="1"/>
        <c:lblAlgn val="ctr"/>
        <c:lblOffset val="100"/>
        <c:noMultiLvlLbl val="0"/>
      </c:catAx>
      <c:valAx>
        <c:axId val="15155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1338298167254"/>
          <c:y val="0.91740734185561257"/>
          <c:w val="0.2548456249756087"/>
          <c:h val="6.0240677590610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81156005145358E-2"/>
          <c:y val="2.549717960071617E-2"/>
          <c:w val="0.90832188489816168"/>
          <c:h val="0.8884500317655892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29104912901094E-3"/>
                  <c:y val="-2.607986960065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5-441E-A113-3E7F705D92CA}"/>
                </c:ext>
              </c:extLst>
            </c:dLbl>
            <c:dLbl>
              <c:idx val="1"/>
              <c:layout>
                <c:manualLayout>
                  <c:x val="1.2458731473870386E-2"/>
                  <c:y val="-2.4449877750611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C5-441E-A113-3E7F705D92CA}"/>
                </c:ext>
              </c:extLst>
            </c:dLbl>
            <c:dLbl>
              <c:idx val="2"/>
              <c:layout>
                <c:manualLayout>
                  <c:x val="5.1911381141126608E-3"/>
                  <c:y val="-3.585982070089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5-441E-A113-3E7F705D92CA}"/>
                </c:ext>
              </c:extLst>
            </c:dLbl>
            <c:dLbl>
              <c:idx val="3"/>
              <c:layout>
                <c:manualLayout>
                  <c:x val="1.0382276228225398E-2"/>
                  <c:y val="-2.93398533007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C5-441E-A113-3E7F705D92CA}"/>
                </c:ext>
              </c:extLst>
            </c:dLbl>
            <c:dLbl>
              <c:idx val="4"/>
              <c:layout>
                <c:manualLayout>
                  <c:x val="6.2293657369351932E-3"/>
                  <c:y val="-2.607986960065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5-441E-A113-3E7F705D9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'3.3'!$F$29:$J$29</c:f>
              <c:strCache>
                <c:ptCount val="5"/>
                <c:pt idx="0">
                  <c:v>BLACK 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  <c:pt idx="4">
                  <c:v>OTHER</c:v>
                </c:pt>
              </c:strCache>
            </c:strRef>
          </c:cat>
          <c:val>
            <c:numRef>
              <c:f>'3.3'!$F$30:$J$30</c:f>
              <c:numCache>
                <c:formatCode>General</c:formatCode>
                <c:ptCount val="5"/>
                <c:pt idx="0">
                  <c:v>197</c:v>
                </c:pt>
                <c:pt idx="1">
                  <c:v>65</c:v>
                </c:pt>
                <c:pt idx="2">
                  <c:v>35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5-441E-A113-3E7F705D9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0108112"/>
        <c:axId val="1030094384"/>
        <c:axId val="0"/>
      </c:bar3DChart>
      <c:catAx>
        <c:axId val="10301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094384"/>
        <c:crosses val="autoZero"/>
        <c:auto val="1"/>
        <c:lblAlgn val="ctr"/>
        <c:lblOffset val="100"/>
        <c:noMultiLvlLbl val="0"/>
      </c:catAx>
      <c:valAx>
        <c:axId val="10300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10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95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D4-419A-85A1-5AA2084DE4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D4-419A-85A1-5AA2084DE4FB}"/>
              </c:ext>
            </c:extLst>
          </c:dPt>
          <c:dLbls>
            <c:dLbl>
              <c:idx val="0"/>
              <c:layout>
                <c:manualLayout>
                  <c:x val="-0.17027184537984089"/>
                  <c:y val="-0.1605701447949936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i="0" baseline="0" dirty="0">
                        <a:solidFill>
                          <a:srgbClr val="000000"/>
                        </a:solidFill>
                      </a:rPr>
                      <a:t>57% (</a:t>
                    </a:r>
                    <a:fld id="{A592D6AB-1B73-4522-AACF-2B1DD52D5016}" type="VALUE">
                      <a:rPr lang="en-US" sz="2800" b="1" i="0" baseline="0" smtClean="0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r>
                      <a:rPr lang="en-US" sz="2800" b="1" i="0" baseline="0" dirty="0">
                        <a:solidFill>
                          <a:srgbClr val="000000"/>
                        </a:solidFill>
                      </a:rPr>
                      <a:t>/342)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D4-419A-85A1-5AA2084DE4FB}"/>
                </c:ext>
              </c:extLst>
            </c:dLbl>
            <c:dLbl>
              <c:idx val="1"/>
              <c:layout>
                <c:manualLayout>
                  <c:x val="0.16911941611596884"/>
                  <c:y val="4.6612167797560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  <a:t>43% (</a:t>
                    </a:r>
                    <a:fld id="{B9FF911E-5AA9-48B9-989A-9CBB059C340C}" type="VALUE">
                      <a:rPr lang="en-US" sz="2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2800" b="1" dirty="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sz="2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  <a:t>/342)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 dirty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D4-419A-85A1-5AA2084DE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'2.1'!$A$8:$A$9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'2.1'!$B$8:$B$9</c:f>
              <c:numCache>
                <c:formatCode>General</c:formatCode>
                <c:ptCount val="2"/>
                <c:pt idx="0">
                  <c:v>195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4-419A-85A1-5AA2084DE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32108802568355E-4"/>
                  <c:y val="-1.51240169388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D-4CAC-B652-EA7DA6CC2959}"/>
                </c:ext>
              </c:extLst>
            </c:dLbl>
            <c:dLbl>
              <c:idx val="1"/>
              <c:layout>
                <c:manualLayout>
                  <c:x val="0"/>
                  <c:y val="-2.268602540834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AD-4CAC-B652-EA7DA6CC2959}"/>
                </c:ext>
              </c:extLst>
            </c:dLbl>
            <c:dLbl>
              <c:idx val="2"/>
              <c:layout>
                <c:manualLayout>
                  <c:x val="0"/>
                  <c:y val="-1.260334744908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AD-4CAC-B652-EA7DA6CC2959}"/>
                </c:ext>
              </c:extLst>
            </c:dLbl>
            <c:dLbl>
              <c:idx val="3"/>
              <c:layout>
                <c:manualLayout>
                  <c:x val="-6.2732108802574112E-4"/>
                  <c:y val="-8.82234321435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AD-4CAC-B652-EA7DA6CC2959}"/>
                </c:ext>
              </c:extLst>
            </c:dLbl>
            <c:dLbl>
              <c:idx val="4"/>
              <c:layout>
                <c:manualLayout>
                  <c:x val="6.2732108802569504E-4"/>
                  <c:y val="-1.638435168380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AD-4CAC-B652-EA7DA6CC2959}"/>
                </c:ext>
              </c:extLst>
            </c:dLbl>
            <c:dLbl>
              <c:idx val="5"/>
              <c:layout>
                <c:manualLayout>
                  <c:x val="-9.2006030048924971E-17"/>
                  <c:y val="-1.008267795926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AD-4CAC-B652-EA7DA6CC2959}"/>
                </c:ext>
              </c:extLst>
            </c:dLbl>
            <c:dLbl>
              <c:idx val="6"/>
              <c:layout>
                <c:manualLayout>
                  <c:x val="0"/>
                  <c:y val="-2.520669489816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AD-4CAC-B652-EA7DA6CC2959}"/>
                </c:ext>
              </c:extLst>
            </c:dLbl>
            <c:dLbl>
              <c:idx val="7"/>
              <c:layout>
                <c:manualLayout>
                  <c:x val="0"/>
                  <c:y val="-8.82234321435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AD-4CAC-B652-EA7DA6CC2959}"/>
                </c:ext>
              </c:extLst>
            </c:dLbl>
            <c:dLbl>
              <c:idx val="8"/>
              <c:layout>
                <c:manualLayout>
                  <c:x val="0"/>
                  <c:y val="-2.772736438798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AD-4CAC-B652-EA7DA6CC2959}"/>
                </c:ext>
              </c:extLst>
            </c:dLbl>
            <c:dLbl>
              <c:idx val="9"/>
              <c:layout>
                <c:manualLayout>
                  <c:x val="0"/>
                  <c:y val="-2.14256906634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AD-4CAC-B652-EA7DA6CC2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'3.9'!$A$4:$A$13</c:f>
              <c:strCache>
                <c:ptCount val="10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  <c:pt idx="9">
                  <c:v>VIRTUAL</c:v>
                </c:pt>
              </c:strCache>
            </c:strRef>
          </c:cat>
          <c:val>
            <c:numRef>
              <c:f>'3.9'!$B$4:$B$13</c:f>
              <c:numCache>
                <c:formatCode>General</c:formatCode>
                <c:ptCount val="10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D-4CAC-B652-EA7DA6CC2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549792"/>
        <c:axId val="1515551040"/>
        <c:axId val="0"/>
      </c:bar3DChart>
      <c:catAx>
        <c:axId val="15155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51040"/>
        <c:crosses val="autoZero"/>
        <c:auto val="1"/>
        <c:lblAlgn val="ctr"/>
        <c:lblOffset val="100"/>
        <c:noMultiLvlLbl val="0"/>
      </c:catAx>
      <c:valAx>
        <c:axId val="15155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49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'3.15'!$D$3</c:f>
              <c:strCache>
                <c:ptCount val="1"/>
                <c:pt idx="0">
                  <c:v>AFRICA MONTH</c:v>
                </c:pt>
              </c:strCache>
            </c:strRef>
          </c:tx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'3.15'!$C$4:$C$12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'3.15'!$D$4:$D$12</c:f>
              <c:numCache>
                <c:formatCode>General</c:formatCode>
                <c:ptCount val="9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5-46DF-BDCE-96FFA8B0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9274271"/>
        <c:axId val="1089265951"/>
        <c:axId val="0"/>
      </c:bar3DChart>
      <c:catAx>
        <c:axId val="108927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265951"/>
        <c:crosses val="autoZero"/>
        <c:auto val="1"/>
        <c:lblAlgn val="ctr"/>
        <c:lblOffset val="100"/>
        <c:noMultiLvlLbl val="0"/>
      </c:catAx>
      <c:valAx>
        <c:axId val="108926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27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'3.15'!$F$3</c:f>
              <c:strCache>
                <c:ptCount val="1"/>
                <c:pt idx="0">
                  <c:v>CULTURAL EVENTS 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'3.15'!$E$4:$E$12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'3.15'!$F$4:$F$12</c:f>
              <c:numCache>
                <c:formatCode>General</c:formatCode>
                <c:ptCount val="9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1-4631-917D-91F8DC435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111807"/>
        <c:axId val="898114303"/>
        <c:axId val="0"/>
      </c:bar3DChart>
      <c:catAx>
        <c:axId val="8981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114303"/>
        <c:crosses val="autoZero"/>
        <c:auto val="1"/>
        <c:lblAlgn val="ctr"/>
        <c:lblOffset val="100"/>
        <c:noMultiLvlLbl val="0"/>
      </c:catAx>
      <c:valAx>
        <c:axId val="89811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11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'3.15'!$B$3</c:f>
              <c:strCache>
                <c:ptCount val="1"/>
                <c:pt idx="0">
                  <c:v>FLAGSHIPS </c:v>
                </c:pt>
              </c:strCache>
            </c:strRef>
          </c:tx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'3.15'!$A$4:$A$12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'3.15'!$B$4:$B$12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A-4137-8D8D-8967F60C7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960911"/>
        <c:axId val="988959663"/>
        <c:axId val="0"/>
      </c:bar3DChart>
      <c:catAx>
        <c:axId val="98896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959663"/>
        <c:crosses val="autoZero"/>
        <c:auto val="1"/>
        <c:lblAlgn val="ctr"/>
        <c:lblOffset val="100"/>
        <c:noMultiLvlLbl val="0"/>
      </c:catAx>
      <c:valAx>
        <c:axId val="98895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9609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'3.15'!$H$3</c:f>
              <c:strCache>
                <c:ptCount val="1"/>
                <c:pt idx="0">
                  <c:v>PUBLIC ARTS 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4.1681883174124834E-17"/>
                  <c:y val="-1.009991646267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49-47BA-84DD-8C2AFB7B9EF0}"/>
                </c:ext>
              </c:extLst>
            </c:dLbl>
            <c:dLbl>
              <c:idx val="3"/>
              <c:layout>
                <c:manualLayout>
                  <c:x val="-8.3363766348249668E-17"/>
                  <c:y val="-7.2142260447647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49-47BA-84DD-8C2AFB7B9EF0}"/>
                </c:ext>
              </c:extLst>
            </c:dLbl>
            <c:dLbl>
              <c:idx val="5"/>
              <c:layout>
                <c:manualLayout>
                  <c:x val="1.1367917641852653E-3"/>
                  <c:y val="-8.657071253717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49-47BA-84DD-8C2AFB7B9EF0}"/>
                </c:ext>
              </c:extLst>
            </c:dLbl>
            <c:dLbl>
              <c:idx val="6"/>
              <c:layout>
                <c:manualLayout>
                  <c:x val="1.1367917641853485E-3"/>
                  <c:y val="-1.4428452089529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49-47BA-84DD-8C2AFB7B9EF0}"/>
                </c:ext>
              </c:extLst>
            </c:dLbl>
            <c:dLbl>
              <c:idx val="8"/>
              <c:layout>
                <c:manualLayout>
                  <c:x val="0"/>
                  <c:y val="-1.009991646267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49-47BA-84DD-8C2AFB7B9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'3.15'!$G$4:$G$12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'3.15'!$H$4:$H$12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9-47BA-84DD-8C2AFB7B9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2327023"/>
        <c:axId val="1222328271"/>
        <c:axId val="0"/>
      </c:bar3DChart>
      <c:catAx>
        <c:axId val="122232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328271"/>
        <c:crosses val="autoZero"/>
        <c:auto val="1"/>
        <c:lblAlgn val="ctr"/>
        <c:lblOffset val="100"/>
        <c:noMultiLvlLbl val="0"/>
      </c:catAx>
      <c:valAx>
        <c:axId val="122232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327023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22655476444859E-2"/>
          <c:y val="5.1613561261425668E-2"/>
          <c:w val="0.97583719538836489"/>
          <c:h val="0.91696078564920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'3.15'!$J$3</c:f>
              <c:strCache>
                <c:ptCount val="1"/>
                <c:pt idx="0">
                  <c:v>TOURING VENTURE </c:v>
                </c:pt>
              </c:strCache>
            </c:strRef>
          </c:tx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566770052917038E-17"/>
                  <c:y val="-2.573529370375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1-4EFA-B3B1-1B45C7A38282}"/>
                </c:ext>
              </c:extLst>
            </c:dLbl>
            <c:dLbl>
              <c:idx val="1"/>
              <c:layout>
                <c:manualLayout>
                  <c:x val="-2.5133540105834077E-17"/>
                  <c:y val="-1.858660100826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01-4EFA-B3B1-1B45C7A38282}"/>
                </c:ext>
              </c:extLst>
            </c:dLbl>
            <c:dLbl>
              <c:idx val="2"/>
              <c:layout>
                <c:manualLayout>
                  <c:x val="0"/>
                  <c:y val="-2.144607808646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1-4EFA-B3B1-1B45C7A38282}"/>
                </c:ext>
              </c:extLst>
            </c:dLbl>
            <c:dLbl>
              <c:idx val="3"/>
              <c:layout>
                <c:manualLayout>
                  <c:x val="0"/>
                  <c:y val="-1.429738539097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01-4EFA-B3B1-1B45C7A38282}"/>
                </c:ext>
              </c:extLst>
            </c:dLbl>
            <c:dLbl>
              <c:idx val="4"/>
              <c:layout>
                <c:manualLayout>
                  <c:x val="-6.8546810319921258E-4"/>
                  <c:y val="-1.143790831278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01-4EFA-B3B1-1B45C7A38282}"/>
                </c:ext>
              </c:extLst>
            </c:dLbl>
            <c:dLbl>
              <c:idx val="5"/>
              <c:layout>
                <c:manualLayout>
                  <c:x val="0"/>
                  <c:y val="-1.4297385390976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01-4EFA-B3B1-1B45C7A38282}"/>
                </c:ext>
              </c:extLst>
            </c:dLbl>
            <c:dLbl>
              <c:idx val="6"/>
              <c:layout>
                <c:manualLayout>
                  <c:x val="6.8546810319921258E-4"/>
                  <c:y val="-1.715686246917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01-4EFA-B3B1-1B45C7A38282}"/>
                </c:ext>
              </c:extLst>
            </c:dLbl>
            <c:dLbl>
              <c:idx val="7"/>
              <c:layout>
                <c:manualLayout>
                  <c:x val="6.8546810319891096E-4"/>
                  <c:y val="-1.429738539097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01-4EFA-B3B1-1B45C7A38282}"/>
                </c:ext>
              </c:extLst>
            </c:dLbl>
            <c:dLbl>
              <c:idx val="8"/>
              <c:layout>
                <c:manualLayout>
                  <c:x val="2.056404309597336E-3"/>
                  <c:y val="-1.715686246917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01-4EFA-B3B1-1B45C7A38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'3.15'!$I$4:$I$12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'3.15'!$J$4:$J$12</c:f>
              <c:numCache>
                <c:formatCode>General</c:formatCode>
                <c:ptCount val="9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1-4EFA-B3B1-1B45C7A38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407551"/>
        <c:axId val="899408799"/>
        <c:axId val="0"/>
      </c:bar3DChart>
      <c:catAx>
        <c:axId val="89940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08799"/>
        <c:crosses val="autoZero"/>
        <c:auto val="1"/>
        <c:lblAlgn val="ctr"/>
        <c:lblOffset val="100"/>
        <c:noMultiLvlLbl val="0"/>
      </c:catAx>
      <c:valAx>
        <c:axId val="89940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40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191108529702048E-17"/>
                  <c:y val="-1.295605306799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53-40EF-9A71-BB82D4BCF575}"/>
                </c:ext>
              </c:extLst>
            </c:dLbl>
            <c:dLbl>
              <c:idx val="1"/>
              <c:layout>
                <c:manualLayout>
                  <c:x val="-2.2382217059404095E-17"/>
                  <c:y val="-1.684286898839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53-40EF-9A71-BB82D4BCF575}"/>
                </c:ext>
              </c:extLst>
            </c:dLbl>
            <c:dLbl>
              <c:idx val="2"/>
              <c:layout>
                <c:manualLayout>
                  <c:x val="0"/>
                  <c:y val="-1.684286898839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53-40EF-9A71-BB82D4BCF575}"/>
                </c:ext>
              </c:extLst>
            </c:dLbl>
            <c:dLbl>
              <c:idx val="3"/>
              <c:layout>
                <c:manualLayout>
                  <c:x val="-4.4764434118808191E-17"/>
                  <c:y val="-1.68428689883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53-40EF-9A71-BB82D4BCF575}"/>
                </c:ext>
              </c:extLst>
            </c:dLbl>
            <c:dLbl>
              <c:idx val="4"/>
              <c:layout>
                <c:manualLayout>
                  <c:x val="6.1043115329133366E-4"/>
                  <c:y val="-1.684286898839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53-40EF-9A71-BB82D4BCF575}"/>
                </c:ext>
              </c:extLst>
            </c:dLbl>
            <c:dLbl>
              <c:idx val="5"/>
              <c:layout>
                <c:manualLayout>
                  <c:x val="0"/>
                  <c:y val="-1.943407960199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53-40EF-9A71-BB82D4BCF575}"/>
                </c:ext>
              </c:extLst>
            </c:dLbl>
            <c:dLbl>
              <c:idx val="6"/>
              <c:layout>
                <c:manualLayout>
                  <c:x val="1.8312934598741799E-3"/>
                  <c:y val="-1.943407960199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53-40EF-9A71-BB82D4BCF575}"/>
                </c:ext>
              </c:extLst>
            </c:dLbl>
            <c:dLbl>
              <c:idx val="7"/>
              <c:layout>
                <c:manualLayout>
                  <c:x val="6.1043115329151266E-4"/>
                  <c:y val="-2.59121061359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53-40EF-9A71-BB82D4BCF575}"/>
                </c:ext>
              </c:extLst>
            </c:dLbl>
            <c:dLbl>
              <c:idx val="8"/>
              <c:layout>
                <c:manualLayout>
                  <c:x val="3.0521557664569365E-3"/>
                  <c:y val="-2.202529021558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53-40EF-9A71-BB82D4BCF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'3.16'!$A$4:$A$12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'3.16'!$B$4:$B$12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33</c:v>
                </c:pt>
                <c:pt idx="3">
                  <c:v>36</c:v>
                </c:pt>
                <c:pt idx="4">
                  <c:v>34</c:v>
                </c:pt>
                <c:pt idx="5">
                  <c:v>37</c:v>
                </c:pt>
                <c:pt idx="6">
                  <c:v>41</c:v>
                </c:pt>
                <c:pt idx="7">
                  <c:v>38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3-40EF-9A71-BB82D4BCF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4846879"/>
        <c:axId val="984847295"/>
        <c:axId val="0"/>
      </c:bar3DChart>
      <c:catAx>
        <c:axId val="98484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847295"/>
        <c:crosses val="autoZero"/>
        <c:auto val="1"/>
        <c:lblAlgn val="ctr"/>
        <c:lblOffset val="100"/>
        <c:noMultiLvlLbl val="0"/>
      </c:catAx>
      <c:valAx>
        <c:axId val="98484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84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9504"/>
            </a:solidFill>
          </c:spPr>
          <c:dPt>
            <c:idx val="0"/>
            <c:bubble3D val="0"/>
            <c:spPr>
              <a:solidFill>
                <a:srgbClr val="FF95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31-4F4B-ADA5-FCFF25BB140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31-4F4B-ADA5-FCFF25BB14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5DDC33C-B883-45FA-A71A-F2F3FC22FA34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 (18/61)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31-4F4B-ADA5-FCFF25BB14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93D185-6705-4A44-B63A-18E8C4F409C8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 (43/61)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31-4F4B-ADA5-FCFF25BB1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'4.11'!$I$28:$I$29</c:f>
              <c:strCache>
                <c:ptCount val="2"/>
                <c:pt idx="0">
                  <c:v>MALE </c:v>
                </c:pt>
                <c:pt idx="1">
                  <c:v>FEMALES </c:v>
                </c:pt>
              </c:strCache>
            </c:strRef>
          </c:cat>
          <c:val>
            <c:numRef>
              <c:f>'4.11'!$J$28:$J$29</c:f>
              <c:numCache>
                <c:formatCode>General</c:formatCode>
                <c:ptCount val="2"/>
                <c:pt idx="0">
                  <c:v>18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1-4F4B-ADA5-FCFF25BB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65766071395329E-2"/>
          <c:y val="2.2986659730325036E-2"/>
          <c:w val="0.92650911221991084"/>
          <c:h val="0.909541372979092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417072362312267E-3"/>
                  <c:y val="-3.085946919398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0-40F1-9039-FE43880EB3D1}"/>
                </c:ext>
              </c:extLst>
            </c:dLbl>
            <c:dLbl>
              <c:idx val="1"/>
              <c:layout>
                <c:manualLayout>
                  <c:x val="5.0521340452890058E-3"/>
                  <c:y val="-2.938997066094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20-40F1-9039-FE43880EB3D1}"/>
                </c:ext>
              </c:extLst>
            </c:dLbl>
            <c:dLbl>
              <c:idx val="2"/>
              <c:layout>
                <c:manualLayout>
                  <c:x val="1.010426809057816E-3"/>
                  <c:y val="-3.379846626008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0-40F1-9039-FE43880EB3D1}"/>
                </c:ext>
              </c:extLst>
            </c:dLbl>
            <c:dLbl>
              <c:idx val="3"/>
              <c:layout>
                <c:manualLayout>
                  <c:x val="1.2125121708693643E-2"/>
                  <c:y val="-2.938997066094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20-40F1-9039-FE43880EB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'4.1'!$J$25:$M$25</c:f>
              <c:strCache>
                <c:ptCount val="4"/>
                <c:pt idx="0">
                  <c:v>BLACK 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</c:strCache>
            </c:strRef>
          </c:cat>
          <c:val>
            <c:numRef>
              <c:f>'4.1'!$J$26:$M$26</c:f>
              <c:numCache>
                <c:formatCode>General</c:formatCode>
                <c:ptCount val="4"/>
                <c:pt idx="0">
                  <c:v>54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0-40F1-9039-FE43880EB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232400"/>
        <c:axId val="317236976"/>
        <c:axId val="0"/>
      </c:bar3DChart>
      <c:catAx>
        <c:axId val="3172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36976"/>
        <c:crosses val="autoZero"/>
        <c:auto val="1"/>
        <c:lblAlgn val="ctr"/>
        <c:lblOffset val="100"/>
        <c:noMultiLvlLbl val="0"/>
      </c:catAx>
      <c:valAx>
        <c:axId val="31723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3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013263001818204E-2"/>
          <c:y val="2.1826471101134209E-2"/>
          <c:w val="0.95288821432602444"/>
          <c:h val="0.8608129151240829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8.7612057488686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C4-4060-AB30-5F556C3FFD68}"/>
                </c:ext>
              </c:extLst>
            </c:dLbl>
            <c:dLbl>
              <c:idx val="1"/>
              <c:layout>
                <c:manualLayout>
                  <c:x val="0"/>
                  <c:y val="-8.7612057488685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C4-4060-AB30-5F556C3FFD68}"/>
                </c:ext>
              </c:extLst>
            </c:dLbl>
            <c:dLbl>
              <c:idx val="2"/>
              <c:layout>
                <c:manualLayout>
                  <c:x val="0"/>
                  <c:y val="-7.301004790723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C4-4060-AB30-5F556C3FFD68}"/>
                </c:ext>
              </c:extLst>
            </c:dLbl>
            <c:dLbl>
              <c:idx val="3"/>
              <c:layout>
                <c:manualLayout>
                  <c:x val="-6.2565416466812983E-17"/>
                  <c:y val="-5.840803832579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C4-4060-AB30-5F556C3FFD68}"/>
                </c:ext>
              </c:extLst>
            </c:dLbl>
            <c:dLbl>
              <c:idx val="4"/>
              <c:layout>
                <c:manualLayout>
                  <c:x val="8.531746258342843E-4"/>
                  <c:y val="-7.3010047907238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C4-4060-AB30-5F556C3FFD68}"/>
                </c:ext>
              </c:extLst>
            </c:dLbl>
            <c:dLbl>
              <c:idx val="5"/>
              <c:layout>
                <c:manualLayout>
                  <c:x val="1.7063492516684435E-3"/>
                  <c:y val="-8.761205748868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C4-4060-AB30-5F556C3FFD68}"/>
                </c:ext>
              </c:extLst>
            </c:dLbl>
            <c:dLbl>
              <c:idx val="6"/>
              <c:layout>
                <c:manualLayout>
                  <c:x val="4.2658731291711086E-3"/>
                  <c:y val="-1.898261245588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C4-4060-AB30-5F556C3FFD68}"/>
                </c:ext>
              </c:extLst>
            </c:dLbl>
            <c:dLbl>
              <c:idx val="7"/>
              <c:layout>
                <c:manualLayout>
                  <c:x val="1.7063492516684435E-3"/>
                  <c:y val="-1.752241149773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C4-4060-AB30-5F556C3FFD68}"/>
                </c:ext>
              </c:extLst>
            </c:dLbl>
            <c:dLbl>
              <c:idx val="8"/>
              <c:layout>
                <c:manualLayout>
                  <c:x val="4.2658731291709837E-3"/>
                  <c:y val="-1.606221053959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C4-4060-AB30-5F556C3FF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'4.11'!$I$31:$I$39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'4.11'!$J$31:$J$39</c:f>
              <c:numCache>
                <c:formatCode>General</c:formatCode>
                <c:ptCount val="9"/>
                <c:pt idx="0">
                  <c:v>25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8</c:v>
                </c:pt>
                <c:pt idx="7">
                  <c:v>3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A-4814-B3B8-36F21CE0B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521232"/>
        <c:axId val="2088513744"/>
        <c:axId val="0"/>
      </c:bar3DChart>
      <c:catAx>
        <c:axId val="2088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513744"/>
        <c:crosses val="autoZero"/>
        <c:auto val="1"/>
        <c:lblAlgn val="ctr"/>
        <c:lblOffset val="100"/>
        <c:noMultiLvlLbl val="0"/>
      </c:catAx>
      <c:valAx>
        <c:axId val="208851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52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45820867814831"/>
          <c:y val="3.1681667401224703E-2"/>
          <c:w val="0.88595894332256275"/>
          <c:h val="0.89496613641123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'2.1'!$D$4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403509196045788E-4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0-4F48-8235-2233040AE551}"/>
                </c:ext>
              </c:extLst>
            </c:dLbl>
            <c:dLbl>
              <c:idx val="1"/>
              <c:layout>
                <c:manualLayout>
                  <c:x val="3.0701754598022892E-3"/>
                  <c:y val="-5.423280423280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0-4F48-8235-2233040AE551}"/>
                </c:ext>
              </c:extLst>
            </c:dLbl>
            <c:dLbl>
              <c:idx val="2"/>
              <c:layout>
                <c:manualLayout>
                  <c:x val="3.0701754598022892E-3"/>
                  <c:y val="-4.7619047619047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E0-4F48-8235-2233040AE551}"/>
                </c:ext>
              </c:extLst>
            </c:dLbl>
            <c:dLbl>
              <c:idx val="3"/>
              <c:layout>
                <c:manualLayout>
                  <c:x val="-9.005743980297099E-17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E0-4F48-8235-2233040AE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'2.1'!$E$3:$H$3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</c:strCache>
            </c:strRef>
          </c:cat>
          <c:val>
            <c:numRef>
              <c:f>'2.1'!$E$4:$H$4</c:f>
              <c:numCache>
                <c:formatCode>General</c:formatCode>
                <c:ptCount val="4"/>
                <c:pt idx="0">
                  <c:v>106</c:v>
                </c:pt>
                <c:pt idx="1">
                  <c:v>220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E0-4F48-8235-2233040AE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7535423"/>
        <c:axId val="1997532095"/>
        <c:axId val="0"/>
      </c:bar3DChart>
      <c:catAx>
        <c:axId val="199753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2095"/>
        <c:crosses val="autoZero"/>
        <c:auto val="1"/>
        <c:lblAlgn val="ctr"/>
        <c:lblOffset val="100"/>
        <c:noMultiLvlLbl val="0"/>
      </c:catAx>
      <c:valAx>
        <c:axId val="199753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755441247118105E-2"/>
          <c:y val="2.2772769110180929E-2"/>
          <c:w val="0.96124455875288184"/>
          <c:h val="0.8124127955195191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7.744733581164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FB-42EA-915E-ECB53E08C728}"/>
                </c:ext>
              </c:extLst>
            </c:dLbl>
            <c:dLbl>
              <c:idx val="1"/>
              <c:layout>
                <c:manualLayout>
                  <c:x val="8.1221572449642621E-4"/>
                  <c:y val="-1.032631144155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FB-42EA-915E-ECB53E08C728}"/>
                </c:ext>
              </c:extLst>
            </c:dLbl>
            <c:dLbl>
              <c:idx val="2"/>
              <c:layout>
                <c:manualLayout>
                  <c:x val="8.1221572449642621E-4"/>
                  <c:y val="-1.032631144155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FB-42EA-915E-ECB53E08C728}"/>
                </c:ext>
              </c:extLst>
            </c:dLbl>
            <c:dLbl>
              <c:idx val="3"/>
              <c:layout>
                <c:manualLayout>
                  <c:x val="1.6244314489928524E-3"/>
                  <c:y val="-1.936183395291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B-42EA-915E-ECB53E08C728}"/>
                </c:ext>
              </c:extLst>
            </c:dLbl>
            <c:dLbl>
              <c:idx val="4"/>
              <c:layout>
                <c:manualLayout>
                  <c:x val="8.1221572449636668E-4"/>
                  <c:y val="-1.419867823213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FB-42EA-915E-ECB53E08C728}"/>
                </c:ext>
              </c:extLst>
            </c:dLbl>
            <c:dLbl>
              <c:idx val="5"/>
              <c:layout>
                <c:manualLayout>
                  <c:x val="0"/>
                  <c:y val="-1.032631144155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FB-42EA-915E-ECB53E08C728}"/>
                </c:ext>
              </c:extLst>
            </c:dLbl>
            <c:dLbl>
              <c:idx val="6"/>
              <c:layout>
                <c:manualLayout>
                  <c:x val="2.4366471734892786E-3"/>
                  <c:y val="-1.290788930194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FB-42EA-915E-ECB53E08C728}"/>
                </c:ext>
              </c:extLst>
            </c:dLbl>
            <c:dLbl>
              <c:idx val="7"/>
              <c:layout>
                <c:manualLayout>
                  <c:x val="2.4366471734891598E-3"/>
                  <c:y val="-1.290788930194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FB-42EA-915E-ECB53E08C728}"/>
                </c:ext>
              </c:extLst>
            </c:dLbl>
            <c:dLbl>
              <c:idx val="8"/>
              <c:layout>
                <c:manualLayout>
                  <c:x val="-1.1912359680018706E-16"/>
                  <c:y val="-1.290788930194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FB-42EA-915E-ECB53E08C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'4.3'!$A$3:$A$11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'4.3'!$B$3:$B$11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B-42EA-915E-ECB53E08C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9325152"/>
        <c:axId val="2129332640"/>
        <c:axId val="0"/>
      </c:bar3DChart>
      <c:catAx>
        <c:axId val="21293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332640"/>
        <c:crosses val="autoZero"/>
        <c:auto val="1"/>
        <c:lblAlgn val="ctr"/>
        <c:lblOffset val="100"/>
        <c:noMultiLvlLbl val="0"/>
      </c:catAx>
      <c:valAx>
        <c:axId val="21293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32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641414141414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0-4D86-A751-D2868A8E7EED}"/>
                </c:ext>
              </c:extLst>
            </c:dLbl>
            <c:dLbl>
              <c:idx val="1"/>
              <c:layout>
                <c:manualLayout>
                  <c:x val="7.3188997330906767E-4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C0-4D86-A751-D2868A8E7EED}"/>
                </c:ext>
              </c:extLst>
            </c:dLbl>
            <c:dLbl>
              <c:idx val="2"/>
              <c:layout>
                <c:manualLayout>
                  <c:x val="2.1956699199272029E-3"/>
                  <c:y val="-1.262626262626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0-4D86-A751-D2868A8E7EED}"/>
                </c:ext>
              </c:extLst>
            </c:dLbl>
            <c:dLbl>
              <c:idx val="3"/>
              <c:layout>
                <c:manualLayout>
                  <c:x val="-5.3671311360429504E-17"/>
                  <c:y val="-1.641414141414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C0-4D86-A751-D2868A8E7EED}"/>
                </c:ext>
              </c:extLst>
            </c:dLbl>
            <c:dLbl>
              <c:idx val="4"/>
              <c:layout>
                <c:manualLayout>
                  <c:x val="0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0-4D86-A751-D2868A8E7EED}"/>
                </c:ext>
              </c:extLst>
            </c:dLbl>
            <c:dLbl>
              <c:idx val="5"/>
              <c:layout>
                <c:manualLayout>
                  <c:x val="7.3188997330906767E-4"/>
                  <c:y val="-7.575757575757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C0-4D86-A751-D2868A8E7EED}"/>
                </c:ext>
              </c:extLst>
            </c:dLbl>
            <c:dLbl>
              <c:idx val="6"/>
              <c:layout>
                <c:manualLayout>
                  <c:x val="-1.0734262272085901E-16"/>
                  <c:y val="-8.8383838383838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0-4D86-A751-D2868A8E7EED}"/>
                </c:ext>
              </c:extLst>
            </c:dLbl>
            <c:dLbl>
              <c:idx val="7"/>
              <c:layout>
                <c:manualLayout>
                  <c:x val="-1.0734262272085901E-16"/>
                  <c:y val="-1.26262626262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C0-4D86-A751-D2868A8E7EED}"/>
                </c:ext>
              </c:extLst>
            </c:dLbl>
            <c:dLbl>
              <c:idx val="8"/>
              <c:layout>
                <c:manualLayout>
                  <c:x val="7.3188997330896034E-4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0-4D86-A751-D2868A8E7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'4.4'!$A$3:$A$11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'4.4'!$B$3:$B$11</c:f>
              <c:numCache>
                <c:formatCode>General</c:formatCode>
                <c:ptCount val="9"/>
                <c:pt idx="0">
                  <c:v>3</c:v>
                </c:pt>
                <c:pt idx="1">
                  <c:v>17</c:v>
                </c:pt>
                <c:pt idx="2">
                  <c:v>6</c:v>
                </c:pt>
                <c:pt idx="3">
                  <c:v>34</c:v>
                </c:pt>
                <c:pt idx="4">
                  <c:v>12</c:v>
                </c:pt>
                <c:pt idx="5">
                  <c:v>9</c:v>
                </c:pt>
                <c:pt idx="6">
                  <c:v>19</c:v>
                </c:pt>
                <c:pt idx="7">
                  <c:v>17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0-4D86-A751-D2868A8E7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8165328"/>
        <c:axId val="2008166160"/>
        <c:axId val="0"/>
      </c:bar3DChart>
      <c:catAx>
        <c:axId val="200816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166160"/>
        <c:crosses val="autoZero"/>
        <c:auto val="1"/>
        <c:lblAlgn val="ctr"/>
        <c:lblOffset val="100"/>
        <c:noMultiLvlLbl val="0"/>
      </c:catAx>
      <c:valAx>
        <c:axId val="200816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16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148077727828818E-2"/>
          <c:y val="2.6559515461070392E-2"/>
          <c:w val="0.96772260193272064"/>
          <c:h val="0.7488628581936097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712908969863857E-3"/>
                  <c:y val="-1.36252471831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68-4A9B-AEBF-893C5EC8445F}"/>
                </c:ext>
              </c:extLst>
            </c:dLbl>
            <c:dLbl>
              <c:idx val="1"/>
              <c:layout>
                <c:manualLayout>
                  <c:x val="0"/>
                  <c:y val="-1.610256485281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68-4A9B-AEBF-893C5EC8445F}"/>
                </c:ext>
              </c:extLst>
            </c:dLbl>
            <c:dLbl>
              <c:idx val="2"/>
              <c:layout>
                <c:manualLayout>
                  <c:x val="-6.9043029899546198E-4"/>
                  <c:y val="-1.36252471831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8-4A9B-AEBF-893C5EC8445F}"/>
                </c:ext>
              </c:extLst>
            </c:dLbl>
            <c:dLbl>
              <c:idx val="3"/>
              <c:layout>
                <c:manualLayout>
                  <c:x val="0"/>
                  <c:y val="-1.857988252247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68-4A9B-AEBF-893C5EC8445F}"/>
                </c:ext>
              </c:extLst>
            </c:dLbl>
            <c:dLbl>
              <c:idx val="4"/>
              <c:layout>
                <c:manualLayout>
                  <c:x val="-1.0126194073275406E-16"/>
                  <c:y val="-1.610256485281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68-4A9B-AEBF-893C5EC8445F}"/>
                </c:ext>
              </c:extLst>
            </c:dLbl>
            <c:dLbl>
              <c:idx val="5"/>
              <c:layout>
                <c:manualLayout>
                  <c:x val="0"/>
                  <c:y val="-1.238658834831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68-4A9B-AEBF-893C5EC8445F}"/>
                </c:ext>
              </c:extLst>
            </c:dLbl>
            <c:dLbl>
              <c:idx val="6"/>
              <c:layout>
                <c:manualLayout>
                  <c:x val="0"/>
                  <c:y val="-1.238658834831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68-4A9B-AEBF-893C5EC8445F}"/>
                </c:ext>
              </c:extLst>
            </c:dLbl>
            <c:dLbl>
              <c:idx val="7"/>
              <c:layout>
                <c:manualLayout>
                  <c:x val="-6.9043029899556324E-4"/>
                  <c:y val="-1.36252471831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68-4A9B-AEBF-893C5EC8445F}"/>
                </c:ext>
              </c:extLst>
            </c:dLbl>
            <c:dLbl>
              <c:idx val="8"/>
              <c:layout>
                <c:manualLayout>
                  <c:x val="0"/>
                  <c:y val="-1.610256485281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68-4A9B-AEBF-893C5EC84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'4.6'!$A$3:$A$11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'4.6'!$B$3:$B$11</c:f>
              <c:numCache>
                <c:formatCode>General</c:formatCode>
                <c:ptCount val="9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8-4A9B-AEBF-893C5EC84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988704"/>
        <c:axId val="2088972896"/>
        <c:axId val="0"/>
      </c:bar3DChart>
      <c:catAx>
        <c:axId val="20889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972896"/>
        <c:crosses val="autoZero"/>
        <c:auto val="1"/>
        <c:lblAlgn val="ctr"/>
        <c:lblOffset val="100"/>
        <c:noMultiLvlLbl val="0"/>
      </c:catAx>
      <c:valAx>
        <c:axId val="20889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9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62848877148976E-2"/>
          <c:y val="2.0964377063803191E-2"/>
          <c:w val="0.92744386761466457"/>
          <c:h val="0.925997711781893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'2.2'!$B$3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611227089308324E-17"/>
                  <c:y val="-9.0740739417603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3-46D0-9354-08E94814167B}"/>
                </c:ext>
              </c:extLst>
            </c:dLbl>
            <c:dLbl>
              <c:idx val="1"/>
              <c:layout>
                <c:manualLayout>
                  <c:x val="2.7515722418792075E-3"/>
                  <c:y val="-1.6851851606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3-46D0-9354-08E94814167B}"/>
                </c:ext>
              </c:extLst>
            </c:dLbl>
            <c:dLbl>
              <c:idx val="2"/>
              <c:layout>
                <c:manualLayout>
                  <c:x val="6.8789306046980817E-4"/>
                  <c:y val="-1.296296277394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3-46D0-9354-08E94814167B}"/>
                </c:ext>
              </c:extLst>
            </c:dLbl>
            <c:dLbl>
              <c:idx val="3"/>
              <c:layout>
                <c:manualLayout>
                  <c:x val="6.8789306046980817E-4"/>
                  <c:y val="-1.6851851606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3-46D0-9354-08E94814167B}"/>
                </c:ext>
              </c:extLst>
            </c:dLbl>
            <c:dLbl>
              <c:idx val="4"/>
              <c:layout>
                <c:manualLayout>
                  <c:x val="2.7515722418792327E-3"/>
                  <c:y val="-1.555555532873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83-46D0-9354-08E94814167B}"/>
                </c:ext>
              </c:extLst>
            </c:dLbl>
            <c:dLbl>
              <c:idx val="5"/>
              <c:layout>
                <c:manualLayout>
                  <c:x val="0"/>
                  <c:y val="-1.296296277394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3-46D0-9354-08E94814167B}"/>
                </c:ext>
              </c:extLst>
            </c:dLbl>
            <c:dLbl>
              <c:idx val="6"/>
              <c:layout>
                <c:manualLayout>
                  <c:x val="2.0636791814094245E-3"/>
                  <c:y val="-1.555555532873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3-46D0-9354-08E94814167B}"/>
                </c:ext>
              </c:extLst>
            </c:dLbl>
            <c:dLbl>
              <c:idx val="7"/>
              <c:layout>
                <c:manualLayout>
                  <c:x val="6.8789306046970733E-4"/>
                  <c:y val="-1.6851851606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83-46D0-9354-08E94814167B}"/>
                </c:ext>
              </c:extLst>
            </c:dLbl>
            <c:dLbl>
              <c:idx val="8"/>
              <c:layout>
                <c:manualLayout>
                  <c:x val="1.3757861209395155E-3"/>
                  <c:y val="-2.074074043830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83-46D0-9354-08E948141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'2.2'!$A$4:$A$13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'2.2'!$B$4:$B$13</c:f>
              <c:numCache>
                <c:formatCode>General</c:formatCode>
                <c:ptCount val="10"/>
                <c:pt idx="0">
                  <c:v>682</c:v>
                </c:pt>
                <c:pt idx="1">
                  <c:v>499</c:v>
                </c:pt>
                <c:pt idx="2">
                  <c:v>361</c:v>
                </c:pt>
                <c:pt idx="3">
                  <c:v>403</c:v>
                </c:pt>
                <c:pt idx="4">
                  <c:v>453</c:v>
                </c:pt>
                <c:pt idx="5">
                  <c:v>886</c:v>
                </c:pt>
                <c:pt idx="6">
                  <c:v>2114</c:v>
                </c:pt>
                <c:pt idx="7">
                  <c:v>2159</c:v>
                </c:pt>
                <c:pt idx="8">
                  <c:v>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3-4A5A-8FEE-B7ADE43CA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687647"/>
        <c:axId val="2104684735"/>
        <c:axId val="0"/>
      </c:bar3DChart>
      <c:catAx>
        <c:axId val="210468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684735"/>
        <c:crosses val="autoZero"/>
        <c:auto val="1"/>
        <c:lblAlgn val="ctr"/>
        <c:lblOffset val="100"/>
        <c:noMultiLvlLbl val="0"/>
      </c:catAx>
      <c:valAx>
        <c:axId val="210468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68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830843106543E-2"/>
                  <c:y val="-2.0833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9-4F4C-9F8B-3359B0D10994}"/>
                </c:ext>
              </c:extLst>
            </c:dLbl>
            <c:dLbl>
              <c:idx val="1"/>
              <c:layout>
                <c:manualLayout>
                  <c:x val="1.08830843106543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9-4F4C-9F8B-3359B0D10994}"/>
                </c:ext>
              </c:extLst>
            </c:dLbl>
            <c:dLbl>
              <c:idx val="2"/>
              <c:layout>
                <c:manualLayout>
                  <c:x val="6.5298505863924999E-3"/>
                  <c:y val="-3.044871794871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9-4F4C-9F8B-3359B0D10994}"/>
                </c:ext>
              </c:extLst>
            </c:dLbl>
            <c:dLbl>
              <c:idx val="3"/>
              <c:layout>
                <c:manualLayout>
                  <c:x val="9.7947758795888691E-3"/>
                  <c:y val="-3.044871794871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9-4F4C-9F8B-3359B0D10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'2.3'!$I$14:$L$14</c:f>
              <c:strCache>
                <c:ptCount val="4"/>
                <c:pt idx="0">
                  <c:v>Black </c:v>
                </c:pt>
                <c:pt idx="1">
                  <c:v>White</c:v>
                </c:pt>
                <c:pt idx="2">
                  <c:v>Coloured</c:v>
                </c:pt>
                <c:pt idx="3">
                  <c:v>Indian</c:v>
                </c:pt>
              </c:strCache>
            </c:strRef>
          </c:cat>
          <c:val>
            <c:numRef>
              <c:f>'2.3'!$I$15:$L$15</c:f>
              <c:numCache>
                <c:formatCode>General</c:formatCode>
                <c:ptCount val="4"/>
                <c:pt idx="0">
                  <c:v>296619</c:v>
                </c:pt>
                <c:pt idx="1">
                  <c:v>4225</c:v>
                </c:pt>
                <c:pt idx="2">
                  <c:v>31126</c:v>
                </c:pt>
                <c:pt idx="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9-4F4C-9F8B-3359B0D10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96976"/>
        <c:axId val="113494480"/>
        <c:axId val="0"/>
      </c:bar3DChart>
      <c:catAx>
        <c:axId val="1134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94480"/>
        <c:crosses val="autoZero"/>
        <c:auto val="1"/>
        <c:lblAlgn val="ctr"/>
        <c:lblOffset val="100"/>
        <c:noMultiLvlLbl val="0"/>
      </c:catAx>
      <c:valAx>
        <c:axId val="11349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9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95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48-40F0-A4C3-638AC971C5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48-40F0-A4C3-638AC971C5FB}"/>
              </c:ext>
            </c:extLst>
          </c:dPt>
          <c:dLbls>
            <c:dLbl>
              <c:idx val="0"/>
              <c:layout>
                <c:manualLayout>
                  <c:x val="-0.12715868034783503"/>
                  <c:y val="-0.10357340418022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2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54%(</a:t>
                    </a:r>
                    <a:fld id="{05DCF5AC-7789-4445-A63E-58154AB1DA7C}" type="VALUE">
                      <a:rPr lang="en-US" smtClean="0"/>
                      <a:pPr algn="ctr">
                        <a:defRPr lang="en-US" sz="28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/ 332244)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83739744825964"/>
                      <c:h val="0.17644661776691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48-40F0-A4C3-638AC971C5FB}"/>
                </c:ext>
              </c:extLst>
            </c:dLbl>
            <c:dLbl>
              <c:idx val="1"/>
              <c:layout>
                <c:manualLayout>
                  <c:x val="8.6673181223636389E-2"/>
                  <c:y val="7.11914983732167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2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46%(</a:t>
                    </a:r>
                    <a:fld id="{9DC238AE-C284-41C3-9D6A-449642209088}" type="VALUE">
                      <a:rPr lang="en-US" smtClean="0"/>
                      <a:pPr algn="ctr">
                        <a:defRPr lang="en-US" sz="28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/ 332244)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62918551455155"/>
                      <c:h val="0.185819070904645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48-40F0-A4C3-638AC971C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'2.3'!$E$14:$F$14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'2.3'!$E$15:$F$15</c:f>
              <c:numCache>
                <c:formatCode>General</c:formatCode>
                <c:ptCount val="2"/>
                <c:pt idx="0">
                  <c:v>178308</c:v>
                </c:pt>
                <c:pt idx="1">
                  <c:v>153936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8-40F0-A4C3-638AC971C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3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363269424823411E-3"/>
                  <c:y val="-1.765105227427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7D-490B-83A6-D43199F0F9B8}"/>
                </c:ext>
              </c:extLst>
            </c:dLbl>
            <c:dLbl>
              <c:idx val="1"/>
              <c:layout>
                <c:manualLayout>
                  <c:x val="6.7272115708039018E-3"/>
                  <c:y val="-1.629327902240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7D-490B-83A6-D43199F0F9B8}"/>
                </c:ext>
              </c:extLst>
            </c:dLbl>
            <c:dLbl>
              <c:idx val="2"/>
              <c:layout>
                <c:manualLayout>
                  <c:x val="4.7090480995627309E-3"/>
                  <c:y val="-1.493550577053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D-490B-83A6-D43199F0F9B8}"/>
                </c:ext>
              </c:extLst>
            </c:dLbl>
            <c:dLbl>
              <c:idx val="3"/>
              <c:layout>
                <c:manualLayout>
                  <c:x val="4.0363269424823411E-3"/>
                  <c:y val="-2.1724372029871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7D-490B-83A6-D43199F0F9B8}"/>
                </c:ext>
              </c:extLst>
            </c:dLbl>
            <c:dLbl>
              <c:idx val="4"/>
              <c:layout>
                <c:manualLayout>
                  <c:x val="2.6908846283215607E-3"/>
                  <c:y val="-1.765105227427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7D-490B-83A6-D43199F0F9B8}"/>
                </c:ext>
              </c:extLst>
            </c:dLbl>
            <c:dLbl>
              <c:idx val="5"/>
              <c:layout>
                <c:manualLayout>
                  <c:x val="4.7090480995627309E-3"/>
                  <c:y val="-2.443991853360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7D-490B-83A6-D43199F0F9B8}"/>
                </c:ext>
              </c:extLst>
            </c:dLbl>
            <c:dLbl>
              <c:idx val="6"/>
              <c:layout>
                <c:manualLayout>
                  <c:x val="2.6908846283215607E-3"/>
                  <c:y val="-2.172437202987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7D-490B-83A6-D43199F0F9B8}"/>
                </c:ext>
              </c:extLst>
            </c:dLbl>
            <c:dLbl>
              <c:idx val="7"/>
              <c:layout>
                <c:manualLayout>
                  <c:x val="2.6908846283215607E-3"/>
                  <c:y val="-2.036659877800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7D-490B-83A6-D43199F0F9B8}"/>
                </c:ext>
              </c:extLst>
            </c:dLbl>
            <c:dLbl>
              <c:idx val="8"/>
              <c:layout>
                <c:manualLayout>
                  <c:x val="8.0726538849646822E-3"/>
                  <c:y val="-2.30821452817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7D-490B-83A6-D43199F0F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'2.3'!$A$4:$A$12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'2.3'!$B$4:$B$12</c:f>
              <c:numCache>
                <c:formatCode>General</c:formatCode>
                <c:ptCount val="9"/>
                <c:pt idx="0">
                  <c:v>82690</c:v>
                </c:pt>
                <c:pt idx="1">
                  <c:v>27687</c:v>
                </c:pt>
                <c:pt idx="2">
                  <c:v>49078</c:v>
                </c:pt>
                <c:pt idx="3">
                  <c:v>35107</c:v>
                </c:pt>
                <c:pt idx="4">
                  <c:v>33904</c:v>
                </c:pt>
                <c:pt idx="5">
                  <c:v>22684</c:v>
                </c:pt>
                <c:pt idx="6">
                  <c:v>19057</c:v>
                </c:pt>
                <c:pt idx="7">
                  <c:v>12580</c:v>
                </c:pt>
                <c:pt idx="8">
                  <c:v>49457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D-490B-83A6-D43199F0F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655888"/>
        <c:axId val="1254657552"/>
        <c:axId val="0"/>
      </c:bar3DChart>
      <c:catAx>
        <c:axId val="12546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657552"/>
        <c:crosses val="autoZero"/>
        <c:auto val="1"/>
        <c:lblAlgn val="ctr"/>
        <c:lblOffset val="100"/>
        <c:noMultiLvlLbl val="0"/>
      </c:catAx>
      <c:valAx>
        <c:axId val="125465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65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'2.4'!$B$3</c:f>
              <c:strCache>
                <c:ptCount val="1"/>
                <c:pt idx="0">
                  <c:v>No. of events</c:v>
                </c:pt>
              </c:strCache>
            </c:strRef>
          </c:tx>
          <c:spPr>
            <a:solidFill>
              <a:srgbClr val="FF950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769334433962467E-3"/>
                  <c:y val="-1.732838496513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F-406D-ACF4-E144257DD778}"/>
                </c:ext>
              </c:extLst>
            </c:dLbl>
            <c:dLbl>
              <c:idx val="2"/>
              <c:layout>
                <c:manualLayout>
                  <c:x val="3.7061600660377413E-3"/>
                  <c:y val="-1.066362151700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DF-406D-ACF4-E144257DD778}"/>
                </c:ext>
              </c:extLst>
            </c:dLbl>
            <c:dLbl>
              <c:idx val="3"/>
              <c:layout>
                <c:manualLayout>
                  <c:x val="1.8530800330188706E-3"/>
                  <c:y val="-1.066362151700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F-406D-ACF4-E144257DD778}"/>
                </c:ext>
              </c:extLst>
            </c:dLbl>
            <c:dLbl>
              <c:idx val="7"/>
              <c:layout>
                <c:manualLayout>
                  <c:x val="4.3238534103772746E-3"/>
                  <c:y val="-1.066362151700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DF-406D-ACF4-E144257DD778}"/>
                </c:ext>
              </c:extLst>
            </c:dLbl>
            <c:dLbl>
              <c:idx val="9"/>
              <c:layout>
                <c:manualLayout>
                  <c:x val="1.8530800330188706E-3"/>
                  <c:y val="-2.799200648213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DF-406D-ACF4-E144257DD778}"/>
                </c:ext>
              </c:extLst>
            </c:dLbl>
            <c:dLbl>
              <c:idx val="10"/>
              <c:layout>
                <c:manualLayout>
                  <c:x val="3.7061600660377413E-3"/>
                  <c:y val="-1.332952689625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DF-406D-ACF4-E144257DD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'2.4'!$A$4:$A$14</c:f>
              <c:strCache>
                <c:ptCount val="11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  <c:pt idx="9">
                  <c:v>Virtual</c:v>
                </c:pt>
                <c:pt idx="10">
                  <c:v>All provinces</c:v>
                </c:pt>
              </c:strCache>
            </c:strRef>
          </c:cat>
          <c:val>
            <c:numRef>
              <c:f>'2.4'!$B$4:$B$14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B-4117-95C0-47795D56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7531679"/>
        <c:axId val="1997533759"/>
        <c:axId val="0"/>
      </c:bar3DChart>
      <c:catAx>
        <c:axId val="199753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3759"/>
        <c:crosses val="autoZero"/>
        <c:auto val="1"/>
        <c:lblAlgn val="ctr"/>
        <c:lblOffset val="100"/>
        <c:noMultiLvlLbl val="0"/>
      </c:catAx>
      <c:valAx>
        <c:axId val="19975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167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'2.5'!$B$3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26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762012528325982E-3"/>
                  <c:y val="-1.731354590438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E-4A2B-9225-DAE90C62AB99}"/>
                </c:ext>
              </c:extLst>
            </c:dLbl>
            <c:dLbl>
              <c:idx val="1"/>
              <c:layout>
                <c:manualLayout>
                  <c:x val="0"/>
                  <c:y val="-1.997716835121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E-4A2B-9225-DAE90C62AB99}"/>
                </c:ext>
              </c:extLst>
            </c:dLbl>
            <c:dLbl>
              <c:idx val="2"/>
              <c:layout>
                <c:manualLayout>
                  <c:x val="0"/>
                  <c:y val="-2.6636224468287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E-4A2B-9225-DAE90C62AB99}"/>
                </c:ext>
              </c:extLst>
            </c:dLbl>
            <c:dLbl>
              <c:idx val="3"/>
              <c:layout>
                <c:manualLayout>
                  <c:x val="1.7762012528325982E-3"/>
                  <c:y val="-1.997716835121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E-4A2B-9225-DAE90C62AB99}"/>
                </c:ext>
              </c:extLst>
            </c:dLbl>
            <c:dLbl>
              <c:idx val="4"/>
              <c:layout>
                <c:manualLayout>
                  <c:x val="-2.3682683371101308E-3"/>
                  <c:y val="-2.264079079804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E-4A2B-9225-DAE90C62AB99}"/>
                </c:ext>
              </c:extLst>
            </c:dLbl>
            <c:dLbl>
              <c:idx val="5"/>
              <c:layout>
                <c:manualLayout>
                  <c:x val="-5.920670842775327E-4"/>
                  <c:y val="-1.598173468097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8E-4A2B-9225-DAE90C62AB99}"/>
                </c:ext>
              </c:extLst>
            </c:dLbl>
            <c:dLbl>
              <c:idx val="6"/>
              <c:layout>
                <c:manualLayout>
                  <c:x val="2.9603354213875769E-3"/>
                  <c:y val="-2.264079079804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8E-4A2B-9225-DAE90C62AB99}"/>
                </c:ext>
              </c:extLst>
            </c:dLbl>
            <c:dLbl>
              <c:idx val="7"/>
              <c:layout>
                <c:manualLayout>
                  <c:x val="5.9206708427735901E-4"/>
                  <c:y val="-1.997716835121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8E-4A2B-9225-DAE90C62AB99}"/>
                </c:ext>
              </c:extLst>
            </c:dLbl>
            <c:dLbl>
              <c:idx val="8"/>
              <c:layout>
                <c:manualLayout>
                  <c:x val="0"/>
                  <c:y val="-2.3972602021458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8E-4A2B-9225-DAE90C62A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'2.5'!$A$4:$A$12</c:f>
              <c:strCache>
                <c:ptCount val="9"/>
                <c:pt idx="0">
                  <c:v>GP</c:v>
                </c:pt>
                <c:pt idx="1">
                  <c:v>LP</c:v>
                </c:pt>
                <c:pt idx="2">
                  <c:v>MP</c:v>
                </c:pt>
                <c:pt idx="3">
                  <c:v>KZN</c:v>
                </c:pt>
                <c:pt idx="4">
                  <c:v>WC</c:v>
                </c:pt>
                <c:pt idx="5">
                  <c:v>NC</c:v>
                </c:pt>
                <c:pt idx="6">
                  <c:v>EC</c:v>
                </c:pt>
                <c:pt idx="7">
                  <c:v>FS</c:v>
                </c:pt>
                <c:pt idx="8">
                  <c:v>NW</c:v>
                </c:pt>
              </c:strCache>
            </c:strRef>
          </c:cat>
          <c:val>
            <c:numRef>
              <c:f>'2.5'!$B$4:$B$12</c:f>
              <c:numCache>
                <c:formatCode>General</c:formatCode>
                <c:ptCount val="9"/>
                <c:pt idx="0">
                  <c:v>681</c:v>
                </c:pt>
                <c:pt idx="1">
                  <c:v>738</c:v>
                </c:pt>
                <c:pt idx="2">
                  <c:v>191</c:v>
                </c:pt>
                <c:pt idx="3">
                  <c:v>1997</c:v>
                </c:pt>
                <c:pt idx="4">
                  <c:v>247</c:v>
                </c:pt>
                <c:pt idx="5">
                  <c:v>127</c:v>
                </c:pt>
                <c:pt idx="6">
                  <c:v>532</c:v>
                </c:pt>
                <c:pt idx="7">
                  <c:v>131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E-4A2B-9225-DAE90C62A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195535"/>
        <c:axId val="61194703"/>
        <c:axId val="0"/>
      </c:bar3DChart>
      <c:catAx>
        <c:axId val="6119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4703"/>
        <c:crosses val="autoZero"/>
        <c:auto val="1"/>
        <c:lblAlgn val="ctr"/>
        <c:lblOffset val="100"/>
        <c:noMultiLvlLbl val="0"/>
      </c:catAx>
      <c:valAx>
        <c:axId val="6119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393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21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61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814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203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134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214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145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800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3335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964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6385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8859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4166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0540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3236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1903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7186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2093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742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6461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948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832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271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9702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870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268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814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115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333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976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546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66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6F5786-FE6B-3941-BE37-DC48D28A0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786744" y="286457"/>
            <a:ext cx="25957489" cy="13143085"/>
            <a:chOff x="-768626" y="178375"/>
            <a:chExt cx="25957489" cy="13143085"/>
          </a:xfrm>
        </p:grpSpPr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92CBEB09-6FD1-9349-BB1C-B6E767FB5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2350" y="178375"/>
              <a:ext cx="17645723" cy="885023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DSAC_Mnemonic_Icons.png">
              <a:extLst>
                <a:ext uri="{FF2B5EF4-FFF2-40B4-BE49-F238E27FC236}">
                  <a16:creationId xmlns:a16="http://schemas.microsoft.com/office/drawing/2014/main" id="{9846F82A-2BD3-9B4F-AA3E-259A068BF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07226" y="7211624"/>
              <a:ext cx="20193491" cy="31689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CC49C165-56CB-E247-AA35-B07236CD3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00511" y="11514754"/>
              <a:ext cx="21400206" cy="180670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AAEFE357-2EC7-0143-8D85-B17E90394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768626" y="10351046"/>
              <a:ext cx="25957489" cy="497767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F543A0BE-7A0E-504A-8CC1-2B53A2846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897" y="11772825"/>
            <a:ext cx="21400206" cy="1806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Foot steps and Map2.png">
            <a:extLst>
              <a:ext uri="{FF2B5EF4-FFF2-40B4-BE49-F238E27FC236}">
                <a16:creationId xmlns:a16="http://schemas.microsoft.com/office/drawing/2014/main" id="{8471D32E-D55A-9E43-8FB3-E0F182F02D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7681"/>
          <a:stretch>
            <a:fillRect/>
          </a:stretch>
        </p:blipFill>
        <p:spPr>
          <a:xfrm>
            <a:off x="2377257" y="136467"/>
            <a:ext cx="18288003" cy="1193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Foot steps and Map.png" descr="Foot steps and Map.png">
            <a:extLst>
              <a:ext uri="{FF2B5EF4-FFF2-40B4-BE49-F238E27FC236}">
                <a16:creationId xmlns:a16="http://schemas.microsoft.com/office/drawing/2014/main" id="{B5EC12B8-B6A4-3E45-962D-489279ACF1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402" r="7929"/>
          <a:stretch>
            <a:fillRect/>
          </a:stretch>
        </p:blipFill>
        <p:spPr>
          <a:xfrm rot="10800000" flipH="1">
            <a:off x="2694597" y="378668"/>
            <a:ext cx="5801970" cy="5281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86914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E8E5400-6EC9-2741-B9F9-A98AA7011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8327"/>
            <a:ext cx="8835195" cy="13744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08658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B3D5F173-2946-1445-B8F0-1CF13CC04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73" y="2364673"/>
            <a:ext cx="25189317" cy="4647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643225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53840-9867-B84E-AFC7-801C8F81F323}"/>
              </a:ext>
            </a:extLst>
          </p:cNvPr>
          <p:cNvGrpSpPr/>
          <p:nvPr userDrawn="1"/>
        </p:nvGrpSpPr>
        <p:grpSpPr>
          <a:xfrm>
            <a:off x="-46852" y="2413520"/>
            <a:ext cx="25253179" cy="11357898"/>
            <a:chOff x="-46494" y="-1"/>
            <a:chExt cx="25253178" cy="11357898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A822EDA3-97C6-7944-B171-62FE2EC15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494" y="-1"/>
              <a:ext cx="25253178" cy="466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13" descr="Picture 3">
              <a:extLst>
                <a:ext uri="{FF2B5EF4-FFF2-40B4-BE49-F238E27FC236}">
                  <a16:creationId xmlns:a16="http://schemas.microsoft.com/office/drawing/2014/main" id="{76EC52B6-DAD4-B848-BF9F-CD8948EAD6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7548860"/>
              <a:ext cx="24384001" cy="3288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B9116804-1A86-3445-9F5E-6F4DEB49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494" y="10893117"/>
              <a:ext cx="25230477" cy="4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153141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2E5B1B0-3983-DC4A-974F-CD9BB0B5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854" y="11753469"/>
            <a:ext cx="21400206" cy="1806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1F4B525-55AE-2342-B2FA-72B6091A4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39073" y="2737654"/>
            <a:ext cx="29062146" cy="464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66317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53840-9867-B84E-AFC7-801C8F81F323}"/>
              </a:ext>
            </a:extLst>
          </p:cNvPr>
          <p:cNvGrpSpPr/>
          <p:nvPr userDrawn="1"/>
        </p:nvGrpSpPr>
        <p:grpSpPr>
          <a:xfrm>
            <a:off x="-4285" y="2409163"/>
            <a:ext cx="25253179" cy="11358866"/>
            <a:chOff x="-46494" y="-1"/>
            <a:chExt cx="25253178" cy="11358866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A822EDA3-97C6-7944-B171-62FE2EC15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494" y="-1"/>
              <a:ext cx="25253178" cy="466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13" descr="Picture 3">
              <a:extLst>
                <a:ext uri="{FF2B5EF4-FFF2-40B4-BE49-F238E27FC236}">
                  <a16:creationId xmlns:a16="http://schemas.microsoft.com/office/drawing/2014/main" id="{76EC52B6-DAD4-B848-BF9F-CD8948EAD6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7837636"/>
              <a:ext cx="24384001" cy="3288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B9116804-1A86-3445-9F5E-6F4DEB49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494" y="10894085"/>
              <a:ext cx="25230477" cy="4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34336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8534ED83-BAED-3A44-AB84-000186F70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20" y="13306639"/>
            <a:ext cx="25189320" cy="4647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39737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B3D5F173-2946-1445-B8F0-1CF13CC04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17" y="2360321"/>
            <a:ext cx="25189317" cy="4647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81259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6F5786-FE6B-3941-BE37-DC48D28A0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786744" y="7106346"/>
            <a:ext cx="25957489" cy="6109836"/>
            <a:chOff x="-768626" y="7211624"/>
            <a:chExt cx="25957489" cy="6109836"/>
          </a:xfrm>
        </p:grpSpPr>
        <p:pic>
          <p:nvPicPr>
            <p:cNvPr id="8" name="DSAC_Mnemonic_Icons.png">
              <a:extLst>
                <a:ext uri="{FF2B5EF4-FFF2-40B4-BE49-F238E27FC236}">
                  <a16:creationId xmlns:a16="http://schemas.microsoft.com/office/drawing/2014/main" id="{9846F82A-2BD3-9B4F-AA3E-259A068BF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07226" y="7211624"/>
              <a:ext cx="20193491" cy="31689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CC49C165-56CB-E247-AA35-B07236CD3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00511" y="11514754"/>
              <a:ext cx="21400206" cy="180670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AAEFE357-2EC7-0143-8D85-B17E90394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768626" y="10351046"/>
              <a:ext cx="25957489" cy="49776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810970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TRODUCTION…">
            <a:extLst>
              <a:ext uri="{FF2B5EF4-FFF2-40B4-BE49-F238E27FC236}">
                <a16:creationId xmlns:a16="http://schemas.microsoft.com/office/drawing/2014/main" id="{86555BE2-F5EC-C250-5C63-0F15FA2A5F65}"/>
              </a:ext>
            </a:extLst>
          </p:cNvPr>
          <p:cNvSpPr txBox="1"/>
          <p:nvPr/>
        </p:nvSpPr>
        <p:spPr>
          <a:xfrm>
            <a:off x="4572000" y="1495736"/>
            <a:ext cx="14829183" cy="447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ANNEXURE: A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2021/22 ANNUAL REPORT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DSAC presentation 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Select Committee 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23/11/2022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4" y="120260"/>
            <a:ext cx="241218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2.4 NUMBER OF SPORT AND RECREATION PROMOTION CAMPAIGNS AND EVENTS IMPLEMENTED </a:t>
            </a:r>
            <a:endParaRPr sz="60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CD6176-4A57-29F2-9747-47FB296DA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1742"/>
              </p:ext>
            </p:extLst>
          </p:nvPr>
        </p:nvGraphicFramePr>
        <p:xfrm>
          <a:off x="1911818" y="2892934"/>
          <a:ext cx="20560364" cy="952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F828D557-0123-2AE6-AB9E-210A222DF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55562"/>
              </p:ext>
            </p:extLst>
          </p:nvPr>
        </p:nvGraphicFramePr>
        <p:xfrm>
          <a:off x="9980394" y="12256180"/>
          <a:ext cx="586370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4236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69469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8CD471-BE88-A46B-CEBA-9CB44968BF36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90101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4" y="120260"/>
            <a:ext cx="241218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2.5 NUMBER OF SCHOOLS, HUBS AND CLUBS PROVIDED WITH EQUIPMENT AND/OR ATTIRE AS PER NORMS AND STANDARDS </a:t>
            </a:r>
            <a:endParaRPr sz="60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A27EED-AFBB-EEE4-04BC-3962916E7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37241"/>
              </p:ext>
            </p:extLst>
          </p:nvPr>
        </p:nvGraphicFramePr>
        <p:xfrm>
          <a:off x="1721317" y="3011315"/>
          <a:ext cx="20941365" cy="929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114E3B44-1E40-4FF8-987E-C8EF40F3B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13172"/>
              </p:ext>
            </p:extLst>
          </p:nvPr>
        </p:nvGraphicFramePr>
        <p:xfrm>
          <a:off x="10139420" y="12302272"/>
          <a:ext cx="5449637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8672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480965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4732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05E5AE-59CD-A90F-9BF7-299C3B9C22BA}"/>
              </a:ext>
            </a:extLst>
          </p:cNvPr>
          <p:cNvSpPr txBox="1"/>
          <p:nvPr/>
        </p:nvSpPr>
        <p:spPr>
          <a:xfrm>
            <a:off x="22918001" y="12774712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75063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373042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2.6  NUMBER OF LEARNERS IN THE NATIONAL </a:t>
            </a:r>
          </a:p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SCHOOL SPORT CHAMPIONSHIP PER YEAR</a:t>
            </a:r>
            <a:endParaRPr sz="5400" dirty="0">
              <a:latin typeface="+mj-lt"/>
            </a:endParaRP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CBA14FE0-8C12-DEA0-B561-0CEB8E996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50986"/>
              </p:ext>
            </p:extLst>
          </p:nvPr>
        </p:nvGraphicFramePr>
        <p:xfrm>
          <a:off x="8208213" y="12299196"/>
          <a:ext cx="709692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6026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3230896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</a:t>
                      </a: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5419CA-F250-888F-6201-2AE3F9E76B9A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F2D77-5691-4DA5-80DD-9E8932525875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A373BF-8B4C-2C85-77B6-C6944B0D7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84908"/>
              </p:ext>
            </p:extLst>
          </p:nvPr>
        </p:nvGraphicFramePr>
        <p:xfrm>
          <a:off x="306911" y="3914805"/>
          <a:ext cx="11504090" cy="776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A2D081-C096-9751-3AAD-BF651C8BD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45012"/>
              </p:ext>
            </p:extLst>
          </p:nvPr>
        </p:nvGraphicFramePr>
        <p:xfrm>
          <a:off x="12573001" y="3914805"/>
          <a:ext cx="10923104" cy="801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4CAD7-9202-F337-6516-6706DAFE7D3C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95986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2.6 NUMBER OF LEARNERS IN THE NATIONAL SCHOOL SPORT CHAMPIONSHIP PER YEAR  </a:t>
            </a:r>
            <a:endParaRPr sz="5400" dirty="0">
              <a:latin typeface="+mj-lt"/>
            </a:endParaRP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D401A239-4208-2B68-D952-421147503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38296"/>
              </p:ext>
            </p:extLst>
          </p:nvPr>
        </p:nvGraphicFramePr>
        <p:xfrm>
          <a:off x="722922" y="12297290"/>
          <a:ext cx="529831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241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412074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2309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04A02A-7302-FC60-8F92-E4B2DB279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957065"/>
              </p:ext>
            </p:extLst>
          </p:nvPr>
        </p:nvGraphicFramePr>
        <p:xfrm>
          <a:off x="3143248" y="2831632"/>
          <a:ext cx="19431002" cy="946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FE97C3-F76C-99E0-A11F-AE31608098C8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07943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2.7  NUMBER OF LEARNERS PARTICIPATING AT THE DISTRICT SCHOOL SPORT TOURNAMENTS </a:t>
            </a:r>
            <a:endParaRPr sz="5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3624E-74D1-90E9-06D6-AC79CCFCCCA3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F7733-5FDE-3565-8B5B-E967F8F4ABAF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71B5C1-875E-5AF7-7D81-A3D6BE27D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163421"/>
              </p:ext>
            </p:extLst>
          </p:nvPr>
        </p:nvGraphicFramePr>
        <p:xfrm>
          <a:off x="494323" y="4554409"/>
          <a:ext cx="11106150" cy="740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4F33FC3-FE88-3659-C5EE-30DA87B72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43863"/>
              </p:ext>
            </p:extLst>
          </p:nvPr>
        </p:nvGraphicFramePr>
        <p:xfrm>
          <a:off x="829935" y="12201568"/>
          <a:ext cx="7607686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4263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3463423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solidFill>
                            <a:srgbClr val="000000"/>
                          </a:solidFill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101740</a:t>
                      </a:r>
                      <a:endParaRPr lang="en-ZA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022B845-9E35-9B97-148B-334080F7B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148789"/>
              </p:ext>
            </p:extLst>
          </p:nvPr>
        </p:nvGraphicFramePr>
        <p:xfrm>
          <a:off x="11791949" y="4554409"/>
          <a:ext cx="12460985" cy="81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5E3214-9135-5422-BDEC-68CB0583250E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534403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2.7  NUMBER OF LEARNERS PATICIPATING AT DISTRICT </a:t>
            </a:r>
          </a:p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SCHOOL SPORT TOURNAMENT</a:t>
            </a:r>
            <a:endParaRPr sz="5400" dirty="0">
              <a:latin typeface="+mj-lt"/>
            </a:endParaRP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93753FD8-99AF-FD7B-98F7-10146AA32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86437"/>
              </p:ext>
            </p:extLst>
          </p:nvPr>
        </p:nvGraphicFramePr>
        <p:xfrm>
          <a:off x="9986192" y="11878672"/>
          <a:ext cx="5229303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8647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380656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101740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D45528-7FC9-74DE-5599-8AF326A0A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47485"/>
              </p:ext>
            </p:extLst>
          </p:nvPr>
        </p:nvGraphicFramePr>
        <p:xfrm>
          <a:off x="2291030" y="2971801"/>
          <a:ext cx="19801937" cy="876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46CD81-31E0-FE05-BDD8-F432C41B2249}"/>
              </a:ext>
            </a:extLst>
          </p:cNvPr>
          <p:cNvSpPr txBox="1"/>
          <p:nvPr/>
        </p:nvSpPr>
        <p:spPr>
          <a:xfrm>
            <a:off x="22838488" y="12469907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1346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4" y="120260"/>
            <a:ext cx="241218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2.9 NUMBER OF MUNICIPALITIES PROVIDED WITH TECHNICAL AND/OR MANAGEMENT SUPPORT DURING CONSTRUCTION</a:t>
            </a:r>
            <a:endParaRPr sz="60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69814B-3FF4-AEE5-7932-690DFA010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522685"/>
              </p:ext>
            </p:extLst>
          </p:nvPr>
        </p:nvGraphicFramePr>
        <p:xfrm>
          <a:off x="723014" y="2914650"/>
          <a:ext cx="22727536" cy="877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3FB75D97-A508-653D-326F-7ABDABFE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06449"/>
              </p:ext>
            </p:extLst>
          </p:nvPr>
        </p:nvGraphicFramePr>
        <p:xfrm>
          <a:off x="10357253" y="11992505"/>
          <a:ext cx="5775644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6264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29380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152319-5255-2BDD-84BC-10DA651B8743}"/>
              </a:ext>
            </a:extLst>
          </p:cNvPr>
          <p:cNvSpPr txBox="1"/>
          <p:nvPr/>
        </p:nvSpPr>
        <p:spPr>
          <a:xfrm>
            <a:off x="23038442" y="12820251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44516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A625D99-C47A-4138-ACC5-7AD44AAB3A6B}"/>
              </a:ext>
            </a:extLst>
          </p:cNvPr>
          <p:cNvSpPr txBox="1">
            <a:spLocks/>
          </p:cNvSpPr>
          <p:nvPr/>
        </p:nvSpPr>
        <p:spPr>
          <a:xfrm>
            <a:off x="1451113" y="2082646"/>
            <a:ext cx="21885966" cy="64099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PROGRAMME : 3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ARTS AND CULTURE PROMOTION 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AND DEVELOPMENT </a:t>
            </a:r>
          </a:p>
          <a:p>
            <a:pPr algn="ctr" hangingPunct="1">
              <a:lnSpc>
                <a:spcPct val="150000"/>
              </a:lnSpc>
            </a:pPr>
            <a:endParaRPr lang="en-GB" sz="96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5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3.3 NUMBER OF BURSARIES AWARDED FOR THE DEVELOPMENT OF QUALIFIED LANGUAGE PRACTITIONERS PER YEAR</a:t>
            </a:r>
            <a:endParaRPr sz="54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FE7F93-5428-AB9C-CE07-83A779631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372252"/>
              </p:ext>
            </p:extLst>
          </p:nvPr>
        </p:nvGraphicFramePr>
        <p:xfrm>
          <a:off x="1093305" y="2867270"/>
          <a:ext cx="21785282" cy="901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EF5552FA-A1AF-8F5F-BFA6-3B090B22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34168"/>
              </p:ext>
            </p:extLst>
          </p:nvPr>
        </p:nvGraphicFramePr>
        <p:xfrm>
          <a:off x="9782187" y="12177904"/>
          <a:ext cx="5244926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157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387769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33037A-CA07-4929-74F8-DDF002A0DF98}"/>
              </a:ext>
            </a:extLst>
          </p:cNvPr>
          <p:cNvSpPr txBox="1"/>
          <p:nvPr/>
        </p:nvSpPr>
        <p:spPr>
          <a:xfrm>
            <a:off x="22878586" y="12561527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1869984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3.3 NUMBER OF BURSARIES AWARDED FOR THE DEVELOPMENT OF QUALIFIED LANGUAGE PRACTITIONERS PER YEAR</a:t>
            </a:r>
            <a:endParaRPr sz="5400" dirty="0">
              <a:latin typeface="+mj-lt"/>
            </a:endParaRP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4557CA37-A979-3010-7CFA-22DC6C45C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42827"/>
              </p:ext>
            </p:extLst>
          </p:nvPr>
        </p:nvGraphicFramePr>
        <p:xfrm>
          <a:off x="10365070" y="12011996"/>
          <a:ext cx="5736321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844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11477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3067E5-ECA7-F3B9-6BE7-1F58E1013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133107"/>
              </p:ext>
            </p:extLst>
          </p:nvPr>
        </p:nvGraphicFramePr>
        <p:xfrm>
          <a:off x="244280" y="3556332"/>
          <a:ext cx="11889488" cy="909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933BA4-37D3-BE8D-31FD-26ED9DCE1CBE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EF1BE-A82C-C41C-63A9-55F5EC4A12F4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27B8F60-9B56-779C-1FF1-876394AB1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07417"/>
              </p:ext>
            </p:extLst>
          </p:nvPr>
        </p:nvGraphicFramePr>
        <p:xfrm>
          <a:off x="12020550" y="3550467"/>
          <a:ext cx="12232385" cy="817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C9BC28-5B2A-876C-A6A6-0E54628286F9}"/>
              </a:ext>
            </a:extLst>
          </p:cNvPr>
          <p:cNvSpPr txBox="1"/>
          <p:nvPr/>
        </p:nvSpPr>
        <p:spPr>
          <a:xfrm>
            <a:off x="22997514" y="12720914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514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A625D99-C47A-4138-ACC5-7AD44AAB3A6B}"/>
              </a:ext>
            </a:extLst>
          </p:cNvPr>
          <p:cNvSpPr txBox="1">
            <a:spLocks/>
          </p:cNvSpPr>
          <p:nvPr/>
        </p:nvSpPr>
        <p:spPr>
          <a:xfrm>
            <a:off x="477078" y="2447412"/>
            <a:ext cx="23754522" cy="77998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endParaRPr lang="en-ZA" sz="3600" dirty="0">
              <a:solidFill>
                <a:srgbClr val="996633"/>
              </a:solidFill>
            </a:endParaRPr>
          </a:p>
          <a:p>
            <a:pPr algn="ctr" hangingPunct="1">
              <a:lnSpc>
                <a:spcPct val="150000"/>
              </a:lnSpc>
            </a:pPr>
            <a:r>
              <a:rPr lang="en-ZA" sz="9600" dirty="0">
                <a:solidFill>
                  <a:srgbClr val="996633"/>
                </a:solidFill>
              </a:rPr>
              <a:t>THE </a:t>
            </a:r>
            <a:r>
              <a:rPr lang="en-US" sz="9600" dirty="0">
                <a:solidFill>
                  <a:srgbClr val="996633"/>
                </a:solidFill>
              </a:rPr>
              <a:t>GEOGRAPHIC/</a:t>
            </a:r>
            <a:r>
              <a:rPr lang="en-ZA" sz="9600" dirty="0">
                <a:solidFill>
                  <a:srgbClr val="996633"/>
                </a:solidFill>
              </a:rPr>
              <a:t>DEMOGRAPHIC</a:t>
            </a:r>
            <a:r>
              <a:rPr lang="en-US" sz="9600" dirty="0">
                <a:solidFill>
                  <a:srgbClr val="996633"/>
                </a:solidFill>
              </a:rPr>
              <a:t> </a:t>
            </a:r>
            <a:r>
              <a:rPr lang="en-ZA" sz="9600" dirty="0">
                <a:solidFill>
                  <a:srgbClr val="996633"/>
                </a:solidFill>
              </a:rPr>
              <a:t>SPREAD OF </a:t>
            </a:r>
          </a:p>
          <a:p>
            <a:pPr algn="ctr" hangingPunct="1">
              <a:lnSpc>
                <a:spcPct val="150000"/>
              </a:lnSpc>
            </a:pPr>
            <a:r>
              <a:rPr lang="en-ZA" sz="9600" dirty="0">
                <a:solidFill>
                  <a:srgbClr val="996633"/>
                </a:solidFill>
              </a:rPr>
              <a:t>SOME OF THE DSAC PROJECTS</a:t>
            </a:r>
          </a:p>
          <a:p>
            <a:pPr algn="ctr" hangingPunct="1">
              <a:lnSpc>
                <a:spcPct val="150000"/>
              </a:lnSpc>
            </a:pPr>
            <a:r>
              <a:rPr lang="en-ZA" sz="9600" dirty="0">
                <a:solidFill>
                  <a:srgbClr val="996633"/>
                </a:solidFill>
              </a:rPr>
              <a:t> </a:t>
            </a:r>
            <a:endParaRPr lang="en-GB" sz="96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62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28016" y="219313"/>
            <a:ext cx="24121872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2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3.9 NUMBER OF COMMUNITY CONVERSATIONS/DIALOGUES IMPLEMENTED TO FOSTER SOCIAL INTERACTION PER YEAR </a:t>
            </a:r>
            <a:endParaRPr sz="62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80369E-A9A5-9D6D-0AE8-2213ADF96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51665"/>
              </p:ext>
            </p:extLst>
          </p:nvPr>
        </p:nvGraphicFramePr>
        <p:xfrm>
          <a:off x="489099" y="2840875"/>
          <a:ext cx="23221506" cy="95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E1AEFEE1-3D77-1C87-2585-9D20AE5C8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36756"/>
              </p:ext>
            </p:extLst>
          </p:nvPr>
        </p:nvGraphicFramePr>
        <p:xfrm>
          <a:off x="9557863" y="12414665"/>
          <a:ext cx="526217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555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395623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8BCBDE-A89E-F3A7-CA7B-0B680A5BC163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06561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28016" y="219313"/>
            <a:ext cx="24121872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2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3.15 NUMBER OF PROJECTS IN THE CREATIVE INDUSTRY SUPPORTED THROUGH THE MZANSI GOLDEN ECONOMY  </a:t>
            </a:r>
            <a:endParaRPr sz="62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6EDE45-9D2B-3CC6-723C-C0B32DF84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038671"/>
              </p:ext>
            </p:extLst>
          </p:nvPr>
        </p:nvGraphicFramePr>
        <p:xfrm>
          <a:off x="606565" y="3562167"/>
          <a:ext cx="11653078" cy="88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24C850-D363-5678-CFB0-164AC3CC3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771189"/>
              </p:ext>
            </p:extLst>
          </p:nvPr>
        </p:nvGraphicFramePr>
        <p:xfrm>
          <a:off x="12496794" y="3562168"/>
          <a:ext cx="11653078" cy="880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76476F41-A821-38C7-FCCB-E1345F2F1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99198"/>
              </p:ext>
            </p:extLst>
          </p:nvPr>
        </p:nvGraphicFramePr>
        <p:xfrm>
          <a:off x="9640912" y="12331708"/>
          <a:ext cx="509608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6074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320006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5E4F22-6A2A-2BF7-60C5-AC212B566462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51309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225933" y="198360"/>
            <a:ext cx="239260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3.15 NUMBER OF PROJECTS IN THE CREATIVE INDUSTRY SUPPORTED THROUGH THE MZANSI GOLDEN ECONOMY…</a:t>
            </a:r>
            <a:r>
              <a:rPr lang="en-ZA" sz="6000" b="1" kern="1200" dirty="0" err="1">
                <a:solidFill>
                  <a:srgbClr val="F5981B"/>
                </a:solidFill>
                <a:latin typeface="+mj-lt"/>
                <a:ea typeface="+mj-ea"/>
                <a:cs typeface="Arial"/>
              </a:rPr>
              <a:t>cont</a:t>
            </a:r>
            <a:endParaRPr sz="6000" dirty="0"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0A22B3-88CF-C43D-CBD5-E16B75E24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236429"/>
              </p:ext>
            </p:extLst>
          </p:nvPr>
        </p:nvGraphicFramePr>
        <p:xfrm>
          <a:off x="497716" y="3562166"/>
          <a:ext cx="11359924" cy="88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29B546-4E47-4D23-C440-2E95965B8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325847"/>
              </p:ext>
            </p:extLst>
          </p:nvPr>
        </p:nvGraphicFramePr>
        <p:xfrm>
          <a:off x="12036056" y="3562166"/>
          <a:ext cx="11520627" cy="880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422F05-1027-171F-2EB0-5291C8C54029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89812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804363-F212-9F15-6F6E-5400A3AE0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28253"/>
              </p:ext>
            </p:extLst>
          </p:nvPr>
        </p:nvGraphicFramePr>
        <p:xfrm>
          <a:off x="1212112" y="3254472"/>
          <a:ext cx="22649373" cy="888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EADING">
            <a:extLst>
              <a:ext uri="{FF2B5EF4-FFF2-40B4-BE49-F238E27FC236}">
                <a16:creationId xmlns:a16="http://schemas.microsoft.com/office/drawing/2014/main" id="{4CD4104D-76D8-160E-3908-5BD37C1E8C9C}"/>
              </a:ext>
            </a:extLst>
          </p:cNvPr>
          <p:cNvSpPr txBox="1"/>
          <p:nvPr/>
        </p:nvSpPr>
        <p:spPr>
          <a:xfrm>
            <a:off x="225933" y="198360"/>
            <a:ext cx="239260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3.15 NUMBER OF PROJECTS IN THE CREATIVE INDUSTRY SUPPORTED THROUGH THE MZANSI GOLDEN ECONOMY…</a:t>
            </a:r>
            <a:r>
              <a:rPr lang="en-ZA" sz="6000" b="1" kern="1200" dirty="0" err="1">
                <a:solidFill>
                  <a:srgbClr val="F5981B"/>
                </a:solidFill>
                <a:latin typeface="+mj-lt"/>
                <a:ea typeface="+mj-ea"/>
                <a:cs typeface="Arial"/>
              </a:rPr>
              <a:t>cont</a:t>
            </a:r>
            <a:endParaRPr sz="6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65431-5705-F35B-BFC4-527E31AA1862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85749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88343" y="12026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3.16 NUMBER OF ARTISTS PLACED IN SCHOOLS</a:t>
            </a:r>
          </a:p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 PER YEAR</a:t>
            </a:r>
            <a:endParaRPr sz="66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A2EAE8-BFC4-9EA3-6A20-82F5D7793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03714"/>
              </p:ext>
            </p:extLst>
          </p:nvPr>
        </p:nvGraphicFramePr>
        <p:xfrm>
          <a:off x="188342" y="2861278"/>
          <a:ext cx="23673143" cy="939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9A8224EF-AAAC-2AD0-D9FC-CD8FBD39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78664"/>
              </p:ext>
            </p:extLst>
          </p:nvPr>
        </p:nvGraphicFramePr>
        <p:xfrm>
          <a:off x="9276271" y="12299196"/>
          <a:ext cx="58674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6248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71152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72DC1A-6B90-7FFD-3B76-7D9DC0B3C02A}"/>
              </a:ext>
            </a:extLst>
          </p:cNvPr>
          <p:cNvSpPr txBox="1"/>
          <p:nvPr/>
        </p:nvSpPr>
        <p:spPr>
          <a:xfrm>
            <a:off x="23037270" y="12365795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81752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A625D99-C47A-4138-ACC5-7AD44AAB3A6B}"/>
              </a:ext>
            </a:extLst>
          </p:cNvPr>
          <p:cNvSpPr txBox="1">
            <a:spLocks/>
          </p:cNvSpPr>
          <p:nvPr/>
        </p:nvSpPr>
        <p:spPr>
          <a:xfrm>
            <a:off x="152400" y="1824228"/>
            <a:ext cx="24079200" cy="64099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PROGRAMME : 4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HERITAGE PROMOTION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 AND PRESERVATION</a:t>
            </a:r>
          </a:p>
          <a:p>
            <a:pPr algn="ctr" hangingPunct="1">
              <a:lnSpc>
                <a:spcPct val="150000"/>
              </a:lnSpc>
            </a:pPr>
            <a:endParaRPr lang="en-GB" sz="96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378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88343" y="12026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4.1 NUMBER OF STUDENTS  AWARDED WITH </a:t>
            </a:r>
          </a:p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HERITAGE BURSARIES PER YEAR   </a:t>
            </a:r>
            <a:endParaRPr sz="66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2B4CF4-C321-E1D4-3488-10832ABB8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850588"/>
              </p:ext>
            </p:extLst>
          </p:nvPr>
        </p:nvGraphicFramePr>
        <p:xfrm>
          <a:off x="188343" y="3867026"/>
          <a:ext cx="10784457" cy="76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9557DB-CC19-22E2-DBE6-695A113869BC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FCF0F836-54A2-E38C-0D7F-314041FA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46293"/>
              </p:ext>
            </p:extLst>
          </p:nvPr>
        </p:nvGraphicFramePr>
        <p:xfrm>
          <a:off x="9104243" y="12299196"/>
          <a:ext cx="6241899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255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841644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6276641-237E-A59E-A769-22F5DDE6A690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CC2A040-335A-ED57-37C5-B4D2A97F6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10517"/>
              </p:ext>
            </p:extLst>
          </p:nvPr>
        </p:nvGraphicFramePr>
        <p:xfrm>
          <a:off x="11863563" y="3542058"/>
          <a:ext cx="12189134" cy="86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ECBD87-2E6A-E12D-3364-97001D1B0D07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85644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88343" y="12026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4.1 NUMBER OF STUDENTS  AWARDED WITH </a:t>
            </a:r>
          </a:p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HERITAGE BURSARIES PER YEAR   </a:t>
            </a:r>
            <a:endParaRPr sz="66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F8B89D-3559-E39A-22F2-38F168A00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39434"/>
              </p:ext>
            </p:extLst>
          </p:nvPr>
        </p:nvGraphicFramePr>
        <p:xfrm>
          <a:off x="188343" y="2870792"/>
          <a:ext cx="15354141" cy="859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425580E7-AE18-B103-8DF6-085AFB05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97321"/>
              </p:ext>
            </p:extLst>
          </p:nvPr>
        </p:nvGraphicFramePr>
        <p:xfrm>
          <a:off x="5352091" y="12280971"/>
          <a:ext cx="5825903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643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52260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728073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B17737D-8579-AEC1-0D64-A3A4CD3B4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79773"/>
              </p:ext>
            </p:extLst>
          </p:nvPr>
        </p:nvGraphicFramePr>
        <p:xfrm>
          <a:off x="15778716" y="2686778"/>
          <a:ext cx="8605284" cy="10326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5387">
                  <a:extLst>
                    <a:ext uri="{9D8B030D-6E8A-4147-A177-3AD203B41FA5}">
                      <a16:colId xmlns:a16="http://schemas.microsoft.com/office/drawing/2014/main" val="2153985367"/>
                    </a:ext>
                  </a:extLst>
                </a:gridCol>
                <a:gridCol w="5659897">
                  <a:extLst>
                    <a:ext uri="{9D8B030D-6E8A-4147-A177-3AD203B41FA5}">
                      <a16:colId xmlns:a16="http://schemas.microsoft.com/office/drawing/2014/main" val="3116266874"/>
                    </a:ext>
                  </a:extLst>
                </a:gridCol>
              </a:tblGrid>
              <a:tr h="389534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000000"/>
                          </a:solidFill>
                        </a:rPr>
                        <a:t>PROVINCE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000000"/>
                          </a:solidFill>
                        </a:rPr>
                        <a:t>UNIVERSITIES </a:t>
                      </a:r>
                    </a:p>
                  </a:txBody>
                  <a:tcPr>
                    <a:solidFill>
                      <a:srgbClr val="FF95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00616"/>
                  </a:ext>
                </a:extLst>
              </a:tr>
              <a:tr h="496307">
                <a:tc rowSpan="5"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GAUTENG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PRETORIA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7341569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SOUTH AFRICA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313061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JOHANNESBURG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3642151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TSHWANE UNIVERSITY OF TECHNOLOGY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8283058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VAAL UNIVERSITY OF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5067697"/>
                  </a:ext>
                </a:extLst>
              </a:tr>
              <a:tr h="615624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LIMPOPO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24957"/>
                  </a:ext>
                </a:extLst>
              </a:tr>
              <a:tr h="674256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MPUMALANGA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144169"/>
                  </a:ext>
                </a:extLst>
              </a:tr>
              <a:tr h="681685">
                <a:tc rowSpan="2">
                  <a:txBody>
                    <a:bodyPr/>
                    <a:lstStyle/>
                    <a:p>
                      <a:endParaRPr lang="en-ZA" sz="2000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KWAZULU-NATAL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29713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ZULULAND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44974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CAPE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45603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NORTHERN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SOL-PLAATJIE UNIVERSITY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00585"/>
                  </a:ext>
                </a:extLst>
              </a:tr>
              <a:tr h="652025">
                <a:tc rowSpan="2"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EASTERN CAPE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RHODES UNIVERSITY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68778"/>
                  </a:ext>
                </a:extLst>
              </a:tr>
              <a:tr h="6816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FORT HARE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3863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FREE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UNIVERSITY OF FREE STATE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24254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NORTH WEST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rgbClr val="000000"/>
                          </a:solidFill>
                        </a:rPr>
                        <a:t>NORTH WEST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370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1F7B26-F30D-C1B0-C5C9-9DE48840F2E5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68030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88343" y="12026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4.3 NUMBER OF PUBLIC AWARENESS ACTIVATIONS ON THE “I AM THE FLAG” CAMPAIGN   </a:t>
            </a:r>
            <a:endParaRPr sz="66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B3CA5F-B415-46E2-50CB-4747B0676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242143"/>
              </p:ext>
            </p:extLst>
          </p:nvPr>
        </p:nvGraphicFramePr>
        <p:xfrm>
          <a:off x="361507" y="2696214"/>
          <a:ext cx="23834150" cy="916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F37536F9-EE7F-9620-8E53-26FFD7792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43576"/>
              </p:ext>
            </p:extLst>
          </p:nvPr>
        </p:nvGraphicFramePr>
        <p:xfrm>
          <a:off x="9991561" y="12307971"/>
          <a:ext cx="558998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5125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544857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97F09B-1993-5ED0-BECA-0F539DA04823}"/>
              </a:ext>
            </a:extLst>
          </p:cNvPr>
          <p:cNvSpPr txBox="1"/>
          <p:nvPr/>
        </p:nvSpPr>
        <p:spPr>
          <a:xfrm>
            <a:off x="23037271" y="12308487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28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7774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70371" y="120260"/>
            <a:ext cx="240432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4.4 NUMBER OF FLAGS PROVIDED TO SCHOOLS  </a:t>
            </a:r>
            <a:endParaRPr sz="66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1A407C-9FBF-4A1E-CE42-C00FF780A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049763"/>
              </p:ext>
            </p:extLst>
          </p:nvPr>
        </p:nvGraphicFramePr>
        <p:xfrm>
          <a:off x="574158" y="2476758"/>
          <a:ext cx="22817470" cy="957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31547090-A14B-10C0-44BE-3C091D33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25407"/>
              </p:ext>
            </p:extLst>
          </p:nvPr>
        </p:nvGraphicFramePr>
        <p:xfrm>
          <a:off x="10207507" y="12298680"/>
          <a:ext cx="5745259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9713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15546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3DD8BF-5076-11FA-B95C-26058B17E9C7}"/>
              </a:ext>
            </a:extLst>
          </p:cNvPr>
          <p:cNvSpPr txBox="1"/>
          <p:nvPr/>
        </p:nvSpPr>
        <p:spPr>
          <a:xfrm>
            <a:off x="23077526" y="1229919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985892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A625D99-C47A-4138-ACC5-7AD44AAB3A6B}"/>
              </a:ext>
            </a:extLst>
          </p:cNvPr>
          <p:cNvSpPr txBox="1">
            <a:spLocks/>
          </p:cNvSpPr>
          <p:nvPr/>
        </p:nvSpPr>
        <p:spPr>
          <a:xfrm>
            <a:off x="304800" y="2639237"/>
            <a:ext cx="24079200" cy="64099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PROGRAMME :1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ADMINISTRATION</a:t>
            </a:r>
          </a:p>
          <a:p>
            <a:pPr algn="ctr" hangingPunct="1">
              <a:lnSpc>
                <a:spcPct val="150000"/>
              </a:lnSpc>
            </a:pPr>
            <a:endParaRPr lang="en-GB" sz="96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0760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70371" y="12759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4.6 NUMBER OF WORKSHOPS HOSTED TO ADVANCE KNOWLEDGE OF NATIONAL SYMBOLS </a:t>
            </a:r>
            <a:endParaRPr sz="66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1CDB64-162C-892A-7271-C4CBE3229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461986"/>
              </p:ext>
            </p:extLst>
          </p:nvPr>
        </p:nvGraphicFramePr>
        <p:xfrm>
          <a:off x="1105786" y="2870790"/>
          <a:ext cx="22755700" cy="827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A0E84E3E-5C10-08D7-1CD5-4A0C1040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12814"/>
              </p:ext>
            </p:extLst>
          </p:nvPr>
        </p:nvGraphicFramePr>
        <p:xfrm>
          <a:off x="9769034" y="11950071"/>
          <a:ext cx="5693499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516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591983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B84BA8-8D60-A29F-48D7-E6B0F4769DAB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30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19944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70371" y="12759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4.10 NUMBER OF NEWLY BUILT AND/OR MODULAR LIBRARIES SUPPORTED FINANCIALLY PER YEAR</a:t>
            </a:r>
            <a:endParaRPr sz="6600" dirty="0">
              <a:latin typeface="+mj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BEF732-EDA8-CAAE-987C-6CBE4EA2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18854"/>
              </p:ext>
            </p:extLst>
          </p:nvPr>
        </p:nvGraphicFramePr>
        <p:xfrm>
          <a:off x="170372" y="2812212"/>
          <a:ext cx="24043257" cy="10367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419">
                  <a:extLst>
                    <a:ext uri="{9D8B030D-6E8A-4147-A177-3AD203B41FA5}">
                      <a16:colId xmlns:a16="http://schemas.microsoft.com/office/drawing/2014/main" val="3978806852"/>
                    </a:ext>
                  </a:extLst>
                </a:gridCol>
                <a:gridCol w="8014419">
                  <a:extLst>
                    <a:ext uri="{9D8B030D-6E8A-4147-A177-3AD203B41FA5}">
                      <a16:colId xmlns:a16="http://schemas.microsoft.com/office/drawing/2014/main" val="1814606204"/>
                    </a:ext>
                  </a:extLst>
                </a:gridCol>
                <a:gridCol w="8014419">
                  <a:extLst>
                    <a:ext uri="{9D8B030D-6E8A-4147-A177-3AD203B41FA5}">
                      <a16:colId xmlns:a16="http://schemas.microsoft.com/office/drawing/2014/main" val="1514048347"/>
                    </a:ext>
                  </a:extLst>
                </a:gridCol>
              </a:tblGrid>
              <a:tr h="72854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LIBRARY NAME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PROVINCE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AREA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35932"/>
                  </a:ext>
                </a:extLst>
              </a:tr>
              <a:tr h="731601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1. Cookhouse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Eastern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Sarah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Baartman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: Blue Crane Route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7635"/>
                  </a:ext>
                </a:extLst>
              </a:tr>
              <a:tr h="737131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2. Mango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Eastern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Alfred Nzo: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Umzimvubu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42811"/>
                  </a:ext>
                </a:extLst>
              </a:tr>
              <a:tr h="700273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3. Van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Stadenrus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Free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Xhariep District: Naledi Local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04494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Zuurbekom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Gauteng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Westonaria District: West Rand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982"/>
                  </a:ext>
                </a:extLst>
              </a:tr>
              <a:tr h="737131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Kocksoord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Gauteng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 Rand District: Randfontein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14871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Mullerstein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Gauteng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Sedibeng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District:Emfuleni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8199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7.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Dukuduku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Umkhanyakude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Mtubatuba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06170"/>
                  </a:ext>
                </a:extLst>
              </a:tr>
              <a:tr h="700273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8.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KwaMdakane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Amajuba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Dannhauser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05528"/>
                  </a:ext>
                </a:extLst>
              </a:tr>
              <a:tr h="75556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9.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Nquthu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Umzinyathi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Nquthu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99658"/>
                  </a:ext>
                </a:extLst>
              </a:tr>
              <a:tr h="976698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Endaleni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Umgungundlovu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District:Richmond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42750"/>
                  </a:ext>
                </a:extLst>
              </a:tr>
              <a:tr h="73462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11.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KwaDlangezwa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Uthungulu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Umhlathuze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75835"/>
                  </a:ext>
                </a:extLst>
              </a:tr>
              <a:tr h="73462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12. Umzumbe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Ugu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District:Umzumbe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171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05C96D-6771-1152-04E6-22C35C0A2783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31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8743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70371" y="12759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4.10 NUMBER OF NEWLY BUILT AND/OR MODULAR LIBRARIES SUPPORTED FINANCIALLY PER YEAR</a:t>
            </a:r>
            <a:endParaRPr sz="6600" dirty="0">
              <a:latin typeface="+mj-lt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F7D3510-9817-B104-CC64-303DA0D49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01283"/>
              </p:ext>
            </p:extLst>
          </p:nvPr>
        </p:nvGraphicFramePr>
        <p:xfrm>
          <a:off x="170372" y="2812211"/>
          <a:ext cx="24043256" cy="9826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6444">
                  <a:extLst>
                    <a:ext uri="{9D8B030D-6E8A-4147-A177-3AD203B41FA5}">
                      <a16:colId xmlns:a16="http://schemas.microsoft.com/office/drawing/2014/main" val="3978806852"/>
                    </a:ext>
                  </a:extLst>
                </a:gridCol>
                <a:gridCol w="6075245">
                  <a:extLst>
                    <a:ext uri="{9D8B030D-6E8A-4147-A177-3AD203B41FA5}">
                      <a16:colId xmlns:a16="http://schemas.microsoft.com/office/drawing/2014/main" val="1814606204"/>
                    </a:ext>
                  </a:extLst>
                </a:gridCol>
                <a:gridCol w="10511567">
                  <a:extLst>
                    <a:ext uri="{9D8B030D-6E8A-4147-A177-3AD203B41FA5}">
                      <a16:colId xmlns:a16="http://schemas.microsoft.com/office/drawing/2014/main" val="1514048347"/>
                    </a:ext>
                  </a:extLst>
                </a:gridCol>
              </a:tblGrid>
              <a:tr h="7191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LIBRARY NAME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PROVINCE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AREA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35932"/>
                  </a:ext>
                </a:extLst>
              </a:tr>
              <a:tr h="702255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13.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Sankotshe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Ethekwini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Metro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8199"/>
                  </a:ext>
                </a:extLst>
              </a:tr>
              <a:tr h="657257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14.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Seleteng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Capricorn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Lepelle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Nkumpi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06170"/>
                  </a:ext>
                </a:extLst>
              </a:tr>
              <a:tr h="724577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15.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Mavalani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Mopani District: Greater Giyani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18226"/>
                  </a:ext>
                </a:extLst>
              </a:tr>
              <a:tr h="690917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16. Botshabelo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Waterberg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District:Lephalale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02093"/>
                  </a:ext>
                </a:extLst>
              </a:tr>
              <a:tr h="744065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17.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Vleifontein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Vhembe District: Makhado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43859"/>
                  </a:ext>
                </a:extLst>
              </a:tr>
              <a:tr h="657257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18.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Tshaulu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  <a:defRPr/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Vhembe District: Thulamela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70407"/>
                  </a:ext>
                </a:extLst>
              </a:tr>
              <a:tr h="685602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19. Newtown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Mpumalanga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Nkangala: Steve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Tshwete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36589"/>
                  </a:ext>
                </a:extLst>
              </a:tr>
              <a:tr h="69446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20.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Schoemansdal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Mpumalanga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Ehlanzeni District: Nkomazi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66140"/>
                  </a:ext>
                </a:extLst>
              </a:tr>
              <a:tr h="744065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21. Provincial Depot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Northern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Francis Baard District: Sol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Plaatjie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3544"/>
                  </a:ext>
                </a:extLst>
              </a:tr>
              <a:tr h="850359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22.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Lethabong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North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Bojanala District: Rustenburg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14566"/>
                  </a:ext>
                </a:extLst>
              </a:tr>
              <a:tr h="938939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23.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Dinokana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North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Ngaka Modiri Molema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Ramotshere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Moiloa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27730"/>
                  </a:ext>
                </a:extLst>
              </a:tr>
              <a:tr h="938939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24.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Moshana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North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Ngaka Modiri Molema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Ramotshere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Moiloa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798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05C96D-6771-1152-04E6-22C35C0A2783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32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688987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70371" y="127590"/>
            <a:ext cx="240432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6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4.10 NUMBER OF NEWLY BUILT AND/OR MODULAR LIBRARIES SUPPORTED FINANCIALLY PER YEAR</a:t>
            </a:r>
            <a:endParaRPr sz="6600" dirty="0">
              <a:latin typeface="+mj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BEF732-EDA8-CAAE-987C-6CBE4EA2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52942"/>
              </p:ext>
            </p:extLst>
          </p:nvPr>
        </p:nvGraphicFramePr>
        <p:xfrm>
          <a:off x="170372" y="2848842"/>
          <a:ext cx="24043257" cy="9774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419">
                  <a:extLst>
                    <a:ext uri="{9D8B030D-6E8A-4147-A177-3AD203B41FA5}">
                      <a16:colId xmlns:a16="http://schemas.microsoft.com/office/drawing/2014/main" val="3978806852"/>
                    </a:ext>
                  </a:extLst>
                </a:gridCol>
                <a:gridCol w="8014419">
                  <a:extLst>
                    <a:ext uri="{9D8B030D-6E8A-4147-A177-3AD203B41FA5}">
                      <a16:colId xmlns:a16="http://schemas.microsoft.com/office/drawing/2014/main" val="1814606204"/>
                    </a:ext>
                  </a:extLst>
                </a:gridCol>
                <a:gridCol w="8014419">
                  <a:extLst>
                    <a:ext uri="{9D8B030D-6E8A-4147-A177-3AD203B41FA5}">
                      <a16:colId xmlns:a16="http://schemas.microsoft.com/office/drawing/2014/main" val="1514048347"/>
                    </a:ext>
                  </a:extLst>
                </a:gridCol>
              </a:tblGrid>
              <a:tr h="86044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LIBRARY NAME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PROVINCE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0000"/>
                          </a:solidFill>
                        </a:rPr>
                        <a:t>AREA </a:t>
                      </a:r>
                      <a:endParaRPr lang="en-ZA" sz="3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5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35932"/>
                  </a:ext>
                </a:extLst>
              </a:tr>
              <a:tr h="86405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25.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Wolmaranstad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ext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15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North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Dr Kenneth Kaunda District:</a:t>
                      </a:r>
                    </a:p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Maquassi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Hills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7635"/>
                  </a:ext>
                </a:extLst>
              </a:tr>
              <a:tr h="870581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26.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Bereaville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Overberg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Theewaterskloof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42811"/>
                  </a:ext>
                </a:extLst>
              </a:tr>
              <a:tr h="82705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27.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Mpendla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Eastern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Alfred Nzo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Umzimvubu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04494"/>
                  </a:ext>
                </a:extLst>
              </a:tr>
              <a:tr h="87058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28.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Kwakhetha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Zululand District: Nongoma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982"/>
                  </a:ext>
                </a:extLst>
              </a:tr>
              <a:tr h="87058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29.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Nibela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Umkhanyakude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District: Big five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8199"/>
                  </a:ext>
                </a:extLst>
              </a:tr>
              <a:tr h="87058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30. Franklin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KwaZulu-Natal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Harry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Gwala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District: Greater Kokstad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06170"/>
                  </a:ext>
                </a:extLst>
              </a:tr>
              <a:tr h="82705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31. Runnymede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Limpopo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Mopani District: Greater Tzaneen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05528"/>
                  </a:ext>
                </a:extLst>
              </a:tr>
              <a:tr h="892346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32. Swellendam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Overberg District: Swellendam Local Municipality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99658"/>
                  </a:ext>
                </a:extLst>
              </a:tr>
              <a:tr h="1153519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33.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Brandwag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Modular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Garden Route District: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Mosselbay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42750"/>
                  </a:ext>
                </a:extLst>
              </a:tr>
              <a:tr h="867616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34. </a:t>
                      </a:r>
                      <a:r>
                        <a:rPr lang="en-ZA" sz="2400" b="1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Rosevalley</a:t>
                      </a: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Western 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" algn="l"/>
                          <a:tab pos="4023360" algn="l"/>
                        </a:tabLst>
                      </a:pPr>
                      <a:r>
                        <a:rPr lang="en-ZA" sz="2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Garden Route District: Oudtshoorn Local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758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37E2E4-A8A5-4ABA-702F-71A4340C2E51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36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083069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 SLIDE">
            <a:extLst>
              <a:ext uri="{FF2B5EF4-FFF2-40B4-BE49-F238E27FC236}">
                <a16:creationId xmlns:a16="http://schemas.microsoft.com/office/drawing/2014/main" id="{A9135910-DF3C-9341-9F8B-B049BE1CA75A}"/>
              </a:ext>
            </a:extLst>
          </p:cNvPr>
          <p:cNvSpPr txBox="1"/>
          <p:nvPr/>
        </p:nvSpPr>
        <p:spPr>
          <a:xfrm>
            <a:off x="417442" y="2694372"/>
            <a:ext cx="23197931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810385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8279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1.3  NUMBER OF SAC AWARENESS CAMPAIGNS ACTIVATED </a:t>
            </a:r>
          </a:p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TO PROFILE THE WORK OF THE DEPARTMENT</a:t>
            </a:r>
            <a:endParaRPr sz="5400" dirty="0"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5C5663B-391D-D737-52D1-1951467CE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755593"/>
              </p:ext>
            </p:extLst>
          </p:nvPr>
        </p:nvGraphicFramePr>
        <p:xfrm>
          <a:off x="1347120" y="2948918"/>
          <a:ext cx="21689758" cy="923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F5C18AA3-682E-233F-ED99-4234B264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92392"/>
              </p:ext>
            </p:extLst>
          </p:nvPr>
        </p:nvGraphicFramePr>
        <p:xfrm>
          <a:off x="9658202" y="12299196"/>
          <a:ext cx="5595926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364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547562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FD67A3-DA09-4D6C-0142-72C2853525C9}"/>
              </a:ext>
            </a:extLst>
          </p:cNvPr>
          <p:cNvSpPr txBox="1"/>
          <p:nvPr/>
        </p:nvSpPr>
        <p:spPr>
          <a:xfrm>
            <a:off x="23036878" y="13008114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63904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A625D99-C47A-4138-ACC5-7AD44AAB3A6B}"/>
              </a:ext>
            </a:extLst>
          </p:cNvPr>
          <p:cNvSpPr txBox="1">
            <a:spLocks/>
          </p:cNvSpPr>
          <p:nvPr/>
        </p:nvSpPr>
        <p:spPr>
          <a:xfrm>
            <a:off x="457200" y="1983254"/>
            <a:ext cx="23237687" cy="64099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PROGRAMME 2:</a:t>
            </a:r>
          </a:p>
          <a:p>
            <a:pPr algn="ctr" hangingPunct="1">
              <a:lnSpc>
                <a:spcPct val="150000"/>
              </a:lnSpc>
            </a:pPr>
            <a:r>
              <a:rPr lang="en-GB" sz="9600" dirty="0">
                <a:solidFill>
                  <a:srgbClr val="996633"/>
                </a:solidFill>
              </a:rPr>
              <a:t>RECREATION DEVELOPMENT AND SPORT PROMOTION</a:t>
            </a:r>
          </a:p>
          <a:p>
            <a:pPr algn="ctr" hangingPunct="1">
              <a:lnSpc>
                <a:spcPct val="150000"/>
              </a:lnSpc>
            </a:pPr>
            <a:endParaRPr lang="en-GB" sz="96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15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2.1  NUMBER OF ATHLETES SUPPORTED THROUGH THE</a:t>
            </a:r>
          </a:p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 SCIENTIFIC SUPPORT PROGRAMME PER YEAR</a:t>
            </a:r>
            <a:endParaRPr sz="54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3157E7-A251-F5E8-83D6-94BA2DE69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66754"/>
              </p:ext>
            </p:extLst>
          </p:nvPr>
        </p:nvGraphicFramePr>
        <p:xfrm>
          <a:off x="131063" y="4765431"/>
          <a:ext cx="12060937" cy="689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F2611D-0E07-D015-EAD3-DBF15ABC6A7D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C69DA-19D4-299B-120C-667BBBAA4576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49FEA4-499D-B053-A3A5-3C176B63D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33279"/>
              </p:ext>
            </p:extLst>
          </p:nvPr>
        </p:nvGraphicFramePr>
        <p:xfrm>
          <a:off x="11800549" y="3780692"/>
          <a:ext cx="12452386" cy="827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0E23D2-9914-FEBF-B647-95CA38F1E1F9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0551CD0-A2C7-25A9-7C12-84BA9C57F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08031"/>
              </p:ext>
            </p:extLst>
          </p:nvPr>
        </p:nvGraphicFramePr>
        <p:xfrm>
          <a:off x="9924144" y="12328137"/>
          <a:ext cx="5717634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4663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02971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6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6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6848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4" y="142031"/>
            <a:ext cx="241218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60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2.2 NUMBER OF ATHLETES SUPPORTED BY SPORTS ACADEMIES </a:t>
            </a:r>
            <a:endParaRPr sz="60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F9AA94-43FE-060B-E59D-870801131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59287"/>
              </p:ext>
            </p:extLst>
          </p:nvPr>
        </p:nvGraphicFramePr>
        <p:xfrm>
          <a:off x="1125232" y="2955798"/>
          <a:ext cx="22133535" cy="915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19536A98-5FC2-A3BB-2391-4E157E75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51024"/>
              </p:ext>
            </p:extLst>
          </p:nvPr>
        </p:nvGraphicFramePr>
        <p:xfrm>
          <a:off x="8633415" y="12206028"/>
          <a:ext cx="711716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7055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3240113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700777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8859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42E024-B7CF-E6DD-4004-5E3FBAB8CC6E}"/>
              </a:ext>
            </a:extLst>
          </p:cNvPr>
          <p:cNvSpPr txBox="1"/>
          <p:nvPr/>
        </p:nvSpPr>
        <p:spPr>
          <a:xfrm>
            <a:off x="23017392" y="12741414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718052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2.3  NUMBER OF PEOPLE ACTIVELY PARTICIPATING IN ORGANISED SPORT AND ACTIVE RECREATION EVENTS </a:t>
            </a:r>
            <a:endParaRPr sz="54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7920A7E-12A7-46F9-E73B-93A5A1219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39934"/>
              </p:ext>
            </p:extLst>
          </p:nvPr>
        </p:nvGraphicFramePr>
        <p:xfrm>
          <a:off x="11658600" y="3737112"/>
          <a:ext cx="11857383" cy="835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B1B87677-797B-FED2-B765-EB10621D2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31185"/>
              </p:ext>
            </p:extLst>
          </p:nvPr>
        </p:nvGraphicFramePr>
        <p:xfrm>
          <a:off x="8677686" y="12310311"/>
          <a:ext cx="733771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7196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3340516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332244</a:t>
                      </a:r>
                      <a:endParaRPr lang="en-ZA" sz="2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0E671E-7568-D470-5B25-49B510632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382638"/>
              </p:ext>
            </p:extLst>
          </p:nvPr>
        </p:nvGraphicFramePr>
        <p:xfrm>
          <a:off x="303853" y="4135507"/>
          <a:ext cx="11136086" cy="779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242805-3FA1-D2B5-95A8-3BBF457D17BF}"/>
              </a:ext>
            </a:extLst>
          </p:cNvPr>
          <p:cNvSpPr txBox="1"/>
          <p:nvPr/>
        </p:nvSpPr>
        <p:spPr>
          <a:xfrm>
            <a:off x="4633778" y="2891333"/>
            <a:ext cx="21624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GENDER</a:t>
            </a:r>
            <a:r>
              <a:rPr kumimoji="0" lang="en-Z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3444A-C922-6704-D1E8-9812391DFDFA}"/>
              </a:ext>
            </a:extLst>
          </p:cNvPr>
          <p:cNvSpPr txBox="1"/>
          <p:nvPr/>
        </p:nvSpPr>
        <p:spPr>
          <a:xfrm>
            <a:off x="17471307" y="2885468"/>
            <a:ext cx="14106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RACE</a:t>
            </a:r>
            <a:endParaRPr kumimoji="0" lang="en-Z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D43ED-E229-70A2-76B6-BA30B0C2866D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185279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69036539-70B1-2542-B2DC-11030D2F7BCB}"/>
              </a:ext>
            </a:extLst>
          </p:cNvPr>
          <p:cNvSpPr txBox="1"/>
          <p:nvPr/>
        </p:nvSpPr>
        <p:spPr>
          <a:xfrm>
            <a:off x="131063" y="120260"/>
            <a:ext cx="2412187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ZA" sz="5400" b="1" kern="1200" dirty="0">
                <a:solidFill>
                  <a:srgbClr val="F5981B"/>
                </a:solidFill>
                <a:latin typeface="+mj-lt"/>
                <a:ea typeface="+mj-ea"/>
                <a:cs typeface="Arial"/>
              </a:rPr>
              <a:t>2.3  NUMBER OF PEOPLE ACTIVELY PARTICIPATING IN ORGANISED SPORT AND ACTIVE RECREATION EVENTS </a:t>
            </a:r>
            <a:endParaRPr sz="5400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CEEFB4-5653-C653-A3CD-65628D66C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65503"/>
              </p:ext>
            </p:extLst>
          </p:nvPr>
        </p:nvGraphicFramePr>
        <p:xfrm>
          <a:off x="2049725" y="2887686"/>
          <a:ext cx="20284547" cy="93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F5E2EC6B-4C1D-8500-A666-94C6DF321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81030"/>
              </p:ext>
            </p:extLst>
          </p:nvPr>
        </p:nvGraphicFramePr>
        <p:xfrm>
          <a:off x="10119542" y="12299196"/>
          <a:ext cx="5725683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9049">
                  <a:extLst>
                    <a:ext uri="{9D8B030D-6E8A-4147-A177-3AD203B41FA5}">
                      <a16:colId xmlns:a16="http://schemas.microsoft.com/office/drawing/2014/main" val="1816506648"/>
                    </a:ext>
                  </a:extLst>
                </a:gridCol>
                <a:gridCol w="2606634">
                  <a:extLst>
                    <a:ext uri="{9D8B030D-6E8A-4147-A177-3AD203B41FA5}">
                      <a16:colId xmlns:a16="http://schemas.microsoft.com/office/drawing/2014/main" val="1835044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ACTUAL ACHIEVEMENT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28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ZA" sz="2800" b="1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332244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76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01B77C-4B5D-FAE5-7F8E-8B4D4B2DF170}"/>
              </a:ext>
            </a:extLst>
          </p:cNvPr>
          <p:cNvSpPr txBox="1"/>
          <p:nvPr/>
        </p:nvSpPr>
        <p:spPr>
          <a:xfrm>
            <a:off x="23037271" y="13244076"/>
            <a:ext cx="824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4806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A7A7A7"/>
    </a:dk2>
    <a:lt2>
      <a:srgbClr val="535353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7529E0A719643A8EE9B6513586F35" ma:contentTypeVersion="13" ma:contentTypeDescription="Create a new document." ma:contentTypeScope="" ma:versionID="53c360a4cb7d469190c84a15de95b425">
  <xsd:schema xmlns:xsd="http://www.w3.org/2001/XMLSchema" xmlns:xs="http://www.w3.org/2001/XMLSchema" xmlns:p="http://schemas.microsoft.com/office/2006/metadata/properties" xmlns:ns3="7070a2a9-d765-4fe5-8551-3e7bc63c98cb" xmlns:ns4="3975237a-b8b2-46d0-8b5c-85430869ac4b" targetNamespace="http://schemas.microsoft.com/office/2006/metadata/properties" ma:root="true" ma:fieldsID="c16486e59f3fd0d2f842cfa176ce6e99" ns3:_="" ns4:_="">
    <xsd:import namespace="7070a2a9-d765-4fe5-8551-3e7bc63c98cb"/>
    <xsd:import namespace="3975237a-b8b2-46d0-8b5c-85430869ac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0a2a9-d765-4fe5-8551-3e7bc63c98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5237a-b8b2-46d0-8b5c-85430869a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38F74-D92F-4B81-9C34-4FD8050702F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A41289-CA04-4FF5-A3DD-5CB0A8BCF93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070a2a9-d765-4fe5-8551-3e7bc63c98cb"/>
    <ds:schemaRef ds:uri="3975237a-b8b2-46d0-8b5c-85430869ac4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BC95B4-3FA6-4D74-A177-C167CA74DD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1056</Words>
  <Application>Microsoft Office PowerPoint</Application>
  <PresentationFormat>Custom</PresentationFormat>
  <Paragraphs>299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Khanyi</dc:creator>
  <cp:lastModifiedBy>Lordwick Ralebipi</cp:lastModifiedBy>
  <cp:revision>143</cp:revision>
  <cp:lastPrinted>2022-10-06T09:51:20Z</cp:lastPrinted>
  <dcterms:modified xsi:type="dcterms:W3CDTF">2022-10-26T09:12:57Z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0x0101004517529E0A719643A8EE9B6513586F35</vt:lpwstr>
  </property>
</Properties>
</file>