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sldIdLst>
    <p:sldId id="1442" r:id="rId2"/>
    <p:sldId id="1510" r:id="rId3"/>
    <p:sldId id="1511" r:id="rId4"/>
    <p:sldId id="1512" r:id="rId5"/>
    <p:sldId id="1525" r:id="rId6"/>
    <p:sldId id="1526" r:id="rId7"/>
    <p:sldId id="1527" r:id="rId8"/>
    <p:sldId id="1528" r:id="rId9"/>
    <p:sldId id="1529" r:id="rId10"/>
    <p:sldId id="1531" r:id="rId11"/>
    <p:sldId id="1534" r:id="rId12"/>
    <p:sldId id="1535" r:id="rId13"/>
    <p:sldId id="1522" r:id="rId14"/>
    <p:sldId id="1523" r:id="rId15"/>
    <p:sldId id="1536" r:id="rId16"/>
    <p:sldId id="1524" r:id="rId17"/>
    <p:sldId id="1537" r:id="rId18"/>
    <p:sldId id="1539" r:id="rId19"/>
    <p:sldId id="1540" r:id="rId20"/>
    <p:sldId id="1543" r:id="rId21"/>
    <p:sldId id="1544" r:id="rId22"/>
    <p:sldId id="1545" r:id="rId23"/>
    <p:sldId id="1546" r:id="rId24"/>
    <p:sldId id="1547" r:id="rId25"/>
    <p:sldId id="1548" r:id="rId26"/>
    <p:sldId id="1549" r:id="rId27"/>
    <p:sldId id="1550" r:id="rId28"/>
    <p:sldId id="1553" r:id="rId29"/>
    <p:sldId id="1566" r:id="rId30"/>
    <p:sldId id="1567" r:id="rId31"/>
    <p:sldId id="1552" r:id="rId32"/>
    <p:sldId id="1565" r:id="rId33"/>
    <p:sldId id="1564" r:id="rId34"/>
    <p:sldId id="1555" r:id="rId35"/>
    <p:sldId id="1556" r:id="rId36"/>
    <p:sldId id="1557" r:id="rId37"/>
    <p:sldId id="1558" r:id="rId38"/>
    <p:sldId id="1561" r:id="rId39"/>
    <p:sldId id="1559" r:id="rId40"/>
    <p:sldId id="1560" r:id="rId41"/>
    <p:sldId id="1562" r:id="rId42"/>
    <p:sldId id="1563" r:id="rId43"/>
    <p:sldId id="1489"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3AD615-82B6-2582-8AD7-C5AA3E79FD41}" name="Tougieda Gallow" initials="TG" userId="S::Tougieda.Gallow@westerncape.gov.za::02c315d8-491f-4567-9c62-1faadac052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4"/>
    <a:srgbClr val="71A1A7"/>
    <a:srgbClr val="003398"/>
    <a:srgbClr val="D5E3E5"/>
    <a:srgbClr val="DFF0CB"/>
    <a:srgbClr val="A6A6A6"/>
    <a:srgbClr val="CBDFEF"/>
    <a:srgbClr val="FFFF00"/>
    <a:srgbClr val="EBF2F3"/>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5501" autoAdjust="0"/>
  </p:normalViewPr>
  <p:slideViewPr>
    <p:cSldViewPr snapToGrid="0">
      <p:cViewPr varScale="1">
        <p:scale>
          <a:sx n="73" d="100"/>
          <a:sy n="73" d="100"/>
        </p:scale>
        <p:origin x="-630"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85E3CE-E9E3-CB47-80F0-33520EC85D2E}" type="datetimeFigureOut">
              <a:rPr lang="en-US" smtClean="0"/>
              <a:pPr/>
              <a:t>11/28/2022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1026" name="think-cell Slide" r:id="rId30" imgW="360" imgH="360" progId="">
              <p:embed/>
            </p:oleObj>
          </a:graphicData>
        </a:graphic>
      </p:graphicFrame>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2"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40526" y="5788637"/>
            <a:ext cx="3828082" cy="646331"/>
          </a:xfrm>
          <a:prstGeom prst="rect">
            <a:avLst/>
          </a:prstGeom>
          <a:noFill/>
        </p:spPr>
        <p:txBody>
          <a:bodyPr wrap="square" rtlCol="0">
            <a:spAutoFit/>
          </a:bodyPr>
          <a:lstStyle/>
          <a:p>
            <a:pPr algn="r"/>
            <a:r>
              <a:rPr lang="en-ZA" dirty="0">
                <a:solidFill>
                  <a:schemeClr val="bg1"/>
                </a:solidFill>
              </a:rPr>
              <a:t>Adv G Birch</a:t>
            </a:r>
          </a:p>
          <a:p>
            <a:pPr algn="r"/>
            <a:r>
              <a:rPr lang="en-ZA" dirty="0">
                <a:solidFill>
                  <a:schemeClr val="bg1"/>
                </a:solidFill>
              </a:rPr>
              <a:t>23 November 2022</a:t>
            </a:r>
          </a:p>
        </p:txBody>
      </p:sp>
      <p:sp>
        <p:nvSpPr>
          <p:cNvPr id="7" name="Subtitle 2">
            <a:extLst>
              <a:ext uri="{FF2B5EF4-FFF2-40B4-BE49-F238E27FC236}">
                <a16:creationId xmlns:a16="http://schemas.microsoft.com/office/drawing/2014/main" xmlns="" id="{91B49459-E4E3-416F-8627-01266A76D0C5}"/>
              </a:ext>
            </a:extLst>
          </p:cNvPr>
          <p:cNvSpPr>
            <a:spLocks noGrp="1"/>
          </p:cNvSpPr>
          <p:nvPr>
            <p:ph type="subTitle" idx="1"/>
          </p:nvPr>
        </p:nvSpPr>
        <p:spPr>
          <a:xfrm>
            <a:off x="623392" y="3429000"/>
            <a:ext cx="10945216" cy="1873674"/>
          </a:xfrm>
        </p:spPr>
        <p:txBody>
          <a:bodyPr>
            <a:normAutofit fontScale="92500" lnSpcReduction="10000"/>
          </a:bodyPr>
          <a:lstStyle/>
          <a:p>
            <a:r>
              <a:rPr lang="en-US" sz="3600" b="1" dirty="0">
                <a:solidFill>
                  <a:schemeClr val="bg1"/>
                </a:solidFill>
                <a:latin typeface="Century Gothic" panose="020B0502020202020204" pitchFamily="34" charset="0"/>
                <a:cs typeface="Century Gothic"/>
              </a:rPr>
              <a:t>PORTFOLIO COMMITTEE BRIEFING</a:t>
            </a:r>
          </a:p>
          <a:p>
            <a:endParaRPr lang="en-ZA" sz="3200" b="0" dirty="0"/>
          </a:p>
          <a:p>
            <a:r>
              <a:rPr lang="en-US" sz="3200" dirty="0"/>
              <a:t>Kannaland Municipality:</a:t>
            </a:r>
            <a:br>
              <a:rPr lang="en-US" sz="3200" dirty="0"/>
            </a:br>
            <a:r>
              <a:rPr lang="en-US" sz="3200" dirty="0"/>
              <a:t>Status Update and Support Going Forward</a:t>
            </a:r>
            <a:endParaRPr lang="en-ZA" sz="3200" dirty="0"/>
          </a:p>
        </p:txBody>
      </p:sp>
      <p:sp>
        <p:nvSpPr>
          <p:cNvPr id="8" name="TextBox 7">
            <a:extLst>
              <a:ext uri="{FF2B5EF4-FFF2-40B4-BE49-F238E27FC236}">
                <a16:creationId xmlns:a16="http://schemas.microsoft.com/office/drawing/2014/main" xmlns="" id="{DD5BBE53-34E2-45CD-AF43-F27D9DB28635}"/>
              </a:ext>
            </a:extLst>
          </p:cNvPr>
          <p:cNvSpPr txBox="1"/>
          <p:nvPr/>
        </p:nvSpPr>
        <p:spPr>
          <a:xfrm>
            <a:off x="4946073" y="2675324"/>
            <a:ext cx="6622535" cy="369332"/>
          </a:xfrm>
          <a:prstGeom prst="rect">
            <a:avLst/>
          </a:prstGeom>
          <a:noFill/>
        </p:spPr>
        <p:txBody>
          <a:bodyPr wrap="square" rtlCol="0">
            <a:spAutoFit/>
          </a:bodyPr>
          <a:lstStyle/>
          <a:p>
            <a:pPr algn="r"/>
            <a:r>
              <a:rPr lang="en-ZA" dirty="0">
                <a:solidFill>
                  <a:schemeClr val="bg1"/>
                </a:solidFill>
              </a:rPr>
              <a:t>Western Cape Government and Kannaland Municipality</a:t>
            </a:r>
          </a:p>
        </p:txBody>
      </p:sp>
      <p:pic>
        <p:nvPicPr>
          <p:cNvPr id="2" name="Picture 1" descr="A picture containing text, clipart&#10;&#10;Description automatically generated">
            <a:extLst>
              <a:ext uri="{FF2B5EF4-FFF2-40B4-BE49-F238E27FC236}">
                <a16:creationId xmlns:a16="http://schemas.microsoft.com/office/drawing/2014/main" xmlns="" id="{6FD1DEF9-FC5D-06E9-D141-314B3240B7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0840" y="655402"/>
            <a:ext cx="4487453" cy="706865"/>
          </a:xfrm>
          <a:prstGeom prst="rect">
            <a:avLst/>
          </a:prstGeom>
        </p:spPr>
      </p:pic>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(7)</a:t>
            </a:r>
            <a:endParaRPr lang="en-ZA" dirty="0"/>
          </a:p>
        </p:txBody>
      </p:sp>
      <p:graphicFrame>
        <p:nvGraphicFramePr>
          <p:cNvPr id="5" name="Table 4">
            <a:extLst>
              <a:ext uri="{FF2B5EF4-FFF2-40B4-BE49-F238E27FC236}">
                <a16:creationId xmlns:a16="http://schemas.microsoft.com/office/drawing/2014/main" xmlns="" id="{BB7FE813-3EE9-77FC-5F0A-C057A150FDD4}"/>
              </a:ext>
            </a:extLst>
          </p:cNvPr>
          <p:cNvGraphicFramePr>
            <a:graphicFrameLocks noGrp="1"/>
          </p:cNvGraphicFramePr>
          <p:nvPr>
            <p:extLst>
              <p:ext uri="{D42A27DB-BD31-4B8C-83A1-F6EECF244321}">
                <p14:modId xmlns:p14="http://schemas.microsoft.com/office/powerpoint/2010/main" xmlns="" val="1071608316"/>
              </p:ext>
            </p:extLst>
          </p:nvPr>
        </p:nvGraphicFramePr>
        <p:xfrm>
          <a:off x="393701" y="1091214"/>
          <a:ext cx="11462940" cy="5154234"/>
        </p:xfrm>
        <a:graphic>
          <a:graphicData uri="http://schemas.openxmlformats.org/drawingml/2006/table">
            <a:tbl>
              <a:tblPr firstRow="1" firstCol="1" bandRow="1">
                <a:tableStyleId>{5C22544A-7EE6-4342-B048-85BDC9FD1C3A}</a:tableStyleId>
              </a:tblPr>
              <a:tblGrid>
                <a:gridCol w="2110174">
                  <a:extLst>
                    <a:ext uri="{9D8B030D-6E8A-4147-A177-3AD203B41FA5}">
                      <a16:colId xmlns:a16="http://schemas.microsoft.com/office/drawing/2014/main" xmlns="" val="1816909565"/>
                    </a:ext>
                  </a:extLst>
                </a:gridCol>
                <a:gridCol w="9352766">
                  <a:extLst>
                    <a:ext uri="{9D8B030D-6E8A-4147-A177-3AD203B41FA5}">
                      <a16:colId xmlns:a16="http://schemas.microsoft.com/office/drawing/2014/main" xmlns="" val="4094109920"/>
                    </a:ext>
                  </a:extLst>
                </a:gridCol>
              </a:tblGrid>
              <a:tr h="353634">
                <a:tc>
                  <a:txBody>
                    <a:bodyPr/>
                    <a:lstStyle/>
                    <a:p>
                      <a:pPr marL="0" marR="0" algn="ctr">
                        <a:lnSpc>
                          <a:spcPct val="150000"/>
                        </a:lnSpc>
                        <a:spcBef>
                          <a:spcPts val="0"/>
                        </a:spcBef>
                        <a:spcAft>
                          <a:spcPts val="0"/>
                        </a:spcAft>
                      </a:pPr>
                      <a:r>
                        <a:rPr lang="en-ZA" sz="1400" dirty="0">
                          <a:effectLst/>
                          <a:latin typeface="Century Gothic" panose="020B0502020202020204" pitchFamily="34" charset="0"/>
                        </a:rPr>
                        <a:t>Year</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400" dirty="0">
                          <a:effectLst/>
                          <a:latin typeface="Century Gothic" panose="020B0502020202020204" pitchFamily="34" charset="0"/>
                        </a:rPr>
                        <a:t>Support Initiative</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2009552">
                <a:tc>
                  <a:txBody>
                    <a:bodyPr/>
                    <a:lstStyle/>
                    <a:p>
                      <a:pPr marL="0" marR="0" algn="ctr" defTabSz="457200" rtl="0" eaLnBrk="1" latinLnBrk="0" hangingPunct="1">
                        <a:lnSpc>
                          <a:spcPct val="150000"/>
                        </a:lnSpc>
                        <a:spcBef>
                          <a:spcPts val="0"/>
                        </a:spcBef>
                        <a:spcAft>
                          <a:spcPts val="0"/>
                        </a:spcAft>
                      </a:pPr>
                      <a:r>
                        <a:rPr lang="en-US"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rPr>
                        <a:t>2021</a:t>
                      </a:r>
                      <a:endParaRPr lang="en-ZA"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WCG launches application to interdict unlawful conduct by the Municipal Council.</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endParaRPr lang="en-US" sz="1400" b="1"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Interdict granted by Western Cape High Court to prevent Municipality from taking unlawful action.</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1"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FRP set aside and declared unlawful due</a:t>
                      </a:r>
                      <a:r>
                        <a:rPr lang="en-US" sz="1400" b="0" kern="1200" dirty="0">
                          <a:solidFill>
                            <a:schemeClr val="dk1"/>
                          </a:solidFill>
                          <a:effectLst/>
                          <a:latin typeface="Century Gothic" panose="020B0502020202020204" pitchFamily="34" charset="0"/>
                          <a:ea typeface="+mn-ea"/>
                          <a:cs typeface="+mn-cs"/>
                        </a:rPr>
                        <a:t> to process followed to develop the plan not complying with legislated process.</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0"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Local Government Elections held and new Municipal Council appointed</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1" kern="1200" dirty="0">
                        <a:solidFill>
                          <a:schemeClr val="dk1"/>
                        </a:solidFill>
                        <a:effectLst/>
                        <a:latin typeface="Century Gothic" panose="020B0502020202020204" pitchFamily="34" charset="0"/>
                        <a:ea typeface="+mn-ea"/>
                        <a:cs typeface="+mn-cs"/>
                      </a:endParaRPr>
                    </a:p>
                  </a:txBody>
                  <a:tcPr marL="68580" marR="68580" marT="0" marB="0"/>
                </a:tc>
                <a:extLst>
                  <a:ext uri="{0D108BD9-81ED-4DB2-BD59-A6C34878D82A}">
                    <a16:rowId xmlns:a16="http://schemas.microsoft.com/office/drawing/2014/main" xmlns="" val="3694529313"/>
                  </a:ext>
                </a:extLst>
              </a:tr>
              <a:tr h="1730186">
                <a:tc>
                  <a:txBody>
                    <a:bodyPr/>
                    <a:lstStyle/>
                    <a:p>
                      <a:pPr marL="0" marR="0" algn="ctr" defTabSz="457200" rtl="0" eaLnBrk="1" latinLnBrk="0" hangingPunct="1">
                        <a:lnSpc>
                          <a:spcPct val="150000"/>
                        </a:lnSpc>
                        <a:spcBef>
                          <a:spcPts val="0"/>
                        </a:spcBef>
                        <a:spcAft>
                          <a:spcPts val="0"/>
                        </a:spcAft>
                      </a:pPr>
                      <a:r>
                        <a:rPr lang="en-US"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rPr>
                        <a:t>2022</a:t>
                      </a:r>
                      <a:endParaRPr lang="en-ZA"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PT and DLG monitoring status of Municipality.</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1"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Provincial Government diagnostic assessment oversight visit 16 to 17 August 2022.</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1"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0" kern="1200" dirty="0">
                          <a:solidFill>
                            <a:schemeClr val="dk1"/>
                          </a:solidFill>
                          <a:effectLst/>
                          <a:latin typeface="Century Gothic" panose="020B0502020202020204" pitchFamily="34" charset="0"/>
                          <a:ea typeface="+mn-ea"/>
                          <a:cs typeface="+mn-cs"/>
                        </a:rPr>
                        <a:t>Based on the outcome of this diagnostic assessment, targeted support to be provided by various organs of state to the Municipality</a:t>
                      </a:r>
                      <a:r>
                        <a:rPr lang="en-US" sz="1400" b="1" kern="1200" dirty="0">
                          <a:solidFill>
                            <a:schemeClr val="dk1"/>
                          </a:solidFill>
                          <a:effectLst/>
                          <a:latin typeface="Century Gothic" panose="020B0502020202020204" pitchFamily="34" charset="0"/>
                          <a:ea typeface="+mn-ea"/>
                          <a:cs typeface="+mn-cs"/>
                        </a:rPr>
                        <a:t>.</a:t>
                      </a:r>
                      <a:endParaRPr lang="en-US" sz="1400" b="0" kern="1200" dirty="0">
                        <a:solidFill>
                          <a:schemeClr val="dk1"/>
                        </a:solidFill>
                        <a:effectLst/>
                        <a:latin typeface="Century Gothic" panose="020B0502020202020204" pitchFamily="34" charset="0"/>
                        <a:ea typeface="+mn-ea"/>
                        <a:cs typeface="+mn-cs"/>
                      </a:endParaRPr>
                    </a:p>
                  </a:txBody>
                  <a:tcPr marL="68580" marR="68580" marT="0" marB="0"/>
                </a:tc>
                <a:extLst>
                  <a:ext uri="{0D108BD9-81ED-4DB2-BD59-A6C34878D82A}">
                    <a16:rowId xmlns:a16="http://schemas.microsoft.com/office/drawing/2014/main" xmlns="" val="1046305550"/>
                  </a:ext>
                </a:extLst>
              </a:tr>
            </a:tbl>
          </a:graphicData>
        </a:graphic>
      </p:graphicFrame>
    </p:spTree>
    <p:extLst>
      <p:ext uri="{BB962C8B-B14F-4D97-AF65-F5344CB8AC3E}">
        <p14:creationId xmlns:p14="http://schemas.microsoft.com/office/powerpoint/2010/main" xmlns="" val="357266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(8)</a:t>
            </a:r>
            <a:endParaRPr lang="en-ZA" dirty="0"/>
          </a:p>
        </p:txBody>
      </p:sp>
      <p:graphicFrame>
        <p:nvGraphicFramePr>
          <p:cNvPr id="5" name="Table 4">
            <a:extLst>
              <a:ext uri="{FF2B5EF4-FFF2-40B4-BE49-F238E27FC236}">
                <a16:creationId xmlns:a16="http://schemas.microsoft.com/office/drawing/2014/main" xmlns="" id="{662360AF-3FB9-9E98-5906-AE45DCEB91FE}"/>
              </a:ext>
            </a:extLst>
          </p:cNvPr>
          <p:cNvGraphicFramePr>
            <a:graphicFrameLocks noGrp="1"/>
          </p:cNvGraphicFramePr>
          <p:nvPr>
            <p:extLst>
              <p:ext uri="{D42A27DB-BD31-4B8C-83A1-F6EECF244321}">
                <p14:modId xmlns:p14="http://schemas.microsoft.com/office/powerpoint/2010/main" xmlns="" val="589936040"/>
              </p:ext>
            </p:extLst>
          </p:nvPr>
        </p:nvGraphicFramePr>
        <p:xfrm>
          <a:off x="393700" y="1080514"/>
          <a:ext cx="11384495" cy="3850212"/>
        </p:xfrm>
        <a:graphic>
          <a:graphicData uri="http://schemas.openxmlformats.org/drawingml/2006/table">
            <a:tbl>
              <a:tblPr firstRow="1" firstCol="1" bandRow="1">
                <a:tableStyleId>{5C22544A-7EE6-4342-B048-85BDC9FD1C3A}</a:tableStyleId>
              </a:tblPr>
              <a:tblGrid>
                <a:gridCol w="2095733">
                  <a:extLst>
                    <a:ext uri="{9D8B030D-6E8A-4147-A177-3AD203B41FA5}">
                      <a16:colId xmlns:a16="http://schemas.microsoft.com/office/drawing/2014/main" xmlns="" val="1816909565"/>
                    </a:ext>
                  </a:extLst>
                </a:gridCol>
                <a:gridCol w="9288762">
                  <a:extLst>
                    <a:ext uri="{9D8B030D-6E8A-4147-A177-3AD203B41FA5}">
                      <a16:colId xmlns:a16="http://schemas.microsoft.com/office/drawing/2014/main" xmlns="" val="4094109920"/>
                    </a:ext>
                  </a:extLst>
                </a:gridCol>
              </a:tblGrid>
              <a:tr h="649812">
                <a:tc>
                  <a:txBody>
                    <a:bodyPr/>
                    <a:lstStyle/>
                    <a:p>
                      <a:pPr marL="0" marR="0" algn="ctr">
                        <a:lnSpc>
                          <a:spcPct val="150000"/>
                        </a:lnSpc>
                        <a:spcBef>
                          <a:spcPts val="0"/>
                        </a:spcBef>
                        <a:spcAft>
                          <a:spcPts val="0"/>
                        </a:spcAft>
                      </a:pPr>
                      <a:r>
                        <a:rPr lang="en-ZA" sz="1600" dirty="0">
                          <a:effectLst/>
                          <a:latin typeface="Century Gothic" panose="020B0502020202020204" pitchFamily="34" charset="0"/>
                        </a:rPr>
                        <a:t>Year</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600" dirty="0">
                          <a:effectLst/>
                          <a:latin typeface="Century Gothic" panose="020B0502020202020204" pitchFamily="34" charset="0"/>
                        </a:rPr>
                        <a:t>Intervention </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899676">
                <a:tc>
                  <a:txBody>
                    <a:bodyPr/>
                    <a:lstStyle/>
                    <a:p>
                      <a:pPr marL="0" marR="0" algn="ctr" defTabSz="457200" rtl="0" eaLnBrk="1" latinLnBrk="0" hangingPunct="1">
                        <a:lnSpc>
                          <a:spcPct val="150000"/>
                        </a:lnSpc>
                        <a:spcBef>
                          <a:spcPts val="0"/>
                        </a:spcBef>
                        <a:spcAft>
                          <a:spcPts val="0"/>
                        </a:spcAft>
                      </a:pPr>
                      <a:r>
                        <a:rPr lang="en-US"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rPr>
                        <a:t>2021-2022</a:t>
                      </a:r>
                      <a:endParaRPr lang="en-ZA"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b="1" kern="1200" dirty="0">
                          <a:solidFill>
                            <a:schemeClr val="dk1"/>
                          </a:solidFill>
                          <a:effectLst/>
                          <a:latin typeface="Century Gothic" panose="020B0502020202020204" pitchFamily="34" charset="0"/>
                          <a:ea typeface="+mn-ea"/>
                          <a:cs typeface="+mn-cs"/>
                        </a:rPr>
                        <a:t>Throughout this period, Municipal governance and financial management deteriorated and regressed.</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1"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1" kern="1200" dirty="0">
                          <a:solidFill>
                            <a:schemeClr val="dk1"/>
                          </a:solidFill>
                          <a:effectLst/>
                          <a:latin typeface="Century Gothic" panose="020B0502020202020204" pitchFamily="34" charset="0"/>
                          <a:ea typeface="+mn-ea"/>
                          <a:cs typeface="+mn-cs"/>
                        </a:rPr>
                        <a:t>The Municipality has experienced significant political instability since the November 2021 local government elections</a:t>
                      </a:r>
                      <a:r>
                        <a:rPr lang="en-US" sz="1400" b="0" kern="1200" dirty="0">
                          <a:solidFill>
                            <a:schemeClr val="dk1"/>
                          </a:solidFill>
                          <a:effectLst/>
                          <a:latin typeface="Century Gothic" panose="020B0502020202020204" pitchFamily="34" charset="0"/>
                          <a:ea typeface="+mn-ea"/>
                          <a:cs typeface="+mn-cs"/>
                        </a:rPr>
                        <a:t>. </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0" kern="1200" dirty="0">
                        <a:solidFill>
                          <a:schemeClr val="dk1"/>
                        </a:solidFill>
                        <a:effectLst/>
                        <a:latin typeface="Century Gothic" panose="020B0502020202020204" pitchFamily="34" charset="0"/>
                        <a:ea typeface="+mn-ea"/>
                        <a:cs typeface="+mn-cs"/>
                      </a:endParaRP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400" b="0" kern="1200" dirty="0">
                          <a:solidFill>
                            <a:schemeClr val="dk1"/>
                          </a:solidFill>
                          <a:effectLst/>
                          <a:latin typeface="Century Gothic" panose="020B0502020202020204" pitchFamily="34" charset="0"/>
                          <a:ea typeface="+mn-ea"/>
                          <a:cs typeface="+mn-cs"/>
                        </a:rPr>
                        <a:t>The Municipality has been governed by various unstable coalitions which has </a:t>
                      </a:r>
                      <a:r>
                        <a:rPr lang="en-US" sz="1400" b="0" kern="1200" dirty="0" err="1">
                          <a:solidFill>
                            <a:schemeClr val="dk1"/>
                          </a:solidFill>
                          <a:effectLst/>
                          <a:latin typeface="Century Gothic" panose="020B0502020202020204" pitchFamily="34" charset="0"/>
                          <a:ea typeface="+mn-ea"/>
                          <a:cs typeface="+mn-cs"/>
                        </a:rPr>
                        <a:t>destabilised</a:t>
                      </a:r>
                      <a:r>
                        <a:rPr lang="en-US" sz="1400" b="0" kern="1200" dirty="0">
                          <a:solidFill>
                            <a:schemeClr val="dk1"/>
                          </a:solidFill>
                          <a:effectLst/>
                          <a:latin typeface="Century Gothic" panose="020B0502020202020204" pitchFamily="34" charset="0"/>
                          <a:ea typeface="+mn-ea"/>
                          <a:cs typeface="+mn-cs"/>
                        </a:rPr>
                        <a:t> the administration in the Municipality which, in turn, has adversely impacted the Municipality’s finances and ability to deliver services.</a:t>
                      </a:r>
                    </a:p>
                    <a:p>
                      <a:pPr marL="0" marR="0" indent="0" algn="just" defTabSz="457200" rtl="0" eaLnBrk="1" latinLnBrk="0" hangingPunct="1">
                        <a:lnSpc>
                          <a:spcPct val="150000"/>
                        </a:lnSpc>
                        <a:spcBef>
                          <a:spcPts val="0"/>
                        </a:spcBef>
                        <a:spcAft>
                          <a:spcPts val="0"/>
                        </a:spcAft>
                        <a:buFont typeface="Arial" panose="020B0604020202020204" pitchFamily="34" charset="0"/>
                        <a:buNone/>
                      </a:pPr>
                      <a:endParaRPr lang="en-US" sz="1400" b="0" kern="1200" dirty="0">
                        <a:solidFill>
                          <a:schemeClr val="dk1"/>
                        </a:solidFill>
                        <a:effectLst/>
                        <a:latin typeface="Century Gothic" panose="020B0502020202020204" pitchFamily="34" charset="0"/>
                        <a:ea typeface="+mn-ea"/>
                        <a:cs typeface="+mn-cs"/>
                      </a:endParaRPr>
                    </a:p>
                    <a:p>
                      <a:pPr marL="0" marR="0" algn="just" defTabSz="457200" rtl="0" eaLnBrk="1" latinLnBrk="0" hangingPunct="1">
                        <a:lnSpc>
                          <a:spcPct val="150000"/>
                        </a:lnSpc>
                        <a:spcBef>
                          <a:spcPts val="0"/>
                        </a:spcBef>
                        <a:spcAft>
                          <a:spcPts val="0"/>
                        </a:spcAft>
                      </a:pPr>
                      <a:endParaRPr lang="en-US" sz="1400" b="1" kern="1200" dirty="0">
                        <a:solidFill>
                          <a:schemeClr val="dk1"/>
                        </a:solidFill>
                        <a:effectLst/>
                        <a:latin typeface="Century Gothic" panose="020B0502020202020204" pitchFamily="34" charset="0"/>
                        <a:ea typeface="+mn-ea"/>
                        <a:cs typeface="+mn-cs"/>
                      </a:endParaRPr>
                    </a:p>
                  </a:txBody>
                  <a:tcPr marL="68580" marR="68580" marT="0" marB="0"/>
                </a:tc>
                <a:extLst>
                  <a:ext uri="{0D108BD9-81ED-4DB2-BD59-A6C34878D82A}">
                    <a16:rowId xmlns:a16="http://schemas.microsoft.com/office/drawing/2014/main" xmlns="" val="340069733"/>
                  </a:ext>
                </a:extLst>
              </a:tr>
            </a:tbl>
          </a:graphicData>
        </a:graphic>
      </p:graphicFrame>
    </p:spTree>
    <p:extLst>
      <p:ext uri="{BB962C8B-B14F-4D97-AF65-F5344CB8AC3E}">
        <p14:creationId xmlns:p14="http://schemas.microsoft.com/office/powerpoint/2010/main" xmlns="" val="177996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33968" y="1821873"/>
            <a:ext cx="11041721" cy="3214254"/>
          </a:xfrm>
        </p:spPr>
        <p:txBody>
          <a:bodyPr>
            <a:normAutofit/>
          </a:bodyPr>
          <a:lstStyle/>
          <a:p>
            <a:r>
              <a:rPr lang="en-US" sz="2400" b="1" dirty="0">
                <a:solidFill>
                  <a:srgbClr val="FFFFFF"/>
                </a:solidFill>
              </a:rPr>
              <a:t>PREVIOUSLY INSTITUTED SUPPORT (2016 – 2020)</a:t>
            </a:r>
            <a:r>
              <a:rPr lang="en-US" dirty="0">
                <a:solidFill>
                  <a:srgbClr val="FFFFFF"/>
                </a:solidFill>
              </a:rPr>
              <a:t/>
            </a:r>
            <a:br>
              <a:rPr lang="en-US" dirty="0">
                <a:solidFill>
                  <a:srgbClr val="FFFFFF"/>
                </a:solidFill>
              </a:rPr>
            </a:br>
            <a:endParaRPr lang="en-US" sz="2400" dirty="0">
              <a:solidFill>
                <a:srgbClr val="FFFFFF"/>
              </a:solidFill>
            </a:endParaRPr>
          </a:p>
          <a:p>
            <a:r>
              <a:rPr lang="en-US" sz="2400" dirty="0">
                <a:solidFill>
                  <a:srgbClr val="FFFFFF"/>
                </a:solidFill>
              </a:rPr>
              <a:t/>
            </a:r>
            <a:br>
              <a:rPr lang="en-US" sz="2400" dirty="0">
                <a:solidFill>
                  <a:srgbClr val="FFFFFF"/>
                </a:solidFill>
              </a:rPr>
            </a:br>
            <a:r>
              <a:rPr lang="en-US" sz="2400" dirty="0">
                <a:solidFill>
                  <a:srgbClr val="FFFFFF"/>
                </a:solidFill>
              </a:rPr>
              <a:t>S154 Support Package</a:t>
            </a:r>
            <a:br>
              <a:rPr lang="en-US" sz="2400" dirty="0">
                <a:solidFill>
                  <a:srgbClr val="FFFFFF"/>
                </a:solidFill>
              </a:rPr>
            </a:br>
            <a:r>
              <a:rPr lang="en-US" sz="2400" dirty="0">
                <a:solidFill>
                  <a:srgbClr val="FFFFFF"/>
                </a:solidFill>
              </a:rPr>
              <a:t>Financial and other Resources allocated</a:t>
            </a:r>
            <a:br>
              <a:rPr lang="en-US" sz="2400" dirty="0">
                <a:solidFill>
                  <a:srgbClr val="FFFFFF"/>
                </a:solidFill>
              </a:rPr>
            </a:br>
            <a:r>
              <a:rPr lang="en-US" sz="2400" dirty="0">
                <a:solidFill>
                  <a:srgbClr val="FFFFFF"/>
                </a:solidFill>
              </a:rPr>
              <a:t>Financial Recovery Plan (FRP)</a:t>
            </a:r>
            <a:endParaRPr lang="en-ZA" dirty="0"/>
          </a:p>
        </p:txBody>
      </p:sp>
    </p:spTree>
    <p:extLst>
      <p:ext uri="{BB962C8B-B14F-4D97-AF65-F5344CB8AC3E}">
        <p14:creationId xmlns:p14="http://schemas.microsoft.com/office/powerpoint/2010/main" xmlns="" val="374137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Reviewed Support Plans: Post 2016 LG Elections</a:t>
            </a:r>
            <a:endParaRPr lang="en-ZA" dirty="0"/>
          </a:p>
        </p:txBody>
      </p:sp>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0"/>
          </p:nvPr>
        </p:nvSpPr>
        <p:spPr>
          <a:xfrm>
            <a:off x="364530" y="1196753"/>
            <a:ext cx="11462940" cy="4896073"/>
          </a:xfrm>
        </p:spPr>
        <p:txBody>
          <a:bodyPr>
            <a:noAutofit/>
          </a:bodyPr>
          <a:lstStyle/>
          <a:p>
            <a:pPr marL="257175" marR="0" lvl="1" indent="-257175" algn="just" defTabSz="685800" fontAlgn="auto">
              <a:lnSpc>
                <a:spcPct val="135000"/>
              </a:lnSpc>
              <a:spcBef>
                <a:spcPts val="0"/>
              </a:spcBef>
              <a:buClr>
                <a:srgbClr val="002060"/>
              </a:buClr>
              <a:buSzPts val="1800"/>
              <a:buBlip>
                <a:blip r:embed="rId2"/>
              </a:buBlip>
              <a:tabLst/>
              <a:defRPr sz="1800" b="0" i="0" u="none" strike="noStrike" kern="0" cap="none" spc="0" baseline="0">
                <a:solidFill>
                  <a:srgbClr val="000000"/>
                </a:solidFill>
                <a:uFillTx/>
              </a:defRPr>
            </a:pPr>
            <a:r>
              <a:rPr lang="en-US" sz="1800" b="1" kern="0" dirty="0">
                <a:solidFill>
                  <a:srgbClr val="000000"/>
                </a:solidFill>
                <a:latin typeface="Century Gothic" pitchFamily="34"/>
                <a:cs typeface="Times New Roman" pitchFamily="18"/>
              </a:rPr>
              <a:t>Post the 2016 Local Government Elections, </a:t>
            </a:r>
            <a:r>
              <a:rPr lang="en-US" sz="1800" kern="0" dirty="0">
                <a:solidFill>
                  <a:srgbClr val="000000"/>
                </a:solidFill>
                <a:latin typeface="Century Gothic" pitchFamily="34"/>
                <a:cs typeface="Times New Roman" pitchFamily="18"/>
              </a:rPr>
              <a:t>Kannaland Municipality saw a change in political leadership. </a:t>
            </a:r>
          </a:p>
          <a:p>
            <a:pPr marL="0" marR="0" lvl="1" indent="0" algn="just" defTabSz="685800" fontAlgn="auto">
              <a:lnSpc>
                <a:spcPct val="135000"/>
              </a:lnSpc>
              <a:spcBef>
                <a:spcPts val="0"/>
              </a:spcBef>
              <a:buClr>
                <a:srgbClr val="002060"/>
              </a:buClr>
              <a:buSzPts val="1800"/>
              <a:buNone/>
              <a:tabLst/>
              <a:defRPr sz="1800" b="0" i="0" u="none" strike="noStrike" kern="0" cap="none" spc="0" baseline="0">
                <a:solidFill>
                  <a:srgbClr val="000000"/>
                </a:solidFill>
                <a:uFillTx/>
              </a:defRPr>
            </a:pPr>
            <a:endParaRPr lang="en-US" sz="1800" kern="0" dirty="0">
              <a:solidFill>
                <a:srgbClr val="000000"/>
              </a:solidFill>
              <a:latin typeface="Century Gothic" pitchFamily="34"/>
              <a:cs typeface="Times New Roman" pitchFamily="18"/>
            </a:endParaRPr>
          </a:p>
          <a:p>
            <a:pPr lvl="3" algn="just" defTabSz="685800">
              <a:lnSpc>
                <a:spcPct val="135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latin typeface="Century Gothic" pitchFamily="34"/>
                <a:cs typeface="Times New Roman" pitchFamily="18"/>
              </a:rPr>
              <a:t>The new Council requested the Department of Local Government and Provincial Treasury to conduct a Diagnostic Assessment which revealed a number of critical financial, service delivery and governance failures. </a:t>
            </a:r>
          </a:p>
          <a:p>
            <a:pPr marL="749300" lvl="3" indent="-228600" algn="just" defTabSz="685800">
              <a:lnSpc>
                <a:spcPct val="135000"/>
              </a:lnSpc>
              <a:spcBef>
                <a:spcPts val="0"/>
              </a:spcBef>
              <a:buClr>
                <a:srgbClr val="002060"/>
              </a:buClr>
              <a:buSzPts val="1800"/>
              <a:buFont typeface="Wingdings" panose="05000000000000000000" pitchFamily="2" charset="2"/>
              <a:buChar char="§"/>
              <a:defRPr sz="1800" b="0" i="0" u="none" strike="noStrike" kern="0" cap="none" spc="0" baseline="0">
                <a:solidFill>
                  <a:srgbClr val="000000"/>
                </a:solidFill>
                <a:uFillTx/>
              </a:defRPr>
            </a:pPr>
            <a:r>
              <a:rPr lang="en-US" sz="1800" kern="0" dirty="0">
                <a:solidFill>
                  <a:srgbClr val="000000"/>
                </a:solidFill>
                <a:latin typeface="Century Gothic" pitchFamily="34"/>
                <a:cs typeface="Times New Roman" pitchFamily="18"/>
              </a:rPr>
              <a:t>A Financial Recovery Plan(FRP) and targeted support plan was developed to strengthen the implementation of the financial recovery plan and to address governance and service delivery failures.</a:t>
            </a:r>
          </a:p>
          <a:p>
            <a:pPr marL="520700" lvl="3" indent="0" algn="just" defTabSz="685800">
              <a:lnSpc>
                <a:spcPct val="135000"/>
              </a:lnSpc>
              <a:spcBef>
                <a:spcPts val="0"/>
              </a:spcBef>
              <a:buClr>
                <a:srgbClr val="002060"/>
              </a:buClr>
              <a:buSzPts val="1800"/>
              <a:buNone/>
              <a:defRPr sz="1800" b="0" i="0" u="none" strike="noStrike" kern="0" cap="none" spc="0" baseline="0">
                <a:solidFill>
                  <a:srgbClr val="000000"/>
                </a:solidFill>
                <a:uFillTx/>
              </a:defRPr>
            </a:pPr>
            <a:endParaRPr lang="en-US" sz="1800" kern="0" dirty="0">
              <a:solidFill>
                <a:srgbClr val="000000"/>
              </a:solidFill>
              <a:latin typeface="Century Gothic" pitchFamily="34"/>
              <a:cs typeface="Times New Roman" pitchFamily="18"/>
            </a:endParaRPr>
          </a:p>
          <a:p>
            <a:pPr lvl="2" algn="just" defTabSz="685800">
              <a:lnSpc>
                <a:spcPct val="135000"/>
              </a:lnSpc>
              <a:spcBef>
                <a:spcPts val="0"/>
              </a:spcBef>
              <a:buClr>
                <a:srgbClr val="002060"/>
              </a:buClr>
              <a:buSzPts val="1800"/>
              <a:defRPr sz="1800" b="0" i="0" u="none" strike="noStrike" kern="0" cap="none" spc="0" baseline="0">
                <a:solidFill>
                  <a:srgbClr val="000000"/>
                </a:solidFill>
                <a:uFillTx/>
              </a:defRPr>
            </a:pPr>
            <a:r>
              <a:rPr lang="en-US" sz="1800" b="1" kern="0" dirty="0">
                <a:solidFill>
                  <a:srgbClr val="000000"/>
                </a:solidFill>
                <a:latin typeface="Century Gothic" pitchFamily="34"/>
                <a:cs typeface="Times New Roman" pitchFamily="18"/>
              </a:rPr>
              <a:t>Examples (not comprehensive) of the progress made is captured in the slides to follow – this indicates that where leadership drives support packages a turn around is possible.</a:t>
            </a:r>
          </a:p>
        </p:txBody>
      </p:sp>
    </p:spTree>
    <p:extLst>
      <p:ext uri="{BB962C8B-B14F-4D97-AF65-F5344CB8AC3E}">
        <p14:creationId xmlns:p14="http://schemas.microsoft.com/office/powerpoint/2010/main" xmlns="" val="391775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Support Progress: Projects Completed</a:t>
            </a:r>
            <a:endParaRPr lang="en-ZA" dirty="0"/>
          </a:p>
        </p:txBody>
      </p:sp>
      <p:graphicFrame>
        <p:nvGraphicFramePr>
          <p:cNvPr id="9" name="Table 5">
            <a:extLst>
              <a:ext uri="{FF2B5EF4-FFF2-40B4-BE49-F238E27FC236}">
                <a16:creationId xmlns:a16="http://schemas.microsoft.com/office/drawing/2014/main" xmlns="" id="{26E1799C-14FA-B2F0-FE53-9113D9436862}"/>
              </a:ext>
            </a:extLst>
          </p:cNvPr>
          <p:cNvGraphicFramePr>
            <a:graphicFrameLocks noGrp="1"/>
          </p:cNvGraphicFramePr>
          <p:nvPr>
            <p:extLst>
              <p:ext uri="{D42A27DB-BD31-4B8C-83A1-F6EECF244321}">
                <p14:modId xmlns:p14="http://schemas.microsoft.com/office/powerpoint/2010/main" xmlns="" val="1648019417"/>
              </p:ext>
            </p:extLst>
          </p:nvPr>
        </p:nvGraphicFramePr>
        <p:xfrm>
          <a:off x="393701" y="1042348"/>
          <a:ext cx="3781424" cy="5743956"/>
        </p:xfrm>
        <a:graphic>
          <a:graphicData uri="http://schemas.openxmlformats.org/drawingml/2006/table">
            <a:tbl>
              <a:tblPr firstRow="1" bandRow="1">
                <a:effectLst/>
                <a:tableStyleId>{5C22544A-7EE6-4342-B048-85BDC9FD1C3A}</a:tableStyleId>
              </a:tblPr>
              <a:tblGrid>
                <a:gridCol w="3781424">
                  <a:extLst>
                    <a:ext uri="{9D8B030D-6E8A-4147-A177-3AD203B41FA5}">
                      <a16:colId xmlns:a16="http://schemas.microsoft.com/office/drawing/2014/main" xmlns="" val="834621442"/>
                    </a:ext>
                  </a:extLst>
                </a:gridCol>
              </a:tblGrid>
              <a:tr h="738637">
                <a:tc>
                  <a:txBody>
                    <a:bodyPr/>
                    <a:lstStyle/>
                    <a:p>
                      <a:pPr lvl="0" algn="ctr"/>
                      <a:endParaRPr lang="en-US" sz="1600" dirty="0">
                        <a:latin typeface="Century Gothic" pitchFamily="34"/>
                      </a:endParaRPr>
                    </a:p>
                    <a:p>
                      <a:pPr lvl="0" algn="ctr"/>
                      <a:r>
                        <a:rPr lang="en-US" sz="1800" dirty="0">
                          <a:latin typeface="Century Gothic" pitchFamily="34"/>
                        </a:rPr>
                        <a:t>GOVERNANCE</a:t>
                      </a:r>
                    </a:p>
                    <a:p>
                      <a:pPr lvl="0" algn="ctr"/>
                      <a:endParaRPr lang="en-US" sz="1600" dirty="0">
                        <a:latin typeface="Century Gothic" pitchFamily="34"/>
                      </a:endParaRPr>
                    </a:p>
                  </a:txBody>
                  <a:tcPr marL="68580" marR="68580" marT="34290" marB="34290"/>
                </a:tc>
                <a:extLst>
                  <a:ext uri="{0D108BD9-81ED-4DB2-BD59-A6C34878D82A}">
                    <a16:rowId xmlns:a16="http://schemas.microsoft.com/office/drawing/2014/main" xmlns="" val="481295819"/>
                  </a:ext>
                </a:extLst>
              </a:tr>
              <a:tr h="909999">
                <a:tc>
                  <a:txBody>
                    <a:bodyPr/>
                    <a:lstStyle/>
                    <a:p>
                      <a:pPr marL="285750" lvl="1" indent="-285750" algn="just">
                        <a:lnSpc>
                          <a:spcPct val="150000"/>
                        </a:lnSpc>
                        <a:spcAft>
                          <a:spcPts val="600"/>
                        </a:spcAft>
                      </a:pPr>
                      <a:r>
                        <a:rPr lang="en-ZA" sz="1400" b="1" u="sng" dirty="0">
                          <a:solidFill>
                            <a:schemeClr val="tx1"/>
                          </a:solidFill>
                          <a:latin typeface="Century Gothic" panose="020B0502020202020204" pitchFamily="34" charset="0"/>
                        </a:rPr>
                        <a:t>Reporting and Compliance:</a:t>
                      </a:r>
                    </a:p>
                    <a:p>
                      <a:pPr marL="171450" lvl="1" indent="-171450" algn="just">
                        <a:lnSpc>
                          <a:spcPct val="150000"/>
                        </a:lnSpc>
                        <a:spcAft>
                          <a:spcPts val="600"/>
                        </a:spcAft>
                        <a:buFont typeface="Arial" panose="020B0604020202020204" pitchFamily="34" charset="0"/>
                        <a:buChar char="•"/>
                      </a:pPr>
                      <a:r>
                        <a:rPr lang="en-US" sz="1400" dirty="0">
                          <a:solidFill>
                            <a:schemeClr val="tx1"/>
                          </a:solidFill>
                          <a:latin typeface="Century Gothic" panose="020B0502020202020204" pitchFamily="34" charset="0"/>
                        </a:rPr>
                        <a:t>The tabling of the Draft Budget for the 2019/20 MTREF and the adoption of the Final Budget for the 2019/20 MTREF</a:t>
                      </a:r>
                      <a:endParaRPr lang="en-ZA" sz="1400" dirty="0">
                        <a:solidFill>
                          <a:schemeClr val="tx1"/>
                        </a:solidFill>
                        <a:latin typeface="Century Gothic" panose="020B0502020202020204" pitchFamily="34" charset="0"/>
                      </a:endParaRPr>
                    </a:p>
                  </a:txBody>
                  <a:tcPr marL="68580" marR="68580" marT="34290" marB="34290"/>
                </a:tc>
                <a:extLst>
                  <a:ext uri="{0D108BD9-81ED-4DB2-BD59-A6C34878D82A}">
                    <a16:rowId xmlns:a16="http://schemas.microsoft.com/office/drawing/2014/main" xmlns="" val="2404188646"/>
                  </a:ext>
                </a:extLst>
              </a:tr>
              <a:tr h="989885">
                <a:tc>
                  <a:txBody>
                    <a:bodyPr/>
                    <a:lstStyle/>
                    <a:p>
                      <a:pPr marL="0" lvl="1" indent="0" algn="just">
                        <a:lnSpc>
                          <a:spcPct val="150000"/>
                        </a:lnSpc>
                        <a:spcAft>
                          <a:spcPts val="600"/>
                        </a:spcAft>
                        <a:buNone/>
                      </a:pPr>
                      <a:r>
                        <a:rPr lang="en-US" sz="1400" b="1" u="sng" dirty="0">
                          <a:latin typeface="Century Gothic" panose="020B0502020202020204" pitchFamily="34" charset="0"/>
                        </a:rPr>
                        <a:t>Oversight and Governance</a:t>
                      </a:r>
                    </a:p>
                    <a:p>
                      <a:pPr marL="285750" lvl="1" indent="-285750" algn="just">
                        <a:lnSpc>
                          <a:spcPct val="150000"/>
                        </a:lnSpc>
                        <a:spcAft>
                          <a:spcPts val="600"/>
                        </a:spcAft>
                        <a:buFont typeface="Arial" panose="020B0604020202020204" pitchFamily="34" charset="0"/>
                        <a:buChar char="•"/>
                      </a:pPr>
                      <a:r>
                        <a:rPr lang="en-US" sz="1400" dirty="0">
                          <a:latin typeface="Century Gothic" panose="020B0502020202020204" pitchFamily="34" charset="0"/>
                        </a:rPr>
                        <a:t>Training for Councilors on Code of Conduct, Rules of Order, Roles &amp; Responsibilities, Ethics and MPAC.</a:t>
                      </a:r>
                    </a:p>
                    <a:p>
                      <a:pPr marL="285750" lvl="1" indent="-285750" algn="just">
                        <a:lnSpc>
                          <a:spcPct val="150000"/>
                        </a:lnSpc>
                        <a:spcAft>
                          <a:spcPts val="600"/>
                        </a:spcAft>
                        <a:buFont typeface="Arial" panose="020B0604020202020204" pitchFamily="34" charset="0"/>
                        <a:buChar char="•"/>
                      </a:pPr>
                      <a:r>
                        <a:rPr lang="en-US" sz="1400" dirty="0">
                          <a:latin typeface="Century Gothic" panose="020B0502020202020204" pitchFamily="34" charset="0"/>
                        </a:rPr>
                        <a:t>Updated Municipal Code comprising of all its By-Laws. </a:t>
                      </a:r>
                    </a:p>
                    <a:p>
                      <a:pPr marL="285750" lvl="1" indent="-285750">
                        <a:lnSpc>
                          <a:spcPct val="140000"/>
                        </a:lnSpc>
                        <a:spcAft>
                          <a:spcPts val="300"/>
                        </a:spcAft>
                        <a:buFont typeface="Arial" panose="020B0604020202020204" pitchFamily="34" charset="0"/>
                        <a:buChar char="•"/>
                      </a:pPr>
                      <a:r>
                        <a:rPr lang="en-US" sz="1400" dirty="0">
                          <a:latin typeface="Century Gothic" panose="020B0502020202020204" pitchFamily="34" charset="0"/>
                        </a:rPr>
                        <a:t>Provision of a Draft Standard Rules of Order</a:t>
                      </a:r>
                    </a:p>
                    <a:p>
                      <a:pPr marL="285750" lvl="1" indent="-285750">
                        <a:lnSpc>
                          <a:spcPct val="140000"/>
                        </a:lnSpc>
                        <a:spcAft>
                          <a:spcPts val="300"/>
                        </a:spcAft>
                        <a:buFont typeface="Arial" panose="020B0604020202020204" pitchFamily="34" charset="0"/>
                        <a:buChar char="•"/>
                      </a:pPr>
                      <a:r>
                        <a:rPr lang="en-ZA" sz="1400" dirty="0">
                          <a:latin typeface="Century Gothic" panose="020B0502020202020204" pitchFamily="34" charset="0"/>
                        </a:rPr>
                        <a:t>Review of Delegations.</a:t>
                      </a:r>
                    </a:p>
                    <a:p>
                      <a:pPr marL="0" lvl="1" indent="0">
                        <a:lnSpc>
                          <a:spcPct val="140000"/>
                        </a:lnSpc>
                        <a:spcAft>
                          <a:spcPts val="300"/>
                        </a:spcAft>
                        <a:buFont typeface="Arial" panose="020B0604020202020204" pitchFamily="34" charset="0"/>
                        <a:buNone/>
                      </a:pPr>
                      <a:endParaRPr lang="en-US" sz="1400" b="0" i="0" u="none" strike="noStrike" kern="1200" cap="none" spc="0" baseline="0" dirty="0">
                        <a:solidFill>
                          <a:srgbClr val="000000"/>
                        </a:solidFill>
                        <a:uFillTx/>
                        <a:latin typeface="Century Gothic" panose="020B0502020202020204" pitchFamily="34" charset="0"/>
                        <a:ea typeface="Times New Roman" pitchFamily="18"/>
                        <a:cs typeface="Times New Roman" pitchFamily="18"/>
                      </a:endParaRPr>
                    </a:p>
                  </a:txBody>
                  <a:tcPr marL="68580" marR="68580" marT="34290" marB="34290"/>
                </a:tc>
                <a:extLst>
                  <a:ext uri="{0D108BD9-81ED-4DB2-BD59-A6C34878D82A}">
                    <a16:rowId xmlns:a16="http://schemas.microsoft.com/office/drawing/2014/main" xmlns="" val="3925956182"/>
                  </a:ext>
                </a:extLst>
              </a:tr>
            </a:tbl>
          </a:graphicData>
        </a:graphic>
      </p:graphicFrame>
      <p:graphicFrame>
        <p:nvGraphicFramePr>
          <p:cNvPr id="10" name="Table 5">
            <a:extLst>
              <a:ext uri="{FF2B5EF4-FFF2-40B4-BE49-F238E27FC236}">
                <a16:creationId xmlns:a16="http://schemas.microsoft.com/office/drawing/2014/main" xmlns="" id="{6D00DA93-6880-E7D4-484F-557B975E2725}"/>
              </a:ext>
            </a:extLst>
          </p:cNvPr>
          <p:cNvGraphicFramePr>
            <a:graphicFrameLocks noGrp="1"/>
          </p:cNvGraphicFramePr>
          <p:nvPr>
            <p:extLst>
              <p:ext uri="{D42A27DB-BD31-4B8C-83A1-F6EECF244321}">
                <p14:modId xmlns:p14="http://schemas.microsoft.com/office/powerpoint/2010/main" xmlns="" val="4270711992"/>
              </p:ext>
            </p:extLst>
          </p:nvPr>
        </p:nvGraphicFramePr>
        <p:xfrm>
          <a:off x="4330701" y="1042348"/>
          <a:ext cx="3781424" cy="5649071"/>
        </p:xfrm>
        <a:graphic>
          <a:graphicData uri="http://schemas.openxmlformats.org/drawingml/2006/table">
            <a:tbl>
              <a:tblPr firstRow="1" bandRow="1">
                <a:effectLst/>
                <a:tableStyleId>{5C22544A-7EE6-4342-B048-85BDC9FD1C3A}</a:tableStyleId>
              </a:tblPr>
              <a:tblGrid>
                <a:gridCol w="3781424">
                  <a:extLst>
                    <a:ext uri="{9D8B030D-6E8A-4147-A177-3AD203B41FA5}">
                      <a16:colId xmlns:a16="http://schemas.microsoft.com/office/drawing/2014/main" xmlns="" val="834621442"/>
                    </a:ext>
                  </a:extLst>
                </a:gridCol>
              </a:tblGrid>
              <a:tr h="847203">
                <a:tc>
                  <a:txBody>
                    <a:bodyPr/>
                    <a:lstStyle/>
                    <a:p>
                      <a:pPr lvl="0" algn="ctr"/>
                      <a:endParaRPr lang="en-US" sz="1600" dirty="0">
                        <a:latin typeface="Century Gothic" pitchFamily="34"/>
                      </a:endParaRPr>
                    </a:p>
                    <a:p>
                      <a:pPr lvl="0" algn="ctr"/>
                      <a:r>
                        <a:rPr lang="en-US" sz="1800" dirty="0">
                          <a:latin typeface="Century Gothic" pitchFamily="34"/>
                        </a:rPr>
                        <a:t>ADMINISTRATION</a:t>
                      </a:r>
                    </a:p>
                    <a:p>
                      <a:pPr lvl="0" algn="ctr"/>
                      <a:endParaRPr lang="en-US" sz="1600" dirty="0">
                        <a:latin typeface="Century Gothic" pitchFamily="34"/>
                      </a:endParaRPr>
                    </a:p>
                  </a:txBody>
                  <a:tcPr marL="68580" marR="68580" marT="34290" marB="34290"/>
                </a:tc>
                <a:extLst>
                  <a:ext uri="{0D108BD9-81ED-4DB2-BD59-A6C34878D82A}">
                    <a16:rowId xmlns:a16="http://schemas.microsoft.com/office/drawing/2014/main" xmlns="" val="481295819"/>
                  </a:ext>
                </a:extLst>
              </a:tr>
              <a:tr h="1792338">
                <a:tc>
                  <a:txBody>
                    <a:bodyPr/>
                    <a:lstStyle/>
                    <a:p>
                      <a:pPr marL="0" lvl="1" fontAlgn="t">
                        <a:lnSpc>
                          <a:spcPct val="120000"/>
                        </a:lnSpc>
                        <a:spcAft>
                          <a:spcPts val="300"/>
                        </a:spcAft>
                      </a:pPr>
                      <a:r>
                        <a:rPr lang="en-ZA" sz="1400" b="1" u="sng" dirty="0">
                          <a:latin typeface="Century Gothic" panose="020B0502020202020204" pitchFamily="34" charset="0"/>
                        </a:rPr>
                        <a:t>Shared Services Arrangements with Garden Route DM: </a:t>
                      </a:r>
                    </a:p>
                    <a:p>
                      <a:pPr marL="571500" lvl="1" indent="-280988" fontAlgn="t">
                        <a:lnSpc>
                          <a:spcPct val="120000"/>
                        </a:lnSpc>
                        <a:spcAft>
                          <a:spcPts val="300"/>
                        </a:spcAft>
                        <a:buFont typeface="Courier New" panose="02070309020205020404" pitchFamily="49" charset="0"/>
                        <a:buChar char="o"/>
                      </a:pPr>
                      <a:r>
                        <a:rPr lang="en-ZA" sz="1400" dirty="0">
                          <a:latin typeface="Century Gothic" panose="020B0502020202020204" pitchFamily="34" charset="0"/>
                        </a:rPr>
                        <a:t>Internal Audit</a:t>
                      </a:r>
                    </a:p>
                    <a:p>
                      <a:pPr marL="571500" lvl="1" indent="-280988" fontAlgn="t">
                        <a:lnSpc>
                          <a:spcPct val="120000"/>
                        </a:lnSpc>
                        <a:spcAft>
                          <a:spcPts val="300"/>
                        </a:spcAft>
                        <a:buFont typeface="Courier New" panose="02070309020205020404" pitchFamily="49" charset="0"/>
                        <a:buChar char="o"/>
                      </a:pPr>
                      <a:r>
                        <a:rPr lang="en-ZA" sz="1400" dirty="0">
                          <a:latin typeface="Century Gothic" panose="020B0502020202020204" pitchFamily="34" charset="0"/>
                        </a:rPr>
                        <a:t>Risk Management</a:t>
                      </a:r>
                    </a:p>
                    <a:p>
                      <a:pPr marL="571500" lvl="1" indent="-280988" fontAlgn="t">
                        <a:lnSpc>
                          <a:spcPct val="120000"/>
                        </a:lnSpc>
                        <a:spcAft>
                          <a:spcPts val="300"/>
                        </a:spcAft>
                        <a:buFont typeface="Courier New" panose="02070309020205020404" pitchFamily="49" charset="0"/>
                        <a:buChar char="o"/>
                      </a:pPr>
                      <a:r>
                        <a:rPr lang="en-ZA" sz="1400" dirty="0">
                          <a:latin typeface="Century Gothic" panose="020B0502020202020204" pitchFamily="34" charset="0"/>
                        </a:rPr>
                        <a:t>Fire Fighting Services</a:t>
                      </a:r>
                    </a:p>
                    <a:p>
                      <a:pPr marL="571500" lvl="1" indent="-280988" fontAlgn="t">
                        <a:lnSpc>
                          <a:spcPct val="120000"/>
                        </a:lnSpc>
                        <a:spcAft>
                          <a:spcPts val="300"/>
                        </a:spcAft>
                        <a:buFont typeface="Courier New" panose="02070309020205020404" pitchFamily="49" charset="0"/>
                        <a:buChar char="o"/>
                      </a:pPr>
                      <a:r>
                        <a:rPr lang="en-ZA" sz="1400" dirty="0">
                          <a:latin typeface="Century Gothic" panose="020B0502020202020204" pitchFamily="34" charset="0"/>
                        </a:rPr>
                        <a:t>ICT Services</a:t>
                      </a:r>
                    </a:p>
                  </a:txBody>
                  <a:tcPr marL="68580" marR="68580" marT="34290" marB="34290"/>
                </a:tc>
                <a:extLst>
                  <a:ext uri="{0D108BD9-81ED-4DB2-BD59-A6C34878D82A}">
                    <a16:rowId xmlns:a16="http://schemas.microsoft.com/office/drawing/2014/main" xmlns="" val="2404188646"/>
                  </a:ext>
                </a:extLst>
              </a:tr>
              <a:tr h="1334344">
                <a:tc>
                  <a:txBody>
                    <a:bodyPr/>
                    <a:lstStyle/>
                    <a:p>
                      <a:pPr marL="285750" lvl="1" indent="-285750" algn="just">
                        <a:lnSpc>
                          <a:spcPct val="150000"/>
                        </a:lnSpc>
                      </a:pPr>
                      <a:r>
                        <a:rPr lang="en-US" sz="1400" b="1" u="sng" dirty="0">
                          <a:latin typeface="Century Gothic" panose="020B0502020202020204" pitchFamily="34" charset="0"/>
                        </a:rPr>
                        <a:t>Specific HR matters:</a:t>
                      </a:r>
                    </a:p>
                    <a:p>
                      <a:pPr marL="285750" lvl="1" indent="-285750" algn="just">
                        <a:lnSpc>
                          <a:spcPct val="150000"/>
                        </a:lnSpc>
                        <a:buFont typeface="Arial" panose="020B0604020202020204" pitchFamily="34" charset="0"/>
                        <a:buChar char="•"/>
                      </a:pPr>
                      <a:r>
                        <a:rPr lang="en-US" sz="1400" dirty="0">
                          <a:latin typeface="Century Gothic" panose="020B0502020202020204" pitchFamily="34" charset="0"/>
                        </a:rPr>
                        <a:t>Contract appointment and terminations were reviewed.</a:t>
                      </a:r>
                    </a:p>
                    <a:p>
                      <a:pPr marL="285750" lvl="1" indent="-285750" algn="just">
                        <a:lnSpc>
                          <a:spcPct val="150000"/>
                        </a:lnSpc>
                        <a:buFont typeface="Arial" panose="020B0604020202020204" pitchFamily="34" charset="0"/>
                        <a:buChar char="•"/>
                      </a:pPr>
                      <a:r>
                        <a:rPr lang="en-US" sz="1400" dirty="0">
                          <a:latin typeface="Century Gothic" panose="020B0502020202020204" pitchFamily="34" charset="0"/>
                        </a:rPr>
                        <a:t>Disciplinary matters were attended to.</a:t>
                      </a:r>
                      <a:endParaRPr lang="en-US" sz="1400" b="0" i="0" u="none" strike="noStrike" kern="1200" cap="none" spc="0" baseline="0" dirty="0">
                        <a:solidFill>
                          <a:srgbClr val="000000"/>
                        </a:solidFill>
                        <a:uFillTx/>
                        <a:latin typeface="Century Gothic" pitchFamily="34"/>
                        <a:ea typeface="Times New Roman" pitchFamily="18"/>
                        <a:cs typeface="Times New Roman" pitchFamily="18"/>
                      </a:endParaRPr>
                    </a:p>
                  </a:txBody>
                  <a:tcPr marL="68580" marR="68580" marT="34290" marB="34290"/>
                </a:tc>
                <a:extLst>
                  <a:ext uri="{0D108BD9-81ED-4DB2-BD59-A6C34878D82A}">
                    <a16:rowId xmlns:a16="http://schemas.microsoft.com/office/drawing/2014/main" xmlns="" val="3925956182"/>
                  </a:ext>
                </a:extLst>
              </a:tr>
              <a:tr h="1660790">
                <a:tc>
                  <a:txBody>
                    <a:bodyPr/>
                    <a:lstStyle/>
                    <a:p>
                      <a:pPr algn="just">
                        <a:lnSpc>
                          <a:spcPct val="150000"/>
                        </a:lnSpc>
                      </a:pPr>
                      <a:r>
                        <a:rPr lang="en-US" sz="1400" b="1" u="sng" dirty="0">
                          <a:latin typeface="Century Gothic" panose="020B0502020202020204" pitchFamily="34" charset="0"/>
                          <a:ea typeface="Calibri" panose="020F0502020204030204" pitchFamily="34" charset="0"/>
                          <a:cs typeface="Times New Roman" panose="02020603050405020304" pitchFamily="18" charset="0"/>
                        </a:rPr>
                        <a:t>Stability in the Administration</a:t>
                      </a:r>
                    </a:p>
                    <a:p>
                      <a:pPr marL="171450" indent="-171450" algn="just">
                        <a:lnSpc>
                          <a:spcPct val="150000"/>
                        </a:lnSpc>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Times New Roman" panose="02020603050405020304" pitchFamily="18" charset="0"/>
                        </a:rPr>
                        <a:t>Processes put in place to fill vacant Senior Management positions</a:t>
                      </a:r>
                    </a:p>
                  </a:txBody>
                  <a:tcPr marL="68580" marR="68580" marT="34290" marB="34290"/>
                </a:tc>
                <a:extLst>
                  <a:ext uri="{0D108BD9-81ED-4DB2-BD59-A6C34878D82A}">
                    <a16:rowId xmlns:a16="http://schemas.microsoft.com/office/drawing/2014/main" xmlns="" val="1286368663"/>
                  </a:ext>
                </a:extLst>
              </a:tr>
            </a:tbl>
          </a:graphicData>
        </a:graphic>
      </p:graphicFrame>
      <p:graphicFrame>
        <p:nvGraphicFramePr>
          <p:cNvPr id="11" name="Table 5">
            <a:extLst>
              <a:ext uri="{FF2B5EF4-FFF2-40B4-BE49-F238E27FC236}">
                <a16:creationId xmlns:a16="http://schemas.microsoft.com/office/drawing/2014/main" xmlns="" id="{0AAC6FAC-6FEC-008D-23B7-41BFE500606C}"/>
              </a:ext>
            </a:extLst>
          </p:cNvPr>
          <p:cNvGraphicFramePr>
            <a:graphicFrameLocks noGrp="1"/>
          </p:cNvGraphicFramePr>
          <p:nvPr>
            <p:extLst>
              <p:ext uri="{D42A27DB-BD31-4B8C-83A1-F6EECF244321}">
                <p14:modId xmlns:p14="http://schemas.microsoft.com/office/powerpoint/2010/main" xmlns="" val="35944258"/>
              </p:ext>
            </p:extLst>
          </p:nvPr>
        </p:nvGraphicFramePr>
        <p:xfrm>
          <a:off x="8267701" y="1042347"/>
          <a:ext cx="3781424" cy="5634675"/>
        </p:xfrm>
        <a:graphic>
          <a:graphicData uri="http://schemas.openxmlformats.org/drawingml/2006/table">
            <a:tbl>
              <a:tblPr firstRow="1" bandRow="1">
                <a:effectLst/>
                <a:tableStyleId>{5C22544A-7EE6-4342-B048-85BDC9FD1C3A}</a:tableStyleId>
              </a:tblPr>
              <a:tblGrid>
                <a:gridCol w="3781424">
                  <a:extLst>
                    <a:ext uri="{9D8B030D-6E8A-4147-A177-3AD203B41FA5}">
                      <a16:colId xmlns:a16="http://schemas.microsoft.com/office/drawing/2014/main" xmlns="" val="834621442"/>
                    </a:ext>
                  </a:extLst>
                </a:gridCol>
              </a:tblGrid>
              <a:tr h="854600">
                <a:tc>
                  <a:txBody>
                    <a:bodyPr/>
                    <a:lstStyle/>
                    <a:p>
                      <a:pPr lvl="0" algn="ctr"/>
                      <a:endParaRPr lang="en-US" sz="1600" dirty="0">
                        <a:latin typeface="Century Gothic" pitchFamily="34"/>
                      </a:endParaRPr>
                    </a:p>
                    <a:p>
                      <a:pPr lvl="0" algn="ctr"/>
                      <a:r>
                        <a:rPr lang="en-US" sz="1800" dirty="0">
                          <a:latin typeface="Century Gothic" pitchFamily="34"/>
                        </a:rPr>
                        <a:t>FINANCIAL MANAGEMENT</a:t>
                      </a:r>
                    </a:p>
                    <a:p>
                      <a:pPr lvl="0" algn="ctr"/>
                      <a:endParaRPr lang="en-US" sz="1600" dirty="0">
                        <a:latin typeface="Century Gothic" pitchFamily="34"/>
                      </a:endParaRPr>
                    </a:p>
                  </a:txBody>
                  <a:tcPr marL="68580" marR="68580" marT="34290" marB="34290"/>
                </a:tc>
                <a:extLst>
                  <a:ext uri="{0D108BD9-81ED-4DB2-BD59-A6C34878D82A}">
                    <a16:rowId xmlns:a16="http://schemas.microsoft.com/office/drawing/2014/main" xmlns="" val="481295819"/>
                  </a:ext>
                </a:extLst>
              </a:tr>
              <a:tr h="4780075">
                <a:tc>
                  <a:txBody>
                    <a:bodyPr/>
                    <a:lstStyle/>
                    <a:p>
                      <a:pPr marL="228600" lvl="1" indent="-228600" algn="just" defTabSz="914400" rtl="0" eaLnBrk="1" fontAlgn="base" latinLnBrk="0" hangingPunct="1">
                        <a:lnSpc>
                          <a:spcPct val="150000"/>
                        </a:lnSpc>
                        <a:spcBef>
                          <a:spcPts val="300"/>
                        </a:spcBef>
                        <a:spcAft>
                          <a:spcPts val="600"/>
                        </a:spcAft>
                        <a:buClr>
                          <a:srgbClr val="002060"/>
                        </a:buClr>
                        <a:buFont typeface="Arial" panose="020B0604020202020204" pitchFamily="34" charset="0"/>
                        <a:buChar char="•"/>
                        <a:defRPr/>
                      </a:pPr>
                      <a:r>
                        <a:rPr lang="en-US" sz="1400" kern="1200" dirty="0">
                          <a:solidFill>
                            <a:schemeClr val="dk1"/>
                          </a:solidFill>
                          <a:latin typeface="Century Gothic" panose="020B0502020202020204" pitchFamily="34" charset="0"/>
                          <a:ea typeface="+mn-ea"/>
                          <a:cs typeface="+mn-cs"/>
                        </a:rPr>
                        <a:t>Weekly monitoring of the Financial Recovery Plan and reporting on progress.</a:t>
                      </a:r>
                    </a:p>
                    <a:p>
                      <a:pPr marL="228600" lvl="1" indent="-228600" algn="just" defTabSz="914400" rtl="0" eaLnBrk="1" fontAlgn="base" latinLnBrk="0" hangingPunct="1">
                        <a:lnSpc>
                          <a:spcPct val="150000"/>
                        </a:lnSpc>
                        <a:spcBef>
                          <a:spcPts val="300"/>
                        </a:spcBef>
                        <a:spcAft>
                          <a:spcPts val="600"/>
                        </a:spcAft>
                        <a:buClr>
                          <a:srgbClr val="002060"/>
                        </a:buClr>
                        <a:buFont typeface="Arial" panose="020B0604020202020204" pitchFamily="34" charset="0"/>
                        <a:buChar char="•"/>
                        <a:defRPr/>
                      </a:pPr>
                      <a:r>
                        <a:rPr lang="en-US" sz="1400" kern="1200" dirty="0">
                          <a:solidFill>
                            <a:schemeClr val="dk1"/>
                          </a:solidFill>
                          <a:latin typeface="Century Gothic" panose="020B0502020202020204" pitchFamily="34" charset="0"/>
                          <a:ea typeface="+mn-ea"/>
                          <a:cs typeface="+mn-cs"/>
                        </a:rPr>
                        <a:t>SIME and TIME process for budgeting.</a:t>
                      </a:r>
                    </a:p>
                    <a:p>
                      <a:pPr marL="228600" lvl="1" indent="-228600" algn="just" defTabSz="914400" rtl="0" eaLnBrk="1" fontAlgn="base" latinLnBrk="0" hangingPunct="1">
                        <a:lnSpc>
                          <a:spcPct val="150000"/>
                        </a:lnSpc>
                        <a:spcBef>
                          <a:spcPts val="300"/>
                        </a:spcBef>
                        <a:spcAft>
                          <a:spcPts val="600"/>
                        </a:spcAft>
                        <a:buClr>
                          <a:srgbClr val="002060"/>
                        </a:buClr>
                        <a:buFont typeface="Arial" panose="020B0604020202020204" pitchFamily="34" charset="0"/>
                        <a:buChar char="•"/>
                        <a:defRPr/>
                      </a:pPr>
                      <a:r>
                        <a:rPr lang="en-US" sz="1400" kern="1200" dirty="0">
                          <a:solidFill>
                            <a:schemeClr val="dk1"/>
                          </a:solidFill>
                          <a:latin typeface="Century Gothic" panose="020B0502020202020204" pitchFamily="34" charset="0"/>
                          <a:ea typeface="+mn-ea"/>
                          <a:cs typeface="+mn-cs"/>
                        </a:rPr>
                        <a:t>Municipal visits for budgeting process assisting the municipality in identifying revenue streams and expenditure line items budget cuts and revenue optimization opportunities.</a:t>
                      </a:r>
                    </a:p>
                    <a:p>
                      <a:pPr marL="228600" lvl="1" indent="-228600" algn="just" defTabSz="914400" rtl="0" eaLnBrk="1" fontAlgn="base" latinLnBrk="0" hangingPunct="1">
                        <a:lnSpc>
                          <a:spcPct val="150000"/>
                        </a:lnSpc>
                        <a:spcBef>
                          <a:spcPts val="300"/>
                        </a:spcBef>
                        <a:spcAft>
                          <a:spcPts val="600"/>
                        </a:spcAft>
                        <a:buClr>
                          <a:srgbClr val="002060"/>
                        </a:buClr>
                        <a:buFont typeface="Arial" panose="020B0604020202020204" pitchFamily="34" charset="0"/>
                        <a:buChar char="•"/>
                        <a:defRPr/>
                      </a:pPr>
                      <a:r>
                        <a:rPr lang="en-US" sz="1400" kern="1200" dirty="0">
                          <a:solidFill>
                            <a:schemeClr val="dk1"/>
                          </a:solidFill>
                          <a:latin typeface="Century Gothic" panose="020B0502020202020204" pitchFamily="34" charset="0"/>
                          <a:ea typeface="+mn-ea"/>
                          <a:cs typeface="+mn-cs"/>
                        </a:rPr>
                        <a:t>AFS and SCM Expert, FRP Implementation Manager.</a:t>
                      </a:r>
                    </a:p>
                    <a:p>
                      <a:pPr marL="228600" lvl="1" indent="-228600" algn="just" defTabSz="914400" rtl="0" eaLnBrk="1" fontAlgn="base" latinLnBrk="0" hangingPunct="1">
                        <a:lnSpc>
                          <a:spcPct val="150000"/>
                        </a:lnSpc>
                        <a:spcBef>
                          <a:spcPts val="300"/>
                        </a:spcBef>
                        <a:spcAft>
                          <a:spcPts val="600"/>
                        </a:spcAft>
                        <a:buClr>
                          <a:srgbClr val="002060"/>
                        </a:buClr>
                        <a:buFont typeface="Arial" panose="020B0604020202020204" pitchFamily="34" charset="0"/>
                        <a:buChar char="•"/>
                        <a:defRPr/>
                      </a:pPr>
                      <a:r>
                        <a:rPr lang="en-US" sz="1400" kern="1200" dirty="0">
                          <a:solidFill>
                            <a:schemeClr val="dk1"/>
                          </a:solidFill>
                          <a:latin typeface="Century Gothic" panose="020B0502020202020204" pitchFamily="34" charset="0"/>
                          <a:ea typeface="+mn-ea"/>
                          <a:cs typeface="+mn-cs"/>
                        </a:rPr>
                        <a:t>Capacity building of staff through transversal training.</a:t>
                      </a:r>
                    </a:p>
                  </a:txBody>
                  <a:tcPr marL="68580" marR="68580" marT="34290" marB="34290"/>
                </a:tc>
                <a:extLst>
                  <a:ext uri="{0D108BD9-81ED-4DB2-BD59-A6C34878D82A}">
                    <a16:rowId xmlns:a16="http://schemas.microsoft.com/office/drawing/2014/main" xmlns="" val="2404188646"/>
                  </a:ext>
                </a:extLst>
              </a:tr>
            </a:tbl>
          </a:graphicData>
        </a:graphic>
      </p:graphicFrame>
    </p:spTree>
    <p:extLst>
      <p:ext uri="{BB962C8B-B14F-4D97-AF65-F5344CB8AC3E}">
        <p14:creationId xmlns:p14="http://schemas.microsoft.com/office/powerpoint/2010/main" xmlns="" val="235245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Support Progress: Projects Completed (2)</a:t>
            </a:r>
            <a:endParaRPr lang="en-ZA" dirty="0"/>
          </a:p>
        </p:txBody>
      </p:sp>
      <p:graphicFrame>
        <p:nvGraphicFramePr>
          <p:cNvPr id="2" name="Table 5">
            <a:extLst>
              <a:ext uri="{FF2B5EF4-FFF2-40B4-BE49-F238E27FC236}">
                <a16:creationId xmlns:a16="http://schemas.microsoft.com/office/drawing/2014/main" xmlns="" id="{1E4FA19E-0087-F20F-D55F-5A9E13AB9FC9}"/>
              </a:ext>
            </a:extLst>
          </p:cNvPr>
          <p:cNvGraphicFramePr>
            <a:graphicFrameLocks noGrp="1"/>
          </p:cNvGraphicFramePr>
          <p:nvPr>
            <p:extLst>
              <p:ext uri="{D42A27DB-BD31-4B8C-83A1-F6EECF244321}">
                <p14:modId xmlns:p14="http://schemas.microsoft.com/office/powerpoint/2010/main" xmlns="" val="2137634123"/>
              </p:ext>
            </p:extLst>
          </p:nvPr>
        </p:nvGraphicFramePr>
        <p:xfrm>
          <a:off x="393700" y="1045843"/>
          <a:ext cx="4711699" cy="5300401"/>
        </p:xfrm>
        <a:graphic>
          <a:graphicData uri="http://schemas.openxmlformats.org/drawingml/2006/table">
            <a:tbl>
              <a:tblPr firstRow="1" bandRow="1">
                <a:effectLst/>
                <a:tableStyleId>{5C22544A-7EE6-4342-B048-85BDC9FD1C3A}</a:tableStyleId>
              </a:tblPr>
              <a:tblGrid>
                <a:gridCol w="4711699">
                  <a:extLst>
                    <a:ext uri="{9D8B030D-6E8A-4147-A177-3AD203B41FA5}">
                      <a16:colId xmlns:a16="http://schemas.microsoft.com/office/drawing/2014/main" xmlns="" val="834621442"/>
                    </a:ext>
                  </a:extLst>
                </a:gridCol>
              </a:tblGrid>
              <a:tr h="888837">
                <a:tc>
                  <a:txBody>
                    <a:bodyPr/>
                    <a:lstStyle/>
                    <a:p>
                      <a:pPr lvl="0" algn="ctr"/>
                      <a:endParaRPr lang="en-US" sz="1600" dirty="0">
                        <a:latin typeface="Century Gothic" pitchFamily="34"/>
                      </a:endParaRPr>
                    </a:p>
                    <a:p>
                      <a:pPr lvl="0" algn="ctr"/>
                      <a:r>
                        <a:rPr lang="en-US" sz="1800" dirty="0">
                          <a:latin typeface="Century Gothic" pitchFamily="34"/>
                        </a:rPr>
                        <a:t>PUBLIC PARTICIPATION</a:t>
                      </a:r>
                    </a:p>
                    <a:p>
                      <a:pPr lvl="0" algn="ctr"/>
                      <a:endParaRPr lang="en-US" sz="1600" dirty="0">
                        <a:latin typeface="Century Gothic" pitchFamily="34"/>
                      </a:endParaRPr>
                    </a:p>
                  </a:txBody>
                  <a:tcPr marL="68580" marR="68580" marT="34290" marB="34290"/>
                </a:tc>
                <a:extLst>
                  <a:ext uri="{0D108BD9-81ED-4DB2-BD59-A6C34878D82A}">
                    <a16:rowId xmlns:a16="http://schemas.microsoft.com/office/drawing/2014/main" xmlns="" val="481295819"/>
                  </a:ext>
                </a:extLst>
              </a:tr>
              <a:tr h="4411564">
                <a:tc>
                  <a:txBody>
                    <a:bodyPr/>
                    <a:lstStyle/>
                    <a:p>
                      <a:pPr marL="171450" indent="-171450" algn="just" defTabSz="903288">
                        <a:lnSpc>
                          <a:spcPct val="150000"/>
                        </a:lnSpc>
                        <a:buFont typeface="Arial" panose="020B0604020202020204" pitchFamily="34" charset="0"/>
                        <a:buChar char="•"/>
                      </a:pPr>
                      <a:r>
                        <a:rPr lang="en-US" sz="1400" dirty="0">
                          <a:solidFill>
                            <a:schemeClr val="tx1"/>
                          </a:solidFill>
                          <a:latin typeface="Century Gothic" panose="020B0502020202020204" pitchFamily="34" charset="0"/>
                        </a:rPr>
                        <a:t>Development and monitoring of Citizen/ Client Service Charters. </a:t>
                      </a:r>
                    </a:p>
                    <a:p>
                      <a:pPr marL="171450" indent="-171450" algn="just">
                        <a:lnSpc>
                          <a:spcPct val="150000"/>
                        </a:lnSpc>
                        <a:buFont typeface="Arial" panose="020B0604020202020204" pitchFamily="34" charset="0"/>
                        <a:buChar char="•"/>
                      </a:pPr>
                      <a:r>
                        <a:rPr lang="en-US" sz="1400" dirty="0">
                          <a:solidFill>
                            <a:schemeClr val="tx1"/>
                          </a:solidFill>
                          <a:latin typeface="Century Gothic" panose="020B0502020202020204" pitchFamily="34" charset="0"/>
                        </a:rPr>
                        <a:t>Ward Committee Functionality: Training, Know Your Ward Committee Campaigns.</a:t>
                      </a:r>
                    </a:p>
                    <a:p>
                      <a:pPr marL="171450" indent="-171450" algn="just">
                        <a:lnSpc>
                          <a:spcPct val="150000"/>
                        </a:lnSpc>
                        <a:buFont typeface="Arial" panose="020B0604020202020204" pitchFamily="34" charset="0"/>
                        <a:buChar char="•"/>
                      </a:pPr>
                      <a:r>
                        <a:rPr lang="en-US" sz="1400" dirty="0">
                          <a:solidFill>
                            <a:schemeClr val="tx1"/>
                          </a:solidFill>
                          <a:latin typeface="Century Gothic" panose="020B0502020202020204" pitchFamily="34" charset="0"/>
                        </a:rPr>
                        <a:t>Development and review of Ward Committee Operational Plans. </a:t>
                      </a:r>
                    </a:p>
                    <a:p>
                      <a:pPr marL="171450" indent="-171450" algn="just">
                        <a:lnSpc>
                          <a:spcPct val="150000"/>
                        </a:lnSpc>
                        <a:buFont typeface="Arial" panose="020B0604020202020204" pitchFamily="34" charset="0"/>
                        <a:buChar char="•"/>
                      </a:pPr>
                      <a:r>
                        <a:rPr lang="en-US" sz="1400" dirty="0">
                          <a:solidFill>
                            <a:schemeClr val="tx1"/>
                          </a:solidFill>
                          <a:latin typeface="Century Gothic" panose="020B0502020202020204" pitchFamily="34" charset="0"/>
                        </a:rPr>
                        <a:t>Development and review of Public Participation and Ward Committee Policies.</a:t>
                      </a:r>
                    </a:p>
                    <a:p>
                      <a:pPr marL="171450" indent="-171450" algn="just">
                        <a:lnSpc>
                          <a:spcPct val="150000"/>
                        </a:lnSpc>
                        <a:buFont typeface="Arial" panose="020B0604020202020204" pitchFamily="34" charset="0"/>
                        <a:buChar char="•"/>
                      </a:pPr>
                      <a:r>
                        <a:rPr lang="en-US" sz="1400" dirty="0">
                          <a:solidFill>
                            <a:schemeClr val="tx1"/>
                          </a:solidFill>
                          <a:latin typeface="Century Gothic" panose="020B0502020202020204" pitchFamily="34" charset="0"/>
                        </a:rPr>
                        <a:t>Design a new municipal Corporate Identity.</a:t>
                      </a:r>
                    </a:p>
                    <a:p>
                      <a:pPr marL="171450" indent="-171450" algn="just">
                        <a:lnSpc>
                          <a:spcPct val="150000"/>
                        </a:lnSpc>
                        <a:buFont typeface="Arial" panose="020B0604020202020204" pitchFamily="34" charset="0"/>
                        <a:buChar char="•"/>
                      </a:pPr>
                      <a:r>
                        <a:rPr lang="en-US" sz="1400" dirty="0">
                          <a:solidFill>
                            <a:schemeClr val="tx1"/>
                          </a:solidFill>
                          <a:latin typeface="Century Gothic" panose="020B0502020202020204" pitchFamily="34" charset="0"/>
                        </a:rPr>
                        <a:t>Various other communication initiatives were supported to ensure community awareness, e.g., drought.</a:t>
                      </a:r>
                    </a:p>
                    <a:p>
                      <a:pPr marL="0" marR="0" lvl="0" indent="0" algn="l" defTabSz="457200" rtl="0" fontAlgn="auto" hangingPunct="1">
                        <a:lnSpc>
                          <a:spcPct val="100000"/>
                        </a:lnSpc>
                        <a:spcBef>
                          <a:spcPts val="0"/>
                        </a:spcBef>
                        <a:spcAft>
                          <a:spcPts val="0"/>
                        </a:spcAft>
                        <a:buSzPct val="100000"/>
                        <a:buFont typeface="Arial" pitchFamily="34"/>
                        <a:buNone/>
                        <a:tabLst/>
                      </a:pPr>
                      <a:endParaRPr lang="en-US" sz="1400" kern="1200" dirty="0">
                        <a:solidFill>
                          <a:srgbClr val="000000"/>
                        </a:solidFill>
                        <a:latin typeface="Century Gothic" pitchFamily="34"/>
                        <a:cs typeface="Arial" pitchFamily="34"/>
                      </a:endParaRPr>
                    </a:p>
                  </a:txBody>
                  <a:tcPr marL="68580" marR="68580" marT="34290" marB="34290"/>
                </a:tc>
                <a:extLst>
                  <a:ext uri="{0D108BD9-81ED-4DB2-BD59-A6C34878D82A}">
                    <a16:rowId xmlns:a16="http://schemas.microsoft.com/office/drawing/2014/main" xmlns="" val="2404188646"/>
                  </a:ext>
                </a:extLst>
              </a:tr>
            </a:tbl>
          </a:graphicData>
        </a:graphic>
      </p:graphicFrame>
      <p:graphicFrame>
        <p:nvGraphicFramePr>
          <p:cNvPr id="4" name="Table 5">
            <a:extLst>
              <a:ext uri="{FF2B5EF4-FFF2-40B4-BE49-F238E27FC236}">
                <a16:creationId xmlns:a16="http://schemas.microsoft.com/office/drawing/2014/main" xmlns="" id="{7B6803D5-85F4-9AB1-4587-032FD6D45E64}"/>
              </a:ext>
            </a:extLst>
          </p:cNvPr>
          <p:cNvGraphicFramePr>
            <a:graphicFrameLocks noGrp="1"/>
          </p:cNvGraphicFramePr>
          <p:nvPr>
            <p:extLst>
              <p:ext uri="{D42A27DB-BD31-4B8C-83A1-F6EECF244321}">
                <p14:modId xmlns:p14="http://schemas.microsoft.com/office/powerpoint/2010/main" xmlns="" val="2121928571"/>
              </p:ext>
            </p:extLst>
          </p:nvPr>
        </p:nvGraphicFramePr>
        <p:xfrm>
          <a:off x="5207000" y="1045843"/>
          <a:ext cx="6591300" cy="5300401"/>
        </p:xfrm>
        <a:graphic>
          <a:graphicData uri="http://schemas.openxmlformats.org/drawingml/2006/table">
            <a:tbl>
              <a:tblPr firstRow="1" bandRow="1">
                <a:effectLst/>
                <a:tableStyleId>{5C22544A-7EE6-4342-B048-85BDC9FD1C3A}</a:tableStyleId>
              </a:tblPr>
              <a:tblGrid>
                <a:gridCol w="6591300">
                  <a:extLst>
                    <a:ext uri="{9D8B030D-6E8A-4147-A177-3AD203B41FA5}">
                      <a16:colId xmlns:a16="http://schemas.microsoft.com/office/drawing/2014/main" xmlns="" val="834621442"/>
                    </a:ext>
                  </a:extLst>
                </a:gridCol>
              </a:tblGrid>
              <a:tr h="897762">
                <a:tc>
                  <a:txBody>
                    <a:bodyPr/>
                    <a:lstStyle/>
                    <a:p>
                      <a:pPr lvl="0" algn="ctr"/>
                      <a:endParaRPr lang="en-US" sz="1600" dirty="0">
                        <a:latin typeface="Century Gothic" pitchFamily="34"/>
                      </a:endParaRPr>
                    </a:p>
                    <a:p>
                      <a:pPr lvl="0" algn="ctr"/>
                      <a:r>
                        <a:rPr lang="en-US" sz="1800" dirty="0">
                          <a:latin typeface="Century Gothic" pitchFamily="34"/>
                        </a:rPr>
                        <a:t>SERVICE DELIVERY</a:t>
                      </a:r>
                    </a:p>
                    <a:p>
                      <a:pPr lvl="0" algn="ctr"/>
                      <a:endParaRPr lang="en-US" sz="1600" dirty="0">
                        <a:latin typeface="Century Gothic" pitchFamily="34"/>
                      </a:endParaRPr>
                    </a:p>
                  </a:txBody>
                  <a:tcPr marL="68580" marR="68580" marT="34290" marB="34290"/>
                </a:tc>
                <a:extLst>
                  <a:ext uri="{0D108BD9-81ED-4DB2-BD59-A6C34878D82A}">
                    <a16:rowId xmlns:a16="http://schemas.microsoft.com/office/drawing/2014/main" xmlns="" val="481295819"/>
                  </a:ext>
                </a:extLst>
              </a:tr>
              <a:tr h="3480619">
                <a:tc>
                  <a:txBody>
                    <a:bodyPr/>
                    <a:lstStyle/>
                    <a:p>
                      <a:pPr marL="171450" lvl="1" indent="-171450" algn="just" defTabSz="914400" rtl="0" eaLnBrk="1" latinLnBrk="0" hangingPunct="1">
                        <a:lnSpc>
                          <a:spcPct val="150000"/>
                        </a:lnSpc>
                        <a:spcAft>
                          <a:spcPts val="300"/>
                        </a:spcAft>
                        <a:buFont typeface="Arial" panose="020B0604020202020204" pitchFamily="34" charset="0"/>
                        <a:buChar char="•"/>
                      </a:pPr>
                      <a:r>
                        <a:rPr lang="en-ZA" sz="1400" kern="1200" dirty="0">
                          <a:solidFill>
                            <a:schemeClr val="tx1"/>
                          </a:solidFill>
                          <a:latin typeface="Century Gothic" panose="020B0502020202020204" pitchFamily="34" charset="0"/>
                          <a:ea typeface="+mn-ea"/>
                          <a:cs typeface="+mn-cs"/>
                        </a:rPr>
                        <a:t>Storm Water and Roads Master Plans.</a:t>
                      </a:r>
                    </a:p>
                    <a:p>
                      <a:pPr marL="171450" lvl="1" indent="-171450" algn="just" defTabSz="914400" rtl="0" eaLnBrk="1" latinLnBrk="0" hangingPunct="1">
                        <a:lnSpc>
                          <a:spcPct val="150000"/>
                        </a:lnSpc>
                        <a:spcAft>
                          <a:spcPts val="300"/>
                        </a:spcAft>
                        <a:buFont typeface="Arial" panose="020B0604020202020204" pitchFamily="34" charset="0"/>
                        <a:buChar char="•"/>
                      </a:pPr>
                      <a:r>
                        <a:rPr lang="en-ZA" sz="1400" kern="1200" dirty="0">
                          <a:solidFill>
                            <a:schemeClr val="tx1"/>
                          </a:solidFill>
                          <a:latin typeface="Century Gothic" panose="020B0502020202020204" pitchFamily="34" charset="0"/>
                          <a:ea typeface="+mn-ea"/>
                          <a:cs typeface="+mn-cs"/>
                        </a:rPr>
                        <a:t>Electricity Master Plan.</a:t>
                      </a:r>
                    </a:p>
                    <a:p>
                      <a:pPr marL="171450" lvl="1" indent="-171450" algn="just" defTabSz="914400" rtl="0" eaLnBrk="1" latinLnBrk="0" hangingPunct="1">
                        <a:lnSpc>
                          <a:spcPct val="150000"/>
                        </a:lnSpc>
                        <a:spcAft>
                          <a:spcPts val="300"/>
                        </a:spcAft>
                        <a:buFont typeface="Arial" panose="020B0604020202020204" pitchFamily="34" charset="0"/>
                        <a:buChar char="•"/>
                      </a:pPr>
                      <a:r>
                        <a:rPr lang="en-ZA" sz="1400" kern="1200" dirty="0">
                          <a:solidFill>
                            <a:schemeClr val="tx1"/>
                          </a:solidFill>
                          <a:latin typeface="Century Gothic" panose="020B0502020202020204" pitchFamily="34" charset="0"/>
                          <a:ea typeface="+mn-ea"/>
                          <a:cs typeface="+mn-cs"/>
                        </a:rPr>
                        <a:t>Infrastructure Growth Plan.</a:t>
                      </a:r>
                    </a:p>
                    <a:p>
                      <a:pPr marL="171450" lvl="1" indent="-171450" algn="just" defTabSz="914400" rtl="0" eaLnBrk="1" latinLnBrk="0" hangingPunct="1">
                        <a:lnSpc>
                          <a:spcPct val="150000"/>
                        </a:lnSpc>
                        <a:spcAft>
                          <a:spcPts val="300"/>
                        </a:spcAft>
                        <a:buFont typeface="Arial" panose="020B0604020202020204" pitchFamily="34" charset="0"/>
                        <a:buChar char="•"/>
                      </a:pPr>
                      <a:r>
                        <a:rPr lang="en-ZA" sz="1400" kern="1200" dirty="0">
                          <a:solidFill>
                            <a:schemeClr val="tx1"/>
                          </a:solidFill>
                          <a:latin typeface="Century Gothic" panose="020B0502020202020204" pitchFamily="34" charset="0"/>
                          <a:ea typeface="+mn-ea"/>
                          <a:cs typeface="+mn-cs"/>
                        </a:rPr>
                        <a:t>Repair and maintenance Framework.</a:t>
                      </a:r>
                    </a:p>
                    <a:p>
                      <a:pPr marL="171450" lvl="1" indent="-171450" algn="just" defTabSz="914400" rtl="0" eaLnBrk="1" latinLnBrk="0" hangingPunct="1">
                        <a:lnSpc>
                          <a:spcPct val="150000"/>
                        </a:lnSpc>
                        <a:spcAft>
                          <a:spcPts val="300"/>
                        </a:spcAft>
                        <a:buFont typeface="Arial" panose="020B0604020202020204" pitchFamily="34" charset="0"/>
                        <a:buChar char="•"/>
                      </a:pPr>
                      <a:r>
                        <a:rPr lang="en-ZA" sz="1400" kern="1200" dirty="0">
                          <a:solidFill>
                            <a:schemeClr val="tx1"/>
                          </a:solidFill>
                          <a:latin typeface="Century Gothic" panose="020B0502020202020204" pitchFamily="34" charset="0"/>
                          <a:ea typeface="+mn-ea"/>
                          <a:cs typeface="+mn-cs"/>
                        </a:rPr>
                        <a:t>Human Settlements Plan</a:t>
                      </a:r>
                    </a:p>
                    <a:p>
                      <a:pPr marL="171450" lvl="1" indent="-171450" algn="just" defTabSz="914400" rtl="0" eaLnBrk="1" latinLnBrk="0" hangingPunct="1">
                        <a:lnSpc>
                          <a:spcPct val="150000"/>
                        </a:lnSpc>
                        <a:spcBef>
                          <a:spcPct val="20000"/>
                        </a:spcBef>
                        <a:spcAft>
                          <a:spcPts val="300"/>
                        </a:spcAft>
                        <a:buFont typeface="Arial" panose="020B0604020202020204" pitchFamily="34" charset="0"/>
                        <a:buChar char="•"/>
                        <a:defRPr/>
                      </a:pPr>
                      <a:r>
                        <a:rPr lang="en-AU" sz="1400" kern="1200" dirty="0">
                          <a:solidFill>
                            <a:schemeClr val="tx1"/>
                          </a:solidFill>
                          <a:latin typeface="Century Gothic" panose="020B0502020202020204" pitchFamily="34" charset="0"/>
                          <a:ea typeface="+mn-ea"/>
                          <a:cs typeface="+mn-cs"/>
                        </a:rPr>
                        <a:t>Refuse is removed on a daily basis as per Municipal Schedule</a:t>
                      </a:r>
                    </a:p>
                    <a:p>
                      <a:pPr marL="171450" lvl="1" indent="-171450" algn="just" defTabSz="914400" rtl="0" eaLnBrk="1" latinLnBrk="0" hangingPunct="1">
                        <a:lnSpc>
                          <a:spcPct val="150000"/>
                        </a:lnSpc>
                        <a:spcBef>
                          <a:spcPct val="20000"/>
                        </a:spcBef>
                        <a:spcAft>
                          <a:spcPts val="300"/>
                        </a:spcAft>
                        <a:buFont typeface="Arial" panose="020B0604020202020204" pitchFamily="34" charset="0"/>
                        <a:buChar char="•"/>
                        <a:defRPr/>
                      </a:pPr>
                      <a:r>
                        <a:rPr lang="en-AU" sz="1400" kern="1200" dirty="0">
                          <a:solidFill>
                            <a:schemeClr val="tx1"/>
                          </a:solidFill>
                          <a:latin typeface="Century Gothic" panose="020B0502020202020204" pitchFamily="34" charset="0"/>
                          <a:ea typeface="+mn-ea"/>
                          <a:cs typeface="+mn-cs"/>
                        </a:rPr>
                        <a:t>Landfill site is maintained on a daily basis and refuse is covered.</a:t>
                      </a:r>
                    </a:p>
                    <a:p>
                      <a:pPr marL="171450" lvl="1" indent="-171450" algn="just" defTabSz="914400" rtl="0" eaLnBrk="1" latinLnBrk="0" hangingPunct="1">
                        <a:lnSpc>
                          <a:spcPct val="150000"/>
                        </a:lnSpc>
                        <a:spcBef>
                          <a:spcPct val="20000"/>
                        </a:spcBef>
                        <a:spcAft>
                          <a:spcPts val="300"/>
                        </a:spcAft>
                        <a:buFont typeface="Arial" panose="020B0604020202020204" pitchFamily="34" charset="0"/>
                        <a:buChar char="•"/>
                        <a:defRPr/>
                      </a:pPr>
                      <a:r>
                        <a:rPr lang="en-AU" sz="1400" kern="1200" dirty="0">
                          <a:solidFill>
                            <a:schemeClr val="tx1"/>
                          </a:solidFill>
                          <a:latin typeface="Century Gothic" panose="020B0502020202020204" pitchFamily="34" charset="0"/>
                          <a:ea typeface="+mn-ea"/>
                          <a:cs typeface="+mn-cs"/>
                        </a:rPr>
                        <a:t>Refuse is removed on a daily basis as per Municipal Schedule</a:t>
                      </a:r>
                    </a:p>
                    <a:p>
                      <a:pPr marL="171450" lvl="1" indent="-171450" algn="just" defTabSz="914400" rtl="0" eaLnBrk="1" latinLnBrk="0" hangingPunct="1">
                        <a:lnSpc>
                          <a:spcPct val="150000"/>
                        </a:lnSpc>
                        <a:spcBef>
                          <a:spcPct val="20000"/>
                        </a:spcBef>
                        <a:spcAft>
                          <a:spcPts val="300"/>
                        </a:spcAft>
                        <a:buFont typeface="Arial" panose="020B0604020202020204" pitchFamily="34" charset="0"/>
                        <a:buChar char="•"/>
                        <a:defRPr/>
                      </a:pPr>
                      <a:r>
                        <a:rPr lang="en-AU" sz="1400" kern="1200" dirty="0">
                          <a:solidFill>
                            <a:schemeClr val="tx1"/>
                          </a:solidFill>
                          <a:latin typeface="Century Gothic" panose="020B0502020202020204" pitchFamily="34" charset="0"/>
                          <a:ea typeface="+mn-ea"/>
                          <a:cs typeface="+mn-cs"/>
                        </a:rPr>
                        <a:t>Landfill site is maintained on a daily basis and refuse is covered.</a:t>
                      </a:r>
                    </a:p>
                  </a:txBody>
                  <a:tcPr marL="68580" marR="68580" marT="34290" marB="34290"/>
                </a:tc>
                <a:extLst>
                  <a:ext uri="{0D108BD9-81ED-4DB2-BD59-A6C34878D82A}">
                    <a16:rowId xmlns:a16="http://schemas.microsoft.com/office/drawing/2014/main" xmlns="" val="2404188646"/>
                  </a:ext>
                </a:extLst>
              </a:tr>
              <a:tr h="728925">
                <a:tc>
                  <a:txBody>
                    <a:bodyPr/>
                    <a:lstStyle/>
                    <a:p>
                      <a:pPr algn="just"/>
                      <a:r>
                        <a:rPr lang="en-US" sz="1400" b="1" dirty="0">
                          <a:latin typeface="Century Gothic" panose="020B0502020202020204" pitchFamily="34" charset="0"/>
                        </a:rPr>
                        <a:t>DRAP: Water Security Programme: </a:t>
                      </a:r>
                      <a:r>
                        <a:rPr lang="en-US" sz="1400" dirty="0">
                          <a:latin typeface="Century Gothic" panose="020B0502020202020204" pitchFamily="34" charset="0"/>
                        </a:rPr>
                        <a:t>Kannaland has been supported through this initiate by making a drought engineer, geo-hydrologist and additional funding available to ensure water security.</a:t>
                      </a:r>
                    </a:p>
                    <a:p>
                      <a:pPr algn="just"/>
                      <a:endParaRPr lang="en-US" sz="1400" b="0" i="0" u="none" strike="noStrike" kern="1200" cap="none" spc="0" baseline="0" dirty="0">
                        <a:solidFill>
                          <a:srgbClr val="000000"/>
                        </a:solidFill>
                        <a:uFillTx/>
                        <a:latin typeface="Century Gothic" pitchFamily="34"/>
                        <a:ea typeface="Times New Roman" pitchFamily="18"/>
                        <a:cs typeface="Times New Roman" pitchFamily="18"/>
                      </a:endParaRPr>
                    </a:p>
                  </a:txBody>
                  <a:tcPr marL="68580" marR="68580" marT="34290" marB="34290"/>
                </a:tc>
                <a:extLst>
                  <a:ext uri="{0D108BD9-81ED-4DB2-BD59-A6C34878D82A}">
                    <a16:rowId xmlns:a16="http://schemas.microsoft.com/office/drawing/2014/main" xmlns="" val="3925956182"/>
                  </a:ext>
                </a:extLst>
              </a:tr>
            </a:tbl>
          </a:graphicData>
        </a:graphic>
      </p:graphicFrame>
    </p:spTree>
    <p:extLst>
      <p:ext uri="{BB962C8B-B14F-4D97-AF65-F5344CB8AC3E}">
        <p14:creationId xmlns:p14="http://schemas.microsoft.com/office/powerpoint/2010/main" xmlns="" val="8196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GB" dirty="0"/>
              <a:t>Special Support: Service Delivery</a:t>
            </a:r>
            <a:endParaRPr lang="en-ZA" dirty="0"/>
          </a:p>
        </p:txBody>
      </p:sp>
      <p:pic>
        <p:nvPicPr>
          <p:cNvPr id="2" name="Picture 1">
            <a:extLst>
              <a:ext uri="{FF2B5EF4-FFF2-40B4-BE49-F238E27FC236}">
                <a16:creationId xmlns:a16="http://schemas.microsoft.com/office/drawing/2014/main" xmlns="" id="{DEAF02B1-B550-C3C3-3FCD-0D1D83562322}"/>
              </a:ext>
            </a:extLst>
          </p:cNvPr>
          <p:cNvPicPr>
            <a:picLocks noChangeAspect="1"/>
          </p:cNvPicPr>
          <p:nvPr/>
        </p:nvPicPr>
        <p:blipFill rotWithShape="1">
          <a:blip r:embed="rId2" cstate="print"/>
          <a:srcRect t="12236" r="3" b="3"/>
          <a:stretch/>
        </p:blipFill>
        <p:spPr>
          <a:xfrm>
            <a:off x="8146878" y="460604"/>
            <a:ext cx="3828896" cy="2520280"/>
          </a:xfrm>
          <a:prstGeom prst="round2DiagRect">
            <a:avLst/>
          </a:prstGeom>
          <a:noFill/>
          <a:ln w="38100">
            <a:solidFill>
              <a:srgbClr val="002060"/>
            </a:solidFill>
          </a:ln>
        </p:spPr>
      </p:pic>
      <p:pic>
        <p:nvPicPr>
          <p:cNvPr id="5" name="Picture 4">
            <a:extLst>
              <a:ext uri="{FF2B5EF4-FFF2-40B4-BE49-F238E27FC236}">
                <a16:creationId xmlns:a16="http://schemas.microsoft.com/office/drawing/2014/main" xmlns="" id="{0ED31DAA-CBA8-66B9-8571-8288151C58D4}"/>
              </a:ext>
            </a:extLst>
          </p:cNvPr>
          <p:cNvPicPr>
            <a:picLocks noChangeAspect="1"/>
          </p:cNvPicPr>
          <p:nvPr/>
        </p:nvPicPr>
        <p:blipFill rotWithShape="1">
          <a:blip r:embed="rId3" cstate="print"/>
          <a:srcRect r="3" b="12239"/>
          <a:stretch/>
        </p:blipFill>
        <p:spPr>
          <a:xfrm>
            <a:off x="151668" y="3542496"/>
            <a:ext cx="3828896" cy="2520280"/>
          </a:xfrm>
          <a:prstGeom prst="round2DiagRect">
            <a:avLst/>
          </a:prstGeom>
          <a:noFill/>
          <a:ln w="38100">
            <a:solidFill>
              <a:srgbClr val="002060"/>
            </a:solidFill>
          </a:ln>
        </p:spPr>
      </p:pic>
      <p:pic>
        <p:nvPicPr>
          <p:cNvPr id="6" name="Picture 5">
            <a:extLst>
              <a:ext uri="{FF2B5EF4-FFF2-40B4-BE49-F238E27FC236}">
                <a16:creationId xmlns:a16="http://schemas.microsoft.com/office/drawing/2014/main" xmlns="" id="{7765C393-71A8-D89C-22B1-836AA520E28F}"/>
              </a:ext>
            </a:extLst>
          </p:cNvPr>
          <p:cNvPicPr>
            <a:picLocks noChangeAspect="1"/>
          </p:cNvPicPr>
          <p:nvPr/>
        </p:nvPicPr>
        <p:blipFill rotWithShape="1">
          <a:blip r:embed="rId4" cstate="print"/>
          <a:srcRect r="3" b="12239"/>
          <a:stretch/>
        </p:blipFill>
        <p:spPr>
          <a:xfrm>
            <a:off x="8211437" y="3542496"/>
            <a:ext cx="3828896" cy="2520280"/>
          </a:xfrm>
          <a:prstGeom prst="round2DiagRect">
            <a:avLst/>
          </a:prstGeom>
          <a:noFill/>
          <a:ln w="38100">
            <a:solidFill>
              <a:srgbClr val="002060"/>
            </a:solidFill>
          </a:ln>
        </p:spPr>
      </p:pic>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7"/>
          </p:nvPr>
        </p:nvSpPr>
        <p:spPr>
          <a:xfrm>
            <a:off x="393701" y="1069752"/>
            <a:ext cx="6407149" cy="2143224"/>
          </a:xfrm>
        </p:spPr>
        <p:txBody>
          <a:bodyPr>
            <a:normAutofit/>
          </a:bodyPr>
          <a:lstStyle/>
          <a:p>
            <a:pPr marL="257175" lvl="1" indent="-257175" defTabSz="685800">
              <a:lnSpc>
                <a:spcPct val="150000"/>
              </a:lnSpc>
              <a:spcBef>
                <a:spcPts val="0"/>
              </a:spcBef>
              <a:spcAft>
                <a:spcPts val="750"/>
              </a:spcAft>
              <a:buSzPts val="1800"/>
              <a:buBlip>
                <a:blip r:embed="rId5"/>
              </a:buBlip>
              <a:defRPr sz="1800" b="0" i="0" u="none" strike="noStrike" kern="0" cap="none" spc="0" baseline="0">
                <a:solidFill>
                  <a:srgbClr val="000000"/>
                </a:solidFill>
                <a:uFillTx/>
              </a:defRPr>
            </a:pPr>
            <a:r>
              <a:rPr lang="en-US" sz="1800" kern="0" dirty="0"/>
              <a:t> DLG aided with financial and logistical support to purchase, 10 vehicles and 1 fire truck</a:t>
            </a:r>
            <a:r>
              <a:rPr lang="en-US" sz="1800" b="1" kern="0" dirty="0"/>
              <a:t> </a:t>
            </a:r>
            <a:r>
              <a:rPr lang="en-US" sz="1800" kern="0" dirty="0"/>
              <a:t>to the value of </a:t>
            </a:r>
            <a:r>
              <a:rPr lang="en-US" sz="1800" b="1" kern="0" dirty="0"/>
              <a:t>R494 320.00 and </a:t>
            </a:r>
            <a:r>
              <a:rPr lang="en-US" sz="1800" b="1" dirty="0"/>
              <a:t>R730 000.00 </a:t>
            </a:r>
            <a:r>
              <a:rPr lang="en-US" sz="1800" dirty="0"/>
              <a:t>respectively</a:t>
            </a:r>
            <a:r>
              <a:rPr lang="en-US" sz="1800" kern="0" dirty="0"/>
              <a:t>.</a:t>
            </a:r>
          </a:p>
        </p:txBody>
      </p:sp>
      <p:pic>
        <p:nvPicPr>
          <p:cNvPr id="9" name="Picture 8">
            <a:extLst>
              <a:ext uri="{FF2B5EF4-FFF2-40B4-BE49-F238E27FC236}">
                <a16:creationId xmlns:a16="http://schemas.microsoft.com/office/drawing/2014/main" xmlns="" id="{3EB05E50-08A0-14E9-0BD3-AB733348096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6118" b="8774"/>
          <a:stretch/>
        </p:blipFill>
        <p:spPr>
          <a:xfrm>
            <a:off x="4181552" y="3542496"/>
            <a:ext cx="3828896" cy="2520280"/>
          </a:xfrm>
          <a:prstGeom prst="round2DiagRect">
            <a:avLst/>
          </a:prstGeom>
          <a:noFill/>
          <a:ln w="38100">
            <a:solidFill>
              <a:srgbClr val="002060"/>
            </a:solidFill>
          </a:ln>
        </p:spPr>
      </p:pic>
    </p:spTree>
    <p:extLst>
      <p:ext uri="{BB962C8B-B14F-4D97-AF65-F5344CB8AC3E}">
        <p14:creationId xmlns:p14="http://schemas.microsoft.com/office/powerpoint/2010/main" xmlns="" val="354185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710143" y="1821873"/>
            <a:ext cx="11041721" cy="3214254"/>
          </a:xfrm>
        </p:spPr>
        <p:txBody>
          <a:bodyPr>
            <a:normAutofit/>
          </a:bodyPr>
          <a:lstStyle/>
          <a:p>
            <a:r>
              <a:rPr lang="en-US" sz="2400" b="1" dirty="0">
                <a:solidFill>
                  <a:srgbClr val="FFFFFF"/>
                </a:solidFill>
              </a:rPr>
              <a:t>Additional Resources Allocated (2016 – 2020)</a:t>
            </a:r>
            <a:endParaRPr lang="en-US" sz="2400" dirty="0">
              <a:solidFill>
                <a:srgbClr val="FFFFFF"/>
              </a:solidFill>
            </a:endParaRPr>
          </a:p>
        </p:txBody>
      </p:sp>
    </p:spTree>
    <p:extLst>
      <p:ext uri="{BB962C8B-B14F-4D97-AF65-F5344CB8AC3E}">
        <p14:creationId xmlns:p14="http://schemas.microsoft.com/office/powerpoint/2010/main" xmlns="" val="35821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GB" dirty="0"/>
              <a:t>Financial Resources Allocated</a:t>
            </a:r>
            <a:endParaRPr lang="en-ZA" dirty="0"/>
          </a:p>
        </p:txBody>
      </p:sp>
      <p:graphicFrame>
        <p:nvGraphicFramePr>
          <p:cNvPr id="7" name="Table 3">
            <a:extLst>
              <a:ext uri="{FF2B5EF4-FFF2-40B4-BE49-F238E27FC236}">
                <a16:creationId xmlns:a16="http://schemas.microsoft.com/office/drawing/2014/main" xmlns="" id="{622851BD-38B9-9C11-97B4-04CAECB32045}"/>
              </a:ext>
            </a:extLst>
          </p:cNvPr>
          <p:cNvGraphicFramePr>
            <a:graphicFrameLocks noGrp="1"/>
          </p:cNvGraphicFramePr>
          <p:nvPr>
            <p:extLst>
              <p:ext uri="{D42A27DB-BD31-4B8C-83A1-F6EECF244321}">
                <p14:modId xmlns:p14="http://schemas.microsoft.com/office/powerpoint/2010/main" xmlns="" val="941643738"/>
              </p:ext>
            </p:extLst>
          </p:nvPr>
        </p:nvGraphicFramePr>
        <p:xfrm>
          <a:off x="393700" y="1073714"/>
          <a:ext cx="11341099" cy="3495480"/>
        </p:xfrm>
        <a:graphic>
          <a:graphicData uri="http://schemas.openxmlformats.org/drawingml/2006/table">
            <a:tbl>
              <a:tblPr firstRow="1" bandRow="1">
                <a:tableStyleId>{5C22544A-7EE6-4342-B048-85BDC9FD1C3A}</a:tableStyleId>
              </a:tblPr>
              <a:tblGrid>
                <a:gridCol w="3118695">
                  <a:extLst>
                    <a:ext uri="{9D8B030D-6E8A-4147-A177-3AD203B41FA5}">
                      <a16:colId xmlns:a16="http://schemas.microsoft.com/office/drawing/2014/main" xmlns="" val="2752376368"/>
                    </a:ext>
                  </a:extLst>
                </a:gridCol>
                <a:gridCol w="5108054">
                  <a:extLst>
                    <a:ext uri="{9D8B030D-6E8A-4147-A177-3AD203B41FA5}">
                      <a16:colId xmlns:a16="http://schemas.microsoft.com/office/drawing/2014/main" xmlns="" val="1453914961"/>
                    </a:ext>
                  </a:extLst>
                </a:gridCol>
                <a:gridCol w="3114350">
                  <a:extLst>
                    <a:ext uri="{9D8B030D-6E8A-4147-A177-3AD203B41FA5}">
                      <a16:colId xmlns:a16="http://schemas.microsoft.com/office/drawing/2014/main" xmlns="" val="3620654205"/>
                    </a:ext>
                  </a:extLst>
                </a:gridCol>
              </a:tblGrid>
              <a:tr h="434641">
                <a:tc gridSpan="3">
                  <a:txBody>
                    <a:bodyPr/>
                    <a:lstStyle/>
                    <a:p>
                      <a:r>
                        <a:rPr lang="en-ZA" sz="1400" dirty="0">
                          <a:latin typeface="+mn-lt"/>
                        </a:rPr>
                        <a:t>DEPARTMENT OF LOCAL GOVERNMENT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95072313"/>
                  </a:ext>
                </a:extLst>
              </a:tr>
              <a:tr h="434641">
                <a:tc>
                  <a:txBody>
                    <a:bodyPr/>
                    <a:lstStyle/>
                    <a:p>
                      <a:r>
                        <a:rPr lang="en-ZA" sz="1400" b="1" dirty="0">
                          <a:latin typeface="+mn-lt"/>
                        </a:rPr>
                        <a:t>Financial Year </a:t>
                      </a:r>
                    </a:p>
                  </a:txBody>
                  <a:tcPr/>
                </a:tc>
                <a:tc>
                  <a:txBody>
                    <a:bodyPr/>
                    <a:lstStyle/>
                    <a:p>
                      <a:r>
                        <a:rPr lang="en-ZA" sz="1400" b="1" dirty="0">
                          <a:latin typeface="+mn-lt"/>
                        </a:rPr>
                        <a:t>Grant </a:t>
                      </a:r>
                    </a:p>
                  </a:txBody>
                  <a:tcPr/>
                </a:tc>
                <a:tc>
                  <a:txBody>
                    <a:bodyPr/>
                    <a:lstStyle/>
                    <a:p>
                      <a:r>
                        <a:rPr lang="en-ZA" sz="1400" b="1" dirty="0">
                          <a:latin typeface="+mn-lt"/>
                        </a:rPr>
                        <a:t>Amount </a:t>
                      </a:r>
                    </a:p>
                  </a:txBody>
                  <a:tcPr/>
                </a:tc>
                <a:extLst>
                  <a:ext uri="{0D108BD9-81ED-4DB2-BD59-A6C34878D82A}">
                    <a16:rowId xmlns:a16="http://schemas.microsoft.com/office/drawing/2014/main" xmlns="" val="1402004706"/>
                  </a:ext>
                </a:extLst>
              </a:tr>
              <a:tr h="5358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2016/17 </a:t>
                      </a:r>
                    </a:p>
                    <a:p>
                      <a:endParaRPr lang="en-ZA" sz="1400" kern="1200" dirty="0">
                        <a:solidFill>
                          <a:schemeClr val="dk1"/>
                        </a:solidFill>
                        <a:effectLst/>
                        <a:latin typeface="+mn-lt"/>
                        <a:ea typeface="+mn-ea"/>
                        <a:cs typeface="+mn-cs"/>
                      </a:endParaRPr>
                    </a:p>
                  </a:txBody>
                  <a:tcPr/>
                </a:tc>
                <a:tc>
                  <a:txBody>
                    <a:bodyPr/>
                    <a:lstStyle/>
                    <a:p>
                      <a:r>
                        <a:rPr lang="en-ZA" sz="1400" kern="1200" dirty="0">
                          <a:solidFill>
                            <a:schemeClr val="dk1"/>
                          </a:solidFill>
                          <a:effectLst/>
                          <a:latin typeface="+mn-lt"/>
                          <a:ea typeface="+mn-ea"/>
                          <a:cs typeface="+mn-cs"/>
                        </a:rPr>
                        <a:t>Capacity Building Grant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effectLst/>
                          <a:latin typeface="+mn-lt"/>
                        </a:rPr>
                        <a:t>R 1 745 000</a:t>
                      </a:r>
                      <a:endParaRPr lang="en-ZA" sz="1400" b="1" dirty="0">
                        <a:effectLst/>
                        <a:latin typeface="+mn-lt"/>
                        <a:ea typeface="Calibri" panose="020F0502020204030204" pitchFamily="34" charset="0"/>
                        <a:cs typeface="Times New Roman" panose="02020603050405020304" pitchFamily="18" charset="0"/>
                      </a:endParaRPr>
                    </a:p>
                    <a:p>
                      <a:endParaRPr lang="en-ZA" sz="1400" dirty="0">
                        <a:latin typeface="+mn-lt"/>
                      </a:endParaRPr>
                    </a:p>
                  </a:txBody>
                  <a:tcPr/>
                </a:tc>
                <a:extLst>
                  <a:ext uri="{0D108BD9-81ED-4DB2-BD59-A6C34878D82A}">
                    <a16:rowId xmlns:a16="http://schemas.microsoft.com/office/drawing/2014/main" xmlns="" val="1218674489"/>
                  </a:ext>
                </a:extLst>
              </a:tr>
              <a:tr h="5358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2017/18 </a:t>
                      </a:r>
                    </a:p>
                    <a:p>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Capacity Building Grant </a:t>
                      </a:r>
                    </a:p>
                    <a:p>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effectLst/>
                          <a:latin typeface="+mn-lt"/>
                        </a:rPr>
                        <a:t>R 550 000</a:t>
                      </a:r>
                      <a:endParaRPr lang="en-ZA" sz="1400" b="1" dirty="0">
                        <a:effectLst/>
                        <a:latin typeface="+mn-lt"/>
                        <a:ea typeface="Calibri" panose="020F0502020204030204" pitchFamily="34" charset="0"/>
                        <a:cs typeface="Times New Roman" panose="02020603050405020304" pitchFamily="18" charset="0"/>
                      </a:endParaRPr>
                    </a:p>
                    <a:p>
                      <a:endParaRPr lang="en-ZA" sz="1400" dirty="0">
                        <a:latin typeface="+mn-lt"/>
                      </a:endParaRPr>
                    </a:p>
                  </a:txBody>
                  <a:tcPr/>
                </a:tc>
                <a:extLst>
                  <a:ext uri="{0D108BD9-81ED-4DB2-BD59-A6C34878D82A}">
                    <a16:rowId xmlns:a16="http://schemas.microsoft.com/office/drawing/2014/main" xmlns="" val="1873240367"/>
                  </a:ext>
                </a:extLst>
              </a:tr>
              <a:tr h="4355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2018/19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Capacity Building Grant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mn-lt"/>
                          <a:ea typeface="+mn-ea"/>
                          <a:cs typeface="+mn-cs"/>
                        </a:rPr>
                        <a:t>R 1 300 000</a:t>
                      </a:r>
                    </a:p>
                    <a:p>
                      <a:endParaRPr lang="en-ZA" sz="1400" dirty="0">
                        <a:latin typeface="+mn-lt"/>
                      </a:endParaRPr>
                    </a:p>
                  </a:txBody>
                  <a:tcPr/>
                </a:tc>
                <a:extLst>
                  <a:ext uri="{0D108BD9-81ED-4DB2-BD59-A6C34878D82A}">
                    <a16:rowId xmlns:a16="http://schemas.microsoft.com/office/drawing/2014/main" xmlns="" val="2880268285"/>
                  </a:ext>
                </a:extLst>
              </a:tr>
              <a:tr h="4346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2019/20</a:t>
                      </a:r>
                    </a:p>
                    <a:p>
                      <a:endParaRPr lang="en-ZA" sz="1400" dirty="0">
                        <a:latin typeface="+mn-lt"/>
                      </a:endParaRPr>
                    </a:p>
                  </a:txBody>
                  <a:tcPr/>
                </a:tc>
                <a:tc>
                  <a:txBody>
                    <a:bodyPr/>
                    <a:lstStyle/>
                    <a:p>
                      <a:pPr marL="0" algn="l" defTabSz="457200" rtl="0" eaLnBrk="1" latinLnBrk="0" hangingPunct="1"/>
                      <a:r>
                        <a:rPr lang="en-ZA" sz="1400" kern="1200" dirty="0">
                          <a:solidFill>
                            <a:schemeClr val="dk1"/>
                          </a:solidFill>
                          <a:effectLst/>
                          <a:latin typeface="+mn-lt"/>
                          <a:ea typeface="+mn-ea"/>
                          <a:cs typeface="+mn-cs"/>
                        </a:rPr>
                        <a:t>Intervention Grant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mn-lt"/>
                          <a:ea typeface="+mn-ea"/>
                          <a:cs typeface="+mn-cs"/>
                        </a:rPr>
                        <a:t>R4 821 000</a:t>
                      </a:r>
                    </a:p>
                    <a:p>
                      <a:endParaRPr lang="en-ZA" sz="1400" dirty="0">
                        <a:latin typeface="+mn-lt"/>
                      </a:endParaRPr>
                    </a:p>
                  </a:txBody>
                  <a:tcPr/>
                </a:tc>
                <a:extLst>
                  <a:ext uri="{0D108BD9-81ED-4DB2-BD59-A6C34878D82A}">
                    <a16:rowId xmlns:a16="http://schemas.microsoft.com/office/drawing/2014/main" xmlns="" val="612872505"/>
                  </a:ext>
                </a:extLst>
              </a:tr>
              <a:tr h="4346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2019/20</a:t>
                      </a:r>
                    </a:p>
                    <a:p>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mn-cs"/>
                        </a:rPr>
                        <a:t>Capacity Building Grant </a:t>
                      </a:r>
                    </a:p>
                    <a:p>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mn-lt"/>
                          <a:ea typeface="+mn-ea"/>
                          <a:cs typeface="+mn-cs"/>
                        </a:rPr>
                        <a:t>R495 000</a:t>
                      </a:r>
                    </a:p>
                    <a:p>
                      <a:endParaRPr lang="en-ZA" sz="1400" dirty="0">
                        <a:latin typeface="+mn-lt"/>
                      </a:endParaRPr>
                    </a:p>
                  </a:txBody>
                  <a:tcPr/>
                </a:tc>
                <a:extLst>
                  <a:ext uri="{0D108BD9-81ED-4DB2-BD59-A6C34878D82A}">
                    <a16:rowId xmlns:a16="http://schemas.microsoft.com/office/drawing/2014/main" xmlns="" val="2811336356"/>
                  </a:ext>
                </a:extLst>
              </a:tr>
            </a:tbl>
          </a:graphicData>
        </a:graphic>
      </p:graphicFrame>
      <p:graphicFrame>
        <p:nvGraphicFramePr>
          <p:cNvPr id="8" name="Table 3">
            <a:extLst>
              <a:ext uri="{FF2B5EF4-FFF2-40B4-BE49-F238E27FC236}">
                <a16:creationId xmlns:a16="http://schemas.microsoft.com/office/drawing/2014/main" xmlns="" id="{81CF85A1-FB1B-3FD2-7CAD-DE4063C4DEE0}"/>
              </a:ext>
            </a:extLst>
          </p:cNvPr>
          <p:cNvGraphicFramePr>
            <a:graphicFrameLocks noGrp="1"/>
          </p:cNvGraphicFramePr>
          <p:nvPr>
            <p:extLst>
              <p:ext uri="{D42A27DB-BD31-4B8C-83A1-F6EECF244321}">
                <p14:modId xmlns:p14="http://schemas.microsoft.com/office/powerpoint/2010/main" xmlns="" val="3279572987"/>
              </p:ext>
            </p:extLst>
          </p:nvPr>
        </p:nvGraphicFramePr>
        <p:xfrm>
          <a:off x="393699" y="4736024"/>
          <a:ext cx="11341099" cy="1941000"/>
        </p:xfrm>
        <a:graphic>
          <a:graphicData uri="http://schemas.openxmlformats.org/drawingml/2006/table">
            <a:tbl>
              <a:tblPr firstRow="1" bandRow="1">
                <a:tableStyleId>{5C22544A-7EE6-4342-B048-85BDC9FD1C3A}</a:tableStyleId>
              </a:tblPr>
              <a:tblGrid>
                <a:gridCol w="3118695">
                  <a:extLst>
                    <a:ext uri="{9D8B030D-6E8A-4147-A177-3AD203B41FA5}">
                      <a16:colId xmlns:a16="http://schemas.microsoft.com/office/drawing/2014/main" xmlns="" val="2752376368"/>
                    </a:ext>
                  </a:extLst>
                </a:gridCol>
                <a:gridCol w="5108054">
                  <a:extLst>
                    <a:ext uri="{9D8B030D-6E8A-4147-A177-3AD203B41FA5}">
                      <a16:colId xmlns:a16="http://schemas.microsoft.com/office/drawing/2014/main" xmlns="" val="1453914961"/>
                    </a:ext>
                  </a:extLst>
                </a:gridCol>
                <a:gridCol w="3114350">
                  <a:extLst>
                    <a:ext uri="{9D8B030D-6E8A-4147-A177-3AD203B41FA5}">
                      <a16:colId xmlns:a16="http://schemas.microsoft.com/office/drawing/2014/main" xmlns="" val="3620654205"/>
                    </a:ext>
                  </a:extLst>
                </a:gridCol>
              </a:tblGrid>
              <a:tr h="434641">
                <a:tc gridSpan="3">
                  <a:txBody>
                    <a:bodyPr/>
                    <a:lstStyle/>
                    <a:p>
                      <a:r>
                        <a:rPr lang="en-ZA" sz="1400" dirty="0">
                          <a:latin typeface="+mn-lt"/>
                        </a:rPr>
                        <a:t>DEPARTMENT OF PROVINCIAL TREASURY</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95072313"/>
                  </a:ext>
                </a:extLst>
              </a:tr>
              <a:tr h="434641">
                <a:tc>
                  <a:txBody>
                    <a:bodyPr/>
                    <a:lstStyle/>
                    <a:p>
                      <a:r>
                        <a:rPr lang="en-ZA" sz="1400" b="1" dirty="0">
                          <a:latin typeface="+mn-lt"/>
                        </a:rPr>
                        <a:t>Financial Year </a:t>
                      </a:r>
                    </a:p>
                  </a:txBody>
                  <a:tcPr/>
                </a:tc>
                <a:tc>
                  <a:txBody>
                    <a:bodyPr/>
                    <a:lstStyle/>
                    <a:p>
                      <a:r>
                        <a:rPr lang="en-ZA" sz="1400" b="1" dirty="0">
                          <a:latin typeface="+mn-lt"/>
                        </a:rPr>
                        <a:t>Grant </a:t>
                      </a:r>
                    </a:p>
                  </a:txBody>
                  <a:tcPr/>
                </a:tc>
                <a:tc>
                  <a:txBody>
                    <a:bodyPr/>
                    <a:lstStyle/>
                    <a:p>
                      <a:r>
                        <a:rPr lang="en-ZA" sz="1400" b="1" dirty="0">
                          <a:latin typeface="+mn-lt"/>
                        </a:rPr>
                        <a:t>Amount </a:t>
                      </a:r>
                    </a:p>
                  </a:txBody>
                  <a:tcPr/>
                </a:tc>
                <a:extLst>
                  <a:ext uri="{0D108BD9-81ED-4DB2-BD59-A6C34878D82A}">
                    <a16:rowId xmlns:a16="http://schemas.microsoft.com/office/drawing/2014/main" xmlns="" val="1402004706"/>
                  </a:ext>
                </a:extLst>
              </a:tr>
              <a:tr h="535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entury Gothic" panose="020B0502020202020204" pitchFamily="34" charset="0"/>
                          <a:ea typeface="+mn-ea"/>
                          <a:cs typeface="+mn-cs"/>
                        </a:rPr>
                        <a:t>2018/19</a:t>
                      </a:r>
                    </a:p>
                    <a:p>
                      <a:endParaRPr lang="en-ZA"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entury Gothic" panose="020B0502020202020204" pitchFamily="34" charset="0"/>
                          <a:ea typeface="+mn-ea"/>
                          <a:cs typeface="+mn-cs"/>
                        </a:rPr>
                        <a:t>Intervention Grant </a:t>
                      </a:r>
                    </a:p>
                    <a:p>
                      <a:endParaRPr lang="en-ZA"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Century Gothic" panose="020B0502020202020204" pitchFamily="34" charset="0"/>
                          <a:ea typeface="+mn-ea"/>
                          <a:cs typeface="+mn-cs"/>
                        </a:rPr>
                        <a:t>R1 730 000</a:t>
                      </a:r>
                    </a:p>
                    <a:p>
                      <a:endParaRPr lang="en-ZA" sz="1400" dirty="0">
                        <a:latin typeface="+mn-lt"/>
                      </a:endParaRPr>
                    </a:p>
                  </a:txBody>
                  <a:tcPr/>
                </a:tc>
                <a:extLst>
                  <a:ext uri="{0D108BD9-81ED-4DB2-BD59-A6C34878D82A}">
                    <a16:rowId xmlns:a16="http://schemas.microsoft.com/office/drawing/2014/main" xmlns="" val="1218674489"/>
                  </a:ext>
                </a:extLst>
              </a:tr>
              <a:tr h="535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entury Gothic" panose="020B0502020202020204" pitchFamily="34" charset="0"/>
                          <a:ea typeface="+mn-ea"/>
                          <a:cs typeface="+mn-cs"/>
                        </a:rPr>
                        <a:t>2019/20</a:t>
                      </a:r>
                    </a:p>
                    <a:p>
                      <a:endParaRPr lang="en-ZA"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entury Gothic" panose="020B0502020202020204" pitchFamily="34" charset="0"/>
                          <a:ea typeface="+mn-ea"/>
                          <a:cs typeface="+mn-cs"/>
                        </a:rPr>
                        <a:t>Intervention Grant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dirty="0">
                        <a:solidFill>
                          <a:schemeClr val="dk1"/>
                        </a:solidFill>
                        <a:effectLst/>
                        <a:latin typeface="Century Gothic" panose="020B0502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Century Gothic" panose="020B0502020202020204" pitchFamily="34" charset="0"/>
                          <a:ea typeface="+mn-ea"/>
                          <a:cs typeface="+mn-cs"/>
                        </a:rPr>
                        <a:t>R4 821 000</a:t>
                      </a:r>
                    </a:p>
                    <a:p>
                      <a:endParaRPr lang="en-ZA" sz="1400" dirty="0">
                        <a:latin typeface="+mn-lt"/>
                      </a:endParaRPr>
                    </a:p>
                  </a:txBody>
                  <a:tcPr/>
                </a:tc>
                <a:extLst>
                  <a:ext uri="{0D108BD9-81ED-4DB2-BD59-A6C34878D82A}">
                    <a16:rowId xmlns:a16="http://schemas.microsoft.com/office/drawing/2014/main" xmlns="" val="1873240367"/>
                  </a:ext>
                </a:extLst>
              </a:tr>
            </a:tbl>
          </a:graphicData>
        </a:graphic>
      </p:graphicFrame>
    </p:spTree>
    <p:extLst>
      <p:ext uri="{BB962C8B-B14F-4D97-AF65-F5344CB8AC3E}">
        <p14:creationId xmlns:p14="http://schemas.microsoft.com/office/powerpoint/2010/main" xmlns="" val="208544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GB" dirty="0"/>
              <a:t>Human Resource Support Allocated</a:t>
            </a:r>
            <a:endParaRPr lang="en-ZA" dirty="0">
              <a:highlight>
                <a:srgbClr val="FF0000"/>
              </a:highlight>
            </a:endParaRPr>
          </a:p>
        </p:txBody>
      </p:sp>
      <p:graphicFrame>
        <p:nvGraphicFramePr>
          <p:cNvPr id="6" name="Table 6">
            <a:extLst>
              <a:ext uri="{FF2B5EF4-FFF2-40B4-BE49-F238E27FC236}">
                <a16:creationId xmlns:a16="http://schemas.microsoft.com/office/drawing/2014/main" xmlns="" id="{FB6EC926-9911-4CA9-740A-3A821DD6B856}"/>
              </a:ext>
            </a:extLst>
          </p:cNvPr>
          <p:cNvGraphicFramePr>
            <a:graphicFrameLocks noGrp="1"/>
          </p:cNvGraphicFramePr>
          <p:nvPr>
            <p:extLst>
              <p:ext uri="{D42A27DB-BD31-4B8C-83A1-F6EECF244321}">
                <p14:modId xmlns:p14="http://schemas.microsoft.com/office/powerpoint/2010/main" xmlns="" val="2615896991"/>
              </p:ext>
            </p:extLst>
          </p:nvPr>
        </p:nvGraphicFramePr>
        <p:xfrm>
          <a:off x="393701" y="1053039"/>
          <a:ext cx="11462939" cy="5768223"/>
        </p:xfrm>
        <a:graphic>
          <a:graphicData uri="http://schemas.openxmlformats.org/drawingml/2006/table">
            <a:tbl>
              <a:tblPr firstRow="1" bandRow="1">
                <a:tableStyleId>{5C22544A-7EE6-4342-B048-85BDC9FD1C3A}</a:tableStyleId>
              </a:tblPr>
              <a:tblGrid>
                <a:gridCol w="7582032">
                  <a:extLst>
                    <a:ext uri="{9D8B030D-6E8A-4147-A177-3AD203B41FA5}">
                      <a16:colId xmlns:a16="http://schemas.microsoft.com/office/drawing/2014/main" xmlns="" val="2590746617"/>
                    </a:ext>
                  </a:extLst>
                </a:gridCol>
                <a:gridCol w="3880907">
                  <a:extLst>
                    <a:ext uri="{9D8B030D-6E8A-4147-A177-3AD203B41FA5}">
                      <a16:colId xmlns:a16="http://schemas.microsoft.com/office/drawing/2014/main" xmlns="" val="1175471015"/>
                    </a:ext>
                  </a:extLst>
                </a:gridCol>
              </a:tblGrid>
              <a:tr h="585337">
                <a:tc>
                  <a:txBody>
                    <a:bodyPr/>
                    <a:lstStyle/>
                    <a:p>
                      <a:pPr>
                        <a:lnSpc>
                          <a:spcPct val="114000"/>
                        </a:lnSpc>
                      </a:pPr>
                      <a:r>
                        <a:rPr lang="en-US" sz="1600" dirty="0"/>
                        <a:t>RESOURCE ALLOCATED</a:t>
                      </a:r>
                    </a:p>
                  </a:txBody>
                  <a:tcPr/>
                </a:tc>
                <a:tc>
                  <a:txBody>
                    <a:bodyPr/>
                    <a:lstStyle/>
                    <a:p>
                      <a:pPr>
                        <a:lnSpc>
                          <a:spcPct val="114000"/>
                        </a:lnSpc>
                      </a:pPr>
                      <a:r>
                        <a:rPr lang="en-US" sz="1600" dirty="0"/>
                        <a:t>STAKEHOLDER</a:t>
                      </a:r>
                    </a:p>
                  </a:txBody>
                  <a:tcPr/>
                </a:tc>
                <a:extLst>
                  <a:ext uri="{0D108BD9-81ED-4DB2-BD59-A6C34878D82A}">
                    <a16:rowId xmlns:a16="http://schemas.microsoft.com/office/drawing/2014/main" xmlns="" val="3097144643"/>
                  </a:ext>
                </a:extLst>
              </a:tr>
              <a:tr h="1943642">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a:effectLst/>
                          <a:latin typeface="Century Gothic" panose="020B0502020202020204" pitchFamily="34" charset="0"/>
                        </a:rPr>
                        <a:t>Recovery Plan Implementation Manager: Feb – May 2017</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a:effectLst/>
                          <a:latin typeface="Century Gothic" panose="020B0502020202020204" pitchFamily="34" charset="0"/>
                        </a:rPr>
                        <a:t>Acting Municipal Manager: March – May 2017</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Century Gothic" panose="020B0502020202020204" pitchFamily="34" charset="0"/>
                          <a:ea typeface="+mn-ea"/>
                          <a:cs typeface="+mn-cs"/>
                        </a:rPr>
                        <a:t>Recovery Plan Implementation Manager: June – Sept 2017</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Century Gothic" panose="020B0502020202020204" pitchFamily="34" charset="0"/>
                          <a:ea typeface="+mn-ea"/>
                          <a:cs typeface="+mn-cs"/>
                        </a:rPr>
                        <a:t>Acting CFO: June – Aug 2018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Century Gothic" panose="020B0502020202020204" pitchFamily="34" charset="0"/>
                          <a:ea typeface="+mn-ea"/>
                          <a:cs typeface="+mn-cs"/>
                        </a:rPr>
                        <a:t>Technical Service Manager: June – Nov 2018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Century Gothic" panose="020B0502020202020204" pitchFamily="34" charset="0"/>
                          <a:ea typeface="+mn-ea"/>
                          <a:cs typeface="+mn-cs"/>
                        </a:rPr>
                        <a:t>Human Resources Support: Jan – June 2017</a:t>
                      </a:r>
                      <a:endParaRPr lang="en-US" sz="1400" dirty="0"/>
                    </a:p>
                  </a:txBody>
                  <a:tcPr/>
                </a:tc>
                <a:tc>
                  <a:txBody>
                    <a:bodyPr/>
                    <a:lstStyle/>
                    <a:p>
                      <a:pPr>
                        <a:lnSpc>
                          <a:spcPct val="150000"/>
                        </a:lnSpc>
                      </a:pPr>
                      <a:r>
                        <a:rPr lang="en-US" sz="1400" dirty="0"/>
                        <a:t>Department of Local Government</a:t>
                      </a:r>
                    </a:p>
                  </a:txBody>
                  <a:tcPr/>
                </a:tc>
                <a:extLst>
                  <a:ext uri="{0D108BD9-81ED-4DB2-BD59-A6C34878D82A}">
                    <a16:rowId xmlns:a16="http://schemas.microsoft.com/office/drawing/2014/main" xmlns="" val="2761007123"/>
                  </a:ext>
                </a:extLst>
              </a:tr>
              <a:tr h="3171206">
                <a:tc>
                  <a:txBody>
                    <a:bodyPr/>
                    <a:lstStyle/>
                    <a:p>
                      <a:pPr marL="285750" indent="-285750">
                        <a:lnSpc>
                          <a:spcPct val="150000"/>
                        </a:lnSpc>
                        <a:buFont typeface="Arial" panose="020B0604020202020204" pitchFamily="34" charset="0"/>
                        <a:buChar char="•"/>
                      </a:pPr>
                      <a:r>
                        <a:rPr lang="en-US" sz="1400" dirty="0"/>
                        <a:t>Garden Route District Risk Officer’s x 2: Ongoing</a:t>
                      </a:r>
                    </a:p>
                    <a:p>
                      <a:pPr marL="285750" indent="-285750">
                        <a:lnSpc>
                          <a:spcPct val="150000"/>
                        </a:lnSpc>
                        <a:buFont typeface="Arial" panose="020B0604020202020204" pitchFamily="34" charset="0"/>
                        <a:buChar char="•"/>
                      </a:pPr>
                      <a:r>
                        <a:rPr lang="en-US" sz="1400" dirty="0"/>
                        <a:t>MISA Programme Manager Western Cape: Ongoing</a:t>
                      </a:r>
                    </a:p>
                    <a:p>
                      <a:pPr marL="285750" indent="-285750">
                        <a:lnSpc>
                          <a:spcPct val="150000"/>
                        </a:lnSpc>
                        <a:buFont typeface="Arial" panose="020B0604020202020204" pitchFamily="34" charset="0"/>
                        <a:buChar char="•"/>
                      </a:pPr>
                      <a:r>
                        <a:rPr lang="en-US" sz="1400" dirty="0"/>
                        <a:t>Engineer: MISA: Ongoing</a:t>
                      </a:r>
                    </a:p>
                    <a:p>
                      <a:pPr marL="285750" indent="-285750">
                        <a:lnSpc>
                          <a:spcPct val="150000"/>
                        </a:lnSpc>
                        <a:buFont typeface="Arial" panose="020B0604020202020204" pitchFamily="34" charset="0"/>
                        <a:buChar char="•"/>
                      </a:pPr>
                      <a:r>
                        <a:rPr lang="en-US" sz="1400" dirty="0"/>
                        <a:t>Director: Development Planning: </a:t>
                      </a:r>
                      <a:r>
                        <a:rPr lang="en-US" sz="1400" dirty="0" err="1"/>
                        <a:t>Hessequa</a:t>
                      </a:r>
                      <a:r>
                        <a:rPr lang="en-US" sz="1400" dirty="0"/>
                        <a:t> Municipality: Ongoing</a:t>
                      </a:r>
                    </a:p>
                    <a:p>
                      <a:pPr marL="285750" indent="-285750">
                        <a:lnSpc>
                          <a:spcPct val="150000"/>
                        </a:lnSpc>
                        <a:buFont typeface="Arial" panose="020B0604020202020204" pitchFamily="34" charset="0"/>
                        <a:buChar char="•"/>
                      </a:pPr>
                      <a:r>
                        <a:rPr lang="en-US" sz="1400" dirty="0"/>
                        <a:t>Director: Corporate Services: Mossel Bay Municipality appointed Administrator FRP: Kannaland Municipality: March – Aug 2019</a:t>
                      </a:r>
                    </a:p>
                    <a:p>
                      <a:pPr marL="285750" indent="-285750">
                        <a:lnSpc>
                          <a:spcPct val="150000"/>
                        </a:lnSpc>
                        <a:buFont typeface="Arial" panose="020B0604020202020204" pitchFamily="34" charset="0"/>
                        <a:buChar char="•"/>
                      </a:pPr>
                      <a:r>
                        <a:rPr lang="en-US" sz="1400" dirty="0"/>
                        <a:t>Manager NCCS: Statistics SA: Ongoing</a:t>
                      </a:r>
                    </a:p>
                    <a:p>
                      <a:pPr marL="285750" indent="-285750">
                        <a:lnSpc>
                          <a:spcPct val="150000"/>
                        </a:lnSpc>
                        <a:buFont typeface="Arial" panose="020B0604020202020204" pitchFamily="34" charset="0"/>
                        <a:buChar char="•"/>
                      </a:pPr>
                      <a:r>
                        <a:rPr lang="en-US" sz="1400" dirty="0"/>
                        <a:t>LG Budget Coordinator: National Treasury (NT): Ongoing</a:t>
                      </a:r>
                    </a:p>
                    <a:p>
                      <a:pPr marL="285750" indent="-285750">
                        <a:lnSpc>
                          <a:spcPct val="150000"/>
                        </a:lnSpc>
                        <a:buFont typeface="Arial" panose="020B0604020202020204" pitchFamily="34" charset="0"/>
                        <a:buChar char="•"/>
                      </a:pPr>
                      <a:r>
                        <a:rPr lang="en-US" sz="1400" dirty="0"/>
                        <a:t>MFIP Support (NT): Ongoing</a:t>
                      </a:r>
                    </a:p>
                  </a:txBody>
                  <a:tcPr/>
                </a:tc>
                <a:tc>
                  <a:txBody>
                    <a:bodyPr/>
                    <a:lstStyle/>
                    <a:p>
                      <a:pPr>
                        <a:lnSpc>
                          <a:spcPct val="150000"/>
                        </a:lnSpc>
                      </a:pPr>
                      <a:r>
                        <a:rPr lang="en-US" sz="1400" dirty="0"/>
                        <a:t>Partners</a:t>
                      </a:r>
                    </a:p>
                  </a:txBody>
                  <a:tcPr/>
                </a:tc>
                <a:extLst>
                  <a:ext uri="{0D108BD9-81ED-4DB2-BD59-A6C34878D82A}">
                    <a16:rowId xmlns:a16="http://schemas.microsoft.com/office/drawing/2014/main" xmlns="" val="2123623364"/>
                  </a:ext>
                </a:extLst>
              </a:tr>
            </a:tbl>
          </a:graphicData>
        </a:graphic>
      </p:graphicFrame>
    </p:spTree>
    <p:extLst>
      <p:ext uri="{BB962C8B-B14F-4D97-AF65-F5344CB8AC3E}">
        <p14:creationId xmlns:p14="http://schemas.microsoft.com/office/powerpoint/2010/main" xmlns="" val="24201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Index</a:t>
            </a:r>
          </a:p>
        </p:txBody>
      </p:sp>
      <p:sp>
        <p:nvSpPr>
          <p:cNvPr id="2" name="Text Placeholder 3">
            <a:extLst>
              <a:ext uri="{FF2B5EF4-FFF2-40B4-BE49-F238E27FC236}">
                <a16:creationId xmlns:a16="http://schemas.microsoft.com/office/drawing/2014/main" xmlns="" id="{512214C5-037D-98BE-34F6-C0A64B08110B}"/>
              </a:ext>
            </a:extLst>
          </p:cNvPr>
          <p:cNvSpPr>
            <a:spLocks noGrp="1"/>
          </p:cNvSpPr>
          <p:nvPr>
            <p:ph type="body" sz="quarter" idx="10"/>
          </p:nvPr>
        </p:nvSpPr>
        <p:spPr>
          <a:xfrm>
            <a:off x="393701" y="1196753"/>
            <a:ext cx="11462940" cy="4896073"/>
          </a:xfrm>
        </p:spPr>
        <p:txBody>
          <a:bodyPr>
            <a:noAutofit/>
          </a:body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ZA" sz="2200" b="1" i="0" u="none" strike="noStrike" kern="1200" cap="none" spc="0" normalizeH="0" baseline="0" noProof="0" dirty="0">
                <a:ln>
                  <a:noFill/>
                </a:ln>
                <a:solidFill>
                  <a:prstClr val="black"/>
                </a:solidFill>
                <a:effectLst/>
                <a:uLnTx/>
                <a:uFillTx/>
                <a:latin typeface="Century Gothic" pitchFamily="34" charset="0"/>
                <a:ea typeface="+mn-ea"/>
                <a:cs typeface="+mn-cs"/>
              </a:rPr>
              <a:t>Part A: </a:t>
            </a:r>
            <a:r>
              <a:rPr kumimoji="0" lang="en-ZA" sz="2200" b="0" i="0" u="none" strike="noStrike" kern="1200" cap="none" spc="0" normalizeH="0" baseline="0" noProof="0" dirty="0">
                <a:ln>
                  <a:noFill/>
                </a:ln>
                <a:solidFill>
                  <a:prstClr val="black"/>
                </a:solidFill>
                <a:effectLst/>
                <a:uLnTx/>
                <a:uFillTx/>
                <a:latin typeface="Century Gothic" pitchFamily="34" charset="0"/>
                <a:ea typeface="+mn-ea"/>
                <a:cs typeface="+mn-cs"/>
              </a:rPr>
              <a:t>Historic Overview: Support, Interventions and Involvement (DLG &amp; PT)</a:t>
            </a:r>
          </a:p>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ZA" sz="2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ZA" sz="2200" b="1" i="0" u="none" strike="noStrike" kern="1200" cap="none" spc="0" normalizeH="0" baseline="0" noProof="0" dirty="0">
                <a:ln>
                  <a:noFill/>
                </a:ln>
                <a:solidFill>
                  <a:prstClr val="black"/>
                </a:solidFill>
                <a:effectLst/>
                <a:uLnTx/>
                <a:uFillTx/>
                <a:latin typeface="Century Gothic" pitchFamily="34" charset="0"/>
                <a:ea typeface="+mn-ea"/>
                <a:cs typeface="+mn-cs"/>
              </a:rPr>
              <a:t>Part B: </a:t>
            </a:r>
            <a:r>
              <a:rPr kumimoji="0" lang="en-ZA" sz="2200" b="0" i="0" u="none" strike="noStrike" kern="1200" cap="none" spc="0" normalizeH="0" baseline="0" noProof="0" dirty="0">
                <a:ln>
                  <a:noFill/>
                </a:ln>
                <a:solidFill>
                  <a:prstClr val="black"/>
                </a:solidFill>
                <a:effectLst/>
                <a:uLnTx/>
                <a:uFillTx/>
                <a:latin typeface="Century Gothic" pitchFamily="34" charset="0"/>
                <a:ea typeface="+mn-ea"/>
                <a:cs typeface="+mn-cs"/>
              </a:rPr>
              <a:t>Current Status Quo (Municipality, PT and DLG perspectives)</a:t>
            </a:r>
          </a:p>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ZA" sz="2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ZA" sz="2200" b="1" i="0" u="none" strike="noStrike" kern="1200" cap="none" spc="0" normalizeH="0" baseline="0" noProof="0" dirty="0">
                <a:ln>
                  <a:noFill/>
                </a:ln>
                <a:solidFill>
                  <a:prstClr val="black"/>
                </a:solidFill>
                <a:effectLst/>
                <a:uLnTx/>
                <a:uFillTx/>
                <a:latin typeface="Century Gothic" pitchFamily="34" charset="0"/>
                <a:ea typeface="+mn-ea"/>
                <a:cs typeface="+mn-cs"/>
              </a:rPr>
              <a:t>Part C: </a:t>
            </a:r>
            <a:r>
              <a:rPr kumimoji="0" lang="en-ZA" sz="2200" b="0" i="0" u="none" strike="noStrike" kern="1200" cap="none" spc="0" normalizeH="0" baseline="0" noProof="0" dirty="0">
                <a:ln>
                  <a:noFill/>
                </a:ln>
                <a:solidFill>
                  <a:prstClr val="black"/>
                </a:solidFill>
                <a:effectLst/>
                <a:uLnTx/>
                <a:uFillTx/>
                <a:latin typeface="Century Gothic" pitchFamily="34" charset="0"/>
                <a:ea typeface="+mn-ea"/>
                <a:cs typeface="+mn-cs"/>
              </a:rPr>
              <a:t>Way forward: Support Package (including financial stability – DLG &amp; PT)</a:t>
            </a:r>
          </a:p>
          <a:p>
            <a:pPr algn="just" defTabSz="685800">
              <a:lnSpc>
                <a:spcPct val="150000"/>
              </a:lnSpc>
              <a:buSzPts val="1800"/>
              <a:defRPr sz="1800" b="0" i="0" u="none" strike="noStrike" kern="0" cap="none" spc="0" baseline="0">
                <a:solidFill>
                  <a:srgbClr val="000000"/>
                </a:solidFill>
                <a:uFillTx/>
              </a:defRPr>
            </a:pPr>
            <a:endParaRPr lang="en-ZA" sz="2200" dirty="0"/>
          </a:p>
        </p:txBody>
      </p:sp>
    </p:spTree>
    <p:extLst>
      <p:ext uri="{BB962C8B-B14F-4D97-AF65-F5344CB8AC3E}">
        <p14:creationId xmlns:p14="http://schemas.microsoft.com/office/powerpoint/2010/main" xmlns="" val="54469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24443" y="1821873"/>
            <a:ext cx="11041721" cy="3214254"/>
          </a:xfrm>
        </p:spPr>
        <p:txBody>
          <a:bodyPr>
            <a:normAutofit/>
          </a:bodyPr>
          <a:lstStyle/>
          <a:p>
            <a:r>
              <a:rPr lang="en-US" sz="2400" b="1" dirty="0">
                <a:solidFill>
                  <a:srgbClr val="FFFFFF"/>
                </a:solidFill>
              </a:rPr>
              <a:t>PART B – KANNALAND MUNICIPALITY</a:t>
            </a:r>
          </a:p>
          <a:p>
            <a:r>
              <a:rPr lang="en-US" sz="2400" dirty="0">
                <a:solidFill>
                  <a:srgbClr val="FFFFFF"/>
                </a:solidFill>
              </a:rPr>
              <a:t/>
            </a:r>
            <a:br>
              <a:rPr lang="en-US" sz="2400" dirty="0">
                <a:solidFill>
                  <a:srgbClr val="FFFFFF"/>
                </a:solidFill>
              </a:rPr>
            </a:br>
            <a:r>
              <a:rPr lang="en-US" sz="2400" dirty="0">
                <a:solidFill>
                  <a:srgbClr val="FFFFFF"/>
                </a:solidFill>
              </a:rPr>
              <a:t>Current Status Quo: </a:t>
            </a:r>
            <a:br>
              <a:rPr lang="en-US" sz="2400" dirty="0">
                <a:solidFill>
                  <a:srgbClr val="FFFFFF"/>
                </a:solidFill>
              </a:rPr>
            </a:br>
            <a:r>
              <a:rPr lang="en-US" sz="2400" dirty="0">
                <a:solidFill>
                  <a:srgbClr val="FFFFFF"/>
                </a:solidFill>
              </a:rPr>
              <a:t>Municipal Perspective</a:t>
            </a:r>
          </a:p>
          <a:p>
            <a:pPr algn="r"/>
            <a:endParaRPr lang="en-US" sz="2400" dirty="0">
              <a:solidFill>
                <a:srgbClr val="FFFFFF"/>
              </a:solidFill>
            </a:endParaRPr>
          </a:p>
          <a:p>
            <a:pPr algn="r"/>
            <a:r>
              <a:rPr lang="en-US" sz="2400" dirty="0">
                <a:solidFill>
                  <a:srgbClr val="FFFFFF"/>
                </a:solidFill>
              </a:rPr>
              <a:t>Presenter: Mr K </a:t>
            </a:r>
            <a:r>
              <a:rPr lang="en-US" sz="2400" dirty="0" err="1">
                <a:solidFill>
                  <a:srgbClr val="FFFFFF"/>
                </a:solidFill>
              </a:rPr>
              <a:t>Jordaan</a:t>
            </a:r>
            <a:endParaRPr lang="en-US" sz="2400" dirty="0">
              <a:solidFill>
                <a:srgbClr val="FFFFFF"/>
              </a:solidFill>
            </a:endParaRPr>
          </a:p>
          <a:p>
            <a:pPr algn="r"/>
            <a:r>
              <a:rPr lang="en-US" sz="2400" dirty="0">
                <a:solidFill>
                  <a:srgbClr val="FFFFFF"/>
                </a:solidFill>
              </a:rPr>
              <a:t>Acting Municipal Manager</a:t>
            </a:r>
            <a:endParaRPr lang="en-ZA" sz="2400" dirty="0"/>
          </a:p>
        </p:txBody>
      </p:sp>
      <p:pic>
        <p:nvPicPr>
          <p:cNvPr id="3" name="Picture 2" descr="A picture containing text, clipart&#10;&#10;Description automatically generated">
            <a:extLst>
              <a:ext uri="{FF2B5EF4-FFF2-40B4-BE49-F238E27FC236}">
                <a16:creationId xmlns:a16="http://schemas.microsoft.com/office/drawing/2014/main" xmlns="" id="{987998F1-2DBD-AB4C-8EB3-615BB3E16C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78711" y="5945861"/>
            <a:ext cx="4487453" cy="706865"/>
          </a:xfrm>
          <a:prstGeom prst="rect">
            <a:avLst/>
          </a:prstGeom>
        </p:spPr>
      </p:pic>
    </p:spTree>
    <p:extLst>
      <p:ext uri="{BB962C8B-B14F-4D97-AF65-F5344CB8AC3E}">
        <p14:creationId xmlns:p14="http://schemas.microsoft.com/office/powerpoint/2010/main" xmlns="" val="3912089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GB" dirty="0"/>
              <a:t>Historic Institutional Arrangements</a:t>
            </a:r>
            <a:endParaRPr lang="en-ZA" dirty="0"/>
          </a:p>
        </p:txBody>
      </p:sp>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7"/>
          </p:nvPr>
        </p:nvSpPr>
        <p:spPr>
          <a:xfrm>
            <a:off x="393701" y="1069752"/>
            <a:ext cx="11462940" cy="5254848"/>
          </a:xfrm>
        </p:spPr>
        <p:txBody>
          <a:bodyPr>
            <a:normAutofit/>
          </a:bodyPr>
          <a:lstStyle/>
          <a:p>
            <a:pPr marL="257175" lvl="1" indent="-257175" defTabSz="685800">
              <a:lnSpc>
                <a:spcPct val="15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 The following towns are within the municipal area;</a:t>
            </a:r>
          </a:p>
          <a:p>
            <a:pPr lvl="3" defTabSz="685800">
              <a:lnSpc>
                <a:spcPct val="150000"/>
              </a:lnSpc>
              <a:spcBef>
                <a:spcPts val="0"/>
              </a:spcBef>
              <a:spcAft>
                <a:spcPts val="750"/>
              </a:spcAft>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err="1"/>
              <a:t>Ladismith</a:t>
            </a:r>
            <a:endParaRPr lang="en-US" sz="1800" kern="0" dirty="0"/>
          </a:p>
          <a:p>
            <a:pPr lvl="3" defTabSz="685800">
              <a:lnSpc>
                <a:spcPct val="150000"/>
              </a:lnSpc>
              <a:spcBef>
                <a:spcPts val="0"/>
              </a:spcBef>
              <a:spcAft>
                <a:spcPts val="750"/>
              </a:spcAft>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err="1"/>
              <a:t>Calitzdorp</a:t>
            </a:r>
            <a:endParaRPr lang="en-US" sz="1800" kern="0" dirty="0"/>
          </a:p>
          <a:p>
            <a:pPr lvl="3" defTabSz="685800">
              <a:lnSpc>
                <a:spcPct val="150000"/>
              </a:lnSpc>
              <a:spcBef>
                <a:spcPts val="0"/>
              </a:spcBef>
              <a:spcAft>
                <a:spcPts val="750"/>
              </a:spcAft>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Zoar </a:t>
            </a:r>
          </a:p>
          <a:p>
            <a:pPr lvl="3" defTabSz="685800">
              <a:lnSpc>
                <a:spcPct val="150000"/>
              </a:lnSpc>
              <a:spcBef>
                <a:spcPts val="0"/>
              </a:spcBef>
              <a:spcAft>
                <a:spcPts val="750"/>
              </a:spcAft>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Van </a:t>
            </a:r>
            <a:r>
              <a:rPr lang="en-US" sz="1800" kern="0" dirty="0" err="1"/>
              <a:t>Wyksdorp</a:t>
            </a:r>
            <a:r>
              <a:rPr lang="en-US" sz="1800" kern="0" dirty="0"/>
              <a:t> </a:t>
            </a:r>
          </a:p>
          <a:p>
            <a:pPr marL="285750" lvl="1" indent="-285750" defTabSz="685800">
              <a:lnSpc>
                <a:spcPct val="15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Established with Executive Mayor and Ward Committee System (2000);</a:t>
            </a:r>
          </a:p>
          <a:p>
            <a:pPr marL="285750" lvl="1" indent="-285750" defTabSz="685800">
              <a:lnSpc>
                <a:spcPct val="15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Currently has seven (7) </a:t>
            </a:r>
            <a:r>
              <a:rPr lang="en-US" sz="1800" kern="0" dirty="0" err="1"/>
              <a:t>councillors</a:t>
            </a:r>
            <a:r>
              <a:rPr lang="en-US" sz="1800" kern="0" dirty="0"/>
              <a:t>;</a:t>
            </a:r>
          </a:p>
          <a:p>
            <a:pPr marL="285750" lvl="1" indent="-285750" defTabSz="685800">
              <a:lnSpc>
                <a:spcPct val="15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The Municipality was placed under administration from 2 Dec 2016 to 1 March 2021;</a:t>
            </a:r>
          </a:p>
          <a:p>
            <a:pPr marL="285750" lvl="1" indent="-285750" defTabSz="685800">
              <a:lnSpc>
                <a:spcPct val="15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The municipality is a Grade 2 authority, in terms of the Office Bearers Act; and</a:t>
            </a:r>
          </a:p>
          <a:p>
            <a:pPr marL="285750" lvl="1" indent="-285750" defTabSz="685800">
              <a:lnSpc>
                <a:spcPct val="15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Population within municipal boundary – 22 244.</a:t>
            </a:r>
          </a:p>
        </p:txBody>
      </p:sp>
    </p:spTree>
    <p:extLst>
      <p:ext uri="{BB962C8B-B14F-4D97-AF65-F5344CB8AC3E}">
        <p14:creationId xmlns:p14="http://schemas.microsoft.com/office/powerpoint/2010/main" xmlns="" val="178867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Our own listed Management Action Plan</a:t>
            </a:r>
            <a:endParaRPr lang="en-ZA" dirty="0"/>
          </a:p>
        </p:txBody>
      </p:sp>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7"/>
          </p:nvPr>
        </p:nvSpPr>
        <p:spPr>
          <a:xfrm>
            <a:off x="393701" y="1069752"/>
            <a:ext cx="11462940" cy="5254848"/>
          </a:xfrm>
        </p:spPr>
        <p:txBody>
          <a:bodyPr>
            <a:normAutofit fontScale="92500" lnSpcReduction="20000"/>
          </a:bodyPr>
          <a:lstStyle/>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t>Cashflow Position (Eskom Debt Agreement)</a:t>
            </a:r>
          </a:p>
          <a:p>
            <a:pPr lvl="3" defTabSz="685800">
              <a:lnSpc>
                <a:spcPct val="160000"/>
              </a:lnSpc>
              <a:spcBef>
                <a:spcPts val="0"/>
              </a:spcBef>
              <a:spcAft>
                <a:spcPts val="750"/>
              </a:spcAft>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Service Delivery Issues</a:t>
            </a:r>
          </a:p>
          <a:p>
            <a:pPr lvl="3" defTabSz="685800">
              <a:lnSpc>
                <a:spcPct val="160000"/>
              </a:lnSpc>
              <a:spcBef>
                <a:spcPts val="0"/>
              </a:spcBef>
              <a:spcAft>
                <a:spcPts val="750"/>
              </a:spcAft>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Organisational Structure</a:t>
            </a:r>
          </a:p>
          <a:p>
            <a:pPr lvl="3" defTabSz="685800">
              <a:lnSpc>
                <a:spcPct val="160000"/>
              </a:lnSpc>
              <a:spcBef>
                <a:spcPts val="0"/>
              </a:spcBef>
              <a:spcAft>
                <a:spcPts val="750"/>
              </a:spcAft>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Legal action instigated by municipality as applicant </a:t>
            </a:r>
          </a:p>
          <a:p>
            <a:pPr lvl="3" defTabSz="685800">
              <a:lnSpc>
                <a:spcPct val="160000"/>
              </a:lnSpc>
              <a:spcBef>
                <a:spcPts val="0"/>
              </a:spcBef>
              <a:spcAft>
                <a:spcPts val="750"/>
              </a:spcAft>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Appointment of Staff from 1 January 2022</a:t>
            </a:r>
          </a:p>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solidFill>
                  <a:srgbClr val="000000"/>
                </a:solidFill>
              </a:rPr>
              <a:t>Adjustment Budget (Payment Rate)</a:t>
            </a:r>
          </a:p>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solidFill>
                  <a:srgbClr val="000000"/>
                </a:solidFill>
              </a:rPr>
              <a:t>Strategic Management</a:t>
            </a:r>
          </a:p>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solidFill>
                  <a:srgbClr val="000000"/>
                </a:solidFill>
              </a:rPr>
              <a:t>Office accommodation </a:t>
            </a:r>
          </a:p>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solidFill>
                  <a:srgbClr val="000000"/>
                </a:solidFill>
              </a:rPr>
              <a:t>Staff discipline</a:t>
            </a:r>
          </a:p>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solidFill>
                  <a:srgbClr val="000000"/>
                </a:solidFill>
              </a:rPr>
              <a:t>Land Audit</a:t>
            </a:r>
          </a:p>
          <a:p>
            <a:pPr marL="257175" lvl="1" indent="-257175" defTabSz="685800">
              <a:lnSpc>
                <a:spcPct val="160000"/>
              </a:lnSpc>
              <a:spcBef>
                <a:spcPts val="0"/>
              </a:spcBef>
              <a:spcAft>
                <a:spcPts val="750"/>
              </a:spcAft>
              <a:buSzPts val="1800"/>
              <a:buBlip>
                <a:blip r:embed="rId2"/>
              </a:buBlip>
              <a:defRPr sz="1800" b="0" i="0" u="none" strike="noStrike" kern="0" cap="none" spc="0" baseline="0">
                <a:solidFill>
                  <a:srgbClr val="000000"/>
                </a:solidFill>
                <a:uFillTx/>
              </a:defRPr>
            </a:pPr>
            <a:r>
              <a:rPr lang="en-US" sz="1800" kern="0" dirty="0">
                <a:solidFill>
                  <a:srgbClr val="000000"/>
                </a:solidFill>
              </a:rPr>
              <a:t>Credit Control and Debt Collection</a:t>
            </a:r>
          </a:p>
          <a:p>
            <a:pPr marL="360000" lvl="3" indent="0" defTabSz="685800">
              <a:lnSpc>
                <a:spcPct val="160000"/>
              </a:lnSpc>
              <a:spcBef>
                <a:spcPts val="0"/>
              </a:spcBef>
              <a:spcAft>
                <a:spcPts val="750"/>
              </a:spcAft>
              <a:buClr>
                <a:srgbClr val="001484"/>
              </a:buClr>
              <a:buSzPts val="1800"/>
              <a:buNone/>
              <a:defRPr sz="1800" b="0" i="0" u="none" strike="noStrike" kern="0" cap="none" spc="0" baseline="0">
                <a:solidFill>
                  <a:srgbClr val="000000"/>
                </a:solidFill>
                <a:uFillTx/>
              </a:defRPr>
            </a:pPr>
            <a:endParaRPr lang="en-US" sz="1800" kern="0" dirty="0"/>
          </a:p>
        </p:txBody>
      </p:sp>
    </p:spTree>
    <p:extLst>
      <p:ext uri="{BB962C8B-B14F-4D97-AF65-F5344CB8AC3E}">
        <p14:creationId xmlns:p14="http://schemas.microsoft.com/office/powerpoint/2010/main" xmlns="" val="242365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ZA" sz="2400" dirty="0"/>
              <a:t>The Biggest </a:t>
            </a:r>
            <a:r>
              <a:rPr lang="en-ZA" dirty="0"/>
              <a:t>I</a:t>
            </a:r>
            <a:r>
              <a:rPr lang="en-ZA" sz="2400" dirty="0"/>
              <a:t>nstitutional Challenges</a:t>
            </a:r>
            <a:endParaRPr lang="en-ZA" dirty="0"/>
          </a:p>
        </p:txBody>
      </p:sp>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7"/>
          </p:nvPr>
        </p:nvSpPr>
        <p:spPr>
          <a:xfrm>
            <a:off x="393701" y="1069752"/>
            <a:ext cx="11462940" cy="5254848"/>
          </a:xfrm>
        </p:spPr>
        <p:txBody>
          <a:bodyPr>
            <a:normAutofit/>
          </a:bodyPr>
          <a:lstStyle/>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Current Cash Position</a:t>
            </a:r>
          </a:p>
          <a:p>
            <a:pPr lvl="3" defTabSz="685800">
              <a:lnSpc>
                <a:spcPct val="150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Total Creditors (31October) - R69M</a:t>
            </a:r>
          </a:p>
          <a:p>
            <a:pPr lvl="3" defTabSz="685800">
              <a:lnSpc>
                <a:spcPct val="150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Cash in Bank (4 Nov) - R852k</a:t>
            </a:r>
          </a:p>
          <a:p>
            <a:pPr lvl="3" defTabSz="685800">
              <a:lnSpc>
                <a:spcPct val="150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EPWP funds - R464k</a:t>
            </a:r>
          </a:p>
          <a:p>
            <a:pPr marL="360000" lvl="3" indent="0" defTabSz="685800">
              <a:lnSpc>
                <a:spcPct val="150000"/>
              </a:lnSpc>
              <a:spcBef>
                <a:spcPts val="0"/>
              </a:spcBef>
              <a:buClr>
                <a:srgbClr val="003398"/>
              </a:buClr>
              <a:buSzPts val="1800"/>
              <a:buNone/>
              <a:defRPr sz="1800" b="0" i="0" u="none" strike="noStrike" kern="0" cap="none" spc="0" baseline="0">
                <a:solidFill>
                  <a:srgbClr val="000000"/>
                </a:solidFill>
                <a:uFillTx/>
              </a:defRPr>
            </a:pPr>
            <a:endParaRPr lang="en-US" sz="1800"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Chief Financial Officer post vacant (Head Hunting);</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Auditor- General is finalising the 2021/2022 audit;</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err="1"/>
              <a:t>Councillor</a:t>
            </a:r>
            <a:r>
              <a:rPr lang="en-US" sz="1800" kern="0" dirty="0"/>
              <a:t> litigation costs still unknown (To be investigated); and</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Annual bonus payment paid end November.</a:t>
            </a:r>
          </a:p>
        </p:txBody>
      </p:sp>
    </p:spTree>
    <p:extLst>
      <p:ext uri="{BB962C8B-B14F-4D97-AF65-F5344CB8AC3E}">
        <p14:creationId xmlns:p14="http://schemas.microsoft.com/office/powerpoint/2010/main" xmlns="" val="343857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sz="2400" dirty="0"/>
              <a:t>What needs to be done…</a:t>
            </a:r>
            <a:endParaRPr lang="en-ZA" dirty="0"/>
          </a:p>
        </p:txBody>
      </p:sp>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7"/>
          </p:nvPr>
        </p:nvSpPr>
        <p:spPr>
          <a:xfrm>
            <a:off x="393701" y="1069752"/>
            <a:ext cx="11462940" cy="5254848"/>
          </a:xfrm>
        </p:spPr>
        <p:txBody>
          <a:bodyPr>
            <a:normAutofit lnSpcReduction="10000"/>
          </a:bodyPr>
          <a:lstStyle/>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Debt Collection needs to improve effectively.</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Stability must be established within the administration.</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Consequence management is needed.</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Policies and procedures need to be reviewed and amended (not business as usual).</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Cost Containment measures.</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Mentorship and In-service training.</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Review Operating Procedures vs Job Tasks.</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Review current Service Delivery Mechanisms.</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Work on Image of the Municipality (quick wins).</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Teamwork / Partnerships (Business Sector - Inclusive).</a:t>
            </a:r>
          </a:p>
          <a:p>
            <a:pPr marL="257175" lvl="1" indent="-257175" defTabSz="685800">
              <a:lnSpc>
                <a:spcPct val="175000"/>
              </a:lnSpc>
              <a:spcBef>
                <a:spcPts val="0"/>
              </a:spcBef>
              <a:buSzPts val="1800"/>
              <a:buBlip>
                <a:blip r:embed="rId2"/>
              </a:buBlip>
              <a:defRPr sz="1800" b="0" i="0" u="none" strike="noStrike" kern="0" cap="none" spc="0" baseline="0">
                <a:solidFill>
                  <a:srgbClr val="000000"/>
                </a:solidFill>
                <a:uFillTx/>
              </a:defRPr>
            </a:pPr>
            <a:r>
              <a:rPr lang="en-US" sz="1800" kern="0" dirty="0"/>
              <a:t>Town Planning assistance promote development (cut red tape).</a:t>
            </a:r>
          </a:p>
        </p:txBody>
      </p:sp>
    </p:spTree>
    <p:extLst>
      <p:ext uri="{BB962C8B-B14F-4D97-AF65-F5344CB8AC3E}">
        <p14:creationId xmlns:p14="http://schemas.microsoft.com/office/powerpoint/2010/main" xmlns="" val="112957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ZA" sz="2400" dirty="0"/>
              <a:t>Council Strategic Session</a:t>
            </a:r>
            <a:endParaRPr lang="en-ZA" dirty="0"/>
          </a:p>
        </p:txBody>
      </p:sp>
      <p:sp>
        <p:nvSpPr>
          <p:cNvPr id="4" name="Text Placeholder 3">
            <a:extLst>
              <a:ext uri="{FF2B5EF4-FFF2-40B4-BE49-F238E27FC236}">
                <a16:creationId xmlns:a16="http://schemas.microsoft.com/office/drawing/2014/main" xmlns="" id="{AB8D5B3D-6CCD-B5E6-98B2-256CFB613C10}"/>
              </a:ext>
            </a:extLst>
          </p:cNvPr>
          <p:cNvSpPr>
            <a:spLocks noGrp="1"/>
          </p:cNvSpPr>
          <p:nvPr>
            <p:ph type="body" sz="quarter" idx="17"/>
          </p:nvPr>
        </p:nvSpPr>
        <p:spPr>
          <a:xfrm>
            <a:off x="393701" y="1069752"/>
            <a:ext cx="11462940" cy="5254848"/>
          </a:xfrm>
        </p:spPr>
        <p:txBody>
          <a:bodyPr>
            <a:normAutofit lnSpcReduction="10000"/>
          </a:bodyPr>
          <a:lstStyle/>
          <a:p>
            <a:pPr marL="257175" lvl="1" indent="-257175" defTabSz="685800">
              <a:lnSpc>
                <a:spcPct val="165000"/>
              </a:lnSpc>
              <a:spcBef>
                <a:spcPts val="0"/>
              </a:spcBef>
              <a:buSzPts val="1800"/>
              <a:buBlip>
                <a:blip r:embed="rId2"/>
              </a:buBlip>
              <a:defRPr sz="1800" b="0" i="0" u="none" strike="noStrike" kern="0" cap="none" spc="0" baseline="0">
                <a:solidFill>
                  <a:srgbClr val="000000"/>
                </a:solidFill>
                <a:uFillTx/>
              </a:defRPr>
            </a:pPr>
            <a:r>
              <a:rPr lang="en-US" sz="1800" kern="0" dirty="0"/>
              <a:t>Revision of the Macro Structure in terms of Staff Regulations: </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Financial Services Directorate</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Community Services Directorate </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Infrastructure Directorate</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Corporate Services Directorate</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Office Accommodation</a:t>
            </a:r>
          </a:p>
          <a:p>
            <a:pPr marL="285750" lvl="1" indent="-285750" defTabSz="685800">
              <a:lnSpc>
                <a:spcPct val="165000"/>
              </a:lnSpc>
              <a:spcBef>
                <a:spcPts val="0"/>
              </a:spcBef>
              <a:buClr>
                <a:srgbClr val="003398"/>
              </a:buClr>
              <a:buSzPts val="1800"/>
              <a:defRPr sz="1800" b="0" i="0" u="none" strike="noStrike" kern="0" cap="none" spc="0" baseline="0">
                <a:solidFill>
                  <a:srgbClr val="000000"/>
                </a:solidFill>
                <a:uFillTx/>
              </a:defRPr>
            </a:pPr>
            <a:r>
              <a:rPr lang="en-US" sz="1800" kern="0" dirty="0">
                <a:solidFill>
                  <a:srgbClr val="000000"/>
                </a:solidFill>
              </a:rPr>
              <a:t>The internal management action plan revision.</a:t>
            </a:r>
          </a:p>
          <a:p>
            <a:pPr marL="285750" lvl="1" indent="-285750" defTabSz="685800">
              <a:lnSpc>
                <a:spcPct val="165000"/>
              </a:lnSpc>
              <a:spcBef>
                <a:spcPts val="0"/>
              </a:spcBef>
              <a:buClr>
                <a:srgbClr val="003398"/>
              </a:buClr>
              <a:buSzPts val="1800"/>
              <a:defRPr sz="1800" b="0" i="0" u="none" strike="noStrike" kern="0" cap="none" spc="0" baseline="0">
                <a:solidFill>
                  <a:srgbClr val="000000"/>
                </a:solidFill>
                <a:uFillTx/>
              </a:defRPr>
            </a:pPr>
            <a:r>
              <a:rPr lang="en-US" sz="1800" kern="0" dirty="0">
                <a:solidFill>
                  <a:srgbClr val="000000"/>
                </a:solidFill>
              </a:rPr>
              <a:t>Challenges and Quick wins</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Technical Services</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Corporate Services</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Community Services</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Human Resource Management</a:t>
            </a:r>
          </a:p>
          <a:p>
            <a:pPr lvl="3" defTabSz="685800">
              <a:lnSpc>
                <a:spcPct val="165000"/>
              </a:lnSpc>
              <a:spcBef>
                <a:spcPts val="0"/>
              </a:spcBef>
              <a:buClr>
                <a:srgbClr val="003398"/>
              </a:buClr>
              <a:buSzPts val="1800"/>
              <a:buFont typeface="Arial" panose="020B0604020202020204" pitchFamily="34" charset="0"/>
              <a:buChar char="•"/>
              <a:defRPr sz="1800" b="0" i="0" u="none" strike="noStrike" kern="0" cap="none" spc="0" baseline="0">
                <a:solidFill>
                  <a:srgbClr val="000000"/>
                </a:solidFill>
                <a:uFillTx/>
              </a:defRPr>
            </a:pPr>
            <a:endParaRPr lang="en-US" sz="1800" kern="0" dirty="0"/>
          </a:p>
        </p:txBody>
      </p:sp>
    </p:spTree>
    <p:extLst>
      <p:ext uri="{BB962C8B-B14F-4D97-AF65-F5344CB8AC3E}">
        <p14:creationId xmlns:p14="http://schemas.microsoft.com/office/powerpoint/2010/main" xmlns="" val="187004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24443" y="1821873"/>
            <a:ext cx="11041721" cy="3214254"/>
          </a:xfrm>
        </p:spPr>
        <p:txBody>
          <a:bodyPr>
            <a:normAutofit/>
          </a:bodyPr>
          <a:lstStyle/>
          <a:p>
            <a:r>
              <a:rPr lang="en-US" sz="2400" b="1" dirty="0">
                <a:solidFill>
                  <a:srgbClr val="FFFFFF"/>
                </a:solidFill>
              </a:rPr>
              <a:t>PART B – WESTERN CAPE GOVERNMENT (PT)</a:t>
            </a:r>
          </a:p>
          <a:p>
            <a:r>
              <a:rPr lang="en-US" sz="2400" dirty="0">
                <a:solidFill>
                  <a:srgbClr val="FFFFFF"/>
                </a:solidFill>
              </a:rPr>
              <a:t/>
            </a:r>
            <a:br>
              <a:rPr lang="en-US" sz="2400" dirty="0">
                <a:solidFill>
                  <a:srgbClr val="FFFFFF"/>
                </a:solidFill>
              </a:rPr>
            </a:br>
            <a:r>
              <a:rPr lang="en-US" sz="2400" dirty="0">
                <a:solidFill>
                  <a:srgbClr val="FFFFFF"/>
                </a:solidFill>
              </a:rPr>
              <a:t>Current Status Quo: </a:t>
            </a:r>
            <a:br>
              <a:rPr lang="en-US" sz="2400" dirty="0">
                <a:solidFill>
                  <a:srgbClr val="FFFFFF"/>
                </a:solidFill>
              </a:rPr>
            </a:br>
            <a:r>
              <a:rPr lang="en-US" sz="2400" dirty="0">
                <a:solidFill>
                  <a:srgbClr val="FFFFFF"/>
                </a:solidFill>
              </a:rPr>
              <a:t>Financial Governance</a:t>
            </a:r>
          </a:p>
          <a:p>
            <a:pPr algn="r"/>
            <a:endParaRPr lang="en-US" sz="2400" dirty="0">
              <a:solidFill>
                <a:srgbClr val="FFFFFF"/>
              </a:solidFill>
            </a:endParaRPr>
          </a:p>
          <a:p>
            <a:pPr algn="r"/>
            <a:r>
              <a:rPr lang="en-US" sz="2400" dirty="0">
                <a:solidFill>
                  <a:srgbClr val="FFFFFF"/>
                </a:solidFill>
              </a:rPr>
              <a:t>Presenter: Steven Kenyon</a:t>
            </a:r>
            <a:endParaRPr lang="en-US" sz="2400" dirty="0">
              <a:solidFill>
                <a:srgbClr val="FFFFFF"/>
              </a:solidFill>
              <a:highlight>
                <a:srgbClr val="FF0000"/>
              </a:highlight>
            </a:endParaRPr>
          </a:p>
        </p:txBody>
      </p:sp>
    </p:spTree>
    <p:extLst>
      <p:ext uri="{BB962C8B-B14F-4D97-AF65-F5344CB8AC3E}">
        <p14:creationId xmlns:p14="http://schemas.microsoft.com/office/powerpoint/2010/main" xmlns="" val="254600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Financial Management Challenges</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fontScale="92500" lnSpcReduction="10000"/>
          </a:bodyPr>
          <a:lstStyle/>
          <a:p>
            <a:pPr algn="just" defTabSz="685800">
              <a:lnSpc>
                <a:spcPct val="150000"/>
              </a:lnSpc>
              <a:spcBef>
                <a:spcPts val="0"/>
              </a:spcBef>
              <a:buSzPts val="1800"/>
              <a:defRPr sz="1800" b="0" i="0" u="none" strike="noStrike" kern="0" cap="none" spc="0" baseline="0">
                <a:solidFill>
                  <a:srgbClr val="000000"/>
                </a:solidFill>
                <a:uFillTx/>
              </a:defRPr>
            </a:pPr>
            <a:r>
              <a:rPr lang="en-US" sz="1800" kern="0" dirty="0"/>
              <a:t>The Municipality still faces significant financial challenges, including:</a:t>
            </a:r>
          </a:p>
          <a:p>
            <a:pPr algn="just" defTabSz="685800">
              <a:lnSpc>
                <a:spcPct val="150000"/>
              </a:lnSpc>
              <a:spcBef>
                <a:spcPts val="0"/>
              </a:spcBef>
              <a:buSzPts val="1800"/>
              <a:defRPr sz="1800" b="0" i="0" u="none" strike="noStrike" kern="0" cap="none" spc="0" baseline="0">
                <a:solidFill>
                  <a:srgbClr val="000000"/>
                </a:solidFill>
                <a:uFillTx/>
              </a:defRPr>
            </a:pPr>
            <a:r>
              <a:rPr lang="en-US" sz="1800" kern="0" dirty="0"/>
              <a:t> </a:t>
            </a:r>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Adoption of an unfunded budget for 2022/23</a:t>
            </a:r>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Small revenue base, weak collections and high staff costs and losses on services mean the municipality struggles to build cash reserves. Hence facing liquidity challenges.  </a:t>
            </a:r>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Weak cash position has led to non-payment of creditors such as Eskom, AGSA (resulting in the build-up of large debts on which interest must be paid. </a:t>
            </a:r>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Weaknesses in financial management mean there is a poor link between budgeted and actual spending.</a:t>
            </a:r>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A lack of oversight, SCM risks and non-compliance resulting in opportunity for non-value for money spending and excessive occurrences of irregular, fruitless and wasteful and </a:t>
            </a:r>
            <a:r>
              <a:rPr lang="en-US" sz="1800" kern="0" dirty="0" err="1"/>
              <a:t>unauthorised</a:t>
            </a:r>
            <a:r>
              <a:rPr lang="en-US" sz="1800" kern="0" dirty="0"/>
              <a:t> expenditure. The amount and volume of supply chain management (SCM) deviations remains a critical concern.</a:t>
            </a:r>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Qualified audit opinion from the Auditor-General for the 2020/21 financial year with emphasis on financial affairs of the municipality which were not in order. </a:t>
            </a:r>
          </a:p>
        </p:txBody>
      </p:sp>
    </p:spTree>
    <p:extLst>
      <p:ext uri="{BB962C8B-B14F-4D97-AF65-F5344CB8AC3E}">
        <p14:creationId xmlns:p14="http://schemas.microsoft.com/office/powerpoint/2010/main" xmlns="" val="205061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Unfunded Budgets</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a:bodyPr>
          <a:lstStyle/>
          <a:p>
            <a:pPr marL="342900" lvl="1" indent="-342900" algn="just">
              <a:lnSpc>
                <a:spcPct val="150000"/>
              </a:lnSpc>
              <a:spcBef>
                <a:spcPts val="0"/>
              </a:spcBef>
            </a:pPr>
            <a:r>
              <a:rPr lang="en-US" sz="1800" dirty="0"/>
              <a:t>The Municipality has adopted </a:t>
            </a:r>
            <a:r>
              <a:rPr lang="en-US" sz="1800" b="1" dirty="0"/>
              <a:t>unfunded budgets since 2018/19 </a:t>
            </a:r>
            <a:r>
              <a:rPr lang="en-US" sz="1800" dirty="0"/>
              <a:t>and for the 2022/23 financial year the budget is still unfunded. </a:t>
            </a:r>
          </a:p>
          <a:p>
            <a:pPr marL="571500" lvl="1" indent="-228600" algn="just">
              <a:lnSpc>
                <a:spcPct val="150000"/>
              </a:lnSpc>
              <a:spcBef>
                <a:spcPts val="0"/>
              </a:spcBef>
              <a:buFont typeface="Arial" panose="020B0604020202020204" pitchFamily="34" charset="0"/>
              <a:buChar char="•"/>
            </a:pPr>
            <a:r>
              <a:rPr lang="en-US" sz="1800" i="1" dirty="0"/>
              <a:t>Municipality has not implemented the measures needed to balance revenue and expenditure and achieve a funded budget.</a:t>
            </a:r>
          </a:p>
          <a:p>
            <a:pPr marL="342900" lvl="1" indent="0" algn="just">
              <a:lnSpc>
                <a:spcPct val="150000"/>
              </a:lnSpc>
              <a:spcBef>
                <a:spcPts val="0"/>
              </a:spcBef>
              <a:buNone/>
            </a:pPr>
            <a:endParaRPr lang="en-US" sz="1800" i="1" dirty="0"/>
          </a:p>
          <a:p>
            <a:pPr marL="342900" lvl="1" indent="-342900" algn="just">
              <a:lnSpc>
                <a:spcPct val="150000"/>
              </a:lnSpc>
              <a:spcBef>
                <a:spcPts val="0"/>
              </a:spcBef>
            </a:pPr>
            <a:r>
              <a:rPr lang="en-US" sz="1800" dirty="0"/>
              <a:t>The Municipality has adopted a </a:t>
            </a:r>
            <a:r>
              <a:rPr lang="en-US" sz="1800" b="1" dirty="0"/>
              <a:t>Budget Funding Plan </a:t>
            </a:r>
            <a:r>
              <a:rPr lang="en-US" sz="1800" dirty="0"/>
              <a:t>and reports regularly on its implementation.</a:t>
            </a:r>
          </a:p>
          <a:p>
            <a:pPr marL="0" lvl="1" indent="0" algn="just">
              <a:lnSpc>
                <a:spcPct val="150000"/>
              </a:lnSpc>
              <a:spcBef>
                <a:spcPts val="0"/>
              </a:spcBef>
              <a:buNone/>
            </a:pPr>
            <a:endParaRPr lang="en-US" sz="1800" dirty="0"/>
          </a:p>
          <a:p>
            <a:pPr marL="342900" lvl="1" indent="-342900" algn="just">
              <a:lnSpc>
                <a:spcPct val="150000"/>
              </a:lnSpc>
              <a:spcBef>
                <a:spcPts val="0"/>
              </a:spcBef>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However, Implementation of the Budget Funding Plan has been too slow and </a:t>
            </a: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targets have been missed </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hence the failure to move to a funded position. </a:t>
            </a:r>
            <a:endParaRPr lang="en-ZA" sz="1800" dirty="0"/>
          </a:p>
        </p:txBody>
      </p:sp>
    </p:spTree>
    <p:extLst>
      <p:ext uri="{BB962C8B-B14F-4D97-AF65-F5344CB8AC3E}">
        <p14:creationId xmlns:p14="http://schemas.microsoft.com/office/powerpoint/2010/main" xmlns="" val="73671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Financial Management - Capacity Constraints</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a:bodyPr>
          <a:lstStyle/>
          <a:p>
            <a:pPr marL="0" lvl="1" indent="0" algn="just">
              <a:lnSpc>
                <a:spcPct val="150000"/>
              </a:lnSpc>
              <a:spcBef>
                <a:spcPts val="0"/>
              </a:spcBef>
              <a:buNone/>
            </a:pPr>
            <a:r>
              <a:rPr lang="en-US" sz="1800" dirty="0"/>
              <a:t>The finance unit in Kannaland is facing severe capacity constraints:</a:t>
            </a:r>
          </a:p>
          <a:p>
            <a:pPr marL="0" lvl="1" indent="0" algn="just">
              <a:lnSpc>
                <a:spcPct val="150000"/>
              </a:lnSpc>
              <a:spcBef>
                <a:spcPts val="0"/>
              </a:spcBef>
              <a:buNone/>
            </a:pPr>
            <a:endParaRPr lang="en-US" sz="1800" dirty="0"/>
          </a:p>
          <a:p>
            <a:pPr marL="342900" lvl="1" indent="-342900" algn="just">
              <a:lnSpc>
                <a:spcPct val="150000"/>
              </a:lnSpc>
              <a:spcBef>
                <a:spcPts val="0"/>
              </a:spcBef>
            </a:pPr>
            <a:r>
              <a:rPr lang="en-US" sz="1800" dirty="0"/>
              <a:t>Resignation of key management in the finance unit (BTO Manager and Accountant) has left the municipality without the necessary skills or proper direction for sound financial management.</a:t>
            </a:r>
          </a:p>
          <a:p>
            <a:pPr marL="342900" lvl="1" indent="-342900" algn="just">
              <a:lnSpc>
                <a:spcPct val="150000"/>
              </a:lnSpc>
              <a:spcBef>
                <a:spcPts val="0"/>
              </a:spcBef>
            </a:pPr>
            <a:r>
              <a:rPr lang="en-US" sz="1800" dirty="0"/>
              <a:t> The current SCM structure does not meet the policy requirements and does not provide for an adequate number of officials necessary to maintain an effective system of SCM.</a:t>
            </a:r>
          </a:p>
          <a:p>
            <a:pPr marL="342900" lvl="1" indent="-342900" algn="just">
              <a:lnSpc>
                <a:spcPct val="150000"/>
              </a:lnSpc>
              <a:spcBef>
                <a:spcPts val="0"/>
              </a:spcBef>
            </a:pPr>
            <a:r>
              <a:rPr lang="en-US" sz="1800" dirty="0"/>
              <a:t>The Municipality struggles with compliance with legislation in terms of completion, approval, submission and publishing of strategic documents such as the SDBIP, Annual Report and MFMA Section 52(d) reports.</a:t>
            </a:r>
          </a:p>
          <a:p>
            <a:pPr marL="342900" lvl="1" indent="-342900" algn="just">
              <a:lnSpc>
                <a:spcPct val="150000"/>
              </a:lnSpc>
              <a:spcBef>
                <a:spcPts val="0"/>
              </a:spcBef>
            </a:pPr>
            <a:r>
              <a:rPr lang="en-US" sz="1800" dirty="0"/>
              <a:t>Provincial Treasury is also concerned with the credibility of non-financial performance information which was raised as material finding during the 2020/21 audit by AG.</a:t>
            </a:r>
          </a:p>
        </p:txBody>
      </p:sp>
    </p:spTree>
    <p:extLst>
      <p:ext uri="{BB962C8B-B14F-4D97-AF65-F5344CB8AC3E}">
        <p14:creationId xmlns:p14="http://schemas.microsoft.com/office/powerpoint/2010/main" xmlns="" val="359750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795868" y="1821873"/>
            <a:ext cx="11041721" cy="3214254"/>
          </a:xfrm>
        </p:spPr>
        <p:txBody>
          <a:bodyPr>
            <a:normAutofit/>
          </a:bodyPr>
          <a:lstStyle/>
          <a:p>
            <a:r>
              <a:rPr lang="en-US" sz="2400" b="1" dirty="0">
                <a:solidFill>
                  <a:srgbClr val="FFFFFF"/>
                </a:solidFill>
              </a:rPr>
              <a:t>PART A</a:t>
            </a:r>
          </a:p>
          <a:p>
            <a:r>
              <a:rPr lang="en-US" sz="2400" dirty="0">
                <a:solidFill>
                  <a:srgbClr val="FFFFFF"/>
                </a:solidFill>
              </a:rPr>
              <a:t/>
            </a:r>
            <a:br>
              <a:rPr lang="en-US" sz="2400" dirty="0">
                <a:solidFill>
                  <a:srgbClr val="FFFFFF"/>
                </a:solidFill>
              </a:rPr>
            </a:br>
            <a:r>
              <a:rPr lang="en-US" sz="2400" dirty="0">
                <a:solidFill>
                  <a:srgbClr val="FFFFFF"/>
                </a:solidFill>
              </a:rPr>
              <a:t>Historic Overview: </a:t>
            </a:r>
            <a:br>
              <a:rPr lang="en-US" sz="2400" dirty="0">
                <a:solidFill>
                  <a:srgbClr val="FFFFFF"/>
                </a:solidFill>
              </a:rPr>
            </a:br>
            <a:r>
              <a:rPr lang="en-US" sz="2400" dirty="0">
                <a:solidFill>
                  <a:srgbClr val="FFFFFF"/>
                </a:solidFill>
              </a:rPr>
              <a:t>Support, Interventions and Involvement </a:t>
            </a:r>
            <a:br>
              <a:rPr lang="en-US" sz="2400" dirty="0">
                <a:solidFill>
                  <a:srgbClr val="FFFFFF"/>
                </a:solidFill>
              </a:rPr>
            </a:br>
            <a:r>
              <a:rPr lang="en-US" sz="2400" dirty="0">
                <a:solidFill>
                  <a:srgbClr val="FFFFFF"/>
                </a:solidFill>
              </a:rPr>
              <a:t>(DLG and PT)</a:t>
            </a:r>
            <a:endParaRPr lang="en-ZA" sz="2400" dirty="0"/>
          </a:p>
        </p:txBody>
      </p:sp>
    </p:spTree>
    <p:extLst>
      <p:ext uri="{BB962C8B-B14F-4D97-AF65-F5344CB8AC3E}">
        <p14:creationId xmlns:p14="http://schemas.microsoft.com/office/powerpoint/2010/main" xmlns="" val="3543571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Support for Financial Management</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lnSpcReduction="10000"/>
          </a:bodyPr>
          <a:lstStyle/>
          <a:p>
            <a:pPr marL="342900" lvl="1" indent="-342900" algn="just">
              <a:lnSpc>
                <a:spcPct val="145000"/>
              </a:lnSpc>
              <a:spcBef>
                <a:spcPts val="0"/>
              </a:spcBef>
            </a:pPr>
            <a:r>
              <a:rPr lang="en-US" sz="1800" dirty="0"/>
              <a:t>Accountability for financial management capability rests with the municipality.</a:t>
            </a:r>
          </a:p>
          <a:p>
            <a:pPr marL="0" lvl="1" indent="0" algn="just">
              <a:lnSpc>
                <a:spcPct val="145000"/>
              </a:lnSpc>
              <a:spcBef>
                <a:spcPts val="0"/>
              </a:spcBef>
              <a:buNone/>
            </a:pPr>
            <a:endParaRPr lang="en-US" sz="1800" dirty="0"/>
          </a:p>
          <a:p>
            <a:pPr marL="342900" lvl="1" indent="-342900" algn="just">
              <a:lnSpc>
                <a:spcPct val="145000"/>
              </a:lnSpc>
              <a:spcBef>
                <a:spcPts val="0"/>
              </a:spcBef>
            </a:pPr>
            <a:r>
              <a:rPr lang="en-US" sz="1800" dirty="0"/>
              <a:t>Provincial Treasury has tried several different ways to provide capacity to the Municipality including:</a:t>
            </a:r>
          </a:p>
          <a:p>
            <a:pPr marL="628650" lvl="3" indent="-268288" algn="just">
              <a:lnSpc>
                <a:spcPct val="145000"/>
              </a:lnSpc>
              <a:spcBef>
                <a:spcPts val="0"/>
              </a:spcBef>
              <a:buClr>
                <a:srgbClr val="001484"/>
              </a:buClr>
              <a:buFont typeface="Arial" panose="020B0604020202020204" pitchFamily="34" charset="0"/>
              <a:buChar char="•"/>
            </a:pPr>
            <a:r>
              <a:rPr lang="en-US" sz="1800" dirty="0"/>
              <a:t>Grant funding (including funding positions in the municipality);</a:t>
            </a:r>
          </a:p>
          <a:p>
            <a:pPr marL="628650" lvl="3" indent="-268288" algn="just">
              <a:lnSpc>
                <a:spcPct val="145000"/>
              </a:lnSpc>
              <a:spcBef>
                <a:spcPts val="0"/>
              </a:spcBef>
              <a:buClr>
                <a:srgbClr val="001484"/>
              </a:buClr>
              <a:buFont typeface="Arial" panose="020B0604020202020204" pitchFamily="34" charset="0"/>
              <a:buChar char="•"/>
            </a:pPr>
            <a:r>
              <a:rPr lang="en-US" sz="1800" dirty="0"/>
              <a:t>Support through expertise deployed to the Municipality (funded by National Treasury); and</a:t>
            </a:r>
          </a:p>
          <a:p>
            <a:pPr marL="628650" lvl="3" indent="-268288" algn="just">
              <a:lnSpc>
                <a:spcPct val="145000"/>
              </a:lnSpc>
              <a:spcBef>
                <a:spcPts val="0"/>
              </a:spcBef>
              <a:buClr>
                <a:srgbClr val="001484"/>
              </a:buClr>
              <a:buFont typeface="Arial" panose="020B0604020202020204" pitchFamily="34" charset="0"/>
              <a:buChar char="•"/>
            </a:pPr>
            <a:r>
              <a:rPr lang="en-US" sz="1800" dirty="0"/>
              <a:t>Meetings, advice and support.</a:t>
            </a:r>
          </a:p>
          <a:p>
            <a:pPr marL="360362" lvl="3" indent="0" algn="just">
              <a:lnSpc>
                <a:spcPct val="145000"/>
              </a:lnSpc>
              <a:spcBef>
                <a:spcPts val="0"/>
              </a:spcBef>
              <a:buClr>
                <a:srgbClr val="001484"/>
              </a:buClr>
              <a:buNone/>
            </a:pPr>
            <a:endParaRPr lang="en-US" sz="1800" dirty="0"/>
          </a:p>
          <a:p>
            <a:pPr marL="342900" lvl="1" indent="-342900" algn="just">
              <a:lnSpc>
                <a:spcPct val="145000"/>
              </a:lnSpc>
              <a:spcBef>
                <a:spcPts val="0"/>
              </a:spcBef>
            </a:pPr>
            <a:r>
              <a:rPr lang="en-US" sz="1800" dirty="0"/>
              <a:t>Current approach to support includes:</a:t>
            </a:r>
          </a:p>
          <a:p>
            <a:pPr marL="628650" lvl="3" indent="-268288" algn="just">
              <a:lnSpc>
                <a:spcPct val="145000"/>
              </a:lnSpc>
              <a:spcBef>
                <a:spcPts val="0"/>
              </a:spcBef>
              <a:buClr>
                <a:srgbClr val="001484"/>
              </a:buClr>
              <a:buFont typeface="Arial" panose="020B0604020202020204" pitchFamily="34" charset="0"/>
              <a:buChar char="•"/>
            </a:pPr>
            <a:r>
              <a:rPr lang="en-US" sz="1800" dirty="0"/>
              <a:t>Engaging new management on establishing a formal “cashflow committee” to prioritize revenue and spending decisions and oversee implementation;</a:t>
            </a:r>
          </a:p>
          <a:p>
            <a:pPr marL="628650" lvl="3" indent="-268288" algn="just">
              <a:lnSpc>
                <a:spcPct val="145000"/>
              </a:lnSpc>
              <a:spcBef>
                <a:spcPts val="0"/>
              </a:spcBef>
              <a:buClr>
                <a:srgbClr val="001484"/>
              </a:buClr>
              <a:buFont typeface="Arial" panose="020B0604020202020204" pitchFamily="34" charset="0"/>
              <a:buChar char="•"/>
            </a:pPr>
            <a:r>
              <a:rPr lang="en-US" sz="1800" dirty="0"/>
              <a:t>Capacity support deployed to support Kannaland on part-time basis; and</a:t>
            </a:r>
          </a:p>
          <a:p>
            <a:pPr marL="628650" lvl="3" indent="-268288" algn="just">
              <a:lnSpc>
                <a:spcPct val="145000"/>
              </a:lnSpc>
              <a:spcBef>
                <a:spcPts val="0"/>
              </a:spcBef>
              <a:buClr>
                <a:srgbClr val="001484"/>
              </a:buClr>
              <a:buFont typeface="Arial" panose="020B0604020202020204" pitchFamily="34" charset="0"/>
              <a:buChar char="•"/>
            </a:pPr>
            <a:r>
              <a:rPr lang="en-US" sz="1800" dirty="0"/>
              <a:t>Continued advice and close monitoring of Budget Funding Plan. </a:t>
            </a:r>
          </a:p>
        </p:txBody>
      </p:sp>
    </p:spTree>
    <p:extLst>
      <p:ext uri="{BB962C8B-B14F-4D97-AF65-F5344CB8AC3E}">
        <p14:creationId xmlns:p14="http://schemas.microsoft.com/office/powerpoint/2010/main" xmlns="" val="3020857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24443" y="1821873"/>
            <a:ext cx="11041721" cy="3214254"/>
          </a:xfrm>
        </p:spPr>
        <p:txBody>
          <a:bodyPr>
            <a:normAutofit/>
          </a:bodyPr>
          <a:lstStyle/>
          <a:p>
            <a:r>
              <a:rPr lang="en-US" sz="2400" b="1" dirty="0">
                <a:solidFill>
                  <a:srgbClr val="FFFFFF"/>
                </a:solidFill>
              </a:rPr>
              <a:t>PART B – WESTERN CAPE GOVERNMENT (DLG)</a:t>
            </a:r>
          </a:p>
          <a:p>
            <a:r>
              <a:rPr lang="en-US" sz="2400" dirty="0">
                <a:solidFill>
                  <a:srgbClr val="FFFFFF"/>
                </a:solidFill>
              </a:rPr>
              <a:t/>
            </a:r>
            <a:br>
              <a:rPr lang="en-US" sz="2400" dirty="0">
                <a:solidFill>
                  <a:srgbClr val="FFFFFF"/>
                </a:solidFill>
              </a:rPr>
            </a:br>
            <a:r>
              <a:rPr lang="en-US" sz="2400" dirty="0">
                <a:solidFill>
                  <a:srgbClr val="FFFFFF"/>
                </a:solidFill>
              </a:rPr>
              <a:t>Current Status Quo: </a:t>
            </a:r>
          </a:p>
          <a:p>
            <a:r>
              <a:rPr lang="en-US" sz="2400" dirty="0">
                <a:solidFill>
                  <a:srgbClr val="FFFFFF"/>
                </a:solidFill>
              </a:rPr>
              <a:t>Governance, Administration and Service Delivery</a:t>
            </a:r>
          </a:p>
          <a:p>
            <a:pPr algn="r"/>
            <a:endParaRPr lang="en-US" sz="2400" dirty="0">
              <a:solidFill>
                <a:srgbClr val="FFFFFF"/>
              </a:solidFill>
            </a:endParaRPr>
          </a:p>
          <a:p>
            <a:pPr algn="r"/>
            <a:r>
              <a:rPr lang="en-US" sz="2400" dirty="0">
                <a:solidFill>
                  <a:srgbClr val="FFFFFF"/>
                </a:solidFill>
              </a:rPr>
              <a:t>Presenter: Adv G Birch</a:t>
            </a:r>
          </a:p>
        </p:txBody>
      </p:sp>
    </p:spTree>
    <p:extLst>
      <p:ext uri="{BB962C8B-B14F-4D97-AF65-F5344CB8AC3E}">
        <p14:creationId xmlns:p14="http://schemas.microsoft.com/office/powerpoint/2010/main" xmlns="" val="13461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Governance</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Autofit/>
          </a:bodyPr>
          <a:lstStyle/>
          <a:p>
            <a:pPr marL="257175" lvl="1" indent="-257175" algn="just" defTabSz="685800">
              <a:lnSpc>
                <a:spcPct val="135000"/>
              </a:lnSpc>
              <a:spcBef>
                <a:spcPts val="0"/>
              </a:spcBef>
              <a:buSzPts val="1800"/>
              <a:buBlip>
                <a:blip r:embed="rId2"/>
              </a:buBlip>
              <a:defRPr sz="1800" b="0" i="0" u="none" strike="noStrike" kern="0" cap="none" spc="0" baseline="0">
                <a:solidFill>
                  <a:srgbClr val="000000"/>
                </a:solidFill>
                <a:uFillTx/>
              </a:defRPr>
            </a:pPr>
            <a:r>
              <a:rPr lang="en-US" sz="1800" kern="0" dirty="0"/>
              <a:t>The composition of the Municipal Council of Kannaland Municipality is seven (7) </a:t>
            </a:r>
            <a:r>
              <a:rPr lang="en-US" sz="1800" kern="0" dirty="0" err="1"/>
              <a:t>Councillors</a:t>
            </a:r>
            <a:r>
              <a:rPr lang="en-US" sz="1800" kern="0" dirty="0"/>
              <a:t>.</a:t>
            </a:r>
          </a:p>
          <a:p>
            <a:pPr lvl="3" algn="just" defTabSz="685800">
              <a:lnSpc>
                <a:spcPct val="135000"/>
              </a:lnSpc>
              <a:spcBef>
                <a:spcPts val="0"/>
              </a:spcBef>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The current political composition of Council is as follows: 3 ICOSA, 2 ANC, 1 DA and 1 KIP. </a:t>
            </a:r>
          </a:p>
          <a:p>
            <a:pPr marL="257175" lvl="1" indent="-257175" algn="just" defTabSz="685800">
              <a:lnSpc>
                <a:spcPct val="135000"/>
              </a:lnSpc>
              <a:spcBef>
                <a:spcPts val="0"/>
              </a:spcBef>
              <a:buSzPts val="1800"/>
              <a:buBlip>
                <a:blip r:embed="rId2"/>
              </a:buBlip>
              <a:defRPr sz="1800" b="0" i="0" u="none" strike="noStrike" kern="0" cap="none" spc="0" baseline="0">
                <a:solidFill>
                  <a:srgbClr val="000000"/>
                </a:solidFill>
                <a:uFillTx/>
              </a:defRPr>
            </a:pPr>
            <a:endParaRPr lang="en-US" sz="1800" kern="0" dirty="0"/>
          </a:p>
          <a:p>
            <a:pPr marL="257175" lvl="1" indent="-257175" algn="just" defTabSz="685800">
              <a:lnSpc>
                <a:spcPct val="135000"/>
              </a:lnSpc>
              <a:spcBef>
                <a:spcPts val="0"/>
              </a:spcBef>
              <a:buSzPts val="1800"/>
              <a:buBlip>
                <a:blip r:embed="rId2"/>
              </a:buBlip>
              <a:defRPr sz="1800" b="0" i="0" u="none" strike="noStrike" kern="0" cap="none" spc="0" baseline="0">
                <a:solidFill>
                  <a:srgbClr val="000000"/>
                </a:solidFill>
                <a:uFillTx/>
              </a:defRPr>
            </a:pPr>
            <a:r>
              <a:rPr lang="en-US" sz="1800" kern="0" dirty="0"/>
              <a:t>Coalition arrangements in the Municipality are unstable, with coalition partnership changing constantly- </a:t>
            </a:r>
          </a:p>
          <a:p>
            <a:pPr marL="569913" lvl="3" indent="-209550" algn="just" defTabSz="685800">
              <a:lnSpc>
                <a:spcPct val="135000"/>
              </a:lnSpc>
              <a:spcBef>
                <a:spcPts val="0"/>
              </a:spcBef>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Post-election coalition partnership between ICOSA &amp; ANC; </a:t>
            </a:r>
          </a:p>
          <a:p>
            <a:pPr marL="569913" lvl="3" indent="-209550" algn="just" defTabSz="685800">
              <a:lnSpc>
                <a:spcPct val="135000"/>
              </a:lnSpc>
              <a:spcBef>
                <a:spcPts val="0"/>
              </a:spcBef>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19 January 2022: Motions of No Confidence: Political Control by way of a coalition between ANC, KIP and DA;</a:t>
            </a:r>
          </a:p>
          <a:p>
            <a:pPr marL="569913" lvl="3" indent="-209550" algn="just" defTabSz="685800">
              <a:lnSpc>
                <a:spcPct val="135000"/>
              </a:lnSpc>
              <a:spcBef>
                <a:spcPts val="0"/>
              </a:spcBef>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21 October 2022: Motions of No Confidence:  political control by way of coalition between ICOSA and KIP; and</a:t>
            </a:r>
          </a:p>
          <a:p>
            <a:pPr marL="569913" lvl="3" indent="-209550" algn="just" defTabSz="685800">
              <a:lnSpc>
                <a:spcPct val="135000"/>
              </a:lnSpc>
              <a:spcBef>
                <a:spcPts val="0"/>
              </a:spcBef>
              <a:buClr>
                <a:srgbClr val="001484"/>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This led to Council being unstable and dysfunctional for intermittent periods. An internal political dispute furthermore caused ongoing litigation between political factions within the Council and legal proceedings against the Electoral Commission, the MEC for Local Government &amp; Others.</a:t>
            </a:r>
          </a:p>
        </p:txBody>
      </p:sp>
    </p:spTree>
    <p:extLst>
      <p:ext uri="{BB962C8B-B14F-4D97-AF65-F5344CB8AC3E}">
        <p14:creationId xmlns:p14="http://schemas.microsoft.com/office/powerpoint/2010/main" xmlns="" val="235477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Governance (2)</a:t>
            </a:r>
            <a:endParaRPr lang="en-ZA" dirty="0">
              <a:highlight>
                <a:srgbClr val="FF0000"/>
              </a:highlight>
            </a:endParaRPr>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fontScale="92500" lnSpcReduction="10000"/>
          </a:bodyPr>
          <a:lstStyle/>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The Municipality’s Rules of Order is required to be reviewed; Province has provided all Municipalities with a Draft Standard Rules of Order, including Kannaland Municipality and has offered the Municipality support in adapting the Draft Standard Rules of Order to meet its needs. </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The Department of Local Government will furthermore assist the Municipality with the development and review of its By-laws and Policies.</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It was identified that the Municipality did not review its System of Delegations after the election of the new Council; the Department will furthermore support the Municipality in relation to the review of the System of Delegations.</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Training and capacitation will furthermore be provided to the Municipality on </a:t>
            </a:r>
            <a:r>
              <a:rPr lang="en-US" sz="1800" i="1" kern="0" dirty="0"/>
              <a:t>inter alia</a:t>
            </a:r>
            <a:r>
              <a:rPr lang="en-US" sz="1800" kern="0" dirty="0"/>
              <a:t>, Roles and Responsibilities, Code of Conduct for </a:t>
            </a:r>
            <a:r>
              <a:rPr lang="en-US" sz="1800" kern="0" dirty="0" err="1"/>
              <a:t>Councillors</a:t>
            </a:r>
            <a:r>
              <a:rPr lang="en-US" sz="1800" kern="0" dirty="0"/>
              <a:t>, capacitation of MPAC, the recruitment process in terms of the Appointment Regulations for Senior Managers.</a:t>
            </a:r>
          </a:p>
        </p:txBody>
      </p:sp>
    </p:spTree>
    <p:extLst>
      <p:ext uri="{BB962C8B-B14F-4D97-AF65-F5344CB8AC3E}">
        <p14:creationId xmlns:p14="http://schemas.microsoft.com/office/powerpoint/2010/main" xmlns="" val="1019228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Administration</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a:bodyPr>
          <a:lstStyle/>
          <a:p>
            <a:pPr marL="0" lvl="1" indent="0" algn="just" defTabSz="685800">
              <a:lnSpc>
                <a:spcPct val="150000"/>
              </a:lnSpc>
              <a:spcBef>
                <a:spcPts val="0"/>
              </a:spcBef>
              <a:buSzPts val="1800"/>
              <a:buNone/>
              <a:defRPr sz="1800" b="0" i="0" u="none" strike="noStrike" kern="0" cap="none" spc="0" baseline="0">
                <a:solidFill>
                  <a:srgbClr val="000000"/>
                </a:solidFill>
                <a:uFillTx/>
              </a:defRPr>
            </a:pPr>
            <a:r>
              <a:rPr lang="en-US" sz="1800" kern="0" dirty="0"/>
              <a:t>There has been a pattern of poor governance within the Municipality over a long period, which includes the following:</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Prolonged vacancies in respect of critical posts causing instability within the administration.</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The Municipality has four (4) senior manager posts. Three of these critical posts are vacant, including the posts of Municipal Manager, Executive Manager: Financial Services and Executive Manager: Infrastructure Services and Community Services. </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There was a prolonged suspension of the former MM (Mr Reynold Stevens), which culminated in a termination of his employment by settlement. During this period of suspension and subsequently, the post has been occupied by various Acting incumbents. </a:t>
            </a:r>
          </a:p>
        </p:txBody>
      </p:sp>
    </p:spTree>
    <p:extLst>
      <p:ext uri="{BB962C8B-B14F-4D97-AF65-F5344CB8AC3E}">
        <p14:creationId xmlns:p14="http://schemas.microsoft.com/office/powerpoint/2010/main" xmlns="" val="2332652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Administration (2)</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lnSpcReduction="10000"/>
          </a:bodyPr>
          <a:lstStyle/>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On 21 October 2022, Council appointed Mr Keith </a:t>
            </a:r>
            <a:r>
              <a:rPr lang="en-US" sz="1800" kern="0" dirty="0" err="1"/>
              <a:t>Jordaan</a:t>
            </a:r>
            <a:r>
              <a:rPr lang="en-US" sz="1800" kern="0" dirty="0"/>
              <a:t> as Acting MM and Mr Morne </a:t>
            </a:r>
            <a:r>
              <a:rPr lang="en-US" sz="1800" kern="0" dirty="0" err="1"/>
              <a:t>Hoogbaard</a:t>
            </a:r>
            <a:r>
              <a:rPr lang="en-US" sz="1800" kern="0" dirty="0"/>
              <a:t> as Executive Manager: Infrastructure Services and Community Services. Mr </a:t>
            </a:r>
            <a:r>
              <a:rPr lang="en-US" sz="1800" kern="0" dirty="0" err="1"/>
              <a:t>Jordaan</a:t>
            </a:r>
            <a:r>
              <a:rPr lang="en-US" sz="1800" kern="0" dirty="0"/>
              <a:t> was previously dismissed by George Municipality for financial misconduct. The Department has sought a senior counsel opinion on enforcing Regulation 18 of the Appointment Regulations, which prohibits the </a:t>
            </a:r>
            <a:br>
              <a:rPr lang="en-US" sz="1800" kern="0" dirty="0"/>
            </a:br>
            <a:r>
              <a:rPr lang="en-US" sz="1800" kern="0" dirty="0"/>
              <a:t>re-employment of a dismissed person for a prescribed period.</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Correspondence has furthermore been sent to the Municipality, informing it that Mr </a:t>
            </a:r>
            <a:r>
              <a:rPr lang="en-US" sz="1800" kern="0" dirty="0" err="1"/>
              <a:t>Hoogbaard</a:t>
            </a:r>
            <a:r>
              <a:rPr lang="en-US" sz="1800" kern="0" dirty="0"/>
              <a:t> does not meet the qualifications to be appointed as Executive Manager: Infrastructure Services, and affording it an opportunity to take remedial action, failing which the MEC will institute legal proceedings as to the invalidity of the appointment. </a:t>
            </a:r>
          </a:p>
          <a:p>
            <a:pPr marL="0" lvl="1" indent="0" algn="just"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algn="just"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The post of Executive Manager: Financial Services is currently vacant, with the Municipality attempting to source an acting incumbent. </a:t>
            </a:r>
          </a:p>
        </p:txBody>
      </p:sp>
    </p:spTree>
    <p:extLst>
      <p:ext uri="{BB962C8B-B14F-4D97-AF65-F5344CB8AC3E}">
        <p14:creationId xmlns:p14="http://schemas.microsoft.com/office/powerpoint/2010/main" xmlns="" val="3799804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Service Delivery</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37095"/>
            <a:ext cx="11462940" cy="5396362"/>
          </a:xfrm>
        </p:spPr>
        <p:txBody>
          <a:bodyPr>
            <a:normAutofit fontScale="92500" lnSpcReduction="10000"/>
          </a:bodyPr>
          <a:lstStyle/>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Critical posts are vacant including Director Technical Services and Manager Electrical &amp; Mechanical services.</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Streamlined and formalized complaints procedure system required.</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High level of standby and overtime claims in the municipality.</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Procurement remains a stumbling block with regards to service delivery, due to delayed processes and lack of communication.</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The majority of fleet in the municipality is in a poor and unroadworthy condition.</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Pothole repairs, general road maintenance, tools, plant, and equipment are all matters to be addressed in the roads and stormwater division.</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Ageing of water infrastructure leading to pressure problems in the networks, leaks and pipe bursts, water losses, faulty pumps, valves, meters and fittings.</a:t>
            </a:r>
          </a:p>
          <a:p>
            <a:pPr marL="257175" lvl="1" indent="-257175"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Raw water and potable water storage capacity required, disinfectants, water monitoring and testing to be carried out in compliance with Blue Drop.</a:t>
            </a:r>
          </a:p>
        </p:txBody>
      </p:sp>
    </p:spTree>
    <p:extLst>
      <p:ext uri="{BB962C8B-B14F-4D97-AF65-F5344CB8AC3E}">
        <p14:creationId xmlns:p14="http://schemas.microsoft.com/office/powerpoint/2010/main" xmlns="" val="3149287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Service Delivery (2)</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2" y="1069752"/>
            <a:ext cx="6126842" cy="2979734"/>
          </a:xfrm>
        </p:spPr>
        <p:txBody>
          <a:bodyPr>
            <a:normAutofit fontScale="92500" lnSpcReduction="10000"/>
          </a:bodyPr>
          <a:lstStyle/>
          <a:p>
            <a:pPr marL="257175" lvl="1" indent="-257175" algn="just"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Attend to the challenge of intermittent water supply, ensuring continuous supply of potable water.</a:t>
            </a:r>
          </a:p>
          <a:p>
            <a:pPr marL="257175" lvl="1" indent="-257175" algn="just" defTabSz="685800">
              <a:lnSpc>
                <a:spcPct val="160000"/>
              </a:lnSpc>
              <a:spcBef>
                <a:spcPts val="0"/>
              </a:spcBef>
              <a:buSzPts val="1800"/>
              <a:buBlip>
                <a:blip r:embed="rId2"/>
              </a:buBlip>
              <a:defRPr sz="1800" b="0" i="0" u="none" strike="noStrike" kern="0" cap="none" spc="0" baseline="0">
                <a:solidFill>
                  <a:srgbClr val="000000"/>
                </a:solidFill>
                <a:uFillTx/>
              </a:defRPr>
            </a:pPr>
            <a:r>
              <a:rPr lang="en-US" sz="1800" kern="0" dirty="0"/>
              <a:t>Directives and non-compliances of WWTWs, such as pollution of water course through sewer spillages, lack of required qualified process controllers, and water quality monitoring programme in accordance with Green Drop requirements.</a:t>
            </a:r>
          </a:p>
        </p:txBody>
      </p:sp>
      <p:grpSp>
        <p:nvGrpSpPr>
          <p:cNvPr id="10" name="Group 9">
            <a:extLst>
              <a:ext uri="{FF2B5EF4-FFF2-40B4-BE49-F238E27FC236}">
                <a16:creationId xmlns:a16="http://schemas.microsoft.com/office/drawing/2014/main" xmlns="" id="{F7DB2DD1-9DFD-7167-4ECB-ABBA88DD2AFA}"/>
              </a:ext>
            </a:extLst>
          </p:cNvPr>
          <p:cNvGrpSpPr/>
          <p:nvPr/>
        </p:nvGrpSpPr>
        <p:grpSpPr>
          <a:xfrm>
            <a:off x="6687631" y="170488"/>
            <a:ext cx="5380544" cy="3581120"/>
            <a:chOff x="6687631" y="170488"/>
            <a:chExt cx="5380544" cy="3581120"/>
          </a:xfrm>
        </p:grpSpPr>
        <p:pic>
          <p:nvPicPr>
            <p:cNvPr id="4" name="Picture 3">
              <a:extLst>
                <a:ext uri="{FF2B5EF4-FFF2-40B4-BE49-F238E27FC236}">
                  <a16:creationId xmlns:a16="http://schemas.microsoft.com/office/drawing/2014/main" xmlns="" id="{AA323741-5951-9EEF-620D-EA768FEFB544}"/>
                </a:ext>
              </a:extLst>
            </p:cNvPr>
            <p:cNvPicPr>
              <a:picLocks noChangeAspect="1"/>
            </p:cNvPicPr>
            <p:nvPr/>
          </p:nvPicPr>
          <p:blipFill>
            <a:blip r:embed="rId3" cstate="print"/>
            <a:stretch>
              <a:fillRect/>
            </a:stretch>
          </p:blipFill>
          <p:spPr>
            <a:xfrm>
              <a:off x="8568969" y="170489"/>
              <a:ext cx="1536785" cy="2322972"/>
            </a:xfrm>
            <a:prstGeom prst="rect">
              <a:avLst/>
            </a:prstGeom>
            <a:ln w="38100" cap="sq">
              <a:solidFill>
                <a:srgbClr val="001484"/>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CD7C81B5-B945-2041-12A6-3F2F0BBD4AF9}"/>
                </a:ext>
              </a:extLst>
            </p:cNvPr>
            <p:cNvPicPr>
              <a:picLocks noChangeAspect="1"/>
            </p:cNvPicPr>
            <p:nvPr/>
          </p:nvPicPr>
          <p:blipFill rotWithShape="1">
            <a:blip r:embed="rId4" cstate="print"/>
            <a:srcRect l="-1" r="13880"/>
            <a:stretch/>
          </p:blipFill>
          <p:spPr>
            <a:xfrm>
              <a:off x="6687631" y="170489"/>
              <a:ext cx="1881337" cy="2322972"/>
            </a:xfrm>
            <a:prstGeom prst="rect">
              <a:avLst/>
            </a:prstGeom>
            <a:ln w="38100" cap="sq">
              <a:solidFill>
                <a:srgbClr val="001484"/>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FE354D13-3A2B-62C3-55AF-C7525B1ABE22}"/>
                </a:ext>
              </a:extLst>
            </p:cNvPr>
            <p:cNvPicPr>
              <a:picLocks noChangeAspect="1"/>
            </p:cNvPicPr>
            <p:nvPr/>
          </p:nvPicPr>
          <p:blipFill>
            <a:blip r:embed="rId5" cstate="print"/>
            <a:stretch>
              <a:fillRect/>
            </a:stretch>
          </p:blipFill>
          <p:spPr>
            <a:xfrm>
              <a:off x="10105754" y="170488"/>
              <a:ext cx="1962421" cy="3581119"/>
            </a:xfrm>
            <a:prstGeom prst="rect">
              <a:avLst/>
            </a:prstGeom>
            <a:ln w="38100" cap="sq">
              <a:solidFill>
                <a:srgbClr val="001484"/>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A1242E58-CE25-6327-C62C-9ECC8F630448}"/>
                </a:ext>
              </a:extLst>
            </p:cNvPr>
            <p:cNvPicPr>
              <a:picLocks noChangeAspect="1"/>
            </p:cNvPicPr>
            <p:nvPr/>
          </p:nvPicPr>
          <p:blipFill>
            <a:blip r:embed="rId6" cstate="print"/>
            <a:stretch>
              <a:fillRect/>
            </a:stretch>
          </p:blipFill>
          <p:spPr>
            <a:xfrm>
              <a:off x="6687631" y="2493461"/>
              <a:ext cx="3380022" cy="1258147"/>
            </a:xfrm>
            <a:prstGeom prst="rect">
              <a:avLst/>
            </a:prstGeom>
            <a:ln w="38100" cap="sq">
              <a:solidFill>
                <a:srgbClr val="001484"/>
              </a:solidFill>
              <a:prstDash val="solid"/>
              <a:miter lim="800000"/>
            </a:ln>
            <a:effectLst>
              <a:outerShdw blurRad="50800" dist="38100" dir="2700000" algn="tl" rotWithShape="0">
                <a:srgbClr val="000000">
                  <a:alpha val="43000"/>
                </a:srgbClr>
              </a:outerShdw>
            </a:effectLst>
          </p:spPr>
        </p:pic>
      </p:grpSp>
      <p:sp>
        <p:nvSpPr>
          <p:cNvPr id="11" name="Text Placeholder 3">
            <a:extLst>
              <a:ext uri="{FF2B5EF4-FFF2-40B4-BE49-F238E27FC236}">
                <a16:creationId xmlns:a16="http://schemas.microsoft.com/office/drawing/2014/main" xmlns="" id="{FAF3EA39-2E45-6B00-7112-8ADC0DB9F3BE}"/>
              </a:ext>
            </a:extLst>
          </p:cNvPr>
          <p:cNvSpPr txBox="1">
            <a:spLocks/>
          </p:cNvSpPr>
          <p:nvPr/>
        </p:nvSpPr>
        <p:spPr>
          <a:xfrm>
            <a:off x="393701" y="3781144"/>
            <a:ext cx="11404597" cy="2322972"/>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4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7"/>
              </a:buBlip>
              <a:defRPr sz="14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400" kern="120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algn="just" defTabSz="685800">
              <a:lnSpc>
                <a:spcPct val="160000"/>
              </a:lnSpc>
              <a:spcBef>
                <a:spcPts val="0"/>
              </a:spcBef>
              <a:buSzPts val="1800"/>
              <a:buFontTx/>
              <a:buBlip>
                <a:blip r:embed="rId2"/>
              </a:buBlip>
              <a:defRPr sz="1800" b="0" i="0" u="none" strike="noStrike" kern="0" cap="none" spc="0" baseline="0">
                <a:solidFill>
                  <a:srgbClr val="000000"/>
                </a:solidFill>
                <a:uFillTx/>
              </a:defRPr>
            </a:pPr>
            <a:r>
              <a:rPr lang="en-US" sz="1700" kern="0" dirty="0">
                <a:solidFill>
                  <a:srgbClr val="000000"/>
                </a:solidFill>
              </a:rPr>
              <a:t>Water and Sanitation Masterplans, O&amp;M manuals, tools and equipment, preventative maintenance planning are required.</a:t>
            </a:r>
          </a:p>
          <a:p>
            <a:pPr marL="257175" lvl="1" indent="-257175" algn="just" defTabSz="685800">
              <a:lnSpc>
                <a:spcPct val="160000"/>
              </a:lnSpc>
              <a:spcBef>
                <a:spcPts val="0"/>
              </a:spcBef>
              <a:buSzPts val="1800"/>
              <a:buFontTx/>
              <a:buBlip>
                <a:blip r:embed="rId2"/>
              </a:buBlip>
              <a:defRPr sz="1800" b="0" i="0" u="none" strike="noStrike" kern="0" cap="none" spc="0" baseline="0">
                <a:solidFill>
                  <a:srgbClr val="000000"/>
                </a:solidFill>
                <a:uFillTx/>
              </a:defRPr>
            </a:pPr>
            <a:r>
              <a:rPr lang="en-US" sz="1700" kern="0" dirty="0">
                <a:solidFill>
                  <a:srgbClr val="000000"/>
                </a:solidFill>
              </a:rPr>
              <a:t>Upgrading of the electrical supply grid, reinforcing of electrical network to ensure supply reliability.</a:t>
            </a:r>
          </a:p>
          <a:p>
            <a:pPr marL="257175" lvl="1" indent="-257175" algn="just" defTabSz="685800">
              <a:lnSpc>
                <a:spcPct val="160000"/>
              </a:lnSpc>
              <a:spcBef>
                <a:spcPts val="0"/>
              </a:spcBef>
              <a:buSzPts val="1800"/>
              <a:buFontTx/>
              <a:buBlip>
                <a:blip r:embed="rId2"/>
              </a:buBlip>
              <a:defRPr sz="1800" b="0" i="0" u="none" strike="noStrike" kern="0" cap="none" spc="0" baseline="0">
                <a:solidFill>
                  <a:srgbClr val="000000"/>
                </a:solidFill>
                <a:uFillTx/>
              </a:defRPr>
            </a:pPr>
            <a:r>
              <a:rPr lang="en-US" sz="1700" kern="0" dirty="0">
                <a:solidFill>
                  <a:srgbClr val="000000"/>
                </a:solidFill>
              </a:rPr>
              <a:t>Vandalism of infrastructure is a major challenge in the municipality, as well as the lack of proper record keeping and administration within the technical services directorate. </a:t>
            </a:r>
          </a:p>
        </p:txBody>
      </p:sp>
    </p:spTree>
    <p:extLst>
      <p:ext uri="{BB962C8B-B14F-4D97-AF65-F5344CB8AC3E}">
        <p14:creationId xmlns:p14="http://schemas.microsoft.com/office/powerpoint/2010/main" xmlns="" val="1765230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462940" cy="559256"/>
          </a:xfrm>
        </p:spPr>
        <p:txBody>
          <a:bodyPr wrap="none" anchor="ctr">
            <a:normAutofit/>
          </a:bodyPr>
          <a:lstStyle/>
          <a:p>
            <a:r>
              <a:rPr lang="en-US" dirty="0"/>
              <a:t>Service Delivery (3)</a:t>
            </a:r>
            <a:endParaRPr lang="en-ZA" dirty="0"/>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37095"/>
            <a:ext cx="11462940" cy="5396362"/>
          </a:xfrm>
        </p:spPr>
        <p:txBody>
          <a:bodyPr>
            <a:normAutofit/>
          </a:bodyPr>
          <a:lstStyle/>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Lack of electrical spares such as transformers, surge arrestors etc. as well as a general lack of generators at critical infrastructure to ensure operations continue during power outages.</a:t>
            </a:r>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endParaRPr lang="en-US" sz="1800" kern="0" dirty="0"/>
          </a:p>
          <a:p>
            <a:pPr marL="0" lvl="1" indent="0" defTabSz="685800">
              <a:lnSpc>
                <a:spcPct val="150000"/>
              </a:lnSpc>
              <a:spcBef>
                <a:spcPts val="0"/>
              </a:spcBef>
              <a:buSzPts val="1800"/>
              <a:buNone/>
              <a:defRPr sz="1800" b="0" i="0" u="none" strike="noStrike" kern="0" cap="none" spc="0" baseline="0">
                <a:solidFill>
                  <a:srgbClr val="000000"/>
                </a:solidFill>
                <a:uFillTx/>
              </a:defRPr>
            </a:pPr>
            <a:r>
              <a:rPr lang="en-US" sz="1800" b="1" kern="0" dirty="0"/>
              <a:t>THREE (3) KEY RECOMMENDATIONS</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b="1"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Appointment of technical director and other critical posts as well as capacitation of personnel as discussed above: Kannaland Municipality (KLM) responsible.</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Investigate other sources of funding for infrastructure maintenance: KLM/PT/DLG.</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Provide coordinated technical support from other government entities to enhance service delivery and capacitate personnel: Coordination by DLG.</a:t>
            </a:r>
          </a:p>
        </p:txBody>
      </p:sp>
    </p:spTree>
    <p:extLst>
      <p:ext uri="{BB962C8B-B14F-4D97-AF65-F5344CB8AC3E}">
        <p14:creationId xmlns:p14="http://schemas.microsoft.com/office/powerpoint/2010/main" xmlns="" val="1576440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719668" y="1821873"/>
            <a:ext cx="11041721" cy="3214254"/>
          </a:xfrm>
        </p:spPr>
        <p:txBody>
          <a:bodyPr>
            <a:normAutofit/>
          </a:bodyPr>
          <a:lstStyle/>
          <a:p>
            <a:r>
              <a:rPr lang="en-US" sz="2400" b="1" dirty="0">
                <a:solidFill>
                  <a:srgbClr val="FFFFFF"/>
                </a:solidFill>
              </a:rPr>
              <a:t>PART C – WAY FORWARD</a:t>
            </a:r>
          </a:p>
          <a:p>
            <a:r>
              <a:rPr lang="en-US" sz="2400" dirty="0">
                <a:solidFill>
                  <a:srgbClr val="FFFFFF"/>
                </a:solidFill>
              </a:rPr>
              <a:t/>
            </a:r>
            <a:br>
              <a:rPr lang="en-US" sz="2400" dirty="0">
                <a:solidFill>
                  <a:srgbClr val="FFFFFF"/>
                </a:solidFill>
              </a:rPr>
            </a:br>
            <a:r>
              <a:rPr lang="en-US" sz="2400" dirty="0">
                <a:solidFill>
                  <a:srgbClr val="FFFFFF"/>
                </a:solidFill>
              </a:rPr>
              <a:t>Support Package</a:t>
            </a:r>
          </a:p>
          <a:p>
            <a:r>
              <a:rPr lang="en-US" sz="2400" dirty="0">
                <a:solidFill>
                  <a:srgbClr val="FFFFFF"/>
                </a:solidFill>
              </a:rPr>
              <a:t>(Including Financial Stability - DLG, PT, SALGA)</a:t>
            </a:r>
          </a:p>
          <a:p>
            <a:endParaRPr lang="en-US" sz="2400" dirty="0">
              <a:solidFill>
                <a:srgbClr val="FFFFFF"/>
              </a:solidFill>
            </a:endParaRPr>
          </a:p>
          <a:p>
            <a:pPr algn="r"/>
            <a:r>
              <a:rPr lang="en-US" sz="2400" dirty="0">
                <a:solidFill>
                  <a:srgbClr val="FFFFFF"/>
                </a:solidFill>
              </a:rPr>
              <a:t>Presenter: Dr S Greyling</a:t>
            </a:r>
          </a:p>
        </p:txBody>
      </p:sp>
    </p:spTree>
    <p:extLst>
      <p:ext uri="{BB962C8B-B14F-4D97-AF65-F5344CB8AC3E}">
        <p14:creationId xmlns:p14="http://schemas.microsoft.com/office/powerpoint/2010/main" xmlns="" val="410557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a:t>
            </a:r>
            <a:endParaRPr lang="en-ZA" dirty="0"/>
          </a:p>
        </p:txBody>
      </p:sp>
      <p:graphicFrame>
        <p:nvGraphicFramePr>
          <p:cNvPr id="4" name="Table 3">
            <a:extLst>
              <a:ext uri="{FF2B5EF4-FFF2-40B4-BE49-F238E27FC236}">
                <a16:creationId xmlns:a16="http://schemas.microsoft.com/office/drawing/2014/main" xmlns="" id="{F7640B95-80C1-BFBE-8510-BDA1C99BB392}"/>
              </a:ext>
            </a:extLst>
          </p:cNvPr>
          <p:cNvGraphicFramePr>
            <a:graphicFrameLocks noGrp="1"/>
          </p:cNvGraphicFramePr>
          <p:nvPr>
            <p:extLst>
              <p:ext uri="{D42A27DB-BD31-4B8C-83A1-F6EECF244321}">
                <p14:modId xmlns:p14="http://schemas.microsoft.com/office/powerpoint/2010/main" xmlns="" val="851747329"/>
              </p:ext>
            </p:extLst>
          </p:nvPr>
        </p:nvGraphicFramePr>
        <p:xfrm>
          <a:off x="393701" y="1082058"/>
          <a:ext cx="11245666" cy="5741254"/>
        </p:xfrm>
        <a:graphic>
          <a:graphicData uri="http://schemas.openxmlformats.org/drawingml/2006/table">
            <a:tbl>
              <a:tblPr firstRow="1" firstCol="1" bandRow="1">
                <a:tableStyleId>{5C22544A-7EE6-4342-B048-85BDC9FD1C3A}</a:tableStyleId>
              </a:tblPr>
              <a:tblGrid>
                <a:gridCol w="1412123">
                  <a:extLst>
                    <a:ext uri="{9D8B030D-6E8A-4147-A177-3AD203B41FA5}">
                      <a16:colId xmlns:a16="http://schemas.microsoft.com/office/drawing/2014/main" xmlns="" val="1816909565"/>
                    </a:ext>
                  </a:extLst>
                </a:gridCol>
                <a:gridCol w="3641547">
                  <a:extLst>
                    <a:ext uri="{9D8B030D-6E8A-4147-A177-3AD203B41FA5}">
                      <a16:colId xmlns:a16="http://schemas.microsoft.com/office/drawing/2014/main" xmlns="" val="4094109920"/>
                    </a:ext>
                  </a:extLst>
                </a:gridCol>
                <a:gridCol w="6191996">
                  <a:extLst>
                    <a:ext uri="{9D8B030D-6E8A-4147-A177-3AD203B41FA5}">
                      <a16:colId xmlns:a16="http://schemas.microsoft.com/office/drawing/2014/main" xmlns="" val="175794998"/>
                    </a:ext>
                  </a:extLst>
                </a:gridCol>
              </a:tblGrid>
              <a:tr h="483656">
                <a:tc>
                  <a:txBody>
                    <a:bodyPr/>
                    <a:lstStyle/>
                    <a:p>
                      <a:pPr marL="0" marR="0" algn="ctr">
                        <a:lnSpc>
                          <a:spcPct val="150000"/>
                        </a:lnSpc>
                        <a:spcBef>
                          <a:spcPts val="0"/>
                        </a:spcBef>
                        <a:spcAft>
                          <a:spcPts val="0"/>
                        </a:spcAft>
                      </a:pPr>
                      <a:r>
                        <a:rPr lang="en-ZA" sz="1600" dirty="0">
                          <a:effectLst/>
                          <a:latin typeface="Century Gothic" panose="020B0502020202020204" pitchFamily="34" charset="0"/>
                        </a:rPr>
                        <a:t>Year</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600" dirty="0">
                          <a:effectLst/>
                          <a:latin typeface="Century Gothic" panose="020B0502020202020204" pitchFamily="34" charset="0"/>
                        </a:rPr>
                        <a:t>Support Initiative</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lt1"/>
                          </a:solidFill>
                          <a:effectLst/>
                          <a:latin typeface="Century Gothic" panose="020B0502020202020204" pitchFamily="34" charset="0"/>
                          <a:ea typeface="+mn-ea"/>
                          <a:cs typeface="+mn-cs"/>
                        </a:rPr>
                        <a:t>Status</a:t>
                      </a:r>
                    </a:p>
                  </a:txBody>
                  <a:tcPr marL="68580" marR="68580" marT="0" marB="0" anchor="ctr"/>
                </a:tc>
                <a:extLst>
                  <a:ext uri="{0D108BD9-81ED-4DB2-BD59-A6C34878D82A}">
                    <a16:rowId xmlns:a16="http://schemas.microsoft.com/office/drawing/2014/main" xmlns="" val="939524676"/>
                  </a:ext>
                </a:extLst>
              </a:tr>
              <a:tr h="915334">
                <a:tc>
                  <a:txBody>
                    <a:bodyPr/>
                    <a:lstStyle/>
                    <a:p>
                      <a:pPr marL="0" marR="0" algn="ctr">
                        <a:lnSpc>
                          <a:spcPct val="150000"/>
                        </a:lnSpc>
                        <a:spcBef>
                          <a:spcPts val="0"/>
                        </a:spcBef>
                        <a:spcAft>
                          <a:spcPts val="0"/>
                        </a:spcAft>
                      </a:pPr>
                      <a:r>
                        <a:rPr lang="en-ZA" sz="1200" dirty="0">
                          <a:effectLst/>
                          <a:latin typeface="Century Gothic" panose="020B0502020202020204" pitchFamily="34" charset="0"/>
                        </a:rPr>
                        <a:t>2004</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200" b="1" dirty="0">
                          <a:effectLst/>
                          <a:latin typeface="Century Gothic" panose="020B0502020202020204" pitchFamily="34" charset="0"/>
                        </a:rPr>
                        <a:t>Project Consolidate </a:t>
                      </a:r>
                      <a:r>
                        <a:rPr lang="en-US" sz="1200" dirty="0">
                          <a:effectLst/>
                          <a:latin typeface="Century Gothic" panose="020B0502020202020204" pitchFamily="34" charset="0"/>
                        </a:rPr>
                        <a:t>– Recovery Plan</a:t>
                      </a:r>
                      <a:endParaRPr lang="en-ZA"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l">
                        <a:lnSpc>
                          <a:spcPct val="150000"/>
                        </a:lnSpc>
                        <a:spcBef>
                          <a:spcPts val="0"/>
                        </a:spcBef>
                        <a:spcAft>
                          <a:spcPts val="0"/>
                        </a:spcAft>
                        <a:buFont typeface="Arial" panose="020B0604020202020204" pitchFamily="34" charset="0"/>
                        <a:buChar char="•"/>
                      </a:pPr>
                      <a:r>
                        <a:rPr lang="en-ZA" sz="1200" b="0" dirty="0">
                          <a:effectLst/>
                          <a:latin typeface="Century Gothic" panose="020B0502020202020204" pitchFamily="34" charset="0"/>
                          <a:ea typeface="Calibri" panose="020F0502020204030204" pitchFamily="34" charset="0"/>
                          <a:cs typeface="Times New Roman" panose="02020603050405020304" pitchFamily="18" charset="0"/>
                        </a:rPr>
                        <a:t>Support Plan in place</a:t>
                      </a:r>
                    </a:p>
                    <a:p>
                      <a:pPr marL="285750" marR="0" indent="-285750" algn="l">
                        <a:lnSpc>
                          <a:spcPct val="150000"/>
                        </a:lnSpc>
                        <a:spcBef>
                          <a:spcPts val="0"/>
                        </a:spcBef>
                        <a:spcAft>
                          <a:spcPts val="0"/>
                        </a:spcAft>
                        <a:buFont typeface="Arial" panose="020B0604020202020204" pitchFamily="34" charset="0"/>
                        <a:buChar char="•"/>
                      </a:pPr>
                      <a:r>
                        <a:rPr lang="en-ZA" sz="1200" b="0" dirty="0">
                          <a:effectLst/>
                          <a:latin typeface="Century Gothic" panose="020B0502020202020204" pitchFamily="34" charset="0"/>
                          <a:ea typeface="Calibri" panose="020F0502020204030204" pitchFamily="34" charset="0"/>
                          <a:cs typeface="Times New Roman" panose="02020603050405020304" pitchFamily="18" charset="0"/>
                        </a:rPr>
                        <a:t>Functional committee driving implementation of plan</a:t>
                      </a:r>
                    </a:p>
                    <a:p>
                      <a:pPr marL="285750" marR="0" indent="-285750" algn="just">
                        <a:lnSpc>
                          <a:spcPct val="150000"/>
                        </a:lnSpc>
                        <a:spcBef>
                          <a:spcPts val="0"/>
                        </a:spcBef>
                        <a:spcAft>
                          <a:spcPts val="0"/>
                        </a:spcAft>
                        <a:buFont typeface="Arial" panose="020B0604020202020204" pitchFamily="34" charset="0"/>
                        <a:buChar char="•"/>
                      </a:pPr>
                      <a:r>
                        <a:rPr lang="en-ZA" sz="1200" b="0" dirty="0">
                          <a:effectLst/>
                          <a:latin typeface="Century Gothic" panose="020B0502020202020204" pitchFamily="34" charset="0"/>
                          <a:ea typeface="Calibri" panose="020F0502020204030204" pitchFamily="34" charset="0"/>
                          <a:cs typeface="Times New Roman" panose="02020603050405020304" pitchFamily="18" charset="0"/>
                        </a:rPr>
                        <a:t>R1.6 m</a:t>
                      </a:r>
                    </a:p>
                  </a:txBody>
                  <a:tcPr marL="68580" marR="68580" marT="0" marB="0"/>
                </a:tc>
                <a:extLst>
                  <a:ext uri="{0D108BD9-81ED-4DB2-BD59-A6C34878D82A}">
                    <a16:rowId xmlns:a16="http://schemas.microsoft.com/office/drawing/2014/main" xmlns="" val="340069733"/>
                  </a:ext>
                </a:extLst>
              </a:tr>
              <a:tr h="815927">
                <a:tc>
                  <a:txBody>
                    <a:bodyPr/>
                    <a:lstStyle/>
                    <a:p>
                      <a:pPr marL="0" marR="0" algn="ctr">
                        <a:lnSpc>
                          <a:spcPct val="150000"/>
                        </a:lnSpc>
                        <a:spcBef>
                          <a:spcPts val="0"/>
                        </a:spcBef>
                        <a:spcAft>
                          <a:spcPts val="0"/>
                        </a:spcAft>
                      </a:pPr>
                      <a:r>
                        <a:rPr lang="en-ZA" sz="1200" dirty="0">
                          <a:effectLst/>
                          <a:latin typeface="Century Gothic" panose="020B0502020202020204" pitchFamily="34" charset="0"/>
                        </a:rPr>
                        <a:t>2005</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200" b="1" dirty="0">
                          <a:effectLst/>
                          <a:latin typeface="Century Gothic" panose="020B0502020202020204" pitchFamily="34" charset="0"/>
                        </a:rPr>
                        <a:t>Project Consolidate </a:t>
                      </a:r>
                      <a:r>
                        <a:rPr lang="en-US" sz="1200" dirty="0">
                          <a:effectLst/>
                          <a:latin typeface="Century Gothic" panose="020B0502020202020204" pitchFamily="34" charset="0"/>
                        </a:rPr>
                        <a:t>–Recovery Plan:</a:t>
                      </a:r>
                      <a:endParaRPr lang="en-ZA"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Support Plan in place</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Functional committee driving implementation of plan</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R21.3 m</a:t>
                      </a:r>
                    </a:p>
                  </a:txBody>
                  <a:tcPr marL="68580" marR="68580" marT="0" marB="0"/>
                </a:tc>
                <a:extLst>
                  <a:ext uri="{0D108BD9-81ED-4DB2-BD59-A6C34878D82A}">
                    <a16:rowId xmlns:a16="http://schemas.microsoft.com/office/drawing/2014/main" xmlns="" val="2308277755"/>
                  </a:ext>
                </a:extLst>
              </a:tr>
              <a:tr h="815491">
                <a:tc>
                  <a:txBody>
                    <a:bodyPr/>
                    <a:lstStyle/>
                    <a:p>
                      <a:pPr marL="0" marR="0" algn="ctr">
                        <a:lnSpc>
                          <a:spcPct val="150000"/>
                        </a:lnSpc>
                        <a:spcBef>
                          <a:spcPts val="0"/>
                        </a:spcBef>
                        <a:spcAft>
                          <a:spcPts val="0"/>
                        </a:spcAft>
                      </a:pPr>
                      <a:r>
                        <a:rPr lang="en-ZA" sz="1200" dirty="0">
                          <a:effectLst/>
                          <a:latin typeface="Century Gothic" panose="020B0502020202020204" pitchFamily="34" charset="0"/>
                        </a:rPr>
                        <a:t>2006</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200" b="1" dirty="0">
                          <a:effectLst/>
                          <a:latin typeface="Century Gothic" panose="020B0502020202020204" pitchFamily="34" charset="0"/>
                        </a:rPr>
                        <a:t>Project Consolidate </a:t>
                      </a:r>
                      <a:r>
                        <a:rPr lang="en-US" sz="1200" dirty="0">
                          <a:effectLst/>
                          <a:latin typeface="Century Gothic" panose="020B0502020202020204" pitchFamily="34" charset="0"/>
                        </a:rPr>
                        <a:t>– Recovery Plan</a:t>
                      </a:r>
                      <a:endParaRPr lang="en-ZA"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Support Plan in place</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Functional committee driving implementation of plan</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R2.5 m</a:t>
                      </a:r>
                    </a:p>
                  </a:txBody>
                  <a:tcPr marL="68580" marR="68580" marT="0" marB="0"/>
                </a:tc>
                <a:extLst>
                  <a:ext uri="{0D108BD9-81ED-4DB2-BD59-A6C34878D82A}">
                    <a16:rowId xmlns:a16="http://schemas.microsoft.com/office/drawing/2014/main" xmlns="" val="4083350922"/>
                  </a:ext>
                </a:extLst>
              </a:tr>
              <a:tr h="763763">
                <a:tc>
                  <a:txBody>
                    <a:bodyPr/>
                    <a:lstStyle/>
                    <a:p>
                      <a:pPr marL="0" marR="0" algn="ctr">
                        <a:lnSpc>
                          <a:spcPct val="150000"/>
                        </a:lnSpc>
                        <a:spcBef>
                          <a:spcPts val="0"/>
                        </a:spcBef>
                        <a:spcAft>
                          <a:spcPts val="0"/>
                        </a:spcAft>
                      </a:pPr>
                      <a:r>
                        <a:rPr lang="en-ZA" sz="1200" dirty="0">
                          <a:effectLst/>
                          <a:latin typeface="Century Gothic" panose="020B0502020202020204" pitchFamily="34" charset="0"/>
                        </a:rPr>
                        <a:t>2007</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200" b="1" dirty="0">
                          <a:effectLst/>
                          <a:latin typeface="Century Gothic" panose="020B0502020202020204" pitchFamily="34" charset="0"/>
                        </a:rPr>
                        <a:t>Project Consolidate </a:t>
                      </a:r>
                      <a:r>
                        <a:rPr lang="en-US" sz="1200" dirty="0">
                          <a:effectLst/>
                          <a:latin typeface="Century Gothic" panose="020B0502020202020204" pitchFamily="34" charset="0"/>
                        </a:rPr>
                        <a:t>– Recovery Plan</a:t>
                      </a:r>
                      <a:endParaRPr lang="en-ZA"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Support Plan in place</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Functional committee driving implementation of plan</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R4.9 m</a:t>
                      </a:r>
                    </a:p>
                  </a:txBody>
                  <a:tcPr marL="68580" marR="68580" marT="0" marB="0"/>
                </a:tc>
                <a:extLst>
                  <a:ext uri="{0D108BD9-81ED-4DB2-BD59-A6C34878D82A}">
                    <a16:rowId xmlns:a16="http://schemas.microsoft.com/office/drawing/2014/main" xmlns="" val="2850788554"/>
                  </a:ext>
                </a:extLst>
              </a:tr>
              <a:tr h="800553">
                <a:tc>
                  <a:txBody>
                    <a:bodyPr/>
                    <a:lstStyle/>
                    <a:p>
                      <a:pPr marL="0" marR="0" algn="ctr">
                        <a:lnSpc>
                          <a:spcPct val="150000"/>
                        </a:lnSpc>
                        <a:spcBef>
                          <a:spcPts val="0"/>
                        </a:spcBef>
                        <a:spcAft>
                          <a:spcPts val="0"/>
                        </a:spcAft>
                      </a:pPr>
                      <a:r>
                        <a:rPr lang="en-ZA" sz="1200" dirty="0">
                          <a:effectLst/>
                          <a:latin typeface="Century Gothic" panose="020B0502020202020204" pitchFamily="34" charset="0"/>
                        </a:rPr>
                        <a:t>2008</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200" b="1" dirty="0">
                          <a:effectLst/>
                          <a:latin typeface="Century Gothic" panose="020B0502020202020204" pitchFamily="34" charset="0"/>
                        </a:rPr>
                        <a:t>Project Consolidate </a:t>
                      </a:r>
                      <a:r>
                        <a:rPr lang="en-US" sz="1200" dirty="0">
                          <a:effectLst/>
                          <a:latin typeface="Century Gothic" panose="020B0502020202020204" pitchFamily="34" charset="0"/>
                        </a:rPr>
                        <a:t>– Recovery Plan</a:t>
                      </a:r>
                      <a:endParaRPr lang="en-ZA" sz="16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Support Plan in place</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Functional committee driving implementation of plan</a:t>
                      </a:r>
                    </a:p>
                    <a:p>
                      <a:pPr marL="285750" marR="0" indent="-285750" algn="just" defTabSz="457200" rtl="0" eaLnBrk="1" latinLnBrk="0" hangingPunct="1">
                        <a:lnSpc>
                          <a:spcPct val="150000"/>
                        </a:lnSpc>
                        <a:spcBef>
                          <a:spcPts val="0"/>
                        </a:spcBef>
                        <a:spcAft>
                          <a:spcPts val="0"/>
                        </a:spcAft>
                        <a:buFont typeface="Arial" panose="020B0604020202020204" pitchFamily="34" charset="0"/>
                        <a:buChar char="•"/>
                      </a:pPr>
                      <a:r>
                        <a:rPr lang="en-US" sz="1200" b="0"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R2 m</a:t>
                      </a:r>
                    </a:p>
                  </a:txBody>
                  <a:tcPr marL="68580" marR="68580" marT="0" marB="0"/>
                </a:tc>
                <a:extLst>
                  <a:ext uri="{0D108BD9-81ED-4DB2-BD59-A6C34878D82A}">
                    <a16:rowId xmlns:a16="http://schemas.microsoft.com/office/drawing/2014/main" xmlns="" val="2906803611"/>
                  </a:ext>
                </a:extLst>
              </a:tr>
              <a:tr h="1050424">
                <a:tc>
                  <a:txBody>
                    <a:bodyPr/>
                    <a:lstStyle/>
                    <a:p>
                      <a:pPr marL="0" marR="0" algn="ctr">
                        <a:lnSpc>
                          <a:spcPct val="150000"/>
                        </a:lnSpc>
                        <a:spcBef>
                          <a:spcPts val="0"/>
                        </a:spcBef>
                        <a:spcAft>
                          <a:spcPts val="0"/>
                        </a:spcAft>
                      </a:pPr>
                      <a:r>
                        <a:rPr lang="en-ZA" sz="1200" dirty="0">
                          <a:effectLst/>
                          <a:latin typeface="Century Gothic" panose="020B0502020202020204" pitchFamily="34" charset="0"/>
                        </a:rPr>
                        <a:t>2004- 2008</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just">
                        <a:lnSpc>
                          <a:spcPct val="150000"/>
                        </a:lnSpc>
                        <a:spcBef>
                          <a:spcPts val="0"/>
                        </a:spcBef>
                        <a:spcAft>
                          <a:spcPts val="0"/>
                        </a:spcAft>
                      </a:pPr>
                      <a:endParaRPr lang="en-US" sz="1200" b="1" dirty="0">
                        <a:effectLst/>
                        <a:latin typeface="Century Gothic" panose="020B0502020202020204" pitchFamily="34" charset="0"/>
                      </a:endParaRPr>
                    </a:p>
                    <a:p>
                      <a:pPr marL="0" marR="0" algn="just">
                        <a:lnSpc>
                          <a:spcPct val="150000"/>
                        </a:lnSpc>
                        <a:spcBef>
                          <a:spcPts val="0"/>
                        </a:spcBef>
                        <a:spcAft>
                          <a:spcPts val="0"/>
                        </a:spcAft>
                      </a:pPr>
                      <a:r>
                        <a:rPr lang="en-US" sz="1200" b="1" dirty="0">
                          <a:effectLst/>
                          <a:latin typeface="Century Gothic" panose="020B0502020202020204" pitchFamily="34" charset="0"/>
                        </a:rPr>
                        <a:t>R33 941 960 - </a:t>
                      </a:r>
                      <a:r>
                        <a:rPr lang="en-US" sz="1200" b="0" dirty="0">
                          <a:effectLst/>
                          <a:latin typeface="Century Gothic" panose="020B0502020202020204" pitchFamily="34" charset="0"/>
                        </a:rPr>
                        <a:t>was provided to Kannaland by both </a:t>
                      </a:r>
                      <a:r>
                        <a:rPr lang="en-US" sz="1200" b="1" dirty="0">
                          <a:effectLst/>
                          <a:latin typeface="Century Gothic" panose="020B0502020202020204" pitchFamily="34" charset="0"/>
                        </a:rPr>
                        <a:t>National and Provincial Sector Departments </a:t>
                      </a:r>
                      <a:r>
                        <a:rPr lang="en-US" sz="1200" b="0" dirty="0">
                          <a:effectLst/>
                          <a:latin typeface="Century Gothic" panose="020B0502020202020204" pitchFamily="34" charset="0"/>
                        </a:rPr>
                        <a:t>in support of projects identified under the Project Consolidate Programme.</a:t>
                      </a:r>
                      <a:endParaRPr lang="en-ZA"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just">
                        <a:lnSpc>
                          <a:spcPct val="150000"/>
                        </a:lnSpc>
                        <a:spcBef>
                          <a:spcPts val="0"/>
                        </a:spcBef>
                        <a:spcAft>
                          <a:spcPts val="0"/>
                        </a:spcAft>
                      </a:pPr>
                      <a:endParaRPr lang="en-ZA" sz="18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5772030"/>
                  </a:ext>
                </a:extLst>
              </a:tr>
            </a:tbl>
          </a:graphicData>
        </a:graphic>
      </p:graphicFrame>
    </p:spTree>
    <p:extLst>
      <p:ext uri="{BB962C8B-B14F-4D97-AF65-F5344CB8AC3E}">
        <p14:creationId xmlns:p14="http://schemas.microsoft.com/office/powerpoint/2010/main" xmlns="" val="631091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180976"/>
            <a:ext cx="11674474" cy="559256"/>
          </a:xfrm>
        </p:spPr>
        <p:txBody>
          <a:bodyPr wrap="none" anchor="ctr">
            <a:normAutofit/>
          </a:bodyPr>
          <a:lstStyle/>
          <a:p>
            <a:r>
              <a:rPr lang="en-ZA" dirty="0"/>
              <a:t>Draft Section 154 Support Plan aligned to Acting Municipal Manager’s Findings</a:t>
            </a:r>
            <a:endParaRPr lang="en-ZA" dirty="0">
              <a:highlight>
                <a:srgbClr val="FF0000"/>
              </a:highlight>
            </a:endParaRPr>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lnSpcReduction="10000"/>
          </a:bodyPr>
          <a:lstStyle/>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b="1" kern="0" dirty="0"/>
              <a:t>A Support Plan has been developed to address the Diagnostic Assessment’s key findings, as follows:  DLG: initiatives to support KLM:</a:t>
            </a:r>
          </a:p>
          <a:p>
            <a:pPr marL="0" lvl="1" indent="0" defTabSz="685800">
              <a:lnSpc>
                <a:spcPct val="150000"/>
              </a:lnSpc>
              <a:spcBef>
                <a:spcPts val="0"/>
              </a:spcBef>
              <a:buSzPts val="1800"/>
              <a:buNone/>
              <a:defRPr sz="1800" b="0" i="0" u="none" strike="noStrike" kern="0" cap="none" spc="0" baseline="0">
                <a:solidFill>
                  <a:srgbClr val="000000"/>
                </a:solidFill>
                <a:uFillTx/>
              </a:defRPr>
            </a:pPr>
            <a:endParaRPr lang="en-US" sz="1800" b="1" kern="0" dirty="0"/>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Development of several By-Laws;</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err="1"/>
              <a:t>Councillor</a:t>
            </a:r>
            <a:r>
              <a:rPr lang="en-US" sz="1800" kern="0" dirty="0"/>
              <a:t> training on Rules of Order, Code of Conduct, MPAC etc.;</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Organisational Structure  and Performance Management Systems;</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Appointment of staff;</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New staff regulations;</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Service Delivery issues in Van </a:t>
            </a:r>
            <a:r>
              <a:rPr lang="en-US" sz="1800" kern="0" dirty="0" err="1"/>
              <a:t>Wyksdorp</a:t>
            </a:r>
            <a:r>
              <a:rPr lang="en-US" sz="1800" kern="0" dirty="0"/>
              <a:t>;</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Fleet Management;</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Repairs and Maintenance of roads in </a:t>
            </a:r>
            <a:r>
              <a:rPr lang="en-US" sz="1800" kern="0" dirty="0" err="1"/>
              <a:t>Ladismith</a:t>
            </a:r>
            <a:r>
              <a:rPr lang="en-US" sz="1800" kern="0" dirty="0"/>
              <a:t>;</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Reduce High water losses (water conservation and demand management); and</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t>Replacement of Water and Electricity meters in </a:t>
            </a:r>
            <a:r>
              <a:rPr lang="en-US" sz="1800" kern="0" dirty="0" err="1"/>
              <a:t>Ladismith</a:t>
            </a:r>
            <a:endParaRPr lang="en-US" sz="1800" kern="0" dirty="0"/>
          </a:p>
        </p:txBody>
      </p:sp>
    </p:spTree>
    <p:extLst>
      <p:ext uri="{BB962C8B-B14F-4D97-AF65-F5344CB8AC3E}">
        <p14:creationId xmlns:p14="http://schemas.microsoft.com/office/powerpoint/2010/main" xmlns="" val="6350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97971"/>
            <a:ext cx="11635014" cy="805543"/>
          </a:xfrm>
        </p:spPr>
        <p:txBody>
          <a:bodyPr wrap="none" anchor="ctr">
            <a:normAutofit fontScale="90000"/>
          </a:bodyPr>
          <a:lstStyle/>
          <a:p>
            <a:r>
              <a:rPr lang="en-ZA" dirty="0"/>
              <a:t>Draft Section 154 Support Plan aligned to Acting </a:t>
            </a:r>
            <a:br>
              <a:rPr lang="en-ZA" dirty="0"/>
            </a:br>
            <a:r>
              <a:rPr lang="en-ZA" dirty="0"/>
              <a:t>Municipal Manager’s Findings (2)</a:t>
            </a:r>
            <a:endParaRPr lang="en-ZA" dirty="0">
              <a:highlight>
                <a:srgbClr val="FF0000"/>
              </a:highlight>
            </a:endParaRPr>
          </a:p>
        </p:txBody>
      </p:sp>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lnSpcReduction="10000"/>
          </a:bodyPr>
          <a:lstStyle/>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b="1" kern="0" dirty="0"/>
              <a:t>DLG: initiatives to support KLM (2):</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Review of ICT Policies;</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Development of IT Strategy, IT Steering Committee;</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Data Back-up and Disaster Recovery;</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Public participation strategies;</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Municipal Communication Strategies; and</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US" sz="1800" kern="0" dirty="0">
                <a:solidFill>
                  <a:srgbClr val="000000"/>
                </a:solidFill>
              </a:rPr>
              <a:t>MPRA </a:t>
            </a:r>
          </a:p>
          <a:p>
            <a:pPr marL="228600" lvl="3" indent="0" defTabSz="685800">
              <a:lnSpc>
                <a:spcPct val="150000"/>
              </a:lnSpc>
              <a:spcBef>
                <a:spcPts val="0"/>
              </a:spcBef>
              <a:buClr>
                <a:srgbClr val="002060"/>
              </a:buClr>
              <a:buSzPts val="1800"/>
              <a:buNone/>
              <a:defRPr sz="1800" b="0" i="0" u="none" strike="noStrike" kern="0" cap="none" spc="0" baseline="0">
                <a:solidFill>
                  <a:srgbClr val="000000"/>
                </a:solidFill>
                <a:uFillTx/>
              </a:defRPr>
            </a:pPr>
            <a:endParaRPr lang="en-US" sz="1800" kern="0" dirty="0">
              <a:solidFill>
                <a:srgbClr val="000000"/>
              </a:solidFill>
            </a:endParaRPr>
          </a:p>
          <a:p>
            <a:pPr marL="341313" lvl="1" indent="-285750" algn="just">
              <a:lnSpc>
                <a:spcPct val="114000"/>
              </a:lnSpc>
            </a:pPr>
            <a:r>
              <a:rPr lang="en-ZA" sz="1800" b="1" dirty="0"/>
              <a:t>Other Departments: initiatives to support KLM:</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r>
              <a:rPr lang="en-ZA" sz="1800" kern="0" dirty="0">
                <a:solidFill>
                  <a:srgbClr val="000000"/>
                </a:solidFill>
              </a:rPr>
              <a:t>In Year Monitoring of PT;</a:t>
            </a:r>
          </a:p>
          <a:p>
            <a:pPr marL="539750" marR="0" lvl="3" indent="-311150" defTabSz="685800" fontAlgn="auto">
              <a:lnSpc>
                <a:spcPct val="150000"/>
              </a:lnSpc>
              <a:spcBef>
                <a:spcPts val="0"/>
              </a:spcBef>
              <a:spcAft>
                <a:spcPts val="0"/>
              </a:spcAft>
              <a:buClr>
                <a:srgbClr val="002060"/>
              </a:buClr>
              <a:buSzPts val="1800"/>
              <a:buFont typeface="Arial" panose="020B0604020202020204" pitchFamily="34" charset="0"/>
              <a:buChar char="•"/>
              <a:tabLst/>
              <a:defRPr sz="1800" b="0" i="0" u="none" strike="noStrike" kern="0" cap="none" spc="0" baseline="0">
                <a:solidFill>
                  <a:srgbClr val="000000"/>
                </a:solidFill>
                <a:uFillTx/>
              </a:defRPr>
            </a:pPr>
            <a:r>
              <a:rPr lang="en-ZA" sz="1800" kern="0" dirty="0">
                <a:solidFill>
                  <a:srgbClr val="000000"/>
                </a:solidFill>
              </a:rPr>
              <a:t>Land Audit – New Burial spaces – DRDLR;</a:t>
            </a:r>
          </a:p>
          <a:p>
            <a:pPr marL="539750" marR="0" lvl="3" indent="-311150" defTabSz="685800" fontAlgn="auto">
              <a:lnSpc>
                <a:spcPct val="150000"/>
              </a:lnSpc>
              <a:spcBef>
                <a:spcPts val="0"/>
              </a:spcBef>
              <a:spcAft>
                <a:spcPts val="0"/>
              </a:spcAft>
              <a:buClr>
                <a:srgbClr val="002060"/>
              </a:buClr>
              <a:buSzPts val="1800"/>
              <a:buFont typeface="Arial" panose="020B0604020202020204" pitchFamily="34" charset="0"/>
              <a:buChar char="•"/>
              <a:tabLst/>
              <a:defRPr sz="1800" b="0" i="0" u="none" strike="noStrike" kern="0" cap="none" spc="0" baseline="0">
                <a:solidFill>
                  <a:srgbClr val="000000"/>
                </a:solidFill>
                <a:uFillTx/>
              </a:defRPr>
            </a:pPr>
            <a:r>
              <a:rPr lang="en-ZA" sz="1800" kern="0" dirty="0">
                <a:solidFill>
                  <a:srgbClr val="000000"/>
                </a:solidFill>
              </a:rPr>
              <a:t>Waste Management Strategies – DEADP; and</a:t>
            </a:r>
          </a:p>
          <a:p>
            <a:pPr marL="539750" marR="0" lvl="3" indent="-311150" defTabSz="685800" fontAlgn="auto">
              <a:lnSpc>
                <a:spcPct val="150000"/>
              </a:lnSpc>
              <a:spcBef>
                <a:spcPts val="0"/>
              </a:spcBef>
              <a:spcAft>
                <a:spcPts val="0"/>
              </a:spcAft>
              <a:buClr>
                <a:srgbClr val="002060"/>
              </a:buClr>
              <a:buSzPts val="1800"/>
              <a:buFont typeface="Arial" panose="020B0604020202020204" pitchFamily="34" charset="0"/>
              <a:buChar char="•"/>
              <a:tabLst/>
              <a:defRPr sz="1800" b="0" i="0" u="none" strike="noStrike" kern="0" cap="none" spc="0" baseline="0">
                <a:solidFill>
                  <a:srgbClr val="000000"/>
                </a:solidFill>
                <a:uFillTx/>
              </a:defRPr>
            </a:pPr>
            <a:r>
              <a:rPr lang="en-ZA" sz="1800" kern="0" dirty="0">
                <a:solidFill>
                  <a:srgbClr val="000000"/>
                </a:solidFill>
              </a:rPr>
              <a:t>Assist with management of Sport fields - DCAS</a:t>
            </a:r>
          </a:p>
          <a:p>
            <a:pPr marL="539750" lvl="3" indent="-311150" defTabSz="685800">
              <a:lnSpc>
                <a:spcPct val="150000"/>
              </a:lnSpc>
              <a:spcBef>
                <a:spcPts val="0"/>
              </a:spcBef>
              <a:buClr>
                <a:srgbClr val="002060"/>
              </a:buClr>
              <a:buSzPts val="1800"/>
              <a:buFont typeface="Arial" panose="020B0604020202020204" pitchFamily="34" charset="0"/>
              <a:buChar char="•"/>
              <a:defRPr sz="1800" b="0" i="0" u="none" strike="noStrike" kern="0" cap="none" spc="0" baseline="0">
                <a:solidFill>
                  <a:srgbClr val="000000"/>
                </a:solidFill>
                <a:uFillTx/>
              </a:defRPr>
            </a:pPr>
            <a:endParaRPr lang="en-US" sz="1800" kern="0" dirty="0">
              <a:solidFill>
                <a:srgbClr val="000000"/>
              </a:solidFill>
            </a:endParaRPr>
          </a:p>
        </p:txBody>
      </p:sp>
    </p:spTree>
    <p:extLst>
      <p:ext uri="{BB962C8B-B14F-4D97-AF65-F5344CB8AC3E}">
        <p14:creationId xmlns:p14="http://schemas.microsoft.com/office/powerpoint/2010/main" xmlns="" val="1217998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xmlns="" id="{249D68D9-1CF6-22D8-49AE-D9DFC50C4E96}"/>
              </a:ext>
            </a:extLst>
          </p:cNvPr>
          <p:cNvSpPr>
            <a:spLocks noGrp="1"/>
          </p:cNvSpPr>
          <p:nvPr>
            <p:ph type="body" sz="quarter" idx="17"/>
          </p:nvPr>
        </p:nvSpPr>
        <p:spPr>
          <a:xfrm>
            <a:off x="393701" y="1069752"/>
            <a:ext cx="11462940" cy="5254848"/>
          </a:xfrm>
        </p:spPr>
        <p:txBody>
          <a:bodyPr>
            <a:normAutofit/>
          </a:bodyPr>
          <a:lstStyle/>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b="1" kern="0" dirty="0"/>
              <a:t>The next step in the process </a:t>
            </a:r>
            <a:r>
              <a:rPr lang="en-US" sz="1800" kern="0" dirty="0"/>
              <a:t>is to allow Council to adopt the Diagnostic Report findings and Draft Support Plan. </a:t>
            </a:r>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endParaRPr lang="en-US" sz="1800" b="1"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b="1" kern="0" dirty="0"/>
              <a:t>The Support Plan will then be </a:t>
            </a:r>
            <a:r>
              <a:rPr lang="en-US" sz="1800" b="1" kern="0" dirty="0" err="1"/>
              <a:t>finalised</a:t>
            </a:r>
            <a:r>
              <a:rPr lang="en-US" sz="1800" b="1" kern="0" dirty="0"/>
              <a:t> and implemented. </a:t>
            </a:r>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endParaRPr lang="en-US" sz="1800" b="1" kern="0" dirty="0"/>
          </a:p>
          <a:p>
            <a:pPr marL="257175" lvl="1" indent="-257175" defTabSz="685800">
              <a:lnSpc>
                <a:spcPct val="150000"/>
              </a:lnSpc>
              <a:spcBef>
                <a:spcPts val="0"/>
              </a:spcBef>
              <a:buSzPts val="1800"/>
              <a:buBlip>
                <a:blip r:embed="rId2"/>
              </a:buBlip>
              <a:defRPr sz="1800" b="0" i="0" u="none" strike="noStrike" kern="0" cap="none" spc="0" baseline="0">
                <a:solidFill>
                  <a:srgbClr val="000000"/>
                </a:solidFill>
                <a:uFillTx/>
              </a:defRPr>
            </a:pPr>
            <a:r>
              <a:rPr lang="en-US" sz="1800" kern="0" dirty="0"/>
              <a:t>A</a:t>
            </a:r>
            <a:r>
              <a:rPr lang="en-US" sz="1800" b="1" kern="0" dirty="0"/>
              <a:t> Steercom </a:t>
            </a:r>
            <a:r>
              <a:rPr lang="en-US" sz="1800" kern="0" dirty="0"/>
              <a:t>consisting of all relevant stakeholders will be set up to manage progress on projects and / or address challenges and report back to municipal and provincial structures. </a:t>
            </a:r>
            <a:endParaRPr lang="en-US" sz="1800" kern="0" dirty="0">
              <a:solidFill>
                <a:srgbClr val="000000"/>
              </a:solidFill>
            </a:endParaRPr>
          </a:p>
        </p:txBody>
      </p:sp>
      <p:sp>
        <p:nvSpPr>
          <p:cNvPr id="5" name="Title 2">
            <a:extLst>
              <a:ext uri="{FF2B5EF4-FFF2-40B4-BE49-F238E27FC236}">
                <a16:creationId xmlns:a16="http://schemas.microsoft.com/office/drawing/2014/main" xmlns="" id="{5B8FBF5A-8753-F20A-76B2-ABBC0C4F38B9}"/>
              </a:ext>
            </a:extLst>
          </p:cNvPr>
          <p:cNvSpPr>
            <a:spLocks noGrp="1"/>
          </p:cNvSpPr>
          <p:nvPr>
            <p:ph type="title"/>
          </p:nvPr>
        </p:nvSpPr>
        <p:spPr>
          <a:xfrm>
            <a:off x="393701" y="130628"/>
            <a:ext cx="11635014" cy="805543"/>
          </a:xfrm>
        </p:spPr>
        <p:txBody>
          <a:bodyPr wrap="none" anchor="ctr">
            <a:normAutofit fontScale="90000"/>
          </a:bodyPr>
          <a:lstStyle/>
          <a:p>
            <a:r>
              <a:rPr lang="en-ZA" dirty="0"/>
              <a:t>Draft Section 154 Support Plan aligned to Acting </a:t>
            </a:r>
            <a:br>
              <a:rPr lang="en-ZA" dirty="0"/>
            </a:br>
            <a:r>
              <a:rPr lang="en-ZA" dirty="0"/>
              <a:t>Municipal Manager’s Findings (3)</a:t>
            </a:r>
            <a:endParaRPr lang="en-ZA" dirty="0">
              <a:highlight>
                <a:srgbClr val="FF0000"/>
              </a:highlight>
            </a:endParaRPr>
          </a:p>
        </p:txBody>
      </p:sp>
    </p:spTree>
    <p:extLst>
      <p:ext uri="{BB962C8B-B14F-4D97-AF65-F5344CB8AC3E}">
        <p14:creationId xmlns:p14="http://schemas.microsoft.com/office/powerpoint/2010/main" xmlns="" val="360587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05491" y="5229160"/>
            <a:ext cx="5557982" cy="1384995"/>
          </a:xfrm>
          <a:prstGeom prst="rect">
            <a:avLst/>
          </a:prstGeom>
          <a:noFill/>
        </p:spPr>
        <p:txBody>
          <a:bodyPr wrap="square" rtlCol="0">
            <a:spAutoFit/>
          </a:bodyPr>
          <a:lstStyle/>
          <a:p>
            <a:pPr algn="r"/>
            <a:r>
              <a:rPr lang="en-ZA" sz="1400" dirty="0">
                <a:solidFill>
                  <a:schemeClr val="bg1"/>
                </a:solidFill>
              </a:rPr>
              <a:t>Adv G Birch</a:t>
            </a:r>
          </a:p>
          <a:p>
            <a:pPr algn="r"/>
            <a:r>
              <a:rPr lang="en-ZA" sz="1400" b="1" dirty="0">
                <a:solidFill>
                  <a:schemeClr val="bg1"/>
                </a:solidFill>
              </a:rPr>
              <a:t>DEPARTMENT OF LOCAL GOVERNMENT</a:t>
            </a:r>
          </a:p>
          <a:p>
            <a:pPr algn="r"/>
            <a:r>
              <a:rPr lang="en-ZA" sz="1400" dirty="0">
                <a:solidFill>
                  <a:schemeClr val="bg1"/>
                </a:solidFill>
              </a:rPr>
              <a:t>Tel: +27 21 438 3113</a:t>
            </a:r>
          </a:p>
          <a:p>
            <a:pPr algn="r"/>
            <a:r>
              <a:rPr lang="en-ZA" sz="1400" dirty="0">
                <a:solidFill>
                  <a:schemeClr val="bg1"/>
                </a:solidFill>
              </a:rPr>
              <a:t>Gary.Birch@westerncape.gov.za</a:t>
            </a:r>
          </a:p>
          <a:p>
            <a:pPr algn="r"/>
            <a:endParaRPr lang="en-ZA" sz="1400" dirty="0">
              <a:solidFill>
                <a:schemeClr val="bg1"/>
              </a:solidFill>
            </a:endParaRPr>
          </a:p>
          <a:p>
            <a:pPr algn="r"/>
            <a:r>
              <a:rPr lang="en-ZA" sz="1400" b="1" dirty="0">
                <a:solidFill>
                  <a:schemeClr val="bg1"/>
                </a:solidFill>
              </a:rPr>
              <a:t>www.westerncape.gov.za</a:t>
            </a:r>
          </a:p>
        </p:txBody>
      </p:sp>
    </p:spTree>
    <p:extLst>
      <p:ext uri="{BB962C8B-B14F-4D97-AF65-F5344CB8AC3E}">
        <p14:creationId xmlns:p14="http://schemas.microsoft.com/office/powerpoint/2010/main" xmlns="" val="276739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(2)</a:t>
            </a:r>
            <a:endParaRPr lang="en-ZA" dirty="0"/>
          </a:p>
        </p:txBody>
      </p:sp>
      <p:graphicFrame>
        <p:nvGraphicFramePr>
          <p:cNvPr id="2" name="Table 1">
            <a:extLst>
              <a:ext uri="{FF2B5EF4-FFF2-40B4-BE49-F238E27FC236}">
                <a16:creationId xmlns:a16="http://schemas.microsoft.com/office/drawing/2014/main" xmlns="" id="{D1C5AEE0-CBBD-4DD5-5D6B-8542ADB2AAB7}"/>
              </a:ext>
            </a:extLst>
          </p:cNvPr>
          <p:cNvGraphicFramePr>
            <a:graphicFrameLocks noGrp="1"/>
          </p:cNvGraphicFramePr>
          <p:nvPr>
            <p:extLst>
              <p:ext uri="{D42A27DB-BD31-4B8C-83A1-F6EECF244321}">
                <p14:modId xmlns:p14="http://schemas.microsoft.com/office/powerpoint/2010/main" xmlns="" val="3744343984"/>
              </p:ext>
            </p:extLst>
          </p:nvPr>
        </p:nvGraphicFramePr>
        <p:xfrm>
          <a:off x="393701" y="1066606"/>
          <a:ext cx="11462940" cy="4724594"/>
        </p:xfrm>
        <a:graphic>
          <a:graphicData uri="http://schemas.openxmlformats.org/drawingml/2006/table">
            <a:tbl>
              <a:tblPr firstRow="1" firstCol="1" bandRow="1">
                <a:tableStyleId>{5C22544A-7EE6-4342-B048-85BDC9FD1C3A}</a:tableStyleId>
              </a:tblPr>
              <a:tblGrid>
                <a:gridCol w="2110172">
                  <a:extLst>
                    <a:ext uri="{9D8B030D-6E8A-4147-A177-3AD203B41FA5}">
                      <a16:colId xmlns:a16="http://schemas.microsoft.com/office/drawing/2014/main" xmlns="" val="1816909565"/>
                    </a:ext>
                  </a:extLst>
                </a:gridCol>
                <a:gridCol w="9352768">
                  <a:extLst>
                    <a:ext uri="{9D8B030D-6E8A-4147-A177-3AD203B41FA5}">
                      <a16:colId xmlns:a16="http://schemas.microsoft.com/office/drawing/2014/main" xmlns="" val="4094109920"/>
                    </a:ext>
                  </a:extLst>
                </a:gridCol>
              </a:tblGrid>
              <a:tr h="632713">
                <a:tc>
                  <a:txBody>
                    <a:bodyPr/>
                    <a:lstStyle/>
                    <a:p>
                      <a:pPr marL="0" marR="0" algn="ctr">
                        <a:lnSpc>
                          <a:spcPct val="150000"/>
                        </a:lnSpc>
                        <a:spcBef>
                          <a:spcPts val="0"/>
                        </a:spcBef>
                        <a:spcAft>
                          <a:spcPts val="0"/>
                        </a:spcAft>
                      </a:pPr>
                      <a:r>
                        <a:rPr lang="en-ZA" sz="1800" dirty="0">
                          <a:effectLst/>
                          <a:latin typeface="Century Gothic" panose="020B0502020202020204" pitchFamily="34" charset="0"/>
                        </a:rPr>
                        <a:t>Year</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800" dirty="0">
                          <a:effectLst/>
                          <a:latin typeface="Century Gothic" panose="020B0502020202020204" pitchFamily="34" charset="0"/>
                        </a:rPr>
                        <a:t>Support Initiative</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843690">
                <a:tc>
                  <a:txBody>
                    <a:bodyPr/>
                    <a:lstStyle/>
                    <a:p>
                      <a:pPr marL="0" marR="0" algn="ctr">
                        <a:lnSpc>
                          <a:spcPct val="150000"/>
                        </a:lnSpc>
                        <a:spcBef>
                          <a:spcPts val="0"/>
                        </a:spcBef>
                        <a:spcAft>
                          <a:spcPts val="0"/>
                        </a:spcAft>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2010</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400" b="0" dirty="0">
                          <a:effectLst/>
                          <a:latin typeface="Century Gothic" panose="020B0502020202020204" pitchFamily="34" charset="0"/>
                        </a:rPr>
                        <a:t>Kannaland was nominated to form part of the </a:t>
                      </a:r>
                      <a:r>
                        <a:rPr lang="en-US" sz="1400" b="1" dirty="0">
                          <a:effectLst/>
                          <a:latin typeface="Century Gothic" panose="020B0502020202020204" pitchFamily="34" charset="0"/>
                        </a:rPr>
                        <a:t>LGTAS (Local Government Turn Around Strategy) </a:t>
                      </a:r>
                      <a:r>
                        <a:rPr lang="en-US" sz="1400" b="0" dirty="0">
                          <a:effectLst/>
                          <a:latin typeface="Century Gothic" panose="020B0502020202020204" pitchFamily="34" charset="0"/>
                        </a:rPr>
                        <a:t>programme</a:t>
                      </a:r>
                      <a:endParaRPr lang="en-ZA" sz="18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069733"/>
                  </a:ext>
                </a:extLst>
              </a:tr>
              <a:tr h="3248191">
                <a:tc>
                  <a:txBody>
                    <a:bodyPr/>
                    <a:lstStyle/>
                    <a:p>
                      <a:pPr marL="0" marR="0" algn="ctr">
                        <a:lnSpc>
                          <a:spcPct val="150000"/>
                        </a:lnSpc>
                        <a:spcBef>
                          <a:spcPts val="0"/>
                        </a:spcBef>
                        <a:spcAft>
                          <a:spcPts val="0"/>
                        </a:spcAft>
                      </a:pPr>
                      <a:r>
                        <a:rPr lang="en-ZA" sz="1400" dirty="0">
                          <a:effectLst/>
                          <a:latin typeface="Century Gothic" panose="020B0502020202020204" pitchFamily="34" charset="0"/>
                        </a:rPr>
                        <a:t>2011</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400" b="1" dirty="0">
                          <a:effectLst/>
                          <a:latin typeface="Century Gothic" panose="020B0502020202020204" pitchFamily="34" charset="0"/>
                        </a:rPr>
                        <a:t>2011 Local Government Elections - </a:t>
                      </a:r>
                      <a:r>
                        <a:rPr lang="en-US" sz="1400" b="0" dirty="0">
                          <a:effectLst/>
                          <a:latin typeface="Century Gothic" panose="020B0502020202020204" pitchFamily="34" charset="0"/>
                        </a:rPr>
                        <a:t>Mr Morne’ Hoogbaard was appointed as Municipal Manager and </a:t>
                      </a:r>
                      <a:br>
                        <a:rPr lang="en-US" sz="1400" b="0" dirty="0">
                          <a:effectLst/>
                          <a:latin typeface="Century Gothic" panose="020B0502020202020204" pitchFamily="34" charset="0"/>
                        </a:rPr>
                      </a:br>
                      <a:r>
                        <a:rPr lang="en-US" sz="1400" b="0" dirty="0">
                          <a:effectLst/>
                          <a:latin typeface="Century Gothic" panose="020B0502020202020204" pitchFamily="34" charset="0"/>
                        </a:rPr>
                        <a:t>Mr Nigel Delo as Chief Financial Officer. </a:t>
                      </a:r>
                      <a:r>
                        <a:rPr lang="en-US" sz="1400" b="0" kern="1200" dirty="0">
                          <a:solidFill>
                            <a:schemeClr val="dk1"/>
                          </a:solidFill>
                          <a:effectLst/>
                          <a:latin typeface="Century Gothic" panose="020B0502020202020204" pitchFamily="34" charset="0"/>
                          <a:ea typeface="+mn-ea"/>
                          <a:cs typeface="+mn-cs"/>
                        </a:rPr>
                        <a:t>DLG supported by Provincial Treasury developed a support plan for this purpose (LGTAS). Projects included amongst others:</a:t>
                      </a:r>
                    </a:p>
                    <a:p>
                      <a:pPr marL="0" marR="0" algn="just">
                        <a:lnSpc>
                          <a:spcPct val="150000"/>
                        </a:lnSpc>
                        <a:spcBef>
                          <a:spcPts val="0"/>
                        </a:spcBef>
                        <a:spcAft>
                          <a:spcPts val="0"/>
                        </a:spcAft>
                      </a:pPr>
                      <a:endParaRPr lang="en-US" sz="1400" b="0" kern="1200" dirty="0">
                        <a:solidFill>
                          <a:schemeClr val="dk1"/>
                        </a:solidFill>
                        <a:effectLst/>
                        <a:latin typeface="Century Gothic" panose="020B0502020202020204" pitchFamily="34" charset="0"/>
                        <a:ea typeface="+mn-ea"/>
                        <a:cs typeface="+mn-cs"/>
                      </a:endParaRPr>
                    </a:p>
                    <a:p>
                      <a:pPr marL="285750" marR="0" indent="-285750" algn="just" defTabSz="685800" rtl="0" eaLnBrk="1" latinLnBrk="0" hangingPunct="1">
                        <a:lnSpc>
                          <a:spcPct val="135000"/>
                        </a:lnSpc>
                        <a:spcBef>
                          <a:spcPts val="0"/>
                        </a:spcBef>
                        <a:spcAft>
                          <a:spcPts val="0"/>
                        </a:spcAft>
                        <a:buSzPts val="1800"/>
                        <a:buFont typeface="Arial" panose="020B0604020202020204" pitchFamily="34" charset="0"/>
                        <a:buChar char="•"/>
                        <a:defRPr sz="1800" b="0" i="0" u="none" strike="noStrike" kern="0" cap="none" spc="0" baseline="0">
                          <a:solidFill>
                            <a:srgbClr val="000000"/>
                          </a:solidFill>
                          <a:uFillTx/>
                        </a:defRPr>
                      </a:pPr>
                      <a:r>
                        <a:rPr lang="en-US" sz="1400" b="0" i="0" u="none" strike="noStrike" kern="0" cap="none" spc="0" baseline="0" dirty="0">
                          <a:solidFill>
                            <a:srgbClr val="000000"/>
                          </a:solidFill>
                          <a:uFillTx/>
                          <a:latin typeface="Century Gothic" pitchFamily="34"/>
                          <a:ea typeface="+mn-ea"/>
                          <a:cs typeface="Times New Roman" pitchFamily="18"/>
                        </a:rPr>
                        <a:t>Rehabilitation of Schoongezicht road;</a:t>
                      </a:r>
                    </a:p>
                    <a:p>
                      <a:pPr marL="285750" marR="0" indent="-285750" algn="just" defTabSz="685800" rtl="0" eaLnBrk="1" latinLnBrk="0" hangingPunct="1">
                        <a:lnSpc>
                          <a:spcPct val="135000"/>
                        </a:lnSpc>
                        <a:spcBef>
                          <a:spcPts val="0"/>
                        </a:spcBef>
                        <a:spcAft>
                          <a:spcPts val="0"/>
                        </a:spcAft>
                        <a:buSzPts val="1800"/>
                        <a:buFont typeface="Arial" panose="020B0604020202020204" pitchFamily="34" charset="0"/>
                        <a:buChar char="•"/>
                        <a:defRPr sz="1800" b="0" i="0" u="none" strike="noStrike" kern="0" cap="none" spc="0" baseline="0">
                          <a:solidFill>
                            <a:srgbClr val="000000"/>
                          </a:solidFill>
                          <a:uFillTx/>
                        </a:defRPr>
                      </a:pPr>
                      <a:r>
                        <a:rPr lang="en-US" sz="1400" b="0" kern="1200" dirty="0">
                          <a:solidFill>
                            <a:schemeClr val="dk1"/>
                          </a:solidFill>
                          <a:effectLst/>
                          <a:latin typeface="Century Gothic" panose="020B0502020202020204" pitchFamily="34" charset="0"/>
                          <a:ea typeface="+mn-ea"/>
                          <a:cs typeface="+mn-cs"/>
                        </a:rPr>
                        <a:t>Development of a Spatial Development Framework;</a:t>
                      </a:r>
                    </a:p>
                    <a:p>
                      <a:pPr marL="285750" marR="0" indent="-285750" algn="just" defTabSz="685800" rtl="0" eaLnBrk="1" latinLnBrk="0" hangingPunct="1">
                        <a:lnSpc>
                          <a:spcPct val="135000"/>
                        </a:lnSpc>
                        <a:spcBef>
                          <a:spcPts val="0"/>
                        </a:spcBef>
                        <a:spcAft>
                          <a:spcPts val="0"/>
                        </a:spcAft>
                        <a:buSzPts val="1800"/>
                        <a:buFont typeface="Arial" panose="020B0604020202020204" pitchFamily="34" charset="0"/>
                        <a:buChar char="•"/>
                        <a:defRPr sz="1800" b="0" i="0" u="none" strike="noStrike" kern="0" cap="none" spc="0" baseline="0">
                          <a:solidFill>
                            <a:srgbClr val="000000"/>
                          </a:solidFill>
                          <a:uFillTx/>
                        </a:defRPr>
                      </a:pPr>
                      <a:r>
                        <a:rPr lang="en-US" sz="1400" b="0" kern="1200" dirty="0">
                          <a:solidFill>
                            <a:schemeClr val="dk1"/>
                          </a:solidFill>
                          <a:effectLst/>
                          <a:latin typeface="Century Gothic" panose="020B0502020202020204" pitchFamily="34" charset="0"/>
                          <a:ea typeface="+mn-ea"/>
                          <a:cs typeface="+mn-cs"/>
                        </a:rPr>
                        <a:t>Development of a Human Settlements Strategy;</a:t>
                      </a:r>
                    </a:p>
                    <a:p>
                      <a:pPr marL="285750" marR="0" indent="-285750" algn="just" defTabSz="685800" rtl="0" eaLnBrk="1" latinLnBrk="0" hangingPunct="1">
                        <a:lnSpc>
                          <a:spcPct val="135000"/>
                        </a:lnSpc>
                        <a:spcBef>
                          <a:spcPts val="0"/>
                        </a:spcBef>
                        <a:spcAft>
                          <a:spcPts val="0"/>
                        </a:spcAft>
                        <a:buSzPts val="1800"/>
                        <a:buFont typeface="Arial" panose="020B0604020202020204" pitchFamily="34" charset="0"/>
                        <a:buChar char="•"/>
                        <a:defRPr sz="1800" b="0" i="0" u="none" strike="noStrike" kern="0" cap="none" spc="0" baseline="0">
                          <a:solidFill>
                            <a:srgbClr val="000000"/>
                          </a:solidFill>
                          <a:uFillTx/>
                        </a:defRPr>
                      </a:pPr>
                      <a:r>
                        <a:rPr lang="en-US" sz="1400" b="0" kern="1200" dirty="0">
                          <a:solidFill>
                            <a:schemeClr val="dk1"/>
                          </a:solidFill>
                          <a:effectLst/>
                          <a:latin typeface="Century Gothic" panose="020B0502020202020204" pitchFamily="34" charset="0"/>
                          <a:ea typeface="+mn-ea"/>
                          <a:cs typeface="+mn-cs"/>
                        </a:rPr>
                        <a:t>Securing land for Zoar Cemetery;</a:t>
                      </a:r>
                    </a:p>
                    <a:p>
                      <a:pPr marL="285750" marR="0" indent="-285750" algn="just" defTabSz="685800" rtl="0" eaLnBrk="1" latinLnBrk="0" hangingPunct="1">
                        <a:lnSpc>
                          <a:spcPct val="135000"/>
                        </a:lnSpc>
                        <a:spcBef>
                          <a:spcPts val="0"/>
                        </a:spcBef>
                        <a:spcAft>
                          <a:spcPts val="0"/>
                        </a:spcAft>
                        <a:buSzPts val="1800"/>
                        <a:buFont typeface="Arial" panose="020B0604020202020204" pitchFamily="34" charset="0"/>
                        <a:buChar char="•"/>
                        <a:defRPr sz="1800" b="0" i="0" u="none" strike="noStrike" kern="0" cap="none" spc="0" baseline="0">
                          <a:solidFill>
                            <a:srgbClr val="000000"/>
                          </a:solidFill>
                          <a:uFillTx/>
                        </a:defRPr>
                      </a:pPr>
                      <a:r>
                        <a:rPr lang="en-US" sz="1400" b="0" kern="1200" dirty="0">
                          <a:solidFill>
                            <a:schemeClr val="dk1"/>
                          </a:solidFill>
                          <a:effectLst/>
                          <a:latin typeface="Century Gothic" panose="020B0502020202020204" pitchFamily="34" charset="0"/>
                          <a:ea typeface="+mn-ea"/>
                          <a:cs typeface="+mn-cs"/>
                        </a:rPr>
                        <a:t>Mediation with Eskom regarding the arrear Eskom Account; and</a:t>
                      </a:r>
                    </a:p>
                    <a:p>
                      <a:pPr marL="285750" marR="0" indent="-285750" algn="just" defTabSz="685800" rtl="0" eaLnBrk="1" latinLnBrk="0" hangingPunct="1">
                        <a:lnSpc>
                          <a:spcPct val="135000"/>
                        </a:lnSpc>
                        <a:spcBef>
                          <a:spcPts val="0"/>
                        </a:spcBef>
                        <a:spcAft>
                          <a:spcPts val="0"/>
                        </a:spcAft>
                        <a:buSzPts val="1800"/>
                        <a:buFont typeface="Arial" panose="020B0604020202020204" pitchFamily="34" charset="0"/>
                        <a:buChar char="•"/>
                        <a:defRPr sz="1800" b="0" i="0" u="none" strike="noStrike" kern="0" cap="none" spc="0" baseline="0">
                          <a:solidFill>
                            <a:srgbClr val="000000"/>
                          </a:solidFill>
                          <a:uFillTx/>
                        </a:defRPr>
                      </a:pPr>
                      <a:r>
                        <a:rPr lang="en-US" sz="1400" b="0" kern="1200" dirty="0">
                          <a:solidFill>
                            <a:schemeClr val="dk1"/>
                          </a:solidFill>
                          <a:effectLst/>
                          <a:latin typeface="Century Gothic" panose="020B0502020202020204" pitchFamily="34" charset="0"/>
                          <a:ea typeface="+mn-ea"/>
                          <a:cs typeface="+mn-cs"/>
                        </a:rPr>
                        <a:t>Other projects</a:t>
                      </a:r>
                    </a:p>
                  </a:txBody>
                  <a:tcPr marL="68580" marR="68580" marT="0" marB="0"/>
                </a:tc>
                <a:extLst>
                  <a:ext uri="{0D108BD9-81ED-4DB2-BD59-A6C34878D82A}">
                    <a16:rowId xmlns:a16="http://schemas.microsoft.com/office/drawing/2014/main" xmlns="" val="2308277755"/>
                  </a:ext>
                </a:extLst>
              </a:tr>
            </a:tbl>
          </a:graphicData>
        </a:graphic>
      </p:graphicFrame>
    </p:spTree>
    <p:extLst>
      <p:ext uri="{BB962C8B-B14F-4D97-AF65-F5344CB8AC3E}">
        <p14:creationId xmlns:p14="http://schemas.microsoft.com/office/powerpoint/2010/main" xmlns="" val="115797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(3)</a:t>
            </a:r>
            <a:endParaRPr lang="en-ZA" dirty="0"/>
          </a:p>
        </p:txBody>
      </p:sp>
      <p:graphicFrame>
        <p:nvGraphicFramePr>
          <p:cNvPr id="4" name="Table 3">
            <a:extLst>
              <a:ext uri="{FF2B5EF4-FFF2-40B4-BE49-F238E27FC236}">
                <a16:creationId xmlns:a16="http://schemas.microsoft.com/office/drawing/2014/main" xmlns="" id="{37F3B620-84ED-73B9-1B5D-8EC45AD5962E}"/>
              </a:ext>
            </a:extLst>
          </p:cNvPr>
          <p:cNvGraphicFramePr>
            <a:graphicFrameLocks noGrp="1"/>
          </p:cNvGraphicFramePr>
          <p:nvPr>
            <p:extLst>
              <p:ext uri="{D42A27DB-BD31-4B8C-83A1-F6EECF244321}">
                <p14:modId xmlns:p14="http://schemas.microsoft.com/office/powerpoint/2010/main" xmlns="" val="1202832139"/>
              </p:ext>
            </p:extLst>
          </p:nvPr>
        </p:nvGraphicFramePr>
        <p:xfrm>
          <a:off x="393701" y="1032013"/>
          <a:ext cx="11356502" cy="4975087"/>
        </p:xfrm>
        <a:graphic>
          <a:graphicData uri="http://schemas.openxmlformats.org/drawingml/2006/table">
            <a:tbl>
              <a:tblPr firstRow="1" firstCol="1" bandRow="1">
                <a:tableStyleId>{5C22544A-7EE6-4342-B048-85BDC9FD1C3A}</a:tableStyleId>
              </a:tblPr>
              <a:tblGrid>
                <a:gridCol w="2090579">
                  <a:extLst>
                    <a:ext uri="{9D8B030D-6E8A-4147-A177-3AD203B41FA5}">
                      <a16:colId xmlns:a16="http://schemas.microsoft.com/office/drawing/2014/main" xmlns="" val="1816909565"/>
                    </a:ext>
                  </a:extLst>
                </a:gridCol>
                <a:gridCol w="9265923">
                  <a:extLst>
                    <a:ext uri="{9D8B030D-6E8A-4147-A177-3AD203B41FA5}">
                      <a16:colId xmlns:a16="http://schemas.microsoft.com/office/drawing/2014/main" xmlns="" val="4094109920"/>
                    </a:ext>
                  </a:extLst>
                </a:gridCol>
              </a:tblGrid>
              <a:tr h="671400">
                <a:tc>
                  <a:txBody>
                    <a:bodyPr/>
                    <a:lstStyle/>
                    <a:p>
                      <a:pPr marL="0" marR="0" algn="ctr">
                        <a:lnSpc>
                          <a:spcPct val="150000"/>
                        </a:lnSpc>
                        <a:spcBef>
                          <a:spcPts val="0"/>
                        </a:spcBef>
                        <a:spcAft>
                          <a:spcPts val="0"/>
                        </a:spcAft>
                      </a:pPr>
                      <a:r>
                        <a:rPr lang="en-ZA" sz="1800" dirty="0">
                          <a:effectLst/>
                          <a:latin typeface="Century Gothic" panose="020B0502020202020204" pitchFamily="34" charset="0"/>
                        </a:rPr>
                        <a:t>Year</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800" dirty="0">
                          <a:effectLst/>
                          <a:latin typeface="Century Gothic" panose="020B0502020202020204" pitchFamily="34" charset="0"/>
                        </a:rPr>
                        <a:t>Support Initiative</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4303687">
                <a:tc>
                  <a:txBody>
                    <a:bodyPr/>
                    <a:lstStyle/>
                    <a:p>
                      <a:pPr marL="0" marR="0" algn="ctr">
                        <a:lnSpc>
                          <a:spcPct val="150000"/>
                        </a:lnSpc>
                        <a:spcBef>
                          <a:spcPts val="0"/>
                        </a:spcBef>
                        <a:spcAft>
                          <a:spcPts val="0"/>
                        </a:spcAft>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2014</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400" b="1" dirty="0">
                          <a:effectLst/>
                          <a:latin typeface="Century Gothic" panose="020B0502020202020204" pitchFamily="34" charset="0"/>
                        </a:rPr>
                        <a:t>COGTA, DLG, PT and various Provincial Sector Departments </a:t>
                      </a:r>
                      <a:r>
                        <a:rPr lang="en-US" sz="1400" b="0" dirty="0">
                          <a:effectLst/>
                          <a:latin typeface="Century Gothic" panose="020B0502020202020204" pitchFamily="34" charset="0"/>
                        </a:rPr>
                        <a:t>reviewed the LGTAS with a view to bring it in line with the principles of the Back-2-Basics programme.</a:t>
                      </a:r>
                    </a:p>
                    <a:p>
                      <a:pPr marL="0" marR="0" algn="just">
                        <a:lnSpc>
                          <a:spcPct val="150000"/>
                        </a:lnSpc>
                        <a:spcBef>
                          <a:spcPts val="0"/>
                        </a:spcBef>
                        <a:spcAft>
                          <a:spcPts val="0"/>
                        </a:spcAft>
                      </a:pPr>
                      <a:r>
                        <a:rPr lang="en-US" sz="1400" b="0" dirty="0">
                          <a:effectLst/>
                          <a:latin typeface="Century Gothic" panose="020B0502020202020204" pitchFamily="34" charset="0"/>
                        </a:rPr>
                        <a:t> </a:t>
                      </a:r>
                    </a:p>
                    <a:p>
                      <a:pPr marL="0" marR="0" algn="just">
                        <a:lnSpc>
                          <a:spcPct val="150000"/>
                        </a:lnSpc>
                        <a:spcBef>
                          <a:spcPts val="0"/>
                        </a:spcBef>
                        <a:spcAft>
                          <a:spcPts val="0"/>
                        </a:spcAft>
                      </a:pPr>
                      <a:r>
                        <a:rPr lang="en-US" sz="1400" b="0" kern="1200" dirty="0">
                          <a:solidFill>
                            <a:schemeClr val="dk1"/>
                          </a:solidFill>
                          <a:effectLst/>
                          <a:latin typeface="Century Gothic" panose="020B0502020202020204" pitchFamily="34" charset="0"/>
                          <a:ea typeface="+mn-ea"/>
                          <a:cs typeface="+mn-cs"/>
                        </a:rPr>
                        <a:t>In support of this plan, the </a:t>
                      </a:r>
                      <a:r>
                        <a:rPr lang="en-US" sz="1400" b="1" kern="1200" dirty="0">
                          <a:solidFill>
                            <a:schemeClr val="dk1"/>
                          </a:solidFill>
                          <a:effectLst/>
                          <a:latin typeface="Century Gothic" panose="020B0502020202020204" pitchFamily="34" charset="0"/>
                          <a:ea typeface="+mn-ea"/>
                          <a:cs typeface="+mn-cs"/>
                        </a:rPr>
                        <a:t>Provincial Government</a:t>
                      </a:r>
                      <a:r>
                        <a:rPr lang="en-US" sz="1400" b="0" kern="1200" dirty="0">
                          <a:solidFill>
                            <a:schemeClr val="dk1"/>
                          </a:solidFill>
                          <a:effectLst/>
                          <a:latin typeface="Century Gothic" panose="020B0502020202020204" pitchFamily="34" charset="0"/>
                          <a:ea typeface="+mn-ea"/>
                          <a:cs typeface="+mn-cs"/>
                        </a:rPr>
                        <a:t> allocated both resources in the form of funding and human resources to support identified projects.</a:t>
                      </a:r>
                    </a:p>
                    <a:p>
                      <a:pPr marL="0" marR="0" algn="just">
                        <a:lnSpc>
                          <a:spcPct val="150000"/>
                        </a:lnSpc>
                        <a:spcBef>
                          <a:spcPts val="0"/>
                        </a:spcBef>
                        <a:spcAft>
                          <a:spcPts val="0"/>
                        </a:spcAft>
                      </a:pPr>
                      <a:r>
                        <a:rPr lang="en-US" sz="1400" b="0" kern="1200" dirty="0">
                          <a:solidFill>
                            <a:schemeClr val="dk1"/>
                          </a:solidFill>
                          <a:effectLst/>
                          <a:latin typeface="Century Gothic" panose="020B0502020202020204" pitchFamily="34" charset="0"/>
                          <a:ea typeface="+mn-ea"/>
                          <a:cs typeface="+mn-cs"/>
                        </a:rPr>
                        <a:t> </a:t>
                      </a:r>
                    </a:p>
                    <a:p>
                      <a:pPr marL="285750" marR="0" indent="-285750" algn="just">
                        <a:lnSpc>
                          <a:spcPct val="150000"/>
                        </a:lnSpc>
                        <a:spcBef>
                          <a:spcPts val="0"/>
                        </a:spcBef>
                        <a:spcAft>
                          <a:spcPts val="0"/>
                        </a:spcAft>
                        <a:buFont typeface="Arial" pitchFamily="34" charset="0"/>
                        <a:buChar char="•"/>
                      </a:pPr>
                      <a:r>
                        <a:rPr lang="en-US" sz="1400" b="0" kern="1200" dirty="0">
                          <a:solidFill>
                            <a:schemeClr val="dk1"/>
                          </a:solidFill>
                          <a:effectLst/>
                          <a:latin typeface="Century Gothic" panose="020B0502020202020204" pitchFamily="34" charset="0"/>
                          <a:ea typeface="+mn-ea"/>
                          <a:cs typeface="+mn-cs"/>
                        </a:rPr>
                        <a:t>The </a:t>
                      </a:r>
                      <a:r>
                        <a:rPr lang="en-US" sz="1400" b="1" kern="1200" dirty="0">
                          <a:solidFill>
                            <a:schemeClr val="dk1"/>
                          </a:solidFill>
                          <a:effectLst/>
                          <a:latin typeface="Century Gothic" panose="020B0502020202020204" pitchFamily="34" charset="0"/>
                          <a:ea typeface="+mn-ea"/>
                          <a:cs typeface="+mn-cs"/>
                        </a:rPr>
                        <a:t>Back-2-Basics programme </a:t>
                      </a:r>
                      <a:r>
                        <a:rPr lang="en-US" sz="1400" b="0" kern="1200" dirty="0">
                          <a:solidFill>
                            <a:schemeClr val="dk1"/>
                          </a:solidFill>
                          <a:effectLst/>
                          <a:latin typeface="Century Gothic" panose="020B0502020202020204" pitchFamily="34" charset="0"/>
                          <a:ea typeface="+mn-ea"/>
                          <a:cs typeface="+mn-cs"/>
                        </a:rPr>
                        <a:t>– activated and functional</a:t>
                      </a:r>
                    </a:p>
                    <a:p>
                      <a:pPr marL="0" marR="0" indent="0" algn="just">
                        <a:lnSpc>
                          <a:spcPct val="150000"/>
                        </a:lnSpc>
                        <a:spcBef>
                          <a:spcPts val="0"/>
                        </a:spcBef>
                        <a:spcAft>
                          <a:spcPts val="0"/>
                        </a:spcAft>
                        <a:buFont typeface="Arial" panose="020B0604020202020204" pitchFamily="34" charset="0"/>
                        <a:buNone/>
                      </a:pPr>
                      <a:endParaRPr lang="en-US" sz="1400" b="0" kern="1200" dirty="0">
                        <a:solidFill>
                          <a:schemeClr val="dk1"/>
                        </a:solidFill>
                        <a:effectLst/>
                        <a:latin typeface="Century Gothic" panose="020B0502020202020204" pitchFamily="34" charset="0"/>
                        <a:ea typeface="+mn-ea"/>
                        <a:cs typeface="+mn-cs"/>
                      </a:endParaRPr>
                    </a:p>
                    <a:p>
                      <a:pPr marL="285750" marR="0" indent="-285750" algn="just">
                        <a:lnSpc>
                          <a:spcPct val="150000"/>
                        </a:lnSpc>
                        <a:spcBef>
                          <a:spcPts val="0"/>
                        </a:spcBef>
                        <a:spcAft>
                          <a:spcPts val="0"/>
                        </a:spcAft>
                        <a:buFont typeface="Arial" panose="020B0604020202020204" pitchFamily="34" charset="0"/>
                        <a:buChar char="•"/>
                      </a:pPr>
                      <a:r>
                        <a:rPr lang="en-US" sz="1400" b="0" kern="1200" dirty="0">
                          <a:solidFill>
                            <a:schemeClr val="dk1"/>
                          </a:solidFill>
                          <a:effectLst/>
                          <a:latin typeface="Century Gothic" panose="020B0502020202020204" pitchFamily="34" charset="0"/>
                          <a:ea typeface="+mn-ea"/>
                          <a:cs typeface="+mn-cs"/>
                        </a:rPr>
                        <a:t>A number of critical projects were implemented, but the completion of individual projects </a:t>
                      </a:r>
                      <a:r>
                        <a:rPr lang="en-US" sz="1400" b="1" kern="1200" dirty="0">
                          <a:solidFill>
                            <a:schemeClr val="dk1"/>
                          </a:solidFill>
                          <a:effectLst/>
                          <a:latin typeface="Century Gothic" panose="020B0502020202020204" pitchFamily="34" charset="0"/>
                          <a:ea typeface="+mn-ea"/>
                          <a:cs typeface="+mn-cs"/>
                        </a:rPr>
                        <a:t>did not contribute to improved governance, stability and service delivery in the Municipality. </a:t>
                      </a:r>
                    </a:p>
                    <a:p>
                      <a:pPr marL="0" marR="0" indent="0" algn="just">
                        <a:lnSpc>
                          <a:spcPct val="150000"/>
                        </a:lnSpc>
                        <a:spcBef>
                          <a:spcPts val="0"/>
                        </a:spcBef>
                        <a:spcAft>
                          <a:spcPts val="0"/>
                        </a:spcAft>
                        <a:buFont typeface="Arial" panose="020B0604020202020204" pitchFamily="34" charset="0"/>
                        <a:buNone/>
                      </a:pPr>
                      <a:endParaRPr lang="en-US" sz="1400" b="1" kern="1200" dirty="0">
                        <a:solidFill>
                          <a:schemeClr val="dk1"/>
                        </a:solidFill>
                        <a:effectLst/>
                        <a:latin typeface="Century Gothic" panose="020B0502020202020204" pitchFamily="34" charset="0"/>
                        <a:ea typeface="+mn-ea"/>
                        <a:cs typeface="+mn-cs"/>
                      </a:endParaRPr>
                    </a:p>
                    <a:p>
                      <a:pPr marL="285750" marR="0" indent="-285750" algn="just">
                        <a:lnSpc>
                          <a:spcPct val="150000"/>
                        </a:lnSpc>
                        <a:spcBef>
                          <a:spcPts val="0"/>
                        </a:spcBef>
                        <a:spcAft>
                          <a:spcPts val="0"/>
                        </a:spcAft>
                        <a:buFont typeface="Arial" panose="020B0604020202020204" pitchFamily="34" charset="0"/>
                        <a:buChar char="•"/>
                      </a:pPr>
                      <a:r>
                        <a:rPr lang="en-US" sz="1400" b="0" kern="1200" dirty="0">
                          <a:solidFill>
                            <a:schemeClr val="dk1"/>
                          </a:solidFill>
                          <a:effectLst/>
                          <a:latin typeface="Century Gothic" panose="020B0502020202020204" pitchFamily="34" charset="0"/>
                          <a:ea typeface="+mn-ea"/>
                          <a:cs typeface="+mn-cs"/>
                        </a:rPr>
                        <a:t>A </a:t>
                      </a:r>
                      <a:r>
                        <a:rPr lang="en-US" sz="1400" b="1" kern="1200" dirty="0">
                          <a:solidFill>
                            <a:schemeClr val="dk1"/>
                          </a:solidFill>
                          <a:effectLst/>
                          <a:latin typeface="Century Gothic" panose="020B0502020202020204" pitchFamily="34" charset="0"/>
                          <a:ea typeface="+mn-ea"/>
                          <a:cs typeface="+mn-cs"/>
                        </a:rPr>
                        <a:t>lack of ownership </a:t>
                      </a:r>
                      <a:r>
                        <a:rPr lang="en-US" sz="1400" b="0" kern="1200" dirty="0">
                          <a:solidFill>
                            <a:schemeClr val="dk1"/>
                          </a:solidFill>
                          <a:effectLst/>
                          <a:latin typeface="Century Gothic" panose="020B0502020202020204" pitchFamily="34" charset="0"/>
                          <a:ea typeface="+mn-ea"/>
                          <a:cs typeface="+mn-cs"/>
                        </a:rPr>
                        <a:t>and entrenched </a:t>
                      </a:r>
                      <a:r>
                        <a:rPr lang="en-US" sz="1400" b="1" kern="1200" dirty="0">
                          <a:solidFill>
                            <a:schemeClr val="dk1"/>
                          </a:solidFill>
                          <a:effectLst/>
                          <a:latin typeface="Century Gothic" panose="020B0502020202020204" pitchFamily="34" charset="0"/>
                          <a:ea typeface="+mn-ea"/>
                          <a:cs typeface="+mn-cs"/>
                        </a:rPr>
                        <a:t>mismanagement and fraud</a:t>
                      </a:r>
                      <a:r>
                        <a:rPr lang="en-US" sz="1400" b="0" kern="1200" dirty="0">
                          <a:solidFill>
                            <a:schemeClr val="dk1"/>
                          </a:solidFill>
                          <a:effectLst/>
                          <a:latin typeface="Century Gothic" panose="020B0502020202020204" pitchFamily="34" charset="0"/>
                          <a:ea typeface="+mn-ea"/>
                          <a:cs typeface="+mn-cs"/>
                        </a:rPr>
                        <a:t> plagued the Municipality during this period.</a:t>
                      </a:r>
                    </a:p>
                  </a:txBody>
                  <a:tcPr marL="68580" marR="68580" marT="0" marB="0"/>
                </a:tc>
                <a:extLst>
                  <a:ext uri="{0D108BD9-81ED-4DB2-BD59-A6C34878D82A}">
                    <a16:rowId xmlns:a16="http://schemas.microsoft.com/office/drawing/2014/main" xmlns="" val="340069733"/>
                  </a:ext>
                </a:extLst>
              </a:tr>
            </a:tbl>
          </a:graphicData>
        </a:graphic>
      </p:graphicFrame>
    </p:spTree>
    <p:extLst>
      <p:ext uri="{BB962C8B-B14F-4D97-AF65-F5344CB8AC3E}">
        <p14:creationId xmlns:p14="http://schemas.microsoft.com/office/powerpoint/2010/main" xmlns="" val="246926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(4)</a:t>
            </a:r>
            <a:endParaRPr lang="en-ZA" dirty="0"/>
          </a:p>
        </p:txBody>
      </p:sp>
      <p:graphicFrame>
        <p:nvGraphicFramePr>
          <p:cNvPr id="2" name="Table 1">
            <a:extLst>
              <a:ext uri="{FF2B5EF4-FFF2-40B4-BE49-F238E27FC236}">
                <a16:creationId xmlns:a16="http://schemas.microsoft.com/office/drawing/2014/main" xmlns="" id="{AACB1CC1-BA0F-A194-DEFC-11B5296EA8B1}"/>
              </a:ext>
            </a:extLst>
          </p:cNvPr>
          <p:cNvGraphicFramePr>
            <a:graphicFrameLocks noGrp="1"/>
          </p:cNvGraphicFramePr>
          <p:nvPr>
            <p:extLst>
              <p:ext uri="{D42A27DB-BD31-4B8C-83A1-F6EECF244321}">
                <p14:modId xmlns:p14="http://schemas.microsoft.com/office/powerpoint/2010/main" xmlns="" val="1025761936"/>
              </p:ext>
            </p:extLst>
          </p:nvPr>
        </p:nvGraphicFramePr>
        <p:xfrm>
          <a:off x="393701" y="1086855"/>
          <a:ext cx="11369674" cy="4831345"/>
        </p:xfrm>
        <a:graphic>
          <a:graphicData uri="http://schemas.openxmlformats.org/drawingml/2006/table">
            <a:tbl>
              <a:tblPr firstRow="1" firstCol="1" bandRow="1">
                <a:tableStyleId>{5C22544A-7EE6-4342-B048-85BDC9FD1C3A}</a:tableStyleId>
              </a:tblPr>
              <a:tblGrid>
                <a:gridCol w="2093004">
                  <a:extLst>
                    <a:ext uri="{9D8B030D-6E8A-4147-A177-3AD203B41FA5}">
                      <a16:colId xmlns:a16="http://schemas.microsoft.com/office/drawing/2014/main" xmlns="" val="1816909565"/>
                    </a:ext>
                  </a:extLst>
                </a:gridCol>
                <a:gridCol w="9276670">
                  <a:extLst>
                    <a:ext uri="{9D8B030D-6E8A-4147-A177-3AD203B41FA5}">
                      <a16:colId xmlns:a16="http://schemas.microsoft.com/office/drawing/2014/main" xmlns="" val="4094109920"/>
                    </a:ext>
                  </a:extLst>
                </a:gridCol>
              </a:tblGrid>
              <a:tr h="494493">
                <a:tc>
                  <a:txBody>
                    <a:bodyPr/>
                    <a:lstStyle/>
                    <a:p>
                      <a:pPr marL="0" marR="0" algn="ctr">
                        <a:lnSpc>
                          <a:spcPct val="150000"/>
                        </a:lnSpc>
                        <a:spcBef>
                          <a:spcPts val="0"/>
                        </a:spcBef>
                        <a:spcAft>
                          <a:spcPts val="0"/>
                        </a:spcAft>
                      </a:pPr>
                      <a:r>
                        <a:rPr lang="en-ZA" sz="1800" dirty="0">
                          <a:effectLst/>
                          <a:latin typeface="Century Gothic" panose="020B0502020202020204" pitchFamily="34" charset="0"/>
                        </a:rPr>
                        <a:t>Year</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800" dirty="0">
                          <a:effectLst/>
                          <a:latin typeface="Century Gothic" panose="020B0502020202020204" pitchFamily="34" charset="0"/>
                        </a:rPr>
                        <a:t>Support Initiative</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4336852">
                <a:tc>
                  <a:txBody>
                    <a:bodyPr/>
                    <a:lstStyle/>
                    <a:p>
                      <a:pPr marL="0" marR="0" algn="ctr">
                        <a:lnSpc>
                          <a:spcPct val="150000"/>
                        </a:lnSpc>
                        <a:spcBef>
                          <a:spcPts val="0"/>
                        </a:spcBef>
                        <a:spcAft>
                          <a:spcPts val="0"/>
                        </a:spcAft>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2016</a:t>
                      </a:r>
                    </a:p>
                    <a:p>
                      <a:pPr marL="0" marR="0" algn="ctr">
                        <a:lnSpc>
                          <a:spcPct val="150000"/>
                        </a:lnSpc>
                        <a:spcBef>
                          <a:spcPts val="0"/>
                        </a:spcBef>
                        <a:spcAft>
                          <a:spcPts val="0"/>
                        </a:spcAft>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(First Intervention)</a:t>
                      </a: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400" b="1" dirty="0">
                          <a:effectLst/>
                          <a:latin typeface="Century Gothic" panose="020B0502020202020204" pitchFamily="34" charset="0"/>
                        </a:rPr>
                        <a:t>Local Government Elections: </a:t>
                      </a:r>
                      <a:r>
                        <a:rPr lang="en-US" sz="1400" b="0" dirty="0">
                          <a:effectLst/>
                          <a:latin typeface="Century Gothic" panose="020B0502020202020204" pitchFamily="34" charset="0"/>
                        </a:rPr>
                        <a:t>Change in political leadership - coalition of the </a:t>
                      </a:r>
                      <a:r>
                        <a:rPr lang="en-US" sz="1400" b="1" dirty="0">
                          <a:effectLst/>
                          <a:latin typeface="Century Gothic" panose="020B0502020202020204" pitchFamily="34" charset="0"/>
                        </a:rPr>
                        <a:t>Democratic Alliance and African National Congress</a:t>
                      </a:r>
                      <a:r>
                        <a:rPr lang="en-US" sz="1400" b="0" dirty="0">
                          <a:effectLst/>
                          <a:latin typeface="Century Gothic" panose="020B0502020202020204" pitchFamily="34" charset="0"/>
                        </a:rPr>
                        <a:t>. New Council inherited a Municipality facing serious governance, financial and service delivery challenges.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Outstanding debts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of over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R75 mill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and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creditors amounting to R69 million. </a:t>
                      </a:r>
                    </a:p>
                    <a:p>
                      <a:pPr marL="0" marR="0" algn="just">
                        <a:lnSpc>
                          <a:spcPct val="150000"/>
                        </a:lnSpc>
                        <a:spcBef>
                          <a:spcPts val="0"/>
                        </a:spcBef>
                        <a:spcAft>
                          <a:spcPts val="0"/>
                        </a:spcAft>
                      </a:pPr>
                      <a:endParaRPr lang="en-US"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DLG supported by the PT,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undertook a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diagnostic process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with a view to re-visit and refine the Municipal Support Plan, B-2-B support plans.</a:t>
                      </a:r>
                    </a:p>
                    <a:p>
                      <a:pPr marL="0" marR="0" algn="just">
                        <a:lnSpc>
                          <a:spcPct val="150000"/>
                        </a:lnSpc>
                        <a:spcBef>
                          <a:spcPts val="0"/>
                        </a:spcBef>
                        <a:spcAft>
                          <a:spcPts val="0"/>
                        </a:spcAft>
                      </a:pPr>
                      <a:endParaRPr lang="en-US"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On 7 December 2016,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the Provincial Executive decided to</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 intervene in the Municipality in terms of section 139(5) of the Constitution,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read with sections 139(1) and 141 to 142 of the MFMA. Actions included:</a:t>
                      </a:r>
                    </a:p>
                    <a:p>
                      <a:pPr marL="285750" marR="0" indent="-285750" algn="just">
                        <a:lnSpc>
                          <a:spcPct val="150000"/>
                        </a:lnSpc>
                        <a:spcBef>
                          <a:spcPts val="0"/>
                        </a:spcBef>
                        <a:spcAft>
                          <a:spcPts val="0"/>
                        </a:spcAft>
                        <a:buFont typeface="Arial" panose="020B0604020202020204" pitchFamily="34" charset="0"/>
                        <a:buChar char="•"/>
                      </a:pP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Preparing a financial recovery plan for the Municipality and; </a:t>
                      </a:r>
                    </a:p>
                    <a:p>
                      <a:pPr marL="285750" marR="0" indent="-285750" algn="just">
                        <a:lnSpc>
                          <a:spcPct val="150000"/>
                        </a:lnSpc>
                        <a:spcBef>
                          <a:spcPts val="0"/>
                        </a:spcBef>
                        <a:spcAft>
                          <a:spcPts val="0"/>
                        </a:spcAft>
                        <a:buFont typeface="Arial" panose="020B0604020202020204" pitchFamily="34" charset="0"/>
                        <a:buChar char="•"/>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DLG and PT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with support from all relevant national and provincial departments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to develop and implement a targeted support package </a:t>
                      </a:r>
                      <a:r>
                        <a:rPr lang="en-US" sz="1400" b="0" dirty="0">
                          <a:effectLst/>
                          <a:latin typeface="Century Gothic" panose="020B0502020202020204" pitchFamily="34" charset="0"/>
                          <a:ea typeface="Calibri" panose="020F0502020204030204" pitchFamily="34" charset="0"/>
                          <a:cs typeface="Times New Roman" panose="02020603050405020304" pitchFamily="18" charset="0"/>
                        </a:rPr>
                        <a:t>to address the immediate </a:t>
                      </a: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governance, operational and technical challenges.</a:t>
                      </a:r>
                      <a:endParaRPr lang="en-ZA"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069733"/>
                  </a:ext>
                </a:extLst>
              </a:tr>
            </a:tbl>
          </a:graphicData>
        </a:graphic>
      </p:graphicFrame>
    </p:spTree>
    <p:extLst>
      <p:ext uri="{BB962C8B-B14F-4D97-AF65-F5344CB8AC3E}">
        <p14:creationId xmlns:p14="http://schemas.microsoft.com/office/powerpoint/2010/main" xmlns="" val="179041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(5)</a:t>
            </a:r>
            <a:endParaRPr lang="en-ZA" dirty="0"/>
          </a:p>
        </p:txBody>
      </p:sp>
      <p:graphicFrame>
        <p:nvGraphicFramePr>
          <p:cNvPr id="4" name="Table 3">
            <a:extLst>
              <a:ext uri="{FF2B5EF4-FFF2-40B4-BE49-F238E27FC236}">
                <a16:creationId xmlns:a16="http://schemas.microsoft.com/office/drawing/2014/main" xmlns="" id="{0C79F7BC-0ACA-6E5E-83AE-2258E0C8AA57}"/>
              </a:ext>
            </a:extLst>
          </p:cNvPr>
          <p:cNvGraphicFramePr>
            <a:graphicFrameLocks noGrp="1"/>
          </p:cNvGraphicFramePr>
          <p:nvPr>
            <p:extLst>
              <p:ext uri="{D42A27DB-BD31-4B8C-83A1-F6EECF244321}">
                <p14:modId xmlns:p14="http://schemas.microsoft.com/office/powerpoint/2010/main" xmlns="" val="305055727"/>
              </p:ext>
            </p:extLst>
          </p:nvPr>
        </p:nvGraphicFramePr>
        <p:xfrm>
          <a:off x="393701" y="1126336"/>
          <a:ext cx="11462940" cy="5550687"/>
        </p:xfrm>
        <a:graphic>
          <a:graphicData uri="http://schemas.openxmlformats.org/drawingml/2006/table">
            <a:tbl>
              <a:tblPr firstRow="1" firstCol="1" bandRow="1">
                <a:tableStyleId>{5C22544A-7EE6-4342-B048-85BDC9FD1C3A}</a:tableStyleId>
              </a:tblPr>
              <a:tblGrid>
                <a:gridCol w="2110173">
                  <a:extLst>
                    <a:ext uri="{9D8B030D-6E8A-4147-A177-3AD203B41FA5}">
                      <a16:colId xmlns:a16="http://schemas.microsoft.com/office/drawing/2014/main" xmlns="" val="1816909565"/>
                    </a:ext>
                  </a:extLst>
                </a:gridCol>
                <a:gridCol w="9352767">
                  <a:extLst>
                    <a:ext uri="{9D8B030D-6E8A-4147-A177-3AD203B41FA5}">
                      <a16:colId xmlns:a16="http://schemas.microsoft.com/office/drawing/2014/main" xmlns="" val="4094109920"/>
                    </a:ext>
                  </a:extLst>
                </a:gridCol>
              </a:tblGrid>
              <a:tr h="575064">
                <a:tc>
                  <a:txBody>
                    <a:bodyPr/>
                    <a:lstStyle/>
                    <a:p>
                      <a:pPr marL="0" marR="0" algn="ctr">
                        <a:lnSpc>
                          <a:spcPct val="150000"/>
                        </a:lnSpc>
                        <a:spcBef>
                          <a:spcPts val="0"/>
                        </a:spcBef>
                        <a:spcAft>
                          <a:spcPts val="0"/>
                        </a:spcAft>
                      </a:pPr>
                      <a:r>
                        <a:rPr lang="en-ZA" sz="1400" dirty="0">
                          <a:effectLst/>
                          <a:latin typeface="Century Gothic" panose="020B0502020202020204" pitchFamily="34" charset="0"/>
                        </a:rPr>
                        <a:t>Year</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400" dirty="0">
                          <a:effectLst/>
                          <a:latin typeface="Century Gothic" panose="020B0502020202020204" pitchFamily="34" charset="0"/>
                        </a:rPr>
                        <a:t>Support Initiative</a:t>
                      </a:r>
                      <a:endParaRPr lang="en-ZA"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4975623">
                <a:tc>
                  <a:txBody>
                    <a:bodyPr/>
                    <a:lstStyle/>
                    <a:p>
                      <a:pPr marL="0" marR="0" algn="ctr">
                        <a:lnSpc>
                          <a:spcPct val="150000"/>
                        </a:lnSpc>
                        <a:spcBef>
                          <a:spcPts val="0"/>
                        </a:spcBef>
                        <a:spcAft>
                          <a:spcPts val="0"/>
                        </a:spcAft>
                      </a:pPr>
                      <a:r>
                        <a:rPr lang="en-ZA" sz="1400" dirty="0">
                          <a:effectLst/>
                          <a:latin typeface="Century Gothic" panose="020B0502020202020204" pitchFamily="34" charset="0"/>
                          <a:ea typeface="Calibri" panose="020F0502020204030204" pitchFamily="34" charset="0"/>
                          <a:cs typeface="Times New Roman" panose="02020603050405020304" pitchFamily="18" charset="0"/>
                        </a:rPr>
                        <a:t>2017</a:t>
                      </a:r>
                    </a:p>
                  </a:txBody>
                  <a:tcPr marL="68580" marR="68580" marT="0" marB="0" anchor="ctr"/>
                </a:tc>
                <a:tc>
                  <a:txBody>
                    <a:bodyPr/>
                    <a:lstStyle/>
                    <a:p>
                      <a:pPr marL="0" marR="0" algn="just">
                        <a:lnSpc>
                          <a:spcPct val="150000"/>
                        </a:lnSpc>
                        <a:spcBef>
                          <a:spcPts val="0"/>
                        </a:spcBef>
                        <a:spcAft>
                          <a:spcPts val="0"/>
                        </a:spcAft>
                      </a:pPr>
                      <a:r>
                        <a:rPr lang="en-US" sz="1400" b="1" dirty="0">
                          <a:effectLst/>
                          <a:latin typeface="Century Gothic" panose="020B0502020202020204" pitchFamily="34" charset="0"/>
                        </a:rPr>
                        <a:t>The financial recovery </a:t>
                      </a:r>
                      <a:r>
                        <a:rPr lang="en-US" sz="1400" b="0" dirty="0">
                          <a:effectLst/>
                          <a:latin typeface="Century Gothic" panose="020B0502020202020204" pitchFamily="34" charset="0"/>
                        </a:rPr>
                        <a:t>plan for the Municipality was </a:t>
                      </a:r>
                      <a:r>
                        <a:rPr lang="en-US" sz="1400" b="0" dirty="0" err="1">
                          <a:effectLst/>
                          <a:latin typeface="Century Gothic" panose="020B0502020202020204" pitchFamily="34" charset="0"/>
                        </a:rPr>
                        <a:t>finalised</a:t>
                      </a:r>
                      <a:r>
                        <a:rPr lang="en-US" sz="1400" b="0" dirty="0">
                          <a:effectLst/>
                          <a:latin typeface="Century Gothic" panose="020B0502020202020204" pitchFamily="34" charset="0"/>
                        </a:rPr>
                        <a:t> </a:t>
                      </a:r>
                      <a:r>
                        <a:rPr lang="en-US" sz="1400" b="1" dirty="0">
                          <a:effectLst/>
                          <a:latin typeface="Century Gothic" panose="020B0502020202020204" pitchFamily="34" charset="0"/>
                        </a:rPr>
                        <a:t>following the consultation and public participation processes, and the criteria set out in the MFMA.</a:t>
                      </a:r>
                    </a:p>
                    <a:p>
                      <a:pPr marL="0" marR="0" algn="just">
                        <a:lnSpc>
                          <a:spcPct val="150000"/>
                        </a:lnSpc>
                        <a:spcBef>
                          <a:spcPts val="0"/>
                        </a:spcBef>
                        <a:spcAft>
                          <a:spcPts val="0"/>
                        </a:spcAft>
                      </a:pPr>
                      <a:endParaRPr lang="en-US" sz="1400" b="1" dirty="0">
                        <a:effectLst/>
                        <a:latin typeface="Century Gothic" panose="020B0502020202020204" pitchFamily="34" charset="0"/>
                      </a:endParaRPr>
                    </a:p>
                    <a:p>
                      <a:pPr marL="0" marR="0" algn="just">
                        <a:lnSpc>
                          <a:spcPct val="150000"/>
                        </a:lnSpc>
                        <a:spcBef>
                          <a:spcPts val="0"/>
                        </a:spcBef>
                        <a:spcAft>
                          <a:spcPts val="0"/>
                        </a:spcAft>
                      </a:pPr>
                      <a:r>
                        <a:rPr lang="en-US" sz="1400" b="1" dirty="0">
                          <a:effectLst/>
                          <a:latin typeface="Century Gothic" panose="020B0502020202020204" pitchFamily="34" charset="0"/>
                        </a:rPr>
                        <a:t>On 8 March 2017</a:t>
                      </a:r>
                      <a:r>
                        <a:rPr lang="en-US" sz="1400" b="0" dirty="0">
                          <a:effectLst/>
                          <a:latin typeface="Century Gothic" panose="020B0502020202020204" pitchFamily="34" charset="0"/>
                        </a:rPr>
                        <a:t>, the Provincial Executive resolved to impose the financial recovery plan on the Municipality,</a:t>
                      </a:r>
                      <a:r>
                        <a:rPr lang="en-US" sz="1400" b="1" dirty="0">
                          <a:effectLst/>
                          <a:latin typeface="Century Gothic" panose="020B0502020202020204" pitchFamily="34" charset="0"/>
                        </a:rPr>
                        <a:t> </a:t>
                      </a:r>
                      <a:r>
                        <a:rPr lang="en-US" sz="1400" b="0" dirty="0">
                          <a:effectLst/>
                          <a:latin typeface="Century Gothic" panose="020B0502020202020204" pitchFamily="34" charset="0"/>
                        </a:rPr>
                        <a:t>subject to the approval of the Provincial Minister: Finance, </a:t>
                      </a:r>
                      <a:r>
                        <a:rPr lang="en-US" sz="1400" b="1" dirty="0">
                          <a:effectLst/>
                          <a:latin typeface="Century Gothic" panose="020B0502020202020204" pitchFamily="34" charset="0"/>
                        </a:rPr>
                        <a:t>in accordance with the requirements of section 139(5) of the Constitution, </a:t>
                      </a:r>
                      <a:r>
                        <a:rPr lang="en-US" sz="1400" b="0" dirty="0">
                          <a:effectLst/>
                          <a:latin typeface="Century Gothic" panose="020B0502020202020204" pitchFamily="34" charset="0"/>
                        </a:rPr>
                        <a:t>read with the relevant provisions of the MFMA. </a:t>
                      </a:r>
                    </a:p>
                    <a:p>
                      <a:pPr marL="0" marR="0" algn="just" defTabSz="457200" rtl="0" eaLnBrk="1" latinLnBrk="0" hangingPunct="1">
                        <a:lnSpc>
                          <a:spcPct val="150000"/>
                        </a:lnSpc>
                        <a:spcBef>
                          <a:spcPts val="0"/>
                        </a:spcBef>
                        <a:spcAft>
                          <a:spcPts val="0"/>
                        </a:spcAft>
                      </a:pPr>
                      <a:endParaRPr lang="en-US" sz="1400" b="0" kern="1200" dirty="0">
                        <a:solidFill>
                          <a:schemeClr val="dk1"/>
                        </a:solidFill>
                        <a:effectLst/>
                        <a:latin typeface="Century Gothic" panose="020B0502020202020204" pitchFamily="34" charset="0"/>
                        <a:ea typeface="+mn-ea"/>
                        <a:cs typeface="+mn-cs"/>
                      </a:endParaRPr>
                    </a:p>
                    <a:p>
                      <a:pPr marL="0" marR="0" algn="just" defTabSz="457200" rtl="0" eaLnBrk="1" latinLnBrk="0" hangingPunct="1">
                        <a:lnSpc>
                          <a:spcPct val="150000"/>
                        </a:lnSpc>
                        <a:spcBef>
                          <a:spcPts val="0"/>
                        </a:spcBef>
                        <a:spcAft>
                          <a:spcPts val="0"/>
                        </a:spcAft>
                      </a:pPr>
                      <a:r>
                        <a:rPr lang="en-US" sz="1400" b="0" kern="1200" dirty="0">
                          <a:solidFill>
                            <a:schemeClr val="dk1"/>
                          </a:solidFill>
                          <a:effectLst/>
                          <a:latin typeface="Century Gothic" panose="020B0502020202020204" pitchFamily="34" charset="0"/>
                          <a:ea typeface="+mn-ea"/>
                          <a:cs typeface="+mn-cs"/>
                        </a:rPr>
                        <a:t>The </a:t>
                      </a:r>
                      <a:r>
                        <a:rPr lang="en-US" sz="1400" b="1" kern="1200" dirty="0">
                          <a:solidFill>
                            <a:schemeClr val="dk1"/>
                          </a:solidFill>
                          <a:effectLst/>
                          <a:latin typeface="Century Gothic" panose="020B0502020202020204" pitchFamily="34" charset="0"/>
                          <a:ea typeface="+mn-ea"/>
                          <a:cs typeface="+mn-cs"/>
                        </a:rPr>
                        <a:t>DLG and PT</a:t>
                      </a:r>
                      <a:r>
                        <a:rPr lang="en-US" sz="1400" b="0" kern="1200" dirty="0">
                          <a:solidFill>
                            <a:schemeClr val="dk1"/>
                          </a:solidFill>
                          <a:effectLst/>
                          <a:latin typeface="Century Gothic" panose="020B0502020202020204" pitchFamily="34" charset="0"/>
                          <a:ea typeface="+mn-ea"/>
                          <a:cs typeface="+mn-cs"/>
                        </a:rPr>
                        <a:t>, together with other </a:t>
                      </a:r>
                      <a:r>
                        <a:rPr lang="en-US" sz="1400" b="1" kern="1200" dirty="0">
                          <a:solidFill>
                            <a:schemeClr val="dk1"/>
                          </a:solidFill>
                          <a:effectLst/>
                          <a:latin typeface="Century Gothic" panose="020B0502020202020204" pitchFamily="34" charset="0"/>
                          <a:ea typeface="+mn-ea"/>
                          <a:cs typeface="+mn-cs"/>
                        </a:rPr>
                        <a:t>national and provincial departments </a:t>
                      </a:r>
                      <a:r>
                        <a:rPr lang="en-US" sz="1400" b="0" kern="1200" dirty="0">
                          <a:solidFill>
                            <a:schemeClr val="dk1"/>
                          </a:solidFill>
                          <a:effectLst/>
                          <a:latin typeface="Century Gothic" panose="020B0502020202020204" pitchFamily="34" charset="0"/>
                          <a:ea typeface="+mn-ea"/>
                          <a:cs typeface="+mn-cs"/>
                        </a:rPr>
                        <a:t>and stakeholders, </a:t>
                      </a:r>
                      <a:r>
                        <a:rPr lang="en-US" sz="1400" b="1" kern="1200" dirty="0">
                          <a:solidFill>
                            <a:schemeClr val="dk1"/>
                          </a:solidFill>
                          <a:effectLst/>
                          <a:latin typeface="Century Gothic" panose="020B0502020202020204" pitchFamily="34" charset="0"/>
                          <a:ea typeface="+mn-ea"/>
                          <a:cs typeface="+mn-cs"/>
                        </a:rPr>
                        <a:t>provided extensive support in </a:t>
                      </a:r>
                      <a:r>
                        <a:rPr lang="en-US" sz="1400" b="0" kern="1200" dirty="0">
                          <a:solidFill>
                            <a:schemeClr val="dk1"/>
                          </a:solidFill>
                          <a:effectLst/>
                          <a:latin typeface="Century Gothic" panose="020B0502020202020204" pitchFamily="34" charset="0"/>
                          <a:ea typeface="+mn-ea"/>
                          <a:cs typeface="+mn-cs"/>
                        </a:rPr>
                        <a:t>implementing and reviewing the </a:t>
                      </a:r>
                      <a:r>
                        <a:rPr lang="en-US" sz="1400" b="1" kern="1200" dirty="0">
                          <a:solidFill>
                            <a:schemeClr val="dk1"/>
                          </a:solidFill>
                          <a:effectLst/>
                          <a:latin typeface="Century Gothic" panose="020B0502020202020204" pitchFamily="34" charset="0"/>
                          <a:ea typeface="+mn-ea"/>
                          <a:cs typeface="+mn-cs"/>
                        </a:rPr>
                        <a:t>plan on an ongoing basis</a:t>
                      </a:r>
                      <a:r>
                        <a:rPr lang="en-US" sz="1400" b="0" kern="1200" dirty="0">
                          <a:solidFill>
                            <a:schemeClr val="dk1"/>
                          </a:solidFill>
                          <a:effectLst/>
                          <a:latin typeface="Century Gothic" panose="020B0502020202020204" pitchFamily="34" charset="0"/>
                          <a:ea typeface="+mn-ea"/>
                          <a:cs typeface="+mn-cs"/>
                        </a:rPr>
                        <a:t>, in line with the changing needs of the Municipality.</a:t>
                      </a:r>
                    </a:p>
                    <a:p>
                      <a:pPr marL="0" marR="0" algn="just" defTabSz="457200" rtl="0" eaLnBrk="1" latinLnBrk="0" hangingPunct="1">
                        <a:lnSpc>
                          <a:spcPct val="150000"/>
                        </a:lnSpc>
                        <a:spcBef>
                          <a:spcPts val="0"/>
                        </a:spcBef>
                        <a:spcAft>
                          <a:spcPts val="0"/>
                        </a:spcAft>
                      </a:pPr>
                      <a:endParaRPr lang="en-US" sz="1400" b="0" kern="1200" dirty="0">
                        <a:solidFill>
                          <a:schemeClr val="dk1"/>
                        </a:solidFill>
                        <a:effectLst/>
                        <a:latin typeface="Century Gothic" panose="020B0502020202020204" pitchFamily="34" charset="0"/>
                        <a:ea typeface="+mn-ea"/>
                        <a:cs typeface="+mn-cs"/>
                      </a:endParaRPr>
                    </a:p>
                    <a:p>
                      <a:pPr marL="0" marR="0" algn="just" defTabSz="457200" rtl="0" eaLnBrk="1" latinLnBrk="0" hangingPunct="1">
                        <a:lnSpc>
                          <a:spcPct val="150000"/>
                        </a:lnSpc>
                        <a:spcBef>
                          <a:spcPts val="0"/>
                        </a:spcBef>
                        <a:spcAft>
                          <a:spcPts val="0"/>
                        </a:spcAft>
                      </a:pPr>
                      <a:r>
                        <a:rPr lang="en-US" sz="1400" b="0" kern="1200" dirty="0">
                          <a:solidFill>
                            <a:schemeClr val="dk1"/>
                          </a:solidFill>
                          <a:effectLst/>
                          <a:latin typeface="Century Gothic" panose="020B0502020202020204" pitchFamily="34" charset="0"/>
                          <a:ea typeface="+mn-ea"/>
                          <a:cs typeface="+mn-cs"/>
                        </a:rPr>
                        <a:t>During such a session </a:t>
                      </a:r>
                      <a:r>
                        <a:rPr lang="en-US" sz="1400" b="1" kern="1200" dirty="0">
                          <a:solidFill>
                            <a:schemeClr val="dk1"/>
                          </a:solidFill>
                          <a:effectLst/>
                          <a:latin typeface="Century Gothic" panose="020B0502020202020204" pitchFamily="34" charset="0"/>
                          <a:ea typeface="+mn-ea"/>
                          <a:cs typeface="+mn-cs"/>
                        </a:rPr>
                        <a:t>the Municipality </a:t>
                      </a:r>
                      <a:r>
                        <a:rPr lang="en-US" sz="1400" b="0" kern="1200" dirty="0">
                          <a:solidFill>
                            <a:schemeClr val="dk1"/>
                          </a:solidFill>
                          <a:effectLst/>
                          <a:latin typeface="Century Gothic" panose="020B0502020202020204" pitchFamily="34" charset="0"/>
                          <a:ea typeface="+mn-ea"/>
                          <a:cs typeface="+mn-cs"/>
                        </a:rPr>
                        <a:t>indicated (i) </a:t>
                      </a:r>
                      <a:r>
                        <a:rPr lang="en-US" sz="1400" b="1" kern="1200" dirty="0">
                          <a:solidFill>
                            <a:schemeClr val="dk1"/>
                          </a:solidFill>
                          <a:effectLst/>
                          <a:latin typeface="Century Gothic" panose="020B0502020202020204" pitchFamily="34" charset="0"/>
                          <a:ea typeface="+mn-ea"/>
                          <a:cs typeface="+mn-cs"/>
                        </a:rPr>
                        <a:t>limited progress </a:t>
                      </a:r>
                      <a:r>
                        <a:rPr lang="en-US" sz="1400" b="0" kern="1200" dirty="0">
                          <a:solidFill>
                            <a:schemeClr val="dk1"/>
                          </a:solidFill>
                          <a:effectLst/>
                          <a:latin typeface="Century Gothic" panose="020B0502020202020204" pitchFamily="34" charset="0"/>
                          <a:ea typeface="+mn-ea"/>
                          <a:cs typeface="+mn-cs"/>
                        </a:rPr>
                        <a:t>had been made in giving proper effect to the said plan to date; (ii) is </a:t>
                      </a:r>
                      <a:r>
                        <a:rPr lang="en-US" sz="1400" b="1" kern="1200" dirty="0">
                          <a:solidFill>
                            <a:schemeClr val="dk1"/>
                          </a:solidFill>
                          <a:effectLst/>
                          <a:latin typeface="Century Gothic" panose="020B0502020202020204" pitchFamily="34" charset="0"/>
                          <a:ea typeface="+mn-ea"/>
                          <a:cs typeface="+mn-cs"/>
                        </a:rPr>
                        <a:t>not in a position </a:t>
                      </a:r>
                      <a:r>
                        <a:rPr lang="en-US" sz="1400" b="0" kern="1200" dirty="0">
                          <a:solidFill>
                            <a:schemeClr val="dk1"/>
                          </a:solidFill>
                          <a:effectLst/>
                          <a:latin typeface="Century Gothic" panose="020B0502020202020204" pitchFamily="34" charset="0"/>
                          <a:ea typeface="+mn-ea"/>
                          <a:cs typeface="+mn-cs"/>
                        </a:rPr>
                        <a:t>to take executive measures necessary to </a:t>
                      </a:r>
                      <a:r>
                        <a:rPr lang="en-US" sz="1400" b="1" kern="1200" dirty="0">
                          <a:solidFill>
                            <a:schemeClr val="dk1"/>
                          </a:solidFill>
                          <a:effectLst/>
                          <a:latin typeface="Century Gothic" panose="020B0502020202020204" pitchFamily="34" charset="0"/>
                          <a:ea typeface="+mn-ea"/>
                          <a:cs typeface="+mn-cs"/>
                        </a:rPr>
                        <a:t>give effect to such plan</a:t>
                      </a:r>
                      <a:r>
                        <a:rPr lang="en-US" sz="1400" b="0" kern="1200" dirty="0">
                          <a:solidFill>
                            <a:schemeClr val="dk1"/>
                          </a:solidFill>
                          <a:effectLst/>
                          <a:latin typeface="Century Gothic" panose="020B0502020202020204" pitchFamily="34" charset="0"/>
                          <a:ea typeface="+mn-ea"/>
                          <a:cs typeface="+mn-cs"/>
                        </a:rPr>
                        <a:t>; and  (iii) the </a:t>
                      </a:r>
                      <a:r>
                        <a:rPr lang="en-US" sz="1400" b="1" kern="1200" dirty="0">
                          <a:solidFill>
                            <a:schemeClr val="dk1"/>
                          </a:solidFill>
                          <a:effectLst/>
                          <a:latin typeface="Century Gothic" panose="020B0502020202020204" pitchFamily="34" charset="0"/>
                          <a:ea typeface="+mn-ea"/>
                          <a:cs typeface="+mn-cs"/>
                        </a:rPr>
                        <a:t>Provincial Executive </a:t>
                      </a:r>
                      <a:r>
                        <a:rPr lang="en-US" sz="1400" b="0" kern="1200" dirty="0">
                          <a:solidFill>
                            <a:schemeClr val="dk1"/>
                          </a:solidFill>
                          <a:effectLst/>
                          <a:latin typeface="Century Gothic" panose="020B0502020202020204" pitchFamily="34" charset="0"/>
                          <a:ea typeface="+mn-ea"/>
                          <a:cs typeface="+mn-cs"/>
                        </a:rPr>
                        <a:t>needs to take certain </a:t>
                      </a:r>
                      <a:r>
                        <a:rPr lang="en-US" sz="1400" b="1" kern="1200" dirty="0">
                          <a:solidFill>
                            <a:schemeClr val="dk1"/>
                          </a:solidFill>
                          <a:effectLst/>
                          <a:latin typeface="Century Gothic" panose="020B0502020202020204" pitchFamily="34" charset="0"/>
                          <a:ea typeface="+mn-ea"/>
                          <a:cs typeface="+mn-cs"/>
                        </a:rPr>
                        <a:t>actions to ensure </a:t>
                      </a:r>
                      <a:r>
                        <a:rPr lang="en-US" sz="1400" b="0" kern="1200" dirty="0">
                          <a:solidFill>
                            <a:schemeClr val="dk1"/>
                          </a:solidFill>
                          <a:effectLst/>
                          <a:latin typeface="Century Gothic" panose="020B0502020202020204" pitchFamily="34" charset="0"/>
                          <a:ea typeface="+mn-ea"/>
                          <a:cs typeface="+mn-cs"/>
                        </a:rPr>
                        <a:t>the proper </a:t>
                      </a:r>
                      <a:r>
                        <a:rPr lang="en-US" sz="1400" b="1" kern="1200" dirty="0">
                          <a:solidFill>
                            <a:schemeClr val="dk1"/>
                          </a:solidFill>
                          <a:effectLst/>
                          <a:latin typeface="Century Gothic" panose="020B0502020202020204" pitchFamily="34" charset="0"/>
                          <a:ea typeface="+mn-ea"/>
                          <a:cs typeface="+mn-cs"/>
                        </a:rPr>
                        <a:t>implementation</a:t>
                      </a:r>
                      <a:r>
                        <a:rPr lang="en-US" sz="1400" b="0" kern="1200" dirty="0">
                          <a:solidFill>
                            <a:schemeClr val="dk1"/>
                          </a:solidFill>
                          <a:effectLst/>
                          <a:latin typeface="Century Gothic" panose="020B0502020202020204" pitchFamily="34" charset="0"/>
                          <a:ea typeface="+mn-ea"/>
                          <a:cs typeface="+mn-cs"/>
                        </a:rPr>
                        <a:t> of the said plan.</a:t>
                      </a:r>
                    </a:p>
                  </a:txBody>
                  <a:tcPr marL="68580" marR="68580" marT="0" marB="0"/>
                </a:tc>
                <a:extLst>
                  <a:ext uri="{0D108BD9-81ED-4DB2-BD59-A6C34878D82A}">
                    <a16:rowId xmlns:a16="http://schemas.microsoft.com/office/drawing/2014/main" xmlns="" val="340069733"/>
                  </a:ext>
                </a:extLst>
              </a:tr>
            </a:tbl>
          </a:graphicData>
        </a:graphic>
      </p:graphicFrame>
    </p:spTree>
    <p:extLst>
      <p:ext uri="{BB962C8B-B14F-4D97-AF65-F5344CB8AC3E}">
        <p14:creationId xmlns:p14="http://schemas.microsoft.com/office/powerpoint/2010/main" xmlns="" val="419458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Timeline: Support and Intervention (6)</a:t>
            </a:r>
            <a:endParaRPr lang="en-ZA" dirty="0"/>
          </a:p>
        </p:txBody>
      </p:sp>
      <p:graphicFrame>
        <p:nvGraphicFramePr>
          <p:cNvPr id="6" name="Table 5">
            <a:extLst>
              <a:ext uri="{FF2B5EF4-FFF2-40B4-BE49-F238E27FC236}">
                <a16:creationId xmlns:a16="http://schemas.microsoft.com/office/drawing/2014/main" xmlns="" id="{992EC215-55A0-EF00-1A80-B5CDAD6E0D43}"/>
              </a:ext>
            </a:extLst>
          </p:cNvPr>
          <p:cNvGraphicFramePr>
            <a:graphicFrameLocks noGrp="1"/>
          </p:cNvGraphicFramePr>
          <p:nvPr>
            <p:extLst>
              <p:ext uri="{D42A27DB-BD31-4B8C-83A1-F6EECF244321}">
                <p14:modId xmlns:p14="http://schemas.microsoft.com/office/powerpoint/2010/main" xmlns="" val="531188594"/>
              </p:ext>
            </p:extLst>
          </p:nvPr>
        </p:nvGraphicFramePr>
        <p:xfrm>
          <a:off x="393702" y="1155399"/>
          <a:ext cx="11462939" cy="5514894"/>
        </p:xfrm>
        <a:graphic>
          <a:graphicData uri="http://schemas.openxmlformats.org/drawingml/2006/table">
            <a:tbl>
              <a:tblPr firstRow="1" firstCol="1" bandRow="1">
                <a:tableStyleId>{5C22544A-7EE6-4342-B048-85BDC9FD1C3A}</a:tableStyleId>
              </a:tblPr>
              <a:tblGrid>
                <a:gridCol w="2110173">
                  <a:extLst>
                    <a:ext uri="{9D8B030D-6E8A-4147-A177-3AD203B41FA5}">
                      <a16:colId xmlns:a16="http://schemas.microsoft.com/office/drawing/2014/main" xmlns="" val="1816909565"/>
                    </a:ext>
                  </a:extLst>
                </a:gridCol>
                <a:gridCol w="9352766">
                  <a:extLst>
                    <a:ext uri="{9D8B030D-6E8A-4147-A177-3AD203B41FA5}">
                      <a16:colId xmlns:a16="http://schemas.microsoft.com/office/drawing/2014/main" xmlns="" val="4094109920"/>
                    </a:ext>
                  </a:extLst>
                </a:gridCol>
              </a:tblGrid>
              <a:tr h="312925">
                <a:tc>
                  <a:txBody>
                    <a:bodyPr/>
                    <a:lstStyle/>
                    <a:p>
                      <a:pPr marL="0" marR="0" algn="ctr">
                        <a:lnSpc>
                          <a:spcPct val="150000"/>
                        </a:lnSpc>
                        <a:spcBef>
                          <a:spcPts val="0"/>
                        </a:spcBef>
                        <a:spcAft>
                          <a:spcPts val="0"/>
                        </a:spcAft>
                      </a:pPr>
                      <a:r>
                        <a:rPr lang="en-ZA" sz="1600" dirty="0">
                          <a:effectLst/>
                          <a:latin typeface="Century Gothic" panose="020B0502020202020204" pitchFamily="34" charset="0"/>
                        </a:rPr>
                        <a:t>Year</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600" dirty="0">
                          <a:effectLst/>
                          <a:latin typeface="Century Gothic" panose="020B0502020202020204" pitchFamily="34" charset="0"/>
                        </a:rPr>
                        <a:t>Support Initiative</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9524676"/>
                  </a:ext>
                </a:extLst>
              </a:tr>
              <a:tr h="1217214">
                <a:tc>
                  <a:txBody>
                    <a:bodyPr/>
                    <a:lstStyle/>
                    <a:p>
                      <a:pPr marL="0" marR="0" algn="ctr" defTabSz="457200" rtl="0" eaLnBrk="1" latinLnBrk="0" hangingPunct="1">
                        <a:lnSpc>
                          <a:spcPct val="150000"/>
                        </a:lnSpc>
                        <a:spcBef>
                          <a:spcPts val="0"/>
                        </a:spcBef>
                        <a:spcAft>
                          <a:spcPts val="0"/>
                        </a:spcAft>
                      </a:pPr>
                      <a:r>
                        <a:rPr lang="en-ZA"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rPr>
                        <a:t>2018</a:t>
                      </a:r>
                    </a:p>
                  </a:txBody>
                  <a:tcPr marL="68580" marR="68580" marT="0" marB="0" anchor="ctr"/>
                </a:tc>
                <a:tc>
                  <a:txBody>
                    <a:bodyPr/>
                    <a:lstStyle/>
                    <a:p>
                      <a:pPr marL="0" marR="0" algn="just" defTabSz="457200" rtl="0" eaLnBrk="1" latinLnBrk="0" hangingPunct="1">
                        <a:lnSpc>
                          <a:spcPct val="150000"/>
                        </a:lnSpc>
                        <a:spcBef>
                          <a:spcPts val="0"/>
                        </a:spcBef>
                        <a:spcAft>
                          <a:spcPts val="0"/>
                        </a:spcAft>
                      </a:pPr>
                      <a:r>
                        <a:rPr lang="en-US" sz="1400" b="1" kern="1200" dirty="0">
                          <a:solidFill>
                            <a:schemeClr val="dk1"/>
                          </a:solidFill>
                          <a:effectLst/>
                          <a:latin typeface="Century Gothic" panose="020B0502020202020204" pitchFamily="34" charset="0"/>
                          <a:ea typeface="+mn-ea"/>
                          <a:cs typeface="+mn-cs"/>
                        </a:rPr>
                        <a:t>On 5 December 2018, </a:t>
                      </a:r>
                      <a:r>
                        <a:rPr lang="en-US" sz="1400" b="0" kern="1200" dirty="0">
                          <a:solidFill>
                            <a:schemeClr val="dk1"/>
                          </a:solidFill>
                          <a:effectLst/>
                          <a:latin typeface="Century Gothic" panose="020B0502020202020204" pitchFamily="34" charset="0"/>
                          <a:ea typeface="+mn-ea"/>
                          <a:cs typeface="+mn-cs"/>
                        </a:rPr>
                        <a:t>the Provincial Executive resolved to </a:t>
                      </a:r>
                      <a:r>
                        <a:rPr lang="en-US" sz="1400" b="1" kern="1200" dirty="0">
                          <a:solidFill>
                            <a:schemeClr val="dk1"/>
                          </a:solidFill>
                          <a:effectLst/>
                          <a:latin typeface="Century Gothic" panose="020B0502020202020204" pitchFamily="34" charset="0"/>
                          <a:ea typeface="+mn-ea"/>
                          <a:cs typeface="+mn-cs"/>
                        </a:rPr>
                        <a:t>assume responsibility</a:t>
                      </a:r>
                      <a:r>
                        <a:rPr lang="en-US" sz="1400" b="0" kern="1200" dirty="0">
                          <a:solidFill>
                            <a:schemeClr val="dk1"/>
                          </a:solidFill>
                          <a:effectLst/>
                          <a:latin typeface="Century Gothic" panose="020B0502020202020204" pitchFamily="34" charset="0"/>
                          <a:ea typeface="+mn-ea"/>
                          <a:cs typeface="+mn-cs"/>
                        </a:rPr>
                        <a:t>, in terms of section </a:t>
                      </a:r>
                      <a:r>
                        <a:rPr lang="en-US" sz="1400" b="1" kern="1200" dirty="0">
                          <a:solidFill>
                            <a:schemeClr val="dk1"/>
                          </a:solidFill>
                          <a:effectLst/>
                          <a:latin typeface="Century Gothic" panose="020B0502020202020204" pitchFamily="34" charset="0"/>
                          <a:ea typeface="+mn-ea"/>
                          <a:cs typeface="+mn-cs"/>
                        </a:rPr>
                        <a:t>139(5)(c) of the Constitution</a:t>
                      </a:r>
                      <a:r>
                        <a:rPr lang="en-US" sz="1400" b="0" kern="1200" dirty="0">
                          <a:solidFill>
                            <a:schemeClr val="dk1"/>
                          </a:solidFill>
                          <a:effectLst/>
                          <a:latin typeface="Century Gothic" panose="020B0502020202020204" pitchFamily="34" charset="0"/>
                          <a:ea typeface="+mn-ea"/>
                          <a:cs typeface="+mn-cs"/>
                        </a:rPr>
                        <a:t>, for the </a:t>
                      </a:r>
                      <a:r>
                        <a:rPr lang="en-US" sz="1400" b="1" kern="1200" dirty="0">
                          <a:solidFill>
                            <a:schemeClr val="dk1"/>
                          </a:solidFill>
                          <a:effectLst/>
                          <a:latin typeface="Century Gothic" panose="020B0502020202020204" pitchFamily="34" charset="0"/>
                          <a:ea typeface="+mn-ea"/>
                          <a:cs typeface="+mn-cs"/>
                        </a:rPr>
                        <a:t>implementation of the financial recovery plan</a:t>
                      </a:r>
                      <a:r>
                        <a:rPr lang="en-US" sz="1400" b="0" kern="1200" dirty="0">
                          <a:solidFill>
                            <a:schemeClr val="dk1"/>
                          </a:solidFill>
                          <a:effectLst/>
                          <a:latin typeface="Century Gothic" panose="020B0502020202020204" pitchFamily="34" charset="0"/>
                          <a:ea typeface="+mn-ea"/>
                          <a:cs typeface="+mn-cs"/>
                        </a:rPr>
                        <a:t>, given that the Municipality was unable to properly implement the FRP. </a:t>
                      </a:r>
                      <a:endParaRPr lang="en-US" sz="1400" b="1" kern="1200" dirty="0">
                        <a:solidFill>
                          <a:schemeClr val="dk1"/>
                        </a:solidFill>
                        <a:effectLst/>
                        <a:latin typeface="Century Gothic" panose="020B0502020202020204" pitchFamily="34" charset="0"/>
                        <a:ea typeface="+mn-ea"/>
                        <a:cs typeface="+mn-cs"/>
                      </a:endParaRPr>
                    </a:p>
                  </a:txBody>
                  <a:tcPr marL="68580" marR="68580" marT="0" marB="0"/>
                </a:tc>
                <a:extLst>
                  <a:ext uri="{0D108BD9-81ED-4DB2-BD59-A6C34878D82A}">
                    <a16:rowId xmlns:a16="http://schemas.microsoft.com/office/drawing/2014/main" xmlns="" val="340069733"/>
                  </a:ext>
                </a:extLst>
              </a:tr>
              <a:tr h="666322">
                <a:tc>
                  <a:txBody>
                    <a:bodyPr/>
                    <a:lstStyle/>
                    <a:p>
                      <a:pPr marL="0" marR="0" algn="ctr" defTabSz="457200" rtl="0" eaLnBrk="1" latinLnBrk="0" hangingPunct="1">
                        <a:lnSpc>
                          <a:spcPct val="150000"/>
                        </a:lnSpc>
                        <a:spcBef>
                          <a:spcPts val="0"/>
                        </a:spcBef>
                        <a:spcAft>
                          <a:spcPts val="0"/>
                        </a:spcAft>
                      </a:pPr>
                      <a:r>
                        <a:rPr lang="en-ZA"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rPr>
                        <a:t>2019</a:t>
                      </a:r>
                    </a:p>
                    <a:p>
                      <a:pPr marL="0" marR="0" algn="ctr">
                        <a:lnSpc>
                          <a:spcPct val="150000"/>
                        </a:lnSpc>
                        <a:spcBef>
                          <a:spcPts val="0"/>
                        </a:spcBef>
                        <a:spcAft>
                          <a:spcPts val="0"/>
                        </a:spcAft>
                      </a:pP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1400" b="0" kern="1200" dirty="0">
                          <a:solidFill>
                            <a:schemeClr val="dk1"/>
                          </a:solidFill>
                          <a:effectLst/>
                          <a:latin typeface="Century Gothic" panose="020B0502020202020204" pitchFamily="34" charset="0"/>
                          <a:ea typeface="+mn-ea"/>
                          <a:cs typeface="+mn-cs"/>
                        </a:rPr>
                        <a:t>Significant gains were made in achieving the aims of the approved financial recovery plan after the appointment of an Administrator (Financial Recovery). </a:t>
                      </a:r>
                    </a:p>
                  </a:txBody>
                  <a:tcPr marL="68580" marR="68580" marT="0" marB="0"/>
                </a:tc>
                <a:extLst>
                  <a:ext uri="{0D108BD9-81ED-4DB2-BD59-A6C34878D82A}">
                    <a16:rowId xmlns:a16="http://schemas.microsoft.com/office/drawing/2014/main" xmlns="" val="3694529313"/>
                  </a:ext>
                </a:extLst>
              </a:tr>
              <a:tr h="649535">
                <a:tc>
                  <a:txBody>
                    <a:bodyPr/>
                    <a:lstStyle/>
                    <a:p>
                      <a:pPr marL="0" marR="0" algn="ctr" defTabSz="457200" rtl="0" eaLnBrk="1" latinLnBrk="0" hangingPunct="1">
                        <a:lnSpc>
                          <a:spcPct val="150000"/>
                        </a:lnSpc>
                        <a:spcBef>
                          <a:spcPts val="0"/>
                        </a:spcBef>
                        <a:spcAft>
                          <a:spcPts val="0"/>
                        </a:spcAft>
                      </a:pPr>
                      <a:r>
                        <a:rPr lang="en-ZA" sz="1400" b="1" kern="1200" dirty="0">
                          <a:solidFill>
                            <a:schemeClr val="lt1"/>
                          </a:solidFill>
                          <a:effectLst/>
                          <a:latin typeface="Century Gothic" panose="020B0502020202020204" pitchFamily="34" charset="0"/>
                          <a:ea typeface="Calibri" panose="020F0502020204030204" pitchFamily="34" charset="0"/>
                          <a:cs typeface="Times New Roman" panose="02020603050405020304" pitchFamily="18" charset="0"/>
                        </a:rPr>
                        <a:t>2020</a:t>
                      </a:r>
                    </a:p>
                  </a:txBody>
                  <a:tcPr marL="68580" marR="68580" marT="0" marB="0" anchor="ctr"/>
                </a:tc>
                <a:tc>
                  <a:txBody>
                    <a:bodyPr/>
                    <a:lstStyle/>
                    <a:p>
                      <a:pPr marL="0" marR="0" algn="just" defTabSz="457200" rtl="0" eaLnBrk="1" latinLnBrk="0" hangingPunct="1">
                        <a:lnSpc>
                          <a:spcPct val="150000"/>
                        </a:lnSpc>
                        <a:spcBef>
                          <a:spcPts val="0"/>
                        </a:spcBef>
                        <a:spcAft>
                          <a:spcPts val="0"/>
                        </a:spcAft>
                      </a:pPr>
                      <a:r>
                        <a:rPr lang="en-US" sz="1400" b="1" kern="1200" dirty="0">
                          <a:solidFill>
                            <a:schemeClr val="dk1"/>
                          </a:solidFill>
                          <a:effectLst/>
                          <a:latin typeface="Century Gothic" panose="020B0502020202020204" pitchFamily="34" charset="0"/>
                          <a:ea typeface="+mn-ea"/>
                          <a:cs typeface="+mn-cs"/>
                        </a:rPr>
                        <a:t>At a Special Council Meeting, the Municipal Council resolves to lift/terminate the section 139(5)(c) intervention, and the FRP (November 2020)</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1400" b="0" kern="1200" dirty="0">
                          <a:solidFill>
                            <a:schemeClr val="dk1"/>
                          </a:solidFill>
                          <a:effectLst/>
                          <a:latin typeface="Century Gothic" panose="020B0502020202020204" pitchFamily="34" charset="0"/>
                          <a:ea typeface="+mn-ea"/>
                          <a:cs typeface="+mn-cs"/>
                        </a:rPr>
                        <a:t>The Acting Deputy Executive Mayor notifies the Administrator (FR) that his services have been terminated, and demands that the Administrator (FR) vacates the offices of the Municipality (December 2020)</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1400" b="0" kern="1200" dirty="0">
                          <a:solidFill>
                            <a:schemeClr val="dk1"/>
                          </a:solidFill>
                          <a:effectLst/>
                          <a:latin typeface="Century Gothic" panose="020B0502020202020204" pitchFamily="34" charset="0"/>
                          <a:ea typeface="+mn-ea"/>
                          <a:cs typeface="+mn-cs"/>
                        </a:rPr>
                        <a:t>The Municipal Council, at an intended Special Meeting, sets out to re-instate a number of dismissed employees</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1400" b="1" kern="1200" dirty="0">
                          <a:solidFill>
                            <a:schemeClr val="dk1"/>
                          </a:solidFill>
                          <a:effectLst/>
                          <a:latin typeface="Century Gothic" panose="020B0502020202020204" pitchFamily="34" charset="0"/>
                          <a:ea typeface="+mn-ea"/>
                          <a:cs typeface="+mn-cs"/>
                        </a:rPr>
                        <a:t>The Minister: Local Government urges the Municipal Council to refrain from and immediately cease unlawful conduct (December 2020)</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1400" b="0" kern="1200" dirty="0">
                          <a:solidFill>
                            <a:schemeClr val="tx1"/>
                          </a:solidFill>
                          <a:effectLst/>
                          <a:latin typeface="Century Gothic" panose="020B0502020202020204" pitchFamily="34" charset="0"/>
                          <a:ea typeface="+mn-ea"/>
                          <a:cs typeface="+mn-cs"/>
                        </a:rPr>
                        <a:t>PT initiated process to review and amend FRP – National Treasury’s Municipal Financial Recovery Service led process to develop amended FRP</a:t>
                      </a:r>
                    </a:p>
                  </a:txBody>
                  <a:tcPr marL="68580" marR="68580" marT="0" marB="0"/>
                </a:tc>
                <a:extLst>
                  <a:ext uri="{0D108BD9-81ED-4DB2-BD59-A6C34878D82A}">
                    <a16:rowId xmlns:a16="http://schemas.microsoft.com/office/drawing/2014/main" xmlns="" val="3102754695"/>
                  </a:ext>
                </a:extLst>
              </a:tr>
            </a:tbl>
          </a:graphicData>
        </a:graphic>
      </p:graphicFrame>
    </p:spTree>
    <p:extLst>
      <p:ext uri="{BB962C8B-B14F-4D97-AF65-F5344CB8AC3E}">
        <p14:creationId xmlns:p14="http://schemas.microsoft.com/office/powerpoint/2010/main" xmlns="" val="902909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27376</TotalTime>
  <Words>3811</Words>
  <Application>Microsoft Office PowerPoint</Application>
  <PresentationFormat>Custom</PresentationFormat>
  <Paragraphs>456</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WCG-PPT Master-121022-amc</vt:lpstr>
      <vt:lpstr>think-cell Slide</vt:lpstr>
      <vt:lpstr>Slide 1</vt:lpstr>
      <vt:lpstr>Index</vt:lpstr>
      <vt:lpstr>Slide 3</vt:lpstr>
      <vt:lpstr>Timeline: Support and Intervention </vt:lpstr>
      <vt:lpstr>Timeline: Support and Intervention (2)</vt:lpstr>
      <vt:lpstr>Timeline: Support and Intervention (3)</vt:lpstr>
      <vt:lpstr>Timeline: Support and Intervention (4)</vt:lpstr>
      <vt:lpstr>Timeline: Support and Intervention (5)</vt:lpstr>
      <vt:lpstr>Timeline: Support and Intervention (6)</vt:lpstr>
      <vt:lpstr>Timeline: Support and Intervention (7)</vt:lpstr>
      <vt:lpstr>Timeline: Support and Intervention (8)</vt:lpstr>
      <vt:lpstr>Slide 12</vt:lpstr>
      <vt:lpstr>Reviewed Support Plans: Post 2016 LG Elections</vt:lpstr>
      <vt:lpstr>Support Progress: Projects Completed</vt:lpstr>
      <vt:lpstr>Support Progress: Projects Completed (2)</vt:lpstr>
      <vt:lpstr>Special Support: Service Delivery</vt:lpstr>
      <vt:lpstr>Slide 17</vt:lpstr>
      <vt:lpstr>Financial Resources Allocated</vt:lpstr>
      <vt:lpstr>Human Resource Support Allocated</vt:lpstr>
      <vt:lpstr>Slide 20</vt:lpstr>
      <vt:lpstr>Historic Institutional Arrangements</vt:lpstr>
      <vt:lpstr>Our own listed Management Action Plan</vt:lpstr>
      <vt:lpstr>The Biggest Institutional Challenges</vt:lpstr>
      <vt:lpstr>What needs to be done…</vt:lpstr>
      <vt:lpstr>Council Strategic Session</vt:lpstr>
      <vt:lpstr>Slide 26</vt:lpstr>
      <vt:lpstr>Financial Management Challenges</vt:lpstr>
      <vt:lpstr>Unfunded Budgets</vt:lpstr>
      <vt:lpstr>Financial Management - Capacity Constraints</vt:lpstr>
      <vt:lpstr>Support for Financial Management</vt:lpstr>
      <vt:lpstr>Slide 31</vt:lpstr>
      <vt:lpstr>Governance</vt:lpstr>
      <vt:lpstr>Governance (2)</vt:lpstr>
      <vt:lpstr>Administration</vt:lpstr>
      <vt:lpstr>Administration (2)</vt:lpstr>
      <vt:lpstr>Service Delivery</vt:lpstr>
      <vt:lpstr>Service Delivery (2)</vt:lpstr>
      <vt:lpstr>Service Delivery (3)</vt:lpstr>
      <vt:lpstr>Slide 39</vt:lpstr>
      <vt:lpstr>Draft Section 154 Support Plan aligned to Acting Municipal Manager’s Findings</vt:lpstr>
      <vt:lpstr>Draft Section 154 Support Plan aligned to Acting  Municipal Manager’s Findings (2)</vt:lpstr>
      <vt:lpstr>Draft Section 154 Support Plan aligned to Acting  Municipal Manager’s Findings (3)</vt:lpstr>
      <vt:lpstr>Slide 43</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1531</cp:revision>
  <cp:lastPrinted>2022-11-16T08:20:56Z</cp:lastPrinted>
  <dcterms:created xsi:type="dcterms:W3CDTF">2017-01-19T08:56:34Z</dcterms:created>
  <dcterms:modified xsi:type="dcterms:W3CDTF">2022-11-28T06:51:57Z</dcterms:modified>
</cp:coreProperties>
</file>