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ink/ink6.xml" ContentType="application/inkml+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ink/ink4.xml" ContentType="application/inkml+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ink/ink1.xml" ContentType="application/inkml+xml"/>
  <Override PartName="/ppt/ink/ink2.xml" ContentType="application/inkml+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5.xml" ContentType="application/inkml+xml"/>
  <Override PartName="/ppt/authors.xml" ContentType="application/vnd.ms-powerpoint.authors+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notesMasterIdLst>
    <p:notesMasterId r:id="rId21"/>
  </p:notesMasterIdLst>
  <p:sldIdLst>
    <p:sldId id="312" r:id="rId5"/>
    <p:sldId id="309" r:id="rId6"/>
    <p:sldId id="325" r:id="rId7"/>
    <p:sldId id="320" r:id="rId8"/>
    <p:sldId id="327" r:id="rId9"/>
    <p:sldId id="328" r:id="rId10"/>
    <p:sldId id="326" r:id="rId11"/>
    <p:sldId id="329" r:id="rId12"/>
    <p:sldId id="330" r:id="rId13"/>
    <p:sldId id="321" r:id="rId14"/>
    <p:sldId id="314" r:id="rId15"/>
    <p:sldId id="315" r:id="rId16"/>
    <p:sldId id="317" r:id="rId17"/>
    <p:sldId id="324" r:id="rId18"/>
    <p:sldId id="334" r:id="rId19"/>
    <p:sldId id="257"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D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967" autoAdjust="0"/>
  </p:normalViewPr>
  <p:slideViewPr>
    <p:cSldViewPr snapToGrid="0">
      <p:cViewPr varScale="1">
        <p:scale>
          <a:sx n="73" d="100"/>
          <a:sy n="73" d="100"/>
        </p:scale>
        <p:origin x="-624" y="-102"/>
      </p:cViewPr>
      <p:guideLst>
        <p:guide orient="horz" pos="1392"/>
        <p:guide orient="horz" pos="3168"/>
        <p:guide pos="705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ZA" sz="3200" b="1" dirty="0"/>
              <a:t>Breakdown of findings</a:t>
            </a:r>
            <a:r>
              <a:rPr lang="en-ZA" sz="3200" b="1" baseline="0" dirty="0"/>
              <a:t> per unit</a:t>
            </a:r>
            <a:endParaRPr lang="en-ZA" sz="3200" b="1" dirty="0"/>
          </a:p>
        </c:rich>
      </c:tx>
      <c:layout/>
      <c:spPr>
        <a:noFill/>
        <a:ln>
          <a:noFill/>
        </a:ln>
        <a:effectLst/>
      </c:spPr>
    </c:title>
    <c:plotArea>
      <c:layout>
        <c:manualLayout>
          <c:layoutTarget val="inner"/>
          <c:xMode val="edge"/>
          <c:yMode val="edge"/>
          <c:x val="5.3390748031496078E-2"/>
          <c:y val="0.16905048780228324"/>
          <c:w val="0.93410925196850403"/>
          <c:h val="0.67077557193975446"/>
        </c:manualLayout>
      </c:layout>
      <c:barChart>
        <c:barDir val="col"/>
        <c:grouping val="clustered"/>
        <c:ser>
          <c:idx val="0"/>
          <c:order val="0"/>
          <c:tx>
            <c:strRef>
              <c:f>Sheet1!$B$1</c:f>
              <c:strCache>
                <c:ptCount val="1"/>
                <c:pt idx="0">
                  <c:v>Findings</c:v>
                </c:pt>
              </c:strCache>
            </c:strRef>
          </c:tx>
          <c:spPr>
            <a:solidFill>
              <a:schemeClr val="accent1"/>
            </a:solidFill>
            <a:ln>
              <a:noFill/>
            </a:ln>
            <a:effectLst/>
          </c:spPr>
          <c:cat>
            <c:strRef>
              <c:f>Sheet1!$A$2:$A$6</c:f>
              <c:strCache>
                <c:ptCount val="5"/>
                <c:pt idx="0">
                  <c:v>Finance</c:v>
                </c:pt>
                <c:pt idx="1">
                  <c:v>Performance</c:v>
                </c:pt>
                <c:pt idx="2">
                  <c:v>HR</c:v>
                </c:pt>
                <c:pt idx="3">
                  <c:v>IT</c:v>
                </c:pt>
                <c:pt idx="4">
                  <c:v>BDM</c:v>
                </c:pt>
              </c:strCache>
            </c:strRef>
          </c:cat>
          <c:val>
            <c:numRef>
              <c:f>Sheet1!$B$2:$B$6</c:f>
              <c:numCache>
                <c:formatCode>General</c:formatCode>
                <c:ptCount val="5"/>
                <c:pt idx="0">
                  <c:v>8</c:v>
                </c:pt>
                <c:pt idx="1">
                  <c:v>3</c:v>
                </c:pt>
                <c:pt idx="2">
                  <c:v>4</c:v>
                </c:pt>
                <c:pt idx="3">
                  <c:v>3</c:v>
                </c:pt>
                <c:pt idx="4">
                  <c:v>2</c:v>
                </c:pt>
              </c:numCache>
            </c:numRef>
          </c:val>
          <c:extLst xmlns:c16r2="http://schemas.microsoft.com/office/drawing/2015/06/chart">
            <c:ext xmlns:c16="http://schemas.microsoft.com/office/drawing/2014/chart" uri="{C3380CC4-5D6E-409C-BE32-E72D297353CC}">
              <c16:uniqueId val="{00000000-92B1-4B4B-9732-F87EDC6BDECE}"/>
            </c:ext>
          </c:extLst>
        </c:ser>
        <c:ser>
          <c:idx val="1"/>
          <c:order val="1"/>
          <c:tx>
            <c:strRef>
              <c:f>Sheet1!$C$1</c:f>
              <c:strCache>
                <c:ptCount val="1"/>
                <c:pt idx="0">
                  <c:v>Resolved</c:v>
                </c:pt>
              </c:strCache>
            </c:strRef>
          </c:tx>
          <c:spPr>
            <a:solidFill>
              <a:schemeClr val="accent2"/>
            </a:solidFill>
            <a:ln>
              <a:noFill/>
            </a:ln>
            <a:effectLst/>
          </c:spPr>
          <c:cat>
            <c:strRef>
              <c:f>Sheet1!$A$2:$A$6</c:f>
              <c:strCache>
                <c:ptCount val="5"/>
                <c:pt idx="0">
                  <c:v>Finance</c:v>
                </c:pt>
                <c:pt idx="1">
                  <c:v>Performance</c:v>
                </c:pt>
                <c:pt idx="2">
                  <c:v>HR</c:v>
                </c:pt>
                <c:pt idx="3">
                  <c:v>IT</c:v>
                </c:pt>
                <c:pt idx="4">
                  <c:v>BDM</c:v>
                </c:pt>
              </c:strCache>
            </c:strRef>
          </c:cat>
          <c:val>
            <c:numRef>
              <c:f>Sheet1!$C$2:$C$6</c:f>
              <c:numCache>
                <c:formatCode>General</c:formatCode>
                <c:ptCount val="5"/>
                <c:pt idx="0">
                  <c:v>4</c:v>
                </c:pt>
                <c:pt idx="1">
                  <c:v>0</c:v>
                </c:pt>
                <c:pt idx="2">
                  <c:v>0</c:v>
                </c:pt>
                <c:pt idx="3">
                  <c:v>2</c:v>
                </c:pt>
                <c:pt idx="4">
                  <c:v>0</c:v>
                </c:pt>
              </c:numCache>
            </c:numRef>
          </c:val>
          <c:extLst xmlns:c16r2="http://schemas.microsoft.com/office/drawing/2015/06/chart">
            <c:ext xmlns:c16="http://schemas.microsoft.com/office/drawing/2014/chart" uri="{C3380CC4-5D6E-409C-BE32-E72D297353CC}">
              <c16:uniqueId val="{00000001-92B1-4B4B-9732-F87EDC6BDECE}"/>
            </c:ext>
          </c:extLst>
        </c:ser>
        <c:ser>
          <c:idx val="2"/>
          <c:order val="2"/>
          <c:tx>
            <c:strRef>
              <c:f>Sheet1!$D$1</c:f>
              <c:strCache>
                <c:ptCount val="1"/>
                <c:pt idx="0">
                  <c:v>Not resolved</c:v>
                </c:pt>
              </c:strCache>
            </c:strRef>
          </c:tx>
          <c:spPr>
            <a:solidFill>
              <a:schemeClr val="accent3"/>
            </a:solidFill>
            <a:ln>
              <a:noFill/>
            </a:ln>
            <a:effectLst/>
          </c:spPr>
          <c:cat>
            <c:strRef>
              <c:f>Sheet1!$A$2:$A$6</c:f>
              <c:strCache>
                <c:ptCount val="5"/>
                <c:pt idx="0">
                  <c:v>Finance</c:v>
                </c:pt>
                <c:pt idx="1">
                  <c:v>Performance</c:v>
                </c:pt>
                <c:pt idx="2">
                  <c:v>HR</c:v>
                </c:pt>
                <c:pt idx="3">
                  <c:v>IT</c:v>
                </c:pt>
                <c:pt idx="4">
                  <c:v>BDM</c:v>
                </c:pt>
              </c:strCache>
            </c:strRef>
          </c:cat>
          <c:val>
            <c:numRef>
              <c:f>Sheet1!$D$2:$D$6</c:f>
              <c:numCache>
                <c:formatCode>General</c:formatCode>
                <c:ptCount val="5"/>
                <c:pt idx="0">
                  <c:v>3</c:v>
                </c:pt>
                <c:pt idx="1">
                  <c:v>3</c:v>
                </c:pt>
                <c:pt idx="2">
                  <c:v>3</c:v>
                </c:pt>
                <c:pt idx="3">
                  <c:v>0</c:v>
                </c:pt>
                <c:pt idx="4">
                  <c:v>0</c:v>
                </c:pt>
              </c:numCache>
            </c:numRef>
          </c:val>
          <c:extLst xmlns:c16r2="http://schemas.microsoft.com/office/drawing/2015/06/chart">
            <c:ext xmlns:c16="http://schemas.microsoft.com/office/drawing/2014/chart" uri="{C3380CC4-5D6E-409C-BE32-E72D297353CC}">
              <c16:uniqueId val="{00000002-92B1-4B4B-9732-F87EDC6BDECE}"/>
            </c:ext>
          </c:extLst>
        </c:ser>
        <c:ser>
          <c:idx val="3"/>
          <c:order val="3"/>
          <c:tx>
            <c:strRef>
              <c:f>Sheet1!$E$1</c:f>
              <c:strCache>
                <c:ptCount val="1"/>
                <c:pt idx="0">
                  <c:v>Partially resolved</c:v>
                </c:pt>
              </c:strCache>
            </c:strRef>
          </c:tx>
          <c:spPr>
            <a:solidFill>
              <a:schemeClr val="accent4"/>
            </a:solidFill>
            <a:ln>
              <a:noFill/>
            </a:ln>
            <a:effectLst/>
          </c:spPr>
          <c:cat>
            <c:strRef>
              <c:f>Sheet1!$A$2:$A$6</c:f>
              <c:strCache>
                <c:ptCount val="5"/>
                <c:pt idx="0">
                  <c:v>Finance</c:v>
                </c:pt>
                <c:pt idx="1">
                  <c:v>Performance</c:v>
                </c:pt>
                <c:pt idx="2">
                  <c:v>HR</c:v>
                </c:pt>
                <c:pt idx="3">
                  <c:v>IT</c:v>
                </c:pt>
                <c:pt idx="4">
                  <c:v>BDM</c:v>
                </c:pt>
              </c:strCache>
            </c:strRef>
          </c:cat>
          <c:val>
            <c:numRef>
              <c:f>Sheet1!$E$2:$E$6</c:f>
              <c:numCache>
                <c:formatCode>General</c:formatCode>
                <c:ptCount val="5"/>
                <c:pt idx="0">
                  <c:v>1</c:v>
                </c:pt>
                <c:pt idx="1">
                  <c:v>0</c:v>
                </c:pt>
                <c:pt idx="2">
                  <c:v>1</c:v>
                </c:pt>
                <c:pt idx="3">
                  <c:v>1</c:v>
                </c:pt>
                <c:pt idx="4">
                  <c:v>2</c:v>
                </c:pt>
              </c:numCache>
            </c:numRef>
          </c:val>
          <c:extLst xmlns:c16r2="http://schemas.microsoft.com/office/drawing/2015/06/chart">
            <c:ext xmlns:c16="http://schemas.microsoft.com/office/drawing/2014/chart" uri="{C3380CC4-5D6E-409C-BE32-E72D297353CC}">
              <c16:uniqueId val="{00000001-277D-4A1A-980B-9E9BEABE2343}"/>
            </c:ext>
          </c:extLst>
        </c:ser>
        <c:dLbls/>
        <c:gapWidth val="219"/>
        <c:overlap val="-27"/>
        <c:axId val="93733248"/>
        <c:axId val="93734784"/>
      </c:barChart>
      <c:catAx>
        <c:axId val="937332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34784"/>
        <c:crosses val="autoZero"/>
        <c:auto val="1"/>
        <c:lblAlgn val="ctr"/>
        <c:lblOffset val="100"/>
      </c:catAx>
      <c:valAx>
        <c:axId val="9373478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3324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Column1</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2-5ECA-483A-836D-47672F64BE8E}"/>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5ECA-483A-836D-47672F64BE8E}"/>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F14-4B1B-96DB-0AF1115D171B}"/>
              </c:ext>
            </c:extLst>
          </c:dPt>
          <c:dLbls>
            <c:spPr>
              <a:noFill/>
              <a:ln>
                <a:noFill/>
              </a:ln>
              <a:effectLst/>
            </c:spPr>
            <c:txPr>
              <a:bodyPr rot="0" spcFirstLastPara="1" vertOverflow="ellipsis" vert="horz" wrap="square" lIns="38100" tIns="19050" rIns="38100" bIns="19050" anchor="ctr" anchorCtr="1">
                <a:spAutoFit/>
              </a:bodyPr>
              <a:lstStyle/>
              <a:p>
                <a:pPr>
                  <a:defRPr sz="54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Resolved</c:v>
                </c:pt>
                <c:pt idx="1">
                  <c:v>Not resolved</c:v>
                </c:pt>
                <c:pt idx="2">
                  <c:v>Partially resolved</c:v>
                </c:pt>
              </c:strCache>
            </c:strRef>
          </c:cat>
          <c:val>
            <c:numRef>
              <c:f>Sheet1!$B$2:$B$4</c:f>
              <c:numCache>
                <c:formatCode>General</c:formatCode>
                <c:ptCount val="3"/>
                <c:pt idx="0">
                  <c:v>24</c:v>
                </c:pt>
                <c:pt idx="1">
                  <c:v>3</c:v>
                </c:pt>
                <c:pt idx="2">
                  <c:v>1</c:v>
                </c:pt>
              </c:numCache>
            </c:numRef>
          </c:val>
          <c:extLst xmlns:c16r2="http://schemas.microsoft.com/office/drawing/2015/06/chart">
            <c:ext xmlns:c16="http://schemas.microsoft.com/office/drawing/2014/chart" uri="{C3380CC4-5D6E-409C-BE32-E72D297353CC}">
              <c16:uniqueId val="{00000000-C1C0-46F3-9334-178D7FF379F3}"/>
            </c:ext>
          </c:extLst>
        </c:ser>
        <c:dLbls>
          <c:showVal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76200">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ZA" sz="3200" b="1"/>
              <a:t>Breakdown of findings</a:t>
            </a:r>
            <a:r>
              <a:rPr lang="en-ZA" sz="3200" b="1" baseline="0"/>
              <a:t> per unit</a:t>
            </a:r>
            <a:endParaRPr lang="en-ZA" sz="3200" b="1"/>
          </a:p>
        </c:rich>
      </c:tx>
      <c:spPr>
        <a:noFill/>
        <a:ln>
          <a:noFill/>
        </a:ln>
        <a:effectLst/>
      </c:spPr>
    </c:title>
    <c:plotArea>
      <c:layout/>
      <c:barChart>
        <c:barDir val="col"/>
        <c:grouping val="clustered"/>
        <c:ser>
          <c:idx val="0"/>
          <c:order val="0"/>
          <c:tx>
            <c:strRef>
              <c:f>Sheet1!$B$1</c:f>
              <c:strCache>
                <c:ptCount val="1"/>
                <c:pt idx="0">
                  <c:v>Findings</c:v>
                </c:pt>
              </c:strCache>
            </c:strRef>
          </c:tx>
          <c:spPr>
            <a:solidFill>
              <a:schemeClr val="accent1"/>
            </a:solidFill>
            <a:ln>
              <a:noFill/>
            </a:ln>
            <a:effectLst/>
          </c:spPr>
          <c:cat>
            <c:strRef>
              <c:f>Sheet1!$A$2:$A$6</c:f>
              <c:strCache>
                <c:ptCount val="5"/>
                <c:pt idx="0">
                  <c:v>Finance</c:v>
                </c:pt>
                <c:pt idx="1">
                  <c:v>HR</c:v>
                </c:pt>
                <c:pt idx="2">
                  <c:v>IT</c:v>
                </c:pt>
                <c:pt idx="3">
                  <c:v>Performance</c:v>
                </c:pt>
                <c:pt idx="4">
                  <c:v>Governance</c:v>
                </c:pt>
              </c:strCache>
            </c:strRef>
          </c:cat>
          <c:val>
            <c:numRef>
              <c:f>Sheet1!$B$2:$B$6</c:f>
              <c:numCache>
                <c:formatCode>General</c:formatCode>
                <c:ptCount val="5"/>
                <c:pt idx="0">
                  <c:v>13</c:v>
                </c:pt>
                <c:pt idx="1">
                  <c:v>5</c:v>
                </c:pt>
                <c:pt idx="2">
                  <c:v>2</c:v>
                </c:pt>
                <c:pt idx="3">
                  <c:v>4</c:v>
                </c:pt>
                <c:pt idx="4">
                  <c:v>1</c:v>
                </c:pt>
              </c:numCache>
            </c:numRef>
          </c:val>
          <c:extLst xmlns:c16r2="http://schemas.microsoft.com/office/drawing/2015/06/chart">
            <c:ext xmlns:c16="http://schemas.microsoft.com/office/drawing/2014/chart" uri="{C3380CC4-5D6E-409C-BE32-E72D297353CC}">
              <c16:uniqueId val="{00000000-92B1-4B4B-9732-F87EDC6BDECE}"/>
            </c:ext>
          </c:extLst>
        </c:ser>
        <c:ser>
          <c:idx val="1"/>
          <c:order val="1"/>
          <c:tx>
            <c:strRef>
              <c:f>Sheet1!$C$1</c:f>
              <c:strCache>
                <c:ptCount val="1"/>
                <c:pt idx="0">
                  <c:v>Resolved</c:v>
                </c:pt>
              </c:strCache>
            </c:strRef>
          </c:tx>
          <c:spPr>
            <a:solidFill>
              <a:schemeClr val="accent2"/>
            </a:solidFill>
            <a:ln>
              <a:noFill/>
            </a:ln>
            <a:effectLst/>
          </c:spPr>
          <c:cat>
            <c:strRef>
              <c:f>Sheet1!$A$2:$A$6</c:f>
              <c:strCache>
                <c:ptCount val="5"/>
                <c:pt idx="0">
                  <c:v>Finance</c:v>
                </c:pt>
                <c:pt idx="1">
                  <c:v>HR</c:v>
                </c:pt>
                <c:pt idx="2">
                  <c:v>IT</c:v>
                </c:pt>
                <c:pt idx="3">
                  <c:v>Performance</c:v>
                </c:pt>
                <c:pt idx="4">
                  <c:v>Governance</c:v>
                </c:pt>
              </c:strCache>
            </c:strRef>
          </c:cat>
          <c:val>
            <c:numRef>
              <c:f>Sheet1!$C$2:$C$6</c:f>
              <c:numCache>
                <c:formatCode>General</c:formatCode>
                <c:ptCount val="5"/>
                <c:pt idx="0">
                  <c:v>12</c:v>
                </c:pt>
                <c:pt idx="1">
                  <c:v>3</c:v>
                </c:pt>
                <c:pt idx="2">
                  <c:v>2</c:v>
                </c:pt>
                <c:pt idx="3">
                  <c:v>4</c:v>
                </c:pt>
                <c:pt idx="4">
                  <c:v>1</c:v>
                </c:pt>
              </c:numCache>
            </c:numRef>
          </c:val>
          <c:extLst xmlns:c16r2="http://schemas.microsoft.com/office/drawing/2015/06/chart">
            <c:ext xmlns:c16="http://schemas.microsoft.com/office/drawing/2014/chart" uri="{C3380CC4-5D6E-409C-BE32-E72D297353CC}">
              <c16:uniqueId val="{00000001-92B1-4B4B-9732-F87EDC6BDECE}"/>
            </c:ext>
          </c:extLst>
        </c:ser>
        <c:ser>
          <c:idx val="2"/>
          <c:order val="2"/>
          <c:tx>
            <c:strRef>
              <c:f>Sheet1!$D$1</c:f>
              <c:strCache>
                <c:ptCount val="1"/>
                <c:pt idx="0">
                  <c:v>Not resolved</c:v>
                </c:pt>
              </c:strCache>
            </c:strRef>
          </c:tx>
          <c:spPr>
            <a:solidFill>
              <a:schemeClr val="accent3"/>
            </a:solidFill>
            <a:ln>
              <a:noFill/>
            </a:ln>
            <a:effectLst/>
          </c:spPr>
          <c:cat>
            <c:strRef>
              <c:f>Sheet1!$A$2:$A$6</c:f>
              <c:strCache>
                <c:ptCount val="5"/>
                <c:pt idx="0">
                  <c:v>Finance</c:v>
                </c:pt>
                <c:pt idx="1">
                  <c:v>HR</c:v>
                </c:pt>
                <c:pt idx="2">
                  <c:v>IT</c:v>
                </c:pt>
                <c:pt idx="3">
                  <c:v>Performance</c:v>
                </c:pt>
                <c:pt idx="4">
                  <c:v>Governance</c:v>
                </c:pt>
              </c:strCache>
            </c:strRef>
          </c:cat>
          <c:val>
            <c:numRef>
              <c:f>Sheet1!$D$2:$D$6</c:f>
              <c:numCache>
                <c:formatCode>General</c:formatCode>
                <c:ptCount val="5"/>
                <c:pt idx="0">
                  <c:v>0</c:v>
                </c:pt>
                <c:pt idx="1">
                  <c:v>1</c:v>
                </c:pt>
                <c:pt idx="2">
                  <c:v>0</c:v>
                </c:pt>
                <c:pt idx="3">
                  <c:v>0</c:v>
                </c:pt>
                <c:pt idx="4">
                  <c:v>0</c:v>
                </c:pt>
              </c:numCache>
            </c:numRef>
          </c:val>
          <c:extLst xmlns:c16r2="http://schemas.microsoft.com/office/drawing/2015/06/chart">
            <c:ext xmlns:c16="http://schemas.microsoft.com/office/drawing/2014/chart" uri="{C3380CC4-5D6E-409C-BE32-E72D297353CC}">
              <c16:uniqueId val="{00000002-92B1-4B4B-9732-F87EDC6BDECE}"/>
            </c:ext>
          </c:extLst>
        </c:ser>
        <c:ser>
          <c:idx val="3"/>
          <c:order val="3"/>
          <c:tx>
            <c:strRef>
              <c:f>Sheet1!$E$1</c:f>
              <c:strCache>
                <c:ptCount val="1"/>
                <c:pt idx="0">
                  <c:v>Partially resolved</c:v>
                </c:pt>
              </c:strCache>
            </c:strRef>
          </c:tx>
          <c:spPr>
            <a:solidFill>
              <a:schemeClr val="accent4"/>
            </a:solidFill>
            <a:ln>
              <a:noFill/>
            </a:ln>
            <a:effectLst/>
          </c:spPr>
          <c:cat>
            <c:strRef>
              <c:f>Sheet1!$A$2:$A$6</c:f>
              <c:strCache>
                <c:ptCount val="5"/>
                <c:pt idx="0">
                  <c:v>Finance</c:v>
                </c:pt>
                <c:pt idx="1">
                  <c:v>HR</c:v>
                </c:pt>
                <c:pt idx="2">
                  <c:v>IT</c:v>
                </c:pt>
                <c:pt idx="3">
                  <c:v>Performance</c:v>
                </c:pt>
                <c:pt idx="4">
                  <c:v>Governance</c:v>
                </c:pt>
              </c:strCache>
            </c:strRef>
          </c:cat>
          <c:val>
            <c:numRef>
              <c:f>Sheet1!$E$2:$E$6</c:f>
              <c:numCache>
                <c:formatCode>General</c:formatCode>
                <c:ptCount val="5"/>
                <c:pt idx="0">
                  <c:v>1</c:v>
                </c:pt>
                <c:pt idx="1">
                  <c:v>1</c:v>
                </c:pt>
                <c:pt idx="2">
                  <c:v>0</c:v>
                </c:pt>
                <c:pt idx="3">
                  <c:v>0</c:v>
                </c:pt>
              </c:numCache>
            </c:numRef>
          </c:val>
          <c:extLst xmlns:c16r2="http://schemas.microsoft.com/office/drawing/2015/06/chart">
            <c:ext xmlns:c16="http://schemas.microsoft.com/office/drawing/2014/chart" uri="{C3380CC4-5D6E-409C-BE32-E72D297353CC}">
              <c16:uniqueId val="{00000001-BD66-4A85-A435-DEAC4E224097}"/>
            </c:ext>
          </c:extLst>
        </c:ser>
        <c:dLbls/>
        <c:gapWidth val="219"/>
        <c:overlap val="-27"/>
        <c:axId val="104866560"/>
        <c:axId val="104868096"/>
      </c:barChart>
      <c:catAx>
        <c:axId val="1048665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868096"/>
        <c:crosses val="autoZero"/>
        <c:auto val="1"/>
        <c:lblAlgn val="ctr"/>
        <c:lblOffset val="100"/>
      </c:catAx>
      <c:valAx>
        <c:axId val="10486809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86656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9:24:35.513"/>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9:24:35.513"/>
    </inkml:context>
    <inkml:brush xml:id="br0">
      <inkml:brushProperty name="width" value="0.05" units="cm"/>
      <inkml:brushProperty name="height" value="0.05" units="cm"/>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9:24:35.513"/>
    </inkml:context>
    <inkml:brush xml:id="br0">
      <inkml:brushProperty name="width" value="0.05" units="cm"/>
      <inkml:brushProperty name="height" value="0.05" units="cm"/>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9:24:35.513"/>
    </inkml:context>
    <inkml:brush xml:id="br0">
      <inkml:brushProperty name="width" value="0.05" units="cm"/>
      <inkml:brushProperty name="height" value="0.05" units="cm"/>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9:24:35.513"/>
    </inkml:context>
    <inkml:brush xml:id="br0">
      <inkml:brushProperty name="width" value="0.05" units="cm"/>
      <inkml:brushProperty name="height" value="0.05" units="cm"/>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9:24:35.513"/>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A28068-AFBD-4979-B752-9EB6F90B1386}" type="datetimeFigureOut">
              <a:rPr lang="en-US" smtClean="0"/>
              <a:pPr/>
              <a:t>11/28/2022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5939589-3E79-4C82-AA4A-FE78234FAA59}" type="slidenum">
              <a:rPr lang="en-US" smtClean="0"/>
              <a:pPr/>
              <a:t>‹#›</a:t>
            </a:fld>
            <a:endParaRPr lang="en-US" dirty="0"/>
          </a:p>
        </p:txBody>
      </p:sp>
    </p:spTree>
    <p:extLst>
      <p:ext uri="{BB962C8B-B14F-4D97-AF65-F5344CB8AC3E}">
        <p14:creationId xmlns:p14="http://schemas.microsoft.com/office/powerpoint/2010/main" xmlns=""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xmlns="" id="{16C75A5D-1DA1-48C8-816E-3C3DAB500DAC}"/>
              </a:ext>
            </a:extLst>
          </p:cNvPr>
          <p:cNvSpPr txBox="1"/>
          <p:nvPr/>
        </p:nvSpPr>
        <p:spPr>
          <a:xfrm>
            <a:off x="4112723" y="1001700"/>
            <a:ext cx="7792095" cy="276999"/>
          </a:xfrm>
          <a:prstGeom prst="rect">
            <a:avLst/>
          </a:prstGeom>
          <a:noFill/>
        </p:spPr>
        <p:txBody>
          <a:bodyPr wrap="square" rtlCol="0">
            <a:spAutoFit/>
          </a:bodyPr>
          <a:lstStyle/>
          <a:p>
            <a:r>
              <a:rPr lang="en-US" sz="1200" dirty="0">
                <a:solidFill>
                  <a:schemeClr val="bg1">
                    <a:lumMod val="85000"/>
                  </a:schemeClr>
                </a:solidFill>
              </a:rPr>
              <a:t>department of communications and digital technologies</a:t>
            </a:r>
            <a:endParaRPr lang="en-ZA" sz="12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xmlns="" id="{0FA46FF2-FE79-4A0B-933B-E5A749B6E6EB}"/>
              </a:ext>
            </a:extLst>
          </p:cNvPr>
          <p:cNvSpPr txBox="1"/>
          <p:nvPr/>
        </p:nvSpPr>
        <p:spPr>
          <a:xfrm>
            <a:off x="-39388" y="5960644"/>
            <a:ext cx="8055427" cy="276999"/>
          </a:xfrm>
          <a:prstGeom prst="rect">
            <a:avLst/>
          </a:prstGeom>
          <a:noFill/>
        </p:spPr>
        <p:txBody>
          <a:bodyPr wrap="square" rtlCol="0">
            <a:spAutoFit/>
          </a:bodyPr>
          <a:lstStyle/>
          <a:p>
            <a:pPr algn="r"/>
            <a:r>
              <a:rPr lang="en-US" sz="1200" dirty="0">
                <a:solidFill>
                  <a:schemeClr val="bg1">
                    <a:lumMod val="65000"/>
                  </a:schemeClr>
                </a:solidFill>
              </a:rPr>
              <a:t>A leader in enabling a connected and digitally transformed South Africa!</a:t>
            </a:r>
            <a:endParaRPr lang="en-ZA" sz="1200" dirty="0">
              <a:solidFill>
                <a:schemeClr val="bg1">
                  <a:lumMod val="65000"/>
                </a:schemeClr>
              </a:solidFill>
            </a:endParaRPr>
          </a:p>
        </p:txBody>
      </p:sp>
      <p:sp>
        <p:nvSpPr>
          <p:cNvPr id="22" name="Rectangle 21">
            <a:extLst>
              <a:ext uri="{FF2B5EF4-FFF2-40B4-BE49-F238E27FC236}">
                <a16:creationId xmlns:a16="http://schemas.microsoft.com/office/drawing/2014/main" xmlns="" id="{A5972417-FFF1-4212-8FCA-A2576EDC19F7}"/>
              </a:ext>
            </a:extLst>
          </p:cNvPr>
          <p:cNvSpPr/>
          <p:nvPr/>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0324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F8C889E7-AE45-4285-A319-D219FADBC89D}"/>
                </a:ext>
              </a:extLst>
            </p:cNvPr>
            <p:cNvSpPr txBox="1"/>
            <p:nvPr/>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8A3275EF-F25A-42DA-A234-B7361FF8A8C1}"/>
                </a:ext>
              </a:extLst>
            </p:cNvPr>
            <p:cNvSpPr/>
            <p:nvPr/>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92538935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0EAA238C-2F06-4AAE-A3A3-516611E5AB1B}"/>
                </a:ext>
              </a:extLst>
            </p:cNvPr>
            <p:cNvSpPr txBox="1"/>
            <p:nvPr/>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9F913655-55D2-4726-BF06-35D3752D109A}"/>
                </a:ext>
              </a:extLst>
            </p:cNvPr>
            <p:cNvSpPr/>
            <p:nvPr/>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99062371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xmlns=""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xmlns=""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xmlns=""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xmlns=""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xmlns=""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xmlns=""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xmlns=""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xmlns=""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xmlns="" val="3672710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xmlns=""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xmlns=""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xmlns=""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xmlns=""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8DF1DFFF-E5C5-43DF-B71C-7270DB97372C}"/>
              </a:ext>
            </a:extLst>
          </p:cNvPr>
          <p:cNvSpPr>
            <a:spLocks noGrp="1"/>
          </p:cNvSpPr>
          <p:nvPr>
            <p:ph type="dt" sz="half" idx="10"/>
          </p:nvPr>
        </p:nvSpPr>
        <p:spPr>
          <a:xfrm>
            <a:off x="658368" y="201168"/>
            <a:ext cx="2743200" cy="365125"/>
          </a:xfrm>
          <a:prstGeom prst="rect">
            <a:avLst/>
          </a:prstGeo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xmlns="" id="{7EBC03C0-6EB7-4633-967C-12C35768BB58}"/>
              </a:ext>
            </a:extLst>
          </p:cNvPr>
          <p:cNvSpPr>
            <a:spLocks noGrp="1"/>
          </p:cNvSpPr>
          <p:nvPr>
            <p:ph type="ftr" sz="quarter" idx="11"/>
          </p:nvPr>
        </p:nvSpPr>
        <p:spPr>
          <a:xfrm rot="16200000">
            <a:off x="-548640" y="1938528"/>
            <a:ext cx="2788920" cy="365125"/>
          </a:xfrm>
          <a:prstGeom prst="rect">
            <a:avLst/>
          </a:prstGeo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xmlns="" id="{30FF4306-91CD-4B7B-8A53-34BE8F997581}"/>
              </a:ext>
            </a:extLst>
          </p:cNvPr>
          <p:cNvSpPr>
            <a:spLocks noGrp="1"/>
          </p:cNvSpPr>
          <p:nvPr>
            <p:ph type="sldNum" sz="quarter" idx="12"/>
          </p:nvPr>
        </p:nvSpPr>
        <p:spPr>
          <a:xfrm>
            <a:off x="8610600" y="201168"/>
            <a:ext cx="2743200" cy="365125"/>
          </a:xfrm>
          <a:prstGeom prst="rect">
            <a:avLst/>
          </a:prstGeo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xmlns=""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xmlns=""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xmlns=""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xmlns=""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xmlns=""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xmlns="" val="3311444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xmlns="" id="{D097BB2D-4E2C-4490-A2A3-4B68BCC5D2F9}"/>
              </a:ext>
            </a:extLst>
          </p:cNvPr>
          <p:cNvSpPr>
            <a:spLocks noGrp="1"/>
          </p:cNvSpPr>
          <p:nvPr>
            <p:ph type="dt" sz="half" idx="10"/>
          </p:nvPr>
        </p:nvSpPr>
        <p:spPr>
          <a:xfrm>
            <a:off x="838200" y="6356350"/>
            <a:ext cx="2743200" cy="365125"/>
          </a:xfrm>
          <a:prstGeom prst="rect">
            <a:avLst/>
          </a:prstGeom>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xmlns="" id="{6140F15D-DD72-46D5-BF0F-F5064710700E}"/>
              </a:ext>
            </a:extLst>
          </p:cNvPr>
          <p:cNvSpPr>
            <a:spLocks noGrp="1"/>
          </p:cNvSpPr>
          <p:nvPr>
            <p:ph type="ftr" sz="quarter" idx="11"/>
          </p:nvPr>
        </p:nvSpPr>
        <p:spPr>
          <a:xfrm>
            <a:off x="7964424" y="621792"/>
            <a:ext cx="4114800" cy="365125"/>
          </a:xfrm>
          <a:prstGeom prst="rect">
            <a:avLst/>
          </a:prstGeo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xmlns="" id="{5266FD4D-815A-431C-ADEF-DE6F236F617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xmlns=""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xmlns=""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xmlns=""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xmlns="" val="1897111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xmlns="" id="{7F8C2A2A-62DB-40C0-8AE7-CB9B98649BB1}"/>
              </a:ext>
            </a:extLst>
          </p:cNvPr>
          <p:cNvSpPr>
            <a:spLocks noGrp="1"/>
          </p:cNvSpPr>
          <p:nvPr>
            <p:ph type="ftr" sz="quarter" idx="11"/>
          </p:nvPr>
        </p:nvSpPr>
        <p:spPr>
          <a:xfrm rot="16200000">
            <a:off x="9811512" y="1591056"/>
            <a:ext cx="3547872" cy="365125"/>
          </a:xfrm>
          <a:prstGeom prst="rect">
            <a:avLst/>
          </a:prstGeo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xmlns="" id="{A401EAA4-F44C-4C1F-B8E3-1A3005300F5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xmlns=""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xmlns=""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xmlns="" val="1299048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xmlns=""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xmlns="" id="{7F8C2A2A-62DB-40C0-8AE7-CB9B98649BB1}"/>
              </a:ext>
            </a:extLst>
          </p:cNvPr>
          <p:cNvSpPr>
            <a:spLocks noGrp="1"/>
          </p:cNvSpPr>
          <p:nvPr>
            <p:ph type="ftr" sz="quarter" idx="11"/>
          </p:nvPr>
        </p:nvSpPr>
        <p:spPr>
          <a:xfrm rot="16200000">
            <a:off x="9811512" y="1591056"/>
            <a:ext cx="3547872" cy="365125"/>
          </a:xfrm>
          <a:prstGeom prst="rect">
            <a:avLst/>
          </a:prstGeo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xmlns="" id="{A401EAA4-F44C-4C1F-B8E3-1A3005300F5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xmlns=""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xmlns=""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xmlns=""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xmlns=""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xmlns="" val="125789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6ECAF86F-B443-4A67-A043-D53AF6296DDF}"/>
                </a:ext>
              </a:extLst>
            </p:cNvPr>
            <p:cNvSpPr txBox="1"/>
            <p:nvPr/>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8B7CD7B5-9294-4D29-8157-D07A4D2D4AB3}"/>
                </a:ext>
              </a:extLst>
            </p:cNvPr>
            <p:cNvSpPr/>
            <p:nvPr/>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p:nvPicPr>
        <p:blipFill>
          <a:blip r:embed="rId4">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204377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F151F598-01DA-4859-AD79-9027333DC507}"/>
                </a:ext>
              </a:extLst>
            </p:cNvPr>
            <p:cNvSpPr txBox="1"/>
            <p:nvPr/>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1B792CB5-45F1-42A0-AE2C-A6560CD99BEB}"/>
                </a:ext>
              </a:extLst>
            </p:cNvPr>
            <p:cNvSpPr/>
            <p:nvPr/>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p:nvPicPr>
        <p:blipFill>
          <a:blip r:embed="rId4">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
        <p:nvSpPr>
          <p:cNvPr id="13" name="Graphic 12">
            <a:extLst>
              <a:ext uri="{FF2B5EF4-FFF2-40B4-BE49-F238E27FC236}">
                <a16:creationId xmlns:a16="http://schemas.microsoft.com/office/drawing/2014/main" xmlns="" id="{9461F422-9F19-A052-59FD-FCEEE1A68218}"/>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5" name="Graphic 13">
            <a:extLst>
              <a:ext uri="{FF2B5EF4-FFF2-40B4-BE49-F238E27FC236}">
                <a16:creationId xmlns:a16="http://schemas.microsoft.com/office/drawing/2014/main" xmlns="" id="{9B86AF20-E997-8624-CB13-9ED0A3FB5938}"/>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6" name="Graphic 15">
            <a:extLst>
              <a:ext uri="{FF2B5EF4-FFF2-40B4-BE49-F238E27FC236}">
                <a16:creationId xmlns:a16="http://schemas.microsoft.com/office/drawing/2014/main" xmlns="" id="{2FC3A1D4-EA9C-8F67-31A4-36E0AC7B250A}"/>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7" name="Graphic 22">
            <a:extLst>
              <a:ext uri="{FF2B5EF4-FFF2-40B4-BE49-F238E27FC236}">
                <a16:creationId xmlns:a16="http://schemas.microsoft.com/office/drawing/2014/main" xmlns="" id="{538406AE-6191-4602-69AE-F3E15B1622F5}"/>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8" name="Graphic 21">
            <a:extLst>
              <a:ext uri="{FF2B5EF4-FFF2-40B4-BE49-F238E27FC236}">
                <a16:creationId xmlns:a16="http://schemas.microsoft.com/office/drawing/2014/main" xmlns="" id="{6FD44376-3FDB-556B-E663-CD102111784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9" name="Graphic 23">
            <a:extLst>
              <a:ext uri="{FF2B5EF4-FFF2-40B4-BE49-F238E27FC236}">
                <a16:creationId xmlns:a16="http://schemas.microsoft.com/office/drawing/2014/main" xmlns="" id="{A7D67036-C87A-FD6E-845B-E38892F16A61}"/>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xmlns="" val="68510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D1135F8E-0F5F-4CE6-AE10-B1FCA142F63A}"/>
                </a:ext>
              </a:extLst>
            </p:cNvPr>
            <p:cNvSpPr txBox="1"/>
            <p:nvPr/>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CAE4E62F-46A6-4872-9110-0C44B1238655}"/>
                </a:ext>
              </a:extLst>
            </p:cNvPr>
            <p:cNvSpPr/>
            <p:nvPr/>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
        <p:nvSpPr>
          <p:cNvPr id="5" name="Graphic 15">
            <a:extLst>
              <a:ext uri="{FF2B5EF4-FFF2-40B4-BE49-F238E27FC236}">
                <a16:creationId xmlns:a16="http://schemas.microsoft.com/office/drawing/2014/main" xmlns="" id="{CA13A5F7-7E63-B228-8FD7-A91C8439AE10}"/>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6" name="Graphic 16">
            <a:extLst>
              <a:ext uri="{FF2B5EF4-FFF2-40B4-BE49-F238E27FC236}">
                <a16:creationId xmlns:a16="http://schemas.microsoft.com/office/drawing/2014/main" xmlns="" id="{4BBD167F-E4D7-CF21-3362-3248C0DD77AA}"/>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7" name="Graphic 14">
            <a:extLst>
              <a:ext uri="{FF2B5EF4-FFF2-40B4-BE49-F238E27FC236}">
                <a16:creationId xmlns:a16="http://schemas.microsoft.com/office/drawing/2014/main" xmlns="" id="{4A654350-49EE-F87F-80CE-41AD3F2544AD}"/>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xmlns="" val="36812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xmlns="" id="{EB507A52-66E3-4081-8B6E-E9EAF6D63F98}"/>
                </a:ext>
              </a:extLst>
            </p:cNvPr>
            <p:cNvSpPr txBox="1"/>
            <p:nvPr/>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5" name="Rectangle 14">
              <a:extLst>
                <a:ext uri="{FF2B5EF4-FFF2-40B4-BE49-F238E27FC236}">
                  <a16:creationId xmlns:a16="http://schemas.microsoft.com/office/drawing/2014/main" xmlns="" id="{CB28E8A6-9468-486B-9D57-8A3F84E299F4}"/>
                </a:ext>
              </a:extLst>
            </p:cNvPr>
            <p:cNvSpPr/>
            <p:nvPr/>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p:nvPicPr>
        <p:blipFill>
          <a:blip r:embed="rId4">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
        <p:nvSpPr>
          <p:cNvPr id="7" name="Graphic 15">
            <a:extLst>
              <a:ext uri="{FF2B5EF4-FFF2-40B4-BE49-F238E27FC236}">
                <a16:creationId xmlns:a16="http://schemas.microsoft.com/office/drawing/2014/main" xmlns="" id="{B6FD4D4C-4199-49D9-6314-76409B91BA4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8" name="Graphic 16">
            <a:extLst>
              <a:ext uri="{FF2B5EF4-FFF2-40B4-BE49-F238E27FC236}">
                <a16:creationId xmlns:a16="http://schemas.microsoft.com/office/drawing/2014/main" xmlns="" id="{FDD1E0C9-8D74-D1F0-A025-2C94DEA361CD}"/>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9" name="Graphic 14">
            <a:extLst>
              <a:ext uri="{FF2B5EF4-FFF2-40B4-BE49-F238E27FC236}">
                <a16:creationId xmlns:a16="http://schemas.microsoft.com/office/drawing/2014/main" xmlns="" id="{3C36CCB9-D460-358F-D5C4-3DF5CC801ED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xmlns="" val="23742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xmlns="" id="{7453204F-E80A-4C0C-882A-CDCFD5519EDE}"/>
                </a:ext>
              </a:extLst>
            </p:cNvPr>
            <p:cNvSpPr txBox="1"/>
            <p:nvPr/>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1" name="Rectangle 10">
              <a:extLst>
                <a:ext uri="{FF2B5EF4-FFF2-40B4-BE49-F238E27FC236}">
                  <a16:creationId xmlns:a16="http://schemas.microsoft.com/office/drawing/2014/main" xmlns="" id="{909DC60A-E4EA-4943-81E5-9EF498AA9CA3}"/>
                </a:ext>
              </a:extLst>
            </p:cNvPr>
            <p:cNvSpPr/>
            <p:nvPr/>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226602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xmlns="" id="{AC5B2333-2F3F-403D-A138-4E20536BBA19}"/>
                </a:ext>
              </a:extLst>
            </p:cNvPr>
            <p:cNvSpPr txBox="1"/>
            <p:nvPr/>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0" name="Rectangle 9">
              <a:extLst>
                <a:ext uri="{FF2B5EF4-FFF2-40B4-BE49-F238E27FC236}">
                  <a16:creationId xmlns:a16="http://schemas.microsoft.com/office/drawing/2014/main" xmlns="" id="{E6006A21-EE92-44B5-BA2A-2D3211226D2D}"/>
                </a:ext>
              </a:extLst>
            </p:cNvPr>
            <p:cNvSpPr/>
            <p:nvPr/>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76451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5327EE4F-447F-40AF-A131-1FB74736935C}"/>
                </a:ext>
              </a:extLst>
            </p:cNvPr>
            <p:cNvSpPr txBox="1"/>
            <p:nvPr/>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CD5FACA5-0840-4DC8-B9B2-814A31CE3E0D}"/>
                </a:ext>
              </a:extLst>
            </p:cNvPr>
            <p:cNvSpPr/>
            <p:nvPr/>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49587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20240E61-4440-4A9F-9A7A-DFCAC84732D2}"/>
                </a:ext>
              </a:extLst>
            </p:cNvPr>
            <p:cNvSpPr txBox="1"/>
            <p:nvPr/>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57D4A99B-FA2B-402A-963D-A31DA5460E7F}"/>
                </a:ext>
              </a:extLst>
            </p:cNvPr>
            <p:cNvSpPr/>
            <p:nvPr/>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61075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71681694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45" r:id="rId13"/>
    <p:sldLayoutId id="2147483710" r:id="rId14"/>
    <p:sldLayoutId id="2147483713" r:id="rId15"/>
    <p:sldLayoutId id="2147483714" r:id="rId16"/>
  </p:sldLayoutIdLst>
  <p:hf hdr="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F777B66-94CB-491C-AC6B-BDAC98E21D57}"/>
              </a:ext>
            </a:extLst>
          </p:cNvPr>
          <p:cNvSpPr>
            <a:spLocks noGrp="1"/>
          </p:cNvSpPr>
          <p:nvPr>
            <p:ph type="ctrTitle"/>
          </p:nvPr>
        </p:nvSpPr>
        <p:spPr>
          <a:xfrm>
            <a:off x="4825246" y="1850260"/>
            <a:ext cx="6955969" cy="1746591"/>
          </a:xfrm>
        </p:spPr>
        <p:txBody>
          <a:bodyPr anchor="b">
            <a:normAutofit/>
          </a:bodyPr>
          <a:lstStyle/>
          <a:p>
            <a:r>
              <a:rPr lang="en-US" dirty="0"/>
              <a:t>AUDIT ACTION PLAN </a:t>
            </a:r>
          </a:p>
        </p:txBody>
      </p:sp>
      <p:sp>
        <p:nvSpPr>
          <p:cNvPr id="12" name="Text Placeholder 6">
            <a:extLst>
              <a:ext uri="{FF2B5EF4-FFF2-40B4-BE49-F238E27FC236}">
                <a16:creationId xmlns:a16="http://schemas.microsoft.com/office/drawing/2014/main" xmlns="" id="{42AF1107-8D35-4E35-93C7-D3640946F742}"/>
              </a:ext>
            </a:extLst>
          </p:cNvPr>
          <p:cNvSpPr>
            <a:spLocks noGrp="1"/>
          </p:cNvSpPr>
          <p:nvPr>
            <p:ph type="subTitle" idx="1"/>
          </p:nvPr>
        </p:nvSpPr>
        <p:spPr>
          <a:xfrm>
            <a:off x="4188823" y="4621239"/>
            <a:ext cx="6955970" cy="924152"/>
          </a:xfrm>
        </p:spPr>
        <p:txBody>
          <a:bodyPr>
            <a:normAutofit/>
          </a:bodyPr>
          <a:lstStyle/>
          <a:p>
            <a:pPr algn="r"/>
            <a:r>
              <a:rPr lang="en-US" dirty="0"/>
              <a:t>Frik Nieman</a:t>
            </a:r>
          </a:p>
          <a:p>
            <a:pPr algn="r"/>
            <a:r>
              <a:rPr lang="en-US" sz="1600" dirty="0"/>
              <a:t>Fnieman@dcdt.gov.za</a:t>
            </a:r>
          </a:p>
        </p:txBody>
      </p:sp>
    </p:spTree>
    <p:extLst>
      <p:ext uri="{BB962C8B-B14F-4D97-AF65-F5344CB8AC3E}">
        <p14:creationId xmlns:p14="http://schemas.microsoft.com/office/powerpoint/2010/main" xmlns="" val="92731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85278-3D07-466F-8351-667A2EBEABB8}"/>
              </a:ext>
            </a:extLst>
          </p:cNvPr>
          <p:cNvSpPr>
            <a:spLocks noGrp="1"/>
          </p:cNvSpPr>
          <p:nvPr>
            <p:ph type="title"/>
          </p:nvPr>
        </p:nvSpPr>
        <p:spPr/>
        <p:txBody>
          <a:bodyPr anchor="ctr">
            <a:normAutofit/>
          </a:bodyPr>
          <a:lstStyle/>
          <a:p>
            <a:r>
              <a:rPr lang="en-US" sz="3400" dirty="0"/>
              <a:t>Action Plan</a:t>
            </a:r>
          </a:p>
        </p:txBody>
      </p:sp>
      <p:sp>
        <p:nvSpPr>
          <p:cNvPr id="6" name="Slide Number Placeholder 5" hidden="1">
            <a:extLst>
              <a:ext uri="{FF2B5EF4-FFF2-40B4-BE49-F238E27FC236}">
                <a16:creationId xmlns:a16="http://schemas.microsoft.com/office/drawing/2014/main" xmlns="" id="{AB55FF1C-3CBD-419A-9DE4-7A8AA6371B6A}"/>
              </a:ext>
            </a:extLst>
          </p:cNvPr>
          <p:cNvSpPr>
            <a:spLocks noGrp="1"/>
          </p:cNvSpPr>
          <p:nvPr>
            <p:ph type="sldNum" sz="quarter" idx="4294967295"/>
          </p:nvPr>
        </p:nvSpPr>
        <p:spPr>
          <a:xfrm>
            <a:off x="9448800" y="6356350"/>
            <a:ext cx="2743200" cy="365125"/>
          </a:xfrm>
          <a:prstGeom prst="rect">
            <a:avLst/>
          </a:prstGeom>
        </p:spPr>
        <p:txBody>
          <a:bodyPr>
            <a:normAutofit/>
          </a:bodyPr>
          <a:lstStyle/>
          <a:p>
            <a:pPr>
              <a:lnSpc>
                <a:spcPct val="90000"/>
              </a:lnSpc>
              <a:spcAft>
                <a:spcPts val="600"/>
              </a:spcAft>
            </a:pPr>
            <a:fld id="{D8DA9DAA-006C-4F4B-980E-E3DF019B24E2}" type="slidenum">
              <a:rPr lang="en-US" b="1" cap="all" spc="100" smtClean="0">
                <a:solidFill>
                  <a:schemeClr val="accent2"/>
                </a:solidFill>
              </a:rPr>
              <a:pPr>
                <a:lnSpc>
                  <a:spcPct val="90000"/>
                </a:lnSpc>
                <a:spcAft>
                  <a:spcPts val="600"/>
                </a:spcAft>
              </a:pPr>
              <a:t>10</a:t>
            </a:fld>
            <a:endParaRPr lang="en-US" b="1" cap="all" spc="100">
              <a:solidFill>
                <a:schemeClr val="accent2"/>
              </a:solidFill>
            </a:endParaRPr>
          </a:p>
        </p:txBody>
      </p:sp>
      <p:graphicFrame>
        <p:nvGraphicFramePr>
          <p:cNvPr id="5" name="Table 6">
            <a:extLst>
              <a:ext uri="{FF2B5EF4-FFF2-40B4-BE49-F238E27FC236}">
                <a16:creationId xmlns:a16="http://schemas.microsoft.com/office/drawing/2014/main" xmlns="" id="{02BCDC27-6002-4CFE-8E4D-09E60031A2BB}"/>
              </a:ext>
            </a:extLst>
          </p:cNvPr>
          <p:cNvGraphicFramePr>
            <a:graphicFrameLocks noGrp="1"/>
          </p:cNvGraphicFramePr>
          <p:nvPr/>
        </p:nvGraphicFramePr>
        <p:xfrm>
          <a:off x="838200" y="1977931"/>
          <a:ext cx="10515603" cy="4046728"/>
        </p:xfrm>
        <a:graphic>
          <a:graphicData uri="http://schemas.openxmlformats.org/drawingml/2006/table">
            <a:tbl>
              <a:tblPr firstRow="1" bandRow="1">
                <a:tableStyleId>{5C22544A-7EE6-4342-B048-85BDC9FD1C3A}</a:tableStyleId>
              </a:tblPr>
              <a:tblGrid>
                <a:gridCol w="2760667">
                  <a:extLst>
                    <a:ext uri="{9D8B030D-6E8A-4147-A177-3AD203B41FA5}">
                      <a16:colId xmlns:a16="http://schemas.microsoft.com/office/drawing/2014/main" xmlns="" val="2629352858"/>
                    </a:ext>
                  </a:extLst>
                </a:gridCol>
                <a:gridCol w="2034829">
                  <a:extLst>
                    <a:ext uri="{9D8B030D-6E8A-4147-A177-3AD203B41FA5}">
                      <a16:colId xmlns:a16="http://schemas.microsoft.com/office/drawing/2014/main" xmlns="" val="3643155300"/>
                    </a:ext>
                  </a:extLst>
                </a:gridCol>
                <a:gridCol w="2369292">
                  <a:extLst>
                    <a:ext uri="{9D8B030D-6E8A-4147-A177-3AD203B41FA5}">
                      <a16:colId xmlns:a16="http://schemas.microsoft.com/office/drawing/2014/main" xmlns="" val="431933052"/>
                    </a:ext>
                  </a:extLst>
                </a:gridCol>
                <a:gridCol w="1389535">
                  <a:extLst>
                    <a:ext uri="{9D8B030D-6E8A-4147-A177-3AD203B41FA5}">
                      <a16:colId xmlns:a16="http://schemas.microsoft.com/office/drawing/2014/main" xmlns="" val="2718258180"/>
                    </a:ext>
                  </a:extLst>
                </a:gridCol>
                <a:gridCol w="1961280">
                  <a:extLst>
                    <a:ext uri="{9D8B030D-6E8A-4147-A177-3AD203B41FA5}">
                      <a16:colId xmlns:a16="http://schemas.microsoft.com/office/drawing/2014/main" xmlns="" val="2582623711"/>
                    </a:ext>
                  </a:extLst>
                </a:gridCol>
              </a:tblGrid>
              <a:tr h="372503">
                <a:tc>
                  <a:txBody>
                    <a:bodyPr/>
                    <a:lstStyle/>
                    <a:p>
                      <a:pPr algn="ctr"/>
                      <a:r>
                        <a:rPr lang="en-ZA" sz="1700" dirty="0"/>
                        <a:t>Finance</a:t>
                      </a:r>
                    </a:p>
                  </a:txBody>
                  <a:tcPr marL="84660" marR="84660" marT="42330" marB="42330">
                    <a:solidFill>
                      <a:srgbClr val="005D28"/>
                    </a:solidFill>
                  </a:tcPr>
                </a:tc>
                <a:tc>
                  <a:txBody>
                    <a:bodyPr/>
                    <a:lstStyle/>
                    <a:p>
                      <a:pPr algn="ctr"/>
                      <a:r>
                        <a:rPr lang="en-ZA" sz="1700" dirty="0"/>
                        <a:t>Performance</a:t>
                      </a:r>
                    </a:p>
                  </a:txBody>
                  <a:tcPr marL="84660" marR="84660" marT="42330" marB="42330">
                    <a:solidFill>
                      <a:srgbClr val="005D28"/>
                    </a:solidFill>
                  </a:tcPr>
                </a:tc>
                <a:tc>
                  <a:txBody>
                    <a:bodyPr/>
                    <a:lstStyle/>
                    <a:p>
                      <a:pPr algn="ctr"/>
                      <a:r>
                        <a:rPr lang="en-ZA" sz="1700" dirty="0"/>
                        <a:t>HR</a:t>
                      </a:r>
                    </a:p>
                  </a:txBody>
                  <a:tcPr marL="84660" marR="84660" marT="42330" marB="42330">
                    <a:solidFill>
                      <a:srgbClr val="005D28"/>
                    </a:solidFill>
                  </a:tcPr>
                </a:tc>
                <a:tc>
                  <a:txBody>
                    <a:bodyPr/>
                    <a:lstStyle/>
                    <a:p>
                      <a:pPr algn="ctr"/>
                      <a:r>
                        <a:rPr lang="en-ZA" sz="1700" dirty="0"/>
                        <a:t>IT</a:t>
                      </a:r>
                    </a:p>
                  </a:txBody>
                  <a:tcPr marL="84660" marR="84660" marT="42330" marB="42330">
                    <a:solidFill>
                      <a:srgbClr val="005D28"/>
                    </a:solidFill>
                  </a:tcPr>
                </a:tc>
                <a:tc>
                  <a:txBody>
                    <a:bodyPr/>
                    <a:lstStyle/>
                    <a:p>
                      <a:pPr algn="ctr"/>
                      <a:r>
                        <a:rPr lang="en-ZA" sz="1700" dirty="0"/>
                        <a:t>BDM</a:t>
                      </a:r>
                    </a:p>
                  </a:txBody>
                  <a:tcPr marL="84660" marR="84660" marT="42330" marB="42330">
                    <a:solidFill>
                      <a:srgbClr val="005D28"/>
                    </a:solidFill>
                  </a:tcPr>
                </a:tc>
                <a:extLst>
                  <a:ext uri="{0D108BD9-81ED-4DB2-BD59-A6C34878D82A}">
                    <a16:rowId xmlns:a16="http://schemas.microsoft.com/office/drawing/2014/main" xmlns="" val="3443855579"/>
                  </a:ext>
                </a:extLst>
              </a:tr>
              <a:tr h="3674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3 unresolved findings relate to Irregular Expenditure. TOR amended. Training arranged for all the Loss Control Committee members on 3 &amp; 4 November 2022. </a:t>
                      </a:r>
                      <a:r>
                        <a:rPr lang="en-US" sz="1300" dirty="0" err="1"/>
                        <a:t>Labour</a:t>
                      </a:r>
                      <a:r>
                        <a:rPr lang="en-US" sz="1300" dirty="0"/>
                        <a:t> Relations assisting with consequence management. 2 Dedicated resources appointed to deal with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New Chairperson appointed. Resolving Irregular Expenditure is ongoing.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National Treasury requested on 25 July 2022 to repeal Section 30 of the Exchequer Act. It is hopeful that it be resolved before 31 March 2022.</a:t>
                      </a:r>
                    </a:p>
                  </a:txBody>
                  <a:tcPr marL="84660" marR="84660" marT="42330" marB="4233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dirty="0"/>
                        <a:t>Addressing the findings are ongoing. Will be resolved by year end. APP being amended and reporting will be realigned accordingly. Findings should be addressed by 31 March 2023.. </a:t>
                      </a:r>
                      <a:endParaRPr lang="en-US" sz="1300" dirty="0"/>
                    </a:p>
                    <a:p>
                      <a:endParaRPr lang="en-ZA" sz="1900" dirty="0"/>
                    </a:p>
                  </a:txBody>
                  <a:tcPr marL="84660" marR="84660" marT="42330" marB="42330">
                    <a:noFill/>
                  </a:tcPr>
                </a:tc>
                <a:tc>
                  <a:txBody>
                    <a:bodyPr/>
                    <a:lstStyle/>
                    <a:p>
                      <a:r>
                        <a:rPr lang="en-ZA" sz="1300" dirty="0"/>
                        <a:t>DCDT draft structure was presented to EXCO on 31 October. Work in progress.</a:t>
                      </a:r>
                    </a:p>
                    <a:p>
                      <a:endParaRPr lang="en-ZA" sz="1300" dirty="0"/>
                    </a:p>
                    <a:p>
                      <a:r>
                        <a:rPr lang="en-ZA" sz="1300" dirty="0"/>
                        <a:t>Letter was forwarded to Treasury on 26 September to request exemption. Circular was issued to inform all staff to follow 3 quotation rule with all short courses. Irregular referred to Labour Relations to investigate and suggest consequence.</a:t>
                      </a:r>
                    </a:p>
                    <a:p>
                      <a:endParaRPr lang="en-ZA" sz="1300" dirty="0"/>
                    </a:p>
                    <a:p>
                      <a:r>
                        <a:rPr lang="en-ZA" sz="1300" dirty="0"/>
                        <a:t>Finding on fruitless and wasteful expenditure </a:t>
                      </a:r>
                      <a:r>
                        <a:rPr lang="en-ZA" sz="1300" dirty="0" err="1"/>
                        <a:t>iro</a:t>
                      </a:r>
                      <a:r>
                        <a:rPr lang="en-ZA" sz="1300" dirty="0"/>
                        <a:t> recruitment still to be resolved.</a:t>
                      </a:r>
                    </a:p>
                  </a:txBody>
                  <a:tcPr marL="84660" marR="84660" marT="42330" marB="42330">
                    <a:noFill/>
                  </a:tcPr>
                </a:tc>
                <a:tc>
                  <a:txBody>
                    <a:bodyPr/>
                    <a:lstStyle/>
                    <a:p>
                      <a:r>
                        <a:rPr lang="en-ZA" sz="1300" dirty="0"/>
                        <a:t>SOP for reviewing administrator activities was done and routed for approval.</a:t>
                      </a:r>
                    </a:p>
                    <a:p>
                      <a:endParaRPr lang="en-ZA" sz="1300" dirty="0"/>
                    </a:p>
                    <a:p>
                      <a:endParaRPr lang="en-ZA" sz="1300" dirty="0"/>
                    </a:p>
                  </a:txBody>
                  <a:tcPr marL="84660" marR="84660" marT="42330" marB="42330">
                    <a:noFill/>
                  </a:tcPr>
                </a:tc>
                <a:tc>
                  <a:txBody>
                    <a:bodyPr/>
                    <a:lstStyle/>
                    <a:p>
                      <a:r>
                        <a:rPr lang="en-ZA" sz="1300" dirty="0"/>
                        <a:t>Quarter 1 and 2 will be reported on APP and on numbers of installations.</a:t>
                      </a:r>
                    </a:p>
                    <a:p>
                      <a:endParaRPr lang="en-ZA" sz="1300" dirty="0"/>
                    </a:p>
                    <a:p>
                      <a:r>
                        <a:rPr lang="en-ZA" sz="1300" dirty="0"/>
                        <a:t>However, the APP is being amended to that DCDT report on progress, Sentech on physical installations and USAASA on the funding. This will prevent repetition of the finding.</a:t>
                      </a:r>
                    </a:p>
                    <a:p>
                      <a:endParaRPr lang="en-ZA" sz="1300" dirty="0"/>
                    </a:p>
                    <a:p>
                      <a:r>
                        <a:rPr lang="en-ZA" sz="1300" dirty="0"/>
                        <a:t>APP will be presented to Cabinet in Quarter 3.</a:t>
                      </a:r>
                    </a:p>
                  </a:txBody>
                  <a:tcPr marL="84660" marR="84660" marT="42330" marB="42330">
                    <a:noFill/>
                  </a:tcPr>
                </a:tc>
                <a:extLst>
                  <a:ext uri="{0D108BD9-81ED-4DB2-BD59-A6C34878D82A}">
                    <a16:rowId xmlns:a16="http://schemas.microsoft.com/office/drawing/2014/main" xmlns="" val="493995332"/>
                  </a:ext>
                </a:extLst>
              </a:tr>
            </a:tbl>
          </a:graphicData>
        </a:graphic>
      </p:graphicFrame>
    </p:spTree>
    <p:extLst>
      <p:ext uri="{BB962C8B-B14F-4D97-AF65-F5344CB8AC3E}">
        <p14:creationId xmlns:p14="http://schemas.microsoft.com/office/powerpoint/2010/main" xmlns="" val="40607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DDBBC93-70DF-4E4E-98E3-08124185AB18}"/>
              </a:ext>
            </a:extLst>
          </p:cNvPr>
          <p:cNvSpPr>
            <a:spLocks noGrp="1"/>
          </p:cNvSpPr>
          <p:nvPr>
            <p:ph type="title"/>
          </p:nvPr>
        </p:nvSpPr>
        <p:spPr/>
        <p:txBody>
          <a:bodyPr anchor="ctr">
            <a:normAutofit/>
          </a:bodyPr>
          <a:lstStyle/>
          <a:p>
            <a:r>
              <a:rPr lang="en-US" sz="3400" b="1" cap="all" spc="400"/>
              <a:t>AUDIT FINDINGS 2020/21</a:t>
            </a:r>
            <a:endParaRPr lang="en-US" sz="3400"/>
          </a:p>
        </p:txBody>
      </p:sp>
      <p:sp>
        <p:nvSpPr>
          <p:cNvPr id="9" name="Slide Number Placeholder 8" hidden="1">
            <a:extLst>
              <a:ext uri="{FF2B5EF4-FFF2-40B4-BE49-F238E27FC236}">
                <a16:creationId xmlns:a16="http://schemas.microsoft.com/office/drawing/2014/main" xmlns="" id="{6DCF8D89-56D9-4E2B-9838-07DFB6E9D2BB}"/>
              </a:ext>
            </a:extLst>
          </p:cNvPr>
          <p:cNvSpPr>
            <a:spLocks noGrp="1"/>
          </p:cNvSpPr>
          <p:nvPr>
            <p:ph type="sldNum" sz="quarter" idx="4294967295"/>
          </p:nvPr>
        </p:nvSpPr>
        <p:spPr>
          <a:xfrm>
            <a:off x="9448800" y="201613"/>
            <a:ext cx="2743200" cy="365125"/>
          </a:xfrm>
        </p:spPr>
        <p:txBody>
          <a:bodyPr/>
          <a:lstStyle/>
          <a:p>
            <a:pPr>
              <a:spcAft>
                <a:spcPts val="600"/>
              </a:spcAft>
            </a:pPr>
            <a:fld id="{D8DA9DAA-006C-4F4B-980E-E3DF019B24E2}" type="slidenum">
              <a:rPr lang="en-US" smtClean="0"/>
              <a:pPr>
                <a:spcAft>
                  <a:spcPts val="600"/>
                </a:spcAft>
              </a:pPr>
              <a:t>11</a:t>
            </a:fld>
            <a:endParaRPr lang="en-US"/>
          </a:p>
        </p:txBody>
      </p:sp>
      <p:graphicFrame>
        <p:nvGraphicFramePr>
          <p:cNvPr id="15" name="Chart 14">
            <a:extLst>
              <a:ext uri="{FF2B5EF4-FFF2-40B4-BE49-F238E27FC236}">
                <a16:creationId xmlns:a16="http://schemas.microsoft.com/office/drawing/2014/main" xmlns="" id="{0E357988-323E-4ABA-B66B-D947E0455AC8}"/>
              </a:ext>
            </a:extLst>
          </p:cNvPr>
          <p:cNvGraphicFramePr/>
          <p:nvPr>
            <p:extLst>
              <p:ext uri="{D42A27DB-BD31-4B8C-83A1-F6EECF244321}">
                <p14:modId xmlns:p14="http://schemas.microsoft.com/office/powerpoint/2010/main" xmlns="" val="200769560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6468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2FB0B-15EC-453B-BC9B-69AD35DDCEA3}"/>
              </a:ext>
            </a:extLst>
          </p:cNvPr>
          <p:cNvSpPr>
            <a:spLocks noGrp="1"/>
          </p:cNvSpPr>
          <p:nvPr>
            <p:ph type="title"/>
          </p:nvPr>
        </p:nvSpPr>
        <p:spPr/>
        <p:txBody>
          <a:bodyPr anchor="ctr">
            <a:normAutofit/>
          </a:bodyPr>
          <a:lstStyle/>
          <a:p>
            <a:r>
              <a:rPr lang="en-US" sz="3400" b="1" cap="all" spc="400" dirty="0"/>
              <a:t>Breakdown of findings for 2020/21</a:t>
            </a:r>
            <a:endParaRPr lang="en-US" sz="3400" dirty="0"/>
          </a:p>
        </p:txBody>
      </p:sp>
      <p:graphicFrame>
        <p:nvGraphicFramePr>
          <p:cNvPr id="8" name="Chart 7">
            <a:extLst>
              <a:ext uri="{FF2B5EF4-FFF2-40B4-BE49-F238E27FC236}">
                <a16:creationId xmlns:a16="http://schemas.microsoft.com/office/drawing/2014/main" xmlns="" id="{F5059E7A-E170-422B-8683-51A0686729AA}"/>
              </a:ext>
            </a:extLst>
          </p:cNvPr>
          <p:cNvGraphicFramePr/>
          <p:nvPr>
            <p:extLst>
              <p:ext uri="{D42A27DB-BD31-4B8C-83A1-F6EECF244321}">
                <p14:modId xmlns:p14="http://schemas.microsoft.com/office/powerpoint/2010/main" xmlns="" val="93626789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2531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85278-3D07-466F-8351-667A2EBEABB8}"/>
              </a:ext>
            </a:extLst>
          </p:cNvPr>
          <p:cNvSpPr>
            <a:spLocks noGrp="1"/>
          </p:cNvSpPr>
          <p:nvPr>
            <p:ph type="title"/>
          </p:nvPr>
        </p:nvSpPr>
        <p:spPr/>
        <p:txBody>
          <a:bodyPr anchor="ctr">
            <a:normAutofit/>
          </a:bodyPr>
          <a:lstStyle/>
          <a:p>
            <a:r>
              <a:rPr lang="en-US" sz="3400" dirty="0"/>
              <a:t>Action Plan</a:t>
            </a:r>
          </a:p>
        </p:txBody>
      </p:sp>
      <p:sp>
        <p:nvSpPr>
          <p:cNvPr id="6" name="Slide Number Placeholder 5" hidden="1">
            <a:extLst>
              <a:ext uri="{FF2B5EF4-FFF2-40B4-BE49-F238E27FC236}">
                <a16:creationId xmlns:a16="http://schemas.microsoft.com/office/drawing/2014/main" xmlns="" id="{AB55FF1C-3CBD-419A-9DE4-7A8AA6371B6A}"/>
              </a:ext>
            </a:extLst>
          </p:cNvPr>
          <p:cNvSpPr>
            <a:spLocks noGrp="1"/>
          </p:cNvSpPr>
          <p:nvPr>
            <p:ph type="sldNum" sz="quarter" idx="4294967295"/>
          </p:nvPr>
        </p:nvSpPr>
        <p:spPr>
          <a:xfrm>
            <a:off x="9448800" y="6356350"/>
            <a:ext cx="2743200" cy="365125"/>
          </a:xfrm>
          <a:prstGeom prst="rect">
            <a:avLst/>
          </a:prstGeom>
        </p:spPr>
        <p:txBody>
          <a:bodyPr>
            <a:normAutofit/>
          </a:bodyPr>
          <a:lstStyle/>
          <a:p>
            <a:pPr>
              <a:lnSpc>
                <a:spcPct val="90000"/>
              </a:lnSpc>
              <a:spcAft>
                <a:spcPts val="600"/>
              </a:spcAft>
            </a:pPr>
            <a:fld id="{D8DA9DAA-006C-4F4B-980E-E3DF019B24E2}" type="slidenum">
              <a:rPr lang="en-US" b="1" cap="all" spc="100" smtClean="0">
                <a:solidFill>
                  <a:schemeClr val="accent2"/>
                </a:solidFill>
              </a:rPr>
              <a:pPr>
                <a:lnSpc>
                  <a:spcPct val="90000"/>
                </a:lnSpc>
                <a:spcAft>
                  <a:spcPts val="600"/>
                </a:spcAft>
              </a:pPr>
              <a:t>13</a:t>
            </a:fld>
            <a:endParaRPr lang="en-US" b="1" cap="all" spc="100">
              <a:solidFill>
                <a:schemeClr val="accent2"/>
              </a:solidFill>
            </a:endParaRPr>
          </a:p>
        </p:txBody>
      </p:sp>
      <p:graphicFrame>
        <p:nvGraphicFramePr>
          <p:cNvPr id="5" name="Table 6">
            <a:extLst>
              <a:ext uri="{FF2B5EF4-FFF2-40B4-BE49-F238E27FC236}">
                <a16:creationId xmlns:a16="http://schemas.microsoft.com/office/drawing/2014/main" xmlns="" id="{02BCDC27-6002-4CFE-8E4D-09E60031A2BB}"/>
              </a:ext>
            </a:extLst>
          </p:cNvPr>
          <p:cNvGraphicFramePr>
            <a:graphicFrameLocks noGrp="1"/>
          </p:cNvGraphicFramePr>
          <p:nvPr>
            <p:extLst>
              <p:ext uri="{D42A27DB-BD31-4B8C-83A1-F6EECF244321}">
                <p14:modId xmlns:p14="http://schemas.microsoft.com/office/powerpoint/2010/main" xmlns="" val="3220896255"/>
              </p:ext>
            </p:extLst>
          </p:nvPr>
        </p:nvGraphicFramePr>
        <p:xfrm>
          <a:off x="838200" y="2096482"/>
          <a:ext cx="10515602" cy="4670016"/>
        </p:xfrm>
        <a:graphic>
          <a:graphicData uri="http://schemas.openxmlformats.org/drawingml/2006/table">
            <a:tbl>
              <a:tblPr firstRow="1" bandRow="1">
                <a:noFill/>
                <a:tableStyleId>{5C22544A-7EE6-4342-B048-85BDC9FD1C3A}</a:tableStyleId>
              </a:tblPr>
              <a:tblGrid>
                <a:gridCol w="3826396">
                  <a:extLst>
                    <a:ext uri="{9D8B030D-6E8A-4147-A177-3AD203B41FA5}">
                      <a16:colId xmlns:a16="http://schemas.microsoft.com/office/drawing/2014/main" xmlns="" val="2629352858"/>
                    </a:ext>
                  </a:extLst>
                </a:gridCol>
                <a:gridCol w="3894436">
                  <a:extLst>
                    <a:ext uri="{9D8B030D-6E8A-4147-A177-3AD203B41FA5}">
                      <a16:colId xmlns:a16="http://schemas.microsoft.com/office/drawing/2014/main" xmlns="" val="3643155300"/>
                    </a:ext>
                  </a:extLst>
                </a:gridCol>
                <a:gridCol w="2794770">
                  <a:extLst>
                    <a:ext uri="{9D8B030D-6E8A-4147-A177-3AD203B41FA5}">
                      <a16:colId xmlns:a16="http://schemas.microsoft.com/office/drawing/2014/main" xmlns="" val="431933052"/>
                    </a:ext>
                  </a:extLst>
                </a:gridCol>
              </a:tblGrid>
              <a:tr h="571974">
                <a:tc>
                  <a:txBody>
                    <a:bodyPr/>
                    <a:lstStyle/>
                    <a:p>
                      <a:pPr algn="ctr"/>
                      <a:r>
                        <a:rPr lang="en-ZA" sz="2100" b="1" dirty="0">
                          <a:solidFill>
                            <a:schemeClr val="bg1"/>
                          </a:solidFill>
                        </a:rPr>
                        <a:t>Finance</a:t>
                      </a:r>
                    </a:p>
                  </a:txBody>
                  <a:tcPr marL="211842" marR="158881" marT="105921" marB="105921">
                    <a:lnL w="12700" cmpd="sng">
                      <a:noFill/>
                      <a:prstDash val="solid"/>
                    </a:lnL>
                    <a:lnR w="12700" cmpd="sng">
                      <a:noFill/>
                      <a:prstDash val="solid"/>
                    </a:lnR>
                    <a:lnT w="9525" cap="flat" cmpd="sng" algn="ctr">
                      <a:noFill/>
                      <a:prstDash val="solid"/>
                    </a:lnT>
                    <a:lnB w="9525" cap="flat" cmpd="sng" algn="ctr">
                      <a:solidFill>
                        <a:srgbClr val="C7C6C1"/>
                      </a:solidFill>
                      <a:prstDash val="solid"/>
                    </a:lnB>
                    <a:solidFill>
                      <a:srgbClr val="005D28"/>
                    </a:solidFill>
                  </a:tcPr>
                </a:tc>
                <a:tc>
                  <a:txBody>
                    <a:bodyPr/>
                    <a:lstStyle/>
                    <a:p>
                      <a:pPr algn="ctr"/>
                      <a:r>
                        <a:rPr lang="en-ZA" sz="2100" b="1">
                          <a:solidFill>
                            <a:schemeClr val="bg1"/>
                          </a:solidFill>
                        </a:rPr>
                        <a:t>Governance</a:t>
                      </a:r>
                    </a:p>
                  </a:txBody>
                  <a:tcPr marL="211842" marR="158881" marT="105921" marB="105921">
                    <a:lnL w="12700" cmpd="sng">
                      <a:noFill/>
                      <a:prstDash val="solid"/>
                    </a:lnL>
                    <a:lnR w="12700" cmpd="sng">
                      <a:noFill/>
                      <a:prstDash val="solid"/>
                    </a:lnR>
                    <a:lnT w="9525" cap="flat" cmpd="sng" algn="ctr">
                      <a:noFill/>
                      <a:prstDash val="solid"/>
                    </a:lnT>
                    <a:lnB w="9525" cap="flat" cmpd="sng" algn="ctr">
                      <a:solidFill>
                        <a:srgbClr val="C7C6C1"/>
                      </a:solidFill>
                      <a:prstDash val="solid"/>
                    </a:lnB>
                    <a:solidFill>
                      <a:srgbClr val="005D28"/>
                    </a:solidFill>
                  </a:tcPr>
                </a:tc>
                <a:tc>
                  <a:txBody>
                    <a:bodyPr/>
                    <a:lstStyle/>
                    <a:p>
                      <a:pPr algn="ctr"/>
                      <a:r>
                        <a:rPr lang="en-ZA" sz="2100" b="1" dirty="0">
                          <a:solidFill>
                            <a:schemeClr val="bg1"/>
                          </a:solidFill>
                        </a:rPr>
                        <a:t>HR</a:t>
                      </a:r>
                    </a:p>
                  </a:txBody>
                  <a:tcPr marL="211842" marR="158881" marT="105921" marB="105921">
                    <a:lnL w="12700" cmpd="sng">
                      <a:noFill/>
                      <a:prstDash val="solid"/>
                    </a:lnL>
                    <a:lnR w="12700" cmpd="sng">
                      <a:noFill/>
                      <a:prstDash val="solid"/>
                    </a:lnR>
                    <a:lnT w="9525" cap="flat" cmpd="sng" algn="ctr">
                      <a:noFill/>
                      <a:prstDash val="solid"/>
                    </a:lnT>
                    <a:lnB w="9525" cap="flat" cmpd="sng" algn="ctr">
                      <a:solidFill>
                        <a:srgbClr val="C7C6C1"/>
                      </a:solidFill>
                      <a:prstDash val="solid"/>
                    </a:lnB>
                    <a:solidFill>
                      <a:srgbClr val="005D28"/>
                    </a:solidFill>
                  </a:tcPr>
                </a:tc>
                <a:extLst>
                  <a:ext uri="{0D108BD9-81ED-4DB2-BD59-A6C34878D82A}">
                    <a16:rowId xmlns:a16="http://schemas.microsoft.com/office/drawing/2014/main" xmlns="" val="3443855579"/>
                  </a:ext>
                </a:extLst>
              </a:tr>
              <a:tr h="3237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The unresolved finding relates to Irregular Expenditure. TOR amended. Training arranged for all the Loss Control Committee members on 3 &amp; 4 November 2022. </a:t>
                      </a:r>
                      <a:r>
                        <a:rPr lang="en-US" sz="1500" dirty="0" err="1">
                          <a:solidFill>
                            <a:schemeClr val="tx1">
                              <a:lumMod val="75000"/>
                              <a:lumOff val="25000"/>
                            </a:schemeClr>
                          </a:solidFill>
                        </a:rPr>
                        <a:t>Labour</a:t>
                      </a:r>
                      <a:r>
                        <a:rPr lang="en-US" sz="1500" dirty="0">
                          <a:solidFill>
                            <a:schemeClr val="tx1">
                              <a:lumMod val="75000"/>
                              <a:lumOff val="25000"/>
                            </a:schemeClr>
                          </a:solidFill>
                        </a:rPr>
                        <a:t> Relations assisting with consequence management. 2 Dedicated resources assigned to deal with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New Chairperson appointed. Resolving Irregular Expenditure is ongoing. </a:t>
                      </a:r>
                    </a:p>
                    <a:p>
                      <a:endParaRPr lang="en-ZA" sz="1500" dirty="0">
                        <a:solidFill>
                          <a:schemeClr val="tx1">
                            <a:lumMod val="75000"/>
                            <a:lumOff val="25000"/>
                          </a:schemeClr>
                        </a:solidFill>
                      </a:endParaRPr>
                    </a:p>
                  </a:txBody>
                  <a:tcPr marL="211842" marR="158881" marT="105921" marB="105921">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dirty="0">
                          <a:solidFill>
                            <a:schemeClr val="tx1">
                              <a:lumMod val="75000"/>
                              <a:lumOff val="25000"/>
                            </a:schemeClr>
                          </a:solidFill>
                        </a:rPr>
                        <a:t>Finding on policies in progress. Progress on Quarter 1 and 2 of 2022/23 financial year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i="0" u="none"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dirty="0">
                          <a:solidFill>
                            <a:schemeClr val="tx1">
                              <a:lumMod val="75000"/>
                              <a:lumOff val="25000"/>
                            </a:schemeClr>
                          </a:solidFill>
                        </a:rPr>
                        <a:t>60 Policies approved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dirty="0">
                          <a:solidFill>
                            <a:schemeClr val="tx1">
                              <a:lumMod val="75000"/>
                              <a:lumOff val="25000"/>
                            </a:schemeClr>
                          </a:solidFill>
                        </a:rPr>
                        <a:t>6 Policies partially concluded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dirty="0">
                          <a:solidFill>
                            <a:schemeClr val="tx1">
                              <a:lumMod val="75000"/>
                              <a:lumOff val="25000"/>
                            </a:schemeClr>
                          </a:solidFill>
                        </a:rPr>
                        <a:t>6 Policies still outstanding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dirty="0">
                          <a:solidFill>
                            <a:schemeClr val="tx1">
                              <a:lumMod val="75000"/>
                              <a:lumOff val="25000"/>
                            </a:schemeClr>
                          </a:solidFill>
                        </a:rPr>
                        <a:t>2 Policies were put on hold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i="0" u="none" dirty="0">
                        <a:solidFill>
                          <a:schemeClr val="tx1">
                            <a:lumMod val="75000"/>
                            <a:lumOff val="25000"/>
                          </a:schemeClr>
                        </a:solidFill>
                      </a:endParaRPr>
                    </a:p>
                    <a:p>
                      <a:endParaRPr lang="en-ZA" sz="1500" dirty="0">
                        <a:solidFill>
                          <a:schemeClr val="tx1">
                            <a:lumMod val="75000"/>
                            <a:lumOff val="25000"/>
                          </a:schemeClr>
                        </a:solidFill>
                      </a:endParaRPr>
                    </a:p>
                    <a:p>
                      <a:endParaRPr lang="en-ZA" sz="1500" dirty="0">
                        <a:solidFill>
                          <a:schemeClr val="tx1">
                            <a:lumMod val="75000"/>
                            <a:lumOff val="25000"/>
                          </a:schemeClr>
                        </a:solidFill>
                      </a:endParaRPr>
                    </a:p>
                  </a:txBody>
                  <a:tcPr marL="211842" marR="158881" marT="105921" marB="105921">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r>
                        <a:rPr lang="en-ZA" sz="1500" dirty="0">
                          <a:solidFill>
                            <a:schemeClr val="tx1">
                              <a:lumMod val="75000"/>
                              <a:lumOff val="25000"/>
                            </a:schemeClr>
                          </a:solidFill>
                        </a:rPr>
                        <a:t>DCDT draft structure was presented to EXCO on 31 October. Work in progress.</a:t>
                      </a:r>
                    </a:p>
                    <a:p>
                      <a:endParaRPr lang="en-ZA" sz="1500" dirty="0">
                        <a:solidFill>
                          <a:schemeClr val="tx1">
                            <a:lumMod val="75000"/>
                            <a:lumOff val="25000"/>
                          </a:schemeClr>
                        </a:solidFill>
                      </a:endParaRPr>
                    </a:p>
                    <a:p>
                      <a:r>
                        <a:rPr lang="en-ZA" sz="1500" dirty="0">
                          <a:solidFill>
                            <a:schemeClr val="tx1">
                              <a:lumMod val="75000"/>
                              <a:lumOff val="25000"/>
                            </a:schemeClr>
                          </a:solidFill>
                        </a:rPr>
                        <a:t>Filling of vacancies depending the approval of the new structure. Vacancies in Administration in the process to be filled in line with DPSA directive on Programme 1  Generic structure</a:t>
                      </a:r>
                    </a:p>
                    <a:p>
                      <a:endParaRPr lang="en-ZA" sz="1500" dirty="0">
                        <a:solidFill>
                          <a:schemeClr val="tx1">
                            <a:lumMod val="75000"/>
                            <a:lumOff val="25000"/>
                          </a:schemeClr>
                        </a:solidFill>
                      </a:endParaRPr>
                    </a:p>
                    <a:p>
                      <a:endParaRPr lang="en-ZA" sz="1500" dirty="0">
                        <a:solidFill>
                          <a:schemeClr val="tx1">
                            <a:lumMod val="75000"/>
                            <a:lumOff val="25000"/>
                          </a:schemeClr>
                        </a:solidFill>
                      </a:endParaRPr>
                    </a:p>
                    <a:p>
                      <a:endParaRPr lang="en-ZA" sz="1500" dirty="0">
                        <a:solidFill>
                          <a:schemeClr val="tx1">
                            <a:lumMod val="75000"/>
                            <a:lumOff val="25000"/>
                          </a:schemeClr>
                        </a:solidFill>
                      </a:endParaRPr>
                    </a:p>
                    <a:p>
                      <a:endParaRPr lang="en-ZA" sz="1500" dirty="0">
                        <a:solidFill>
                          <a:schemeClr val="tx1">
                            <a:lumMod val="75000"/>
                            <a:lumOff val="25000"/>
                          </a:schemeClr>
                        </a:solidFill>
                      </a:endParaRPr>
                    </a:p>
                    <a:p>
                      <a:endParaRPr lang="en-ZA" sz="1500" dirty="0">
                        <a:solidFill>
                          <a:schemeClr val="tx1">
                            <a:lumMod val="75000"/>
                            <a:lumOff val="25000"/>
                          </a:schemeClr>
                        </a:solidFill>
                      </a:endParaRPr>
                    </a:p>
                    <a:p>
                      <a:endParaRPr lang="en-ZA" sz="1500" dirty="0">
                        <a:solidFill>
                          <a:schemeClr val="tx1">
                            <a:lumMod val="75000"/>
                            <a:lumOff val="25000"/>
                          </a:schemeClr>
                        </a:solidFill>
                      </a:endParaRPr>
                    </a:p>
                  </a:txBody>
                  <a:tcPr marL="211842" marR="158881" marT="105921" marB="105921">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xmlns="" val="493995332"/>
                  </a:ext>
                </a:extLst>
              </a:tr>
            </a:tbl>
          </a:graphicData>
        </a:graphic>
      </p:graphicFrame>
    </p:spTree>
    <p:extLst>
      <p:ext uri="{BB962C8B-B14F-4D97-AF65-F5344CB8AC3E}">
        <p14:creationId xmlns:p14="http://schemas.microsoft.com/office/powerpoint/2010/main" xmlns="" val="153205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hidden="1">
            <a:extLst>
              <a:ext uri="{FF2B5EF4-FFF2-40B4-BE49-F238E27FC236}">
                <a16:creationId xmlns:a16="http://schemas.microsoft.com/office/drawing/2014/main" xmlns="" id="{AB55FF1C-3CBD-419A-9DE4-7A8AA6371B6A}"/>
              </a:ext>
            </a:extLst>
          </p:cNvPr>
          <p:cNvSpPr>
            <a:spLocks noGrp="1"/>
          </p:cNvSpPr>
          <p:nvPr>
            <p:ph type="sldNum" sz="quarter" idx="4294967295"/>
          </p:nvPr>
        </p:nvSpPr>
        <p:spPr>
          <a:xfrm>
            <a:off x="9448800" y="6356350"/>
            <a:ext cx="2743200" cy="365125"/>
          </a:xfrm>
          <a:prstGeom prst="rect">
            <a:avLst/>
          </a:prstGeom>
        </p:spPr>
        <p:txBody>
          <a:bodyPr>
            <a:normAutofit/>
          </a:bodyPr>
          <a:lstStyle/>
          <a:p>
            <a:pPr>
              <a:lnSpc>
                <a:spcPct val="90000"/>
              </a:lnSpc>
              <a:spcAft>
                <a:spcPts val="600"/>
              </a:spcAft>
            </a:pPr>
            <a:fld id="{D8DA9DAA-006C-4F4B-980E-E3DF019B24E2}" type="slidenum">
              <a:rPr lang="en-US" b="1" cap="all" spc="100" smtClean="0">
                <a:solidFill>
                  <a:schemeClr val="accent2"/>
                </a:solidFill>
              </a:rPr>
              <a:pPr>
                <a:lnSpc>
                  <a:spcPct val="90000"/>
                </a:lnSpc>
                <a:spcAft>
                  <a:spcPts val="600"/>
                </a:spcAft>
              </a:pPr>
              <a:t>14</a:t>
            </a:fld>
            <a:endParaRPr lang="en-US" b="1" cap="all" spc="100">
              <a:solidFill>
                <a:schemeClr val="accent2"/>
              </a:solidFill>
            </a:endParaRPr>
          </a:p>
        </p:txBody>
      </p:sp>
      <mc:AlternateContent xmlns:mc="http://schemas.openxmlformats.org/markup-compatibility/2006">
        <mc:Choice xmlns:p14="http://schemas.microsoft.com/office/powerpoint/2010/main" xmlns="" Requires="p14">
          <p:contentPart p14:bwMode="auto" r:id="rId2">
            <p14:nvContentPartPr>
              <p14:cNvPr id="7" name="Ink 6">
                <a:extLst>
                  <a:ext uri="{FF2B5EF4-FFF2-40B4-BE49-F238E27FC236}">
                    <a16:creationId xmlns:a16="http://schemas.microsoft.com/office/drawing/2014/main" id="{559C383A-2A22-B568-B1C2-34AF78382F36}"/>
                  </a:ext>
                </a:extLst>
              </p14:cNvPr>
              <p14:cNvContentPartPr/>
              <p14:nvPr/>
            </p14:nvContentPartPr>
            <p14:xfrm>
              <a:off x="8159632" y="619664"/>
              <a:ext cx="360" cy="360"/>
            </p14:xfrm>
          </p:contentPart>
        </mc:Choice>
        <mc:Fallback>
          <p:pic>
            <p:nvPicPr>
              <p:cNvPr id="7" name="Ink 6">
                <a:extLst>
                  <a:ext uri="{FF2B5EF4-FFF2-40B4-BE49-F238E27FC236}">
                    <a16:creationId xmlns:a16="http://schemas.microsoft.com/office/drawing/2014/main" xmlns="" xmlns:p14="http://schemas.microsoft.com/office/powerpoint/2010/main" id="{559C383A-2A22-B568-B1C2-34AF78382F36}"/>
                  </a:ext>
                </a:extLst>
              </p:cNvPr>
              <p:cNvPicPr/>
              <p:nvPr/>
            </p:nvPicPr>
            <p:blipFill>
              <a:blip r:embed="rId3"/>
              <a:stretch>
                <a:fillRect/>
              </a:stretch>
            </p:blipFill>
            <p:spPr>
              <a:xfrm>
                <a:off x="8150632" y="611024"/>
                <a:ext cx="18000" cy="18000"/>
              </a:xfrm>
              <a:prstGeom prst="rect">
                <a:avLst/>
              </a:prstGeom>
            </p:spPr>
          </p:pic>
        </mc:Fallback>
      </mc:AlternateContent>
      <p:sp>
        <p:nvSpPr>
          <p:cNvPr id="4" name="Title 3">
            <a:extLst>
              <a:ext uri="{FF2B5EF4-FFF2-40B4-BE49-F238E27FC236}">
                <a16:creationId xmlns:a16="http://schemas.microsoft.com/office/drawing/2014/main" xmlns="" id="{580990DE-7D5A-40DB-8B51-DEA3CA4F6250}"/>
              </a:ext>
            </a:extLst>
          </p:cNvPr>
          <p:cNvSpPr>
            <a:spLocks noGrp="1"/>
          </p:cNvSpPr>
          <p:nvPr>
            <p:ph type="title"/>
          </p:nvPr>
        </p:nvSpPr>
        <p:spPr>
          <a:xfrm>
            <a:off x="3618470" y="182116"/>
            <a:ext cx="10515600" cy="569459"/>
          </a:xfrm>
        </p:spPr>
        <p:txBody>
          <a:bodyPr/>
          <a:lstStyle/>
          <a:p>
            <a:r>
              <a:rPr lang="en-ZA" dirty="0"/>
              <a:t> </a:t>
            </a:r>
            <a:r>
              <a:rPr lang="en-ZA" sz="3200" dirty="0"/>
              <a:t>Material Irregularities</a:t>
            </a:r>
          </a:p>
        </p:txBody>
      </p:sp>
      <p:sp>
        <p:nvSpPr>
          <p:cNvPr id="8" name="TextBox 7">
            <a:extLst>
              <a:ext uri="{FF2B5EF4-FFF2-40B4-BE49-F238E27FC236}">
                <a16:creationId xmlns:a16="http://schemas.microsoft.com/office/drawing/2014/main" xmlns="" id="{50EB9B70-C33C-A49C-2B84-89A5EB0D0F02}"/>
              </a:ext>
            </a:extLst>
          </p:cNvPr>
          <p:cNvSpPr txBox="1"/>
          <p:nvPr/>
        </p:nvSpPr>
        <p:spPr>
          <a:xfrm flipH="1">
            <a:off x="182879" y="1057572"/>
            <a:ext cx="11582399" cy="5355312"/>
          </a:xfrm>
          <a:prstGeom prst="rect">
            <a:avLst/>
          </a:prstGeom>
          <a:noFill/>
        </p:spPr>
        <p:txBody>
          <a:bodyPr wrap="square" rtlCol="0">
            <a:spAutoFit/>
          </a:bodyPr>
          <a:lstStyle/>
          <a:p>
            <a:r>
              <a:rPr lang="en-ZA" b="1" u="sng" dirty="0"/>
              <a:t>DEFINITION:</a:t>
            </a:r>
          </a:p>
          <a:p>
            <a:pPr algn="just"/>
            <a:r>
              <a:rPr lang="en-ZA" dirty="0"/>
              <a:t>Non-compliance with, or contravention of, legislation, fraud, theft or a breach of fiduciary duty identified during an audit that resulted in or is likely to result in a material financial loss, the misuse or loss of a material public resource, or substantial harm to a public sector institution or the general public.</a:t>
            </a:r>
            <a:endParaRPr lang="en-ZA" b="1" u="sng" dirty="0"/>
          </a:p>
          <a:p>
            <a:endParaRPr lang="en-ZA" u="sng" dirty="0"/>
          </a:p>
          <a:p>
            <a:r>
              <a:rPr lang="en-ZA" b="1" u="sng" dirty="0"/>
              <a:t>IRREGULAR EXPENDITURE</a:t>
            </a:r>
          </a:p>
          <a:p>
            <a:pPr algn="just"/>
            <a:r>
              <a:rPr lang="en-ZA" dirty="0"/>
              <a:t>Total Irregular amount to R233 million. R78 million is awaiting court action,R58 million is under investigation and R133 million submitted to NT  for condonation.</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b="1" i="0" u="sng" strike="noStrike" kern="1200" cap="none" spc="0" normalizeH="0" baseline="0" noProof="0" dirty="0">
                <a:ln>
                  <a:noFill/>
                </a:ln>
                <a:solidFill>
                  <a:prstClr val="black"/>
                </a:solidFill>
                <a:effectLst/>
                <a:uLnTx/>
                <a:uFillTx/>
                <a:latin typeface="Calibri" panose="020F0502020204030204"/>
                <a:ea typeface="+mn-ea"/>
                <a:cs typeface="+mn-cs"/>
              </a:rPr>
              <a:t>CHALLENGES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b="0" i="0" u="none" strike="noStrike" kern="1200" cap="none" spc="0" normalizeH="0" baseline="0" noProof="0" dirty="0">
                <a:ln>
                  <a:noFill/>
                </a:ln>
                <a:solidFill>
                  <a:prstClr val="black"/>
                </a:solidFill>
                <a:effectLst/>
                <a:uLnTx/>
                <a:uFillTx/>
                <a:latin typeface="Calibri" panose="020F0502020204030204"/>
                <a:ea typeface="+mn-ea"/>
                <a:cs typeface="+mn-cs"/>
              </a:rPr>
              <a:t>Availability of documentation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b="0" i="0" u="none" strike="noStrike" kern="1200" cap="none" spc="0" normalizeH="0" baseline="0" noProof="0" dirty="0">
                <a:ln>
                  <a:noFill/>
                </a:ln>
                <a:solidFill>
                  <a:prstClr val="black"/>
                </a:solidFill>
                <a:effectLst/>
                <a:uLnTx/>
                <a:uFillTx/>
                <a:latin typeface="Calibri" panose="020F0502020204030204"/>
                <a:ea typeface="+mn-ea"/>
                <a:cs typeface="+mn-cs"/>
              </a:rPr>
              <a:t>Loss of institutional memory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b="0" i="0" u="none" strike="noStrike" kern="1200" cap="none" spc="0" normalizeH="0" baseline="0" noProof="0" dirty="0">
                <a:ln>
                  <a:noFill/>
                </a:ln>
                <a:solidFill>
                  <a:prstClr val="black"/>
                </a:solidFill>
                <a:effectLst/>
                <a:uLnTx/>
                <a:uFillTx/>
                <a:latin typeface="Calibri" panose="020F0502020204030204"/>
                <a:ea typeface="+mn-ea"/>
                <a:cs typeface="+mn-cs"/>
              </a:rPr>
              <a:t>Misclassification of irregular expenditure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ZA" b="1" i="0" u="sng" strike="noStrike" kern="1200" cap="none" spc="0" normalizeH="0" baseline="0" noProof="0" dirty="0">
                <a:ln>
                  <a:noFill/>
                </a:ln>
                <a:solidFill>
                  <a:prstClr val="black"/>
                </a:solidFill>
                <a:effectLst/>
                <a:uLnTx/>
                <a:uFillTx/>
                <a:latin typeface="Calibri" panose="020F0502020204030204"/>
                <a:ea typeface="+mn-ea"/>
                <a:cs typeface="+mn-cs"/>
              </a:rPr>
              <a:t>WAY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i="0" u="none" strike="noStrike" kern="1200" cap="none" spc="0" normalizeH="0" baseline="0" noProof="0" dirty="0">
                <a:ln>
                  <a:noFill/>
                </a:ln>
                <a:solidFill>
                  <a:prstClr val="black"/>
                </a:solidFill>
                <a:effectLst/>
                <a:uLnTx/>
                <a:uFillTx/>
                <a:latin typeface="Calibri" panose="020F0502020204030204"/>
                <a:ea typeface="+mn-ea"/>
                <a:cs typeface="+mn-cs"/>
              </a:rPr>
              <a:t>Due to urgency, dedicated unit be created to address outstanding matters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i="0" u="none" strike="noStrike" kern="1200" cap="none" spc="0" normalizeH="0" baseline="0" noProof="0" dirty="0">
                <a:ln>
                  <a:noFill/>
                </a:ln>
                <a:solidFill>
                  <a:prstClr val="black"/>
                </a:solidFill>
                <a:effectLst/>
                <a:uLnTx/>
                <a:uFillTx/>
                <a:latin typeface="Calibri" panose="020F0502020204030204"/>
                <a:ea typeface="+mn-ea"/>
                <a:cs typeface="+mn-cs"/>
              </a:rPr>
              <a:t>ACFO will meet with </a:t>
            </a:r>
            <a:r>
              <a:rPr lang="en-ZA" dirty="0">
                <a:solidFill>
                  <a:prstClr val="black"/>
                </a:solidFill>
                <a:latin typeface="Calibri" panose="020F0502020204030204"/>
              </a:rPr>
              <a:t>T</a:t>
            </a:r>
            <a:r>
              <a:rPr kumimoji="0" lang="en-ZA" i="0" u="none" strike="noStrike" kern="1200" cap="none" spc="0" normalizeH="0" baseline="0" noProof="0" dirty="0" err="1">
                <a:ln>
                  <a:noFill/>
                </a:ln>
                <a:solidFill>
                  <a:prstClr val="black"/>
                </a:solidFill>
                <a:effectLst/>
                <a:uLnTx/>
                <a:uFillTx/>
                <a:latin typeface="Calibri" panose="020F0502020204030204"/>
                <a:ea typeface="+mn-ea"/>
                <a:cs typeface="+mn-cs"/>
              </a:rPr>
              <a:t>reasury</a:t>
            </a:r>
            <a:r>
              <a:rPr kumimoji="0" lang="en-ZA" i="0" u="none" strike="noStrike" kern="1200" cap="none" spc="0" normalizeH="0" baseline="0" noProof="0" dirty="0">
                <a:ln>
                  <a:noFill/>
                </a:ln>
                <a:solidFill>
                  <a:prstClr val="black"/>
                </a:solidFill>
                <a:effectLst/>
                <a:uLnTx/>
                <a:uFillTx/>
                <a:latin typeface="Calibri" panose="020F0502020204030204"/>
                <a:ea typeface="+mn-ea"/>
                <a:cs typeface="+mn-cs"/>
              </a:rPr>
              <a:t> to discuss lack of documentation and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i="0" u="none" strike="noStrike" kern="1200" cap="none" spc="0" normalizeH="0" baseline="0" noProof="0" dirty="0">
                <a:ln>
                  <a:noFill/>
                </a:ln>
                <a:solidFill>
                  <a:prstClr val="black"/>
                </a:solidFill>
                <a:effectLst/>
                <a:uLnTx/>
                <a:uFillTx/>
                <a:latin typeface="Calibri" panose="020F0502020204030204"/>
                <a:ea typeface="+mn-ea"/>
                <a:cs typeface="+mn-cs"/>
              </a:rPr>
              <a:t>Seek guidance from Treasury on the above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i="0" u="none" strike="noStrike" kern="1200" cap="none" spc="0" normalizeH="0" baseline="0" noProof="0" dirty="0">
                <a:ln>
                  <a:noFill/>
                </a:ln>
                <a:solidFill>
                  <a:prstClr val="black"/>
                </a:solidFill>
                <a:effectLst/>
                <a:uLnTx/>
                <a:uFillTx/>
                <a:latin typeface="Calibri" panose="020F0502020204030204"/>
                <a:ea typeface="+mn-ea"/>
                <a:cs typeface="+mn-cs"/>
              </a:rPr>
              <a:t>Register of irregular expenditure will be reclassified for purposes of accurate reporting</a:t>
            </a:r>
          </a:p>
        </p:txBody>
      </p:sp>
    </p:spTree>
    <p:extLst>
      <p:ext uri="{BB962C8B-B14F-4D97-AF65-F5344CB8AC3E}">
        <p14:creationId xmlns:p14="http://schemas.microsoft.com/office/powerpoint/2010/main" xmlns="" val="383884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457FC-88B0-48C5-8D07-204BFE687709}"/>
              </a:ext>
            </a:extLst>
          </p:cNvPr>
          <p:cNvSpPr>
            <a:spLocks noGrp="1"/>
          </p:cNvSpPr>
          <p:nvPr>
            <p:ph type="title"/>
          </p:nvPr>
        </p:nvSpPr>
        <p:spPr>
          <a:xfrm>
            <a:off x="1334814" y="1121229"/>
            <a:ext cx="8986345" cy="569459"/>
          </a:xfrm>
        </p:spPr>
        <p:txBody>
          <a:bodyPr/>
          <a:lstStyle/>
          <a:p>
            <a:pPr algn="ctr"/>
            <a:r>
              <a:rPr lang="en-ZA" dirty="0"/>
              <a:t>Fruitless and Wasteful Expenditure</a:t>
            </a:r>
          </a:p>
        </p:txBody>
      </p:sp>
      <p:graphicFrame>
        <p:nvGraphicFramePr>
          <p:cNvPr id="8" name="Table 7">
            <a:extLst>
              <a:ext uri="{FF2B5EF4-FFF2-40B4-BE49-F238E27FC236}">
                <a16:creationId xmlns:a16="http://schemas.microsoft.com/office/drawing/2014/main" xmlns="" id="{C0AC945A-0121-4E5E-BADE-6B96347AB442}"/>
              </a:ext>
            </a:extLst>
          </p:cNvPr>
          <p:cNvGraphicFramePr>
            <a:graphicFrameLocks noGrp="1"/>
          </p:cNvGraphicFramePr>
          <p:nvPr/>
        </p:nvGraphicFramePr>
        <p:xfrm>
          <a:off x="893378" y="2194561"/>
          <a:ext cx="9701049" cy="3791853"/>
        </p:xfrm>
        <a:graphic>
          <a:graphicData uri="http://schemas.openxmlformats.org/drawingml/2006/table">
            <a:tbl>
              <a:tblPr firstRow="1" firstCol="1" lastRow="1" lastCol="1" bandRow="1" bandCol="1"/>
              <a:tblGrid>
                <a:gridCol w="1809377">
                  <a:extLst>
                    <a:ext uri="{9D8B030D-6E8A-4147-A177-3AD203B41FA5}">
                      <a16:colId xmlns:a16="http://schemas.microsoft.com/office/drawing/2014/main" xmlns="" val="1836082275"/>
                    </a:ext>
                  </a:extLst>
                </a:gridCol>
                <a:gridCol w="1613256">
                  <a:extLst>
                    <a:ext uri="{9D8B030D-6E8A-4147-A177-3AD203B41FA5}">
                      <a16:colId xmlns:a16="http://schemas.microsoft.com/office/drawing/2014/main" xmlns="" val="993096805"/>
                    </a:ext>
                  </a:extLst>
                </a:gridCol>
                <a:gridCol w="3538676">
                  <a:extLst>
                    <a:ext uri="{9D8B030D-6E8A-4147-A177-3AD203B41FA5}">
                      <a16:colId xmlns:a16="http://schemas.microsoft.com/office/drawing/2014/main" xmlns="" val="140436945"/>
                    </a:ext>
                  </a:extLst>
                </a:gridCol>
                <a:gridCol w="2739740">
                  <a:extLst>
                    <a:ext uri="{9D8B030D-6E8A-4147-A177-3AD203B41FA5}">
                      <a16:colId xmlns:a16="http://schemas.microsoft.com/office/drawing/2014/main" xmlns="" val="1940190724"/>
                    </a:ext>
                  </a:extLst>
                </a:gridCol>
              </a:tblGrid>
              <a:tr h="846059">
                <a:tc>
                  <a:txBody>
                    <a:bodyPr/>
                    <a:lstStyle/>
                    <a:p>
                      <a:pPr algn="ctr">
                        <a:spcBef>
                          <a:spcPts val="5"/>
                        </a:spcBef>
                      </a:pPr>
                      <a:r>
                        <a:rPr lang="en-US" sz="3200" b="1"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spc="-1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Transac</a:t>
                      </a:r>
                      <a:r>
                        <a:rPr lang="en-US" sz="1800" b="1" spc="-2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tion </a:t>
                      </a:r>
                      <a:r>
                        <a:rPr lang="en-US" sz="1800" b="1" spc="-1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Number</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3D5"/>
                    </a:solidFill>
                  </a:tcPr>
                </a:tc>
                <a:tc>
                  <a:txBody>
                    <a:bodyPr/>
                    <a:lstStyle/>
                    <a:p>
                      <a:pPr algn="ctr"/>
                      <a:r>
                        <a:rPr lang="en-US" sz="2400" b="1"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Date</a:t>
                      </a:r>
                      <a:r>
                        <a:rPr lang="en-US" sz="1800" b="1" spc="-6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reported to AO/AA</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3D5"/>
                    </a:solidFill>
                  </a:tcPr>
                </a:tc>
                <a:tc>
                  <a:txBody>
                    <a:bodyPr/>
                    <a:lstStyle/>
                    <a:p>
                      <a:pPr algn="ctr"/>
                      <a:r>
                        <a:rPr lang="en-US" sz="2400" b="1"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Details of the transaction/</a:t>
                      </a:r>
                      <a:r>
                        <a:rPr lang="en-US" sz="1800" b="1" spc="-6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incident</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3D5"/>
                    </a:solidFill>
                  </a:tcPr>
                </a:tc>
                <a:tc>
                  <a:txBody>
                    <a:bodyPr/>
                    <a:lstStyle/>
                    <a:p>
                      <a:pPr marL="63500" marR="18415" algn="ctr">
                        <a:lnSpc>
                          <a:spcPct val="110000"/>
                        </a:lnSpc>
                        <a:spcAft>
                          <a:spcPts val="0"/>
                        </a:spcAft>
                      </a:pPr>
                      <a:r>
                        <a:rPr lang="en-US"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Amount</a:t>
                      </a:r>
                      <a:r>
                        <a:rPr lang="en-US" sz="1800" b="1" spc="-6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confirmed of Fruitless and </a:t>
                      </a:r>
                      <a:r>
                        <a:rPr lang="en-US" sz="1800" b="1" spc="-1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Wasteful Expenditure</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3D5"/>
                    </a:solidFill>
                  </a:tcPr>
                </a:tc>
                <a:extLst>
                  <a:ext uri="{0D108BD9-81ED-4DB2-BD59-A6C34878D82A}">
                    <a16:rowId xmlns:a16="http://schemas.microsoft.com/office/drawing/2014/main" xmlns="" val="656920755"/>
                  </a:ext>
                </a:extLst>
              </a:tr>
              <a:tr h="1072539">
                <a:tc>
                  <a:txBody>
                    <a:bodyPr/>
                    <a:lstStyle/>
                    <a:p>
                      <a:r>
                        <a:rPr lang="en-US" sz="2400" b="1" dirty="0">
                          <a:effectLst/>
                          <a:latin typeface="Arial Narrow" panose="020B0606020202030204" pitchFamily="34" charset="0"/>
                          <a:ea typeface="Arial Narrow" panose="020B0606020202030204" pitchFamily="34" charset="0"/>
                          <a:cs typeface="Arial Narrow" panose="020B0606020202030204" pitchFamily="34" charset="0"/>
                        </a:rPr>
                        <a:t> </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p>
                      <a:pPr>
                        <a:spcBef>
                          <a:spcPts val="45"/>
                        </a:spcBef>
                      </a:pPr>
                      <a:r>
                        <a:rPr lang="en-US" sz="2400" b="1"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effectLst/>
                          <a:latin typeface="Arial Narrow" panose="020B0606020202030204" pitchFamily="34" charset="0"/>
                          <a:ea typeface="Arial Narrow" panose="020B0606020202030204" pitchFamily="34" charset="0"/>
                          <a:cs typeface="Arial Narrow" panose="020B0606020202030204" pitchFamily="34" charset="0"/>
                        </a:rPr>
                        <a:t>1</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effectLst/>
                          <a:latin typeface="Arial Narrow" panose="020B0606020202030204" pitchFamily="34" charset="0"/>
                          <a:ea typeface="Arial Narrow" panose="020B0606020202030204" pitchFamily="34" charset="0"/>
                          <a:cs typeface="Arial Narrow" panose="020B0606020202030204" pitchFamily="34" charset="0"/>
                        </a:rPr>
                        <a:t> </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p>
                      <a:pPr algn="ctr">
                        <a:spcBef>
                          <a:spcPts val="45"/>
                        </a:spcBef>
                      </a:pPr>
                      <a:r>
                        <a:rPr lang="en-US" sz="2400" b="1"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10" dirty="0">
                          <a:effectLst/>
                          <a:latin typeface="Arial Narrow" panose="020B0606020202030204" pitchFamily="34" charset="0"/>
                          <a:ea typeface="Arial Narrow" panose="020B0606020202030204" pitchFamily="34" charset="0"/>
                          <a:cs typeface="Arial Narrow" panose="020B0606020202030204" pitchFamily="34" charset="0"/>
                        </a:rPr>
                        <a:t>24/06/2010</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marR="32385">
                        <a:lnSpc>
                          <a:spcPct val="110000"/>
                        </a:lnSpc>
                        <a:spcBef>
                          <a:spcPts val="80"/>
                        </a:spcBef>
                        <a:spcAft>
                          <a:spcPts val="0"/>
                        </a:spcAft>
                      </a:pPr>
                      <a:r>
                        <a:rPr lang="en-US" sz="1800" dirty="0">
                          <a:effectLst/>
                          <a:latin typeface="Arial Narrow" panose="020B0606020202030204" pitchFamily="34" charset="0"/>
                          <a:ea typeface="Arial Narrow" panose="020B0606020202030204" pitchFamily="34" charset="0"/>
                          <a:cs typeface="Arial Narrow" panose="020B0606020202030204" pitchFamily="34" charset="0"/>
                        </a:rPr>
                        <a:t>Termination</a:t>
                      </a:r>
                      <a:r>
                        <a:rPr lang="en-US" sz="1800" spc="-6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effectLst/>
                          <a:latin typeface="Arial Narrow" panose="020B0606020202030204" pitchFamily="34" charset="0"/>
                          <a:ea typeface="Arial Narrow" panose="020B0606020202030204" pitchFamily="34" charset="0"/>
                          <a:cs typeface="Arial Narrow" panose="020B0606020202030204" pitchFamily="34" charset="0"/>
                        </a:rPr>
                        <a:t>of</a:t>
                      </a:r>
                      <a:r>
                        <a:rPr lang="en-US" sz="1800" spc="-5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effectLst/>
                          <a:latin typeface="Arial Narrow" panose="020B0606020202030204" pitchFamily="34" charset="0"/>
                          <a:ea typeface="Arial Narrow" panose="020B0606020202030204" pitchFamily="34" charset="0"/>
                          <a:cs typeface="Arial Narrow" panose="020B0606020202030204" pitchFamily="34" charset="0"/>
                        </a:rPr>
                        <a:t>112 ECC: Security Services and </a:t>
                      </a:r>
                      <a:r>
                        <a:rPr lang="en-US" sz="1800" spc="-10" dirty="0">
                          <a:effectLst/>
                          <a:latin typeface="Arial Narrow" panose="020B0606020202030204" pitchFamily="34" charset="0"/>
                          <a:ea typeface="Arial Narrow" panose="020B0606020202030204" pitchFamily="34" charset="0"/>
                          <a:cs typeface="Arial Narrow" panose="020B0606020202030204" pitchFamily="34" charset="0"/>
                        </a:rPr>
                        <a:t>Accommodation Charges</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400" b="1" dirty="0">
                          <a:effectLst/>
                          <a:latin typeface="Arial Narrow" panose="020B0606020202030204" pitchFamily="34" charset="0"/>
                          <a:ea typeface="Arial Narrow" panose="020B0606020202030204" pitchFamily="34" charset="0"/>
                          <a:cs typeface="Arial Narrow" panose="020B0606020202030204" pitchFamily="34" charset="0"/>
                        </a:rPr>
                        <a:t>  </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p>
                      <a:pPr marL="50165" algn="r">
                        <a:tabLst>
                          <a:tab pos="355600" algn="l"/>
                        </a:tabLst>
                      </a:pPr>
                      <a:r>
                        <a:rPr lang="en-US" sz="1800" spc="-50" dirty="0">
                          <a:effectLst/>
                          <a:latin typeface="Arial Narrow" panose="020B0606020202030204" pitchFamily="34" charset="0"/>
                          <a:ea typeface="Arial Narrow" panose="020B0606020202030204" pitchFamily="34" charset="0"/>
                          <a:cs typeface="Arial Narrow" panose="020B0606020202030204" pitchFamily="34" charset="0"/>
                        </a:rPr>
                        <a:t>R</a:t>
                      </a:r>
                      <a:r>
                        <a:rPr lang="en-US" sz="1800" dirty="0">
                          <a:effectLst/>
                          <a:latin typeface="Arial Narrow" panose="020B0606020202030204" pitchFamily="34" charset="0"/>
                          <a:ea typeface="Arial Narrow" panose="020B0606020202030204" pitchFamily="34" charset="0"/>
                          <a:cs typeface="Arial Narrow" panose="020B0606020202030204" pitchFamily="34" charset="0"/>
                        </a:rPr>
                        <a:t>	7</a:t>
                      </a:r>
                      <a:r>
                        <a:rPr lang="en-US" sz="18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effectLst/>
                          <a:latin typeface="Arial Narrow" panose="020B0606020202030204" pitchFamily="34" charset="0"/>
                          <a:ea typeface="Arial Narrow" panose="020B0606020202030204" pitchFamily="34" charset="0"/>
                          <a:cs typeface="Arial Narrow" panose="020B0606020202030204" pitchFamily="34" charset="0"/>
                        </a:rPr>
                        <a:t>562</a:t>
                      </a:r>
                      <a:r>
                        <a:rPr lang="en-US" sz="18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10" dirty="0">
                          <a:effectLst/>
                          <a:latin typeface="Arial Narrow" panose="020B0606020202030204" pitchFamily="34" charset="0"/>
                          <a:ea typeface="Arial Narrow" panose="020B0606020202030204" pitchFamily="34" charset="0"/>
                          <a:cs typeface="Arial Narrow" panose="020B0606020202030204" pitchFamily="34" charset="0"/>
                        </a:rPr>
                        <a:t>519,71</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0070608"/>
                  </a:ext>
                </a:extLst>
              </a:tr>
              <a:tr h="631230">
                <a:tc>
                  <a:txBody>
                    <a:bodyPr/>
                    <a:lstStyle/>
                    <a:p>
                      <a:pPr marL="20955">
                        <a:spcBef>
                          <a:spcPts val="670"/>
                        </a:spcBef>
                        <a:spcAft>
                          <a:spcPts val="0"/>
                        </a:spcAft>
                      </a:pPr>
                      <a:r>
                        <a:rPr lang="en-US" sz="1800">
                          <a:effectLst/>
                          <a:latin typeface="Arial Narrow" panose="020B0606020202030204" pitchFamily="34" charset="0"/>
                          <a:ea typeface="Arial Narrow" panose="020B0606020202030204" pitchFamily="34" charset="0"/>
                          <a:cs typeface="Arial Narrow" panose="020B0606020202030204" pitchFamily="34" charset="0"/>
                        </a:rPr>
                        <a:t>2</a:t>
                      </a:r>
                      <a:endParaRPr lang="en-ZA" sz="24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0490" marR="92075" algn="ctr">
                        <a:spcBef>
                          <a:spcPts val="670"/>
                        </a:spcBef>
                        <a:spcAft>
                          <a:spcPts val="0"/>
                        </a:spcAft>
                      </a:pPr>
                      <a:r>
                        <a:rPr lang="en-US" sz="1800" spc="-10" dirty="0">
                          <a:effectLst/>
                          <a:latin typeface="Arial Narrow" panose="020B0606020202030204" pitchFamily="34" charset="0"/>
                          <a:ea typeface="Arial Narrow" panose="020B0606020202030204" pitchFamily="34" charset="0"/>
                          <a:cs typeface="Arial Narrow" panose="020B0606020202030204" pitchFamily="34" charset="0"/>
                        </a:rPr>
                        <a:t>26/06/2010</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spcBef>
                          <a:spcPts val="30"/>
                        </a:spcBef>
                        <a:spcAft>
                          <a:spcPts val="0"/>
                        </a:spcAft>
                      </a:pPr>
                      <a:r>
                        <a:rPr lang="en-US" sz="1800" dirty="0">
                          <a:effectLst/>
                          <a:latin typeface="Arial Narrow" panose="020B0606020202030204" pitchFamily="34" charset="0"/>
                          <a:ea typeface="Arial Narrow" panose="020B0606020202030204" pitchFamily="34" charset="0"/>
                          <a:cs typeface="Arial Narrow" panose="020B0606020202030204" pitchFamily="34" charset="0"/>
                        </a:rPr>
                        <a:t>112</a:t>
                      </a:r>
                      <a:r>
                        <a:rPr lang="en-US" sz="1800" spc="-4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effectLst/>
                          <a:latin typeface="Arial Narrow" panose="020B0606020202030204" pitchFamily="34" charset="0"/>
                          <a:ea typeface="Arial Narrow" panose="020B0606020202030204" pitchFamily="34" charset="0"/>
                          <a:cs typeface="Arial Narrow" panose="020B0606020202030204" pitchFamily="34" charset="0"/>
                        </a:rPr>
                        <a:t>ECC:</a:t>
                      </a:r>
                      <a:r>
                        <a:rPr lang="en-US" sz="1800" spc="-4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effectLst/>
                          <a:latin typeface="Arial Narrow" panose="020B0606020202030204" pitchFamily="34" charset="0"/>
                          <a:ea typeface="Arial Narrow" panose="020B0606020202030204" pitchFamily="34" charset="0"/>
                          <a:cs typeface="Arial Narrow" panose="020B0606020202030204" pitchFamily="34" charset="0"/>
                        </a:rPr>
                        <a:t>sub-</a:t>
                      </a:r>
                      <a:r>
                        <a:rPr lang="en-US" sz="1800" spc="-10" dirty="0">
                          <a:effectLst/>
                          <a:latin typeface="Arial Narrow" panose="020B0606020202030204" pitchFamily="34" charset="0"/>
                          <a:ea typeface="Arial Narrow" panose="020B0606020202030204" pitchFamily="34" charset="0"/>
                          <a:cs typeface="Arial Narrow" panose="020B0606020202030204" pitchFamily="34" charset="0"/>
                        </a:rPr>
                        <a:t>letting to Plan B</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algn="r">
                        <a:spcBef>
                          <a:spcPts val="670"/>
                        </a:spcBef>
                        <a:spcAft>
                          <a:spcPts val="0"/>
                        </a:spcAft>
                        <a:tabLst>
                          <a:tab pos="355600" algn="l"/>
                        </a:tabLst>
                      </a:pPr>
                      <a:r>
                        <a:rPr lang="en-US" sz="1800" spc="-50" dirty="0">
                          <a:effectLst/>
                          <a:latin typeface="Arial Narrow" panose="020B0606020202030204" pitchFamily="34" charset="0"/>
                          <a:ea typeface="Arial Narrow" panose="020B0606020202030204" pitchFamily="34" charset="0"/>
                          <a:cs typeface="Arial Narrow" panose="020B0606020202030204" pitchFamily="34" charset="0"/>
                        </a:rPr>
                        <a:t>R</a:t>
                      </a:r>
                      <a:r>
                        <a:rPr lang="en-US" sz="1800" dirty="0">
                          <a:effectLst/>
                          <a:latin typeface="Arial Narrow" panose="020B0606020202030204" pitchFamily="34" charset="0"/>
                          <a:ea typeface="Arial Narrow" panose="020B0606020202030204" pitchFamily="34" charset="0"/>
                          <a:cs typeface="Arial Narrow" panose="020B0606020202030204" pitchFamily="34" charset="0"/>
                        </a:rPr>
                        <a:t>	1</a:t>
                      </a:r>
                      <a:r>
                        <a:rPr lang="en-US" sz="18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effectLst/>
                          <a:latin typeface="Arial Narrow" panose="020B0606020202030204" pitchFamily="34" charset="0"/>
                          <a:ea typeface="Arial Narrow" panose="020B0606020202030204" pitchFamily="34" charset="0"/>
                          <a:cs typeface="Arial Narrow" panose="020B0606020202030204" pitchFamily="34" charset="0"/>
                        </a:rPr>
                        <a:t>042</a:t>
                      </a:r>
                      <a:r>
                        <a:rPr lang="en-US" sz="18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10" dirty="0">
                          <a:effectLst/>
                          <a:latin typeface="Arial Narrow" panose="020B0606020202030204" pitchFamily="34" charset="0"/>
                          <a:ea typeface="Arial Narrow" panose="020B0606020202030204" pitchFamily="34" charset="0"/>
                          <a:cs typeface="Arial Narrow" panose="020B0606020202030204" pitchFamily="34" charset="0"/>
                        </a:rPr>
                        <a:t>559,00</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1291756"/>
                  </a:ext>
                </a:extLst>
              </a:tr>
              <a:tr h="762750">
                <a:tc>
                  <a:txBody>
                    <a:bodyPr/>
                    <a:lstStyle/>
                    <a:p>
                      <a:pPr>
                        <a:spcBef>
                          <a:spcPts val="35"/>
                        </a:spcBef>
                      </a:pPr>
                      <a:r>
                        <a:rPr lang="en-US" sz="3200" b="1"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dirty="0">
                          <a:effectLst/>
                          <a:latin typeface="Arial Narrow" panose="020B0606020202030204" pitchFamily="34" charset="0"/>
                          <a:ea typeface="Arial Narrow" panose="020B0606020202030204" pitchFamily="34" charset="0"/>
                          <a:cs typeface="Arial Narrow" panose="020B0606020202030204" pitchFamily="34" charset="0"/>
                        </a:rPr>
                        <a:t>3</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5"/>
                        </a:spcBef>
                      </a:pPr>
                      <a:r>
                        <a:rPr lang="en-US" sz="3200" b="1"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10" dirty="0">
                          <a:effectLst/>
                          <a:latin typeface="Arial Narrow" panose="020B0606020202030204" pitchFamily="34" charset="0"/>
                          <a:ea typeface="Arial Narrow" panose="020B0606020202030204" pitchFamily="34" charset="0"/>
                          <a:cs typeface="Arial Narrow" panose="020B0606020202030204" pitchFamily="34" charset="0"/>
                        </a:rPr>
                        <a:t>16/08/2022</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marR="24765">
                        <a:lnSpc>
                          <a:spcPct val="110000"/>
                        </a:lnSpc>
                        <a:spcBef>
                          <a:spcPts val="430"/>
                        </a:spcBef>
                        <a:spcAft>
                          <a:spcPts val="0"/>
                        </a:spcAft>
                      </a:pPr>
                      <a:r>
                        <a:rPr lang="en-US" sz="1800" dirty="0">
                          <a:effectLst/>
                          <a:latin typeface="Arial Narrow" panose="020B0606020202030204" pitchFamily="34" charset="0"/>
                          <a:ea typeface="Arial Narrow" panose="020B0606020202030204" pitchFamily="34" charset="0"/>
                          <a:cs typeface="Arial Narrow" panose="020B0606020202030204" pitchFamily="34" charset="0"/>
                        </a:rPr>
                        <a:t>Cancellation fee of venue</a:t>
                      </a:r>
                      <a:r>
                        <a:rPr lang="en-US" sz="1800" spc="-60" dirty="0">
                          <a:effectLst/>
                          <a:latin typeface="Arial Narrow" panose="020B0606020202030204" pitchFamily="34" charset="0"/>
                          <a:ea typeface="Arial Narrow" panose="020B0606020202030204" pitchFamily="34" charset="0"/>
                          <a:cs typeface="Arial Narrow" panose="020B0606020202030204" pitchFamily="34" charset="0"/>
                        </a:rPr>
                        <a:t> </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35"/>
                        </a:spcBef>
                      </a:pPr>
                      <a:r>
                        <a:rPr lang="en-US" sz="3200" b="1"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50" dirty="0">
                          <a:effectLst/>
                          <a:latin typeface="Arial Narrow" panose="020B0606020202030204" pitchFamily="34" charset="0"/>
                          <a:ea typeface="Arial Narrow" panose="020B0606020202030204" pitchFamily="34" charset="0"/>
                          <a:cs typeface="Arial Narrow" panose="020B0606020202030204" pitchFamily="34" charset="0"/>
                        </a:rPr>
                        <a:t>R </a:t>
                      </a:r>
                      <a:r>
                        <a:rPr lang="en-US" sz="1800" dirty="0">
                          <a:effectLst/>
                          <a:latin typeface="Arial Narrow" panose="020B0606020202030204" pitchFamily="34" charset="0"/>
                          <a:ea typeface="Arial Narrow" panose="020B0606020202030204" pitchFamily="34" charset="0"/>
                          <a:cs typeface="Arial Narrow" panose="020B0606020202030204" pitchFamily="34" charset="0"/>
                        </a:rPr>
                        <a:t>55</a:t>
                      </a:r>
                      <a:r>
                        <a:rPr lang="en-US" sz="18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800" spc="-10" dirty="0">
                          <a:effectLst/>
                          <a:latin typeface="Arial Narrow" panose="020B0606020202030204" pitchFamily="34" charset="0"/>
                          <a:ea typeface="Arial Narrow" panose="020B0606020202030204" pitchFamily="34" charset="0"/>
                          <a:cs typeface="Arial Narrow" panose="020B0606020202030204" pitchFamily="34" charset="0"/>
                        </a:rPr>
                        <a:t>683,34</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3450502"/>
                  </a:ext>
                </a:extLst>
              </a:tr>
              <a:tr h="444589">
                <a:tc>
                  <a:txBody>
                    <a:bodyPr/>
                    <a:lstStyle/>
                    <a:p>
                      <a:pPr marL="98425">
                        <a:spcBef>
                          <a:spcPts val="740"/>
                        </a:spcBef>
                        <a:spcAft>
                          <a:spcPts val="0"/>
                        </a:spcAft>
                      </a:pPr>
                      <a:r>
                        <a:rPr lang="en-US" sz="1800" b="1" spc="-1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TOTAL</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r>
                        <a:rPr lang="en-US" sz="1600" dirty="0">
                          <a:effectLst/>
                          <a:latin typeface="Times New Roman" panose="02020603050405020304" pitchFamily="18" charset="0"/>
                          <a:ea typeface="Arial Narrow" panose="020B0606020202030204" pitchFamily="34" charset="0"/>
                          <a:cs typeface="Arial Narrow" panose="020B0606020202030204" pitchFamily="34" charset="0"/>
                        </a:rPr>
                        <a:t> </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r>
                        <a:rPr lang="en-US" sz="1600" dirty="0">
                          <a:effectLst/>
                          <a:latin typeface="Times New Roman" panose="02020603050405020304" pitchFamily="18" charset="0"/>
                          <a:ea typeface="Arial Narrow" panose="020B0606020202030204" pitchFamily="34" charset="0"/>
                          <a:cs typeface="Arial Narrow" panose="020B0606020202030204" pitchFamily="34" charset="0"/>
                        </a:rPr>
                        <a:t> </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50165" algn="r">
                        <a:spcBef>
                          <a:spcPts val="740"/>
                        </a:spcBef>
                        <a:spcAft>
                          <a:spcPts val="0"/>
                        </a:spcAft>
                        <a:tabLst>
                          <a:tab pos="355600" algn="l"/>
                        </a:tabLst>
                      </a:pPr>
                      <a:r>
                        <a:rPr lang="en-US" sz="1800" b="1" spc="-5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R</a:t>
                      </a:r>
                      <a:r>
                        <a:rPr lang="en-US"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8</a:t>
                      </a:r>
                      <a:r>
                        <a:rPr lang="en-US" sz="1800" b="1" spc="-15"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660</a:t>
                      </a:r>
                      <a:r>
                        <a:rPr lang="en-US" sz="1800" b="1" spc="-15"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800" b="1" spc="-1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762,05</a:t>
                      </a:r>
                      <a:endParaRPr lang="en-ZA" sz="24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extLst>
                  <a:ext uri="{0D108BD9-81ED-4DB2-BD59-A6C34878D82A}">
                    <a16:rowId xmlns:a16="http://schemas.microsoft.com/office/drawing/2014/main" xmlns="" val="2791125862"/>
                  </a:ext>
                </a:extLst>
              </a:tr>
            </a:tbl>
          </a:graphicData>
        </a:graphic>
      </p:graphicFrame>
    </p:spTree>
    <p:extLst>
      <p:ext uri="{BB962C8B-B14F-4D97-AF65-F5344CB8AC3E}">
        <p14:creationId xmlns:p14="http://schemas.microsoft.com/office/powerpoint/2010/main" xmlns="" val="291590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xmlns="" id="{3C7ECCAC-0AFE-4FA2-B378-C13F574D680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914400"/>
            <a:ext cx="12203994" cy="5574453"/>
          </a:xfrm>
          <a:prstGeom prst="rect">
            <a:avLst/>
          </a:prstGeom>
        </p:spPr>
      </p:pic>
    </p:spTree>
    <p:extLst>
      <p:ext uri="{BB962C8B-B14F-4D97-AF65-F5344CB8AC3E}">
        <p14:creationId xmlns:p14="http://schemas.microsoft.com/office/powerpoint/2010/main" xmlns="" val="108710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2FB0B-15EC-453B-BC9B-69AD35DDCEA3}"/>
              </a:ext>
            </a:extLst>
          </p:cNvPr>
          <p:cNvSpPr>
            <a:spLocks noGrp="1"/>
          </p:cNvSpPr>
          <p:nvPr>
            <p:ph type="title"/>
          </p:nvPr>
        </p:nvSpPr>
        <p:spPr>
          <a:xfrm>
            <a:off x="487017" y="278297"/>
            <a:ext cx="11704983" cy="1531254"/>
          </a:xfrm>
        </p:spPr>
        <p:txBody>
          <a:bodyPr>
            <a:normAutofit/>
          </a:bodyPr>
          <a:lstStyle/>
          <a:p>
            <a:r>
              <a:rPr lang="en-US" b="1" cap="all" spc="400" dirty="0">
                <a:solidFill>
                  <a:schemeClr val="bg1"/>
                </a:solidFill>
                <a:latin typeface="+mn-lt"/>
              </a:rPr>
              <a:t>Breakdown of findings for 2021/22</a:t>
            </a:r>
            <a:endParaRPr lang="en-US" dirty="0"/>
          </a:p>
        </p:txBody>
      </p:sp>
      <p:pic>
        <p:nvPicPr>
          <p:cNvPr id="3" name="Picture 2">
            <a:extLst>
              <a:ext uri="{FF2B5EF4-FFF2-40B4-BE49-F238E27FC236}">
                <a16:creationId xmlns:a16="http://schemas.microsoft.com/office/drawing/2014/main" xmlns="" id="{41BDDC5B-BB84-6388-8FBE-8C97AFCB4ECC}"/>
              </a:ext>
            </a:extLst>
          </p:cNvPr>
          <p:cNvPicPr>
            <a:picLocks noChangeAspect="1"/>
          </p:cNvPicPr>
          <p:nvPr/>
        </p:nvPicPr>
        <p:blipFill>
          <a:blip r:embed="rId2"/>
          <a:stretch>
            <a:fillRect/>
          </a:stretch>
        </p:blipFill>
        <p:spPr>
          <a:xfrm>
            <a:off x="840792" y="1809551"/>
            <a:ext cx="10510415" cy="4352921"/>
          </a:xfrm>
          <a:prstGeom prst="rect">
            <a:avLst/>
          </a:prstGeom>
        </p:spPr>
      </p:pic>
      <p:sp>
        <p:nvSpPr>
          <p:cNvPr id="4" name="Title 2">
            <a:extLst>
              <a:ext uri="{FF2B5EF4-FFF2-40B4-BE49-F238E27FC236}">
                <a16:creationId xmlns:a16="http://schemas.microsoft.com/office/drawing/2014/main" xmlns="" id="{9AA6237C-94C1-1EFD-C6A2-A6BE9375278E}"/>
              </a:ext>
            </a:extLst>
          </p:cNvPr>
          <p:cNvSpPr txBox="1">
            <a:spLocks/>
          </p:cNvSpPr>
          <p:nvPr/>
        </p:nvSpPr>
        <p:spPr>
          <a:xfrm>
            <a:off x="2854960" y="189736"/>
            <a:ext cx="6329680" cy="569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en-US" sz="3400" cap="all" spc="400" dirty="0"/>
              <a:t>AUDIT FINDINGS 2021/22</a:t>
            </a:r>
            <a:endParaRPr lang="en-US" sz="3400" dirty="0"/>
          </a:p>
        </p:txBody>
      </p:sp>
    </p:spTree>
    <p:extLst>
      <p:ext uri="{BB962C8B-B14F-4D97-AF65-F5344CB8AC3E}">
        <p14:creationId xmlns:p14="http://schemas.microsoft.com/office/powerpoint/2010/main" xmlns="" val="222788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2FB0B-15EC-453B-BC9B-69AD35DDCEA3}"/>
              </a:ext>
            </a:extLst>
          </p:cNvPr>
          <p:cNvSpPr>
            <a:spLocks noGrp="1"/>
          </p:cNvSpPr>
          <p:nvPr>
            <p:ph type="title"/>
          </p:nvPr>
        </p:nvSpPr>
        <p:spPr>
          <a:xfrm>
            <a:off x="487017" y="278297"/>
            <a:ext cx="11704983" cy="1531254"/>
          </a:xfrm>
        </p:spPr>
        <p:txBody>
          <a:bodyPr>
            <a:normAutofit/>
          </a:bodyPr>
          <a:lstStyle/>
          <a:p>
            <a:r>
              <a:rPr lang="en-US" b="1" cap="all" spc="400" dirty="0">
                <a:solidFill>
                  <a:schemeClr val="bg1"/>
                </a:solidFill>
                <a:latin typeface="+mn-lt"/>
              </a:rPr>
              <a:t>Breakdown of findings for 2021/22</a:t>
            </a:r>
            <a:endParaRPr lang="en-US" dirty="0"/>
          </a:p>
        </p:txBody>
      </p:sp>
      <p:sp>
        <p:nvSpPr>
          <p:cNvPr id="4" name="Title 2">
            <a:extLst>
              <a:ext uri="{FF2B5EF4-FFF2-40B4-BE49-F238E27FC236}">
                <a16:creationId xmlns:a16="http://schemas.microsoft.com/office/drawing/2014/main" xmlns="" id="{9AA6237C-94C1-1EFD-C6A2-A6BE9375278E}"/>
              </a:ext>
            </a:extLst>
          </p:cNvPr>
          <p:cNvSpPr txBox="1">
            <a:spLocks/>
          </p:cNvSpPr>
          <p:nvPr/>
        </p:nvSpPr>
        <p:spPr>
          <a:xfrm>
            <a:off x="3451275" y="332306"/>
            <a:ext cx="10515600" cy="569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en-US" sz="3200" cap="all" spc="400" dirty="0"/>
              <a:t>AUDIT FINDINGS 2021/22</a:t>
            </a:r>
            <a:endParaRPr lang="en-US" sz="3200" dirty="0"/>
          </a:p>
        </p:txBody>
      </p:sp>
      <p:graphicFrame>
        <p:nvGraphicFramePr>
          <p:cNvPr id="5" name="Table 4">
            <a:extLst>
              <a:ext uri="{FF2B5EF4-FFF2-40B4-BE49-F238E27FC236}">
                <a16:creationId xmlns:a16="http://schemas.microsoft.com/office/drawing/2014/main" xmlns="" id="{C4D767DD-5DEB-3FC7-B46F-19623E97C768}"/>
              </a:ext>
            </a:extLst>
          </p:cNvPr>
          <p:cNvGraphicFramePr>
            <a:graphicFrameLocks noGrp="1"/>
          </p:cNvGraphicFramePr>
          <p:nvPr>
            <p:extLst>
              <p:ext uri="{D42A27DB-BD31-4B8C-83A1-F6EECF244321}">
                <p14:modId xmlns:p14="http://schemas.microsoft.com/office/powerpoint/2010/main" xmlns="" val="251144983"/>
              </p:ext>
            </p:extLst>
          </p:nvPr>
        </p:nvGraphicFramePr>
        <p:xfrm>
          <a:off x="950025" y="847756"/>
          <a:ext cx="9559637" cy="5393208"/>
        </p:xfrm>
        <a:graphic>
          <a:graphicData uri="http://schemas.openxmlformats.org/drawingml/2006/table">
            <a:tbl>
              <a:tblPr/>
              <a:tblGrid>
                <a:gridCol w="2260493">
                  <a:extLst>
                    <a:ext uri="{9D8B030D-6E8A-4147-A177-3AD203B41FA5}">
                      <a16:colId xmlns:a16="http://schemas.microsoft.com/office/drawing/2014/main" xmlns="" val="161116801"/>
                    </a:ext>
                  </a:extLst>
                </a:gridCol>
                <a:gridCol w="3278575">
                  <a:extLst>
                    <a:ext uri="{9D8B030D-6E8A-4147-A177-3AD203B41FA5}">
                      <a16:colId xmlns:a16="http://schemas.microsoft.com/office/drawing/2014/main" xmlns="" val="1346135829"/>
                    </a:ext>
                  </a:extLst>
                </a:gridCol>
                <a:gridCol w="1380452">
                  <a:extLst>
                    <a:ext uri="{9D8B030D-6E8A-4147-A177-3AD203B41FA5}">
                      <a16:colId xmlns:a16="http://schemas.microsoft.com/office/drawing/2014/main" xmlns="" val="1882909787"/>
                    </a:ext>
                  </a:extLst>
                </a:gridCol>
                <a:gridCol w="828272">
                  <a:extLst>
                    <a:ext uri="{9D8B030D-6E8A-4147-A177-3AD203B41FA5}">
                      <a16:colId xmlns:a16="http://schemas.microsoft.com/office/drawing/2014/main" xmlns="" val="1595349412"/>
                    </a:ext>
                  </a:extLst>
                </a:gridCol>
                <a:gridCol w="983573">
                  <a:extLst>
                    <a:ext uri="{9D8B030D-6E8A-4147-A177-3AD203B41FA5}">
                      <a16:colId xmlns:a16="http://schemas.microsoft.com/office/drawing/2014/main" xmlns="" val="2464188851"/>
                    </a:ext>
                  </a:extLst>
                </a:gridCol>
                <a:gridCol w="828272">
                  <a:extLst>
                    <a:ext uri="{9D8B030D-6E8A-4147-A177-3AD203B41FA5}">
                      <a16:colId xmlns:a16="http://schemas.microsoft.com/office/drawing/2014/main" xmlns="" val="2950686867"/>
                    </a:ext>
                  </a:extLst>
                </a:gridCol>
              </a:tblGrid>
              <a:tr h="177630">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3248108"/>
                  </a:ext>
                </a:extLst>
              </a:tr>
              <a:tr h="355259">
                <a:tc>
                  <a:txBody>
                    <a:bodyPr/>
                    <a:lstStyle/>
                    <a:p>
                      <a:pPr algn="l" fontAlgn="t"/>
                      <a:r>
                        <a:rPr lang="en-ZA" sz="1400" b="1" i="0" u="none" strike="noStrike" dirty="0">
                          <a:solidFill>
                            <a:srgbClr val="000000"/>
                          </a:solidFill>
                          <a:effectLst/>
                          <a:latin typeface="Calibri" panose="020F0502020204030204" pitchFamily="34" charset="0"/>
                        </a:rPr>
                        <a:t>Unit</a:t>
                      </a:r>
                    </a:p>
                  </a:txBody>
                  <a:tcPr marL="5070" marR="5070" marT="5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a:solidFill>
                            <a:srgbClr val="000000"/>
                          </a:solidFill>
                          <a:effectLst/>
                          <a:latin typeface="Calibri" panose="020F0502020204030204" pitchFamily="34" charset="0"/>
                        </a:rPr>
                        <a:t>Risk Category</a:t>
                      </a:r>
                    </a:p>
                  </a:txBody>
                  <a:tcPr marL="5070" marR="5070" marT="5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a:solidFill>
                            <a:srgbClr val="000000"/>
                          </a:solidFill>
                          <a:effectLst/>
                          <a:latin typeface="Calibri" panose="020F0502020204030204" pitchFamily="34" charset="0"/>
                        </a:rPr>
                        <a:t>Number of Findings</a:t>
                      </a:r>
                    </a:p>
                  </a:txBody>
                  <a:tcPr marL="5070" marR="5070" marT="5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a:solidFill>
                            <a:srgbClr val="000000"/>
                          </a:solidFill>
                          <a:effectLst/>
                          <a:latin typeface="Calibri" panose="020F0502020204030204" pitchFamily="34" charset="0"/>
                        </a:rPr>
                        <a:t>Resolved</a:t>
                      </a:r>
                    </a:p>
                  </a:txBody>
                  <a:tcPr marL="5070" marR="5070" marT="5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a:solidFill>
                            <a:srgbClr val="000000"/>
                          </a:solidFill>
                          <a:effectLst/>
                          <a:latin typeface="Calibri" panose="020F0502020204030204" pitchFamily="34" charset="0"/>
                        </a:rPr>
                        <a:t>Unresolved</a:t>
                      </a:r>
                    </a:p>
                  </a:txBody>
                  <a:tcPr marL="5070" marR="5070" marT="5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a:solidFill>
                            <a:srgbClr val="000000"/>
                          </a:solidFill>
                          <a:effectLst/>
                          <a:latin typeface="Calibri" panose="020F0502020204030204" pitchFamily="34" charset="0"/>
                        </a:rPr>
                        <a:t>Partially Resolved</a:t>
                      </a:r>
                    </a:p>
                  </a:txBody>
                  <a:tcPr marL="5070" marR="5070" marT="5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847860"/>
                  </a:ext>
                </a:extLst>
              </a:tr>
              <a:tr h="177630">
                <a:tc>
                  <a:txBody>
                    <a:bodyPr/>
                    <a:lstStyle/>
                    <a:p>
                      <a:pPr algn="l" fontAlgn="b"/>
                      <a:r>
                        <a:rPr lang="en-ZA" sz="1400" b="0" i="0" u="none" strike="noStrike">
                          <a:solidFill>
                            <a:srgbClr val="000000"/>
                          </a:solidFill>
                          <a:effectLst/>
                          <a:latin typeface="Calibri" panose="020F0502020204030204" pitchFamily="34" charset="0"/>
                        </a:rPr>
                        <a:t>Finance</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400" b="0" i="0" u="none" strike="noStrike">
                          <a:solidFill>
                            <a:srgbClr val="000000"/>
                          </a:solidFill>
                          <a:effectLst/>
                          <a:latin typeface="Calibri" panose="020F0502020204030204" pitchFamily="34" charset="0"/>
                        </a:rPr>
                        <a:t>Consequence management</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2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2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2153956"/>
                  </a:ext>
                </a:extLst>
              </a:tr>
              <a:tr h="177630">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Related Parties</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2405197"/>
                  </a:ext>
                </a:extLst>
              </a:tr>
              <a:tr h="177630">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Compliance</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0076983"/>
                  </a:ext>
                </a:extLst>
              </a:tr>
              <a:tr h="177630">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Loans</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5689797"/>
                  </a:ext>
                </a:extLst>
              </a:tr>
              <a:tr h="177630">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BBBEE</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5876059"/>
                  </a:ext>
                </a:extLst>
              </a:tr>
              <a:tr h="177630">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Contingent liability</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6615927"/>
                  </a:ext>
                </a:extLst>
              </a:tr>
              <a:tr h="177630">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Procurement and contract management</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7119436"/>
                  </a:ext>
                </a:extLst>
              </a:tr>
              <a:tr h="183755">
                <a:tc>
                  <a:txBody>
                    <a:bodyPr/>
                    <a:lstStyle/>
                    <a:p>
                      <a:pPr algn="l" fontAlgn="b"/>
                      <a:r>
                        <a:rPr lang="en-ZA" sz="1400" b="1" i="0" u="none" strike="noStrike">
                          <a:solidFill>
                            <a:srgbClr val="000000"/>
                          </a:solidFill>
                          <a:effectLst/>
                          <a:latin typeface="Calibri" panose="020F0502020204030204" pitchFamily="34" charset="0"/>
                        </a:rPr>
                        <a:t>Total</a:t>
                      </a:r>
                    </a:p>
                  </a:txBody>
                  <a:tcPr marL="5070" marR="5070" marT="507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1"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400" b="1" i="0" u="none" strike="noStrike">
                          <a:solidFill>
                            <a:srgbClr val="000000"/>
                          </a:solidFill>
                          <a:effectLst/>
                          <a:latin typeface="Calibri" panose="020F0502020204030204" pitchFamily="34" charset="0"/>
                        </a:rPr>
                        <a:t>                           8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Calibri" panose="020F0502020204030204" pitchFamily="34" charset="0"/>
                        </a:rPr>
                        <a:t>              4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Calibri" panose="020F0502020204030204" pitchFamily="34" charset="0"/>
                        </a:rPr>
                        <a:t>                  3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Calibri" panose="020F0502020204030204" pitchFamily="34" charset="0"/>
                        </a:rPr>
                        <a:t>              1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656363734"/>
                  </a:ext>
                </a:extLst>
              </a:tr>
              <a:tr h="183755">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5892943"/>
                  </a:ext>
                </a:extLst>
              </a:tr>
              <a:tr h="177630">
                <a:tc>
                  <a:txBody>
                    <a:bodyPr/>
                    <a:lstStyle/>
                    <a:p>
                      <a:pPr algn="l" fontAlgn="b"/>
                      <a:r>
                        <a:rPr lang="en-ZA" sz="1400" b="0" i="0" u="none" strike="noStrike">
                          <a:solidFill>
                            <a:srgbClr val="000000"/>
                          </a:solidFill>
                          <a:effectLst/>
                          <a:latin typeface="Calibri" panose="020F0502020204030204" pitchFamily="34" charset="0"/>
                        </a:rPr>
                        <a:t>Human Resource</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400" b="0" i="0" u="none" strike="noStrike">
                          <a:solidFill>
                            <a:srgbClr val="000000"/>
                          </a:solidFill>
                          <a:effectLst/>
                          <a:latin typeface="Calibri" panose="020F0502020204030204" pitchFamily="34" charset="0"/>
                        </a:rPr>
                        <a:t>Human Resource</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2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2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7384165"/>
                  </a:ext>
                </a:extLst>
              </a:tr>
              <a:tr h="177630">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Human Resource/Dev &amp; Training</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4690782"/>
                  </a:ext>
                </a:extLst>
              </a:tr>
              <a:tr h="177630">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Fruitless Expenditure</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0674142"/>
                  </a:ext>
                </a:extLst>
              </a:tr>
              <a:tr h="183755">
                <a:tc>
                  <a:txBody>
                    <a:bodyPr/>
                    <a:lstStyle/>
                    <a:p>
                      <a:pPr algn="l" fontAlgn="b"/>
                      <a:r>
                        <a:rPr lang="en-ZA" sz="1400" b="1" i="0" u="none" strike="noStrike">
                          <a:solidFill>
                            <a:srgbClr val="000000"/>
                          </a:solidFill>
                          <a:effectLst/>
                          <a:latin typeface="Calibri" panose="020F0502020204030204" pitchFamily="34" charset="0"/>
                        </a:rPr>
                        <a:t>Total</a:t>
                      </a:r>
                    </a:p>
                  </a:txBody>
                  <a:tcPr marL="5070" marR="5070" marT="507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1"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400" b="1" i="0" u="none" strike="noStrike">
                          <a:solidFill>
                            <a:srgbClr val="000000"/>
                          </a:solidFill>
                          <a:effectLst/>
                          <a:latin typeface="Calibri" panose="020F0502020204030204" pitchFamily="34" charset="0"/>
                        </a:rPr>
                        <a:t>                           4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Calibri" panose="020F0502020204030204" pitchFamily="34" charset="0"/>
                        </a:rPr>
                        <a:t>             -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Calibri" panose="020F0502020204030204" pitchFamily="34" charset="0"/>
                        </a:rPr>
                        <a:t>                  3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Calibri" panose="020F0502020204030204" pitchFamily="34" charset="0"/>
                        </a:rPr>
                        <a:t>              1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352697043"/>
                  </a:ext>
                </a:extLst>
              </a:tr>
              <a:tr h="183755">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0750086"/>
                  </a:ext>
                </a:extLst>
              </a:tr>
              <a:tr h="177630">
                <a:tc>
                  <a:txBody>
                    <a:bodyPr/>
                    <a:lstStyle/>
                    <a:p>
                      <a:pPr algn="l" fontAlgn="b"/>
                      <a:r>
                        <a:rPr lang="en-ZA" sz="1400" b="0" i="0" u="none" strike="noStrike">
                          <a:solidFill>
                            <a:srgbClr val="000000"/>
                          </a:solidFill>
                          <a:effectLst/>
                          <a:latin typeface="Calibri" panose="020F0502020204030204" pitchFamily="34" charset="0"/>
                        </a:rPr>
                        <a:t>Broadcast Digital Migration</a:t>
                      </a:r>
                    </a:p>
                  </a:txBody>
                  <a:tcPr marL="5070" marR="5070" marT="5070" marB="0" anchor="b">
                    <a:lnL>
                      <a:noFill/>
                    </a:lnL>
                    <a:lnR>
                      <a:noFill/>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Performance Information</a:t>
                      </a:r>
                    </a:p>
                  </a:txBody>
                  <a:tcPr marL="5070" marR="5070" marT="507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2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2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0365522"/>
                  </a:ext>
                </a:extLst>
              </a:tr>
              <a:tr h="177630">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801688"/>
                  </a:ext>
                </a:extLst>
              </a:tr>
              <a:tr h="177630">
                <a:tc>
                  <a:txBody>
                    <a:bodyPr/>
                    <a:lstStyle/>
                    <a:p>
                      <a:pPr algn="l" fontAlgn="b"/>
                      <a:r>
                        <a:rPr lang="en-ZA" sz="1400" b="0" i="0" u="none" strike="noStrike">
                          <a:solidFill>
                            <a:srgbClr val="000000"/>
                          </a:solidFill>
                          <a:effectLst/>
                          <a:latin typeface="Calibri" panose="020F0502020204030204" pitchFamily="34" charset="0"/>
                        </a:rPr>
                        <a:t>Information Technology</a:t>
                      </a:r>
                    </a:p>
                  </a:txBody>
                  <a:tcPr marL="5070" marR="5070" marT="5070" marB="0" anchor="b">
                    <a:lnL>
                      <a:noFill/>
                    </a:lnL>
                    <a:lnR>
                      <a:noFill/>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Information Technology</a:t>
                      </a:r>
                    </a:p>
                  </a:txBody>
                  <a:tcPr marL="5070" marR="5070" marT="507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3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2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1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5613248"/>
                  </a:ext>
                </a:extLst>
              </a:tr>
              <a:tr h="177630">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5365580"/>
                  </a:ext>
                </a:extLst>
              </a:tr>
              <a:tr h="177630">
                <a:tc>
                  <a:txBody>
                    <a:bodyPr/>
                    <a:lstStyle/>
                    <a:p>
                      <a:pPr algn="l" fontAlgn="b"/>
                      <a:r>
                        <a:rPr lang="en-ZA" sz="1400" b="0" i="0" u="none" strike="noStrike">
                          <a:solidFill>
                            <a:srgbClr val="000000"/>
                          </a:solidFill>
                          <a:effectLst/>
                          <a:latin typeface="Calibri" panose="020F0502020204030204" pitchFamily="34" charset="0"/>
                        </a:rPr>
                        <a:t>Performance Management</a:t>
                      </a:r>
                    </a:p>
                  </a:txBody>
                  <a:tcPr marL="5070" marR="5070" marT="5070" marB="0" anchor="b">
                    <a:lnL>
                      <a:noFill/>
                    </a:lnL>
                    <a:lnR>
                      <a:noFill/>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Performance Information</a:t>
                      </a:r>
                    </a:p>
                  </a:txBody>
                  <a:tcPr marL="5070" marR="5070" marT="507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Calibri" panose="020F0502020204030204" pitchFamily="34" charset="0"/>
                        </a:rPr>
                        <a:t>                           3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3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 </a:t>
                      </a:r>
                    </a:p>
                  </a:txBody>
                  <a:tcPr marL="5070" marR="5070" marT="5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8307796"/>
                  </a:ext>
                </a:extLst>
              </a:tr>
              <a:tr h="177630">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5070" marR="5070" marT="50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3146820"/>
                  </a:ext>
                </a:extLst>
              </a:tr>
              <a:tr h="374388">
                <a:tc>
                  <a:txBody>
                    <a:bodyPr/>
                    <a:lstStyle/>
                    <a:p>
                      <a:pPr algn="l" fontAlgn="b"/>
                      <a:r>
                        <a:rPr lang="en-ZA" sz="1400" b="1" i="0" u="none" strike="noStrike">
                          <a:solidFill>
                            <a:srgbClr val="000000"/>
                          </a:solidFill>
                          <a:effectLst/>
                          <a:latin typeface="Calibri" panose="020F0502020204030204" pitchFamily="34" charset="0"/>
                        </a:rPr>
                        <a:t>GRAND TOTAL</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Calibri" panose="020F0502020204030204" pitchFamily="34" charset="0"/>
                        </a:rPr>
                        <a:t>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Calibri" panose="020F0502020204030204" pitchFamily="34" charset="0"/>
                        </a:rPr>
                        <a:t>                        20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Calibri" panose="020F0502020204030204" pitchFamily="34" charset="0"/>
                        </a:rPr>
                        <a:t>              6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Calibri" panose="020F0502020204030204" pitchFamily="34" charset="0"/>
                        </a:rPr>
                        <a:t>                 9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Calibri" panose="020F0502020204030204" pitchFamily="34" charset="0"/>
                        </a:rPr>
                        <a:t>              5 </a:t>
                      </a:r>
                    </a:p>
                  </a:txBody>
                  <a:tcPr marL="5070" marR="5070" marT="507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172469555"/>
                  </a:ext>
                </a:extLst>
              </a:tr>
            </a:tbl>
          </a:graphicData>
        </a:graphic>
      </p:graphicFrame>
    </p:spTree>
    <p:extLst>
      <p:ext uri="{BB962C8B-B14F-4D97-AF65-F5344CB8AC3E}">
        <p14:creationId xmlns:p14="http://schemas.microsoft.com/office/powerpoint/2010/main" xmlns="" val="301734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2FB0B-15EC-453B-BC9B-69AD35DDCEA3}"/>
              </a:ext>
            </a:extLst>
          </p:cNvPr>
          <p:cNvSpPr>
            <a:spLocks noGrp="1"/>
          </p:cNvSpPr>
          <p:nvPr>
            <p:ph type="title"/>
          </p:nvPr>
        </p:nvSpPr>
        <p:spPr>
          <a:xfrm>
            <a:off x="2468880" y="162560"/>
            <a:ext cx="8869680" cy="772160"/>
          </a:xfrm>
        </p:spPr>
        <p:txBody>
          <a:bodyPr>
            <a:noAutofit/>
          </a:bodyPr>
          <a:lstStyle/>
          <a:p>
            <a:pPr algn="ctr"/>
            <a:r>
              <a:rPr lang="en-US" sz="3200" b="1" cap="all" spc="400" dirty="0" err="1">
                <a:solidFill>
                  <a:schemeClr val="bg1"/>
                </a:solidFill>
                <a:latin typeface="+mn-lt"/>
              </a:rPr>
              <a:t>Breakdownfff</a:t>
            </a:r>
            <a:r>
              <a:rPr lang="en-US" sz="3200" b="1" cap="all" spc="400" dirty="0">
                <a:solidFill>
                  <a:schemeClr val="bg1"/>
                </a:solidFill>
                <a:latin typeface="+mn-lt"/>
              </a:rPr>
              <a:t> of findings for </a:t>
            </a:r>
            <a:r>
              <a:rPr lang="en-US" sz="2400" b="1" cap="all" spc="400" dirty="0">
                <a:latin typeface="Arial" panose="020B0604020202020204" pitchFamily="34" charset="0"/>
                <a:cs typeface="Arial" panose="020B0604020202020204" pitchFamily="34" charset="0"/>
              </a:rPr>
              <a:t>distribution of audit findings -2021/22 financial year</a:t>
            </a:r>
            <a:endParaRPr lang="en-US" sz="3200" dirty="0">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xmlns="" id="{F5059E7A-E170-422B-8683-51A0686729AA}"/>
              </a:ext>
            </a:extLst>
          </p:cNvPr>
          <p:cNvGraphicFramePr/>
          <p:nvPr>
            <p:extLst>
              <p:ext uri="{D42A27DB-BD31-4B8C-83A1-F6EECF244321}">
                <p14:modId xmlns:p14="http://schemas.microsoft.com/office/powerpoint/2010/main" xmlns="" val="1249417534"/>
              </p:ext>
            </p:extLst>
          </p:nvPr>
        </p:nvGraphicFramePr>
        <p:xfrm>
          <a:off x="711200" y="1087120"/>
          <a:ext cx="10627360" cy="5051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7239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85278-3D07-466F-8351-667A2EBEABB8}"/>
              </a:ext>
            </a:extLst>
          </p:cNvPr>
          <p:cNvSpPr>
            <a:spLocks noGrp="1"/>
          </p:cNvSpPr>
          <p:nvPr>
            <p:ph type="title"/>
          </p:nvPr>
        </p:nvSpPr>
        <p:spPr>
          <a:xfrm>
            <a:off x="3723904" y="334934"/>
            <a:ext cx="10515600" cy="569459"/>
          </a:xfrm>
        </p:spPr>
        <p:txBody>
          <a:bodyPr anchor="ctr">
            <a:normAutofit/>
          </a:bodyPr>
          <a:lstStyle/>
          <a:p>
            <a:r>
              <a:rPr lang="en-US" sz="3400" dirty="0"/>
              <a:t>Action Plan - Finance</a:t>
            </a:r>
          </a:p>
        </p:txBody>
      </p:sp>
      <p:sp>
        <p:nvSpPr>
          <p:cNvPr id="6" name="Slide Number Placeholder 5" hidden="1">
            <a:extLst>
              <a:ext uri="{FF2B5EF4-FFF2-40B4-BE49-F238E27FC236}">
                <a16:creationId xmlns:a16="http://schemas.microsoft.com/office/drawing/2014/main" xmlns="" id="{AB55FF1C-3CBD-419A-9DE4-7A8AA6371B6A}"/>
              </a:ext>
            </a:extLst>
          </p:cNvPr>
          <p:cNvSpPr>
            <a:spLocks noGrp="1"/>
          </p:cNvSpPr>
          <p:nvPr>
            <p:ph type="sldNum" sz="quarter" idx="4294967295"/>
          </p:nvPr>
        </p:nvSpPr>
        <p:spPr>
          <a:xfrm>
            <a:off x="9448800" y="6356350"/>
            <a:ext cx="2743200" cy="365125"/>
          </a:xfrm>
          <a:prstGeom prst="rect">
            <a:avLst/>
          </a:prstGeom>
        </p:spPr>
        <p:txBody>
          <a:bodyPr>
            <a:normAutofit/>
          </a:bodyPr>
          <a:lstStyle/>
          <a:p>
            <a:pPr>
              <a:lnSpc>
                <a:spcPct val="90000"/>
              </a:lnSpc>
              <a:spcAft>
                <a:spcPts val="600"/>
              </a:spcAft>
            </a:pPr>
            <a:fld id="{D8DA9DAA-006C-4F4B-980E-E3DF019B24E2}" type="slidenum">
              <a:rPr lang="en-US" b="1" cap="all" spc="100" smtClean="0">
                <a:solidFill>
                  <a:schemeClr val="accent2"/>
                </a:solidFill>
              </a:rPr>
              <a:pPr>
                <a:lnSpc>
                  <a:spcPct val="90000"/>
                </a:lnSpc>
                <a:spcAft>
                  <a:spcPts val="600"/>
                </a:spcAft>
              </a:pPr>
              <a:t>5</a:t>
            </a:fld>
            <a:endParaRPr lang="en-US" b="1" cap="all" spc="100">
              <a:solidFill>
                <a:schemeClr val="accent2"/>
              </a:solidFill>
            </a:endParaRPr>
          </a:p>
        </p:txBody>
      </p:sp>
      <p:graphicFrame>
        <p:nvGraphicFramePr>
          <p:cNvPr id="5" name="Table 6">
            <a:extLst>
              <a:ext uri="{FF2B5EF4-FFF2-40B4-BE49-F238E27FC236}">
                <a16:creationId xmlns:a16="http://schemas.microsoft.com/office/drawing/2014/main" xmlns="" id="{02BCDC27-6002-4CFE-8E4D-09E60031A2BB}"/>
              </a:ext>
            </a:extLst>
          </p:cNvPr>
          <p:cNvGraphicFramePr>
            <a:graphicFrameLocks noGrp="1"/>
          </p:cNvGraphicFramePr>
          <p:nvPr>
            <p:extLst>
              <p:ext uri="{D42A27DB-BD31-4B8C-83A1-F6EECF244321}">
                <p14:modId xmlns:p14="http://schemas.microsoft.com/office/powerpoint/2010/main" xmlns="" val="2644228373"/>
              </p:ext>
            </p:extLst>
          </p:nvPr>
        </p:nvGraphicFramePr>
        <p:xfrm>
          <a:off x="838200" y="1427176"/>
          <a:ext cx="10026112" cy="4614943"/>
        </p:xfrm>
        <a:graphic>
          <a:graphicData uri="http://schemas.openxmlformats.org/drawingml/2006/table">
            <a:tbl>
              <a:tblPr firstRow="1" bandRow="1">
                <a:tableStyleId>{5C22544A-7EE6-4342-B048-85BDC9FD1C3A}</a:tableStyleId>
              </a:tblPr>
              <a:tblGrid>
                <a:gridCol w="3235645">
                  <a:extLst>
                    <a:ext uri="{9D8B030D-6E8A-4147-A177-3AD203B41FA5}">
                      <a16:colId xmlns:a16="http://schemas.microsoft.com/office/drawing/2014/main" xmlns="" val="2629352858"/>
                    </a:ext>
                  </a:extLst>
                </a:gridCol>
                <a:gridCol w="2384926">
                  <a:extLst>
                    <a:ext uri="{9D8B030D-6E8A-4147-A177-3AD203B41FA5}">
                      <a16:colId xmlns:a16="http://schemas.microsoft.com/office/drawing/2014/main" xmlns="" val="3643155300"/>
                    </a:ext>
                  </a:extLst>
                </a:gridCol>
                <a:gridCol w="2776934">
                  <a:extLst>
                    <a:ext uri="{9D8B030D-6E8A-4147-A177-3AD203B41FA5}">
                      <a16:colId xmlns:a16="http://schemas.microsoft.com/office/drawing/2014/main" xmlns="" val="431933052"/>
                    </a:ext>
                  </a:extLst>
                </a:gridCol>
                <a:gridCol w="1628607">
                  <a:extLst>
                    <a:ext uri="{9D8B030D-6E8A-4147-A177-3AD203B41FA5}">
                      <a16:colId xmlns:a16="http://schemas.microsoft.com/office/drawing/2014/main" xmlns="" val="2718258180"/>
                    </a:ext>
                  </a:extLst>
                </a:gridCol>
              </a:tblGrid>
              <a:tr h="369763">
                <a:tc>
                  <a:txBody>
                    <a:bodyPr/>
                    <a:lstStyle/>
                    <a:p>
                      <a:pPr algn="ctr"/>
                      <a:r>
                        <a:rPr lang="en-ZA" sz="1700" dirty="0"/>
                        <a:t>Finding</a:t>
                      </a:r>
                    </a:p>
                  </a:txBody>
                  <a:tcPr marL="84660" marR="84660" marT="42330" marB="42330">
                    <a:solidFill>
                      <a:srgbClr val="005D28"/>
                    </a:solidFill>
                  </a:tcPr>
                </a:tc>
                <a:tc>
                  <a:txBody>
                    <a:bodyPr/>
                    <a:lstStyle/>
                    <a:p>
                      <a:pPr algn="ctr"/>
                      <a:r>
                        <a:rPr lang="en-ZA" sz="1700" dirty="0"/>
                        <a:t>Root Cause</a:t>
                      </a:r>
                    </a:p>
                  </a:txBody>
                  <a:tcPr marL="84660" marR="84660" marT="42330" marB="42330">
                    <a:solidFill>
                      <a:srgbClr val="005D28"/>
                    </a:solidFill>
                  </a:tcPr>
                </a:tc>
                <a:tc>
                  <a:txBody>
                    <a:bodyPr/>
                    <a:lstStyle/>
                    <a:p>
                      <a:pPr algn="ctr"/>
                      <a:r>
                        <a:rPr lang="en-ZA" sz="1700" dirty="0"/>
                        <a:t>Action Plan</a:t>
                      </a:r>
                    </a:p>
                  </a:txBody>
                  <a:tcPr marL="84660" marR="84660" marT="42330" marB="42330">
                    <a:solidFill>
                      <a:srgbClr val="005D28"/>
                    </a:solidFill>
                  </a:tcPr>
                </a:tc>
                <a:tc>
                  <a:txBody>
                    <a:bodyPr/>
                    <a:lstStyle/>
                    <a:p>
                      <a:pPr algn="ctr"/>
                      <a:r>
                        <a:rPr lang="en-ZA" sz="1700" dirty="0"/>
                        <a:t>Due date</a:t>
                      </a:r>
                    </a:p>
                  </a:txBody>
                  <a:tcPr marL="84660" marR="84660" marT="42330" marB="42330">
                    <a:solidFill>
                      <a:srgbClr val="005D28"/>
                    </a:solidFill>
                  </a:tcPr>
                </a:tc>
                <a:extLst>
                  <a:ext uri="{0D108BD9-81ED-4DB2-BD59-A6C34878D82A}">
                    <a16:rowId xmlns:a16="http://schemas.microsoft.com/office/drawing/2014/main" xmlns="" val="3443855579"/>
                  </a:ext>
                </a:extLst>
              </a:tr>
              <a:tr h="3820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u="sng" dirty="0"/>
                        <a:t>IRREGULAR EXPENDITURE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u="none" dirty="0"/>
                        <a:t>Non-compliance with the National Treasury Irregular expenditure Framework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u="none" dirty="0"/>
                        <a:t>No evidence that determination assessments conducted</a:t>
                      </a:r>
                      <a:endParaRPr lang="en-US" sz="1300" u="none"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a:t>Consequence management not implemented </a:t>
                      </a: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u="sng" dirty="0"/>
                        <a:t>SABC LOAN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National Treasury requested on 25 July 2022 to repeal Section 30 of the Exchequer Act. It is hopeful that it be resolved before 31 March 2022.</a:t>
                      </a:r>
                    </a:p>
                  </a:txBody>
                  <a:tcPr marL="84660" marR="84660" marT="42330" marB="42330">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i="0" u="none" kern="120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u="none" kern="1200" dirty="0">
                          <a:solidFill>
                            <a:schemeClr val="dk1"/>
                          </a:solidFill>
                          <a:latin typeface="+mn-lt"/>
                          <a:ea typeface="+mn-ea"/>
                          <a:cs typeface="+mn-cs"/>
                        </a:rPr>
                        <a:t>Non-alignment with NT Irregular Expenditure framework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i="0" u="none" kern="1200" dirty="0">
                          <a:solidFill>
                            <a:schemeClr val="dk1"/>
                          </a:solidFill>
                          <a:latin typeface="+mn-lt"/>
                          <a:ea typeface="+mn-ea"/>
                          <a:cs typeface="+mn-cs"/>
                        </a:rPr>
                        <a:t>Inadequate oversight mechanism/process that monitors progress of the assessment of irregular expenditure</a:t>
                      </a:r>
                      <a:endParaRPr lang="en-US" sz="1300" b="0" i="0" u="none" kern="120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u="none" kern="1200" dirty="0">
                          <a:solidFill>
                            <a:schemeClr val="dk1"/>
                          </a:solidFill>
                          <a:latin typeface="+mn-lt"/>
                          <a:ea typeface="+mn-ea"/>
                          <a:cs typeface="+mn-cs"/>
                        </a:rPr>
                        <a:t>No dedicated resource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u="none" kern="1200" dirty="0">
                          <a:solidFill>
                            <a:schemeClr val="dk1"/>
                          </a:solidFill>
                          <a:latin typeface="+mn-lt"/>
                          <a:ea typeface="+mn-ea"/>
                          <a:cs typeface="+mn-cs"/>
                        </a:rPr>
                        <a:t>Unavailability of records</a:t>
                      </a:r>
                    </a:p>
                    <a:p>
                      <a:endParaRPr lang="en-ZA" sz="1300" b="0" i="0" u="none" kern="1200" dirty="0">
                        <a:solidFill>
                          <a:schemeClr val="dk1"/>
                        </a:solidFill>
                        <a:latin typeface="+mn-lt"/>
                        <a:ea typeface="+mn-ea"/>
                        <a:cs typeface="+mn-cs"/>
                      </a:endParaRPr>
                    </a:p>
                    <a:p>
                      <a:endParaRPr lang="en-ZA" sz="1300" b="0" i="0" u="none" kern="1200" dirty="0">
                        <a:solidFill>
                          <a:schemeClr val="dk1"/>
                        </a:solidFill>
                        <a:latin typeface="+mn-lt"/>
                        <a:ea typeface="+mn-ea"/>
                        <a:cs typeface="+mn-cs"/>
                      </a:endParaRPr>
                    </a:p>
                    <a:p>
                      <a:pPr marL="285750" indent="-285750">
                        <a:buFont typeface="Arial" panose="020B0604020202020204" pitchFamily="34" charset="0"/>
                        <a:buChar char="•"/>
                      </a:pPr>
                      <a:r>
                        <a:rPr lang="en-ZA" sz="1300" b="0" i="0" u="none" kern="1200" dirty="0">
                          <a:solidFill>
                            <a:schemeClr val="dk1"/>
                          </a:solidFill>
                          <a:latin typeface="+mn-lt"/>
                          <a:ea typeface="+mn-ea"/>
                          <a:cs typeface="+mn-cs"/>
                        </a:rPr>
                        <a:t>The Exchequer Act no 66 of 1975 was repealed in its entirety by section 87 of the PFMA (Act 1 of 1999) except for section 28 to 30                </a:t>
                      </a:r>
                    </a:p>
                    <a:p>
                      <a:pPr marL="285750" indent="-285750">
                        <a:buFont typeface="Arial" panose="020B0604020202020204" pitchFamily="34" charset="0"/>
                        <a:buChar char="•"/>
                      </a:pPr>
                      <a:r>
                        <a:rPr lang="en-ZA" sz="1300" b="0" i="0" u="none" kern="1200" dirty="0">
                          <a:solidFill>
                            <a:schemeClr val="dk1"/>
                          </a:solidFill>
                          <a:latin typeface="+mn-lt"/>
                          <a:ea typeface="+mn-ea"/>
                          <a:cs typeface="+mn-cs"/>
                        </a:rPr>
                        <a:t>Unfamiliarity with the act</a:t>
                      </a:r>
                    </a:p>
                    <a:p>
                      <a:endParaRPr lang="en-ZA" sz="1300" b="0" i="0" u="none" kern="1200" dirty="0">
                        <a:solidFill>
                          <a:schemeClr val="dk1"/>
                        </a:solidFill>
                        <a:latin typeface="+mn-lt"/>
                        <a:ea typeface="+mn-ea"/>
                        <a:cs typeface="+mn-cs"/>
                      </a:endParaRPr>
                    </a:p>
                  </a:txBody>
                  <a:tcPr marL="84660" marR="84660" marT="42330" marB="42330">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Terms of reference amended.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Training arranged for all the Loss Control Committee members on 3 &amp; 4 November 2022.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err="1"/>
                        <a:t>Labour</a:t>
                      </a:r>
                      <a:r>
                        <a:rPr lang="en-US" sz="1300" dirty="0"/>
                        <a:t> Relations assisting with consequence management.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2 Dedicated resources appointed to deal with cases.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New Chairperson appointed</a:t>
                      </a:r>
                    </a:p>
                    <a:p>
                      <a:endParaRPr lang="en-ZA" sz="1300" dirty="0"/>
                    </a:p>
                    <a:p>
                      <a:endParaRPr lang="en-ZA" sz="1300" dirty="0"/>
                    </a:p>
                    <a:p>
                      <a:endParaRPr lang="en-ZA" sz="1300" dirty="0"/>
                    </a:p>
                    <a:p>
                      <a:pPr marL="285750" indent="-285750">
                        <a:buFont typeface="Arial" panose="020B0604020202020204" pitchFamily="34" charset="0"/>
                        <a:buChar char="•"/>
                      </a:pPr>
                      <a:r>
                        <a:rPr lang="en-ZA" sz="1300" dirty="0"/>
                        <a:t>The Financials were updated accordingly. </a:t>
                      </a:r>
                    </a:p>
                    <a:p>
                      <a:pPr marL="285750" indent="-285750">
                        <a:buFont typeface="Arial" panose="020B0604020202020204" pitchFamily="34" charset="0"/>
                        <a:buChar char="•"/>
                      </a:pPr>
                      <a:r>
                        <a:rPr lang="en-ZA" sz="1300" dirty="0"/>
                        <a:t>A letter was sent  to National Treasury on the 25th July 2022  requesting  section 28 to 30 of the Exchequer act to be repealed, </a:t>
                      </a:r>
                    </a:p>
                    <a:p>
                      <a:endParaRPr lang="en-ZA" sz="1300" dirty="0"/>
                    </a:p>
                    <a:p>
                      <a:endParaRPr lang="en-ZA" sz="1300" dirty="0"/>
                    </a:p>
                  </a:txBody>
                  <a:tcPr marL="84660" marR="84660" marT="42330" marB="42330">
                    <a:lnB w="12700" cap="flat" cmpd="sng" algn="ctr">
                      <a:solidFill>
                        <a:schemeClr val="tx1"/>
                      </a:solidFill>
                      <a:prstDash val="solid"/>
                      <a:round/>
                      <a:headEnd type="none" w="med" len="med"/>
                      <a:tailEnd type="none" w="med" len="med"/>
                    </a:lnB>
                    <a:noFill/>
                  </a:tcPr>
                </a:tc>
                <a:tc>
                  <a:txBody>
                    <a:bodyPr/>
                    <a:lstStyle/>
                    <a:p>
                      <a:endParaRPr lang="en-US" sz="1300" dirty="0"/>
                    </a:p>
                    <a:p>
                      <a:r>
                        <a:rPr lang="en-US" sz="1300" dirty="0"/>
                        <a:t>Resolving Irregular Expenditure is ongoing. </a:t>
                      </a:r>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ZA" sz="1300" dirty="0"/>
                    </a:p>
                    <a:p>
                      <a:endParaRPr lang="en-ZA" sz="1300" dirty="0"/>
                    </a:p>
                    <a:p>
                      <a:r>
                        <a:rPr lang="en-ZA" sz="1300" dirty="0"/>
                        <a:t>Awaiting  response from NT regarding repealing of section 28 to 30   .</a:t>
                      </a:r>
                    </a:p>
                  </a:txBody>
                  <a:tcPr marL="84660" marR="84660" marT="42330" marB="4233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93995332"/>
                  </a:ext>
                </a:extLst>
              </a:tr>
            </a:tbl>
          </a:graphicData>
        </a:graphic>
      </p:graphicFrame>
      <mc:AlternateContent xmlns:mc="http://schemas.openxmlformats.org/markup-compatibility/2006">
        <mc:Choice xmlns:p14="http://schemas.microsoft.com/office/powerpoint/2010/main" xmlns="" Requires="p14">
          <p:contentPart p14:bwMode="auto" r:id="rId2">
            <p14:nvContentPartPr>
              <p14:cNvPr id="7" name="Ink 6">
                <a:extLst>
                  <a:ext uri="{FF2B5EF4-FFF2-40B4-BE49-F238E27FC236}">
                    <a16:creationId xmlns:a16="http://schemas.microsoft.com/office/drawing/2014/main" id="{559C383A-2A22-B568-B1C2-34AF78382F36}"/>
                  </a:ext>
                </a:extLst>
              </p14:cNvPr>
              <p14:cNvContentPartPr/>
              <p14:nvPr/>
            </p14:nvContentPartPr>
            <p14:xfrm>
              <a:off x="8159632" y="619664"/>
              <a:ext cx="360" cy="360"/>
            </p14:xfrm>
          </p:contentPart>
        </mc:Choice>
        <mc:Fallback>
          <p:pic>
            <p:nvPicPr>
              <p:cNvPr id="7" name="Ink 6">
                <a:extLst>
                  <a:ext uri="{FF2B5EF4-FFF2-40B4-BE49-F238E27FC236}">
                    <a16:creationId xmlns:a16="http://schemas.microsoft.com/office/drawing/2014/main" xmlns="" xmlns:p14="http://schemas.microsoft.com/office/powerpoint/2010/main" id="{559C383A-2A22-B568-B1C2-34AF78382F36}"/>
                  </a:ext>
                </a:extLst>
              </p:cNvPr>
              <p:cNvPicPr/>
              <p:nvPr/>
            </p:nvPicPr>
            <p:blipFill>
              <a:blip r:embed="rId3"/>
              <a:stretch>
                <a:fillRect/>
              </a:stretch>
            </p:blipFill>
            <p:spPr>
              <a:xfrm>
                <a:off x="8150632" y="610664"/>
                <a:ext cx="18000" cy="18000"/>
              </a:xfrm>
              <a:prstGeom prst="rect">
                <a:avLst/>
              </a:prstGeom>
            </p:spPr>
          </p:pic>
        </mc:Fallback>
      </mc:AlternateContent>
    </p:spTree>
    <p:extLst>
      <p:ext uri="{BB962C8B-B14F-4D97-AF65-F5344CB8AC3E}">
        <p14:creationId xmlns:p14="http://schemas.microsoft.com/office/powerpoint/2010/main" xmlns="" val="404902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85278-3D07-466F-8351-667A2EBEABB8}"/>
              </a:ext>
            </a:extLst>
          </p:cNvPr>
          <p:cNvSpPr>
            <a:spLocks noGrp="1"/>
          </p:cNvSpPr>
          <p:nvPr>
            <p:ph type="title"/>
          </p:nvPr>
        </p:nvSpPr>
        <p:spPr>
          <a:xfrm>
            <a:off x="3723904" y="334934"/>
            <a:ext cx="10515600" cy="569459"/>
          </a:xfrm>
        </p:spPr>
        <p:txBody>
          <a:bodyPr anchor="ctr">
            <a:normAutofit/>
          </a:bodyPr>
          <a:lstStyle/>
          <a:p>
            <a:r>
              <a:rPr lang="en-US" sz="3400" dirty="0"/>
              <a:t>Action Plan – Performance Management</a:t>
            </a:r>
          </a:p>
        </p:txBody>
      </p:sp>
      <p:sp>
        <p:nvSpPr>
          <p:cNvPr id="6" name="Slide Number Placeholder 5" hidden="1">
            <a:extLst>
              <a:ext uri="{FF2B5EF4-FFF2-40B4-BE49-F238E27FC236}">
                <a16:creationId xmlns:a16="http://schemas.microsoft.com/office/drawing/2014/main" xmlns="" id="{AB55FF1C-3CBD-419A-9DE4-7A8AA6371B6A}"/>
              </a:ext>
            </a:extLst>
          </p:cNvPr>
          <p:cNvSpPr>
            <a:spLocks noGrp="1"/>
          </p:cNvSpPr>
          <p:nvPr>
            <p:ph type="sldNum" sz="quarter" idx="4294967295"/>
          </p:nvPr>
        </p:nvSpPr>
        <p:spPr>
          <a:xfrm>
            <a:off x="9448800" y="6356350"/>
            <a:ext cx="2743200" cy="365125"/>
          </a:xfrm>
          <a:prstGeom prst="rect">
            <a:avLst/>
          </a:prstGeom>
        </p:spPr>
        <p:txBody>
          <a:bodyPr>
            <a:normAutofit/>
          </a:bodyPr>
          <a:lstStyle/>
          <a:p>
            <a:pPr>
              <a:lnSpc>
                <a:spcPct val="90000"/>
              </a:lnSpc>
              <a:spcAft>
                <a:spcPts val="600"/>
              </a:spcAft>
            </a:pPr>
            <a:fld id="{D8DA9DAA-006C-4F4B-980E-E3DF019B24E2}" type="slidenum">
              <a:rPr lang="en-US" b="1" cap="all" spc="100" smtClean="0">
                <a:solidFill>
                  <a:schemeClr val="accent2"/>
                </a:solidFill>
              </a:rPr>
              <a:pPr>
                <a:lnSpc>
                  <a:spcPct val="90000"/>
                </a:lnSpc>
                <a:spcAft>
                  <a:spcPts val="600"/>
                </a:spcAft>
              </a:pPr>
              <a:t>6</a:t>
            </a:fld>
            <a:endParaRPr lang="en-US" b="1" cap="all" spc="100">
              <a:solidFill>
                <a:schemeClr val="accent2"/>
              </a:solidFill>
            </a:endParaRPr>
          </a:p>
        </p:txBody>
      </p:sp>
      <p:graphicFrame>
        <p:nvGraphicFramePr>
          <p:cNvPr id="5" name="Table 6">
            <a:extLst>
              <a:ext uri="{FF2B5EF4-FFF2-40B4-BE49-F238E27FC236}">
                <a16:creationId xmlns:a16="http://schemas.microsoft.com/office/drawing/2014/main" xmlns="" id="{02BCDC27-6002-4CFE-8E4D-09E60031A2BB}"/>
              </a:ext>
            </a:extLst>
          </p:cNvPr>
          <p:cNvGraphicFramePr>
            <a:graphicFrameLocks noGrp="1"/>
          </p:cNvGraphicFramePr>
          <p:nvPr>
            <p:extLst>
              <p:ext uri="{D42A27DB-BD31-4B8C-83A1-F6EECF244321}">
                <p14:modId xmlns:p14="http://schemas.microsoft.com/office/powerpoint/2010/main" xmlns="" val="2891955946"/>
              </p:ext>
            </p:extLst>
          </p:nvPr>
        </p:nvGraphicFramePr>
        <p:xfrm>
          <a:off x="433137" y="1427176"/>
          <a:ext cx="11367436" cy="4614943"/>
        </p:xfrm>
        <a:graphic>
          <a:graphicData uri="http://schemas.openxmlformats.org/drawingml/2006/table">
            <a:tbl>
              <a:tblPr firstRow="1" bandRow="1">
                <a:tableStyleId>{5C22544A-7EE6-4342-B048-85BDC9FD1C3A}</a:tableStyleId>
              </a:tblPr>
              <a:tblGrid>
                <a:gridCol w="3668519">
                  <a:extLst>
                    <a:ext uri="{9D8B030D-6E8A-4147-A177-3AD203B41FA5}">
                      <a16:colId xmlns:a16="http://schemas.microsoft.com/office/drawing/2014/main" xmlns="" val="2629352858"/>
                    </a:ext>
                  </a:extLst>
                </a:gridCol>
                <a:gridCol w="2703989">
                  <a:extLst>
                    <a:ext uri="{9D8B030D-6E8A-4147-A177-3AD203B41FA5}">
                      <a16:colId xmlns:a16="http://schemas.microsoft.com/office/drawing/2014/main" xmlns="" val="3643155300"/>
                    </a:ext>
                  </a:extLst>
                </a:gridCol>
                <a:gridCol w="3148440">
                  <a:extLst>
                    <a:ext uri="{9D8B030D-6E8A-4147-A177-3AD203B41FA5}">
                      <a16:colId xmlns:a16="http://schemas.microsoft.com/office/drawing/2014/main" xmlns="" val="431933052"/>
                    </a:ext>
                  </a:extLst>
                </a:gridCol>
                <a:gridCol w="1846488">
                  <a:extLst>
                    <a:ext uri="{9D8B030D-6E8A-4147-A177-3AD203B41FA5}">
                      <a16:colId xmlns:a16="http://schemas.microsoft.com/office/drawing/2014/main" xmlns="" val="2718258180"/>
                    </a:ext>
                  </a:extLst>
                </a:gridCol>
              </a:tblGrid>
              <a:tr h="369763">
                <a:tc>
                  <a:txBody>
                    <a:bodyPr/>
                    <a:lstStyle/>
                    <a:p>
                      <a:pPr algn="ctr"/>
                      <a:r>
                        <a:rPr lang="en-ZA" sz="1700" dirty="0"/>
                        <a:t>Finding</a:t>
                      </a:r>
                    </a:p>
                  </a:txBody>
                  <a:tcPr marL="84660" marR="84660" marT="42330" marB="42330">
                    <a:solidFill>
                      <a:srgbClr val="005D28"/>
                    </a:solidFill>
                  </a:tcPr>
                </a:tc>
                <a:tc>
                  <a:txBody>
                    <a:bodyPr/>
                    <a:lstStyle/>
                    <a:p>
                      <a:pPr algn="ctr"/>
                      <a:r>
                        <a:rPr lang="en-ZA" sz="1700" dirty="0"/>
                        <a:t>Root Cause</a:t>
                      </a:r>
                    </a:p>
                  </a:txBody>
                  <a:tcPr marL="84660" marR="84660" marT="42330" marB="42330">
                    <a:solidFill>
                      <a:srgbClr val="005D28"/>
                    </a:solidFill>
                  </a:tcPr>
                </a:tc>
                <a:tc>
                  <a:txBody>
                    <a:bodyPr/>
                    <a:lstStyle/>
                    <a:p>
                      <a:pPr algn="ctr"/>
                      <a:r>
                        <a:rPr lang="en-ZA" sz="1700" dirty="0"/>
                        <a:t>Action Plan</a:t>
                      </a:r>
                    </a:p>
                  </a:txBody>
                  <a:tcPr marL="84660" marR="84660" marT="42330" marB="42330">
                    <a:solidFill>
                      <a:srgbClr val="005D28"/>
                    </a:solidFill>
                  </a:tcPr>
                </a:tc>
                <a:tc>
                  <a:txBody>
                    <a:bodyPr/>
                    <a:lstStyle/>
                    <a:p>
                      <a:pPr algn="ctr"/>
                      <a:r>
                        <a:rPr lang="en-ZA" sz="1700" dirty="0"/>
                        <a:t>Due date</a:t>
                      </a:r>
                    </a:p>
                  </a:txBody>
                  <a:tcPr marL="84660" marR="84660" marT="42330" marB="42330">
                    <a:solidFill>
                      <a:srgbClr val="005D28"/>
                    </a:solidFill>
                  </a:tcPr>
                </a:tc>
                <a:extLst>
                  <a:ext uri="{0D108BD9-81ED-4DB2-BD59-A6C34878D82A}">
                    <a16:rowId xmlns:a16="http://schemas.microsoft.com/office/drawing/2014/main" xmlns="" val="3443855579"/>
                  </a:ext>
                </a:extLst>
              </a:tr>
              <a:tr h="3820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t>Reported achievement not supported by accurate and complete listing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t>Indicators not well-defined and targets not specific and measurable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t>Nonalignment of prioritised indicators as per the ENE and APP.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marL="84660" marR="84660" marT="42330" marB="42330">
                    <a:lnB w="12700" cap="flat" cmpd="sng" algn="ctr">
                      <a:solidFill>
                        <a:schemeClr val="tx1"/>
                      </a:solidFill>
                      <a:prstDash val="solid"/>
                      <a:round/>
                      <a:headEnd type="none" w="med" len="med"/>
                      <a:tailEnd type="none" w="med" len="med"/>
                    </a:lnB>
                    <a:no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i="0" u="none" kern="1200" dirty="0">
                          <a:solidFill>
                            <a:schemeClr val="dk1"/>
                          </a:solidFill>
                          <a:latin typeface="+mn-lt"/>
                          <a:ea typeface="+mn-ea"/>
                          <a:cs typeface="+mn-cs"/>
                        </a:rPr>
                        <a:t>Inaccurate and unreliable listing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i="0" u="none" kern="1200" dirty="0">
                          <a:solidFill>
                            <a:schemeClr val="dk1"/>
                          </a:solidFill>
                          <a:latin typeface="+mn-lt"/>
                          <a:ea typeface="+mn-ea"/>
                          <a:cs typeface="+mn-cs"/>
                        </a:rPr>
                        <a:t>Inadequate processes and procedures for the collection, collation and verification of information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i="0" u="none" kern="1200" dirty="0">
                          <a:solidFill>
                            <a:schemeClr val="dk1"/>
                          </a:solidFill>
                          <a:latin typeface="+mn-lt"/>
                          <a:ea typeface="+mn-ea"/>
                          <a:cs typeface="+mn-cs"/>
                        </a:rPr>
                        <a:t>Inadequate quality checks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i="0" u="none" kern="1200" dirty="0">
                          <a:solidFill>
                            <a:schemeClr val="dk1"/>
                          </a:solidFill>
                          <a:latin typeface="+mn-lt"/>
                          <a:ea typeface="+mn-ea"/>
                          <a:cs typeface="+mn-cs"/>
                        </a:rPr>
                        <a:t>Inadequate quality checks on Indicators &amp; Targets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300" b="0" i="0" u="none" kern="1200" dirty="0">
                        <a:solidFill>
                          <a:schemeClr val="dk1"/>
                        </a:solidFill>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300" b="0" i="0" u="none" kern="1200" dirty="0">
                        <a:solidFill>
                          <a:schemeClr val="dk1"/>
                        </a:solidFill>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300" b="0" i="0" u="none" kern="1200" dirty="0">
                        <a:solidFill>
                          <a:schemeClr val="dk1"/>
                        </a:solidFill>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300" b="0" i="0" u="none" kern="1200" dirty="0">
                        <a:solidFill>
                          <a:schemeClr val="dk1"/>
                        </a:solidFill>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300" b="0" i="0" u="none" kern="1200" dirty="0">
                        <a:solidFill>
                          <a:schemeClr val="dk1"/>
                        </a:solidFill>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i="0" u="none" kern="1200" dirty="0">
                          <a:solidFill>
                            <a:schemeClr val="dk1"/>
                          </a:solidFill>
                          <a:latin typeface="+mn-lt"/>
                          <a:ea typeface="+mn-ea"/>
                          <a:cs typeface="+mn-cs"/>
                        </a:rPr>
                        <a:t> Constant revision of the APP without considering the final ENE</a:t>
                      </a:r>
                    </a:p>
                  </a:txBody>
                  <a:tcPr marL="84660" marR="84660" marT="42330" marB="42330">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Addressing the findings are ongoing. Will be resolved by year end.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 APP being amended and reporting will be realigned accordingly. </a:t>
                      </a:r>
                    </a:p>
                    <a:p>
                      <a:endParaRPr lang="en-ZA" sz="1300" dirty="0"/>
                    </a:p>
                    <a:p>
                      <a:endParaRPr lang="en-ZA" sz="1300" dirty="0"/>
                    </a:p>
                    <a:p>
                      <a:endParaRPr lang="en-ZA" sz="1300" dirty="0"/>
                    </a:p>
                    <a:p>
                      <a:r>
                        <a:rPr lang="en-ZA" sz="1300" dirty="0"/>
                        <a:t>Department is currently developing APP and will  ensure that APP indicators are well defined through engagement with  relevant stakeholders including Internal Audit Unit and DPME official. </a:t>
                      </a:r>
                    </a:p>
                    <a:p>
                      <a:endParaRPr lang="en-ZA" sz="1300" dirty="0"/>
                    </a:p>
                    <a:p>
                      <a:endParaRPr lang="en-ZA" sz="1300" dirty="0"/>
                    </a:p>
                    <a:p>
                      <a:r>
                        <a:rPr lang="en-ZA" sz="1300" dirty="0"/>
                        <a:t>SPM has worked closely with DCDT Finance Office in engaging National Treasury to ensure that APP indicators are aligned with ENE indicators. The last engagement with National Treasury was on 07 October 2022.</a:t>
                      </a:r>
                    </a:p>
                    <a:p>
                      <a:endParaRPr lang="en-ZA" sz="1300" dirty="0"/>
                    </a:p>
                    <a:p>
                      <a:endParaRPr lang="en-ZA" sz="1300" dirty="0"/>
                    </a:p>
                  </a:txBody>
                  <a:tcPr marL="84660" marR="84660" marT="42330" marB="42330">
                    <a:lnB w="12700" cap="flat" cmpd="sng" algn="ctr">
                      <a:solidFill>
                        <a:schemeClr val="tx1"/>
                      </a:solidFill>
                      <a:prstDash val="solid"/>
                      <a:round/>
                      <a:headEnd type="none" w="med" len="med"/>
                      <a:tailEnd type="none" w="med" len="med"/>
                    </a:lnB>
                    <a:noFill/>
                  </a:tcPr>
                </a:tc>
                <a:tc>
                  <a:txBody>
                    <a:bodyPr/>
                    <a:lstStyle/>
                    <a:p>
                      <a:r>
                        <a:rPr kumimoji="0" lang="en-US" sz="1300" b="0" i="0" u="none" strike="noStrike" kern="1200" cap="none" spc="0" normalizeH="0" baseline="0" noProof="0" dirty="0">
                          <a:ln>
                            <a:noFill/>
                          </a:ln>
                          <a:solidFill>
                            <a:prstClr val="black"/>
                          </a:solidFill>
                          <a:effectLst/>
                          <a:uLnTx/>
                          <a:uFillTx/>
                          <a:latin typeface="+mn-lt"/>
                          <a:ea typeface="+mn-ea"/>
                          <a:cs typeface="+mn-cs"/>
                        </a:rPr>
                        <a:t>Findings should be addressed by 31 March 2023</a:t>
                      </a: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r>
                        <a:rPr kumimoji="0" lang="en-US" sz="1300" b="0" i="0" u="none" strike="noStrike" kern="1200" cap="none" spc="0" normalizeH="0" baseline="0" noProof="0" dirty="0">
                          <a:ln>
                            <a:noFill/>
                          </a:ln>
                          <a:solidFill>
                            <a:prstClr val="black"/>
                          </a:solidFill>
                          <a:effectLst/>
                          <a:uLnTx/>
                          <a:uFillTx/>
                          <a:latin typeface="+mn-lt"/>
                          <a:ea typeface="+mn-ea"/>
                          <a:cs typeface="+mn-cs"/>
                        </a:rPr>
                        <a:t>Annually</a:t>
                      </a: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r>
                        <a:rPr kumimoji="0" lang="en-US" sz="1300" b="0" i="0" u="none" strike="noStrike" kern="1200" cap="none" spc="0" normalizeH="0" baseline="0" noProof="0" dirty="0">
                          <a:ln>
                            <a:noFill/>
                          </a:ln>
                          <a:solidFill>
                            <a:prstClr val="black"/>
                          </a:solidFill>
                          <a:effectLst/>
                          <a:uLnTx/>
                          <a:uFillTx/>
                          <a:latin typeface="+mn-lt"/>
                          <a:ea typeface="+mn-ea"/>
                          <a:cs typeface="+mn-cs"/>
                        </a:rPr>
                        <a:t>Annually</a:t>
                      </a:r>
                    </a:p>
                    <a:p>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endParaRPr lang="en-ZA" sz="1300" dirty="0"/>
                    </a:p>
                  </a:txBody>
                  <a:tcPr marL="84660" marR="84660" marT="42330" marB="4233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93995332"/>
                  </a:ext>
                </a:extLst>
              </a:tr>
            </a:tbl>
          </a:graphicData>
        </a:graphic>
      </p:graphicFrame>
      <mc:AlternateContent xmlns:mc="http://schemas.openxmlformats.org/markup-compatibility/2006">
        <mc:Choice xmlns:p14="http://schemas.microsoft.com/office/powerpoint/2010/main" xmlns="" Requires="p14">
          <p:contentPart p14:bwMode="auto" r:id="rId2">
            <p14:nvContentPartPr>
              <p14:cNvPr id="7" name="Ink 6">
                <a:extLst>
                  <a:ext uri="{FF2B5EF4-FFF2-40B4-BE49-F238E27FC236}">
                    <a16:creationId xmlns:a16="http://schemas.microsoft.com/office/drawing/2014/main" id="{559C383A-2A22-B568-B1C2-34AF78382F36}"/>
                  </a:ext>
                </a:extLst>
              </p14:cNvPr>
              <p14:cNvContentPartPr/>
              <p14:nvPr/>
            </p14:nvContentPartPr>
            <p14:xfrm>
              <a:off x="8159632" y="619664"/>
              <a:ext cx="360" cy="360"/>
            </p14:xfrm>
          </p:contentPart>
        </mc:Choice>
        <mc:Fallback>
          <p:pic>
            <p:nvPicPr>
              <p:cNvPr id="7" name="Ink 6">
                <a:extLst>
                  <a:ext uri="{FF2B5EF4-FFF2-40B4-BE49-F238E27FC236}">
                    <a16:creationId xmlns:a16="http://schemas.microsoft.com/office/drawing/2014/main" xmlns="" xmlns:p14="http://schemas.microsoft.com/office/powerpoint/2010/main" id="{559C383A-2A22-B568-B1C2-34AF78382F36}"/>
                  </a:ext>
                </a:extLst>
              </p:cNvPr>
              <p:cNvPicPr/>
              <p:nvPr/>
            </p:nvPicPr>
            <p:blipFill>
              <a:blip r:embed="rId3"/>
              <a:stretch>
                <a:fillRect/>
              </a:stretch>
            </p:blipFill>
            <p:spPr>
              <a:xfrm>
                <a:off x="8150632" y="610664"/>
                <a:ext cx="18000" cy="18000"/>
              </a:xfrm>
              <a:prstGeom prst="rect">
                <a:avLst/>
              </a:prstGeom>
            </p:spPr>
          </p:pic>
        </mc:Fallback>
      </mc:AlternateContent>
    </p:spTree>
    <p:extLst>
      <p:ext uri="{BB962C8B-B14F-4D97-AF65-F5344CB8AC3E}">
        <p14:creationId xmlns:p14="http://schemas.microsoft.com/office/powerpoint/2010/main" xmlns="" val="324177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85278-3D07-466F-8351-667A2EBEABB8}"/>
              </a:ext>
            </a:extLst>
          </p:cNvPr>
          <p:cNvSpPr>
            <a:spLocks noGrp="1"/>
          </p:cNvSpPr>
          <p:nvPr>
            <p:ph type="title"/>
          </p:nvPr>
        </p:nvSpPr>
        <p:spPr>
          <a:xfrm>
            <a:off x="3723904" y="334934"/>
            <a:ext cx="10515600" cy="569459"/>
          </a:xfrm>
        </p:spPr>
        <p:txBody>
          <a:bodyPr anchor="ctr">
            <a:normAutofit/>
          </a:bodyPr>
          <a:lstStyle/>
          <a:p>
            <a:r>
              <a:rPr lang="en-US" sz="3400" dirty="0"/>
              <a:t>Action Plan – Human Resource</a:t>
            </a:r>
          </a:p>
        </p:txBody>
      </p:sp>
      <p:sp>
        <p:nvSpPr>
          <p:cNvPr id="6" name="Slide Number Placeholder 5" hidden="1">
            <a:extLst>
              <a:ext uri="{FF2B5EF4-FFF2-40B4-BE49-F238E27FC236}">
                <a16:creationId xmlns:a16="http://schemas.microsoft.com/office/drawing/2014/main" xmlns="" id="{AB55FF1C-3CBD-419A-9DE4-7A8AA6371B6A}"/>
              </a:ext>
            </a:extLst>
          </p:cNvPr>
          <p:cNvSpPr>
            <a:spLocks noGrp="1"/>
          </p:cNvSpPr>
          <p:nvPr>
            <p:ph type="sldNum" sz="quarter" idx="4294967295"/>
          </p:nvPr>
        </p:nvSpPr>
        <p:spPr>
          <a:xfrm>
            <a:off x="9448800" y="6356350"/>
            <a:ext cx="2743200" cy="365125"/>
          </a:xfrm>
          <a:prstGeom prst="rect">
            <a:avLst/>
          </a:prstGeom>
        </p:spPr>
        <p:txBody>
          <a:bodyPr>
            <a:normAutofit/>
          </a:bodyPr>
          <a:lstStyle/>
          <a:p>
            <a:pPr>
              <a:lnSpc>
                <a:spcPct val="90000"/>
              </a:lnSpc>
              <a:spcAft>
                <a:spcPts val="600"/>
              </a:spcAft>
            </a:pPr>
            <a:fld id="{D8DA9DAA-006C-4F4B-980E-E3DF019B24E2}" type="slidenum">
              <a:rPr lang="en-US" b="1" cap="all" spc="100" smtClean="0">
                <a:solidFill>
                  <a:schemeClr val="accent2"/>
                </a:solidFill>
              </a:rPr>
              <a:pPr>
                <a:lnSpc>
                  <a:spcPct val="90000"/>
                </a:lnSpc>
                <a:spcAft>
                  <a:spcPts val="600"/>
                </a:spcAft>
              </a:pPr>
              <a:t>7</a:t>
            </a:fld>
            <a:endParaRPr lang="en-US" b="1" cap="all" spc="100">
              <a:solidFill>
                <a:schemeClr val="accent2"/>
              </a:solidFill>
            </a:endParaRPr>
          </a:p>
        </p:txBody>
      </p:sp>
      <p:graphicFrame>
        <p:nvGraphicFramePr>
          <p:cNvPr id="5" name="Table 6">
            <a:extLst>
              <a:ext uri="{FF2B5EF4-FFF2-40B4-BE49-F238E27FC236}">
                <a16:creationId xmlns:a16="http://schemas.microsoft.com/office/drawing/2014/main" xmlns="" id="{02BCDC27-6002-4CFE-8E4D-09E60031A2BB}"/>
              </a:ext>
            </a:extLst>
          </p:cNvPr>
          <p:cNvGraphicFramePr>
            <a:graphicFrameLocks noGrp="1"/>
          </p:cNvGraphicFramePr>
          <p:nvPr>
            <p:extLst>
              <p:ext uri="{D42A27DB-BD31-4B8C-83A1-F6EECF244321}">
                <p14:modId xmlns:p14="http://schemas.microsoft.com/office/powerpoint/2010/main" xmlns="" val="3904689605"/>
              </p:ext>
            </p:extLst>
          </p:nvPr>
        </p:nvGraphicFramePr>
        <p:xfrm>
          <a:off x="838200" y="1427176"/>
          <a:ext cx="10026112" cy="4614943"/>
        </p:xfrm>
        <a:graphic>
          <a:graphicData uri="http://schemas.openxmlformats.org/drawingml/2006/table">
            <a:tbl>
              <a:tblPr firstRow="1" bandRow="1">
                <a:tableStyleId>{5C22544A-7EE6-4342-B048-85BDC9FD1C3A}</a:tableStyleId>
              </a:tblPr>
              <a:tblGrid>
                <a:gridCol w="3235645">
                  <a:extLst>
                    <a:ext uri="{9D8B030D-6E8A-4147-A177-3AD203B41FA5}">
                      <a16:colId xmlns:a16="http://schemas.microsoft.com/office/drawing/2014/main" xmlns="" val="2629352858"/>
                    </a:ext>
                  </a:extLst>
                </a:gridCol>
                <a:gridCol w="2384926">
                  <a:extLst>
                    <a:ext uri="{9D8B030D-6E8A-4147-A177-3AD203B41FA5}">
                      <a16:colId xmlns:a16="http://schemas.microsoft.com/office/drawing/2014/main" xmlns="" val="3643155300"/>
                    </a:ext>
                  </a:extLst>
                </a:gridCol>
                <a:gridCol w="2776934">
                  <a:extLst>
                    <a:ext uri="{9D8B030D-6E8A-4147-A177-3AD203B41FA5}">
                      <a16:colId xmlns:a16="http://schemas.microsoft.com/office/drawing/2014/main" xmlns="" val="431933052"/>
                    </a:ext>
                  </a:extLst>
                </a:gridCol>
                <a:gridCol w="1628607">
                  <a:extLst>
                    <a:ext uri="{9D8B030D-6E8A-4147-A177-3AD203B41FA5}">
                      <a16:colId xmlns:a16="http://schemas.microsoft.com/office/drawing/2014/main" xmlns="" val="2718258180"/>
                    </a:ext>
                  </a:extLst>
                </a:gridCol>
              </a:tblGrid>
              <a:tr h="369763">
                <a:tc>
                  <a:txBody>
                    <a:bodyPr/>
                    <a:lstStyle/>
                    <a:p>
                      <a:pPr algn="ctr"/>
                      <a:r>
                        <a:rPr lang="en-ZA" sz="1700" dirty="0"/>
                        <a:t>Finding</a:t>
                      </a:r>
                    </a:p>
                  </a:txBody>
                  <a:tcPr marL="84660" marR="84660" marT="42330" marB="42330">
                    <a:solidFill>
                      <a:srgbClr val="005D28"/>
                    </a:solidFill>
                  </a:tcPr>
                </a:tc>
                <a:tc>
                  <a:txBody>
                    <a:bodyPr/>
                    <a:lstStyle/>
                    <a:p>
                      <a:pPr algn="ctr"/>
                      <a:r>
                        <a:rPr lang="en-ZA" sz="1700" dirty="0"/>
                        <a:t>Root Cause</a:t>
                      </a:r>
                    </a:p>
                  </a:txBody>
                  <a:tcPr marL="84660" marR="84660" marT="42330" marB="42330">
                    <a:solidFill>
                      <a:srgbClr val="005D28"/>
                    </a:solidFill>
                  </a:tcPr>
                </a:tc>
                <a:tc>
                  <a:txBody>
                    <a:bodyPr/>
                    <a:lstStyle/>
                    <a:p>
                      <a:pPr algn="ctr"/>
                      <a:r>
                        <a:rPr lang="en-ZA" sz="1700" dirty="0"/>
                        <a:t>Action Plan</a:t>
                      </a:r>
                    </a:p>
                  </a:txBody>
                  <a:tcPr marL="84660" marR="84660" marT="42330" marB="42330">
                    <a:solidFill>
                      <a:srgbClr val="005D28"/>
                    </a:solidFill>
                  </a:tcPr>
                </a:tc>
                <a:tc>
                  <a:txBody>
                    <a:bodyPr/>
                    <a:lstStyle/>
                    <a:p>
                      <a:pPr algn="ctr"/>
                      <a:r>
                        <a:rPr lang="en-ZA" sz="1700" dirty="0"/>
                        <a:t>Due date</a:t>
                      </a:r>
                    </a:p>
                  </a:txBody>
                  <a:tcPr marL="84660" marR="84660" marT="42330" marB="42330">
                    <a:solidFill>
                      <a:srgbClr val="005D28"/>
                    </a:solidFill>
                  </a:tcPr>
                </a:tc>
                <a:extLst>
                  <a:ext uri="{0D108BD9-81ED-4DB2-BD59-A6C34878D82A}">
                    <a16:rowId xmlns:a16="http://schemas.microsoft.com/office/drawing/2014/main" xmlns="" val="3443855579"/>
                  </a:ext>
                </a:extLst>
              </a:tr>
              <a:tr h="3820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t>Delays in developing and implementing Departmental  Human Resource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t>The procurement of training is not in compliant with the National Treasury Instruction.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t>Fruitless and Wasteful Expenditure disclosure  note understated on the AFS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marL="84660" marR="84660" marT="42330" marB="42330">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i="0" u="none" kern="1200" dirty="0">
                          <a:solidFill>
                            <a:schemeClr val="dk1"/>
                          </a:solidFill>
                          <a:latin typeface="+mn-lt"/>
                          <a:ea typeface="+mn-ea"/>
                          <a:cs typeface="+mn-cs"/>
                        </a:rPr>
                        <a:t> Delays in finalisation  of the  funded and approved Organizational Structure.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i="0" u="none" kern="1200" dirty="0">
                          <a:solidFill>
                            <a:schemeClr val="dk1"/>
                          </a:solidFill>
                          <a:latin typeface="+mn-lt"/>
                          <a:ea typeface="+mn-ea"/>
                          <a:cs typeface="+mn-cs"/>
                        </a:rPr>
                        <a:t>Late approval of the amended Strategic Plan.</a:t>
                      </a:r>
                      <a:endParaRPr lang="en-US" sz="1300" b="0" i="0" u="none" kern="1200" dirty="0">
                        <a:solidFill>
                          <a:schemeClr val="dk1"/>
                        </a:solidFill>
                        <a:latin typeface="+mn-lt"/>
                        <a:ea typeface="+mn-ea"/>
                        <a:cs typeface="+mn-cs"/>
                      </a:endParaRPr>
                    </a:p>
                    <a:p>
                      <a:endParaRPr lang="en-ZA" sz="1300" b="0" i="0" u="none"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t>Departmental policy not in line with NT Supply Chain Management laws and regulations</a:t>
                      </a:r>
                    </a:p>
                    <a:p>
                      <a:endParaRPr lang="en-ZA" sz="1300" b="0" i="0" u="none" kern="1200" dirty="0">
                        <a:solidFill>
                          <a:schemeClr val="dk1"/>
                        </a:solidFill>
                        <a:latin typeface="+mn-lt"/>
                        <a:ea typeface="+mn-ea"/>
                        <a:cs typeface="+mn-cs"/>
                      </a:endParaRPr>
                    </a:p>
                  </a:txBody>
                  <a:tcPr marL="84660" marR="84660" marT="42330" marB="42330">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dirty="0"/>
                        <a:t>DCDT draft structure was presented to EXCO on 31 October. Work in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3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3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3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a:t>Letter was forwarded to Treasury on 26 September to request exemption.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a:t> Circular was issued to inform all staff to follow 3 quotation rule with all short courses.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a:t>Irregular referred to Labour Relations to investigate and suggest consequence.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dirty="0"/>
                        <a:t>Finding on fruitless and wasteful expenditure </a:t>
                      </a:r>
                      <a:r>
                        <a:rPr lang="en-ZA" sz="1300" dirty="0" err="1"/>
                        <a:t>iro</a:t>
                      </a:r>
                      <a:r>
                        <a:rPr lang="en-ZA" sz="1300" dirty="0"/>
                        <a:t> recruitment still to be resolved.</a:t>
                      </a:r>
                    </a:p>
                    <a:p>
                      <a:endParaRPr lang="en-ZA" sz="1300" dirty="0"/>
                    </a:p>
                    <a:p>
                      <a:endParaRPr lang="en-ZA" sz="1300" dirty="0"/>
                    </a:p>
                  </a:txBody>
                  <a:tcPr marL="84660" marR="84660" marT="42330" marB="42330">
                    <a:lnB w="12700" cap="flat" cmpd="sng" algn="ctr">
                      <a:solidFill>
                        <a:schemeClr val="tx1"/>
                      </a:solidFill>
                      <a:prstDash val="solid"/>
                      <a:round/>
                      <a:headEnd type="none" w="med" len="med"/>
                      <a:tailEnd type="none" w="med" len="med"/>
                    </a:lnB>
                    <a:noFill/>
                  </a:tcPr>
                </a:tc>
                <a:tc>
                  <a:txBody>
                    <a:bodyPr/>
                    <a:lstStyle/>
                    <a:p>
                      <a:r>
                        <a:rPr lang="en-ZA" sz="1300" dirty="0"/>
                        <a:t>Dependent on approved structure</a:t>
                      </a:r>
                    </a:p>
                    <a:p>
                      <a:endParaRPr lang="en-ZA" sz="1300" dirty="0"/>
                    </a:p>
                    <a:p>
                      <a:endParaRPr lang="en-ZA" sz="1300" dirty="0"/>
                    </a:p>
                    <a:p>
                      <a:endParaRPr lang="en-ZA" sz="1300" dirty="0"/>
                    </a:p>
                    <a:p>
                      <a:endParaRPr lang="en-ZA" sz="1300" dirty="0"/>
                    </a:p>
                    <a:p>
                      <a:r>
                        <a:rPr lang="en-ZA" sz="1300" dirty="0"/>
                        <a:t>31 December 2022</a:t>
                      </a:r>
                    </a:p>
                    <a:p>
                      <a:endParaRPr lang="en-ZA" sz="1300" dirty="0"/>
                    </a:p>
                    <a:p>
                      <a:endParaRPr lang="en-ZA" sz="1300" dirty="0"/>
                    </a:p>
                    <a:p>
                      <a:endParaRPr lang="en-ZA" sz="1300" dirty="0"/>
                    </a:p>
                    <a:p>
                      <a:endParaRPr lang="en-ZA" sz="1300" dirty="0"/>
                    </a:p>
                    <a:p>
                      <a:endParaRPr lang="en-ZA" sz="1300" dirty="0"/>
                    </a:p>
                    <a:p>
                      <a:endParaRPr lang="en-ZA" sz="1300" dirty="0"/>
                    </a:p>
                    <a:p>
                      <a:endParaRPr lang="en-ZA" sz="1300" dirty="0"/>
                    </a:p>
                    <a:p>
                      <a:endParaRPr lang="en-ZA" sz="1300" dirty="0"/>
                    </a:p>
                    <a:p>
                      <a:endParaRPr lang="en-ZA" sz="1300" dirty="0"/>
                    </a:p>
                    <a:p>
                      <a:r>
                        <a:rPr lang="en-ZA" sz="1300" dirty="0"/>
                        <a:t>31 March 2022</a:t>
                      </a:r>
                    </a:p>
                    <a:p>
                      <a:endParaRPr lang="en-ZA" sz="1300" dirty="0"/>
                    </a:p>
                  </a:txBody>
                  <a:tcPr marL="84660" marR="84660" marT="42330" marB="4233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93995332"/>
                  </a:ext>
                </a:extLst>
              </a:tr>
            </a:tbl>
          </a:graphicData>
        </a:graphic>
      </p:graphicFrame>
      <mc:AlternateContent xmlns:mc="http://schemas.openxmlformats.org/markup-compatibility/2006">
        <mc:Choice xmlns:p14="http://schemas.microsoft.com/office/powerpoint/2010/main" xmlns="" Requires="p14">
          <p:contentPart p14:bwMode="auto" r:id="rId2">
            <p14:nvContentPartPr>
              <p14:cNvPr id="7" name="Ink 6">
                <a:extLst>
                  <a:ext uri="{FF2B5EF4-FFF2-40B4-BE49-F238E27FC236}">
                    <a16:creationId xmlns:a16="http://schemas.microsoft.com/office/drawing/2014/main" id="{559C383A-2A22-B568-B1C2-34AF78382F36}"/>
                  </a:ext>
                </a:extLst>
              </p14:cNvPr>
              <p14:cNvContentPartPr/>
              <p14:nvPr/>
            </p14:nvContentPartPr>
            <p14:xfrm>
              <a:off x="8159632" y="619664"/>
              <a:ext cx="360" cy="360"/>
            </p14:xfrm>
          </p:contentPart>
        </mc:Choice>
        <mc:Fallback>
          <p:pic>
            <p:nvPicPr>
              <p:cNvPr id="7" name="Ink 6">
                <a:extLst>
                  <a:ext uri="{FF2B5EF4-FFF2-40B4-BE49-F238E27FC236}">
                    <a16:creationId xmlns:a16="http://schemas.microsoft.com/office/drawing/2014/main" xmlns="" xmlns:p14="http://schemas.microsoft.com/office/powerpoint/2010/main" id="{559C383A-2A22-B568-B1C2-34AF78382F36}"/>
                  </a:ext>
                </a:extLst>
              </p:cNvPr>
              <p:cNvPicPr/>
              <p:nvPr/>
            </p:nvPicPr>
            <p:blipFill>
              <a:blip r:embed="rId3"/>
              <a:stretch>
                <a:fillRect/>
              </a:stretch>
            </p:blipFill>
            <p:spPr>
              <a:xfrm>
                <a:off x="8150632" y="610664"/>
                <a:ext cx="18000" cy="18000"/>
              </a:xfrm>
              <a:prstGeom prst="rect">
                <a:avLst/>
              </a:prstGeom>
            </p:spPr>
          </p:pic>
        </mc:Fallback>
      </mc:AlternateContent>
    </p:spTree>
    <p:extLst>
      <p:ext uri="{BB962C8B-B14F-4D97-AF65-F5344CB8AC3E}">
        <p14:creationId xmlns:p14="http://schemas.microsoft.com/office/powerpoint/2010/main" xmlns="" val="297938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85278-3D07-466F-8351-667A2EBEABB8}"/>
              </a:ext>
            </a:extLst>
          </p:cNvPr>
          <p:cNvSpPr>
            <a:spLocks noGrp="1"/>
          </p:cNvSpPr>
          <p:nvPr>
            <p:ph type="title"/>
          </p:nvPr>
        </p:nvSpPr>
        <p:spPr>
          <a:xfrm>
            <a:off x="3723904" y="334934"/>
            <a:ext cx="10515600" cy="569459"/>
          </a:xfrm>
        </p:spPr>
        <p:txBody>
          <a:bodyPr anchor="ctr">
            <a:normAutofit/>
          </a:bodyPr>
          <a:lstStyle/>
          <a:p>
            <a:r>
              <a:rPr lang="en-US" sz="3400" dirty="0"/>
              <a:t>Action Plan – Information Technology</a:t>
            </a:r>
          </a:p>
        </p:txBody>
      </p:sp>
      <p:sp>
        <p:nvSpPr>
          <p:cNvPr id="6" name="Slide Number Placeholder 5" hidden="1">
            <a:extLst>
              <a:ext uri="{FF2B5EF4-FFF2-40B4-BE49-F238E27FC236}">
                <a16:creationId xmlns:a16="http://schemas.microsoft.com/office/drawing/2014/main" xmlns="" id="{AB55FF1C-3CBD-419A-9DE4-7A8AA6371B6A}"/>
              </a:ext>
            </a:extLst>
          </p:cNvPr>
          <p:cNvSpPr>
            <a:spLocks noGrp="1"/>
          </p:cNvSpPr>
          <p:nvPr>
            <p:ph type="sldNum" sz="quarter" idx="4294967295"/>
          </p:nvPr>
        </p:nvSpPr>
        <p:spPr>
          <a:xfrm>
            <a:off x="9448800" y="6356350"/>
            <a:ext cx="2743200" cy="365125"/>
          </a:xfrm>
          <a:prstGeom prst="rect">
            <a:avLst/>
          </a:prstGeom>
        </p:spPr>
        <p:txBody>
          <a:bodyPr>
            <a:normAutofit/>
          </a:bodyPr>
          <a:lstStyle/>
          <a:p>
            <a:pPr>
              <a:lnSpc>
                <a:spcPct val="90000"/>
              </a:lnSpc>
              <a:spcAft>
                <a:spcPts val="600"/>
              </a:spcAft>
            </a:pPr>
            <a:fld id="{D8DA9DAA-006C-4F4B-980E-E3DF019B24E2}" type="slidenum">
              <a:rPr lang="en-US" b="1" cap="all" spc="100" smtClean="0">
                <a:solidFill>
                  <a:schemeClr val="accent2"/>
                </a:solidFill>
              </a:rPr>
              <a:pPr>
                <a:lnSpc>
                  <a:spcPct val="90000"/>
                </a:lnSpc>
                <a:spcAft>
                  <a:spcPts val="600"/>
                </a:spcAft>
              </a:pPr>
              <a:t>8</a:t>
            </a:fld>
            <a:endParaRPr lang="en-US" b="1" cap="all" spc="100">
              <a:solidFill>
                <a:schemeClr val="accent2"/>
              </a:solidFill>
            </a:endParaRPr>
          </a:p>
        </p:txBody>
      </p:sp>
      <p:graphicFrame>
        <p:nvGraphicFramePr>
          <p:cNvPr id="5" name="Table 6">
            <a:extLst>
              <a:ext uri="{FF2B5EF4-FFF2-40B4-BE49-F238E27FC236}">
                <a16:creationId xmlns:a16="http://schemas.microsoft.com/office/drawing/2014/main" xmlns="" id="{02BCDC27-6002-4CFE-8E4D-09E60031A2BB}"/>
              </a:ext>
            </a:extLst>
          </p:cNvPr>
          <p:cNvGraphicFramePr>
            <a:graphicFrameLocks noGrp="1"/>
          </p:cNvGraphicFramePr>
          <p:nvPr>
            <p:extLst>
              <p:ext uri="{D42A27DB-BD31-4B8C-83A1-F6EECF244321}">
                <p14:modId xmlns:p14="http://schemas.microsoft.com/office/powerpoint/2010/main" xmlns="" val="3117501965"/>
              </p:ext>
            </p:extLst>
          </p:nvPr>
        </p:nvGraphicFramePr>
        <p:xfrm>
          <a:off x="838200" y="1427176"/>
          <a:ext cx="10026112" cy="5209303"/>
        </p:xfrm>
        <a:graphic>
          <a:graphicData uri="http://schemas.openxmlformats.org/drawingml/2006/table">
            <a:tbl>
              <a:tblPr firstRow="1" bandRow="1">
                <a:tableStyleId>{5C22544A-7EE6-4342-B048-85BDC9FD1C3A}</a:tableStyleId>
              </a:tblPr>
              <a:tblGrid>
                <a:gridCol w="3235645">
                  <a:extLst>
                    <a:ext uri="{9D8B030D-6E8A-4147-A177-3AD203B41FA5}">
                      <a16:colId xmlns:a16="http://schemas.microsoft.com/office/drawing/2014/main" xmlns="" val="2629352858"/>
                    </a:ext>
                  </a:extLst>
                </a:gridCol>
                <a:gridCol w="2384926">
                  <a:extLst>
                    <a:ext uri="{9D8B030D-6E8A-4147-A177-3AD203B41FA5}">
                      <a16:colId xmlns:a16="http://schemas.microsoft.com/office/drawing/2014/main" xmlns="" val="3643155300"/>
                    </a:ext>
                  </a:extLst>
                </a:gridCol>
                <a:gridCol w="2776934">
                  <a:extLst>
                    <a:ext uri="{9D8B030D-6E8A-4147-A177-3AD203B41FA5}">
                      <a16:colId xmlns:a16="http://schemas.microsoft.com/office/drawing/2014/main" xmlns="" val="431933052"/>
                    </a:ext>
                  </a:extLst>
                </a:gridCol>
                <a:gridCol w="1628607">
                  <a:extLst>
                    <a:ext uri="{9D8B030D-6E8A-4147-A177-3AD203B41FA5}">
                      <a16:colId xmlns:a16="http://schemas.microsoft.com/office/drawing/2014/main" xmlns="" val="2718258180"/>
                    </a:ext>
                  </a:extLst>
                </a:gridCol>
              </a:tblGrid>
              <a:tr h="369763">
                <a:tc>
                  <a:txBody>
                    <a:bodyPr/>
                    <a:lstStyle/>
                    <a:p>
                      <a:pPr algn="ctr"/>
                      <a:r>
                        <a:rPr lang="en-ZA" sz="1700" dirty="0"/>
                        <a:t>Finding</a:t>
                      </a:r>
                    </a:p>
                  </a:txBody>
                  <a:tcPr marL="84660" marR="84660" marT="42330" marB="42330">
                    <a:solidFill>
                      <a:srgbClr val="005D28"/>
                    </a:solidFill>
                  </a:tcPr>
                </a:tc>
                <a:tc>
                  <a:txBody>
                    <a:bodyPr/>
                    <a:lstStyle/>
                    <a:p>
                      <a:pPr algn="ctr"/>
                      <a:r>
                        <a:rPr lang="en-ZA" sz="1700" dirty="0"/>
                        <a:t>Root Cause</a:t>
                      </a:r>
                    </a:p>
                  </a:txBody>
                  <a:tcPr marL="84660" marR="84660" marT="42330" marB="42330">
                    <a:solidFill>
                      <a:srgbClr val="005D28"/>
                    </a:solidFill>
                  </a:tcPr>
                </a:tc>
                <a:tc>
                  <a:txBody>
                    <a:bodyPr/>
                    <a:lstStyle/>
                    <a:p>
                      <a:pPr algn="ctr"/>
                      <a:r>
                        <a:rPr lang="en-ZA" sz="1700" dirty="0"/>
                        <a:t>Action Plan</a:t>
                      </a:r>
                    </a:p>
                  </a:txBody>
                  <a:tcPr marL="84660" marR="84660" marT="42330" marB="42330">
                    <a:solidFill>
                      <a:srgbClr val="005D28"/>
                    </a:solidFill>
                  </a:tcPr>
                </a:tc>
                <a:tc>
                  <a:txBody>
                    <a:bodyPr/>
                    <a:lstStyle/>
                    <a:p>
                      <a:pPr algn="ctr"/>
                      <a:r>
                        <a:rPr lang="en-ZA" sz="1700" dirty="0"/>
                        <a:t>Due date</a:t>
                      </a:r>
                    </a:p>
                  </a:txBody>
                  <a:tcPr marL="84660" marR="84660" marT="42330" marB="42330">
                    <a:solidFill>
                      <a:srgbClr val="005D28"/>
                    </a:solidFill>
                  </a:tcPr>
                </a:tc>
                <a:extLst>
                  <a:ext uri="{0D108BD9-81ED-4DB2-BD59-A6C34878D82A}">
                    <a16:rowId xmlns:a16="http://schemas.microsoft.com/office/drawing/2014/main" xmlns="" val="3443855579"/>
                  </a:ext>
                </a:extLst>
              </a:tr>
              <a:tr h="3820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t>Inadequate monitoring of IT Admin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t>Inadequate password configurations on the active directory and firewall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t>The IT steering committee did not meet quarterly to discharge its duties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marL="84660" marR="84660" marT="42330" marB="42330">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dirty="0"/>
                        <a:t>Lack of documented procedures for administrator's activities.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dirty="0"/>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a:t>Non adherence to Password Policy</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a:t>Working remotely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i="0" u="none" kern="1200" dirty="0">
                          <a:solidFill>
                            <a:schemeClr val="dk1"/>
                          </a:solidFill>
                          <a:latin typeface="+mn-lt"/>
                          <a:ea typeface="+mn-ea"/>
                          <a:cs typeface="+mn-cs"/>
                        </a:rPr>
                        <a:t>No IT steering  committee in place to discharge its roles and responsibilities.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txBody>
                  <a:tcPr marL="84660" marR="84660" marT="42330" marB="42330">
                    <a:lnB w="12700" cap="flat" cmpd="sng" algn="ctr">
                      <a:solidFill>
                        <a:schemeClr val="tx1"/>
                      </a:solidFill>
                      <a:prstDash val="solid"/>
                      <a:round/>
                      <a:headEnd type="none" w="med" len="med"/>
                      <a:tailEnd type="none" w="med" len="med"/>
                    </a:lnB>
                    <a:noFill/>
                  </a:tcPr>
                </a:tc>
                <a:tc>
                  <a:txBody>
                    <a:bodyPr/>
                    <a:lstStyle/>
                    <a:p>
                      <a:pPr algn="just"/>
                      <a:r>
                        <a:rPr lang="en-ZA" sz="1300" dirty="0"/>
                        <a:t>The Standard Operating Procedure (SOP) for reviewing the administrators activities has been developed and an  independent person has been identified to review administrators activities</a:t>
                      </a:r>
                    </a:p>
                    <a:p>
                      <a:pPr algn="just"/>
                      <a:endParaRPr lang="en-ZA" sz="1300" dirty="0"/>
                    </a:p>
                    <a:p>
                      <a:pPr marL="285750" indent="-285750" algn="just">
                        <a:buFont typeface="Arial" panose="020B0604020202020204" pitchFamily="34" charset="0"/>
                        <a:buChar char="•"/>
                      </a:pPr>
                      <a:r>
                        <a:rPr lang="en-ZA" sz="1300" dirty="0"/>
                        <a:t>The password remembrance parameters on the firewall has been reconfigured to align with the AD Standards.</a:t>
                      </a:r>
                    </a:p>
                    <a:p>
                      <a:pPr marL="285750" indent="-285750" algn="just">
                        <a:buFont typeface="Arial" panose="020B0604020202020204" pitchFamily="34" charset="0"/>
                        <a:buChar char="•"/>
                      </a:pPr>
                      <a:r>
                        <a:rPr lang="en-ZA" sz="1300" dirty="0"/>
                        <a:t>The screensaver settings on the AD has been set to 300 seconds (5 minutes)</a:t>
                      </a:r>
                    </a:p>
                    <a:p>
                      <a:pPr algn="just"/>
                      <a:endParaRPr lang="en-ZA" sz="1300" dirty="0"/>
                    </a:p>
                    <a:p>
                      <a:pPr algn="just"/>
                      <a:r>
                        <a:rPr lang="en-ZA" sz="1300" dirty="0"/>
                        <a:t>The IT Committee is in place and meeting quarterly</a:t>
                      </a:r>
                    </a:p>
                    <a:p>
                      <a:pPr algn="just"/>
                      <a:endParaRPr lang="en-ZA" sz="1300" dirty="0"/>
                    </a:p>
                  </a:txBody>
                  <a:tcPr marL="84660" marR="84660" marT="42330" marB="42330">
                    <a:lnB w="12700" cap="flat" cmpd="sng" algn="ctr">
                      <a:solidFill>
                        <a:schemeClr val="tx1"/>
                      </a:solidFill>
                      <a:prstDash val="solid"/>
                      <a:round/>
                      <a:headEnd type="none" w="med" len="med"/>
                      <a:tailEnd type="none" w="med" len="med"/>
                    </a:lnB>
                    <a:noFill/>
                  </a:tcPr>
                </a:tc>
                <a:tc>
                  <a:txBody>
                    <a:bodyPr/>
                    <a:lstStyle/>
                    <a:p>
                      <a:r>
                        <a:rPr lang="en-ZA" sz="1300" dirty="0"/>
                        <a:t>31 December 2022</a:t>
                      </a:r>
                    </a:p>
                    <a:p>
                      <a:endParaRPr lang="en-ZA" sz="1300" dirty="0"/>
                    </a:p>
                    <a:p>
                      <a:endParaRPr lang="en-ZA" sz="1300" dirty="0"/>
                    </a:p>
                    <a:p>
                      <a:endParaRPr lang="en-ZA" sz="1300" dirty="0"/>
                    </a:p>
                    <a:p>
                      <a:endParaRPr lang="en-ZA" sz="1300" dirty="0"/>
                    </a:p>
                    <a:p>
                      <a:endParaRPr lang="en-ZA" sz="1300" dirty="0"/>
                    </a:p>
                    <a:p>
                      <a:endParaRPr lang="en-ZA" sz="1300" dirty="0"/>
                    </a:p>
                    <a:p>
                      <a:r>
                        <a:rPr lang="en-ZA" sz="1300" dirty="0"/>
                        <a:t>Implemented</a:t>
                      </a:r>
                    </a:p>
                    <a:p>
                      <a:endParaRPr lang="en-ZA" sz="1300" dirty="0"/>
                    </a:p>
                    <a:p>
                      <a:endParaRPr lang="en-ZA" sz="1300" dirty="0"/>
                    </a:p>
                    <a:p>
                      <a:endParaRPr lang="en-ZA" sz="1300" dirty="0"/>
                    </a:p>
                    <a:p>
                      <a:endParaRPr lang="en-ZA" sz="1300" dirty="0"/>
                    </a:p>
                    <a:p>
                      <a:endParaRPr lang="en-ZA" sz="1300" dirty="0"/>
                    </a:p>
                    <a:p>
                      <a:endParaRPr lang="en-ZA" sz="1300" dirty="0"/>
                    </a:p>
                    <a:p>
                      <a:endParaRPr lang="en-ZA" sz="1300" dirty="0"/>
                    </a:p>
                    <a:p>
                      <a:r>
                        <a:rPr lang="en-ZA" sz="1300" dirty="0"/>
                        <a:t>Implemented</a:t>
                      </a:r>
                    </a:p>
                  </a:txBody>
                  <a:tcPr marL="84660" marR="84660" marT="42330" marB="4233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93995332"/>
                  </a:ext>
                </a:extLst>
              </a:tr>
            </a:tbl>
          </a:graphicData>
        </a:graphic>
      </p:graphicFrame>
      <mc:AlternateContent xmlns:mc="http://schemas.openxmlformats.org/markup-compatibility/2006">
        <mc:Choice xmlns:p14="http://schemas.microsoft.com/office/powerpoint/2010/main" xmlns="" Requires="p14">
          <p:contentPart p14:bwMode="auto" r:id="rId2">
            <p14:nvContentPartPr>
              <p14:cNvPr id="7" name="Ink 6">
                <a:extLst>
                  <a:ext uri="{FF2B5EF4-FFF2-40B4-BE49-F238E27FC236}">
                    <a16:creationId xmlns:a16="http://schemas.microsoft.com/office/drawing/2014/main" id="{559C383A-2A22-B568-B1C2-34AF78382F36}"/>
                  </a:ext>
                </a:extLst>
              </p14:cNvPr>
              <p14:cNvContentPartPr/>
              <p14:nvPr/>
            </p14:nvContentPartPr>
            <p14:xfrm>
              <a:off x="8159632" y="619664"/>
              <a:ext cx="360" cy="360"/>
            </p14:xfrm>
          </p:contentPart>
        </mc:Choice>
        <mc:Fallback>
          <p:pic>
            <p:nvPicPr>
              <p:cNvPr id="7" name="Ink 6">
                <a:extLst>
                  <a:ext uri="{FF2B5EF4-FFF2-40B4-BE49-F238E27FC236}">
                    <a16:creationId xmlns:a16="http://schemas.microsoft.com/office/drawing/2014/main" xmlns="" xmlns:p14="http://schemas.microsoft.com/office/powerpoint/2010/main" id="{559C383A-2A22-B568-B1C2-34AF78382F36}"/>
                  </a:ext>
                </a:extLst>
              </p:cNvPr>
              <p:cNvPicPr/>
              <p:nvPr/>
            </p:nvPicPr>
            <p:blipFill>
              <a:blip r:embed="rId3"/>
              <a:stretch>
                <a:fillRect/>
              </a:stretch>
            </p:blipFill>
            <p:spPr>
              <a:xfrm>
                <a:off x="8150632" y="610664"/>
                <a:ext cx="18000" cy="18000"/>
              </a:xfrm>
              <a:prstGeom prst="rect">
                <a:avLst/>
              </a:prstGeom>
            </p:spPr>
          </p:pic>
        </mc:Fallback>
      </mc:AlternateContent>
    </p:spTree>
    <p:extLst>
      <p:ext uri="{BB962C8B-B14F-4D97-AF65-F5344CB8AC3E}">
        <p14:creationId xmlns:p14="http://schemas.microsoft.com/office/powerpoint/2010/main" xmlns="" val="76911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85278-3D07-466F-8351-667A2EBEABB8}"/>
              </a:ext>
            </a:extLst>
          </p:cNvPr>
          <p:cNvSpPr>
            <a:spLocks noGrp="1"/>
          </p:cNvSpPr>
          <p:nvPr>
            <p:ph type="title"/>
          </p:nvPr>
        </p:nvSpPr>
        <p:spPr>
          <a:xfrm>
            <a:off x="3723904" y="334934"/>
            <a:ext cx="10515600" cy="569459"/>
          </a:xfrm>
        </p:spPr>
        <p:txBody>
          <a:bodyPr anchor="ctr">
            <a:normAutofit/>
          </a:bodyPr>
          <a:lstStyle/>
          <a:p>
            <a:r>
              <a:rPr lang="en-US" sz="3400" dirty="0"/>
              <a:t>Action Plan – Broadcast Digital Migration</a:t>
            </a:r>
          </a:p>
        </p:txBody>
      </p:sp>
      <p:sp>
        <p:nvSpPr>
          <p:cNvPr id="6" name="Slide Number Placeholder 5" hidden="1">
            <a:extLst>
              <a:ext uri="{FF2B5EF4-FFF2-40B4-BE49-F238E27FC236}">
                <a16:creationId xmlns:a16="http://schemas.microsoft.com/office/drawing/2014/main" xmlns="" id="{AB55FF1C-3CBD-419A-9DE4-7A8AA6371B6A}"/>
              </a:ext>
            </a:extLst>
          </p:cNvPr>
          <p:cNvSpPr>
            <a:spLocks noGrp="1"/>
          </p:cNvSpPr>
          <p:nvPr>
            <p:ph type="sldNum" sz="quarter" idx="4294967295"/>
          </p:nvPr>
        </p:nvSpPr>
        <p:spPr>
          <a:xfrm>
            <a:off x="9448800" y="6356350"/>
            <a:ext cx="2743200" cy="365125"/>
          </a:xfrm>
          <a:prstGeom prst="rect">
            <a:avLst/>
          </a:prstGeom>
        </p:spPr>
        <p:txBody>
          <a:bodyPr>
            <a:normAutofit/>
          </a:bodyPr>
          <a:lstStyle/>
          <a:p>
            <a:pPr>
              <a:lnSpc>
                <a:spcPct val="90000"/>
              </a:lnSpc>
              <a:spcAft>
                <a:spcPts val="600"/>
              </a:spcAft>
            </a:pPr>
            <a:fld id="{D8DA9DAA-006C-4F4B-980E-E3DF019B24E2}" type="slidenum">
              <a:rPr lang="en-US" b="1" cap="all" spc="100" smtClean="0">
                <a:solidFill>
                  <a:schemeClr val="accent2"/>
                </a:solidFill>
              </a:rPr>
              <a:pPr>
                <a:lnSpc>
                  <a:spcPct val="90000"/>
                </a:lnSpc>
                <a:spcAft>
                  <a:spcPts val="600"/>
                </a:spcAft>
              </a:pPr>
              <a:t>9</a:t>
            </a:fld>
            <a:endParaRPr lang="en-US" b="1" cap="all" spc="100">
              <a:solidFill>
                <a:schemeClr val="accent2"/>
              </a:solidFill>
            </a:endParaRPr>
          </a:p>
        </p:txBody>
      </p:sp>
      <p:graphicFrame>
        <p:nvGraphicFramePr>
          <p:cNvPr id="5" name="Table 6">
            <a:extLst>
              <a:ext uri="{FF2B5EF4-FFF2-40B4-BE49-F238E27FC236}">
                <a16:creationId xmlns:a16="http://schemas.microsoft.com/office/drawing/2014/main" xmlns="" id="{02BCDC27-6002-4CFE-8E4D-09E60031A2BB}"/>
              </a:ext>
            </a:extLst>
          </p:cNvPr>
          <p:cNvGraphicFramePr>
            <a:graphicFrameLocks noGrp="1"/>
          </p:cNvGraphicFramePr>
          <p:nvPr>
            <p:extLst>
              <p:ext uri="{D42A27DB-BD31-4B8C-83A1-F6EECF244321}">
                <p14:modId xmlns:p14="http://schemas.microsoft.com/office/powerpoint/2010/main" xmlns="" val="1940213822"/>
              </p:ext>
            </p:extLst>
          </p:nvPr>
        </p:nvGraphicFramePr>
        <p:xfrm>
          <a:off x="838200" y="1427176"/>
          <a:ext cx="10026112" cy="4190395"/>
        </p:xfrm>
        <a:graphic>
          <a:graphicData uri="http://schemas.openxmlformats.org/drawingml/2006/table">
            <a:tbl>
              <a:tblPr firstRow="1" bandRow="1">
                <a:tableStyleId>{5C22544A-7EE6-4342-B048-85BDC9FD1C3A}</a:tableStyleId>
              </a:tblPr>
              <a:tblGrid>
                <a:gridCol w="3235645">
                  <a:extLst>
                    <a:ext uri="{9D8B030D-6E8A-4147-A177-3AD203B41FA5}">
                      <a16:colId xmlns:a16="http://schemas.microsoft.com/office/drawing/2014/main" xmlns="" val="2629352858"/>
                    </a:ext>
                  </a:extLst>
                </a:gridCol>
                <a:gridCol w="2384926">
                  <a:extLst>
                    <a:ext uri="{9D8B030D-6E8A-4147-A177-3AD203B41FA5}">
                      <a16:colId xmlns:a16="http://schemas.microsoft.com/office/drawing/2014/main" xmlns="" val="3643155300"/>
                    </a:ext>
                  </a:extLst>
                </a:gridCol>
                <a:gridCol w="2776934">
                  <a:extLst>
                    <a:ext uri="{9D8B030D-6E8A-4147-A177-3AD203B41FA5}">
                      <a16:colId xmlns:a16="http://schemas.microsoft.com/office/drawing/2014/main" xmlns="" val="431933052"/>
                    </a:ext>
                  </a:extLst>
                </a:gridCol>
                <a:gridCol w="1628607">
                  <a:extLst>
                    <a:ext uri="{9D8B030D-6E8A-4147-A177-3AD203B41FA5}">
                      <a16:colId xmlns:a16="http://schemas.microsoft.com/office/drawing/2014/main" xmlns="" val="2718258180"/>
                    </a:ext>
                  </a:extLst>
                </a:gridCol>
              </a:tblGrid>
              <a:tr h="369763">
                <a:tc>
                  <a:txBody>
                    <a:bodyPr/>
                    <a:lstStyle/>
                    <a:p>
                      <a:pPr algn="ctr"/>
                      <a:r>
                        <a:rPr lang="en-ZA" sz="1700" dirty="0"/>
                        <a:t>Finding</a:t>
                      </a:r>
                    </a:p>
                  </a:txBody>
                  <a:tcPr marL="84660" marR="84660" marT="42330" marB="42330">
                    <a:solidFill>
                      <a:srgbClr val="005D28"/>
                    </a:solidFill>
                  </a:tcPr>
                </a:tc>
                <a:tc>
                  <a:txBody>
                    <a:bodyPr/>
                    <a:lstStyle/>
                    <a:p>
                      <a:pPr algn="ctr"/>
                      <a:r>
                        <a:rPr lang="en-ZA" sz="1700" dirty="0"/>
                        <a:t>Root Cause</a:t>
                      </a:r>
                    </a:p>
                  </a:txBody>
                  <a:tcPr marL="84660" marR="84660" marT="42330" marB="42330">
                    <a:solidFill>
                      <a:srgbClr val="005D28"/>
                    </a:solidFill>
                  </a:tcPr>
                </a:tc>
                <a:tc>
                  <a:txBody>
                    <a:bodyPr/>
                    <a:lstStyle/>
                    <a:p>
                      <a:pPr algn="ctr"/>
                      <a:r>
                        <a:rPr lang="en-ZA" sz="1700" dirty="0"/>
                        <a:t>Action Plan</a:t>
                      </a:r>
                    </a:p>
                  </a:txBody>
                  <a:tcPr marL="84660" marR="84660" marT="42330" marB="42330">
                    <a:solidFill>
                      <a:srgbClr val="005D28"/>
                    </a:solidFill>
                  </a:tcPr>
                </a:tc>
                <a:tc>
                  <a:txBody>
                    <a:bodyPr/>
                    <a:lstStyle/>
                    <a:p>
                      <a:pPr algn="ctr"/>
                      <a:r>
                        <a:rPr lang="en-ZA" sz="1700" dirty="0"/>
                        <a:t>Due date</a:t>
                      </a:r>
                    </a:p>
                  </a:txBody>
                  <a:tcPr marL="84660" marR="84660" marT="42330" marB="42330">
                    <a:solidFill>
                      <a:srgbClr val="005D28"/>
                    </a:solidFill>
                  </a:tcPr>
                </a:tc>
                <a:extLst>
                  <a:ext uri="{0D108BD9-81ED-4DB2-BD59-A6C34878D82A}">
                    <a16:rowId xmlns:a16="http://schemas.microsoft.com/office/drawing/2014/main" xmlns="" val="3443855579"/>
                  </a:ext>
                </a:extLst>
              </a:tr>
              <a:tr h="382063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300" dirty="0"/>
                        <a:t>Management does not have adequate internal control process in place for the collecting, collating and verifying the data related to the Broadcasting Digital Migration(BDM) indicator and related target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300" dirty="0"/>
                        <a:t>Reported achievement not supported by accurate and complete listing – Analogue Switch-Off</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3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300" dirty="0"/>
                    </a:p>
                  </a:txBody>
                  <a:tcPr marL="84660" marR="84660" marT="42330" marB="42330">
                    <a:lnB w="12700" cap="flat" cmpd="sng" algn="ctr">
                      <a:solidFill>
                        <a:schemeClr val="tx1"/>
                      </a:solidFill>
                      <a:prstDash val="solid"/>
                      <a:round/>
                      <a:headEnd type="none" w="med" len="med"/>
                      <a:tailEnd type="none" w="med" len="med"/>
                    </a:lnB>
                    <a:no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i="0" u="none" kern="1200" dirty="0">
                          <a:solidFill>
                            <a:schemeClr val="dk1"/>
                          </a:solidFill>
                          <a:latin typeface="+mn-lt"/>
                          <a:ea typeface="+mn-ea"/>
                          <a:cs typeface="+mn-cs"/>
                        </a:rPr>
                        <a:t>Inadequate monitoring and evaluation emanating from insufficient human capital in the project management office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b="0" i="0" u="none" kern="1200" dirty="0">
                          <a:solidFill>
                            <a:schemeClr val="dk1"/>
                          </a:solidFill>
                          <a:latin typeface="+mn-lt"/>
                          <a:ea typeface="+mn-ea"/>
                          <a:cs typeface="+mn-cs"/>
                        </a:rPr>
                        <a:t>Lack of automated systems regarding the STB life-cycle, from assignment to a beneficiary triggered by registration until actual installation</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i="0" u="none" kern="1200" dirty="0">
                          <a:solidFill>
                            <a:schemeClr val="dk1"/>
                          </a:solidFill>
                          <a:latin typeface="+mn-lt"/>
                          <a:ea typeface="+mn-ea"/>
                          <a:cs typeface="+mn-cs"/>
                        </a:rPr>
                        <a:t>Inadequate monitoring and evaluation emanating from insufficient human capital in the project management office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b="0" i="0" u="none" kern="1200" dirty="0">
                        <a:solidFill>
                          <a:schemeClr val="dk1"/>
                        </a:solidFill>
                        <a:latin typeface="+mn-lt"/>
                        <a:ea typeface="+mn-ea"/>
                        <a:cs typeface="+mn-cs"/>
                      </a:endParaRPr>
                    </a:p>
                  </a:txBody>
                  <a:tcPr marL="84660" marR="84660" marT="42330" marB="42330">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ZA" sz="1300" dirty="0"/>
                        <a:t>The APP is being amended for both findings so  that DCDT report on progress, Sentech on physical installations and USAASA on the funding.</a:t>
                      </a:r>
                    </a:p>
                    <a:p>
                      <a:pPr marL="285750" indent="-285750">
                        <a:buFont typeface="Arial" panose="020B0604020202020204" pitchFamily="34" charset="0"/>
                        <a:buChar char="•"/>
                      </a:pPr>
                      <a:r>
                        <a:rPr lang="en-ZA" sz="1300" dirty="0"/>
                        <a:t> This will prevent repetition of the finding.</a:t>
                      </a:r>
                    </a:p>
                    <a:p>
                      <a:pPr algn="just"/>
                      <a:endParaRPr lang="en-ZA" sz="1300" dirty="0"/>
                    </a:p>
                    <a:p>
                      <a:pPr algn="just"/>
                      <a:endParaRPr lang="en-ZA" sz="1300" dirty="0"/>
                    </a:p>
                    <a:p>
                      <a:pPr algn="just"/>
                      <a:endParaRPr lang="en-ZA" sz="1300" dirty="0"/>
                    </a:p>
                    <a:p>
                      <a:pPr algn="just"/>
                      <a:endParaRPr lang="en-ZA" sz="1300" dirty="0"/>
                    </a:p>
                    <a:p>
                      <a:pPr algn="just"/>
                      <a:endParaRPr lang="en-ZA" sz="1300" dirty="0"/>
                    </a:p>
                    <a:p>
                      <a:pPr algn="just"/>
                      <a:endParaRPr lang="en-ZA" sz="1300" dirty="0"/>
                    </a:p>
                    <a:p>
                      <a:pPr algn="just"/>
                      <a:endParaRPr lang="en-ZA" sz="1300" dirty="0"/>
                    </a:p>
                    <a:p>
                      <a:pPr algn="just"/>
                      <a:endParaRPr lang="en-ZA" sz="1300" dirty="0"/>
                    </a:p>
                  </a:txBody>
                  <a:tcPr marL="84660" marR="84660" marT="42330" marB="42330">
                    <a:lnB w="12700" cap="flat" cmpd="sng" algn="ctr">
                      <a:solidFill>
                        <a:schemeClr val="tx1"/>
                      </a:solidFill>
                      <a:prstDash val="solid"/>
                      <a:round/>
                      <a:headEnd type="none" w="med" len="med"/>
                      <a:tailEnd type="none" w="med" len="med"/>
                    </a:lnB>
                    <a:noFill/>
                  </a:tcPr>
                </a:tc>
                <a:tc>
                  <a:txBody>
                    <a:bodyPr/>
                    <a:lstStyle/>
                    <a:p>
                      <a:r>
                        <a:rPr lang="en-ZA" sz="1300" dirty="0"/>
                        <a:t>30 September 2022</a:t>
                      </a:r>
                    </a:p>
                    <a:p>
                      <a:endParaRPr lang="en-ZA" sz="1300" dirty="0"/>
                    </a:p>
                    <a:p>
                      <a:endParaRPr lang="en-ZA" sz="1300" dirty="0"/>
                    </a:p>
                    <a:p>
                      <a:endParaRPr lang="en-ZA" sz="1300" dirty="0"/>
                    </a:p>
                    <a:p>
                      <a:endParaRPr lang="en-ZA" sz="1300" dirty="0"/>
                    </a:p>
                    <a:p>
                      <a:endParaRPr lang="en-ZA" sz="1300" dirty="0"/>
                    </a:p>
                    <a:p>
                      <a:endParaRPr lang="en-ZA" sz="1300" dirty="0"/>
                    </a:p>
                    <a:p>
                      <a:endParaRPr lang="en-ZA" sz="1300" dirty="0"/>
                    </a:p>
                    <a:p>
                      <a:endParaRPr lang="en-ZA" sz="1300" dirty="0"/>
                    </a:p>
                    <a:p>
                      <a:endParaRPr lang="en-ZA" sz="1300" dirty="0"/>
                    </a:p>
                    <a:p>
                      <a:endParaRPr lang="en-ZA" sz="1300" dirty="0"/>
                    </a:p>
                    <a:p>
                      <a:endParaRPr lang="en-ZA" sz="1300" dirty="0"/>
                    </a:p>
                    <a:p>
                      <a:endParaRPr lang="en-ZA" sz="1300" dirty="0"/>
                    </a:p>
                    <a:p>
                      <a:r>
                        <a:rPr lang="en-ZA" sz="1300" dirty="0"/>
                        <a:t>30 September 2022</a:t>
                      </a:r>
                    </a:p>
                  </a:txBody>
                  <a:tcPr marL="84660" marR="84660" marT="42330" marB="4233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93995332"/>
                  </a:ext>
                </a:extLst>
              </a:tr>
            </a:tbl>
          </a:graphicData>
        </a:graphic>
      </p:graphicFrame>
      <mc:AlternateContent xmlns:mc="http://schemas.openxmlformats.org/markup-compatibility/2006">
        <mc:Choice xmlns:p14="http://schemas.microsoft.com/office/powerpoint/2010/main" xmlns="" Requires="p14">
          <p:contentPart p14:bwMode="auto" r:id="rId2">
            <p14:nvContentPartPr>
              <p14:cNvPr id="7" name="Ink 6">
                <a:extLst>
                  <a:ext uri="{FF2B5EF4-FFF2-40B4-BE49-F238E27FC236}">
                    <a16:creationId xmlns:a16="http://schemas.microsoft.com/office/drawing/2014/main" id="{559C383A-2A22-B568-B1C2-34AF78382F36}"/>
                  </a:ext>
                </a:extLst>
              </p14:cNvPr>
              <p14:cNvContentPartPr/>
              <p14:nvPr/>
            </p14:nvContentPartPr>
            <p14:xfrm>
              <a:off x="8159632" y="619664"/>
              <a:ext cx="360" cy="360"/>
            </p14:xfrm>
          </p:contentPart>
        </mc:Choice>
        <mc:Fallback>
          <p:pic>
            <p:nvPicPr>
              <p:cNvPr id="7" name="Ink 6">
                <a:extLst>
                  <a:ext uri="{FF2B5EF4-FFF2-40B4-BE49-F238E27FC236}">
                    <a16:creationId xmlns:a16="http://schemas.microsoft.com/office/drawing/2014/main" xmlns="" xmlns:p14="http://schemas.microsoft.com/office/powerpoint/2010/main" id="{559C383A-2A22-B568-B1C2-34AF78382F36}"/>
                  </a:ext>
                </a:extLst>
              </p:cNvPr>
              <p:cNvPicPr/>
              <p:nvPr/>
            </p:nvPicPr>
            <p:blipFill>
              <a:blip r:embed="rId3"/>
              <a:stretch>
                <a:fillRect/>
              </a:stretch>
            </p:blipFill>
            <p:spPr>
              <a:xfrm>
                <a:off x="8150632" y="610664"/>
                <a:ext cx="18000" cy="18000"/>
              </a:xfrm>
              <a:prstGeom prst="rect">
                <a:avLst/>
              </a:prstGeom>
            </p:spPr>
          </p:pic>
        </mc:Fallback>
      </mc:AlternateContent>
    </p:spTree>
    <p:extLst>
      <p:ext uri="{BB962C8B-B14F-4D97-AF65-F5344CB8AC3E}">
        <p14:creationId xmlns:p14="http://schemas.microsoft.com/office/powerpoint/2010/main" xmlns="" val="3434997910"/>
      </p:ext>
    </p:extLst>
  </p:cSld>
  <p:clrMapOvr>
    <a:masterClrMapping/>
  </p:clrMapOvr>
</p:sld>
</file>

<file path=ppt/theme/theme1.xml><?xml version="1.0" encoding="utf-8"?>
<a:theme xmlns:a="http://schemas.openxmlformats.org/drawingml/2006/main" name="DCD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CDT" id="{305E87C2-CF59-447A-BBC7-4BFE1E5C7A28}" vid="{ABB31FC4-C787-4E52-B484-1E86ECEBA7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99919F73-B6C2-4A43-95E2-833EC48925FE}">
  <ds:schemaRefs>
    <ds:schemaRef ds:uri="16c05727-aa75-4e4a-9b5f-8a80a1165891"/>
    <ds:schemaRef ds:uri="http://purl.org/dc/elements/1.1/"/>
    <ds:schemaRef ds:uri="http://schemas.microsoft.com/office/2006/documentManagement/types"/>
    <ds:schemaRef ds:uri="http://schemas.microsoft.com/office/infopath/2007/PartnerControls"/>
    <ds:schemaRef ds:uri="http://purl.org/dc/dcmitype/"/>
    <ds:schemaRef ds:uri="http://purl.org/dc/terms/"/>
    <ds:schemaRef ds:uri="http://www.w3.org/XML/1998/namespace"/>
    <ds:schemaRef ds:uri="71af3243-3dd4-4a8d-8c0d-dd76da1f02a5"/>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DCDT</Template>
  <TotalTime>4513</TotalTime>
  <Words>1536</Words>
  <Application>Microsoft Office PowerPoint</Application>
  <PresentationFormat>Custom</PresentationFormat>
  <Paragraphs>461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DCDT</vt:lpstr>
      <vt:lpstr>AUDIT ACTION PLAN </vt:lpstr>
      <vt:lpstr>Breakdown of findings for 2021/22</vt:lpstr>
      <vt:lpstr>Breakdown of findings for 2021/22</vt:lpstr>
      <vt:lpstr>Breakdownfff of findings for distribution of audit findings -2021/22 financial year</vt:lpstr>
      <vt:lpstr>Action Plan - Finance</vt:lpstr>
      <vt:lpstr>Action Plan – Performance Management</vt:lpstr>
      <vt:lpstr>Action Plan – Human Resource</vt:lpstr>
      <vt:lpstr>Action Plan – Information Technology</vt:lpstr>
      <vt:lpstr>Action Plan – Broadcast Digital Migration</vt:lpstr>
      <vt:lpstr>Action Plan</vt:lpstr>
      <vt:lpstr>AUDIT FINDINGS 2020/21</vt:lpstr>
      <vt:lpstr>Breakdown of findings for 2020/21</vt:lpstr>
      <vt:lpstr>Action Plan</vt:lpstr>
      <vt:lpstr> Material Irregularities</vt:lpstr>
      <vt:lpstr>Fruitless and Wasteful Expenditure</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ACTION PLAN</dc:title>
  <dc:creator>Frik Nieman</dc:creator>
  <cp:lastModifiedBy>USER</cp:lastModifiedBy>
  <cp:revision>32</cp:revision>
  <cp:lastPrinted>2022-11-17T12:09:44Z</cp:lastPrinted>
  <dcterms:created xsi:type="dcterms:W3CDTF">2022-10-31T06:13:59Z</dcterms:created>
  <dcterms:modified xsi:type="dcterms:W3CDTF">2022-11-28T09:35:20Z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