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2"/>
  </p:notesMasterIdLst>
  <p:sldIdLst>
    <p:sldId id="256" r:id="rId2"/>
    <p:sldId id="350" r:id="rId3"/>
    <p:sldId id="349" r:id="rId4"/>
    <p:sldId id="351" r:id="rId5"/>
    <p:sldId id="352" r:id="rId6"/>
    <p:sldId id="353" r:id="rId7"/>
    <p:sldId id="355" r:id="rId8"/>
    <p:sldId id="366" r:id="rId9"/>
    <p:sldId id="356" r:id="rId10"/>
    <p:sldId id="367" r:id="rId11"/>
    <p:sldId id="368" r:id="rId12"/>
    <p:sldId id="357" r:id="rId13"/>
    <p:sldId id="358" r:id="rId14"/>
    <p:sldId id="359" r:id="rId15"/>
    <p:sldId id="360" r:id="rId16"/>
    <p:sldId id="361" r:id="rId17"/>
    <p:sldId id="363" r:id="rId18"/>
    <p:sldId id="364" r:id="rId19"/>
    <p:sldId id="365" r:id="rId20"/>
    <p:sldId id="3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FE1D1-ECE2-4DE1-8A5E-0CD816FB2F14}" type="datetimeFigureOut">
              <a:rPr lang="en-ZA" smtClean="0"/>
              <a:t>2022/11/14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304EE-AF29-4543-9392-9A47539DC919}" type="slidenum">
              <a:rPr lang="en-ZA" smtClean="0"/>
              <a:t>‹#›</a:t>
            </a:fld>
            <a:endParaRPr lang="en-ZA"/>
          </a:p>
        </p:txBody>
      </p:sp>
    </p:spTree>
    <p:extLst>
      <p:ext uri="{BB962C8B-B14F-4D97-AF65-F5344CB8AC3E}">
        <p14:creationId xmlns:p14="http://schemas.microsoft.com/office/powerpoint/2010/main" val="105865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638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11/14/2022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437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11/14/2022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336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25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343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621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575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30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993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2238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423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40465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4F2BA-3C03-4E2C-8ABC-0949B61B3C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9822FE-AD58-1B3C-40FD-23699637DDCE}"/>
              </a:ext>
            </a:extLst>
          </p:cNvPr>
          <p:cNvPicPr>
            <a:picLocks noChangeAspect="1"/>
          </p:cNvPicPr>
          <p:nvPr/>
        </p:nvPicPr>
        <p:blipFill rotWithShape="1">
          <a:blip r:embed="rId2">
            <a:alphaModFix amt="35000"/>
          </a:blip>
          <a:srcRect t="5755" b="9975"/>
          <a:stretch/>
        </p:blipFill>
        <p:spPr>
          <a:xfrm>
            <a:off x="-133165" y="-838190"/>
            <a:ext cx="12191980" cy="6857990"/>
          </a:xfrm>
          <a:prstGeom prst="rect">
            <a:avLst/>
          </a:prstGeom>
        </p:spPr>
      </p:pic>
      <p:sp>
        <p:nvSpPr>
          <p:cNvPr id="2" name="Title 1">
            <a:extLst>
              <a:ext uri="{FF2B5EF4-FFF2-40B4-BE49-F238E27FC236}">
                <a16:creationId xmlns:a16="http://schemas.microsoft.com/office/drawing/2014/main" id="{6FCCEF49-A9C3-BF83-C876-1D508F8DFE45}"/>
              </a:ext>
            </a:extLst>
          </p:cNvPr>
          <p:cNvSpPr>
            <a:spLocks noGrp="1"/>
          </p:cNvSpPr>
          <p:nvPr>
            <p:ph type="ctrTitle"/>
          </p:nvPr>
        </p:nvSpPr>
        <p:spPr>
          <a:xfrm>
            <a:off x="1097280" y="758951"/>
            <a:ext cx="10058400" cy="3497712"/>
          </a:xfrm>
        </p:spPr>
        <p:txBody>
          <a:bodyPr>
            <a:normAutofit/>
          </a:bodyPr>
          <a:lstStyle/>
          <a:p>
            <a:r>
              <a:rPr lang="en-US" dirty="0">
                <a:solidFill>
                  <a:srgbClr val="FFFFFF"/>
                </a:solidFill>
              </a:rPr>
              <a:t>	BELA SUBMISSION </a:t>
            </a:r>
            <a:endParaRPr lang="en-ZA" dirty="0">
              <a:solidFill>
                <a:srgbClr val="FFFFFF"/>
              </a:solidFill>
            </a:endParaRPr>
          </a:p>
        </p:txBody>
      </p:sp>
      <p:sp>
        <p:nvSpPr>
          <p:cNvPr id="3" name="Subtitle 2">
            <a:extLst>
              <a:ext uri="{FF2B5EF4-FFF2-40B4-BE49-F238E27FC236}">
                <a16:creationId xmlns:a16="http://schemas.microsoft.com/office/drawing/2014/main" id="{D6ED85B4-591B-6C8A-2060-453AD4174DE2}"/>
              </a:ext>
            </a:extLst>
          </p:cNvPr>
          <p:cNvSpPr>
            <a:spLocks noGrp="1"/>
          </p:cNvSpPr>
          <p:nvPr>
            <p:ph type="subTitle" idx="1"/>
          </p:nvPr>
        </p:nvSpPr>
        <p:spPr>
          <a:xfrm>
            <a:off x="1100051" y="2290439"/>
            <a:ext cx="10058400" cy="3497713"/>
          </a:xfrm>
        </p:spPr>
        <p:txBody>
          <a:bodyPr>
            <a:norm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ZA" sz="2000" dirty="0">
              <a:solidFill>
                <a:srgbClr val="FFFFFF"/>
              </a:solidFill>
            </a:endParaRPr>
          </a:p>
        </p:txBody>
      </p:sp>
      <p:cxnSp>
        <p:nvCxnSpPr>
          <p:cNvPr id="11" name="Straight Connector 10">
            <a:extLst>
              <a:ext uri="{FF2B5EF4-FFF2-40B4-BE49-F238E27FC236}">
                <a16:creationId xmlns:a16="http://schemas.microsoft.com/office/drawing/2014/main" id="{A07787ED-5EDC-4C54-AD87-55B60D0FE3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Logo&#10;&#10;Description automatically generated">
            <a:extLst>
              <a:ext uri="{FF2B5EF4-FFF2-40B4-BE49-F238E27FC236}">
                <a16:creationId xmlns:a16="http://schemas.microsoft.com/office/drawing/2014/main" id="{52E5D92D-C840-DD38-F493-46B9AE09E4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3326" y="597245"/>
            <a:ext cx="2418572" cy="2305601"/>
          </a:xfrm>
          <a:prstGeom prst="rect">
            <a:avLst/>
          </a:prstGeom>
        </p:spPr>
      </p:pic>
    </p:spTree>
    <p:extLst>
      <p:ext uri="{BB962C8B-B14F-4D97-AF65-F5344CB8AC3E}">
        <p14:creationId xmlns:p14="http://schemas.microsoft.com/office/powerpoint/2010/main" val="18592858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D874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63ACD65-CF01-1878-AA22-5038710C61C5}"/>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2400" b="0" i="0">
                <a:solidFill>
                  <a:srgbClr val="FFFFFF"/>
                </a:solidFill>
                <a:effectLst/>
              </a:rPr>
              <a:t>Brackenfell High School in Cape Town admits that the school has issues of race. Pupils submitted a memorandum of complaints and demands for action on discrim</a:t>
            </a:r>
            <a:r>
              <a:rPr lang="en-US" sz="2400">
                <a:solidFill>
                  <a:srgbClr val="FFFFFF"/>
                </a:solidFill>
              </a:rPr>
              <a:t>ination </a:t>
            </a:r>
          </a:p>
        </p:txBody>
      </p:sp>
      <p:cxnSp>
        <p:nvCxnSpPr>
          <p:cNvPr id="18" name="Straight Connector 17">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with his mouth open&#10;&#10;Description automatically generated with medium confidence">
            <a:extLst>
              <a:ext uri="{FF2B5EF4-FFF2-40B4-BE49-F238E27FC236}">
                <a16:creationId xmlns:a16="http://schemas.microsoft.com/office/drawing/2014/main" id="{B34339AC-646F-15A8-CBDC-5ECF6F1C35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5095" y="0"/>
            <a:ext cx="7553730" cy="6858000"/>
          </a:xfrm>
          <a:prstGeom prst="rect">
            <a:avLst/>
          </a:prstGeom>
        </p:spPr>
      </p:pic>
    </p:spTree>
    <p:extLst>
      <p:ext uri="{BB962C8B-B14F-4D97-AF65-F5344CB8AC3E}">
        <p14:creationId xmlns:p14="http://schemas.microsoft.com/office/powerpoint/2010/main" val="234252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482F060-A4AF-4E0B-B364-7C6BA4A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BF6EA1-40A0-0BB2-D865-0DFDF6477983}"/>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2600" b="1">
                <a:solidFill>
                  <a:srgbClr val="FFFFFF"/>
                </a:solidFill>
              </a:rPr>
              <a:t>This is a Schools Athletics in Soweto Dobsonville Stadium this Afrikaner learners refused  sit with black children on the grandstands they can only run with them</a:t>
            </a:r>
          </a:p>
        </p:txBody>
      </p:sp>
      <p:cxnSp>
        <p:nvCxnSpPr>
          <p:cNvPr id="29" name="Straight Connector 28">
            <a:extLst>
              <a:ext uri="{FF2B5EF4-FFF2-40B4-BE49-F238E27FC236}">
                <a16:creationId xmlns:a16="http://schemas.microsoft.com/office/drawing/2014/main" id="{B9EB6DAA-2F0C-43D5-A577-15D5D2C4E3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sky, outdoor, sport, track and field&#10;&#10;Description automatically generated">
            <a:extLst>
              <a:ext uri="{FF2B5EF4-FFF2-40B4-BE49-F238E27FC236}">
                <a16:creationId xmlns:a16="http://schemas.microsoft.com/office/drawing/2014/main" id="{78E22BC2-5B0E-3F52-106F-0D63C32880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26" r="13830"/>
          <a:stretch/>
        </p:blipFill>
        <p:spPr>
          <a:xfrm>
            <a:off x="4635095" y="10"/>
            <a:ext cx="7556889" cy="6857990"/>
          </a:xfrm>
          <a:prstGeom prst="rect">
            <a:avLst/>
          </a:prstGeom>
        </p:spPr>
      </p:pic>
    </p:spTree>
    <p:extLst>
      <p:ext uri="{BB962C8B-B14F-4D97-AF65-F5344CB8AC3E}">
        <p14:creationId xmlns:p14="http://schemas.microsoft.com/office/powerpoint/2010/main" val="217648052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6E81-1516-0DAF-66C0-F764D2E58B27}"/>
              </a:ext>
            </a:extLst>
          </p:cNvPr>
          <p:cNvSpPr>
            <a:spLocks noGrp="1"/>
          </p:cNvSpPr>
          <p:nvPr>
            <p:ph type="title"/>
          </p:nvPr>
        </p:nvSpPr>
        <p:spPr/>
        <p:txBody>
          <a:bodyPr>
            <a:normAutofit/>
          </a:bodyPr>
          <a:lstStyle/>
          <a:p>
            <a:r>
              <a:rPr lang="en-US" sz="2700" b="1" i="0" dirty="0">
                <a:solidFill>
                  <a:srgbClr val="434343"/>
                </a:solidFill>
                <a:effectLst/>
                <a:latin typeface="PT Serif" panose="020B0604020202020204" pitchFamily="18" charset="0"/>
              </a:rPr>
              <a:t>Parents accuse schools of using Afrikaans language to cover up racism</a:t>
            </a:r>
            <a:r>
              <a:rPr lang="en-US" b="1" i="0" dirty="0">
                <a:solidFill>
                  <a:srgbClr val="434343"/>
                </a:solidFill>
                <a:effectLst/>
                <a:latin typeface="PT Serif" panose="020B0604020202020204" pitchFamily="18" charset="0"/>
              </a:rPr>
              <a:t/>
            </a:r>
            <a:br>
              <a:rPr lang="en-US" b="1" i="0" dirty="0">
                <a:solidFill>
                  <a:srgbClr val="434343"/>
                </a:solidFill>
                <a:effectLst/>
                <a:latin typeface="PT Serif" panose="020B0604020202020204" pitchFamily="18" charset="0"/>
              </a:rPr>
            </a:br>
            <a:endParaRPr lang="en-ZA" dirty="0"/>
          </a:p>
        </p:txBody>
      </p:sp>
      <p:sp>
        <p:nvSpPr>
          <p:cNvPr id="3" name="Content Placeholder 2">
            <a:extLst>
              <a:ext uri="{FF2B5EF4-FFF2-40B4-BE49-F238E27FC236}">
                <a16:creationId xmlns:a16="http://schemas.microsoft.com/office/drawing/2014/main" id="{89180F4A-5D76-F69F-4A3F-1AC9D9E813E2}"/>
              </a:ext>
            </a:extLst>
          </p:cNvPr>
          <p:cNvSpPr>
            <a:spLocks noGrp="1"/>
          </p:cNvSpPr>
          <p:nvPr>
            <p:ph idx="1"/>
          </p:nvPr>
        </p:nvSpPr>
        <p:spPr/>
        <p:txBody>
          <a:bodyPr/>
          <a:lstStyle/>
          <a:p>
            <a:r>
              <a:rPr lang="en-US" b="0" i="0" dirty="0">
                <a:solidFill>
                  <a:srgbClr val="111111"/>
                </a:solidFill>
                <a:effectLst/>
                <a:latin typeface="Roboto" panose="020B0604020202020204" pitchFamily="2" charset="0"/>
              </a:rPr>
              <a:t>The first day of school for students at </a:t>
            </a:r>
            <a:r>
              <a:rPr lang="en-US" b="0" i="0" dirty="0" err="1">
                <a:solidFill>
                  <a:srgbClr val="111111"/>
                </a:solidFill>
                <a:effectLst/>
                <a:latin typeface="Roboto" panose="020B0604020202020204" pitchFamily="2" charset="0"/>
              </a:rPr>
              <a:t>Hoërskool</a:t>
            </a:r>
            <a:r>
              <a:rPr lang="en-US" b="0" i="0" dirty="0">
                <a:solidFill>
                  <a:srgbClr val="111111"/>
                </a:solidFill>
                <a:effectLst/>
                <a:latin typeface="Roboto" panose="020B0604020202020204" pitchFamily="2" charset="0"/>
              </a:rPr>
              <a:t> </a:t>
            </a:r>
            <a:r>
              <a:rPr lang="en-US" b="0" i="0" dirty="0" err="1">
                <a:solidFill>
                  <a:srgbClr val="111111"/>
                </a:solidFill>
                <a:effectLst/>
                <a:latin typeface="Roboto" panose="020B0604020202020204" pitchFamily="2" charset="0"/>
              </a:rPr>
              <a:t>Overvaal</a:t>
            </a:r>
            <a:r>
              <a:rPr lang="en-US" b="0" i="0" dirty="0">
                <a:solidFill>
                  <a:srgbClr val="111111"/>
                </a:solidFill>
                <a:effectLst/>
                <a:latin typeface="Roboto" panose="020B0604020202020204" pitchFamily="2" charset="0"/>
              </a:rPr>
              <a:t> was marked by protests and violence. The Afrikaans medium high school in Vereeniging has been in the spotlight after a court ruled that the school may refuse admission to 55 English-speaking learners. Gauteng Education MEC </a:t>
            </a:r>
            <a:r>
              <a:rPr lang="en-US" b="0" i="0" dirty="0" err="1">
                <a:solidFill>
                  <a:srgbClr val="111111"/>
                </a:solidFill>
                <a:effectLst/>
                <a:latin typeface="Roboto" panose="020B0604020202020204" pitchFamily="2" charset="0"/>
              </a:rPr>
              <a:t>Panyaza</a:t>
            </a:r>
            <a:r>
              <a:rPr lang="en-US" b="0" i="0" dirty="0">
                <a:solidFill>
                  <a:srgbClr val="111111"/>
                </a:solidFill>
                <a:effectLst/>
                <a:latin typeface="Roboto" panose="020B0604020202020204" pitchFamily="2" charset="0"/>
              </a:rPr>
              <a:t> Lesufi says his department will appeal the judgment.</a:t>
            </a:r>
          </a:p>
          <a:p>
            <a:r>
              <a:rPr lang="en-US" b="0" i="0" dirty="0">
                <a:solidFill>
                  <a:srgbClr val="434343"/>
                </a:solidFill>
                <a:effectLst/>
                <a:latin typeface="Work Sans" panose="020B0604020202020204" pitchFamily="2" charset="0"/>
              </a:rPr>
              <a:t>Parents in Limpopo have accused schools using Afrikaans as their language of instruction in the classroom to deny non-speaking learners' access to the schools and as a “cover-up” for their “racist exclusive reasons”.</a:t>
            </a:r>
            <a:endParaRPr lang="en-US" b="0" i="0" dirty="0">
              <a:solidFill>
                <a:srgbClr val="111111"/>
              </a:solidFill>
              <a:effectLst/>
              <a:latin typeface="Roboto" panose="020B0604020202020204" pitchFamily="2" charset="0"/>
            </a:endParaRPr>
          </a:p>
          <a:p>
            <a:endParaRPr lang="en-ZA" dirty="0"/>
          </a:p>
        </p:txBody>
      </p:sp>
    </p:spTree>
    <p:extLst>
      <p:ext uri="{BB962C8B-B14F-4D97-AF65-F5344CB8AC3E}">
        <p14:creationId xmlns:p14="http://schemas.microsoft.com/office/powerpoint/2010/main" val="147537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82F060-A4AF-4E0B-B364-7C6BA4A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B9EB6DAA-2F0C-43D5-A577-15D5D2C4E3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people holding a sign&#10;&#10;Description automatically generated">
            <a:extLst>
              <a:ext uri="{FF2B5EF4-FFF2-40B4-BE49-F238E27FC236}">
                <a16:creationId xmlns:a16="http://schemas.microsoft.com/office/drawing/2014/main" id="{63BDFFA3-0C4E-09D6-BC2B-D88098B74A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224" r="13223" b="-1"/>
          <a:stretch/>
        </p:blipFill>
        <p:spPr>
          <a:xfrm>
            <a:off x="4635095" y="10"/>
            <a:ext cx="7556889" cy="6857990"/>
          </a:xfrm>
          <a:prstGeom prst="rect">
            <a:avLst/>
          </a:prstGeom>
        </p:spPr>
      </p:pic>
      <p:sp>
        <p:nvSpPr>
          <p:cNvPr id="3" name="TextBox 2">
            <a:extLst>
              <a:ext uri="{FF2B5EF4-FFF2-40B4-BE49-F238E27FC236}">
                <a16:creationId xmlns:a16="http://schemas.microsoft.com/office/drawing/2014/main" id="{80693FC5-CDEE-B016-C136-94D1E91B9CE9}"/>
              </a:ext>
            </a:extLst>
          </p:cNvPr>
          <p:cNvSpPr txBox="1"/>
          <p:nvPr/>
        </p:nvSpPr>
        <p:spPr>
          <a:xfrm>
            <a:off x="1207642" y="1031637"/>
            <a:ext cx="2254573" cy="5262979"/>
          </a:xfrm>
          <a:prstGeom prst="rect">
            <a:avLst/>
          </a:prstGeom>
          <a:noFill/>
        </p:spPr>
        <p:txBody>
          <a:bodyPr wrap="square">
            <a:spAutoFit/>
          </a:bodyPr>
          <a:lstStyle/>
          <a:p>
            <a:r>
              <a:rPr lang="en-US" sz="2400" b="0" i="0" dirty="0" err="1">
                <a:solidFill>
                  <a:srgbClr val="202124"/>
                </a:solidFill>
                <a:effectLst/>
                <a:latin typeface="arial" panose="020B0604020202020204" pitchFamily="34" charset="0"/>
              </a:rPr>
              <a:t>B</a:t>
            </a:r>
            <a:r>
              <a:rPr lang="en-US" sz="2400" b="0" i="0" dirty="0" err="1">
                <a:effectLst/>
                <a:latin typeface="open sans" panose="020B0606030504020204" pitchFamily="34" charset="0"/>
              </a:rPr>
              <a:t>The</a:t>
            </a:r>
            <a:r>
              <a:rPr lang="en-US" sz="2400" b="0" i="0" dirty="0">
                <a:effectLst/>
                <a:latin typeface="open sans" panose="020B0606030504020204" pitchFamily="34" charset="0"/>
              </a:rPr>
              <a:t> school has </a:t>
            </a:r>
            <a:r>
              <a:rPr lang="en-US" sz="2400" b="0" i="0" dirty="0" err="1">
                <a:effectLst/>
                <a:latin typeface="open sans" panose="020B0606030504020204" pitchFamily="34" charset="0"/>
              </a:rPr>
              <a:t>has</a:t>
            </a:r>
            <a:r>
              <a:rPr lang="en-US" sz="2400" b="0" i="0" dirty="0">
                <a:effectLst/>
                <a:latin typeface="open sans" panose="020B0606030504020204" pitchFamily="34" charset="0"/>
              </a:rPr>
              <a:t> 621 learners and claims it has no more space. The department is disputing this, stating that the school has 21 classrooms and can thus take up to 840 learners. </a:t>
            </a:r>
            <a:endParaRPr lang="en-ZA" sz="2400" dirty="0"/>
          </a:p>
        </p:txBody>
      </p:sp>
    </p:spTree>
    <p:extLst>
      <p:ext uri="{BB962C8B-B14F-4D97-AF65-F5344CB8AC3E}">
        <p14:creationId xmlns:p14="http://schemas.microsoft.com/office/powerpoint/2010/main" val="10702360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group of police officers standing next to a sign&#10;&#10;Description automatically generated with medium confidence">
            <a:extLst>
              <a:ext uri="{FF2B5EF4-FFF2-40B4-BE49-F238E27FC236}">
                <a16:creationId xmlns:a16="http://schemas.microsoft.com/office/drawing/2014/main" id="{4414671C-F6A9-A471-D0AF-66196B7EA9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759" b="21241"/>
          <a:stretch/>
        </p:blipFill>
        <p:spPr>
          <a:xfrm>
            <a:off x="20" y="10"/>
            <a:ext cx="12191980" cy="6857990"/>
          </a:xfrm>
          <a:prstGeom prst="rect">
            <a:avLst/>
          </a:prstGeom>
        </p:spPr>
      </p:pic>
    </p:spTree>
    <p:extLst>
      <p:ext uri="{BB962C8B-B14F-4D97-AF65-F5344CB8AC3E}">
        <p14:creationId xmlns:p14="http://schemas.microsoft.com/office/powerpoint/2010/main" val="20993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9C91B-7EAD-4562-AB0E-DFB9663AE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A group of people holding a sign&#10;&#10;Description automatically generated with medium confidence">
            <a:extLst>
              <a:ext uri="{FF2B5EF4-FFF2-40B4-BE49-F238E27FC236}">
                <a16:creationId xmlns:a16="http://schemas.microsoft.com/office/drawing/2014/main" id="{FF8E733C-AD0D-20D8-EFC8-19C9F49F39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271" b="459"/>
          <a:stretch/>
        </p:blipFill>
        <p:spPr>
          <a:xfrm>
            <a:off x="20" y="122983"/>
            <a:ext cx="11090011" cy="6238133"/>
          </a:xfrm>
          <a:prstGeom prst="rect">
            <a:avLst/>
          </a:prstGeom>
        </p:spPr>
      </p:pic>
    </p:spTree>
    <p:extLst>
      <p:ext uri="{BB962C8B-B14F-4D97-AF65-F5344CB8AC3E}">
        <p14:creationId xmlns:p14="http://schemas.microsoft.com/office/powerpoint/2010/main" val="390897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D87438"/>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people holding a sign&#10;&#10;Description automatically generated">
            <a:extLst>
              <a:ext uri="{FF2B5EF4-FFF2-40B4-BE49-F238E27FC236}">
                <a16:creationId xmlns:a16="http://schemas.microsoft.com/office/drawing/2014/main" id="{7BA2F317-74FB-0EED-B19C-08CFBB40F2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414"/>
          <a:stretch/>
        </p:blipFill>
        <p:spPr>
          <a:xfrm>
            <a:off x="4635095" y="0"/>
            <a:ext cx="7553730" cy="6857999"/>
          </a:xfrm>
          <a:prstGeom prst="rect">
            <a:avLst/>
          </a:prstGeom>
        </p:spPr>
      </p:pic>
      <p:sp>
        <p:nvSpPr>
          <p:cNvPr id="3" name="TextBox 2">
            <a:extLst>
              <a:ext uri="{FF2B5EF4-FFF2-40B4-BE49-F238E27FC236}">
                <a16:creationId xmlns:a16="http://schemas.microsoft.com/office/drawing/2014/main" id="{B17DF7DD-1B91-30DB-483D-353D04FBD16C}"/>
              </a:ext>
            </a:extLst>
          </p:cNvPr>
          <p:cNvSpPr txBox="1"/>
          <p:nvPr/>
        </p:nvSpPr>
        <p:spPr>
          <a:xfrm>
            <a:off x="1108822" y="1187938"/>
            <a:ext cx="2306501" cy="3539430"/>
          </a:xfrm>
          <a:prstGeom prst="rect">
            <a:avLst/>
          </a:prstGeom>
          <a:noFill/>
        </p:spPr>
        <p:txBody>
          <a:bodyPr wrap="square">
            <a:spAutoFit/>
          </a:bodyPr>
          <a:lstStyle/>
          <a:p>
            <a:r>
              <a:rPr lang="en-US" sz="3200" dirty="0">
                <a:solidFill>
                  <a:srgbClr val="202124"/>
                </a:solidFill>
                <a:latin typeface="arial" panose="020B0604020202020204" pitchFamily="34" charset="0"/>
              </a:rPr>
              <a:t>Our children are fighting for access to so called Afrikaners schools </a:t>
            </a:r>
            <a:endParaRPr lang="en-ZA" sz="3200" dirty="0"/>
          </a:p>
        </p:txBody>
      </p:sp>
    </p:spTree>
    <p:extLst>
      <p:ext uri="{BB962C8B-B14F-4D97-AF65-F5344CB8AC3E}">
        <p14:creationId xmlns:p14="http://schemas.microsoft.com/office/powerpoint/2010/main" val="29650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D874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AA28AB29-552E-40D9-F92E-70DD70694694}"/>
              </a:ext>
            </a:extLst>
          </p:cNvPr>
          <p:cNvSpPr>
            <a:spLocks noGrp="1"/>
          </p:cNvSpPr>
          <p:nvPr>
            <p:ph type="title"/>
          </p:nvPr>
        </p:nvSpPr>
        <p:spPr>
          <a:xfrm>
            <a:off x="435869" y="640080"/>
            <a:ext cx="3659246" cy="3941347"/>
          </a:xfrm>
        </p:spPr>
        <p:txBody>
          <a:bodyPr vert="horz" lIns="91440" tIns="45720" rIns="91440" bIns="45720" rtlCol="0" anchor="b">
            <a:normAutofit fontScale="90000"/>
          </a:bodyPr>
          <a:lstStyle/>
          <a:p>
            <a:r>
              <a:rPr lang="en-US" sz="3600" b="1" i="0" dirty="0">
                <a:solidFill>
                  <a:srgbClr val="434343"/>
                </a:solidFill>
                <a:effectLst/>
                <a:latin typeface="PT Serif" panose="020A0603040505020204" pitchFamily="18" charset="0"/>
              </a:rPr>
              <a:t/>
            </a:r>
            <a:br>
              <a:rPr lang="en-US" sz="3600" b="1" i="0" dirty="0">
                <a:solidFill>
                  <a:srgbClr val="434343"/>
                </a:solidFill>
                <a:effectLst/>
                <a:latin typeface="PT Serif" panose="020A0603040505020204" pitchFamily="18" charset="0"/>
              </a:rPr>
            </a:br>
            <a:r>
              <a:rPr lang="en-US" sz="3600" b="1" i="0" dirty="0">
                <a:solidFill>
                  <a:srgbClr val="434343"/>
                </a:solidFill>
                <a:effectLst/>
                <a:latin typeface="PT Serif" panose="020A0603040505020204" pitchFamily="18" charset="0"/>
              </a:rPr>
              <a:t/>
            </a:r>
            <a:br>
              <a:rPr lang="en-US" sz="3600" b="1" i="0" dirty="0">
                <a:solidFill>
                  <a:srgbClr val="434343"/>
                </a:solidFill>
                <a:effectLst/>
                <a:latin typeface="PT Serif" panose="020A0603040505020204" pitchFamily="18" charset="0"/>
              </a:rPr>
            </a:br>
            <a:r>
              <a:rPr lang="en-US" sz="3600" b="1" i="0" dirty="0">
                <a:solidFill>
                  <a:srgbClr val="434343"/>
                </a:solidFill>
                <a:effectLst/>
                <a:latin typeface="PT Serif" panose="020A0603040505020204" pitchFamily="18" charset="0"/>
              </a:rPr>
              <a:t/>
            </a:r>
            <a:br>
              <a:rPr lang="en-US" sz="3600" b="1" i="0" dirty="0">
                <a:solidFill>
                  <a:srgbClr val="434343"/>
                </a:solidFill>
                <a:effectLst/>
                <a:latin typeface="PT Serif" panose="020A0603040505020204" pitchFamily="18" charset="0"/>
              </a:rPr>
            </a:br>
            <a:r>
              <a:rPr lang="en-US" sz="3600" b="1" i="0" dirty="0">
                <a:solidFill>
                  <a:srgbClr val="434343"/>
                </a:solidFill>
                <a:effectLst/>
                <a:latin typeface="PT Serif" panose="020A0603040505020204" pitchFamily="18" charset="0"/>
              </a:rPr>
              <a:t/>
            </a:r>
            <a:br>
              <a:rPr lang="en-US" sz="3600" b="1" i="0" dirty="0">
                <a:solidFill>
                  <a:srgbClr val="434343"/>
                </a:solidFill>
                <a:effectLst/>
                <a:latin typeface="PT Serif" panose="020A0603040505020204" pitchFamily="18" charset="0"/>
              </a:rPr>
            </a:br>
            <a:r>
              <a:rPr lang="en-US" sz="3600" b="1" i="0" dirty="0">
                <a:solidFill>
                  <a:srgbClr val="434343"/>
                </a:solidFill>
                <a:effectLst/>
                <a:latin typeface="PT Serif" panose="020A0603040505020204" pitchFamily="18" charset="0"/>
              </a:rPr>
              <a:t/>
            </a:r>
            <a:br>
              <a:rPr lang="en-US" sz="3600" b="1" i="0" dirty="0">
                <a:solidFill>
                  <a:srgbClr val="434343"/>
                </a:solidFill>
                <a:effectLst/>
                <a:latin typeface="PT Serif" panose="020A0603040505020204" pitchFamily="18" charset="0"/>
              </a:rPr>
            </a:br>
            <a:r>
              <a:rPr lang="en-US" sz="3600" b="1" i="0" dirty="0">
                <a:solidFill>
                  <a:srgbClr val="434343"/>
                </a:solidFill>
                <a:effectLst/>
                <a:latin typeface="PT Serif" panose="020A0603040505020204" pitchFamily="18" charset="0"/>
              </a:rPr>
              <a:t/>
            </a:r>
            <a:br>
              <a:rPr lang="en-US" sz="3600" b="1" i="0" dirty="0">
                <a:solidFill>
                  <a:srgbClr val="434343"/>
                </a:solidFill>
                <a:effectLst/>
                <a:latin typeface="PT Serif" panose="020A0603040505020204" pitchFamily="18" charset="0"/>
              </a:rPr>
            </a:br>
            <a:r>
              <a:rPr lang="en-US" sz="3600" b="1" i="0" dirty="0">
                <a:solidFill>
                  <a:srgbClr val="434343"/>
                </a:solidFill>
                <a:effectLst/>
                <a:latin typeface="PT Serif" panose="020A0603040505020204" pitchFamily="18" charset="0"/>
              </a:rPr>
              <a:t/>
            </a:r>
            <a:br>
              <a:rPr lang="en-US" sz="3600" b="1" i="0" dirty="0">
                <a:solidFill>
                  <a:srgbClr val="434343"/>
                </a:solidFill>
                <a:effectLst/>
                <a:latin typeface="PT Serif" panose="020A0603040505020204" pitchFamily="18" charset="0"/>
              </a:rPr>
            </a:br>
            <a:r>
              <a:rPr lang="en-US" sz="3600" b="1" i="0" dirty="0">
                <a:solidFill>
                  <a:srgbClr val="434343"/>
                </a:solidFill>
                <a:effectLst/>
                <a:latin typeface="PT Serif" panose="020A0603040505020204" pitchFamily="18" charset="0"/>
              </a:rPr>
              <a:t/>
            </a:r>
            <a:br>
              <a:rPr lang="en-US" sz="3600" b="1" i="0" dirty="0">
                <a:solidFill>
                  <a:srgbClr val="434343"/>
                </a:solidFill>
                <a:effectLst/>
                <a:latin typeface="PT Serif" panose="020A0603040505020204" pitchFamily="18" charset="0"/>
              </a:rPr>
            </a:br>
            <a:r>
              <a:rPr lang="en-US" sz="3100" b="1" i="0" dirty="0">
                <a:solidFill>
                  <a:srgbClr val="434343"/>
                </a:solidFill>
                <a:effectLst/>
                <a:latin typeface="PT Serif" panose="020A0603040505020204" pitchFamily="18" charset="0"/>
              </a:rPr>
              <a:t>Violent Brackenfell high school protest ’hijacked by Afrikaners parents assaulting a black parent’</a:t>
            </a:r>
            <a:br>
              <a:rPr lang="en-US" sz="3100" b="1" i="0" dirty="0">
                <a:solidFill>
                  <a:srgbClr val="434343"/>
                </a:solidFill>
                <a:effectLst/>
                <a:latin typeface="PT Serif" panose="020A0603040505020204" pitchFamily="18" charset="0"/>
              </a:rPr>
            </a:br>
            <a:endParaRPr lang="en-US" sz="3100" dirty="0">
              <a:solidFill>
                <a:srgbClr val="FFFFFF"/>
              </a:solidFill>
            </a:endParaRPr>
          </a:p>
        </p:txBody>
      </p:sp>
      <p:cxnSp>
        <p:nvCxnSpPr>
          <p:cNvPr id="32" name="Straight Connector 31">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person, outdoor, ground, sky&#10;&#10;Description automatically generated">
            <a:extLst>
              <a:ext uri="{FF2B5EF4-FFF2-40B4-BE49-F238E27FC236}">
                <a16:creationId xmlns:a16="http://schemas.microsoft.com/office/drawing/2014/main" id="{C825F076-6665-CF64-F192-DFDD9DF1ED1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32" b="15098"/>
          <a:stretch/>
        </p:blipFill>
        <p:spPr>
          <a:xfrm>
            <a:off x="4668967" y="0"/>
            <a:ext cx="7519858" cy="6858000"/>
          </a:xfrm>
          <a:prstGeom prst="rect">
            <a:avLst/>
          </a:prstGeom>
        </p:spPr>
      </p:pic>
    </p:spTree>
    <p:extLst>
      <p:ext uri="{BB962C8B-B14F-4D97-AF65-F5344CB8AC3E}">
        <p14:creationId xmlns:p14="http://schemas.microsoft.com/office/powerpoint/2010/main" val="70991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D874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298E5C-7A31-393B-D779-22E6BC4DA195}"/>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3700" dirty="0">
                <a:solidFill>
                  <a:srgbClr val="FFFFFF"/>
                </a:solidFill>
              </a:rPr>
              <a:t>Black children can come in our Afrikaner schools, but must mix with our children </a:t>
            </a:r>
          </a:p>
        </p:txBody>
      </p:sp>
      <p:cxnSp>
        <p:nvCxnSpPr>
          <p:cNvPr id="35" name="Straight Connector 34">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children playing on the floor">
            <a:extLst>
              <a:ext uri="{FF2B5EF4-FFF2-40B4-BE49-F238E27FC236}">
                <a16:creationId xmlns:a16="http://schemas.microsoft.com/office/drawing/2014/main" id="{125E82F7-5F78-E7E2-F177-D8E714C202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28" b="34823"/>
          <a:stretch/>
        </p:blipFill>
        <p:spPr>
          <a:xfrm>
            <a:off x="5282335" y="1663973"/>
            <a:ext cx="6275667" cy="3530054"/>
          </a:xfrm>
          <a:prstGeom prst="rect">
            <a:avLst/>
          </a:prstGeom>
        </p:spPr>
      </p:pic>
    </p:spTree>
    <p:extLst>
      <p:ext uri="{BB962C8B-B14F-4D97-AF65-F5344CB8AC3E}">
        <p14:creationId xmlns:p14="http://schemas.microsoft.com/office/powerpoint/2010/main" val="242213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CD5E-30B2-16C6-6821-053537BE2A88}"/>
              </a:ext>
            </a:extLst>
          </p:cNvPr>
          <p:cNvSpPr>
            <a:spLocks noGrp="1"/>
          </p:cNvSpPr>
          <p:nvPr>
            <p:ph type="title"/>
          </p:nvPr>
        </p:nvSpPr>
        <p:spPr/>
        <p:txBody>
          <a:bodyPr/>
          <a:lstStyle/>
          <a:p>
            <a:r>
              <a:rPr lang="en-US" dirty="0"/>
              <a:t>Conclusion </a:t>
            </a:r>
            <a:endParaRPr lang="en-ZA" dirty="0"/>
          </a:p>
        </p:txBody>
      </p:sp>
      <p:sp>
        <p:nvSpPr>
          <p:cNvPr id="3" name="Content Placeholder 2">
            <a:extLst>
              <a:ext uri="{FF2B5EF4-FFF2-40B4-BE49-F238E27FC236}">
                <a16:creationId xmlns:a16="http://schemas.microsoft.com/office/drawing/2014/main" id="{86F514BF-B8E3-792B-2156-F173024A37EA}"/>
              </a:ext>
            </a:extLst>
          </p:cNvPr>
          <p:cNvSpPr>
            <a:spLocks noGrp="1"/>
          </p:cNvSpPr>
          <p:nvPr>
            <p:ph idx="1"/>
          </p:nvPr>
        </p:nvSpPr>
        <p:spPr/>
        <p:txBody>
          <a:bodyPr/>
          <a:lstStyle/>
          <a:p>
            <a:r>
              <a:rPr lang="en-US" dirty="0"/>
              <a:t>The National Governors Association (NaGA) endorses and support the proposed amendment of  Section 6 on Language Policy.</a:t>
            </a:r>
          </a:p>
          <a:p>
            <a:r>
              <a:rPr lang="en-US" dirty="0"/>
              <a:t>"(2) The governing body of a public school may, subject to subsection (13), determine the language policy of the school subject to the Constitution, this Act and any applicable provincial law: Provided that the language policy of a public school must be limited to one or more of the official languages of the Republic as provided in section 6(1) of the Constitution.";</a:t>
            </a:r>
          </a:p>
          <a:p>
            <a:r>
              <a:rPr lang="en-US" dirty="0"/>
              <a:t>"(4) [A </a:t>
            </a:r>
            <a:r>
              <a:rPr lang="en-US" dirty="0" err="1"/>
              <a:t>recognised</a:t>
            </a:r>
            <a:r>
              <a:rPr lang="en-US" dirty="0"/>
              <a:t>] South African Sign Language has the status of an official language for purposes of learning at a public school."</a:t>
            </a:r>
            <a:endParaRPr lang="en-ZA" dirty="0"/>
          </a:p>
        </p:txBody>
      </p:sp>
    </p:spTree>
    <p:extLst>
      <p:ext uri="{BB962C8B-B14F-4D97-AF65-F5344CB8AC3E}">
        <p14:creationId xmlns:p14="http://schemas.microsoft.com/office/powerpoint/2010/main" val="47272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5F30-B800-CE18-A2E7-95528CFB49BE}"/>
              </a:ext>
            </a:extLst>
          </p:cNvPr>
          <p:cNvSpPr>
            <a:spLocks noGrp="1"/>
          </p:cNvSpPr>
          <p:nvPr>
            <p:ph type="title"/>
          </p:nvPr>
        </p:nvSpPr>
        <p:spPr/>
        <p:txBody>
          <a:bodyPr/>
          <a:lstStyle/>
          <a:p>
            <a:r>
              <a:rPr lang="en-US" dirty="0"/>
              <a:t>INTRODUCTIONS </a:t>
            </a:r>
            <a:endParaRPr lang="en-ZA" dirty="0"/>
          </a:p>
        </p:txBody>
      </p:sp>
      <p:sp>
        <p:nvSpPr>
          <p:cNvPr id="3" name="Content Placeholder 2">
            <a:extLst>
              <a:ext uri="{FF2B5EF4-FFF2-40B4-BE49-F238E27FC236}">
                <a16:creationId xmlns:a16="http://schemas.microsoft.com/office/drawing/2014/main" id="{68B87085-08E4-2448-3FBF-8FBADDC19E24}"/>
              </a:ext>
            </a:extLst>
          </p:cNvPr>
          <p:cNvSpPr>
            <a:spLocks noGrp="1"/>
          </p:cNvSpPr>
          <p:nvPr>
            <p:ph idx="1"/>
          </p:nvPr>
        </p:nvSpPr>
        <p:spPr/>
        <p:txBody>
          <a:bodyPr/>
          <a:lstStyle/>
          <a:p>
            <a:r>
              <a:rPr lang="en-ZA" sz="1800" dirty="0">
                <a:effectLst/>
                <a:latin typeface="Courier New" panose="02070309020205020404" pitchFamily="49" charset="0"/>
                <a:ea typeface="Calibri" panose="020F0502020204030204" pitchFamily="34" charset="0"/>
              </a:rPr>
              <a:t>The Honourable chairperson of the education portfolio committee and all honourable members of the portfolio committee it is indeed and honour and privilege for us to be sitting in parliament representing majority of schools governing bodies in public schools and majority of African parents on behalf of the majority population that was previously disadvantaged and marginalised by the previous apartheid education that made sure our languages are to given the same prominence like both Afrikaans and English, and also we deprived from accessing  schools that are better resourced and areas that we only designed to exclude majority if African native people.</a:t>
            </a:r>
            <a:endParaRPr lang="en-ZA" dirty="0"/>
          </a:p>
        </p:txBody>
      </p:sp>
    </p:spTree>
    <p:extLst>
      <p:ext uri="{BB962C8B-B14F-4D97-AF65-F5344CB8AC3E}">
        <p14:creationId xmlns:p14="http://schemas.microsoft.com/office/powerpoint/2010/main" val="341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C1ED-8611-BE4B-F133-39B95E5AEFC9}"/>
              </a:ext>
            </a:extLst>
          </p:cNvPr>
          <p:cNvSpPr>
            <a:spLocks noGrp="1"/>
          </p:cNvSpPr>
          <p:nvPr>
            <p:ph type="title"/>
          </p:nvPr>
        </p:nvSpPr>
        <p:spPr/>
        <p:txBody>
          <a:bodyPr/>
          <a:lstStyle/>
          <a:p>
            <a:r>
              <a:rPr lang="en-US" dirty="0"/>
              <a:t>Continue </a:t>
            </a:r>
            <a:endParaRPr lang="en-ZA" dirty="0"/>
          </a:p>
        </p:txBody>
      </p:sp>
      <p:sp>
        <p:nvSpPr>
          <p:cNvPr id="3" name="Content Placeholder 2">
            <a:extLst>
              <a:ext uri="{FF2B5EF4-FFF2-40B4-BE49-F238E27FC236}">
                <a16:creationId xmlns:a16="http://schemas.microsoft.com/office/drawing/2014/main" id="{60CD6672-193F-56A5-F9E1-2EE6113B81F0}"/>
              </a:ext>
            </a:extLst>
          </p:cNvPr>
          <p:cNvSpPr>
            <a:spLocks noGrp="1"/>
          </p:cNvSpPr>
          <p:nvPr>
            <p:ph idx="1"/>
          </p:nvPr>
        </p:nvSpPr>
        <p:spPr/>
        <p:txBody>
          <a:bodyPr/>
          <a:lstStyle/>
          <a:p>
            <a:r>
              <a:rPr lang="en-US" dirty="0"/>
              <a:t>"(5) The governing body must submit the language policy of a public school and any amendment thereof to the Head of Department for approval. </a:t>
            </a:r>
          </a:p>
          <a:p>
            <a:r>
              <a:rPr lang="en-US" dirty="0"/>
              <a:t>(6) The Head of Department may approve the language policy of a public school or any amendment thereof or may return it to the governing body with such recommendations as may be necessary in the circumstances, together with reasons for such recommendations.</a:t>
            </a:r>
          </a:p>
          <a:p>
            <a:r>
              <a:rPr lang="en-US" dirty="0"/>
              <a:t>Further propose that the governing body when submitting language policy to the Head of Department must also include the minutes of AGM  with attendance  where parents and learners were consulted on language policy amendments. </a:t>
            </a:r>
          </a:p>
          <a:p>
            <a:r>
              <a:rPr lang="en-US" dirty="0"/>
              <a:t>The school must submit the demographics of the residence within the school radius  </a:t>
            </a:r>
            <a:endParaRPr lang="en-ZA" dirty="0"/>
          </a:p>
        </p:txBody>
      </p:sp>
    </p:spTree>
    <p:extLst>
      <p:ext uri="{BB962C8B-B14F-4D97-AF65-F5344CB8AC3E}">
        <p14:creationId xmlns:p14="http://schemas.microsoft.com/office/powerpoint/2010/main" val="25707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2EE0-0CB2-9E05-5D9D-A02075B1B23D}"/>
              </a:ext>
            </a:extLst>
          </p:cNvPr>
          <p:cNvSpPr>
            <a:spLocks noGrp="1"/>
          </p:cNvSpPr>
          <p:nvPr>
            <p:ph type="title"/>
          </p:nvPr>
        </p:nvSpPr>
        <p:spPr/>
        <p:txBody>
          <a:bodyPr/>
          <a:lstStyle/>
          <a:p>
            <a:r>
              <a:rPr lang="en-US" dirty="0"/>
              <a:t>Who are</a:t>
            </a:r>
            <a:endParaRPr lang="en-ZA" dirty="0"/>
          </a:p>
        </p:txBody>
      </p:sp>
      <p:sp>
        <p:nvSpPr>
          <p:cNvPr id="3" name="Content Placeholder 2">
            <a:extLst>
              <a:ext uri="{FF2B5EF4-FFF2-40B4-BE49-F238E27FC236}">
                <a16:creationId xmlns:a16="http://schemas.microsoft.com/office/drawing/2014/main" id="{94C35958-FE3E-E902-7F3C-3FB11FA08725}"/>
              </a:ext>
            </a:extLst>
          </p:cNvPr>
          <p:cNvSpPr>
            <a:spLocks noGrp="1"/>
          </p:cNvSpPr>
          <p:nvPr>
            <p:ph idx="1"/>
          </p:nvPr>
        </p:nvSpPr>
        <p:spPr/>
        <p:txBody>
          <a:bodyPr>
            <a:normAutofit/>
          </a:bodyPr>
          <a:lstStyle/>
          <a:p>
            <a:r>
              <a:rPr lang="en-ZA" sz="1800" dirty="0">
                <a:effectLst/>
                <a:latin typeface="Courier New" panose="02070309020205020404" pitchFamily="49" charset="0"/>
                <a:ea typeface="Calibri" panose="020F0502020204030204" pitchFamily="34" charset="0"/>
                <a:cs typeface="Times New Roman" panose="02020603050405020304" pitchFamily="18" charset="0"/>
              </a:rPr>
              <a:t>The National Governors Association (NaGA) The National Governors Association (NaGA)is representing majority of public schools who were previously disadvantaged and marginalised by the previous apartheid education system  that made sure our languages are to given the same prominence like both Afrikaans and English and also we deprived from accessing  schools that are better resourced </a:t>
            </a:r>
            <a:r>
              <a:rPr lang="en-ZA" dirty="0">
                <a:latin typeface="Courier New" panose="02070309020205020404" pitchFamily="49" charset="0"/>
                <a:ea typeface="Calibri" panose="020F0502020204030204" pitchFamily="34" charset="0"/>
                <a:cs typeface="Times New Roman" panose="02020603050405020304" pitchFamily="18" charset="0"/>
              </a:rPr>
              <a:t>in </a:t>
            </a:r>
            <a:r>
              <a:rPr lang="en-ZA" sz="1800" dirty="0">
                <a:effectLst/>
                <a:latin typeface="Courier New" panose="02070309020205020404" pitchFamily="49" charset="0"/>
                <a:ea typeface="Calibri" panose="020F0502020204030204" pitchFamily="34" charset="0"/>
                <a:cs typeface="Times New Roman" panose="02020603050405020304" pitchFamily="18" charset="0"/>
              </a:rPr>
              <a:t>areas that we only designed to exclude majority of African native people, which included most of the honourable members present here. </a:t>
            </a:r>
            <a:endParaRPr lang="en-ZA" dirty="0"/>
          </a:p>
        </p:txBody>
      </p:sp>
    </p:spTree>
    <p:extLst>
      <p:ext uri="{BB962C8B-B14F-4D97-AF65-F5344CB8AC3E}">
        <p14:creationId xmlns:p14="http://schemas.microsoft.com/office/powerpoint/2010/main" val="325335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48BC-AC5F-5A8D-9C1D-19E39B985299}"/>
              </a:ext>
            </a:extLst>
          </p:cNvPr>
          <p:cNvSpPr>
            <a:spLocks noGrp="1"/>
          </p:cNvSpPr>
          <p:nvPr>
            <p:ph type="title"/>
          </p:nvPr>
        </p:nvSpPr>
        <p:spPr/>
        <p:txBody>
          <a:bodyPr/>
          <a:lstStyle/>
          <a:p>
            <a:r>
              <a:rPr lang="en-US" dirty="0"/>
              <a:t>Section 6 of SASA</a:t>
            </a:r>
            <a:endParaRPr lang="en-ZA" dirty="0"/>
          </a:p>
        </p:txBody>
      </p:sp>
      <p:sp>
        <p:nvSpPr>
          <p:cNvPr id="3" name="Content Placeholder 2">
            <a:extLst>
              <a:ext uri="{FF2B5EF4-FFF2-40B4-BE49-F238E27FC236}">
                <a16:creationId xmlns:a16="http://schemas.microsoft.com/office/drawing/2014/main" id="{8C325C60-B56C-BE3A-EF4C-7BE50A6F68EA}"/>
              </a:ext>
            </a:extLst>
          </p:cNvPr>
          <p:cNvSpPr>
            <a:spLocks noGrp="1"/>
          </p:cNvSpPr>
          <p:nvPr>
            <p:ph idx="1"/>
          </p:nvPr>
        </p:nvSpPr>
        <p:spPr/>
        <p:txBody>
          <a:bodyPr>
            <a:normAutofit/>
          </a:bodyPr>
          <a:lstStyle/>
          <a:p>
            <a:r>
              <a:rPr lang="en-ZA" sz="1800" dirty="0">
                <a:effectLst/>
                <a:latin typeface="Courier New" panose="02070309020205020404" pitchFamily="49" charset="0"/>
                <a:ea typeface="Calibri" panose="020F0502020204030204" pitchFamily="34" charset="0"/>
                <a:cs typeface="Courier New" panose="02070309020205020404" pitchFamily="49" charset="0"/>
              </a:rPr>
              <a:t>NaGA endorses and supports proposed amendment of section 6 of the South African Schools Act on language policy in its totally based on the following. In</a:t>
            </a:r>
            <a:r>
              <a:rPr lang="en-ZA" sz="1800" dirty="0">
                <a:solidFill>
                  <a:srgbClr val="141412"/>
                </a:solidFill>
                <a:effectLst/>
                <a:latin typeface="Courier New" panose="02070309020205020404" pitchFamily="49" charset="0"/>
                <a:ea typeface="Calibri" panose="020F0502020204030204" pitchFamily="34" charset="0"/>
                <a:cs typeface="Courier New" panose="02070309020205020404" pitchFamily="49" charset="0"/>
              </a:rPr>
              <a:t> the past, only English and Afrikaans were officially recognised as languages of learning and teaching. The current constitution of the Republic of South Africa, among other provisions, stipulates: “Everyone has the right to receive education in the official language or languages of their choice in public educational institutions where that education is reasonably practicable.</a:t>
            </a:r>
            <a:r>
              <a:rPr lang="en-ZA" sz="1800" dirty="0">
                <a:effectLst/>
                <a:latin typeface="Courier New" panose="02070309020205020404" pitchFamily="49" charset="0"/>
                <a:ea typeface="Calibri" panose="020F0502020204030204" pitchFamily="34" charset="0"/>
                <a:cs typeface="Times New Roman" panose="02020603050405020304" pitchFamily="18" charset="0"/>
              </a:rPr>
              <a:t> The South African Constitution is the result of remarkably detailed and inclusive negotiations that were carried out with an acute awareness of the injustices of the country’s non-democratic painful past.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1800" dirty="0">
              <a:effectLst/>
              <a:latin typeface="Courier New" panose="02070309020205020404" pitchFamily="49" charset="0"/>
              <a:ea typeface="Calibri" panose="020F0502020204030204" pitchFamily="34" charset="0"/>
              <a:cs typeface="Courier New" panose="02070309020205020404" pitchFamily="49" charset="0"/>
            </a:endParaRPr>
          </a:p>
          <a:p>
            <a:endParaRPr lang="en-ZA" dirty="0"/>
          </a:p>
        </p:txBody>
      </p:sp>
    </p:spTree>
    <p:extLst>
      <p:ext uri="{BB962C8B-B14F-4D97-AF65-F5344CB8AC3E}">
        <p14:creationId xmlns:p14="http://schemas.microsoft.com/office/powerpoint/2010/main" val="325064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97F1-7D54-B6BD-2D0E-EC0EB677A079}"/>
              </a:ext>
            </a:extLst>
          </p:cNvPr>
          <p:cNvSpPr>
            <a:spLocks noGrp="1"/>
          </p:cNvSpPr>
          <p:nvPr>
            <p:ph type="title"/>
          </p:nvPr>
        </p:nvSpPr>
        <p:spPr/>
        <p:txBody>
          <a:bodyPr/>
          <a:lstStyle/>
          <a:p>
            <a:r>
              <a:rPr lang="en-US" dirty="0"/>
              <a:t>Preamble Opening Statement </a:t>
            </a:r>
            <a:endParaRPr lang="en-ZA" dirty="0"/>
          </a:p>
        </p:txBody>
      </p:sp>
      <p:sp>
        <p:nvSpPr>
          <p:cNvPr id="3" name="Content Placeholder 2">
            <a:extLst>
              <a:ext uri="{FF2B5EF4-FFF2-40B4-BE49-F238E27FC236}">
                <a16:creationId xmlns:a16="http://schemas.microsoft.com/office/drawing/2014/main" id="{539BFA8F-3344-A1D3-79A1-2E7EC9411112}"/>
              </a:ext>
            </a:extLst>
          </p:cNvPr>
          <p:cNvSpPr>
            <a:spLocks noGrp="1"/>
          </p:cNvSpPr>
          <p:nvPr>
            <p:ph idx="1"/>
          </p:nvPr>
        </p:nvSpPr>
        <p:spPr/>
        <p:txBody>
          <a:bodyPr/>
          <a:lstStyle/>
          <a:p>
            <a:pPr>
              <a:lnSpc>
                <a:spcPct val="107000"/>
              </a:lnSpc>
              <a:spcAft>
                <a:spcPts val="800"/>
              </a:spcAft>
            </a:pPr>
            <a:r>
              <a:rPr lang="en-ZA" sz="1800" dirty="0">
                <a:effectLst/>
                <a:latin typeface="Courier New" panose="02070309020205020404" pitchFamily="49" charset="0"/>
                <a:ea typeface="Calibri" panose="020F0502020204030204" pitchFamily="34" charset="0"/>
                <a:cs typeface="Times New Roman" panose="02020603050405020304" pitchFamily="18" charset="0"/>
              </a:rPr>
              <a:t>“We, the people of South Africa, Recognise the injustices of our past.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ourier New" panose="02070309020205020404" pitchFamily="49" charset="0"/>
                <a:ea typeface="Calibri" panose="020F0502020204030204" pitchFamily="34" charset="0"/>
                <a:cs typeface="Times New Roman" panose="02020603050405020304" pitchFamily="18" charset="0"/>
              </a:rPr>
              <a:t> Honour those who suffered for justice and freedom in our land.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ourier New" panose="02070309020205020404" pitchFamily="49" charset="0"/>
                <a:ea typeface="Calibri" panose="020F0502020204030204" pitchFamily="34" charset="0"/>
                <a:cs typeface="Times New Roman" panose="02020603050405020304" pitchFamily="18" charset="0"/>
              </a:rPr>
              <a:t> Respect those who have worked to build and develop our country.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ourier New" panose="02070309020205020404" pitchFamily="49" charset="0"/>
                <a:ea typeface="Calibri" panose="020F0502020204030204" pitchFamily="34" charset="0"/>
                <a:cs typeface="Times New Roman" panose="02020603050405020304" pitchFamily="18" charset="0"/>
              </a:rPr>
              <a:t> and Believe that South Africa belongs to all who live in it, united in our diversity.”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32116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53C5-7201-3F6E-D6BF-A12D6A9C2F82}"/>
              </a:ext>
            </a:extLst>
          </p:cNvPr>
          <p:cNvSpPr>
            <a:spLocks noGrp="1"/>
          </p:cNvSpPr>
          <p:nvPr>
            <p:ph type="title"/>
          </p:nvPr>
        </p:nvSpPr>
        <p:spPr/>
        <p:txBody>
          <a:bodyPr>
            <a:normAutofit/>
          </a:bodyPr>
          <a:lstStyle/>
          <a:p>
            <a:r>
              <a:rPr lang="en-ZA" sz="3600" b="1" dirty="0">
                <a:effectLst/>
                <a:latin typeface="Courier New" panose="02070309020205020404" pitchFamily="49" charset="0"/>
                <a:ea typeface="Calibri" panose="020F0502020204030204" pitchFamily="34" charset="0"/>
              </a:rPr>
              <a:t>Section 6 of the Constitution </a:t>
            </a:r>
            <a:endParaRPr lang="en-ZA" sz="3600" b="1" dirty="0"/>
          </a:p>
        </p:txBody>
      </p:sp>
      <p:sp>
        <p:nvSpPr>
          <p:cNvPr id="3" name="Content Placeholder 2">
            <a:extLst>
              <a:ext uri="{FF2B5EF4-FFF2-40B4-BE49-F238E27FC236}">
                <a16:creationId xmlns:a16="http://schemas.microsoft.com/office/drawing/2014/main" id="{02E452BA-F720-497D-7C8B-9832A2830117}"/>
              </a:ext>
            </a:extLst>
          </p:cNvPr>
          <p:cNvSpPr>
            <a:spLocks noGrp="1"/>
          </p:cNvSpPr>
          <p:nvPr>
            <p:ph idx="1"/>
          </p:nvPr>
        </p:nvSpPr>
        <p:spPr/>
        <p:txBody>
          <a:bodyPr/>
          <a:lstStyle/>
          <a:p>
            <a:r>
              <a:rPr lang="en-US" dirty="0"/>
              <a:t>States:</a:t>
            </a:r>
          </a:p>
          <a:p>
            <a:r>
              <a:rPr lang="en-ZA" sz="1800" dirty="0">
                <a:effectLst/>
                <a:latin typeface="Courier New" panose="02070309020205020404" pitchFamily="49" charset="0"/>
                <a:ea typeface="Calibri" panose="020F0502020204030204" pitchFamily="34" charset="0"/>
                <a:cs typeface="Times New Roman" panose="02020603050405020304" pitchFamily="18" charset="0"/>
              </a:rPr>
              <a:t>(1) The official languages of the Republic are Sepedi, Sesotho, Setswana, siSwati, Tshivenda, Xitsonga, Afrikaans, English, isiNdebele, isiXhosa and isiZulu.</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Courier New" panose="02070309020205020404" pitchFamily="49" charset="0"/>
                <a:ea typeface="Calibri" panose="020F0502020204030204" pitchFamily="34" charset="0"/>
                <a:cs typeface="Times New Roman" panose="02020603050405020304" pitchFamily="18" charset="0"/>
              </a:rPr>
              <a:t>(2) Recognising the historically diminished use and status of the indigenous languages of our people, the state must take practical and positive measures to elevate the status and advance the use of these languages.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75956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741B-E1BA-5769-5858-3373C5293F64}"/>
              </a:ext>
            </a:extLst>
          </p:cNvPr>
          <p:cNvSpPr>
            <a:spLocks noGrp="1"/>
          </p:cNvSpPr>
          <p:nvPr>
            <p:ph type="title"/>
          </p:nvPr>
        </p:nvSpPr>
        <p:spPr/>
        <p:txBody>
          <a:bodyPr/>
          <a:lstStyle/>
          <a:p>
            <a:r>
              <a:rPr lang="en-US" dirty="0"/>
              <a:t>Chapter 2 of the Bill of Rights </a:t>
            </a:r>
            <a:endParaRPr lang="en-ZA" dirty="0"/>
          </a:p>
        </p:txBody>
      </p:sp>
      <p:sp>
        <p:nvSpPr>
          <p:cNvPr id="3" name="Content Placeholder 2">
            <a:extLst>
              <a:ext uri="{FF2B5EF4-FFF2-40B4-BE49-F238E27FC236}">
                <a16:creationId xmlns:a16="http://schemas.microsoft.com/office/drawing/2014/main" id="{8EE70EDF-32B0-3A57-7DB8-DA59A4D2585F}"/>
              </a:ext>
            </a:extLst>
          </p:cNvPr>
          <p:cNvSpPr>
            <a:spLocks noGrp="1"/>
          </p:cNvSpPr>
          <p:nvPr>
            <p:ph idx="1"/>
          </p:nvPr>
        </p:nvSpPr>
        <p:spPr/>
        <p:txBody>
          <a:bodyPr>
            <a:normAutofit fontScale="92500" lnSpcReduction="10000"/>
          </a:bodyPr>
          <a:lstStyle/>
          <a:p>
            <a:r>
              <a:rPr lang="en-US" dirty="0"/>
              <a:t>Section 8  Equality</a:t>
            </a:r>
          </a:p>
          <a:p>
            <a:pPr>
              <a:lnSpc>
                <a:spcPct val="107000"/>
              </a:lnSpc>
              <a:spcAft>
                <a:spcPts val="800"/>
              </a:spcAft>
            </a:pPr>
            <a:r>
              <a:rPr lang="en-US" dirty="0"/>
              <a:t> </a:t>
            </a:r>
            <a:r>
              <a:rPr lang="en-ZA" sz="1800" dirty="0">
                <a:effectLst/>
                <a:latin typeface="Courier New" panose="02070309020205020404" pitchFamily="49" charset="0"/>
                <a:ea typeface="Calibri" panose="020F0502020204030204" pitchFamily="34" charset="0"/>
                <a:cs typeface="Times New Roman" panose="02020603050405020304" pitchFamily="18" charset="0"/>
              </a:rPr>
              <a:t>(2) Equality includes the full and equal enjoyment of all rights and freedoms. To promote the achievement of equality, legislative and other measures designed.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b="1" dirty="0">
                <a:effectLst/>
                <a:latin typeface="Courier New" panose="02070309020205020404" pitchFamily="49" charset="0"/>
                <a:ea typeface="Calibri" panose="020F0502020204030204" pitchFamily="34" charset="0"/>
                <a:cs typeface="Times New Roman" panose="02020603050405020304" pitchFamily="18" charset="0"/>
              </a:rPr>
              <a:t>Section 29 Education</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Courier New" panose="02070309020205020404" pitchFamily="49" charset="0"/>
                <a:ea typeface="Calibri" panose="020F0502020204030204" pitchFamily="34" charset="0"/>
                <a:cs typeface="Times New Roman" panose="02020603050405020304" pitchFamily="18" charset="0"/>
              </a:rPr>
              <a:t>(2) Everyone has the right to receive education in the official language or languages of their choice in public educational institutions where that education is reasonably practicable.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dirty="0">
                <a:latin typeface="Courier New" panose="02070309020205020404" pitchFamily="49" charset="0"/>
                <a:cs typeface="Courier New" panose="02070309020205020404" pitchFamily="49" charset="0"/>
              </a:rPr>
              <a:t>(c) </a:t>
            </a:r>
            <a:r>
              <a:rPr lang="en-US" dirty="0">
                <a:latin typeface="Courier New" panose="02070309020205020404" pitchFamily="49" charset="0"/>
                <a:cs typeface="Courier New" panose="02070309020205020404" pitchFamily="49" charset="0"/>
              </a:rPr>
              <a:t>the need to redress the results of past racially discriminatory laws and practices. </a:t>
            </a:r>
            <a:endParaRPr lang="en-ZA"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768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C659-1CCB-D4C6-778D-A1CCA1D6F054}"/>
              </a:ext>
            </a:extLst>
          </p:cNvPr>
          <p:cNvSpPr>
            <a:spLocks noGrp="1"/>
          </p:cNvSpPr>
          <p:nvPr>
            <p:ph type="title"/>
          </p:nvPr>
        </p:nvSpPr>
        <p:spPr/>
        <p:txBody>
          <a:bodyPr/>
          <a:lstStyle/>
          <a:p>
            <a:r>
              <a:rPr lang="en-US" dirty="0"/>
              <a:t>Reality </a:t>
            </a:r>
            <a:endParaRPr lang="en-ZA" dirty="0"/>
          </a:p>
        </p:txBody>
      </p:sp>
      <p:sp>
        <p:nvSpPr>
          <p:cNvPr id="3" name="Content Placeholder 2">
            <a:extLst>
              <a:ext uri="{FF2B5EF4-FFF2-40B4-BE49-F238E27FC236}">
                <a16:creationId xmlns:a16="http://schemas.microsoft.com/office/drawing/2014/main" id="{1B3DB55B-0A2A-CE22-2217-B7184C13C780}"/>
              </a:ext>
            </a:extLst>
          </p:cNvPr>
          <p:cNvSpPr>
            <a:spLocks noGrp="1"/>
          </p:cNvSpPr>
          <p:nvPr>
            <p:ph idx="1"/>
          </p:nvPr>
        </p:nvSpPr>
        <p:spPr/>
        <p:txBody>
          <a:bodyPr>
            <a:normAutofit/>
          </a:bodyPr>
          <a:lstStyle/>
          <a:p>
            <a:r>
              <a:rPr lang="en-ZA" sz="1800" dirty="0">
                <a:solidFill>
                  <a:srgbClr val="000000"/>
                </a:solidFill>
                <a:effectLst/>
                <a:latin typeface="Calibri Light" panose="020F0302020204030204" pitchFamily="34" charset="0"/>
                <a:ea typeface="Times New Roman" panose="02020603050405020304" pitchFamily="18" charset="0"/>
              </a:rPr>
              <a:t>Since the advent of democracy in 1994, South Africa has undergone significant and major political, social and economic change. Education, within this broad context of transformation, has not been overlooked. Despite the many positive attributes brought about to the education system through a number of policy initiatives (Republic of South Africa [RSA], 1996a), the quality of education in South Africa remains significantly varied between what has been termed functional and dysfunctional schools Even more alarming, is that many schools have retained the legacy of both their racial and economic character depicted by the apartheid past  Dysfunctional schools, categorised as those that are historically disadvantaged, continue to serve mainly black and coloured children throughout South </a:t>
            </a:r>
            <a:r>
              <a:rPr lang="en-ZA" sz="1800" dirty="0" err="1">
                <a:solidFill>
                  <a:srgbClr val="000000"/>
                </a:solidFill>
                <a:effectLst/>
                <a:latin typeface="Calibri Light" panose="020F0302020204030204" pitchFamily="34" charset="0"/>
                <a:ea typeface="Times New Roman" panose="02020603050405020304" pitchFamily="18" charset="0"/>
              </a:rPr>
              <a:t>Africa.Functional</a:t>
            </a:r>
            <a:r>
              <a:rPr lang="en-ZA" sz="1800" dirty="0">
                <a:solidFill>
                  <a:srgbClr val="000000"/>
                </a:solidFill>
                <a:effectLst/>
                <a:latin typeface="Calibri Light" panose="020F0302020204030204" pitchFamily="34" charset="0"/>
                <a:ea typeface="Times New Roman" panose="02020603050405020304" pitchFamily="18" charset="0"/>
              </a:rPr>
              <a:t> schools represent those that served mainly white children in the past. Because of the legacy of apartheid's Group Areas Act of 1950 school choice in South Africa is delineated largely in terms of </a:t>
            </a:r>
            <a:r>
              <a:rPr lang="en-ZA" dirty="0" err="1">
                <a:solidFill>
                  <a:srgbClr val="000000"/>
                </a:solidFill>
                <a:latin typeface="Calibri Light" panose="020F0302020204030204" pitchFamily="34" charset="0"/>
                <a:ea typeface="Times New Roman" panose="02020603050405020304" pitchFamily="18" charset="0"/>
              </a:rPr>
              <a:t>race</a:t>
            </a:r>
            <a:r>
              <a:rPr lang="en-ZA" sz="1800" dirty="0" err="1">
                <a:solidFill>
                  <a:srgbClr val="000000"/>
                </a:solidFill>
                <a:effectLst/>
                <a:latin typeface="Calibri Light" panose="020F0302020204030204" pitchFamily="34" charset="0"/>
                <a:ea typeface="Times New Roman" panose="02020603050405020304" pitchFamily="18" charset="0"/>
              </a:rPr>
              <a:t>.thus</a:t>
            </a:r>
            <a:r>
              <a:rPr lang="en-ZA" sz="1800" dirty="0">
                <a:solidFill>
                  <a:srgbClr val="000000"/>
                </a:solidFill>
                <a:effectLst/>
                <a:latin typeface="Calibri Light" panose="020F0302020204030204" pitchFamily="34" charset="0"/>
                <a:ea typeface="Times New Roman" panose="02020603050405020304" pitchFamily="18" charset="0"/>
              </a:rPr>
              <a:t> questions whether parents from formerly black communities do in fact have a fair choice of schools in these neighbourhoods.</a:t>
            </a:r>
          </a:p>
          <a:p>
            <a:endParaRPr lang="en-ZA" dirty="0"/>
          </a:p>
        </p:txBody>
      </p:sp>
    </p:spTree>
    <p:extLst>
      <p:ext uri="{BB962C8B-B14F-4D97-AF65-F5344CB8AC3E}">
        <p14:creationId xmlns:p14="http://schemas.microsoft.com/office/powerpoint/2010/main" val="283739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1C1D7-B960-26CE-A950-FFD135BAB818}"/>
              </a:ext>
            </a:extLst>
          </p:cNvPr>
          <p:cNvSpPr>
            <a:spLocks noGrp="1"/>
          </p:cNvSpPr>
          <p:nvPr>
            <p:ph type="title"/>
          </p:nvPr>
        </p:nvSpPr>
        <p:spPr/>
        <p:txBody>
          <a:bodyPr/>
          <a:lstStyle/>
          <a:p>
            <a:r>
              <a:rPr lang="en-US" dirty="0"/>
              <a:t>Continue </a:t>
            </a:r>
            <a:endParaRPr lang="en-ZA" dirty="0"/>
          </a:p>
        </p:txBody>
      </p:sp>
      <p:sp>
        <p:nvSpPr>
          <p:cNvPr id="3" name="Content Placeholder 2">
            <a:extLst>
              <a:ext uri="{FF2B5EF4-FFF2-40B4-BE49-F238E27FC236}">
                <a16:creationId xmlns:a16="http://schemas.microsoft.com/office/drawing/2014/main" id="{3ADE5C5A-C780-FCEC-8461-990DF4836512}"/>
              </a:ext>
            </a:extLst>
          </p:cNvPr>
          <p:cNvSpPr>
            <a:spLocks noGrp="1"/>
          </p:cNvSpPr>
          <p:nvPr>
            <p:ph idx="1"/>
          </p:nvPr>
        </p:nvSpPr>
        <p:spPr/>
        <p:txBody>
          <a:bodyPr>
            <a:normAutofit fontScale="32500" lnSpcReduction="20000"/>
          </a:bodyPr>
          <a:lstStyle/>
          <a:p>
            <a:pPr>
              <a:lnSpc>
                <a:spcPct val="107000"/>
              </a:lnSpc>
              <a:spcAft>
                <a:spcPts val="800"/>
              </a:spcAft>
            </a:pPr>
            <a:r>
              <a:rPr lang="en-US" sz="4800" dirty="0">
                <a:latin typeface="Courier New" panose="02070309020205020404" pitchFamily="49" charset="0"/>
                <a:cs typeface="Courier New" panose="02070309020205020404" pitchFamily="49" charset="0"/>
              </a:rPr>
              <a:t>Townships were designed to discriminate along racial lines </a:t>
            </a:r>
            <a:r>
              <a:rPr lang="en-ZA" sz="4800" dirty="0">
                <a:solidFill>
                  <a:srgbClr val="000000"/>
                </a:solidFill>
                <a:latin typeface="Courier New" panose="02070309020205020404" pitchFamily="49" charset="0"/>
                <a:cs typeface="Courier New" panose="02070309020205020404" pitchFamily="49" charset="0"/>
              </a:rPr>
              <a:t>a</a:t>
            </a:r>
            <a:r>
              <a:rPr lang="en-ZA" sz="480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s parents increasingly value the importance of education for the life opportunities of their children, so the weight of school choice intensifies. Research indicates that parents who actively choose schools are better educated, have higher levels of income and are less likely to be unemployed than non-choosing parents (</a:t>
            </a:r>
            <a:r>
              <a:rPr lang="en-ZA" sz="4800"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Bosetti</a:t>
            </a:r>
            <a:r>
              <a:rPr lang="en-ZA" sz="480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2004:391).</a:t>
            </a:r>
          </a:p>
          <a:p>
            <a:pPr>
              <a:lnSpc>
                <a:spcPct val="107000"/>
              </a:lnSpc>
              <a:spcAft>
                <a:spcPts val="800"/>
              </a:spcAft>
            </a:pPr>
            <a:r>
              <a:rPr lang="en-ZA" sz="4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The Afrikaners people whom we now live with in the suburbs that were only build for them are the ones making  the biggest noise and making petitions to try and emotionally blackmailing us and try move us from dealing with the big elephant in the room.27 years into democracy and we are still trying to deal with issue of access to public schools, Yet when our children play sports, we claim to be Rainbow Nation </a:t>
            </a:r>
            <a:endParaRPr lang="en-ZA" sz="480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p>
            <a:endParaRPr lang="en-US" dirty="0"/>
          </a:p>
          <a:p>
            <a:endParaRPr lang="en-ZA" dirty="0"/>
          </a:p>
        </p:txBody>
      </p:sp>
    </p:spTree>
    <p:extLst>
      <p:ext uri="{BB962C8B-B14F-4D97-AF65-F5344CB8AC3E}">
        <p14:creationId xmlns:p14="http://schemas.microsoft.com/office/powerpoint/2010/main" val="830909298"/>
      </p:ext>
    </p:extLst>
  </p:cSld>
  <p:clrMapOvr>
    <a:masterClrMapping/>
  </p:clrMapOvr>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3B3521"/>
      </a:dk2>
      <a:lt2>
        <a:srgbClr val="E2E6E8"/>
      </a:lt2>
      <a:accent1>
        <a:srgbClr val="D87438"/>
      </a:accent1>
      <a:accent2>
        <a:srgbClr val="C0A025"/>
      </a:accent2>
      <a:accent3>
        <a:srgbClr val="92AD2C"/>
      </a:accent3>
      <a:accent4>
        <a:srgbClr val="5AB723"/>
      </a:accent4>
      <a:accent5>
        <a:srgbClr val="30BA36"/>
      </a:accent5>
      <a:accent6>
        <a:srgbClr val="23B968"/>
      </a:accent6>
      <a:hlink>
        <a:srgbClr val="3D89B7"/>
      </a:hlink>
      <a:folHlink>
        <a:srgbClr val="7F7F7F"/>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1329</Words>
  <Application>Microsoft Office PowerPoint</Application>
  <PresentationFormat>Widescreen</PresentationFormat>
  <Paragraphs>45</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Arial</vt:lpstr>
      <vt:lpstr>Calibri</vt:lpstr>
      <vt:lpstr>Calibri Light</vt:lpstr>
      <vt:lpstr>Courier New</vt:lpstr>
      <vt:lpstr>open sans</vt:lpstr>
      <vt:lpstr>PT Serif</vt:lpstr>
      <vt:lpstr>Roboto</vt:lpstr>
      <vt:lpstr>Times New Roman</vt:lpstr>
      <vt:lpstr>Univers</vt:lpstr>
      <vt:lpstr>Univers Condensed</vt:lpstr>
      <vt:lpstr>Work Sans</vt:lpstr>
      <vt:lpstr>RetrospectVTI</vt:lpstr>
      <vt:lpstr> BELA SUBMISSION </vt:lpstr>
      <vt:lpstr>INTRODUCTIONS </vt:lpstr>
      <vt:lpstr>Who are</vt:lpstr>
      <vt:lpstr>Section 6 of SASA</vt:lpstr>
      <vt:lpstr>Preamble Opening Statement </vt:lpstr>
      <vt:lpstr>Section 6 of the Constitution </vt:lpstr>
      <vt:lpstr>Chapter 2 of the Bill of Rights </vt:lpstr>
      <vt:lpstr>Reality </vt:lpstr>
      <vt:lpstr>Continue </vt:lpstr>
      <vt:lpstr>Brackenfell High School in Cape Town admits that the school has issues of race. Pupils submitted a memorandum of complaints and demands for action on discrimination </vt:lpstr>
      <vt:lpstr>This is a Schools Athletics in Soweto Dobsonville Stadium this Afrikaner learners refused  sit with black children on the grandstands they can only run with them</vt:lpstr>
      <vt:lpstr>Parents accuse schools of using Afrikaans language to cover up racism </vt:lpstr>
      <vt:lpstr>PowerPoint Presentation</vt:lpstr>
      <vt:lpstr>PowerPoint Presentation</vt:lpstr>
      <vt:lpstr>PowerPoint Presentation</vt:lpstr>
      <vt:lpstr>PowerPoint Presentation</vt:lpstr>
      <vt:lpstr>        Violent Brackenfell high school protest ’hijacked by Afrikaners parents assaulting a black parent’ </vt:lpstr>
      <vt:lpstr>Black children can come in our Afrikaner schools, but must mix with our children </vt:lpstr>
      <vt:lpstr>Conclusion </vt:lpstr>
      <vt:lpstr>Continue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Marks Ramasike</dc:creator>
  <cp:lastModifiedBy>Llewellyn Brown</cp:lastModifiedBy>
  <cp:revision>39</cp:revision>
  <dcterms:created xsi:type="dcterms:W3CDTF">2022-09-15T04:17:14Z</dcterms:created>
  <dcterms:modified xsi:type="dcterms:W3CDTF">2022-11-14T12:00:44Z</dcterms:modified>
</cp:coreProperties>
</file>