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5" r:id="rId1"/>
  </p:sldMasterIdLst>
  <p:notesMasterIdLst>
    <p:notesMasterId r:id="rId21"/>
  </p:notesMasterIdLst>
  <p:handoutMasterIdLst>
    <p:handoutMasterId r:id="rId22"/>
  </p:handoutMasterIdLst>
  <p:sldIdLst>
    <p:sldId id="265" r:id="rId2"/>
    <p:sldId id="268" r:id="rId3"/>
    <p:sldId id="267" r:id="rId4"/>
    <p:sldId id="266" r:id="rId5"/>
    <p:sldId id="272" r:id="rId6"/>
    <p:sldId id="270" r:id="rId7"/>
    <p:sldId id="273" r:id="rId8"/>
    <p:sldId id="271" r:id="rId9"/>
    <p:sldId id="274" r:id="rId10"/>
    <p:sldId id="275" r:id="rId11"/>
    <p:sldId id="277" r:id="rId12"/>
    <p:sldId id="276" r:id="rId13"/>
    <p:sldId id="278" r:id="rId14"/>
    <p:sldId id="279" r:id="rId15"/>
    <p:sldId id="281" r:id="rId16"/>
    <p:sldId id="282" r:id="rId17"/>
    <p:sldId id="283" r:id="rId18"/>
    <p:sldId id="284" r:id="rId19"/>
    <p:sldId id="269" r:id="rId20"/>
  </p:sldIdLst>
  <p:sldSz cx="9144000" cy="5143500" type="screen16x9"/>
  <p:notesSz cx="6858000" cy="9144000"/>
  <p:defaultTextStyle>
    <a:defPPr>
      <a:defRPr lang="en-US"/>
    </a:defPPr>
    <a:lvl1pPr marL="0" algn="l" defTabSz="405216" rtl="0" eaLnBrk="1" latinLnBrk="0" hangingPunct="1">
      <a:defRPr sz="1600" kern="1200">
        <a:solidFill>
          <a:schemeClr val="tx1"/>
        </a:solidFill>
        <a:latin typeface="+mn-lt"/>
        <a:ea typeface="+mn-ea"/>
        <a:cs typeface="+mn-cs"/>
      </a:defRPr>
    </a:lvl1pPr>
    <a:lvl2pPr marL="405216" algn="l" defTabSz="405216" rtl="0" eaLnBrk="1" latinLnBrk="0" hangingPunct="1">
      <a:defRPr sz="1600" kern="1200">
        <a:solidFill>
          <a:schemeClr val="tx1"/>
        </a:solidFill>
        <a:latin typeface="+mn-lt"/>
        <a:ea typeface="+mn-ea"/>
        <a:cs typeface="+mn-cs"/>
      </a:defRPr>
    </a:lvl2pPr>
    <a:lvl3pPr marL="810433" algn="l" defTabSz="405216" rtl="0" eaLnBrk="1" latinLnBrk="0" hangingPunct="1">
      <a:defRPr sz="1600" kern="1200">
        <a:solidFill>
          <a:schemeClr val="tx1"/>
        </a:solidFill>
        <a:latin typeface="+mn-lt"/>
        <a:ea typeface="+mn-ea"/>
        <a:cs typeface="+mn-cs"/>
      </a:defRPr>
    </a:lvl3pPr>
    <a:lvl4pPr marL="1215649" algn="l" defTabSz="405216" rtl="0" eaLnBrk="1" latinLnBrk="0" hangingPunct="1">
      <a:defRPr sz="1600" kern="1200">
        <a:solidFill>
          <a:schemeClr val="tx1"/>
        </a:solidFill>
        <a:latin typeface="+mn-lt"/>
        <a:ea typeface="+mn-ea"/>
        <a:cs typeface="+mn-cs"/>
      </a:defRPr>
    </a:lvl4pPr>
    <a:lvl5pPr marL="1620865" algn="l" defTabSz="405216" rtl="0" eaLnBrk="1" latinLnBrk="0" hangingPunct="1">
      <a:defRPr sz="1600" kern="1200">
        <a:solidFill>
          <a:schemeClr val="tx1"/>
        </a:solidFill>
        <a:latin typeface="+mn-lt"/>
        <a:ea typeface="+mn-ea"/>
        <a:cs typeface="+mn-cs"/>
      </a:defRPr>
    </a:lvl5pPr>
    <a:lvl6pPr marL="2026082" algn="l" defTabSz="405216" rtl="0" eaLnBrk="1" latinLnBrk="0" hangingPunct="1">
      <a:defRPr sz="1600" kern="1200">
        <a:solidFill>
          <a:schemeClr val="tx1"/>
        </a:solidFill>
        <a:latin typeface="+mn-lt"/>
        <a:ea typeface="+mn-ea"/>
        <a:cs typeface="+mn-cs"/>
      </a:defRPr>
    </a:lvl6pPr>
    <a:lvl7pPr marL="2431298" algn="l" defTabSz="405216" rtl="0" eaLnBrk="1" latinLnBrk="0" hangingPunct="1">
      <a:defRPr sz="1600" kern="1200">
        <a:solidFill>
          <a:schemeClr val="tx1"/>
        </a:solidFill>
        <a:latin typeface="+mn-lt"/>
        <a:ea typeface="+mn-ea"/>
        <a:cs typeface="+mn-cs"/>
      </a:defRPr>
    </a:lvl7pPr>
    <a:lvl8pPr marL="2836515" algn="l" defTabSz="405216" rtl="0" eaLnBrk="1" latinLnBrk="0" hangingPunct="1">
      <a:defRPr sz="1600" kern="1200">
        <a:solidFill>
          <a:schemeClr val="tx1"/>
        </a:solidFill>
        <a:latin typeface="+mn-lt"/>
        <a:ea typeface="+mn-ea"/>
        <a:cs typeface="+mn-cs"/>
      </a:defRPr>
    </a:lvl8pPr>
    <a:lvl9pPr marL="3241731" algn="l" defTabSz="405216"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120">
          <p15:clr>
            <a:srgbClr val="A4A3A4"/>
          </p15:clr>
        </p15:guide>
        <p15:guide id="4" orient="horz" pos="1620">
          <p15:clr>
            <a:srgbClr val="A4A3A4"/>
          </p15:clr>
        </p15:guide>
        <p15:guide id="5" pos="265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nce Joel" initials="LJ" lastIdx="4"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DDB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68" autoAdjust="0"/>
    <p:restoredTop sz="94660"/>
  </p:normalViewPr>
  <p:slideViewPr>
    <p:cSldViewPr snapToGrid="0" snapToObjects="1">
      <p:cViewPr varScale="1">
        <p:scale>
          <a:sx n="97" d="100"/>
          <a:sy n="97" d="100"/>
        </p:scale>
        <p:origin x="480" y="72"/>
      </p:cViewPr>
      <p:guideLst>
        <p:guide orient="horz" pos="2160"/>
        <p:guide pos="2880"/>
        <p:guide pos="3120"/>
        <p:guide orient="horz" pos="1620"/>
        <p:guide pos="2658"/>
      </p:guideLst>
    </p:cSldViewPr>
  </p:slideViewPr>
  <p:notesTextViewPr>
    <p:cViewPr>
      <p:scale>
        <a:sx n="100" d="100"/>
        <a:sy n="100" d="100"/>
      </p:scale>
      <p:origin x="0" y="0"/>
    </p:cViewPr>
  </p:notesTextViewPr>
  <p:notesViewPr>
    <p:cSldViewPr snapToGrid="0" snapToObjects="1">
      <p:cViewPr varScale="1">
        <p:scale>
          <a:sx n="57" d="100"/>
          <a:sy n="57" d="100"/>
        </p:scale>
        <p:origin x="198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101B3A1-1789-0240-863D-A8C2FBE12016}" type="datetimeFigureOut">
              <a:rPr lang="en-US" smtClean="0"/>
              <a:t>11/21/2022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9F13CDC-043C-AE4D-AAC4-C90D87BAD721}" type="slidenum">
              <a:rPr lang="en-US" smtClean="0"/>
              <a:t>‹#›</a:t>
            </a:fld>
            <a:endParaRPr lang="en-US"/>
          </a:p>
        </p:txBody>
      </p:sp>
    </p:spTree>
    <p:extLst>
      <p:ext uri="{BB962C8B-B14F-4D97-AF65-F5344CB8AC3E}">
        <p14:creationId xmlns:p14="http://schemas.microsoft.com/office/powerpoint/2010/main" val="36830109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8FAD0B-1C7E-7248-8959-D43B33917548}" type="datetimeFigureOut">
              <a:rPr lang="en-US" smtClean="0"/>
              <a:t>11/21/2022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FFF918-CC7A-CB46-BB8E-7BD9EFFEFADB}" type="slidenum">
              <a:rPr lang="en-US" smtClean="0"/>
              <a:t>‹#›</a:t>
            </a:fld>
            <a:endParaRPr lang="en-US"/>
          </a:p>
        </p:txBody>
      </p:sp>
    </p:spTree>
    <p:extLst>
      <p:ext uri="{BB962C8B-B14F-4D97-AF65-F5344CB8AC3E}">
        <p14:creationId xmlns:p14="http://schemas.microsoft.com/office/powerpoint/2010/main" val="1501450366"/>
      </p:ext>
    </p:extLst>
  </p:cSld>
  <p:clrMap bg1="lt1" tx1="dk1" bg2="lt2" tx2="dk2" accent1="accent1" accent2="accent2" accent3="accent3" accent4="accent4" accent5="accent5" accent6="accent6" hlink="hlink" folHlink="folHlink"/>
  <p:hf hdr="0" ftr="0" dt="0"/>
  <p:notesStyle>
    <a:lvl1pPr marL="0" algn="l" defTabSz="405216" rtl="0" eaLnBrk="1" latinLnBrk="0" hangingPunct="1">
      <a:defRPr sz="1100" kern="1200">
        <a:solidFill>
          <a:schemeClr val="tx1"/>
        </a:solidFill>
        <a:latin typeface="+mn-lt"/>
        <a:ea typeface="+mn-ea"/>
        <a:cs typeface="+mn-cs"/>
      </a:defRPr>
    </a:lvl1pPr>
    <a:lvl2pPr marL="405216" algn="l" defTabSz="405216" rtl="0" eaLnBrk="1" latinLnBrk="0" hangingPunct="1">
      <a:defRPr sz="1100" kern="1200">
        <a:solidFill>
          <a:schemeClr val="tx1"/>
        </a:solidFill>
        <a:latin typeface="+mn-lt"/>
        <a:ea typeface="+mn-ea"/>
        <a:cs typeface="+mn-cs"/>
      </a:defRPr>
    </a:lvl2pPr>
    <a:lvl3pPr marL="810433" algn="l" defTabSz="405216" rtl="0" eaLnBrk="1" latinLnBrk="0" hangingPunct="1">
      <a:defRPr sz="1100" kern="1200">
        <a:solidFill>
          <a:schemeClr val="tx1"/>
        </a:solidFill>
        <a:latin typeface="+mn-lt"/>
        <a:ea typeface="+mn-ea"/>
        <a:cs typeface="+mn-cs"/>
      </a:defRPr>
    </a:lvl3pPr>
    <a:lvl4pPr marL="1215649" algn="l" defTabSz="405216" rtl="0" eaLnBrk="1" latinLnBrk="0" hangingPunct="1">
      <a:defRPr sz="1100" kern="1200">
        <a:solidFill>
          <a:schemeClr val="tx1"/>
        </a:solidFill>
        <a:latin typeface="+mn-lt"/>
        <a:ea typeface="+mn-ea"/>
        <a:cs typeface="+mn-cs"/>
      </a:defRPr>
    </a:lvl4pPr>
    <a:lvl5pPr marL="1620865" algn="l" defTabSz="405216" rtl="0" eaLnBrk="1" latinLnBrk="0" hangingPunct="1">
      <a:defRPr sz="1100" kern="1200">
        <a:solidFill>
          <a:schemeClr val="tx1"/>
        </a:solidFill>
        <a:latin typeface="+mn-lt"/>
        <a:ea typeface="+mn-ea"/>
        <a:cs typeface="+mn-cs"/>
      </a:defRPr>
    </a:lvl5pPr>
    <a:lvl6pPr marL="2026082" algn="l" defTabSz="405216" rtl="0" eaLnBrk="1" latinLnBrk="0" hangingPunct="1">
      <a:defRPr sz="1100" kern="1200">
        <a:solidFill>
          <a:schemeClr val="tx1"/>
        </a:solidFill>
        <a:latin typeface="+mn-lt"/>
        <a:ea typeface="+mn-ea"/>
        <a:cs typeface="+mn-cs"/>
      </a:defRPr>
    </a:lvl6pPr>
    <a:lvl7pPr marL="2431298" algn="l" defTabSz="405216" rtl="0" eaLnBrk="1" latinLnBrk="0" hangingPunct="1">
      <a:defRPr sz="1100" kern="1200">
        <a:solidFill>
          <a:schemeClr val="tx1"/>
        </a:solidFill>
        <a:latin typeface="+mn-lt"/>
        <a:ea typeface="+mn-ea"/>
        <a:cs typeface="+mn-cs"/>
      </a:defRPr>
    </a:lvl7pPr>
    <a:lvl8pPr marL="2836515" algn="l" defTabSz="405216" rtl="0" eaLnBrk="1" latinLnBrk="0" hangingPunct="1">
      <a:defRPr sz="1100" kern="1200">
        <a:solidFill>
          <a:schemeClr val="tx1"/>
        </a:solidFill>
        <a:latin typeface="+mn-lt"/>
        <a:ea typeface="+mn-ea"/>
        <a:cs typeface="+mn-cs"/>
      </a:defRPr>
    </a:lvl8pPr>
    <a:lvl9pPr marL="3241731" algn="l" defTabSz="405216" rtl="0" eaLnBrk="1" latinLnBrk="0" hangingPunct="1">
      <a:defRPr sz="1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hyperlink" Target="https://www.youtube.com/channel/UCTHeKe8j5ShddbMyyipGMRA" TargetMode="External"/><Relationship Id="rId3" Type="http://schemas.openxmlformats.org/officeDocument/2006/relationships/hyperlink" Target="https://www.salga.org.za/" TargetMode="External"/><Relationship Id="rId7"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s://twitter.com/SALGA_Gov" TargetMode="External"/><Relationship Id="rId11" Type="http://schemas.openxmlformats.org/officeDocument/2006/relationships/image" Target="../media/image5.emf"/><Relationship Id="rId5" Type="http://schemas.openxmlformats.org/officeDocument/2006/relationships/image" Target="../media/image2.emf"/><Relationship Id="rId10" Type="http://schemas.openxmlformats.org/officeDocument/2006/relationships/hyperlink" Target="https://www.instagram.com/salga.org.za/" TargetMode="External"/><Relationship Id="rId4" Type="http://schemas.openxmlformats.org/officeDocument/2006/relationships/hyperlink" Target="https://web.facebook.com/SALGAGov/" TargetMode="External"/><Relationship Id="rId9"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hyperlink" Target="https://www.salga.org.za/" TargetMode="External"/><Relationship Id="rId7" Type="http://schemas.openxmlformats.org/officeDocument/2006/relationships/hyperlink" Target="https://twitter.com/SALGA_Gov" TargetMode="External"/><Relationship Id="rId12" Type="http://schemas.openxmlformats.org/officeDocument/2006/relationships/image" Target="../media/image5.emf"/><Relationship Id="rId2" Type="http://schemas.openxmlformats.org/officeDocument/2006/relationships/image" Target="../media/image6.emf"/><Relationship Id="rId1" Type="http://schemas.openxmlformats.org/officeDocument/2006/relationships/slideMaster" Target="../slideMasters/slideMaster1.xml"/><Relationship Id="rId6" Type="http://schemas.openxmlformats.org/officeDocument/2006/relationships/image" Target="../media/image2.emf"/><Relationship Id="rId11" Type="http://schemas.openxmlformats.org/officeDocument/2006/relationships/hyperlink" Target="https://www.instagram.com/salga.org.za/" TargetMode="External"/><Relationship Id="rId5" Type="http://schemas.openxmlformats.org/officeDocument/2006/relationships/hyperlink" Target="https://web.facebook.com/SALGAGov/" TargetMode="External"/><Relationship Id="rId10" Type="http://schemas.openxmlformats.org/officeDocument/2006/relationships/image" Target="../media/image4.emf"/><Relationship Id="rId4" Type="http://schemas.openxmlformats.org/officeDocument/2006/relationships/image" Target="../media/image7.emf"/><Relationship Id="rId9" Type="http://schemas.openxmlformats.org/officeDocument/2006/relationships/hyperlink" Target="https://www.youtube.com/channel/UCTHeKe8j5ShddbMyyipGMRA" TargetMode="External"/></Relationships>
</file>

<file path=ppt/slideLayouts/_rels/slideLayout3.xml.rels><?xml version="1.0" encoding="UTF-8" standalone="yes"?>
<Relationships xmlns="http://schemas.openxmlformats.org/package/2006/relationships"><Relationship Id="rId8" Type="http://schemas.openxmlformats.org/officeDocument/2006/relationships/hyperlink" Target="https://www.youtube.com/channel/UCTHeKe8j5ShddbMyyipGMRA" TargetMode="External"/><Relationship Id="rId3" Type="http://schemas.openxmlformats.org/officeDocument/2006/relationships/hyperlink" Target="https://www.salga.org.za/" TargetMode="External"/><Relationship Id="rId7" Type="http://schemas.openxmlformats.org/officeDocument/2006/relationships/image" Target="../media/image3.emf"/><Relationship Id="rId12"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 Id="rId6" Type="http://schemas.openxmlformats.org/officeDocument/2006/relationships/hyperlink" Target="https://twitter.com/SALGA_Gov" TargetMode="External"/><Relationship Id="rId11" Type="http://schemas.openxmlformats.org/officeDocument/2006/relationships/image" Target="../media/image5.emf"/><Relationship Id="rId5" Type="http://schemas.openxmlformats.org/officeDocument/2006/relationships/image" Target="../media/image2.emf"/><Relationship Id="rId10" Type="http://schemas.openxmlformats.org/officeDocument/2006/relationships/hyperlink" Target="https://www.instagram.com/salga.org.za/" TargetMode="External"/><Relationship Id="rId4" Type="http://schemas.openxmlformats.org/officeDocument/2006/relationships/hyperlink" Target="https://web.facebook.com/SALGAGov/" TargetMode="External"/><Relationship Id="rId9"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hyperlink" Target="https://web.facebook.com/SALGAGov/" TargetMode="External"/><Relationship Id="rId7" Type="http://schemas.openxmlformats.org/officeDocument/2006/relationships/hyperlink" Target="https://www.youtube.com/channel/UCTHeKe8j5ShddbMyyipGMRA" TargetMode="External"/><Relationship Id="rId12" Type="http://schemas.openxmlformats.org/officeDocument/2006/relationships/image" Target="../media/image7.emf"/><Relationship Id="rId2" Type="http://schemas.openxmlformats.org/officeDocument/2006/relationships/hyperlink" Target="https://www.salga.org.za/" TargetMode="External"/><Relationship Id="rId1" Type="http://schemas.openxmlformats.org/officeDocument/2006/relationships/slideMaster" Target="../slideMasters/slideMaster1.xml"/><Relationship Id="rId6" Type="http://schemas.openxmlformats.org/officeDocument/2006/relationships/image" Target="../media/image3.emf"/><Relationship Id="rId11" Type="http://schemas.openxmlformats.org/officeDocument/2006/relationships/image" Target="../media/image8.emf"/><Relationship Id="rId5" Type="http://schemas.openxmlformats.org/officeDocument/2006/relationships/hyperlink" Target="https://twitter.com/SALGA_Gov" TargetMode="Externa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hyperlink" Target="https://www.instagram.com/salga.org.za/" TargetMode="External"/></Relationships>
</file>

<file path=ppt/slideLayouts/_rels/slideLayout5.xml.rels><?xml version="1.0" encoding="UTF-8" standalone="yes"?>
<Relationships xmlns="http://schemas.openxmlformats.org/package/2006/relationships"><Relationship Id="rId8" Type="http://schemas.openxmlformats.org/officeDocument/2006/relationships/hyperlink" Target="https://www.youtube.com/channel/UCTHeKe8j5ShddbMyyipGMRA" TargetMode="External"/><Relationship Id="rId3" Type="http://schemas.openxmlformats.org/officeDocument/2006/relationships/hyperlink" Target="https://www.salga.org.za/" TargetMode="External"/><Relationship Id="rId7" Type="http://schemas.openxmlformats.org/officeDocument/2006/relationships/image" Target="../media/image3.emf"/><Relationship Id="rId12"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 Id="rId6" Type="http://schemas.openxmlformats.org/officeDocument/2006/relationships/hyperlink" Target="https://twitter.com/SALGA_Gov" TargetMode="External"/><Relationship Id="rId11" Type="http://schemas.openxmlformats.org/officeDocument/2006/relationships/image" Target="../media/image5.emf"/><Relationship Id="rId5" Type="http://schemas.openxmlformats.org/officeDocument/2006/relationships/image" Target="../media/image2.emf"/><Relationship Id="rId10" Type="http://schemas.openxmlformats.org/officeDocument/2006/relationships/hyperlink" Target="https://www.instagram.com/salga.org.za/" TargetMode="External"/><Relationship Id="rId4" Type="http://schemas.openxmlformats.org/officeDocument/2006/relationships/hyperlink" Target="https://web.facebook.com/SALGAGov/" TargetMode="External"/><Relationship Id="rId9"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hyperlink" Target="https://www.salga.org.za/" TargetMode="External"/><Relationship Id="rId7" Type="http://schemas.openxmlformats.org/officeDocument/2006/relationships/hyperlink" Target="https://twitter.com/SALGA_Gov" TargetMode="External"/><Relationship Id="rId12" Type="http://schemas.openxmlformats.org/officeDocument/2006/relationships/image" Target="../media/image5.emf"/><Relationship Id="rId2" Type="http://schemas.openxmlformats.org/officeDocument/2006/relationships/image" Target="../media/image6.emf"/><Relationship Id="rId1" Type="http://schemas.openxmlformats.org/officeDocument/2006/relationships/slideMaster" Target="../slideMasters/slideMaster1.xml"/><Relationship Id="rId6" Type="http://schemas.openxmlformats.org/officeDocument/2006/relationships/image" Target="../media/image2.emf"/><Relationship Id="rId11" Type="http://schemas.openxmlformats.org/officeDocument/2006/relationships/hyperlink" Target="https://www.instagram.com/salga.org.za/" TargetMode="External"/><Relationship Id="rId5" Type="http://schemas.openxmlformats.org/officeDocument/2006/relationships/hyperlink" Target="https://web.facebook.com/SALGAGov/" TargetMode="External"/><Relationship Id="rId10" Type="http://schemas.openxmlformats.org/officeDocument/2006/relationships/image" Target="../media/image4.emf"/><Relationship Id="rId4" Type="http://schemas.openxmlformats.org/officeDocument/2006/relationships/image" Target="../media/image7.emf"/><Relationship Id="rId9" Type="http://schemas.openxmlformats.org/officeDocument/2006/relationships/hyperlink" Target="https://www.youtube.com/channel/UCTHeKe8j5ShddbMyyipGMRA" TargetMode="External"/></Relationships>
</file>

<file path=ppt/slideLayouts/_rels/slideLayout7.xml.rels><?xml version="1.0" encoding="UTF-8" standalone="yes"?>
<Relationships xmlns="http://schemas.openxmlformats.org/package/2006/relationships"><Relationship Id="rId8" Type="http://schemas.openxmlformats.org/officeDocument/2006/relationships/hyperlink" Target="https://www.youtube.com/channel/UCTHeKe8j5ShddbMyyipGMRA" TargetMode="External"/><Relationship Id="rId3" Type="http://schemas.openxmlformats.org/officeDocument/2006/relationships/hyperlink" Target="https://www.salga.org.za/" TargetMode="External"/><Relationship Id="rId7"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s://twitter.com/SALGA_Gov" TargetMode="External"/><Relationship Id="rId11" Type="http://schemas.openxmlformats.org/officeDocument/2006/relationships/image" Target="../media/image5.emf"/><Relationship Id="rId5" Type="http://schemas.openxmlformats.org/officeDocument/2006/relationships/image" Target="../media/image2.emf"/><Relationship Id="rId10" Type="http://schemas.openxmlformats.org/officeDocument/2006/relationships/hyperlink" Target="https://www.instagram.com/salga.org.za/" TargetMode="External"/><Relationship Id="rId4" Type="http://schemas.openxmlformats.org/officeDocument/2006/relationships/hyperlink" Target="https://web.facebook.com/SALGAGov/" TargetMode="External"/><Relationship Id="rId9"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gradFill flip="none" rotWithShape="1">
          <a:gsLst>
            <a:gs pos="92000">
              <a:srgbClr val="EADDBF"/>
            </a:gs>
            <a:gs pos="0">
              <a:schemeClr val="bg1"/>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descr="Untitled-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6408"/>
            <a:ext cx="9144000" cy="5007092"/>
          </a:xfrm>
          <a:prstGeom prst="rect">
            <a:avLst/>
          </a:prstGeom>
        </p:spPr>
      </p:pic>
      <p:sp>
        <p:nvSpPr>
          <p:cNvPr id="12" name="TextBox 11"/>
          <p:cNvSpPr txBox="1"/>
          <p:nvPr userDrawn="1"/>
        </p:nvSpPr>
        <p:spPr>
          <a:xfrm>
            <a:off x="2579381" y="4708298"/>
            <a:ext cx="3178478" cy="328057"/>
          </a:xfrm>
          <a:prstGeom prst="rect">
            <a:avLst/>
          </a:prstGeom>
          <a:noFill/>
        </p:spPr>
        <p:txBody>
          <a:bodyPr wrap="square" lIns="81043" tIns="40522" rIns="81043" bIns="40522" rtlCol="0">
            <a:spAutoFit/>
          </a:bodyPr>
          <a:lstStyle/>
          <a:p>
            <a:pPr algn="ctr"/>
            <a:r>
              <a:rPr lang="en-US" dirty="0" smtClean="0">
                <a:solidFill>
                  <a:schemeClr val="accent6"/>
                </a:solidFill>
                <a:hlinkClick r:id="rId3"/>
              </a:rPr>
              <a:t>www.salga.org.za</a:t>
            </a:r>
            <a:endParaRPr lang="en-US" dirty="0">
              <a:solidFill>
                <a:schemeClr val="accent6"/>
              </a:solidFill>
            </a:endParaRPr>
          </a:p>
        </p:txBody>
      </p:sp>
      <p:pic>
        <p:nvPicPr>
          <p:cNvPr id="13" name="Picture 12">
            <a:hlinkClick r:id="rId4"/>
          </p:cNvPr>
          <p:cNvPicPr>
            <a:picLocks/>
          </p:cNvPicPr>
          <p:nvPr userDrawn="1"/>
        </p:nvPicPr>
        <p:blipFill>
          <a:blip r:embed="rId5"/>
          <a:stretch>
            <a:fillRect/>
          </a:stretch>
        </p:blipFill>
        <p:spPr>
          <a:xfrm>
            <a:off x="2887579" y="4168340"/>
            <a:ext cx="425834" cy="434982"/>
          </a:xfrm>
          <a:prstGeom prst="rect">
            <a:avLst/>
          </a:prstGeom>
        </p:spPr>
      </p:pic>
      <p:pic>
        <p:nvPicPr>
          <p:cNvPr id="14" name="Picture 13">
            <a:hlinkClick r:id="rId6"/>
          </p:cNvPr>
          <p:cNvPicPr>
            <a:picLocks/>
          </p:cNvPicPr>
          <p:nvPr userDrawn="1"/>
        </p:nvPicPr>
        <p:blipFill>
          <a:blip r:embed="rId7"/>
          <a:stretch>
            <a:fillRect/>
          </a:stretch>
        </p:blipFill>
        <p:spPr>
          <a:xfrm>
            <a:off x="3769895" y="4175787"/>
            <a:ext cx="432000" cy="434982"/>
          </a:xfrm>
          <a:prstGeom prst="rect">
            <a:avLst/>
          </a:prstGeom>
        </p:spPr>
      </p:pic>
      <p:pic>
        <p:nvPicPr>
          <p:cNvPr id="15" name="Picture 14">
            <a:hlinkClick r:id="rId8"/>
          </p:cNvPr>
          <p:cNvPicPr>
            <a:picLocks/>
          </p:cNvPicPr>
          <p:nvPr userDrawn="1"/>
        </p:nvPicPr>
        <p:blipFill>
          <a:blip r:embed="rId9"/>
          <a:stretch>
            <a:fillRect/>
          </a:stretch>
        </p:blipFill>
        <p:spPr>
          <a:xfrm>
            <a:off x="4678945" y="4183993"/>
            <a:ext cx="432000" cy="434982"/>
          </a:xfrm>
          <a:prstGeom prst="rect">
            <a:avLst/>
          </a:prstGeom>
        </p:spPr>
      </p:pic>
      <p:pic>
        <p:nvPicPr>
          <p:cNvPr id="16" name="Picture 15">
            <a:hlinkClick r:id="rId10"/>
          </p:cNvPr>
          <p:cNvPicPr>
            <a:picLocks noChangeAspect="1"/>
          </p:cNvPicPr>
          <p:nvPr userDrawn="1"/>
        </p:nvPicPr>
        <p:blipFill>
          <a:blip r:embed="rId11"/>
          <a:stretch>
            <a:fillRect/>
          </a:stretch>
        </p:blipFill>
        <p:spPr>
          <a:xfrm>
            <a:off x="5556377" y="4168340"/>
            <a:ext cx="463424" cy="432000"/>
          </a:xfrm>
          <a:prstGeom prst="rect">
            <a:avLst/>
          </a:prstGeom>
        </p:spPr>
      </p:pic>
      <p:sp>
        <p:nvSpPr>
          <p:cNvPr id="10" name="Title 6"/>
          <p:cNvSpPr>
            <a:spLocks noGrp="1"/>
          </p:cNvSpPr>
          <p:nvPr>
            <p:ph type="title"/>
          </p:nvPr>
        </p:nvSpPr>
        <p:spPr>
          <a:xfrm>
            <a:off x="800571" y="1956405"/>
            <a:ext cx="6430567" cy="1282095"/>
          </a:xfrm>
        </p:spPr>
        <p:txBody>
          <a:bodyPr/>
          <a:lstStyle/>
          <a:p>
            <a:r>
              <a:rPr lang="en-US" dirty="0" smtClean="0"/>
              <a:t>Click to edit Master title style</a:t>
            </a:r>
            <a:endParaRPr lang="en-US" dirty="0"/>
          </a:p>
        </p:txBody>
      </p:sp>
      <p:sp>
        <p:nvSpPr>
          <p:cNvPr id="17" name="Text Placeholder 3"/>
          <p:cNvSpPr>
            <a:spLocks noGrp="1"/>
          </p:cNvSpPr>
          <p:nvPr>
            <p:ph type="body" sz="half" idx="2"/>
          </p:nvPr>
        </p:nvSpPr>
        <p:spPr>
          <a:xfrm>
            <a:off x="800571" y="3399692"/>
            <a:ext cx="6430567" cy="615461"/>
          </a:xfrm>
          <a:prstGeom prst="rect">
            <a:avLst/>
          </a:prstGeom>
        </p:spPr>
        <p:txBody>
          <a:bodyPr/>
          <a:lstStyle>
            <a:lvl1pPr marL="0" indent="0">
              <a:buNone/>
              <a:defRPr sz="1200"/>
            </a:lvl1pPr>
            <a:lvl2pPr marL="405216" indent="0">
              <a:buNone/>
              <a:defRPr sz="1100"/>
            </a:lvl2pPr>
            <a:lvl3pPr marL="810433" indent="0">
              <a:buNone/>
              <a:defRPr sz="900"/>
            </a:lvl3pPr>
            <a:lvl4pPr marL="1215649" indent="0">
              <a:buNone/>
              <a:defRPr sz="800"/>
            </a:lvl4pPr>
            <a:lvl5pPr marL="1620865" indent="0">
              <a:buNone/>
              <a:defRPr sz="800"/>
            </a:lvl5pPr>
            <a:lvl6pPr marL="2026082" indent="0">
              <a:buNone/>
              <a:defRPr sz="800"/>
            </a:lvl6pPr>
            <a:lvl7pPr marL="2431298" indent="0">
              <a:buNone/>
              <a:defRPr sz="800"/>
            </a:lvl7pPr>
            <a:lvl8pPr marL="2836515" indent="0">
              <a:buNone/>
              <a:defRPr sz="800"/>
            </a:lvl8pPr>
            <a:lvl9pPr marL="3241731" indent="0">
              <a:buNone/>
              <a:defRPr sz="800"/>
            </a:lvl9pPr>
          </a:lstStyle>
          <a:p>
            <a:pPr lvl="0"/>
            <a:r>
              <a:rPr lang="x-none" dirty="0" smtClean="0"/>
              <a:t>Click to edit Master text styles</a:t>
            </a:r>
          </a:p>
        </p:txBody>
      </p:sp>
    </p:spTree>
    <p:extLst>
      <p:ext uri="{BB962C8B-B14F-4D97-AF65-F5344CB8AC3E}">
        <p14:creationId xmlns:p14="http://schemas.microsoft.com/office/powerpoint/2010/main" val="190377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6"/>
          <p:cNvSpPr>
            <a:spLocks noGrp="1"/>
          </p:cNvSpPr>
          <p:nvPr>
            <p:ph type="title"/>
          </p:nvPr>
        </p:nvSpPr>
        <p:spPr>
          <a:xfrm>
            <a:off x="1748958" y="203539"/>
            <a:ext cx="7142185" cy="476512"/>
          </a:xfrm>
        </p:spPr>
        <p:txBody>
          <a:bodyPr>
            <a:noAutofit/>
          </a:bodyPr>
          <a:lstStyle>
            <a:lvl1pPr>
              <a:defRPr sz="2800" b="1" i="0">
                <a:solidFill>
                  <a:schemeClr val="tx1"/>
                </a:solidFill>
              </a:defRPr>
            </a:lvl1pPr>
          </a:lstStyle>
          <a:p>
            <a:r>
              <a:rPr lang="en-US" dirty="0" smtClean="0"/>
              <a:t>Click to edit Master title style</a:t>
            </a:r>
            <a:endParaRPr lang="en-US" dirty="0"/>
          </a:p>
        </p:txBody>
      </p:sp>
      <p:sp>
        <p:nvSpPr>
          <p:cNvPr id="11" name="Content Placeholder 10"/>
          <p:cNvSpPr>
            <a:spLocks noGrp="1"/>
          </p:cNvSpPr>
          <p:nvPr>
            <p:ph sz="quarter" idx="10"/>
          </p:nvPr>
        </p:nvSpPr>
        <p:spPr>
          <a:xfrm>
            <a:off x="457200" y="1157654"/>
            <a:ext cx="8229600" cy="32679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2" name="Picture 11"/>
          <p:cNvPicPr>
            <a:picLocks noChangeAspect="1"/>
          </p:cNvPicPr>
          <p:nvPr userDrawn="1"/>
        </p:nvPicPr>
        <p:blipFill>
          <a:blip r:embed="rId2"/>
          <a:stretch>
            <a:fillRect/>
          </a:stretch>
        </p:blipFill>
        <p:spPr>
          <a:xfrm>
            <a:off x="0" y="4563956"/>
            <a:ext cx="9144000" cy="254001"/>
          </a:xfrm>
          <a:prstGeom prst="rect">
            <a:avLst/>
          </a:prstGeom>
        </p:spPr>
      </p:pic>
      <p:sp>
        <p:nvSpPr>
          <p:cNvPr id="13" name="TextBox 12"/>
          <p:cNvSpPr txBox="1"/>
          <p:nvPr userDrawn="1"/>
        </p:nvSpPr>
        <p:spPr>
          <a:xfrm>
            <a:off x="3734646" y="4825532"/>
            <a:ext cx="2068778" cy="328057"/>
          </a:xfrm>
          <a:prstGeom prst="rect">
            <a:avLst/>
          </a:prstGeom>
          <a:noFill/>
        </p:spPr>
        <p:txBody>
          <a:bodyPr wrap="square" lIns="81043" tIns="40522" rIns="81043" bIns="40522" rtlCol="0">
            <a:spAutoFit/>
          </a:bodyPr>
          <a:lstStyle/>
          <a:p>
            <a:pPr algn="ctr"/>
            <a:r>
              <a:rPr lang="en-US" dirty="0" smtClean="0">
                <a:solidFill>
                  <a:schemeClr val="accent6"/>
                </a:solidFill>
                <a:hlinkClick r:id="rId3"/>
              </a:rPr>
              <a:t>www.salga.org.za</a:t>
            </a:r>
            <a:endParaRPr lang="en-US" dirty="0">
              <a:solidFill>
                <a:schemeClr val="accent6"/>
              </a:solidFill>
            </a:endParaRPr>
          </a:p>
        </p:txBody>
      </p:sp>
      <p:sp>
        <p:nvSpPr>
          <p:cNvPr id="20" name="Slide Number Placeholder 19"/>
          <p:cNvSpPr>
            <a:spLocks noGrp="1"/>
          </p:cNvSpPr>
          <p:nvPr>
            <p:ph type="sldNum" sz="quarter" idx="13"/>
          </p:nvPr>
        </p:nvSpPr>
        <p:spPr/>
        <p:txBody>
          <a:bodyPr/>
          <a:lstStyle/>
          <a:p>
            <a:fld id="{4CC04D4C-DC45-834A-A759-F6658CE957E3}" type="slidenum">
              <a:rPr lang="en-US" smtClean="0"/>
              <a:t>‹#›</a:t>
            </a:fld>
            <a:endParaRPr lang="en-US" dirty="0"/>
          </a:p>
        </p:txBody>
      </p:sp>
      <p:pic>
        <p:nvPicPr>
          <p:cNvPr id="18" name="Picture 17"/>
          <p:cNvPicPr>
            <a:picLocks noChangeAspect="1"/>
          </p:cNvPicPr>
          <p:nvPr userDrawn="1"/>
        </p:nvPicPr>
        <p:blipFill rotWithShape="1">
          <a:blip r:embed="rId2"/>
          <a:srcRect l="550" t="-10940" r="7014" b="10940"/>
          <a:stretch/>
        </p:blipFill>
        <p:spPr>
          <a:xfrm>
            <a:off x="1" y="680050"/>
            <a:ext cx="9174869" cy="275713"/>
          </a:xfrm>
          <a:prstGeom prst="rect">
            <a:avLst/>
          </a:prstGeom>
        </p:spPr>
      </p:pic>
      <p:pic>
        <p:nvPicPr>
          <p:cNvPr id="19" name="Picture 18"/>
          <p:cNvPicPr>
            <a:picLocks noChangeAspect="1"/>
          </p:cNvPicPr>
          <p:nvPr userDrawn="1"/>
        </p:nvPicPr>
        <p:blipFill>
          <a:blip r:embed="rId4"/>
          <a:stretch>
            <a:fillRect/>
          </a:stretch>
        </p:blipFill>
        <p:spPr>
          <a:xfrm>
            <a:off x="195203" y="139248"/>
            <a:ext cx="1312855" cy="592903"/>
          </a:xfrm>
          <a:prstGeom prst="rect">
            <a:avLst/>
          </a:prstGeom>
        </p:spPr>
      </p:pic>
      <p:pic>
        <p:nvPicPr>
          <p:cNvPr id="22" name="Picture 21">
            <a:hlinkClick r:id="rId5"/>
          </p:cNvPr>
          <p:cNvPicPr>
            <a:picLocks/>
          </p:cNvPicPr>
          <p:nvPr userDrawn="1"/>
        </p:nvPicPr>
        <p:blipFill>
          <a:blip r:embed="rId6"/>
          <a:stretch>
            <a:fillRect/>
          </a:stretch>
        </p:blipFill>
        <p:spPr>
          <a:xfrm>
            <a:off x="94455" y="4786644"/>
            <a:ext cx="308441" cy="283117"/>
          </a:xfrm>
          <a:prstGeom prst="rect">
            <a:avLst/>
          </a:prstGeom>
        </p:spPr>
      </p:pic>
      <p:pic>
        <p:nvPicPr>
          <p:cNvPr id="23" name="Picture 22">
            <a:hlinkClick r:id="rId7"/>
          </p:cNvPr>
          <p:cNvPicPr>
            <a:picLocks/>
          </p:cNvPicPr>
          <p:nvPr userDrawn="1"/>
        </p:nvPicPr>
        <p:blipFill>
          <a:blip r:embed="rId8"/>
          <a:stretch>
            <a:fillRect/>
          </a:stretch>
        </p:blipFill>
        <p:spPr>
          <a:xfrm>
            <a:off x="641567" y="4794089"/>
            <a:ext cx="308441" cy="283117"/>
          </a:xfrm>
          <a:prstGeom prst="rect">
            <a:avLst/>
          </a:prstGeom>
        </p:spPr>
      </p:pic>
      <p:pic>
        <p:nvPicPr>
          <p:cNvPr id="24" name="Picture 23">
            <a:hlinkClick r:id="rId9"/>
          </p:cNvPr>
          <p:cNvPicPr>
            <a:picLocks/>
          </p:cNvPicPr>
          <p:nvPr userDrawn="1"/>
        </p:nvPicPr>
        <p:blipFill>
          <a:blip r:embed="rId10"/>
          <a:stretch>
            <a:fillRect/>
          </a:stretch>
        </p:blipFill>
        <p:spPr>
          <a:xfrm>
            <a:off x="1199618" y="4802296"/>
            <a:ext cx="308441" cy="283117"/>
          </a:xfrm>
          <a:prstGeom prst="rect">
            <a:avLst/>
          </a:prstGeom>
        </p:spPr>
      </p:pic>
      <p:pic>
        <p:nvPicPr>
          <p:cNvPr id="25" name="Picture 24">
            <a:hlinkClick r:id="rId11"/>
          </p:cNvPr>
          <p:cNvPicPr>
            <a:picLocks noChangeAspect="1"/>
          </p:cNvPicPr>
          <p:nvPr userDrawn="1"/>
        </p:nvPicPr>
        <p:blipFill>
          <a:blip r:embed="rId12"/>
          <a:stretch>
            <a:fillRect/>
          </a:stretch>
        </p:blipFill>
        <p:spPr>
          <a:xfrm>
            <a:off x="1748958" y="4794088"/>
            <a:ext cx="308441" cy="291324"/>
          </a:xfrm>
          <a:prstGeom prst="rect">
            <a:avLst/>
          </a:prstGeom>
        </p:spPr>
      </p:pic>
    </p:spTree>
    <p:extLst>
      <p:ext uri="{BB962C8B-B14F-4D97-AF65-F5344CB8AC3E}">
        <p14:creationId xmlns:p14="http://schemas.microsoft.com/office/powerpoint/2010/main" val="755366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48958" y="222986"/>
            <a:ext cx="7212750" cy="509165"/>
          </a:xfrm>
          <a:prstGeom prst="rect">
            <a:avLst/>
          </a:prstGeom>
        </p:spPr>
        <p:txBody>
          <a:bodyPr>
            <a:normAutofit/>
          </a:bodyPr>
          <a:lstStyle>
            <a:lvl1pPr>
              <a:defRPr sz="2800" b="1"/>
            </a:lvl1pPr>
          </a:lstStyle>
          <a:p>
            <a:r>
              <a:rPr lang="x-none" dirty="0" smtClean="0"/>
              <a:t>Click to edit Master title style</a:t>
            </a:r>
            <a:endParaRPr lang="en-US" dirty="0"/>
          </a:p>
        </p:txBody>
      </p:sp>
      <p:sp>
        <p:nvSpPr>
          <p:cNvPr id="3" name="Content Placeholder 2"/>
          <p:cNvSpPr>
            <a:spLocks noGrp="1"/>
          </p:cNvSpPr>
          <p:nvPr>
            <p:ph sz="half" idx="1"/>
          </p:nvPr>
        </p:nvSpPr>
        <p:spPr>
          <a:xfrm>
            <a:off x="457200" y="1025770"/>
            <a:ext cx="4038600" cy="3446840"/>
          </a:xfrm>
          <a:prstGeom prst="rect">
            <a:avLst/>
          </a:prstGeo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dirty="0" smtClean="0"/>
              <a:t>Click to edit Master text styles</a:t>
            </a:r>
          </a:p>
          <a:p>
            <a:pPr lvl="1"/>
            <a:r>
              <a:rPr lang="x-none" dirty="0" smtClean="0"/>
              <a:t>Second level</a:t>
            </a:r>
          </a:p>
          <a:p>
            <a:pPr lvl="2"/>
            <a:r>
              <a:rPr lang="x-none" dirty="0" smtClean="0"/>
              <a:t>Third level</a:t>
            </a:r>
          </a:p>
          <a:p>
            <a:pPr lvl="3"/>
            <a:r>
              <a:rPr lang="x-none" dirty="0" smtClean="0"/>
              <a:t>Fourth level</a:t>
            </a:r>
          </a:p>
          <a:p>
            <a:pPr lvl="4"/>
            <a:r>
              <a:rPr lang="x-none" dirty="0" smtClean="0"/>
              <a:t>Fifth level</a:t>
            </a:r>
            <a:endParaRPr lang="en-US" dirty="0"/>
          </a:p>
        </p:txBody>
      </p:sp>
      <p:sp>
        <p:nvSpPr>
          <p:cNvPr id="4" name="Content Placeholder 3"/>
          <p:cNvSpPr>
            <a:spLocks noGrp="1"/>
          </p:cNvSpPr>
          <p:nvPr>
            <p:ph sz="half" idx="2"/>
          </p:nvPr>
        </p:nvSpPr>
        <p:spPr>
          <a:xfrm>
            <a:off x="4648200" y="1025771"/>
            <a:ext cx="4038600" cy="3446839"/>
          </a:xfrm>
          <a:prstGeom prst="rect">
            <a:avLst/>
          </a:prstGeo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dirty="0" smtClean="0"/>
              <a:t>Click to edit Master text styles</a:t>
            </a:r>
          </a:p>
          <a:p>
            <a:pPr lvl="1"/>
            <a:r>
              <a:rPr lang="x-none" dirty="0" smtClean="0"/>
              <a:t>Second level</a:t>
            </a:r>
          </a:p>
          <a:p>
            <a:pPr lvl="2"/>
            <a:r>
              <a:rPr lang="x-none" dirty="0" smtClean="0"/>
              <a:t>Third level</a:t>
            </a:r>
          </a:p>
          <a:p>
            <a:pPr lvl="3"/>
            <a:r>
              <a:rPr lang="x-none" dirty="0" smtClean="0"/>
              <a:t>Fourth level</a:t>
            </a:r>
          </a:p>
          <a:p>
            <a:pPr lvl="4"/>
            <a:r>
              <a:rPr lang="x-none" dirty="0" smtClean="0"/>
              <a:t>Fifth level</a:t>
            </a:r>
            <a:endParaRPr lang="en-US" dirty="0"/>
          </a:p>
        </p:txBody>
      </p:sp>
      <p:sp>
        <p:nvSpPr>
          <p:cNvPr id="7" name="Slide Number Placeholder 6"/>
          <p:cNvSpPr>
            <a:spLocks noGrp="1"/>
          </p:cNvSpPr>
          <p:nvPr>
            <p:ph type="sldNum" sz="quarter" idx="12"/>
          </p:nvPr>
        </p:nvSpPr>
        <p:spPr>
          <a:xfrm>
            <a:off x="6553200" y="4767265"/>
            <a:ext cx="2133600" cy="273844"/>
          </a:xfrm>
          <a:prstGeom prst="rect">
            <a:avLst/>
          </a:prstGeom>
        </p:spPr>
        <p:txBody>
          <a:bodyPr/>
          <a:lstStyle/>
          <a:p>
            <a:fld id="{EE2BC727-926F-1646-BD6E-3FDEEEEFCBE9}" type="slidenum">
              <a:rPr lang="en-US" smtClean="0"/>
              <a:t>‹#›</a:t>
            </a:fld>
            <a:endParaRPr lang="en-US"/>
          </a:p>
        </p:txBody>
      </p:sp>
      <p:pic>
        <p:nvPicPr>
          <p:cNvPr id="9" name="Picture 8"/>
          <p:cNvPicPr>
            <a:picLocks noChangeAspect="1"/>
          </p:cNvPicPr>
          <p:nvPr userDrawn="1"/>
        </p:nvPicPr>
        <p:blipFill>
          <a:blip r:embed="rId2"/>
          <a:stretch>
            <a:fillRect/>
          </a:stretch>
        </p:blipFill>
        <p:spPr>
          <a:xfrm>
            <a:off x="0" y="4563956"/>
            <a:ext cx="9144000" cy="254001"/>
          </a:xfrm>
          <a:prstGeom prst="rect">
            <a:avLst/>
          </a:prstGeom>
        </p:spPr>
      </p:pic>
      <p:sp>
        <p:nvSpPr>
          <p:cNvPr id="10" name="TextBox 9"/>
          <p:cNvSpPr txBox="1"/>
          <p:nvPr userDrawn="1"/>
        </p:nvSpPr>
        <p:spPr>
          <a:xfrm>
            <a:off x="3734646" y="4825532"/>
            <a:ext cx="2068778" cy="328057"/>
          </a:xfrm>
          <a:prstGeom prst="rect">
            <a:avLst/>
          </a:prstGeom>
          <a:noFill/>
        </p:spPr>
        <p:txBody>
          <a:bodyPr wrap="square" lIns="81043" tIns="40522" rIns="81043" bIns="40522" rtlCol="0">
            <a:spAutoFit/>
          </a:bodyPr>
          <a:lstStyle/>
          <a:p>
            <a:pPr algn="ctr"/>
            <a:r>
              <a:rPr lang="en-US" dirty="0" smtClean="0">
                <a:solidFill>
                  <a:schemeClr val="accent6"/>
                </a:solidFill>
                <a:hlinkClick r:id="rId3"/>
              </a:rPr>
              <a:t>www.salga.org.za</a:t>
            </a:r>
            <a:endParaRPr lang="en-US" dirty="0">
              <a:solidFill>
                <a:schemeClr val="accent6"/>
              </a:solidFill>
            </a:endParaRPr>
          </a:p>
        </p:txBody>
      </p:sp>
      <p:pic>
        <p:nvPicPr>
          <p:cNvPr id="15" name="Picture 14"/>
          <p:cNvPicPr>
            <a:picLocks noChangeAspect="1"/>
          </p:cNvPicPr>
          <p:nvPr userDrawn="1"/>
        </p:nvPicPr>
        <p:blipFill rotWithShape="1">
          <a:blip r:embed="rId2"/>
          <a:srcRect l="550" t="-10940" r="7014" b="10940"/>
          <a:stretch/>
        </p:blipFill>
        <p:spPr>
          <a:xfrm>
            <a:off x="1" y="680050"/>
            <a:ext cx="9174869" cy="275713"/>
          </a:xfrm>
          <a:prstGeom prst="rect">
            <a:avLst/>
          </a:prstGeom>
        </p:spPr>
      </p:pic>
      <p:pic>
        <p:nvPicPr>
          <p:cNvPr id="18" name="Picture 17">
            <a:hlinkClick r:id="rId4"/>
          </p:cNvPr>
          <p:cNvPicPr>
            <a:picLocks/>
          </p:cNvPicPr>
          <p:nvPr userDrawn="1"/>
        </p:nvPicPr>
        <p:blipFill>
          <a:blip r:embed="rId5"/>
          <a:stretch>
            <a:fillRect/>
          </a:stretch>
        </p:blipFill>
        <p:spPr>
          <a:xfrm>
            <a:off x="94455" y="4786644"/>
            <a:ext cx="308441" cy="283117"/>
          </a:xfrm>
          <a:prstGeom prst="rect">
            <a:avLst/>
          </a:prstGeom>
        </p:spPr>
      </p:pic>
      <p:pic>
        <p:nvPicPr>
          <p:cNvPr id="19" name="Picture 18">
            <a:hlinkClick r:id="rId6"/>
          </p:cNvPr>
          <p:cNvPicPr>
            <a:picLocks/>
          </p:cNvPicPr>
          <p:nvPr userDrawn="1"/>
        </p:nvPicPr>
        <p:blipFill>
          <a:blip r:embed="rId7"/>
          <a:stretch>
            <a:fillRect/>
          </a:stretch>
        </p:blipFill>
        <p:spPr>
          <a:xfrm>
            <a:off x="641567" y="4794089"/>
            <a:ext cx="308441" cy="283117"/>
          </a:xfrm>
          <a:prstGeom prst="rect">
            <a:avLst/>
          </a:prstGeom>
        </p:spPr>
      </p:pic>
      <p:pic>
        <p:nvPicPr>
          <p:cNvPr id="20" name="Picture 19">
            <a:hlinkClick r:id="rId8"/>
          </p:cNvPr>
          <p:cNvPicPr>
            <a:picLocks/>
          </p:cNvPicPr>
          <p:nvPr userDrawn="1"/>
        </p:nvPicPr>
        <p:blipFill>
          <a:blip r:embed="rId9"/>
          <a:stretch>
            <a:fillRect/>
          </a:stretch>
        </p:blipFill>
        <p:spPr>
          <a:xfrm>
            <a:off x="1199618" y="4802296"/>
            <a:ext cx="308441" cy="283117"/>
          </a:xfrm>
          <a:prstGeom prst="rect">
            <a:avLst/>
          </a:prstGeom>
        </p:spPr>
      </p:pic>
      <p:pic>
        <p:nvPicPr>
          <p:cNvPr id="21" name="Picture 20">
            <a:hlinkClick r:id="rId10"/>
          </p:cNvPr>
          <p:cNvPicPr>
            <a:picLocks noChangeAspect="1"/>
          </p:cNvPicPr>
          <p:nvPr userDrawn="1"/>
        </p:nvPicPr>
        <p:blipFill>
          <a:blip r:embed="rId11"/>
          <a:stretch>
            <a:fillRect/>
          </a:stretch>
        </p:blipFill>
        <p:spPr>
          <a:xfrm>
            <a:off x="1748958" y="4794088"/>
            <a:ext cx="308441" cy="291324"/>
          </a:xfrm>
          <a:prstGeom prst="rect">
            <a:avLst/>
          </a:prstGeom>
        </p:spPr>
      </p:pic>
      <p:pic>
        <p:nvPicPr>
          <p:cNvPr id="22" name="Picture 21"/>
          <p:cNvPicPr>
            <a:picLocks noChangeAspect="1"/>
          </p:cNvPicPr>
          <p:nvPr userDrawn="1"/>
        </p:nvPicPr>
        <p:blipFill>
          <a:blip r:embed="rId12"/>
          <a:stretch>
            <a:fillRect/>
          </a:stretch>
        </p:blipFill>
        <p:spPr>
          <a:xfrm>
            <a:off x="195203" y="139248"/>
            <a:ext cx="1312855" cy="592903"/>
          </a:xfrm>
          <a:prstGeom prst="rect">
            <a:avLst/>
          </a:prstGeom>
        </p:spPr>
      </p:pic>
    </p:spTree>
    <p:extLst>
      <p:ext uri="{BB962C8B-B14F-4D97-AF65-F5344CB8AC3E}">
        <p14:creationId xmlns:p14="http://schemas.microsoft.com/office/powerpoint/2010/main" val="2505737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Divider">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4767265"/>
            <a:ext cx="2133600" cy="273844"/>
          </a:xfrm>
          <a:prstGeom prst="rect">
            <a:avLst/>
          </a:prstGeom>
        </p:spPr>
        <p:txBody>
          <a:bodyPr/>
          <a:lstStyle/>
          <a:p>
            <a:fld id="{EE2BC727-926F-1646-BD6E-3FDEEEEFCBE9}" type="slidenum">
              <a:rPr lang="en-US" smtClean="0"/>
              <a:t>‹#›</a:t>
            </a:fld>
            <a:endParaRPr lang="en-US"/>
          </a:p>
        </p:txBody>
      </p:sp>
      <p:sp>
        <p:nvSpPr>
          <p:cNvPr id="8" name="TextBox 7"/>
          <p:cNvSpPr txBox="1"/>
          <p:nvPr userDrawn="1"/>
        </p:nvSpPr>
        <p:spPr>
          <a:xfrm>
            <a:off x="3734646" y="4825532"/>
            <a:ext cx="2068778" cy="328057"/>
          </a:xfrm>
          <a:prstGeom prst="rect">
            <a:avLst/>
          </a:prstGeom>
          <a:noFill/>
        </p:spPr>
        <p:txBody>
          <a:bodyPr wrap="square" lIns="81043" tIns="40522" rIns="81043" bIns="40522" rtlCol="0">
            <a:spAutoFit/>
          </a:bodyPr>
          <a:lstStyle/>
          <a:p>
            <a:pPr algn="ctr"/>
            <a:r>
              <a:rPr lang="en-US" dirty="0" smtClean="0">
                <a:solidFill>
                  <a:schemeClr val="accent6"/>
                </a:solidFill>
                <a:hlinkClick r:id="rId2"/>
              </a:rPr>
              <a:t>www.salga.org.za</a:t>
            </a:r>
            <a:endParaRPr lang="en-US" dirty="0">
              <a:solidFill>
                <a:schemeClr val="accent6"/>
              </a:solidFill>
            </a:endParaRPr>
          </a:p>
        </p:txBody>
      </p:sp>
      <p:pic>
        <p:nvPicPr>
          <p:cNvPr id="9" name="Picture 8">
            <a:hlinkClick r:id="rId3"/>
          </p:cNvPr>
          <p:cNvPicPr>
            <a:picLocks/>
          </p:cNvPicPr>
          <p:nvPr userDrawn="1"/>
        </p:nvPicPr>
        <p:blipFill>
          <a:blip r:embed="rId4"/>
          <a:stretch>
            <a:fillRect/>
          </a:stretch>
        </p:blipFill>
        <p:spPr>
          <a:xfrm>
            <a:off x="94455" y="4786644"/>
            <a:ext cx="308441" cy="283117"/>
          </a:xfrm>
          <a:prstGeom prst="rect">
            <a:avLst/>
          </a:prstGeom>
        </p:spPr>
      </p:pic>
      <p:pic>
        <p:nvPicPr>
          <p:cNvPr id="10" name="Picture 9">
            <a:hlinkClick r:id="rId5"/>
          </p:cNvPr>
          <p:cNvPicPr>
            <a:picLocks/>
          </p:cNvPicPr>
          <p:nvPr userDrawn="1"/>
        </p:nvPicPr>
        <p:blipFill>
          <a:blip r:embed="rId6"/>
          <a:stretch>
            <a:fillRect/>
          </a:stretch>
        </p:blipFill>
        <p:spPr>
          <a:xfrm>
            <a:off x="641567" y="4794089"/>
            <a:ext cx="308441" cy="283117"/>
          </a:xfrm>
          <a:prstGeom prst="rect">
            <a:avLst/>
          </a:prstGeom>
        </p:spPr>
      </p:pic>
      <p:pic>
        <p:nvPicPr>
          <p:cNvPr id="11" name="Picture 10">
            <a:hlinkClick r:id="rId7"/>
          </p:cNvPr>
          <p:cNvPicPr>
            <a:picLocks/>
          </p:cNvPicPr>
          <p:nvPr userDrawn="1"/>
        </p:nvPicPr>
        <p:blipFill>
          <a:blip r:embed="rId8"/>
          <a:stretch>
            <a:fillRect/>
          </a:stretch>
        </p:blipFill>
        <p:spPr>
          <a:xfrm>
            <a:off x="1199618" y="4802296"/>
            <a:ext cx="308441" cy="283117"/>
          </a:xfrm>
          <a:prstGeom prst="rect">
            <a:avLst/>
          </a:prstGeom>
        </p:spPr>
      </p:pic>
      <p:pic>
        <p:nvPicPr>
          <p:cNvPr id="12" name="Picture 11">
            <a:hlinkClick r:id="rId9"/>
          </p:cNvPr>
          <p:cNvPicPr>
            <a:picLocks noChangeAspect="1"/>
          </p:cNvPicPr>
          <p:nvPr userDrawn="1"/>
        </p:nvPicPr>
        <p:blipFill>
          <a:blip r:embed="rId10"/>
          <a:stretch>
            <a:fillRect/>
          </a:stretch>
        </p:blipFill>
        <p:spPr>
          <a:xfrm>
            <a:off x="1748958" y="4794088"/>
            <a:ext cx="308441" cy="291324"/>
          </a:xfrm>
          <a:prstGeom prst="rect">
            <a:avLst/>
          </a:prstGeom>
        </p:spPr>
      </p:pic>
      <p:sp>
        <p:nvSpPr>
          <p:cNvPr id="2" name="Title 1"/>
          <p:cNvSpPr>
            <a:spLocks noGrp="1"/>
          </p:cNvSpPr>
          <p:nvPr>
            <p:ph type="title"/>
          </p:nvPr>
        </p:nvSpPr>
        <p:spPr>
          <a:xfrm>
            <a:off x="491481" y="1842789"/>
            <a:ext cx="7033840" cy="857250"/>
          </a:xfrm>
          <a:prstGeom prst="rect">
            <a:avLst/>
          </a:prstGeom>
        </p:spPr>
        <p:txBody>
          <a:bodyPr/>
          <a:lstStyle/>
          <a:p>
            <a:r>
              <a:rPr lang="x-none" dirty="0" smtClean="0"/>
              <a:t>Click to edit Master title style</a:t>
            </a:r>
            <a:endParaRPr lang="en-US" dirty="0"/>
          </a:p>
        </p:txBody>
      </p:sp>
      <p:pic>
        <p:nvPicPr>
          <p:cNvPr id="7" name="Picture 6"/>
          <p:cNvPicPr>
            <a:picLocks noChangeAspect="1"/>
          </p:cNvPicPr>
          <p:nvPr userDrawn="1"/>
        </p:nvPicPr>
        <p:blipFill>
          <a:blip r:embed="rId11"/>
          <a:stretch>
            <a:fillRect/>
          </a:stretch>
        </p:blipFill>
        <p:spPr>
          <a:xfrm>
            <a:off x="205548" y="0"/>
            <a:ext cx="8938452" cy="5143500"/>
          </a:xfrm>
          <a:prstGeom prst="rect">
            <a:avLst/>
          </a:prstGeom>
        </p:spPr>
      </p:pic>
      <p:pic>
        <p:nvPicPr>
          <p:cNvPr id="13" name="Picture 12"/>
          <p:cNvPicPr>
            <a:picLocks noChangeAspect="1"/>
          </p:cNvPicPr>
          <p:nvPr userDrawn="1"/>
        </p:nvPicPr>
        <p:blipFill>
          <a:blip r:embed="rId12"/>
          <a:stretch>
            <a:fillRect/>
          </a:stretch>
        </p:blipFill>
        <p:spPr>
          <a:xfrm>
            <a:off x="195203" y="139248"/>
            <a:ext cx="1312855" cy="592903"/>
          </a:xfrm>
          <a:prstGeom prst="rect">
            <a:avLst/>
          </a:prstGeom>
        </p:spPr>
      </p:pic>
    </p:spTree>
    <p:extLst>
      <p:ext uri="{BB962C8B-B14F-4D97-AF65-F5344CB8AC3E}">
        <p14:creationId xmlns:p14="http://schemas.microsoft.com/office/powerpoint/2010/main" val="3135972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2905" y="962396"/>
            <a:ext cx="3008313" cy="638166"/>
          </a:xfrm>
          <a:prstGeom prst="rect">
            <a:avLst/>
          </a:prstGeom>
        </p:spPr>
        <p:txBody>
          <a:bodyPr anchor="b"/>
          <a:lstStyle>
            <a:lvl1pPr algn="l">
              <a:defRPr sz="1800" b="1"/>
            </a:lvl1pPr>
          </a:lstStyle>
          <a:p>
            <a:r>
              <a:rPr lang="x-none" dirty="0" smtClean="0"/>
              <a:t>Click to edit Master title style</a:t>
            </a:r>
            <a:endParaRPr lang="en-US" dirty="0"/>
          </a:p>
        </p:txBody>
      </p:sp>
      <p:sp>
        <p:nvSpPr>
          <p:cNvPr id="3" name="Content Placeholder 2"/>
          <p:cNvSpPr>
            <a:spLocks noGrp="1"/>
          </p:cNvSpPr>
          <p:nvPr>
            <p:ph idx="1"/>
          </p:nvPr>
        </p:nvSpPr>
        <p:spPr>
          <a:xfrm>
            <a:off x="3575051" y="962398"/>
            <a:ext cx="5111750" cy="3632228"/>
          </a:xfrm>
          <a:prstGeom prst="rect">
            <a:avLst/>
          </a:prstGeo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x-none" dirty="0" smtClean="0"/>
              <a:t>Click to edit Master text styles</a:t>
            </a:r>
          </a:p>
          <a:p>
            <a:pPr lvl="1"/>
            <a:r>
              <a:rPr lang="x-none" dirty="0" smtClean="0"/>
              <a:t>Second level</a:t>
            </a:r>
          </a:p>
          <a:p>
            <a:pPr lvl="2"/>
            <a:r>
              <a:rPr lang="x-none" dirty="0" smtClean="0"/>
              <a:t>Third level</a:t>
            </a:r>
          </a:p>
          <a:p>
            <a:pPr lvl="3"/>
            <a:r>
              <a:rPr lang="x-none" dirty="0" smtClean="0"/>
              <a:t>Fourth level</a:t>
            </a:r>
          </a:p>
          <a:p>
            <a:pPr lvl="4"/>
            <a:r>
              <a:rPr lang="x-none" dirty="0" smtClean="0"/>
              <a:t>Fifth level</a:t>
            </a:r>
            <a:endParaRPr lang="en-US" dirty="0"/>
          </a:p>
        </p:txBody>
      </p:sp>
      <p:sp>
        <p:nvSpPr>
          <p:cNvPr id="4" name="Text Placeholder 3"/>
          <p:cNvSpPr>
            <a:spLocks noGrp="1"/>
          </p:cNvSpPr>
          <p:nvPr>
            <p:ph type="body" sz="half" idx="2"/>
          </p:nvPr>
        </p:nvSpPr>
        <p:spPr>
          <a:xfrm>
            <a:off x="457201" y="1744128"/>
            <a:ext cx="3008313" cy="2850496"/>
          </a:xfrm>
          <a:prstGeom prst="rect">
            <a:avLst/>
          </a:prstGeom>
        </p:spPr>
        <p:txBody>
          <a:bodyPr/>
          <a:lstStyle>
            <a:lvl1pPr marL="0" indent="0">
              <a:buNone/>
              <a:defRPr sz="1200"/>
            </a:lvl1pPr>
            <a:lvl2pPr marL="405216" indent="0">
              <a:buNone/>
              <a:defRPr sz="1100"/>
            </a:lvl2pPr>
            <a:lvl3pPr marL="810433" indent="0">
              <a:buNone/>
              <a:defRPr sz="900"/>
            </a:lvl3pPr>
            <a:lvl4pPr marL="1215649" indent="0">
              <a:buNone/>
              <a:defRPr sz="800"/>
            </a:lvl4pPr>
            <a:lvl5pPr marL="1620865" indent="0">
              <a:buNone/>
              <a:defRPr sz="800"/>
            </a:lvl5pPr>
            <a:lvl6pPr marL="2026082" indent="0">
              <a:buNone/>
              <a:defRPr sz="800"/>
            </a:lvl6pPr>
            <a:lvl7pPr marL="2431298" indent="0">
              <a:buNone/>
              <a:defRPr sz="800"/>
            </a:lvl7pPr>
            <a:lvl8pPr marL="2836515" indent="0">
              <a:buNone/>
              <a:defRPr sz="800"/>
            </a:lvl8pPr>
            <a:lvl9pPr marL="3241731" indent="0">
              <a:buNone/>
              <a:defRPr sz="800"/>
            </a:lvl9pPr>
          </a:lstStyle>
          <a:p>
            <a:pPr lvl="0"/>
            <a:r>
              <a:rPr lang="x-none" dirty="0" smtClean="0"/>
              <a:t>Click to edit Master text styles</a:t>
            </a:r>
          </a:p>
        </p:txBody>
      </p:sp>
      <p:sp>
        <p:nvSpPr>
          <p:cNvPr id="6" name="Footer Placeholder 5"/>
          <p:cNvSpPr>
            <a:spLocks noGrp="1"/>
          </p:cNvSpPr>
          <p:nvPr>
            <p:ph type="ftr" sz="quarter" idx="11"/>
          </p:nvPr>
        </p:nvSpPr>
        <p:spPr>
          <a:xfrm>
            <a:off x="3124200" y="4767265"/>
            <a:ext cx="2895600" cy="273844"/>
          </a:xfrm>
          <a:prstGeom prst="rect">
            <a:avLst/>
          </a:prstGeom>
        </p:spPr>
        <p:txBody>
          <a:bodyPr lIns="81043" tIns="40522" rIns="81043" bIns="40522"/>
          <a:lstStyle/>
          <a:p>
            <a:endParaRPr lang="en-US"/>
          </a:p>
        </p:txBody>
      </p:sp>
      <p:sp>
        <p:nvSpPr>
          <p:cNvPr id="7" name="Slide Number Placeholder 6"/>
          <p:cNvSpPr>
            <a:spLocks noGrp="1"/>
          </p:cNvSpPr>
          <p:nvPr>
            <p:ph type="sldNum" sz="quarter" idx="12"/>
          </p:nvPr>
        </p:nvSpPr>
        <p:spPr>
          <a:xfrm>
            <a:off x="6553200" y="4767265"/>
            <a:ext cx="2133600" cy="273844"/>
          </a:xfrm>
          <a:prstGeom prst="rect">
            <a:avLst/>
          </a:prstGeom>
        </p:spPr>
        <p:txBody>
          <a:bodyPr/>
          <a:lstStyle/>
          <a:p>
            <a:fld id="{EE2BC727-926F-1646-BD6E-3FDEEEEFCBE9}" type="slidenum">
              <a:rPr lang="en-US" smtClean="0"/>
              <a:t>‹#›</a:t>
            </a:fld>
            <a:endParaRPr lang="en-US"/>
          </a:p>
        </p:txBody>
      </p:sp>
      <p:pic>
        <p:nvPicPr>
          <p:cNvPr id="9" name="Picture 8"/>
          <p:cNvPicPr>
            <a:picLocks noChangeAspect="1"/>
          </p:cNvPicPr>
          <p:nvPr userDrawn="1"/>
        </p:nvPicPr>
        <p:blipFill>
          <a:blip r:embed="rId2"/>
          <a:stretch>
            <a:fillRect/>
          </a:stretch>
        </p:blipFill>
        <p:spPr>
          <a:xfrm>
            <a:off x="0" y="4563956"/>
            <a:ext cx="9144000" cy="254001"/>
          </a:xfrm>
          <a:prstGeom prst="rect">
            <a:avLst/>
          </a:prstGeom>
        </p:spPr>
      </p:pic>
      <p:sp>
        <p:nvSpPr>
          <p:cNvPr id="10" name="TextBox 9"/>
          <p:cNvSpPr txBox="1"/>
          <p:nvPr userDrawn="1"/>
        </p:nvSpPr>
        <p:spPr>
          <a:xfrm>
            <a:off x="3734646" y="4825532"/>
            <a:ext cx="2068778" cy="328057"/>
          </a:xfrm>
          <a:prstGeom prst="rect">
            <a:avLst/>
          </a:prstGeom>
          <a:noFill/>
        </p:spPr>
        <p:txBody>
          <a:bodyPr wrap="square" lIns="81043" tIns="40522" rIns="81043" bIns="40522" rtlCol="0">
            <a:spAutoFit/>
          </a:bodyPr>
          <a:lstStyle/>
          <a:p>
            <a:pPr algn="ctr"/>
            <a:r>
              <a:rPr lang="en-US" dirty="0" smtClean="0">
                <a:solidFill>
                  <a:schemeClr val="accent6"/>
                </a:solidFill>
                <a:hlinkClick r:id="rId3"/>
              </a:rPr>
              <a:t>www.salga.org.za</a:t>
            </a:r>
            <a:endParaRPr lang="en-US" dirty="0">
              <a:solidFill>
                <a:schemeClr val="accent6"/>
              </a:solidFill>
            </a:endParaRPr>
          </a:p>
        </p:txBody>
      </p:sp>
      <p:pic>
        <p:nvPicPr>
          <p:cNvPr id="15" name="Picture 14"/>
          <p:cNvPicPr>
            <a:picLocks noChangeAspect="1"/>
          </p:cNvPicPr>
          <p:nvPr userDrawn="1"/>
        </p:nvPicPr>
        <p:blipFill rotWithShape="1">
          <a:blip r:embed="rId2"/>
          <a:srcRect l="550" t="-10940" r="7014" b="10940"/>
          <a:stretch/>
        </p:blipFill>
        <p:spPr>
          <a:xfrm>
            <a:off x="1" y="680050"/>
            <a:ext cx="9174869" cy="275713"/>
          </a:xfrm>
          <a:prstGeom prst="rect">
            <a:avLst/>
          </a:prstGeom>
        </p:spPr>
      </p:pic>
      <p:pic>
        <p:nvPicPr>
          <p:cNvPr id="18" name="Picture 17">
            <a:hlinkClick r:id="rId4"/>
          </p:cNvPr>
          <p:cNvPicPr>
            <a:picLocks/>
          </p:cNvPicPr>
          <p:nvPr userDrawn="1"/>
        </p:nvPicPr>
        <p:blipFill>
          <a:blip r:embed="rId5"/>
          <a:stretch>
            <a:fillRect/>
          </a:stretch>
        </p:blipFill>
        <p:spPr>
          <a:xfrm>
            <a:off x="94455" y="4786644"/>
            <a:ext cx="308441" cy="283117"/>
          </a:xfrm>
          <a:prstGeom prst="rect">
            <a:avLst/>
          </a:prstGeom>
        </p:spPr>
      </p:pic>
      <p:pic>
        <p:nvPicPr>
          <p:cNvPr id="19" name="Picture 18">
            <a:hlinkClick r:id="rId6"/>
          </p:cNvPr>
          <p:cNvPicPr>
            <a:picLocks/>
          </p:cNvPicPr>
          <p:nvPr userDrawn="1"/>
        </p:nvPicPr>
        <p:blipFill>
          <a:blip r:embed="rId7"/>
          <a:stretch>
            <a:fillRect/>
          </a:stretch>
        </p:blipFill>
        <p:spPr>
          <a:xfrm>
            <a:off x="641567" y="4794089"/>
            <a:ext cx="308441" cy="283117"/>
          </a:xfrm>
          <a:prstGeom prst="rect">
            <a:avLst/>
          </a:prstGeom>
        </p:spPr>
      </p:pic>
      <p:pic>
        <p:nvPicPr>
          <p:cNvPr id="20" name="Picture 19">
            <a:hlinkClick r:id="rId8"/>
          </p:cNvPr>
          <p:cNvPicPr>
            <a:picLocks/>
          </p:cNvPicPr>
          <p:nvPr userDrawn="1"/>
        </p:nvPicPr>
        <p:blipFill>
          <a:blip r:embed="rId9"/>
          <a:stretch>
            <a:fillRect/>
          </a:stretch>
        </p:blipFill>
        <p:spPr>
          <a:xfrm>
            <a:off x="1199618" y="4802296"/>
            <a:ext cx="308441" cy="283117"/>
          </a:xfrm>
          <a:prstGeom prst="rect">
            <a:avLst/>
          </a:prstGeom>
        </p:spPr>
      </p:pic>
      <p:pic>
        <p:nvPicPr>
          <p:cNvPr id="21" name="Picture 20">
            <a:hlinkClick r:id="rId10"/>
          </p:cNvPr>
          <p:cNvPicPr>
            <a:picLocks noChangeAspect="1"/>
          </p:cNvPicPr>
          <p:nvPr userDrawn="1"/>
        </p:nvPicPr>
        <p:blipFill>
          <a:blip r:embed="rId11"/>
          <a:stretch>
            <a:fillRect/>
          </a:stretch>
        </p:blipFill>
        <p:spPr>
          <a:xfrm>
            <a:off x="1748958" y="4794088"/>
            <a:ext cx="308441" cy="291324"/>
          </a:xfrm>
          <a:prstGeom prst="rect">
            <a:avLst/>
          </a:prstGeom>
        </p:spPr>
      </p:pic>
      <p:pic>
        <p:nvPicPr>
          <p:cNvPr id="22" name="Picture 21"/>
          <p:cNvPicPr>
            <a:picLocks noChangeAspect="1"/>
          </p:cNvPicPr>
          <p:nvPr userDrawn="1"/>
        </p:nvPicPr>
        <p:blipFill>
          <a:blip r:embed="rId12"/>
          <a:stretch>
            <a:fillRect/>
          </a:stretch>
        </p:blipFill>
        <p:spPr>
          <a:xfrm>
            <a:off x="195203" y="139248"/>
            <a:ext cx="1312855" cy="592903"/>
          </a:xfrm>
          <a:prstGeom prst="rect">
            <a:avLst/>
          </a:prstGeom>
        </p:spPr>
      </p:pic>
    </p:spTree>
    <p:extLst>
      <p:ext uri="{BB962C8B-B14F-4D97-AF65-F5344CB8AC3E}">
        <p14:creationId xmlns:p14="http://schemas.microsoft.com/office/powerpoint/2010/main" val="533277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896" y="3600450"/>
            <a:ext cx="8283904" cy="425054"/>
          </a:xfrm>
          <a:prstGeom prst="rect">
            <a:avLst/>
          </a:prstGeom>
        </p:spPr>
        <p:txBody>
          <a:bodyPr anchor="b"/>
          <a:lstStyle>
            <a:lvl1pPr algn="l">
              <a:defRPr sz="1800" b="1"/>
            </a:lvl1pPr>
          </a:lstStyle>
          <a:p>
            <a:r>
              <a:rPr lang="x-none" dirty="0" smtClean="0"/>
              <a:t>Click to edit Master title style</a:t>
            </a:r>
            <a:endParaRPr lang="en-US" dirty="0"/>
          </a:p>
        </p:txBody>
      </p:sp>
      <p:sp>
        <p:nvSpPr>
          <p:cNvPr id="3" name="Picture Placeholder 2"/>
          <p:cNvSpPr>
            <a:spLocks noGrp="1"/>
          </p:cNvSpPr>
          <p:nvPr>
            <p:ph type="pic" idx="1"/>
          </p:nvPr>
        </p:nvSpPr>
        <p:spPr>
          <a:xfrm>
            <a:off x="402896" y="1073309"/>
            <a:ext cx="8283904" cy="2472372"/>
          </a:xfrm>
          <a:prstGeom prst="rect">
            <a:avLst/>
          </a:prstGeom>
        </p:spPr>
        <p:txBody>
          <a:bodyPr/>
          <a:lstStyle>
            <a:lvl1pPr marL="0" indent="0">
              <a:buNone/>
              <a:defRPr sz="2800"/>
            </a:lvl1pPr>
            <a:lvl2pPr marL="405216" indent="0">
              <a:buNone/>
              <a:defRPr sz="2500"/>
            </a:lvl2pPr>
            <a:lvl3pPr marL="810433" indent="0">
              <a:buNone/>
              <a:defRPr sz="2100"/>
            </a:lvl3pPr>
            <a:lvl4pPr marL="1215649" indent="0">
              <a:buNone/>
              <a:defRPr sz="1800"/>
            </a:lvl4pPr>
            <a:lvl5pPr marL="1620865" indent="0">
              <a:buNone/>
              <a:defRPr sz="1800"/>
            </a:lvl5pPr>
            <a:lvl6pPr marL="2026082" indent="0">
              <a:buNone/>
              <a:defRPr sz="1800"/>
            </a:lvl6pPr>
            <a:lvl7pPr marL="2431298" indent="0">
              <a:buNone/>
              <a:defRPr sz="1800"/>
            </a:lvl7pPr>
            <a:lvl8pPr marL="2836515" indent="0">
              <a:buNone/>
              <a:defRPr sz="1800"/>
            </a:lvl8pPr>
            <a:lvl9pPr marL="3241731" indent="0">
              <a:buNone/>
              <a:defRPr sz="1800"/>
            </a:lvl9pPr>
          </a:lstStyle>
          <a:p>
            <a:endParaRPr lang="en-US" dirty="0"/>
          </a:p>
        </p:txBody>
      </p:sp>
      <p:sp>
        <p:nvSpPr>
          <p:cNvPr id="4" name="Text Placeholder 3"/>
          <p:cNvSpPr>
            <a:spLocks noGrp="1"/>
          </p:cNvSpPr>
          <p:nvPr>
            <p:ph type="body" sz="half" idx="2"/>
          </p:nvPr>
        </p:nvSpPr>
        <p:spPr>
          <a:xfrm>
            <a:off x="402896" y="4025504"/>
            <a:ext cx="8283904" cy="603646"/>
          </a:xfrm>
          <a:prstGeom prst="rect">
            <a:avLst/>
          </a:prstGeom>
        </p:spPr>
        <p:txBody>
          <a:bodyPr/>
          <a:lstStyle>
            <a:lvl1pPr marL="0" indent="0">
              <a:buNone/>
              <a:defRPr sz="1200"/>
            </a:lvl1pPr>
            <a:lvl2pPr marL="405216" indent="0">
              <a:buNone/>
              <a:defRPr sz="1100"/>
            </a:lvl2pPr>
            <a:lvl3pPr marL="810433" indent="0">
              <a:buNone/>
              <a:defRPr sz="900"/>
            </a:lvl3pPr>
            <a:lvl4pPr marL="1215649" indent="0">
              <a:buNone/>
              <a:defRPr sz="800"/>
            </a:lvl4pPr>
            <a:lvl5pPr marL="1620865" indent="0">
              <a:buNone/>
              <a:defRPr sz="800"/>
            </a:lvl5pPr>
            <a:lvl6pPr marL="2026082" indent="0">
              <a:buNone/>
              <a:defRPr sz="800"/>
            </a:lvl6pPr>
            <a:lvl7pPr marL="2431298" indent="0">
              <a:buNone/>
              <a:defRPr sz="800"/>
            </a:lvl7pPr>
            <a:lvl8pPr marL="2836515" indent="0">
              <a:buNone/>
              <a:defRPr sz="800"/>
            </a:lvl8pPr>
            <a:lvl9pPr marL="3241731" indent="0">
              <a:buNone/>
              <a:defRPr sz="800"/>
            </a:lvl9pPr>
          </a:lstStyle>
          <a:p>
            <a:pPr lvl="0"/>
            <a:r>
              <a:rPr lang="x-none" dirty="0" smtClean="0"/>
              <a:t>Click to edit Master text styles</a:t>
            </a:r>
          </a:p>
        </p:txBody>
      </p:sp>
      <p:sp>
        <p:nvSpPr>
          <p:cNvPr id="6" name="Footer Placeholder 5"/>
          <p:cNvSpPr>
            <a:spLocks noGrp="1"/>
          </p:cNvSpPr>
          <p:nvPr>
            <p:ph type="ftr" sz="quarter" idx="11"/>
          </p:nvPr>
        </p:nvSpPr>
        <p:spPr>
          <a:xfrm>
            <a:off x="3124200" y="4767265"/>
            <a:ext cx="2895600" cy="273844"/>
          </a:xfrm>
          <a:prstGeom prst="rect">
            <a:avLst/>
          </a:prstGeom>
        </p:spPr>
        <p:txBody>
          <a:bodyPr lIns="81043" tIns="40522" rIns="81043" bIns="40522"/>
          <a:lstStyle/>
          <a:p>
            <a:endParaRPr lang="en-US"/>
          </a:p>
        </p:txBody>
      </p:sp>
      <p:sp>
        <p:nvSpPr>
          <p:cNvPr id="7" name="Slide Number Placeholder 6"/>
          <p:cNvSpPr>
            <a:spLocks noGrp="1"/>
          </p:cNvSpPr>
          <p:nvPr>
            <p:ph type="sldNum" sz="quarter" idx="12"/>
          </p:nvPr>
        </p:nvSpPr>
        <p:spPr>
          <a:xfrm>
            <a:off x="6553200" y="4767265"/>
            <a:ext cx="2133600" cy="273844"/>
          </a:xfrm>
          <a:prstGeom prst="rect">
            <a:avLst/>
          </a:prstGeom>
        </p:spPr>
        <p:txBody>
          <a:bodyPr/>
          <a:lstStyle/>
          <a:p>
            <a:fld id="{EE2BC727-926F-1646-BD6E-3FDEEEEFCBE9}" type="slidenum">
              <a:rPr lang="en-US" smtClean="0"/>
              <a:t>‹#›</a:t>
            </a:fld>
            <a:endParaRPr lang="en-US"/>
          </a:p>
        </p:txBody>
      </p:sp>
      <p:pic>
        <p:nvPicPr>
          <p:cNvPr id="9" name="Picture 8"/>
          <p:cNvPicPr>
            <a:picLocks noChangeAspect="1"/>
          </p:cNvPicPr>
          <p:nvPr userDrawn="1"/>
        </p:nvPicPr>
        <p:blipFill>
          <a:blip r:embed="rId2"/>
          <a:stretch>
            <a:fillRect/>
          </a:stretch>
        </p:blipFill>
        <p:spPr>
          <a:xfrm>
            <a:off x="0" y="4563956"/>
            <a:ext cx="9144000" cy="254001"/>
          </a:xfrm>
          <a:prstGeom prst="rect">
            <a:avLst/>
          </a:prstGeom>
        </p:spPr>
      </p:pic>
      <p:sp>
        <p:nvSpPr>
          <p:cNvPr id="10" name="TextBox 9"/>
          <p:cNvSpPr txBox="1"/>
          <p:nvPr userDrawn="1"/>
        </p:nvSpPr>
        <p:spPr>
          <a:xfrm>
            <a:off x="3734646" y="4825532"/>
            <a:ext cx="2068778" cy="328057"/>
          </a:xfrm>
          <a:prstGeom prst="rect">
            <a:avLst/>
          </a:prstGeom>
          <a:noFill/>
        </p:spPr>
        <p:txBody>
          <a:bodyPr wrap="square" lIns="81043" tIns="40522" rIns="81043" bIns="40522" rtlCol="0">
            <a:spAutoFit/>
          </a:bodyPr>
          <a:lstStyle/>
          <a:p>
            <a:pPr algn="ctr"/>
            <a:r>
              <a:rPr lang="en-US" dirty="0" smtClean="0">
                <a:solidFill>
                  <a:schemeClr val="accent6"/>
                </a:solidFill>
                <a:hlinkClick r:id="rId3"/>
              </a:rPr>
              <a:t>www.salga.org.za</a:t>
            </a:r>
            <a:endParaRPr lang="en-US" dirty="0">
              <a:solidFill>
                <a:schemeClr val="accent6"/>
              </a:solidFill>
            </a:endParaRPr>
          </a:p>
        </p:txBody>
      </p:sp>
      <p:pic>
        <p:nvPicPr>
          <p:cNvPr id="15" name="Picture 14"/>
          <p:cNvPicPr>
            <a:picLocks noChangeAspect="1"/>
          </p:cNvPicPr>
          <p:nvPr userDrawn="1"/>
        </p:nvPicPr>
        <p:blipFill rotWithShape="1">
          <a:blip r:embed="rId2"/>
          <a:srcRect l="550" t="-10940" r="7014" b="10940"/>
          <a:stretch/>
        </p:blipFill>
        <p:spPr>
          <a:xfrm>
            <a:off x="1" y="680050"/>
            <a:ext cx="9174869" cy="275713"/>
          </a:xfrm>
          <a:prstGeom prst="rect">
            <a:avLst/>
          </a:prstGeom>
        </p:spPr>
      </p:pic>
      <p:pic>
        <p:nvPicPr>
          <p:cNvPr id="8" name="Picture 7"/>
          <p:cNvPicPr>
            <a:picLocks noChangeAspect="1"/>
          </p:cNvPicPr>
          <p:nvPr userDrawn="1"/>
        </p:nvPicPr>
        <p:blipFill>
          <a:blip r:embed="rId4"/>
          <a:stretch>
            <a:fillRect/>
          </a:stretch>
        </p:blipFill>
        <p:spPr>
          <a:xfrm>
            <a:off x="195203" y="139248"/>
            <a:ext cx="1312855" cy="592903"/>
          </a:xfrm>
          <a:prstGeom prst="rect">
            <a:avLst/>
          </a:prstGeom>
        </p:spPr>
      </p:pic>
      <p:pic>
        <p:nvPicPr>
          <p:cNvPr id="23" name="Picture 22">
            <a:hlinkClick r:id="rId5"/>
          </p:cNvPr>
          <p:cNvPicPr>
            <a:picLocks/>
          </p:cNvPicPr>
          <p:nvPr userDrawn="1"/>
        </p:nvPicPr>
        <p:blipFill>
          <a:blip r:embed="rId6"/>
          <a:stretch>
            <a:fillRect/>
          </a:stretch>
        </p:blipFill>
        <p:spPr>
          <a:xfrm>
            <a:off x="94455" y="4786644"/>
            <a:ext cx="308441" cy="283117"/>
          </a:xfrm>
          <a:prstGeom prst="rect">
            <a:avLst/>
          </a:prstGeom>
        </p:spPr>
      </p:pic>
      <p:pic>
        <p:nvPicPr>
          <p:cNvPr id="24" name="Picture 23">
            <a:hlinkClick r:id="rId7"/>
          </p:cNvPr>
          <p:cNvPicPr>
            <a:picLocks/>
          </p:cNvPicPr>
          <p:nvPr userDrawn="1"/>
        </p:nvPicPr>
        <p:blipFill>
          <a:blip r:embed="rId8"/>
          <a:stretch>
            <a:fillRect/>
          </a:stretch>
        </p:blipFill>
        <p:spPr>
          <a:xfrm>
            <a:off x="641567" y="4794089"/>
            <a:ext cx="308441" cy="283117"/>
          </a:xfrm>
          <a:prstGeom prst="rect">
            <a:avLst/>
          </a:prstGeom>
        </p:spPr>
      </p:pic>
      <p:pic>
        <p:nvPicPr>
          <p:cNvPr id="25" name="Picture 24">
            <a:hlinkClick r:id="rId9"/>
          </p:cNvPr>
          <p:cNvPicPr>
            <a:picLocks/>
          </p:cNvPicPr>
          <p:nvPr userDrawn="1"/>
        </p:nvPicPr>
        <p:blipFill>
          <a:blip r:embed="rId10"/>
          <a:stretch>
            <a:fillRect/>
          </a:stretch>
        </p:blipFill>
        <p:spPr>
          <a:xfrm>
            <a:off x="1199618" y="4802296"/>
            <a:ext cx="308441" cy="283117"/>
          </a:xfrm>
          <a:prstGeom prst="rect">
            <a:avLst/>
          </a:prstGeom>
        </p:spPr>
      </p:pic>
      <p:pic>
        <p:nvPicPr>
          <p:cNvPr id="26" name="Picture 25">
            <a:hlinkClick r:id="rId11"/>
          </p:cNvPr>
          <p:cNvPicPr>
            <a:picLocks noChangeAspect="1"/>
          </p:cNvPicPr>
          <p:nvPr userDrawn="1"/>
        </p:nvPicPr>
        <p:blipFill>
          <a:blip r:embed="rId12"/>
          <a:stretch>
            <a:fillRect/>
          </a:stretch>
        </p:blipFill>
        <p:spPr>
          <a:xfrm>
            <a:off x="1748958" y="4794088"/>
            <a:ext cx="308441" cy="291324"/>
          </a:xfrm>
          <a:prstGeom prst="rect">
            <a:avLst/>
          </a:prstGeom>
        </p:spPr>
      </p:pic>
    </p:spTree>
    <p:extLst>
      <p:ext uri="{BB962C8B-B14F-4D97-AF65-F5344CB8AC3E}">
        <p14:creationId xmlns:p14="http://schemas.microsoft.com/office/powerpoint/2010/main" val="2220615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Page">
    <p:bg>
      <p:bgPr>
        <a:gradFill flip="none" rotWithShape="1">
          <a:gsLst>
            <a:gs pos="90000">
              <a:srgbClr val="EADDBF"/>
            </a:gs>
            <a:gs pos="0">
              <a:srgbClr val="FFFFFF"/>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Picture 1" descr="Untitled-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4591"/>
            <a:ext cx="9144000" cy="5007092"/>
          </a:xfrm>
          <a:prstGeom prst="rect">
            <a:avLst/>
          </a:prstGeom>
        </p:spPr>
      </p:pic>
      <p:sp>
        <p:nvSpPr>
          <p:cNvPr id="12" name="Title 1"/>
          <p:cNvSpPr>
            <a:spLocks noGrp="1"/>
          </p:cNvSpPr>
          <p:nvPr>
            <p:ph type="title"/>
          </p:nvPr>
        </p:nvSpPr>
        <p:spPr>
          <a:xfrm>
            <a:off x="686204" y="2391570"/>
            <a:ext cx="6533215" cy="1048675"/>
          </a:xfrm>
        </p:spPr>
        <p:txBody>
          <a:bodyPr/>
          <a:lstStyle/>
          <a:p>
            <a:r>
              <a:rPr lang="en-US" dirty="0" smtClean="0"/>
              <a:t>Click to edit Master title style</a:t>
            </a:r>
            <a:endParaRPr lang="en-US" dirty="0"/>
          </a:p>
        </p:txBody>
      </p:sp>
      <p:sp>
        <p:nvSpPr>
          <p:cNvPr id="14" name="TextBox 13"/>
          <p:cNvSpPr txBox="1"/>
          <p:nvPr userDrawn="1"/>
        </p:nvSpPr>
        <p:spPr>
          <a:xfrm>
            <a:off x="2579381" y="4708298"/>
            <a:ext cx="3178478" cy="328057"/>
          </a:xfrm>
          <a:prstGeom prst="rect">
            <a:avLst/>
          </a:prstGeom>
          <a:noFill/>
        </p:spPr>
        <p:txBody>
          <a:bodyPr wrap="square" lIns="81043" tIns="40522" rIns="81043" bIns="40522" rtlCol="0">
            <a:spAutoFit/>
          </a:bodyPr>
          <a:lstStyle/>
          <a:p>
            <a:pPr algn="ctr"/>
            <a:r>
              <a:rPr lang="en-US" dirty="0" smtClean="0">
                <a:solidFill>
                  <a:schemeClr val="accent6"/>
                </a:solidFill>
                <a:hlinkClick r:id="rId3"/>
              </a:rPr>
              <a:t>www.salga.org.za</a:t>
            </a:r>
            <a:endParaRPr lang="en-US" dirty="0">
              <a:solidFill>
                <a:schemeClr val="accent6"/>
              </a:solidFill>
            </a:endParaRPr>
          </a:p>
        </p:txBody>
      </p:sp>
      <p:pic>
        <p:nvPicPr>
          <p:cNvPr id="10" name="Picture 9">
            <a:hlinkClick r:id="rId4"/>
          </p:cNvPr>
          <p:cNvPicPr>
            <a:picLocks/>
          </p:cNvPicPr>
          <p:nvPr userDrawn="1"/>
        </p:nvPicPr>
        <p:blipFill>
          <a:blip r:embed="rId5"/>
          <a:stretch>
            <a:fillRect/>
          </a:stretch>
        </p:blipFill>
        <p:spPr>
          <a:xfrm>
            <a:off x="2887579" y="4168340"/>
            <a:ext cx="425834" cy="434982"/>
          </a:xfrm>
          <a:prstGeom prst="rect">
            <a:avLst/>
          </a:prstGeom>
        </p:spPr>
      </p:pic>
      <p:pic>
        <p:nvPicPr>
          <p:cNvPr id="11" name="Picture 10">
            <a:hlinkClick r:id="rId6"/>
          </p:cNvPr>
          <p:cNvPicPr>
            <a:picLocks/>
          </p:cNvPicPr>
          <p:nvPr userDrawn="1"/>
        </p:nvPicPr>
        <p:blipFill>
          <a:blip r:embed="rId7"/>
          <a:stretch>
            <a:fillRect/>
          </a:stretch>
        </p:blipFill>
        <p:spPr>
          <a:xfrm>
            <a:off x="3769895" y="4175787"/>
            <a:ext cx="432000" cy="434982"/>
          </a:xfrm>
          <a:prstGeom prst="rect">
            <a:avLst/>
          </a:prstGeom>
        </p:spPr>
      </p:pic>
      <p:pic>
        <p:nvPicPr>
          <p:cNvPr id="13" name="Picture 12">
            <a:hlinkClick r:id="rId8"/>
          </p:cNvPr>
          <p:cNvPicPr>
            <a:picLocks/>
          </p:cNvPicPr>
          <p:nvPr userDrawn="1"/>
        </p:nvPicPr>
        <p:blipFill>
          <a:blip r:embed="rId9"/>
          <a:stretch>
            <a:fillRect/>
          </a:stretch>
        </p:blipFill>
        <p:spPr>
          <a:xfrm>
            <a:off x="4678945" y="4183993"/>
            <a:ext cx="432000" cy="434982"/>
          </a:xfrm>
          <a:prstGeom prst="rect">
            <a:avLst/>
          </a:prstGeom>
        </p:spPr>
      </p:pic>
      <p:pic>
        <p:nvPicPr>
          <p:cNvPr id="19" name="Picture 18">
            <a:hlinkClick r:id="rId10"/>
          </p:cNvPr>
          <p:cNvPicPr>
            <a:picLocks noChangeAspect="1"/>
          </p:cNvPicPr>
          <p:nvPr userDrawn="1"/>
        </p:nvPicPr>
        <p:blipFill>
          <a:blip r:embed="rId11"/>
          <a:stretch>
            <a:fillRect/>
          </a:stretch>
        </p:blipFill>
        <p:spPr>
          <a:xfrm>
            <a:off x="5556377" y="4168340"/>
            <a:ext cx="463424" cy="432000"/>
          </a:xfrm>
          <a:prstGeom prst="rect">
            <a:avLst/>
          </a:prstGeom>
        </p:spPr>
      </p:pic>
    </p:spTree>
    <p:extLst>
      <p:ext uri="{BB962C8B-B14F-4D97-AF65-F5344CB8AC3E}">
        <p14:creationId xmlns:p14="http://schemas.microsoft.com/office/powerpoint/2010/main" val="23628154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80"/>
            <a:ext cx="6400800" cy="596111"/>
          </a:xfrm>
        </p:spPr>
        <p:txBody>
          <a:bodyPr>
            <a:normAutofit/>
          </a:bodyPr>
          <a:lstStyle>
            <a:lvl1pPr>
              <a:defRPr sz="1125" b="1"/>
            </a:lvl1pPr>
          </a:lstStyle>
          <a:p>
            <a:r>
              <a:rPr lang="en-US" dirty="0"/>
              <a:t>CLICK TO EDIT MASTER TITLE STYLE</a:t>
            </a:r>
          </a:p>
        </p:txBody>
      </p:sp>
      <p:sp>
        <p:nvSpPr>
          <p:cNvPr id="7" name="Text Placeholder 6"/>
          <p:cNvSpPr>
            <a:spLocks noGrp="1"/>
          </p:cNvSpPr>
          <p:nvPr>
            <p:ph type="body" sz="quarter" idx="10"/>
          </p:nvPr>
        </p:nvSpPr>
        <p:spPr>
          <a:xfrm>
            <a:off x="642939" y="1314450"/>
            <a:ext cx="8043862" cy="3405188"/>
          </a:xfrm>
        </p:spPr>
        <p:txBody>
          <a:bodyPr>
            <a:normAutofit/>
          </a:bodyPr>
          <a:lstStyle>
            <a:lvl1pPr>
              <a:defRPr sz="675">
                <a:solidFill>
                  <a:schemeClr val="accent6"/>
                </a:solidFill>
              </a:defRPr>
            </a:lvl1pPr>
            <a:lvl2pPr>
              <a:defRPr sz="675">
                <a:solidFill>
                  <a:schemeClr val="accent6"/>
                </a:solidFill>
              </a:defRPr>
            </a:lvl2pPr>
            <a:lvl3pPr>
              <a:defRPr sz="675">
                <a:solidFill>
                  <a:schemeClr val="accent6"/>
                </a:solidFill>
              </a:defRPr>
            </a:lvl3pPr>
            <a:lvl4pPr>
              <a:defRPr sz="675">
                <a:solidFill>
                  <a:schemeClr val="accent6"/>
                </a:solidFill>
              </a:defRPr>
            </a:lvl4pPr>
            <a:lvl5pPr>
              <a:defRPr sz="675">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descr="Salga 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41883" y="318501"/>
            <a:ext cx="1628589" cy="583552"/>
          </a:xfrm>
          <a:prstGeom prst="rect">
            <a:avLst/>
          </a:prstGeom>
        </p:spPr>
      </p:pic>
      <p:sp>
        <p:nvSpPr>
          <p:cNvPr id="9" name="Rectangle 8"/>
          <p:cNvSpPr/>
          <p:nvPr/>
        </p:nvSpPr>
        <p:spPr>
          <a:xfrm>
            <a:off x="0" y="4862376"/>
            <a:ext cx="6663766" cy="11442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57175"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Rectangle 9"/>
          <p:cNvSpPr/>
          <p:nvPr/>
        </p:nvSpPr>
        <p:spPr>
          <a:xfrm>
            <a:off x="8858787" y="4841346"/>
            <a:ext cx="285214" cy="11442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57175"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Arial"/>
              <a:ea typeface="+mn-ea"/>
              <a:cs typeface="+mn-cs"/>
            </a:endParaRPr>
          </a:p>
        </p:txBody>
      </p:sp>
      <p:sp>
        <p:nvSpPr>
          <p:cNvPr id="11" name="TextBox 10"/>
          <p:cNvSpPr txBox="1"/>
          <p:nvPr/>
        </p:nvSpPr>
        <p:spPr>
          <a:xfrm>
            <a:off x="6663766" y="4745665"/>
            <a:ext cx="2241176" cy="248209"/>
          </a:xfrm>
          <a:prstGeom prst="rect">
            <a:avLst/>
          </a:prstGeom>
          <a:noFill/>
        </p:spPr>
        <p:txBody>
          <a:bodyPr wrap="square" rtlCol="0">
            <a:spAutoFit/>
          </a:bodyPr>
          <a:lstStyle/>
          <a:p>
            <a:pPr marL="0" marR="0" lvl="0" indent="0" algn="ctr" defTabSz="257175" rtl="0" eaLnBrk="1" fontAlgn="auto" latinLnBrk="0" hangingPunct="1">
              <a:lnSpc>
                <a:spcPct val="100000"/>
              </a:lnSpc>
              <a:spcBef>
                <a:spcPts val="0"/>
              </a:spcBef>
              <a:spcAft>
                <a:spcPts val="0"/>
              </a:spcAft>
              <a:buClrTx/>
              <a:buSzTx/>
              <a:buFontTx/>
              <a:buNone/>
              <a:tabLst/>
              <a:defRPr/>
            </a:pPr>
            <a:r>
              <a:rPr kumimoji="0" lang="en-US" sz="1013" b="0" i="0" u="none" strike="noStrike" kern="1200" cap="none" spc="0" normalizeH="0" baseline="0" noProof="0" dirty="0">
                <a:ln>
                  <a:noFill/>
                </a:ln>
                <a:solidFill>
                  <a:srgbClr val="000000"/>
                </a:solidFill>
                <a:effectLst/>
                <a:uLnTx/>
                <a:uFillTx/>
                <a:latin typeface="Arial"/>
                <a:ea typeface="+mn-ea"/>
                <a:cs typeface="+mn-cs"/>
              </a:rPr>
              <a:t>www.salga.org.za</a:t>
            </a:r>
          </a:p>
        </p:txBody>
      </p:sp>
      <p:pic>
        <p:nvPicPr>
          <p:cNvPr id="12" name="Picture 11" descr="Speech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8910" y="1023233"/>
            <a:ext cx="4871324" cy="3749497"/>
          </a:xfrm>
          <a:prstGeom prst="rect">
            <a:avLst/>
          </a:prstGeom>
        </p:spPr>
      </p:pic>
    </p:spTree>
    <p:extLst>
      <p:ext uri="{BB962C8B-B14F-4D97-AF65-F5344CB8AC3E}">
        <p14:creationId xmlns:p14="http://schemas.microsoft.com/office/powerpoint/2010/main" val="269781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0-#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81043" tIns="40522" rIns="81043" bIns="40522" rtlCol="0" anchor="ctr">
            <a:normAutofit/>
          </a:bodyPr>
          <a:lstStyle/>
          <a:p>
            <a:r>
              <a:rPr lang="en-US" smtClean="0"/>
              <a:t>Click to edit Master title style</a:t>
            </a:r>
            <a:endParaRPr lang="en-US"/>
          </a:p>
        </p:txBody>
      </p:sp>
      <p:sp>
        <p:nvSpPr>
          <p:cNvPr id="4" name="Slide Number Placeholder 3"/>
          <p:cNvSpPr>
            <a:spLocks noGrp="1"/>
          </p:cNvSpPr>
          <p:nvPr>
            <p:ph type="sldNum" sz="quarter" idx="4"/>
          </p:nvPr>
        </p:nvSpPr>
        <p:spPr>
          <a:xfrm>
            <a:off x="6553200" y="4767264"/>
            <a:ext cx="2133600" cy="273844"/>
          </a:xfrm>
          <a:prstGeom prst="rect">
            <a:avLst/>
          </a:prstGeom>
        </p:spPr>
        <p:txBody>
          <a:bodyPr vert="horz" lIns="81043" tIns="40522" rIns="81043" bIns="40522" rtlCol="0" anchor="ctr"/>
          <a:lstStyle>
            <a:lvl1pPr algn="r">
              <a:defRPr sz="1100">
                <a:solidFill>
                  <a:schemeClr val="tx1">
                    <a:tint val="75000"/>
                  </a:schemeClr>
                </a:solidFill>
              </a:defRPr>
            </a:lvl1pPr>
          </a:lstStyle>
          <a:p>
            <a:fld id="{4CC04D4C-DC45-834A-A759-F6658CE957E3}" type="slidenum">
              <a:rPr lang="en-US" smtClean="0"/>
              <a:t>‹#›</a:t>
            </a:fld>
            <a:endParaRPr lang="en-US"/>
          </a:p>
        </p:txBody>
      </p:sp>
      <p:sp>
        <p:nvSpPr>
          <p:cNvPr id="5" name="Text Placeholder 4"/>
          <p:cNvSpPr>
            <a:spLocks noGrp="1"/>
          </p:cNvSpPr>
          <p:nvPr>
            <p:ph type="body" idx="1"/>
          </p:nvPr>
        </p:nvSpPr>
        <p:spPr>
          <a:xfrm>
            <a:off x="457200" y="1200150"/>
            <a:ext cx="8229600" cy="3394472"/>
          </a:xfrm>
          <a:prstGeom prst="rect">
            <a:avLst/>
          </a:prstGeom>
        </p:spPr>
        <p:txBody>
          <a:bodyPr vert="horz" lIns="81043" tIns="40522" rIns="81043" bIns="4052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71282399"/>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9" r:id="rId3"/>
    <p:sldLayoutId id="2147483771" r:id="rId4"/>
    <p:sldLayoutId id="2147483773" r:id="rId5"/>
    <p:sldLayoutId id="2147483774" r:id="rId6"/>
    <p:sldLayoutId id="2147483776" r:id="rId7"/>
    <p:sldLayoutId id="2147483777" r:id="rId8"/>
  </p:sldLayoutIdLst>
  <p:timing>
    <p:tnLst>
      <p:par>
        <p:cTn id="1" dur="indefinite" restart="never" nodeType="tmRoot"/>
      </p:par>
    </p:tnLst>
  </p:timing>
  <p:hf hdr="0" ftr="0" dt="0"/>
  <p:txStyles>
    <p:titleStyle>
      <a:lvl1pPr algn="ctr" defTabSz="405216" rtl="0" eaLnBrk="1" latinLnBrk="0" hangingPunct="1">
        <a:spcBef>
          <a:spcPct val="0"/>
        </a:spcBef>
        <a:buNone/>
        <a:defRPr sz="3900" kern="1200">
          <a:solidFill>
            <a:schemeClr val="tx1"/>
          </a:solidFill>
          <a:latin typeface="+mj-lt"/>
          <a:ea typeface="+mj-ea"/>
          <a:cs typeface="+mj-cs"/>
        </a:defRPr>
      </a:lvl1pPr>
    </p:titleStyle>
    <p:bodyStyle>
      <a:lvl1pPr marL="303912" indent="-303912" algn="l" defTabSz="405216" rtl="0" eaLnBrk="1" latinLnBrk="0" hangingPunct="1">
        <a:spcBef>
          <a:spcPct val="20000"/>
        </a:spcBef>
        <a:buFont typeface="Arial"/>
        <a:buChar char="•"/>
        <a:defRPr sz="2800" kern="1200">
          <a:solidFill>
            <a:schemeClr val="tx1"/>
          </a:solidFill>
          <a:latin typeface="+mn-lt"/>
          <a:ea typeface="+mn-ea"/>
          <a:cs typeface="+mn-cs"/>
        </a:defRPr>
      </a:lvl1pPr>
      <a:lvl2pPr marL="658477" indent="-253260" algn="l" defTabSz="405216" rtl="0" eaLnBrk="1" latinLnBrk="0" hangingPunct="1">
        <a:spcBef>
          <a:spcPct val="20000"/>
        </a:spcBef>
        <a:buFont typeface="Arial"/>
        <a:buChar char="–"/>
        <a:defRPr sz="2500" kern="1200">
          <a:solidFill>
            <a:schemeClr val="tx1"/>
          </a:solidFill>
          <a:latin typeface="+mn-lt"/>
          <a:ea typeface="+mn-ea"/>
          <a:cs typeface="+mn-cs"/>
        </a:defRPr>
      </a:lvl2pPr>
      <a:lvl3pPr marL="1013041" indent="-202608" algn="l" defTabSz="405216" rtl="0" eaLnBrk="1" latinLnBrk="0" hangingPunct="1">
        <a:spcBef>
          <a:spcPct val="20000"/>
        </a:spcBef>
        <a:buFont typeface="Arial"/>
        <a:buChar char="•"/>
        <a:defRPr sz="2100" kern="1200">
          <a:solidFill>
            <a:schemeClr val="tx1"/>
          </a:solidFill>
          <a:latin typeface="+mn-lt"/>
          <a:ea typeface="+mn-ea"/>
          <a:cs typeface="+mn-cs"/>
        </a:defRPr>
      </a:lvl3pPr>
      <a:lvl4pPr marL="1418257" indent="-202608" algn="l" defTabSz="405216" rtl="0" eaLnBrk="1" latinLnBrk="0" hangingPunct="1">
        <a:spcBef>
          <a:spcPct val="20000"/>
        </a:spcBef>
        <a:buFont typeface="Arial"/>
        <a:buChar char="–"/>
        <a:defRPr sz="1800" kern="1200">
          <a:solidFill>
            <a:schemeClr val="tx1"/>
          </a:solidFill>
          <a:latin typeface="+mn-lt"/>
          <a:ea typeface="+mn-ea"/>
          <a:cs typeface="+mn-cs"/>
        </a:defRPr>
      </a:lvl4pPr>
      <a:lvl5pPr marL="1823474" indent="-202608" algn="l" defTabSz="405216" rtl="0" eaLnBrk="1" latinLnBrk="0" hangingPunct="1">
        <a:spcBef>
          <a:spcPct val="20000"/>
        </a:spcBef>
        <a:buFont typeface="Arial"/>
        <a:buChar char="»"/>
        <a:defRPr sz="1800" kern="1200">
          <a:solidFill>
            <a:schemeClr val="tx1"/>
          </a:solidFill>
          <a:latin typeface="+mn-lt"/>
          <a:ea typeface="+mn-ea"/>
          <a:cs typeface="+mn-cs"/>
        </a:defRPr>
      </a:lvl5pPr>
      <a:lvl6pPr marL="2228690" indent="-202608" algn="l" defTabSz="405216" rtl="0" eaLnBrk="1" latinLnBrk="0" hangingPunct="1">
        <a:spcBef>
          <a:spcPct val="20000"/>
        </a:spcBef>
        <a:buFont typeface="Arial"/>
        <a:buChar char="•"/>
        <a:defRPr sz="1800" kern="1200">
          <a:solidFill>
            <a:schemeClr val="tx1"/>
          </a:solidFill>
          <a:latin typeface="+mn-lt"/>
          <a:ea typeface="+mn-ea"/>
          <a:cs typeface="+mn-cs"/>
        </a:defRPr>
      </a:lvl6pPr>
      <a:lvl7pPr marL="2633906" indent="-202608" algn="l" defTabSz="405216" rtl="0" eaLnBrk="1" latinLnBrk="0" hangingPunct="1">
        <a:spcBef>
          <a:spcPct val="20000"/>
        </a:spcBef>
        <a:buFont typeface="Arial"/>
        <a:buChar char="•"/>
        <a:defRPr sz="1800" kern="1200">
          <a:solidFill>
            <a:schemeClr val="tx1"/>
          </a:solidFill>
          <a:latin typeface="+mn-lt"/>
          <a:ea typeface="+mn-ea"/>
          <a:cs typeface="+mn-cs"/>
        </a:defRPr>
      </a:lvl7pPr>
      <a:lvl8pPr marL="3039123" indent="-202608" algn="l" defTabSz="405216" rtl="0" eaLnBrk="1" latinLnBrk="0" hangingPunct="1">
        <a:spcBef>
          <a:spcPct val="20000"/>
        </a:spcBef>
        <a:buFont typeface="Arial"/>
        <a:buChar char="•"/>
        <a:defRPr sz="1800" kern="1200">
          <a:solidFill>
            <a:schemeClr val="tx1"/>
          </a:solidFill>
          <a:latin typeface="+mn-lt"/>
          <a:ea typeface="+mn-ea"/>
          <a:cs typeface="+mn-cs"/>
        </a:defRPr>
      </a:lvl8pPr>
      <a:lvl9pPr marL="3444339" indent="-202608" algn="l" defTabSz="405216"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05216" rtl="0" eaLnBrk="1" latinLnBrk="0" hangingPunct="1">
        <a:defRPr sz="1600" kern="1200">
          <a:solidFill>
            <a:schemeClr val="tx1"/>
          </a:solidFill>
          <a:latin typeface="+mn-lt"/>
          <a:ea typeface="+mn-ea"/>
          <a:cs typeface="+mn-cs"/>
        </a:defRPr>
      </a:lvl1pPr>
      <a:lvl2pPr marL="405216" algn="l" defTabSz="405216" rtl="0" eaLnBrk="1" latinLnBrk="0" hangingPunct="1">
        <a:defRPr sz="1600" kern="1200">
          <a:solidFill>
            <a:schemeClr val="tx1"/>
          </a:solidFill>
          <a:latin typeface="+mn-lt"/>
          <a:ea typeface="+mn-ea"/>
          <a:cs typeface="+mn-cs"/>
        </a:defRPr>
      </a:lvl2pPr>
      <a:lvl3pPr marL="810433" algn="l" defTabSz="405216" rtl="0" eaLnBrk="1" latinLnBrk="0" hangingPunct="1">
        <a:defRPr sz="1600" kern="1200">
          <a:solidFill>
            <a:schemeClr val="tx1"/>
          </a:solidFill>
          <a:latin typeface="+mn-lt"/>
          <a:ea typeface="+mn-ea"/>
          <a:cs typeface="+mn-cs"/>
        </a:defRPr>
      </a:lvl3pPr>
      <a:lvl4pPr marL="1215649" algn="l" defTabSz="405216" rtl="0" eaLnBrk="1" latinLnBrk="0" hangingPunct="1">
        <a:defRPr sz="1600" kern="1200">
          <a:solidFill>
            <a:schemeClr val="tx1"/>
          </a:solidFill>
          <a:latin typeface="+mn-lt"/>
          <a:ea typeface="+mn-ea"/>
          <a:cs typeface="+mn-cs"/>
        </a:defRPr>
      </a:lvl4pPr>
      <a:lvl5pPr marL="1620865" algn="l" defTabSz="405216" rtl="0" eaLnBrk="1" latinLnBrk="0" hangingPunct="1">
        <a:defRPr sz="1600" kern="1200">
          <a:solidFill>
            <a:schemeClr val="tx1"/>
          </a:solidFill>
          <a:latin typeface="+mn-lt"/>
          <a:ea typeface="+mn-ea"/>
          <a:cs typeface="+mn-cs"/>
        </a:defRPr>
      </a:lvl5pPr>
      <a:lvl6pPr marL="2026082" algn="l" defTabSz="405216" rtl="0" eaLnBrk="1" latinLnBrk="0" hangingPunct="1">
        <a:defRPr sz="1600" kern="1200">
          <a:solidFill>
            <a:schemeClr val="tx1"/>
          </a:solidFill>
          <a:latin typeface="+mn-lt"/>
          <a:ea typeface="+mn-ea"/>
          <a:cs typeface="+mn-cs"/>
        </a:defRPr>
      </a:lvl6pPr>
      <a:lvl7pPr marL="2431298" algn="l" defTabSz="405216" rtl="0" eaLnBrk="1" latinLnBrk="0" hangingPunct="1">
        <a:defRPr sz="1600" kern="1200">
          <a:solidFill>
            <a:schemeClr val="tx1"/>
          </a:solidFill>
          <a:latin typeface="+mn-lt"/>
          <a:ea typeface="+mn-ea"/>
          <a:cs typeface="+mn-cs"/>
        </a:defRPr>
      </a:lvl7pPr>
      <a:lvl8pPr marL="2836515" algn="l" defTabSz="405216" rtl="0" eaLnBrk="1" latinLnBrk="0" hangingPunct="1">
        <a:defRPr sz="1600" kern="1200">
          <a:solidFill>
            <a:schemeClr val="tx1"/>
          </a:solidFill>
          <a:latin typeface="+mn-lt"/>
          <a:ea typeface="+mn-ea"/>
          <a:cs typeface="+mn-cs"/>
        </a:defRPr>
      </a:lvl8pPr>
      <a:lvl9pPr marL="3241731" algn="l" defTabSz="405216"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just"/>
            <a:r>
              <a:rPr lang="en-US" sz="1600" b="1" dirty="0" smtClean="0">
                <a:latin typeface="Arial" panose="020B0604020202020204" pitchFamily="34" charset="0"/>
                <a:cs typeface="Arial" panose="020B0604020202020204" pitchFamily="34" charset="0"/>
              </a:rPr>
              <a:t>SALGA SUPPORT TO AMATHOLE DISTRICT MUNICIPALITY</a:t>
            </a:r>
            <a:endParaRPr lang="en-US" sz="1600" b="1" dirty="0">
              <a:latin typeface="Arial" panose="020B0604020202020204" pitchFamily="34" charset="0"/>
              <a:cs typeface="Arial" panose="020B0604020202020204" pitchFamily="34" charset="0"/>
            </a:endParaRPr>
          </a:p>
        </p:txBody>
      </p:sp>
      <p:sp>
        <p:nvSpPr>
          <p:cNvPr id="8" name="Text Placeholder 7"/>
          <p:cNvSpPr>
            <a:spLocks noGrp="1"/>
          </p:cNvSpPr>
          <p:nvPr>
            <p:ph type="body" sz="half" idx="2"/>
          </p:nvPr>
        </p:nvSpPr>
        <p:spPr/>
        <p:txBody>
          <a:bodyPr>
            <a:normAutofit lnSpcReduction="10000"/>
          </a:bodyPr>
          <a:lstStyle/>
          <a:p>
            <a:pPr algn="ctr">
              <a:spcAft>
                <a:spcPts val="1064"/>
              </a:spcAft>
            </a:pPr>
            <a:r>
              <a:rPr lang="en-ZA" b="1" dirty="0" smtClean="0">
                <a:latin typeface="Arial" panose="020B0604020202020204" pitchFamily="34" charset="0"/>
                <a:cs typeface="Arial" panose="020B0604020202020204" pitchFamily="34" charset="0"/>
              </a:rPr>
              <a:t>PORTFOLIO COMMITTEE ON COGTA</a:t>
            </a:r>
            <a:endParaRPr lang="en-ZA" b="1" dirty="0">
              <a:latin typeface="Arial" panose="020B0604020202020204" pitchFamily="34" charset="0"/>
              <a:cs typeface="Arial" panose="020B0604020202020204" pitchFamily="34" charset="0"/>
            </a:endParaRPr>
          </a:p>
          <a:p>
            <a:pPr algn="ctr">
              <a:spcAft>
                <a:spcPts val="1064"/>
              </a:spcAft>
            </a:pPr>
            <a:r>
              <a:rPr lang="en-US" b="1" dirty="0" smtClean="0">
                <a:latin typeface="Arial" panose="020B0604020202020204" pitchFamily="34" charset="0"/>
                <a:cs typeface="Arial" panose="020B0604020202020204" pitchFamily="34" charset="0"/>
              </a:rPr>
              <a:t>22 NOVEMBER 2022</a:t>
            </a:r>
            <a:r>
              <a:rPr lang="en-US" b="1" i="1" u="sng" dirty="0" smtClean="0"/>
              <a:t> </a:t>
            </a:r>
            <a:endParaRPr lang="en-US" b="1" i="1" u="sng" dirty="0"/>
          </a:p>
        </p:txBody>
      </p:sp>
    </p:spTree>
    <p:extLst>
      <p:ext uri="{BB962C8B-B14F-4D97-AF65-F5344CB8AC3E}">
        <p14:creationId xmlns:p14="http://schemas.microsoft.com/office/powerpoint/2010/main" val="41442574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fld id="{4CC04D4C-DC45-834A-A759-F6658CE957E3}" type="slidenum">
              <a:rPr lang="en-US" smtClean="0"/>
              <a:t>10</a:t>
            </a:fld>
            <a:endParaRPr lang="en-US" dirty="0"/>
          </a:p>
        </p:txBody>
      </p:sp>
      <p:sp>
        <p:nvSpPr>
          <p:cNvPr id="5" name="Content Placeholder 4"/>
          <p:cNvSpPr>
            <a:spLocks noGrp="1"/>
          </p:cNvSpPr>
          <p:nvPr>
            <p:ph sz="quarter" idx="10"/>
          </p:nvPr>
        </p:nvSpPr>
        <p:spPr>
          <a:xfrm>
            <a:off x="457200" y="893379"/>
            <a:ext cx="8229600" cy="3532175"/>
          </a:xfrm>
        </p:spPr>
        <p:txBody>
          <a:bodyPr>
            <a:normAutofit/>
          </a:bodyPr>
          <a:lstStyle/>
          <a:p>
            <a:pPr marL="342900" indent="-342900" algn="just" defTabSz="342900">
              <a:lnSpc>
                <a:spcPct val="150000"/>
              </a:lnSpc>
              <a:buFont typeface="+mj-lt"/>
              <a:buAutoNum type="alphaLcParenR"/>
            </a:pPr>
            <a:r>
              <a:rPr lang="en-ZA" sz="1200" dirty="0">
                <a:solidFill>
                  <a:srgbClr val="000000"/>
                </a:solidFill>
                <a:latin typeface="Arial" panose="020B0604020202020204" pitchFamily="34" charset="0"/>
                <a:cs typeface="Arial" panose="020B0604020202020204" pitchFamily="34" charset="0"/>
              </a:rPr>
              <a:t>SALGAs Municipal Audit Support Program (MASP) follows a Multidisciplinary approach that is based on 4 </a:t>
            </a:r>
            <a:r>
              <a:rPr lang="en-ZA" sz="1200" dirty="0" smtClean="0">
                <a:solidFill>
                  <a:srgbClr val="000000"/>
                </a:solidFill>
                <a:latin typeface="Arial" panose="020B0604020202020204" pitchFamily="34" charset="0"/>
                <a:cs typeface="Arial" panose="020B0604020202020204" pitchFamily="34" charset="0"/>
              </a:rPr>
              <a:t>Pillars.. </a:t>
            </a:r>
            <a:endParaRPr lang="en-ZA" sz="1200" dirty="0">
              <a:solidFill>
                <a:srgbClr val="000000"/>
              </a:solidFill>
              <a:latin typeface="Arial" panose="020B0604020202020204" pitchFamily="34" charset="0"/>
              <a:cs typeface="Arial" panose="020B0604020202020204" pitchFamily="34" charset="0"/>
            </a:endParaRPr>
          </a:p>
          <a:p>
            <a:pPr marL="342900" indent="-342900" algn="just" defTabSz="342900">
              <a:lnSpc>
                <a:spcPct val="150000"/>
              </a:lnSpc>
              <a:buFont typeface="+mj-lt"/>
              <a:buAutoNum type="alphaLcParenR"/>
            </a:pPr>
            <a:r>
              <a:rPr lang="en-ZA" sz="1200" dirty="0">
                <a:solidFill>
                  <a:srgbClr val="000000"/>
                </a:solidFill>
                <a:latin typeface="Arial" panose="020B0604020202020204" pitchFamily="34" charset="0"/>
                <a:cs typeface="Arial" panose="020B0604020202020204" pitchFamily="34" charset="0"/>
              </a:rPr>
              <a:t>We believe that all four pillars in a Municipality need to be strong and functioning effectively in order for a Municipality to obtain and sustain unqualified audits and good service </a:t>
            </a:r>
            <a:r>
              <a:rPr lang="en-ZA" sz="1200" dirty="0" smtClean="0">
                <a:solidFill>
                  <a:srgbClr val="000000"/>
                </a:solidFill>
                <a:latin typeface="Arial" panose="020B0604020202020204" pitchFamily="34" charset="0"/>
                <a:cs typeface="Arial" panose="020B0604020202020204" pitchFamily="34" charset="0"/>
              </a:rPr>
              <a:t>delivery.</a:t>
            </a:r>
            <a:endParaRPr lang="en-ZA" sz="1200" dirty="0">
              <a:solidFill>
                <a:srgbClr val="000000"/>
              </a:solidFill>
              <a:latin typeface="Arial" panose="020B0604020202020204" pitchFamily="34" charset="0"/>
              <a:cs typeface="Arial" panose="020B0604020202020204" pitchFamily="34" charset="0"/>
            </a:endParaRPr>
          </a:p>
          <a:p>
            <a:pPr marL="342900" indent="-342900" algn="just" defTabSz="342900">
              <a:lnSpc>
                <a:spcPct val="150000"/>
              </a:lnSpc>
              <a:buFont typeface="+mj-lt"/>
              <a:buAutoNum type="alphaLcParenR"/>
            </a:pPr>
            <a:r>
              <a:rPr lang="en-ZA" sz="1200" dirty="0">
                <a:solidFill>
                  <a:srgbClr val="000000"/>
                </a:solidFill>
                <a:latin typeface="Arial" panose="020B0604020202020204" pitchFamily="34" charset="0"/>
                <a:cs typeface="Arial" panose="020B0604020202020204" pitchFamily="34" charset="0"/>
              </a:rPr>
              <a:t>SALGA is confident that the MASP based on the 4 Pillars of Support cover the risk areas and root causes identified by the AGSA as well as the three aspects audited:</a:t>
            </a:r>
          </a:p>
          <a:p>
            <a:pPr marL="800100" lvl="1" indent="-342900" algn="just" defTabSz="342900">
              <a:lnSpc>
                <a:spcPct val="150000"/>
              </a:lnSpc>
              <a:buFont typeface="Arial" panose="020B0604020202020204" pitchFamily="34" charset="0"/>
              <a:buChar char="•"/>
            </a:pPr>
            <a:r>
              <a:rPr lang="en-ZA" sz="1200" dirty="0">
                <a:solidFill>
                  <a:srgbClr val="000000"/>
                </a:solidFill>
                <a:latin typeface="Arial" panose="020B0604020202020204" pitchFamily="34" charset="0"/>
                <a:cs typeface="Arial" panose="020B0604020202020204" pitchFamily="34" charset="0"/>
              </a:rPr>
              <a:t>Fair presentation and absence of material misstatements in financial </a:t>
            </a:r>
            <a:r>
              <a:rPr lang="en-ZA" sz="1200" dirty="0" smtClean="0">
                <a:solidFill>
                  <a:srgbClr val="000000"/>
                </a:solidFill>
                <a:latin typeface="Arial" panose="020B0604020202020204" pitchFamily="34" charset="0"/>
                <a:cs typeface="Arial" panose="020B0604020202020204" pitchFamily="34" charset="0"/>
              </a:rPr>
              <a:t>statements.</a:t>
            </a:r>
            <a:endParaRPr lang="en-ZA" sz="1200" dirty="0">
              <a:solidFill>
                <a:srgbClr val="000000"/>
              </a:solidFill>
              <a:latin typeface="Arial" panose="020B0604020202020204" pitchFamily="34" charset="0"/>
              <a:cs typeface="Arial" panose="020B0604020202020204" pitchFamily="34" charset="0"/>
            </a:endParaRPr>
          </a:p>
          <a:p>
            <a:pPr marL="800100" lvl="1" indent="-342900" algn="just" defTabSz="342900">
              <a:lnSpc>
                <a:spcPct val="150000"/>
              </a:lnSpc>
              <a:buFont typeface="Arial" panose="020B0604020202020204" pitchFamily="34" charset="0"/>
              <a:buChar char="•"/>
            </a:pPr>
            <a:r>
              <a:rPr lang="en-ZA" sz="1200" dirty="0">
                <a:solidFill>
                  <a:srgbClr val="000000"/>
                </a:solidFill>
                <a:latin typeface="Arial" panose="020B0604020202020204" pitchFamily="34" charset="0"/>
                <a:cs typeface="Arial" panose="020B0604020202020204" pitchFamily="34" charset="0"/>
              </a:rPr>
              <a:t>Reliable and credible performance information for purposes of reporting on predetermined performance </a:t>
            </a:r>
            <a:r>
              <a:rPr lang="en-ZA" sz="1200" dirty="0" smtClean="0">
                <a:solidFill>
                  <a:srgbClr val="000000"/>
                </a:solidFill>
                <a:latin typeface="Arial" panose="020B0604020202020204" pitchFamily="34" charset="0"/>
                <a:cs typeface="Arial" panose="020B0604020202020204" pitchFamily="34" charset="0"/>
              </a:rPr>
              <a:t>objectives.</a:t>
            </a:r>
            <a:endParaRPr lang="en-ZA" sz="1200" dirty="0">
              <a:solidFill>
                <a:srgbClr val="000000"/>
              </a:solidFill>
              <a:latin typeface="Arial" panose="020B0604020202020204" pitchFamily="34" charset="0"/>
              <a:cs typeface="Arial" panose="020B0604020202020204" pitchFamily="34" charset="0"/>
            </a:endParaRPr>
          </a:p>
          <a:p>
            <a:pPr marL="800100" lvl="1" indent="-342900" algn="just" defTabSz="342900">
              <a:lnSpc>
                <a:spcPct val="150000"/>
              </a:lnSpc>
              <a:buFont typeface="Arial" panose="020B0604020202020204" pitchFamily="34" charset="0"/>
              <a:buChar char="•"/>
            </a:pPr>
            <a:r>
              <a:rPr lang="en-ZA" sz="1200" dirty="0">
                <a:solidFill>
                  <a:srgbClr val="000000"/>
                </a:solidFill>
                <a:latin typeface="Arial" panose="020B0604020202020204" pitchFamily="34" charset="0"/>
                <a:cs typeface="Arial" panose="020B0604020202020204" pitchFamily="34" charset="0"/>
              </a:rPr>
              <a:t>Compliance with key legislation governing financial </a:t>
            </a:r>
            <a:r>
              <a:rPr lang="en-ZA" sz="1200" dirty="0" smtClean="0">
                <a:solidFill>
                  <a:srgbClr val="000000"/>
                </a:solidFill>
                <a:latin typeface="Arial" panose="020B0604020202020204" pitchFamily="34" charset="0"/>
                <a:cs typeface="Arial" panose="020B0604020202020204" pitchFamily="34" charset="0"/>
              </a:rPr>
              <a:t>matters.</a:t>
            </a:r>
            <a:endParaRPr lang="en-ZA" sz="1200" dirty="0">
              <a:solidFill>
                <a:srgbClr val="000000"/>
              </a:solidFill>
              <a:latin typeface="Arial" panose="020B0604020202020204" pitchFamily="34" charset="0"/>
              <a:cs typeface="Arial" panose="020B0604020202020204" pitchFamily="34" charset="0"/>
            </a:endParaRPr>
          </a:p>
          <a:p>
            <a:pPr marL="57150" indent="0" algn="just">
              <a:lnSpc>
                <a:spcPct val="150000"/>
              </a:lnSpc>
              <a:buNone/>
            </a:pPr>
            <a:endParaRPr lang="en-ZA" sz="2000" dirty="0">
              <a:solidFill>
                <a:srgbClr val="333333"/>
              </a:solidFill>
              <a:latin typeface="Arial Narrow" panose="020B0606020202030204" pitchFamily="34" charset="0"/>
            </a:endParaRPr>
          </a:p>
          <a:p>
            <a:pPr marL="0" indent="0">
              <a:buNone/>
            </a:pPr>
            <a:endParaRPr lang="en-US" dirty="0"/>
          </a:p>
        </p:txBody>
      </p:sp>
      <p:sp>
        <p:nvSpPr>
          <p:cNvPr id="6" name="Title 5"/>
          <p:cNvSpPr>
            <a:spLocks noGrp="1"/>
          </p:cNvSpPr>
          <p:nvPr>
            <p:ph type="title"/>
          </p:nvPr>
        </p:nvSpPr>
        <p:spPr>
          <a:xfrm>
            <a:off x="2411946" y="188005"/>
            <a:ext cx="6550794" cy="551482"/>
          </a:xfrm>
        </p:spPr>
        <p:txBody>
          <a:bodyPr/>
          <a:lstStyle/>
          <a:p>
            <a:endParaRPr lang="en-US" dirty="0">
              <a:latin typeface="Arial"/>
              <a:cs typeface="Arial"/>
            </a:endParaRPr>
          </a:p>
        </p:txBody>
      </p:sp>
    </p:spTree>
    <p:extLst>
      <p:ext uri="{BB962C8B-B14F-4D97-AF65-F5344CB8AC3E}">
        <p14:creationId xmlns:p14="http://schemas.microsoft.com/office/powerpoint/2010/main" val="14901868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eaLnBrk="0" fontAlgn="base" hangingPunct="0">
              <a:spcAft>
                <a:spcPct val="0"/>
              </a:spcAft>
            </a:pPr>
            <a:r>
              <a:rPr lang="en-ZA" sz="2400" b="1" dirty="0">
                <a:latin typeface="Arial" panose="020B0604020202020204" pitchFamily="34" charset="0"/>
                <a:cs typeface="Arial" panose="020B0604020202020204" pitchFamily="34" charset="0"/>
              </a:rPr>
              <a:t>NEWLY ADOPTED SALGA SUPPORT APROACH</a:t>
            </a:r>
            <a:endParaRPr lang="en-ZA" sz="2400" b="1" dirty="0">
              <a:latin typeface="Arial" panose="020B0604020202020204" pitchFamily="34" charset="0"/>
              <a:ea typeface="ヒラギノ角ゴ Pro W3" pitchFamily="-84" charset="-128"/>
              <a:cs typeface="Arial" panose="020B0604020202020204" pitchFamily="34" charset="0"/>
            </a:endParaRPr>
          </a:p>
        </p:txBody>
      </p:sp>
    </p:spTree>
    <p:extLst>
      <p:ext uri="{BB962C8B-B14F-4D97-AF65-F5344CB8AC3E}">
        <p14:creationId xmlns:p14="http://schemas.microsoft.com/office/powerpoint/2010/main" val="25602085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400800" y="4218385"/>
            <a:ext cx="1600200" cy="205383"/>
          </a:xfrm>
        </p:spPr>
        <p:txBody>
          <a:bodyPr/>
          <a:lstStyle/>
          <a:p>
            <a:fld id="{B0C31E8F-8DA3-4D6C-B41F-E84BF72BE1D6}" type="slidenum">
              <a:rPr lang="en-US" smtClean="0">
                <a:solidFill>
                  <a:srgbClr val="FFFFFF"/>
                </a:solidFill>
              </a:rPr>
              <a:pPr/>
              <a:t>12</a:t>
            </a:fld>
            <a:endParaRPr lang="en-US">
              <a:solidFill>
                <a:srgbClr val="FFFFFF"/>
              </a:solidFill>
            </a:endParaRPr>
          </a:p>
        </p:txBody>
      </p:sp>
      <p:sp>
        <p:nvSpPr>
          <p:cNvPr id="5" name="TextBox 4"/>
          <p:cNvSpPr txBox="1"/>
          <p:nvPr/>
        </p:nvSpPr>
        <p:spPr>
          <a:xfrm>
            <a:off x="2669440" y="3230018"/>
            <a:ext cx="892139" cy="559961"/>
          </a:xfrm>
          <a:prstGeom prst="rect">
            <a:avLst/>
          </a:prstGeom>
          <a:solidFill>
            <a:schemeClr val="accent1">
              <a:lumMod val="20000"/>
              <a:lumOff val="80000"/>
            </a:schemeClr>
          </a:solidFill>
          <a:ln>
            <a:solidFill>
              <a:schemeClr val="tx1"/>
            </a:solidFill>
          </a:ln>
        </p:spPr>
        <p:txBody>
          <a:bodyPr wrap="square" rtlCol="0">
            <a:spAutoFit/>
          </a:bodyPr>
          <a:lstStyle/>
          <a:p>
            <a:pPr algn="ctr" defTabSz="257175"/>
            <a:r>
              <a:rPr lang="en-US" sz="1013" b="1" dirty="0">
                <a:solidFill>
                  <a:schemeClr val="accent6"/>
                </a:solidFill>
                <a:latin typeface="Arial Narrow" panose="020B0606020202030204" pitchFamily="34" charset="0"/>
              </a:rPr>
              <a:t>S46</a:t>
            </a:r>
            <a:r>
              <a:rPr lang="en-US" sz="1013" b="1" dirty="0">
                <a:solidFill>
                  <a:schemeClr val="accent6"/>
                </a:solidFill>
              </a:rPr>
              <a:t> Quarterly Reports</a:t>
            </a:r>
          </a:p>
        </p:txBody>
      </p:sp>
      <p:sp>
        <p:nvSpPr>
          <p:cNvPr id="6" name="TextBox 5"/>
          <p:cNvSpPr txBox="1"/>
          <p:nvPr/>
        </p:nvSpPr>
        <p:spPr>
          <a:xfrm>
            <a:off x="4084213" y="3230018"/>
            <a:ext cx="999722" cy="559961"/>
          </a:xfrm>
          <a:prstGeom prst="rect">
            <a:avLst/>
          </a:prstGeom>
          <a:solidFill>
            <a:schemeClr val="accent1">
              <a:lumMod val="20000"/>
              <a:lumOff val="80000"/>
            </a:schemeClr>
          </a:solidFill>
          <a:ln>
            <a:solidFill>
              <a:schemeClr val="tx1"/>
            </a:solidFill>
          </a:ln>
        </p:spPr>
        <p:txBody>
          <a:bodyPr wrap="square" rtlCol="0">
            <a:spAutoFit/>
          </a:bodyPr>
          <a:lstStyle/>
          <a:p>
            <a:pPr algn="ctr" defTabSz="257175"/>
            <a:endParaRPr lang="en-US" sz="1013" b="1" dirty="0">
              <a:solidFill>
                <a:schemeClr val="accent6"/>
              </a:solidFill>
            </a:endParaRPr>
          </a:p>
          <a:p>
            <a:pPr algn="ctr" defTabSz="257175"/>
            <a:r>
              <a:rPr lang="en-US" sz="1013" b="1" dirty="0">
                <a:solidFill>
                  <a:schemeClr val="accent6"/>
                </a:solidFill>
              </a:rPr>
              <a:t>S47 Report</a:t>
            </a:r>
          </a:p>
          <a:p>
            <a:pPr algn="ctr" defTabSz="257175"/>
            <a:endParaRPr lang="en-US" sz="1013" b="1" dirty="0">
              <a:solidFill>
                <a:schemeClr val="accent6"/>
              </a:solidFill>
            </a:endParaRPr>
          </a:p>
        </p:txBody>
      </p:sp>
      <p:sp>
        <p:nvSpPr>
          <p:cNvPr id="7" name="TextBox 6"/>
          <p:cNvSpPr txBox="1"/>
          <p:nvPr/>
        </p:nvSpPr>
        <p:spPr>
          <a:xfrm>
            <a:off x="5707853" y="3219759"/>
            <a:ext cx="948111" cy="559961"/>
          </a:xfrm>
          <a:prstGeom prst="rect">
            <a:avLst/>
          </a:prstGeom>
          <a:solidFill>
            <a:schemeClr val="accent1">
              <a:lumMod val="20000"/>
              <a:lumOff val="80000"/>
            </a:schemeClr>
          </a:solidFill>
          <a:ln>
            <a:solidFill>
              <a:schemeClr val="tx1"/>
            </a:solidFill>
          </a:ln>
        </p:spPr>
        <p:txBody>
          <a:bodyPr wrap="square" rtlCol="0">
            <a:spAutoFit/>
          </a:bodyPr>
          <a:lstStyle/>
          <a:p>
            <a:pPr algn="ctr" defTabSz="257175"/>
            <a:endParaRPr lang="en-US" sz="1013" b="1" dirty="0">
              <a:solidFill>
                <a:schemeClr val="accent6"/>
              </a:solidFill>
            </a:endParaRPr>
          </a:p>
          <a:p>
            <a:pPr algn="ctr" defTabSz="257175"/>
            <a:r>
              <a:rPr lang="en-US" sz="1013" b="1" dirty="0">
                <a:solidFill>
                  <a:schemeClr val="accent6"/>
                </a:solidFill>
              </a:rPr>
              <a:t>S48 </a:t>
            </a:r>
            <a:r>
              <a:rPr lang="en-US" sz="1013" b="1" dirty="0">
                <a:solidFill>
                  <a:schemeClr val="accent6"/>
                </a:solidFill>
                <a:latin typeface="Arial Narrow" panose="020B0606020202030204" pitchFamily="34" charset="0"/>
              </a:rPr>
              <a:t>Report</a:t>
            </a:r>
          </a:p>
          <a:p>
            <a:pPr algn="ctr" defTabSz="257175"/>
            <a:endParaRPr lang="en-US" sz="1013" b="1" dirty="0">
              <a:solidFill>
                <a:schemeClr val="accent6"/>
              </a:solidFill>
            </a:endParaRPr>
          </a:p>
        </p:txBody>
      </p:sp>
      <p:sp>
        <p:nvSpPr>
          <p:cNvPr id="8" name="TextBox 7"/>
          <p:cNvSpPr txBox="1"/>
          <p:nvPr/>
        </p:nvSpPr>
        <p:spPr>
          <a:xfrm>
            <a:off x="3603059" y="1272894"/>
            <a:ext cx="1690962" cy="334835"/>
          </a:xfrm>
          <a:prstGeom prst="rect">
            <a:avLst/>
          </a:prstGeom>
          <a:solidFill>
            <a:srgbClr val="FFC000"/>
          </a:solidFill>
          <a:ln>
            <a:solidFill>
              <a:schemeClr val="tx1"/>
            </a:solidFill>
          </a:ln>
        </p:spPr>
        <p:txBody>
          <a:bodyPr wrap="square" rtlCol="0">
            <a:spAutoFit/>
          </a:bodyPr>
          <a:lstStyle/>
          <a:p>
            <a:pPr algn="ctr" defTabSz="257175"/>
            <a:r>
              <a:rPr lang="en-US" sz="788" b="1" u="sng" dirty="0">
                <a:solidFill>
                  <a:srgbClr val="1F1F29"/>
                </a:solidFill>
              </a:rPr>
              <a:t>ONGOING MONITORING</a:t>
            </a:r>
            <a:r>
              <a:rPr lang="en-US" sz="788" b="1" dirty="0">
                <a:solidFill>
                  <a:srgbClr val="1F1F29"/>
                </a:solidFill>
              </a:rPr>
              <a:t>: Provincial &amp; National Monitoring Support</a:t>
            </a:r>
          </a:p>
        </p:txBody>
      </p:sp>
      <p:sp>
        <p:nvSpPr>
          <p:cNvPr id="9" name="TextBox 8"/>
          <p:cNvSpPr txBox="1"/>
          <p:nvPr/>
        </p:nvSpPr>
        <p:spPr>
          <a:xfrm>
            <a:off x="3598230" y="1868500"/>
            <a:ext cx="1700621" cy="456087"/>
          </a:xfrm>
          <a:prstGeom prst="rect">
            <a:avLst/>
          </a:prstGeom>
          <a:solidFill>
            <a:srgbClr val="FFC000"/>
          </a:solidFill>
          <a:ln>
            <a:solidFill>
              <a:schemeClr val="tx1"/>
            </a:solidFill>
          </a:ln>
        </p:spPr>
        <p:txBody>
          <a:bodyPr wrap="square" rtlCol="0">
            <a:spAutoFit/>
          </a:bodyPr>
          <a:lstStyle/>
          <a:p>
            <a:pPr algn="ctr" defTabSz="257175"/>
            <a:r>
              <a:rPr lang="en-US" sz="788" b="1" u="sng" dirty="0">
                <a:solidFill>
                  <a:srgbClr val="1F1F29"/>
                </a:solidFill>
              </a:rPr>
              <a:t>IDENTIFY TARGETED SUPPORT</a:t>
            </a:r>
            <a:r>
              <a:rPr lang="en-US" sz="788" b="1" dirty="0">
                <a:solidFill>
                  <a:srgbClr val="1F1F29"/>
                </a:solidFill>
              </a:rPr>
              <a:t>: Agreement with municipality on support requirements</a:t>
            </a:r>
          </a:p>
        </p:txBody>
      </p:sp>
      <p:sp>
        <p:nvSpPr>
          <p:cNvPr id="10" name="TextBox 9"/>
          <p:cNvSpPr txBox="1"/>
          <p:nvPr/>
        </p:nvSpPr>
        <p:spPr>
          <a:xfrm>
            <a:off x="5681596" y="2048082"/>
            <a:ext cx="1689187" cy="213585"/>
          </a:xfrm>
          <a:prstGeom prst="rect">
            <a:avLst/>
          </a:prstGeom>
          <a:solidFill>
            <a:srgbClr val="92D050"/>
          </a:solidFill>
          <a:ln>
            <a:solidFill>
              <a:schemeClr val="tx1"/>
            </a:solidFill>
          </a:ln>
        </p:spPr>
        <p:txBody>
          <a:bodyPr wrap="square" rtlCol="0">
            <a:spAutoFit/>
          </a:bodyPr>
          <a:lstStyle/>
          <a:p>
            <a:pPr algn="ctr" defTabSz="257175"/>
            <a:r>
              <a:rPr lang="en-US" sz="788" b="1" dirty="0">
                <a:solidFill>
                  <a:srgbClr val="1F1F29"/>
                </a:solidFill>
                <a:latin typeface="Arial Narrow" panose="020B0606020202030204" pitchFamily="34" charset="0"/>
              </a:rPr>
              <a:t>Monitoring</a:t>
            </a:r>
            <a:r>
              <a:rPr lang="en-US" sz="788" b="1" dirty="0">
                <a:solidFill>
                  <a:srgbClr val="1F1F29"/>
                </a:solidFill>
              </a:rPr>
              <a:t> Support  </a:t>
            </a:r>
          </a:p>
        </p:txBody>
      </p:sp>
      <p:sp>
        <p:nvSpPr>
          <p:cNvPr id="11" name="TextBox 10"/>
          <p:cNvSpPr txBox="1"/>
          <p:nvPr/>
        </p:nvSpPr>
        <p:spPr>
          <a:xfrm>
            <a:off x="5674992" y="2497465"/>
            <a:ext cx="1695791" cy="334835"/>
          </a:xfrm>
          <a:prstGeom prst="rect">
            <a:avLst/>
          </a:prstGeom>
          <a:solidFill>
            <a:srgbClr val="92D050"/>
          </a:solidFill>
          <a:ln>
            <a:solidFill>
              <a:schemeClr val="tx1"/>
            </a:solidFill>
          </a:ln>
        </p:spPr>
        <p:txBody>
          <a:bodyPr wrap="square" rtlCol="0">
            <a:spAutoFit/>
          </a:bodyPr>
          <a:lstStyle/>
          <a:p>
            <a:pPr algn="ctr" defTabSz="257175"/>
            <a:r>
              <a:rPr lang="en-US" sz="788" b="1" dirty="0">
                <a:solidFill>
                  <a:srgbClr val="1F1F29"/>
                </a:solidFill>
                <a:latin typeface="Arial Narrow" panose="020B0606020202030204" pitchFamily="34" charset="0"/>
              </a:rPr>
              <a:t>Monitoring</a:t>
            </a:r>
            <a:r>
              <a:rPr lang="en-US" sz="788" b="1" dirty="0">
                <a:solidFill>
                  <a:srgbClr val="1F1F29"/>
                </a:solidFill>
              </a:rPr>
              <a:t> and Support Report (s154 Report)</a:t>
            </a:r>
          </a:p>
        </p:txBody>
      </p:sp>
      <p:cxnSp>
        <p:nvCxnSpPr>
          <p:cNvPr id="16" name="Straight Arrow Connector 15"/>
          <p:cNvCxnSpPr>
            <a:stCxn id="8" idx="2"/>
            <a:endCxn id="9" idx="0"/>
          </p:cNvCxnSpPr>
          <p:nvPr/>
        </p:nvCxnSpPr>
        <p:spPr>
          <a:xfrm>
            <a:off x="4448540" y="1705704"/>
            <a:ext cx="0" cy="16279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0" idx="2"/>
          </p:cNvCxnSpPr>
          <p:nvPr/>
        </p:nvCxnSpPr>
        <p:spPr>
          <a:xfrm>
            <a:off x="6526190" y="2238518"/>
            <a:ext cx="4320" cy="23029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593399" y="3489704"/>
            <a:ext cx="45899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5115757" y="3476876"/>
            <a:ext cx="577466" cy="337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1246645" y="678795"/>
            <a:ext cx="216727" cy="19439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57175"/>
            <a:r>
              <a:rPr lang="en-US" sz="900" b="1" dirty="0">
                <a:solidFill>
                  <a:srgbClr val="1F1F29"/>
                </a:solidFill>
              </a:rPr>
              <a:t>1</a:t>
            </a:r>
          </a:p>
        </p:txBody>
      </p:sp>
      <p:sp>
        <p:nvSpPr>
          <p:cNvPr id="22" name="Oval 21"/>
          <p:cNvSpPr/>
          <p:nvPr/>
        </p:nvSpPr>
        <p:spPr>
          <a:xfrm>
            <a:off x="3392070" y="715594"/>
            <a:ext cx="216727" cy="187145"/>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57175"/>
            <a:r>
              <a:rPr lang="en-US" sz="900" b="1" dirty="0">
                <a:solidFill>
                  <a:srgbClr val="1F1F29"/>
                </a:solidFill>
              </a:rPr>
              <a:t>2</a:t>
            </a:r>
          </a:p>
        </p:txBody>
      </p:sp>
      <p:sp>
        <p:nvSpPr>
          <p:cNvPr id="23" name="Oval 22"/>
          <p:cNvSpPr/>
          <p:nvPr/>
        </p:nvSpPr>
        <p:spPr>
          <a:xfrm>
            <a:off x="3386333" y="1306978"/>
            <a:ext cx="216727" cy="19439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57175"/>
            <a:r>
              <a:rPr lang="en-US" sz="900" b="1" dirty="0">
                <a:solidFill>
                  <a:srgbClr val="1F1F29"/>
                </a:solidFill>
                <a:latin typeface="Arial Narrow" panose="020B0606020202030204" pitchFamily="34" charset="0"/>
              </a:rPr>
              <a:t>3</a:t>
            </a:r>
          </a:p>
        </p:txBody>
      </p:sp>
      <p:sp>
        <p:nvSpPr>
          <p:cNvPr id="24" name="Oval 23"/>
          <p:cNvSpPr/>
          <p:nvPr/>
        </p:nvSpPr>
        <p:spPr>
          <a:xfrm>
            <a:off x="3376674" y="1892556"/>
            <a:ext cx="216727" cy="19439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57175"/>
            <a:r>
              <a:rPr lang="en-US" sz="900" b="1" dirty="0">
                <a:solidFill>
                  <a:srgbClr val="1F1F29"/>
                </a:solidFill>
                <a:latin typeface="Arial Narrow" panose="020B0606020202030204" pitchFamily="34" charset="0"/>
              </a:rPr>
              <a:t>4</a:t>
            </a:r>
          </a:p>
        </p:txBody>
      </p:sp>
      <p:sp>
        <p:nvSpPr>
          <p:cNvPr id="25" name="Oval 24"/>
          <p:cNvSpPr/>
          <p:nvPr/>
        </p:nvSpPr>
        <p:spPr>
          <a:xfrm>
            <a:off x="3007146" y="2978689"/>
            <a:ext cx="216727" cy="19439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57175"/>
            <a:r>
              <a:rPr lang="en-US" sz="900" b="1" dirty="0">
                <a:solidFill>
                  <a:srgbClr val="1F1F29"/>
                </a:solidFill>
              </a:rPr>
              <a:t>5</a:t>
            </a:r>
          </a:p>
        </p:txBody>
      </p:sp>
      <p:sp>
        <p:nvSpPr>
          <p:cNvPr id="26" name="Oval 25"/>
          <p:cNvSpPr/>
          <p:nvPr/>
        </p:nvSpPr>
        <p:spPr>
          <a:xfrm>
            <a:off x="5364053" y="1659027"/>
            <a:ext cx="317544" cy="247379"/>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57175"/>
            <a:r>
              <a:rPr lang="en-US" sz="788" dirty="0">
                <a:solidFill>
                  <a:srgbClr val="1F1F29"/>
                </a:solidFill>
              </a:rPr>
              <a:t>4a</a:t>
            </a:r>
          </a:p>
        </p:txBody>
      </p:sp>
      <p:sp>
        <p:nvSpPr>
          <p:cNvPr id="27" name="Oval 26"/>
          <p:cNvSpPr/>
          <p:nvPr/>
        </p:nvSpPr>
        <p:spPr>
          <a:xfrm>
            <a:off x="5364053" y="2106475"/>
            <a:ext cx="317544" cy="23591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57175"/>
            <a:r>
              <a:rPr lang="en-US" sz="788" dirty="0">
                <a:solidFill>
                  <a:srgbClr val="1F1F29"/>
                </a:solidFill>
              </a:rPr>
              <a:t>4b</a:t>
            </a:r>
          </a:p>
        </p:txBody>
      </p:sp>
      <p:sp>
        <p:nvSpPr>
          <p:cNvPr id="36" name="TextBox 35"/>
          <p:cNvSpPr txBox="1"/>
          <p:nvPr/>
        </p:nvSpPr>
        <p:spPr>
          <a:xfrm>
            <a:off x="5681597" y="1668924"/>
            <a:ext cx="1700621" cy="213585"/>
          </a:xfrm>
          <a:prstGeom prst="rect">
            <a:avLst/>
          </a:prstGeom>
          <a:solidFill>
            <a:srgbClr val="92D050"/>
          </a:solidFill>
          <a:ln>
            <a:solidFill>
              <a:schemeClr val="tx1"/>
            </a:solidFill>
          </a:ln>
        </p:spPr>
        <p:txBody>
          <a:bodyPr wrap="square" rtlCol="0">
            <a:spAutoFit/>
          </a:bodyPr>
          <a:lstStyle>
            <a:defPPr>
              <a:defRPr lang="en-US"/>
            </a:defPPr>
            <a:lvl1pPr algn="ctr">
              <a:defRPr sz="1600" b="1">
                <a:solidFill>
                  <a:srgbClr val="1F1F29"/>
                </a:solidFill>
                <a:effectLst/>
                <a:latin typeface="+mn-lt"/>
              </a:defRPr>
            </a:lvl1pPr>
          </a:lstStyle>
          <a:p>
            <a:pPr defTabSz="257175"/>
            <a:r>
              <a:rPr lang="en-US" sz="788" dirty="0">
                <a:latin typeface="Arial Narrow" panose="020B0606020202030204" pitchFamily="34" charset="0"/>
              </a:rPr>
              <a:t>Contract</a:t>
            </a:r>
            <a:r>
              <a:rPr lang="en-US" sz="788" dirty="0"/>
              <a:t> targeted support</a:t>
            </a:r>
          </a:p>
        </p:txBody>
      </p:sp>
      <p:sp>
        <p:nvSpPr>
          <p:cNvPr id="37" name="TextBox 36"/>
          <p:cNvSpPr txBox="1"/>
          <p:nvPr/>
        </p:nvSpPr>
        <p:spPr>
          <a:xfrm>
            <a:off x="3603059" y="714955"/>
            <a:ext cx="1690962" cy="456087"/>
          </a:xfrm>
          <a:prstGeom prst="rect">
            <a:avLst/>
          </a:prstGeom>
          <a:solidFill>
            <a:srgbClr val="FFC000"/>
          </a:solidFill>
          <a:ln>
            <a:solidFill>
              <a:schemeClr val="tx1"/>
            </a:solidFill>
          </a:ln>
        </p:spPr>
        <p:txBody>
          <a:bodyPr wrap="square" rtlCol="0">
            <a:spAutoFit/>
          </a:bodyPr>
          <a:lstStyle/>
          <a:p>
            <a:pPr algn="ctr" defTabSz="257175"/>
            <a:r>
              <a:rPr lang="en-US" sz="788" b="1" u="sng" dirty="0">
                <a:solidFill>
                  <a:srgbClr val="1F1F29"/>
                </a:solidFill>
              </a:rPr>
              <a:t>ONGOING SELF-ASSESSMENT</a:t>
            </a:r>
            <a:r>
              <a:rPr lang="en-US" sz="788" b="1" dirty="0">
                <a:solidFill>
                  <a:srgbClr val="1F1F29"/>
                </a:solidFill>
              </a:rPr>
              <a:t>: Identify underperformance and self-correct</a:t>
            </a:r>
          </a:p>
        </p:txBody>
      </p:sp>
      <p:cxnSp>
        <p:nvCxnSpPr>
          <p:cNvPr id="52" name="Straight Arrow Connector 51"/>
          <p:cNvCxnSpPr>
            <a:stCxn id="37" idx="2"/>
            <a:endCxn id="8" idx="0"/>
          </p:cNvCxnSpPr>
          <p:nvPr/>
        </p:nvCxnSpPr>
        <p:spPr>
          <a:xfrm>
            <a:off x="4448540" y="1147765"/>
            <a:ext cx="0" cy="12512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Oval 59"/>
          <p:cNvSpPr/>
          <p:nvPr/>
        </p:nvSpPr>
        <p:spPr>
          <a:xfrm>
            <a:off x="4475711" y="2979843"/>
            <a:ext cx="216727" cy="19439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57175"/>
            <a:r>
              <a:rPr lang="en-US" sz="900" b="1" dirty="0">
                <a:solidFill>
                  <a:srgbClr val="1F1F29"/>
                </a:solidFill>
                <a:latin typeface="Arial Narrow" panose="020B0606020202030204" pitchFamily="34" charset="0"/>
              </a:rPr>
              <a:t>6</a:t>
            </a:r>
          </a:p>
        </p:txBody>
      </p:sp>
      <p:sp>
        <p:nvSpPr>
          <p:cNvPr id="61" name="Oval 60"/>
          <p:cNvSpPr/>
          <p:nvPr/>
        </p:nvSpPr>
        <p:spPr>
          <a:xfrm>
            <a:off x="5357448" y="2603634"/>
            <a:ext cx="317544" cy="23591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57175"/>
            <a:r>
              <a:rPr lang="en-US" sz="788" dirty="0">
                <a:solidFill>
                  <a:srgbClr val="1F1F29"/>
                </a:solidFill>
              </a:rPr>
              <a:t>4c</a:t>
            </a:r>
          </a:p>
        </p:txBody>
      </p:sp>
      <p:cxnSp>
        <p:nvCxnSpPr>
          <p:cNvPr id="63" name="Straight Arrow Connector 62"/>
          <p:cNvCxnSpPr>
            <a:stCxn id="9" idx="2"/>
          </p:cNvCxnSpPr>
          <p:nvPr/>
        </p:nvCxnSpPr>
        <p:spPr bwMode="auto">
          <a:xfrm flipH="1">
            <a:off x="3174283" y="2422498"/>
            <a:ext cx="1274258" cy="496668"/>
          </a:xfrm>
          <a:prstGeom prst="straightConnector1">
            <a:avLst/>
          </a:prstGeom>
          <a:solidFill>
            <a:schemeClr val="accent1"/>
          </a:solidFill>
          <a:ln w="38100" cap="sq" cmpd="sng" algn="ctr">
            <a:solidFill>
              <a:schemeClr val="tx1"/>
            </a:solidFill>
            <a:prstDash val="solid"/>
            <a:round/>
            <a:headEnd type="none" w="sm" len="sm"/>
            <a:tailEnd type="triangle"/>
          </a:ln>
          <a:effectLst/>
        </p:spPr>
      </p:cxnSp>
      <p:cxnSp>
        <p:nvCxnSpPr>
          <p:cNvPr id="70" name="Straight Arrow Connector 69"/>
          <p:cNvCxnSpPr>
            <a:stCxn id="36" idx="2"/>
            <a:endCxn id="10" idx="0"/>
          </p:cNvCxnSpPr>
          <p:nvPr/>
        </p:nvCxnSpPr>
        <p:spPr bwMode="auto">
          <a:xfrm flipH="1">
            <a:off x="6526190" y="1859360"/>
            <a:ext cx="5718" cy="188721"/>
          </a:xfrm>
          <a:prstGeom prst="straightConnector1">
            <a:avLst/>
          </a:prstGeom>
          <a:solidFill>
            <a:schemeClr val="accent1"/>
          </a:solidFill>
          <a:ln w="38100" cap="sq" cmpd="sng" algn="ctr">
            <a:solidFill>
              <a:schemeClr val="tx1"/>
            </a:solidFill>
            <a:prstDash val="solid"/>
            <a:round/>
            <a:headEnd type="none" w="sm" len="sm"/>
            <a:tailEnd type="triangle"/>
          </a:ln>
          <a:effectLst/>
        </p:spPr>
      </p:cxnSp>
      <p:sp>
        <p:nvSpPr>
          <p:cNvPr id="81" name="Rectangle 80"/>
          <p:cNvSpPr/>
          <p:nvPr/>
        </p:nvSpPr>
        <p:spPr bwMode="auto">
          <a:xfrm>
            <a:off x="2682050" y="3791933"/>
            <a:ext cx="3973914" cy="426452"/>
          </a:xfrm>
          <a:prstGeom prst="rect">
            <a:avLst/>
          </a:prstGeom>
          <a:solidFill>
            <a:srgbClr val="C3C3C2"/>
          </a:solidFill>
          <a:ln w="28575" cap="sq" cmpd="sng" algn="ctr">
            <a:solidFill>
              <a:schemeClr val="tx1"/>
            </a:solidFill>
            <a:prstDash val="sysDash"/>
            <a:round/>
            <a:headEnd type="none" w="sm" len="sm"/>
            <a:tailEnd type="none" w="sm" len="sm"/>
          </a:ln>
          <a:effectLst/>
        </p:spPr>
        <p:txBody>
          <a:bodyPr vert="horz" wrap="none" lIns="51435" tIns="25718" rIns="51435" bIns="25718" numCol="1" rtlCol="0" anchor="t" anchorCtr="0" compatLnSpc="1">
            <a:prstTxWarp prst="textNoShape">
              <a:avLst/>
            </a:prstTxWarp>
          </a:bodyPr>
          <a:lstStyle/>
          <a:p>
            <a:pPr algn="ctr" fontAlgn="base">
              <a:spcBef>
                <a:spcPct val="0"/>
              </a:spcBef>
              <a:spcAft>
                <a:spcPct val="0"/>
              </a:spcAft>
            </a:pPr>
            <a:endParaRPr lang="en-US" sz="900" b="1" dirty="0">
              <a:solidFill>
                <a:srgbClr val="000000"/>
              </a:solidFill>
            </a:endParaRPr>
          </a:p>
          <a:p>
            <a:pPr algn="ctr" fontAlgn="base">
              <a:spcBef>
                <a:spcPct val="0"/>
              </a:spcBef>
              <a:spcAft>
                <a:spcPct val="0"/>
              </a:spcAft>
            </a:pPr>
            <a:r>
              <a:rPr lang="en-US" sz="900" b="1" dirty="0">
                <a:solidFill>
                  <a:srgbClr val="000000"/>
                </a:solidFill>
                <a:latin typeface="Arial Narrow" panose="020B0606020202030204" pitchFamily="34" charset="0"/>
              </a:rPr>
              <a:t>ONGOING</a:t>
            </a:r>
            <a:r>
              <a:rPr lang="en-US" sz="900" b="1" dirty="0">
                <a:solidFill>
                  <a:srgbClr val="000000"/>
                </a:solidFill>
              </a:rPr>
              <a:t> MUNICIPAL SUPPORT</a:t>
            </a:r>
          </a:p>
        </p:txBody>
      </p:sp>
      <p:sp>
        <p:nvSpPr>
          <p:cNvPr id="87" name="Oval 86"/>
          <p:cNvSpPr/>
          <p:nvPr/>
        </p:nvSpPr>
        <p:spPr>
          <a:xfrm>
            <a:off x="6073545" y="2979843"/>
            <a:ext cx="216727" cy="19439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57175"/>
            <a:r>
              <a:rPr lang="en-US" sz="900" b="1" dirty="0">
                <a:solidFill>
                  <a:srgbClr val="1F1F29"/>
                </a:solidFill>
                <a:latin typeface="Arial Narrow" panose="020B0606020202030204" pitchFamily="34" charset="0"/>
              </a:rPr>
              <a:t>7</a:t>
            </a:r>
          </a:p>
        </p:txBody>
      </p:sp>
      <p:sp>
        <p:nvSpPr>
          <p:cNvPr id="2" name="Rectangle 1"/>
          <p:cNvSpPr/>
          <p:nvPr/>
        </p:nvSpPr>
        <p:spPr>
          <a:xfrm>
            <a:off x="1343710" y="873184"/>
            <a:ext cx="1945558" cy="1176963"/>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defTabSz="257175"/>
            <a:r>
              <a:rPr lang="en-ZA" sz="788" b="1" dirty="0">
                <a:solidFill>
                  <a:schemeClr val="accent6"/>
                </a:solidFill>
                <a:latin typeface="Arial Narrow" panose="020B0606020202030204" pitchFamily="34" charset="0"/>
              </a:rPr>
              <a:t>DEVELOP EARLY WARNING SYSTEM </a:t>
            </a:r>
            <a:r>
              <a:rPr lang="en-ZA" sz="788" dirty="0">
                <a:solidFill>
                  <a:schemeClr val="accent6"/>
                </a:solidFill>
                <a:latin typeface="Arial Narrow" panose="020B0606020202030204" pitchFamily="34" charset="0"/>
              </a:rPr>
              <a:t>using Statutory and periodic reports:</a:t>
            </a:r>
          </a:p>
          <a:p>
            <a:pPr marL="160735" indent="-160735" defTabSz="257175">
              <a:buFontTx/>
              <a:buChar char="-"/>
            </a:pPr>
            <a:r>
              <a:rPr lang="en-ZA" sz="788" dirty="0">
                <a:solidFill>
                  <a:schemeClr val="accent6"/>
                </a:solidFill>
                <a:latin typeface="Arial Narrow" panose="020B0606020202030204" pitchFamily="34" charset="0"/>
              </a:rPr>
              <a:t>AG reports </a:t>
            </a:r>
          </a:p>
          <a:p>
            <a:pPr marL="160735" indent="-160735" defTabSz="257175">
              <a:buFontTx/>
              <a:buChar char="-"/>
            </a:pPr>
            <a:r>
              <a:rPr lang="en-ZA" sz="788" dirty="0">
                <a:solidFill>
                  <a:schemeClr val="accent6"/>
                </a:solidFill>
                <a:latin typeface="Arial Narrow" panose="020B0606020202030204" pitchFamily="34" charset="0"/>
              </a:rPr>
              <a:t>MFMA Section 71 reports</a:t>
            </a:r>
          </a:p>
          <a:p>
            <a:pPr marL="160735" indent="-160735" defTabSz="257175">
              <a:buFontTx/>
              <a:buChar char="-"/>
            </a:pPr>
            <a:r>
              <a:rPr lang="en-ZA" sz="788" dirty="0">
                <a:solidFill>
                  <a:schemeClr val="accent6"/>
                </a:solidFill>
                <a:latin typeface="Arial Narrow" panose="020B0606020202030204" pitchFamily="34" charset="0"/>
              </a:rPr>
              <a:t>MFMA Section 72 reports </a:t>
            </a:r>
          </a:p>
          <a:p>
            <a:pPr marL="160735" indent="-160735" defTabSz="257175">
              <a:buFontTx/>
              <a:buChar char="-"/>
            </a:pPr>
            <a:r>
              <a:rPr lang="en-ZA" sz="788" dirty="0">
                <a:solidFill>
                  <a:schemeClr val="accent6"/>
                </a:solidFill>
                <a:latin typeface="Arial Narrow" panose="020B0606020202030204" pitchFamily="34" charset="0"/>
              </a:rPr>
              <a:t>MFMA Section 73 reports </a:t>
            </a:r>
          </a:p>
          <a:p>
            <a:pPr marL="160735" indent="-160735" defTabSz="257175">
              <a:buFontTx/>
              <a:buChar char="-"/>
            </a:pPr>
            <a:r>
              <a:rPr lang="en-ZA" sz="788" dirty="0">
                <a:solidFill>
                  <a:schemeClr val="accent6"/>
                </a:solidFill>
                <a:latin typeface="Arial Narrow" panose="020B0606020202030204" pitchFamily="34" charset="0"/>
              </a:rPr>
              <a:t>MSA section 106 reports (where such were evoked) </a:t>
            </a:r>
          </a:p>
          <a:p>
            <a:pPr marL="160735" indent="-160735" defTabSz="257175">
              <a:buFontTx/>
              <a:buChar char="-"/>
            </a:pPr>
            <a:r>
              <a:rPr lang="en-ZA" sz="788" dirty="0">
                <a:solidFill>
                  <a:schemeClr val="accent6"/>
                </a:solidFill>
                <a:latin typeface="Arial Narrow" panose="020B0606020202030204" pitchFamily="34" charset="0"/>
              </a:rPr>
              <a:t>Quarterly performance reports</a:t>
            </a:r>
          </a:p>
        </p:txBody>
      </p:sp>
      <p:sp>
        <p:nvSpPr>
          <p:cNvPr id="31" name="Title 1"/>
          <p:cNvSpPr>
            <a:spLocks noGrp="1"/>
          </p:cNvSpPr>
          <p:nvPr>
            <p:ph type="title"/>
          </p:nvPr>
        </p:nvSpPr>
        <p:spPr>
          <a:xfrm>
            <a:off x="1485900" y="93387"/>
            <a:ext cx="4800600" cy="596111"/>
          </a:xfrm>
        </p:spPr>
        <p:txBody>
          <a:bodyPr>
            <a:normAutofit/>
          </a:bodyPr>
          <a:lstStyle/>
          <a:p>
            <a:r>
              <a:rPr lang="en-ZA" sz="1800" dirty="0">
                <a:latin typeface="Arial Narrow" panose="020B0606020202030204" pitchFamily="34" charset="0"/>
              </a:rPr>
              <a:t>NEWLY ADOPTED SALGA SUPPORT APROACH</a:t>
            </a:r>
          </a:p>
        </p:txBody>
      </p:sp>
    </p:spTree>
    <p:extLst>
      <p:ext uri="{BB962C8B-B14F-4D97-AF65-F5344CB8AC3E}">
        <p14:creationId xmlns:p14="http://schemas.microsoft.com/office/powerpoint/2010/main" val="2905242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eaLnBrk="0" fontAlgn="base" hangingPunct="0">
              <a:spcAft>
                <a:spcPct val="0"/>
              </a:spcAft>
            </a:pPr>
            <a:r>
              <a:rPr lang="en-ZA" sz="2400" b="1" dirty="0">
                <a:latin typeface="+mn-lt"/>
              </a:rPr>
              <a:t>REPORT ON MUNICIPAL AUDIT SUPPORT WORK BY SALGA </a:t>
            </a:r>
            <a:r>
              <a:rPr lang="en-ZA" sz="2400" b="1" dirty="0" smtClean="0">
                <a:latin typeface="+mn-lt"/>
              </a:rPr>
              <a:t>TO ADM</a:t>
            </a:r>
            <a:endParaRPr lang="en-ZA" sz="2400" b="1" dirty="0">
              <a:latin typeface="+mn-lt"/>
              <a:ea typeface="ヒラギノ角ゴ Pro W3" pitchFamily="-84" charset="-128"/>
              <a:cs typeface="Arial" panose="020B0604020202020204" pitchFamily="34" charset="0"/>
            </a:endParaRPr>
          </a:p>
        </p:txBody>
      </p:sp>
    </p:spTree>
    <p:extLst>
      <p:ext uri="{BB962C8B-B14F-4D97-AF65-F5344CB8AC3E}">
        <p14:creationId xmlns:p14="http://schemas.microsoft.com/office/powerpoint/2010/main" val="39279075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fld id="{4CC04D4C-DC45-834A-A759-F6658CE957E3}" type="slidenum">
              <a:rPr lang="en-US" smtClean="0"/>
              <a:t>14</a:t>
            </a:fld>
            <a:endParaRPr lang="en-US" dirty="0"/>
          </a:p>
        </p:txBody>
      </p:sp>
      <p:sp>
        <p:nvSpPr>
          <p:cNvPr id="5" name="Content Placeholder 4"/>
          <p:cNvSpPr>
            <a:spLocks noGrp="1"/>
          </p:cNvSpPr>
          <p:nvPr>
            <p:ph sz="quarter" idx="10"/>
          </p:nvPr>
        </p:nvSpPr>
        <p:spPr>
          <a:xfrm>
            <a:off x="457200" y="893379"/>
            <a:ext cx="8229600" cy="3532175"/>
          </a:xfrm>
        </p:spPr>
        <p:txBody>
          <a:bodyPr>
            <a:normAutofit/>
          </a:bodyPr>
          <a:lstStyle/>
          <a:p>
            <a:pPr marL="0" indent="0" algn="just" defTabSz="342900">
              <a:lnSpc>
                <a:spcPct val="150000"/>
              </a:lnSpc>
              <a:buNone/>
            </a:pPr>
            <a:endParaRPr lang="en-ZA" sz="2400" b="1" dirty="0">
              <a:solidFill>
                <a:schemeClr val="accent6"/>
              </a:solidFill>
              <a:latin typeface="Arial" panose="020B0604020202020204" pitchFamily="34" charset="0"/>
              <a:cs typeface="Arial" panose="020B0604020202020204" pitchFamily="34" charset="0"/>
            </a:endParaRPr>
          </a:p>
          <a:p>
            <a:pPr marL="0" indent="0">
              <a:buNone/>
            </a:pPr>
            <a:endParaRPr lang="en-US" dirty="0"/>
          </a:p>
        </p:txBody>
      </p:sp>
      <p:sp>
        <p:nvSpPr>
          <p:cNvPr id="6" name="Title 5"/>
          <p:cNvSpPr>
            <a:spLocks noGrp="1"/>
          </p:cNvSpPr>
          <p:nvPr>
            <p:ph type="title"/>
          </p:nvPr>
        </p:nvSpPr>
        <p:spPr>
          <a:xfrm>
            <a:off x="2411946" y="188005"/>
            <a:ext cx="6550794" cy="551482"/>
          </a:xfrm>
        </p:spPr>
        <p:txBody>
          <a:bodyPr/>
          <a:lstStyle/>
          <a:p>
            <a:endParaRPr lang="en-US" dirty="0">
              <a:latin typeface="Arial"/>
              <a:cs typeface="Arial"/>
            </a:endParaRPr>
          </a:p>
        </p:txBody>
      </p:sp>
      <p:graphicFrame>
        <p:nvGraphicFramePr>
          <p:cNvPr id="2" name="Table 1"/>
          <p:cNvGraphicFramePr>
            <a:graphicFrameLocks noGrp="1"/>
          </p:cNvGraphicFramePr>
          <p:nvPr>
            <p:extLst>
              <p:ext uri="{D42A27DB-BD31-4B8C-83A1-F6EECF244321}">
                <p14:modId xmlns:p14="http://schemas.microsoft.com/office/powerpoint/2010/main" val="3379412650"/>
              </p:ext>
            </p:extLst>
          </p:nvPr>
        </p:nvGraphicFramePr>
        <p:xfrm>
          <a:off x="457199" y="1019504"/>
          <a:ext cx="8229601" cy="3559942"/>
        </p:xfrm>
        <a:graphic>
          <a:graphicData uri="http://schemas.openxmlformats.org/drawingml/2006/table">
            <a:tbl>
              <a:tblPr firstRow="1" bandRow="1">
                <a:tableStyleId>{5C22544A-7EE6-4342-B048-85BDC9FD1C3A}</a:tableStyleId>
              </a:tblPr>
              <a:tblGrid>
                <a:gridCol w="646193">
                  <a:extLst>
                    <a:ext uri="{9D8B030D-6E8A-4147-A177-3AD203B41FA5}">
                      <a16:colId xmlns:a16="http://schemas.microsoft.com/office/drawing/2014/main" val="3216411037"/>
                    </a:ext>
                  </a:extLst>
                </a:gridCol>
                <a:gridCol w="3546044">
                  <a:extLst>
                    <a:ext uri="{9D8B030D-6E8A-4147-A177-3AD203B41FA5}">
                      <a16:colId xmlns:a16="http://schemas.microsoft.com/office/drawing/2014/main" val="2690902131"/>
                    </a:ext>
                  </a:extLst>
                </a:gridCol>
                <a:gridCol w="4037364">
                  <a:extLst>
                    <a:ext uri="{9D8B030D-6E8A-4147-A177-3AD203B41FA5}">
                      <a16:colId xmlns:a16="http://schemas.microsoft.com/office/drawing/2014/main" val="719576860"/>
                    </a:ext>
                  </a:extLst>
                </a:gridCol>
              </a:tblGrid>
              <a:tr h="467309">
                <a:tc>
                  <a:txBody>
                    <a:bodyPr/>
                    <a:lstStyle/>
                    <a:p>
                      <a:r>
                        <a:rPr lang="en-ZA" sz="1400" dirty="0" smtClean="0">
                          <a:solidFill>
                            <a:schemeClr val="tx1"/>
                          </a:solidFill>
                          <a:latin typeface="Arial" panose="020B0604020202020204" pitchFamily="34" charset="0"/>
                          <a:cs typeface="Arial" panose="020B0604020202020204" pitchFamily="34" charset="0"/>
                        </a:rPr>
                        <a:t>NO</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r>
                        <a:rPr lang="en-ZA" sz="1400" dirty="0" smtClean="0">
                          <a:solidFill>
                            <a:schemeClr val="tx1"/>
                          </a:solidFill>
                          <a:latin typeface="Arial" panose="020B0604020202020204" pitchFamily="34" charset="0"/>
                          <a:cs typeface="Arial" panose="020B0604020202020204" pitchFamily="34" charset="0"/>
                        </a:rPr>
                        <a:t>SUPPORT PROGRAMMES</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r>
                        <a:rPr lang="en-ZA" sz="1400" dirty="0" smtClean="0">
                          <a:solidFill>
                            <a:schemeClr val="tx1"/>
                          </a:solidFill>
                          <a:latin typeface="Arial" panose="020B0604020202020204" pitchFamily="34" charset="0"/>
                          <a:cs typeface="Arial" panose="020B0604020202020204" pitchFamily="34" charset="0"/>
                        </a:rPr>
                        <a:t>DESCRIPTION AND ENVISAGED IMPACT</a:t>
                      </a:r>
                      <a:endParaRPr lang="en-ZA"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52898364"/>
                  </a:ext>
                </a:extLst>
              </a:tr>
              <a:tr h="1077209">
                <a:tc>
                  <a:txBody>
                    <a:bodyPr/>
                    <a:lstStyle/>
                    <a:p>
                      <a:r>
                        <a:rPr lang="en-ZA" sz="1200" dirty="0" smtClean="0">
                          <a:solidFill>
                            <a:schemeClr val="tx1"/>
                          </a:solidFill>
                          <a:latin typeface="Arial" panose="020B0604020202020204" pitchFamily="34" charset="0"/>
                          <a:cs typeface="Arial" panose="020B0604020202020204" pitchFamily="34" charset="0"/>
                        </a:rPr>
                        <a:t>1</a:t>
                      </a:r>
                      <a:endParaRPr lang="en-ZA" sz="1200" dirty="0">
                        <a:solidFill>
                          <a:schemeClr val="tx1"/>
                        </a:solidFill>
                        <a:latin typeface="Arial" panose="020B0604020202020204" pitchFamily="34" charset="0"/>
                        <a:cs typeface="Arial" panose="020B0604020202020204" pitchFamily="34" charset="0"/>
                      </a:endParaRPr>
                    </a:p>
                  </a:txBody>
                  <a:tcPr/>
                </a:tc>
                <a:tc>
                  <a:txBody>
                    <a:bodyPr/>
                    <a:lstStyle/>
                    <a:p>
                      <a:pPr marL="0" marR="0" indent="0" algn="l" defTabSz="405216" rtl="0" eaLnBrk="1" fontAlgn="auto" latinLnBrk="0" hangingPunct="1">
                        <a:lnSpc>
                          <a:spcPct val="100000"/>
                        </a:lnSpc>
                        <a:spcBef>
                          <a:spcPts val="0"/>
                        </a:spcBef>
                        <a:spcAft>
                          <a:spcPts val="0"/>
                        </a:spcAft>
                        <a:buClrTx/>
                        <a:buSzTx/>
                        <a:buFontTx/>
                        <a:buNone/>
                        <a:tabLst/>
                        <a:defRPr/>
                      </a:pPr>
                      <a:r>
                        <a:rPr lang="en-ZA" sz="1200" b="1" kern="1200" dirty="0" smtClean="0">
                          <a:solidFill>
                            <a:schemeClr val="accent6"/>
                          </a:solidFill>
                          <a:latin typeface="Arial" panose="020B0604020202020204" pitchFamily="34" charset="0"/>
                          <a:ea typeface="+mn-ea"/>
                          <a:cs typeface="Arial" panose="020B0604020202020204" pitchFamily="34" charset="0"/>
                        </a:rPr>
                        <a:t>All Councillors were inducted. </a:t>
                      </a:r>
                    </a:p>
                    <a:p>
                      <a:pPr marL="0" marR="0" indent="0" algn="l" defTabSz="405216" rtl="0" eaLnBrk="1" fontAlgn="auto" latinLnBrk="0" hangingPunct="1">
                        <a:lnSpc>
                          <a:spcPct val="100000"/>
                        </a:lnSpc>
                        <a:spcBef>
                          <a:spcPts val="0"/>
                        </a:spcBef>
                        <a:spcAft>
                          <a:spcPts val="0"/>
                        </a:spcAft>
                        <a:buClrTx/>
                        <a:buSzTx/>
                        <a:buFontTx/>
                        <a:buNone/>
                        <a:tabLst/>
                        <a:defRPr/>
                      </a:pPr>
                      <a:endParaRPr lang="en-ZA" sz="1200" b="1" kern="1200" dirty="0" smtClean="0">
                        <a:solidFill>
                          <a:schemeClr val="accent6"/>
                        </a:solidFill>
                        <a:latin typeface="Arial" panose="020B0604020202020204" pitchFamily="34" charset="0"/>
                        <a:ea typeface="+mn-ea"/>
                        <a:cs typeface="Arial" panose="020B0604020202020204" pitchFamily="34" charset="0"/>
                      </a:endParaRPr>
                    </a:p>
                    <a:p>
                      <a:endParaRPr lang="en-ZA" sz="1200" b="1" dirty="0">
                        <a:solidFill>
                          <a:schemeClr val="accent6"/>
                        </a:solidFill>
                        <a:latin typeface="Arial" panose="020B0604020202020204" pitchFamily="34" charset="0"/>
                        <a:cs typeface="Arial" panose="020B0604020202020204" pitchFamily="34" charset="0"/>
                      </a:endParaRPr>
                    </a:p>
                  </a:txBody>
                  <a:tcPr/>
                </a:tc>
                <a:tc>
                  <a:txBody>
                    <a:bodyPr/>
                    <a:lstStyle/>
                    <a:p>
                      <a:pPr marL="0" marR="0" indent="0" algn="just" defTabSz="405216" rtl="0" eaLnBrk="1" fontAlgn="auto" latinLnBrk="0" hangingPunct="1">
                        <a:lnSpc>
                          <a:spcPct val="100000"/>
                        </a:lnSpc>
                        <a:spcBef>
                          <a:spcPts val="0"/>
                        </a:spcBef>
                        <a:spcAft>
                          <a:spcPts val="0"/>
                        </a:spcAft>
                        <a:buClrTx/>
                        <a:buSzTx/>
                        <a:buFontTx/>
                        <a:buNone/>
                        <a:tabLst/>
                        <a:defRPr/>
                      </a:pPr>
                      <a:r>
                        <a:rPr lang="en-ZA" sz="1200" b="0" kern="1200" dirty="0" smtClean="0">
                          <a:solidFill>
                            <a:schemeClr val="tx1"/>
                          </a:solidFill>
                          <a:latin typeface="Arial" panose="020B0604020202020204" pitchFamily="34" charset="0"/>
                          <a:ea typeface="+mn-ea"/>
                          <a:cs typeface="Arial" panose="020B0604020202020204" pitchFamily="34" charset="0"/>
                        </a:rPr>
                        <a:t>Capacitation of the political leadership in the District on local government in general and the legislative and constitutional obligations for public office bearers.</a:t>
                      </a:r>
                      <a:endParaRPr lang="en-ZA" sz="12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25516635"/>
                  </a:ext>
                </a:extLst>
              </a:tr>
              <a:tr h="833968">
                <a:tc>
                  <a:txBody>
                    <a:bodyPr/>
                    <a:lstStyle/>
                    <a:p>
                      <a:r>
                        <a:rPr lang="en-ZA" sz="1200" dirty="0" smtClean="0">
                          <a:solidFill>
                            <a:schemeClr val="tx1"/>
                          </a:solidFill>
                          <a:latin typeface="Arial" panose="020B0604020202020204" pitchFamily="34" charset="0"/>
                          <a:cs typeface="Arial" panose="020B0604020202020204" pitchFamily="34" charset="0"/>
                        </a:rPr>
                        <a:t>2</a:t>
                      </a:r>
                      <a:endParaRPr lang="en-ZA" sz="1200" dirty="0">
                        <a:solidFill>
                          <a:schemeClr val="tx1"/>
                        </a:solidFill>
                        <a:latin typeface="Arial" panose="020B0604020202020204" pitchFamily="34" charset="0"/>
                        <a:cs typeface="Arial" panose="020B0604020202020204" pitchFamily="34" charset="0"/>
                      </a:endParaRPr>
                    </a:p>
                  </a:txBody>
                  <a:tcPr/>
                </a:tc>
                <a:tc>
                  <a:txBody>
                    <a:bodyPr/>
                    <a:lstStyle/>
                    <a:p>
                      <a:pPr marL="0" marR="0" indent="0" algn="l" defTabSz="405216" rtl="0" eaLnBrk="1" fontAlgn="auto" latinLnBrk="0" hangingPunct="1">
                        <a:lnSpc>
                          <a:spcPct val="100000"/>
                        </a:lnSpc>
                        <a:spcBef>
                          <a:spcPts val="0"/>
                        </a:spcBef>
                        <a:spcAft>
                          <a:spcPts val="0"/>
                        </a:spcAft>
                        <a:buClrTx/>
                        <a:buSzTx/>
                        <a:buFontTx/>
                        <a:buNone/>
                        <a:tabLst/>
                        <a:defRPr/>
                      </a:pPr>
                      <a:r>
                        <a:rPr lang="en-ZA" sz="1200" b="1" kern="1200" dirty="0" smtClean="0">
                          <a:solidFill>
                            <a:schemeClr val="accent6"/>
                          </a:solidFill>
                          <a:latin typeface="Arial" panose="020B0604020202020204" pitchFamily="34" charset="0"/>
                          <a:ea typeface="+mn-ea"/>
                          <a:cs typeface="Arial" panose="020B0604020202020204" pitchFamily="34" charset="0"/>
                        </a:rPr>
                        <a:t>Portfolio Councillors inducted on their areas including hands on support.</a:t>
                      </a:r>
                    </a:p>
                    <a:p>
                      <a:endParaRPr lang="en-ZA" sz="1200" b="1" dirty="0">
                        <a:solidFill>
                          <a:schemeClr val="accent6"/>
                        </a:solidFill>
                        <a:latin typeface="Arial" panose="020B0604020202020204" pitchFamily="34" charset="0"/>
                        <a:cs typeface="Arial" panose="020B0604020202020204" pitchFamily="34" charset="0"/>
                      </a:endParaRPr>
                    </a:p>
                  </a:txBody>
                  <a:tcPr/>
                </a:tc>
                <a:tc>
                  <a:txBody>
                    <a:bodyPr/>
                    <a:lstStyle/>
                    <a:p>
                      <a:pPr marL="0" marR="0" indent="0" algn="just" defTabSz="405216" rtl="0" eaLnBrk="1" fontAlgn="auto" latinLnBrk="0" hangingPunct="1">
                        <a:lnSpc>
                          <a:spcPct val="100000"/>
                        </a:lnSpc>
                        <a:spcBef>
                          <a:spcPts val="0"/>
                        </a:spcBef>
                        <a:spcAft>
                          <a:spcPts val="0"/>
                        </a:spcAft>
                        <a:buClrTx/>
                        <a:buSzTx/>
                        <a:buFontTx/>
                        <a:buNone/>
                        <a:tabLst/>
                        <a:defRPr/>
                      </a:pPr>
                      <a:r>
                        <a:rPr lang="en-ZA" sz="1200" b="0" kern="1200" dirty="0" smtClean="0">
                          <a:solidFill>
                            <a:schemeClr val="tx1"/>
                          </a:solidFill>
                          <a:latin typeface="Arial" panose="020B0604020202020204" pitchFamily="34" charset="0"/>
                          <a:ea typeface="+mn-ea"/>
                          <a:cs typeface="Arial" panose="020B0604020202020204" pitchFamily="34" charset="0"/>
                        </a:rPr>
                        <a:t>Training</a:t>
                      </a:r>
                      <a:r>
                        <a:rPr lang="en-ZA" sz="1200" b="0" kern="1200" baseline="0" dirty="0" smtClean="0">
                          <a:solidFill>
                            <a:schemeClr val="tx1"/>
                          </a:solidFill>
                          <a:latin typeface="Arial" panose="020B0604020202020204" pitchFamily="34" charset="0"/>
                          <a:ea typeface="+mn-ea"/>
                          <a:cs typeface="Arial" panose="020B0604020202020204" pitchFamily="34" charset="0"/>
                        </a:rPr>
                        <a:t> of Councillors in accordance with areas of deployment in terms of portfolios and committees. </a:t>
                      </a:r>
                      <a:endParaRPr lang="en-ZA" sz="12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54811513"/>
                  </a:ext>
                </a:extLst>
              </a:tr>
              <a:tr h="590728">
                <a:tc>
                  <a:txBody>
                    <a:bodyPr/>
                    <a:lstStyle/>
                    <a:p>
                      <a:r>
                        <a:rPr lang="en-ZA" sz="1200" dirty="0" smtClean="0">
                          <a:solidFill>
                            <a:schemeClr val="tx1"/>
                          </a:solidFill>
                          <a:latin typeface="Arial" panose="020B0604020202020204" pitchFamily="34" charset="0"/>
                          <a:cs typeface="Arial" panose="020B0604020202020204" pitchFamily="34" charset="0"/>
                        </a:rPr>
                        <a:t>3</a:t>
                      </a:r>
                      <a:endParaRPr lang="en-ZA" sz="1200" dirty="0">
                        <a:solidFill>
                          <a:schemeClr val="tx1"/>
                        </a:solidFill>
                        <a:latin typeface="Arial" panose="020B0604020202020204" pitchFamily="34" charset="0"/>
                        <a:cs typeface="Arial" panose="020B0604020202020204" pitchFamily="34" charset="0"/>
                      </a:endParaRPr>
                    </a:p>
                  </a:txBody>
                  <a:tcPr/>
                </a:tc>
                <a:tc>
                  <a:txBody>
                    <a:bodyPr/>
                    <a:lstStyle/>
                    <a:p>
                      <a:pPr marL="0" marR="0" indent="0" algn="l" defTabSz="405216" rtl="0" eaLnBrk="1" fontAlgn="auto" latinLnBrk="0" hangingPunct="1">
                        <a:lnSpc>
                          <a:spcPct val="100000"/>
                        </a:lnSpc>
                        <a:spcBef>
                          <a:spcPts val="0"/>
                        </a:spcBef>
                        <a:spcAft>
                          <a:spcPts val="0"/>
                        </a:spcAft>
                        <a:buClrTx/>
                        <a:buSzTx/>
                        <a:buFontTx/>
                        <a:buNone/>
                        <a:tabLst/>
                        <a:defRPr/>
                      </a:pPr>
                      <a:r>
                        <a:rPr lang="en-ZA" sz="1200" b="1" dirty="0" smtClean="0">
                          <a:solidFill>
                            <a:schemeClr val="accent6"/>
                          </a:solidFill>
                          <a:latin typeface="Arial" panose="020B0604020202020204" pitchFamily="34" charset="0"/>
                          <a:cs typeface="Arial" panose="020B0604020202020204" pitchFamily="34" charset="0"/>
                        </a:rPr>
                        <a:t>Induction</a:t>
                      </a:r>
                      <a:r>
                        <a:rPr lang="en-ZA" sz="1200" b="1" baseline="0" dirty="0" smtClean="0">
                          <a:solidFill>
                            <a:schemeClr val="accent6"/>
                          </a:solidFill>
                          <a:latin typeface="Arial" panose="020B0604020202020204" pitchFamily="34" charset="0"/>
                          <a:cs typeface="Arial" panose="020B0604020202020204" pitchFamily="34" charset="0"/>
                        </a:rPr>
                        <a:t> of Newly Elected Local Labour Forum Members.</a:t>
                      </a:r>
                      <a:endParaRPr lang="en-ZA" sz="1200" b="1" dirty="0">
                        <a:solidFill>
                          <a:schemeClr val="accent6"/>
                        </a:solidFill>
                        <a:latin typeface="Arial" panose="020B0604020202020204" pitchFamily="34" charset="0"/>
                        <a:cs typeface="Arial" panose="020B0604020202020204" pitchFamily="34" charset="0"/>
                      </a:endParaRPr>
                    </a:p>
                  </a:txBody>
                  <a:tcPr/>
                </a:tc>
                <a:tc>
                  <a:txBody>
                    <a:bodyPr/>
                    <a:lstStyle/>
                    <a:p>
                      <a:pPr marL="0" marR="0" indent="0" algn="l" defTabSz="405216"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latin typeface="Arial" panose="020B0604020202020204" pitchFamily="34" charset="0"/>
                          <a:ea typeface="+mn-ea"/>
                          <a:cs typeface="Arial" panose="020B0604020202020204" pitchFamily="34" charset="0"/>
                        </a:rPr>
                        <a:t>Labour Peace </a:t>
                      </a:r>
                      <a:r>
                        <a:rPr lang="en-ZA" sz="1200" kern="1200" smtClean="0">
                          <a:solidFill>
                            <a:schemeClr val="tx1"/>
                          </a:solidFill>
                          <a:latin typeface="Arial" panose="020B0604020202020204" pitchFamily="34" charset="0"/>
                          <a:ea typeface="+mn-ea"/>
                          <a:cs typeface="Arial" panose="020B0604020202020204" pitchFamily="34" charset="0"/>
                        </a:rPr>
                        <a:t>and Stability.</a:t>
                      </a:r>
                      <a:endParaRPr lang="en-ZA" sz="12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84899150"/>
                  </a:ext>
                </a:extLst>
              </a:tr>
              <a:tr h="590728">
                <a:tc>
                  <a:txBody>
                    <a:bodyPr/>
                    <a:lstStyle/>
                    <a:p>
                      <a:r>
                        <a:rPr lang="en-ZA" sz="1200" dirty="0" smtClean="0">
                          <a:solidFill>
                            <a:schemeClr val="tx1"/>
                          </a:solidFill>
                          <a:latin typeface="Arial" panose="020B0604020202020204" pitchFamily="34" charset="0"/>
                          <a:cs typeface="Arial" panose="020B0604020202020204" pitchFamily="34" charset="0"/>
                        </a:rPr>
                        <a:t>4</a:t>
                      </a:r>
                      <a:endParaRPr lang="en-ZA" sz="1200" dirty="0">
                        <a:solidFill>
                          <a:schemeClr val="tx1"/>
                        </a:solidFill>
                        <a:latin typeface="Arial" panose="020B0604020202020204" pitchFamily="34" charset="0"/>
                        <a:cs typeface="Arial" panose="020B0604020202020204" pitchFamily="34" charset="0"/>
                      </a:endParaRPr>
                    </a:p>
                  </a:txBody>
                  <a:tcPr/>
                </a:tc>
                <a:tc>
                  <a:txBody>
                    <a:bodyPr/>
                    <a:lstStyle/>
                    <a:p>
                      <a:pPr marL="0" marR="0" indent="0" algn="l" defTabSz="405216" rtl="0" eaLnBrk="1" fontAlgn="auto" latinLnBrk="0" hangingPunct="1">
                        <a:lnSpc>
                          <a:spcPct val="100000"/>
                        </a:lnSpc>
                        <a:spcBef>
                          <a:spcPts val="0"/>
                        </a:spcBef>
                        <a:spcAft>
                          <a:spcPts val="0"/>
                        </a:spcAft>
                        <a:buClrTx/>
                        <a:buSzTx/>
                        <a:buFontTx/>
                        <a:buNone/>
                        <a:tabLst/>
                        <a:defRPr/>
                      </a:pPr>
                      <a:r>
                        <a:rPr lang="en-ZA" sz="1200" b="1" kern="1200" dirty="0" smtClean="0">
                          <a:solidFill>
                            <a:schemeClr val="accent6"/>
                          </a:solidFill>
                          <a:latin typeface="Arial" panose="020B0604020202020204" pitchFamily="34" charset="0"/>
                          <a:ea typeface="+mn-ea"/>
                          <a:cs typeface="Arial" panose="020B0604020202020204" pitchFamily="34" charset="0"/>
                        </a:rPr>
                        <a:t>Job Evaluation through Provincial Audit Committee.</a:t>
                      </a:r>
                      <a:endParaRPr lang="en-ZA" sz="1200" b="1" dirty="0">
                        <a:solidFill>
                          <a:schemeClr val="accent6"/>
                        </a:solidFill>
                        <a:latin typeface="Arial" panose="020B0604020202020204" pitchFamily="34" charset="0"/>
                        <a:cs typeface="Arial" panose="020B0604020202020204" pitchFamily="34" charset="0"/>
                      </a:endParaRPr>
                    </a:p>
                  </a:txBody>
                  <a:tcPr/>
                </a:tc>
                <a:tc>
                  <a:txBody>
                    <a:bodyPr/>
                    <a:lstStyle/>
                    <a:p>
                      <a:pPr marL="0" marR="0" indent="0" algn="just" defTabSz="405216" rtl="0" eaLnBrk="1" fontAlgn="auto" latinLnBrk="0" hangingPunct="1">
                        <a:lnSpc>
                          <a:spcPct val="100000"/>
                        </a:lnSpc>
                        <a:spcBef>
                          <a:spcPts val="0"/>
                        </a:spcBef>
                        <a:spcAft>
                          <a:spcPts val="0"/>
                        </a:spcAft>
                        <a:buClrTx/>
                        <a:buSzTx/>
                        <a:buFontTx/>
                        <a:buNone/>
                        <a:tabLst/>
                        <a:defRPr/>
                      </a:pPr>
                      <a:r>
                        <a:rPr lang="en-ZA" sz="1200" kern="1200" smtClean="0">
                          <a:solidFill>
                            <a:schemeClr val="tx1"/>
                          </a:solidFill>
                          <a:latin typeface="Arial" panose="020B0604020202020204" pitchFamily="34" charset="0"/>
                          <a:ea typeface="+mn-ea"/>
                          <a:cs typeface="Arial" panose="020B0604020202020204" pitchFamily="34" charset="0"/>
                        </a:rPr>
                        <a:t>Uniform </a:t>
                      </a:r>
                      <a:r>
                        <a:rPr lang="en-ZA" sz="1200" kern="1200" dirty="0" smtClean="0">
                          <a:solidFill>
                            <a:schemeClr val="tx1"/>
                          </a:solidFill>
                          <a:latin typeface="Arial" panose="020B0604020202020204" pitchFamily="34" charset="0"/>
                          <a:ea typeface="+mn-ea"/>
                          <a:cs typeface="Arial" panose="020B0604020202020204" pitchFamily="34" charset="0"/>
                        </a:rPr>
                        <a:t>Employee Compensation , Employee</a:t>
                      </a:r>
                      <a:r>
                        <a:rPr lang="en-ZA" sz="1200" kern="1200" baseline="0" dirty="0" smtClean="0">
                          <a:solidFill>
                            <a:schemeClr val="tx1"/>
                          </a:solidFill>
                          <a:latin typeface="Arial" panose="020B0604020202020204" pitchFamily="34" charset="0"/>
                          <a:ea typeface="+mn-ea"/>
                          <a:cs typeface="Arial" panose="020B0604020202020204" pitchFamily="34" charset="0"/>
                        </a:rPr>
                        <a:t> Development , Clear Roles </a:t>
                      </a:r>
                      <a:r>
                        <a:rPr lang="en-ZA" sz="1200" kern="1200" baseline="0" smtClean="0">
                          <a:solidFill>
                            <a:schemeClr val="tx1"/>
                          </a:solidFill>
                          <a:latin typeface="Arial" panose="020B0604020202020204" pitchFamily="34" charset="0"/>
                          <a:ea typeface="+mn-ea"/>
                          <a:cs typeface="Arial" panose="020B0604020202020204" pitchFamily="34" charset="0"/>
                        </a:rPr>
                        <a:t>and Responsibilities..</a:t>
                      </a:r>
                      <a:endParaRPr lang="en-ZA" sz="12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80608647"/>
                  </a:ext>
                </a:extLst>
              </a:tr>
            </a:tbl>
          </a:graphicData>
        </a:graphic>
      </p:graphicFrame>
    </p:spTree>
    <p:extLst>
      <p:ext uri="{BB962C8B-B14F-4D97-AF65-F5344CB8AC3E}">
        <p14:creationId xmlns:p14="http://schemas.microsoft.com/office/powerpoint/2010/main" val="34771775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fld id="{4CC04D4C-DC45-834A-A759-F6658CE957E3}" type="slidenum">
              <a:rPr lang="en-US" smtClean="0"/>
              <a:t>15</a:t>
            </a:fld>
            <a:endParaRPr lang="en-US" dirty="0"/>
          </a:p>
        </p:txBody>
      </p:sp>
      <p:sp>
        <p:nvSpPr>
          <p:cNvPr id="5" name="Content Placeholder 4"/>
          <p:cNvSpPr>
            <a:spLocks noGrp="1"/>
          </p:cNvSpPr>
          <p:nvPr>
            <p:ph sz="quarter" idx="10"/>
          </p:nvPr>
        </p:nvSpPr>
        <p:spPr>
          <a:xfrm>
            <a:off x="457200" y="893379"/>
            <a:ext cx="8229600" cy="3532175"/>
          </a:xfrm>
        </p:spPr>
        <p:txBody>
          <a:bodyPr>
            <a:normAutofit/>
          </a:bodyPr>
          <a:lstStyle/>
          <a:p>
            <a:pPr marL="0" indent="0">
              <a:buNone/>
            </a:pPr>
            <a:endParaRPr lang="en-US" sz="2400" b="1" dirty="0" smtClean="0">
              <a:solidFill>
                <a:schemeClr val="accent6"/>
              </a:solidFill>
              <a:latin typeface="Arial" panose="020B0604020202020204" pitchFamily="34" charset="0"/>
              <a:cs typeface="Arial" panose="020B0604020202020204" pitchFamily="34" charset="0"/>
            </a:endParaRPr>
          </a:p>
          <a:p>
            <a:pPr marL="0" indent="0">
              <a:buNone/>
            </a:pPr>
            <a:endParaRPr lang="en-US" sz="2400" b="1" dirty="0">
              <a:solidFill>
                <a:schemeClr val="accent6"/>
              </a:solidFill>
              <a:latin typeface="Arial" panose="020B0604020202020204" pitchFamily="34" charset="0"/>
              <a:cs typeface="Arial" panose="020B0604020202020204" pitchFamily="34" charset="0"/>
            </a:endParaRPr>
          </a:p>
        </p:txBody>
      </p:sp>
      <p:sp>
        <p:nvSpPr>
          <p:cNvPr id="6" name="Title 5"/>
          <p:cNvSpPr>
            <a:spLocks noGrp="1"/>
          </p:cNvSpPr>
          <p:nvPr>
            <p:ph type="title"/>
          </p:nvPr>
        </p:nvSpPr>
        <p:spPr>
          <a:xfrm>
            <a:off x="2411946" y="188005"/>
            <a:ext cx="6550794" cy="551482"/>
          </a:xfrm>
        </p:spPr>
        <p:txBody>
          <a:bodyPr/>
          <a:lstStyle/>
          <a:p>
            <a:endParaRPr lang="en-US" dirty="0">
              <a:latin typeface="Arial"/>
              <a:cs typeface="Arial"/>
            </a:endParaRPr>
          </a:p>
        </p:txBody>
      </p:sp>
      <p:graphicFrame>
        <p:nvGraphicFramePr>
          <p:cNvPr id="2" name="Table 1"/>
          <p:cNvGraphicFramePr>
            <a:graphicFrameLocks noGrp="1"/>
          </p:cNvGraphicFramePr>
          <p:nvPr>
            <p:extLst>
              <p:ext uri="{D42A27DB-BD31-4B8C-83A1-F6EECF244321}">
                <p14:modId xmlns:p14="http://schemas.microsoft.com/office/powerpoint/2010/main" val="1220890401"/>
              </p:ext>
            </p:extLst>
          </p:nvPr>
        </p:nvGraphicFramePr>
        <p:xfrm>
          <a:off x="457200" y="977463"/>
          <a:ext cx="8229600" cy="4645272"/>
        </p:xfrm>
        <a:graphic>
          <a:graphicData uri="http://schemas.openxmlformats.org/drawingml/2006/table">
            <a:tbl>
              <a:tblPr firstRow="1" bandRow="1">
                <a:tableStyleId>{5C22544A-7EE6-4342-B048-85BDC9FD1C3A}</a:tableStyleId>
              </a:tblPr>
              <a:tblGrid>
                <a:gridCol w="572814">
                  <a:extLst>
                    <a:ext uri="{9D8B030D-6E8A-4147-A177-3AD203B41FA5}">
                      <a16:colId xmlns:a16="http://schemas.microsoft.com/office/drawing/2014/main" val="4112456893"/>
                    </a:ext>
                  </a:extLst>
                </a:gridCol>
                <a:gridCol w="2764220">
                  <a:extLst>
                    <a:ext uri="{9D8B030D-6E8A-4147-A177-3AD203B41FA5}">
                      <a16:colId xmlns:a16="http://schemas.microsoft.com/office/drawing/2014/main" val="1153823887"/>
                    </a:ext>
                  </a:extLst>
                </a:gridCol>
                <a:gridCol w="4892566">
                  <a:extLst>
                    <a:ext uri="{9D8B030D-6E8A-4147-A177-3AD203B41FA5}">
                      <a16:colId xmlns:a16="http://schemas.microsoft.com/office/drawing/2014/main" val="277905011"/>
                    </a:ext>
                  </a:extLst>
                </a:gridCol>
              </a:tblGrid>
              <a:tr h="472965">
                <a:tc>
                  <a:txBody>
                    <a:bodyPr/>
                    <a:lstStyle/>
                    <a:p>
                      <a:r>
                        <a:rPr lang="en-ZA" dirty="0" smtClean="0">
                          <a:solidFill>
                            <a:schemeClr val="tx1"/>
                          </a:solidFill>
                          <a:latin typeface="Arial" panose="020B0604020202020204" pitchFamily="34" charset="0"/>
                          <a:cs typeface="Arial" panose="020B0604020202020204" pitchFamily="34" charset="0"/>
                        </a:rPr>
                        <a:t>NO</a:t>
                      </a:r>
                      <a:endParaRPr lang="en-ZA" dirty="0">
                        <a:solidFill>
                          <a:schemeClr val="tx1"/>
                        </a:solidFill>
                        <a:latin typeface="Arial" panose="020B0604020202020204" pitchFamily="34" charset="0"/>
                        <a:cs typeface="Arial" panose="020B0604020202020204" pitchFamily="34" charset="0"/>
                      </a:endParaRPr>
                    </a:p>
                  </a:txBody>
                  <a:tcPr/>
                </a:tc>
                <a:tc>
                  <a:txBody>
                    <a:bodyPr/>
                    <a:lstStyle/>
                    <a:p>
                      <a:r>
                        <a:rPr lang="en-ZA" dirty="0" smtClean="0">
                          <a:solidFill>
                            <a:schemeClr val="tx1"/>
                          </a:solidFill>
                          <a:latin typeface="Arial" panose="020B0604020202020204" pitchFamily="34" charset="0"/>
                          <a:cs typeface="Arial" panose="020B0604020202020204" pitchFamily="34" charset="0"/>
                        </a:rPr>
                        <a:t>SUPPORT PROGRAMMES</a:t>
                      </a:r>
                      <a:endParaRPr lang="en-ZA" dirty="0">
                        <a:solidFill>
                          <a:schemeClr val="tx1"/>
                        </a:solidFill>
                        <a:latin typeface="Arial" panose="020B0604020202020204" pitchFamily="34" charset="0"/>
                        <a:cs typeface="Arial" panose="020B0604020202020204" pitchFamily="34" charset="0"/>
                      </a:endParaRPr>
                    </a:p>
                  </a:txBody>
                  <a:tcPr/>
                </a:tc>
                <a:tc>
                  <a:txBody>
                    <a:bodyPr/>
                    <a:lstStyle/>
                    <a:p>
                      <a:pPr marL="0" marR="0" indent="0" algn="l" defTabSz="405216" rtl="0" eaLnBrk="1" fontAlgn="auto" latinLnBrk="0" hangingPunct="1">
                        <a:lnSpc>
                          <a:spcPct val="100000"/>
                        </a:lnSpc>
                        <a:spcBef>
                          <a:spcPts val="0"/>
                        </a:spcBef>
                        <a:spcAft>
                          <a:spcPts val="0"/>
                        </a:spcAft>
                        <a:buClrTx/>
                        <a:buSzTx/>
                        <a:buFontTx/>
                        <a:buNone/>
                        <a:tabLst/>
                        <a:defRPr/>
                      </a:pPr>
                      <a:r>
                        <a:rPr lang="en-ZA" sz="1600" dirty="0" smtClean="0">
                          <a:solidFill>
                            <a:schemeClr val="tx1"/>
                          </a:solidFill>
                          <a:latin typeface="Arial" panose="020B0604020202020204" pitchFamily="34" charset="0"/>
                          <a:cs typeface="Arial" panose="020B0604020202020204" pitchFamily="34" charset="0"/>
                        </a:rPr>
                        <a:t>DESCRIPTION AND ENVISAGED IMPACT</a:t>
                      </a:r>
                    </a:p>
                    <a:p>
                      <a:endParaRPr lang="en-ZA" dirty="0"/>
                    </a:p>
                  </a:txBody>
                  <a:tcPr/>
                </a:tc>
                <a:extLst>
                  <a:ext uri="{0D108BD9-81ED-4DB2-BD59-A6C34878D82A}">
                    <a16:rowId xmlns:a16="http://schemas.microsoft.com/office/drawing/2014/main" val="2041011009"/>
                  </a:ext>
                </a:extLst>
              </a:tr>
              <a:tr h="471464">
                <a:tc>
                  <a:txBody>
                    <a:bodyPr/>
                    <a:lstStyle/>
                    <a:p>
                      <a:r>
                        <a:rPr lang="en-ZA" sz="1200" dirty="0" smtClean="0">
                          <a:solidFill>
                            <a:schemeClr val="tx1"/>
                          </a:solidFill>
                          <a:latin typeface="Arial" panose="020B0604020202020204" pitchFamily="34" charset="0"/>
                          <a:cs typeface="Arial" panose="020B0604020202020204" pitchFamily="34" charset="0"/>
                        </a:rPr>
                        <a:t>1</a:t>
                      </a:r>
                      <a:endParaRPr lang="en-ZA" sz="1200" dirty="0">
                        <a:solidFill>
                          <a:schemeClr val="tx1"/>
                        </a:solidFill>
                        <a:latin typeface="Arial" panose="020B0604020202020204" pitchFamily="34" charset="0"/>
                        <a:cs typeface="Arial" panose="020B0604020202020204" pitchFamily="34" charset="0"/>
                      </a:endParaRPr>
                    </a:p>
                  </a:txBody>
                  <a:tcPr/>
                </a:tc>
                <a:tc>
                  <a:txBody>
                    <a:bodyPr/>
                    <a:lstStyle/>
                    <a:p>
                      <a:pPr marL="0" marR="0" indent="0" algn="l" defTabSz="405216" rtl="0" eaLnBrk="1" fontAlgn="auto" latinLnBrk="0" hangingPunct="1">
                        <a:lnSpc>
                          <a:spcPct val="100000"/>
                        </a:lnSpc>
                        <a:spcBef>
                          <a:spcPts val="0"/>
                        </a:spcBef>
                        <a:spcAft>
                          <a:spcPts val="0"/>
                        </a:spcAft>
                        <a:buClrTx/>
                        <a:buSzTx/>
                        <a:buFontTx/>
                        <a:buNone/>
                        <a:tabLst/>
                        <a:defRPr/>
                      </a:pPr>
                      <a:r>
                        <a:rPr lang="en-ZA" sz="1200" b="1" kern="1200" smtClean="0">
                          <a:solidFill>
                            <a:schemeClr val="accent6"/>
                          </a:solidFill>
                          <a:latin typeface="Arial" panose="020B0604020202020204" pitchFamily="34" charset="0"/>
                          <a:ea typeface="+mn-ea"/>
                          <a:cs typeface="Arial" panose="020B0604020202020204" pitchFamily="34" charset="0"/>
                        </a:rPr>
                        <a:t>GRAP Training.</a:t>
                      </a:r>
                      <a:endParaRPr lang="en-ZA" sz="1200" b="1" kern="1200" dirty="0" smtClean="0">
                        <a:solidFill>
                          <a:schemeClr val="accent6"/>
                        </a:solidFill>
                        <a:latin typeface="Arial" panose="020B0604020202020204" pitchFamily="34" charset="0"/>
                        <a:ea typeface="+mn-ea"/>
                        <a:cs typeface="Arial" panose="020B0604020202020204" pitchFamily="34" charset="0"/>
                      </a:endParaRPr>
                    </a:p>
                    <a:p>
                      <a:endParaRPr lang="en-ZA" sz="1400" b="1" dirty="0">
                        <a:solidFill>
                          <a:schemeClr val="accent6"/>
                        </a:solidFill>
                        <a:latin typeface="Arial" panose="020B0604020202020204" pitchFamily="34" charset="0"/>
                        <a:cs typeface="Arial" panose="020B0604020202020204" pitchFamily="34" charset="0"/>
                      </a:endParaRPr>
                    </a:p>
                  </a:txBody>
                  <a:tcPr/>
                </a:tc>
                <a:tc>
                  <a:txBody>
                    <a:bodyPr/>
                    <a:lstStyle/>
                    <a:p>
                      <a:pPr marL="0" marR="0" indent="0" algn="just" defTabSz="405216" rtl="0" eaLnBrk="1" fontAlgn="auto" latinLnBrk="0" hangingPunct="1">
                        <a:lnSpc>
                          <a:spcPct val="100000"/>
                        </a:lnSpc>
                        <a:spcBef>
                          <a:spcPts val="0"/>
                        </a:spcBef>
                        <a:spcAft>
                          <a:spcPts val="0"/>
                        </a:spcAft>
                        <a:buClrTx/>
                        <a:buSzTx/>
                        <a:buFontTx/>
                        <a:buNone/>
                        <a:tabLst/>
                        <a:defRPr/>
                      </a:pPr>
                      <a:r>
                        <a:rPr lang="en-ZA" sz="1400" b="0" kern="1200" dirty="0" smtClean="0">
                          <a:solidFill>
                            <a:schemeClr val="tx1"/>
                          </a:solidFill>
                          <a:latin typeface="Arial" panose="020B0604020202020204" pitchFamily="34" charset="0"/>
                          <a:ea typeface="+mn-ea"/>
                          <a:cs typeface="Arial" panose="020B0604020202020204" pitchFamily="34" charset="0"/>
                        </a:rPr>
                        <a:t>To empower both Councillors and Officials on the preparation of GRAP Annual Financial Statements and the oversight role of Councillors on the review </a:t>
                      </a:r>
                      <a:r>
                        <a:rPr lang="en-ZA" sz="1400" b="0" kern="1200" smtClean="0">
                          <a:solidFill>
                            <a:schemeClr val="tx1"/>
                          </a:solidFill>
                          <a:latin typeface="Arial" panose="020B0604020202020204" pitchFamily="34" charset="0"/>
                          <a:ea typeface="+mn-ea"/>
                          <a:cs typeface="Arial" panose="020B0604020202020204" pitchFamily="34" charset="0"/>
                        </a:rPr>
                        <a:t>of AFS.</a:t>
                      </a:r>
                      <a:endParaRPr lang="en-ZA"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81313776"/>
                  </a:ext>
                </a:extLst>
              </a:tr>
              <a:tr h="471464">
                <a:tc>
                  <a:txBody>
                    <a:bodyPr/>
                    <a:lstStyle/>
                    <a:p>
                      <a:r>
                        <a:rPr lang="en-ZA" sz="1200" dirty="0" smtClean="0">
                          <a:solidFill>
                            <a:schemeClr val="tx1"/>
                          </a:solidFill>
                          <a:latin typeface="Arial" panose="020B0604020202020204" pitchFamily="34" charset="0"/>
                          <a:cs typeface="Arial" panose="020B0604020202020204" pitchFamily="34" charset="0"/>
                        </a:rPr>
                        <a:t>2</a:t>
                      </a:r>
                      <a:endParaRPr lang="en-ZA" sz="1200" dirty="0">
                        <a:solidFill>
                          <a:schemeClr val="tx1"/>
                        </a:solidFill>
                        <a:latin typeface="Arial" panose="020B0604020202020204" pitchFamily="34" charset="0"/>
                        <a:cs typeface="Arial" panose="020B0604020202020204" pitchFamily="34" charset="0"/>
                      </a:endParaRPr>
                    </a:p>
                  </a:txBody>
                  <a:tcPr/>
                </a:tc>
                <a:tc>
                  <a:txBody>
                    <a:bodyPr/>
                    <a:lstStyle/>
                    <a:p>
                      <a:pPr marL="0" algn="l" defTabSz="457200" rtl="0" eaLnBrk="1" latinLnBrk="0" hangingPunct="1"/>
                      <a:r>
                        <a:rPr lang="en-ZA" sz="1200" b="1" kern="1200" dirty="0">
                          <a:solidFill>
                            <a:schemeClr val="accent6"/>
                          </a:solidFill>
                          <a:latin typeface="Arial" panose="020B0604020202020204" pitchFamily="34" charset="0"/>
                          <a:ea typeface="+mn-ea"/>
                          <a:cs typeface="Arial" panose="020B0604020202020204" pitchFamily="34" charset="0"/>
                        </a:rPr>
                        <a:t>Audit Committee</a:t>
                      </a:r>
                    </a:p>
                  </a:txBody>
                  <a:tcPr/>
                </a:tc>
                <a:tc>
                  <a:txBody>
                    <a:bodyPr/>
                    <a:lstStyle/>
                    <a:p>
                      <a:pPr marL="0" indent="0" algn="just">
                        <a:buFont typeface="Arial" panose="020B0604020202020204" pitchFamily="34" charset="0"/>
                        <a:buNone/>
                      </a:pPr>
                      <a:r>
                        <a:rPr lang="en-ZA" sz="1200" dirty="0">
                          <a:solidFill>
                            <a:schemeClr val="tx1"/>
                          </a:solidFill>
                          <a:latin typeface="Arial" panose="020B0604020202020204" pitchFamily="34" charset="0"/>
                          <a:cs typeface="Arial" panose="020B0604020202020204" pitchFamily="34" charset="0"/>
                        </a:rPr>
                        <a:t>Supported the Municipality on the AC meetings and coordinated an AC training for</a:t>
                      </a:r>
                      <a:r>
                        <a:rPr lang="en-ZA" sz="1200" baseline="0" dirty="0">
                          <a:solidFill>
                            <a:schemeClr val="tx1"/>
                          </a:solidFill>
                          <a:latin typeface="Arial" panose="020B0604020202020204" pitchFamily="34" charset="0"/>
                          <a:cs typeface="Arial" panose="020B0604020202020204" pitchFamily="34" charset="0"/>
                        </a:rPr>
                        <a:t> the members of the AC in order for them to discharge their responsibility properly.</a:t>
                      </a:r>
                      <a:endParaRPr lang="en-ZA" sz="12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0799169"/>
                  </a:ext>
                </a:extLst>
              </a:tr>
              <a:tr h="471464">
                <a:tc>
                  <a:txBody>
                    <a:bodyPr/>
                    <a:lstStyle/>
                    <a:p>
                      <a:r>
                        <a:rPr lang="en-ZA" sz="1200" dirty="0" smtClean="0">
                          <a:solidFill>
                            <a:schemeClr val="tx1"/>
                          </a:solidFill>
                          <a:latin typeface="Arial" panose="020B0604020202020204" pitchFamily="34" charset="0"/>
                          <a:cs typeface="Arial" panose="020B0604020202020204" pitchFamily="34" charset="0"/>
                        </a:rPr>
                        <a:t>3</a:t>
                      </a:r>
                      <a:endParaRPr lang="en-ZA" sz="1200" dirty="0">
                        <a:solidFill>
                          <a:schemeClr val="tx1"/>
                        </a:solidFill>
                        <a:latin typeface="Arial" panose="020B0604020202020204" pitchFamily="34" charset="0"/>
                        <a:cs typeface="Arial" panose="020B0604020202020204" pitchFamily="34" charset="0"/>
                      </a:endParaRPr>
                    </a:p>
                  </a:txBody>
                  <a:tcPr/>
                </a:tc>
                <a:tc>
                  <a:txBody>
                    <a:bodyPr/>
                    <a:lstStyle/>
                    <a:p>
                      <a:pPr algn="l"/>
                      <a:r>
                        <a:rPr lang="en-ZA" sz="1200" b="1" dirty="0">
                          <a:solidFill>
                            <a:schemeClr val="accent6"/>
                          </a:solidFill>
                          <a:latin typeface="Arial" panose="020B0604020202020204" pitchFamily="34" charset="0"/>
                          <a:cs typeface="Arial" panose="020B0604020202020204" pitchFamily="34" charset="0"/>
                        </a:rPr>
                        <a:t>Budget and </a:t>
                      </a:r>
                      <a:r>
                        <a:rPr lang="en-GB" sz="1200" b="1" dirty="0">
                          <a:solidFill>
                            <a:schemeClr val="accent6"/>
                          </a:solidFill>
                          <a:latin typeface="Arial" panose="020B0604020202020204" pitchFamily="34" charset="0"/>
                          <a:ea typeface="Times New Roman" panose="02020603050405020304" pitchFamily="18" charset="0"/>
                          <a:cs typeface="Arial" panose="020B0604020202020204" pitchFamily="34" charset="0"/>
                        </a:rPr>
                        <a:t>Assessment and Mid –Year Performance Reviews</a:t>
                      </a:r>
                      <a:endParaRPr lang="en-ZA" sz="1200" b="1" dirty="0">
                        <a:solidFill>
                          <a:schemeClr val="accent6"/>
                        </a:solidFill>
                        <a:latin typeface="Arial" panose="020B0604020202020204" pitchFamily="34" charset="0"/>
                        <a:cs typeface="Arial" panose="020B0604020202020204" pitchFamily="34" charset="0"/>
                      </a:endParaRPr>
                    </a:p>
                  </a:txBody>
                  <a:tcPr/>
                </a:tc>
                <a:tc>
                  <a:txBody>
                    <a:bodyPr/>
                    <a:lstStyle/>
                    <a:p>
                      <a:pPr marL="0" indent="0" algn="just" defTabSz="457200" rtl="0" eaLnBrk="1" latinLnBrk="0" hangingPunct="1">
                        <a:buFont typeface="Arial" panose="020B0604020202020204" pitchFamily="34" charset="0"/>
                        <a:buNone/>
                      </a:pPr>
                      <a:r>
                        <a:rPr lang="en-ZA" sz="1200" kern="1200" dirty="0">
                          <a:solidFill>
                            <a:schemeClr val="tx1"/>
                          </a:solidFill>
                          <a:latin typeface="Arial" panose="020B0604020202020204" pitchFamily="34" charset="0"/>
                          <a:ea typeface="+mn-ea"/>
                          <a:cs typeface="Arial" panose="020B0604020202020204" pitchFamily="34" charset="0"/>
                        </a:rPr>
                        <a:t>Supported</a:t>
                      </a:r>
                      <a:r>
                        <a:rPr lang="en-ZA" sz="1200" kern="1200" baseline="0" dirty="0">
                          <a:solidFill>
                            <a:schemeClr val="tx1"/>
                          </a:solidFill>
                          <a:latin typeface="Arial" panose="020B0604020202020204" pitchFamily="34" charset="0"/>
                          <a:ea typeface="+mn-ea"/>
                          <a:cs typeface="Arial" panose="020B0604020202020204" pitchFamily="34" charset="0"/>
                        </a:rPr>
                        <a:t> the municipality during the mid-year performance reviews to make sure that they plan better and improve their performance for the remaining semester.</a:t>
                      </a:r>
                      <a:endParaRPr lang="en-ZA" sz="1200" kern="1200" dirty="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3381959337"/>
                  </a:ext>
                </a:extLst>
              </a:tr>
              <a:tr h="471464">
                <a:tc>
                  <a:txBody>
                    <a:bodyPr/>
                    <a:lstStyle/>
                    <a:p>
                      <a:r>
                        <a:rPr lang="en-ZA" sz="1200" dirty="0" smtClean="0">
                          <a:solidFill>
                            <a:schemeClr val="tx1"/>
                          </a:solidFill>
                          <a:latin typeface="Arial" panose="020B0604020202020204" pitchFamily="34" charset="0"/>
                          <a:cs typeface="Arial" panose="020B0604020202020204" pitchFamily="34" charset="0"/>
                        </a:rPr>
                        <a:t>4</a:t>
                      </a:r>
                      <a:endParaRPr lang="en-ZA" sz="1200" dirty="0">
                        <a:solidFill>
                          <a:schemeClr val="tx1"/>
                        </a:solidFill>
                        <a:latin typeface="Arial" panose="020B0604020202020204" pitchFamily="34" charset="0"/>
                        <a:cs typeface="Arial" panose="020B060402020202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b="1" dirty="0">
                          <a:solidFill>
                            <a:schemeClr val="accent6"/>
                          </a:solidFill>
                          <a:latin typeface="Arial" panose="020B0604020202020204" pitchFamily="34" charset="0"/>
                          <a:cs typeface="Arial" panose="020B0604020202020204" pitchFamily="34" charset="0"/>
                        </a:rPr>
                        <a:t>Revenue,</a:t>
                      </a:r>
                      <a:r>
                        <a:rPr lang="en-ZA" sz="1200" b="1" baseline="0" dirty="0">
                          <a:solidFill>
                            <a:schemeClr val="accent6"/>
                          </a:solidFill>
                          <a:latin typeface="Arial" panose="020B0604020202020204" pitchFamily="34" charset="0"/>
                          <a:cs typeface="Arial" panose="020B0604020202020204" pitchFamily="34" charset="0"/>
                        </a:rPr>
                        <a:t> Credit and Debts controls workshop</a:t>
                      </a:r>
                      <a:endParaRPr lang="en-ZA" sz="1200" b="1" dirty="0">
                        <a:solidFill>
                          <a:schemeClr val="accent6"/>
                        </a:solidFill>
                        <a:latin typeface="Arial" panose="020B0604020202020204" pitchFamily="34" charset="0"/>
                        <a:cs typeface="Arial" panose="020B0604020202020204" pitchFamily="34" charset="0"/>
                      </a:endParaRPr>
                    </a:p>
                  </a:txBody>
                  <a:tcPr/>
                </a:tc>
                <a:tc>
                  <a:txBody>
                    <a:bodyPr/>
                    <a:lstStyle/>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aseline="0" dirty="0">
                          <a:solidFill>
                            <a:schemeClr val="tx1"/>
                          </a:solidFill>
                          <a:latin typeface="Arial" panose="020B0604020202020204" pitchFamily="34" charset="0"/>
                          <a:cs typeface="Arial" panose="020B0604020202020204" pitchFamily="34" charset="0"/>
                        </a:rPr>
                        <a:t>The aim is to assist municipalities in improving revenue collection and payment of creditors.</a:t>
                      </a:r>
                    </a:p>
                  </a:txBody>
                  <a:tcPr/>
                </a:tc>
                <a:extLst>
                  <a:ext uri="{0D108BD9-81ED-4DB2-BD59-A6C34878D82A}">
                    <a16:rowId xmlns:a16="http://schemas.microsoft.com/office/drawing/2014/main" val="766620414"/>
                  </a:ext>
                </a:extLst>
              </a:tr>
              <a:tr h="471464">
                <a:tc>
                  <a:txBody>
                    <a:bodyPr/>
                    <a:lstStyle/>
                    <a:p>
                      <a:r>
                        <a:rPr lang="en-ZA" sz="1200" dirty="0" smtClean="0">
                          <a:solidFill>
                            <a:schemeClr val="tx1"/>
                          </a:solidFill>
                          <a:latin typeface="Arial" panose="020B0604020202020204" pitchFamily="34" charset="0"/>
                          <a:cs typeface="Arial" panose="020B0604020202020204" pitchFamily="34" charset="0"/>
                        </a:rPr>
                        <a:t>5</a:t>
                      </a:r>
                      <a:endParaRPr lang="en-ZA" sz="1200" dirty="0">
                        <a:solidFill>
                          <a:schemeClr val="tx1"/>
                        </a:solidFill>
                        <a:latin typeface="Arial" panose="020B0604020202020204" pitchFamily="34" charset="0"/>
                        <a:cs typeface="Arial" panose="020B0604020202020204" pitchFamily="34" charset="0"/>
                      </a:endParaRPr>
                    </a:p>
                  </a:txBody>
                  <a:tcPr/>
                </a:tc>
                <a:tc>
                  <a:txBody>
                    <a:bodyPr/>
                    <a:lstStyle/>
                    <a:p>
                      <a:pPr marL="0" algn="l" defTabSz="457200" rtl="0" eaLnBrk="1" latinLnBrk="0" hangingPunct="1"/>
                      <a:r>
                        <a:rPr lang="en-ZA" sz="1200" b="1" dirty="0">
                          <a:solidFill>
                            <a:schemeClr val="accent6"/>
                          </a:solidFill>
                          <a:latin typeface="Arial" panose="020B0604020202020204" pitchFamily="34" charset="0"/>
                          <a:cs typeface="Arial" panose="020B0604020202020204" pitchFamily="34" charset="0"/>
                        </a:rPr>
                        <a:t>Financial Recovery Plan</a:t>
                      </a:r>
                      <a:endParaRPr lang="en-ZA" sz="1200" b="1" kern="1200" dirty="0">
                        <a:solidFill>
                          <a:schemeClr val="accent6"/>
                        </a:solidFill>
                        <a:latin typeface="Arial" panose="020B0604020202020204" pitchFamily="34" charset="0"/>
                        <a:ea typeface="+mn-ea"/>
                        <a:cs typeface="Arial" panose="020B0604020202020204" pitchFamily="34" charset="0"/>
                      </a:endParaRPr>
                    </a:p>
                  </a:txBody>
                  <a:tcPr/>
                </a:tc>
                <a:tc>
                  <a:txBody>
                    <a:bodyPr/>
                    <a:lstStyle/>
                    <a:p>
                      <a:pPr marL="0" marR="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200" kern="1200" dirty="0">
                          <a:solidFill>
                            <a:schemeClr val="tx1"/>
                          </a:solidFill>
                          <a:latin typeface="Arial" panose="020B0604020202020204" pitchFamily="34" charset="0"/>
                          <a:ea typeface="+mn-ea"/>
                          <a:cs typeface="Arial" panose="020B0604020202020204" pitchFamily="34" charset="0"/>
                        </a:rPr>
                        <a:t>Participated in the Development of the Financial Recovery </a:t>
                      </a:r>
                      <a:r>
                        <a:rPr lang="en-ZA" sz="1200" kern="1200" dirty="0" smtClean="0">
                          <a:solidFill>
                            <a:schemeClr val="tx1"/>
                          </a:solidFill>
                          <a:latin typeface="Arial" panose="020B0604020202020204" pitchFamily="34" charset="0"/>
                          <a:ea typeface="+mn-ea"/>
                          <a:cs typeface="Arial" panose="020B0604020202020204" pitchFamily="34" charset="0"/>
                        </a:rPr>
                        <a:t>Plan</a:t>
                      </a:r>
                      <a:r>
                        <a:rPr lang="en-ZA" sz="1200" kern="1200" baseline="0" dirty="0" smtClean="0">
                          <a:solidFill>
                            <a:schemeClr val="tx1"/>
                          </a:solidFill>
                          <a:latin typeface="Arial" panose="020B0604020202020204" pitchFamily="34" charset="0"/>
                          <a:ea typeface="+mn-ea"/>
                          <a:cs typeface="Arial" panose="020B0604020202020204" pitchFamily="34" charset="0"/>
                        </a:rPr>
                        <a:t> (FRP).</a:t>
                      </a:r>
                      <a:endParaRPr lang="en-ZA" sz="1200" kern="1200" dirty="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53487437"/>
                  </a:ext>
                </a:extLst>
              </a:tr>
              <a:tr h="471464">
                <a:tc>
                  <a:txBody>
                    <a:bodyPr/>
                    <a:lstStyle/>
                    <a:p>
                      <a:r>
                        <a:rPr lang="en-ZA" sz="1200" dirty="0" smtClean="0">
                          <a:solidFill>
                            <a:schemeClr val="tx1"/>
                          </a:solidFill>
                          <a:latin typeface="Arial" panose="020B0604020202020204" pitchFamily="34" charset="0"/>
                          <a:cs typeface="Arial" panose="020B0604020202020204" pitchFamily="34" charset="0"/>
                        </a:rPr>
                        <a:t>6</a:t>
                      </a:r>
                      <a:endParaRPr lang="en-ZA" sz="1200" dirty="0">
                        <a:solidFill>
                          <a:schemeClr val="tx1"/>
                        </a:solidFill>
                        <a:latin typeface="Arial" panose="020B0604020202020204" pitchFamily="34" charset="0"/>
                        <a:cs typeface="Arial" panose="020B0604020202020204" pitchFamily="34" charset="0"/>
                      </a:endParaRPr>
                    </a:p>
                  </a:txBody>
                  <a:tcPr/>
                </a:tc>
                <a:tc>
                  <a:txBody>
                    <a:bodyPr/>
                    <a:lstStyle/>
                    <a:p>
                      <a:pPr marL="0" algn="l" defTabSz="457200" rtl="0" eaLnBrk="1" latinLnBrk="0" hangingPunct="1"/>
                      <a:r>
                        <a:rPr lang="en-ZA" sz="1200" b="1" kern="1200" dirty="0">
                          <a:solidFill>
                            <a:schemeClr val="accent6"/>
                          </a:solidFill>
                          <a:latin typeface="Arial" panose="020B0604020202020204" pitchFamily="34" charset="0"/>
                          <a:ea typeface="+mn-ea"/>
                          <a:cs typeface="Arial" panose="020B0604020202020204" pitchFamily="34" charset="0"/>
                        </a:rPr>
                        <a:t>Capacity building on Assets Management</a:t>
                      </a:r>
                    </a:p>
                  </a:txBody>
                  <a:tcPr/>
                </a:tc>
                <a:tc>
                  <a:txBody>
                    <a:bodyPr/>
                    <a:lstStyle/>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chemeClr val="tx1"/>
                          </a:solidFill>
                          <a:latin typeface="Arial" panose="020B0604020202020204" pitchFamily="34" charset="0"/>
                          <a:cs typeface="Arial" panose="020B0604020202020204" pitchFamily="34" charset="0"/>
                        </a:rPr>
                        <a:t>Producing</a:t>
                      </a:r>
                      <a:r>
                        <a:rPr lang="en-GB" sz="1200" baseline="0" dirty="0">
                          <a:solidFill>
                            <a:schemeClr val="tx1"/>
                          </a:solidFill>
                          <a:latin typeface="Arial" panose="020B0604020202020204" pitchFamily="34" charset="0"/>
                          <a:cs typeface="Arial" panose="020B0604020202020204" pitchFamily="34" charset="0"/>
                        </a:rPr>
                        <a:t> GRAP Compliant Assets Register and Annual Financial Statements.</a:t>
                      </a:r>
                      <a:endParaRPr lang="en-ZA" sz="1200" kern="1200" dirty="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473220466"/>
                  </a:ext>
                </a:extLst>
              </a:tr>
              <a:tr h="471464">
                <a:tc>
                  <a:txBody>
                    <a:bodyPr/>
                    <a:lstStyle/>
                    <a:p>
                      <a:r>
                        <a:rPr lang="en-ZA" sz="1200" dirty="0" smtClean="0">
                          <a:solidFill>
                            <a:schemeClr val="tx1"/>
                          </a:solidFill>
                          <a:latin typeface="Arial" panose="020B0604020202020204" pitchFamily="34" charset="0"/>
                          <a:cs typeface="Arial" panose="020B0604020202020204" pitchFamily="34" charset="0"/>
                        </a:rPr>
                        <a:t>7</a:t>
                      </a:r>
                      <a:endParaRPr lang="en-ZA" sz="1200" dirty="0">
                        <a:solidFill>
                          <a:schemeClr val="tx1"/>
                        </a:solidFill>
                        <a:latin typeface="Arial" panose="020B0604020202020204" pitchFamily="34" charset="0"/>
                        <a:cs typeface="Arial" panose="020B0604020202020204" pitchFamily="34" charset="0"/>
                      </a:endParaRPr>
                    </a:p>
                  </a:txBody>
                  <a:tcPr/>
                </a:tc>
                <a:tc>
                  <a:txBody>
                    <a:bodyPr/>
                    <a:lstStyle/>
                    <a:p>
                      <a:pPr marL="0" algn="l" defTabSz="457200" rtl="0" eaLnBrk="1" latinLnBrk="0" hangingPunct="1"/>
                      <a:r>
                        <a:rPr lang="en-ZA" sz="1200" b="1" kern="1200" dirty="0">
                          <a:solidFill>
                            <a:schemeClr val="accent6"/>
                          </a:solidFill>
                          <a:latin typeface="Arial" panose="020B0604020202020204" pitchFamily="34" charset="0"/>
                          <a:ea typeface="+mn-ea"/>
                          <a:cs typeface="Arial" panose="020B0604020202020204" pitchFamily="34" charset="0"/>
                        </a:rPr>
                        <a:t>Portfolio Based Induction</a:t>
                      </a:r>
                    </a:p>
                  </a:txBody>
                  <a:tcPr/>
                </a:tc>
                <a:tc>
                  <a:txBody>
                    <a:bodyPr/>
                    <a:lstStyle/>
                    <a:p>
                      <a:pPr marL="0" indent="0" algn="just" defTabSz="457200" rtl="0" eaLnBrk="1" latinLnBrk="0" hangingPunct="1">
                        <a:buFont typeface="Arial" panose="020B0604020202020204" pitchFamily="34" charset="0"/>
                        <a:buNone/>
                      </a:pPr>
                      <a:r>
                        <a:rPr lang="en-ZA" sz="1200" dirty="0">
                          <a:solidFill>
                            <a:schemeClr val="tx1"/>
                          </a:solidFill>
                          <a:latin typeface="Arial" panose="020B0604020202020204" pitchFamily="34" charset="0"/>
                          <a:cs typeface="Arial" panose="020B0604020202020204" pitchFamily="34" charset="0"/>
                        </a:rPr>
                        <a:t>Members</a:t>
                      </a:r>
                      <a:r>
                        <a:rPr lang="en-ZA" sz="1200" baseline="0" dirty="0">
                          <a:solidFill>
                            <a:schemeClr val="tx1"/>
                          </a:solidFill>
                          <a:latin typeface="Arial" panose="020B0604020202020204" pitchFamily="34" charset="0"/>
                          <a:cs typeface="Arial" panose="020B0604020202020204" pitchFamily="34" charset="0"/>
                        </a:rPr>
                        <a:t> of Council of Amathole District Municipality were capacitated through the ICIP to ensure the newly elected councillors have better understanding of the local government environment.</a:t>
                      </a:r>
                      <a:endParaRPr lang="en-ZA" sz="12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54469520"/>
                  </a:ext>
                </a:extLst>
              </a:tr>
            </a:tbl>
          </a:graphicData>
        </a:graphic>
      </p:graphicFrame>
    </p:spTree>
    <p:extLst>
      <p:ext uri="{BB962C8B-B14F-4D97-AF65-F5344CB8AC3E}">
        <p14:creationId xmlns:p14="http://schemas.microsoft.com/office/powerpoint/2010/main" val="39852465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fld id="{4CC04D4C-DC45-834A-A759-F6658CE957E3}" type="slidenum">
              <a:rPr lang="en-US" smtClean="0"/>
              <a:t>16</a:t>
            </a:fld>
            <a:endParaRPr lang="en-US" dirty="0"/>
          </a:p>
        </p:txBody>
      </p:sp>
      <p:sp>
        <p:nvSpPr>
          <p:cNvPr id="5" name="Content Placeholder 4"/>
          <p:cNvSpPr>
            <a:spLocks noGrp="1"/>
          </p:cNvSpPr>
          <p:nvPr>
            <p:ph sz="quarter" idx="10"/>
          </p:nvPr>
        </p:nvSpPr>
        <p:spPr>
          <a:xfrm>
            <a:off x="457200" y="893379"/>
            <a:ext cx="8229600" cy="3532175"/>
          </a:xfrm>
        </p:spPr>
        <p:txBody>
          <a:bodyPr>
            <a:normAutofit/>
          </a:bodyPr>
          <a:lstStyle/>
          <a:p>
            <a:pPr marL="0" indent="0">
              <a:buNone/>
            </a:pPr>
            <a:endParaRPr lang="en-US" sz="2400" b="1" dirty="0" smtClean="0">
              <a:solidFill>
                <a:schemeClr val="accent6"/>
              </a:solidFill>
              <a:latin typeface="Arial" panose="020B0604020202020204" pitchFamily="34" charset="0"/>
              <a:cs typeface="Arial" panose="020B0604020202020204" pitchFamily="34" charset="0"/>
            </a:endParaRPr>
          </a:p>
          <a:p>
            <a:pPr marL="0" indent="0">
              <a:buNone/>
            </a:pPr>
            <a:endParaRPr lang="en-US" sz="2400" b="1" dirty="0">
              <a:solidFill>
                <a:schemeClr val="accent6"/>
              </a:solidFill>
              <a:latin typeface="Arial" panose="020B0604020202020204" pitchFamily="34" charset="0"/>
              <a:cs typeface="Arial" panose="020B0604020202020204" pitchFamily="34" charset="0"/>
            </a:endParaRPr>
          </a:p>
        </p:txBody>
      </p:sp>
      <p:sp>
        <p:nvSpPr>
          <p:cNvPr id="6" name="Title 5"/>
          <p:cNvSpPr>
            <a:spLocks noGrp="1"/>
          </p:cNvSpPr>
          <p:nvPr>
            <p:ph type="title"/>
          </p:nvPr>
        </p:nvSpPr>
        <p:spPr>
          <a:xfrm>
            <a:off x="2411946" y="188005"/>
            <a:ext cx="6550794" cy="551482"/>
          </a:xfrm>
        </p:spPr>
        <p:txBody>
          <a:bodyPr/>
          <a:lstStyle/>
          <a:p>
            <a:endParaRPr lang="en-US" dirty="0">
              <a:latin typeface="Arial"/>
              <a:cs typeface="Arial"/>
            </a:endParaRPr>
          </a:p>
        </p:txBody>
      </p:sp>
      <p:graphicFrame>
        <p:nvGraphicFramePr>
          <p:cNvPr id="2" name="Table 1"/>
          <p:cNvGraphicFramePr>
            <a:graphicFrameLocks noGrp="1"/>
          </p:cNvGraphicFramePr>
          <p:nvPr>
            <p:extLst>
              <p:ext uri="{D42A27DB-BD31-4B8C-83A1-F6EECF244321}">
                <p14:modId xmlns:p14="http://schemas.microsoft.com/office/powerpoint/2010/main" val="801335312"/>
              </p:ext>
            </p:extLst>
          </p:nvPr>
        </p:nvGraphicFramePr>
        <p:xfrm>
          <a:off x="457200" y="893379"/>
          <a:ext cx="8229600" cy="4718845"/>
        </p:xfrm>
        <a:graphic>
          <a:graphicData uri="http://schemas.openxmlformats.org/drawingml/2006/table">
            <a:tbl>
              <a:tblPr firstRow="1" bandRow="1">
                <a:tableStyleId>{5C22544A-7EE6-4342-B048-85BDC9FD1C3A}</a:tableStyleId>
              </a:tblPr>
              <a:tblGrid>
                <a:gridCol w="572814">
                  <a:extLst>
                    <a:ext uri="{9D8B030D-6E8A-4147-A177-3AD203B41FA5}">
                      <a16:colId xmlns:a16="http://schemas.microsoft.com/office/drawing/2014/main" val="4112456893"/>
                    </a:ext>
                  </a:extLst>
                </a:gridCol>
                <a:gridCol w="2764220">
                  <a:extLst>
                    <a:ext uri="{9D8B030D-6E8A-4147-A177-3AD203B41FA5}">
                      <a16:colId xmlns:a16="http://schemas.microsoft.com/office/drawing/2014/main" val="1153823887"/>
                    </a:ext>
                  </a:extLst>
                </a:gridCol>
                <a:gridCol w="4892566">
                  <a:extLst>
                    <a:ext uri="{9D8B030D-6E8A-4147-A177-3AD203B41FA5}">
                      <a16:colId xmlns:a16="http://schemas.microsoft.com/office/drawing/2014/main" val="277905011"/>
                    </a:ext>
                  </a:extLst>
                </a:gridCol>
              </a:tblGrid>
              <a:tr h="588292">
                <a:tc>
                  <a:txBody>
                    <a:bodyPr/>
                    <a:lstStyle/>
                    <a:p>
                      <a:r>
                        <a:rPr lang="en-ZA" dirty="0" smtClean="0">
                          <a:solidFill>
                            <a:schemeClr val="tx1"/>
                          </a:solidFill>
                          <a:latin typeface="Arial" panose="020B0604020202020204" pitchFamily="34" charset="0"/>
                          <a:cs typeface="Arial" panose="020B0604020202020204" pitchFamily="34" charset="0"/>
                        </a:rPr>
                        <a:t>NO</a:t>
                      </a:r>
                      <a:endParaRPr lang="en-ZA" dirty="0">
                        <a:solidFill>
                          <a:schemeClr val="tx1"/>
                        </a:solidFill>
                        <a:latin typeface="Arial" panose="020B0604020202020204" pitchFamily="34" charset="0"/>
                        <a:cs typeface="Arial" panose="020B0604020202020204" pitchFamily="34" charset="0"/>
                      </a:endParaRPr>
                    </a:p>
                  </a:txBody>
                  <a:tcPr/>
                </a:tc>
                <a:tc>
                  <a:txBody>
                    <a:bodyPr/>
                    <a:lstStyle/>
                    <a:p>
                      <a:r>
                        <a:rPr lang="en-ZA" dirty="0" smtClean="0">
                          <a:solidFill>
                            <a:schemeClr val="tx1"/>
                          </a:solidFill>
                          <a:latin typeface="Arial" panose="020B0604020202020204" pitchFamily="34" charset="0"/>
                          <a:cs typeface="Arial" panose="020B0604020202020204" pitchFamily="34" charset="0"/>
                        </a:rPr>
                        <a:t>SUPPORT PROGRAMMES</a:t>
                      </a:r>
                      <a:endParaRPr lang="en-ZA" dirty="0">
                        <a:solidFill>
                          <a:schemeClr val="tx1"/>
                        </a:solidFill>
                        <a:latin typeface="Arial" panose="020B0604020202020204" pitchFamily="34" charset="0"/>
                        <a:cs typeface="Arial" panose="020B0604020202020204" pitchFamily="34" charset="0"/>
                      </a:endParaRPr>
                    </a:p>
                  </a:txBody>
                  <a:tcPr/>
                </a:tc>
                <a:tc>
                  <a:txBody>
                    <a:bodyPr/>
                    <a:lstStyle/>
                    <a:p>
                      <a:pPr marL="0" marR="0" indent="0" algn="l" defTabSz="405216" rtl="0" eaLnBrk="1" fontAlgn="auto" latinLnBrk="0" hangingPunct="1">
                        <a:lnSpc>
                          <a:spcPct val="100000"/>
                        </a:lnSpc>
                        <a:spcBef>
                          <a:spcPts val="0"/>
                        </a:spcBef>
                        <a:spcAft>
                          <a:spcPts val="0"/>
                        </a:spcAft>
                        <a:buClrTx/>
                        <a:buSzTx/>
                        <a:buFontTx/>
                        <a:buNone/>
                        <a:tabLst/>
                        <a:defRPr/>
                      </a:pPr>
                      <a:r>
                        <a:rPr lang="en-ZA" sz="1600" dirty="0" smtClean="0">
                          <a:solidFill>
                            <a:schemeClr val="tx1"/>
                          </a:solidFill>
                          <a:latin typeface="Arial" panose="020B0604020202020204" pitchFamily="34" charset="0"/>
                          <a:cs typeface="Arial" panose="020B0604020202020204" pitchFamily="34" charset="0"/>
                        </a:rPr>
                        <a:t>DESCRIPTION AND ENVISAGED IMPACT</a:t>
                      </a:r>
                    </a:p>
                    <a:p>
                      <a:endParaRPr lang="en-ZA" dirty="0"/>
                    </a:p>
                  </a:txBody>
                  <a:tcPr/>
                </a:tc>
                <a:extLst>
                  <a:ext uri="{0D108BD9-81ED-4DB2-BD59-A6C34878D82A}">
                    <a16:rowId xmlns:a16="http://schemas.microsoft.com/office/drawing/2014/main" val="2041011009"/>
                  </a:ext>
                </a:extLst>
              </a:tr>
              <a:tr h="743106">
                <a:tc>
                  <a:txBody>
                    <a:bodyPr/>
                    <a:lstStyle/>
                    <a:p>
                      <a:r>
                        <a:rPr lang="en-ZA" sz="1200" dirty="0" smtClean="0">
                          <a:solidFill>
                            <a:schemeClr val="tx1"/>
                          </a:solidFill>
                          <a:latin typeface="Arial" panose="020B0604020202020204" pitchFamily="34" charset="0"/>
                          <a:cs typeface="Arial" panose="020B0604020202020204" pitchFamily="34" charset="0"/>
                        </a:rPr>
                        <a:t>1</a:t>
                      </a:r>
                      <a:endParaRPr lang="en-ZA" sz="1200" dirty="0">
                        <a:solidFill>
                          <a:schemeClr val="tx1"/>
                        </a:solidFill>
                        <a:latin typeface="Arial" panose="020B0604020202020204" pitchFamily="34" charset="0"/>
                        <a:cs typeface="Arial" panose="020B0604020202020204" pitchFamily="34" charset="0"/>
                      </a:endParaRPr>
                    </a:p>
                  </a:txBody>
                  <a:tcPr/>
                </a:tc>
                <a:tc>
                  <a:txBody>
                    <a:bodyPr/>
                    <a:lstStyle/>
                    <a:p>
                      <a:pPr marL="0" marR="0" indent="0" algn="l" defTabSz="405216" rtl="0" eaLnBrk="1" fontAlgn="auto" latinLnBrk="0" hangingPunct="1">
                        <a:lnSpc>
                          <a:spcPct val="100000"/>
                        </a:lnSpc>
                        <a:spcBef>
                          <a:spcPts val="0"/>
                        </a:spcBef>
                        <a:spcAft>
                          <a:spcPts val="0"/>
                        </a:spcAft>
                        <a:buClrTx/>
                        <a:buSzTx/>
                        <a:buFontTx/>
                        <a:buNone/>
                        <a:tabLst/>
                        <a:defRPr/>
                      </a:pPr>
                      <a:r>
                        <a:rPr lang="en-ZA" sz="1200" b="1" kern="1200" dirty="0" smtClean="0">
                          <a:solidFill>
                            <a:schemeClr val="accent6"/>
                          </a:solidFill>
                          <a:latin typeface="Arial" panose="020B0604020202020204" pitchFamily="34" charset="0"/>
                          <a:ea typeface="+mn-ea"/>
                          <a:cs typeface="Arial" panose="020B0604020202020204" pitchFamily="34" charset="0"/>
                        </a:rPr>
                        <a:t>GRAP Training.</a:t>
                      </a:r>
                    </a:p>
                    <a:p>
                      <a:endParaRPr lang="en-ZA" sz="1200" b="1" dirty="0">
                        <a:solidFill>
                          <a:schemeClr val="accent6"/>
                        </a:solidFill>
                        <a:latin typeface="Arial" panose="020B0604020202020204" pitchFamily="34" charset="0"/>
                        <a:cs typeface="Arial" panose="020B0604020202020204" pitchFamily="34" charset="0"/>
                      </a:endParaRPr>
                    </a:p>
                  </a:txBody>
                  <a:tcPr/>
                </a:tc>
                <a:tc>
                  <a:txBody>
                    <a:bodyPr/>
                    <a:lstStyle/>
                    <a:p>
                      <a:pPr marL="0" marR="0" indent="0" algn="just" defTabSz="405216" rtl="0" eaLnBrk="1" fontAlgn="auto" latinLnBrk="0" hangingPunct="1">
                        <a:lnSpc>
                          <a:spcPct val="100000"/>
                        </a:lnSpc>
                        <a:spcBef>
                          <a:spcPts val="0"/>
                        </a:spcBef>
                        <a:spcAft>
                          <a:spcPts val="0"/>
                        </a:spcAft>
                        <a:buClrTx/>
                        <a:buSzTx/>
                        <a:buFontTx/>
                        <a:buNone/>
                        <a:tabLst/>
                        <a:defRPr/>
                      </a:pPr>
                      <a:r>
                        <a:rPr lang="en-ZA" sz="1200" b="0" kern="1200" dirty="0" smtClean="0">
                          <a:solidFill>
                            <a:schemeClr val="tx1"/>
                          </a:solidFill>
                          <a:latin typeface="Arial" panose="020B0604020202020204" pitchFamily="34" charset="0"/>
                          <a:ea typeface="+mn-ea"/>
                          <a:cs typeface="Arial" panose="020B0604020202020204" pitchFamily="34" charset="0"/>
                        </a:rPr>
                        <a:t>To empower both Councillors and Officials on the preparation of GRAP Annual Financial Statements and the oversight role of Councillors on the review of AFS.</a:t>
                      </a:r>
                      <a:endParaRPr lang="en-ZA" sz="12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81313776"/>
                  </a:ext>
                </a:extLst>
              </a:tr>
              <a:tr h="650218">
                <a:tc>
                  <a:txBody>
                    <a:bodyPr/>
                    <a:lstStyle/>
                    <a:p>
                      <a:r>
                        <a:rPr lang="en-ZA" sz="1200" dirty="0" smtClean="0">
                          <a:solidFill>
                            <a:schemeClr val="tx1"/>
                          </a:solidFill>
                          <a:latin typeface="Arial" panose="020B0604020202020204" pitchFamily="34" charset="0"/>
                          <a:cs typeface="Arial" panose="020B0604020202020204" pitchFamily="34" charset="0"/>
                        </a:rPr>
                        <a:t>2</a:t>
                      </a:r>
                      <a:endParaRPr lang="en-ZA" sz="1200" dirty="0">
                        <a:solidFill>
                          <a:schemeClr val="tx1"/>
                        </a:solidFill>
                        <a:latin typeface="Arial" panose="020B0604020202020204" pitchFamily="34" charset="0"/>
                        <a:cs typeface="Arial" panose="020B0604020202020204" pitchFamily="34" charset="0"/>
                      </a:endParaRPr>
                    </a:p>
                  </a:txBody>
                  <a:tcPr/>
                </a:tc>
                <a:tc>
                  <a:txBody>
                    <a:bodyPr/>
                    <a:lstStyle/>
                    <a:p>
                      <a:pPr marL="0" algn="l" defTabSz="457200" rtl="0" eaLnBrk="1" latinLnBrk="0" hangingPunct="1"/>
                      <a:r>
                        <a:rPr lang="en-ZA" sz="1200" b="1" kern="1200" dirty="0">
                          <a:solidFill>
                            <a:schemeClr val="accent6"/>
                          </a:solidFill>
                          <a:latin typeface="Arial" panose="020B0604020202020204" pitchFamily="34" charset="0"/>
                          <a:ea typeface="+mn-ea"/>
                          <a:cs typeface="Arial" panose="020B0604020202020204" pitchFamily="34" charset="0"/>
                        </a:rPr>
                        <a:t>Audit Committee</a:t>
                      </a:r>
                    </a:p>
                  </a:txBody>
                  <a:tcPr/>
                </a:tc>
                <a:tc>
                  <a:txBody>
                    <a:bodyPr/>
                    <a:lstStyle/>
                    <a:p>
                      <a:pPr marL="0" indent="0" algn="just">
                        <a:buFont typeface="Arial" panose="020B0604020202020204" pitchFamily="34" charset="0"/>
                        <a:buNone/>
                      </a:pPr>
                      <a:r>
                        <a:rPr lang="en-ZA" sz="1200" dirty="0">
                          <a:solidFill>
                            <a:schemeClr val="tx1"/>
                          </a:solidFill>
                          <a:latin typeface="Arial" panose="020B0604020202020204" pitchFamily="34" charset="0"/>
                          <a:cs typeface="Arial" panose="020B0604020202020204" pitchFamily="34" charset="0"/>
                        </a:rPr>
                        <a:t>Supported the Municipality on the AC meetings and coordinated an AC training for</a:t>
                      </a:r>
                      <a:r>
                        <a:rPr lang="en-ZA" sz="1200" baseline="0" dirty="0">
                          <a:solidFill>
                            <a:schemeClr val="tx1"/>
                          </a:solidFill>
                          <a:latin typeface="Arial" panose="020B0604020202020204" pitchFamily="34" charset="0"/>
                          <a:cs typeface="Arial" panose="020B0604020202020204" pitchFamily="34" charset="0"/>
                        </a:rPr>
                        <a:t> the members of the AC in order for them to discharge their responsibility properly.</a:t>
                      </a:r>
                      <a:endParaRPr lang="en-ZA" sz="12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0799169"/>
                  </a:ext>
                </a:extLst>
              </a:tr>
              <a:tr h="650218">
                <a:tc>
                  <a:txBody>
                    <a:bodyPr/>
                    <a:lstStyle/>
                    <a:p>
                      <a:r>
                        <a:rPr lang="en-ZA" sz="1200" dirty="0" smtClean="0">
                          <a:solidFill>
                            <a:schemeClr val="tx1"/>
                          </a:solidFill>
                          <a:latin typeface="Arial" panose="020B0604020202020204" pitchFamily="34" charset="0"/>
                          <a:cs typeface="Arial" panose="020B0604020202020204" pitchFamily="34" charset="0"/>
                        </a:rPr>
                        <a:t>3</a:t>
                      </a:r>
                      <a:endParaRPr lang="en-ZA" sz="1200" dirty="0">
                        <a:solidFill>
                          <a:schemeClr val="tx1"/>
                        </a:solidFill>
                        <a:latin typeface="Arial" panose="020B0604020202020204" pitchFamily="34" charset="0"/>
                        <a:cs typeface="Arial" panose="020B0604020202020204" pitchFamily="34" charset="0"/>
                      </a:endParaRPr>
                    </a:p>
                  </a:txBody>
                  <a:tcPr/>
                </a:tc>
                <a:tc>
                  <a:txBody>
                    <a:bodyPr/>
                    <a:lstStyle/>
                    <a:p>
                      <a:pPr algn="l"/>
                      <a:r>
                        <a:rPr lang="en-ZA" sz="1200" b="1" dirty="0">
                          <a:solidFill>
                            <a:schemeClr val="accent6"/>
                          </a:solidFill>
                          <a:latin typeface="Arial" panose="020B0604020202020204" pitchFamily="34" charset="0"/>
                          <a:cs typeface="Arial" panose="020B0604020202020204" pitchFamily="34" charset="0"/>
                        </a:rPr>
                        <a:t>Budget and </a:t>
                      </a:r>
                      <a:r>
                        <a:rPr lang="en-GB" sz="1200" b="1" dirty="0">
                          <a:solidFill>
                            <a:schemeClr val="accent6"/>
                          </a:solidFill>
                          <a:latin typeface="Arial" panose="020B0604020202020204" pitchFamily="34" charset="0"/>
                          <a:ea typeface="Times New Roman" panose="02020603050405020304" pitchFamily="18" charset="0"/>
                          <a:cs typeface="Arial" panose="020B0604020202020204" pitchFamily="34" charset="0"/>
                        </a:rPr>
                        <a:t>Assessment and Mid –Year Performance Reviews</a:t>
                      </a:r>
                      <a:endParaRPr lang="en-ZA" sz="1200" b="1" dirty="0">
                        <a:solidFill>
                          <a:schemeClr val="accent6"/>
                        </a:solidFill>
                        <a:latin typeface="Arial" panose="020B0604020202020204" pitchFamily="34" charset="0"/>
                        <a:cs typeface="Arial" panose="020B0604020202020204" pitchFamily="34" charset="0"/>
                      </a:endParaRPr>
                    </a:p>
                  </a:txBody>
                  <a:tcPr/>
                </a:tc>
                <a:tc>
                  <a:txBody>
                    <a:bodyPr/>
                    <a:lstStyle/>
                    <a:p>
                      <a:pPr marL="0" indent="0" algn="just" defTabSz="457200" rtl="0" eaLnBrk="1" latinLnBrk="0" hangingPunct="1">
                        <a:buFont typeface="Arial" panose="020B0604020202020204" pitchFamily="34" charset="0"/>
                        <a:buNone/>
                      </a:pPr>
                      <a:r>
                        <a:rPr lang="en-ZA" sz="1200" kern="1200" dirty="0">
                          <a:solidFill>
                            <a:schemeClr val="tx1"/>
                          </a:solidFill>
                          <a:latin typeface="Arial" panose="020B0604020202020204" pitchFamily="34" charset="0"/>
                          <a:ea typeface="+mn-ea"/>
                          <a:cs typeface="Arial" panose="020B0604020202020204" pitchFamily="34" charset="0"/>
                        </a:rPr>
                        <a:t>Supported</a:t>
                      </a:r>
                      <a:r>
                        <a:rPr lang="en-ZA" sz="1200" kern="1200" baseline="0" dirty="0">
                          <a:solidFill>
                            <a:schemeClr val="tx1"/>
                          </a:solidFill>
                          <a:latin typeface="Arial" panose="020B0604020202020204" pitchFamily="34" charset="0"/>
                          <a:ea typeface="+mn-ea"/>
                          <a:cs typeface="Arial" panose="020B0604020202020204" pitchFamily="34" charset="0"/>
                        </a:rPr>
                        <a:t> the municipality during the mid-year performance reviews to make sure that they plan better and improve their performance for the remaining semester.</a:t>
                      </a:r>
                      <a:endParaRPr lang="en-ZA" sz="1200" kern="1200" dirty="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3381959337"/>
                  </a:ext>
                </a:extLst>
              </a:tr>
              <a:tr h="478931">
                <a:tc>
                  <a:txBody>
                    <a:bodyPr/>
                    <a:lstStyle/>
                    <a:p>
                      <a:r>
                        <a:rPr lang="en-ZA" sz="1200" dirty="0" smtClean="0">
                          <a:solidFill>
                            <a:schemeClr val="tx1"/>
                          </a:solidFill>
                          <a:latin typeface="Arial" panose="020B0604020202020204" pitchFamily="34" charset="0"/>
                          <a:cs typeface="Arial" panose="020B0604020202020204" pitchFamily="34" charset="0"/>
                        </a:rPr>
                        <a:t>4</a:t>
                      </a:r>
                      <a:endParaRPr lang="en-ZA" sz="1200" dirty="0">
                        <a:solidFill>
                          <a:schemeClr val="tx1"/>
                        </a:solidFill>
                        <a:latin typeface="Arial" panose="020B0604020202020204" pitchFamily="34" charset="0"/>
                        <a:cs typeface="Arial" panose="020B060402020202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b="1" dirty="0">
                          <a:solidFill>
                            <a:schemeClr val="accent6"/>
                          </a:solidFill>
                          <a:latin typeface="Arial" panose="020B0604020202020204" pitchFamily="34" charset="0"/>
                          <a:cs typeface="Arial" panose="020B0604020202020204" pitchFamily="34" charset="0"/>
                        </a:rPr>
                        <a:t>Revenue,</a:t>
                      </a:r>
                      <a:r>
                        <a:rPr lang="en-ZA" sz="1200" b="1" baseline="0" dirty="0">
                          <a:solidFill>
                            <a:schemeClr val="accent6"/>
                          </a:solidFill>
                          <a:latin typeface="Arial" panose="020B0604020202020204" pitchFamily="34" charset="0"/>
                          <a:cs typeface="Arial" panose="020B0604020202020204" pitchFamily="34" charset="0"/>
                        </a:rPr>
                        <a:t> Credit and Debts controls workshop</a:t>
                      </a:r>
                      <a:endParaRPr lang="en-ZA" sz="1200" b="1" dirty="0">
                        <a:solidFill>
                          <a:schemeClr val="accent6"/>
                        </a:solidFill>
                        <a:latin typeface="Arial" panose="020B0604020202020204" pitchFamily="34" charset="0"/>
                        <a:cs typeface="Arial" panose="020B0604020202020204" pitchFamily="34" charset="0"/>
                      </a:endParaRPr>
                    </a:p>
                  </a:txBody>
                  <a:tcPr/>
                </a:tc>
                <a:tc>
                  <a:txBody>
                    <a:bodyPr/>
                    <a:lstStyle/>
                    <a:p>
                      <a:pPr marL="0" marR="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200" baseline="0" dirty="0">
                          <a:solidFill>
                            <a:schemeClr val="tx1"/>
                          </a:solidFill>
                          <a:latin typeface="Arial" panose="020B0604020202020204" pitchFamily="34" charset="0"/>
                          <a:cs typeface="Arial" panose="020B0604020202020204" pitchFamily="34" charset="0"/>
                        </a:rPr>
                        <a:t>The aim is to assist municipalities in improving revenue collection and payment of creditors.</a:t>
                      </a:r>
                    </a:p>
                  </a:txBody>
                  <a:tcPr/>
                </a:tc>
                <a:extLst>
                  <a:ext uri="{0D108BD9-81ED-4DB2-BD59-A6C34878D82A}">
                    <a16:rowId xmlns:a16="http://schemas.microsoft.com/office/drawing/2014/main" val="766620414"/>
                  </a:ext>
                </a:extLst>
              </a:tr>
              <a:tr h="478931">
                <a:tc>
                  <a:txBody>
                    <a:bodyPr/>
                    <a:lstStyle/>
                    <a:p>
                      <a:r>
                        <a:rPr lang="en-ZA" sz="1200" dirty="0" smtClean="0">
                          <a:solidFill>
                            <a:schemeClr val="tx1"/>
                          </a:solidFill>
                          <a:latin typeface="Arial" panose="020B0604020202020204" pitchFamily="34" charset="0"/>
                          <a:cs typeface="Arial" panose="020B0604020202020204" pitchFamily="34" charset="0"/>
                        </a:rPr>
                        <a:t>5</a:t>
                      </a:r>
                      <a:endParaRPr lang="en-ZA" sz="1200" dirty="0">
                        <a:solidFill>
                          <a:schemeClr val="tx1"/>
                        </a:solidFill>
                        <a:latin typeface="Arial" panose="020B0604020202020204" pitchFamily="34" charset="0"/>
                        <a:cs typeface="Arial" panose="020B0604020202020204" pitchFamily="34" charset="0"/>
                      </a:endParaRPr>
                    </a:p>
                  </a:txBody>
                  <a:tcPr/>
                </a:tc>
                <a:tc>
                  <a:txBody>
                    <a:bodyPr/>
                    <a:lstStyle/>
                    <a:p>
                      <a:pPr marL="0" algn="l" defTabSz="457200" rtl="0" eaLnBrk="1" latinLnBrk="0" hangingPunct="1"/>
                      <a:r>
                        <a:rPr lang="en-ZA" sz="1200" b="1" dirty="0">
                          <a:solidFill>
                            <a:schemeClr val="accent6"/>
                          </a:solidFill>
                          <a:latin typeface="Arial" panose="020B0604020202020204" pitchFamily="34" charset="0"/>
                          <a:cs typeface="Arial" panose="020B0604020202020204" pitchFamily="34" charset="0"/>
                        </a:rPr>
                        <a:t>Financial Recovery Plan</a:t>
                      </a:r>
                      <a:endParaRPr lang="en-ZA" sz="1200" b="1" kern="1200" dirty="0">
                        <a:solidFill>
                          <a:schemeClr val="accent6"/>
                        </a:solidFill>
                        <a:latin typeface="Arial" panose="020B0604020202020204" pitchFamily="34" charset="0"/>
                        <a:ea typeface="+mn-ea"/>
                        <a:cs typeface="Arial" panose="020B0604020202020204" pitchFamily="34" charset="0"/>
                      </a:endParaRPr>
                    </a:p>
                  </a:txBody>
                  <a:tcPr/>
                </a:tc>
                <a:tc>
                  <a:txBody>
                    <a:bodyPr/>
                    <a:lstStyle/>
                    <a:p>
                      <a:pPr marL="0" marR="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200" kern="1200" dirty="0">
                          <a:solidFill>
                            <a:schemeClr val="tx1"/>
                          </a:solidFill>
                          <a:latin typeface="Arial" panose="020B0604020202020204" pitchFamily="34" charset="0"/>
                          <a:ea typeface="+mn-ea"/>
                          <a:cs typeface="Arial" panose="020B0604020202020204" pitchFamily="34" charset="0"/>
                        </a:rPr>
                        <a:t>Participated in the Development of the Financial Recovery Plan as the municipality was under section 139 of the Constitution.</a:t>
                      </a:r>
                    </a:p>
                  </a:txBody>
                  <a:tcPr/>
                </a:tc>
                <a:extLst>
                  <a:ext uri="{0D108BD9-81ED-4DB2-BD59-A6C34878D82A}">
                    <a16:rowId xmlns:a16="http://schemas.microsoft.com/office/drawing/2014/main" val="253487437"/>
                  </a:ext>
                </a:extLst>
              </a:tr>
              <a:tr h="478931">
                <a:tc>
                  <a:txBody>
                    <a:bodyPr/>
                    <a:lstStyle/>
                    <a:p>
                      <a:r>
                        <a:rPr lang="en-ZA" sz="1200" dirty="0" smtClean="0">
                          <a:solidFill>
                            <a:schemeClr val="tx1"/>
                          </a:solidFill>
                          <a:latin typeface="Arial" panose="020B0604020202020204" pitchFamily="34" charset="0"/>
                          <a:cs typeface="Arial" panose="020B0604020202020204" pitchFamily="34" charset="0"/>
                        </a:rPr>
                        <a:t>6</a:t>
                      </a:r>
                      <a:endParaRPr lang="en-ZA" sz="1200" dirty="0">
                        <a:solidFill>
                          <a:schemeClr val="tx1"/>
                        </a:solidFill>
                        <a:latin typeface="Arial" panose="020B0604020202020204" pitchFamily="34" charset="0"/>
                        <a:cs typeface="Arial" panose="020B0604020202020204" pitchFamily="34" charset="0"/>
                      </a:endParaRPr>
                    </a:p>
                  </a:txBody>
                  <a:tcPr/>
                </a:tc>
                <a:tc>
                  <a:txBody>
                    <a:bodyPr/>
                    <a:lstStyle/>
                    <a:p>
                      <a:pPr marL="0" algn="l" defTabSz="457200" rtl="0" eaLnBrk="1" latinLnBrk="0" hangingPunct="1"/>
                      <a:r>
                        <a:rPr lang="en-ZA" sz="1200" b="1" kern="1200" dirty="0">
                          <a:solidFill>
                            <a:schemeClr val="accent6"/>
                          </a:solidFill>
                          <a:latin typeface="Arial" panose="020B0604020202020204" pitchFamily="34" charset="0"/>
                          <a:ea typeface="+mn-ea"/>
                          <a:cs typeface="Arial" panose="020B0604020202020204" pitchFamily="34" charset="0"/>
                        </a:rPr>
                        <a:t>Capacity building on Assets Management</a:t>
                      </a:r>
                    </a:p>
                  </a:txBody>
                  <a:tcPr/>
                </a:tc>
                <a:tc>
                  <a:txBody>
                    <a:bodyPr/>
                    <a:lstStyle/>
                    <a:p>
                      <a:pPr marL="0" marR="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solidFill>
                            <a:schemeClr val="tx1"/>
                          </a:solidFill>
                          <a:latin typeface="Arial" panose="020B0604020202020204" pitchFamily="34" charset="0"/>
                          <a:cs typeface="Arial" panose="020B0604020202020204" pitchFamily="34" charset="0"/>
                        </a:rPr>
                        <a:t>Producing</a:t>
                      </a:r>
                      <a:r>
                        <a:rPr lang="en-GB" sz="1200" baseline="0" dirty="0">
                          <a:solidFill>
                            <a:schemeClr val="tx1"/>
                          </a:solidFill>
                          <a:latin typeface="Arial" panose="020B0604020202020204" pitchFamily="34" charset="0"/>
                          <a:cs typeface="Arial" panose="020B0604020202020204" pitchFamily="34" charset="0"/>
                        </a:rPr>
                        <a:t> GRAP Compliant Assets Register and Annual Financial Statements.</a:t>
                      </a:r>
                      <a:endParaRPr lang="en-ZA" sz="1200" kern="1200" dirty="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473220466"/>
                  </a:ext>
                </a:extLst>
              </a:tr>
              <a:tr h="650218">
                <a:tc>
                  <a:txBody>
                    <a:bodyPr/>
                    <a:lstStyle/>
                    <a:p>
                      <a:r>
                        <a:rPr lang="en-ZA" sz="1200" dirty="0" smtClean="0">
                          <a:solidFill>
                            <a:schemeClr val="tx1"/>
                          </a:solidFill>
                          <a:latin typeface="Arial" panose="020B0604020202020204" pitchFamily="34" charset="0"/>
                          <a:cs typeface="Arial" panose="020B0604020202020204" pitchFamily="34" charset="0"/>
                        </a:rPr>
                        <a:t>7</a:t>
                      </a:r>
                      <a:endParaRPr lang="en-ZA" sz="1200" dirty="0">
                        <a:solidFill>
                          <a:schemeClr val="tx1"/>
                        </a:solidFill>
                        <a:latin typeface="Arial" panose="020B0604020202020204" pitchFamily="34" charset="0"/>
                        <a:cs typeface="Arial" panose="020B0604020202020204" pitchFamily="34" charset="0"/>
                      </a:endParaRPr>
                    </a:p>
                  </a:txBody>
                  <a:tcPr/>
                </a:tc>
                <a:tc>
                  <a:txBody>
                    <a:bodyPr/>
                    <a:lstStyle/>
                    <a:p>
                      <a:pPr marL="0" algn="l" defTabSz="457200" rtl="0" eaLnBrk="1" latinLnBrk="0" hangingPunct="1"/>
                      <a:r>
                        <a:rPr lang="en-ZA" sz="1200" b="1" kern="1200" dirty="0">
                          <a:solidFill>
                            <a:schemeClr val="accent6"/>
                          </a:solidFill>
                          <a:latin typeface="Arial" panose="020B0604020202020204" pitchFamily="34" charset="0"/>
                          <a:ea typeface="+mn-ea"/>
                          <a:cs typeface="Arial" panose="020B0604020202020204" pitchFamily="34" charset="0"/>
                        </a:rPr>
                        <a:t>Portfolio Based Induction</a:t>
                      </a:r>
                    </a:p>
                  </a:txBody>
                  <a:tcPr/>
                </a:tc>
                <a:tc>
                  <a:txBody>
                    <a:bodyPr/>
                    <a:lstStyle/>
                    <a:p>
                      <a:pPr marL="0" indent="0" algn="just" defTabSz="457200" rtl="0" eaLnBrk="1" latinLnBrk="0" hangingPunct="1">
                        <a:buFont typeface="Arial" panose="020B0604020202020204" pitchFamily="34" charset="0"/>
                        <a:buNone/>
                      </a:pPr>
                      <a:r>
                        <a:rPr lang="en-ZA" sz="1200" dirty="0">
                          <a:solidFill>
                            <a:schemeClr val="tx1"/>
                          </a:solidFill>
                          <a:latin typeface="Arial" panose="020B0604020202020204" pitchFamily="34" charset="0"/>
                          <a:cs typeface="Arial" panose="020B0604020202020204" pitchFamily="34" charset="0"/>
                        </a:rPr>
                        <a:t>Members</a:t>
                      </a:r>
                      <a:r>
                        <a:rPr lang="en-ZA" sz="1200" baseline="0" dirty="0">
                          <a:solidFill>
                            <a:schemeClr val="tx1"/>
                          </a:solidFill>
                          <a:latin typeface="Arial" panose="020B0604020202020204" pitchFamily="34" charset="0"/>
                          <a:cs typeface="Arial" panose="020B0604020202020204" pitchFamily="34" charset="0"/>
                        </a:rPr>
                        <a:t> of Council of Amathole District Municipality were capacitated through the ICIP to ensure the newly elected councillors have better understanding of the local government environment.</a:t>
                      </a:r>
                      <a:endParaRPr lang="en-ZA" sz="12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54469520"/>
                  </a:ext>
                </a:extLst>
              </a:tr>
            </a:tbl>
          </a:graphicData>
        </a:graphic>
      </p:graphicFrame>
    </p:spTree>
    <p:extLst>
      <p:ext uri="{BB962C8B-B14F-4D97-AF65-F5344CB8AC3E}">
        <p14:creationId xmlns:p14="http://schemas.microsoft.com/office/powerpoint/2010/main" val="35453843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dirty="0" smtClean="0">
                <a:latin typeface="Arial" panose="020B0604020202020204" pitchFamily="34" charset="0"/>
                <a:cs typeface="Arial" panose="020B0604020202020204" pitchFamily="34" charset="0"/>
              </a:rPr>
              <a:t>OTHER SUPPORT</a:t>
            </a:r>
            <a:endParaRPr lang="en-ZA" sz="2400"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0"/>
          </p:nvPr>
        </p:nvSpPr>
        <p:spPr>
          <a:xfrm>
            <a:off x="457200" y="924909"/>
            <a:ext cx="8229600" cy="3678621"/>
          </a:xfrm>
        </p:spPr>
        <p:txBody>
          <a:bodyPr>
            <a:noAutofit/>
          </a:bodyPr>
          <a:lstStyle/>
          <a:p>
            <a:pPr lvl="1" algn="just">
              <a:spcBef>
                <a:spcPts val="0"/>
              </a:spcBef>
              <a:spcAft>
                <a:spcPts val="800"/>
              </a:spcAft>
              <a:buClr>
                <a:schemeClr val="accent6"/>
              </a:buClr>
              <a:buFont typeface="Wingdings" panose="05000000000000000000" pitchFamily="2" charset="2"/>
              <a:buChar char="§"/>
            </a:pPr>
            <a:r>
              <a:rPr lang="en-GB" sz="1200" dirty="0" smtClean="0">
                <a:latin typeface="Arial" panose="020B0604020202020204" pitchFamily="34" charset="0"/>
                <a:ea typeface="Calibri" panose="020F0502020204030204" pitchFamily="34" charset="0"/>
                <a:cs typeface="Arial" panose="020B0604020202020204" pitchFamily="34" charset="0"/>
              </a:rPr>
              <a:t>Amathole </a:t>
            </a:r>
            <a:r>
              <a:rPr lang="en-GB" sz="1200" dirty="0">
                <a:latin typeface="Arial" panose="020B0604020202020204" pitchFamily="34" charset="0"/>
                <a:ea typeface="Calibri" panose="020F0502020204030204" pitchFamily="34" charset="0"/>
                <a:cs typeface="Arial" panose="020B0604020202020204" pitchFamily="34" charset="0"/>
              </a:rPr>
              <a:t>DM (ADM) </a:t>
            </a:r>
            <a:r>
              <a:rPr lang="en-GB" sz="1200" dirty="0" smtClean="0">
                <a:latin typeface="Arial" panose="020B0604020202020204" pitchFamily="34" charset="0"/>
                <a:ea typeface="Calibri" panose="020F0502020204030204" pitchFamily="34" charset="0"/>
                <a:cs typeface="Arial" panose="020B0604020202020204" pitchFamily="34" charset="0"/>
              </a:rPr>
              <a:t>is a beneficiary of a </a:t>
            </a:r>
            <a:r>
              <a:rPr lang="en-GB" sz="1200" dirty="0">
                <a:latin typeface="Arial" panose="020B0604020202020204" pitchFamily="34" charset="0"/>
                <a:ea typeface="Calibri" panose="020F0502020204030204" pitchFamily="34" charset="0"/>
                <a:cs typeface="Arial" panose="020B0604020202020204" pitchFamily="34" charset="0"/>
              </a:rPr>
              <a:t>partnership between the German </a:t>
            </a:r>
            <a:r>
              <a:rPr lang="en-GB" sz="1200" dirty="0" smtClean="0">
                <a:latin typeface="Arial" panose="020B0604020202020204" pitchFamily="34" charset="0"/>
                <a:ea typeface="Calibri" panose="020F0502020204030204" pitchFamily="34" charset="0"/>
                <a:cs typeface="Arial" panose="020B0604020202020204" pitchFamily="34" charset="0"/>
              </a:rPr>
              <a:t>Province </a:t>
            </a:r>
            <a:r>
              <a:rPr lang="en-GB" sz="1200" dirty="0">
                <a:latin typeface="Arial" panose="020B0604020202020204" pitchFamily="34" charset="0"/>
                <a:ea typeface="Calibri" panose="020F0502020204030204" pitchFamily="34" charset="0"/>
                <a:cs typeface="Arial" panose="020B0604020202020204" pitchFamily="34" charset="0"/>
              </a:rPr>
              <a:t>of Lower Saxony and the Eastern Cape Province in South Africa, the German Management Academy Lower </a:t>
            </a:r>
            <a:r>
              <a:rPr lang="en-GB" sz="1200" dirty="0" smtClean="0">
                <a:latin typeface="Arial" panose="020B0604020202020204" pitchFamily="34" charset="0"/>
                <a:ea typeface="Calibri" panose="020F0502020204030204" pitchFamily="34" charset="0"/>
                <a:cs typeface="Arial" panose="020B0604020202020204" pitchFamily="34" charset="0"/>
              </a:rPr>
              <a:t>Saxony.</a:t>
            </a:r>
          </a:p>
          <a:p>
            <a:pPr lvl="1" algn="just">
              <a:spcBef>
                <a:spcPts val="0"/>
              </a:spcBef>
              <a:spcAft>
                <a:spcPts val="800"/>
              </a:spcAft>
              <a:buClr>
                <a:schemeClr val="accent6"/>
              </a:buClr>
              <a:buFont typeface="Wingdings" panose="05000000000000000000" pitchFamily="2" charset="2"/>
              <a:buChar char="§"/>
            </a:pPr>
            <a:r>
              <a:rPr lang="en-GB" sz="1200" dirty="0" smtClean="0">
                <a:latin typeface="Arial" panose="020B0604020202020204" pitchFamily="34" charset="0"/>
                <a:ea typeface="Calibri" panose="020F0502020204030204" pitchFamily="34" charset="0"/>
                <a:cs typeface="Arial" panose="020B0604020202020204" pitchFamily="34" charset="0"/>
              </a:rPr>
              <a:t>ADM Waters Services Managers participated in a 4-day </a:t>
            </a:r>
            <a:r>
              <a:rPr lang="en-GB" sz="1200" dirty="0">
                <a:latin typeface="Arial" panose="020B0604020202020204" pitchFamily="34" charset="0"/>
                <a:ea typeface="Calibri" panose="020F0502020204030204" pitchFamily="34" charset="0"/>
                <a:cs typeface="Arial" panose="020B0604020202020204" pitchFamily="34" charset="0"/>
              </a:rPr>
              <a:t>training </a:t>
            </a:r>
            <a:r>
              <a:rPr lang="en-GB" sz="1200" dirty="0" smtClean="0">
                <a:latin typeface="Arial" panose="020B0604020202020204" pitchFamily="34" charset="0"/>
                <a:ea typeface="Calibri" panose="020F0502020204030204" pitchFamily="34" charset="0"/>
                <a:cs typeface="Arial" panose="020B0604020202020204" pitchFamily="34" charset="0"/>
              </a:rPr>
              <a:t>programme. The programme </a:t>
            </a:r>
            <a:r>
              <a:rPr lang="en-GB" sz="1200" dirty="0">
                <a:latin typeface="Arial" panose="020B0604020202020204" pitchFamily="34" charset="0"/>
                <a:ea typeface="Calibri" panose="020F0502020204030204" pitchFamily="34" charset="0"/>
                <a:cs typeface="Arial" panose="020B0604020202020204" pitchFamily="34" charset="0"/>
              </a:rPr>
              <a:t>amongst </a:t>
            </a:r>
            <a:r>
              <a:rPr lang="en-GB" sz="1200" dirty="0" smtClean="0">
                <a:latin typeface="Arial" panose="020B0604020202020204" pitchFamily="34" charset="0"/>
                <a:ea typeface="Calibri" panose="020F0502020204030204" pitchFamily="34" charset="0"/>
                <a:cs typeface="Arial" panose="020B0604020202020204" pitchFamily="34" charset="0"/>
              </a:rPr>
              <a:t>other things introduces new </a:t>
            </a:r>
            <a:r>
              <a:rPr lang="en-GB" sz="1200" dirty="0">
                <a:latin typeface="Arial" panose="020B0604020202020204" pitchFamily="34" charset="0"/>
                <a:ea typeface="Calibri" panose="020F0502020204030204" pitchFamily="34" charset="0"/>
                <a:cs typeface="Arial" panose="020B0604020202020204" pitchFamily="34" charset="0"/>
              </a:rPr>
              <a:t>strategies to WSA </a:t>
            </a:r>
            <a:r>
              <a:rPr lang="en-GB" sz="1200" dirty="0" smtClean="0">
                <a:latin typeface="Arial" panose="020B0604020202020204" pitchFamily="34" charset="0"/>
                <a:ea typeface="Calibri" panose="020F0502020204030204" pitchFamily="34" charset="0"/>
                <a:cs typeface="Arial" panose="020B0604020202020204" pitchFamily="34" charset="0"/>
              </a:rPr>
              <a:t>Managers </a:t>
            </a:r>
            <a:r>
              <a:rPr lang="en-GB" sz="1200" dirty="0">
                <a:latin typeface="Arial" panose="020B0604020202020204" pitchFamily="34" charset="0"/>
                <a:ea typeface="Calibri" panose="020F0502020204030204" pitchFamily="34" charset="0"/>
                <a:cs typeface="Arial" panose="020B0604020202020204" pitchFamily="34" charset="0"/>
              </a:rPr>
              <a:t>for organizing their work and their team, enhanced their level of digitalization using useful tools, and taught them effective change-driving </a:t>
            </a:r>
            <a:r>
              <a:rPr lang="en-GB" sz="1200" dirty="0" smtClean="0">
                <a:latin typeface="Arial" panose="020B0604020202020204" pitchFamily="34" charset="0"/>
                <a:ea typeface="Calibri" panose="020F0502020204030204" pitchFamily="34" charset="0"/>
                <a:cs typeface="Arial" panose="020B0604020202020204" pitchFamily="34" charset="0"/>
              </a:rPr>
              <a:t>techniques.</a:t>
            </a:r>
          </a:p>
          <a:p>
            <a:pPr lvl="1" algn="just">
              <a:spcBef>
                <a:spcPts val="0"/>
              </a:spcBef>
              <a:spcAft>
                <a:spcPts val="800"/>
              </a:spcAft>
              <a:buClr>
                <a:schemeClr val="accent6"/>
              </a:buClr>
              <a:buFont typeface="Wingdings" panose="05000000000000000000" pitchFamily="2" charset="2"/>
              <a:buChar char="§"/>
            </a:pPr>
            <a:r>
              <a:rPr lang="en-GB" sz="1200" dirty="0" smtClean="0">
                <a:latin typeface="Arial" panose="020B0604020202020204" pitchFamily="34" charset="0"/>
                <a:ea typeface="Calibri" panose="020F0502020204030204" pitchFamily="34" charset="0"/>
                <a:cs typeface="Arial" panose="020B0604020202020204" pitchFamily="34" charset="0"/>
              </a:rPr>
              <a:t>Participated in the ADM Municipal Planning Tribunal Establishment Meeting held on the </a:t>
            </a:r>
            <a:r>
              <a:rPr lang="en-GB" sz="1200" smtClean="0">
                <a:latin typeface="Arial" panose="020B0604020202020204" pitchFamily="34" charset="0"/>
                <a:ea typeface="Calibri" panose="020F0502020204030204" pitchFamily="34" charset="0"/>
                <a:cs typeface="Arial" panose="020B0604020202020204" pitchFamily="34" charset="0"/>
              </a:rPr>
              <a:t>22 April 2022. The </a:t>
            </a:r>
            <a:r>
              <a:rPr lang="en-GB" sz="1200" dirty="0" smtClean="0">
                <a:latin typeface="Arial" panose="020B0604020202020204" pitchFamily="34" charset="0"/>
                <a:ea typeface="Calibri" panose="020F0502020204030204" pitchFamily="34" charset="0"/>
                <a:cs typeface="Arial" panose="020B0604020202020204" pitchFamily="34" charset="0"/>
              </a:rPr>
              <a:t>objectives of the meeting was to deal with issues that had led to the delays in the establishment and operations of the ADM Municipal Planning Tribunal.</a:t>
            </a:r>
          </a:p>
          <a:p>
            <a:pPr lvl="1" algn="just">
              <a:spcBef>
                <a:spcPts val="0"/>
              </a:spcBef>
              <a:spcAft>
                <a:spcPts val="800"/>
              </a:spcAft>
              <a:buClr>
                <a:schemeClr val="accent6"/>
              </a:buClr>
              <a:buFont typeface="Wingdings" panose="05000000000000000000" pitchFamily="2" charset="2"/>
              <a:buChar char="§"/>
            </a:pPr>
            <a:r>
              <a:rPr lang="en-ZA" sz="1200" dirty="0" smtClean="0">
                <a:latin typeface="Arial" panose="020B0604020202020204" pitchFamily="34" charset="0"/>
                <a:cs typeface="Arial" panose="020B0604020202020204" pitchFamily="34" charset="0"/>
              </a:rPr>
              <a:t>First </a:t>
            </a:r>
            <a:r>
              <a:rPr lang="en-ZA" sz="1200" dirty="0">
                <a:latin typeface="Arial" panose="020B0604020202020204" pitchFamily="34" charset="0"/>
                <a:cs typeface="Arial" panose="020B0604020202020204" pitchFamily="34" charset="0"/>
              </a:rPr>
              <a:t>session was held on the 04</a:t>
            </a:r>
            <a:r>
              <a:rPr lang="en-ZA" sz="1200" baseline="30000" dirty="0">
                <a:latin typeface="Arial" panose="020B0604020202020204" pitchFamily="34" charset="0"/>
                <a:cs typeface="Arial" panose="020B0604020202020204" pitchFamily="34" charset="0"/>
              </a:rPr>
              <a:t>th</a:t>
            </a:r>
            <a:r>
              <a:rPr lang="en-ZA" sz="1200" dirty="0">
                <a:latin typeface="Arial" panose="020B0604020202020204" pitchFamily="34" charset="0"/>
                <a:cs typeface="Arial" panose="020B0604020202020204" pitchFamily="34" charset="0"/>
              </a:rPr>
              <a:t> August where different technologies were presented and ADM requested to prioritise ones that are most </a:t>
            </a:r>
            <a:r>
              <a:rPr lang="en-ZA" sz="1200" dirty="0" smtClean="0">
                <a:latin typeface="Arial" panose="020B0604020202020204" pitchFamily="34" charset="0"/>
                <a:cs typeface="Arial" panose="020B0604020202020204" pitchFamily="34" charset="0"/>
              </a:rPr>
              <a:t>suitably.</a:t>
            </a:r>
          </a:p>
          <a:p>
            <a:pPr lvl="1" algn="just">
              <a:spcBef>
                <a:spcPts val="0"/>
              </a:spcBef>
              <a:spcAft>
                <a:spcPts val="800"/>
              </a:spcAft>
              <a:buClr>
                <a:schemeClr val="accent6"/>
              </a:buClr>
              <a:buFont typeface="Wingdings" panose="05000000000000000000" pitchFamily="2" charset="2"/>
              <a:buChar char="§"/>
            </a:pPr>
            <a:r>
              <a:rPr lang="en-ZA" sz="1200" dirty="0" smtClean="0">
                <a:latin typeface="Arial" panose="020B0604020202020204" pitchFamily="34" charset="0"/>
                <a:cs typeface="Arial" panose="020B0604020202020204" pitchFamily="34" charset="0"/>
              </a:rPr>
              <a:t>SALGA </a:t>
            </a:r>
            <a:r>
              <a:rPr lang="en-ZA" sz="1200" dirty="0">
                <a:latin typeface="Arial" panose="020B0604020202020204" pitchFamily="34" charset="0"/>
                <a:cs typeface="Arial" panose="020B0604020202020204" pitchFamily="34" charset="0"/>
              </a:rPr>
              <a:t>specialist was also invited to present technology in the ADM </a:t>
            </a:r>
            <a:r>
              <a:rPr lang="en-ZA" sz="1200" dirty="0" smtClean="0">
                <a:latin typeface="Arial" panose="020B0604020202020204" pitchFamily="34" charset="0"/>
                <a:cs typeface="Arial" panose="020B0604020202020204" pitchFamily="34" charset="0"/>
              </a:rPr>
              <a:t>Municipal Manager Forum </a:t>
            </a:r>
            <a:r>
              <a:rPr lang="en-ZA" sz="1200" dirty="0">
                <a:latin typeface="Arial" panose="020B0604020202020204" pitchFamily="34" charset="0"/>
                <a:cs typeface="Arial" panose="020B0604020202020204" pitchFamily="34" charset="0"/>
              </a:rPr>
              <a:t>of the 09</a:t>
            </a:r>
            <a:r>
              <a:rPr lang="en-ZA" sz="1200" baseline="30000" dirty="0">
                <a:latin typeface="Arial" panose="020B0604020202020204" pitchFamily="34" charset="0"/>
                <a:cs typeface="Arial" panose="020B0604020202020204" pitchFamily="34" charset="0"/>
              </a:rPr>
              <a:t>th</a:t>
            </a:r>
            <a:r>
              <a:rPr lang="en-ZA" sz="1200" dirty="0">
                <a:latin typeface="Arial" panose="020B0604020202020204" pitchFamily="34" charset="0"/>
                <a:cs typeface="Arial" panose="020B0604020202020204" pitchFamily="34" charset="0"/>
              </a:rPr>
              <a:t> November 2022</a:t>
            </a:r>
            <a:r>
              <a:rPr lang="en-ZA" sz="1200" dirty="0" smtClean="0">
                <a:latin typeface="Arial" panose="020B0604020202020204" pitchFamily="34" charset="0"/>
                <a:cs typeface="Arial" panose="020B0604020202020204" pitchFamily="34" charset="0"/>
              </a:rPr>
              <a:t>.</a:t>
            </a:r>
          </a:p>
          <a:p>
            <a:pPr lvl="1" algn="just">
              <a:spcBef>
                <a:spcPts val="0"/>
              </a:spcBef>
              <a:spcAft>
                <a:spcPts val="800"/>
              </a:spcAft>
              <a:buClr>
                <a:schemeClr val="accent6"/>
              </a:buClr>
              <a:buFont typeface="Wingdings" panose="05000000000000000000" pitchFamily="2" charset="2"/>
              <a:buChar char="§"/>
            </a:pPr>
            <a:r>
              <a:rPr lang="en-GB" sz="1200" dirty="0">
                <a:latin typeface="Arial" panose="020B0604020202020204" pitchFamily="34" charset="0"/>
                <a:cs typeface="Arial" panose="020B0604020202020204" pitchFamily="34" charset="0"/>
              </a:rPr>
              <a:t>SALGA provided support on the 22</a:t>
            </a:r>
            <a:r>
              <a:rPr lang="en-GB" sz="1200" baseline="30000" dirty="0">
                <a:latin typeface="Arial" panose="020B0604020202020204" pitchFamily="34" charset="0"/>
                <a:cs typeface="Arial" panose="020B0604020202020204" pitchFamily="34" charset="0"/>
              </a:rPr>
              <a:t>nd</a:t>
            </a:r>
            <a:r>
              <a:rPr lang="en-GB" sz="1200" dirty="0">
                <a:latin typeface="Arial" panose="020B0604020202020204" pitchFamily="34" charset="0"/>
                <a:cs typeface="Arial" panose="020B0604020202020204" pitchFamily="34" charset="0"/>
              </a:rPr>
              <a:t> of September 2022 to the Governance Workstream for Amathole District Municipality which considered a progress report on the implementation of the Financial Recovery Plan.      </a:t>
            </a:r>
            <a:endParaRPr lang="en-GB" sz="1200" dirty="0" smtClean="0">
              <a:latin typeface="Arial" panose="020B0604020202020204" pitchFamily="34" charset="0"/>
              <a:cs typeface="Arial" panose="020B0604020202020204" pitchFamily="34" charset="0"/>
            </a:endParaRPr>
          </a:p>
          <a:p>
            <a:pPr lvl="1" algn="just">
              <a:spcBef>
                <a:spcPts val="0"/>
              </a:spcBef>
              <a:spcAft>
                <a:spcPts val="800"/>
              </a:spcAft>
              <a:buClr>
                <a:schemeClr val="accent6"/>
              </a:buClr>
              <a:buFont typeface="Wingdings" panose="05000000000000000000" pitchFamily="2" charset="2"/>
              <a:buChar char="§"/>
            </a:pPr>
            <a:r>
              <a:rPr lang="en-GB" sz="1200" dirty="0">
                <a:latin typeface="Arial" panose="020B0604020202020204" pitchFamily="34" charset="0"/>
                <a:cs typeface="Arial" panose="020B0604020202020204" pitchFamily="34" charset="0"/>
              </a:rPr>
              <a:t>SALGA participated in the Amathole District Municipality’s </a:t>
            </a:r>
            <a:r>
              <a:rPr lang="en-GB" sz="1200" dirty="0" smtClean="0">
                <a:latin typeface="Arial" panose="020B0604020202020204" pitchFamily="34" charset="0"/>
                <a:cs typeface="Arial" panose="020B0604020202020204" pitchFamily="34" charset="0"/>
              </a:rPr>
              <a:t>District Communication Forum </a:t>
            </a:r>
            <a:r>
              <a:rPr lang="en-GB" sz="1200" dirty="0">
                <a:latin typeface="Arial" panose="020B0604020202020204" pitchFamily="34" charset="0"/>
                <a:cs typeface="Arial" panose="020B0604020202020204" pitchFamily="34" charset="0"/>
              </a:rPr>
              <a:t>meeting that took place on 10 June 2022. The purpose of the session was to assist local municipalities to develop their five-year communications strategies that will be aligned with their council-adopted Integrated Development Plans</a:t>
            </a:r>
            <a:endParaRPr lang="en-ZA" sz="1200" dirty="0">
              <a:latin typeface="Arial" panose="020B0604020202020204" pitchFamily="34" charset="0"/>
              <a:cs typeface="Arial" panose="020B0604020202020204" pitchFamily="34" charset="0"/>
            </a:endParaRPr>
          </a:p>
          <a:p>
            <a:pPr marL="405217" lvl="1" indent="0" algn="just">
              <a:spcBef>
                <a:spcPts val="0"/>
              </a:spcBef>
              <a:spcAft>
                <a:spcPts val="800"/>
              </a:spcAft>
              <a:buClr>
                <a:schemeClr val="accent6"/>
              </a:buClr>
              <a:buNone/>
            </a:pPr>
            <a:endParaRPr lang="en-ZA" sz="13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3"/>
          </p:nvPr>
        </p:nvSpPr>
        <p:spPr/>
        <p:txBody>
          <a:bodyPr/>
          <a:lstStyle/>
          <a:p>
            <a:fld id="{4CC04D4C-DC45-834A-A759-F6658CE957E3}" type="slidenum">
              <a:rPr lang="en-US" smtClean="0"/>
              <a:t>17</a:t>
            </a:fld>
            <a:endParaRPr lang="en-US" dirty="0"/>
          </a:p>
        </p:txBody>
      </p:sp>
    </p:spTree>
    <p:extLst>
      <p:ext uri="{BB962C8B-B14F-4D97-AF65-F5344CB8AC3E}">
        <p14:creationId xmlns:p14="http://schemas.microsoft.com/office/powerpoint/2010/main" val="26045787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dirty="0" smtClean="0">
                <a:latin typeface="Arial" panose="020B0604020202020204" pitchFamily="34" charset="0"/>
                <a:cs typeface="Arial" panose="020B0604020202020204" pitchFamily="34" charset="0"/>
              </a:rPr>
              <a:t>RECOMMENDATIONS</a:t>
            </a:r>
            <a:endParaRPr lang="en-ZA" sz="2400"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0"/>
          </p:nvPr>
        </p:nvSpPr>
        <p:spPr/>
        <p:txBody>
          <a:bodyPr>
            <a:normAutofit/>
          </a:bodyPr>
          <a:lstStyle/>
          <a:p>
            <a:pPr marL="0" indent="0" algn="just">
              <a:buNone/>
            </a:pPr>
            <a:r>
              <a:rPr lang="en-ZA" sz="1500" b="1" dirty="0">
                <a:latin typeface="Arial" panose="020B0604020202020204" pitchFamily="34" charset="0"/>
                <a:cs typeface="Arial" panose="020B0604020202020204" pitchFamily="34" charset="0"/>
              </a:rPr>
              <a:t>It is recommended that the Portfolio Committee on COGTA resolve to:-  </a:t>
            </a:r>
          </a:p>
          <a:p>
            <a:pPr marL="0" indent="0" algn="just">
              <a:buNone/>
            </a:pPr>
            <a:endParaRPr lang="en-GB" sz="1500" dirty="0">
              <a:latin typeface="Arial" panose="020B0604020202020204" pitchFamily="34" charset="0"/>
              <a:cs typeface="Arial" panose="020B0604020202020204" pitchFamily="34" charset="0"/>
            </a:endParaRPr>
          </a:p>
          <a:p>
            <a:pPr algn="just">
              <a:buFont typeface="+mj-lt"/>
              <a:buAutoNum type="arabicPeriod"/>
            </a:pPr>
            <a:r>
              <a:rPr lang="en-ZA" sz="1500" b="1" dirty="0">
                <a:latin typeface="Arial" panose="020B0604020202020204" pitchFamily="34" charset="0"/>
                <a:cs typeface="Arial" panose="020B0604020202020204" pitchFamily="34" charset="0"/>
              </a:rPr>
              <a:t>NOTE</a:t>
            </a:r>
            <a:r>
              <a:rPr lang="en-ZA" sz="1500" dirty="0">
                <a:latin typeface="Arial" panose="020B0604020202020204" pitchFamily="34" charset="0"/>
                <a:cs typeface="Arial" panose="020B0604020202020204" pitchFamily="34" charset="0"/>
              </a:rPr>
              <a:t> the SALGA support provided to Amathole District Municipality;</a:t>
            </a:r>
          </a:p>
          <a:p>
            <a:pPr algn="just">
              <a:buFont typeface="+mj-lt"/>
              <a:buAutoNum type="arabicPeriod"/>
            </a:pPr>
            <a:endParaRPr lang="en-ZA" sz="1500" dirty="0">
              <a:latin typeface="Arial" panose="020B0604020202020204" pitchFamily="34" charset="0"/>
              <a:cs typeface="Arial" panose="020B0604020202020204" pitchFamily="34" charset="0"/>
            </a:endParaRPr>
          </a:p>
          <a:p>
            <a:pPr algn="just">
              <a:buFont typeface="+mj-lt"/>
              <a:buAutoNum type="arabicPeriod"/>
            </a:pPr>
            <a:r>
              <a:rPr lang="en-ZA" sz="1500" b="1" dirty="0">
                <a:latin typeface="Arial" panose="020B0604020202020204" pitchFamily="34" charset="0"/>
                <a:cs typeface="Arial" panose="020B0604020202020204" pitchFamily="34" charset="0"/>
              </a:rPr>
              <a:t>NOTE</a:t>
            </a:r>
            <a:r>
              <a:rPr lang="en-ZA" sz="1500" dirty="0">
                <a:latin typeface="Arial" panose="020B0604020202020204" pitchFamily="34" charset="0"/>
                <a:cs typeface="Arial" panose="020B0604020202020204" pitchFamily="34" charset="0"/>
              </a:rPr>
              <a:t> the SALGA proposed approach to Municipal Support and Interventions.</a:t>
            </a:r>
            <a:endParaRPr lang="en-US" sz="1500" dirty="0">
              <a:latin typeface="Arial" panose="020B0604020202020204" pitchFamily="34" charset="0"/>
              <a:cs typeface="Arial" panose="020B0604020202020204" pitchFamily="34" charset="0"/>
            </a:endParaRPr>
          </a:p>
          <a:p>
            <a:pPr>
              <a:buFont typeface="+mj-lt"/>
              <a:buAutoNum type="arabicPeriod"/>
            </a:pPr>
            <a:endParaRPr lang="en-US" dirty="0">
              <a:latin typeface="Arial Narrow" panose="020B0606020202030204" pitchFamily="34" charset="0"/>
            </a:endParaRPr>
          </a:p>
          <a:p>
            <a:pPr marL="0" indent="0">
              <a:buNone/>
            </a:pPr>
            <a:endParaRPr lang="en-ZA" dirty="0"/>
          </a:p>
        </p:txBody>
      </p:sp>
      <p:sp>
        <p:nvSpPr>
          <p:cNvPr id="4" name="Slide Number Placeholder 3"/>
          <p:cNvSpPr>
            <a:spLocks noGrp="1"/>
          </p:cNvSpPr>
          <p:nvPr>
            <p:ph type="sldNum" sz="quarter" idx="13"/>
          </p:nvPr>
        </p:nvSpPr>
        <p:spPr/>
        <p:txBody>
          <a:bodyPr/>
          <a:lstStyle/>
          <a:p>
            <a:fld id="{4CC04D4C-DC45-834A-A759-F6658CE957E3}" type="slidenum">
              <a:rPr lang="en-US" smtClean="0"/>
              <a:t>18</a:t>
            </a:fld>
            <a:endParaRPr lang="en-US" dirty="0"/>
          </a:p>
        </p:txBody>
      </p:sp>
    </p:spTree>
    <p:extLst>
      <p:ext uri="{BB962C8B-B14F-4D97-AF65-F5344CB8AC3E}">
        <p14:creationId xmlns:p14="http://schemas.microsoft.com/office/powerpoint/2010/main" val="19594953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6204" y="2222693"/>
            <a:ext cx="6533215" cy="1048675"/>
          </a:xfrm>
        </p:spPr>
        <p:txBody>
          <a:bodyPr/>
          <a:lstStyle/>
          <a:p>
            <a:r>
              <a:rPr lang="en-US" b="1" dirty="0" smtClean="0">
                <a:latin typeface="Arial"/>
                <a:cs typeface="Arial"/>
              </a:rPr>
              <a:t>Thank You</a:t>
            </a:r>
            <a:endParaRPr lang="en-US" b="1" dirty="0">
              <a:latin typeface="Arial"/>
              <a:cs typeface="Arial"/>
            </a:endParaRPr>
          </a:p>
        </p:txBody>
      </p:sp>
    </p:spTree>
    <p:extLst>
      <p:ext uri="{BB962C8B-B14F-4D97-AF65-F5344CB8AC3E}">
        <p14:creationId xmlns:p14="http://schemas.microsoft.com/office/powerpoint/2010/main" val="12930949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fld id="{4CC04D4C-DC45-834A-A759-F6658CE957E3}" type="slidenum">
              <a:rPr lang="en-US" smtClean="0"/>
              <a:t>2</a:t>
            </a:fld>
            <a:endParaRPr lang="en-US" dirty="0"/>
          </a:p>
        </p:txBody>
      </p:sp>
      <p:sp>
        <p:nvSpPr>
          <p:cNvPr id="5" name="Content Placeholder 4"/>
          <p:cNvSpPr>
            <a:spLocks noGrp="1"/>
          </p:cNvSpPr>
          <p:nvPr>
            <p:ph sz="quarter" idx="10"/>
          </p:nvPr>
        </p:nvSpPr>
        <p:spPr/>
        <p:txBody>
          <a:bodyPr>
            <a:normAutofit/>
          </a:bodyPr>
          <a:lstStyle/>
          <a:p>
            <a:pPr marL="0" indent="0">
              <a:buNone/>
            </a:pPr>
            <a:r>
              <a:rPr lang="en-ZA" sz="2000" b="1" dirty="0">
                <a:latin typeface="Arial" panose="020B0604020202020204" pitchFamily="34" charset="0"/>
                <a:cs typeface="Arial" panose="020B0604020202020204" pitchFamily="34" charset="0"/>
              </a:rPr>
              <a:t>PRESENTATION </a:t>
            </a:r>
            <a:r>
              <a:rPr lang="en-ZA" sz="2000" b="1" dirty="0" smtClean="0">
                <a:latin typeface="Arial" panose="020B0604020202020204" pitchFamily="34" charset="0"/>
                <a:cs typeface="Arial" panose="020B0604020202020204" pitchFamily="34" charset="0"/>
              </a:rPr>
              <a:t>OUTLINE</a:t>
            </a:r>
          </a:p>
          <a:p>
            <a:pPr marL="342900" indent="-342900">
              <a:buFont typeface="+mj-lt"/>
              <a:buAutoNum type="arabicPeriod"/>
            </a:pPr>
            <a:r>
              <a:rPr lang="en-ZA" sz="2000" dirty="0" smtClean="0">
                <a:latin typeface="Arial" panose="020B0604020202020204" pitchFamily="34" charset="0"/>
                <a:cs typeface="Arial" panose="020B0604020202020204" pitchFamily="34" charset="0"/>
              </a:rPr>
              <a:t>ADM Historical Context</a:t>
            </a:r>
          </a:p>
          <a:p>
            <a:pPr marL="342900" indent="-342900">
              <a:buFont typeface="+mj-lt"/>
              <a:buAutoNum type="arabicPeriod"/>
            </a:pPr>
            <a:r>
              <a:rPr lang="en-ZA" sz="2000" dirty="0" smtClean="0">
                <a:latin typeface="Arial" panose="020B0604020202020204" pitchFamily="34" charset="0"/>
                <a:cs typeface="Arial" panose="020B0604020202020204" pitchFamily="34" charset="0"/>
              </a:rPr>
              <a:t>Audit Outcomes and Key Findings</a:t>
            </a:r>
          </a:p>
          <a:p>
            <a:pPr marL="342900" indent="-342900">
              <a:buFont typeface="+mj-lt"/>
              <a:buAutoNum type="arabicPeriod"/>
            </a:pPr>
            <a:r>
              <a:rPr lang="en-ZA" sz="2000" dirty="0" smtClean="0">
                <a:latin typeface="Arial" panose="020B0604020202020204" pitchFamily="34" charset="0"/>
                <a:cs typeface="Arial" panose="020B0604020202020204" pitchFamily="34" charset="0"/>
              </a:rPr>
              <a:t>Municipal Audit Support Programme</a:t>
            </a:r>
          </a:p>
          <a:p>
            <a:pPr marL="342900" indent="-342900">
              <a:buFont typeface="+mj-lt"/>
              <a:buAutoNum type="arabicPeriod"/>
            </a:pPr>
            <a:r>
              <a:rPr lang="en-ZA" sz="2000" dirty="0" smtClean="0">
                <a:latin typeface="Arial" panose="020B0604020202020204" pitchFamily="34" charset="0"/>
                <a:cs typeface="Arial" panose="020B0604020202020204" pitchFamily="34" charset="0"/>
              </a:rPr>
              <a:t>Newly Adopted SALGA Approach</a:t>
            </a:r>
          </a:p>
          <a:p>
            <a:pPr marL="0" indent="0">
              <a:buNone/>
            </a:pPr>
            <a:r>
              <a:rPr lang="en-ZA" sz="2000" dirty="0" smtClean="0">
                <a:latin typeface="Arial" panose="020B0604020202020204" pitchFamily="34" charset="0"/>
                <a:cs typeface="Arial" panose="020B0604020202020204" pitchFamily="34" charset="0"/>
              </a:rPr>
              <a:t>5. Support rendered to ADM</a:t>
            </a:r>
            <a:endParaRPr lang="en-ZA" sz="2000" dirty="0">
              <a:latin typeface="Arial" panose="020B0604020202020204" pitchFamily="34" charset="0"/>
              <a:cs typeface="Arial" panose="020B0604020202020204" pitchFamily="34" charset="0"/>
            </a:endParaRPr>
          </a:p>
          <a:p>
            <a:pPr marL="0" indent="0">
              <a:buNone/>
            </a:pPr>
            <a:endParaRPr lang="en-US" dirty="0"/>
          </a:p>
        </p:txBody>
      </p:sp>
      <p:sp>
        <p:nvSpPr>
          <p:cNvPr id="6" name="Title 5"/>
          <p:cNvSpPr>
            <a:spLocks noGrp="1"/>
          </p:cNvSpPr>
          <p:nvPr>
            <p:ph type="title"/>
          </p:nvPr>
        </p:nvSpPr>
        <p:spPr>
          <a:xfrm>
            <a:off x="2242255" y="125336"/>
            <a:ext cx="6674206" cy="655226"/>
          </a:xfrm>
        </p:spPr>
        <p:txBody>
          <a:bodyPr/>
          <a:lstStyle/>
          <a:p>
            <a:r>
              <a:rPr lang="en-ZA" sz="2400" dirty="0" smtClean="0">
                <a:latin typeface="Arial" panose="020B0604020202020204" pitchFamily="34" charset="0"/>
                <a:cs typeface="Arial" panose="020B0604020202020204" pitchFamily="34" charset="0"/>
              </a:rPr>
              <a:t>AREAS OF </a:t>
            </a:r>
            <a:r>
              <a:rPr lang="en-ZA" sz="2400" dirty="0">
                <a:latin typeface="Arial" panose="020B0604020202020204" pitchFamily="34" charset="0"/>
                <a:cs typeface="Arial" panose="020B0604020202020204" pitchFamily="34" charset="0"/>
              </a:rPr>
              <a:t>SUPPORT </a:t>
            </a:r>
            <a:r>
              <a:rPr lang="en-ZA" sz="2400" dirty="0" smtClean="0">
                <a:latin typeface="Arial" panose="020B0604020202020204" pitchFamily="34" charset="0"/>
                <a:cs typeface="Arial" panose="020B0604020202020204" pitchFamily="34" charset="0"/>
              </a:rPr>
              <a:t>PROVIDED </a:t>
            </a:r>
            <a:r>
              <a:rPr lang="en-ZA" sz="2400" dirty="0">
                <a:latin typeface="Arial" panose="020B0604020202020204" pitchFamily="34" charset="0"/>
                <a:cs typeface="Arial" panose="020B0604020202020204" pitchFamily="34" charset="0"/>
              </a:rPr>
              <a:t>BY SALGA</a:t>
            </a:r>
            <a:r>
              <a:rPr lang="en-US" sz="2400" dirty="0" smtClean="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46817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400" b="1" dirty="0" smtClean="0">
                <a:latin typeface="Arial" panose="020B0604020202020204" pitchFamily="34" charset="0"/>
                <a:cs typeface="Arial" panose="020B0604020202020204" pitchFamily="34" charset="0"/>
              </a:rPr>
              <a:t>ADM HISTORICAL </a:t>
            </a:r>
            <a:r>
              <a:rPr lang="en-ZA" sz="2400" b="1" dirty="0">
                <a:latin typeface="Arial" panose="020B0604020202020204" pitchFamily="34" charset="0"/>
                <a:cs typeface="Arial" panose="020B0604020202020204" pitchFamily="34" charset="0"/>
              </a:rPr>
              <a:t>CONTEXT</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81383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fld id="{4CC04D4C-DC45-834A-A759-F6658CE957E3}" type="slidenum">
              <a:rPr lang="en-US" smtClean="0"/>
              <a:t>4</a:t>
            </a:fld>
            <a:endParaRPr lang="en-US" dirty="0"/>
          </a:p>
        </p:txBody>
      </p:sp>
      <p:sp>
        <p:nvSpPr>
          <p:cNvPr id="5" name="Content Placeholder 4"/>
          <p:cNvSpPr>
            <a:spLocks noGrp="1"/>
          </p:cNvSpPr>
          <p:nvPr>
            <p:ph sz="quarter" idx="10"/>
          </p:nvPr>
        </p:nvSpPr>
        <p:spPr>
          <a:xfrm>
            <a:off x="457200" y="872359"/>
            <a:ext cx="8229600" cy="3553195"/>
          </a:xfrm>
        </p:spPr>
        <p:txBody>
          <a:bodyPr>
            <a:normAutofit fontScale="40000" lnSpcReduction="20000"/>
          </a:bodyPr>
          <a:lstStyle/>
          <a:p>
            <a:pPr marL="342900" lvl="0" indent="-342900" algn="just" defTabSz="457200">
              <a:lnSpc>
                <a:spcPct val="150000"/>
              </a:lnSpc>
              <a:buFont typeface="+mj-lt"/>
              <a:buAutoNum type="alphaLcParenR"/>
            </a:pPr>
            <a:r>
              <a:rPr lang="en-ZA" dirty="0">
                <a:solidFill>
                  <a:srgbClr val="333333"/>
                </a:solidFill>
                <a:latin typeface="Arial" panose="020B0604020202020204" pitchFamily="34" charset="0"/>
                <a:cs typeface="Arial" panose="020B0604020202020204" pitchFamily="34" charset="0"/>
              </a:rPr>
              <a:t>The Amathole District Municipality is a Category C municipality situated in the central part of the Eastern Cape. It stretches along the Sunshine Coast from the Fish River Mouth and along the Eastern Seaboard to just south of Hole in the Wall along the Wild Coast. It is bordered to the north by the Amathole Mountain Range. </a:t>
            </a:r>
          </a:p>
          <a:p>
            <a:pPr marL="342900" lvl="0" indent="-342900" algn="just" defTabSz="457200">
              <a:lnSpc>
                <a:spcPct val="150000"/>
              </a:lnSpc>
              <a:buFont typeface="+mj-lt"/>
              <a:buAutoNum type="alphaLcParenR"/>
            </a:pPr>
            <a:r>
              <a:rPr lang="en-ZA" dirty="0">
                <a:solidFill>
                  <a:srgbClr val="333333"/>
                </a:solidFill>
                <a:latin typeface="Arial" panose="020B0604020202020204" pitchFamily="34" charset="0"/>
                <a:cs typeface="Arial" panose="020B0604020202020204" pitchFamily="34" charset="0"/>
              </a:rPr>
              <a:t>The municipality is comprised of six local municipalities: Mbhashe, Mnquma, Great Kei, Amahlathi, Ngqushwa and Raymond Mhlaba.</a:t>
            </a:r>
          </a:p>
          <a:p>
            <a:pPr marL="342900" lvl="0" indent="-342900" algn="just" defTabSz="457200">
              <a:lnSpc>
                <a:spcPct val="150000"/>
              </a:lnSpc>
              <a:buFont typeface="+mj-lt"/>
              <a:buAutoNum type="alphaLcParenR"/>
            </a:pPr>
            <a:r>
              <a:rPr lang="en-ZA" dirty="0">
                <a:solidFill>
                  <a:srgbClr val="333333"/>
                </a:solidFill>
                <a:latin typeface="Arial" panose="020B0604020202020204" pitchFamily="34" charset="0"/>
                <a:cs typeface="Arial" panose="020B0604020202020204" pitchFamily="34" charset="0"/>
              </a:rPr>
              <a:t>Four heritage routes have been developed that are named after Xhosa kings and heroes. They are the Maqoma Route, the Makana Route, the Sandile Route and the Phalo Route. These intertwine with the other tourism routes located within the district, namely the Sunshine Coast Route, the Wild Coast Route, the Amathole Mountain Escape Route and the Friendly N6 Route.</a:t>
            </a:r>
          </a:p>
          <a:p>
            <a:pPr marL="342900" lvl="0" indent="-342900" algn="just" defTabSz="457200">
              <a:lnSpc>
                <a:spcPct val="150000"/>
              </a:lnSpc>
              <a:buFont typeface="+mj-lt"/>
              <a:buAutoNum type="alphaLcParenR"/>
            </a:pPr>
            <a:r>
              <a:rPr lang="en-ZA" dirty="0">
                <a:solidFill>
                  <a:srgbClr val="333333"/>
                </a:solidFill>
                <a:latin typeface="Arial" panose="020B0604020202020204" pitchFamily="34" charset="0"/>
                <a:cs typeface="Arial" panose="020B0604020202020204" pitchFamily="34" charset="0"/>
              </a:rPr>
              <a:t>Area: 21 </a:t>
            </a:r>
            <a:r>
              <a:rPr lang="en-ZA" dirty="0" smtClean="0">
                <a:solidFill>
                  <a:srgbClr val="333333"/>
                </a:solidFill>
                <a:latin typeface="Arial" panose="020B0604020202020204" pitchFamily="34" charset="0"/>
                <a:cs typeface="Arial" panose="020B0604020202020204" pitchFamily="34" charset="0"/>
              </a:rPr>
              <a:t>114km².</a:t>
            </a:r>
            <a:endParaRPr lang="en-ZA" dirty="0">
              <a:solidFill>
                <a:srgbClr val="333333"/>
              </a:solidFill>
              <a:latin typeface="Arial" panose="020B0604020202020204" pitchFamily="34" charset="0"/>
              <a:cs typeface="Arial" panose="020B0604020202020204" pitchFamily="34" charset="0"/>
            </a:endParaRPr>
          </a:p>
          <a:p>
            <a:pPr marL="342900" lvl="0" indent="-342900" algn="just" defTabSz="457200">
              <a:lnSpc>
                <a:spcPct val="150000"/>
              </a:lnSpc>
              <a:buFont typeface="+mj-lt"/>
              <a:buAutoNum type="alphaLcParenR"/>
            </a:pPr>
            <a:r>
              <a:rPr lang="en-ZA" dirty="0">
                <a:solidFill>
                  <a:srgbClr val="333333"/>
                </a:solidFill>
                <a:latin typeface="Arial" panose="020B0604020202020204" pitchFamily="34" charset="0"/>
                <a:cs typeface="Arial" panose="020B0604020202020204" pitchFamily="34" charset="0"/>
              </a:rPr>
              <a:t>Cities/Towns: Adelaide, Alice, Amatola Coastal, Bedford, Butterworth, Cathcart, Dutywa, Elliotdale, Fort Beaufort, Hamburg, Hogsback, Kei Mouth, Kei Road, Keiskammahoek, Kentani, Komga, Middeldrift, Morgan Bay, Ngqamakhwe, Peddie, Seymore, Stutterheim, </a:t>
            </a:r>
            <a:r>
              <a:rPr lang="en-ZA" dirty="0" smtClean="0">
                <a:solidFill>
                  <a:srgbClr val="333333"/>
                </a:solidFill>
                <a:latin typeface="Arial" panose="020B0604020202020204" pitchFamily="34" charset="0"/>
                <a:cs typeface="Arial" panose="020B0604020202020204" pitchFamily="34" charset="0"/>
              </a:rPr>
              <a:t>Willowvale.</a:t>
            </a:r>
            <a:endParaRPr lang="en-ZA" dirty="0">
              <a:solidFill>
                <a:srgbClr val="333333"/>
              </a:solidFill>
              <a:latin typeface="Arial" panose="020B0604020202020204" pitchFamily="34" charset="0"/>
              <a:cs typeface="Arial" panose="020B0604020202020204" pitchFamily="34" charset="0"/>
            </a:endParaRPr>
          </a:p>
          <a:p>
            <a:pPr marL="342900" lvl="0" indent="-342900" algn="just" defTabSz="457200">
              <a:lnSpc>
                <a:spcPct val="150000"/>
              </a:lnSpc>
              <a:buFont typeface="+mj-lt"/>
              <a:buAutoNum type="alphaLcParenR"/>
            </a:pPr>
            <a:r>
              <a:rPr lang="en-ZA" dirty="0">
                <a:solidFill>
                  <a:srgbClr val="333333"/>
                </a:solidFill>
                <a:latin typeface="Arial" panose="020B0604020202020204" pitchFamily="34" charset="0"/>
                <a:cs typeface="Arial" panose="020B0604020202020204" pitchFamily="34" charset="0"/>
              </a:rPr>
              <a:t>Main Economic Sectors: Community services (44%), finance (19%), manufacturing (14%), trade (13%), transport (4%), agriculture (3%), construction (2</a:t>
            </a:r>
            <a:r>
              <a:rPr lang="en-ZA" dirty="0" smtClean="0">
                <a:solidFill>
                  <a:srgbClr val="333333"/>
                </a:solidFill>
                <a:latin typeface="Arial" panose="020B0604020202020204" pitchFamily="34" charset="0"/>
                <a:cs typeface="Arial" panose="020B0604020202020204" pitchFamily="34" charset="0"/>
              </a:rPr>
              <a:t>%)</a:t>
            </a:r>
            <a:endParaRPr lang="en-ZA" dirty="0">
              <a:solidFill>
                <a:srgbClr val="000000"/>
              </a:solidFill>
              <a:latin typeface="Arial" panose="020B0604020202020204" pitchFamily="34" charset="0"/>
              <a:cs typeface="Arial" panose="020B0604020202020204" pitchFamily="34" charset="0"/>
            </a:endParaRPr>
          </a:p>
          <a:p>
            <a:pPr marL="0" indent="0">
              <a:buNone/>
            </a:pPr>
            <a:endParaRPr lang="en-US" dirty="0"/>
          </a:p>
        </p:txBody>
      </p:sp>
      <p:sp>
        <p:nvSpPr>
          <p:cNvPr id="6" name="Title 5"/>
          <p:cNvSpPr>
            <a:spLocks noGrp="1"/>
          </p:cNvSpPr>
          <p:nvPr>
            <p:ph type="title"/>
          </p:nvPr>
        </p:nvSpPr>
        <p:spPr>
          <a:xfrm>
            <a:off x="2411946" y="188005"/>
            <a:ext cx="6550794" cy="551482"/>
          </a:xfrm>
        </p:spPr>
        <p:txBody>
          <a:bodyPr/>
          <a:lstStyle/>
          <a:p>
            <a:endParaRPr lang="en-US" dirty="0">
              <a:latin typeface="Arial"/>
              <a:cs typeface="Arial"/>
            </a:endParaRPr>
          </a:p>
        </p:txBody>
      </p:sp>
    </p:spTree>
    <p:extLst>
      <p:ext uri="{BB962C8B-B14F-4D97-AF65-F5344CB8AC3E}">
        <p14:creationId xmlns:p14="http://schemas.microsoft.com/office/powerpoint/2010/main" val="4426309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eaLnBrk="0" fontAlgn="base" hangingPunct="0">
              <a:spcAft>
                <a:spcPct val="0"/>
              </a:spcAft>
            </a:pPr>
            <a:r>
              <a:rPr lang="en-ZA" sz="2400" b="1" dirty="0">
                <a:latin typeface="Arial" panose="020B0604020202020204" pitchFamily="34" charset="0"/>
                <a:ea typeface="ヒラギノ角ゴ Pro W3" pitchFamily="-84" charset="-128"/>
                <a:cs typeface="Arial" panose="020B0604020202020204" pitchFamily="34" charset="0"/>
              </a:rPr>
              <a:t>CHALLENGES THAT </a:t>
            </a:r>
            <a:r>
              <a:rPr lang="en-ZA" sz="2400" b="1" dirty="0" smtClean="0">
                <a:latin typeface="Arial" panose="020B0604020202020204" pitchFamily="34" charset="0"/>
                <a:ea typeface="ヒラギノ角ゴ Pro W3" pitchFamily="-84" charset="-128"/>
                <a:cs typeface="Arial" panose="020B0604020202020204" pitchFamily="34" charset="0"/>
              </a:rPr>
              <a:t>ADM </a:t>
            </a:r>
            <a:r>
              <a:rPr lang="en-ZA" sz="2400" b="1" dirty="0">
                <a:latin typeface="Arial" panose="020B0604020202020204" pitchFamily="34" charset="0"/>
                <a:ea typeface="ヒラギノ角ゴ Pro W3" pitchFamily="-84" charset="-128"/>
                <a:cs typeface="Arial" panose="020B0604020202020204" pitchFamily="34" charset="0"/>
              </a:rPr>
              <a:t>HAS HAD TO GRAPPLE WITH</a:t>
            </a:r>
          </a:p>
        </p:txBody>
      </p:sp>
    </p:spTree>
    <p:extLst>
      <p:ext uri="{BB962C8B-B14F-4D97-AF65-F5344CB8AC3E}">
        <p14:creationId xmlns:p14="http://schemas.microsoft.com/office/powerpoint/2010/main" val="15324221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fld id="{4CC04D4C-DC45-834A-A759-F6658CE957E3}" type="slidenum">
              <a:rPr lang="en-US" smtClean="0"/>
              <a:t>6</a:t>
            </a:fld>
            <a:endParaRPr lang="en-US" dirty="0"/>
          </a:p>
        </p:txBody>
      </p:sp>
      <p:sp>
        <p:nvSpPr>
          <p:cNvPr id="5" name="Content Placeholder 4"/>
          <p:cNvSpPr>
            <a:spLocks noGrp="1"/>
          </p:cNvSpPr>
          <p:nvPr>
            <p:ph sz="quarter" idx="10"/>
          </p:nvPr>
        </p:nvSpPr>
        <p:spPr>
          <a:xfrm>
            <a:off x="457200" y="893379"/>
            <a:ext cx="8229600" cy="3532175"/>
          </a:xfrm>
        </p:spPr>
        <p:txBody>
          <a:bodyPr>
            <a:normAutofit/>
          </a:bodyPr>
          <a:lstStyle/>
          <a:p>
            <a:pPr algn="just">
              <a:lnSpc>
                <a:spcPct val="150000"/>
              </a:lnSpc>
              <a:buFont typeface="+mj-lt"/>
              <a:buAutoNum type="alphaLcParenR"/>
            </a:pPr>
            <a:r>
              <a:rPr lang="en-ZA" sz="1100" dirty="0">
                <a:solidFill>
                  <a:srgbClr val="333333"/>
                </a:solidFill>
                <a:latin typeface="Arial" panose="020B0604020202020204" pitchFamily="34" charset="0"/>
                <a:cs typeface="Arial" panose="020B0604020202020204" pitchFamily="34" charset="0"/>
              </a:rPr>
              <a:t>Huge backlogs </a:t>
            </a:r>
          </a:p>
          <a:p>
            <a:pPr marL="971550" lvl="1" indent="-514350" algn="just">
              <a:buFont typeface="+mj-lt"/>
              <a:buAutoNum type="romanLcPeriod"/>
            </a:pPr>
            <a:r>
              <a:rPr lang="en-ZA" sz="1100" dirty="0">
                <a:solidFill>
                  <a:srgbClr val="333333"/>
                </a:solidFill>
                <a:latin typeface="Arial" panose="020B0604020202020204" pitchFamily="34" charset="0"/>
                <a:cs typeface="Arial" panose="020B0604020202020204" pitchFamily="34" charset="0"/>
              </a:rPr>
              <a:t>Roads, </a:t>
            </a:r>
          </a:p>
          <a:p>
            <a:pPr marL="971550" lvl="1" indent="-514350" algn="just">
              <a:buFont typeface="+mj-lt"/>
              <a:buAutoNum type="romanLcPeriod"/>
            </a:pPr>
            <a:r>
              <a:rPr lang="en-ZA" sz="1100" dirty="0" smtClean="0">
                <a:solidFill>
                  <a:srgbClr val="333333"/>
                </a:solidFill>
                <a:latin typeface="Arial" panose="020B0604020202020204" pitchFamily="34" charset="0"/>
                <a:cs typeface="Arial" panose="020B0604020202020204" pitchFamily="34" charset="0"/>
              </a:rPr>
              <a:t>Water.  </a:t>
            </a:r>
            <a:endParaRPr lang="en-ZA" sz="1100" dirty="0">
              <a:solidFill>
                <a:srgbClr val="333333"/>
              </a:solidFill>
              <a:latin typeface="Arial" panose="020B0604020202020204" pitchFamily="34" charset="0"/>
              <a:cs typeface="Arial" panose="020B0604020202020204" pitchFamily="34" charset="0"/>
            </a:endParaRPr>
          </a:p>
          <a:p>
            <a:pPr marL="971550" lvl="1" indent="-514350" algn="just">
              <a:buFont typeface="+mj-lt"/>
              <a:buAutoNum type="romanLcPeriod"/>
            </a:pPr>
            <a:r>
              <a:rPr lang="en-ZA" sz="1100" dirty="0">
                <a:solidFill>
                  <a:srgbClr val="333333"/>
                </a:solidFill>
                <a:latin typeface="Arial" panose="020B0604020202020204" pitchFamily="34" charset="0"/>
                <a:cs typeface="Arial" panose="020B0604020202020204" pitchFamily="34" charset="0"/>
              </a:rPr>
              <a:t>Sanitation access to social and economic </a:t>
            </a:r>
            <a:r>
              <a:rPr lang="en-ZA" sz="1100" dirty="0" smtClean="0">
                <a:solidFill>
                  <a:srgbClr val="333333"/>
                </a:solidFill>
                <a:latin typeface="Arial" panose="020B0604020202020204" pitchFamily="34" charset="0"/>
                <a:cs typeface="Arial" panose="020B0604020202020204" pitchFamily="34" charset="0"/>
              </a:rPr>
              <a:t>infrastructure.</a:t>
            </a:r>
            <a:endParaRPr lang="en-ZA" sz="1100" dirty="0">
              <a:solidFill>
                <a:srgbClr val="333333"/>
              </a:solidFill>
              <a:latin typeface="Arial" panose="020B0604020202020204" pitchFamily="34" charset="0"/>
              <a:cs typeface="Arial" panose="020B0604020202020204" pitchFamily="34" charset="0"/>
            </a:endParaRPr>
          </a:p>
          <a:p>
            <a:pPr marL="971550" lvl="1" indent="-514350" algn="just">
              <a:buFont typeface="+mj-lt"/>
              <a:buAutoNum type="romanLcPeriod"/>
            </a:pPr>
            <a:r>
              <a:rPr lang="en-ZA" sz="1100" dirty="0">
                <a:solidFill>
                  <a:srgbClr val="333333"/>
                </a:solidFill>
                <a:latin typeface="Arial" panose="020B0604020202020204" pitchFamily="34" charset="0"/>
                <a:cs typeface="Arial" panose="020B0604020202020204" pitchFamily="34" charset="0"/>
              </a:rPr>
              <a:t>Huge housing backlog </a:t>
            </a:r>
            <a:r>
              <a:rPr lang="en-ZA" sz="1100" dirty="0" smtClean="0">
                <a:solidFill>
                  <a:srgbClr val="333333"/>
                </a:solidFill>
                <a:latin typeface="Arial" panose="020B0604020202020204" pitchFamily="34" charset="0"/>
                <a:cs typeface="Arial" panose="020B0604020202020204" pitchFamily="34" charset="0"/>
              </a:rPr>
              <a:t>.</a:t>
            </a:r>
          </a:p>
          <a:p>
            <a:pPr marL="457200" lvl="1" indent="0" algn="just">
              <a:buNone/>
            </a:pPr>
            <a:endParaRPr lang="en-ZA" sz="1100" dirty="0">
              <a:solidFill>
                <a:srgbClr val="333333"/>
              </a:solidFill>
              <a:latin typeface="Arial" panose="020B0604020202020204" pitchFamily="34" charset="0"/>
              <a:cs typeface="Arial" panose="020B0604020202020204" pitchFamily="34" charset="0"/>
            </a:endParaRPr>
          </a:p>
          <a:p>
            <a:pPr marL="571500" indent="-514350" algn="just">
              <a:buFont typeface="+mj-lt"/>
              <a:buAutoNum type="alphaLcParenR"/>
            </a:pPr>
            <a:r>
              <a:rPr lang="en-ZA" sz="1100" dirty="0">
                <a:solidFill>
                  <a:srgbClr val="333333"/>
                </a:solidFill>
                <a:latin typeface="Arial" panose="020B0604020202020204" pitchFamily="34" charset="0"/>
                <a:cs typeface="Arial" panose="020B0604020202020204" pitchFamily="34" charset="0"/>
              </a:rPr>
              <a:t>Non-functional water schemes</a:t>
            </a:r>
            <a:r>
              <a:rPr lang="en-ZA" sz="1100" dirty="0" smtClean="0">
                <a:solidFill>
                  <a:srgbClr val="333333"/>
                </a:solidFill>
                <a:latin typeface="Arial" panose="020B0604020202020204" pitchFamily="34" charset="0"/>
                <a:cs typeface="Arial" panose="020B0604020202020204" pitchFamily="34" charset="0"/>
              </a:rPr>
              <a:t>;</a:t>
            </a:r>
          </a:p>
          <a:p>
            <a:pPr marL="571500" indent="-514350" algn="just">
              <a:buFont typeface="+mj-lt"/>
              <a:buAutoNum type="alphaLcParenR"/>
            </a:pPr>
            <a:endParaRPr lang="en-ZA" sz="1100" dirty="0">
              <a:solidFill>
                <a:srgbClr val="333333"/>
              </a:solidFill>
              <a:latin typeface="Arial" panose="020B0604020202020204" pitchFamily="34" charset="0"/>
              <a:cs typeface="Arial" panose="020B0604020202020204" pitchFamily="34" charset="0"/>
            </a:endParaRPr>
          </a:p>
          <a:p>
            <a:pPr marL="571500" indent="-514350" algn="just">
              <a:buFont typeface="+mj-lt"/>
              <a:buAutoNum type="alphaLcParenR"/>
            </a:pPr>
            <a:r>
              <a:rPr lang="en-ZA" sz="1100" dirty="0">
                <a:solidFill>
                  <a:srgbClr val="333333"/>
                </a:solidFill>
                <a:latin typeface="Arial" panose="020B0604020202020204" pitchFamily="34" charset="0"/>
                <a:cs typeface="Arial" panose="020B0604020202020204" pitchFamily="34" charset="0"/>
              </a:rPr>
              <a:t>Severely affected by the current lack of policy dispensation for rural households to pay for services (increasing illegal connections</a:t>
            </a:r>
            <a:r>
              <a:rPr lang="en-ZA" sz="1100" dirty="0" smtClean="0">
                <a:solidFill>
                  <a:srgbClr val="333333"/>
                </a:solidFill>
                <a:latin typeface="Arial" panose="020B0604020202020204" pitchFamily="34" charset="0"/>
                <a:cs typeface="Arial" panose="020B0604020202020204" pitchFamily="34" charset="0"/>
              </a:rPr>
              <a:t>). </a:t>
            </a:r>
          </a:p>
          <a:p>
            <a:pPr marL="57150" indent="0" algn="just">
              <a:buNone/>
            </a:pPr>
            <a:endParaRPr lang="en-ZA" sz="1100" dirty="0">
              <a:solidFill>
                <a:srgbClr val="333333"/>
              </a:solidFill>
              <a:latin typeface="Arial" panose="020B0604020202020204" pitchFamily="34" charset="0"/>
              <a:cs typeface="Arial" panose="020B0604020202020204" pitchFamily="34" charset="0"/>
            </a:endParaRPr>
          </a:p>
          <a:p>
            <a:pPr marL="571500" indent="-514350" algn="just">
              <a:buFont typeface="+mj-lt"/>
              <a:buAutoNum type="alphaLcParenR"/>
            </a:pPr>
            <a:r>
              <a:rPr lang="en-ZA" sz="1100" dirty="0">
                <a:solidFill>
                  <a:srgbClr val="333333"/>
                </a:solidFill>
                <a:latin typeface="Arial" panose="020B0604020202020204" pitchFamily="34" charset="0"/>
                <a:cs typeface="Arial" panose="020B0604020202020204" pitchFamily="34" charset="0"/>
              </a:rPr>
              <a:t>Lack of bulk infrastructure stifling investment potential and economic </a:t>
            </a:r>
            <a:r>
              <a:rPr lang="en-ZA" sz="1100" dirty="0" smtClean="0">
                <a:solidFill>
                  <a:srgbClr val="333333"/>
                </a:solidFill>
                <a:latin typeface="Arial" panose="020B0604020202020204" pitchFamily="34" charset="0"/>
                <a:cs typeface="Arial" panose="020B0604020202020204" pitchFamily="34" charset="0"/>
              </a:rPr>
              <a:t>growth. </a:t>
            </a:r>
          </a:p>
          <a:p>
            <a:pPr marL="57150" indent="0" algn="just">
              <a:buNone/>
            </a:pPr>
            <a:endParaRPr lang="en-ZA" sz="1100" dirty="0">
              <a:solidFill>
                <a:srgbClr val="333333"/>
              </a:solidFill>
              <a:latin typeface="Arial" panose="020B0604020202020204" pitchFamily="34" charset="0"/>
              <a:cs typeface="Arial" panose="020B0604020202020204" pitchFamily="34" charset="0"/>
            </a:endParaRPr>
          </a:p>
          <a:p>
            <a:pPr marL="571500" indent="-514350" algn="just">
              <a:lnSpc>
                <a:spcPct val="150000"/>
              </a:lnSpc>
              <a:buFont typeface="+mj-lt"/>
              <a:buAutoNum type="alphaLcParenR"/>
            </a:pPr>
            <a:r>
              <a:rPr lang="en-ZA" sz="1100" dirty="0">
                <a:solidFill>
                  <a:srgbClr val="333333"/>
                </a:solidFill>
                <a:latin typeface="Arial" panose="020B0604020202020204" pitchFamily="34" charset="0"/>
                <a:cs typeface="Arial" panose="020B0604020202020204" pitchFamily="34" charset="0"/>
              </a:rPr>
              <a:t>Substantively under-explored investment </a:t>
            </a:r>
            <a:r>
              <a:rPr lang="en-ZA" sz="1100" dirty="0" smtClean="0">
                <a:solidFill>
                  <a:srgbClr val="333333"/>
                </a:solidFill>
                <a:latin typeface="Arial" panose="020B0604020202020204" pitchFamily="34" charset="0"/>
                <a:cs typeface="Arial" panose="020B0604020202020204" pitchFamily="34" charset="0"/>
              </a:rPr>
              <a:t>potential.</a:t>
            </a:r>
            <a:endParaRPr lang="en-ZA" sz="1100" dirty="0">
              <a:solidFill>
                <a:srgbClr val="333333"/>
              </a:solidFill>
              <a:latin typeface="Arial" panose="020B0604020202020204" pitchFamily="34" charset="0"/>
              <a:cs typeface="Arial" panose="020B0604020202020204" pitchFamily="34" charset="0"/>
            </a:endParaRPr>
          </a:p>
          <a:p>
            <a:pPr marL="571500" indent="-514350" algn="just">
              <a:lnSpc>
                <a:spcPct val="150000"/>
              </a:lnSpc>
              <a:buFont typeface="+mj-lt"/>
              <a:buAutoNum type="alphaLcParenR"/>
            </a:pPr>
            <a:endParaRPr lang="en-ZA" sz="2000" dirty="0">
              <a:solidFill>
                <a:srgbClr val="333333"/>
              </a:solidFill>
              <a:latin typeface="Arial Narrow" panose="020B0606020202030204" pitchFamily="34" charset="0"/>
            </a:endParaRPr>
          </a:p>
          <a:p>
            <a:pPr marL="0" indent="0">
              <a:buNone/>
            </a:pPr>
            <a:endParaRPr lang="en-US" dirty="0"/>
          </a:p>
        </p:txBody>
      </p:sp>
      <p:sp>
        <p:nvSpPr>
          <p:cNvPr id="6" name="Title 5"/>
          <p:cNvSpPr>
            <a:spLocks noGrp="1"/>
          </p:cNvSpPr>
          <p:nvPr>
            <p:ph type="title"/>
          </p:nvPr>
        </p:nvSpPr>
        <p:spPr>
          <a:xfrm>
            <a:off x="2411946" y="188005"/>
            <a:ext cx="6550794" cy="551482"/>
          </a:xfrm>
        </p:spPr>
        <p:txBody>
          <a:bodyPr/>
          <a:lstStyle/>
          <a:p>
            <a:endParaRPr lang="en-US" dirty="0">
              <a:latin typeface="Arial"/>
              <a:cs typeface="Arial"/>
            </a:endParaRPr>
          </a:p>
        </p:txBody>
      </p:sp>
    </p:spTree>
    <p:extLst>
      <p:ext uri="{BB962C8B-B14F-4D97-AF65-F5344CB8AC3E}">
        <p14:creationId xmlns:p14="http://schemas.microsoft.com/office/powerpoint/2010/main" val="17293196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eaLnBrk="0" fontAlgn="base" hangingPunct="0">
              <a:spcAft>
                <a:spcPct val="0"/>
              </a:spcAft>
            </a:pPr>
            <a:r>
              <a:rPr lang="en-ZA" sz="2400" b="1" dirty="0" smtClean="0">
                <a:latin typeface="Arial" panose="020B0604020202020204" pitchFamily="34" charset="0"/>
                <a:cs typeface="Arial" panose="020B0604020202020204" pitchFamily="34" charset="0"/>
              </a:rPr>
              <a:t>ADM: AUDIT </a:t>
            </a:r>
            <a:r>
              <a:rPr lang="en-ZA" sz="2400" b="1" dirty="0">
                <a:latin typeface="Arial" panose="020B0604020202020204" pitchFamily="34" charset="0"/>
                <a:cs typeface="Arial" panose="020B0604020202020204" pitchFamily="34" charset="0"/>
              </a:rPr>
              <a:t>OUTCOMES AND KEY FINDINGS</a:t>
            </a:r>
            <a:endParaRPr lang="en-ZA" sz="2400" b="1" dirty="0">
              <a:latin typeface="Arial" panose="020B0604020202020204" pitchFamily="34" charset="0"/>
              <a:ea typeface="ヒラギノ角ゴ Pro W3" pitchFamily="-84" charset="-128"/>
              <a:cs typeface="Arial" panose="020B0604020202020204" pitchFamily="34" charset="0"/>
            </a:endParaRPr>
          </a:p>
        </p:txBody>
      </p:sp>
    </p:spTree>
    <p:extLst>
      <p:ext uri="{BB962C8B-B14F-4D97-AF65-F5344CB8AC3E}">
        <p14:creationId xmlns:p14="http://schemas.microsoft.com/office/powerpoint/2010/main" val="33767585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fld id="{4CC04D4C-DC45-834A-A759-F6658CE957E3}" type="slidenum">
              <a:rPr lang="en-US" smtClean="0"/>
              <a:t>8</a:t>
            </a:fld>
            <a:endParaRPr lang="en-US" dirty="0"/>
          </a:p>
        </p:txBody>
      </p:sp>
      <p:sp>
        <p:nvSpPr>
          <p:cNvPr id="5" name="Content Placeholder 4"/>
          <p:cNvSpPr>
            <a:spLocks noGrp="1"/>
          </p:cNvSpPr>
          <p:nvPr>
            <p:ph sz="quarter" idx="10"/>
          </p:nvPr>
        </p:nvSpPr>
        <p:spPr>
          <a:xfrm>
            <a:off x="457200" y="924910"/>
            <a:ext cx="8229600" cy="3500644"/>
          </a:xfrm>
        </p:spPr>
        <p:txBody>
          <a:bodyPr>
            <a:normAutofit fontScale="92500" lnSpcReduction="20000"/>
          </a:bodyPr>
          <a:lstStyle/>
          <a:p>
            <a:pPr marL="0" lvl="1" indent="0">
              <a:buNone/>
            </a:pPr>
            <a:endParaRPr lang="en-ZA" sz="1600" b="1" dirty="0" smtClean="0">
              <a:latin typeface="Arial" panose="020B0604020202020204" pitchFamily="34" charset="0"/>
              <a:cs typeface="Arial" panose="020B0604020202020204" pitchFamily="34" charset="0"/>
            </a:endParaRPr>
          </a:p>
          <a:p>
            <a:pPr marL="0" lvl="1" indent="0">
              <a:buNone/>
            </a:pPr>
            <a:endParaRPr lang="en-ZA" sz="1600" b="1" dirty="0">
              <a:latin typeface="Arial" panose="020B0604020202020204" pitchFamily="34" charset="0"/>
              <a:cs typeface="Arial" panose="020B0604020202020204" pitchFamily="34" charset="0"/>
            </a:endParaRPr>
          </a:p>
          <a:p>
            <a:pPr marL="0" lvl="1" indent="0">
              <a:buNone/>
            </a:pPr>
            <a:endParaRPr lang="en-ZA" sz="1600" b="1" dirty="0" smtClean="0">
              <a:latin typeface="Arial" panose="020B0604020202020204" pitchFamily="34" charset="0"/>
              <a:cs typeface="Arial" panose="020B0604020202020204" pitchFamily="34" charset="0"/>
            </a:endParaRPr>
          </a:p>
          <a:p>
            <a:pPr marL="0" lvl="1" indent="0">
              <a:buNone/>
            </a:pPr>
            <a:endParaRPr lang="en-ZA" sz="1600" b="1" dirty="0">
              <a:latin typeface="Arial" panose="020B0604020202020204" pitchFamily="34" charset="0"/>
              <a:cs typeface="Arial" panose="020B0604020202020204" pitchFamily="34" charset="0"/>
            </a:endParaRPr>
          </a:p>
          <a:p>
            <a:pPr marL="0" lvl="1" indent="0">
              <a:buNone/>
            </a:pPr>
            <a:r>
              <a:rPr lang="en-ZA" sz="1600" b="1" dirty="0" smtClean="0">
                <a:latin typeface="Arial" panose="020B0604020202020204" pitchFamily="34" charset="0"/>
                <a:cs typeface="Arial" panose="020B0604020202020204" pitchFamily="34" charset="0"/>
              </a:rPr>
              <a:t>Below </a:t>
            </a:r>
            <a:r>
              <a:rPr lang="en-ZA" sz="1600" b="1" dirty="0">
                <a:latin typeface="Arial" panose="020B0604020202020204" pitchFamily="34" charset="0"/>
                <a:cs typeface="Arial" panose="020B0604020202020204" pitchFamily="34" charset="0"/>
              </a:rPr>
              <a:t>is the summary of the major audit findings raised by Auditor General over the pass three financial years:</a:t>
            </a:r>
          </a:p>
          <a:p>
            <a:pPr marL="400050" indent="-400050" algn="just">
              <a:buFont typeface="+mj-lt"/>
              <a:buAutoNum type="romanLcPeriod"/>
            </a:pPr>
            <a:r>
              <a:rPr lang="en-ZA" sz="1400" dirty="0">
                <a:latin typeface="Arial" panose="020B0604020202020204" pitchFamily="34" charset="0"/>
                <a:cs typeface="Arial" panose="020B0604020202020204" pitchFamily="34" charset="0"/>
              </a:rPr>
              <a:t>The municipality received a adverse audit opinion on property, plant and equipment and on irregular expenditure. </a:t>
            </a:r>
          </a:p>
          <a:p>
            <a:pPr marL="800100" lvl="1" indent="-400050" algn="just">
              <a:buFont typeface="+mj-lt"/>
              <a:buAutoNum type="alphaLcPeriod"/>
            </a:pPr>
            <a:r>
              <a:rPr lang="en-ZA" sz="1400" dirty="0">
                <a:latin typeface="Arial" panose="020B0604020202020204" pitchFamily="34" charset="0"/>
                <a:cs typeface="Arial" panose="020B0604020202020204" pitchFamily="34" charset="0"/>
              </a:rPr>
              <a:t>Controls over the preparation, reconciling and review of the fixed asset register were not adequate and the municipality continued to rely on the audit process to identify errors. Consequently, the municipality was unable to correctly account for infrastructure assets and work-in-progress.</a:t>
            </a:r>
          </a:p>
          <a:p>
            <a:pPr marL="800100" lvl="1" indent="-400050" algn="just">
              <a:buFont typeface="+mj-lt"/>
              <a:buAutoNum type="alphaLcPeriod"/>
            </a:pPr>
            <a:r>
              <a:rPr lang="en-ZA" sz="1400" dirty="0">
                <a:latin typeface="Arial" panose="020B0604020202020204" pitchFamily="34" charset="0"/>
                <a:cs typeface="Arial" panose="020B0604020202020204" pitchFamily="34" charset="0"/>
              </a:rPr>
              <a:t>The municipality did not adequately plan for the procurement of their goods and services, which then resulted in deviations from supply chain management legislation by using numerous instances of emergency procurement without adequate justification. </a:t>
            </a:r>
          </a:p>
          <a:p>
            <a:pPr marL="800100" lvl="1" indent="-400050" algn="just">
              <a:buFont typeface="+mj-lt"/>
              <a:buAutoNum type="alphaLcPeriod"/>
            </a:pPr>
            <a:endParaRPr lang="en-ZA" sz="1400" dirty="0">
              <a:latin typeface="Arial" panose="020B0604020202020204" pitchFamily="34" charset="0"/>
              <a:cs typeface="Arial" panose="020B0604020202020204" pitchFamily="34" charset="0"/>
            </a:endParaRPr>
          </a:p>
          <a:p>
            <a:pPr marL="400050" indent="-400050" algn="just">
              <a:buFont typeface="+mj-lt"/>
              <a:buAutoNum type="romanLcPeriod"/>
            </a:pPr>
            <a:r>
              <a:rPr lang="en-ZA" sz="1400" dirty="0">
                <a:latin typeface="Arial" panose="020B0604020202020204" pitchFamily="34" charset="0"/>
                <a:cs typeface="Arial" panose="020B0604020202020204" pitchFamily="34" charset="0"/>
              </a:rPr>
              <a:t>The AG expressed concerns with what they called poor control environment, a culture of non-compliance as well as lack of consequence management.</a:t>
            </a:r>
          </a:p>
        </p:txBody>
      </p:sp>
      <p:sp>
        <p:nvSpPr>
          <p:cNvPr id="6" name="Title 5"/>
          <p:cNvSpPr>
            <a:spLocks noGrp="1"/>
          </p:cNvSpPr>
          <p:nvPr>
            <p:ph type="title"/>
          </p:nvPr>
        </p:nvSpPr>
        <p:spPr>
          <a:xfrm>
            <a:off x="2411946" y="188005"/>
            <a:ext cx="6550794" cy="551482"/>
          </a:xfrm>
        </p:spPr>
        <p:txBody>
          <a:bodyPr/>
          <a:lstStyle/>
          <a:p>
            <a:r>
              <a:rPr lang="en-US" dirty="0" smtClean="0">
                <a:latin typeface="Arial"/>
                <a:cs typeface="Arial"/>
              </a:rPr>
              <a:t/>
            </a:r>
            <a:br>
              <a:rPr lang="en-US" dirty="0" smtClean="0">
                <a:latin typeface="Arial"/>
                <a:cs typeface="Arial"/>
              </a:rPr>
            </a:br>
            <a:endParaRPr lang="en-US" dirty="0">
              <a:latin typeface="Arial"/>
              <a:cs typeface="Arial"/>
            </a:endParaRPr>
          </a:p>
        </p:txBody>
      </p:sp>
      <p:graphicFrame>
        <p:nvGraphicFramePr>
          <p:cNvPr id="7" name="Table 6"/>
          <p:cNvGraphicFramePr>
            <a:graphicFrameLocks noGrp="1"/>
          </p:cNvGraphicFramePr>
          <p:nvPr>
            <p:extLst>
              <p:ext uri="{D42A27DB-BD31-4B8C-83A1-F6EECF244321}">
                <p14:modId xmlns:p14="http://schemas.microsoft.com/office/powerpoint/2010/main" val="1453589617"/>
              </p:ext>
            </p:extLst>
          </p:nvPr>
        </p:nvGraphicFramePr>
        <p:xfrm>
          <a:off x="457198" y="979564"/>
          <a:ext cx="8229603" cy="670560"/>
        </p:xfrm>
        <a:graphic>
          <a:graphicData uri="http://schemas.openxmlformats.org/drawingml/2006/table">
            <a:tbl>
              <a:tblPr firstRow="1" bandRow="1">
                <a:tableStyleId>{5C22544A-7EE6-4342-B048-85BDC9FD1C3A}</a:tableStyleId>
              </a:tblPr>
              <a:tblGrid>
                <a:gridCol w="2743201">
                  <a:extLst>
                    <a:ext uri="{9D8B030D-6E8A-4147-A177-3AD203B41FA5}">
                      <a16:colId xmlns:a16="http://schemas.microsoft.com/office/drawing/2014/main" val="3421825070"/>
                    </a:ext>
                  </a:extLst>
                </a:gridCol>
                <a:gridCol w="2743201">
                  <a:extLst>
                    <a:ext uri="{9D8B030D-6E8A-4147-A177-3AD203B41FA5}">
                      <a16:colId xmlns:a16="http://schemas.microsoft.com/office/drawing/2014/main" val="686204890"/>
                    </a:ext>
                  </a:extLst>
                </a:gridCol>
                <a:gridCol w="2743201">
                  <a:extLst>
                    <a:ext uri="{9D8B030D-6E8A-4147-A177-3AD203B41FA5}">
                      <a16:colId xmlns:a16="http://schemas.microsoft.com/office/drawing/2014/main" val="1535066142"/>
                    </a:ext>
                  </a:extLst>
                </a:gridCol>
              </a:tblGrid>
              <a:tr h="0">
                <a:tc>
                  <a:txBody>
                    <a:bodyPr/>
                    <a:lstStyle/>
                    <a:p>
                      <a:pPr algn="ctr"/>
                      <a:r>
                        <a:rPr lang="en-ZA" dirty="0" smtClean="0">
                          <a:latin typeface="Arial" panose="020B0604020202020204" pitchFamily="34" charset="0"/>
                          <a:cs typeface="Arial" panose="020B0604020202020204" pitchFamily="34" charset="0"/>
                        </a:rPr>
                        <a:t>2018-2019</a:t>
                      </a:r>
                      <a:endParaRPr lang="en-ZA" dirty="0">
                        <a:latin typeface="Arial" panose="020B0604020202020204" pitchFamily="34" charset="0"/>
                        <a:cs typeface="Arial" panose="020B0604020202020204" pitchFamily="34" charset="0"/>
                      </a:endParaRPr>
                    </a:p>
                  </a:txBody>
                  <a:tcPr/>
                </a:tc>
                <a:tc>
                  <a:txBody>
                    <a:bodyPr/>
                    <a:lstStyle/>
                    <a:p>
                      <a:pPr algn="ctr"/>
                      <a:r>
                        <a:rPr lang="en-ZA" dirty="0" smtClean="0">
                          <a:latin typeface="Arial" panose="020B0604020202020204" pitchFamily="34" charset="0"/>
                          <a:cs typeface="Arial" panose="020B0604020202020204" pitchFamily="34" charset="0"/>
                        </a:rPr>
                        <a:t>2019-2020</a:t>
                      </a:r>
                      <a:endParaRPr lang="en-ZA" dirty="0">
                        <a:latin typeface="Arial" panose="020B0604020202020204" pitchFamily="34" charset="0"/>
                        <a:cs typeface="Arial" panose="020B0604020202020204" pitchFamily="34" charset="0"/>
                      </a:endParaRPr>
                    </a:p>
                  </a:txBody>
                  <a:tcPr/>
                </a:tc>
                <a:tc>
                  <a:txBody>
                    <a:bodyPr/>
                    <a:lstStyle/>
                    <a:p>
                      <a:pPr algn="ctr"/>
                      <a:r>
                        <a:rPr lang="en-ZA" dirty="0" smtClean="0">
                          <a:latin typeface="Arial" panose="020B0604020202020204" pitchFamily="34" charset="0"/>
                          <a:cs typeface="Arial" panose="020B0604020202020204" pitchFamily="34" charset="0"/>
                        </a:rPr>
                        <a:t>2020-2021</a:t>
                      </a:r>
                      <a:endParaRPr lang="en-ZA"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71432456"/>
                  </a:ext>
                </a:extLst>
              </a:tr>
              <a:tr h="0">
                <a:tc>
                  <a:txBody>
                    <a:bodyPr/>
                    <a:lstStyle/>
                    <a:p>
                      <a:pPr algn="ctr"/>
                      <a:r>
                        <a:rPr lang="en-ZA" dirty="0" smtClean="0">
                          <a:latin typeface="Arial" panose="020B0604020202020204" pitchFamily="34" charset="0"/>
                          <a:cs typeface="Arial" panose="020B0604020202020204" pitchFamily="34" charset="0"/>
                        </a:rPr>
                        <a:t>Disclaimer</a:t>
                      </a:r>
                      <a:endParaRPr lang="en-ZA" dirty="0">
                        <a:latin typeface="Arial" panose="020B0604020202020204" pitchFamily="34" charset="0"/>
                        <a:cs typeface="Arial" panose="020B0604020202020204" pitchFamily="34" charset="0"/>
                      </a:endParaRPr>
                    </a:p>
                  </a:txBody>
                  <a:tcPr/>
                </a:tc>
                <a:tc>
                  <a:txBody>
                    <a:bodyPr/>
                    <a:lstStyle/>
                    <a:p>
                      <a:pPr algn="ctr"/>
                      <a:r>
                        <a:rPr lang="en-ZA" dirty="0" smtClean="0">
                          <a:latin typeface="Arial" panose="020B0604020202020204" pitchFamily="34" charset="0"/>
                          <a:cs typeface="Arial" panose="020B0604020202020204" pitchFamily="34" charset="0"/>
                        </a:rPr>
                        <a:t>Adverse</a:t>
                      </a:r>
                      <a:endParaRPr lang="en-ZA" dirty="0">
                        <a:latin typeface="Arial" panose="020B0604020202020204" pitchFamily="34" charset="0"/>
                        <a:cs typeface="Arial" panose="020B0604020202020204" pitchFamily="34" charset="0"/>
                      </a:endParaRPr>
                    </a:p>
                  </a:txBody>
                  <a:tcPr/>
                </a:tc>
                <a:tc>
                  <a:txBody>
                    <a:bodyPr/>
                    <a:lstStyle/>
                    <a:p>
                      <a:pPr algn="ctr"/>
                      <a:r>
                        <a:rPr lang="en-ZA" dirty="0" smtClean="0">
                          <a:latin typeface="Arial" panose="020B0604020202020204" pitchFamily="34" charset="0"/>
                          <a:cs typeface="Arial" panose="020B0604020202020204" pitchFamily="34" charset="0"/>
                        </a:rPr>
                        <a:t>Adverse</a:t>
                      </a:r>
                      <a:endParaRPr lang="en-ZA"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19473745"/>
                  </a:ext>
                </a:extLst>
              </a:tr>
            </a:tbl>
          </a:graphicData>
        </a:graphic>
      </p:graphicFrame>
    </p:spTree>
    <p:extLst>
      <p:ext uri="{BB962C8B-B14F-4D97-AF65-F5344CB8AC3E}">
        <p14:creationId xmlns:p14="http://schemas.microsoft.com/office/powerpoint/2010/main" val="38225404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eaLnBrk="0" fontAlgn="base" hangingPunct="0">
              <a:spcAft>
                <a:spcPct val="0"/>
              </a:spcAft>
            </a:pPr>
            <a:r>
              <a:rPr lang="en-ZA" sz="2400" b="1" dirty="0" smtClean="0">
                <a:latin typeface="Arial" panose="020B0604020202020204" pitchFamily="34" charset="0"/>
                <a:cs typeface="Arial" panose="020B0604020202020204" pitchFamily="34" charset="0"/>
              </a:rPr>
              <a:t>SALGA MUNICIPAL </a:t>
            </a:r>
            <a:r>
              <a:rPr lang="en-ZA" sz="2400" b="1" dirty="0">
                <a:latin typeface="Arial" panose="020B0604020202020204" pitchFamily="34" charset="0"/>
                <a:cs typeface="Arial" panose="020B0604020202020204" pitchFamily="34" charset="0"/>
              </a:rPr>
              <a:t>AUDIT SUPPORT PROGRAMME</a:t>
            </a:r>
            <a:endParaRPr lang="en-ZA" sz="2400" b="1" dirty="0">
              <a:latin typeface="Arial" panose="020B0604020202020204" pitchFamily="34" charset="0"/>
              <a:ea typeface="ヒラギノ角ゴ Pro W3" pitchFamily="-84" charset="-128"/>
              <a:cs typeface="Arial" panose="020B0604020202020204" pitchFamily="34" charset="0"/>
            </a:endParaRPr>
          </a:p>
        </p:txBody>
      </p:sp>
    </p:spTree>
    <p:extLst>
      <p:ext uri="{BB962C8B-B14F-4D97-AF65-F5344CB8AC3E}">
        <p14:creationId xmlns:p14="http://schemas.microsoft.com/office/powerpoint/2010/main" val="40577764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1340</TotalTime>
  <Words>1523</Words>
  <Application>Microsoft Office PowerPoint</Application>
  <PresentationFormat>On-screen Show (16:9)</PresentationFormat>
  <Paragraphs>178</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Arial Narrow</vt:lpstr>
      <vt:lpstr>Calibri</vt:lpstr>
      <vt:lpstr>Times New Roman</vt:lpstr>
      <vt:lpstr>Wingdings</vt:lpstr>
      <vt:lpstr>ヒラギノ角ゴ Pro W3</vt:lpstr>
      <vt:lpstr>Office Theme</vt:lpstr>
      <vt:lpstr>SALGA SUPPORT TO AMATHOLE DISTRICT MUNICIPALITY</vt:lpstr>
      <vt:lpstr>AREAS OF SUPPORT PROVIDED BY SALGA </vt:lpstr>
      <vt:lpstr>ADM HISTORICAL CONTEXT</vt:lpstr>
      <vt:lpstr>PowerPoint Presentation</vt:lpstr>
      <vt:lpstr>CHALLENGES THAT ADM HAS HAD TO GRAPPLE WITH</vt:lpstr>
      <vt:lpstr>PowerPoint Presentation</vt:lpstr>
      <vt:lpstr>ADM: AUDIT OUTCOMES AND KEY FINDINGS</vt:lpstr>
      <vt:lpstr> </vt:lpstr>
      <vt:lpstr>SALGA MUNICIPAL AUDIT SUPPORT PROGRAMME</vt:lpstr>
      <vt:lpstr>PowerPoint Presentation</vt:lpstr>
      <vt:lpstr>NEWLY ADOPTED SALGA SUPPORT APROACH</vt:lpstr>
      <vt:lpstr>NEWLY ADOPTED SALGA SUPPORT APROACH</vt:lpstr>
      <vt:lpstr>REPORT ON MUNICIPAL AUDIT SUPPORT WORK BY SALGA TO ADM</vt:lpstr>
      <vt:lpstr>PowerPoint Presentation</vt:lpstr>
      <vt:lpstr>PowerPoint Presentation</vt:lpstr>
      <vt:lpstr>PowerPoint Presentation</vt:lpstr>
      <vt:lpstr>OTHER SUPPORT</vt:lpstr>
      <vt:lpstr>RECOMMENDATIONS</vt:lpstr>
      <vt:lpstr>Thank You</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ENHANCING BRAND SALGA</dc:title>
  <dc:creator>Tebogo Mosala</dc:creator>
  <cp:lastModifiedBy>Shereen Cassiem</cp:lastModifiedBy>
  <cp:revision>91</cp:revision>
  <dcterms:created xsi:type="dcterms:W3CDTF">2017-05-28T17:58:09Z</dcterms:created>
  <dcterms:modified xsi:type="dcterms:W3CDTF">2022-11-21T09:49:10Z</dcterms:modified>
</cp:coreProperties>
</file>