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8"/>
  </p:notesMasterIdLst>
  <p:sldIdLst>
    <p:sldId id="271" r:id="rId5"/>
    <p:sldId id="7571" r:id="rId6"/>
    <p:sldId id="7583" r:id="rId7"/>
    <p:sldId id="7576" r:id="rId8"/>
    <p:sldId id="7577" r:id="rId9"/>
    <p:sldId id="7584" r:id="rId10"/>
    <p:sldId id="7588" r:id="rId11"/>
    <p:sldId id="7585" r:id="rId12"/>
    <p:sldId id="7586" r:id="rId13"/>
    <p:sldId id="7587" r:id="rId14"/>
    <p:sldId id="2134805940" r:id="rId15"/>
    <p:sldId id="2134805941" r:id="rId16"/>
    <p:sldId id="2134805942" r:id="rId17"/>
    <p:sldId id="2134805943" r:id="rId18"/>
    <p:sldId id="2134805944" r:id="rId19"/>
    <p:sldId id="2134805945" r:id="rId20"/>
    <p:sldId id="2134805946" r:id="rId21"/>
    <p:sldId id="2134805947" r:id="rId22"/>
    <p:sldId id="2134805948" r:id="rId23"/>
    <p:sldId id="2134805949" r:id="rId24"/>
    <p:sldId id="2134805950" r:id="rId25"/>
    <p:sldId id="2134805951" r:id="rId26"/>
    <p:sldId id="7494" r:id="rId27"/>
  </p:sldIdLst>
  <p:sldSz cx="12192000" cy="6858000"/>
  <p:notesSz cx="6794500" cy="9931400"/>
  <p:embeddedFontLst>
    <p:embeddedFont>
      <p:font typeface="Gill Sans MT" panose="020B0502020104020203"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MS PGothic" panose="020B0600070205080204" pitchFamily="34" charset="-128"/>
      <p:regular r:id="rId37"/>
    </p:embeddedFont>
    <p:embeddedFont>
      <p:font typeface="SimSun" panose="02010600030101010101" pitchFamily="2" charset="-122"/>
      <p:regular r:id="rId38"/>
    </p:embeddedFont>
    <p:embeddedFont>
      <p:font typeface="Century Gothic" panose="020B0502020202020204" pitchFamily="34" charset="0"/>
      <p:regular r:id="rId39"/>
      <p:bold r:id="rId40"/>
      <p:italic r:id="rId41"/>
      <p:boldItalic r:id="rId42"/>
    </p:embeddedFont>
    <p:embeddedFont>
      <p:font typeface="MS PGothic" panose="020B0600070205080204" pitchFamily="34" charset="-128"/>
      <p:regular r:id="rId37"/>
    </p:embeddedFont>
    <p:embeddedFont>
      <p:font typeface="Copperplate Gothic Bold" panose="020E0705020206020404" pitchFamily="34" charset="0"/>
      <p:regular r:id="rId43"/>
    </p:embeddedFont>
    <p:embeddedFont>
      <p:font typeface="Calibri Light" panose="020F030202020403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i Kgomo" initials="PK" lastIdx="2" clrIdx="0">
    <p:extLst>
      <p:ext uri="{19B8F6BF-5375-455C-9EA6-DF929625EA0E}">
        <p15:presenceInfo xmlns:p15="http://schemas.microsoft.com/office/powerpoint/2012/main" userId="S::Mapatane.Kgomo@misa.gov.za::2c0676fd-ee12-4083-927c-a160c817b90d" providerId="AD"/>
      </p:ext>
    </p:extLst>
  </p:cmAuthor>
  <p:cmAuthor id="2" name="Luntu Ndalasi" initials="LN" lastIdx="2" clrIdx="1">
    <p:extLst>
      <p:ext uri="{19B8F6BF-5375-455C-9EA6-DF929625EA0E}">
        <p15:presenceInfo xmlns:p15="http://schemas.microsoft.com/office/powerpoint/2012/main" userId="Luntu Ndalas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640"/>
    <a:srgbClr val="CEE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autoAdjust="0"/>
    <p:restoredTop sz="96327"/>
  </p:normalViewPr>
  <p:slideViewPr>
    <p:cSldViewPr snapToGrid="0" snapToObjects="1">
      <p:cViewPr varScale="1">
        <p:scale>
          <a:sx n="73" d="100"/>
          <a:sy n="73" d="100"/>
        </p:scale>
        <p:origin x="762" y="78"/>
      </p:cViewPr>
      <p:guideLst/>
    </p:cSldViewPr>
  </p:slideViewPr>
  <p:notesTextViewPr>
    <p:cViewPr>
      <p:scale>
        <a:sx n="1" d="1"/>
        <a:sy n="1" d="1"/>
      </p:scale>
      <p:origin x="0" y="0"/>
    </p:cViewPr>
  </p:notesTextViewPr>
  <p:sorterViewPr>
    <p:cViewPr>
      <p:scale>
        <a:sx n="100" d="100"/>
        <a:sy n="100" d="100"/>
      </p:scale>
      <p:origin x="0" y="-1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024" cy="498635"/>
          </a:xfrm>
          <a:prstGeom prst="rect">
            <a:avLst/>
          </a:prstGeom>
        </p:spPr>
        <p:txBody>
          <a:bodyPr vert="horz" lIns="91431" tIns="45715" rIns="91431" bIns="45715" rtlCol="0"/>
          <a:lstStyle>
            <a:lvl1pPr algn="l">
              <a:defRPr sz="1200"/>
            </a:lvl1pPr>
          </a:lstStyle>
          <a:p>
            <a:endParaRPr lang="en-ZA" dirty="0"/>
          </a:p>
        </p:txBody>
      </p:sp>
      <p:sp>
        <p:nvSpPr>
          <p:cNvPr id="3" name="Date Placeholder 2"/>
          <p:cNvSpPr>
            <a:spLocks noGrp="1"/>
          </p:cNvSpPr>
          <p:nvPr>
            <p:ph type="dt" idx="1"/>
          </p:nvPr>
        </p:nvSpPr>
        <p:spPr>
          <a:xfrm>
            <a:off x="3847890" y="0"/>
            <a:ext cx="2945024" cy="498635"/>
          </a:xfrm>
          <a:prstGeom prst="rect">
            <a:avLst/>
          </a:prstGeom>
        </p:spPr>
        <p:txBody>
          <a:bodyPr vert="horz" lIns="91431" tIns="45715" rIns="91431" bIns="45715" rtlCol="0"/>
          <a:lstStyle>
            <a:lvl1pPr algn="r">
              <a:defRPr sz="1200"/>
            </a:lvl1pPr>
          </a:lstStyle>
          <a:p>
            <a:fld id="{C3C6F429-32C5-49F8-B9A8-5396FD7A68DA}" type="datetimeFigureOut">
              <a:rPr lang="en-ZA" smtClean="0"/>
              <a:t>2022/11/21</a:t>
            </a:fld>
            <a:endParaRPr lang="en-ZA"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31" tIns="45715" rIns="91431" bIns="45715" rtlCol="0" anchor="ctr"/>
          <a:lstStyle/>
          <a:p>
            <a:endParaRPr lang="en-ZA" dirty="0"/>
          </a:p>
        </p:txBody>
      </p:sp>
      <p:sp>
        <p:nvSpPr>
          <p:cNvPr id="5" name="Notes Placeholder 4"/>
          <p:cNvSpPr>
            <a:spLocks noGrp="1"/>
          </p:cNvSpPr>
          <p:nvPr>
            <p:ph type="body" sz="quarter" idx="3"/>
          </p:nvPr>
        </p:nvSpPr>
        <p:spPr>
          <a:xfrm>
            <a:off x="679134" y="4779904"/>
            <a:ext cx="5436234" cy="3909675"/>
          </a:xfrm>
          <a:prstGeom prst="rect">
            <a:avLst/>
          </a:prstGeom>
        </p:spPr>
        <p:txBody>
          <a:bodyPr vert="horz" lIns="91431" tIns="45715" rIns="91431"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32767"/>
            <a:ext cx="2945024" cy="498635"/>
          </a:xfrm>
          <a:prstGeom prst="rect">
            <a:avLst/>
          </a:prstGeom>
        </p:spPr>
        <p:txBody>
          <a:bodyPr vert="horz" lIns="91431" tIns="45715" rIns="91431" bIns="45715"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47890" y="9432767"/>
            <a:ext cx="2945024" cy="498635"/>
          </a:xfrm>
          <a:prstGeom prst="rect">
            <a:avLst/>
          </a:prstGeom>
        </p:spPr>
        <p:txBody>
          <a:bodyPr vert="horz" lIns="91431" tIns="45715" rIns="91431" bIns="45715" rtlCol="0" anchor="b"/>
          <a:lstStyle>
            <a:lvl1pPr algn="r">
              <a:defRPr sz="1200"/>
            </a:lvl1pPr>
          </a:lstStyle>
          <a:p>
            <a:fld id="{F5079815-5F72-4389-919D-0C4B22FFCB71}" type="slidenum">
              <a:rPr lang="en-ZA" smtClean="0"/>
              <a:t>‹#›</a:t>
            </a:fld>
            <a:endParaRPr lang="en-ZA" dirty="0"/>
          </a:p>
        </p:txBody>
      </p:sp>
    </p:spTree>
    <p:extLst>
      <p:ext uri="{BB962C8B-B14F-4D97-AF65-F5344CB8AC3E}">
        <p14:creationId xmlns:p14="http://schemas.microsoft.com/office/powerpoint/2010/main" val="153983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44E8941-9943-4226-9036-E9D02F977E5B}"/>
              </a:ext>
            </a:extLst>
          </p:cNvPr>
          <p:cNvSpPr>
            <a:spLocks noGrp="1" noChangeArrowheads="1"/>
          </p:cNvSpPr>
          <p:nvPr>
            <p:ph type="dt" sz="half" idx="10"/>
          </p:nvPr>
        </p:nvSpPr>
        <p:spPr>
          <a:ln/>
        </p:spPr>
        <p:txBody>
          <a:bodyPr/>
          <a:lstStyle>
            <a:lvl1pPr>
              <a:defRPr/>
            </a:lvl1pPr>
          </a:lstStyle>
          <a:p>
            <a:pPr>
              <a:defRPr/>
            </a:pPr>
            <a:fld id="{4393337B-4AA8-4613-8F82-F870109542DF}" type="datetime1">
              <a:rPr lang="en-US" altLang="en-US"/>
              <a:pPr>
                <a:defRPr/>
              </a:pPr>
              <a:t>11/21/2022</a:t>
            </a:fld>
            <a:endParaRPr lang="en-US" altLang="en-US" sz="1800" dirty="0">
              <a:solidFill>
                <a:srgbClr val="000000"/>
              </a:solidFill>
            </a:endParaRPr>
          </a:p>
        </p:txBody>
      </p:sp>
      <p:sp>
        <p:nvSpPr>
          <p:cNvPr id="5" name="Footer Placeholder 4">
            <a:extLst>
              <a:ext uri="{FF2B5EF4-FFF2-40B4-BE49-F238E27FC236}">
                <a16:creationId xmlns:a16="http://schemas.microsoft.com/office/drawing/2014/main" id="{58CF9FC1-4781-438D-8A4C-F4341F83B42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Slide Number Placeholder 5">
            <a:extLst>
              <a:ext uri="{FF2B5EF4-FFF2-40B4-BE49-F238E27FC236}">
                <a16:creationId xmlns:a16="http://schemas.microsoft.com/office/drawing/2014/main" id="{BA5B8610-DF04-4091-A74F-5B1E3C29B1AD}"/>
              </a:ext>
            </a:extLst>
          </p:cNvPr>
          <p:cNvSpPr>
            <a:spLocks noGrp="1" noChangeArrowheads="1"/>
          </p:cNvSpPr>
          <p:nvPr>
            <p:ph type="sldNum" sz="quarter" idx="12"/>
          </p:nvPr>
        </p:nvSpPr>
        <p:spPr>
          <a:ln/>
        </p:spPr>
        <p:txBody>
          <a:bodyPr/>
          <a:lstStyle>
            <a:lvl1pPr>
              <a:defRPr/>
            </a:lvl1pPr>
          </a:lstStyle>
          <a:p>
            <a:pPr>
              <a:defRPr/>
            </a:pPr>
            <a:fld id="{C519346C-8880-4834-81E3-842F272AF1DB}" type="slidenum">
              <a:rPr lang="en-US" altLang="en-US"/>
              <a:pPr>
                <a:defRPr/>
              </a:pPr>
              <a:t>‹#›</a:t>
            </a:fld>
            <a:endParaRPr lang="en-US" altLang="en-US" sz="1800" dirty="0">
              <a:solidFill>
                <a:srgbClr val="000000"/>
              </a:solidFill>
            </a:endParaRPr>
          </a:p>
        </p:txBody>
      </p:sp>
    </p:spTree>
    <p:extLst>
      <p:ext uri="{BB962C8B-B14F-4D97-AF65-F5344CB8AC3E}">
        <p14:creationId xmlns:p14="http://schemas.microsoft.com/office/powerpoint/2010/main" val="3817025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a:xfrm>
            <a:off x="1627239" y="2661919"/>
            <a:ext cx="8937522" cy="2632569"/>
          </a:xfrm>
        </p:spPr>
        <p:txBody>
          <a:bodyPr/>
          <a:lstStyle/>
          <a:p>
            <a:r>
              <a:rPr lang="en-US" dirty="0"/>
              <a:t>PRESENTATION TO THE PORTFOLIO COMMITTEE ON COOPERATIVE GOVERNANCE AND TRADITIONAL AFFAIRS</a:t>
            </a:r>
          </a:p>
          <a:p>
            <a:r>
              <a:rPr lang="en-ZA" sz="2800" dirty="0">
                <a:latin typeface="Arial" panose="020B0604020202020204" pitchFamily="34" charset="0"/>
                <a:cs typeface="Arial" panose="020B0604020202020204" pitchFamily="34" charset="0"/>
              </a:rPr>
              <a:t>STATE OF AMATHOLE DISTRICT  MUNICIPALITY </a:t>
            </a:r>
          </a:p>
          <a:p>
            <a:endParaRPr lang="en-US" dirty="0"/>
          </a:p>
        </p:txBody>
      </p:sp>
      <p:sp>
        <p:nvSpPr>
          <p:cNvPr id="3" name="Text Placeholder 2">
            <a:extLst>
              <a:ext uri="{FF2B5EF4-FFF2-40B4-BE49-F238E27FC236}">
                <a16:creationId xmlns:a16="http://schemas.microsoft.com/office/drawing/2014/main" id="{C360F1A8-600F-A446-AF6A-1BADD7726357}"/>
              </a:ext>
            </a:extLst>
          </p:cNvPr>
          <p:cNvSpPr>
            <a:spLocks noGrp="1"/>
          </p:cNvSpPr>
          <p:nvPr>
            <p:ph type="body" sz="quarter" idx="15"/>
          </p:nvPr>
        </p:nvSpPr>
        <p:spPr/>
        <p:txBody>
          <a:bodyPr/>
          <a:lstStyle/>
          <a:p>
            <a:r>
              <a:rPr lang="en-US" b="1" dirty="0"/>
              <a:t>Date: 22 November 2022 </a:t>
            </a:r>
            <a:br>
              <a:rPr lang="en-US" b="1" dirty="0"/>
            </a:br>
            <a:r>
              <a:rPr lang="en-US" b="1" dirty="0"/>
              <a:t>Presenter: Mr A Zimbwa &amp; Mr P Matomela </a:t>
            </a:r>
          </a:p>
        </p:txBody>
      </p:sp>
      <p:pic>
        <p:nvPicPr>
          <p:cNvPr id="4" name="Picture 2">
            <a:extLst>
              <a:ext uri="{FF2B5EF4-FFF2-40B4-BE49-F238E27FC236}">
                <a16:creationId xmlns:a16="http://schemas.microsoft.com/office/drawing/2014/main" id="{712E64EB-86BC-AB3A-E7CC-BF0B895FCA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9954"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solidFill>
                  <a:schemeClr val="accent2"/>
                </a:solidFill>
              </a:rPr>
              <a:t>Progress on implementation of the financial recovery plan</a:t>
            </a:r>
            <a:endParaRPr lang="en-ZA"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169332" y="688622"/>
            <a:ext cx="11968480" cy="5486660"/>
          </a:xfrm>
        </p:spPr>
        <p:txBody>
          <a:bodyPr>
            <a:noAutofit/>
          </a:bodyPr>
          <a:lstStyle/>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policy governing UIWF have been reviewed and adopted by council  in May 2022.</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municipality has a financial misconduct policy approved by council, the cases are referred to Disciplinary board.</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municipality is expected to conduct meter audit to assess the conditions and identify faulty meters  and this in progress and in the process of appointing the service provider for the delivery of 20, 000 meters. </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municipality has made an improvement in adopting an operating surplus budget of over  R60 million for 2022/23.</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municipality to source funds to perform the process vetting of qualifications of all employees as gap identified previously on the credibility of qualifications.</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municipality has developed a case management register to ensure that the disciplinary cases are resolved timeously.</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municipality has also progressed on finalising disciplinary cases that were included in the case register, this will assist in closing the capacity gaps institutional.</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municipality has embarked on the review of policies however there has been a court interdict brought about the by the affected employees and the implementation  of the reviewed policy  will constitute breach of employment contract who were enjoying the benefits</a:t>
            </a:r>
          </a:p>
          <a:p>
            <a:pPr algn="just"/>
            <a:endParaRPr lang="en-ZA"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B780F851-7563-432D-4B34-D7DA2AD84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665"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474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067653A-170B-41F1-91B1-D91B25B02AE6}"/>
              </a:ext>
            </a:extLst>
          </p:cNvPr>
          <p:cNvSpPr>
            <a:spLocks noGrp="1" noChangeArrowheads="1"/>
          </p:cNvSpPr>
          <p:nvPr>
            <p:ph type="title"/>
          </p:nvPr>
        </p:nvSpPr>
        <p:spPr>
          <a:xfrm>
            <a:off x="1950695" y="1892344"/>
            <a:ext cx="8290611" cy="1885896"/>
          </a:xfrm>
          <a:solidFill>
            <a:schemeClr val="accent2"/>
          </a:solidFill>
        </p:spPr>
        <p:txBody>
          <a:bodyPr/>
          <a:lstStyle/>
          <a:p>
            <a:pPr algn="ctr"/>
            <a:r>
              <a:rPr lang="en-ZA" altLang="en-US" sz="4400" b="1" dirty="0">
                <a:solidFill>
                  <a:schemeClr val="bg1"/>
                </a:solidFill>
                <a:latin typeface="Century Gothic" panose="020B0502020202020204" pitchFamily="34" charset="0"/>
              </a:rPr>
              <a:t>SERVICE DELIVERY/INFRASTRUCTURE PROVISION</a:t>
            </a:r>
          </a:p>
        </p:txBody>
      </p:sp>
      <p:sp>
        <p:nvSpPr>
          <p:cNvPr id="12291" name="Slide Number Placeholder 4">
            <a:extLst>
              <a:ext uri="{FF2B5EF4-FFF2-40B4-BE49-F238E27FC236}">
                <a16:creationId xmlns:a16="http://schemas.microsoft.com/office/drawing/2014/main" id="{BD7722E4-4B03-42A5-B6AE-E578A20D9CF8}"/>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95" name="Rectangle 1">
            <a:extLst>
              <a:ext uri="{FF2B5EF4-FFF2-40B4-BE49-F238E27FC236}">
                <a16:creationId xmlns:a16="http://schemas.microsoft.com/office/drawing/2014/main" id="{6947CE41-568F-417D-B4F9-559118869B2D}"/>
              </a:ext>
            </a:extLst>
          </p:cNvPr>
          <p:cNvSpPr>
            <a:spLocks noChangeArrowheads="1"/>
          </p:cNvSpPr>
          <p:nvPr/>
        </p:nvSpPr>
        <p:spPr bwMode="auto">
          <a:xfrm>
            <a:off x="1765300" y="5873750"/>
            <a:ext cx="8591550" cy="46038"/>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2" name="Title 1">
            <a:extLst>
              <a:ext uri="{FF2B5EF4-FFF2-40B4-BE49-F238E27FC236}">
                <a16:creationId xmlns:a16="http://schemas.microsoft.com/office/drawing/2014/main" id="{FDB93D23-9010-D9F6-1A48-D523CD4884B0}"/>
              </a:ext>
            </a:extLst>
          </p:cNvPr>
          <p:cNvSpPr txBox="1">
            <a:spLocks noChangeArrowheads="1"/>
          </p:cNvSpPr>
          <p:nvPr/>
        </p:nvSpPr>
        <p:spPr bwMode="auto">
          <a:xfrm>
            <a:off x="2103095" y="2044744"/>
            <a:ext cx="8290611" cy="1885896"/>
          </a:xfrm>
          <a:prstGeom prst="rect">
            <a:avLst/>
          </a:prstGeom>
          <a:solidFill>
            <a:srgbClr val="EE8640"/>
          </a:solidFill>
          <a:ln>
            <a:noFill/>
          </a:ln>
        </p:spPr>
        <p:txBody>
          <a:bodyPr vert="horz" wrap="square" lIns="91440" tIns="45720" rIns="91440" bIns="45720" numCol="1" anchor="ctr" anchorCtr="0" compatLnSpc="1">
            <a:prstTxWarp prst="textNoShape">
              <a:avLst/>
            </a:prstTxWarp>
          </a:bodyPr>
          <a:lst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1430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6002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20574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5146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a:lstStyle>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ZA" altLang="en-US" sz="4400" b="1" i="0" u="none" strike="noStrike" kern="1200" cap="none" spc="0" normalizeH="0" baseline="0" noProof="0" dirty="0">
                <a:ln>
                  <a:noFill/>
                </a:ln>
                <a:solidFill>
                  <a:srgbClr val="FFFFFF"/>
                </a:solidFill>
                <a:effectLst/>
                <a:uLnTx/>
                <a:uFillTx/>
                <a:latin typeface="Century Gothic" panose="020B0502020202020204" pitchFamily="34" charset="0"/>
                <a:ea typeface="SimSun"/>
                <a:cs typeface="+mj-cs"/>
                <a:sym typeface="Calibri Light" panose="020F0302020204030204" pitchFamily="34" charset="0"/>
              </a:rPr>
              <a:t>SERVICE DELIVERY/INFRASTRUCTURE PROVISION</a:t>
            </a:r>
          </a:p>
        </p:txBody>
      </p:sp>
    </p:spTree>
    <p:extLst>
      <p:ext uri="{BB962C8B-B14F-4D97-AF65-F5344CB8AC3E}">
        <p14:creationId xmlns:p14="http://schemas.microsoft.com/office/powerpoint/2010/main" val="371273231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solidFill>
                  <a:schemeClr val="accent2"/>
                </a:solidFill>
              </a:rPr>
              <a:t>SERVICE DELIVERY POWERS &amp; FUNCTIONS</a:t>
            </a:r>
            <a:endParaRPr lang="en-ZA"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169332" y="688622"/>
            <a:ext cx="11968480" cy="5486660"/>
          </a:xfrm>
        </p:spPr>
        <p:txBody>
          <a:bodyPr>
            <a:noAutofit/>
          </a:bodyPr>
          <a:lstStyle/>
          <a:p>
            <a:pPr algn="just"/>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Font typeface="Wingdings" panose="05000000000000000000" pitchFamily="2" charset="2"/>
              <a:buChar char="q"/>
            </a:pPr>
            <a:r>
              <a:rPr lang="en-ZA" sz="1600" b="1" dirty="0">
                <a:effectLst/>
                <a:latin typeface="Arial" panose="020B0604020202020204" pitchFamily="34" charset="0"/>
                <a:ea typeface="Calibri" panose="020F0502020204030204" pitchFamily="34" charset="0"/>
                <a:cs typeface="Arial" panose="020B0604020202020204" pitchFamily="34" charset="0"/>
              </a:rPr>
              <a:t>Powers &amp; functions assigned to Amathole District Municipality (ADM)</a:t>
            </a:r>
          </a:p>
          <a:p>
            <a:pPr>
              <a:lnSpc>
                <a:spcPct val="107000"/>
              </a:lnSpc>
              <a:spcAft>
                <a:spcPts val="800"/>
              </a:spcAft>
            </a:pPr>
            <a:r>
              <a:rPr lang="en-ZA" sz="1600" dirty="0">
                <a:effectLst/>
                <a:latin typeface="Arial" panose="020B0604020202020204" pitchFamily="34" charset="0"/>
                <a:ea typeface="Calibri" panose="020F0502020204030204" pitchFamily="34" charset="0"/>
                <a:cs typeface="Arial" panose="020B0604020202020204" pitchFamily="34" charset="0"/>
              </a:rPr>
              <a:t>Water and Sanitation;</a:t>
            </a:r>
          </a:p>
          <a:p>
            <a:pPr>
              <a:lnSpc>
                <a:spcPct val="107000"/>
              </a:lnSpc>
              <a:spcAft>
                <a:spcPts val="800"/>
              </a:spcAft>
            </a:pPr>
            <a:r>
              <a:rPr lang="en-ZA" sz="1600" dirty="0">
                <a:effectLst/>
                <a:latin typeface="Arial" panose="020B0604020202020204" pitchFamily="34" charset="0"/>
                <a:ea typeface="Calibri" panose="020F0502020204030204" pitchFamily="34" charset="0"/>
                <a:cs typeface="Arial" panose="020B0604020202020204" pitchFamily="34" charset="0"/>
              </a:rPr>
              <a:t>Municipal Health Services;</a:t>
            </a:r>
          </a:p>
          <a:p>
            <a:pPr>
              <a:lnSpc>
                <a:spcPct val="107000"/>
              </a:lnSpc>
              <a:spcAft>
                <a:spcPts val="800"/>
              </a:spcAft>
              <a:buFont typeface="Wingdings" panose="05000000000000000000" pitchFamily="2" charset="2"/>
              <a:buChar char="q"/>
            </a:pPr>
            <a:r>
              <a:rPr lang="en-ZA" sz="1600" b="1" dirty="0">
                <a:effectLst/>
                <a:latin typeface="Arial" panose="020B0604020202020204" pitchFamily="34" charset="0"/>
                <a:ea typeface="Calibri" panose="020F0502020204030204" pitchFamily="34" charset="0"/>
                <a:cs typeface="Arial" panose="020B0604020202020204" pitchFamily="34" charset="0"/>
              </a:rPr>
              <a:t>Local municipal powers &amp;  functions allocated to ADM</a:t>
            </a:r>
          </a:p>
          <a:p>
            <a:pPr>
              <a:lnSpc>
                <a:spcPct val="107000"/>
              </a:lnSpc>
              <a:spcAft>
                <a:spcPts val="800"/>
              </a:spcAft>
            </a:pPr>
            <a:r>
              <a:rPr lang="en-ZA" sz="1600" dirty="0">
                <a:effectLst/>
                <a:latin typeface="Arial" panose="020B0604020202020204" pitchFamily="34" charset="0"/>
                <a:ea typeface="Calibri" panose="020F0502020204030204" pitchFamily="34" charset="0"/>
                <a:cs typeface="Arial" panose="020B0604020202020204" pitchFamily="34" charset="0"/>
              </a:rPr>
              <a:t>Building regulations, in respect of (IRO) Mbhashe and Mnquma Municipalities;</a:t>
            </a:r>
          </a:p>
          <a:p>
            <a:pPr>
              <a:lnSpc>
                <a:spcPct val="107000"/>
              </a:lnSpc>
              <a:spcAft>
                <a:spcPts val="800"/>
              </a:spcAft>
            </a:pPr>
            <a:r>
              <a:rPr lang="en-ZA" sz="1600" dirty="0">
                <a:effectLst/>
                <a:latin typeface="Arial" panose="020B0604020202020204" pitchFamily="34" charset="0"/>
                <a:ea typeface="Calibri" panose="020F0502020204030204" pitchFamily="34" charset="0"/>
                <a:cs typeface="Arial" panose="020B0604020202020204" pitchFamily="34" charset="0"/>
              </a:rPr>
              <a:t>Municipal Public Transport IRO of all local municipalities, except for Mnquma;</a:t>
            </a:r>
          </a:p>
          <a:p>
            <a:pPr>
              <a:lnSpc>
                <a:spcPct val="107000"/>
              </a:lnSpc>
              <a:spcAft>
                <a:spcPts val="800"/>
              </a:spcAft>
              <a:buFont typeface="Wingdings" panose="05000000000000000000" pitchFamily="2" charset="2"/>
              <a:buChar char="q"/>
            </a:pPr>
            <a:r>
              <a:rPr lang="en-ZA" sz="1600" b="1" dirty="0">
                <a:effectLst/>
                <a:latin typeface="Arial" panose="020B0604020202020204" pitchFamily="34" charset="0"/>
                <a:ea typeface="Calibri" panose="020F0502020204030204" pitchFamily="34" charset="0"/>
                <a:cs typeface="Arial" panose="020B0604020202020204" pitchFamily="34" charset="0"/>
              </a:rPr>
              <a:t>District </a:t>
            </a:r>
            <a:r>
              <a:rPr lang="en-ZA" sz="1600" b="1" dirty="0">
                <a:latin typeface="Arial" panose="020B0604020202020204" pitchFamily="34" charset="0"/>
                <a:ea typeface="Calibri" panose="020F0502020204030204" pitchFamily="34" charset="0"/>
                <a:cs typeface="Arial" panose="020B0604020202020204" pitchFamily="34" charset="0"/>
              </a:rPr>
              <a:t>powers &amp; </a:t>
            </a:r>
            <a:r>
              <a:rPr lang="en-ZA" sz="1600" b="1" dirty="0">
                <a:effectLst/>
                <a:latin typeface="Arial" panose="020B0604020202020204" pitchFamily="34" charset="0"/>
                <a:ea typeface="Calibri" panose="020F0502020204030204" pitchFamily="34" charset="0"/>
                <a:cs typeface="Arial" panose="020B0604020202020204" pitchFamily="34" charset="0"/>
              </a:rPr>
              <a:t>functions assigned to Local Municipalities (LMs)</a:t>
            </a:r>
          </a:p>
          <a:p>
            <a:pPr>
              <a:lnSpc>
                <a:spcPct val="107000"/>
              </a:lnSpc>
              <a:spcAft>
                <a:spcPts val="800"/>
              </a:spcAft>
            </a:pPr>
            <a:r>
              <a:rPr lang="en-ZA" sz="1600" dirty="0">
                <a:effectLst/>
                <a:latin typeface="Arial" panose="020B0604020202020204" pitchFamily="34" charset="0"/>
                <a:ea typeface="Calibri" panose="020F0502020204030204" pitchFamily="34" charset="0"/>
                <a:cs typeface="Arial" panose="020B0604020202020204" pitchFamily="34" charset="0"/>
              </a:rPr>
              <a:t>Bulk Electricity Supply (all LMs);</a:t>
            </a:r>
          </a:p>
          <a:p>
            <a:pPr>
              <a:lnSpc>
                <a:spcPct val="107000"/>
              </a:lnSpc>
              <a:spcAft>
                <a:spcPts val="800"/>
              </a:spcAft>
            </a:pPr>
            <a:r>
              <a:rPr lang="en-ZA" sz="1600" dirty="0">
                <a:effectLst/>
                <a:latin typeface="Arial" panose="020B0604020202020204" pitchFamily="34" charset="0"/>
                <a:ea typeface="Calibri" panose="020F0502020204030204" pitchFamily="34" charset="0"/>
                <a:cs typeface="Arial" panose="020B0604020202020204" pitchFamily="34" charset="0"/>
              </a:rPr>
              <a:t>Solid Waste Disposal Sites (all LMs);</a:t>
            </a:r>
          </a:p>
          <a:p>
            <a:pPr>
              <a:lnSpc>
                <a:spcPct val="107000"/>
              </a:lnSpc>
              <a:spcAft>
                <a:spcPts val="800"/>
              </a:spcAft>
            </a:pPr>
            <a:r>
              <a:rPr lang="en-ZA" sz="1600" dirty="0">
                <a:effectLst/>
                <a:latin typeface="Arial" panose="020B0604020202020204" pitchFamily="34" charset="0"/>
                <a:ea typeface="Calibri" panose="020F0502020204030204" pitchFamily="34" charset="0"/>
                <a:cs typeface="Arial" panose="020B0604020202020204" pitchFamily="34" charset="0"/>
              </a:rPr>
              <a:t>Municipal roads (all LMs);</a:t>
            </a: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535F486C-6DC3-12F0-F41A-E7B6613D50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7777" y="6234904"/>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759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solidFill>
                  <a:schemeClr val="accent2"/>
                </a:solidFill>
              </a:rPr>
              <a:t>BASIC SERVICE DELIVERY (BSD) CHALLENGES</a:t>
            </a:r>
            <a:endParaRPr lang="en-ZA" b="1" dirty="0">
              <a:solidFill>
                <a:schemeClr val="accent2"/>
              </a:solidFill>
            </a:endParaRPr>
          </a:p>
        </p:txBody>
      </p:sp>
      <p:sp>
        <p:nvSpPr>
          <p:cNvPr id="5" name="Content Placeholder 2">
            <a:extLst>
              <a:ext uri="{FF2B5EF4-FFF2-40B4-BE49-F238E27FC236}">
                <a16:creationId xmlns:a16="http://schemas.microsoft.com/office/drawing/2014/main" id="{9A7A996B-CD38-6FCC-C54D-26C0CF4CC335}"/>
              </a:ext>
            </a:extLst>
          </p:cNvPr>
          <p:cNvSpPr txBox="1">
            <a:spLocks/>
          </p:cNvSpPr>
          <p:nvPr/>
        </p:nvSpPr>
        <p:spPr>
          <a:xfrm>
            <a:off x="371475" y="676275"/>
            <a:ext cx="5095875" cy="5505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7000"/>
              </a:lnSpc>
              <a:spcAft>
                <a:spcPts val="800"/>
              </a:spcAft>
            </a:pPr>
            <a:r>
              <a:rPr lang="en-ZA" sz="1400" dirty="0">
                <a:latin typeface="Arial" panose="020B0604020202020204" pitchFamily="34" charset="0"/>
                <a:ea typeface="Calibri" panose="020F0502020204030204" pitchFamily="34" charset="0"/>
                <a:cs typeface="Arial" panose="020B0604020202020204" pitchFamily="34" charset="0"/>
              </a:rPr>
              <a:t>ADM is struggling with its ageing infrastructure in all its service delivery areas; dilapidated Waste Water and Water Treatments Plants. </a:t>
            </a:r>
          </a:p>
          <a:p>
            <a:pPr marL="342900" indent="-342900" algn="just">
              <a:lnSpc>
                <a:spcPct val="107000"/>
              </a:lnSpc>
              <a:spcAft>
                <a:spcPts val="800"/>
              </a:spcAft>
            </a:pPr>
            <a:r>
              <a:rPr lang="en-ZA" sz="1400" dirty="0">
                <a:latin typeface="Arial" panose="020B0604020202020204" pitchFamily="34" charset="0"/>
                <a:ea typeface="Calibri" panose="020F0502020204030204" pitchFamily="34" charset="0"/>
                <a:cs typeface="Arial" panose="020B0604020202020204" pitchFamily="34" charset="0"/>
              </a:rPr>
              <a:t>Increasing demand pressure on wastewater treatment plants, leading to sewer overflows.</a:t>
            </a:r>
          </a:p>
          <a:p>
            <a:pPr marL="342900" indent="-342900" algn="just">
              <a:lnSpc>
                <a:spcPct val="107000"/>
              </a:lnSpc>
              <a:spcAft>
                <a:spcPts val="800"/>
              </a:spcAft>
            </a:pPr>
            <a:r>
              <a:rPr lang="en-ZA" sz="1400" dirty="0">
                <a:latin typeface="Arial" panose="020B0604020202020204" pitchFamily="34" charset="0"/>
                <a:ea typeface="Calibri" panose="020F0502020204030204" pitchFamily="34" charset="0"/>
                <a:cs typeface="Arial" panose="020B0604020202020204" pitchFamily="34" charset="0"/>
              </a:rPr>
              <a:t>Loadshedding contribute on capacity challenges of pumpstations resulting in spillages  </a:t>
            </a:r>
          </a:p>
          <a:p>
            <a:pPr marL="342900" indent="-342900" algn="just">
              <a:lnSpc>
                <a:spcPct val="107000"/>
              </a:lnSpc>
              <a:spcAft>
                <a:spcPts val="800"/>
              </a:spcAft>
            </a:pPr>
            <a:r>
              <a:rPr lang="en-ZA" sz="1400" dirty="0">
                <a:latin typeface="Arial" panose="020B0604020202020204" pitchFamily="34" charset="0"/>
                <a:ea typeface="Calibri" panose="020F0502020204030204" pitchFamily="34" charset="0"/>
                <a:cs typeface="Arial" panose="020B0604020202020204" pitchFamily="34" charset="0"/>
              </a:rPr>
              <a:t>ADM is experiencing huge backlog on water sources to supply areas that do not have water. </a:t>
            </a:r>
          </a:p>
          <a:p>
            <a:pPr marL="342900" indent="-342900" algn="just">
              <a:lnSpc>
                <a:spcPct val="100000"/>
              </a:lnSpc>
              <a:spcAft>
                <a:spcPts val="800"/>
              </a:spcAft>
            </a:pPr>
            <a:r>
              <a:rPr lang="en-ZA" sz="1400" dirty="0">
                <a:latin typeface="Arial" panose="020B0604020202020204" pitchFamily="34" charset="0"/>
                <a:ea typeface="Calibri" panose="020F0502020204030204" pitchFamily="34" charset="0"/>
                <a:cs typeface="Arial" panose="020B0604020202020204" pitchFamily="34" charset="0"/>
              </a:rPr>
              <a:t>ADM received pre-directives and non-compliances from DWS, which could result in legal action against the accounting officer, poses a health hazards and pollutions the environment. </a:t>
            </a:r>
          </a:p>
          <a:p>
            <a:pPr marL="342900" indent="-342900" algn="just">
              <a:lnSpc>
                <a:spcPct val="100000"/>
              </a:lnSpc>
              <a:spcAft>
                <a:spcPts val="800"/>
              </a:spcAft>
            </a:pPr>
            <a:r>
              <a:rPr lang="en-ZA" sz="1400" dirty="0">
                <a:latin typeface="Arial" panose="020B0604020202020204" pitchFamily="34" charset="0"/>
                <a:ea typeface="Calibri" panose="020F0502020204030204" pitchFamily="34" charset="0"/>
                <a:cs typeface="Arial" panose="020B0604020202020204" pitchFamily="34" charset="0"/>
              </a:rPr>
              <a:t>Vandalism of critical infrastructure that is costing the Municipality millions of rands to repair and reinstate.</a:t>
            </a:r>
          </a:p>
          <a:p>
            <a:pPr marL="342900" indent="-342900" algn="just">
              <a:lnSpc>
                <a:spcPct val="100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Attained 54% in respect of the Green Drop which is a decrease from 60% it attained in 2013.</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6" name="Content Placeholder 3">
            <a:extLst>
              <a:ext uri="{FF2B5EF4-FFF2-40B4-BE49-F238E27FC236}">
                <a16:creationId xmlns:a16="http://schemas.microsoft.com/office/drawing/2014/main" id="{22E4D9E3-683A-EBBD-A114-B5CDC9E3D27A}"/>
              </a:ext>
            </a:extLst>
          </p:cNvPr>
          <p:cNvSpPr txBox="1">
            <a:spLocks/>
          </p:cNvSpPr>
          <p:nvPr/>
        </p:nvSpPr>
        <p:spPr>
          <a:xfrm>
            <a:off x="5689600" y="676275"/>
            <a:ext cx="5957455" cy="54295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800"/>
              </a:spcAft>
            </a:pPr>
            <a:r>
              <a:rPr lang="en-US" sz="14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ZA" sz="1400" dirty="0">
                <a:effectLst/>
                <a:latin typeface="Arial" panose="020B0604020202020204" pitchFamily="34" charset="0"/>
                <a:ea typeface="Calibri" panose="020F0502020204030204" pitchFamily="34" charset="0"/>
                <a:cs typeface="Arial" panose="020B0604020202020204" pitchFamily="34" charset="0"/>
              </a:rPr>
              <a:t>ADM is entirely dependent on grant funding to reduce water services backlogs. Grant poor performance translate to unabated backlogs.</a:t>
            </a:r>
          </a:p>
          <a:p>
            <a:pPr>
              <a:lnSpc>
                <a:spcPct val="100000"/>
              </a:lnSpc>
              <a:spcAft>
                <a:spcPts val="800"/>
              </a:spcAft>
            </a:pPr>
            <a:r>
              <a:rPr lang="en-ZA" sz="1400" dirty="0">
                <a:latin typeface="Arial" panose="020B0604020202020204" pitchFamily="34" charset="0"/>
                <a:ea typeface="Calibri" panose="020F0502020204030204" pitchFamily="34" charset="0"/>
                <a:cs typeface="Arial" panose="020B0604020202020204" pitchFamily="34" charset="0"/>
              </a:rPr>
              <a:t>Water Services Master Plans (2013) &amp; Water Services Development Plan (2017-2022) are due for review &amp; updating </a:t>
            </a:r>
            <a:endParaRPr lang="en-US" sz="14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0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Stutterheim, Seymour, Peddie WWTWs –capacity challenges resulting in polluting nearby water resources</a:t>
            </a:r>
          </a:p>
          <a:p>
            <a:pPr marL="342900" indent="-342900" algn="just">
              <a:lnSpc>
                <a:spcPct val="100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Alice Pumpstation –pose risk to the nearby water resources and community including Taxi Rank main, Kwantsela, Hillcrest, Victoria and Happyrest</a:t>
            </a:r>
          </a:p>
          <a:p>
            <a:pPr marL="342900" indent="-342900" algn="just">
              <a:lnSpc>
                <a:spcPct val="100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Water use in Butterworth and Kotana – ADM is not complying with restricted water allocation from Gcuwa weir</a:t>
            </a:r>
          </a:p>
          <a:p>
            <a:pPr marL="0" indent="0" algn="just">
              <a:lnSpc>
                <a:spcPct val="100000"/>
              </a:lnSpc>
              <a:spcAft>
                <a:spcPts val="800"/>
              </a:spcAft>
              <a:buNone/>
            </a:pPr>
            <a:r>
              <a:rPr lang="en-ZA" sz="1400" b="1" dirty="0">
                <a:solidFill>
                  <a:prstClr val="black"/>
                </a:solidFill>
                <a:latin typeface="Arial" panose="020B0604020202020204" pitchFamily="34" charset="0"/>
                <a:ea typeface="Calibri" panose="020F0502020204030204" pitchFamily="34" charset="0"/>
                <a:cs typeface="Arial" panose="020B0604020202020204" pitchFamily="34" charset="0"/>
              </a:rPr>
              <a:t>PROPOSED SOLUTION  -</a:t>
            </a:r>
          </a:p>
          <a:p>
            <a:pPr algn="just">
              <a:lnSpc>
                <a:spcPct val="100000"/>
              </a:lnSpc>
            </a:pPr>
            <a:r>
              <a:rPr lang="en-GB" sz="1400" b="1" dirty="0">
                <a:effectLst/>
                <a:latin typeface="Arial" panose="020B0604020202020204" pitchFamily="34" charset="0"/>
                <a:ea typeface="Times New Roman" panose="02020603050405020304" pitchFamily="18" charset="0"/>
                <a:cs typeface="Arial" panose="020B0604020202020204" pitchFamily="34" charset="0"/>
              </a:rPr>
              <a:t>Multi- Sectoral Task </a:t>
            </a:r>
            <a:r>
              <a:rPr lang="en-GB" sz="1400" b="1" dirty="0">
                <a:latin typeface="Arial" panose="020B0604020202020204" pitchFamily="34" charset="0"/>
                <a:ea typeface="Times New Roman" panose="02020603050405020304" pitchFamily="18" charset="0"/>
                <a:cs typeface="Arial" panose="020B0604020202020204" pitchFamily="34" charset="0"/>
              </a:rPr>
              <a:t>Team formed after </a:t>
            </a:r>
            <a:r>
              <a:rPr lang="en-GB" sz="1400" b="1" dirty="0">
                <a:effectLst/>
                <a:latin typeface="Arial" panose="020B0604020202020204" pitchFamily="34" charset="0"/>
                <a:ea typeface="Times New Roman" panose="02020603050405020304" pitchFamily="18" charset="0"/>
                <a:cs typeface="Arial" panose="020B0604020202020204" pitchFamily="34" charset="0"/>
              </a:rPr>
              <a:t>a S</a:t>
            </a:r>
            <a:r>
              <a:rPr lang="en-GB" sz="1400" b="1" dirty="0">
                <a:effectLst/>
                <a:latin typeface="Arial" panose="020B0604020202020204" pitchFamily="34" charset="0"/>
                <a:ea typeface="Calibri" panose="020F0502020204030204" pitchFamily="34" charset="0"/>
                <a:cs typeface="Arial" panose="020B0604020202020204" pitchFamily="34" charset="0"/>
              </a:rPr>
              <a:t>pecial Council Meeting on 13 October 2022 comprising of DWS, EC COGTA, MISA &amp; ADM technical representatives to provide support for both </a:t>
            </a:r>
            <a:r>
              <a:rPr lang="en-GB" sz="1400" b="1" dirty="0">
                <a:latin typeface="Arial" panose="020B0604020202020204" pitchFamily="34" charset="0"/>
                <a:ea typeface="Calibri" panose="020F0502020204030204" pitchFamily="34" charset="0"/>
                <a:cs typeface="Arial" panose="020B0604020202020204" pitchFamily="34" charset="0"/>
              </a:rPr>
              <a:t>infrastructure grant management and water services provision (resolution provides for grant expenditure support only).</a:t>
            </a:r>
            <a:endParaRPr lang="en-US" sz="1400" b="1"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22860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ZA"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ZA"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A802CD6D-465F-37F8-FCB2-A42746BEFA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55198"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551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solidFill>
                  <a:schemeClr val="accent2"/>
                </a:solidFill>
              </a:rPr>
              <a:t>BASIC SERVICE DELIVERY (BSD): MIG IMPLEMENTATION STATUS</a:t>
            </a:r>
            <a:endParaRPr lang="en-ZA" b="1" dirty="0">
              <a:solidFill>
                <a:schemeClr val="accent2"/>
              </a:solidFill>
            </a:endParaRPr>
          </a:p>
        </p:txBody>
      </p:sp>
      <p:sp>
        <p:nvSpPr>
          <p:cNvPr id="5" name="Content Placeholder 2">
            <a:extLst>
              <a:ext uri="{FF2B5EF4-FFF2-40B4-BE49-F238E27FC236}">
                <a16:creationId xmlns:a16="http://schemas.microsoft.com/office/drawing/2014/main" id="{9A7A996B-CD38-6FCC-C54D-26C0CF4CC335}"/>
              </a:ext>
            </a:extLst>
          </p:cNvPr>
          <p:cNvSpPr txBox="1">
            <a:spLocks/>
          </p:cNvSpPr>
          <p:nvPr/>
        </p:nvSpPr>
        <p:spPr>
          <a:xfrm>
            <a:off x="371475" y="676275"/>
            <a:ext cx="11346392" cy="5505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The MIG allocation for Amathole District Municipality (ADM) for 2022/23 FY is R493,661 million </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An amount of R99,9 million was transferred to ADM on the 15 July 2022 as the 1st tranche </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As at the end of September 2022 ADM had 0% expenditure, and R12, 2  million total expenditure has been recorded as at the end of October 2022</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A Special Council Meeting on 13 October 2022 resolved to source the services of MISA &amp; COGTA to support ADM to accelerate grant expenditure.</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A Multi-Sectoral Task Team led by the Eastern Cape (EC) COGTA has been established on 19 October 2022 comprising technical representatives from MISA, national COGTA, ADM, the Department of Water and Sanitation (DWS) to support &amp; monitor the implementation of the ADM infrastructure grant. </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The development of the roadmap, by the Multi-Sectoral Task Team, to accelerate project implementation is underway and scheduled to be completed end of this month.</a:t>
            </a:r>
          </a:p>
        </p:txBody>
      </p:sp>
      <p:pic>
        <p:nvPicPr>
          <p:cNvPr id="2" name="Picture 2">
            <a:extLst>
              <a:ext uri="{FF2B5EF4-FFF2-40B4-BE49-F238E27FC236}">
                <a16:creationId xmlns:a16="http://schemas.microsoft.com/office/drawing/2014/main" id="{2DF617C4-B215-AE49-D3EE-B483176C3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31022" y="6291348"/>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10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solidFill>
                  <a:schemeClr val="accent2"/>
                </a:solidFill>
              </a:rPr>
              <a:t>MISA’S OPERATIONAL APPROACH</a:t>
            </a:r>
            <a:endParaRPr lang="en-ZA" b="1" dirty="0">
              <a:solidFill>
                <a:schemeClr val="accent2"/>
              </a:solidFill>
            </a:endParaRPr>
          </a:p>
        </p:txBody>
      </p:sp>
      <p:sp>
        <p:nvSpPr>
          <p:cNvPr id="5" name="Content Placeholder 2">
            <a:extLst>
              <a:ext uri="{FF2B5EF4-FFF2-40B4-BE49-F238E27FC236}">
                <a16:creationId xmlns:a16="http://schemas.microsoft.com/office/drawing/2014/main" id="{9A7A996B-CD38-6FCC-C54D-26C0CF4CC335}"/>
              </a:ext>
            </a:extLst>
          </p:cNvPr>
          <p:cNvSpPr txBox="1">
            <a:spLocks/>
          </p:cNvSpPr>
          <p:nvPr/>
        </p:nvSpPr>
        <p:spPr>
          <a:xfrm>
            <a:off x="382164" y="801511"/>
            <a:ext cx="11346392" cy="4718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The provision of technical support to municipalities is mainly through technical professionals assigned to support selected municipalities &amp; learners placed in municipalities for workplace training.</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A district-wide model is followed in the deployment of technical support – this model involves the deployment of a multi-disciplinary team in a particular District to support any municipality within the area on the basis of identified needs.</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An assessment is conducted on priority District to determine the required support for each of the municipality within the district.</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A technical support plan is signed with each municipality prior to the commencement of support.</a:t>
            </a:r>
          </a:p>
          <a:p>
            <a:pPr marL="342900" indent="-342900" algn="just">
              <a:lnSpc>
                <a:spcPct val="150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MISA EC Technical support: 1 PPM, 1 Assistant PPM, 6 Professional Civil Engineers, 2 Professional Electrical Engineer, 1 Professional Town Planner &amp; 7 Young Graduates  supported by Head Office (for MLM its 1 Civil Engineer, 1 Town Planner &amp; 1 Electrical Engineer)</a:t>
            </a:r>
          </a:p>
        </p:txBody>
      </p:sp>
      <p:pic>
        <p:nvPicPr>
          <p:cNvPr id="2" name="Picture 2">
            <a:extLst>
              <a:ext uri="{FF2B5EF4-FFF2-40B4-BE49-F238E27FC236}">
                <a16:creationId xmlns:a16="http://schemas.microsoft.com/office/drawing/2014/main" id="{A2FE96FE-EDDB-C59B-1EAF-8124D6F1E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5510" y="6212326"/>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58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solidFill>
                  <a:schemeClr val="accent2"/>
                </a:solidFill>
              </a:rPr>
              <a:t>MISA CAPACITY BUILDING PROGRAMMES​</a:t>
            </a:r>
            <a:endParaRPr lang="en-ZA" b="1" dirty="0">
              <a:solidFill>
                <a:schemeClr val="accent2"/>
              </a:solidFill>
            </a:endParaRPr>
          </a:p>
        </p:txBody>
      </p:sp>
      <p:sp>
        <p:nvSpPr>
          <p:cNvPr id="5" name="Content Placeholder 2">
            <a:extLst>
              <a:ext uri="{FF2B5EF4-FFF2-40B4-BE49-F238E27FC236}">
                <a16:creationId xmlns:a16="http://schemas.microsoft.com/office/drawing/2014/main" id="{9A7A996B-CD38-6FCC-C54D-26C0CF4CC335}"/>
              </a:ext>
            </a:extLst>
          </p:cNvPr>
          <p:cNvSpPr txBox="1">
            <a:spLocks/>
          </p:cNvSpPr>
          <p:nvPr/>
        </p:nvSpPr>
        <p:spPr>
          <a:xfrm>
            <a:off x="382164" y="801511"/>
            <a:ext cx="11346392" cy="4718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marR="0" lvl="0" indent="-341313" algn="just" defTabSz="457200" rtl="0" eaLnBrk="0" fontAlgn="base" latinLnBrk="0" hangingPunct="0">
              <a:lnSpc>
                <a:spcPct val="150000"/>
              </a:lnSpc>
              <a:spcBef>
                <a:spcPct val="0"/>
              </a:spcBef>
              <a:spcAft>
                <a:spcPct val="0"/>
              </a:spcAft>
              <a:buClrTx/>
              <a:buSzPct val="100000"/>
              <a:buFont typeface="Wingdings" panose="05000000000000000000" pitchFamily="2" charset="2"/>
              <a:buChar char="q"/>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rPr>
              <a:t>Experiential Learnership Programme: </a:t>
            </a:r>
            <a:r>
              <a:rPr kumimoji="0" lang="en-US" altLang="en-US" sz="1600" b="0" i="0"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rPr>
              <a:t>The programme gives workplace exposure, in municipalities, to technically qualified unemployed youth. It also provides learning opportunities (practical exposure) to students who are studying towards technical qualifications that require work integrated learning (WIL), in order for them to complete their qualifications. </a:t>
            </a:r>
          </a:p>
          <a:p>
            <a:pPr marL="0" marR="0" lvl="0" indent="0" algn="just" defTabSz="457200" rtl="0" eaLnBrk="0" fontAlgn="base" latinLnBrk="0" hangingPunct="0">
              <a:lnSpc>
                <a:spcPct val="100000"/>
              </a:lnSpc>
              <a:spcBef>
                <a:spcPct val="0"/>
              </a:spcBef>
              <a:spcAft>
                <a:spcPct val="0"/>
              </a:spcAft>
              <a:buClrTx/>
              <a:buSzPct val="100000"/>
              <a:buNone/>
              <a:tabLst/>
              <a:defRPr/>
            </a:pPr>
            <a:endParaRPr kumimoji="0" lang="en-US" altLang="en-US" sz="1600" b="0" i="0"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endParaRPr>
          </a:p>
          <a:p>
            <a:pPr marR="0" lvl="0" algn="just" defTabSz="457200" rtl="0" eaLnBrk="0" fontAlgn="base" latinLnBrk="0" hangingPunct="0">
              <a:lnSpc>
                <a:spcPct val="150000"/>
              </a:lnSpc>
              <a:spcBef>
                <a:spcPct val="0"/>
              </a:spcBef>
              <a:spcAft>
                <a:spcPct val="0"/>
              </a:spcAft>
              <a:buClrTx/>
              <a:buSzPct val="100000"/>
              <a:buFont typeface="Wingdings" panose="05000000000000000000" pitchFamily="2" charset="2"/>
              <a:buChar char="Ø"/>
              <a:tabLst/>
              <a:defRPr/>
            </a:pPr>
            <a:r>
              <a:rPr lang="en-US" altLang="en-US" sz="1600" dirty="0">
                <a:latin typeface="Arial" panose="020B0604020202020204" pitchFamily="34" charset="0"/>
                <a:ea typeface="SimSun" panose="02010600030101010101" pitchFamily="2" charset="-122"/>
                <a:cs typeface="Arial" panose="020B0604020202020204" pitchFamily="34" charset="0"/>
              </a:rPr>
              <a:t>	</a:t>
            </a:r>
            <a:r>
              <a:rPr kumimoji="0" lang="en-US" altLang="en-US" sz="1600" b="0" i="1"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rPr>
              <a:t>This financial year a total of 33 learners have been enrolled to-date, out of which 2 are from the Eastern Cape Province and both from Great Kei Municipality within Amathole District Municipality (ADM).</a:t>
            </a:r>
          </a:p>
          <a:p>
            <a:pPr marL="0" marR="0" lvl="0" indent="0" algn="just" defTabSz="457200" rtl="0" eaLnBrk="0" fontAlgn="base" latinLnBrk="0" hangingPunct="0">
              <a:lnSpc>
                <a:spcPct val="100000"/>
              </a:lnSpc>
              <a:spcBef>
                <a:spcPct val="0"/>
              </a:spcBef>
              <a:spcAft>
                <a:spcPct val="0"/>
              </a:spcAft>
              <a:buClrTx/>
              <a:buSzPct val="100000"/>
              <a:buNone/>
              <a:tabLst/>
              <a:defRPr/>
            </a:pPr>
            <a:endParaRPr kumimoji="0" lang="en-US" altLang="en-US" sz="1600" b="0" i="0"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endParaRPr>
          </a:p>
          <a:p>
            <a:pPr marL="341313" marR="0" lvl="0" indent="-341313" algn="just" defTabSz="457200" rtl="0" eaLnBrk="0" fontAlgn="base" latinLnBrk="0" hangingPunct="0">
              <a:lnSpc>
                <a:spcPct val="150000"/>
              </a:lnSpc>
              <a:spcBef>
                <a:spcPct val="0"/>
              </a:spcBef>
              <a:spcAft>
                <a:spcPct val="0"/>
              </a:spcAft>
              <a:buClrTx/>
              <a:buSzPct val="100000"/>
              <a:buFont typeface="Wingdings" panose="05000000000000000000" pitchFamily="2" charset="2"/>
              <a:buChar char="q"/>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rPr>
              <a:t>Technical Training Courses for Municipal Officials: </a:t>
            </a:r>
            <a:r>
              <a:rPr kumimoji="0" lang="en-US" altLang="en-US" sz="1600" b="0" i="0"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rPr>
              <a:t>An opportunity for municipal officials, in technical departments, to refresh their technical knowledge, learn about new technologies in their fields, and exchange experiences with their peers. </a:t>
            </a:r>
          </a:p>
          <a:p>
            <a:pPr marL="0" marR="0" lvl="0" indent="0" algn="just" defTabSz="457200" rtl="0" eaLnBrk="0" fontAlgn="base" latinLnBrk="0" hangingPunct="0">
              <a:lnSpc>
                <a:spcPct val="100000"/>
              </a:lnSpc>
              <a:spcBef>
                <a:spcPct val="0"/>
              </a:spcBef>
              <a:spcAft>
                <a:spcPct val="0"/>
              </a:spcAft>
              <a:buClrTx/>
              <a:buSzPct val="100000"/>
              <a:buNone/>
              <a:tabLst/>
              <a:defRPr/>
            </a:pPr>
            <a:endParaRPr kumimoji="0" lang="en-US" altLang="en-US" sz="1400" b="0" i="0"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endParaRPr>
          </a:p>
          <a:p>
            <a:pPr marR="0" lvl="0" algn="just" defTabSz="457200" rtl="0" eaLnBrk="0" fontAlgn="base" latinLnBrk="0" hangingPunct="0">
              <a:lnSpc>
                <a:spcPct val="150000"/>
              </a:lnSpc>
              <a:spcBef>
                <a:spcPct val="0"/>
              </a:spcBef>
              <a:spcAft>
                <a:spcPct val="0"/>
              </a:spcAft>
              <a:buClrTx/>
              <a:buSzPct val="100000"/>
              <a:buFont typeface="Wingdings" panose="05000000000000000000" pitchFamily="2" charset="2"/>
              <a:buChar char="Ø"/>
              <a:tabLst/>
              <a:defRPr/>
            </a:pPr>
            <a:r>
              <a:rPr lang="en-US" altLang="en-US" sz="1600" dirty="0">
                <a:latin typeface="Arial" panose="020B0604020202020204" pitchFamily="34" charset="0"/>
                <a:ea typeface="SimSun" panose="02010600030101010101" pitchFamily="2" charset="-122"/>
                <a:cs typeface="Arial" panose="020B0604020202020204" pitchFamily="34" charset="0"/>
              </a:rPr>
              <a:t>	</a:t>
            </a:r>
            <a:r>
              <a:rPr kumimoji="0" lang="en-US" altLang="en-US" sz="1600" b="0" i="1" u="none" strike="noStrike" kern="1200" cap="none" spc="0" normalizeH="0" baseline="0" noProof="0" dirty="0">
                <a:ln>
                  <a:noFill/>
                </a:ln>
                <a:effectLst/>
                <a:uLnTx/>
                <a:uFillTx/>
                <a:latin typeface="Arial" panose="020B0604020202020204" pitchFamily="34" charset="0"/>
                <a:ea typeface="SimSun" panose="02010600030101010101" pitchFamily="2" charset="-122"/>
                <a:cs typeface="Arial" panose="020B0604020202020204" pitchFamily="34" charset="0"/>
              </a:rPr>
              <a:t>In 2021/22 Financial Year, a total of 519 municipal officials were trained, out of which 70 were from the Eastern Cape municipalities &amp; a total of 4 from ADM &amp; local municipalities within ADM.</a:t>
            </a:r>
            <a:endParaRPr lang="en-GB" sz="1600"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C43B179A-C9A6-70C1-E8A8-C6D3BC59E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66487"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12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fr-FR" b="1" dirty="0">
                <a:solidFill>
                  <a:schemeClr val="accent2"/>
                </a:solidFill>
              </a:rPr>
              <a:t>MISA SUPPORT ON INFRASTRUCTURE GRANTS IMPLEMENTATION </a:t>
            </a:r>
            <a:endParaRPr lang="en-ZA" b="1" dirty="0">
              <a:solidFill>
                <a:schemeClr val="accent2"/>
              </a:solidFill>
            </a:endParaRPr>
          </a:p>
        </p:txBody>
      </p:sp>
      <p:sp>
        <p:nvSpPr>
          <p:cNvPr id="5" name="Content Placeholder 2">
            <a:extLst>
              <a:ext uri="{FF2B5EF4-FFF2-40B4-BE49-F238E27FC236}">
                <a16:creationId xmlns:a16="http://schemas.microsoft.com/office/drawing/2014/main" id="{9A7A996B-CD38-6FCC-C54D-26C0CF4CC335}"/>
              </a:ext>
            </a:extLst>
          </p:cNvPr>
          <p:cNvSpPr txBox="1">
            <a:spLocks/>
          </p:cNvSpPr>
          <p:nvPr/>
        </p:nvSpPr>
        <p:spPr>
          <a:xfrm>
            <a:off x="382164" y="801511"/>
            <a:ext cx="11346392" cy="5373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400" dirty="0">
                <a:effectLst/>
                <a:latin typeface="Arial" panose="020B0604020202020204" pitchFamily="34" charset="0"/>
                <a:ea typeface="Calibri" panose="020F0502020204030204" pitchFamily="34" charset="0"/>
                <a:cs typeface="Arial" panose="020B0604020202020204" pitchFamily="34" charset="0"/>
              </a:rPr>
              <a:t>MISA allocated 2 professionally registered engineers &amp; a professionally registered Town Planner to support Amathole District Municipality (ADM) specifically. </a:t>
            </a:r>
          </a:p>
          <a:p>
            <a:pPr>
              <a:lnSpc>
                <a:spcPct val="150000"/>
              </a:lnSpc>
            </a:pPr>
            <a:r>
              <a:rPr lang="en-GB" sz="1400" dirty="0">
                <a:effectLst/>
                <a:latin typeface="Arial" panose="020B0604020202020204" pitchFamily="34" charset="0"/>
                <a:ea typeface="Calibri" panose="020F0502020204030204" pitchFamily="34" charset="0"/>
                <a:cs typeface="Arial" panose="020B0604020202020204" pitchFamily="34" charset="0"/>
              </a:rPr>
              <a:t>These professionals have been available to support ADM since the infrastructure grant allocations were made available. </a:t>
            </a:r>
          </a:p>
          <a:p>
            <a:pPr>
              <a:lnSpc>
                <a:spcPct val="150000"/>
              </a:lnSpc>
            </a:pPr>
            <a:r>
              <a:rPr lang="en-GB" sz="1400" dirty="0">
                <a:effectLst/>
                <a:latin typeface="Arial" panose="020B0604020202020204" pitchFamily="34" charset="0"/>
                <a:ea typeface="Calibri" panose="020F0502020204030204" pitchFamily="34" charset="0"/>
                <a:cs typeface="Arial" panose="020B0604020202020204" pitchFamily="34" charset="0"/>
              </a:rPr>
              <a:t>The governance challenges &amp; mainly suspended ADM officials made it difficult to provide effective technical support. It was only on 13 October 2022 that ADM resolved to source the services of MISA &amp; COGTA to accelerate grant expenditure.</a:t>
            </a:r>
          </a:p>
          <a:p>
            <a:pPr algn="just">
              <a:lnSpc>
                <a:spcPct val="150000"/>
              </a:lnSpc>
              <a:spcAft>
                <a:spcPts val="800"/>
              </a:spcAft>
            </a:pPr>
            <a:r>
              <a:rPr lang="en-GB" sz="1400" dirty="0">
                <a:effectLst/>
                <a:latin typeface="Arial" panose="020B0604020202020204" pitchFamily="34" charset="0"/>
                <a:ea typeface="Calibri" panose="020F0502020204030204" pitchFamily="34" charset="0"/>
                <a:cs typeface="Arial" panose="020B0604020202020204" pitchFamily="34" charset="0"/>
              </a:rPr>
              <a:t>The MISA Technical support includes the following;</a:t>
            </a:r>
            <a:endParaRPr lang="en-ZA" sz="1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buFont typeface="Wingdings" panose="05000000000000000000" pitchFamily="2" charset="2"/>
              <a:buChar char="Ø"/>
            </a:pPr>
            <a:r>
              <a:rPr lang="en-GB" sz="1400" dirty="0">
                <a:effectLst/>
                <a:latin typeface="Arial" panose="020B0604020202020204" pitchFamily="34" charset="0"/>
                <a:ea typeface="SimSun" panose="02010600030101010101" pitchFamily="2" charset="-122"/>
                <a:cs typeface="Arial" panose="020B0604020202020204" pitchFamily="34" charset="0"/>
              </a:rPr>
              <a:t>Development and review of technical reports &amp; other related documentation for project registration;</a:t>
            </a:r>
            <a:endParaRPr lang="en-ZA" sz="14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800"/>
              </a:spcAft>
              <a:buFont typeface="Wingdings" panose="05000000000000000000" pitchFamily="2" charset="2"/>
              <a:buChar char="Ø"/>
            </a:pPr>
            <a:r>
              <a:rPr lang="en-GB" sz="1400" dirty="0">
                <a:effectLst/>
                <a:latin typeface="Arial" panose="020B0604020202020204" pitchFamily="34" charset="0"/>
                <a:ea typeface="SimSun" panose="02010600030101010101" pitchFamily="2" charset="-122"/>
                <a:cs typeface="Arial" panose="020B0604020202020204" pitchFamily="34" charset="0"/>
              </a:rPr>
              <a:t>Development &amp; review of planning documents such as MIG implementation Plan, Terms of Reference (ToRs) for service providers, designs, drawings &amp; contract documentation;</a:t>
            </a:r>
            <a:endParaRPr lang="en-ZA" sz="14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800"/>
              </a:spcAft>
              <a:buFont typeface="Wingdings" panose="05000000000000000000" pitchFamily="2" charset="2"/>
              <a:buChar char="Ø"/>
            </a:pPr>
            <a:r>
              <a:rPr lang="en-GB" sz="1400" dirty="0">
                <a:effectLst/>
                <a:latin typeface="Arial" panose="020B0604020202020204" pitchFamily="34" charset="0"/>
                <a:ea typeface="SimSun" panose="02010600030101010101" pitchFamily="2" charset="-122"/>
                <a:cs typeface="Arial" panose="020B0604020202020204" pitchFamily="34" charset="0"/>
              </a:rPr>
              <a:t>Undertaking site inspections and verification of work done; &amp;</a:t>
            </a:r>
            <a:endParaRPr lang="en-ZA" sz="1400" dirty="0">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800"/>
              </a:spcAft>
              <a:buFont typeface="Wingdings" panose="05000000000000000000" pitchFamily="2" charset="2"/>
              <a:buChar char="Ø"/>
            </a:pPr>
            <a:r>
              <a:rPr lang="en-GB" sz="1400" dirty="0">
                <a:effectLst/>
                <a:latin typeface="Arial" panose="020B0604020202020204" pitchFamily="34" charset="0"/>
                <a:ea typeface="Calibri" panose="020F0502020204030204" pitchFamily="34" charset="0"/>
                <a:cs typeface="Arial" panose="020B0604020202020204" pitchFamily="34" charset="0"/>
              </a:rPr>
              <a:t>Providing technical advice at MIG coordinating forums or meetings with relevant stakeholders for MIG programme.</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DB6BEA0D-C7D2-3F34-51E1-9B522DE51C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79376" y="6284207"/>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596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fr-FR" b="1" dirty="0">
                <a:solidFill>
                  <a:schemeClr val="accent2"/>
                </a:solidFill>
              </a:rPr>
              <a:t>MISA SUPPORT ON </a:t>
            </a:r>
            <a:r>
              <a:rPr lang="en-GB" b="1" dirty="0">
                <a:solidFill>
                  <a:schemeClr val="accent2"/>
                </a:solidFill>
              </a:rPr>
              <a:t>BSD AREAS OF SUPPORT (TOWN PLANNING)​</a:t>
            </a:r>
            <a:endParaRPr lang="en-ZA" b="1" dirty="0">
              <a:solidFill>
                <a:schemeClr val="accent2"/>
              </a:solidFill>
            </a:endParaRPr>
          </a:p>
        </p:txBody>
      </p:sp>
      <p:sp>
        <p:nvSpPr>
          <p:cNvPr id="5" name="Content Placeholder 2">
            <a:extLst>
              <a:ext uri="{FF2B5EF4-FFF2-40B4-BE49-F238E27FC236}">
                <a16:creationId xmlns:a16="http://schemas.microsoft.com/office/drawing/2014/main" id="{9A7A996B-CD38-6FCC-C54D-26C0CF4CC335}"/>
              </a:ext>
            </a:extLst>
          </p:cNvPr>
          <p:cNvSpPr txBox="1">
            <a:spLocks/>
          </p:cNvSpPr>
          <p:nvPr/>
        </p:nvSpPr>
        <p:spPr>
          <a:xfrm>
            <a:off x="382163" y="801511"/>
            <a:ext cx="11493747" cy="5373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ADM Spatial and Development Planning Capacity includes a Snr Manager: Land &amp; Housing as well as in-house senior professional town planners and support staff.​</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The ADM Spatial and Development Planning Unit is functional despite two vacant Director positions.​</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The Strategic Planning Director position is vacant as the incumbent was appointed to be the CEO of Aspire, the Development Agency of ADM.​</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The Director: Land, Human Settlements &amp; Economic Development is vacant as the incumbent was appointed to be ADM: Director of Development Planning. ​</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The GIS Unit is capacitated with a Manager and two GIS Technicians.​</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The Spatial Development Framework Plan is up to date.​ </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MISA professional Town Planner supports the ADM planning team</a:t>
            </a:r>
          </a:p>
        </p:txBody>
      </p:sp>
      <p:pic>
        <p:nvPicPr>
          <p:cNvPr id="2" name="Picture 2">
            <a:extLst>
              <a:ext uri="{FF2B5EF4-FFF2-40B4-BE49-F238E27FC236}">
                <a16:creationId xmlns:a16="http://schemas.microsoft.com/office/drawing/2014/main" id="{98A8310E-E9C7-34F3-8C6B-CA64E9262E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8087" y="6295496"/>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11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fr-FR" b="1" dirty="0">
                <a:solidFill>
                  <a:schemeClr val="accent2"/>
                </a:solidFill>
              </a:rPr>
              <a:t>MISA SUPPORT ON </a:t>
            </a:r>
            <a:r>
              <a:rPr lang="en-GB" b="1" dirty="0">
                <a:solidFill>
                  <a:schemeClr val="accent2"/>
                </a:solidFill>
              </a:rPr>
              <a:t>BSD AREAS OF SUPPORT (ELECTRICAL)​</a:t>
            </a:r>
            <a:endParaRPr lang="en-ZA" b="1" dirty="0">
              <a:solidFill>
                <a:schemeClr val="accent2"/>
              </a:solidFill>
            </a:endParaRPr>
          </a:p>
        </p:txBody>
      </p:sp>
      <p:sp>
        <p:nvSpPr>
          <p:cNvPr id="5" name="Content Placeholder 2">
            <a:extLst>
              <a:ext uri="{FF2B5EF4-FFF2-40B4-BE49-F238E27FC236}">
                <a16:creationId xmlns:a16="http://schemas.microsoft.com/office/drawing/2014/main" id="{9A7A996B-CD38-6FCC-C54D-26C0CF4CC335}"/>
              </a:ext>
            </a:extLst>
          </p:cNvPr>
          <p:cNvSpPr txBox="1">
            <a:spLocks/>
          </p:cNvSpPr>
          <p:nvPr/>
        </p:nvSpPr>
        <p:spPr>
          <a:xfrm>
            <a:off x="382163" y="801511"/>
            <a:ext cx="11493747" cy="5373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The Amathole District Municipality (ADM) does not provide electrification as one of its functions</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Integrated National Electrification Programme (INEP) Grant Funding is not allocated to ADM, but to the LMs. INEP is administered by the Department of Mineral Resources &amp; Energy</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The MISA Electrical Engineer supports Local Municipalities (LMs) individually for the provision of electrical services</a:t>
            </a:r>
          </a:p>
          <a:p>
            <a:pPr>
              <a:lnSpc>
                <a:spcPct val="150000"/>
              </a:lnSpc>
            </a:pPr>
            <a:r>
              <a:rPr lang="en-GB" sz="1600" dirty="0">
                <a:effectLst/>
                <a:latin typeface="Arial" panose="020B0604020202020204" pitchFamily="34" charset="0"/>
                <a:ea typeface="Calibri" panose="020F0502020204030204" pitchFamily="34" charset="0"/>
                <a:cs typeface="Arial" panose="020B0604020202020204" pitchFamily="34" charset="0"/>
              </a:rPr>
              <a:t>MISA is funding &amp; implementing an Energy Master Plan for Renewable Energy resources for ADM – The project is scheduled to be completed by the end of May 2023</a:t>
            </a:r>
          </a:p>
        </p:txBody>
      </p:sp>
      <p:pic>
        <p:nvPicPr>
          <p:cNvPr id="2" name="Picture 2">
            <a:extLst>
              <a:ext uri="{FF2B5EF4-FFF2-40B4-BE49-F238E27FC236}">
                <a16:creationId xmlns:a16="http://schemas.microsoft.com/office/drawing/2014/main" id="{70E65B12-6CEC-B9CB-4E13-89E9F6E69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8087" y="6310489"/>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70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30AC-A9BB-41B1-A003-0301275EF23E}"/>
              </a:ext>
            </a:extLst>
          </p:cNvPr>
          <p:cNvSpPr>
            <a:spLocks noGrp="1"/>
          </p:cNvSpPr>
          <p:nvPr>
            <p:ph type="title"/>
          </p:nvPr>
        </p:nvSpPr>
        <p:spPr>
          <a:xfrm>
            <a:off x="71120" y="109452"/>
            <a:ext cx="11968480" cy="571585"/>
          </a:xfrm>
        </p:spPr>
        <p:txBody>
          <a:bodyPr/>
          <a:lstStyle/>
          <a:p>
            <a:pPr algn="ctr"/>
            <a:r>
              <a:rPr lang="en-GB" b="1" dirty="0"/>
              <a:t> </a:t>
            </a:r>
            <a:r>
              <a:rPr lang="en-GB" sz="3200" b="1" dirty="0">
                <a:solidFill>
                  <a:schemeClr val="accent2"/>
                </a:solidFill>
              </a:rPr>
              <a:t>presentation outline</a:t>
            </a:r>
            <a:endParaRPr lang="en-ZA" sz="3200" b="1" dirty="0">
              <a:solidFill>
                <a:schemeClr val="accent2"/>
              </a:solidFill>
            </a:endParaRPr>
          </a:p>
        </p:txBody>
      </p:sp>
      <p:sp>
        <p:nvSpPr>
          <p:cNvPr id="4" name="Content Placeholder 2">
            <a:extLst>
              <a:ext uri="{FF2B5EF4-FFF2-40B4-BE49-F238E27FC236}">
                <a16:creationId xmlns:a16="http://schemas.microsoft.com/office/drawing/2014/main" id="{D4AADE13-5845-F42A-23DA-DB28E81B0032}"/>
              </a:ext>
            </a:extLst>
          </p:cNvPr>
          <p:cNvSpPr>
            <a:spLocks noGrp="1"/>
          </p:cNvSpPr>
          <p:nvPr>
            <p:ph sz="half" idx="2"/>
          </p:nvPr>
        </p:nvSpPr>
        <p:spPr>
          <a:xfrm>
            <a:off x="498684" y="756845"/>
            <a:ext cx="11179510" cy="5376574"/>
          </a:xfrm>
        </p:spPr>
        <p:txBody>
          <a:bodyPr>
            <a:normAutofit/>
          </a:bodyPr>
          <a:lstStyle/>
          <a:p>
            <a:pPr marL="342900" lvl="0" indent="-342900" algn="just">
              <a:buFont typeface="Symbol" panose="05050102010706020507" pitchFamily="18" charset="2"/>
              <a:buChar char=""/>
            </a:pPr>
            <a:endParaRPr lang="en-US" sz="1800" spc="0" dirty="0">
              <a:solidFill>
                <a:srgbClr val="001F00"/>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Purpose </a:t>
            </a: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Introduction</a:t>
            </a: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State of ADM: Governance</a:t>
            </a: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 State of ADM: Financial Management</a:t>
            </a: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State of ADM : Institutional</a:t>
            </a: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Financial Recovery Plan and progress on implementation</a:t>
            </a: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Service Delivery/Infrastructure Provision </a:t>
            </a: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Recommendations</a:t>
            </a:r>
          </a:p>
        </p:txBody>
      </p:sp>
      <p:pic>
        <p:nvPicPr>
          <p:cNvPr id="3" name="Picture 2">
            <a:extLst>
              <a:ext uri="{FF2B5EF4-FFF2-40B4-BE49-F238E27FC236}">
                <a16:creationId xmlns:a16="http://schemas.microsoft.com/office/drawing/2014/main" id="{B2FC7927-925D-3D02-4199-C4081EEDE3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9660"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688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223520" y="229926"/>
            <a:ext cx="11968480" cy="571585"/>
          </a:xfrm>
        </p:spPr>
        <p:txBody>
          <a:bodyPr/>
          <a:lstStyle/>
          <a:p>
            <a:pPr algn="ctr"/>
            <a:r>
              <a:rPr lang="fr-FR" sz="2800" b="1" dirty="0">
                <a:solidFill>
                  <a:schemeClr val="accent2"/>
                </a:solidFill>
              </a:rPr>
              <a:t>MISA FUNDED CAPITAL PROJECTS</a:t>
            </a:r>
            <a:endParaRPr lang="en-ZA" sz="2800" b="1" dirty="0">
              <a:solidFill>
                <a:schemeClr val="accent2"/>
              </a:solidFill>
            </a:endParaRPr>
          </a:p>
        </p:txBody>
      </p:sp>
      <p:graphicFrame>
        <p:nvGraphicFramePr>
          <p:cNvPr id="3" name="Content Placeholder 3">
            <a:extLst>
              <a:ext uri="{FF2B5EF4-FFF2-40B4-BE49-F238E27FC236}">
                <a16:creationId xmlns:a16="http://schemas.microsoft.com/office/drawing/2014/main" id="{47B26855-05A5-B546-8685-258446A928CE}"/>
              </a:ext>
            </a:extLst>
          </p:cNvPr>
          <p:cNvGraphicFramePr>
            <a:graphicFrameLocks noGrp="1"/>
          </p:cNvGraphicFramePr>
          <p:nvPr>
            <p:ph sz="half" idx="2"/>
            <p:extLst>
              <p:ext uri="{D42A27DB-BD31-4B8C-83A1-F6EECF244321}">
                <p14:modId xmlns:p14="http://schemas.microsoft.com/office/powerpoint/2010/main" val="405171591"/>
              </p:ext>
            </p:extLst>
          </p:nvPr>
        </p:nvGraphicFramePr>
        <p:xfrm>
          <a:off x="745067" y="849745"/>
          <a:ext cx="10739795" cy="5262410"/>
        </p:xfrm>
        <a:graphic>
          <a:graphicData uri="http://schemas.openxmlformats.org/drawingml/2006/table">
            <a:tbl>
              <a:tblPr>
                <a:tableStyleId>{5C22544A-7EE6-4342-B048-85BDC9FD1C3A}</a:tableStyleId>
              </a:tblPr>
              <a:tblGrid>
                <a:gridCol w="2967951">
                  <a:extLst>
                    <a:ext uri="{9D8B030D-6E8A-4147-A177-3AD203B41FA5}">
                      <a16:colId xmlns:a16="http://schemas.microsoft.com/office/drawing/2014/main" val="20000"/>
                    </a:ext>
                  </a:extLst>
                </a:gridCol>
                <a:gridCol w="1394691">
                  <a:extLst>
                    <a:ext uri="{9D8B030D-6E8A-4147-A177-3AD203B41FA5}">
                      <a16:colId xmlns:a16="http://schemas.microsoft.com/office/drawing/2014/main" val="20002"/>
                    </a:ext>
                  </a:extLst>
                </a:gridCol>
                <a:gridCol w="1533236">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860373">
                  <a:extLst>
                    <a:ext uri="{9D8B030D-6E8A-4147-A177-3AD203B41FA5}">
                      <a16:colId xmlns:a16="http://schemas.microsoft.com/office/drawing/2014/main" val="20005"/>
                    </a:ext>
                  </a:extLst>
                </a:gridCol>
                <a:gridCol w="2459544">
                  <a:extLst>
                    <a:ext uri="{9D8B030D-6E8A-4147-A177-3AD203B41FA5}">
                      <a16:colId xmlns:a16="http://schemas.microsoft.com/office/drawing/2014/main" val="20007"/>
                    </a:ext>
                  </a:extLst>
                </a:gridCol>
              </a:tblGrid>
              <a:tr h="399507">
                <a:tc>
                  <a:txBody>
                    <a:bodyPr/>
                    <a:lstStyle/>
                    <a:p>
                      <a:pPr algn="ctr" fontAlgn="ctr">
                        <a:lnSpc>
                          <a:spcPct val="150000"/>
                        </a:lnSpc>
                      </a:pPr>
                      <a:r>
                        <a:rPr lang="en-ZA" sz="1400" b="1" i="0" u="none" strike="noStrike" dirty="0">
                          <a:solidFill>
                            <a:schemeClr val="tx1"/>
                          </a:solidFill>
                          <a:effectLst/>
                          <a:latin typeface="Arial" panose="020B0604020202020204" pitchFamily="34" charset="0"/>
                          <a:cs typeface="Arial" panose="020B0604020202020204" pitchFamily="34" charset="0"/>
                        </a:rPr>
                        <a:t>Project </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lnSpc>
                          <a:spcPct val="150000"/>
                        </a:lnSpc>
                      </a:pPr>
                      <a:r>
                        <a:rPr lang="en-ZA" sz="1400" b="1" i="0" u="none" strike="noStrike" dirty="0">
                          <a:solidFill>
                            <a:schemeClr val="tx1"/>
                          </a:solidFill>
                          <a:effectLst/>
                          <a:latin typeface="Arial" panose="020B0604020202020204" pitchFamily="34" charset="0"/>
                          <a:cs typeface="Arial" panose="020B0604020202020204" pitchFamily="34" charset="0"/>
                        </a:rPr>
                        <a:t>Budget </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lnSpc>
                          <a:spcPct val="150000"/>
                        </a:lnSpc>
                      </a:pPr>
                      <a:r>
                        <a:rPr lang="en-ZA" sz="1400" b="1" i="0" u="none" strike="noStrike" dirty="0">
                          <a:solidFill>
                            <a:schemeClr val="tx1"/>
                          </a:solidFill>
                          <a:effectLst/>
                          <a:latin typeface="Arial" panose="020B0604020202020204" pitchFamily="34" charset="0"/>
                          <a:cs typeface="Arial" panose="020B0604020202020204" pitchFamily="34" charset="0"/>
                        </a:rPr>
                        <a:t>Start date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lnSpc>
                          <a:spcPct val="150000"/>
                        </a:lnSpc>
                      </a:pPr>
                      <a:r>
                        <a:rPr lang="en-US" sz="1400" b="1" i="0" u="none" strike="noStrike" dirty="0">
                          <a:solidFill>
                            <a:schemeClr val="tx1"/>
                          </a:solidFill>
                          <a:effectLst/>
                          <a:latin typeface="Arial" panose="020B0604020202020204" pitchFamily="34" charset="0"/>
                          <a:cs typeface="Arial" panose="020B0604020202020204" pitchFamily="34" charset="0"/>
                        </a:rPr>
                        <a:t>C</a:t>
                      </a:r>
                      <a:r>
                        <a:rPr lang="en-ZA" sz="1400" b="1" i="0" u="none" strike="noStrike" dirty="0">
                          <a:solidFill>
                            <a:schemeClr val="tx1"/>
                          </a:solidFill>
                          <a:effectLst/>
                          <a:latin typeface="Arial" panose="020B0604020202020204" pitchFamily="34" charset="0"/>
                          <a:cs typeface="Arial" panose="020B0604020202020204" pitchFamily="34" charset="0"/>
                        </a:rPr>
                        <a:t>ompletion date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nSpc>
                          <a:spcPct val="150000"/>
                        </a:lnSpc>
                      </a:pPr>
                      <a:r>
                        <a:rPr lang="en-ZA" sz="1400" b="1" i="0" u="none" strike="noStrike" baseline="0" dirty="0">
                          <a:solidFill>
                            <a:schemeClr val="dk1"/>
                          </a:solidFill>
                          <a:effectLst/>
                          <a:latin typeface="Arial" panose="020B0604020202020204" pitchFamily="34" charset="0"/>
                          <a:cs typeface="Arial" panose="020B0604020202020204" pitchFamily="34" charset="0"/>
                        </a:rPr>
                        <a:t>     </a:t>
                      </a:r>
                      <a:r>
                        <a:rPr lang="en-ZA" sz="1400" b="1" u="none" strike="noStrike" kern="1200" dirty="0">
                          <a:solidFill>
                            <a:schemeClr val="tx1"/>
                          </a:solidFill>
                          <a:effectLst/>
                          <a:latin typeface="Arial" panose="020B0604020202020204" pitchFamily="34" charset="0"/>
                          <a:ea typeface="+mn-ea"/>
                          <a:cs typeface="Arial" panose="020B0604020202020204" pitchFamily="34" charset="0"/>
                        </a:rPr>
                        <a:t>HH</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gn="l" defTabSz="914400" rtl="0" eaLnBrk="1" latinLnBrk="0" hangingPunct="1">
                        <a:lnSpc>
                          <a:spcPct val="150000"/>
                        </a:lnSpc>
                        <a:spcAft>
                          <a:spcPts val="0"/>
                        </a:spcAft>
                        <a:buFont typeface="Arial" panose="020B0604020202020204" pitchFamily="34" charset="0"/>
                        <a:buNone/>
                      </a:pPr>
                      <a:r>
                        <a:rPr lang="en-ZA" sz="1400" b="1" i="0" u="none" strike="noStrike" baseline="0" dirty="0">
                          <a:solidFill>
                            <a:schemeClr val="dk1"/>
                          </a:solidFill>
                          <a:effectLst/>
                          <a:latin typeface="Arial" panose="020B0604020202020204" pitchFamily="34" charset="0"/>
                          <a:cs typeface="Arial" panose="020B0604020202020204" pitchFamily="34" charset="0"/>
                        </a:rPr>
                        <a:t>        Progress to date</a:t>
                      </a:r>
                      <a:endParaRPr lang="en-ZA" sz="1400" b="1" kern="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295459">
                <a:tc>
                  <a:txBody>
                    <a:bodyPr/>
                    <a:lstStyle/>
                    <a:p>
                      <a:pPr marL="0" marR="0" lvl="0" indent="0" algn="l" defTabSz="914400" rtl="0" eaLnBrk="1" fontAlgn="ctr" latinLnBrk="0" hangingPunct="1">
                        <a:lnSpc>
                          <a:spcPct val="150000"/>
                        </a:lnSpc>
                        <a:spcBef>
                          <a:spcPts val="0"/>
                        </a:spcBef>
                        <a:spcAft>
                          <a:spcPts val="0"/>
                        </a:spcAft>
                        <a:buClrTx/>
                        <a:buSzTx/>
                        <a:buFontTx/>
                        <a:buNone/>
                        <a:tabLst/>
                        <a:defRPr/>
                      </a:pPr>
                      <a:r>
                        <a:rPr lang="en-ZA" sz="1400" dirty="0">
                          <a:effectLst/>
                          <a:latin typeface="Arial" panose="020B0604020202020204" pitchFamily="34" charset="0"/>
                          <a:cs typeface="Arial" panose="020B0604020202020204" pitchFamily="34" charset="0"/>
                        </a:rPr>
                        <a:t>Construction of a Water Supply Project within Amathole District Municipality – Mnquma Local Municipality in the Eastern Cape Province – Nkanga Spring Protection Project   </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ZA" sz="1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R499 128.98</a:t>
                      </a:r>
                      <a:endParaRPr lang="en-ZA" sz="1400" b="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pPr>
                      <a:r>
                        <a:rPr lang="en-ZA" sz="1400" b="0" i="0" u="none" strike="noStrike" dirty="0">
                          <a:solidFill>
                            <a:schemeClr val="tx1"/>
                          </a:solidFill>
                          <a:effectLst/>
                          <a:latin typeface="Arial" panose="020B0604020202020204" pitchFamily="34" charset="0"/>
                          <a:cs typeface="Arial" panose="020B0604020202020204" pitchFamily="34" charset="0"/>
                        </a:rPr>
                        <a:t>01-Jun-2021</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pPr>
                      <a:r>
                        <a:rPr lang="en-ZA" sz="1400" b="0" i="0" u="none" strike="noStrike" dirty="0">
                          <a:solidFill>
                            <a:schemeClr val="tx1"/>
                          </a:solidFill>
                          <a:effectLst/>
                          <a:latin typeface="Arial" panose="020B0604020202020204" pitchFamily="34" charset="0"/>
                          <a:cs typeface="Arial" panose="020B0604020202020204" pitchFamily="34" charset="0"/>
                        </a:rPr>
                        <a:t>31-Jan-2022</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1400" u="none" strike="noStrike" kern="1200" dirty="0">
                          <a:solidFill>
                            <a:schemeClr val="tx1"/>
                          </a:solidFill>
                          <a:effectLst/>
                          <a:latin typeface="Arial" panose="020B0604020202020204" pitchFamily="34" charset="0"/>
                          <a:ea typeface="+mn-ea"/>
                          <a:cs typeface="Arial" panose="020B0604020202020204" pitchFamily="34" charset="0"/>
                        </a:rPr>
                        <a:t>     162</a:t>
                      </a:r>
                      <a:endParaRPr lang="en-ZA" sz="14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GB" sz="1400" dirty="0">
                          <a:effectLst/>
                          <a:latin typeface="Arial" panose="020B0604020202020204" pitchFamily="34" charset="0"/>
                          <a:ea typeface="Times New Roman" panose="02020603050405020304" pitchFamily="18" charset="0"/>
                          <a:cs typeface="Arial" panose="020B0604020202020204" pitchFamily="34" charset="0"/>
                        </a:rPr>
                        <a:t>The project is complete.</a:t>
                      </a:r>
                      <a:endParaRPr lang="en-ZA" sz="1400" dirty="0">
                        <a:effectLst/>
                        <a:latin typeface="Arial" panose="020B0604020202020204" pitchFamily="34" charset="0"/>
                        <a:ea typeface="Times New Roman" panose="02020603050405020304" pitchFamily="18" charset="0"/>
                        <a:cs typeface="Arial" panose="020B0604020202020204" pitchFamily="34" charset="0"/>
                      </a:endParaRP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62836">
                <a:tc>
                  <a:txBody>
                    <a:bodyPr/>
                    <a:lstStyle/>
                    <a:p>
                      <a:pPr algn="l" fontAlgn="ctr">
                        <a:lnSpc>
                          <a:spcPct val="150000"/>
                        </a:lnSpc>
                      </a:pPr>
                      <a:r>
                        <a:rPr lang="en-US" sz="1400" b="0" i="0" u="none" strike="noStrike" dirty="0">
                          <a:solidFill>
                            <a:srgbClr val="000000"/>
                          </a:solidFill>
                          <a:effectLst/>
                          <a:latin typeface="Arial" panose="020B0604020202020204" pitchFamily="34" charset="0"/>
                          <a:cs typeface="Arial" panose="020B0604020202020204" pitchFamily="34" charset="0"/>
                        </a:rPr>
                        <a:t>Siting, drilling and equipping Hogsback-Boldpoint Boreholes, Amathole District, Eastern Cape; the project scope being: 1. Borehole Siting; 2. Drilling and Testing; 3. Equipping of boreholes; 4. Abstraction and Conveyance, and; 5. Reticulation network.</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1400" dirty="0">
                          <a:latin typeface="Arial" panose="020B0604020202020204" pitchFamily="34" charset="0"/>
                          <a:cs typeface="Arial" panose="020B0604020202020204" pitchFamily="34" charset="0"/>
                        </a:rPr>
                        <a:t>R3 339 082,50</a:t>
                      </a:r>
                      <a:endParaRPr lang="en-ZA" sz="1400" dirty="0">
                        <a:latin typeface="Arial" panose="020B0604020202020204" pitchFamily="34" charset="0"/>
                        <a:cs typeface="Arial" panose="020B0604020202020204" pitchFamily="34" charset="0"/>
                      </a:endParaRPr>
                    </a:p>
                  </a:txBody>
                  <a:tcPr marL="61005" marR="610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pPr>
                      <a:r>
                        <a:rPr lang="en-ZA" sz="1400" b="0" i="0" u="none" strike="noStrike" dirty="0">
                          <a:solidFill>
                            <a:schemeClr val="tx1"/>
                          </a:solidFill>
                          <a:effectLst/>
                          <a:latin typeface="Arial" panose="020B0604020202020204" pitchFamily="34" charset="0"/>
                          <a:cs typeface="Arial" panose="020B0604020202020204" pitchFamily="34" charset="0"/>
                        </a:rPr>
                        <a:t>1 Nov 2021</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ct val="150000"/>
                        </a:lnSpc>
                      </a:pPr>
                      <a:r>
                        <a:rPr lang="en-ZA" sz="1400" b="0" i="0" u="none" strike="noStrike" dirty="0">
                          <a:solidFill>
                            <a:schemeClr val="tx1"/>
                          </a:solidFill>
                          <a:effectLst/>
                          <a:latin typeface="Arial" panose="020B0604020202020204" pitchFamily="34" charset="0"/>
                          <a:cs typeface="Arial" panose="020B0604020202020204" pitchFamily="34" charset="0"/>
                        </a:rPr>
                        <a:t>31 May 2022</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1400" dirty="0">
                          <a:effectLst/>
                          <a:latin typeface="Arial" panose="020B0604020202020204" pitchFamily="34" charset="0"/>
                          <a:ea typeface="Calibri"/>
                          <a:cs typeface="Arial" panose="020B0604020202020204" pitchFamily="34" charset="0"/>
                        </a:rPr>
                        <a:t>1</a:t>
                      </a:r>
                      <a:r>
                        <a:rPr lang="en-US" sz="1400" dirty="0">
                          <a:effectLst/>
                          <a:latin typeface="Arial" panose="020B0604020202020204" pitchFamily="34" charset="0"/>
                          <a:ea typeface="Calibri"/>
                          <a:cs typeface="Arial" panose="020B0604020202020204" pitchFamily="34" charset="0"/>
                        </a:rPr>
                        <a:t>26</a:t>
                      </a:r>
                      <a:endParaRPr lang="en-ZA" sz="1400" dirty="0">
                        <a:effectLst/>
                        <a:latin typeface="Arial" panose="020B0604020202020204" pitchFamily="34" charset="0"/>
                        <a:ea typeface="Calibri"/>
                        <a:cs typeface="Arial" panose="020B0604020202020204" pitchFamily="34" charset="0"/>
                      </a:endParaRPr>
                    </a:p>
                  </a:txBody>
                  <a:tcPr marL="61005" marR="610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50000"/>
                        </a:lnSpc>
                        <a:spcBef>
                          <a:spcPts val="0"/>
                        </a:spcBef>
                        <a:spcAft>
                          <a:spcPts val="0"/>
                        </a:spcAft>
                        <a:buClrTx/>
                        <a:buSzTx/>
                        <a:buFont typeface="Arial" panose="020B0604020202020204" pitchFamily="34" charset="0"/>
                        <a:buNone/>
                      </a:pPr>
                      <a:endParaRPr lang="en-US" sz="1400" b="0" kern="1200" baseline="0" dirty="0">
                        <a:solidFill>
                          <a:schemeClr val="tx1"/>
                        </a:solidFill>
                        <a:effectLst/>
                        <a:latin typeface="Arial" panose="020B0604020202020204" pitchFamily="34" charset="0"/>
                        <a:cs typeface="Arial" panose="020B0604020202020204" pitchFamily="34" charset="0"/>
                      </a:endParaRPr>
                    </a:p>
                    <a:p>
                      <a:pPr marL="0" marR="0" lvl="0" indent="0" algn="l" rtl="0" eaLnBrk="1" fontAlgn="auto" latinLnBrk="0" hangingPunct="1">
                        <a:lnSpc>
                          <a:spcPct val="150000"/>
                        </a:lnSpc>
                        <a:spcBef>
                          <a:spcPts val="0"/>
                        </a:spcBef>
                        <a:spcAft>
                          <a:spcPts val="0"/>
                        </a:spcAft>
                        <a:buClrTx/>
                        <a:buSzTx/>
                        <a:buFont typeface="Arial" panose="020B0604020202020204" pitchFamily="34" charset="0"/>
                        <a:buNone/>
                      </a:pPr>
                      <a:r>
                        <a:rPr lang="en-US" sz="1400" b="0" kern="1200" baseline="0" dirty="0">
                          <a:solidFill>
                            <a:schemeClr val="tx1"/>
                          </a:solidFill>
                          <a:effectLst/>
                          <a:latin typeface="Arial" panose="020B0604020202020204" pitchFamily="34" charset="0"/>
                          <a:cs typeface="Arial" panose="020B0604020202020204" pitchFamily="34" charset="0"/>
                        </a:rPr>
                        <a:t>The project is complete</a:t>
                      </a:r>
                    </a:p>
                    <a:p>
                      <a:pPr marL="0" marR="0" lvl="0" indent="0" algn="l" rtl="0" eaLnBrk="1" fontAlgn="auto" latinLnBrk="0" hangingPunct="1">
                        <a:lnSpc>
                          <a:spcPct val="150000"/>
                        </a:lnSpc>
                        <a:spcBef>
                          <a:spcPts val="0"/>
                        </a:spcBef>
                        <a:spcAft>
                          <a:spcPts val="0"/>
                        </a:spcAft>
                        <a:buClrTx/>
                        <a:buSzTx/>
                        <a:buFont typeface="Arial" panose="020B0604020202020204" pitchFamily="34" charset="0"/>
                        <a:buNone/>
                      </a:pPr>
                      <a:endParaRPr lang="en-US" sz="1400" b="0" kern="1200" baseline="0" dirty="0">
                        <a:solidFill>
                          <a:schemeClr val="tx1"/>
                        </a:solidFill>
                        <a:effectLst/>
                        <a:latin typeface="Arial" panose="020B0604020202020204" pitchFamily="34" charset="0"/>
                        <a:cs typeface="Arial" panose="020B0604020202020204" pitchFamily="34" charset="0"/>
                      </a:endParaRP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4" name="Picture 2">
            <a:extLst>
              <a:ext uri="{FF2B5EF4-FFF2-40B4-BE49-F238E27FC236}">
                <a16:creationId xmlns:a16="http://schemas.microsoft.com/office/drawing/2014/main" id="{20E3850F-BE56-3A9E-0F72-D046D8CDC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1643" y="6287911"/>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666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223520" y="229926"/>
            <a:ext cx="11968480" cy="571585"/>
          </a:xfrm>
        </p:spPr>
        <p:txBody>
          <a:bodyPr/>
          <a:lstStyle/>
          <a:p>
            <a:pPr algn="ctr"/>
            <a:r>
              <a:rPr lang="fr-FR" sz="2800" b="1" dirty="0">
                <a:solidFill>
                  <a:schemeClr val="accent2"/>
                </a:solidFill>
              </a:rPr>
              <a:t>MISA FUNDED CAPITAL PROJECTS</a:t>
            </a:r>
            <a:endParaRPr lang="en-ZA" sz="2800" b="1" dirty="0">
              <a:solidFill>
                <a:schemeClr val="accent2"/>
              </a:solidFill>
            </a:endParaRPr>
          </a:p>
        </p:txBody>
      </p:sp>
      <p:graphicFrame>
        <p:nvGraphicFramePr>
          <p:cNvPr id="3" name="Content Placeholder 3">
            <a:extLst>
              <a:ext uri="{FF2B5EF4-FFF2-40B4-BE49-F238E27FC236}">
                <a16:creationId xmlns:a16="http://schemas.microsoft.com/office/drawing/2014/main" id="{47B26855-05A5-B546-8685-258446A928CE}"/>
              </a:ext>
            </a:extLst>
          </p:cNvPr>
          <p:cNvGraphicFramePr>
            <a:graphicFrameLocks noGrp="1"/>
          </p:cNvGraphicFramePr>
          <p:nvPr>
            <p:ph sz="half" idx="2"/>
            <p:extLst>
              <p:ext uri="{D42A27DB-BD31-4B8C-83A1-F6EECF244321}">
                <p14:modId xmlns:p14="http://schemas.microsoft.com/office/powerpoint/2010/main" val="2240045183"/>
              </p:ext>
            </p:extLst>
          </p:nvPr>
        </p:nvGraphicFramePr>
        <p:xfrm>
          <a:off x="553155" y="770724"/>
          <a:ext cx="10995376" cy="4007867"/>
        </p:xfrm>
        <a:graphic>
          <a:graphicData uri="http://schemas.openxmlformats.org/drawingml/2006/table">
            <a:tbl>
              <a:tblPr>
                <a:tableStyleId>{5C22544A-7EE6-4342-B048-85BDC9FD1C3A}</a:tableStyleId>
              </a:tblPr>
              <a:tblGrid>
                <a:gridCol w="2720623">
                  <a:extLst>
                    <a:ext uri="{9D8B030D-6E8A-4147-A177-3AD203B41FA5}">
                      <a16:colId xmlns:a16="http://schemas.microsoft.com/office/drawing/2014/main" val="20000"/>
                    </a:ext>
                  </a:extLst>
                </a:gridCol>
                <a:gridCol w="1196622">
                  <a:extLst>
                    <a:ext uri="{9D8B030D-6E8A-4147-A177-3AD203B41FA5}">
                      <a16:colId xmlns:a16="http://schemas.microsoft.com/office/drawing/2014/main" val="20002"/>
                    </a:ext>
                  </a:extLst>
                </a:gridCol>
                <a:gridCol w="1332089">
                  <a:extLst>
                    <a:ext uri="{9D8B030D-6E8A-4147-A177-3AD203B41FA5}">
                      <a16:colId xmlns:a16="http://schemas.microsoft.com/office/drawing/2014/main" val="20003"/>
                    </a:ext>
                  </a:extLst>
                </a:gridCol>
                <a:gridCol w="1648178">
                  <a:extLst>
                    <a:ext uri="{9D8B030D-6E8A-4147-A177-3AD203B41FA5}">
                      <a16:colId xmlns:a16="http://schemas.microsoft.com/office/drawing/2014/main" val="20004"/>
                    </a:ext>
                  </a:extLst>
                </a:gridCol>
                <a:gridCol w="1230489">
                  <a:extLst>
                    <a:ext uri="{9D8B030D-6E8A-4147-A177-3AD203B41FA5}">
                      <a16:colId xmlns:a16="http://schemas.microsoft.com/office/drawing/2014/main" val="20005"/>
                    </a:ext>
                  </a:extLst>
                </a:gridCol>
                <a:gridCol w="2867375">
                  <a:extLst>
                    <a:ext uri="{9D8B030D-6E8A-4147-A177-3AD203B41FA5}">
                      <a16:colId xmlns:a16="http://schemas.microsoft.com/office/drawing/2014/main" val="20007"/>
                    </a:ext>
                  </a:extLst>
                </a:gridCol>
              </a:tblGrid>
              <a:tr h="373606">
                <a:tc>
                  <a:txBody>
                    <a:bodyPr/>
                    <a:lstStyle/>
                    <a:p>
                      <a:pPr algn="ctr" fontAlgn="ctr">
                        <a:lnSpc>
                          <a:spcPct val="150000"/>
                        </a:lnSpc>
                      </a:pPr>
                      <a:r>
                        <a:rPr lang="en-ZA" sz="1400" b="1" i="0" u="none" strike="noStrike" dirty="0">
                          <a:solidFill>
                            <a:schemeClr val="tx1"/>
                          </a:solidFill>
                          <a:effectLst/>
                          <a:latin typeface="Arial" panose="020B0604020202020204" pitchFamily="34" charset="0"/>
                          <a:cs typeface="Arial" panose="020B0604020202020204" pitchFamily="34" charset="0"/>
                        </a:rPr>
                        <a:t>Project </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lnSpc>
                          <a:spcPct val="150000"/>
                        </a:lnSpc>
                      </a:pPr>
                      <a:r>
                        <a:rPr lang="en-ZA" sz="1400" b="1" i="0" u="none" strike="noStrike" dirty="0">
                          <a:solidFill>
                            <a:schemeClr val="tx1"/>
                          </a:solidFill>
                          <a:effectLst/>
                          <a:latin typeface="Arial" panose="020B0604020202020204" pitchFamily="34" charset="0"/>
                          <a:cs typeface="Arial" panose="020B0604020202020204" pitchFamily="34" charset="0"/>
                        </a:rPr>
                        <a:t>Budget </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lnSpc>
                          <a:spcPct val="150000"/>
                        </a:lnSpc>
                      </a:pPr>
                      <a:r>
                        <a:rPr lang="en-ZA" sz="1400" b="1" i="0" u="none" strike="noStrike" dirty="0">
                          <a:solidFill>
                            <a:schemeClr val="tx1"/>
                          </a:solidFill>
                          <a:effectLst/>
                          <a:latin typeface="Arial" panose="020B0604020202020204" pitchFamily="34" charset="0"/>
                          <a:cs typeface="Arial" panose="020B0604020202020204" pitchFamily="34" charset="0"/>
                        </a:rPr>
                        <a:t>Start date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lnSpc>
                          <a:spcPct val="150000"/>
                        </a:lnSpc>
                      </a:pPr>
                      <a:r>
                        <a:rPr lang="en-US" sz="1400" b="1" i="0" u="none" strike="noStrike" dirty="0">
                          <a:solidFill>
                            <a:schemeClr val="tx1"/>
                          </a:solidFill>
                          <a:effectLst/>
                          <a:latin typeface="Arial" panose="020B0604020202020204" pitchFamily="34" charset="0"/>
                          <a:cs typeface="Arial" panose="020B0604020202020204" pitchFamily="34" charset="0"/>
                        </a:rPr>
                        <a:t>C</a:t>
                      </a:r>
                      <a:r>
                        <a:rPr lang="en-ZA" sz="1400" b="1" i="0" u="none" strike="noStrike" dirty="0">
                          <a:solidFill>
                            <a:schemeClr val="tx1"/>
                          </a:solidFill>
                          <a:effectLst/>
                          <a:latin typeface="Arial" panose="020B0604020202020204" pitchFamily="34" charset="0"/>
                          <a:cs typeface="Arial" panose="020B0604020202020204" pitchFamily="34" charset="0"/>
                        </a:rPr>
                        <a:t>ompletion date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nSpc>
                          <a:spcPct val="150000"/>
                        </a:lnSpc>
                      </a:pPr>
                      <a:r>
                        <a:rPr lang="en-ZA" sz="1400" b="1" i="0" u="none" strike="noStrike" baseline="0" dirty="0">
                          <a:solidFill>
                            <a:schemeClr val="dk1"/>
                          </a:solidFill>
                          <a:effectLst/>
                          <a:latin typeface="Arial" panose="020B0604020202020204" pitchFamily="34" charset="0"/>
                          <a:cs typeface="Arial" panose="020B0604020202020204" pitchFamily="34" charset="0"/>
                        </a:rPr>
                        <a:t>     </a:t>
                      </a:r>
                      <a:r>
                        <a:rPr lang="en-ZA" sz="1400" b="1" u="none" strike="noStrike" kern="1200" dirty="0">
                          <a:solidFill>
                            <a:schemeClr val="tx1"/>
                          </a:solidFill>
                          <a:effectLst/>
                          <a:latin typeface="Arial" panose="020B0604020202020204" pitchFamily="34" charset="0"/>
                          <a:ea typeface="+mn-ea"/>
                          <a:cs typeface="Arial" panose="020B0604020202020204" pitchFamily="34" charset="0"/>
                        </a:rPr>
                        <a:t>HH</a:t>
                      </a: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gn="l" defTabSz="914400" rtl="0" eaLnBrk="1" latinLnBrk="0" hangingPunct="1">
                        <a:lnSpc>
                          <a:spcPct val="150000"/>
                        </a:lnSpc>
                        <a:spcAft>
                          <a:spcPts val="0"/>
                        </a:spcAft>
                        <a:buFont typeface="Arial" panose="020B0604020202020204" pitchFamily="34" charset="0"/>
                        <a:buNone/>
                      </a:pPr>
                      <a:r>
                        <a:rPr lang="en-ZA" sz="1400" b="1" i="0" u="none" strike="noStrike" baseline="0" dirty="0">
                          <a:solidFill>
                            <a:schemeClr val="dk1"/>
                          </a:solidFill>
                          <a:effectLst/>
                          <a:latin typeface="Arial" panose="020B0604020202020204" pitchFamily="34" charset="0"/>
                          <a:cs typeface="Arial" panose="020B0604020202020204" pitchFamily="34" charset="0"/>
                        </a:rPr>
                        <a:t>        Progress to date</a:t>
                      </a:r>
                      <a:endParaRPr lang="en-ZA" sz="1400" b="1" kern="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4" marR="7144" marT="71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146638">
                <a:tc>
                  <a:txBody>
                    <a:bodyPr/>
                    <a:lstStyle/>
                    <a:p>
                      <a:pPr algn="l" fontAlgn="ctr"/>
                      <a:r>
                        <a:rPr lang="en-GB" sz="1400" b="0" i="0" u="none" strike="noStrike" dirty="0">
                          <a:solidFill>
                            <a:schemeClr val="tx1"/>
                          </a:solidFill>
                          <a:effectLst/>
                          <a:latin typeface="Calibri" panose="020F0502020204030204" pitchFamily="34" charset="0"/>
                          <a:cs typeface="Calibri" panose="020F0502020204030204" pitchFamily="34" charset="0"/>
                        </a:rPr>
                        <a:t>District-wide Energy Mix Masterplan </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ZA" sz="1400" b="0" i="0" u="none" strike="noStrike" dirty="0">
                          <a:solidFill>
                            <a:schemeClr val="tx1"/>
                          </a:solidFill>
                          <a:effectLst/>
                          <a:latin typeface="Calibri" panose="020F0502020204030204" pitchFamily="34" charset="0"/>
                          <a:cs typeface="Calibri" panose="020F0502020204030204" pitchFamily="34" charset="0"/>
                        </a:rPr>
                        <a:t>R2 000 </a:t>
                      </a:r>
                      <a:r>
                        <a:rPr lang="en-ZA" sz="1400" b="0" i="0" u="none" strike="noStrike" dirty="0">
                          <a:solidFill>
                            <a:srgbClr val="000000"/>
                          </a:solidFill>
                          <a:effectLst/>
                          <a:latin typeface="Calibri" panose="020F0502020204030204" pitchFamily="34" charset="0"/>
                          <a:cs typeface="Calibri" panose="020F0502020204030204" pitchFamily="34" charset="0"/>
                        </a:rPr>
                        <a:t>0</a:t>
                      </a:r>
                      <a:r>
                        <a:rPr lang="en-ZA" sz="1400" b="0" i="0" u="none" strike="noStrike" dirty="0">
                          <a:solidFill>
                            <a:schemeClr val="tx1"/>
                          </a:solidFill>
                          <a:effectLst/>
                          <a:latin typeface="Calibri" panose="020F0502020204030204" pitchFamily="34" charset="0"/>
                          <a:cs typeface="Calibri" panose="020F0502020204030204" pitchFamily="34" charset="0"/>
                        </a:rPr>
                        <a:t>00.00</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ZA" sz="1400" b="0" i="0" u="none" strike="noStrike" dirty="0">
                          <a:solidFill>
                            <a:schemeClr val="tx1"/>
                          </a:solidFill>
                          <a:effectLst/>
                          <a:latin typeface="Calibri" panose="020F0502020204030204" pitchFamily="34" charset="0"/>
                          <a:cs typeface="Calibri" panose="020F0502020204030204" pitchFamily="34" charset="0"/>
                        </a:rPr>
                        <a:t>20 May 2022</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ZA" sz="1400" b="0" i="0" u="none" strike="noStrike" dirty="0">
                          <a:solidFill>
                            <a:schemeClr val="tx1"/>
                          </a:solidFill>
                          <a:effectLst/>
                          <a:latin typeface="Calibri" panose="020F0502020204030204" pitchFamily="34" charset="0"/>
                          <a:cs typeface="Calibri" panose="020F0502020204030204" pitchFamily="34" charset="0"/>
                        </a:rPr>
                        <a:t>20 May 2023</a:t>
                      </a: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chemeClr val="tx1"/>
                          </a:solidFill>
                          <a:effectLst/>
                          <a:latin typeface="Calibri" panose="020F0502020204030204" pitchFamily="34" charset="0"/>
                          <a:cs typeface="Calibri" panose="020F0502020204030204" pitchFamily="34" charset="0"/>
                        </a:rPr>
                        <a:t>All of ADM households (HH)</a:t>
                      </a:r>
                      <a:endParaRPr lang="en-ZA" sz="1400" b="0" i="0" u="none" strike="noStrike" dirty="0">
                        <a:solidFill>
                          <a:schemeClr val="tx1"/>
                        </a:solidFill>
                        <a:effectLst/>
                        <a:latin typeface="Calibri" panose="020F0502020204030204" pitchFamily="34" charset="0"/>
                        <a:cs typeface="Calibri" panose="020F0502020204030204" pitchFamily="34" charset="0"/>
                      </a:endParaRP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a:lnSpc>
                          <a:spcPct val="100000"/>
                        </a:lnSpc>
                        <a:spcBef>
                          <a:spcPts val="0"/>
                        </a:spcBef>
                        <a:spcAft>
                          <a:spcPts val="0"/>
                        </a:spcAft>
                        <a:buNone/>
                      </a:pPr>
                      <a:r>
                        <a:rPr lang="en-US" sz="1400" b="0" i="0" u="none" strike="noStrike" kern="1200" baseline="0" noProof="0" dirty="0">
                          <a:solidFill>
                            <a:schemeClr val="tx1"/>
                          </a:solidFill>
                          <a:effectLst/>
                          <a:latin typeface="Calibri" panose="020F0502020204030204" pitchFamily="34" charset="0"/>
                          <a:cs typeface="Calibri" panose="020F0502020204030204" pitchFamily="34" charset="0"/>
                        </a:rPr>
                        <a:t>Milestones:</a:t>
                      </a:r>
                    </a:p>
                    <a:p>
                      <a:pPr marL="0" marR="0" lvl="0" indent="0" algn="l">
                        <a:lnSpc>
                          <a:spcPct val="100000"/>
                        </a:lnSpc>
                        <a:spcBef>
                          <a:spcPts val="0"/>
                        </a:spcBef>
                        <a:spcAft>
                          <a:spcPts val="0"/>
                        </a:spcAft>
                        <a:buNone/>
                      </a:pPr>
                      <a:endParaRPr lang="en-US" sz="1400" b="0" i="0" u="none" strike="noStrike" kern="1200" baseline="0" noProof="0" dirty="0">
                        <a:effectLst/>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pPr>
                      <a:r>
                        <a:rPr lang="en-US" sz="1400" b="0" i="0" u="none" strike="noStrike" kern="1200" baseline="0" noProof="0" dirty="0">
                          <a:solidFill>
                            <a:schemeClr val="tx1"/>
                          </a:solidFill>
                          <a:effectLst/>
                          <a:latin typeface="Calibri" panose="020F0502020204030204" pitchFamily="34" charset="0"/>
                          <a:cs typeface="Calibri" panose="020F0502020204030204" pitchFamily="34" charset="0"/>
                        </a:rPr>
                        <a:t>Phase 1: Inception Report &amp; Programme (01/06/22 – 01/07/22) (100% complete)</a:t>
                      </a:r>
                    </a:p>
                    <a:p>
                      <a:pPr marL="0" marR="0" lvl="0" indent="0" algn="l">
                        <a:lnSpc>
                          <a:spcPct val="100000"/>
                        </a:lnSpc>
                        <a:spcBef>
                          <a:spcPts val="0"/>
                        </a:spcBef>
                        <a:spcAft>
                          <a:spcPts val="0"/>
                        </a:spcAft>
                        <a:buNone/>
                      </a:pPr>
                      <a:endParaRPr lang="en-US" sz="1400" b="0" i="0" u="none" strike="noStrike" kern="1200" baseline="0" noProof="0" dirty="0">
                        <a:effectLst/>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pPr>
                      <a:r>
                        <a:rPr lang="en-US" sz="1400" b="0" i="0" u="none" strike="noStrike" kern="1200" baseline="0" noProof="0" dirty="0">
                          <a:solidFill>
                            <a:schemeClr val="tx1"/>
                          </a:solidFill>
                          <a:effectLst/>
                          <a:latin typeface="Calibri" panose="020F0502020204030204" pitchFamily="34" charset="0"/>
                          <a:cs typeface="Calibri" panose="020F0502020204030204" pitchFamily="34" charset="0"/>
                        </a:rPr>
                        <a:t>Phase 2:  Scoping &amp; Planning (02/07/22 – 31/08/22) (80% complete)</a:t>
                      </a:r>
                    </a:p>
                    <a:p>
                      <a:pPr marL="0" marR="0" lvl="0" indent="0" algn="l">
                        <a:lnSpc>
                          <a:spcPct val="100000"/>
                        </a:lnSpc>
                        <a:spcBef>
                          <a:spcPts val="0"/>
                        </a:spcBef>
                        <a:spcAft>
                          <a:spcPts val="0"/>
                        </a:spcAft>
                        <a:buNone/>
                      </a:pPr>
                      <a:endParaRPr lang="en-US" sz="1400" b="0" i="0" u="none" strike="noStrike" kern="1200" baseline="0" noProof="0" dirty="0">
                        <a:effectLst/>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pPr>
                      <a:r>
                        <a:rPr lang="en-US" sz="1400" b="0" i="0" u="none" strike="noStrike" kern="1200" baseline="0" noProof="0" dirty="0">
                          <a:solidFill>
                            <a:schemeClr val="tx1"/>
                          </a:solidFill>
                          <a:effectLst/>
                          <a:latin typeface="Calibri" panose="020F0502020204030204" pitchFamily="34" charset="0"/>
                          <a:cs typeface="Calibri" panose="020F0502020204030204" pitchFamily="34" charset="0"/>
                        </a:rPr>
                        <a:t>Phase 3: Technical &amp; Feasibility Report 1 (01/09/22 – 30/11/22)</a:t>
                      </a:r>
                    </a:p>
                    <a:p>
                      <a:pPr marL="0" marR="0" lvl="0" indent="0" algn="l">
                        <a:lnSpc>
                          <a:spcPct val="100000"/>
                        </a:lnSpc>
                        <a:spcBef>
                          <a:spcPts val="0"/>
                        </a:spcBef>
                        <a:spcAft>
                          <a:spcPts val="0"/>
                        </a:spcAft>
                        <a:buNone/>
                      </a:pPr>
                      <a:endParaRPr lang="en-US" sz="1400" b="0" i="0" u="none" strike="noStrike" kern="1200" baseline="0" noProof="0" dirty="0">
                        <a:effectLst/>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pPr>
                      <a:r>
                        <a:rPr lang="en-US" sz="1400" b="0" i="0" u="none" strike="noStrike" kern="1200" baseline="0" noProof="0" dirty="0">
                          <a:solidFill>
                            <a:schemeClr val="tx1"/>
                          </a:solidFill>
                          <a:effectLst/>
                          <a:latin typeface="Calibri" panose="020F0502020204030204" pitchFamily="34" charset="0"/>
                          <a:cs typeface="Calibri" panose="020F0502020204030204" pitchFamily="34" charset="0"/>
                        </a:rPr>
                        <a:t>Phase 4: Technical &amp; Feasibility Report 2 (01/12/22 – 28/02/23).</a:t>
                      </a:r>
                    </a:p>
                    <a:p>
                      <a:pPr marL="0" marR="0" lvl="0" indent="0" algn="l">
                        <a:lnSpc>
                          <a:spcPct val="100000"/>
                        </a:lnSpc>
                        <a:spcBef>
                          <a:spcPts val="0"/>
                        </a:spcBef>
                        <a:spcAft>
                          <a:spcPts val="0"/>
                        </a:spcAft>
                        <a:buNone/>
                      </a:pPr>
                      <a:endParaRPr lang="en-US" sz="1400" b="0" i="0" u="none" strike="noStrike" kern="1200" baseline="0" noProof="0" dirty="0">
                        <a:effectLst/>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pPr>
                      <a:r>
                        <a:rPr lang="en-US" sz="1400" b="0" i="0" u="none" strike="noStrike" kern="1200" baseline="0" noProof="0" dirty="0">
                          <a:solidFill>
                            <a:schemeClr val="tx1"/>
                          </a:solidFill>
                          <a:effectLst/>
                          <a:latin typeface="Calibri" panose="020F0502020204030204" pitchFamily="34" charset="0"/>
                          <a:cs typeface="Calibri" panose="020F0502020204030204" pitchFamily="34" charset="0"/>
                        </a:rPr>
                        <a:t>Phase 5: Final Report &amp; Close Out (01/03/23 – 31/05/23), </a:t>
                      </a:r>
                      <a:endParaRPr lang="en-US" sz="1400" i="0" u="none" strike="noStrike" noProof="0" dirty="0">
                        <a:latin typeface="Calibri" panose="020F0502020204030204" pitchFamily="34" charset="0"/>
                        <a:cs typeface="Calibri" panose="020F0502020204030204" pitchFamily="34" charset="0"/>
                      </a:endParaRPr>
                    </a:p>
                  </a:txBody>
                  <a:tcPr marL="7144" marR="7144" marT="7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2" name="Picture 2">
            <a:extLst>
              <a:ext uri="{FF2B5EF4-FFF2-40B4-BE49-F238E27FC236}">
                <a16:creationId xmlns:a16="http://schemas.microsoft.com/office/drawing/2014/main" id="{943F7134-EF47-A15A-4CFD-2523E4E971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7776"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78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43F7134-EF47-A15A-4CFD-2523E4E971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7776"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539028A-5C8E-1950-2196-7395ABF8250B}"/>
              </a:ext>
            </a:extLst>
          </p:cNvPr>
          <p:cNvSpPr>
            <a:spLocks noGrp="1"/>
          </p:cNvSpPr>
          <p:nvPr>
            <p:ph sz="half" idx="2"/>
          </p:nvPr>
        </p:nvSpPr>
        <p:spPr>
          <a:xfrm>
            <a:off x="498475" y="814388"/>
            <a:ext cx="11206163" cy="5326062"/>
          </a:xfrm>
        </p:spPr>
        <p:txBody>
          <a:bodyPr/>
          <a:lstStyle/>
          <a:p>
            <a:pPr marL="0" indent="0">
              <a:lnSpc>
                <a:spcPct val="150000"/>
              </a:lnSpc>
              <a:buNone/>
            </a:pPr>
            <a:r>
              <a:rPr lang="en-ZA" sz="2000" dirty="0">
                <a:latin typeface="Arial" panose="020B0604020202020204" pitchFamily="34" charset="0"/>
                <a:cs typeface="Arial" panose="020B0604020202020204" pitchFamily="34" charset="0"/>
              </a:rPr>
              <a:t>It is recommended that Portfolio Committee note:</a:t>
            </a:r>
          </a:p>
          <a:p>
            <a:pPr>
              <a:lnSpc>
                <a:spcPct val="150000"/>
              </a:lnSpc>
            </a:pPr>
            <a:r>
              <a:rPr lang="en-ZA" sz="2000" dirty="0">
                <a:latin typeface="Arial" panose="020B0604020202020204" pitchFamily="34" charset="0"/>
                <a:cs typeface="Arial" panose="020B0604020202020204" pitchFamily="34" charset="0"/>
              </a:rPr>
              <a:t>the State of Amathole District Municipality and support provided to Municipality in dealing with Service Delivery challenges. </a:t>
            </a:r>
            <a:endParaRPr lang="en-GB" sz="2000" dirty="0">
              <a:latin typeface="Arial" panose="020B0604020202020204" pitchFamily="34" charset="0"/>
              <a:cs typeface="Arial" panose="020B0604020202020204" pitchFamily="34" charset="0"/>
            </a:endParaRPr>
          </a:p>
          <a:p>
            <a:pPr>
              <a:lnSpc>
                <a:spcPct val="150000"/>
              </a:lnSpc>
            </a:pPr>
            <a:endParaRPr lang="en-ZA" sz="20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E85CBFE-1CE8-2162-1820-26B22C30B3E0}"/>
              </a:ext>
            </a:extLst>
          </p:cNvPr>
          <p:cNvSpPr>
            <a:spLocks noGrp="1"/>
          </p:cNvSpPr>
          <p:nvPr>
            <p:ph type="title"/>
          </p:nvPr>
        </p:nvSpPr>
        <p:spPr>
          <a:xfrm>
            <a:off x="498475" y="109538"/>
            <a:ext cx="11206163" cy="571500"/>
          </a:xfrm>
        </p:spPr>
        <p:txBody>
          <a:bodyPr/>
          <a:lstStyle/>
          <a:p>
            <a:pPr algn="ctr"/>
            <a:r>
              <a:rPr lang="en-US" sz="2800" b="1" dirty="0">
                <a:solidFill>
                  <a:schemeClr val="accent2"/>
                </a:solidFill>
              </a:rPr>
              <a:t>RECOMMENDATIONS</a:t>
            </a:r>
            <a:endParaRPr lang="en-ZA" sz="2800" b="1" dirty="0">
              <a:solidFill>
                <a:schemeClr val="accent2"/>
              </a:solidFill>
            </a:endParaRPr>
          </a:p>
        </p:txBody>
      </p:sp>
    </p:spTree>
    <p:extLst>
      <p:ext uri="{BB962C8B-B14F-4D97-AF65-F5344CB8AC3E}">
        <p14:creationId xmlns:p14="http://schemas.microsoft.com/office/powerpoint/2010/main" val="1877007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92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30AC-A9BB-41B1-A003-0301275EF23E}"/>
              </a:ext>
            </a:extLst>
          </p:cNvPr>
          <p:cNvSpPr>
            <a:spLocks noGrp="1"/>
          </p:cNvSpPr>
          <p:nvPr>
            <p:ph type="title"/>
          </p:nvPr>
        </p:nvSpPr>
        <p:spPr>
          <a:xfrm>
            <a:off x="71120" y="109452"/>
            <a:ext cx="11968480" cy="571585"/>
          </a:xfrm>
        </p:spPr>
        <p:txBody>
          <a:bodyPr/>
          <a:lstStyle/>
          <a:p>
            <a:pPr algn="ctr"/>
            <a:r>
              <a:rPr lang="en-GB" b="1" dirty="0"/>
              <a:t> </a:t>
            </a:r>
            <a:r>
              <a:rPr lang="en-GB" sz="3200" b="1" dirty="0">
                <a:solidFill>
                  <a:schemeClr val="accent2"/>
                </a:solidFill>
              </a:rPr>
              <a:t>PURPOSE</a:t>
            </a:r>
            <a:endParaRPr lang="en-ZA" sz="3200" b="1" dirty="0">
              <a:solidFill>
                <a:schemeClr val="accent2"/>
              </a:solidFill>
            </a:endParaRPr>
          </a:p>
        </p:txBody>
      </p:sp>
      <p:sp>
        <p:nvSpPr>
          <p:cNvPr id="4" name="Content Placeholder 2">
            <a:extLst>
              <a:ext uri="{FF2B5EF4-FFF2-40B4-BE49-F238E27FC236}">
                <a16:creationId xmlns:a16="http://schemas.microsoft.com/office/drawing/2014/main" id="{D4AADE13-5845-F42A-23DA-DB28E81B0032}"/>
              </a:ext>
            </a:extLst>
          </p:cNvPr>
          <p:cNvSpPr>
            <a:spLocks noGrp="1"/>
          </p:cNvSpPr>
          <p:nvPr>
            <p:ph sz="half" idx="2"/>
          </p:nvPr>
        </p:nvSpPr>
        <p:spPr>
          <a:xfrm>
            <a:off x="498684" y="756845"/>
            <a:ext cx="11179510" cy="5376574"/>
          </a:xfrm>
        </p:spPr>
        <p:txBody>
          <a:bodyPr>
            <a:normAutofit/>
          </a:bodyPr>
          <a:lstStyle/>
          <a:p>
            <a:pPr marL="342900" lvl="0" indent="-342900" algn="just">
              <a:buFont typeface="Symbol" panose="05050102010706020507" pitchFamily="18" charset="2"/>
              <a:buChar char=""/>
            </a:pPr>
            <a:endParaRPr lang="en-US" sz="1800" spc="0" dirty="0">
              <a:solidFill>
                <a:srgbClr val="001F00"/>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Symbol" panose="05050102010706020507" pitchFamily="18" charset="2"/>
              <a:buChar char=""/>
            </a:pPr>
            <a:r>
              <a:rPr lang="en-GB" sz="2000" dirty="0">
                <a:latin typeface="Arial" panose="020B0604020202020204" pitchFamily="34" charset="0"/>
                <a:ea typeface="ＭＳ Ｐゴシック" charset="-128"/>
                <a:cs typeface="Arial" panose="020B0604020202020204" pitchFamily="34" charset="0"/>
              </a:rPr>
              <a:t>The purpose of this presentation is to </a:t>
            </a:r>
            <a:r>
              <a:rPr lang="en-GB" dirty="0">
                <a:latin typeface="Arial" panose="020B0604020202020204" pitchFamily="34" charset="0"/>
                <a:ea typeface="ＭＳ Ｐゴシック" charset="-128"/>
                <a:cs typeface="Arial" panose="020B0604020202020204" pitchFamily="34" charset="0"/>
              </a:rPr>
              <a:t>provide briefing to </a:t>
            </a:r>
            <a:r>
              <a:rPr lang="en-GB" sz="2000" dirty="0">
                <a:latin typeface="Arial" panose="020B0604020202020204" pitchFamily="34" charset="0"/>
                <a:ea typeface="ＭＳ Ｐゴシック" charset="-128"/>
                <a:cs typeface="Arial" panose="020B0604020202020204" pitchFamily="34" charset="0"/>
              </a:rPr>
              <a:t>the Portfolio Committee on Cooperative Governance and Traditional Affairs on the State of Amathole District Municipality.</a:t>
            </a:r>
            <a:endParaRPr lang="en-ZA"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63CAC7E-AE37-9A56-3E3B-7F3F40C60C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69688" y="6412089"/>
            <a:ext cx="1101725" cy="44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7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CF9B8E-9FC4-C233-E9C8-9A36761707C3}"/>
              </a:ext>
            </a:extLst>
          </p:cNvPr>
          <p:cNvSpPr>
            <a:spLocks noGrp="1"/>
          </p:cNvSpPr>
          <p:nvPr>
            <p:ph sz="half" idx="2"/>
          </p:nvPr>
        </p:nvSpPr>
        <p:spPr>
          <a:xfrm>
            <a:off x="71120" y="681037"/>
            <a:ext cx="11846257" cy="5369807"/>
          </a:xfrm>
        </p:spPr>
        <p:txBody>
          <a:bodyPr>
            <a:normAutofit fontScale="85000" lnSpcReduction="20000"/>
          </a:bodyPr>
          <a:lstStyle/>
          <a:p>
            <a:pPr algn="just" eaLnBrk="0" hangingPunct="0">
              <a:lnSpc>
                <a:spcPct val="170000"/>
              </a:lnSpc>
            </a:pPr>
            <a:r>
              <a:rPr lang="en-GB" sz="2000" dirty="0">
                <a:latin typeface="Arial" panose="020B0604020202020204" pitchFamily="34" charset="0"/>
                <a:cs typeface="Arial" panose="020B0604020202020204" pitchFamily="34" charset="0"/>
              </a:rPr>
              <a:t>The Amathole District Municipality is a Category C municipality situated in the central part of the Eastern Cape.</a:t>
            </a:r>
          </a:p>
          <a:p>
            <a:pPr algn="just" eaLnBrk="0" hangingPunct="0">
              <a:lnSpc>
                <a:spcPct val="170000"/>
              </a:lnSpc>
            </a:pPr>
            <a:r>
              <a:rPr lang="en-GB" sz="2000" dirty="0">
                <a:latin typeface="Arial" panose="020B0604020202020204" pitchFamily="34" charset="0"/>
                <a:cs typeface="Arial" panose="020B0604020202020204" pitchFamily="34" charset="0"/>
              </a:rPr>
              <a:t>It stretches along the Sunshine Coast from the Fish River Mouth and along the Eastern Seaboard to just south of Hole in the Wall along the Wild Coast. It is bordered to the north by the Amathole Mountain Range. </a:t>
            </a:r>
          </a:p>
          <a:p>
            <a:pPr algn="just" eaLnBrk="0" hangingPunct="0">
              <a:lnSpc>
                <a:spcPct val="170000"/>
              </a:lnSpc>
            </a:pPr>
            <a:r>
              <a:rPr lang="en-GB" sz="2000" dirty="0">
                <a:latin typeface="Arial" panose="020B0604020202020204" pitchFamily="34" charset="0"/>
                <a:cs typeface="Arial" panose="020B0604020202020204" pitchFamily="34" charset="0"/>
              </a:rPr>
              <a:t>The municipality is comprised of six local municipalities: Mbhashe, Mnquma, Great Kei, Amahlathi, Ngqushwa and Raymond Mhlaba.</a:t>
            </a:r>
          </a:p>
          <a:p>
            <a:pPr algn="just" eaLnBrk="0" hangingPunct="0">
              <a:lnSpc>
                <a:spcPct val="170000"/>
              </a:lnSpc>
            </a:pPr>
            <a:r>
              <a:rPr lang="en-GB" sz="2000" dirty="0">
                <a:latin typeface="Arial" panose="020B0604020202020204" pitchFamily="34" charset="0"/>
                <a:cs typeface="Arial" panose="020B0604020202020204" pitchFamily="34" charset="0"/>
              </a:rPr>
              <a:t>The Mayoral Committee consists of 10 full time Councillors appointed by the Executive Mayor in terms of Section 60 of the Municipal Structures Act 117 of 1998, and is chaired by the Executive Mayor;</a:t>
            </a:r>
          </a:p>
          <a:p>
            <a:pPr algn="just" eaLnBrk="0" hangingPunct="0">
              <a:lnSpc>
                <a:spcPct val="170000"/>
              </a:lnSpc>
            </a:pPr>
            <a:r>
              <a:rPr lang="en-GB" sz="2000" dirty="0">
                <a:latin typeface="Arial" panose="020B0604020202020204" pitchFamily="34" charset="0"/>
                <a:cs typeface="Arial" panose="020B0604020202020204" pitchFamily="34" charset="0"/>
              </a:rPr>
              <a:t>The Committee assists and advises the Executive Mayor in exercising the powers and function of the Executive Mayor as set out in Section 56 of the Municipal Systems Act or as delegated by Council to the Executive Mayor;</a:t>
            </a:r>
          </a:p>
          <a:p>
            <a:pPr algn="just" eaLnBrk="0" hangingPunct="0">
              <a:lnSpc>
                <a:spcPct val="170000"/>
              </a:lnSpc>
            </a:pPr>
            <a:r>
              <a:rPr lang="en-GB" sz="2000" dirty="0">
                <a:latin typeface="Arial" panose="020B0604020202020204" pitchFamily="34" charset="0"/>
                <a:cs typeface="Arial" panose="020B0604020202020204" pitchFamily="34" charset="0"/>
              </a:rPr>
              <a:t>It advises the Executive Mayor on reports from Standing Committees;</a:t>
            </a:r>
          </a:p>
          <a:p>
            <a:pPr algn="just" eaLnBrk="0" hangingPunct="0">
              <a:lnSpc>
                <a:spcPct val="170000"/>
              </a:lnSpc>
            </a:pPr>
            <a:r>
              <a:rPr lang="en-GB" sz="2000" dirty="0">
                <a:latin typeface="Arial" panose="020B0604020202020204" pitchFamily="34" charset="0"/>
                <a:cs typeface="Arial" panose="020B0604020202020204" pitchFamily="34" charset="0"/>
              </a:rPr>
              <a:t>The Committees meet bi-weekly as per the schedule.</a:t>
            </a:r>
          </a:p>
          <a:p>
            <a:pPr algn="just" eaLnBrk="0" hangingPunct="0">
              <a:lnSpc>
                <a:spcPct val="170000"/>
              </a:lnSpc>
            </a:pPr>
            <a:endParaRPr lang="en-ZA" sz="20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t> </a:t>
            </a:r>
            <a:r>
              <a:rPr lang="en-GB" sz="3200" b="1" dirty="0">
                <a:solidFill>
                  <a:schemeClr val="accent2"/>
                </a:solidFill>
              </a:rPr>
              <a:t>INTRODUCTION</a:t>
            </a:r>
            <a:endParaRPr lang="en-ZA" sz="3200" b="1" dirty="0">
              <a:solidFill>
                <a:schemeClr val="accent2"/>
              </a:solidFill>
            </a:endParaRPr>
          </a:p>
        </p:txBody>
      </p:sp>
      <p:pic>
        <p:nvPicPr>
          <p:cNvPr id="2" name="Picture 2">
            <a:extLst>
              <a:ext uri="{FF2B5EF4-FFF2-40B4-BE49-F238E27FC236}">
                <a16:creationId xmlns:a16="http://schemas.microsoft.com/office/drawing/2014/main" id="{9F3EEBF3-3EE0-8DC4-262C-E60C5C352A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9972"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67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t> </a:t>
            </a:r>
            <a:r>
              <a:rPr lang="en-GB" sz="3200" b="1" dirty="0">
                <a:solidFill>
                  <a:schemeClr val="accent2"/>
                </a:solidFill>
              </a:rPr>
              <a:t>STATE OF AMATHOLE DM: GOVERNANCE</a:t>
            </a:r>
            <a:endParaRPr lang="en-ZA" sz="32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259643" y="688622"/>
            <a:ext cx="11418551" cy="5486660"/>
          </a:xfrm>
        </p:spPr>
        <p:txBody>
          <a:bodyPr>
            <a:noAutofit/>
          </a:bodyPr>
          <a:lstStyle/>
          <a:p>
            <a:pPr marL="360363" lvl="1" indent="-268288" algn="just">
              <a:lnSpc>
                <a:spcPct val="170000"/>
              </a:lnSpc>
              <a:spcBef>
                <a:spcPts val="0"/>
              </a:spcBef>
              <a:defRPr/>
            </a:pPr>
            <a:r>
              <a:rPr lang="en-US" sz="1400" dirty="0">
                <a:solidFill>
                  <a:srgbClr val="000000"/>
                </a:solidFill>
                <a:latin typeface="Arial" panose="020B0604020202020204" pitchFamily="34" charset="0"/>
                <a:cs typeface="Arial" panose="020B0604020202020204" pitchFamily="34" charset="0"/>
              </a:rPr>
              <a:t>Unauthorised, Irregular, Fruitless and Wasteful Expenditure (Non-reporting, no consequence management, disciplinary board, Non-compliance with SCM policy and processes, late payments of creditors) - UIFW not investigated to determine if any person is liable for the expenditure, as required by Section 32(2)(a) of the MFMA.</a:t>
            </a:r>
          </a:p>
          <a:p>
            <a:pPr marL="360363" lvl="1" indent="-268288" algn="just">
              <a:lnSpc>
                <a:spcPct val="170000"/>
              </a:lnSpc>
              <a:spcBef>
                <a:spcPts val="0"/>
              </a:spcBef>
              <a:defRPr/>
            </a:pPr>
            <a:r>
              <a:rPr lang="en-US" sz="1400" dirty="0">
                <a:solidFill>
                  <a:srgbClr val="000000"/>
                </a:solidFill>
                <a:latin typeface="Arial" panose="020B0604020202020204" pitchFamily="34" charset="0"/>
                <a:cs typeface="Arial" panose="020B0604020202020204" pitchFamily="34" charset="0"/>
              </a:rPr>
              <a:t>The municipality continues to get poor audit outcomes from Auditor General and issues related to UIF&amp;W are not being investigated as required by legislation. </a:t>
            </a:r>
          </a:p>
          <a:p>
            <a:pPr marL="360363" lvl="1" indent="-268288" algn="just">
              <a:lnSpc>
                <a:spcPct val="170000"/>
              </a:lnSpc>
              <a:spcBef>
                <a:spcPts val="0"/>
              </a:spcBef>
              <a:defRPr/>
            </a:pPr>
            <a:r>
              <a:rPr lang="en-US" sz="1400" dirty="0">
                <a:solidFill>
                  <a:srgbClr val="000000"/>
                </a:solidFill>
                <a:latin typeface="Arial" panose="020B0604020202020204" pitchFamily="34" charset="0"/>
                <a:cs typeface="Arial" panose="020B0604020202020204" pitchFamily="34" charset="0"/>
              </a:rPr>
              <a:t>Litigation and Contingent liability (No litigation strategy, Increase in Contingent liability, Non-compliance with legislation</a:t>
            </a:r>
            <a:endParaRPr lang="en-ZA" sz="1400" dirty="0">
              <a:solidFill>
                <a:srgbClr val="000000"/>
              </a:solidFill>
              <a:latin typeface="Arial" panose="020B0604020202020204" pitchFamily="34" charset="0"/>
              <a:cs typeface="Arial" panose="020B0604020202020204" pitchFamily="34" charset="0"/>
            </a:endParaRPr>
          </a:p>
          <a:p>
            <a:pPr marL="360363" lvl="1" indent="-268288" algn="just">
              <a:lnSpc>
                <a:spcPct val="170000"/>
              </a:lnSpc>
              <a:spcBef>
                <a:spcPts val="0"/>
              </a:spcBef>
              <a:defRPr/>
            </a:pPr>
            <a:r>
              <a:rPr lang="en-ZA" sz="1400" dirty="0">
                <a:solidFill>
                  <a:srgbClr val="000000"/>
                </a:solidFill>
                <a:latin typeface="Arial" panose="020B0604020202020204" pitchFamily="34" charset="0"/>
                <a:cs typeface="Arial" panose="020B0604020202020204" pitchFamily="34" charset="0"/>
              </a:rPr>
              <a:t>Lack consequence management for corruption and poor performance due disciplinary Board not functional </a:t>
            </a:r>
          </a:p>
          <a:p>
            <a:pPr marL="360363" lvl="1" indent="-268288" algn="just">
              <a:lnSpc>
                <a:spcPct val="170000"/>
              </a:lnSpc>
              <a:spcBef>
                <a:spcPts val="0"/>
              </a:spcBef>
              <a:defRPr/>
            </a:pPr>
            <a:r>
              <a:rPr lang="en-ZA" sz="1400" dirty="0">
                <a:solidFill>
                  <a:srgbClr val="000000"/>
                </a:solidFill>
                <a:latin typeface="Arial" panose="020B0604020202020204" pitchFamily="34" charset="0"/>
                <a:cs typeface="Arial" panose="020B0604020202020204" pitchFamily="34" charset="0"/>
              </a:rPr>
              <a:t>Excessive irregular expenditure.</a:t>
            </a:r>
          </a:p>
          <a:p>
            <a:pPr marL="360363" lvl="1" indent="-268288" algn="just">
              <a:lnSpc>
                <a:spcPct val="170000"/>
              </a:lnSpc>
              <a:spcBef>
                <a:spcPts val="0"/>
              </a:spcBef>
              <a:defRPr/>
            </a:pPr>
            <a:r>
              <a:rPr lang="en-US" sz="1400" dirty="0">
                <a:solidFill>
                  <a:srgbClr val="000000"/>
                </a:solidFill>
                <a:latin typeface="Arial" panose="020B0604020202020204" pitchFamily="34" charset="0"/>
                <a:cs typeface="Arial" panose="020B0604020202020204" pitchFamily="34" charset="0"/>
              </a:rPr>
              <a:t>Governance oversight committees (ineffective governance structures e.g. </a:t>
            </a:r>
            <a:r>
              <a:rPr lang="en-ZA" sz="1400" dirty="0">
                <a:solidFill>
                  <a:srgbClr val="000000"/>
                </a:solidFill>
                <a:latin typeface="Arial" panose="020B0604020202020204" pitchFamily="34" charset="0"/>
                <a:cs typeface="Arial" panose="020B0604020202020204" pitchFamily="34" charset="0"/>
              </a:rPr>
              <a:t>inadequate MPAC oversight) and inadequate oversight of the Audit Committee on Audit Action Plan</a:t>
            </a:r>
          </a:p>
          <a:p>
            <a:pPr marL="360363" lvl="1" indent="-268288" algn="just">
              <a:lnSpc>
                <a:spcPct val="170000"/>
              </a:lnSpc>
              <a:spcBef>
                <a:spcPts val="0"/>
              </a:spcBef>
              <a:defRPr/>
            </a:pPr>
            <a:r>
              <a:rPr lang="en-ZA" sz="1400" dirty="0">
                <a:solidFill>
                  <a:srgbClr val="000000"/>
                </a:solidFill>
                <a:latin typeface="Arial" panose="020B0604020202020204" pitchFamily="34" charset="0"/>
                <a:cs typeface="Arial" panose="020B0604020202020204" pitchFamily="34" charset="0"/>
              </a:rPr>
              <a:t>Acrimonious between Management and Local Labour Forum.</a:t>
            </a:r>
          </a:p>
          <a:p>
            <a:pPr marL="360363" lvl="1" indent="-268288" algn="just">
              <a:lnSpc>
                <a:spcPct val="170000"/>
              </a:lnSpc>
              <a:spcBef>
                <a:spcPts val="0"/>
              </a:spcBef>
              <a:defRPr/>
            </a:pPr>
            <a:r>
              <a:rPr lang="en-ZA" sz="1400" dirty="0">
                <a:solidFill>
                  <a:srgbClr val="000000"/>
                </a:solidFill>
                <a:latin typeface="Arial" panose="020B0604020202020204" pitchFamily="34" charset="0"/>
                <a:cs typeface="Arial" panose="020B0604020202020204" pitchFamily="34" charset="0"/>
              </a:rPr>
              <a:t>Frequent service delivery protests</a:t>
            </a:r>
          </a:p>
          <a:p>
            <a:pPr marL="360363" lvl="1" indent="-268288" algn="just">
              <a:lnSpc>
                <a:spcPct val="170000"/>
              </a:lnSpc>
              <a:spcBef>
                <a:spcPts val="0"/>
              </a:spcBef>
              <a:defRPr/>
            </a:pPr>
            <a:r>
              <a:rPr lang="en-US" sz="1400" dirty="0">
                <a:latin typeface="Arial" panose="020B0604020202020204" pitchFamily="34" charset="0"/>
                <a:cs typeface="Arial" panose="020B0604020202020204" pitchFamily="34" charset="0"/>
              </a:rPr>
              <a:t>By-laws (ineffective enforcement of by-laws)</a:t>
            </a:r>
          </a:p>
          <a:p>
            <a:pPr algn="just"/>
            <a:endParaRPr lang="en-ZA"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55E48A45-68D2-BA14-E69C-17FA69C3B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1954" y="6276622"/>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523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b="1" dirty="0"/>
              <a:t> </a:t>
            </a:r>
            <a:r>
              <a:rPr lang="en-GB" sz="3200" b="1" dirty="0">
                <a:solidFill>
                  <a:schemeClr val="accent2"/>
                </a:solidFill>
              </a:rPr>
              <a:t>STATE OF AMATHOLE DM: FINANCIAL MANAGEMENT </a:t>
            </a:r>
            <a:endParaRPr lang="en-ZA" sz="32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169332" y="688622"/>
            <a:ext cx="11968480" cy="5486660"/>
          </a:xfrm>
        </p:spPr>
        <p:txBody>
          <a:bodyPr>
            <a:noAutofit/>
          </a:bodyPr>
          <a:lstStyle/>
          <a:p>
            <a:pPr algn="just">
              <a:lnSpc>
                <a:spcPct val="200000"/>
              </a:lnSpc>
              <a:spcBef>
                <a:spcPts val="0"/>
              </a:spcBef>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Amathole district has received  disclaimer audit opinion in 2018/19 and adverse in 2019/20 and 2020/21 for the past three years.</a:t>
            </a:r>
          </a:p>
          <a:p>
            <a:pPr algn="just">
              <a:lnSpc>
                <a:spcPct val="200000"/>
              </a:lnSpc>
              <a:spcBef>
                <a:spcPts val="0"/>
              </a:spcBef>
              <a:defRPr/>
            </a:pPr>
            <a:r>
              <a:rPr kumimoji="0" lang="en-ZA" sz="1400" b="0" i="0" u="none" strike="noStrike" kern="1200" cap="none" spc="0" normalizeH="0" baseline="0" noProof="0" dirty="0">
                <a:ln>
                  <a:noFill/>
                </a:ln>
                <a:solidFill>
                  <a:srgbClr val="000000"/>
                </a:solidFill>
                <a:effectLst/>
                <a:uLnTx/>
                <a:uFillTx/>
                <a:latin typeface="Arial" panose="020B0604020202020204"/>
                <a:ea typeface="+mn-ea"/>
                <a:cs typeface="+mn-cs"/>
              </a:rPr>
              <a:t>Poor revenue collection </a:t>
            </a:r>
            <a:r>
              <a:rPr lang="en-ZA" sz="1400" dirty="0">
                <a:solidFill>
                  <a:srgbClr val="000000"/>
                </a:solidFill>
                <a:latin typeface="Arial" panose="020B0604020202020204"/>
              </a:rPr>
              <a:t>is 32% </a:t>
            </a:r>
            <a:r>
              <a:rPr kumimoji="0" lang="en-ZA" sz="1400" b="0" i="0" u="none" strike="noStrike" kern="1200" cap="none" spc="0" normalizeH="0" baseline="0" noProof="0" dirty="0">
                <a:ln>
                  <a:noFill/>
                </a:ln>
                <a:solidFill>
                  <a:srgbClr val="000000"/>
                </a:solidFill>
                <a:effectLst/>
                <a:uLnTx/>
                <a:uFillTx/>
                <a:latin typeface="Arial" panose="020B0604020202020204"/>
                <a:ea typeface="+mn-ea"/>
                <a:cs typeface="+mn-cs"/>
              </a:rPr>
              <a:t>which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is below the norm of 95%.  </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defTabSz="914377">
              <a:lnSpc>
                <a:spcPct val="200000"/>
              </a:lnSpc>
              <a:spcBef>
                <a:spcPts val="100"/>
              </a:spcBef>
              <a:spcAft>
                <a:spcPts val="100"/>
              </a:spcAft>
              <a:defRPr/>
            </a:pPr>
            <a:r>
              <a:rPr kumimoji="0" lang="en-ZA" sz="1400" b="0" i="0" u="none" strike="noStrike" kern="1200" cap="none" spc="0" normalizeH="0" baseline="0" noProof="0" dirty="0">
                <a:ln>
                  <a:noFill/>
                </a:ln>
                <a:solidFill>
                  <a:srgbClr val="000000"/>
                </a:solidFill>
                <a:effectLst/>
                <a:uLnTx/>
                <a:uFillTx/>
                <a:latin typeface="Arial" panose="020B0604020202020204"/>
                <a:ea typeface="+mn-ea"/>
                <a:cs typeface="+mn-cs"/>
              </a:rPr>
              <a:t>The municipality has excessive water board debt ( as at June R179.7 million).</a:t>
            </a:r>
          </a:p>
          <a:p>
            <a:pPr algn="just" defTabSz="914377">
              <a:lnSpc>
                <a:spcPct val="200000"/>
              </a:lnSpc>
              <a:spcBef>
                <a:spcPts val="100"/>
              </a:spcBef>
              <a:spcAft>
                <a:spcPts val="100"/>
              </a:spcAf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The employee cost of ADM was 49% (2017/18), 43% (18/19) and 38.5% (19/20).</a:t>
            </a:r>
          </a:p>
          <a:p>
            <a:pPr algn="just" defTabSz="914377">
              <a:lnSpc>
                <a:spcPct val="200000"/>
              </a:lnSpc>
              <a:spcBef>
                <a:spcPts val="100"/>
              </a:spcBef>
              <a:spcAft>
                <a:spcPts val="100"/>
              </a:spcAf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Of the R493 million MIG allocation, R99, 9 million has been transferred to Amathole DM and  R12, 2  million total expenditure has been recorded as of October 2022.</a:t>
            </a:r>
          </a:p>
          <a:p>
            <a:pPr defTabSz="914377">
              <a:lnSpc>
                <a:spcPct val="200000"/>
              </a:lnSpc>
              <a:spcBef>
                <a:spcPts val="100"/>
              </a:spcBef>
              <a:spcAft>
                <a:spcPts val="100"/>
              </a:spcAft>
              <a:defRPr/>
            </a:pPr>
            <a:r>
              <a:rPr kumimoji="0" lang="en-ZA" sz="1400" b="0" i="0" u="none" strike="noStrike" kern="1200" cap="none" spc="0" normalizeH="0" baseline="0" noProof="0" dirty="0">
                <a:ln>
                  <a:noFill/>
                </a:ln>
                <a:solidFill>
                  <a:srgbClr val="000000"/>
                </a:solidFill>
                <a:effectLst/>
                <a:uLnTx/>
                <a:uFillTx/>
                <a:latin typeface="Arial" panose="020B0604020202020204"/>
                <a:ea typeface="+mn-ea"/>
                <a:cs typeface="+mn-cs"/>
              </a:rPr>
              <a:t>Municipality is financially distressed.</a:t>
            </a:r>
          </a:p>
          <a:p>
            <a:pPr defTabSz="914377">
              <a:lnSpc>
                <a:spcPct val="200000"/>
              </a:lnSpc>
              <a:spcBef>
                <a:spcPts val="100"/>
              </a:spcBef>
              <a:spcAft>
                <a:spcPts val="100"/>
              </a:spcAf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Due to the high cost of unpaid creditors, the Council-approved ADM budget for 2022/23 remains unfunded.</a:t>
            </a:r>
          </a:p>
          <a:p>
            <a:pPr defTabSz="914377">
              <a:lnSpc>
                <a:spcPct val="200000"/>
              </a:lnSpc>
              <a:spcBef>
                <a:spcPts val="100"/>
              </a:spcBef>
              <a:spcAft>
                <a:spcPts val="100"/>
              </a:spcAf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Huge irregular expenditure.</a:t>
            </a:r>
          </a:p>
          <a:p>
            <a:pPr defTabSz="914377">
              <a:lnSpc>
                <a:spcPct val="200000"/>
              </a:lnSpc>
              <a:spcBef>
                <a:spcPts val="100"/>
              </a:spcBef>
              <a:spcAft>
                <a:spcPts val="100"/>
              </a:spcAf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No systems in place to accurately records management. </a:t>
            </a:r>
          </a:p>
          <a:p>
            <a:pPr defTabSz="914377">
              <a:lnSpc>
                <a:spcPct val="200000"/>
              </a:lnSpc>
              <a:spcBef>
                <a:spcPts val="100"/>
              </a:spcBef>
              <a:spcAft>
                <a:spcPts val="100"/>
              </a:spcAf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Salary Bill remains above the norm. </a:t>
            </a:r>
          </a:p>
          <a:p>
            <a:pPr defTabSz="914377">
              <a:lnSpc>
                <a:spcPct val="200000"/>
              </a:lnSpc>
              <a:spcBef>
                <a:spcPts val="100"/>
              </a:spcBef>
              <a:spcAft>
                <a:spcPts val="100"/>
              </a:spcAf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Inability to meet its financial obligations.</a:t>
            </a:r>
            <a:endParaRPr kumimoji="0" lang="en-ZA"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lgn="just"/>
            <a:endParaRPr lang="en-ZA"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6FB65150-94F8-8512-889B-9A1AED9582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7421" y="6302637"/>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56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169332" y="688622"/>
            <a:ext cx="11968480" cy="5486660"/>
          </a:xfrm>
        </p:spPr>
        <p:txBody>
          <a:bodyPr>
            <a:noAutofit/>
          </a:bodyPr>
          <a:lstStyle/>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Organisational structure not fit for purpose and bloated due to incorrect grading adopted by Council from grade 6 to 7. </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Organisation Structure is in place however ADM’s employee related costs are at 56%, way above the norm of 25% to 40% of the total operating expenditure.</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Local Labour Forum at ADM is functional and convenes every quarter with special LLF meetings in between.</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Organogram was reviewed in 2021 which is yet to be processed by LLF. There is also a delayed processing of reviewed HR Policies. </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ADM is currently using the organogram that was approved in 2014, with some elements of the organogram approved in 2021.</a:t>
            </a:r>
          </a:p>
          <a:p>
            <a:pPr algn="just"/>
            <a:endParaRPr lang="en-ZA"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716F76F-F379-5AC0-5263-7827BAB7C5BB}"/>
              </a:ext>
            </a:extLst>
          </p:cNvPr>
          <p:cNvSpPr>
            <a:spLocks noGrp="1"/>
          </p:cNvSpPr>
          <p:nvPr>
            <p:ph type="title"/>
          </p:nvPr>
        </p:nvSpPr>
        <p:spPr>
          <a:xfrm>
            <a:off x="498475" y="109538"/>
            <a:ext cx="11206163" cy="571500"/>
          </a:xfrm>
        </p:spPr>
        <p:txBody>
          <a:bodyPr/>
          <a:lstStyle/>
          <a:p>
            <a:pPr algn="ctr"/>
            <a:r>
              <a:rPr lang="en-GB" b="1" dirty="0"/>
              <a:t> </a:t>
            </a:r>
            <a:r>
              <a:rPr lang="en-GB" sz="2800" b="1" dirty="0">
                <a:solidFill>
                  <a:schemeClr val="accent2"/>
                </a:solidFill>
              </a:rPr>
              <a:t>STATE OF AMATHOLE DM: institutional management</a:t>
            </a:r>
            <a:endParaRPr lang="en-ZA" sz="3200" b="1" dirty="0">
              <a:solidFill>
                <a:schemeClr val="accent2"/>
              </a:solidFill>
            </a:endParaRPr>
          </a:p>
        </p:txBody>
      </p:sp>
      <p:pic>
        <p:nvPicPr>
          <p:cNvPr id="10" name="Picture 2">
            <a:extLst>
              <a:ext uri="{FF2B5EF4-FFF2-40B4-BE49-F238E27FC236}">
                <a16:creationId xmlns:a16="http://schemas.microsoft.com/office/drawing/2014/main" id="{E58A04A1-0C32-8FD6-28ED-74F0913156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03554"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827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sz="3200" b="1" dirty="0">
                <a:solidFill>
                  <a:schemeClr val="accent2"/>
                </a:solidFill>
              </a:rPr>
              <a:t>AMATHOLE DM: FINANCIAL recovery plan </a:t>
            </a:r>
            <a:endParaRPr lang="en-ZA" sz="32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169332" y="688622"/>
            <a:ext cx="11968480" cy="5486660"/>
          </a:xfrm>
        </p:spPr>
        <p:txBody>
          <a:bodyPr>
            <a:noAutofit/>
          </a:bodyPr>
          <a:lstStyle/>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Amathole DM has over the past few years experienced financial problems underpinned by governance and administrative failures. This led to the preparation of a municipal turnaround strategy and a Regional Management Support Contractor Programme (also referred as the financial recovery plan) which the municipality is currently implementing.</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Notwithstanding the current financial recovery plan to address the financial, governance, operational and technical needs, service delivery and the financial state of affairs in the municipality deteriorated to a level where the municipality made a pronouncement that it would not be able to make payment of salaries, and this led municipality to be placed under a section 139(5) MFMA intervention.</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Province’s EXCO has resolved on the 20 January 2021 to put the Amathole District Municipality (ADM) under mandatory intervention in terms of section 139 (5) (a) of the Constitution of the Republic of South Africa. </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This was  as a result of financial challenges faced by the municipality which includes failure to meet it short term financial obligations as and when due including the cost of employment that is very high.</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Financial Recovery Plan has been  developed by National Treasury to address  the identified  financial challenge and to restore the ADM to sustainable financial position.</a:t>
            </a:r>
          </a:p>
          <a:p>
            <a:pPr algn="just"/>
            <a:endParaRPr lang="en-ZA"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B204F8F7-95D5-3A59-8F84-006F3740C8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2621" y="6299200"/>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355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803E54-A972-5CE0-46C1-CBA731BBCEE9}"/>
              </a:ext>
            </a:extLst>
          </p:cNvPr>
          <p:cNvSpPr>
            <a:spLocks noGrp="1"/>
          </p:cNvSpPr>
          <p:nvPr>
            <p:ph type="title"/>
          </p:nvPr>
        </p:nvSpPr>
        <p:spPr>
          <a:xfrm>
            <a:off x="71120" y="109452"/>
            <a:ext cx="11968480" cy="571585"/>
          </a:xfrm>
        </p:spPr>
        <p:txBody>
          <a:bodyPr/>
          <a:lstStyle/>
          <a:p>
            <a:pPr algn="ctr"/>
            <a:r>
              <a:rPr lang="en-GB" sz="3200" b="1" dirty="0">
                <a:solidFill>
                  <a:schemeClr val="accent2"/>
                </a:solidFill>
              </a:rPr>
              <a:t>AMATHOLE DM: FINANCIAL recovery plan </a:t>
            </a:r>
            <a:endParaRPr lang="en-ZA" sz="3200" b="1" dirty="0">
              <a:solidFill>
                <a:schemeClr val="accent2"/>
              </a:solidFill>
            </a:endParaRPr>
          </a:p>
        </p:txBody>
      </p:sp>
      <p:sp>
        <p:nvSpPr>
          <p:cNvPr id="4" name="Content Placeholder 2">
            <a:extLst>
              <a:ext uri="{FF2B5EF4-FFF2-40B4-BE49-F238E27FC236}">
                <a16:creationId xmlns:a16="http://schemas.microsoft.com/office/drawing/2014/main" id="{6B5D0EF5-4C06-B73F-09D2-573689A5F39C}"/>
              </a:ext>
            </a:extLst>
          </p:cNvPr>
          <p:cNvSpPr>
            <a:spLocks noGrp="1"/>
          </p:cNvSpPr>
          <p:nvPr>
            <p:ph sz="half" idx="2"/>
          </p:nvPr>
        </p:nvSpPr>
        <p:spPr>
          <a:xfrm>
            <a:off x="169332" y="688622"/>
            <a:ext cx="11968480" cy="5486660"/>
          </a:xfrm>
        </p:spPr>
        <p:txBody>
          <a:bodyPr>
            <a:noAutofit/>
          </a:bodyPr>
          <a:lstStyle/>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FRP will be used as instrument to guide municipality in addressing the financial crisis and to ensure that municipality regains its financial health within the shortest timeframe whilst ensuring that all root causes which adversely affect the financial health of the municipality are comprehensively addressed. </a:t>
            </a:r>
          </a:p>
          <a:p>
            <a:pPr marL="0" indent="0" algn="just">
              <a:lnSpc>
                <a:spcPct val="200000"/>
              </a:lnSpc>
              <a:spcBef>
                <a:spcPts val="0"/>
              </a:spcBef>
              <a:buNone/>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0" indent="0" algn="just">
              <a:lnSpc>
                <a:spcPct val="200000"/>
              </a:lnSpc>
              <a:spcBef>
                <a:spcPts val="0"/>
              </a:spcBef>
              <a:buNone/>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 Key Priority areas for FRP are: </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To review the organizational structure and undertake skills audit to address  the incorrect grading of the municipality.</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To improve revenue collection  that will address the unfunded budget and to deal with waterboards debt.</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To address the cost of indigents,  develop indigent register and monitor the implementation of services for the indigent.</a:t>
            </a:r>
          </a:p>
          <a:p>
            <a:pPr algn="just">
              <a:lnSpc>
                <a:spcPct val="200000"/>
              </a:lnSpc>
              <a:spcBef>
                <a:spcPts val="0"/>
              </a:spcBef>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To comply with municipal by-laws and to review the  HR policies relating to benefits on travel allowance, cellphone allowances and essential user schemes. </a:t>
            </a:r>
          </a:p>
          <a:p>
            <a:pPr algn="just"/>
            <a:endParaRPr lang="en-ZA"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ZA" sz="14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0228152E-ADC4-968E-D4A3-C26D7243C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665" y="6280059"/>
            <a:ext cx="11017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867158"/>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85A8A1C5E2EE4C83B7549C80D7279D" ma:contentTypeVersion="14" ma:contentTypeDescription="Create a new document." ma:contentTypeScope="" ma:versionID="55a46c5bdebc64dd3adf8f4b90b33079">
  <xsd:schema xmlns:xsd="http://www.w3.org/2001/XMLSchema" xmlns:xs="http://www.w3.org/2001/XMLSchema" xmlns:p="http://schemas.microsoft.com/office/2006/metadata/properties" xmlns:ns3="adf207a9-60cb-4ff9-8a37-6b5832682305" xmlns:ns4="f68d7658-3e4a-400b-8231-6e99d115db81" targetNamespace="http://schemas.microsoft.com/office/2006/metadata/properties" ma:root="true" ma:fieldsID="e0296f0a14f19867272e98769df2977f" ns3:_="" ns4:_="">
    <xsd:import namespace="adf207a9-60cb-4ff9-8a37-6b5832682305"/>
    <xsd:import namespace="f68d7658-3e4a-400b-8231-6e99d115db8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207a9-60cb-4ff9-8a37-6b58326823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8d7658-3e4a-400b-8231-6e99d115db8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C3A0A-9452-417B-B940-7D7EF7CC3C1E}">
  <ds:schemaRefs>
    <ds:schemaRef ds:uri="http://schemas.microsoft.com/sharepoint/v3/contenttype/forms"/>
  </ds:schemaRefs>
</ds:datastoreItem>
</file>

<file path=customXml/itemProps2.xml><?xml version="1.0" encoding="utf-8"?>
<ds:datastoreItem xmlns:ds="http://schemas.openxmlformats.org/officeDocument/2006/customXml" ds:itemID="{4D320DDE-FB90-4989-AADC-367703AC8989}">
  <ds:schemaRefs>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elements/1.1/"/>
    <ds:schemaRef ds:uri="f68d7658-3e4a-400b-8231-6e99d115db81"/>
    <ds:schemaRef ds:uri="http://schemas.openxmlformats.org/package/2006/metadata/core-properties"/>
    <ds:schemaRef ds:uri="adf207a9-60cb-4ff9-8a37-6b5832682305"/>
    <ds:schemaRef ds:uri="http://www.w3.org/XML/1998/namespace"/>
    <ds:schemaRef ds:uri="http://purl.org/dc/dcmitype/"/>
  </ds:schemaRefs>
</ds:datastoreItem>
</file>

<file path=customXml/itemProps3.xml><?xml version="1.0" encoding="utf-8"?>
<ds:datastoreItem xmlns:ds="http://schemas.openxmlformats.org/officeDocument/2006/customXml" ds:itemID="{76E5F451-3629-4BF8-BD53-F6EF13C1F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207a9-60cb-4ff9-8a37-6b5832682305"/>
    <ds:schemaRef ds:uri="f68d7658-3e4a-400b-8231-6e99d115db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DCOG Powerpoint Template</Template>
  <TotalTime>320</TotalTime>
  <Words>2535</Words>
  <Application>Microsoft Office PowerPoint</Application>
  <PresentationFormat>Widescreen</PresentationFormat>
  <Paragraphs>195</Paragraphs>
  <Slides>23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Times New Roman</vt:lpstr>
      <vt:lpstr>Wingdings</vt:lpstr>
      <vt:lpstr>Gill Sans MT</vt:lpstr>
      <vt:lpstr>Symbol</vt:lpstr>
      <vt:lpstr>Calibri</vt:lpstr>
      <vt:lpstr>MS PGothic</vt:lpstr>
      <vt:lpstr>Arial</vt:lpstr>
      <vt:lpstr>SimSun</vt:lpstr>
      <vt:lpstr>Century Gothic</vt:lpstr>
      <vt:lpstr>MS PGothic</vt:lpstr>
      <vt:lpstr>Copperplate Gothic Bold</vt:lpstr>
      <vt:lpstr>Calibri Light</vt:lpstr>
      <vt:lpstr>Office Theme</vt:lpstr>
      <vt:lpstr>PowerPoint Presentation</vt:lpstr>
      <vt:lpstr> presentation outline</vt:lpstr>
      <vt:lpstr> PURPOSE</vt:lpstr>
      <vt:lpstr> INTRODUCTION</vt:lpstr>
      <vt:lpstr> STATE OF AMATHOLE DM: GOVERNANCE</vt:lpstr>
      <vt:lpstr> STATE OF AMATHOLE DM: FINANCIAL MANAGEMENT </vt:lpstr>
      <vt:lpstr> STATE OF AMATHOLE DM: institutional management</vt:lpstr>
      <vt:lpstr>AMATHOLE DM: FINANCIAL recovery plan </vt:lpstr>
      <vt:lpstr>AMATHOLE DM: FINANCIAL recovery plan </vt:lpstr>
      <vt:lpstr>Progress on implementation of the financial recovery plan</vt:lpstr>
      <vt:lpstr>SERVICE DELIVERY/INFRASTRUCTURE PROVISION</vt:lpstr>
      <vt:lpstr>SERVICE DELIVERY POWERS &amp; FUNCTIONS</vt:lpstr>
      <vt:lpstr>BASIC SERVICE DELIVERY (BSD) CHALLENGES</vt:lpstr>
      <vt:lpstr>BASIC SERVICE DELIVERY (BSD): MIG IMPLEMENTATION STATUS</vt:lpstr>
      <vt:lpstr>MISA’S OPERATIONAL APPROACH</vt:lpstr>
      <vt:lpstr>MISA CAPACITY BUILDING PROGRAMMES​</vt:lpstr>
      <vt:lpstr>MISA SUPPORT ON INFRASTRUCTURE GRANTS IMPLEMENTATION </vt:lpstr>
      <vt:lpstr>MISA SUPPORT ON BSD AREAS OF SUPPORT (TOWN PLANNING)​</vt:lpstr>
      <vt:lpstr>MISA SUPPORT ON BSD AREAS OF SUPPORT (ELECTRICAL)​</vt:lpstr>
      <vt:lpstr>MISA FUNDED CAPITAL PROJECTS</vt:lpstr>
      <vt:lpstr>MISA FUNDED CAPITAL PROJECTS</vt:lpstr>
      <vt:lpstr>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Lubabalo Luyaba;Luntu Ndalasi</dc:creator>
  <cp:lastModifiedBy>Shereen Cassiem</cp:lastModifiedBy>
  <cp:revision>460</cp:revision>
  <cp:lastPrinted>2021-09-16T09:52:02Z</cp:lastPrinted>
  <dcterms:created xsi:type="dcterms:W3CDTF">2021-02-13T08:50:29Z</dcterms:created>
  <dcterms:modified xsi:type="dcterms:W3CDTF">2022-11-21T11:43:35Z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0x0101007485A8A1C5E2EE4C83B7549C80D7279D</vt:lpwstr>
  </property>
</Properties>
</file>