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3"/>
  </p:notesMasterIdLst>
  <p:sldIdLst>
    <p:sldId id="256" r:id="rId2"/>
    <p:sldId id="589" r:id="rId3"/>
    <p:sldId id="587" r:id="rId4"/>
    <p:sldId id="592" r:id="rId5"/>
    <p:sldId id="586" r:id="rId6"/>
    <p:sldId id="593" r:id="rId7"/>
    <p:sldId id="585" r:id="rId8"/>
    <p:sldId id="590" r:id="rId9"/>
    <p:sldId id="594" r:id="rId10"/>
    <p:sldId id="588" r:id="rId11"/>
    <p:sldId id="5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E606E8-02A8-F8B6-B06D-057A7B43079C}" name="Mfundo Hlatshwayo" initials="MH" userId="S::Mfundo.Hlatshwayo@Treasury.gov.za::ea9ba806-7037-4605-a0ed-f3a1fe2695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73" d="100"/>
          <a:sy n="73" d="100"/>
        </p:scale>
        <p:origin x="-1374"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11/22/2022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2022/11/22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3D701C6-9245-C748-9F59-B80F639B385F}"/>
              </a:ext>
            </a:extLst>
          </p:cNvPr>
          <p:cNvPicPr>
            <a:picLocks noChangeAspect="1"/>
          </p:cNvPicPr>
          <p:nvPr/>
        </p:nvPicPr>
        <p:blipFill>
          <a:blip r:embed="rId2"/>
          <a:stretch>
            <a:fillRect/>
          </a:stretch>
        </p:blipFill>
        <p:spPr>
          <a:xfrm>
            <a:off x="2715" y="0"/>
            <a:ext cx="9138570" cy="6857999"/>
          </a:xfrm>
          <a:prstGeom prst="rect">
            <a:avLst/>
          </a:prstGeom>
        </p:spPr>
      </p:pic>
      <p:sp>
        <p:nvSpPr>
          <p:cNvPr id="2" name="Title 1">
            <a:extLst>
              <a:ext uri="{FF2B5EF4-FFF2-40B4-BE49-F238E27FC236}">
                <a16:creationId xmlns:a16="http://schemas.microsoft.com/office/drawing/2014/main" xmlns="" id="{D117B3C4-C878-1D4B-89BE-1437A3091716}"/>
              </a:ext>
            </a:extLst>
          </p:cNvPr>
          <p:cNvSpPr>
            <a:spLocks noGrp="1"/>
          </p:cNvSpPr>
          <p:nvPr>
            <p:ph type="ctrTitle"/>
          </p:nvPr>
        </p:nvSpPr>
        <p:spPr>
          <a:xfrm>
            <a:off x="1051560" y="1499616"/>
            <a:ext cx="6949440" cy="1627632"/>
          </a:xfrm>
        </p:spPr>
        <p:txBody>
          <a:bodyPr anchor="ctr">
            <a:normAutofit fontScale="90000"/>
          </a:bodyPr>
          <a:lstStyle/>
          <a:p>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SOUTH AFRICA’S MEMBERSHIP IN THE ASIAN INFRASTRUCTURE INVESTMENT BANK (AIIB)</a:t>
            </a:r>
            <a:b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ZA"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PRESENTATION TO THE </a:t>
            </a:r>
            <a:r>
              <a:rPr lang="en-ZA"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STANDING</a:t>
            </a:r>
            <a:r>
              <a:rPr lang="en-ZA"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COMMITTEE ON FINANCE</a:t>
            </a:r>
            <a:r>
              <a:rPr lang="en-ZA"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ZA"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ZA"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ZA"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ZA"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ACTING DIRECTOR GENERAL OF THE NATIONAL TREASURY </a:t>
            </a:r>
            <a:r>
              <a:rPr lang="en-ZA" sz="1800" dirty="0">
                <a:effectLst/>
                <a:latin typeface="Calibri" panose="020F0502020204030204" pitchFamily="34" charset="0"/>
                <a:ea typeface="Calibri" panose="020F0502020204030204" pitchFamily="34" charset="0"/>
                <a:cs typeface="Times New Roman" panose="02020603050405020304" pitchFamily="18" charset="0"/>
              </a:rPr>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sz="3600" b="1" cap="all" dirty="0">
              <a:solidFill>
                <a:schemeClr val="bg1"/>
              </a:solidFill>
              <a:latin typeface="Calibri" panose="020F0502020204030204" pitchFamily="34" charset="0"/>
            </a:endParaRPr>
          </a:p>
        </p:txBody>
      </p:sp>
      <p:sp>
        <p:nvSpPr>
          <p:cNvPr id="3" name="Subtitle 2">
            <a:extLst>
              <a:ext uri="{FF2B5EF4-FFF2-40B4-BE49-F238E27FC236}">
                <a16:creationId xmlns:a16="http://schemas.microsoft.com/office/drawing/2014/main" xmlns="" id="{8837A802-0DEE-FB4F-B8DF-A43CBFBF0574}"/>
              </a:ext>
            </a:extLst>
          </p:cNvPr>
          <p:cNvSpPr>
            <a:spLocks noGrp="1"/>
          </p:cNvSpPr>
          <p:nvPr>
            <p:ph type="subTitle" idx="1"/>
          </p:nvPr>
        </p:nvSpPr>
        <p:spPr>
          <a:xfrm>
            <a:off x="6457950" y="4334257"/>
            <a:ext cx="2160917" cy="438911"/>
          </a:xfrm>
        </p:spPr>
        <p:txBody>
          <a:bodyPr anchor="ctr">
            <a:normAutofit/>
          </a:bodyPr>
          <a:lstStyle/>
          <a:p>
            <a:pPr>
              <a:lnSpc>
                <a:spcPct val="100000"/>
              </a:lnSpc>
              <a:spcBef>
                <a:spcPts val="0"/>
              </a:spcBef>
            </a:pPr>
            <a:r>
              <a:rPr lang="en-ZA" dirty="0">
                <a:solidFill>
                  <a:schemeClr val="bg1"/>
                </a:solidFill>
              </a:rPr>
              <a:t>22 November 2022</a:t>
            </a:r>
          </a:p>
        </p:txBody>
      </p:sp>
      <p:sp>
        <p:nvSpPr>
          <p:cNvPr id="4" name="Slide Number Placeholder 3">
            <a:extLst>
              <a:ext uri="{FF2B5EF4-FFF2-40B4-BE49-F238E27FC236}">
                <a16:creationId xmlns:a16="http://schemas.microsoft.com/office/drawing/2014/main" xmlns="" id="{63754271-9F4E-604A-AAA1-A880F603D969}"/>
              </a:ext>
            </a:extLst>
          </p:cNvPr>
          <p:cNvSpPr>
            <a:spLocks noGrp="1"/>
          </p:cNvSpPr>
          <p:nvPr>
            <p:ph type="sldNum" sz="quarter" idx="12"/>
          </p:nvPr>
        </p:nvSpPr>
        <p:spPr/>
        <p:txBody>
          <a:bodyPr/>
          <a:lstStyle/>
          <a:p>
            <a:fld id="{A4E67396-EAD7-1246-A93B-5244FF26795F}" type="slidenum">
              <a:rPr lang="en-US" smtClean="0"/>
              <a:pPr/>
              <a:t>1</a:t>
            </a:fld>
            <a:endParaRPr lang="en-US"/>
          </a:p>
        </p:txBody>
      </p:sp>
    </p:spTree>
    <p:extLst>
      <p:ext uri="{BB962C8B-B14F-4D97-AF65-F5344CB8AC3E}">
        <p14:creationId xmlns:p14="http://schemas.microsoft.com/office/powerpoint/2010/main" xmlns="" val="369686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EFA74-CD9B-819D-7D82-2DA63AAEA633}"/>
              </a:ext>
            </a:extLst>
          </p:cNvPr>
          <p:cNvSpPr>
            <a:spLocks noGrp="1"/>
          </p:cNvSpPr>
          <p:nvPr>
            <p:ph type="title"/>
          </p:nvPr>
        </p:nvSpPr>
        <p:spPr>
          <a:xfrm>
            <a:off x="288099" y="428626"/>
            <a:ext cx="7474775" cy="523874"/>
          </a:xfrm>
        </p:spPr>
        <p:txBody>
          <a:bodyPr>
            <a:normAutofit/>
          </a:bodyPr>
          <a:lstStyle/>
          <a:p>
            <a:r>
              <a:rPr lang="en-ZA" sz="2600" dirty="0"/>
              <a:t>Recommendations </a:t>
            </a:r>
          </a:p>
        </p:txBody>
      </p:sp>
      <p:sp>
        <p:nvSpPr>
          <p:cNvPr id="3" name="Content Placeholder 2">
            <a:extLst>
              <a:ext uri="{FF2B5EF4-FFF2-40B4-BE49-F238E27FC236}">
                <a16:creationId xmlns:a16="http://schemas.microsoft.com/office/drawing/2014/main" xmlns="" id="{36EE8586-D0FE-58CF-1F7A-CD0EC8989924}"/>
              </a:ext>
            </a:extLst>
          </p:cNvPr>
          <p:cNvSpPr>
            <a:spLocks noGrp="1"/>
          </p:cNvSpPr>
          <p:nvPr>
            <p:ph idx="1"/>
          </p:nvPr>
        </p:nvSpPr>
        <p:spPr>
          <a:xfrm>
            <a:off x="190500" y="1057275"/>
            <a:ext cx="8772525" cy="5590015"/>
          </a:xfrm>
        </p:spPr>
        <p:txBody>
          <a:bodyPr>
            <a:noAutofit/>
          </a:bodyPr>
          <a:lstStyle/>
          <a:p>
            <a:pPr marL="228600" indent="0" algn="just">
              <a:lnSpc>
                <a:spcPct val="100000"/>
              </a:lnSpc>
              <a:spcBef>
                <a:spcPts val="0"/>
              </a:spcBef>
              <a:buNone/>
            </a:pPr>
            <a:r>
              <a:rPr lang="en-GB" sz="1800" b="1" dirty="0">
                <a:ea typeface="Calibri" panose="020F0502020204030204" pitchFamily="34" charset="0"/>
                <a:cs typeface="Times New Roman" panose="02020603050405020304" pitchFamily="18" charset="0"/>
              </a:rPr>
              <a:t>The National Treasury has consulted extensively </a:t>
            </a:r>
            <a:r>
              <a:rPr lang="en-GB" sz="1800" dirty="0">
                <a:ea typeface="Calibri" panose="020F0502020204030204" pitchFamily="34" charset="0"/>
                <a:cs typeface="Times New Roman" panose="02020603050405020304" pitchFamily="18" charset="0"/>
              </a:rPr>
              <a:t>with the Departments of Justice and Constitutional Development and International Relations and Cooperation on South Africa’s ratification of the </a:t>
            </a:r>
            <a:r>
              <a:rPr lang="en-GB" sz="1800" dirty="0" err="1">
                <a:ea typeface="Calibri" panose="020F0502020204030204" pitchFamily="34" charset="0"/>
                <a:cs typeface="Times New Roman" panose="02020603050405020304" pitchFamily="18" charset="0"/>
              </a:rPr>
              <a:t>AoA</a:t>
            </a:r>
            <a:r>
              <a:rPr lang="en-GB" sz="1800" dirty="0">
                <a:ea typeface="Calibri" panose="020F0502020204030204" pitchFamily="34" charset="0"/>
                <a:cs typeface="Times New Roman" panose="02020603050405020304" pitchFamily="18" charset="0"/>
              </a:rPr>
              <a:t> of the AIIB. </a:t>
            </a:r>
            <a:r>
              <a:rPr lang="en-GB" sz="1800" b="1" dirty="0">
                <a:ea typeface="Calibri" panose="020F0502020204030204" pitchFamily="34" charset="0"/>
                <a:cs typeface="Times New Roman" panose="02020603050405020304" pitchFamily="18" charset="0"/>
              </a:rPr>
              <a:t>The legal opinions provided by the departments is that </a:t>
            </a:r>
            <a:r>
              <a:rPr lang="en-GB" sz="1800" b="1" dirty="0" err="1">
                <a:ea typeface="Calibri" panose="020F0502020204030204" pitchFamily="34" charset="0"/>
                <a:cs typeface="Times New Roman" panose="02020603050405020304" pitchFamily="18" charset="0"/>
              </a:rPr>
              <a:t>AoA</a:t>
            </a:r>
            <a:r>
              <a:rPr lang="en-GB" sz="1800" b="1" dirty="0">
                <a:ea typeface="Calibri" panose="020F0502020204030204" pitchFamily="34" charset="0"/>
                <a:cs typeface="Times New Roman" panose="02020603050405020304" pitchFamily="18" charset="0"/>
              </a:rPr>
              <a:t> of the AIIB is not in contravention of domestic and international law. </a:t>
            </a:r>
          </a:p>
          <a:p>
            <a:pPr marL="228600" indent="0" algn="just">
              <a:lnSpc>
                <a:spcPct val="110000"/>
              </a:lnSpc>
              <a:buNone/>
            </a:pPr>
            <a:r>
              <a:rPr lang="en-ZA" sz="1800" b="1" dirty="0">
                <a:ea typeface="Calibri" panose="020F0502020204030204" pitchFamily="34" charset="0"/>
                <a:cs typeface="Times New Roman" panose="02020603050405020304" pitchFamily="18" charset="0"/>
              </a:rPr>
              <a:t>It is recommend that Portfolio Committee</a:t>
            </a:r>
            <a:r>
              <a:rPr lang="en-ZA" sz="1800" b="1" dirty="0">
                <a:effectLst/>
                <a:ea typeface="Calibri" panose="020F0502020204030204" pitchFamily="34" charset="0"/>
                <a:cs typeface="Times New Roman" panose="02020603050405020304" pitchFamily="18" charset="0"/>
              </a:rPr>
              <a:t>:</a:t>
            </a:r>
            <a:endParaRPr lang="en-ZA" sz="1800" dirty="0">
              <a:effectLst/>
              <a:ea typeface="Calibri" panose="020F0502020204030204" pitchFamily="34" charset="0"/>
              <a:cs typeface="Times New Roman" panose="02020603050405020304" pitchFamily="18" charset="0"/>
            </a:endParaRPr>
          </a:p>
          <a:p>
            <a:pPr lvl="1" algn="just">
              <a:lnSpc>
                <a:spcPct val="100000"/>
              </a:lnSpc>
              <a:buFont typeface="Wingdings" panose="05000000000000000000" pitchFamily="2" charset="2"/>
              <a:buChar char="Ø"/>
            </a:pPr>
            <a:r>
              <a:rPr lang="en-ZA" dirty="0">
                <a:effectLst/>
                <a:ea typeface="Calibri" panose="020F0502020204030204" pitchFamily="34" charset="0"/>
                <a:cs typeface="Times New Roman" panose="02020603050405020304" pitchFamily="18" charset="0"/>
              </a:rPr>
              <a:t> Approves the </a:t>
            </a:r>
            <a:r>
              <a:rPr lang="en-ZA" dirty="0">
                <a:ea typeface="Calibri" panose="020F0502020204030204" pitchFamily="34" charset="0"/>
                <a:cs typeface="Times New Roman" panose="02020603050405020304" pitchFamily="18" charset="0"/>
              </a:rPr>
              <a:t>Cabinet decision for South Africa to join as a </a:t>
            </a:r>
            <a:r>
              <a:rPr lang="en-ZA" dirty="0">
                <a:effectLst/>
                <a:ea typeface="Calibri" panose="020F0502020204030204" pitchFamily="34" charset="0"/>
                <a:cs typeface="Times New Roman" panose="02020603050405020304" pitchFamily="18" charset="0"/>
              </a:rPr>
              <a:t>non-regional </a:t>
            </a:r>
            <a:r>
              <a:rPr lang="en-ZA" dirty="0">
                <a:ea typeface="Calibri" panose="020F0502020204030204" pitchFamily="34" charset="0"/>
                <a:cs typeface="Times New Roman" panose="02020603050405020304" pitchFamily="18" charset="0"/>
              </a:rPr>
              <a:t> member through ratification of the Articles of Agreement of the Asian Infrastructure Investment Bank </a:t>
            </a:r>
            <a:r>
              <a:rPr lang="en-ZA" dirty="0">
                <a:latin typeface="+mj-lt"/>
                <a:ea typeface="Calibri" panose="020F0502020204030204" pitchFamily="34" charset="0"/>
                <a:cs typeface="Times New Roman" panose="02020603050405020304" pitchFamily="18" charset="0"/>
              </a:rPr>
              <a:t>which the National Treasury is tabling to Parliament</a:t>
            </a:r>
            <a:endParaRPr lang="en-ZA" dirty="0">
              <a:effectLst/>
              <a:ea typeface="Calibri" panose="020F0502020204030204" pitchFamily="34" charset="0"/>
              <a:cs typeface="Times New Roman" panose="02020603050405020304" pitchFamily="18" charset="0"/>
            </a:endParaRPr>
          </a:p>
          <a:p>
            <a:pPr lvl="1" algn="just">
              <a:lnSpc>
                <a:spcPct val="100000"/>
              </a:lnSpc>
              <a:buFont typeface="Wingdings" panose="05000000000000000000" pitchFamily="2" charset="2"/>
              <a:buChar char="Ø"/>
              <a:tabLst>
                <a:tab pos="990600" algn="l"/>
              </a:tabLst>
            </a:pPr>
            <a:r>
              <a:rPr lang="en-ZA" b="1" dirty="0">
                <a:ea typeface="Calibri" panose="020F0502020204030204" pitchFamily="34" charset="0"/>
                <a:cs typeface="Times New Roman" panose="02020603050405020304" pitchFamily="18" charset="0"/>
              </a:rPr>
              <a:t> A</a:t>
            </a:r>
            <a:r>
              <a:rPr lang="en-ZA" b="1" dirty="0">
                <a:effectLst/>
                <a:ea typeface="Calibri" panose="020F0502020204030204" pitchFamily="34" charset="0"/>
                <a:cs typeface="Times New Roman" panose="02020603050405020304" pitchFamily="18" charset="0"/>
              </a:rPr>
              <a:t>pproves the minimum subscription </a:t>
            </a:r>
            <a:r>
              <a:rPr lang="en-ZA" dirty="0">
                <a:effectLst/>
                <a:ea typeface="Calibri" panose="020F0502020204030204" pitchFamily="34" charset="0"/>
                <a:cs typeface="Times New Roman" panose="02020603050405020304" pitchFamily="18" charset="0"/>
              </a:rPr>
              <a:t>that South Africa could subscribe to in respect of the AIIB namely 50 shares with a nominal value of US$5 million and of which US$1 million, with a Rand equivalent of R16.4 million, would be payable within 30 days after ratification by Parliament and the US$4 million would be callable; and</a:t>
            </a:r>
          </a:p>
          <a:p>
            <a:pPr lvl="1" algn="just">
              <a:lnSpc>
                <a:spcPct val="100000"/>
              </a:lnSpc>
              <a:buFont typeface="Wingdings" panose="05000000000000000000" pitchFamily="2" charset="2"/>
              <a:buChar char="Ø"/>
              <a:tabLst>
                <a:tab pos="990600" algn="l"/>
              </a:tabLst>
            </a:pPr>
            <a:r>
              <a:rPr lang="en-ZA" dirty="0">
                <a:ea typeface="Calibri" panose="020F0502020204030204" pitchFamily="34" charset="0"/>
                <a:cs typeface="Times New Roman" panose="02020603050405020304" pitchFamily="18" charset="0"/>
              </a:rPr>
              <a:t> Notes the date of </a:t>
            </a:r>
            <a:r>
              <a:rPr lang="en-ZA" b="1" dirty="0">
                <a:ea typeface="Calibri" panose="020F0502020204030204" pitchFamily="34" charset="0"/>
                <a:cs typeface="Times New Roman" panose="02020603050405020304" pitchFamily="18" charset="0"/>
              </a:rPr>
              <a:t>31</a:t>
            </a:r>
            <a:r>
              <a:rPr lang="en-ZA" b="1" baseline="30000" dirty="0">
                <a:ea typeface="Calibri" panose="020F0502020204030204" pitchFamily="34" charset="0"/>
                <a:cs typeface="Times New Roman" panose="02020603050405020304" pitchFamily="18" charset="0"/>
              </a:rPr>
              <a:t>st</a:t>
            </a:r>
            <a:r>
              <a:rPr lang="en-ZA" b="1" dirty="0">
                <a:ea typeface="Calibri" panose="020F0502020204030204" pitchFamily="34" charset="0"/>
                <a:cs typeface="Times New Roman" panose="02020603050405020304" pitchFamily="18" charset="0"/>
              </a:rPr>
              <a:t> December 2022 </a:t>
            </a:r>
            <a:r>
              <a:rPr lang="en-ZA" dirty="0">
                <a:ea typeface="Calibri" panose="020F0502020204030204" pitchFamily="34" charset="0"/>
                <a:cs typeface="Times New Roman" panose="02020603050405020304" pitchFamily="18" charset="0"/>
              </a:rPr>
              <a:t>as a final deadline set by the Board of AIIB for South Africa to ratify the Articles of Agreement</a:t>
            </a:r>
          </a:p>
          <a:p>
            <a:pPr marL="342900" lvl="1" indent="0" algn="just">
              <a:lnSpc>
                <a:spcPct val="100000"/>
              </a:lnSpc>
              <a:buNone/>
              <a:tabLst>
                <a:tab pos="990600" algn="l"/>
              </a:tabLst>
            </a:pPr>
            <a:endParaRPr lang="en-ZA" sz="1600" i="1" dirty="0">
              <a:effectLst/>
              <a:ea typeface="Calibri" panose="020F0502020204030204" pitchFamily="34" charset="0"/>
              <a:cs typeface="Times New Roman" panose="02020603050405020304" pitchFamily="18" charset="0"/>
            </a:endParaRPr>
          </a:p>
          <a:p>
            <a:pPr marL="342900" lvl="1" indent="0" algn="just">
              <a:lnSpc>
                <a:spcPct val="100000"/>
              </a:lnSpc>
              <a:buNone/>
            </a:pPr>
            <a:endParaRPr lang="en-ZA" sz="2000" dirty="0">
              <a:latin typeface="+mj-lt"/>
            </a:endParaRPr>
          </a:p>
        </p:txBody>
      </p:sp>
    </p:spTree>
    <p:extLst>
      <p:ext uri="{BB962C8B-B14F-4D97-AF65-F5344CB8AC3E}">
        <p14:creationId xmlns:p14="http://schemas.microsoft.com/office/powerpoint/2010/main" xmlns="" val="35929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DD0F0-C0F2-21D3-3E38-3BE2B8A8AB8F}"/>
              </a:ext>
            </a:extLst>
          </p:cNvPr>
          <p:cNvSpPr>
            <a:spLocks noGrp="1"/>
          </p:cNvSpPr>
          <p:nvPr>
            <p:ph type="title"/>
          </p:nvPr>
        </p:nvSpPr>
        <p:spPr>
          <a:xfrm>
            <a:off x="150938" y="2956142"/>
            <a:ext cx="8536487" cy="945715"/>
          </a:xfrm>
        </p:spPr>
        <p:txBody>
          <a:bodyPr/>
          <a:lstStyle/>
          <a:p>
            <a:pPr algn="ctr"/>
            <a:r>
              <a:rPr lang="en-ZA" dirty="0"/>
              <a:t>THANK YOU </a:t>
            </a:r>
          </a:p>
        </p:txBody>
      </p:sp>
    </p:spTree>
    <p:extLst>
      <p:ext uri="{BB962C8B-B14F-4D97-AF65-F5344CB8AC3E}">
        <p14:creationId xmlns:p14="http://schemas.microsoft.com/office/powerpoint/2010/main" xmlns="" val="217077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95CEC-53AA-CDD8-3040-E7312162B6DF}"/>
              </a:ext>
            </a:extLst>
          </p:cNvPr>
          <p:cNvSpPr>
            <a:spLocks noGrp="1"/>
          </p:cNvSpPr>
          <p:nvPr>
            <p:ph type="title"/>
          </p:nvPr>
        </p:nvSpPr>
        <p:spPr>
          <a:xfrm>
            <a:off x="195262" y="640081"/>
            <a:ext cx="8536487" cy="847722"/>
          </a:xfrm>
        </p:spPr>
        <p:txBody>
          <a:bodyPr>
            <a:normAutofit/>
          </a:bodyPr>
          <a:lstStyle/>
          <a:p>
            <a:r>
              <a:rPr lang="en-ZA" sz="2000" dirty="0"/>
              <a:t>PURPOSE  </a:t>
            </a:r>
          </a:p>
        </p:txBody>
      </p:sp>
      <p:sp>
        <p:nvSpPr>
          <p:cNvPr id="3" name="Content Placeholder 2">
            <a:extLst>
              <a:ext uri="{FF2B5EF4-FFF2-40B4-BE49-F238E27FC236}">
                <a16:creationId xmlns:a16="http://schemas.microsoft.com/office/drawing/2014/main" xmlns="" id="{7C06531F-7670-A358-56B2-1468A2CE8737}"/>
              </a:ext>
            </a:extLst>
          </p:cNvPr>
          <p:cNvSpPr>
            <a:spLocks noGrp="1"/>
          </p:cNvSpPr>
          <p:nvPr>
            <p:ph idx="1"/>
          </p:nvPr>
        </p:nvSpPr>
        <p:spPr>
          <a:xfrm>
            <a:off x="195262" y="1657350"/>
            <a:ext cx="8682038" cy="4862322"/>
          </a:xfrm>
        </p:spPr>
        <p:txBody>
          <a:bodyPr>
            <a:noAutofit/>
          </a:bodyPr>
          <a:lstStyle/>
          <a:p>
            <a:pPr marL="0" indent="0" algn="just">
              <a:buNone/>
            </a:pPr>
            <a:r>
              <a:rPr lang="en-GB" sz="2000" b="1" dirty="0">
                <a:solidFill>
                  <a:srgbClr val="000000"/>
                </a:solidFill>
                <a:latin typeface="+mj-lt"/>
              </a:rPr>
              <a:t>        To Request The Standing Committee on Finance:</a:t>
            </a:r>
          </a:p>
          <a:p>
            <a:pPr marL="457200" indent="-457200" algn="just">
              <a:buFont typeface="+mj-lt"/>
              <a:buAutoNum type="arabicPeriod"/>
            </a:pPr>
            <a:r>
              <a:rPr lang="en-GB" sz="2000" dirty="0">
                <a:solidFill>
                  <a:srgbClr val="000000"/>
                </a:solidFill>
                <a:latin typeface="+mj-lt"/>
              </a:rPr>
              <a:t>To </a:t>
            </a:r>
            <a:r>
              <a:rPr lang="en-GB" sz="2000" b="1" dirty="0">
                <a:solidFill>
                  <a:srgbClr val="000000"/>
                </a:solidFill>
                <a:latin typeface="+mj-lt"/>
              </a:rPr>
              <a:t>consider</a:t>
            </a:r>
            <a:r>
              <a:rPr lang="en-ZA" sz="2000" b="1" dirty="0">
                <a:effectLst/>
                <a:latin typeface="+mj-lt"/>
                <a:ea typeface="Calibri" panose="020F0502020204030204" pitchFamily="34" charset="0"/>
                <a:cs typeface="Times New Roman" panose="02020603050405020304" pitchFamily="18" charset="0"/>
              </a:rPr>
              <a:t> </a:t>
            </a:r>
            <a:r>
              <a:rPr lang="en-ZA" sz="2000" b="1" dirty="0">
                <a:latin typeface="+mj-lt"/>
                <a:ea typeface="Calibri" panose="020F0502020204030204" pitchFamily="34" charset="0"/>
                <a:cs typeface="Times New Roman" panose="02020603050405020304" pitchFamily="18" charset="0"/>
              </a:rPr>
              <a:t>Cabinet’s 21 September 2022 decision approving South Africa to join that Asian Infrastructure Investment Bank (AIIB)</a:t>
            </a:r>
            <a:r>
              <a:rPr lang="en-ZA" sz="2000" dirty="0">
                <a:latin typeface="+mj-lt"/>
                <a:ea typeface="Calibri" panose="020F0502020204030204" pitchFamily="34" charset="0"/>
                <a:cs typeface="Times New Roman" panose="02020603050405020304" pitchFamily="18" charset="0"/>
              </a:rPr>
              <a:t> through ratification of the Articles of Agreement  (</a:t>
            </a:r>
            <a:r>
              <a:rPr lang="en-ZA" sz="2000" dirty="0" err="1">
                <a:latin typeface="+mj-lt"/>
                <a:ea typeface="Calibri" panose="020F0502020204030204" pitchFamily="34" charset="0"/>
                <a:cs typeface="Times New Roman" panose="02020603050405020304" pitchFamily="18" charset="0"/>
              </a:rPr>
              <a:t>AoA</a:t>
            </a:r>
            <a:r>
              <a:rPr lang="en-ZA" sz="2000" dirty="0">
                <a:latin typeface="+mj-lt"/>
                <a:ea typeface="Calibri" panose="020F0502020204030204" pitchFamily="34" charset="0"/>
                <a:cs typeface="Times New Roman" panose="02020603050405020304" pitchFamily="18" charset="0"/>
              </a:rPr>
              <a:t>) which the National Treasury is tabling to Parliament</a:t>
            </a:r>
            <a:endParaRPr lang="en-ZA" sz="2000" dirty="0">
              <a:effectLst/>
              <a:latin typeface="+mj-lt"/>
              <a:ea typeface="Calibri" panose="020F0502020204030204" pitchFamily="34" charset="0"/>
              <a:cs typeface="Times New Roman" panose="02020603050405020304" pitchFamily="18" charset="0"/>
            </a:endParaRPr>
          </a:p>
          <a:p>
            <a:pPr marL="457200" indent="-457200" algn="just">
              <a:buFont typeface="+mj-lt"/>
              <a:buAutoNum type="arabicPeriod"/>
            </a:pPr>
            <a:r>
              <a:rPr lang="en-ZA" sz="2000" dirty="0">
                <a:latin typeface="+mj-lt"/>
                <a:ea typeface="Calibri" panose="020F0502020204030204" pitchFamily="34" charset="0"/>
                <a:cs typeface="Times New Roman" panose="02020603050405020304" pitchFamily="18" charset="0"/>
              </a:rPr>
              <a:t>To </a:t>
            </a:r>
            <a:r>
              <a:rPr lang="en-ZA" sz="2000" b="1" dirty="0">
                <a:effectLst/>
                <a:latin typeface="+mj-lt"/>
                <a:ea typeface="Calibri" panose="020F0502020204030204" pitchFamily="34" charset="0"/>
                <a:cs typeface="Times New Roman" panose="02020603050405020304" pitchFamily="18" charset="0"/>
              </a:rPr>
              <a:t>approve the minimum subscription (shareholding) </a:t>
            </a:r>
            <a:r>
              <a:rPr lang="en-ZA" sz="2000" dirty="0">
                <a:effectLst/>
                <a:latin typeface="+mj-lt"/>
                <a:ea typeface="Calibri" panose="020F0502020204030204" pitchFamily="34" charset="0"/>
                <a:cs typeface="Times New Roman" panose="02020603050405020304" pitchFamily="18" charset="0"/>
              </a:rPr>
              <a:t>that South Africa </a:t>
            </a:r>
            <a:r>
              <a:rPr lang="en-ZA" sz="2000" dirty="0">
                <a:latin typeface="+mj-lt"/>
                <a:ea typeface="Calibri" panose="020F0502020204030204" pitchFamily="34" charset="0"/>
                <a:cs typeface="Times New Roman" panose="02020603050405020304" pitchFamily="18" charset="0"/>
              </a:rPr>
              <a:t>sh</a:t>
            </a:r>
            <a:r>
              <a:rPr lang="en-ZA" sz="2000" dirty="0">
                <a:effectLst/>
                <a:latin typeface="+mj-lt"/>
                <a:ea typeface="Calibri" panose="020F0502020204030204" pitchFamily="34" charset="0"/>
                <a:cs typeface="Times New Roman" panose="02020603050405020304" pitchFamily="18" charset="0"/>
              </a:rPr>
              <a:t>ould subscribe to  the AIIB, </a:t>
            </a:r>
            <a:r>
              <a:rPr lang="en-ZA" sz="2000" b="1" dirty="0">
                <a:effectLst/>
                <a:latin typeface="+mj-lt"/>
                <a:ea typeface="Calibri" panose="020F0502020204030204" pitchFamily="34" charset="0"/>
                <a:cs typeface="Times New Roman" panose="02020603050405020304" pitchFamily="18" charset="0"/>
              </a:rPr>
              <a:t>namely 50 shares </a:t>
            </a:r>
            <a:r>
              <a:rPr lang="en-ZA" sz="2000" dirty="0">
                <a:effectLst/>
                <a:latin typeface="+mj-lt"/>
                <a:ea typeface="Calibri" panose="020F0502020204030204" pitchFamily="34" charset="0"/>
                <a:cs typeface="Times New Roman" panose="02020603050405020304" pitchFamily="18" charset="0"/>
              </a:rPr>
              <a:t>with a nominal value of US $5 million. </a:t>
            </a:r>
          </a:p>
          <a:p>
            <a:pPr marL="457200" indent="-457200" algn="just">
              <a:buFont typeface="+mj-lt"/>
              <a:buAutoNum type="arabicPeriod"/>
            </a:pPr>
            <a:r>
              <a:rPr lang="en-ZA" sz="2000" dirty="0">
                <a:latin typeface="+mj-lt"/>
                <a:ea typeface="Calibri" panose="020F0502020204030204" pitchFamily="34" charset="0"/>
                <a:cs typeface="Times New Roman" panose="02020603050405020304" pitchFamily="18" charset="0"/>
              </a:rPr>
              <a:t>To Note that the payable amount would be </a:t>
            </a:r>
            <a:r>
              <a:rPr lang="en-ZA" sz="2000" dirty="0">
                <a:effectLst/>
                <a:latin typeface="+mj-lt"/>
                <a:ea typeface="Calibri" panose="020F0502020204030204" pitchFamily="34" charset="0"/>
                <a:cs typeface="Times New Roman" panose="02020603050405020304" pitchFamily="18" charset="0"/>
              </a:rPr>
              <a:t>US $1 million</a:t>
            </a:r>
            <a:r>
              <a:rPr lang="en-ZA" sz="2000" dirty="0">
                <a:latin typeface="+mj-lt"/>
                <a:ea typeface="Calibri" panose="020F0502020204030204" pitchFamily="34" charset="0"/>
                <a:cs typeface="Times New Roman" panose="02020603050405020304" pitchFamily="18" charset="0"/>
              </a:rPr>
              <a:t> (</a:t>
            </a:r>
            <a:r>
              <a:rPr lang="en-ZA" sz="2000" dirty="0">
                <a:effectLst/>
                <a:latin typeface="+mj-lt"/>
                <a:ea typeface="Calibri" panose="020F0502020204030204" pitchFamily="34" charset="0"/>
                <a:cs typeface="Times New Roman" panose="02020603050405020304" pitchFamily="18" charset="0"/>
              </a:rPr>
              <a:t>Rand equivalent of ~R16.4 million), would be payable within 30 days after ratification by Parliament. </a:t>
            </a:r>
            <a:r>
              <a:rPr lang="en-ZA" sz="2000" dirty="0">
                <a:latin typeface="+mj-lt"/>
                <a:ea typeface="Calibri" panose="020F0502020204030204" pitchFamily="34" charset="0"/>
                <a:cs typeface="Times New Roman" panose="02020603050405020304" pitchFamily="18" charset="0"/>
              </a:rPr>
              <a:t>T</a:t>
            </a:r>
            <a:r>
              <a:rPr lang="en-ZA" sz="2000" dirty="0">
                <a:effectLst/>
                <a:latin typeface="+mj-lt"/>
                <a:ea typeface="Calibri" panose="020F0502020204030204" pitchFamily="34" charset="0"/>
                <a:cs typeface="Times New Roman" panose="02020603050405020304" pitchFamily="18" charset="0"/>
              </a:rPr>
              <a:t>he outstanding US $4 million would be the callable portion</a:t>
            </a:r>
          </a:p>
          <a:p>
            <a:pPr marL="457200" indent="-457200" algn="just">
              <a:buFont typeface="+mj-lt"/>
              <a:buAutoNum type="arabicPeriod"/>
            </a:pPr>
            <a:r>
              <a:rPr lang="en-ZA" sz="2000" dirty="0">
                <a:latin typeface="+mj-lt"/>
                <a:ea typeface="Calibri" panose="020F0502020204030204" pitchFamily="34" charset="0"/>
                <a:cs typeface="Times New Roman" panose="02020603050405020304" pitchFamily="18" charset="0"/>
              </a:rPr>
              <a:t>To note the date of </a:t>
            </a:r>
            <a:r>
              <a:rPr lang="en-ZA" sz="2000" b="1" dirty="0">
                <a:latin typeface="+mj-lt"/>
                <a:ea typeface="Calibri" panose="020F0502020204030204" pitchFamily="34" charset="0"/>
                <a:cs typeface="Times New Roman" panose="02020603050405020304" pitchFamily="18" charset="0"/>
              </a:rPr>
              <a:t>31</a:t>
            </a:r>
            <a:r>
              <a:rPr lang="en-ZA" sz="2000" b="1" baseline="30000" dirty="0">
                <a:latin typeface="+mj-lt"/>
                <a:ea typeface="Calibri" panose="020F0502020204030204" pitchFamily="34" charset="0"/>
                <a:cs typeface="Times New Roman" panose="02020603050405020304" pitchFamily="18" charset="0"/>
              </a:rPr>
              <a:t>st</a:t>
            </a:r>
            <a:r>
              <a:rPr lang="en-ZA" sz="2000" b="1" dirty="0">
                <a:latin typeface="+mj-lt"/>
                <a:ea typeface="Calibri" panose="020F0502020204030204" pitchFamily="34" charset="0"/>
                <a:cs typeface="Times New Roman" panose="02020603050405020304" pitchFamily="18" charset="0"/>
              </a:rPr>
              <a:t> December 2022 </a:t>
            </a:r>
            <a:r>
              <a:rPr lang="en-ZA" sz="2000" dirty="0">
                <a:latin typeface="+mj-lt"/>
                <a:ea typeface="Calibri" panose="020F0502020204030204" pitchFamily="34" charset="0"/>
                <a:cs typeface="Times New Roman" panose="02020603050405020304" pitchFamily="18" charset="0"/>
              </a:rPr>
              <a:t>as a final deadline set by the Board of the AIIB for South Africa to ratify the Articles of Agreement to become a founding member of the Bank</a:t>
            </a:r>
            <a:endParaRPr lang="en-ZA" sz="2000" dirty="0">
              <a:effectLst/>
              <a:latin typeface="+mj-lt"/>
              <a:ea typeface="Calibri" panose="020F0502020204030204" pitchFamily="34" charset="0"/>
              <a:cs typeface="Times New Roman" panose="02020603050405020304" pitchFamily="18" charset="0"/>
            </a:endParaRPr>
          </a:p>
          <a:p>
            <a:pPr marL="457200" indent="-457200" algn="just">
              <a:buFont typeface="+mj-lt"/>
              <a:buAutoNum type="arabicPeriod"/>
            </a:pPr>
            <a:endParaRPr lang="en-ZA" sz="2000" dirty="0">
              <a:effectLst/>
              <a:latin typeface="+mj-lt"/>
              <a:ea typeface="Calibri" panose="020F0502020204030204" pitchFamily="34" charset="0"/>
              <a:cs typeface="Times New Roman" panose="02020603050405020304" pitchFamily="18" charset="0"/>
            </a:endParaRPr>
          </a:p>
          <a:p>
            <a:pPr marL="457200" indent="-457200" algn="just">
              <a:buFont typeface="+mj-lt"/>
              <a:buAutoNum type="arabicPeriod"/>
            </a:pPr>
            <a:endParaRPr lang="en-GB" sz="2400" b="1" dirty="0">
              <a:solidFill>
                <a:srgbClr val="000000"/>
              </a:solidFill>
              <a:latin typeface="+mj-lt"/>
            </a:endParaRPr>
          </a:p>
          <a:p>
            <a:pPr marL="0" indent="0" algn="just">
              <a:buNone/>
            </a:pPr>
            <a:endParaRPr lang="en-GB" sz="2400" dirty="0">
              <a:solidFill>
                <a:srgbClr val="000000"/>
              </a:solidFill>
              <a:latin typeface="+mj-lt"/>
            </a:endParaRPr>
          </a:p>
          <a:p>
            <a:pPr marL="457200" indent="-457200" algn="just">
              <a:buFont typeface="+mj-lt"/>
              <a:buAutoNum type="arabicPeriod"/>
            </a:pPr>
            <a:endParaRPr lang="en-GB" sz="2400" dirty="0">
              <a:solidFill>
                <a:srgbClr val="000000"/>
              </a:solidFill>
              <a:latin typeface="+mj-lt"/>
            </a:endParaRPr>
          </a:p>
          <a:p>
            <a:pPr marL="0" indent="0" algn="just">
              <a:buNone/>
            </a:pPr>
            <a:endParaRPr lang="en-GB" sz="2400" dirty="0">
              <a:solidFill>
                <a:srgbClr val="000000"/>
              </a:solidFill>
              <a:latin typeface="+mj-lt"/>
            </a:endParaRPr>
          </a:p>
        </p:txBody>
      </p:sp>
    </p:spTree>
    <p:extLst>
      <p:ext uri="{BB962C8B-B14F-4D97-AF65-F5344CB8AC3E}">
        <p14:creationId xmlns:p14="http://schemas.microsoft.com/office/powerpoint/2010/main" xmlns="" val="352465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95CEC-53AA-CDD8-3040-E7312162B6DF}"/>
              </a:ext>
            </a:extLst>
          </p:cNvPr>
          <p:cNvSpPr>
            <a:spLocks noGrp="1"/>
          </p:cNvSpPr>
          <p:nvPr>
            <p:ph type="title"/>
          </p:nvPr>
        </p:nvSpPr>
        <p:spPr>
          <a:xfrm>
            <a:off x="303756" y="485776"/>
            <a:ext cx="8536487" cy="742949"/>
          </a:xfrm>
        </p:spPr>
        <p:txBody>
          <a:bodyPr>
            <a:normAutofit/>
          </a:bodyPr>
          <a:lstStyle/>
          <a:p>
            <a:r>
              <a:rPr lang="en-ZA" sz="2000" dirty="0"/>
              <a:t>BACKGROUND </a:t>
            </a:r>
          </a:p>
        </p:txBody>
      </p:sp>
      <p:sp>
        <p:nvSpPr>
          <p:cNvPr id="3" name="Content Placeholder 2">
            <a:extLst>
              <a:ext uri="{FF2B5EF4-FFF2-40B4-BE49-F238E27FC236}">
                <a16:creationId xmlns:a16="http://schemas.microsoft.com/office/drawing/2014/main" xmlns="" id="{7C06531F-7670-A358-56B2-1468A2CE8737}"/>
              </a:ext>
            </a:extLst>
          </p:cNvPr>
          <p:cNvSpPr>
            <a:spLocks noGrp="1"/>
          </p:cNvSpPr>
          <p:nvPr>
            <p:ph idx="1"/>
          </p:nvPr>
        </p:nvSpPr>
        <p:spPr>
          <a:xfrm>
            <a:off x="98642" y="1228725"/>
            <a:ext cx="8915400" cy="5629275"/>
          </a:xfrm>
        </p:spPr>
        <p:txBody>
          <a:bodyPr>
            <a:noAutofit/>
          </a:bodyPr>
          <a:lstStyle/>
          <a:p>
            <a:pPr algn="just"/>
            <a:r>
              <a:rPr lang="en-ZA" sz="2000" dirty="0">
                <a:solidFill>
                  <a:srgbClr val="000000"/>
                </a:solidFill>
                <a:effectLst/>
                <a:ea typeface="Calibri" panose="020F0502020204030204" pitchFamily="34" charset="0"/>
                <a:cs typeface="Calibri" panose="020F0502020204030204" pitchFamily="34" charset="0"/>
              </a:rPr>
              <a:t>On</a:t>
            </a:r>
            <a:r>
              <a:rPr lang="en-GB" sz="2000" dirty="0">
                <a:effectLst/>
                <a:ea typeface="Calibri" panose="020F0502020204030204" pitchFamily="34" charset="0"/>
                <a:cs typeface="Calibri" panose="020F0502020204030204" pitchFamily="34" charset="0"/>
              </a:rPr>
              <a:t> 21 September 2022, Cabinet endorsed the decision for South Africa to join the AIIB, with a paid-in capital of USD 1 Million for 50 shares.</a:t>
            </a:r>
            <a:r>
              <a:rPr lang="en-GB" sz="2000" b="1" dirty="0">
                <a:effectLst/>
                <a:ea typeface="Calibri" panose="020F0502020204030204" pitchFamily="34" charset="0"/>
                <a:cs typeface="Calibri" panose="020F0502020204030204" pitchFamily="34" charset="0"/>
              </a:rPr>
              <a:t> </a:t>
            </a:r>
          </a:p>
          <a:p>
            <a:pPr algn="just"/>
            <a:r>
              <a:rPr lang="en-GB" sz="2000" b="1" dirty="0">
                <a:effectLst/>
                <a:ea typeface="Calibri" panose="020F0502020204030204" pitchFamily="34" charset="0"/>
                <a:cs typeface="Calibri" panose="020F0502020204030204" pitchFamily="34" charset="0"/>
              </a:rPr>
              <a:t>As a non-regional founding member, </a:t>
            </a:r>
            <a:r>
              <a:rPr lang="en-GB" sz="2000" dirty="0">
                <a:effectLst/>
                <a:ea typeface="Calibri" panose="020F0502020204030204" pitchFamily="34" charset="0"/>
                <a:cs typeface="Calibri" panose="020F0502020204030204" pitchFamily="34" charset="0"/>
              </a:rPr>
              <a:t>South Africa will therefore, receive an </a:t>
            </a:r>
            <a:r>
              <a:rPr lang="en-GB" sz="2000" b="1" dirty="0">
                <a:effectLst/>
                <a:ea typeface="Calibri" panose="020F0502020204030204" pitchFamily="34" charset="0"/>
                <a:cs typeface="Calibri" panose="020F0502020204030204" pitchFamily="34" charset="0"/>
              </a:rPr>
              <a:t>additional 600 shares </a:t>
            </a:r>
            <a:r>
              <a:rPr lang="en-GB" sz="2000" dirty="0">
                <a:effectLst/>
                <a:ea typeface="Calibri" panose="020F0502020204030204" pitchFamily="34" charset="0"/>
                <a:cs typeface="Calibri" panose="020F0502020204030204" pitchFamily="34" charset="0"/>
              </a:rPr>
              <a:t>after ratification of membership. This is a special privilege for founding members. </a:t>
            </a:r>
            <a:endParaRPr lang="en-ZA" sz="2000" dirty="0">
              <a:solidFill>
                <a:srgbClr val="000000"/>
              </a:solidFill>
            </a:endParaRPr>
          </a:p>
          <a:p>
            <a:pPr algn="just"/>
            <a:r>
              <a:rPr lang="en-ZA" sz="2000" b="1" dirty="0">
                <a:solidFill>
                  <a:srgbClr val="000000"/>
                </a:solidFill>
              </a:rPr>
              <a:t>The Asian Infrastructure Investment Bank </a:t>
            </a:r>
            <a:r>
              <a:rPr lang="en-ZA" sz="2000" dirty="0">
                <a:solidFill>
                  <a:srgbClr val="000000"/>
                </a:solidFill>
              </a:rPr>
              <a:t>( “AIIB” or “Bank”) was originally formed by 21 Asian countries – led by China. The Bank’s Articles of Agreement (“Agreement” or “</a:t>
            </a:r>
            <a:r>
              <a:rPr lang="en-ZA" sz="2000" dirty="0" err="1">
                <a:solidFill>
                  <a:srgbClr val="000000"/>
                </a:solidFill>
              </a:rPr>
              <a:t>AoA</a:t>
            </a:r>
            <a:r>
              <a:rPr lang="en-ZA" sz="2000" dirty="0">
                <a:solidFill>
                  <a:srgbClr val="000000"/>
                </a:solidFill>
              </a:rPr>
              <a:t>”) </a:t>
            </a:r>
            <a:r>
              <a:rPr lang="en-ZA" sz="2000" b="1" dirty="0">
                <a:solidFill>
                  <a:srgbClr val="000000"/>
                </a:solidFill>
              </a:rPr>
              <a:t>were signed on 25 December 2015</a:t>
            </a:r>
            <a:r>
              <a:rPr lang="en-ZA" sz="2000" dirty="0">
                <a:solidFill>
                  <a:srgbClr val="000000"/>
                </a:solidFill>
              </a:rPr>
              <a:t>, by 57 countries including South Africa as a “</a:t>
            </a:r>
            <a:r>
              <a:rPr lang="en-ZA" sz="2000" b="1" dirty="0">
                <a:solidFill>
                  <a:srgbClr val="000000"/>
                </a:solidFill>
              </a:rPr>
              <a:t>Prospective Founding Member, PFM</a:t>
            </a:r>
            <a:r>
              <a:rPr lang="en-ZA" sz="2000" dirty="0">
                <a:solidFill>
                  <a:srgbClr val="000000"/>
                </a:solidFill>
              </a:rPr>
              <a:t>,”</a:t>
            </a:r>
          </a:p>
          <a:p>
            <a:pPr algn="just"/>
            <a:r>
              <a:rPr lang="en-GB" sz="2000" dirty="0">
                <a:solidFill>
                  <a:srgbClr val="000000"/>
                </a:solidFill>
              </a:rPr>
              <a:t>The AIIB has an authorized capital of US$100 billion, divided into 1 million shares of 100 000 US dollars each and </a:t>
            </a:r>
            <a:r>
              <a:rPr lang="en-GB" sz="2000" b="1" dirty="0">
                <a:solidFill>
                  <a:srgbClr val="000000"/>
                </a:solidFill>
              </a:rPr>
              <a:t>subscribed capital of US$50 billion</a:t>
            </a:r>
            <a:r>
              <a:rPr lang="en-GB" sz="2000" dirty="0">
                <a:solidFill>
                  <a:srgbClr val="000000"/>
                </a:solidFill>
              </a:rPr>
              <a:t>. In addition, 20 percent of the shares are paid-in shares and 80 percent are callable shares. </a:t>
            </a:r>
          </a:p>
          <a:p>
            <a:pPr algn="just"/>
            <a:r>
              <a:rPr lang="en-GB" sz="2000" dirty="0">
                <a:solidFill>
                  <a:srgbClr val="000000"/>
                </a:solidFill>
              </a:rPr>
              <a:t>To date </a:t>
            </a:r>
            <a:r>
              <a:rPr lang="en-ZA" sz="2000" dirty="0">
                <a:solidFill>
                  <a:srgbClr val="000000"/>
                </a:solidFill>
              </a:rPr>
              <a:t>AIIB has 93 members (47 regional members and 46 non- regional members).</a:t>
            </a:r>
            <a:r>
              <a:rPr lang="en-GB" sz="2000" dirty="0">
                <a:solidFill>
                  <a:srgbClr val="000000"/>
                </a:solidFill>
              </a:rPr>
              <a:t>  </a:t>
            </a:r>
          </a:p>
          <a:p>
            <a:r>
              <a:rPr lang="en-ZA" sz="1800" i="1" dirty="0">
                <a:effectLst/>
                <a:ea typeface="Calibri" panose="020F0502020204030204" pitchFamily="34" charset="0"/>
                <a:cs typeface="Times New Roman" panose="02020603050405020304" pitchFamily="18" charset="0"/>
              </a:rPr>
              <a:t>NB: other 12 non-Regional African countries are: Algeria, Benin, Cote D’Ivoire, Egypt, Ethiopia, </a:t>
            </a:r>
            <a:r>
              <a:rPr lang="en-ZA" sz="1800" i="1" dirty="0">
                <a:ea typeface="Calibri" panose="020F0502020204030204" pitchFamily="34" charset="0"/>
                <a:cs typeface="Times New Roman" panose="02020603050405020304" pitchFamily="18" charset="0"/>
              </a:rPr>
              <a:t>Ghana, Guinea, Liberia, Morocco, Rwanda, Sudan, and Tunisia.</a:t>
            </a:r>
            <a:endParaRPr lang="en-ZA" sz="1800" i="1" dirty="0">
              <a:effectLst/>
              <a:ea typeface="Calibri" panose="020F0502020204030204" pitchFamily="34" charset="0"/>
              <a:cs typeface="Times New Roman" panose="02020603050405020304" pitchFamily="18" charset="0"/>
            </a:endParaRPr>
          </a:p>
          <a:p>
            <a:endParaRPr lang="en-ZA" sz="2000" dirty="0">
              <a:latin typeface="+mj-lt"/>
            </a:endParaRPr>
          </a:p>
        </p:txBody>
      </p:sp>
    </p:spTree>
    <p:extLst>
      <p:ext uri="{BB962C8B-B14F-4D97-AF65-F5344CB8AC3E}">
        <p14:creationId xmlns:p14="http://schemas.microsoft.com/office/powerpoint/2010/main" xmlns="" val="289940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33159-29DF-D819-7B0D-75828F58EFC9}"/>
              </a:ext>
            </a:extLst>
          </p:cNvPr>
          <p:cNvSpPr>
            <a:spLocks noGrp="1"/>
          </p:cNvSpPr>
          <p:nvPr>
            <p:ph type="title"/>
          </p:nvPr>
        </p:nvSpPr>
        <p:spPr/>
        <p:txBody>
          <a:bodyPr>
            <a:normAutofit/>
          </a:bodyPr>
          <a:lstStyle/>
          <a:p>
            <a:r>
              <a:rPr lang="en-ZA" sz="2000" dirty="0"/>
              <a:t>BACKGROUND </a:t>
            </a:r>
          </a:p>
        </p:txBody>
      </p:sp>
      <p:sp>
        <p:nvSpPr>
          <p:cNvPr id="3" name="Content Placeholder 2">
            <a:extLst>
              <a:ext uri="{FF2B5EF4-FFF2-40B4-BE49-F238E27FC236}">
                <a16:creationId xmlns:a16="http://schemas.microsoft.com/office/drawing/2014/main" xmlns="" id="{C2361E3F-5BC3-B2D6-11E1-E579C05B2CED}"/>
              </a:ext>
            </a:extLst>
          </p:cNvPr>
          <p:cNvSpPr>
            <a:spLocks noGrp="1"/>
          </p:cNvSpPr>
          <p:nvPr>
            <p:ph idx="1"/>
          </p:nvPr>
        </p:nvSpPr>
        <p:spPr>
          <a:xfrm>
            <a:off x="288099" y="1657350"/>
            <a:ext cx="8536487" cy="4989939"/>
          </a:xfrm>
        </p:spPr>
        <p:txBody>
          <a:bodyPr/>
          <a:lstStyle/>
          <a:p>
            <a:pPr algn="just"/>
            <a:r>
              <a:rPr lang="en-ZA" sz="2000" dirty="0">
                <a:solidFill>
                  <a:srgbClr val="000000"/>
                </a:solidFill>
              </a:rPr>
              <a:t>South Africa, through the Minister of Finance, </a:t>
            </a:r>
            <a:r>
              <a:rPr lang="en-ZA" sz="2000" b="1" dirty="0">
                <a:solidFill>
                  <a:srgbClr val="000000"/>
                </a:solidFill>
              </a:rPr>
              <a:t>signed the Agreement to establish the AIIB on 3 December 2015, thus becoming a “Prospective Founding Member”. </a:t>
            </a:r>
          </a:p>
          <a:p>
            <a:pPr algn="just"/>
            <a:r>
              <a:rPr lang="en-ZA" sz="2000" dirty="0">
                <a:solidFill>
                  <a:srgbClr val="000000"/>
                </a:solidFill>
              </a:rPr>
              <a:t>However, South Africa has not acceded to full membership to the Bank. South Africa has missed four deadlines to ratify the Agreement. </a:t>
            </a:r>
          </a:p>
          <a:p>
            <a:pPr marL="0" indent="0" algn="just">
              <a:buNone/>
            </a:pPr>
            <a:endParaRPr lang="en-ZA" sz="2000" dirty="0">
              <a:solidFill>
                <a:srgbClr val="000000"/>
              </a:solidFill>
            </a:endParaRPr>
          </a:p>
          <a:p>
            <a:pPr algn="just"/>
            <a:r>
              <a:rPr lang="en-ZA" sz="2000" dirty="0">
                <a:solidFill>
                  <a:srgbClr val="000000"/>
                </a:solidFill>
              </a:rPr>
              <a:t>The deadlines were 31 December 2016, 2017, 2018, 2019 respectively, </a:t>
            </a:r>
            <a:r>
              <a:rPr lang="en-ZA" sz="2000" b="1" dirty="0">
                <a:solidFill>
                  <a:srgbClr val="000000"/>
                </a:solidFill>
              </a:rPr>
              <a:t>and the last one is 31 December 2022.</a:t>
            </a:r>
          </a:p>
          <a:p>
            <a:pPr marL="0" indent="0" algn="just">
              <a:buNone/>
            </a:pPr>
            <a:endParaRPr lang="en-ZA" sz="2000" b="1" dirty="0">
              <a:solidFill>
                <a:srgbClr val="000000"/>
              </a:solidFill>
            </a:endParaRPr>
          </a:p>
          <a:p>
            <a:pPr algn="just"/>
            <a:r>
              <a:rPr lang="en-ZA" dirty="0"/>
              <a:t>The National Treasury and the Ministry of Finance were not able to finalise this matter given the challenge of  the changing economic environment and  reconsiderations on the shareholding that South Africa to take up at the AIIB. Cabinet endorsement was necessary in respect of the proposed revised shareholding.  </a:t>
            </a:r>
          </a:p>
          <a:p>
            <a:pPr marL="0" indent="0" algn="just">
              <a:buNone/>
            </a:pPr>
            <a:endParaRPr lang="en-ZA" sz="2000" b="1" dirty="0">
              <a:solidFill>
                <a:srgbClr val="000000"/>
              </a:solidFill>
            </a:endParaRPr>
          </a:p>
          <a:p>
            <a:endParaRPr lang="en-ZA" dirty="0"/>
          </a:p>
        </p:txBody>
      </p:sp>
    </p:spTree>
    <p:extLst>
      <p:ext uri="{BB962C8B-B14F-4D97-AF65-F5344CB8AC3E}">
        <p14:creationId xmlns:p14="http://schemas.microsoft.com/office/powerpoint/2010/main" xmlns="" val="279806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0D12C-122C-F8BC-4E7D-D28A9D9C6246}"/>
              </a:ext>
            </a:extLst>
          </p:cNvPr>
          <p:cNvSpPr>
            <a:spLocks noGrp="1"/>
          </p:cNvSpPr>
          <p:nvPr>
            <p:ph type="title"/>
          </p:nvPr>
        </p:nvSpPr>
        <p:spPr>
          <a:xfrm>
            <a:off x="288099" y="412712"/>
            <a:ext cx="8536487" cy="758225"/>
          </a:xfrm>
        </p:spPr>
        <p:txBody>
          <a:bodyPr>
            <a:normAutofit/>
          </a:bodyPr>
          <a:lstStyle/>
          <a:p>
            <a:r>
              <a:rPr lang="en-ZA" sz="2000" b="1" kern="1200" dirty="0">
                <a:solidFill>
                  <a:schemeClr val="tx1"/>
                </a:solidFill>
              </a:rPr>
              <a:t>PROPOSED SHAREHOLDING: ASIAN INFRASTRUCTURE INVESTMENT BANK</a:t>
            </a:r>
            <a:endParaRPr lang="en-ZA" sz="2000" dirty="0"/>
          </a:p>
        </p:txBody>
      </p:sp>
      <p:sp>
        <p:nvSpPr>
          <p:cNvPr id="3" name="Content Placeholder 2">
            <a:extLst>
              <a:ext uri="{FF2B5EF4-FFF2-40B4-BE49-F238E27FC236}">
                <a16:creationId xmlns:a16="http://schemas.microsoft.com/office/drawing/2014/main" xmlns="" id="{E714CFC5-E735-239E-1123-7C91FEC9D8DC}"/>
              </a:ext>
            </a:extLst>
          </p:cNvPr>
          <p:cNvSpPr>
            <a:spLocks noGrp="1"/>
          </p:cNvSpPr>
          <p:nvPr>
            <p:ph idx="1"/>
          </p:nvPr>
        </p:nvSpPr>
        <p:spPr>
          <a:xfrm>
            <a:off x="164273" y="1085212"/>
            <a:ext cx="8536487" cy="5544188"/>
          </a:xfrm>
        </p:spPr>
        <p:txBody>
          <a:bodyPr>
            <a:noAutofit/>
          </a:bodyPr>
          <a:lstStyle/>
          <a:p>
            <a:pPr algn="just" fontAlgn="ctr">
              <a:lnSpc>
                <a:spcPct val="100000"/>
              </a:lnSpc>
              <a:spcBef>
                <a:spcPts val="1000"/>
              </a:spcBef>
              <a:spcAft>
                <a:spcPts val="1000"/>
              </a:spcAft>
              <a:buFont typeface="Arial" panose="020B0604020202020204" pitchFamily="34" charset="0"/>
              <a:buChar char="•"/>
            </a:pPr>
            <a:r>
              <a:rPr lang="en-GB" sz="2000" dirty="0">
                <a:solidFill>
                  <a:srgbClr val="000000"/>
                </a:solidFill>
                <a:effectLst/>
                <a:ea typeface="Calibri" panose="020F0502020204030204" pitchFamily="34" charset="0"/>
                <a:cs typeface="Arial" panose="020B0604020202020204" pitchFamily="34" charset="0"/>
              </a:rPr>
              <a:t>According to the Schedule B of the Articles of Agreement, </a:t>
            </a:r>
            <a:r>
              <a:rPr lang="en-GB" sz="2000" b="1" dirty="0">
                <a:solidFill>
                  <a:srgbClr val="000000"/>
                </a:solidFill>
                <a:effectLst/>
                <a:ea typeface="Calibri" panose="020F0502020204030204" pitchFamily="34" charset="0"/>
                <a:cs typeface="Arial" panose="020B0604020202020204" pitchFamily="34" charset="0"/>
              </a:rPr>
              <a:t>South Africa’s original share allocation </a:t>
            </a:r>
            <a:r>
              <a:rPr lang="en-GB" sz="2000" b="1" dirty="0">
                <a:solidFill>
                  <a:srgbClr val="000000"/>
                </a:solidFill>
                <a:ea typeface="Calibri" panose="020F0502020204030204" pitchFamily="34" charset="0"/>
                <a:cs typeface="Arial" panose="020B0604020202020204" pitchFamily="34" charset="0"/>
              </a:rPr>
              <a:t>could have</a:t>
            </a:r>
            <a:r>
              <a:rPr lang="en-GB" sz="2000" b="1" dirty="0">
                <a:solidFill>
                  <a:srgbClr val="000000"/>
                </a:solidFill>
                <a:effectLst/>
                <a:ea typeface="Calibri" panose="020F0502020204030204" pitchFamily="34" charset="0"/>
                <a:cs typeface="Arial" panose="020B0604020202020204" pitchFamily="34" charset="0"/>
              </a:rPr>
              <a:t> been 5,905 shares. </a:t>
            </a:r>
            <a:r>
              <a:rPr lang="en-GB" sz="2000" dirty="0">
                <a:solidFill>
                  <a:srgbClr val="000000"/>
                </a:solidFill>
                <a:ea typeface="Calibri" panose="020F0502020204030204" pitchFamily="34" charset="0"/>
                <a:cs typeface="Arial" panose="020B0604020202020204" pitchFamily="34" charset="0"/>
              </a:rPr>
              <a:t>At</a:t>
            </a:r>
            <a:r>
              <a:rPr lang="en-GB" sz="2000" dirty="0">
                <a:solidFill>
                  <a:srgbClr val="000000"/>
                </a:solidFill>
                <a:effectLst/>
                <a:ea typeface="Calibri" panose="020F0502020204030204" pitchFamily="34" charset="0"/>
                <a:cs typeface="Arial" panose="020B0604020202020204" pitchFamily="34" charset="0"/>
              </a:rPr>
              <a:t> US$100 000 the total subscription would be US $590.5 million, </a:t>
            </a:r>
            <a:r>
              <a:rPr lang="en-GB" sz="2000" b="1" dirty="0">
                <a:solidFill>
                  <a:srgbClr val="000000"/>
                </a:solidFill>
                <a:effectLst/>
                <a:ea typeface="Calibri" panose="020F0502020204030204" pitchFamily="34" charset="0"/>
                <a:cs typeface="Arial" panose="020B0604020202020204" pitchFamily="34" charset="0"/>
              </a:rPr>
              <a:t>with the paid-in capital being US $118 million</a:t>
            </a:r>
            <a:r>
              <a:rPr lang="en-GB" sz="2000" dirty="0">
                <a:solidFill>
                  <a:srgbClr val="000000"/>
                </a:solidFill>
                <a:effectLst/>
                <a:ea typeface="Calibri" panose="020F0502020204030204" pitchFamily="34" charset="0"/>
                <a:cs typeface="Arial" panose="020B0604020202020204" pitchFamily="34" charset="0"/>
              </a:rPr>
              <a:t>, and callable capital at US $472 million.</a:t>
            </a:r>
          </a:p>
          <a:p>
            <a:pPr algn="just" fontAlgn="ctr">
              <a:lnSpc>
                <a:spcPct val="100000"/>
              </a:lnSpc>
              <a:spcBef>
                <a:spcPts val="1000"/>
              </a:spcBef>
              <a:spcAft>
                <a:spcPts val="1000"/>
              </a:spcAft>
              <a:buFont typeface="Arial" panose="020B0604020202020204" pitchFamily="34" charset="0"/>
              <a:buChar char="•"/>
            </a:pPr>
            <a:r>
              <a:rPr lang="en-GB" sz="2000" dirty="0">
                <a:solidFill>
                  <a:srgbClr val="000000"/>
                </a:solidFill>
                <a:effectLst/>
                <a:ea typeface="Calibri" panose="020F0502020204030204" pitchFamily="34" charset="0"/>
              </a:rPr>
              <a:t>In 2015 former Minister of Finance, Nhlanhla Nene, consulted with Cabinet on the above option. The decision that was taken by Cabinet was the following “…. </a:t>
            </a:r>
            <a:r>
              <a:rPr lang="en-GB" sz="2000" i="1" dirty="0">
                <a:solidFill>
                  <a:srgbClr val="000000"/>
                </a:solidFill>
                <a:effectLst/>
                <a:ea typeface="Calibri" panose="020F0502020204030204" pitchFamily="34" charset="0"/>
              </a:rPr>
              <a:t>South Africa will take a symbolic </a:t>
            </a:r>
            <a:r>
              <a:rPr lang="en-GB" sz="2000" b="1" i="1" dirty="0">
                <a:solidFill>
                  <a:srgbClr val="000000"/>
                </a:solidFill>
                <a:effectLst/>
                <a:ea typeface="Calibri" panose="020F0502020204030204" pitchFamily="34" charset="0"/>
              </a:rPr>
              <a:t>US $60 million</a:t>
            </a:r>
            <a:r>
              <a:rPr lang="en-GB" sz="2000" i="1" dirty="0">
                <a:solidFill>
                  <a:srgbClr val="000000"/>
                </a:solidFill>
                <a:effectLst/>
                <a:ea typeface="Calibri" panose="020F0502020204030204" pitchFamily="34" charset="0"/>
              </a:rPr>
              <a:t> participation in the </a:t>
            </a:r>
            <a:r>
              <a:rPr lang="en-GB" sz="2000" i="1" dirty="0" err="1">
                <a:solidFill>
                  <a:srgbClr val="000000"/>
                </a:solidFill>
                <a:effectLst/>
                <a:ea typeface="Calibri" panose="020F0502020204030204" pitchFamily="34" charset="0"/>
              </a:rPr>
              <a:t>AIIB</a:t>
            </a:r>
            <a:r>
              <a:rPr lang="en-GB" sz="2000" i="1" dirty="0">
                <a:solidFill>
                  <a:srgbClr val="000000"/>
                </a:solidFill>
                <a:effectLst/>
                <a:ea typeface="Calibri" panose="020F0502020204030204" pitchFamily="34" charset="0"/>
              </a:rPr>
              <a:t>, </a:t>
            </a:r>
            <a:r>
              <a:rPr lang="en-GB" sz="2000" b="1" i="1" dirty="0">
                <a:solidFill>
                  <a:srgbClr val="000000"/>
                </a:solidFill>
                <a:effectLst/>
                <a:ea typeface="Calibri" panose="020F0502020204030204" pitchFamily="34" charset="0"/>
              </a:rPr>
              <a:t>which is 10% of its allocated voting shares. </a:t>
            </a:r>
            <a:r>
              <a:rPr lang="en-GB" sz="2000" i="1" dirty="0">
                <a:solidFill>
                  <a:srgbClr val="000000"/>
                </a:solidFill>
                <a:effectLst/>
                <a:ea typeface="Calibri" panose="020F0502020204030204" pitchFamily="34" charset="0"/>
              </a:rPr>
              <a:t>This will result in a callable amount of US$ 48 million; </a:t>
            </a:r>
            <a:r>
              <a:rPr lang="en-GB" sz="2000" b="1" i="1" dirty="0">
                <a:solidFill>
                  <a:srgbClr val="000000"/>
                </a:solidFill>
                <a:effectLst/>
                <a:ea typeface="Calibri" panose="020F0502020204030204" pitchFamily="34" charset="0"/>
              </a:rPr>
              <a:t>and a paid-in amount of US$12 million</a:t>
            </a:r>
            <a:r>
              <a:rPr lang="en-GB" sz="2000" i="1" dirty="0">
                <a:solidFill>
                  <a:srgbClr val="000000"/>
                </a:solidFill>
                <a:effectLst/>
                <a:ea typeface="Calibri" panose="020F0502020204030204" pitchFamily="34" charset="0"/>
              </a:rPr>
              <a:t> paid over 5 years.</a:t>
            </a:r>
          </a:p>
          <a:p>
            <a:pPr algn="just" fontAlgn="ctr">
              <a:lnSpc>
                <a:spcPct val="100000"/>
              </a:lnSpc>
              <a:spcBef>
                <a:spcPts val="1000"/>
              </a:spcBef>
              <a:spcAft>
                <a:spcPts val="1000"/>
              </a:spcAft>
              <a:buFont typeface="Arial" panose="020B0604020202020204" pitchFamily="34" charset="0"/>
              <a:buChar char="•"/>
            </a:pPr>
            <a:r>
              <a:rPr lang="en-GB" sz="2000" b="1" i="1" dirty="0">
                <a:solidFill>
                  <a:srgbClr val="000000"/>
                </a:solidFill>
                <a:ea typeface="Calibri" panose="020F0502020204030204" pitchFamily="34" charset="0"/>
              </a:rPr>
              <a:t>This option </a:t>
            </a:r>
            <a:r>
              <a:rPr lang="en-GB" sz="2000" b="1" i="1" dirty="0">
                <a:solidFill>
                  <a:srgbClr val="000000"/>
                </a:solidFill>
                <a:effectLst/>
                <a:ea typeface="Calibri" panose="020F0502020204030204" pitchFamily="34" charset="0"/>
              </a:rPr>
              <a:t>i</a:t>
            </a:r>
            <a:r>
              <a:rPr lang="en-GB" sz="2000" b="1" i="1" dirty="0">
                <a:solidFill>
                  <a:srgbClr val="000000"/>
                </a:solidFill>
                <a:ea typeface="Calibri" panose="020F0502020204030204" pitchFamily="34" charset="0"/>
              </a:rPr>
              <a:t>s no longer affordable to South Africa due prevailing economic and fiscal challenges</a:t>
            </a:r>
            <a:endParaRPr lang="en-ZA" sz="20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77182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9E87A-2F90-94E1-EA4B-BA6FBD0008DA}"/>
              </a:ext>
            </a:extLst>
          </p:cNvPr>
          <p:cNvSpPr>
            <a:spLocks noGrp="1"/>
          </p:cNvSpPr>
          <p:nvPr>
            <p:ph type="title"/>
          </p:nvPr>
        </p:nvSpPr>
        <p:spPr>
          <a:xfrm>
            <a:off x="288099" y="620038"/>
            <a:ext cx="8536487" cy="945715"/>
          </a:xfrm>
        </p:spPr>
        <p:txBody>
          <a:bodyPr>
            <a:normAutofit/>
          </a:bodyPr>
          <a:lstStyle/>
          <a:p>
            <a:r>
              <a:rPr lang="en-ZA" sz="2400" dirty="0"/>
              <a:t>PROPOSED SHAREHOLDING: AIIB</a:t>
            </a:r>
          </a:p>
        </p:txBody>
      </p:sp>
      <p:sp>
        <p:nvSpPr>
          <p:cNvPr id="3" name="Content Placeholder 2">
            <a:extLst>
              <a:ext uri="{FF2B5EF4-FFF2-40B4-BE49-F238E27FC236}">
                <a16:creationId xmlns:a16="http://schemas.microsoft.com/office/drawing/2014/main" xmlns="" id="{83F70ABE-8ED5-B108-45F4-1FCD6BB57257}"/>
              </a:ext>
            </a:extLst>
          </p:cNvPr>
          <p:cNvSpPr>
            <a:spLocks noGrp="1"/>
          </p:cNvSpPr>
          <p:nvPr>
            <p:ph idx="1"/>
          </p:nvPr>
        </p:nvSpPr>
        <p:spPr/>
        <p:txBody>
          <a:bodyPr/>
          <a:lstStyle/>
          <a:p>
            <a:pPr algn="just"/>
            <a:r>
              <a:rPr lang="en-GB" sz="2000" b="1" dirty="0">
                <a:solidFill>
                  <a:srgbClr val="000000"/>
                </a:solidFill>
                <a:effectLst/>
                <a:ea typeface="Calibri" panose="020F0502020204030204" pitchFamily="34" charset="0"/>
                <a:cs typeface="Arial" panose="020B0604020202020204" pitchFamily="34" charset="0"/>
              </a:rPr>
              <a:t>The AIIB Board of Directors have taken a decision that the minimum share subscription for any country shall be 50 shares</a:t>
            </a:r>
            <a:r>
              <a:rPr lang="en-GB" sz="2000" dirty="0">
                <a:solidFill>
                  <a:srgbClr val="000000"/>
                </a:solidFill>
                <a:effectLst/>
                <a:ea typeface="Calibri" panose="020F0502020204030204" pitchFamily="34" charset="0"/>
                <a:cs typeface="Arial" panose="020B0604020202020204" pitchFamily="34" charset="0"/>
              </a:rPr>
              <a:t>, having a nominal value of US$5 million – </a:t>
            </a:r>
            <a:r>
              <a:rPr lang="en-GB" sz="2000" b="1" dirty="0">
                <a:solidFill>
                  <a:srgbClr val="000000"/>
                </a:solidFill>
                <a:effectLst/>
                <a:ea typeface="Calibri" panose="020F0502020204030204" pitchFamily="34" charset="0"/>
                <a:cs typeface="Arial" panose="020B0604020202020204" pitchFamily="34" charset="0"/>
              </a:rPr>
              <a:t>this equates to a (paid-in) capital contribution of US$1 million </a:t>
            </a:r>
            <a:r>
              <a:rPr lang="en-GB" sz="2000" dirty="0">
                <a:solidFill>
                  <a:srgbClr val="000000"/>
                </a:solidFill>
                <a:effectLst/>
                <a:ea typeface="Calibri" panose="020F0502020204030204" pitchFamily="34" charset="0"/>
                <a:cs typeface="Arial" panose="020B0604020202020204" pitchFamily="34" charset="0"/>
              </a:rPr>
              <a:t>payable to the Bank in five equal instalments. </a:t>
            </a:r>
          </a:p>
          <a:p>
            <a:pPr algn="just"/>
            <a:r>
              <a:rPr lang="en-GB" sz="2000" dirty="0">
                <a:solidFill>
                  <a:srgbClr val="000000"/>
                </a:solidFill>
                <a:ea typeface="Calibri" panose="020F0502020204030204" pitchFamily="34" charset="0"/>
                <a:cs typeface="Arial" panose="020B0604020202020204" pitchFamily="34" charset="0"/>
              </a:rPr>
              <a:t>National Treasury recommended this option to Cabinet (approved 21 September 2022) since it will put less financial burden to the Country. </a:t>
            </a:r>
            <a:endParaRPr lang="en-GB" sz="2000" dirty="0">
              <a:solidFill>
                <a:srgbClr val="000000"/>
              </a:solidFill>
              <a:effectLst/>
              <a:ea typeface="Calibri" panose="020F0502020204030204" pitchFamily="34" charset="0"/>
              <a:cs typeface="Arial" panose="020B0604020202020204" pitchFamily="34" charset="0"/>
            </a:endParaRPr>
          </a:p>
          <a:p>
            <a:pPr algn="just"/>
            <a:r>
              <a:rPr lang="en-GB" sz="2000" dirty="0">
                <a:solidFill>
                  <a:srgbClr val="000000"/>
                </a:solidFill>
                <a:ea typeface="Calibri" panose="020F0502020204030204" pitchFamily="34" charset="0"/>
                <a:cs typeface="Arial" panose="020B0604020202020204" pitchFamily="34" charset="0"/>
              </a:rPr>
              <a:t>As a founding member South Africa will receive an additional 600 shares and the total </a:t>
            </a:r>
            <a:r>
              <a:rPr lang="en-GB" sz="2000" b="1" dirty="0">
                <a:solidFill>
                  <a:srgbClr val="000000"/>
                </a:solidFill>
                <a:ea typeface="Calibri" panose="020F0502020204030204" pitchFamily="34" charset="0"/>
                <a:cs typeface="Arial" panose="020B0604020202020204" pitchFamily="34" charset="0"/>
              </a:rPr>
              <a:t>SA shareholding will be 0.19 percent</a:t>
            </a:r>
            <a:r>
              <a:rPr lang="en-GB" sz="2000" dirty="0">
                <a:solidFill>
                  <a:srgbClr val="000000"/>
                </a:solidFill>
                <a:ea typeface="Calibri" panose="020F0502020204030204" pitchFamily="34" charset="0"/>
                <a:cs typeface="Arial" panose="020B0604020202020204" pitchFamily="34" charset="0"/>
              </a:rPr>
              <a:t>.  </a:t>
            </a:r>
            <a:endParaRPr lang="en-ZA" sz="2000" dirty="0">
              <a:effectLst/>
              <a:ea typeface="Calibri" panose="020F0502020204030204" pitchFamily="34" charset="0"/>
              <a:cs typeface="Arial" panose="020B0604020202020204" pitchFamily="34" charset="0"/>
            </a:endParaRPr>
          </a:p>
          <a:p>
            <a:pPr algn="just"/>
            <a:r>
              <a:rPr lang="en-GB" sz="2000" dirty="0">
                <a:solidFill>
                  <a:srgbClr val="000000"/>
                </a:solidFill>
                <a:effectLst/>
                <a:ea typeface="Calibri" panose="020F0502020204030204" pitchFamily="34" charset="0"/>
                <a:cs typeface="Arial" panose="020B0604020202020204" pitchFamily="34" charset="0"/>
              </a:rPr>
              <a:t>To retain status of founding member </a:t>
            </a:r>
            <a:r>
              <a:rPr lang="en-GB" sz="2000" dirty="0">
                <a:solidFill>
                  <a:srgbClr val="000000"/>
                </a:solidFill>
                <a:ea typeface="Calibri" panose="020F0502020204030204" pitchFamily="34" charset="0"/>
                <a:cs typeface="Arial" panose="020B0604020202020204" pitchFamily="34" charset="0"/>
              </a:rPr>
              <a:t>the National Treasury </a:t>
            </a:r>
            <a:r>
              <a:rPr lang="en-GB" sz="2000" dirty="0">
                <a:solidFill>
                  <a:srgbClr val="000000"/>
                </a:solidFill>
                <a:effectLst/>
                <a:ea typeface="Calibri" panose="020F0502020204030204" pitchFamily="34" charset="0"/>
                <a:cs typeface="Arial" panose="020B0604020202020204" pitchFamily="34" charset="0"/>
              </a:rPr>
              <a:t>will have to pay the entire amount by 31 December 2022</a:t>
            </a:r>
            <a:r>
              <a:rPr lang="en-GB" sz="2000" dirty="0">
                <a:solidFill>
                  <a:srgbClr val="000000"/>
                </a:solidFill>
                <a:ea typeface="Calibri" panose="020F0502020204030204" pitchFamily="34" charset="0"/>
                <a:cs typeface="Arial" panose="020B0604020202020204" pitchFamily="34" charset="0"/>
              </a:rPr>
              <a:t>. </a:t>
            </a:r>
          </a:p>
          <a:p>
            <a:endParaRPr lang="en-ZA" dirty="0"/>
          </a:p>
        </p:txBody>
      </p:sp>
    </p:spTree>
    <p:extLst>
      <p:ext uri="{BB962C8B-B14F-4D97-AF65-F5344CB8AC3E}">
        <p14:creationId xmlns:p14="http://schemas.microsoft.com/office/powerpoint/2010/main" xmlns="" val="124121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26C65-6BC6-3E9D-7893-1B77DD3D6799}"/>
              </a:ext>
            </a:extLst>
          </p:cNvPr>
          <p:cNvSpPr>
            <a:spLocks noGrp="1"/>
          </p:cNvSpPr>
          <p:nvPr>
            <p:ph type="title"/>
          </p:nvPr>
        </p:nvSpPr>
        <p:spPr>
          <a:xfrm>
            <a:off x="263003" y="496214"/>
            <a:ext cx="8951294" cy="831414"/>
          </a:xfrm>
        </p:spPr>
        <p:txBody>
          <a:bodyPr>
            <a:normAutofit/>
          </a:bodyPr>
          <a:lstStyle/>
          <a:p>
            <a:pPr marL="88900" lvl="1" algn="l"/>
            <a:r>
              <a:rPr lang="en-ZA" sz="2500" b="1" kern="1200" dirty="0">
                <a:solidFill>
                  <a:schemeClr val="tx1"/>
                </a:solidFill>
                <a:latin typeface="+mj-lt"/>
                <a:ea typeface="+mj-ea"/>
                <a:cs typeface="+mj-cs"/>
              </a:rPr>
              <a:t>PROPOSED MEMBERSHIP: FINANCIAL IMPLICATIONS</a:t>
            </a:r>
          </a:p>
        </p:txBody>
      </p:sp>
      <p:sp>
        <p:nvSpPr>
          <p:cNvPr id="3" name="Content Placeholder 2">
            <a:extLst>
              <a:ext uri="{FF2B5EF4-FFF2-40B4-BE49-F238E27FC236}">
                <a16:creationId xmlns:a16="http://schemas.microsoft.com/office/drawing/2014/main" xmlns="" id="{43FFA146-36AE-7633-22AA-E951A91899D9}"/>
              </a:ext>
            </a:extLst>
          </p:cNvPr>
          <p:cNvSpPr>
            <a:spLocks noGrp="1"/>
          </p:cNvSpPr>
          <p:nvPr>
            <p:ph idx="1"/>
          </p:nvPr>
        </p:nvSpPr>
        <p:spPr>
          <a:xfrm>
            <a:off x="137047" y="1384778"/>
            <a:ext cx="8743950" cy="5262511"/>
          </a:xfrm>
        </p:spPr>
        <p:txBody>
          <a:bodyPr/>
          <a:lstStyle/>
          <a:p>
            <a:endParaRPr lang="en-ZA" sz="2000" dirty="0">
              <a:ea typeface="Malgun Gothic" panose="020B0503020000020004" pitchFamily="34" charset="-127"/>
            </a:endParaRPr>
          </a:p>
          <a:p>
            <a:endParaRPr lang="en-ZA" sz="2000" dirty="0">
              <a:ea typeface="Malgun Gothic" panose="020B0503020000020004" pitchFamily="34" charset="-127"/>
            </a:endParaRPr>
          </a:p>
          <a:p>
            <a:pPr marL="0" indent="0">
              <a:buNone/>
            </a:pPr>
            <a:endParaRPr lang="en-ZA" sz="2000" dirty="0">
              <a:effectLst/>
              <a:ea typeface="Malgun Gothic" panose="020B0503020000020004" pitchFamily="34" charset="-127"/>
            </a:endParaRPr>
          </a:p>
          <a:p>
            <a:endParaRPr lang="en-US" sz="1800" dirty="0">
              <a:latin typeface="+mj-lt"/>
            </a:endParaRPr>
          </a:p>
          <a:p>
            <a:endParaRPr lang="en-US" sz="1800" dirty="0">
              <a:latin typeface="+mj-lt"/>
            </a:endParaRPr>
          </a:p>
          <a:p>
            <a:pPr marL="0" indent="0">
              <a:buNone/>
            </a:pPr>
            <a:endParaRPr lang="en-ZA" sz="1800" dirty="0">
              <a:effectLst/>
              <a:latin typeface="+mj-lt"/>
              <a:ea typeface="Malgun Gothic" panose="020B0503020000020004" pitchFamily="34" charset="-127"/>
            </a:endParaRPr>
          </a:p>
          <a:p>
            <a:endParaRPr lang="en-ZA" sz="2000" dirty="0"/>
          </a:p>
          <a:p>
            <a:endParaRPr lang="en-ZA" sz="2000" dirty="0"/>
          </a:p>
          <a:p>
            <a:endParaRPr lang="en-ZA" sz="2000" dirty="0"/>
          </a:p>
          <a:p>
            <a:endParaRPr lang="en-ZA" sz="2000" dirty="0"/>
          </a:p>
        </p:txBody>
      </p:sp>
      <p:sp>
        <p:nvSpPr>
          <p:cNvPr id="12" name="TextBox 11">
            <a:extLst>
              <a:ext uri="{FF2B5EF4-FFF2-40B4-BE49-F238E27FC236}">
                <a16:creationId xmlns:a16="http://schemas.microsoft.com/office/drawing/2014/main" xmlns="" id="{01E3479B-7B3A-54AF-9139-E7FCA51C9159}"/>
              </a:ext>
            </a:extLst>
          </p:cNvPr>
          <p:cNvSpPr txBox="1"/>
          <p:nvPr/>
        </p:nvSpPr>
        <p:spPr>
          <a:xfrm>
            <a:off x="137047" y="4146203"/>
            <a:ext cx="8691236" cy="1682512"/>
          </a:xfrm>
          <a:prstGeom prst="rect">
            <a:avLst/>
          </a:prstGeom>
          <a:noFill/>
        </p:spPr>
        <p:txBody>
          <a:bodyPr wrap="square">
            <a:spAutoFit/>
          </a:bodyPr>
          <a:lstStyle/>
          <a:p>
            <a:pPr marL="171450" indent="-171450" algn="just" defTabSz="685800">
              <a:lnSpc>
                <a:spcPct val="90000"/>
              </a:lnSpc>
              <a:spcBef>
                <a:spcPts val="750"/>
              </a:spcBef>
              <a:buFont typeface="Arial"/>
              <a:buChar char="•"/>
            </a:pPr>
            <a:endParaRPr lang="en-US" sz="2000" dirty="0">
              <a:latin typeface="+mj-lt"/>
              <a:ea typeface="Malgun Gothic" panose="020B0503020000020004" pitchFamily="34" charset="-127"/>
            </a:endParaRPr>
          </a:p>
          <a:p>
            <a:pPr algn="just" defTabSz="685800">
              <a:lnSpc>
                <a:spcPct val="90000"/>
              </a:lnSpc>
              <a:spcBef>
                <a:spcPts val="750"/>
              </a:spcBef>
            </a:pPr>
            <a:endParaRPr lang="en-US" sz="2000" dirty="0">
              <a:latin typeface="+mj-lt"/>
              <a:ea typeface="Malgun Gothic" panose="020B0503020000020004" pitchFamily="34" charset="-127"/>
            </a:endParaRPr>
          </a:p>
          <a:p>
            <a:pPr marL="171450" indent="-171450" algn="just" defTabSz="685800">
              <a:lnSpc>
                <a:spcPct val="90000"/>
              </a:lnSpc>
              <a:spcBef>
                <a:spcPts val="750"/>
              </a:spcBef>
              <a:buFont typeface="Arial"/>
              <a:buChar char="•"/>
            </a:pPr>
            <a:r>
              <a:rPr lang="en-ZA" sz="2000" dirty="0"/>
              <a:t>Funding has been secured within the International Division of the National Treasury through the African Development Bank (AfDB) savings to pay the US$1 million in one payment.</a:t>
            </a:r>
            <a:endParaRPr lang="en-US" sz="2000" dirty="0">
              <a:latin typeface="+mj-lt"/>
              <a:ea typeface="Malgun Gothic" panose="020B0503020000020004" pitchFamily="34" charset="-127"/>
            </a:endParaRPr>
          </a:p>
        </p:txBody>
      </p:sp>
      <p:graphicFrame>
        <p:nvGraphicFramePr>
          <p:cNvPr id="5" name="Table 5">
            <a:extLst>
              <a:ext uri="{FF2B5EF4-FFF2-40B4-BE49-F238E27FC236}">
                <a16:creationId xmlns:a16="http://schemas.microsoft.com/office/drawing/2014/main" xmlns="" id="{2A726236-E9A6-7423-BA65-6A9D2ACFEF78}"/>
              </a:ext>
            </a:extLst>
          </p:cNvPr>
          <p:cNvGraphicFramePr>
            <a:graphicFrameLocks noGrp="1"/>
          </p:cNvGraphicFramePr>
          <p:nvPr>
            <p:extLst>
              <p:ext uri="{D42A27DB-BD31-4B8C-83A1-F6EECF244321}">
                <p14:modId xmlns:p14="http://schemas.microsoft.com/office/powerpoint/2010/main" xmlns="" val="1470325507"/>
              </p:ext>
            </p:extLst>
          </p:nvPr>
        </p:nvGraphicFramePr>
        <p:xfrm>
          <a:off x="256478" y="1215614"/>
          <a:ext cx="8505087" cy="3374901"/>
        </p:xfrm>
        <a:graphic>
          <a:graphicData uri="http://schemas.openxmlformats.org/drawingml/2006/table">
            <a:tbl>
              <a:tblPr firstRow="1" bandRow="1">
                <a:tableStyleId>{5C22544A-7EE6-4342-B048-85BDC9FD1C3A}</a:tableStyleId>
              </a:tblPr>
              <a:tblGrid>
                <a:gridCol w="1645474">
                  <a:extLst>
                    <a:ext uri="{9D8B030D-6E8A-4147-A177-3AD203B41FA5}">
                      <a16:colId xmlns:a16="http://schemas.microsoft.com/office/drawing/2014/main" xmlns="" val="2611147789"/>
                    </a:ext>
                  </a:extLst>
                </a:gridCol>
                <a:gridCol w="1412763">
                  <a:extLst>
                    <a:ext uri="{9D8B030D-6E8A-4147-A177-3AD203B41FA5}">
                      <a16:colId xmlns:a16="http://schemas.microsoft.com/office/drawing/2014/main" xmlns="" val="3811778651"/>
                    </a:ext>
                  </a:extLst>
                </a:gridCol>
                <a:gridCol w="1836897">
                  <a:extLst>
                    <a:ext uri="{9D8B030D-6E8A-4147-A177-3AD203B41FA5}">
                      <a16:colId xmlns:a16="http://schemas.microsoft.com/office/drawing/2014/main" xmlns="" val="1278794658"/>
                    </a:ext>
                  </a:extLst>
                </a:gridCol>
                <a:gridCol w="1915063">
                  <a:extLst>
                    <a:ext uri="{9D8B030D-6E8A-4147-A177-3AD203B41FA5}">
                      <a16:colId xmlns:a16="http://schemas.microsoft.com/office/drawing/2014/main" xmlns="" val="885779071"/>
                    </a:ext>
                  </a:extLst>
                </a:gridCol>
                <a:gridCol w="1694890">
                  <a:extLst>
                    <a:ext uri="{9D8B030D-6E8A-4147-A177-3AD203B41FA5}">
                      <a16:colId xmlns:a16="http://schemas.microsoft.com/office/drawing/2014/main" xmlns="" val="352080170"/>
                    </a:ext>
                  </a:extLst>
                </a:gridCol>
              </a:tblGrid>
              <a:tr h="1043181">
                <a:tc>
                  <a:txBody>
                    <a:bodyPr/>
                    <a:lstStyle/>
                    <a:p>
                      <a:endParaRPr lang="en-ZA" sz="1500" dirty="0"/>
                    </a:p>
                  </a:txBody>
                  <a:tcPr/>
                </a:tc>
                <a:tc>
                  <a:txBody>
                    <a:bodyPr/>
                    <a:lstStyle/>
                    <a:p>
                      <a:r>
                        <a:rPr lang="en-ZA" sz="1500" dirty="0"/>
                        <a:t>Shareholding</a:t>
                      </a:r>
                    </a:p>
                  </a:txBody>
                  <a:tcPr/>
                </a:tc>
                <a:tc>
                  <a:txBody>
                    <a:bodyPr/>
                    <a:lstStyle/>
                    <a:p>
                      <a:r>
                        <a:rPr lang="en-ZA" sz="1500" dirty="0"/>
                        <a:t>Total Contribution</a:t>
                      </a:r>
                    </a:p>
                  </a:txBody>
                  <a:tcPr/>
                </a:tc>
                <a:tc>
                  <a:txBody>
                    <a:bodyPr/>
                    <a:lstStyle/>
                    <a:p>
                      <a:r>
                        <a:rPr lang="en-ZA" sz="1500" dirty="0"/>
                        <a:t>Paid-in Capital</a:t>
                      </a:r>
                    </a:p>
                  </a:txBody>
                  <a:tcPr/>
                </a:tc>
                <a:tc>
                  <a:txBody>
                    <a:bodyPr/>
                    <a:lstStyle/>
                    <a:p>
                      <a:r>
                        <a:rPr lang="en-ZA" sz="1500" dirty="0"/>
                        <a:t>Callable Capital</a:t>
                      </a:r>
                    </a:p>
                  </a:txBody>
                  <a:tcPr/>
                </a:tc>
                <a:extLst>
                  <a:ext uri="{0D108BD9-81ED-4DB2-BD59-A6C34878D82A}">
                    <a16:rowId xmlns:a16="http://schemas.microsoft.com/office/drawing/2014/main" xmlns="" val="2295701437"/>
                  </a:ext>
                </a:extLst>
              </a:tr>
              <a:tr h="769213">
                <a:tc>
                  <a:txBody>
                    <a:bodyPr/>
                    <a:lstStyle/>
                    <a:p>
                      <a:r>
                        <a:rPr lang="en-ZA" sz="1500" b="1" dirty="0"/>
                        <a:t>Indicative by </a:t>
                      </a:r>
                      <a:r>
                        <a:rPr lang="en-ZA" sz="1500" b="1" dirty="0" err="1"/>
                        <a:t>AIIB</a:t>
                      </a:r>
                      <a:endParaRPr lang="en-ZA" sz="15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dirty="0"/>
                        <a:t>5, 905 (+600 shares)</a:t>
                      </a:r>
                    </a:p>
                    <a:p>
                      <a:endParaRPr lang="en-ZA" sz="1500" dirty="0"/>
                    </a:p>
                  </a:txBody>
                  <a:tcPr/>
                </a:tc>
                <a:tc>
                  <a:txBody>
                    <a:bodyPr/>
                    <a:lstStyle/>
                    <a:p>
                      <a:r>
                        <a:rPr lang="en-ZA" sz="1500" dirty="0"/>
                        <a:t>$590 million</a:t>
                      </a:r>
                    </a:p>
                  </a:txBody>
                  <a:tcPr/>
                </a:tc>
                <a:tc>
                  <a:txBody>
                    <a:bodyPr/>
                    <a:lstStyle/>
                    <a:p>
                      <a:r>
                        <a:rPr lang="en-ZA" sz="1500" dirty="0"/>
                        <a:t>$118 million</a:t>
                      </a:r>
                    </a:p>
                  </a:txBody>
                  <a:tcPr/>
                </a:tc>
                <a:tc>
                  <a:txBody>
                    <a:bodyPr/>
                    <a:lstStyle/>
                    <a:p>
                      <a:r>
                        <a:rPr lang="en-ZA" sz="1500" dirty="0"/>
                        <a:t>$472 million</a:t>
                      </a:r>
                    </a:p>
                  </a:txBody>
                  <a:tcPr/>
                </a:tc>
                <a:extLst>
                  <a:ext uri="{0D108BD9-81ED-4DB2-BD59-A6C34878D82A}">
                    <a16:rowId xmlns:a16="http://schemas.microsoft.com/office/drawing/2014/main" xmlns="" val="2806738736"/>
                  </a:ext>
                </a:extLst>
              </a:tr>
              <a:tr h="652729">
                <a:tc>
                  <a:txBody>
                    <a:bodyPr/>
                    <a:lstStyle/>
                    <a:p>
                      <a:r>
                        <a:rPr lang="en-ZA" sz="1500" b="1" dirty="0"/>
                        <a:t>2015 Cabinet Recommendation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dirty="0"/>
                        <a:t>590 (+600 shares)</a:t>
                      </a:r>
                    </a:p>
                    <a:p>
                      <a:endParaRPr lang="en-ZA" sz="1500" dirty="0"/>
                    </a:p>
                  </a:txBody>
                  <a:tcPr/>
                </a:tc>
                <a:tc>
                  <a:txBody>
                    <a:bodyPr/>
                    <a:lstStyle/>
                    <a:p>
                      <a:r>
                        <a:rPr lang="en-ZA" sz="1500" dirty="0"/>
                        <a:t>$60 million</a:t>
                      </a:r>
                    </a:p>
                  </a:txBody>
                  <a:tcPr/>
                </a:tc>
                <a:tc>
                  <a:txBody>
                    <a:bodyPr/>
                    <a:lstStyle/>
                    <a:p>
                      <a:r>
                        <a:rPr lang="en-ZA" sz="1500" dirty="0"/>
                        <a:t>$12 million</a:t>
                      </a:r>
                    </a:p>
                  </a:txBody>
                  <a:tcPr/>
                </a:tc>
                <a:tc>
                  <a:txBody>
                    <a:bodyPr/>
                    <a:lstStyle/>
                    <a:p>
                      <a:r>
                        <a:rPr lang="en-ZA" sz="1500" dirty="0"/>
                        <a:t>$48 million</a:t>
                      </a:r>
                    </a:p>
                  </a:txBody>
                  <a:tcPr/>
                </a:tc>
                <a:extLst>
                  <a:ext uri="{0D108BD9-81ED-4DB2-BD59-A6C34878D82A}">
                    <a16:rowId xmlns:a16="http://schemas.microsoft.com/office/drawing/2014/main" xmlns="" val="3718427021"/>
                  </a:ext>
                </a:extLst>
              </a:tr>
              <a:tr h="652729">
                <a:tc>
                  <a:txBody>
                    <a:bodyPr/>
                    <a:lstStyle/>
                    <a:p>
                      <a:r>
                        <a:rPr lang="en-ZA" sz="1500" b="1" dirty="0"/>
                        <a:t>National Treasury </a:t>
                      </a:r>
                    </a:p>
                    <a:p>
                      <a:r>
                        <a:rPr lang="en-ZA" sz="1500" b="1" dirty="0"/>
                        <a:t>Recommendation-Approved by Cab </a:t>
                      </a:r>
                    </a:p>
                  </a:txBody>
                  <a:tcPr/>
                </a:tc>
                <a:tc>
                  <a:txBody>
                    <a:bodyPr/>
                    <a:lstStyle/>
                    <a:p>
                      <a:r>
                        <a:rPr lang="en-ZA" sz="1500" dirty="0"/>
                        <a:t>50 (minimum)</a:t>
                      </a:r>
                    </a:p>
                    <a:p>
                      <a:r>
                        <a:rPr lang="en-ZA" sz="1500" dirty="0"/>
                        <a:t>(+600 shares)</a:t>
                      </a:r>
                    </a:p>
                  </a:txBody>
                  <a:tcPr/>
                </a:tc>
                <a:tc>
                  <a:txBody>
                    <a:bodyPr/>
                    <a:lstStyle/>
                    <a:p>
                      <a:r>
                        <a:rPr lang="en-ZA" sz="1500" dirty="0"/>
                        <a:t>$5 million</a:t>
                      </a:r>
                    </a:p>
                  </a:txBody>
                  <a:tcPr/>
                </a:tc>
                <a:tc>
                  <a:txBody>
                    <a:bodyPr/>
                    <a:lstStyle/>
                    <a:p>
                      <a:r>
                        <a:rPr lang="en-ZA" sz="1500" dirty="0"/>
                        <a:t>$1 million</a:t>
                      </a:r>
                    </a:p>
                  </a:txBody>
                  <a:tcPr/>
                </a:tc>
                <a:tc>
                  <a:txBody>
                    <a:bodyPr/>
                    <a:lstStyle/>
                    <a:p>
                      <a:r>
                        <a:rPr lang="en-ZA" sz="1500" dirty="0"/>
                        <a:t>$4 million</a:t>
                      </a:r>
                    </a:p>
                  </a:txBody>
                  <a:tcPr/>
                </a:tc>
                <a:extLst>
                  <a:ext uri="{0D108BD9-81ED-4DB2-BD59-A6C34878D82A}">
                    <a16:rowId xmlns:a16="http://schemas.microsoft.com/office/drawing/2014/main" xmlns="" val="2791679733"/>
                  </a:ext>
                </a:extLst>
              </a:tr>
            </a:tbl>
          </a:graphicData>
        </a:graphic>
      </p:graphicFrame>
    </p:spTree>
    <p:extLst>
      <p:ext uri="{BB962C8B-B14F-4D97-AF65-F5344CB8AC3E}">
        <p14:creationId xmlns:p14="http://schemas.microsoft.com/office/powerpoint/2010/main" xmlns="" val="139573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95CEC-53AA-CDD8-3040-E7312162B6DF}"/>
              </a:ext>
            </a:extLst>
          </p:cNvPr>
          <p:cNvSpPr>
            <a:spLocks noGrp="1"/>
          </p:cNvSpPr>
          <p:nvPr>
            <p:ph type="title"/>
          </p:nvPr>
        </p:nvSpPr>
        <p:spPr>
          <a:xfrm>
            <a:off x="607513" y="472061"/>
            <a:ext cx="8536487" cy="742949"/>
          </a:xfrm>
        </p:spPr>
        <p:txBody>
          <a:bodyPr>
            <a:normAutofit/>
          </a:bodyPr>
          <a:lstStyle/>
          <a:p>
            <a:r>
              <a:rPr lang="en-GB" sz="2600" dirty="0"/>
              <a:t>Case to ratify the Articles of Agreement </a:t>
            </a:r>
            <a:endParaRPr lang="en-ZA" sz="2600" dirty="0"/>
          </a:p>
        </p:txBody>
      </p:sp>
      <p:sp>
        <p:nvSpPr>
          <p:cNvPr id="3" name="Content Placeholder 2">
            <a:extLst>
              <a:ext uri="{FF2B5EF4-FFF2-40B4-BE49-F238E27FC236}">
                <a16:creationId xmlns:a16="http://schemas.microsoft.com/office/drawing/2014/main" xmlns="" id="{7C06531F-7670-A358-56B2-1468A2CE8737}"/>
              </a:ext>
            </a:extLst>
          </p:cNvPr>
          <p:cNvSpPr>
            <a:spLocks noGrp="1"/>
          </p:cNvSpPr>
          <p:nvPr>
            <p:ph idx="1"/>
          </p:nvPr>
        </p:nvSpPr>
        <p:spPr>
          <a:xfrm>
            <a:off x="177908" y="1215010"/>
            <a:ext cx="8788183" cy="5432678"/>
          </a:xfrm>
        </p:spPr>
        <p:txBody>
          <a:bodyPr>
            <a:noAutofit/>
          </a:bodyPr>
          <a:lstStyle/>
          <a:p>
            <a:pPr marL="457200" indent="-457200" algn="just">
              <a:buFont typeface="+mj-lt"/>
              <a:buAutoNum type="arabicPeriod"/>
            </a:pPr>
            <a:r>
              <a:rPr lang="en-GB" sz="2000" dirty="0">
                <a:solidFill>
                  <a:srgbClr val="000000"/>
                </a:solidFill>
                <a:latin typeface="+mj-lt"/>
              </a:rPr>
              <a:t>South Africa’s participation in the AIIB was intended to be a symbolic gesture, geared towards </a:t>
            </a:r>
            <a:r>
              <a:rPr lang="en-GB" sz="2000" b="1" dirty="0">
                <a:solidFill>
                  <a:srgbClr val="000000"/>
                </a:solidFill>
                <a:latin typeface="+mj-lt"/>
              </a:rPr>
              <a:t>strengthening burgeoning business relationships in the Asia region</a:t>
            </a:r>
            <a:r>
              <a:rPr lang="en-GB" sz="2000" dirty="0">
                <a:solidFill>
                  <a:srgbClr val="000000"/>
                </a:solidFill>
                <a:latin typeface="+mj-lt"/>
              </a:rPr>
              <a:t>, and towards demonstrating solidarity with the region’s development aspirations under “</a:t>
            </a:r>
            <a:r>
              <a:rPr lang="en-GB" sz="2000" b="1" dirty="0">
                <a:solidFill>
                  <a:srgbClr val="000000"/>
                </a:solidFill>
                <a:latin typeface="+mj-lt"/>
              </a:rPr>
              <a:t>South-South Cooperation</a:t>
            </a:r>
            <a:r>
              <a:rPr lang="en-GB" sz="2000" dirty="0">
                <a:solidFill>
                  <a:srgbClr val="000000"/>
                </a:solidFill>
                <a:latin typeface="+mj-lt"/>
              </a:rPr>
              <a:t>”. This is important since AIIB was established by China. </a:t>
            </a:r>
          </a:p>
          <a:p>
            <a:pPr marL="457200" indent="-457200" algn="just">
              <a:buFont typeface="+mj-lt"/>
              <a:buAutoNum type="arabicPeriod"/>
            </a:pPr>
            <a:r>
              <a:rPr lang="en-GB" sz="2000" dirty="0">
                <a:solidFill>
                  <a:srgbClr val="000000"/>
                </a:solidFill>
                <a:latin typeface="+mj-lt"/>
              </a:rPr>
              <a:t>As a non-regional, South Africa would be able to borrow from the AIIB. The </a:t>
            </a:r>
            <a:r>
              <a:rPr lang="en-GB" sz="2000" dirty="0" err="1">
                <a:solidFill>
                  <a:srgbClr val="000000"/>
                </a:solidFill>
                <a:latin typeface="+mj-lt"/>
              </a:rPr>
              <a:t>AoA</a:t>
            </a:r>
            <a:r>
              <a:rPr lang="en-GB" sz="2000" dirty="0">
                <a:solidFill>
                  <a:srgbClr val="000000"/>
                </a:solidFill>
                <a:latin typeface="+mj-lt"/>
              </a:rPr>
              <a:t> authorize the Bank to invest in any Member, i.e., both regional and non-regional (Article 11.1(a)) </a:t>
            </a:r>
            <a:r>
              <a:rPr lang="en-GB" sz="2000" b="1" dirty="0">
                <a:solidFill>
                  <a:srgbClr val="000000"/>
                </a:solidFill>
                <a:latin typeface="+mj-lt"/>
              </a:rPr>
              <a:t>with a ceiling on such investments as a share of total Bank (15 percent to non-regional, $15 billion at current level). </a:t>
            </a:r>
            <a:r>
              <a:rPr lang="en-GB" sz="2000" dirty="0">
                <a:solidFill>
                  <a:srgbClr val="000000"/>
                </a:solidFill>
                <a:latin typeface="+mj-lt"/>
              </a:rPr>
              <a:t>Considering </a:t>
            </a:r>
            <a:r>
              <a:rPr lang="en-GB" sz="2000" b="1" dirty="0">
                <a:solidFill>
                  <a:srgbClr val="000000"/>
                </a:solidFill>
                <a:latin typeface="+mj-lt"/>
              </a:rPr>
              <a:t>low capital subscription of $1million by South Africa</a:t>
            </a:r>
          </a:p>
          <a:p>
            <a:pPr marL="457200" indent="-457200" algn="just">
              <a:buFont typeface="+mj-lt"/>
              <a:buAutoNum type="arabicPeriod"/>
            </a:pPr>
            <a:r>
              <a:rPr lang="en-GB" sz="2000" dirty="0">
                <a:solidFill>
                  <a:srgbClr val="000000"/>
                </a:solidFill>
                <a:latin typeface="+mj-lt"/>
              </a:rPr>
              <a:t>The AIIB is distinguishing  itself as leader in </a:t>
            </a:r>
            <a:r>
              <a:rPr lang="en-GB" sz="2000" b="1" dirty="0">
                <a:solidFill>
                  <a:srgbClr val="000000"/>
                </a:solidFill>
                <a:latin typeface="+mj-lt"/>
              </a:rPr>
              <a:t>Green Infrastructure Investments </a:t>
            </a:r>
            <a:r>
              <a:rPr lang="en-GB" sz="2000" dirty="0">
                <a:solidFill>
                  <a:srgbClr val="000000"/>
                </a:solidFill>
                <a:latin typeface="+mj-lt"/>
              </a:rPr>
              <a:t>(50% of its portfolio funding green projects in member countries) from other Multilateral Development Banks (MDBs)</a:t>
            </a:r>
            <a:r>
              <a:rPr lang="en-GB" sz="2000" b="1" dirty="0">
                <a:solidFill>
                  <a:srgbClr val="000000"/>
                </a:solidFill>
                <a:latin typeface="+mj-lt"/>
              </a:rPr>
              <a:t>. </a:t>
            </a:r>
            <a:r>
              <a:rPr lang="en-GB" sz="2000" dirty="0">
                <a:solidFill>
                  <a:srgbClr val="000000"/>
                </a:solidFill>
                <a:latin typeface="+mj-lt"/>
              </a:rPr>
              <a:t>South Africa may benefit through technical assistance and financing of its clean energy transition programme. </a:t>
            </a:r>
          </a:p>
          <a:p>
            <a:pPr marL="0" indent="0" algn="just">
              <a:buNone/>
            </a:pPr>
            <a:endParaRPr lang="en-GB" sz="2000" dirty="0">
              <a:solidFill>
                <a:srgbClr val="000000"/>
              </a:solidFill>
              <a:latin typeface="+mj-lt"/>
            </a:endParaRPr>
          </a:p>
          <a:p>
            <a:pPr marL="457200" indent="-457200" algn="just">
              <a:buFont typeface="+mj-lt"/>
              <a:buAutoNum type="arabicPeriod"/>
            </a:pPr>
            <a:endParaRPr lang="en-GB" sz="1800" dirty="0">
              <a:solidFill>
                <a:srgbClr val="000000"/>
              </a:solidFill>
              <a:latin typeface="+mj-lt"/>
            </a:endParaRPr>
          </a:p>
          <a:p>
            <a:pPr marL="0" indent="0" algn="just">
              <a:buNone/>
            </a:pPr>
            <a:endParaRPr lang="en-ZA" sz="2200" dirty="0">
              <a:solidFill>
                <a:srgbClr val="000000"/>
              </a:solidFill>
              <a:latin typeface="+mj-lt"/>
            </a:endParaRPr>
          </a:p>
          <a:p>
            <a:pPr marL="0" indent="0" algn="just">
              <a:buNone/>
            </a:pPr>
            <a:endParaRPr lang="en-ZA" sz="2200" dirty="0">
              <a:latin typeface="+mj-lt"/>
            </a:endParaRPr>
          </a:p>
        </p:txBody>
      </p:sp>
    </p:spTree>
    <p:extLst>
      <p:ext uri="{BB962C8B-B14F-4D97-AF65-F5344CB8AC3E}">
        <p14:creationId xmlns:p14="http://schemas.microsoft.com/office/powerpoint/2010/main" xmlns="" val="396530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1A0DB-2616-99FC-724C-37E5D603CADC}"/>
              </a:ext>
            </a:extLst>
          </p:cNvPr>
          <p:cNvSpPr>
            <a:spLocks noGrp="1"/>
          </p:cNvSpPr>
          <p:nvPr>
            <p:ph type="title"/>
          </p:nvPr>
        </p:nvSpPr>
        <p:spPr/>
        <p:txBody>
          <a:bodyPr/>
          <a:lstStyle/>
          <a:p>
            <a:r>
              <a:rPr lang="en-GB" sz="3600" dirty="0"/>
              <a:t>Case to ratify the Articles of Agreement </a:t>
            </a:r>
            <a:endParaRPr lang="en-ZA" dirty="0"/>
          </a:p>
        </p:txBody>
      </p:sp>
      <p:sp>
        <p:nvSpPr>
          <p:cNvPr id="3" name="Content Placeholder 2">
            <a:extLst>
              <a:ext uri="{FF2B5EF4-FFF2-40B4-BE49-F238E27FC236}">
                <a16:creationId xmlns:a16="http://schemas.microsoft.com/office/drawing/2014/main" xmlns="" id="{094D1F70-66D3-5824-76C7-FE3F3182750C}"/>
              </a:ext>
            </a:extLst>
          </p:cNvPr>
          <p:cNvSpPr>
            <a:spLocks noGrp="1"/>
          </p:cNvSpPr>
          <p:nvPr>
            <p:ph idx="1"/>
          </p:nvPr>
        </p:nvSpPr>
        <p:spPr/>
        <p:txBody>
          <a:bodyPr/>
          <a:lstStyle/>
          <a:p>
            <a:pPr marL="457200" indent="-457200" algn="just">
              <a:buAutoNum type="arabicPeriod" startAt="4"/>
            </a:pPr>
            <a:r>
              <a:rPr lang="en-GB" sz="2400" dirty="0">
                <a:solidFill>
                  <a:srgbClr val="000000"/>
                </a:solidFill>
                <a:latin typeface="+mj-lt"/>
              </a:rPr>
              <a:t>South Africa </a:t>
            </a:r>
            <a:r>
              <a:rPr lang="en-GB" sz="2400" b="1" dirty="0">
                <a:solidFill>
                  <a:srgbClr val="000000"/>
                </a:solidFill>
                <a:latin typeface="+mj-lt"/>
              </a:rPr>
              <a:t>participated in the negotiations of the final AIIB </a:t>
            </a:r>
            <a:r>
              <a:rPr lang="en-GB" sz="2400" b="1" dirty="0" err="1">
                <a:solidFill>
                  <a:srgbClr val="000000"/>
                </a:solidFill>
                <a:latin typeface="+mj-lt"/>
              </a:rPr>
              <a:t>AoA</a:t>
            </a:r>
            <a:r>
              <a:rPr lang="en-GB" sz="2400" b="1" dirty="0">
                <a:solidFill>
                  <a:srgbClr val="000000"/>
                </a:solidFill>
                <a:latin typeface="+mj-lt"/>
              </a:rPr>
              <a:t>, as well as the finalisation of the Bank’s strategic and operational policies</a:t>
            </a:r>
            <a:r>
              <a:rPr lang="en-GB" sz="2400" dirty="0">
                <a:solidFill>
                  <a:srgbClr val="000000"/>
                </a:solidFill>
                <a:latin typeface="+mj-lt"/>
              </a:rPr>
              <a:t>. </a:t>
            </a:r>
          </a:p>
          <a:p>
            <a:pPr marL="457200" indent="-457200" algn="just">
              <a:buAutoNum type="arabicPeriod" startAt="4"/>
            </a:pPr>
            <a:r>
              <a:rPr lang="en-GB" sz="2400" dirty="0">
                <a:solidFill>
                  <a:srgbClr val="000000"/>
                </a:solidFill>
                <a:latin typeface="+mj-lt"/>
              </a:rPr>
              <a:t>Furthermore, South Africa is a signatory to the AIIB </a:t>
            </a:r>
            <a:r>
              <a:rPr lang="en-GB" sz="2400" dirty="0" err="1">
                <a:solidFill>
                  <a:srgbClr val="000000"/>
                </a:solidFill>
                <a:latin typeface="+mj-lt"/>
              </a:rPr>
              <a:t>AoA</a:t>
            </a:r>
            <a:r>
              <a:rPr lang="en-GB" sz="2400" dirty="0">
                <a:solidFill>
                  <a:srgbClr val="000000"/>
                </a:solidFill>
                <a:latin typeface="+mj-lt"/>
              </a:rPr>
              <a:t>; with the result that a reasonable expectation has been created for its ratification.</a:t>
            </a:r>
          </a:p>
          <a:p>
            <a:pPr marL="457200" indent="-457200" algn="just">
              <a:buAutoNum type="arabicPeriod" startAt="4"/>
            </a:pPr>
            <a:r>
              <a:rPr lang="en-GB" sz="2400" dirty="0">
                <a:solidFill>
                  <a:srgbClr val="000000"/>
                </a:solidFill>
                <a:latin typeface="+mj-lt"/>
              </a:rPr>
              <a:t>Lastly, only South Africa and Kuwait have not ratified the </a:t>
            </a:r>
            <a:r>
              <a:rPr lang="en-GB" sz="2400" dirty="0" err="1">
                <a:solidFill>
                  <a:srgbClr val="000000"/>
                </a:solidFill>
                <a:latin typeface="+mj-lt"/>
              </a:rPr>
              <a:t>AoA</a:t>
            </a:r>
            <a:r>
              <a:rPr lang="en-GB" sz="2400" dirty="0">
                <a:solidFill>
                  <a:srgbClr val="000000"/>
                </a:solidFill>
                <a:latin typeface="+mj-lt"/>
              </a:rPr>
              <a:t>. The latest extensions were targeted at these two countries.</a:t>
            </a:r>
          </a:p>
          <a:p>
            <a:pPr lvl="1" algn="just">
              <a:buFont typeface="Wingdings" panose="05000000000000000000" pitchFamily="2" charset="2"/>
              <a:buChar char="§"/>
            </a:pPr>
            <a:r>
              <a:rPr lang="en-ZA" sz="2400" dirty="0">
                <a:effectLst/>
                <a:latin typeface="Calibri" panose="020F0502020204030204" pitchFamily="34" charset="0"/>
                <a:ea typeface="Calibri" panose="020F0502020204030204" pitchFamily="34" charset="0"/>
              </a:rPr>
              <a:t>N.B. Management of the Bank has been in constant contact with South Africa to encourage South Africa to finalise the approval and ratification process as they regard South Africa as important partner. </a:t>
            </a:r>
            <a:endParaRPr lang="en-ZA" sz="2400" dirty="0"/>
          </a:p>
        </p:txBody>
      </p:sp>
    </p:spTree>
    <p:extLst>
      <p:ext uri="{BB962C8B-B14F-4D97-AF65-F5344CB8AC3E}">
        <p14:creationId xmlns:p14="http://schemas.microsoft.com/office/powerpoint/2010/main" xmlns="" val="238242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6922</TotalTime>
  <Words>1336</Words>
  <Application>Microsoft Office PowerPoint</Application>
  <PresentationFormat>On-screen Show (4:3)</PresentationFormat>
  <Paragraphs>86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SOUTH AFRICA’S MEMBERSHIP IN THE ASIAN INFRASTRUCTURE INVESTMENT BANK (AIIB)   PRESENTATION TO THE STANDING COMMITTEE ON FINANCE  ACTING DIRECTOR GENERAL OF THE NATIONAL TREASURY  </vt:lpstr>
      <vt:lpstr>PURPOSE  </vt:lpstr>
      <vt:lpstr>BACKGROUND </vt:lpstr>
      <vt:lpstr>BACKGROUND </vt:lpstr>
      <vt:lpstr>PROPOSED SHAREHOLDING: ASIAN INFRASTRUCTURE INVESTMENT BANK</vt:lpstr>
      <vt:lpstr>PROPOSED SHAREHOLDING: AIIB</vt:lpstr>
      <vt:lpstr>PROPOSED MEMBERSHIP: FINANCIAL IMPLICATIONS</vt:lpstr>
      <vt:lpstr>Case to ratify the Articles of Agreement </vt:lpstr>
      <vt:lpstr>Case to ratify the Articles of Agreement </vt:lpstr>
      <vt:lpstr>Recommendations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99</cp:revision>
  <dcterms:created xsi:type="dcterms:W3CDTF">2017-06-12T08:43:34Z</dcterms:created>
  <dcterms:modified xsi:type="dcterms:W3CDTF">2022-11-22T07:49:09Z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2022-08-31T10:10:26Z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fca75734-34e8-4b13-a637-46468cd80760</vt:lpwstr>
  </property>
  <property fmtid="{D5CDD505-2E9C-101B-9397-08002B2CF9AE}" pid="8" name="MSIP_Label_93c4247e-447d-4732-af29-2e529a4288f1_ContentBits">
    <vt:lpwstr>0</vt:lpwstr>
  </property>
</Properties>
</file>