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668" r:id="rId5"/>
    <p:sldMasterId id="2147483680" r:id="rId6"/>
    <p:sldMasterId id="2147483692" r:id="rId7"/>
    <p:sldMasterId id="2147483704" r:id="rId8"/>
  </p:sldMasterIdLst>
  <p:notesMasterIdLst>
    <p:notesMasterId r:id="rId49"/>
  </p:notesMasterIdLst>
  <p:handoutMasterIdLst>
    <p:handoutMasterId r:id="rId50"/>
  </p:handoutMasterIdLst>
  <p:sldIdLst>
    <p:sldId id="744" r:id="rId9"/>
    <p:sldId id="743" r:id="rId10"/>
    <p:sldId id="749" r:id="rId11"/>
    <p:sldId id="746" r:id="rId12"/>
    <p:sldId id="750" r:id="rId13"/>
    <p:sldId id="745" r:id="rId14"/>
    <p:sldId id="751" r:id="rId15"/>
    <p:sldId id="700" r:id="rId16"/>
    <p:sldId id="736" r:id="rId17"/>
    <p:sldId id="747" r:id="rId18"/>
    <p:sldId id="725" r:id="rId19"/>
    <p:sldId id="732" r:id="rId20"/>
    <p:sldId id="733" r:id="rId21"/>
    <p:sldId id="734" r:id="rId22"/>
    <p:sldId id="765" r:id="rId23"/>
    <p:sldId id="766" r:id="rId24"/>
    <p:sldId id="767" r:id="rId25"/>
    <p:sldId id="752" r:id="rId26"/>
    <p:sldId id="714" r:id="rId27"/>
    <p:sldId id="713" r:id="rId28"/>
    <p:sldId id="762" r:id="rId29"/>
    <p:sldId id="763" r:id="rId30"/>
    <p:sldId id="735" r:id="rId31"/>
    <p:sldId id="753" r:id="rId32"/>
    <p:sldId id="702" r:id="rId33"/>
    <p:sldId id="754" r:id="rId34"/>
    <p:sldId id="716" r:id="rId35"/>
    <p:sldId id="730" r:id="rId36"/>
    <p:sldId id="755" r:id="rId37"/>
    <p:sldId id="737" r:id="rId38"/>
    <p:sldId id="756" r:id="rId39"/>
    <p:sldId id="731" r:id="rId40"/>
    <p:sldId id="759" r:id="rId41"/>
    <p:sldId id="758" r:id="rId42"/>
    <p:sldId id="764" r:id="rId43"/>
    <p:sldId id="760" r:id="rId44"/>
    <p:sldId id="739" r:id="rId45"/>
    <p:sldId id="761" r:id="rId46"/>
    <p:sldId id="740" r:id="rId47"/>
    <p:sldId id="426" r:id="rId48"/>
  </p:sldIdLst>
  <p:sldSz cx="10691813" cy="7559675"/>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5DE32A-41B0-4C9B-8260-AFE1EA65FFD3}">
          <p14:sldIdLst>
            <p14:sldId id="744"/>
            <p14:sldId id="743"/>
            <p14:sldId id="749"/>
            <p14:sldId id="746"/>
            <p14:sldId id="750"/>
            <p14:sldId id="745"/>
            <p14:sldId id="751"/>
            <p14:sldId id="700"/>
            <p14:sldId id="736"/>
            <p14:sldId id="747"/>
            <p14:sldId id="725"/>
            <p14:sldId id="732"/>
            <p14:sldId id="733"/>
            <p14:sldId id="734"/>
            <p14:sldId id="765"/>
            <p14:sldId id="766"/>
            <p14:sldId id="767"/>
            <p14:sldId id="752"/>
            <p14:sldId id="714"/>
            <p14:sldId id="713"/>
            <p14:sldId id="762"/>
            <p14:sldId id="763"/>
            <p14:sldId id="735"/>
            <p14:sldId id="753"/>
            <p14:sldId id="702"/>
            <p14:sldId id="754"/>
            <p14:sldId id="716"/>
            <p14:sldId id="730"/>
            <p14:sldId id="755"/>
            <p14:sldId id="737"/>
            <p14:sldId id="756"/>
            <p14:sldId id="731"/>
            <p14:sldId id="759"/>
            <p14:sldId id="758"/>
            <p14:sldId id="764"/>
            <p14:sldId id="760"/>
            <p14:sldId id="739"/>
            <p14:sldId id="761"/>
            <p14:sldId id="740"/>
            <p14:sldId id="426"/>
          </p14:sldIdLst>
        </p14:section>
      </p14:sectionLst>
    </p:ext>
    <p:ext uri="{EFAFB233-063F-42B5-8137-9DF3F51BA10A}">
      <p15:sldGuideLst xmlns:p15="http://schemas.microsoft.com/office/powerpoint/2012/main">
        <p15:guide id="1" orient="horz" pos="2381">
          <p15:clr>
            <a:srgbClr val="A4A3A4"/>
          </p15:clr>
        </p15:guide>
        <p15:guide id="2" pos="33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6D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autoAdjust="0"/>
  </p:normalViewPr>
  <p:slideViewPr>
    <p:cSldViewPr snapToGrid="0">
      <p:cViewPr varScale="1">
        <p:scale>
          <a:sx n="63" d="100"/>
          <a:sy n="63" d="100"/>
        </p:scale>
        <p:origin x="1242" y="72"/>
      </p:cViewPr>
      <p:guideLst>
        <p:guide orient="horz" pos="2381"/>
        <p:guide pos="336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968"/>
    </p:cViewPr>
  </p:sorterViewPr>
  <p:notesViewPr>
    <p:cSldViewPr snapToGrid="0">
      <p:cViewPr varScale="1">
        <p:scale>
          <a:sx n="117" d="100"/>
          <a:sy n="117" d="100"/>
        </p:scale>
        <p:origin x="149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2E4D65-AB0A-4D96-BEC1-79816F16B0FE}"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n-US"/>
        </a:p>
      </dgm:t>
    </dgm:pt>
    <dgm:pt modelId="{055B676B-50E9-4FF9-A0F3-2080F1935050}">
      <dgm:prSet phldrT="[Text]" custT="1"/>
      <dgm:spPr>
        <a:solidFill>
          <a:schemeClr val="bg1">
            <a:lumMod val="65000"/>
          </a:schemeClr>
        </a:solidFill>
      </dgm:spPr>
      <dgm:t>
        <a:bodyPr/>
        <a:lstStyle/>
        <a:p>
          <a:r>
            <a:rPr lang="en-US" sz="1500" b="1" dirty="0" smtClean="0">
              <a:solidFill>
                <a:srgbClr val="C00000"/>
              </a:solidFill>
              <a:latin typeface="Arial" panose="020B0604020202020204" pitchFamily="34" charset="0"/>
              <a:cs typeface="Arial" panose="020B0604020202020204" pitchFamily="34" charset="0"/>
            </a:rPr>
            <a:t>Part 1</a:t>
          </a:r>
          <a:endParaRPr lang="en-US" sz="1500" b="1" dirty="0">
            <a:solidFill>
              <a:srgbClr val="C00000"/>
            </a:solidFill>
            <a:latin typeface="Arial" panose="020B0604020202020204" pitchFamily="34" charset="0"/>
            <a:cs typeface="Arial" panose="020B0604020202020204" pitchFamily="34" charset="0"/>
          </a:endParaRPr>
        </a:p>
      </dgm:t>
    </dgm:pt>
    <dgm:pt modelId="{84BE0267-F922-44D5-A866-AE50F28690BA}" type="parTrans" cxnId="{BF7C85D4-FD70-45CD-B6AD-D919A9B90A55}">
      <dgm:prSet/>
      <dgm:spPr/>
      <dgm:t>
        <a:bodyPr/>
        <a:lstStyle/>
        <a:p>
          <a:endParaRPr lang="en-US" sz="1800" b="1"/>
        </a:p>
      </dgm:t>
    </dgm:pt>
    <dgm:pt modelId="{EAAF13D1-4CD7-44A0-8BB7-B0330805C4A8}" type="sibTrans" cxnId="{BF7C85D4-FD70-45CD-B6AD-D919A9B90A55}">
      <dgm:prSet/>
      <dgm:spPr/>
      <dgm:t>
        <a:bodyPr/>
        <a:lstStyle/>
        <a:p>
          <a:endParaRPr lang="en-US" sz="1800" b="1"/>
        </a:p>
      </dgm:t>
    </dgm:pt>
    <dgm:pt modelId="{4CEFACEE-097E-464C-A19D-AE06C241D259}">
      <dgm:prSet phldrT="[Text]" custT="1"/>
      <dgm:spPr>
        <a:solidFill>
          <a:schemeClr val="bg1">
            <a:lumMod val="85000"/>
            <a:alpha val="90000"/>
          </a:schemeClr>
        </a:solidFill>
      </dgm:spPr>
      <dgm:t>
        <a:bodyPr/>
        <a:lstStyle/>
        <a:p>
          <a:r>
            <a:rPr lang="en-US" sz="2000" b="1" dirty="0" smtClean="0">
              <a:latin typeface="Arial" panose="020B0604020202020204" pitchFamily="34" charset="0"/>
              <a:cs typeface="Arial" panose="020B0604020202020204" pitchFamily="34" charset="0"/>
            </a:rPr>
            <a:t>INTRODUCTION</a:t>
          </a:r>
          <a:endParaRPr lang="en-US" sz="2000" b="1" dirty="0">
            <a:latin typeface="Arial" panose="020B0604020202020204" pitchFamily="34" charset="0"/>
            <a:cs typeface="Arial" panose="020B0604020202020204" pitchFamily="34" charset="0"/>
          </a:endParaRPr>
        </a:p>
      </dgm:t>
    </dgm:pt>
    <dgm:pt modelId="{1599D175-9C10-410B-8964-F58B83F19337}" type="parTrans" cxnId="{8EED7DB2-8ED7-4CDB-A708-99EA51DF2B33}">
      <dgm:prSet/>
      <dgm:spPr/>
      <dgm:t>
        <a:bodyPr/>
        <a:lstStyle/>
        <a:p>
          <a:endParaRPr lang="en-US" sz="1800" b="1"/>
        </a:p>
      </dgm:t>
    </dgm:pt>
    <dgm:pt modelId="{258E5695-912D-4153-8116-E895E6823C74}" type="sibTrans" cxnId="{8EED7DB2-8ED7-4CDB-A708-99EA51DF2B33}">
      <dgm:prSet/>
      <dgm:spPr/>
      <dgm:t>
        <a:bodyPr/>
        <a:lstStyle/>
        <a:p>
          <a:endParaRPr lang="en-US" sz="1800" b="1"/>
        </a:p>
      </dgm:t>
    </dgm:pt>
    <dgm:pt modelId="{324323D0-CBD6-4C53-9858-16CE01DF89FE}">
      <dgm:prSet phldrT="[Text]" custT="1"/>
      <dgm:spPr>
        <a:solidFill>
          <a:schemeClr val="bg1">
            <a:lumMod val="65000"/>
          </a:schemeClr>
        </a:solidFill>
      </dgm:spPr>
      <dgm:t>
        <a:bodyPr/>
        <a:lstStyle/>
        <a:p>
          <a:r>
            <a:rPr lang="en-US" sz="1500" b="1" dirty="0" smtClean="0">
              <a:solidFill>
                <a:srgbClr val="C00000"/>
              </a:solidFill>
              <a:latin typeface="Arial" panose="020B0604020202020204" pitchFamily="34" charset="0"/>
              <a:cs typeface="Arial" panose="020B0604020202020204" pitchFamily="34" charset="0"/>
            </a:rPr>
            <a:t>Part 2</a:t>
          </a:r>
          <a:endParaRPr lang="en-US" sz="1500" b="1" dirty="0">
            <a:solidFill>
              <a:srgbClr val="C00000"/>
            </a:solidFill>
            <a:latin typeface="Arial" panose="020B0604020202020204" pitchFamily="34" charset="0"/>
            <a:cs typeface="Arial" panose="020B0604020202020204" pitchFamily="34" charset="0"/>
          </a:endParaRPr>
        </a:p>
      </dgm:t>
    </dgm:pt>
    <dgm:pt modelId="{0B19358F-C67E-4311-8E6D-7D3C83B134B1}" type="parTrans" cxnId="{24D5B854-30B0-440D-82B5-AC8FAAF5154E}">
      <dgm:prSet/>
      <dgm:spPr/>
      <dgm:t>
        <a:bodyPr/>
        <a:lstStyle/>
        <a:p>
          <a:endParaRPr lang="en-US" sz="1800" b="1"/>
        </a:p>
      </dgm:t>
    </dgm:pt>
    <dgm:pt modelId="{88AA13F0-0D0A-4494-86FD-337168C8152B}" type="sibTrans" cxnId="{24D5B854-30B0-440D-82B5-AC8FAAF5154E}">
      <dgm:prSet/>
      <dgm:spPr/>
      <dgm:t>
        <a:bodyPr/>
        <a:lstStyle/>
        <a:p>
          <a:endParaRPr lang="en-US" sz="1800" b="1"/>
        </a:p>
      </dgm:t>
    </dgm:pt>
    <dgm:pt modelId="{B3B0923F-07AE-4332-8AE9-85814055F8F6}">
      <dgm:prSet phldrT="[Text]" custT="1"/>
      <dgm:spPr>
        <a:solidFill>
          <a:schemeClr val="bg1">
            <a:lumMod val="85000"/>
            <a:alpha val="90000"/>
          </a:schemeClr>
        </a:solidFill>
      </dgm:spPr>
      <dgm:t>
        <a:bodyPr/>
        <a:lstStyle/>
        <a:p>
          <a:r>
            <a:rPr lang="en-GB" sz="2000" b="1" dirty="0" smtClean="0">
              <a:latin typeface="Arial" panose="020B0604020202020204" pitchFamily="34" charset="0"/>
              <a:cs typeface="Arial" panose="020B0604020202020204" pitchFamily="34" charset="0"/>
            </a:rPr>
            <a:t>P</a:t>
          </a:r>
          <a:r>
            <a:rPr lang="en-ZA" sz="2000" b="1" dirty="0" smtClean="0">
              <a:latin typeface="Arial" panose="020B0604020202020204" pitchFamily="34" charset="0"/>
              <a:cs typeface="Arial" panose="020B0604020202020204" pitchFamily="34" charset="0"/>
            </a:rPr>
            <a:t>ILLARS OF LOCAL GOVERNMENT SUSTAINABILITY &amp; GOVERNANCE</a:t>
          </a:r>
          <a:endParaRPr lang="en-US" sz="2000" b="1" dirty="0">
            <a:latin typeface="Arial" panose="020B0604020202020204" pitchFamily="34" charset="0"/>
            <a:cs typeface="Arial" panose="020B0604020202020204" pitchFamily="34" charset="0"/>
          </a:endParaRPr>
        </a:p>
      </dgm:t>
    </dgm:pt>
    <dgm:pt modelId="{3759378D-A484-4272-8985-C2BF2AADEB43}" type="parTrans" cxnId="{0FBD399B-0A87-49DE-8195-79562A6D96FF}">
      <dgm:prSet/>
      <dgm:spPr/>
      <dgm:t>
        <a:bodyPr/>
        <a:lstStyle/>
        <a:p>
          <a:endParaRPr lang="en-US" sz="1800" b="1"/>
        </a:p>
      </dgm:t>
    </dgm:pt>
    <dgm:pt modelId="{7763B942-736E-4227-9D86-0C058C70726E}" type="sibTrans" cxnId="{0FBD399B-0A87-49DE-8195-79562A6D96FF}">
      <dgm:prSet/>
      <dgm:spPr/>
      <dgm:t>
        <a:bodyPr/>
        <a:lstStyle/>
        <a:p>
          <a:endParaRPr lang="en-US" sz="1800" b="1"/>
        </a:p>
      </dgm:t>
    </dgm:pt>
    <dgm:pt modelId="{0A923E7C-DB88-4EE5-ADD5-4CBDB9F5469A}">
      <dgm:prSet phldrT="[Text]" custT="1"/>
      <dgm:spPr>
        <a:solidFill>
          <a:schemeClr val="bg1">
            <a:lumMod val="65000"/>
          </a:schemeClr>
        </a:solidFill>
      </dgm:spPr>
      <dgm:t>
        <a:bodyPr/>
        <a:lstStyle/>
        <a:p>
          <a:r>
            <a:rPr lang="en-US" sz="1500" b="1" dirty="0" smtClean="0">
              <a:solidFill>
                <a:srgbClr val="C00000"/>
              </a:solidFill>
              <a:latin typeface="Arial" panose="020B0604020202020204" pitchFamily="34" charset="0"/>
              <a:cs typeface="Arial" panose="020B0604020202020204" pitchFamily="34" charset="0"/>
            </a:rPr>
            <a:t>Part 3</a:t>
          </a:r>
          <a:endParaRPr lang="en-US" sz="1500" b="1" dirty="0">
            <a:solidFill>
              <a:srgbClr val="C00000"/>
            </a:solidFill>
            <a:latin typeface="Arial" panose="020B0604020202020204" pitchFamily="34" charset="0"/>
            <a:cs typeface="Arial" panose="020B0604020202020204" pitchFamily="34" charset="0"/>
          </a:endParaRPr>
        </a:p>
      </dgm:t>
    </dgm:pt>
    <dgm:pt modelId="{E921EA63-BCD7-49A6-BE58-3E8FE1722DEC}" type="parTrans" cxnId="{2970296A-7DFC-4BE5-A86C-A3B15A048F5D}">
      <dgm:prSet/>
      <dgm:spPr/>
      <dgm:t>
        <a:bodyPr/>
        <a:lstStyle/>
        <a:p>
          <a:endParaRPr lang="en-US" sz="1800" b="1"/>
        </a:p>
      </dgm:t>
    </dgm:pt>
    <dgm:pt modelId="{D319CF11-78CB-42C0-89E4-F6DF868F5410}" type="sibTrans" cxnId="{2970296A-7DFC-4BE5-A86C-A3B15A048F5D}">
      <dgm:prSet/>
      <dgm:spPr/>
      <dgm:t>
        <a:bodyPr/>
        <a:lstStyle/>
        <a:p>
          <a:endParaRPr lang="en-US" sz="1800" b="1"/>
        </a:p>
      </dgm:t>
    </dgm:pt>
    <dgm:pt modelId="{FC2A4C64-BDB2-48FF-8ED3-AAAFE15693A4}">
      <dgm:prSet phldrT="[Text]" custT="1"/>
      <dgm:spPr>
        <a:solidFill>
          <a:schemeClr val="bg1">
            <a:lumMod val="85000"/>
            <a:alpha val="90000"/>
          </a:schemeClr>
        </a:solidFill>
      </dgm:spPr>
      <dgm:t>
        <a:bodyPr/>
        <a:lstStyle/>
        <a:p>
          <a:r>
            <a:rPr kumimoji="0" lang="en-US" sz="2000" b="1" i="0" u="none" strike="noStrike"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KEY ACHIEVEMENTS &amp; RISKS</a:t>
          </a:r>
          <a:endParaRPr lang="en-US" sz="2000" b="1" dirty="0">
            <a:solidFill>
              <a:schemeClr val="tx1"/>
            </a:solidFill>
            <a:latin typeface="Arial" panose="020B0604020202020204" pitchFamily="34" charset="0"/>
            <a:cs typeface="Arial" panose="020B0604020202020204" pitchFamily="34" charset="0"/>
          </a:endParaRPr>
        </a:p>
      </dgm:t>
    </dgm:pt>
    <dgm:pt modelId="{12E6DC00-0B41-4562-ABED-301740F7EFBE}" type="parTrans" cxnId="{61AE711A-CF98-4FB3-9E62-93C95C32C105}">
      <dgm:prSet/>
      <dgm:spPr/>
      <dgm:t>
        <a:bodyPr/>
        <a:lstStyle/>
        <a:p>
          <a:endParaRPr lang="en-US" sz="1800" b="1"/>
        </a:p>
      </dgm:t>
    </dgm:pt>
    <dgm:pt modelId="{74F1FCBD-2367-4EE9-A0BD-C0B22FBD1529}" type="sibTrans" cxnId="{61AE711A-CF98-4FB3-9E62-93C95C32C105}">
      <dgm:prSet/>
      <dgm:spPr/>
      <dgm:t>
        <a:bodyPr/>
        <a:lstStyle/>
        <a:p>
          <a:endParaRPr lang="en-US" sz="1800" b="1"/>
        </a:p>
      </dgm:t>
    </dgm:pt>
    <dgm:pt modelId="{204BA15F-2C07-46D7-93ED-847403E884FE}">
      <dgm:prSet custT="1"/>
      <dgm:spPr>
        <a:solidFill>
          <a:schemeClr val="bg1">
            <a:lumMod val="85000"/>
            <a:alpha val="90000"/>
          </a:schemeClr>
        </a:solidFill>
      </dgm:spPr>
      <dgm:t>
        <a:bodyPr/>
        <a:lstStyle/>
        <a:p>
          <a:r>
            <a:rPr lang="en-US" sz="2000" b="1" dirty="0" smtClean="0">
              <a:solidFill>
                <a:schemeClr val="tx1"/>
              </a:solidFill>
              <a:latin typeface="Arial" panose="020B0604020202020204" pitchFamily="34" charset="0"/>
              <a:cs typeface="Arial" panose="020B0604020202020204" pitchFamily="34" charset="0"/>
            </a:rPr>
            <a:t>PROGRESS ON THE IMPLEMENTATION OF FINANCIAL RECOVERY PLAN</a:t>
          </a:r>
          <a:endParaRPr lang="en-US" sz="2000" b="1" dirty="0">
            <a:solidFill>
              <a:schemeClr val="tx1"/>
            </a:solidFill>
            <a:latin typeface="Arial" panose="020B0604020202020204" pitchFamily="34" charset="0"/>
            <a:cs typeface="Arial" panose="020B0604020202020204" pitchFamily="34" charset="0"/>
          </a:endParaRPr>
        </a:p>
      </dgm:t>
    </dgm:pt>
    <dgm:pt modelId="{595B5C6C-6535-43F8-9F64-AA70120BC938}" type="parTrans" cxnId="{6E729678-6325-49A4-B492-0E7530C559D2}">
      <dgm:prSet/>
      <dgm:spPr/>
      <dgm:t>
        <a:bodyPr/>
        <a:lstStyle/>
        <a:p>
          <a:endParaRPr lang="en-US" sz="1800" b="1"/>
        </a:p>
      </dgm:t>
    </dgm:pt>
    <dgm:pt modelId="{64668A1F-9B15-413D-8B74-DBA332B4DA06}" type="sibTrans" cxnId="{6E729678-6325-49A4-B492-0E7530C559D2}">
      <dgm:prSet/>
      <dgm:spPr/>
      <dgm:t>
        <a:bodyPr/>
        <a:lstStyle/>
        <a:p>
          <a:endParaRPr lang="en-US" sz="1800" b="1"/>
        </a:p>
      </dgm:t>
    </dgm:pt>
    <dgm:pt modelId="{FD3E7E18-9D65-41EB-BF71-88E1480A92B8}">
      <dgm:prSet phldrT="[Text]" custT="1"/>
      <dgm:spPr>
        <a:solidFill>
          <a:schemeClr val="bg1">
            <a:lumMod val="65000"/>
          </a:schemeClr>
        </a:solidFill>
      </dgm:spPr>
      <dgm:t>
        <a:bodyPr/>
        <a:lstStyle/>
        <a:p>
          <a:r>
            <a:rPr lang="en-US" sz="1500" b="1" dirty="0" smtClean="0">
              <a:solidFill>
                <a:srgbClr val="C00000"/>
              </a:solidFill>
              <a:latin typeface="Arial" panose="020B0604020202020204" pitchFamily="34" charset="0"/>
              <a:cs typeface="Arial" panose="020B0604020202020204" pitchFamily="34" charset="0"/>
            </a:rPr>
            <a:t>Part 4</a:t>
          </a:r>
          <a:endParaRPr lang="en-US" sz="1500" b="1" dirty="0">
            <a:solidFill>
              <a:srgbClr val="C00000"/>
            </a:solidFill>
            <a:latin typeface="Arial" panose="020B0604020202020204" pitchFamily="34" charset="0"/>
            <a:cs typeface="Arial" panose="020B0604020202020204" pitchFamily="34" charset="0"/>
          </a:endParaRPr>
        </a:p>
      </dgm:t>
    </dgm:pt>
    <dgm:pt modelId="{FB358200-54BE-4E0C-B70A-765B4941EFC9}" type="sibTrans" cxnId="{B8811389-FA34-480E-B8F8-7A17F15F7EBC}">
      <dgm:prSet/>
      <dgm:spPr/>
      <dgm:t>
        <a:bodyPr/>
        <a:lstStyle/>
        <a:p>
          <a:endParaRPr lang="en-US" sz="1800" b="1"/>
        </a:p>
      </dgm:t>
    </dgm:pt>
    <dgm:pt modelId="{AF55B1CB-4561-41F4-8329-C941F640432C}" type="parTrans" cxnId="{B8811389-FA34-480E-B8F8-7A17F15F7EBC}">
      <dgm:prSet/>
      <dgm:spPr/>
      <dgm:t>
        <a:bodyPr/>
        <a:lstStyle/>
        <a:p>
          <a:endParaRPr lang="en-US" sz="1800" b="1"/>
        </a:p>
      </dgm:t>
    </dgm:pt>
    <dgm:pt modelId="{9ADB7CED-9523-41D0-A4BC-92EA2C3CC6EC}">
      <dgm:prSet custT="1"/>
      <dgm:spPr>
        <a:solidFill>
          <a:schemeClr val="bg1">
            <a:lumMod val="65000"/>
          </a:schemeClr>
        </a:solidFill>
      </dgm:spPr>
      <dgm:t>
        <a:bodyPr/>
        <a:lstStyle/>
        <a:p>
          <a:r>
            <a:rPr lang="en-US" sz="1500" b="1" dirty="0" smtClean="0">
              <a:solidFill>
                <a:srgbClr val="C00000"/>
              </a:solidFill>
              <a:latin typeface="Arial" panose="020B0604020202020204" pitchFamily="34" charset="0"/>
              <a:cs typeface="Arial" panose="020B0604020202020204" pitchFamily="34" charset="0"/>
            </a:rPr>
            <a:t>Part</a:t>
          </a:r>
          <a:r>
            <a:rPr lang="en-US" sz="1500" b="1" dirty="0" smtClean="0">
              <a:solidFill>
                <a:srgbClr val="FF0000"/>
              </a:solidFill>
              <a:latin typeface="Arial" panose="020B0604020202020204" pitchFamily="34" charset="0"/>
              <a:cs typeface="Arial" panose="020B0604020202020204" pitchFamily="34" charset="0"/>
            </a:rPr>
            <a:t> </a:t>
          </a:r>
          <a:r>
            <a:rPr lang="en-US" sz="1500" b="1" dirty="0" smtClean="0">
              <a:solidFill>
                <a:srgbClr val="C00000"/>
              </a:solidFill>
              <a:latin typeface="Arial" panose="020B0604020202020204" pitchFamily="34" charset="0"/>
              <a:cs typeface="Arial" panose="020B0604020202020204" pitchFamily="34" charset="0"/>
            </a:rPr>
            <a:t>5</a:t>
          </a:r>
          <a:endParaRPr lang="en-US" sz="1500" b="1" dirty="0">
            <a:solidFill>
              <a:srgbClr val="C00000"/>
            </a:solidFill>
            <a:latin typeface="Arial" panose="020B0604020202020204" pitchFamily="34" charset="0"/>
            <a:cs typeface="Arial" panose="020B0604020202020204" pitchFamily="34" charset="0"/>
          </a:endParaRPr>
        </a:p>
      </dgm:t>
    </dgm:pt>
    <dgm:pt modelId="{32641A0A-FE99-41D7-9045-710A6252C38D}" type="parTrans" cxnId="{85226BA9-BE7C-45D4-AE0B-27A073D4CC8A}">
      <dgm:prSet/>
      <dgm:spPr/>
      <dgm:t>
        <a:bodyPr/>
        <a:lstStyle/>
        <a:p>
          <a:endParaRPr lang="en-US"/>
        </a:p>
      </dgm:t>
    </dgm:pt>
    <dgm:pt modelId="{34A299D1-CECA-4C73-92D8-3A0764FFD755}" type="sibTrans" cxnId="{85226BA9-BE7C-45D4-AE0B-27A073D4CC8A}">
      <dgm:prSet/>
      <dgm:spPr/>
      <dgm:t>
        <a:bodyPr/>
        <a:lstStyle/>
        <a:p>
          <a:endParaRPr lang="en-US"/>
        </a:p>
      </dgm:t>
    </dgm:pt>
    <dgm:pt modelId="{BDEF35EB-79CC-4A81-BA8A-37DB8A632880}">
      <dgm:prSet custT="1"/>
      <dgm:spPr>
        <a:solidFill>
          <a:schemeClr val="bg1">
            <a:lumMod val="75000"/>
          </a:schemeClr>
        </a:solidFill>
      </dgm:spPr>
      <dgm:t>
        <a:bodyPr/>
        <a:lstStyle/>
        <a:p>
          <a:r>
            <a:rPr lang="en-US" sz="1500" b="1" dirty="0" smtClean="0">
              <a:solidFill>
                <a:srgbClr val="C00000"/>
              </a:solidFill>
              <a:latin typeface="Arial" panose="020B0604020202020204" pitchFamily="34" charset="0"/>
              <a:cs typeface="Arial" panose="020B0604020202020204" pitchFamily="34" charset="0"/>
            </a:rPr>
            <a:t>Part 6</a:t>
          </a:r>
          <a:endParaRPr lang="en-US" sz="1500" dirty="0">
            <a:latin typeface="Arial" panose="020B0604020202020204" pitchFamily="34" charset="0"/>
            <a:cs typeface="Arial" panose="020B0604020202020204" pitchFamily="34" charset="0"/>
          </a:endParaRPr>
        </a:p>
      </dgm:t>
    </dgm:pt>
    <dgm:pt modelId="{781F7004-A4F7-48B8-91B6-EB3D6FE591D6}" type="parTrans" cxnId="{D67997E6-14E2-471F-9083-F2654A934AD4}">
      <dgm:prSet/>
      <dgm:spPr/>
      <dgm:t>
        <a:bodyPr/>
        <a:lstStyle/>
        <a:p>
          <a:endParaRPr lang="en-US"/>
        </a:p>
      </dgm:t>
    </dgm:pt>
    <dgm:pt modelId="{E6FB559D-3AA6-458F-95D6-8E0D3B0030C6}" type="sibTrans" cxnId="{D67997E6-14E2-471F-9083-F2654A934AD4}">
      <dgm:prSet/>
      <dgm:spPr/>
      <dgm:t>
        <a:bodyPr/>
        <a:lstStyle/>
        <a:p>
          <a:endParaRPr lang="en-US"/>
        </a:p>
      </dgm:t>
    </dgm:pt>
    <dgm:pt modelId="{C6457DA7-6F2B-4A15-92FA-B243CF0C6CE2}">
      <dgm:prSet custT="1"/>
      <dgm:spPr>
        <a:solidFill>
          <a:schemeClr val="bg1">
            <a:lumMod val="85000"/>
            <a:alpha val="90000"/>
          </a:schemeClr>
        </a:solidFill>
      </dgm:spPr>
      <dgm:t>
        <a:bodyPr/>
        <a:lstStyle/>
        <a:p>
          <a:r>
            <a:rPr lang="en-US" sz="2000" b="1" dirty="0" smtClean="0">
              <a:latin typeface="Arial" panose="020B0604020202020204" pitchFamily="34" charset="0"/>
              <a:cs typeface="Arial" panose="020B0604020202020204" pitchFamily="34" charset="0"/>
            </a:rPr>
            <a:t>RECOMMENDATIONS</a:t>
          </a:r>
          <a:endParaRPr lang="en-US" sz="2000" b="1" dirty="0">
            <a:latin typeface="Arial" panose="020B0604020202020204" pitchFamily="34" charset="0"/>
            <a:cs typeface="Arial" panose="020B0604020202020204" pitchFamily="34" charset="0"/>
          </a:endParaRPr>
        </a:p>
      </dgm:t>
    </dgm:pt>
    <dgm:pt modelId="{A62FCB92-5FE1-45C1-91FB-1FB3A14D7955}" type="parTrans" cxnId="{718CBD0C-AA0F-4263-B482-521EFDFAC115}">
      <dgm:prSet/>
      <dgm:spPr/>
      <dgm:t>
        <a:bodyPr/>
        <a:lstStyle/>
        <a:p>
          <a:endParaRPr lang="en-US"/>
        </a:p>
      </dgm:t>
    </dgm:pt>
    <dgm:pt modelId="{550C8D09-17AE-4DF6-A5C3-22F1A2FC8721}" type="sibTrans" cxnId="{718CBD0C-AA0F-4263-B482-521EFDFAC115}">
      <dgm:prSet/>
      <dgm:spPr/>
      <dgm:t>
        <a:bodyPr/>
        <a:lstStyle/>
        <a:p>
          <a:endParaRPr lang="en-US"/>
        </a:p>
      </dgm:t>
    </dgm:pt>
    <dgm:pt modelId="{6121027E-F855-4984-BC62-C4FC0C194AA8}">
      <dgm:prSet custT="1"/>
      <dgm:spPr>
        <a:solidFill>
          <a:schemeClr val="bg1">
            <a:lumMod val="85000"/>
            <a:alpha val="90000"/>
          </a:schemeClr>
        </a:solidFill>
      </dgm:spPr>
      <dgm:t>
        <a:bodyPr/>
        <a:lstStyle/>
        <a:p>
          <a:r>
            <a:rPr lang="en-US" sz="2000" b="1" dirty="0" smtClean="0">
              <a:solidFill>
                <a:schemeClr val="tx1"/>
              </a:solidFill>
              <a:latin typeface="Arial" pitchFamily="34" charset="0"/>
              <a:cs typeface="Arial" pitchFamily="34" charset="0"/>
            </a:rPr>
            <a:t>SUPPORT BY PROVINCIAL TREASURY</a:t>
          </a:r>
          <a:endParaRPr lang="en-US" sz="2000" b="1" dirty="0">
            <a:solidFill>
              <a:schemeClr val="tx1"/>
            </a:solidFill>
            <a:latin typeface="Arial" pitchFamily="34" charset="0"/>
            <a:cs typeface="Arial" pitchFamily="34" charset="0"/>
          </a:endParaRPr>
        </a:p>
      </dgm:t>
    </dgm:pt>
    <dgm:pt modelId="{73528FD9-BC2E-4060-B781-E2BBC3A9F6CD}" type="sibTrans" cxnId="{EB655462-CD37-4231-A447-387953A9B9D6}">
      <dgm:prSet/>
      <dgm:spPr/>
      <dgm:t>
        <a:bodyPr/>
        <a:lstStyle/>
        <a:p>
          <a:endParaRPr lang="en-US"/>
        </a:p>
      </dgm:t>
    </dgm:pt>
    <dgm:pt modelId="{DBD16DA0-121C-450B-A396-FE237246D751}" type="parTrans" cxnId="{EB655462-CD37-4231-A447-387953A9B9D6}">
      <dgm:prSet/>
      <dgm:spPr/>
      <dgm:t>
        <a:bodyPr/>
        <a:lstStyle/>
        <a:p>
          <a:endParaRPr lang="en-US"/>
        </a:p>
      </dgm:t>
    </dgm:pt>
    <dgm:pt modelId="{2012AF76-5490-4D1A-9888-9621C16714A8}" type="pres">
      <dgm:prSet presAssocID="{562E4D65-AB0A-4D96-BEC1-79816F16B0FE}" presName="linearFlow" presStyleCnt="0">
        <dgm:presLayoutVars>
          <dgm:dir/>
          <dgm:animLvl val="lvl"/>
          <dgm:resizeHandles val="exact"/>
        </dgm:presLayoutVars>
      </dgm:prSet>
      <dgm:spPr/>
      <dgm:t>
        <a:bodyPr/>
        <a:lstStyle/>
        <a:p>
          <a:endParaRPr lang="en-US"/>
        </a:p>
      </dgm:t>
    </dgm:pt>
    <dgm:pt modelId="{F964E120-20F2-45DD-911E-E8768DE46947}" type="pres">
      <dgm:prSet presAssocID="{055B676B-50E9-4FF9-A0F3-2080F1935050}" presName="composite" presStyleCnt="0"/>
      <dgm:spPr/>
    </dgm:pt>
    <dgm:pt modelId="{BC1BDA08-E114-4BD4-BF1E-3DBF2FFD47BE}" type="pres">
      <dgm:prSet presAssocID="{055B676B-50E9-4FF9-A0F3-2080F1935050}" presName="parentText" presStyleLbl="alignNode1" presStyleIdx="0" presStyleCnt="6">
        <dgm:presLayoutVars>
          <dgm:chMax val="1"/>
          <dgm:bulletEnabled val="1"/>
        </dgm:presLayoutVars>
      </dgm:prSet>
      <dgm:spPr/>
      <dgm:t>
        <a:bodyPr/>
        <a:lstStyle/>
        <a:p>
          <a:endParaRPr lang="en-US"/>
        </a:p>
      </dgm:t>
    </dgm:pt>
    <dgm:pt modelId="{D5D7AAB3-006D-4AA6-9F05-875D693CC410}" type="pres">
      <dgm:prSet presAssocID="{055B676B-50E9-4FF9-A0F3-2080F1935050}" presName="descendantText" presStyleLbl="alignAcc1" presStyleIdx="0" presStyleCnt="6">
        <dgm:presLayoutVars>
          <dgm:bulletEnabled val="1"/>
        </dgm:presLayoutVars>
      </dgm:prSet>
      <dgm:spPr/>
      <dgm:t>
        <a:bodyPr/>
        <a:lstStyle/>
        <a:p>
          <a:endParaRPr lang="en-US"/>
        </a:p>
      </dgm:t>
    </dgm:pt>
    <dgm:pt modelId="{740F2A72-C50E-4999-AA29-7DA05161EDFE}" type="pres">
      <dgm:prSet presAssocID="{EAAF13D1-4CD7-44A0-8BB7-B0330805C4A8}" presName="sp" presStyleCnt="0"/>
      <dgm:spPr/>
    </dgm:pt>
    <dgm:pt modelId="{8E8E4A16-62A1-4837-A751-C637F1FA6730}" type="pres">
      <dgm:prSet presAssocID="{324323D0-CBD6-4C53-9858-16CE01DF89FE}" presName="composite" presStyleCnt="0"/>
      <dgm:spPr/>
    </dgm:pt>
    <dgm:pt modelId="{57C555EB-60EA-47E1-8EC4-3042543F3878}" type="pres">
      <dgm:prSet presAssocID="{324323D0-CBD6-4C53-9858-16CE01DF89FE}" presName="parentText" presStyleLbl="alignNode1" presStyleIdx="1" presStyleCnt="6">
        <dgm:presLayoutVars>
          <dgm:chMax val="1"/>
          <dgm:bulletEnabled val="1"/>
        </dgm:presLayoutVars>
      </dgm:prSet>
      <dgm:spPr/>
      <dgm:t>
        <a:bodyPr/>
        <a:lstStyle/>
        <a:p>
          <a:endParaRPr lang="en-US"/>
        </a:p>
      </dgm:t>
    </dgm:pt>
    <dgm:pt modelId="{AE044838-317F-4ECE-A67B-93F6C2DE1F38}" type="pres">
      <dgm:prSet presAssocID="{324323D0-CBD6-4C53-9858-16CE01DF89FE}" presName="descendantText" presStyleLbl="alignAcc1" presStyleIdx="1" presStyleCnt="6" custLinFactNeighborX="22931" custLinFactNeighborY="3709">
        <dgm:presLayoutVars>
          <dgm:bulletEnabled val="1"/>
        </dgm:presLayoutVars>
      </dgm:prSet>
      <dgm:spPr/>
      <dgm:t>
        <a:bodyPr/>
        <a:lstStyle/>
        <a:p>
          <a:endParaRPr lang="en-US"/>
        </a:p>
      </dgm:t>
    </dgm:pt>
    <dgm:pt modelId="{2F955DC0-2BAE-4B3B-B580-8D3820A66037}" type="pres">
      <dgm:prSet presAssocID="{88AA13F0-0D0A-4494-86FD-337168C8152B}" presName="sp" presStyleCnt="0"/>
      <dgm:spPr/>
    </dgm:pt>
    <dgm:pt modelId="{E1D856D5-2ACE-40A8-AE82-1DE14333341B}" type="pres">
      <dgm:prSet presAssocID="{0A923E7C-DB88-4EE5-ADD5-4CBDB9F5469A}" presName="composite" presStyleCnt="0"/>
      <dgm:spPr/>
    </dgm:pt>
    <dgm:pt modelId="{6BECADFB-EA88-4220-A198-A181DE156368}" type="pres">
      <dgm:prSet presAssocID="{0A923E7C-DB88-4EE5-ADD5-4CBDB9F5469A}" presName="parentText" presStyleLbl="alignNode1" presStyleIdx="2" presStyleCnt="6">
        <dgm:presLayoutVars>
          <dgm:chMax val="1"/>
          <dgm:bulletEnabled val="1"/>
        </dgm:presLayoutVars>
      </dgm:prSet>
      <dgm:spPr/>
      <dgm:t>
        <a:bodyPr/>
        <a:lstStyle/>
        <a:p>
          <a:endParaRPr lang="en-US"/>
        </a:p>
      </dgm:t>
    </dgm:pt>
    <dgm:pt modelId="{FC0E5BD8-4955-4831-9674-6C4812BB0CBB}" type="pres">
      <dgm:prSet presAssocID="{0A923E7C-DB88-4EE5-ADD5-4CBDB9F5469A}" presName="descendantText" presStyleLbl="alignAcc1" presStyleIdx="2" presStyleCnt="6" custLinFactNeighborX="0" custLinFactNeighborY="-3914">
        <dgm:presLayoutVars>
          <dgm:bulletEnabled val="1"/>
        </dgm:presLayoutVars>
      </dgm:prSet>
      <dgm:spPr/>
      <dgm:t>
        <a:bodyPr/>
        <a:lstStyle/>
        <a:p>
          <a:endParaRPr lang="en-US"/>
        </a:p>
      </dgm:t>
    </dgm:pt>
    <dgm:pt modelId="{87F63B69-7192-4BD2-919B-E1C52BF32335}" type="pres">
      <dgm:prSet presAssocID="{D319CF11-78CB-42C0-89E4-F6DF868F5410}" presName="sp" presStyleCnt="0"/>
      <dgm:spPr/>
    </dgm:pt>
    <dgm:pt modelId="{82A7804A-A38D-4172-9186-203A9638DBD3}" type="pres">
      <dgm:prSet presAssocID="{FD3E7E18-9D65-41EB-BF71-88E1480A92B8}" presName="composite" presStyleCnt="0"/>
      <dgm:spPr/>
    </dgm:pt>
    <dgm:pt modelId="{642FE406-C097-490A-B48C-22E4440929D3}" type="pres">
      <dgm:prSet presAssocID="{FD3E7E18-9D65-41EB-BF71-88E1480A92B8}" presName="parentText" presStyleLbl="alignNode1" presStyleIdx="3" presStyleCnt="6">
        <dgm:presLayoutVars>
          <dgm:chMax val="1"/>
          <dgm:bulletEnabled val="1"/>
        </dgm:presLayoutVars>
      </dgm:prSet>
      <dgm:spPr/>
      <dgm:t>
        <a:bodyPr/>
        <a:lstStyle/>
        <a:p>
          <a:endParaRPr lang="en-US"/>
        </a:p>
      </dgm:t>
    </dgm:pt>
    <dgm:pt modelId="{E672B7F8-BF0F-4BBB-B6E8-5A7F67C82E21}" type="pres">
      <dgm:prSet presAssocID="{FD3E7E18-9D65-41EB-BF71-88E1480A92B8}" presName="descendantText" presStyleLbl="alignAcc1" presStyleIdx="3" presStyleCnt="6" custLinFactNeighborX="0" custLinFactNeighborY="8955">
        <dgm:presLayoutVars>
          <dgm:bulletEnabled val="1"/>
        </dgm:presLayoutVars>
      </dgm:prSet>
      <dgm:spPr/>
      <dgm:t>
        <a:bodyPr/>
        <a:lstStyle/>
        <a:p>
          <a:endParaRPr lang="en-US"/>
        </a:p>
      </dgm:t>
    </dgm:pt>
    <dgm:pt modelId="{1D12EF59-0361-4F86-9F9A-552C047969C4}" type="pres">
      <dgm:prSet presAssocID="{FB358200-54BE-4E0C-B70A-765B4941EFC9}" presName="sp" presStyleCnt="0"/>
      <dgm:spPr/>
    </dgm:pt>
    <dgm:pt modelId="{2C56F352-399C-4A19-940D-EFAB7CC42237}" type="pres">
      <dgm:prSet presAssocID="{9ADB7CED-9523-41D0-A4BC-92EA2C3CC6EC}" presName="composite" presStyleCnt="0"/>
      <dgm:spPr/>
    </dgm:pt>
    <dgm:pt modelId="{D8DF8A97-B8E2-43E1-8AE6-41B5EE68B436}" type="pres">
      <dgm:prSet presAssocID="{9ADB7CED-9523-41D0-A4BC-92EA2C3CC6EC}" presName="parentText" presStyleLbl="alignNode1" presStyleIdx="4" presStyleCnt="6">
        <dgm:presLayoutVars>
          <dgm:chMax val="1"/>
          <dgm:bulletEnabled val="1"/>
        </dgm:presLayoutVars>
      </dgm:prSet>
      <dgm:spPr/>
      <dgm:t>
        <a:bodyPr/>
        <a:lstStyle/>
        <a:p>
          <a:endParaRPr lang="en-US"/>
        </a:p>
      </dgm:t>
    </dgm:pt>
    <dgm:pt modelId="{D51D4F4B-9497-4CBD-AA60-C95250A3D96F}" type="pres">
      <dgm:prSet presAssocID="{9ADB7CED-9523-41D0-A4BC-92EA2C3CC6EC}" presName="descendantText" presStyleLbl="alignAcc1" presStyleIdx="4" presStyleCnt="6" custLinFactNeighborX="0">
        <dgm:presLayoutVars>
          <dgm:bulletEnabled val="1"/>
        </dgm:presLayoutVars>
      </dgm:prSet>
      <dgm:spPr/>
      <dgm:t>
        <a:bodyPr/>
        <a:lstStyle/>
        <a:p>
          <a:endParaRPr lang="en-US"/>
        </a:p>
      </dgm:t>
    </dgm:pt>
    <dgm:pt modelId="{D9BD22EE-D588-4E87-99CA-0DC47BE278A2}" type="pres">
      <dgm:prSet presAssocID="{34A299D1-CECA-4C73-92D8-3A0764FFD755}" presName="sp" presStyleCnt="0"/>
      <dgm:spPr/>
    </dgm:pt>
    <dgm:pt modelId="{16260F12-0BD5-4603-A09D-2AF291D3F261}" type="pres">
      <dgm:prSet presAssocID="{BDEF35EB-79CC-4A81-BA8A-37DB8A632880}" presName="composite" presStyleCnt="0"/>
      <dgm:spPr/>
    </dgm:pt>
    <dgm:pt modelId="{416B8DD8-5500-4289-BA3B-EE010240E35C}" type="pres">
      <dgm:prSet presAssocID="{BDEF35EB-79CC-4A81-BA8A-37DB8A632880}" presName="parentText" presStyleLbl="alignNode1" presStyleIdx="5" presStyleCnt="6">
        <dgm:presLayoutVars>
          <dgm:chMax val="1"/>
          <dgm:bulletEnabled val="1"/>
        </dgm:presLayoutVars>
      </dgm:prSet>
      <dgm:spPr/>
      <dgm:t>
        <a:bodyPr/>
        <a:lstStyle/>
        <a:p>
          <a:endParaRPr lang="en-US"/>
        </a:p>
      </dgm:t>
    </dgm:pt>
    <dgm:pt modelId="{6CC5BCD4-E0F4-4F1F-8739-0AC8DC76E1B1}" type="pres">
      <dgm:prSet presAssocID="{BDEF35EB-79CC-4A81-BA8A-37DB8A632880}" presName="descendantText" presStyleLbl="alignAcc1" presStyleIdx="5" presStyleCnt="6">
        <dgm:presLayoutVars>
          <dgm:bulletEnabled val="1"/>
        </dgm:presLayoutVars>
      </dgm:prSet>
      <dgm:spPr/>
      <dgm:t>
        <a:bodyPr/>
        <a:lstStyle/>
        <a:p>
          <a:endParaRPr lang="en-US"/>
        </a:p>
      </dgm:t>
    </dgm:pt>
  </dgm:ptLst>
  <dgm:cxnLst>
    <dgm:cxn modelId="{6A59F324-0728-47C3-BFEB-D6CD6243410D}" type="presOf" srcId="{4CEFACEE-097E-464C-A19D-AE06C241D259}" destId="{D5D7AAB3-006D-4AA6-9F05-875D693CC410}" srcOrd="0" destOrd="0" presId="urn:microsoft.com/office/officeart/2005/8/layout/chevron2"/>
    <dgm:cxn modelId="{0B73F539-C350-4650-BFA5-DFF27A0BAC48}" type="presOf" srcId="{BDEF35EB-79CC-4A81-BA8A-37DB8A632880}" destId="{416B8DD8-5500-4289-BA3B-EE010240E35C}" srcOrd="0" destOrd="0" presId="urn:microsoft.com/office/officeart/2005/8/layout/chevron2"/>
    <dgm:cxn modelId="{24D5B854-30B0-440D-82B5-AC8FAAF5154E}" srcId="{562E4D65-AB0A-4D96-BEC1-79816F16B0FE}" destId="{324323D0-CBD6-4C53-9858-16CE01DF89FE}" srcOrd="1" destOrd="0" parTransId="{0B19358F-C67E-4311-8E6D-7D3C83B134B1}" sibTransId="{88AA13F0-0D0A-4494-86FD-337168C8152B}"/>
    <dgm:cxn modelId="{C89068B8-A949-47C9-94FB-D339D24DB6DA}" type="presOf" srcId="{C6457DA7-6F2B-4A15-92FA-B243CF0C6CE2}" destId="{6CC5BCD4-E0F4-4F1F-8739-0AC8DC76E1B1}" srcOrd="0" destOrd="0" presId="urn:microsoft.com/office/officeart/2005/8/layout/chevron2"/>
    <dgm:cxn modelId="{5F15CE80-6DA8-4B0B-9A52-67498B72EC29}" type="presOf" srcId="{B3B0923F-07AE-4332-8AE9-85814055F8F6}" destId="{AE044838-317F-4ECE-A67B-93F6C2DE1F38}" srcOrd="0" destOrd="0" presId="urn:microsoft.com/office/officeart/2005/8/layout/chevron2"/>
    <dgm:cxn modelId="{34015F03-788A-4F84-8426-D061F7AA0E81}" type="presOf" srcId="{562E4D65-AB0A-4D96-BEC1-79816F16B0FE}" destId="{2012AF76-5490-4D1A-9888-9621C16714A8}" srcOrd="0" destOrd="0" presId="urn:microsoft.com/office/officeart/2005/8/layout/chevron2"/>
    <dgm:cxn modelId="{68EF3B61-A6D3-4125-B189-2D88D9D80C72}" type="presOf" srcId="{FC2A4C64-BDB2-48FF-8ED3-AAAFE15693A4}" destId="{FC0E5BD8-4955-4831-9674-6C4812BB0CBB}" srcOrd="0" destOrd="0" presId="urn:microsoft.com/office/officeart/2005/8/layout/chevron2"/>
    <dgm:cxn modelId="{B8811389-FA34-480E-B8F8-7A17F15F7EBC}" srcId="{562E4D65-AB0A-4D96-BEC1-79816F16B0FE}" destId="{FD3E7E18-9D65-41EB-BF71-88E1480A92B8}" srcOrd="3" destOrd="0" parTransId="{AF55B1CB-4561-41F4-8329-C941F640432C}" sibTransId="{FB358200-54BE-4E0C-B70A-765B4941EFC9}"/>
    <dgm:cxn modelId="{6E729678-6325-49A4-B492-0E7530C559D2}" srcId="{FD3E7E18-9D65-41EB-BF71-88E1480A92B8}" destId="{204BA15F-2C07-46D7-93ED-847403E884FE}" srcOrd="0" destOrd="0" parTransId="{595B5C6C-6535-43F8-9F64-AA70120BC938}" sibTransId="{64668A1F-9B15-413D-8B74-DBA332B4DA06}"/>
    <dgm:cxn modelId="{8EED7DB2-8ED7-4CDB-A708-99EA51DF2B33}" srcId="{055B676B-50E9-4FF9-A0F3-2080F1935050}" destId="{4CEFACEE-097E-464C-A19D-AE06C241D259}" srcOrd="0" destOrd="0" parTransId="{1599D175-9C10-410B-8964-F58B83F19337}" sibTransId="{258E5695-912D-4153-8116-E895E6823C74}"/>
    <dgm:cxn modelId="{85226BA9-BE7C-45D4-AE0B-27A073D4CC8A}" srcId="{562E4D65-AB0A-4D96-BEC1-79816F16B0FE}" destId="{9ADB7CED-9523-41D0-A4BC-92EA2C3CC6EC}" srcOrd="4" destOrd="0" parTransId="{32641A0A-FE99-41D7-9045-710A6252C38D}" sibTransId="{34A299D1-CECA-4C73-92D8-3A0764FFD755}"/>
    <dgm:cxn modelId="{52A50C0A-1BCD-44A7-878D-60CB7EF1F458}" type="presOf" srcId="{9ADB7CED-9523-41D0-A4BC-92EA2C3CC6EC}" destId="{D8DF8A97-B8E2-43E1-8AE6-41B5EE68B436}" srcOrd="0" destOrd="0" presId="urn:microsoft.com/office/officeart/2005/8/layout/chevron2"/>
    <dgm:cxn modelId="{8E732288-627A-4FC8-8C69-863553840BFD}" type="presOf" srcId="{0A923E7C-DB88-4EE5-ADD5-4CBDB9F5469A}" destId="{6BECADFB-EA88-4220-A198-A181DE156368}" srcOrd="0" destOrd="0" presId="urn:microsoft.com/office/officeart/2005/8/layout/chevron2"/>
    <dgm:cxn modelId="{61AE711A-CF98-4FB3-9E62-93C95C32C105}" srcId="{0A923E7C-DB88-4EE5-ADD5-4CBDB9F5469A}" destId="{FC2A4C64-BDB2-48FF-8ED3-AAAFE15693A4}" srcOrd="0" destOrd="0" parTransId="{12E6DC00-0B41-4562-ABED-301740F7EFBE}" sibTransId="{74F1FCBD-2367-4EE9-A0BD-C0B22FBD1529}"/>
    <dgm:cxn modelId="{EB655462-CD37-4231-A447-387953A9B9D6}" srcId="{9ADB7CED-9523-41D0-A4BC-92EA2C3CC6EC}" destId="{6121027E-F855-4984-BC62-C4FC0C194AA8}" srcOrd="0" destOrd="0" parTransId="{DBD16DA0-121C-450B-A396-FE237246D751}" sibTransId="{73528FD9-BC2E-4060-B781-E2BBC3A9F6CD}"/>
    <dgm:cxn modelId="{01A9DCED-F4F4-4DDC-9932-BD625AC06F1F}" type="presOf" srcId="{FD3E7E18-9D65-41EB-BF71-88E1480A92B8}" destId="{642FE406-C097-490A-B48C-22E4440929D3}" srcOrd="0" destOrd="0" presId="urn:microsoft.com/office/officeart/2005/8/layout/chevron2"/>
    <dgm:cxn modelId="{2970296A-7DFC-4BE5-A86C-A3B15A048F5D}" srcId="{562E4D65-AB0A-4D96-BEC1-79816F16B0FE}" destId="{0A923E7C-DB88-4EE5-ADD5-4CBDB9F5469A}" srcOrd="2" destOrd="0" parTransId="{E921EA63-BCD7-49A6-BE58-3E8FE1722DEC}" sibTransId="{D319CF11-78CB-42C0-89E4-F6DF868F5410}"/>
    <dgm:cxn modelId="{D67997E6-14E2-471F-9083-F2654A934AD4}" srcId="{562E4D65-AB0A-4D96-BEC1-79816F16B0FE}" destId="{BDEF35EB-79CC-4A81-BA8A-37DB8A632880}" srcOrd="5" destOrd="0" parTransId="{781F7004-A4F7-48B8-91B6-EB3D6FE591D6}" sibTransId="{E6FB559D-3AA6-458F-95D6-8E0D3B0030C6}"/>
    <dgm:cxn modelId="{08D3CC30-5799-4285-9F37-BD71C2994C08}" type="presOf" srcId="{204BA15F-2C07-46D7-93ED-847403E884FE}" destId="{E672B7F8-BF0F-4BBB-B6E8-5A7F67C82E21}" srcOrd="0" destOrd="0" presId="urn:microsoft.com/office/officeart/2005/8/layout/chevron2"/>
    <dgm:cxn modelId="{0AF4E37C-30A9-4F4F-B3A4-BFD079007DA3}" type="presOf" srcId="{055B676B-50E9-4FF9-A0F3-2080F1935050}" destId="{BC1BDA08-E114-4BD4-BF1E-3DBF2FFD47BE}" srcOrd="0" destOrd="0" presId="urn:microsoft.com/office/officeart/2005/8/layout/chevron2"/>
    <dgm:cxn modelId="{BF7C85D4-FD70-45CD-B6AD-D919A9B90A55}" srcId="{562E4D65-AB0A-4D96-BEC1-79816F16B0FE}" destId="{055B676B-50E9-4FF9-A0F3-2080F1935050}" srcOrd="0" destOrd="0" parTransId="{84BE0267-F922-44D5-A866-AE50F28690BA}" sibTransId="{EAAF13D1-4CD7-44A0-8BB7-B0330805C4A8}"/>
    <dgm:cxn modelId="{6D9F1D6B-0874-48C0-9F75-4C732D533C1F}" type="presOf" srcId="{324323D0-CBD6-4C53-9858-16CE01DF89FE}" destId="{57C555EB-60EA-47E1-8EC4-3042543F3878}" srcOrd="0" destOrd="0" presId="urn:microsoft.com/office/officeart/2005/8/layout/chevron2"/>
    <dgm:cxn modelId="{718CBD0C-AA0F-4263-B482-521EFDFAC115}" srcId="{BDEF35EB-79CC-4A81-BA8A-37DB8A632880}" destId="{C6457DA7-6F2B-4A15-92FA-B243CF0C6CE2}" srcOrd="0" destOrd="0" parTransId="{A62FCB92-5FE1-45C1-91FB-1FB3A14D7955}" sibTransId="{550C8D09-17AE-4DF6-A5C3-22F1A2FC8721}"/>
    <dgm:cxn modelId="{0FBD399B-0A87-49DE-8195-79562A6D96FF}" srcId="{324323D0-CBD6-4C53-9858-16CE01DF89FE}" destId="{B3B0923F-07AE-4332-8AE9-85814055F8F6}" srcOrd="0" destOrd="0" parTransId="{3759378D-A484-4272-8985-C2BF2AADEB43}" sibTransId="{7763B942-736E-4227-9D86-0C058C70726E}"/>
    <dgm:cxn modelId="{17C2D047-1162-48B6-9D27-4A5B55C1CB45}" type="presOf" srcId="{6121027E-F855-4984-BC62-C4FC0C194AA8}" destId="{D51D4F4B-9497-4CBD-AA60-C95250A3D96F}" srcOrd="0" destOrd="0" presId="urn:microsoft.com/office/officeart/2005/8/layout/chevron2"/>
    <dgm:cxn modelId="{A45B01B6-A2B9-4033-902C-D0F030117F29}" type="presParOf" srcId="{2012AF76-5490-4D1A-9888-9621C16714A8}" destId="{F964E120-20F2-45DD-911E-E8768DE46947}" srcOrd="0" destOrd="0" presId="urn:microsoft.com/office/officeart/2005/8/layout/chevron2"/>
    <dgm:cxn modelId="{83E14DEF-CF59-4DCC-B468-D543279D0BF5}" type="presParOf" srcId="{F964E120-20F2-45DD-911E-E8768DE46947}" destId="{BC1BDA08-E114-4BD4-BF1E-3DBF2FFD47BE}" srcOrd="0" destOrd="0" presId="urn:microsoft.com/office/officeart/2005/8/layout/chevron2"/>
    <dgm:cxn modelId="{7703AA0A-B1D4-4303-A318-E01EDC80655F}" type="presParOf" srcId="{F964E120-20F2-45DD-911E-E8768DE46947}" destId="{D5D7AAB3-006D-4AA6-9F05-875D693CC410}" srcOrd="1" destOrd="0" presId="urn:microsoft.com/office/officeart/2005/8/layout/chevron2"/>
    <dgm:cxn modelId="{3F611FBF-71B7-44C9-A121-D8F002BBACCC}" type="presParOf" srcId="{2012AF76-5490-4D1A-9888-9621C16714A8}" destId="{740F2A72-C50E-4999-AA29-7DA05161EDFE}" srcOrd="1" destOrd="0" presId="urn:microsoft.com/office/officeart/2005/8/layout/chevron2"/>
    <dgm:cxn modelId="{3C936875-0651-4E7E-A0F6-01F43358FCC4}" type="presParOf" srcId="{2012AF76-5490-4D1A-9888-9621C16714A8}" destId="{8E8E4A16-62A1-4837-A751-C637F1FA6730}" srcOrd="2" destOrd="0" presId="urn:microsoft.com/office/officeart/2005/8/layout/chevron2"/>
    <dgm:cxn modelId="{209B2D56-3F2E-405A-9F59-69D96B165202}" type="presParOf" srcId="{8E8E4A16-62A1-4837-A751-C637F1FA6730}" destId="{57C555EB-60EA-47E1-8EC4-3042543F3878}" srcOrd="0" destOrd="0" presId="urn:microsoft.com/office/officeart/2005/8/layout/chevron2"/>
    <dgm:cxn modelId="{DE838C48-A3D8-4CBF-BD6E-CF3EBA3C3778}" type="presParOf" srcId="{8E8E4A16-62A1-4837-A751-C637F1FA6730}" destId="{AE044838-317F-4ECE-A67B-93F6C2DE1F38}" srcOrd="1" destOrd="0" presId="urn:microsoft.com/office/officeart/2005/8/layout/chevron2"/>
    <dgm:cxn modelId="{CB1D61B7-2FC2-432A-A34E-E58F3C39FA62}" type="presParOf" srcId="{2012AF76-5490-4D1A-9888-9621C16714A8}" destId="{2F955DC0-2BAE-4B3B-B580-8D3820A66037}" srcOrd="3" destOrd="0" presId="urn:microsoft.com/office/officeart/2005/8/layout/chevron2"/>
    <dgm:cxn modelId="{665F987B-09EC-4513-B8F8-2C2906524336}" type="presParOf" srcId="{2012AF76-5490-4D1A-9888-9621C16714A8}" destId="{E1D856D5-2ACE-40A8-AE82-1DE14333341B}" srcOrd="4" destOrd="0" presId="urn:microsoft.com/office/officeart/2005/8/layout/chevron2"/>
    <dgm:cxn modelId="{8EA6E840-96E0-4DD8-9F56-ADA860FA942C}" type="presParOf" srcId="{E1D856D5-2ACE-40A8-AE82-1DE14333341B}" destId="{6BECADFB-EA88-4220-A198-A181DE156368}" srcOrd="0" destOrd="0" presId="urn:microsoft.com/office/officeart/2005/8/layout/chevron2"/>
    <dgm:cxn modelId="{51005FAC-A3F0-4F1E-8471-F38951C63CCE}" type="presParOf" srcId="{E1D856D5-2ACE-40A8-AE82-1DE14333341B}" destId="{FC0E5BD8-4955-4831-9674-6C4812BB0CBB}" srcOrd="1" destOrd="0" presId="urn:microsoft.com/office/officeart/2005/8/layout/chevron2"/>
    <dgm:cxn modelId="{18056E9E-B11A-468D-BA48-806ACBDF2580}" type="presParOf" srcId="{2012AF76-5490-4D1A-9888-9621C16714A8}" destId="{87F63B69-7192-4BD2-919B-E1C52BF32335}" srcOrd="5" destOrd="0" presId="urn:microsoft.com/office/officeart/2005/8/layout/chevron2"/>
    <dgm:cxn modelId="{D99871A7-2BFD-4B3D-B184-1E769F9071A6}" type="presParOf" srcId="{2012AF76-5490-4D1A-9888-9621C16714A8}" destId="{82A7804A-A38D-4172-9186-203A9638DBD3}" srcOrd="6" destOrd="0" presId="urn:microsoft.com/office/officeart/2005/8/layout/chevron2"/>
    <dgm:cxn modelId="{1D3DF248-8F38-40CB-8603-36D4A58AA4B5}" type="presParOf" srcId="{82A7804A-A38D-4172-9186-203A9638DBD3}" destId="{642FE406-C097-490A-B48C-22E4440929D3}" srcOrd="0" destOrd="0" presId="urn:microsoft.com/office/officeart/2005/8/layout/chevron2"/>
    <dgm:cxn modelId="{01B0E570-B02A-4190-8FB3-2DFB8D298B41}" type="presParOf" srcId="{82A7804A-A38D-4172-9186-203A9638DBD3}" destId="{E672B7F8-BF0F-4BBB-B6E8-5A7F67C82E21}" srcOrd="1" destOrd="0" presId="urn:microsoft.com/office/officeart/2005/8/layout/chevron2"/>
    <dgm:cxn modelId="{8AA6FC4A-EFCF-4496-A763-C6D46CE50330}" type="presParOf" srcId="{2012AF76-5490-4D1A-9888-9621C16714A8}" destId="{1D12EF59-0361-4F86-9F9A-552C047969C4}" srcOrd="7" destOrd="0" presId="urn:microsoft.com/office/officeart/2005/8/layout/chevron2"/>
    <dgm:cxn modelId="{B578A95F-B355-48D0-9689-07AD30121BB5}" type="presParOf" srcId="{2012AF76-5490-4D1A-9888-9621C16714A8}" destId="{2C56F352-399C-4A19-940D-EFAB7CC42237}" srcOrd="8" destOrd="0" presId="urn:microsoft.com/office/officeart/2005/8/layout/chevron2"/>
    <dgm:cxn modelId="{C0391F78-576C-4839-892A-58107E5B02A0}" type="presParOf" srcId="{2C56F352-399C-4A19-940D-EFAB7CC42237}" destId="{D8DF8A97-B8E2-43E1-8AE6-41B5EE68B436}" srcOrd="0" destOrd="0" presId="urn:microsoft.com/office/officeart/2005/8/layout/chevron2"/>
    <dgm:cxn modelId="{AD5F9882-DBC0-4EEE-802E-9E48D2727125}" type="presParOf" srcId="{2C56F352-399C-4A19-940D-EFAB7CC42237}" destId="{D51D4F4B-9497-4CBD-AA60-C95250A3D96F}" srcOrd="1" destOrd="0" presId="urn:microsoft.com/office/officeart/2005/8/layout/chevron2"/>
    <dgm:cxn modelId="{9F15F400-E41C-4F7B-9ECB-FDCF4C39A5EF}" type="presParOf" srcId="{2012AF76-5490-4D1A-9888-9621C16714A8}" destId="{D9BD22EE-D588-4E87-99CA-0DC47BE278A2}" srcOrd="9" destOrd="0" presId="urn:microsoft.com/office/officeart/2005/8/layout/chevron2"/>
    <dgm:cxn modelId="{AC445D86-4645-4E24-B306-71A5D37597A6}" type="presParOf" srcId="{2012AF76-5490-4D1A-9888-9621C16714A8}" destId="{16260F12-0BD5-4603-A09D-2AF291D3F261}" srcOrd="10" destOrd="0" presId="urn:microsoft.com/office/officeart/2005/8/layout/chevron2"/>
    <dgm:cxn modelId="{55D13641-A9A1-4C9F-9C85-F392A1912D98}" type="presParOf" srcId="{16260F12-0BD5-4603-A09D-2AF291D3F261}" destId="{416B8DD8-5500-4289-BA3B-EE010240E35C}" srcOrd="0" destOrd="0" presId="urn:microsoft.com/office/officeart/2005/8/layout/chevron2"/>
    <dgm:cxn modelId="{8B3ABCA6-8ABB-4E00-953F-ADFEF7F6E762}" type="presParOf" srcId="{16260F12-0BD5-4603-A09D-2AF291D3F261}" destId="{6CC5BCD4-E0F4-4F1F-8739-0AC8DC76E1B1}" srcOrd="1" destOrd="0" presId="urn:microsoft.com/office/officeart/2005/8/layout/chevro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BDA08-E114-4BD4-BF1E-3DBF2FFD47BE}">
      <dsp:nvSpPr>
        <dsp:cNvPr id="0" name=""/>
        <dsp:cNvSpPr/>
      </dsp:nvSpPr>
      <dsp:spPr>
        <a:xfrm rot="5400000">
          <a:off x="-159672" y="161527"/>
          <a:ext cx="1064485" cy="745140"/>
        </a:xfrm>
        <a:prstGeom prst="chevron">
          <a:avLst/>
        </a:prstGeom>
        <a:solidFill>
          <a:schemeClr val="bg1">
            <a:lumMod val="6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C00000"/>
              </a:solidFill>
              <a:latin typeface="Arial" panose="020B0604020202020204" pitchFamily="34" charset="0"/>
              <a:cs typeface="Arial" panose="020B0604020202020204" pitchFamily="34" charset="0"/>
            </a:rPr>
            <a:t>Part 1</a:t>
          </a:r>
          <a:endParaRPr lang="en-US" sz="1500" b="1" kern="1200" dirty="0">
            <a:solidFill>
              <a:srgbClr val="C00000"/>
            </a:solidFill>
            <a:latin typeface="Arial" panose="020B0604020202020204" pitchFamily="34" charset="0"/>
            <a:cs typeface="Arial" panose="020B0604020202020204" pitchFamily="34" charset="0"/>
          </a:endParaRPr>
        </a:p>
      </dsp:txBody>
      <dsp:txXfrm rot="-5400000">
        <a:off x="1" y="374424"/>
        <a:ext cx="745140" cy="319345"/>
      </dsp:txXfrm>
    </dsp:sp>
    <dsp:sp modelId="{D5D7AAB3-006D-4AA6-9F05-875D693CC410}">
      <dsp:nvSpPr>
        <dsp:cNvPr id="0" name=""/>
        <dsp:cNvSpPr/>
      </dsp:nvSpPr>
      <dsp:spPr>
        <a:xfrm rot="5400000">
          <a:off x="5372518" y="-4625524"/>
          <a:ext cx="691915" cy="9946672"/>
        </a:xfrm>
        <a:prstGeom prst="round2SameRect">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Arial" panose="020B0604020202020204" pitchFamily="34" charset="0"/>
              <a:cs typeface="Arial" panose="020B0604020202020204" pitchFamily="34" charset="0"/>
            </a:rPr>
            <a:t>INTRODUCTION</a:t>
          </a:r>
          <a:endParaRPr lang="en-US" sz="2000" b="1" kern="1200" dirty="0">
            <a:latin typeface="Arial" panose="020B0604020202020204" pitchFamily="34" charset="0"/>
            <a:cs typeface="Arial" panose="020B0604020202020204" pitchFamily="34" charset="0"/>
          </a:endParaRPr>
        </a:p>
      </dsp:txBody>
      <dsp:txXfrm rot="-5400000">
        <a:off x="745140" y="35631"/>
        <a:ext cx="9912895" cy="624361"/>
      </dsp:txXfrm>
    </dsp:sp>
    <dsp:sp modelId="{57C555EB-60EA-47E1-8EC4-3042543F3878}">
      <dsp:nvSpPr>
        <dsp:cNvPr id="0" name=""/>
        <dsp:cNvSpPr/>
      </dsp:nvSpPr>
      <dsp:spPr>
        <a:xfrm rot="5400000">
          <a:off x="-159672" y="1129496"/>
          <a:ext cx="1064485" cy="745140"/>
        </a:xfrm>
        <a:prstGeom prst="chevron">
          <a:avLst/>
        </a:prstGeom>
        <a:solidFill>
          <a:schemeClr val="bg1">
            <a:lumMod val="6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C00000"/>
              </a:solidFill>
              <a:latin typeface="Arial" panose="020B0604020202020204" pitchFamily="34" charset="0"/>
              <a:cs typeface="Arial" panose="020B0604020202020204" pitchFamily="34" charset="0"/>
            </a:rPr>
            <a:t>Part 2</a:t>
          </a:r>
          <a:endParaRPr lang="en-US" sz="1500" b="1" kern="1200" dirty="0">
            <a:solidFill>
              <a:srgbClr val="C00000"/>
            </a:solidFill>
            <a:latin typeface="Arial" panose="020B0604020202020204" pitchFamily="34" charset="0"/>
            <a:cs typeface="Arial" panose="020B0604020202020204" pitchFamily="34" charset="0"/>
          </a:endParaRPr>
        </a:p>
      </dsp:txBody>
      <dsp:txXfrm rot="-5400000">
        <a:off x="1" y="1342393"/>
        <a:ext cx="745140" cy="319345"/>
      </dsp:txXfrm>
    </dsp:sp>
    <dsp:sp modelId="{AE044838-317F-4ECE-A67B-93F6C2DE1F38}">
      <dsp:nvSpPr>
        <dsp:cNvPr id="0" name=""/>
        <dsp:cNvSpPr/>
      </dsp:nvSpPr>
      <dsp:spPr>
        <a:xfrm rot="5400000">
          <a:off x="5372518" y="-3631892"/>
          <a:ext cx="691915" cy="9946672"/>
        </a:xfrm>
        <a:prstGeom prst="round2SameRect">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1" kern="1200" dirty="0" smtClean="0">
              <a:latin typeface="Arial" panose="020B0604020202020204" pitchFamily="34" charset="0"/>
              <a:cs typeface="Arial" panose="020B0604020202020204" pitchFamily="34" charset="0"/>
            </a:rPr>
            <a:t>P</a:t>
          </a:r>
          <a:r>
            <a:rPr lang="en-ZA" sz="2000" b="1" kern="1200" dirty="0" smtClean="0">
              <a:latin typeface="Arial" panose="020B0604020202020204" pitchFamily="34" charset="0"/>
              <a:cs typeface="Arial" panose="020B0604020202020204" pitchFamily="34" charset="0"/>
            </a:rPr>
            <a:t>ILLARS OF LOCAL GOVERNMENT SUSTAINABILITY &amp; GOVERNANCE</a:t>
          </a:r>
          <a:endParaRPr lang="en-US" sz="2000" b="1" kern="1200" dirty="0">
            <a:latin typeface="Arial" panose="020B0604020202020204" pitchFamily="34" charset="0"/>
            <a:cs typeface="Arial" panose="020B0604020202020204" pitchFamily="34" charset="0"/>
          </a:endParaRPr>
        </a:p>
      </dsp:txBody>
      <dsp:txXfrm rot="-5400000">
        <a:off x="745140" y="1029263"/>
        <a:ext cx="9912895" cy="624361"/>
      </dsp:txXfrm>
    </dsp:sp>
    <dsp:sp modelId="{6BECADFB-EA88-4220-A198-A181DE156368}">
      <dsp:nvSpPr>
        <dsp:cNvPr id="0" name=""/>
        <dsp:cNvSpPr/>
      </dsp:nvSpPr>
      <dsp:spPr>
        <a:xfrm rot="5400000">
          <a:off x="-159672" y="2097465"/>
          <a:ext cx="1064485" cy="745140"/>
        </a:xfrm>
        <a:prstGeom prst="chevron">
          <a:avLst/>
        </a:prstGeom>
        <a:solidFill>
          <a:schemeClr val="bg1">
            <a:lumMod val="6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C00000"/>
              </a:solidFill>
              <a:latin typeface="Arial" panose="020B0604020202020204" pitchFamily="34" charset="0"/>
              <a:cs typeface="Arial" panose="020B0604020202020204" pitchFamily="34" charset="0"/>
            </a:rPr>
            <a:t>Part 3</a:t>
          </a:r>
          <a:endParaRPr lang="en-US" sz="1500" b="1" kern="1200" dirty="0">
            <a:solidFill>
              <a:srgbClr val="C00000"/>
            </a:solidFill>
            <a:latin typeface="Arial" panose="020B0604020202020204" pitchFamily="34" charset="0"/>
            <a:cs typeface="Arial" panose="020B0604020202020204" pitchFamily="34" charset="0"/>
          </a:endParaRPr>
        </a:p>
      </dsp:txBody>
      <dsp:txXfrm rot="-5400000">
        <a:off x="1" y="2310362"/>
        <a:ext cx="745140" cy="319345"/>
      </dsp:txXfrm>
    </dsp:sp>
    <dsp:sp modelId="{FC0E5BD8-4955-4831-9674-6C4812BB0CBB}">
      <dsp:nvSpPr>
        <dsp:cNvPr id="0" name=""/>
        <dsp:cNvSpPr/>
      </dsp:nvSpPr>
      <dsp:spPr>
        <a:xfrm rot="5400000">
          <a:off x="5372518" y="-2716667"/>
          <a:ext cx="691915" cy="9946672"/>
        </a:xfrm>
        <a:prstGeom prst="round2SameRect">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0" lang="en-US" sz="20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KEY ACHIEVEMENTS &amp; RISKS</a:t>
          </a:r>
          <a:endParaRPr lang="en-US" sz="2000" b="1" kern="1200" dirty="0">
            <a:solidFill>
              <a:schemeClr val="tx1"/>
            </a:solidFill>
            <a:latin typeface="Arial" panose="020B0604020202020204" pitchFamily="34" charset="0"/>
            <a:cs typeface="Arial" panose="020B0604020202020204" pitchFamily="34" charset="0"/>
          </a:endParaRPr>
        </a:p>
      </dsp:txBody>
      <dsp:txXfrm rot="-5400000">
        <a:off x="745140" y="1944488"/>
        <a:ext cx="9912895" cy="624361"/>
      </dsp:txXfrm>
    </dsp:sp>
    <dsp:sp modelId="{642FE406-C097-490A-B48C-22E4440929D3}">
      <dsp:nvSpPr>
        <dsp:cNvPr id="0" name=""/>
        <dsp:cNvSpPr/>
      </dsp:nvSpPr>
      <dsp:spPr>
        <a:xfrm rot="5400000">
          <a:off x="-159672" y="3065434"/>
          <a:ext cx="1064485" cy="745140"/>
        </a:xfrm>
        <a:prstGeom prst="chevron">
          <a:avLst/>
        </a:prstGeom>
        <a:solidFill>
          <a:schemeClr val="bg1">
            <a:lumMod val="6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C00000"/>
              </a:solidFill>
              <a:latin typeface="Arial" panose="020B0604020202020204" pitchFamily="34" charset="0"/>
              <a:cs typeface="Arial" panose="020B0604020202020204" pitchFamily="34" charset="0"/>
            </a:rPr>
            <a:t>Part 4</a:t>
          </a:r>
          <a:endParaRPr lang="en-US" sz="1500" b="1" kern="1200" dirty="0">
            <a:solidFill>
              <a:srgbClr val="C00000"/>
            </a:solidFill>
            <a:latin typeface="Arial" panose="020B0604020202020204" pitchFamily="34" charset="0"/>
            <a:cs typeface="Arial" panose="020B0604020202020204" pitchFamily="34" charset="0"/>
          </a:endParaRPr>
        </a:p>
      </dsp:txBody>
      <dsp:txXfrm rot="-5400000">
        <a:off x="1" y="3278331"/>
        <a:ext cx="745140" cy="319345"/>
      </dsp:txXfrm>
    </dsp:sp>
    <dsp:sp modelId="{E672B7F8-BF0F-4BBB-B6E8-5A7F67C82E21}">
      <dsp:nvSpPr>
        <dsp:cNvPr id="0" name=""/>
        <dsp:cNvSpPr/>
      </dsp:nvSpPr>
      <dsp:spPr>
        <a:xfrm rot="5400000">
          <a:off x="5372518" y="-1659655"/>
          <a:ext cx="691915" cy="9946672"/>
        </a:xfrm>
        <a:prstGeom prst="round2SameRect">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chemeClr val="tx1"/>
              </a:solidFill>
              <a:latin typeface="Arial" panose="020B0604020202020204" pitchFamily="34" charset="0"/>
              <a:cs typeface="Arial" panose="020B0604020202020204" pitchFamily="34" charset="0"/>
            </a:rPr>
            <a:t>PROGRESS ON THE IMPLEMENTATION OF FINANCIAL RECOVERY PLAN</a:t>
          </a:r>
          <a:endParaRPr lang="en-US" sz="2000" b="1" kern="1200" dirty="0">
            <a:solidFill>
              <a:schemeClr val="tx1"/>
            </a:solidFill>
            <a:latin typeface="Arial" panose="020B0604020202020204" pitchFamily="34" charset="0"/>
            <a:cs typeface="Arial" panose="020B0604020202020204" pitchFamily="34" charset="0"/>
          </a:endParaRPr>
        </a:p>
      </dsp:txBody>
      <dsp:txXfrm rot="-5400000">
        <a:off x="745140" y="3001500"/>
        <a:ext cx="9912895" cy="624361"/>
      </dsp:txXfrm>
    </dsp:sp>
    <dsp:sp modelId="{D8DF8A97-B8E2-43E1-8AE6-41B5EE68B436}">
      <dsp:nvSpPr>
        <dsp:cNvPr id="0" name=""/>
        <dsp:cNvSpPr/>
      </dsp:nvSpPr>
      <dsp:spPr>
        <a:xfrm rot="5400000">
          <a:off x="-159672" y="4033403"/>
          <a:ext cx="1064485" cy="745140"/>
        </a:xfrm>
        <a:prstGeom prst="chevron">
          <a:avLst/>
        </a:prstGeom>
        <a:solidFill>
          <a:schemeClr val="bg1">
            <a:lumMod val="6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C00000"/>
              </a:solidFill>
              <a:latin typeface="Arial" panose="020B0604020202020204" pitchFamily="34" charset="0"/>
              <a:cs typeface="Arial" panose="020B0604020202020204" pitchFamily="34" charset="0"/>
            </a:rPr>
            <a:t>Part</a:t>
          </a:r>
          <a:r>
            <a:rPr lang="en-US" sz="1500" b="1" kern="1200" dirty="0" smtClean="0">
              <a:solidFill>
                <a:srgbClr val="FF0000"/>
              </a:solidFill>
              <a:latin typeface="Arial" panose="020B0604020202020204" pitchFamily="34" charset="0"/>
              <a:cs typeface="Arial" panose="020B0604020202020204" pitchFamily="34" charset="0"/>
            </a:rPr>
            <a:t> </a:t>
          </a:r>
          <a:r>
            <a:rPr lang="en-US" sz="1500" b="1" kern="1200" dirty="0" smtClean="0">
              <a:solidFill>
                <a:srgbClr val="C00000"/>
              </a:solidFill>
              <a:latin typeface="Arial" panose="020B0604020202020204" pitchFamily="34" charset="0"/>
              <a:cs typeface="Arial" panose="020B0604020202020204" pitchFamily="34" charset="0"/>
            </a:rPr>
            <a:t>5</a:t>
          </a:r>
          <a:endParaRPr lang="en-US" sz="1500" b="1" kern="1200" dirty="0">
            <a:solidFill>
              <a:srgbClr val="C00000"/>
            </a:solidFill>
            <a:latin typeface="Arial" panose="020B0604020202020204" pitchFamily="34" charset="0"/>
            <a:cs typeface="Arial" panose="020B0604020202020204" pitchFamily="34" charset="0"/>
          </a:endParaRPr>
        </a:p>
      </dsp:txBody>
      <dsp:txXfrm rot="-5400000">
        <a:off x="1" y="4246300"/>
        <a:ext cx="745140" cy="319345"/>
      </dsp:txXfrm>
    </dsp:sp>
    <dsp:sp modelId="{D51D4F4B-9497-4CBD-AA60-C95250A3D96F}">
      <dsp:nvSpPr>
        <dsp:cNvPr id="0" name=""/>
        <dsp:cNvSpPr/>
      </dsp:nvSpPr>
      <dsp:spPr>
        <a:xfrm rot="5400000">
          <a:off x="5372518" y="-753647"/>
          <a:ext cx="691915" cy="9946672"/>
        </a:xfrm>
        <a:prstGeom prst="round2SameRect">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solidFill>
                <a:schemeClr val="tx1"/>
              </a:solidFill>
              <a:latin typeface="Arial" pitchFamily="34" charset="0"/>
              <a:cs typeface="Arial" pitchFamily="34" charset="0"/>
            </a:rPr>
            <a:t>SUPPORT BY PROVINCIAL TREASURY</a:t>
          </a:r>
          <a:endParaRPr lang="en-US" sz="2000" b="1" kern="1200" dirty="0">
            <a:solidFill>
              <a:schemeClr val="tx1"/>
            </a:solidFill>
            <a:latin typeface="Arial" pitchFamily="34" charset="0"/>
            <a:cs typeface="Arial" pitchFamily="34" charset="0"/>
          </a:endParaRPr>
        </a:p>
      </dsp:txBody>
      <dsp:txXfrm rot="-5400000">
        <a:off x="745140" y="3907508"/>
        <a:ext cx="9912895" cy="624361"/>
      </dsp:txXfrm>
    </dsp:sp>
    <dsp:sp modelId="{416B8DD8-5500-4289-BA3B-EE010240E35C}">
      <dsp:nvSpPr>
        <dsp:cNvPr id="0" name=""/>
        <dsp:cNvSpPr/>
      </dsp:nvSpPr>
      <dsp:spPr>
        <a:xfrm rot="5400000">
          <a:off x="-159672" y="5001372"/>
          <a:ext cx="1064485" cy="745140"/>
        </a:xfrm>
        <a:prstGeom prst="chevron">
          <a:avLst/>
        </a:prstGeom>
        <a:solidFill>
          <a:schemeClr val="bg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C00000"/>
              </a:solidFill>
              <a:latin typeface="Arial" panose="020B0604020202020204" pitchFamily="34" charset="0"/>
              <a:cs typeface="Arial" panose="020B0604020202020204" pitchFamily="34" charset="0"/>
            </a:rPr>
            <a:t>Part 6</a:t>
          </a:r>
          <a:endParaRPr lang="en-US" sz="1500" kern="1200" dirty="0">
            <a:latin typeface="Arial" panose="020B0604020202020204" pitchFamily="34" charset="0"/>
            <a:cs typeface="Arial" panose="020B0604020202020204" pitchFamily="34" charset="0"/>
          </a:endParaRPr>
        </a:p>
      </dsp:txBody>
      <dsp:txXfrm rot="-5400000">
        <a:off x="1" y="5214269"/>
        <a:ext cx="745140" cy="319345"/>
      </dsp:txXfrm>
    </dsp:sp>
    <dsp:sp modelId="{6CC5BCD4-E0F4-4F1F-8739-0AC8DC76E1B1}">
      <dsp:nvSpPr>
        <dsp:cNvPr id="0" name=""/>
        <dsp:cNvSpPr/>
      </dsp:nvSpPr>
      <dsp:spPr>
        <a:xfrm rot="5400000">
          <a:off x="5372518" y="214321"/>
          <a:ext cx="691915" cy="9946672"/>
        </a:xfrm>
        <a:prstGeom prst="round2SameRect">
          <a:avLst/>
        </a:prstGeom>
        <a:solidFill>
          <a:schemeClr val="bg1">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Arial" panose="020B0604020202020204" pitchFamily="34" charset="0"/>
              <a:cs typeface="Arial" panose="020B0604020202020204" pitchFamily="34" charset="0"/>
            </a:rPr>
            <a:t>RECOMMENDATIONS</a:t>
          </a:r>
          <a:endParaRPr lang="en-US" sz="2000" b="1" kern="1200" dirty="0">
            <a:latin typeface="Arial" panose="020B0604020202020204" pitchFamily="34" charset="0"/>
            <a:cs typeface="Arial" panose="020B0604020202020204" pitchFamily="34" charset="0"/>
          </a:endParaRPr>
        </a:p>
      </dsp:txBody>
      <dsp:txXfrm rot="-5400000">
        <a:off x="745140" y="4875477"/>
        <a:ext cx="9912895" cy="6243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836" y="0"/>
            <a:ext cx="2945659" cy="498631"/>
          </a:xfrm>
          <a:prstGeom prst="rect">
            <a:avLst/>
          </a:prstGeom>
        </p:spPr>
        <p:txBody>
          <a:bodyPr vert="horz" lIns="91440" tIns="45720" rIns="91440" bIns="45720" rtlCol="0"/>
          <a:lstStyle>
            <a:lvl1pPr algn="r">
              <a:defRPr sz="1200"/>
            </a:lvl1pPr>
          </a:lstStyle>
          <a:p>
            <a:fld id="{277ADDFC-0FEF-4766-BBED-2C7196F19804}" type="datetimeFigureOut">
              <a:rPr lang="en-ZA" smtClean="0"/>
              <a:t>2022/11/18</a:t>
            </a:fld>
            <a:endParaRPr lang="en-ZA" dirty="0"/>
          </a:p>
        </p:txBody>
      </p:sp>
      <p:sp>
        <p:nvSpPr>
          <p:cNvPr id="4" name="Footer Placeholder 3"/>
          <p:cNvSpPr>
            <a:spLocks noGrp="1"/>
          </p:cNvSpPr>
          <p:nvPr>
            <p:ph type="ftr" sz="quarter" idx="2"/>
          </p:nvPr>
        </p:nvSpPr>
        <p:spPr>
          <a:xfrm>
            <a:off x="0" y="9428011"/>
            <a:ext cx="2945659" cy="498629"/>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836" y="9428011"/>
            <a:ext cx="2945659" cy="498629"/>
          </a:xfrm>
          <a:prstGeom prst="rect">
            <a:avLst/>
          </a:prstGeom>
        </p:spPr>
        <p:txBody>
          <a:bodyPr vert="horz" lIns="91440" tIns="45720" rIns="91440" bIns="45720" rtlCol="0" anchor="b"/>
          <a:lstStyle>
            <a:lvl1pPr algn="r">
              <a:defRPr sz="1200"/>
            </a:lvl1pPr>
          </a:lstStyle>
          <a:p>
            <a:fld id="{69F0303B-D908-468D-9339-8E1524E7943D}" type="slidenum">
              <a:rPr lang="en-ZA" smtClean="0"/>
              <a:t>‹#›</a:t>
            </a:fld>
            <a:endParaRPr lang="en-ZA" dirty="0"/>
          </a:p>
        </p:txBody>
      </p:sp>
    </p:spTree>
    <p:extLst>
      <p:ext uri="{BB962C8B-B14F-4D97-AF65-F5344CB8AC3E}">
        <p14:creationId xmlns:p14="http://schemas.microsoft.com/office/powerpoint/2010/main" val="138301490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836" y="0"/>
            <a:ext cx="2945659" cy="496332"/>
          </a:xfrm>
          <a:prstGeom prst="rect">
            <a:avLst/>
          </a:prstGeom>
        </p:spPr>
        <p:txBody>
          <a:bodyPr vert="horz" lIns="91440" tIns="45720" rIns="91440" bIns="45720" rtlCol="0"/>
          <a:lstStyle>
            <a:lvl1pPr algn="r">
              <a:defRPr sz="1200"/>
            </a:lvl1pPr>
          </a:lstStyle>
          <a:p>
            <a:fld id="{B46F466A-3C15-4F29-9ACC-59ACAE0FDFCB}" type="datetimeFigureOut">
              <a:rPr lang="en-ZA" smtClean="0"/>
              <a:t>2022/11/18</a:t>
            </a:fld>
            <a:endParaRPr lang="en-ZA" dirty="0"/>
          </a:p>
        </p:txBody>
      </p:sp>
      <p:sp>
        <p:nvSpPr>
          <p:cNvPr id="4" name="Slide Image Placehold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009"/>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836" y="9428009"/>
            <a:ext cx="2945659" cy="496332"/>
          </a:xfrm>
          <a:prstGeom prst="rect">
            <a:avLst/>
          </a:prstGeom>
        </p:spPr>
        <p:txBody>
          <a:bodyPr vert="horz" lIns="91440" tIns="45720" rIns="91440" bIns="45720" rtlCol="0" anchor="b"/>
          <a:lstStyle>
            <a:lvl1pPr algn="r">
              <a:defRPr sz="1200"/>
            </a:lvl1pPr>
          </a:lstStyle>
          <a:p>
            <a:fld id="{CB8CF1B5-D60E-4F90-B84A-A5DD105FA43C}" type="slidenum">
              <a:rPr lang="en-ZA" smtClean="0"/>
              <a:t>‹#›</a:t>
            </a:fld>
            <a:endParaRPr lang="en-ZA" dirty="0"/>
          </a:p>
        </p:txBody>
      </p:sp>
    </p:spTree>
    <p:extLst>
      <p:ext uri="{BB962C8B-B14F-4D97-AF65-F5344CB8AC3E}">
        <p14:creationId xmlns:p14="http://schemas.microsoft.com/office/powerpoint/2010/main" val="99239918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B8CF1B5-D60E-4F90-B84A-A5DD105FA43C}" type="slidenum">
              <a:rPr lang="en-ZA" smtClean="0"/>
              <a:t>2</a:t>
            </a:fld>
            <a:endParaRPr lang="en-ZA" dirty="0"/>
          </a:p>
        </p:txBody>
      </p:sp>
    </p:spTree>
    <p:extLst>
      <p:ext uri="{BB962C8B-B14F-4D97-AF65-F5344CB8AC3E}">
        <p14:creationId xmlns:p14="http://schemas.microsoft.com/office/powerpoint/2010/main" val="418454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19</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429082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20</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425159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23</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161842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25</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1678322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27</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3218998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28</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2821117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30</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2216583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32</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1272169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endParaRPr lang="en-ZA" dirty="0"/>
          </a:p>
        </p:txBody>
      </p:sp>
      <p:sp>
        <p:nvSpPr>
          <p:cNvPr id="5" name="Slide Number Placeholder 4"/>
          <p:cNvSpPr>
            <a:spLocks noGrp="1"/>
          </p:cNvSpPr>
          <p:nvPr>
            <p:ph type="sldNum" sz="quarter" idx="11"/>
          </p:nvPr>
        </p:nvSpPr>
        <p:spPr/>
        <p:txBody>
          <a:bodyPr/>
          <a:lstStyle/>
          <a:p>
            <a:fld id="{CB8CF1B5-D60E-4F90-B84A-A5DD105FA43C}" type="slidenum">
              <a:rPr lang="en-ZA" smtClean="0"/>
              <a:t>34</a:t>
            </a:fld>
            <a:endParaRPr lang="en-ZA" dirty="0"/>
          </a:p>
        </p:txBody>
      </p:sp>
    </p:spTree>
    <p:extLst>
      <p:ext uri="{BB962C8B-B14F-4D97-AF65-F5344CB8AC3E}">
        <p14:creationId xmlns:p14="http://schemas.microsoft.com/office/powerpoint/2010/main" val="370509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37</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353690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8</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929603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39</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54730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9</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422563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10</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131776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11</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147628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12</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3488278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13</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1926325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14</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219646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754063"/>
            <a:ext cx="5335587" cy="37734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BE9E466-1FBD-4BBE-9D0A-BBB528DAAE52}" type="slidenum">
              <a:rPr lang="en-US" smtClean="0">
                <a:solidFill>
                  <a:prstClr val="black"/>
                </a:solidFill>
              </a:rPr>
              <a:pPr>
                <a:defRPr/>
              </a:pPr>
              <a:t>16</a:t>
            </a:fld>
            <a:endParaRPr lang="en-US" dirty="0">
              <a:solidFill>
                <a:prstClr val="black"/>
              </a:solidFill>
            </a:endParaRPr>
          </a:p>
        </p:txBody>
      </p:sp>
      <p:sp>
        <p:nvSpPr>
          <p:cNvPr id="5" name="Header Placeholder 4"/>
          <p:cNvSpPr>
            <a:spLocks noGrp="1"/>
          </p:cNvSpPr>
          <p:nvPr>
            <p:ph type="hdr" sz="quarter" idx="11"/>
          </p:nvPr>
        </p:nvSpPr>
        <p:spPr/>
        <p:txBody>
          <a:bodyPr/>
          <a:lstStyle/>
          <a:p>
            <a:endParaRPr lang="en-ZA" dirty="0"/>
          </a:p>
        </p:txBody>
      </p:sp>
    </p:spTree>
    <p:extLst>
      <p:ext uri="{BB962C8B-B14F-4D97-AF65-F5344CB8AC3E}">
        <p14:creationId xmlns:p14="http://schemas.microsoft.com/office/powerpoint/2010/main" val="18484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2" y="7006700"/>
            <a:ext cx="2405658" cy="402483"/>
          </a:xfrm>
          <a:prstGeom prst="rect">
            <a:avLst/>
          </a:prstGeom>
        </p:spPr>
        <p:txBody>
          <a:bodyPr/>
          <a:lstStyle/>
          <a:p>
            <a:fld id="{190CAB4C-0796-47A0-B5BB-9A4953E13EA1}" type="datetime1">
              <a:rPr lang="en-ZA" smtClean="0"/>
              <a:t>2022/11/18</a:t>
            </a:fld>
            <a:endParaRPr lang="en-ZA" dirty="0"/>
          </a:p>
        </p:txBody>
      </p:sp>
      <p:sp>
        <p:nvSpPr>
          <p:cNvPr id="3" name="Footer Placeholder 2"/>
          <p:cNvSpPr>
            <a:spLocks noGrp="1"/>
          </p:cNvSpPr>
          <p:nvPr>
            <p:ph type="ftr" sz="quarter" idx="11"/>
          </p:nvPr>
        </p:nvSpPr>
        <p:spPr>
          <a:xfrm>
            <a:off x="3541663" y="7006700"/>
            <a:ext cx="3608487" cy="402483"/>
          </a:xfrm>
          <a:prstGeom prst="rect">
            <a:avLst/>
          </a:prstGeom>
        </p:spPr>
        <p:txBody>
          <a:bodyPr/>
          <a:lstStyle/>
          <a:p>
            <a:endParaRPr lang="en-ZA" dirty="0"/>
          </a:p>
        </p:txBody>
      </p:sp>
      <p:sp>
        <p:nvSpPr>
          <p:cNvPr id="4" name="Slide Number Placeholder 3"/>
          <p:cNvSpPr>
            <a:spLocks noGrp="1"/>
          </p:cNvSpPr>
          <p:nvPr>
            <p:ph type="sldNum" sz="quarter" idx="12"/>
          </p:nvPr>
        </p:nvSpPr>
        <p:spPr>
          <a:xfrm>
            <a:off x="7551093" y="7006700"/>
            <a:ext cx="2405658" cy="402483"/>
          </a:xfrm>
          <a:prstGeom prst="rect">
            <a:avLst/>
          </a:prstGeom>
        </p:spPr>
        <p:txBody>
          <a:bodyPr/>
          <a:lstStyle/>
          <a:p>
            <a:fld id="{4E1FDF6A-A672-4035-AB22-32A7F6481DD5}" type="slidenum">
              <a:rPr lang="en-ZA" smtClean="0"/>
              <a:t>‹#›</a:t>
            </a:fld>
            <a:endParaRPr lang="en-ZA" dirty="0"/>
          </a:p>
        </p:txBody>
      </p:sp>
    </p:spTree>
    <p:extLst>
      <p:ext uri="{BB962C8B-B14F-4D97-AF65-F5344CB8AC3E}">
        <p14:creationId xmlns:p14="http://schemas.microsoft.com/office/powerpoint/2010/main" val="398105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9195B93E-D8B7-4036-B9C0-FF1B4228459F}" type="datetime1">
              <a:rPr lang="en-ZA" smtClean="0"/>
              <a:t>2022/11/18</a:t>
            </a:fld>
            <a:endParaRPr lang="en-ZA" dirty="0"/>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dirty="0"/>
          </a:p>
        </p:txBody>
      </p:sp>
    </p:spTree>
    <p:extLst>
      <p:ext uri="{BB962C8B-B14F-4D97-AF65-F5344CB8AC3E}">
        <p14:creationId xmlns:p14="http://schemas.microsoft.com/office/powerpoint/2010/main" val="94643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32A28830-1A14-426C-AC0F-B1356F842EBB}" type="datetime1">
              <a:rPr lang="en-ZA" smtClean="0"/>
              <a:t>2022/11/18</a:t>
            </a:fld>
            <a:endParaRPr lang="en-ZA" dirty="0"/>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dirty="0"/>
          </a:p>
        </p:txBody>
      </p:sp>
    </p:spTree>
    <p:extLst>
      <p:ext uri="{BB962C8B-B14F-4D97-AF65-F5344CB8AC3E}">
        <p14:creationId xmlns:p14="http://schemas.microsoft.com/office/powerpoint/2010/main" val="291463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2B0F8798-2B41-42D9-AB25-7195135F19E9}" type="datetime1">
              <a:rPr lang="en-ZA" smtClean="0"/>
              <a:t>2022/11/18</a:t>
            </a:fld>
            <a:endParaRPr lang="en-ZA" dirty="0"/>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dirty="0"/>
          </a:p>
        </p:txBody>
      </p:sp>
    </p:spTree>
    <p:extLst>
      <p:ext uri="{BB962C8B-B14F-4D97-AF65-F5344CB8AC3E}">
        <p14:creationId xmlns:p14="http://schemas.microsoft.com/office/powerpoint/2010/main" val="3709918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94D5EB-542B-4443-B5A5-9136602743D3}"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9101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5F8B2B-97F0-4872-BECC-2B21AD640678}"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87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713BFD-8789-434F-9F81-10718B44E311}"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9607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E44E0A-A537-4665-B082-034BB2E3DABB}"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988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8082A7-77D4-4B60-AE4A-7A284A2D419E}"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438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1FDB2BE-C18D-44EE-B134-4BC4F53671D6}"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4539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5BB688-2797-4B40-9936-717E62B565DA}"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314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23683E26-F411-446D-8295-C30EA3DEBFFD}" type="datetime1">
              <a:rPr lang="en-ZA" smtClean="0"/>
              <a:t>2022/11/18</a:t>
            </a:fld>
            <a:endParaRPr lang="en-ZA" dirty="0"/>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dirty="0"/>
          </a:p>
        </p:txBody>
      </p:sp>
    </p:spTree>
    <p:extLst>
      <p:ext uri="{BB962C8B-B14F-4D97-AF65-F5344CB8AC3E}">
        <p14:creationId xmlns:p14="http://schemas.microsoft.com/office/powerpoint/2010/main" val="1936330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B3AFDD-7B33-4FAC-A4B5-5C045EEF4412}"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213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3326BE-740B-4257-9BDE-1E524FA62B3D}"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9135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0B68AC-FDE3-43A9-8CCE-160C9C982C32}"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6855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CE62C2-ED62-456D-BCAE-BB1099250387}"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2964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E2A870-ABBB-4AF8-8914-4D1430C9BD88}" type="datetime1">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418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3B6745-9D87-479F-A05D-FEBBD35D3CFC}" type="datetime1">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504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0B8AD-53E5-47B4-BE84-DF325A097330}" type="datetime1">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649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69A151-A0C5-4C5D-91FF-BA47CBF40DB5}" type="datetime1">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027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EE1005-4EA9-4AF6-858F-76F0394B29BA}" type="datetime1">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714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498B90-5F06-468E-9FA3-6933E182352C}" type="datetime1">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19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D6D4F4C3-A070-40B9-8E6B-57183B48CE8D}" type="datetime1">
              <a:rPr lang="en-ZA" smtClean="0"/>
              <a:t>2022/11/18</a:t>
            </a:fld>
            <a:endParaRPr lang="en-ZA" dirty="0"/>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dirty="0"/>
          </a:p>
        </p:txBody>
      </p:sp>
    </p:spTree>
    <p:extLst>
      <p:ext uri="{BB962C8B-B14F-4D97-AF65-F5344CB8AC3E}">
        <p14:creationId xmlns:p14="http://schemas.microsoft.com/office/powerpoint/2010/main" val="940289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983FD6-4442-4D95-8F9C-378F97C8712A}" type="datetime1">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964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676344-D5E4-4207-95D6-BDC275DFDC8E}" type="datetime1">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565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A37B1CD-820E-4C63-9120-86C038729168}" type="datetime1">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808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E7956F-CE27-4E6A-AFD5-21EA73733765}" type="datetime1">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736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550CF7-DBCE-4A1C-9F1C-17D40A0A119E}" type="datetime1">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78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6675" y="1236663"/>
            <a:ext cx="8018463" cy="2632075"/>
          </a:xfrm>
          <a:prstGeom prst="rect">
            <a:avLst/>
          </a:prstGeo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336675" y="3970338"/>
            <a:ext cx="8018463" cy="18256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D4AE44-8462-45B1-AD4D-AA7AD8C1E3BC}"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5949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a:xfrm>
            <a:off x="735013" y="2012950"/>
            <a:ext cx="9221787" cy="4795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5E53D7-8C26-43EC-9199-688EEAC7C531}"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336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E9003F-E603-4086-8FDD-56B9F5D9CE9B}"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1624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D3EF7D-6BA5-4EEE-86CC-6AC0459E764D}"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8011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7103-FC20-47CB-BBB4-A3AEA96E11DE}"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14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0250" y="1884363"/>
            <a:ext cx="9220200" cy="3144837"/>
          </a:xfrm>
          <a:prstGeom prst="rect">
            <a:avLst/>
          </a:prstGeo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730250" y="5059363"/>
            <a:ext cx="9220200" cy="16525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5013" y="7007225"/>
            <a:ext cx="2405062" cy="401638"/>
          </a:xfrm>
          <a:prstGeom prst="rect">
            <a:avLst/>
          </a:prstGeom>
        </p:spPr>
        <p:txBody>
          <a:bodyPr/>
          <a:lstStyle/>
          <a:p>
            <a:fld id="{BD1C56D4-F766-44C8-9008-25CAE7A1E2A2}" type="datetime1">
              <a:rPr lang="en-ZA" smtClean="0"/>
              <a:t>2022/11/18</a:t>
            </a:fld>
            <a:endParaRPr lang="en-ZA" dirty="0"/>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endParaRPr lang="en-ZA" dirty="0"/>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dirty="0"/>
          </a:p>
        </p:txBody>
      </p:sp>
    </p:spTree>
    <p:extLst>
      <p:ext uri="{BB962C8B-B14F-4D97-AF65-F5344CB8AC3E}">
        <p14:creationId xmlns:p14="http://schemas.microsoft.com/office/powerpoint/2010/main" val="1360599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044D27-0BF1-43D1-9759-C272C6C01EC8}"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4910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087D25-D192-474A-9373-3F4FE59B4D71}"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2129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965A13-D02D-401B-AAEB-035E201DCD2A}"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476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4545013" y="1089025"/>
            <a:ext cx="5413375" cy="5372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D60683-29B6-44E9-B862-20684D342D00}"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7108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735013" y="2012950"/>
            <a:ext cx="9221787" cy="4795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E97616-073D-45A3-9CC8-339207C15A58}"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2254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750" y="403225"/>
            <a:ext cx="2305050" cy="6405563"/>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735013" y="403225"/>
            <a:ext cx="6764337" cy="6405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735013"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BC87BA-4868-4631-ABAF-0B4B07585D02}" type="datetime1">
              <a:rPr kumimoji="0" lang="en-ZA" sz="1800" b="0" i="0" u="none" strike="noStrike" kern="1200" cap="none" spc="0" normalizeH="0" baseline="0" noProof="0" smtClean="0">
                <a:ln>
                  <a:noFill/>
                </a:ln>
                <a:solidFill>
                  <a:prstClr val="black"/>
                </a:solidFill>
                <a:effectLst/>
                <a:uLnTx/>
                <a:uFillTx/>
                <a:latin typeface="Calibri"/>
                <a:ea typeface="+mn-ea"/>
                <a:cs typeface="+mn-cs"/>
              </a:rPr>
              <a:t>2022/11/18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541713" y="7007225"/>
            <a:ext cx="3608387"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7551738" y="7007225"/>
            <a:ext cx="2405062" cy="40163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4545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Content Placeholder 2"/>
          <p:cNvSpPr>
            <a:spLocks noGrp="1"/>
          </p:cNvSpPr>
          <p:nvPr>
            <p:ph sz="half" idx="1"/>
          </p:nvPr>
        </p:nvSpPr>
        <p:spPr>
          <a:xfrm>
            <a:off x="735013" y="2012950"/>
            <a:ext cx="4533900" cy="4795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5421313" y="2012950"/>
            <a:ext cx="4535487" cy="4795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E1FBED55-491A-4CFA-95C2-02F6A6453FCD}" type="datetime1">
              <a:rPr lang="en-ZA" smtClean="0"/>
              <a:t>2022/11/18</a:t>
            </a:fld>
            <a:endParaRPr lang="en-ZA" dirty="0"/>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dirty="0"/>
          </a:p>
        </p:txBody>
      </p:sp>
    </p:spTree>
    <p:extLst>
      <p:ext uri="{BB962C8B-B14F-4D97-AF65-F5344CB8AC3E}">
        <p14:creationId xmlns:p14="http://schemas.microsoft.com/office/powerpoint/2010/main" val="356614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600" y="403225"/>
            <a:ext cx="9221788" cy="1460500"/>
          </a:xfrm>
          <a:prstGeom prst="rect">
            <a:avLst/>
          </a:prstGeom>
        </p:spPr>
        <p:txBody>
          <a:bodyPr/>
          <a:lstStyle/>
          <a:p>
            <a:r>
              <a:rPr lang="en-US"/>
              <a:t>Click to edit Master title style</a:t>
            </a:r>
            <a:endParaRPr lang="en-ZA"/>
          </a:p>
        </p:txBody>
      </p:sp>
      <p:sp>
        <p:nvSpPr>
          <p:cNvPr id="3" name="Text Placeholder 2"/>
          <p:cNvSpPr>
            <a:spLocks noGrp="1"/>
          </p:cNvSpPr>
          <p:nvPr>
            <p:ph type="body" idx="1"/>
          </p:nvPr>
        </p:nvSpPr>
        <p:spPr>
          <a:xfrm>
            <a:off x="736600" y="1852613"/>
            <a:ext cx="4522788"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6600" y="2760663"/>
            <a:ext cx="4522788" cy="4062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413375" y="1852613"/>
            <a:ext cx="4545013"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13375" y="2760663"/>
            <a:ext cx="4545013" cy="4062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a:xfrm>
            <a:off x="735013" y="7007225"/>
            <a:ext cx="2405062" cy="401638"/>
          </a:xfrm>
          <a:prstGeom prst="rect">
            <a:avLst/>
          </a:prstGeom>
        </p:spPr>
        <p:txBody>
          <a:bodyPr/>
          <a:lstStyle/>
          <a:p>
            <a:fld id="{AD2B3981-7EFF-458A-B212-2CC31224802B}" type="datetime1">
              <a:rPr lang="en-ZA" smtClean="0"/>
              <a:t>2022/11/18</a:t>
            </a:fld>
            <a:endParaRPr lang="en-ZA" dirty="0"/>
          </a:p>
        </p:txBody>
      </p:sp>
      <p:sp>
        <p:nvSpPr>
          <p:cNvPr id="8" name="Footer Placeholder 7"/>
          <p:cNvSpPr>
            <a:spLocks noGrp="1"/>
          </p:cNvSpPr>
          <p:nvPr>
            <p:ph type="ftr" sz="quarter" idx="11"/>
          </p:nvPr>
        </p:nvSpPr>
        <p:spPr>
          <a:xfrm>
            <a:off x="3541713" y="7007225"/>
            <a:ext cx="3608387" cy="401638"/>
          </a:xfrm>
          <a:prstGeom prst="rect">
            <a:avLst/>
          </a:prstGeom>
        </p:spPr>
        <p:txBody>
          <a:bodyPr/>
          <a:lstStyle/>
          <a:p>
            <a:endParaRPr lang="en-ZA" dirty="0"/>
          </a:p>
        </p:txBody>
      </p:sp>
      <p:sp>
        <p:nvSpPr>
          <p:cNvPr id="9" name="Slide Number Placeholder 8"/>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dirty="0"/>
          </a:p>
        </p:txBody>
      </p:sp>
    </p:spTree>
    <p:extLst>
      <p:ext uri="{BB962C8B-B14F-4D97-AF65-F5344CB8AC3E}">
        <p14:creationId xmlns:p14="http://schemas.microsoft.com/office/powerpoint/2010/main" val="8580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403225"/>
            <a:ext cx="9221787" cy="1460500"/>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735013" y="7007225"/>
            <a:ext cx="2405062" cy="401638"/>
          </a:xfrm>
          <a:prstGeom prst="rect">
            <a:avLst/>
          </a:prstGeom>
        </p:spPr>
        <p:txBody>
          <a:bodyPr/>
          <a:lstStyle/>
          <a:p>
            <a:fld id="{DF0CED5C-6390-4DF4-B88A-CDDFC08F24C7}" type="datetime1">
              <a:rPr lang="en-ZA" smtClean="0"/>
              <a:t>2022/11/18</a:t>
            </a:fld>
            <a:endParaRPr lang="en-ZA" dirty="0"/>
          </a:p>
        </p:txBody>
      </p:sp>
      <p:sp>
        <p:nvSpPr>
          <p:cNvPr id="4" name="Footer Placeholder 3"/>
          <p:cNvSpPr>
            <a:spLocks noGrp="1"/>
          </p:cNvSpPr>
          <p:nvPr>
            <p:ph type="ftr" sz="quarter" idx="11"/>
          </p:nvPr>
        </p:nvSpPr>
        <p:spPr>
          <a:xfrm>
            <a:off x="3541713" y="7007225"/>
            <a:ext cx="3608387" cy="401638"/>
          </a:xfrm>
          <a:prstGeom prst="rect">
            <a:avLst/>
          </a:prstGeom>
        </p:spPr>
        <p:txBody>
          <a:bodyPr/>
          <a:lstStyle/>
          <a:p>
            <a:endParaRPr lang="en-ZA" dirty="0"/>
          </a:p>
        </p:txBody>
      </p:sp>
      <p:sp>
        <p:nvSpPr>
          <p:cNvPr id="5" name="Slide Number Placeholder 4"/>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dirty="0"/>
          </a:p>
        </p:txBody>
      </p:sp>
    </p:spTree>
    <p:extLst>
      <p:ext uri="{BB962C8B-B14F-4D97-AF65-F5344CB8AC3E}">
        <p14:creationId xmlns:p14="http://schemas.microsoft.com/office/powerpoint/2010/main" val="293749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13" y="7007225"/>
            <a:ext cx="2405062" cy="401638"/>
          </a:xfrm>
          <a:prstGeom prst="rect">
            <a:avLst/>
          </a:prstGeom>
        </p:spPr>
        <p:txBody>
          <a:bodyPr/>
          <a:lstStyle/>
          <a:p>
            <a:fld id="{6495D2A4-7093-4BFB-90CA-5AFEDB2AC2DB}" type="datetime1">
              <a:rPr lang="en-ZA" smtClean="0"/>
              <a:t>2022/11/18</a:t>
            </a:fld>
            <a:endParaRPr lang="en-ZA" dirty="0"/>
          </a:p>
        </p:txBody>
      </p:sp>
      <p:sp>
        <p:nvSpPr>
          <p:cNvPr id="3" name="Footer Placeholder 2"/>
          <p:cNvSpPr>
            <a:spLocks noGrp="1"/>
          </p:cNvSpPr>
          <p:nvPr>
            <p:ph type="ftr" sz="quarter" idx="11"/>
          </p:nvPr>
        </p:nvSpPr>
        <p:spPr>
          <a:xfrm>
            <a:off x="3541713" y="7007225"/>
            <a:ext cx="3608387" cy="401638"/>
          </a:xfrm>
          <a:prstGeom prst="rect">
            <a:avLst/>
          </a:prstGeom>
        </p:spPr>
        <p:txBody>
          <a:bodyPr/>
          <a:lstStyle/>
          <a:p>
            <a:endParaRPr lang="en-ZA" dirty="0"/>
          </a:p>
        </p:txBody>
      </p:sp>
      <p:sp>
        <p:nvSpPr>
          <p:cNvPr id="4" name="Slide Number Placeholder 3"/>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dirty="0"/>
          </a:p>
        </p:txBody>
      </p:sp>
    </p:spTree>
    <p:extLst>
      <p:ext uri="{BB962C8B-B14F-4D97-AF65-F5344CB8AC3E}">
        <p14:creationId xmlns:p14="http://schemas.microsoft.com/office/powerpoint/2010/main" val="8006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600" y="503238"/>
            <a:ext cx="3448050" cy="1765300"/>
          </a:xfrm>
          <a:prstGeom prst="rect">
            <a:avLst/>
          </a:prstGeo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4545013" y="1089025"/>
            <a:ext cx="5413375" cy="53721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736600" y="2268538"/>
            <a:ext cx="3448050" cy="42005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5013" y="7007225"/>
            <a:ext cx="2405062" cy="401638"/>
          </a:xfrm>
          <a:prstGeom prst="rect">
            <a:avLst/>
          </a:prstGeom>
        </p:spPr>
        <p:txBody>
          <a:bodyPr/>
          <a:lstStyle/>
          <a:p>
            <a:fld id="{B03815EB-B523-4154-84C8-DE03418D4CA4}" type="datetime1">
              <a:rPr lang="en-ZA" smtClean="0"/>
              <a:t>2022/11/18</a:t>
            </a:fld>
            <a:endParaRPr lang="en-ZA" dirty="0"/>
          </a:p>
        </p:txBody>
      </p:sp>
      <p:sp>
        <p:nvSpPr>
          <p:cNvPr id="6" name="Footer Placeholder 5"/>
          <p:cNvSpPr>
            <a:spLocks noGrp="1"/>
          </p:cNvSpPr>
          <p:nvPr>
            <p:ph type="ftr" sz="quarter" idx="11"/>
          </p:nvPr>
        </p:nvSpPr>
        <p:spPr>
          <a:xfrm>
            <a:off x="3541713" y="7007225"/>
            <a:ext cx="3608387" cy="401638"/>
          </a:xfrm>
          <a:prstGeom prst="rect">
            <a:avLst/>
          </a:prstGeom>
        </p:spPr>
        <p:txBody>
          <a:bodyPr/>
          <a:lstStyle/>
          <a:p>
            <a:endParaRPr lang="en-ZA" dirty="0"/>
          </a:p>
        </p:txBody>
      </p:sp>
      <p:sp>
        <p:nvSpPr>
          <p:cNvPr id="7" name="Slide Number Placeholder 6"/>
          <p:cNvSpPr>
            <a:spLocks noGrp="1"/>
          </p:cNvSpPr>
          <p:nvPr>
            <p:ph type="sldNum" sz="quarter" idx="12"/>
          </p:nvPr>
        </p:nvSpPr>
        <p:spPr>
          <a:xfrm>
            <a:off x="7551738" y="7007225"/>
            <a:ext cx="2405062" cy="401638"/>
          </a:xfrm>
          <a:prstGeom prst="rect">
            <a:avLst/>
          </a:prstGeom>
        </p:spPr>
        <p:txBody>
          <a:bodyPr/>
          <a:lstStyle/>
          <a:p>
            <a:fld id="{A1A3D4F6-16A1-45B6-9552-77C2E80A16ED}" type="slidenum">
              <a:rPr lang="en-ZA" smtClean="0"/>
              <a:t>‹#›</a:t>
            </a:fld>
            <a:endParaRPr lang="en-ZA" dirty="0"/>
          </a:p>
        </p:txBody>
      </p:sp>
    </p:spTree>
    <p:extLst>
      <p:ext uri="{BB962C8B-B14F-4D97-AF65-F5344CB8AC3E}">
        <p14:creationId xmlns:p14="http://schemas.microsoft.com/office/powerpoint/2010/main" val="4113672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4"/>
            <a:tile tx="0" ty="0" sx="100000" sy="100000" flip="none" algn="tl"/>
          </a:blipFill>
        </p:spPr>
      </p:pic>
    </p:spTree>
    <p:extLst>
      <p:ext uri="{BB962C8B-B14F-4D97-AF65-F5344CB8AC3E}">
        <p14:creationId xmlns:p14="http://schemas.microsoft.com/office/powerpoint/2010/main" val="1405639976"/>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28821308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29543201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110950387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 y="-1207"/>
            <a:ext cx="10693908" cy="7562088"/>
          </a:xfrm>
          <a:prstGeom prst="rect">
            <a:avLst/>
          </a:prstGeom>
          <a:blipFill>
            <a:blip r:embed="rId14"/>
            <a:tile tx="0" ty="0" sx="100000" sy="100000" flip="none" algn="tl"/>
          </a:blipFill>
        </p:spPr>
      </p:pic>
    </p:spTree>
    <p:extLst>
      <p:ext uri="{BB962C8B-B14F-4D97-AF65-F5344CB8AC3E}">
        <p14:creationId xmlns:p14="http://schemas.microsoft.com/office/powerpoint/2010/main" val="363940543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icrosoft_Excel_Worksheet1.xlsx"/></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720" y="2306320"/>
            <a:ext cx="10388601" cy="2292935"/>
          </a:xfrm>
          <a:prstGeom prst="rect">
            <a:avLst/>
          </a:prstGeom>
          <a:noFill/>
        </p:spPr>
        <p:txBody>
          <a:bodyPr wrap="square" rtlCol="0">
            <a:spAutoFit/>
          </a:bodyPr>
          <a:lstStyle/>
          <a:p>
            <a:pPr algn="ctr"/>
            <a:r>
              <a:rPr lang="en-US" sz="2400" b="1" dirty="0" smtClean="0">
                <a:solidFill>
                  <a:srgbClr val="94734E">
                    <a:lumMod val="50000"/>
                  </a:srgbClr>
                </a:solidFill>
                <a:latin typeface="Arial" panose="020B0604020202020204" pitchFamily="34" charset="0"/>
                <a:cs typeface="Arial" panose="020B0604020202020204" pitchFamily="34" charset="0"/>
              </a:rPr>
              <a:t>PORTFOLIO COMMITTEE ON COGTA </a:t>
            </a:r>
          </a:p>
          <a:p>
            <a:pPr algn="ctr"/>
            <a:endParaRPr lang="en-US" sz="500" b="1" dirty="0" smtClean="0">
              <a:solidFill>
                <a:srgbClr val="94734E">
                  <a:lumMod val="50000"/>
                </a:srgbClr>
              </a:solidFill>
              <a:latin typeface="Arial" panose="020B0604020202020204" pitchFamily="34" charset="0"/>
              <a:cs typeface="Arial" panose="020B0604020202020204" pitchFamily="34" charset="0"/>
            </a:endParaRPr>
          </a:p>
          <a:p>
            <a:pPr algn="ctr"/>
            <a:endParaRPr lang="en-US" sz="500" b="1" dirty="0" smtClean="0">
              <a:solidFill>
                <a:srgbClr val="94734E">
                  <a:lumMod val="50000"/>
                </a:srgbClr>
              </a:solidFill>
              <a:latin typeface="Arial" panose="020B0604020202020204" pitchFamily="34" charset="0"/>
              <a:cs typeface="Arial" panose="020B0604020202020204" pitchFamily="34" charset="0"/>
            </a:endParaRPr>
          </a:p>
          <a:p>
            <a:pPr algn="ctr"/>
            <a:endParaRPr lang="en-US" sz="500" b="1" dirty="0">
              <a:solidFill>
                <a:srgbClr val="94734E">
                  <a:lumMod val="50000"/>
                </a:srgbClr>
              </a:solidFill>
              <a:latin typeface="Arial" panose="020B0604020202020204" pitchFamily="34" charset="0"/>
              <a:cs typeface="Arial" panose="020B0604020202020204" pitchFamily="34" charset="0"/>
            </a:endParaRPr>
          </a:p>
          <a:p>
            <a:pPr algn="ctr"/>
            <a:endParaRPr lang="en-US" sz="500" b="1" dirty="0">
              <a:solidFill>
                <a:srgbClr val="94734E">
                  <a:lumMod val="50000"/>
                </a:srgbClr>
              </a:solidFill>
              <a:latin typeface="Arial" panose="020B0604020202020204" pitchFamily="34" charset="0"/>
              <a:cs typeface="Arial" panose="020B0604020202020204" pitchFamily="34" charset="0"/>
            </a:endParaRPr>
          </a:p>
          <a:p>
            <a:pPr algn="ctr"/>
            <a:endParaRPr lang="en-US" sz="500" b="1" dirty="0">
              <a:solidFill>
                <a:srgbClr val="94734E">
                  <a:lumMod val="50000"/>
                </a:srgbClr>
              </a:solidFill>
              <a:latin typeface="Arial" panose="020B0604020202020204" pitchFamily="34" charset="0"/>
              <a:cs typeface="Arial" panose="020B0604020202020204" pitchFamily="34" charset="0"/>
            </a:endParaRPr>
          </a:p>
          <a:p>
            <a:pPr algn="ctr"/>
            <a:r>
              <a:rPr lang="en-US" sz="2400" b="1" dirty="0" smtClean="0">
                <a:solidFill>
                  <a:srgbClr val="94734E">
                    <a:lumMod val="50000"/>
                  </a:srgbClr>
                </a:solidFill>
                <a:latin typeface="Arial" panose="020B0604020202020204" pitchFamily="34" charset="0"/>
                <a:cs typeface="Arial" panose="020B0604020202020204" pitchFamily="34" charset="0"/>
              </a:rPr>
              <a:t>STATE OF AMATHOLE DISTRICT MUNICIPALITY</a:t>
            </a:r>
          </a:p>
          <a:p>
            <a:pPr algn="r"/>
            <a:endParaRPr lang="en-ZA" sz="2000" b="1" dirty="0" smtClean="0">
              <a:solidFill>
                <a:srgbClr val="94734E">
                  <a:lumMod val="50000"/>
                </a:srgbClr>
              </a:solidFill>
              <a:latin typeface="Arial" panose="020B0604020202020204" pitchFamily="34" charset="0"/>
              <a:cs typeface="Arial" panose="020B0604020202020204" pitchFamily="34" charset="0"/>
            </a:endParaRPr>
          </a:p>
          <a:p>
            <a:pPr algn="r"/>
            <a:r>
              <a:rPr lang="en-US" sz="2000" b="1" dirty="0">
                <a:solidFill>
                  <a:srgbClr val="94734E">
                    <a:lumMod val="50000"/>
                  </a:srgbClr>
                </a:solidFill>
                <a:latin typeface="Arial" panose="020B0604020202020204" pitchFamily="34" charset="0"/>
                <a:cs typeface="Arial" panose="020B0604020202020204" pitchFamily="34" charset="0"/>
              </a:rPr>
              <a:t>			</a:t>
            </a:r>
            <a:r>
              <a:rPr lang="en-US" sz="2000" b="1" dirty="0" smtClean="0">
                <a:solidFill>
                  <a:srgbClr val="94734E">
                    <a:lumMod val="50000"/>
                  </a:srgbClr>
                </a:solidFill>
                <a:latin typeface="Arial" panose="020B0604020202020204" pitchFamily="34" charset="0"/>
                <a:cs typeface="Arial" panose="020B0604020202020204" pitchFamily="34" charset="0"/>
              </a:rPr>
              <a:t>	</a:t>
            </a:r>
            <a:r>
              <a:rPr lang="en-US" sz="1600" b="1" dirty="0">
                <a:solidFill>
                  <a:srgbClr val="94734E">
                    <a:lumMod val="50000"/>
                  </a:srgbClr>
                </a:solidFill>
                <a:latin typeface="Arial" panose="020B0604020202020204" pitchFamily="34" charset="0"/>
                <a:cs typeface="Arial" panose="020B0604020202020204" pitchFamily="34" charset="0"/>
              </a:rPr>
              <a:t>		</a:t>
            </a:r>
            <a:r>
              <a:rPr lang="en-US" sz="2000" b="1" i="1" dirty="0">
                <a:solidFill>
                  <a:schemeClr val="accent2">
                    <a:lumMod val="75000"/>
                  </a:schemeClr>
                </a:solidFill>
                <a:latin typeface="Arial" panose="020B0604020202020204" pitchFamily="34" charset="0"/>
                <a:cs typeface="Arial" panose="020B0604020202020204" pitchFamily="34" charset="0"/>
              </a:rPr>
              <a:t>DATE: 22 NOVEMBER 2022</a:t>
            </a:r>
          </a:p>
          <a:p>
            <a:pPr algn="r">
              <a:lnSpc>
                <a:spcPct val="150000"/>
              </a:lnSpc>
            </a:pPr>
            <a:endParaRPr lang="en-ZA" sz="2000" b="1" i="1" dirty="0" smtClean="0">
              <a:solidFill>
                <a:schemeClr val="accent2">
                  <a:lumMod val="7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4E1FDF6A-A672-4035-AB22-32A7F6481DD5}" type="slidenum">
              <a:rPr lang="en-ZA" smtClean="0"/>
              <a:t>1</a:t>
            </a:fld>
            <a:endParaRPr lang="en-ZA" dirty="0"/>
          </a:p>
        </p:txBody>
      </p:sp>
      <p:sp>
        <p:nvSpPr>
          <p:cNvPr id="5"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1</a:t>
            </a:fld>
            <a:endParaRPr lang="en-ZA" b="1" dirty="0"/>
          </a:p>
        </p:txBody>
      </p:sp>
    </p:spTree>
    <p:extLst>
      <p:ext uri="{BB962C8B-B14F-4D97-AF65-F5344CB8AC3E}">
        <p14:creationId xmlns:p14="http://schemas.microsoft.com/office/powerpoint/2010/main" val="158478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10</a:t>
            </a:fld>
            <a:endParaRPr lang="en-US" dirty="0"/>
          </a:p>
        </p:txBody>
      </p:sp>
      <p:sp>
        <p:nvSpPr>
          <p:cNvPr id="15" name="Rectangle 14"/>
          <p:cNvSpPr/>
          <p:nvPr/>
        </p:nvSpPr>
        <p:spPr>
          <a:xfrm>
            <a:off x="0" y="512147"/>
            <a:ext cx="10590212" cy="400110"/>
          </a:xfrm>
          <a:prstGeom prst="rect">
            <a:avLst/>
          </a:prstGeom>
          <a:solidFill>
            <a:schemeClr val="accent4">
              <a:lumMod val="20000"/>
              <a:lumOff val="80000"/>
            </a:schemeClr>
          </a:solidFill>
        </p:spPr>
        <p:txBody>
          <a:bodyPr wrap="square">
            <a:spAutoFit/>
          </a:bodyPr>
          <a:lstStyle/>
          <a:p>
            <a:pPr lvl="0" algn="just"/>
            <a:r>
              <a:rPr lang="en-ZA" sz="2000" b="1" dirty="0" smtClean="0">
                <a:latin typeface="Arial" panose="020B0604020202020204" pitchFamily="34" charset="0"/>
                <a:cs typeface="Arial" panose="020B0604020202020204" pitchFamily="34" charset="0"/>
              </a:rPr>
              <a:t>TOTAL CREDITORS:</a:t>
            </a:r>
            <a:endParaRPr lang="en-ZA" sz="2000" b="1" dirty="0">
              <a:latin typeface="Arial" panose="020B0604020202020204" pitchFamily="34" charset="0"/>
              <a:cs typeface="Arial" panose="020B0604020202020204" pitchFamily="34" charset="0"/>
            </a:endParaRPr>
          </a:p>
        </p:txBody>
      </p:sp>
      <p:sp>
        <p:nvSpPr>
          <p:cNvPr id="3" name="Rectangle 2"/>
          <p:cNvSpPr/>
          <p:nvPr/>
        </p:nvSpPr>
        <p:spPr>
          <a:xfrm>
            <a:off x="81280" y="912257"/>
            <a:ext cx="10610532" cy="5539978"/>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payables from exchange transactions increased from R442.7 million (2019/2020)  to R 563 million  </a:t>
            </a:r>
            <a:r>
              <a:rPr lang="en-GB" dirty="0" smtClean="0">
                <a:latin typeface="Arial" panose="020B0604020202020204" pitchFamily="34" charset="0"/>
                <a:cs typeface="Arial" panose="020B0604020202020204" pitchFamily="34" charset="0"/>
              </a:rPr>
              <a:t> (2020/2021</a:t>
            </a:r>
            <a:r>
              <a:rPr lang="en-GB" dirty="0">
                <a:latin typeface="Arial" panose="020B0604020202020204" pitchFamily="34" charset="0"/>
                <a:cs typeface="Arial" panose="020B0604020202020204" pitchFamily="34" charset="0"/>
              </a:rPr>
              <a:t>) Audited AFS;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The municipality owes the following major creditors </a:t>
            </a:r>
            <a:r>
              <a:rPr lang="en-GB" dirty="0" smtClean="0">
                <a:latin typeface="Arial" panose="020B0604020202020204" pitchFamily="34" charset="0"/>
                <a:cs typeface="Arial" panose="020B0604020202020204" pitchFamily="34" charset="0"/>
              </a:rPr>
              <a:t>(</a:t>
            </a:r>
            <a:r>
              <a:rPr lang="en-GB" b="1" dirty="0" smtClean="0">
                <a:latin typeface="Arial" panose="020B0604020202020204" pitchFamily="34" charset="0"/>
                <a:cs typeface="Arial" panose="020B0604020202020204" pitchFamily="34" charset="0"/>
              </a:rPr>
              <a:t>Water </a:t>
            </a:r>
            <a:r>
              <a:rPr lang="en-GB" b="1" dirty="0">
                <a:latin typeface="Arial" panose="020B0604020202020204" pitchFamily="34" charset="0"/>
                <a:cs typeface="Arial" panose="020B0604020202020204" pitchFamily="34" charset="0"/>
              </a:rPr>
              <a:t>Board </a:t>
            </a:r>
            <a:r>
              <a:rPr lang="en-GB" dirty="0">
                <a:latin typeface="Arial" panose="020B0604020202020204" pitchFamily="34" charset="0"/>
                <a:cs typeface="Arial" panose="020B0604020202020204" pitchFamily="34" charset="0"/>
              </a:rPr>
              <a:t>R 132.6 million , </a:t>
            </a:r>
            <a:r>
              <a:rPr lang="en-GB" b="1" dirty="0">
                <a:latin typeface="Arial" panose="020B0604020202020204" pitchFamily="34" charset="0"/>
                <a:cs typeface="Arial" panose="020B0604020202020204" pitchFamily="34" charset="0"/>
              </a:rPr>
              <a:t>DWS,</a:t>
            </a:r>
            <a:r>
              <a:rPr lang="en-GB" dirty="0">
                <a:latin typeface="Arial" panose="020B0604020202020204" pitchFamily="34" charset="0"/>
                <a:cs typeface="Arial" panose="020B0604020202020204" pitchFamily="34" charset="0"/>
              </a:rPr>
              <a:t> R18.4 million, </a:t>
            </a:r>
            <a:r>
              <a:rPr lang="en-GB" b="1" dirty="0">
                <a:latin typeface="Arial" panose="020B0604020202020204" pitchFamily="34" charset="0"/>
                <a:cs typeface="Arial" panose="020B0604020202020204" pitchFamily="34" charset="0"/>
              </a:rPr>
              <a:t>Tech Mahindra </a:t>
            </a:r>
            <a:r>
              <a:rPr lang="en-GB" dirty="0">
                <a:latin typeface="Arial" panose="020B0604020202020204" pitchFamily="34" charset="0"/>
                <a:cs typeface="Arial" panose="020B0604020202020204" pitchFamily="34" charset="0"/>
              </a:rPr>
              <a:t>R 23.5 million) </a:t>
            </a:r>
            <a:endParaRPr lang="en-GB" dirty="0" smtClean="0">
              <a:latin typeface="Arial" panose="020B0604020202020204" pitchFamily="34" charset="0"/>
              <a:cs typeface="Arial" panose="020B0604020202020204" pitchFamily="34" charset="0"/>
            </a:endParaRPr>
          </a:p>
          <a:p>
            <a:pPr>
              <a:lnSpc>
                <a:spcPct val="150000"/>
              </a:lnSpc>
            </a:pPr>
            <a:endParaRPr lang="en-GB" dirty="0" smtClean="0">
              <a:latin typeface="Arial" panose="020B0604020202020204" pitchFamily="34" charset="0"/>
              <a:cs typeface="Arial" panose="020B0604020202020204" pitchFamily="34" charset="0"/>
            </a:endParaRPr>
          </a:p>
          <a:p>
            <a:pPr marL="285750" indent="-285750" algn="just">
              <a:lnSpc>
                <a:spcPct val="150000"/>
              </a:lnSpc>
              <a:spcBef>
                <a:spcPts val="600"/>
              </a:spcBef>
              <a:spcAft>
                <a:spcPts val="600"/>
              </a:spcAft>
              <a:buFont typeface="Wingdings" panose="05000000000000000000" pitchFamily="2" charset="2"/>
              <a:buChar char="q"/>
            </a:pPr>
            <a:r>
              <a:rPr lang="en-ZA" sz="1400" dirty="0" smtClean="0">
                <a:latin typeface="Arial" panose="020B0604020202020204" pitchFamily="34" charset="0"/>
                <a:cs typeface="Arial" panose="020B0604020202020204" pitchFamily="34" charset="0"/>
              </a:rPr>
              <a:t>2018/19 </a:t>
            </a:r>
            <a:r>
              <a:rPr lang="en-ZA" sz="1400" dirty="0">
                <a:latin typeface="Arial" panose="020B0604020202020204" pitchFamily="34" charset="0"/>
                <a:cs typeface="Arial" panose="020B0604020202020204" pitchFamily="34" charset="0"/>
              </a:rPr>
              <a:t>- 30%</a:t>
            </a:r>
          </a:p>
          <a:p>
            <a:pPr marL="285750" indent="-285750" algn="just">
              <a:lnSpc>
                <a:spcPct val="150000"/>
              </a:lnSpc>
              <a:spcBef>
                <a:spcPts val="600"/>
              </a:spcBef>
              <a:spcAft>
                <a:spcPts val="600"/>
              </a:spcAft>
              <a:buFont typeface="Wingdings" panose="05000000000000000000" pitchFamily="2" charset="2"/>
              <a:buChar char="q"/>
            </a:pPr>
            <a:r>
              <a:rPr lang="en-ZA" sz="1700" dirty="0">
                <a:latin typeface="Arial" panose="020B0604020202020204" pitchFamily="34" charset="0"/>
                <a:cs typeface="Arial" panose="020B0604020202020204" pitchFamily="34" charset="0"/>
              </a:rPr>
              <a:t>2019/20 - 23%</a:t>
            </a:r>
          </a:p>
          <a:p>
            <a:pPr marL="285750" indent="-285750" algn="just">
              <a:lnSpc>
                <a:spcPct val="150000"/>
              </a:lnSpc>
              <a:spcBef>
                <a:spcPts val="600"/>
              </a:spcBef>
              <a:spcAft>
                <a:spcPts val="600"/>
              </a:spcAft>
              <a:buFont typeface="Wingdings" panose="05000000000000000000" pitchFamily="2" charset="2"/>
              <a:buChar char="q"/>
            </a:pPr>
            <a:r>
              <a:rPr lang="en-ZA" sz="1700" dirty="0">
                <a:latin typeface="Arial" panose="020B0604020202020204" pitchFamily="34" charset="0"/>
                <a:cs typeface="Arial" panose="020B0604020202020204" pitchFamily="34" charset="0"/>
              </a:rPr>
              <a:t>2020/21 - 25%</a:t>
            </a:r>
          </a:p>
          <a:p>
            <a:pPr marL="285750" indent="-285750" algn="just">
              <a:lnSpc>
                <a:spcPct val="150000"/>
              </a:lnSpc>
              <a:spcBef>
                <a:spcPts val="600"/>
              </a:spcBef>
              <a:spcAft>
                <a:spcPts val="600"/>
              </a:spcAft>
              <a:buFont typeface="Wingdings" panose="05000000000000000000" pitchFamily="2" charset="2"/>
              <a:buChar char="q"/>
            </a:pPr>
            <a:r>
              <a:rPr lang="en-GB" sz="1700" dirty="0">
                <a:latin typeface="Arial" panose="020B0604020202020204" pitchFamily="34" charset="0"/>
                <a:cs typeface="Arial" panose="020B0604020202020204" pitchFamily="34" charset="0"/>
              </a:rPr>
              <a:t>T</a:t>
            </a:r>
            <a:r>
              <a:rPr lang="en-ZA" sz="1700" dirty="0">
                <a:latin typeface="Arial" panose="020B0604020202020204" pitchFamily="34" charset="0"/>
                <a:cs typeface="Arial" panose="020B0604020202020204" pitchFamily="34" charset="0"/>
              </a:rPr>
              <a:t>he COVID-19 pandemic had a significant impact on the affordability of municipal services which resulted in </a:t>
            </a:r>
            <a:r>
              <a:rPr lang="en-ZA" sz="1700" dirty="0" smtClean="0">
                <a:latin typeface="Arial" panose="020B0604020202020204" pitchFamily="34" charset="0"/>
                <a:cs typeface="Arial" panose="020B0604020202020204" pitchFamily="34" charset="0"/>
              </a:rPr>
              <a:t>ADM </a:t>
            </a:r>
            <a:r>
              <a:rPr lang="en-ZA" sz="1700" dirty="0">
                <a:latin typeface="Arial" panose="020B0604020202020204" pitchFamily="34" charset="0"/>
                <a:cs typeface="Arial" panose="020B0604020202020204" pitchFamily="34" charset="0"/>
              </a:rPr>
              <a:t>writing off R1 billion of the outstanding debtors </a:t>
            </a:r>
            <a:r>
              <a:rPr lang="en-ZA" sz="1700" dirty="0" smtClean="0">
                <a:latin typeface="Arial" panose="020B0604020202020204" pitchFamily="34" charset="0"/>
                <a:cs typeface="Arial" panose="020B0604020202020204" pitchFamily="34" charset="0"/>
              </a:rPr>
              <a:t>balances.</a:t>
            </a:r>
            <a:endParaRPr lang="en-ZA" sz="1700" dirty="0">
              <a:latin typeface="Arial" panose="020B0604020202020204" pitchFamily="34" charset="0"/>
              <a:cs typeface="Arial" panose="020B0604020202020204" pitchFamily="34" charset="0"/>
            </a:endParaRPr>
          </a:p>
          <a:p>
            <a:pPr marL="285750" indent="-285750" algn="just">
              <a:lnSpc>
                <a:spcPct val="150000"/>
              </a:lnSpc>
              <a:spcBef>
                <a:spcPts val="600"/>
              </a:spcBef>
              <a:spcAft>
                <a:spcPts val="600"/>
              </a:spcAft>
              <a:buFont typeface="Wingdings" panose="05000000000000000000" pitchFamily="2" charset="2"/>
              <a:buChar char="q"/>
            </a:pPr>
            <a:r>
              <a:rPr lang="en-GB" sz="1700" dirty="0">
                <a:latin typeface="Arial" panose="020B0604020202020204" pitchFamily="34" charset="0"/>
                <a:cs typeface="Arial" panose="020B0604020202020204" pitchFamily="34" charset="0"/>
              </a:rPr>
              <a:t>T</a:t>
            </a:r>
            <a:r>
              <a:rPr lang="en-ZA" sz="1700" dirty="0">
                <a:latin typeface="Arial" panose="020B0604020202020204" pitchFamily="34" charset="0"/>
                <a:cs typeface="Arial" panose="020B0604020202020204" pitchFamily="34" charset="0"/>
              </a:rPr>
              <a:t>he municipality as a result of the drought incurred additional costs for water carting which also affected the collection rate </a:t>
            </a:r>
            <a:r>
              <a:rPr lang="en-ZA" sz="1700" dirty="0" smtClean="0">
                <a:latin typeface="Arial" panose="020B0604020202020204" pitchFamily="34" charset="0"/>
                <a:cs typeface="Arial" panose="020B0604020202020204" pitchFamily="34" charset="0"/>
              </a:rPr>
              <a:t>as ADM could </a:t>
            </a:r>
            <a:r>
              <a:rPr lang="en-ZA" sz="1700" dirty="0">
                <a:latin typeface="Arial" panose="020B0604020202020204" pitchFamily="34" charset="0"/>
                <a:cs typeface="Arial" panose="020B0604020202020204" pitchFamily="34" charset="0"/>
              </a:rPr>
              <a:t>not billed for the form of delivery of the </a:t>
            </a:r>
            <a:r>
              <a:rPr lang="en-ZA" sz="1700" dirty="0" smtClean="0">
                <a:latin typeface="Arial" panose="020B0604020202020204" pitchFamily="34" charset="0"/>
                <a:cs typeface="Arial" panose="020B0604020202020204" pitchFamily="34" charset="0"/>
              </a:rPr>
              <a:t>service.</a:t>
            </a:r>
            <a:endParaRPr lang="en-ZA" sz="1700" dirty="0"/>
          </a:p>
        </p:txBody>
      </p:sp>
      <p:sp>
        <p:nvSpPr>
          <p:cNvPr id="5" name="Rectangle 4"/>
          <p:cNvSpPr/>
          <p:nvPr/>
        </p:nvSpPr>
        <p:spPr>
          <a:xfrm>
            <a:off x="0" y="4105222"/>
            <a:ext cx="10691812" cy="369332"/>
          </a:xfrm>
          <a:prstGeom prst="rect">
            <a:avLst/>
          </a:prstGeom>
        </p:spPr>
        <p:txBody>
          <a:bodyPr wrap="square">
            <a:spAutoFit/>
          </a:bodyPr>
          <a:lstStyle/>
          <a:p>
            <a:endParaRPr lang="en-ZA" dirty="0"/>
          </a:p>
        </p:txBody>
      </p:sp>
      <p:sp>
        <p:nvSpPr>
          <p:cNvPr id="9"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10</a:t>
            </a:fld>
            <a:endParaRPr lang="en-ZA" b="1" dirty="0"/>
          </a:p>
        </p:txBody>
      </p:sp>
      <p:sp>
        <p:nvSpPr>
          <p:cNvPr id="11" name="Rectangle 10"/>
          <p:cNvSpPr/>
          <p:nvPr/>
        </p:nvSpPr>
        <p:spPr>
          <a:xfrm>
            <a:off x="0" y="1"/>
            <a:ext cx="10691813" cy="4470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FINANCIAL HEALTH</a:t>
            </a:r>
            <a:endParaRPr lang="en-ZA" sz="2200" b="1" dirty="0">
              <a:solidFill>
                <a:srgbClr val="F79646">
                  <a:lumMod val="50000"/>
                </a:srgbClr>
              </a:solidFill>
              <a:latin typeface="Arial" pitchFamily="34" charset="0"/>
              <a:cs typeface="Arial" pitchFamily="34" charset="0"/>
            </a:endParaRPr>
          </a:p>
        </p:txBody>
      </p:sp>
      <p:sp>
        <p:nvSpPr>
          <p:cNvPr id="12" name="Rectangle 11"/>
          <p:cNvSpPr/>
          <p:nvPr/>
        </p:nvSpPr>
        <p:spPr>
          <a:xfrm>
            <a:off x="-81280" y="2940387"/>
            <a:ext cx="10671492" cy="400110"/>
          </a:xfrm>
          <a:prstGeom prst="rect">
            <a:avLst/>
          </a:prstGeom>
          <a:solidFill>
            <a:schemeClr val="accent4">
              <a:lumMod val="20000"/>
              <a:lumOff val="80000"/>
            </a:schemeClr>
          </a:solidFill>
        </p:spPr>
        <p:txBody>
          <a:bodyPr wrap="square">
            <a:spAutoFit/>
          </a:bodyPr>
          <a:lstStyle/>
          <a:p>
            <a:pPr lvl="0" algn="just"/>
            <a:r>
              <a:rPr lang="en-ZA" sz="2000" b="1" dirty="0" smtClean="0">
                <a:latin typeface="Arial" panose="020B0604020202020204" pitchFamily="34" charset="0"/>
                <a:cs typeface="Arial" panose="020B0604020202020204" pitchFamily="34" charset="0"/>
              </a:rPr>
              <a:t>DEBTORS COLLECTION:</a:t>
            </a: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401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11</a:t>
            </a:fld>
            <a:endParaRPr lang="en-US" dirty="0"/>
          </a:p>
        </p:txBody>
      </p:sp>
      <p:pic>
        <p:nvPicPr>
          <p:cNvPr id="5" name="Picture 4"/>
          <p:cNvPicPr>
            <a:picLocks noChangeAspect="1"/>
          </p:cNvPicPr>
          <p:nvPr/>
        </p:nvPicPr>
        <p:blipFill>
          <a:blip r:embed="rId3"/>
          <a:stretch>
            <a:fillRect/>
          </a:stretch>
        </p:blipFill>
        <p:spPr>
          <a:xfrm>
            <a:off x="111760" y="2479496"/>
            <a:ext cx="10409684" cy="2186514"/>
          </a:xfrm>
          <a:prstGeom prst="rect">
            <a:avLst/>
          </a:prstGeom>
        </p:spPr>
      </p:pic>
      <p:sp>
        <p:nvSpPr>
          <p:cNvPr id="6" name="Rectangle 5"/>
          <p:cNvSpPr/>
          <p:nvPr/>
        </p:nvSpPr>
        <p:spPr>
          <a:xfrm>
            <a:off x="0" y="4873441"/>
            <a:ext cx="10637520" cy="1527359"/>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Table above, reflect that ADM has </a:t>
            </a:r>
            <a:r>
              <a:rPr lang="en-US" dirty="0">
                <a:solidFill>
                  <a:schemeClr val="tx1"/>
                </a:solidFill>
                <a:latin typeface="Arial" panose="020B0604020202020204" pitchFamily="34" charset="0"/>
                <a:cs typeface="Arial" panose="020B0604020202020204" pitchFamily="34" charset="0"/>
              </a:rPr>
              <a:t>not accounted for any impairment which is indicative of minimum assessments at year of indications of </a:t>
            </a:r>
            <a:r>
              <a:rPr lang="en-US" dirty="0" smtClean="0">
                <a:solidFill>
                  <a:schemeClr val="tx1"/>
                </a:solidFill>
                <a:latin typeface="Arial" panose="020B0604020202020204" pitchFamily="34" charset="0"/>
                <a:cs typeface="Arial" panose="020B0604020202020204" pitchFamily="34" charset="0"/>
              </a:rPr>
              <a:t>impairment, </a:t>
            </a:r>
            <a:r>
              <a:rPr lang="en-US" dirty="0">
                <a:solidFill>
                  <a:schemeClr val="tx1"/>
                </a:solidFill>
                <a:latin typeface="Arial" panose="020B0604020202020204" pitchFamily="34" charset="0"/>
                <a:cs typeface="Arial" panose="020B0604020202020204" pitchFamily="34" charset="0"/>
              </a:rPr>
              <a:t>due to physical verification of assets not conducted promptly. With the low percentage of 1% on repairs and maintenance the municipality should have depleting assets that are not maintained with serious impact on distribution losses as well as service delivery.</a:t>
            </a:r>
            <a:endParaRPr lang="en-ZA"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2081" y="847150"/>
            <a:ext cx="10653525" cy="1685077"/>
          </a:xfrm>
          <a:prstGeom prst="rect">
            <a:avLst/>
          </a:prstGeom>
        </p:spPr>
        <p:txBody>
          <a:bodyPr wrap="square">
            <a:spAutoFit/>
          </a:bodyPr>
          <a:lstStyle/>
          <a:p>
            <a:pPr marL="512445" indent="-285750" algn="just">
              <a:lnSpc>
                <a:spcPct val="115000"/>
              </a:lnSpc>
              <a:spcAft>
                <a:spcPts val="1000"/>
              </a:spcAft>
              <a:buFont typeface="Wingdings" panose="05000000000000000000" pitchFamily="2" charset="2"/>
              <a:buChar char="q"/>
            </a:pPr>
            <a:r>
              <a:rPr lang="en-ZA" dirty="0">
                <a:latin typeface="Arial" panose="020B0604020202020204" pitchFamily="34" charset="0"/>
                <a:ea typeface="Calibri" panose="020F0502020204030204" pitchFamily="34" charset="0"/>
                <a:cs typeface="Arial" panose="020B0604020202020204" pitchFamily="34" charset="0"/>
              </a:rPr>
              <a:t>The purpose of the assessment is to determine the financial health of the municipality taking into consideration the socio-economic conditions of the municipal </a:t>
            </a:r>
            <a:r>
              <a:rPr lang="en-ZA" dirty="0" smtClean="0">
                <a:latin typeface="Arial" panose="020B0604020202020204" pitchFamily="34" charset="0"/>
                <a:ea typeface="Calibri" panose="020F0502020204030204" pitchFamily="34" charset="0"/>
                <a:cs typeface="Arial" panose="020B0604020202020204" pitchFamily="34" charset="0"/>
              </a:rPr>
              <a:t>area. The </a:t>
            </a:r>
            <a:r>
              <a:rPr lang="en-ZA" dirty="0">
                <a:latin typeface="Arial" panose="020B0604020202020204" pitchFamily="34" charset="0"/>
                <a:ea typeface="Calibri" panose="020F0502020204030204" pitchFamily="34" charset="0"/>
                <a:cs typeface="Arial" panose="020B0604020202020204" pitchFamily="34" charset="0"/>
              </a:rPr>
              <a:t>results of the financial ratios and norms are used to support financial decisions and to identify factors which may influence the financial sustainability of the municipality. It is also to enable timely corrective action where service delivery may be at risk</a:t>
            </a:r>
            <a:r>
              <a:rPr lang="en-ZA" dirty="0" smtClean="0">
                <a:latin typeface="Arial" panose="020B0604020202020204" pitchFamily="34" charset="0"/>
                <a:ea typeface="Calibri" panose="020F0502020204030204" pitchFamily="34" charset="0"/>
                <a:cs typeface="Arial" panose="020B0604020202020204" pitchFamily="34" charset="0"/>
              </a:rPr>
              <a:t>.   </a:t>
            </a:r>
            <a:endParaRPr lang="en-ZA"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0" y="1"/>
            <a:ext cx="10691813" cy="4470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FINANCIAL HEALTH</a:t>
            </a:r>
            <a:endParaRPr lang="en-ZA" sz="2200" b="1" dirty="0">
              <a:solidFill>
                <a:srgbClr val="F79646">
                  <a:lumMod val="50000"/>
                </a:srgbClr>
              </a:solidFill>
              <a:latin typeface="Arial" pitchFamily="34" charset="0"/>
              <a:cs typeface="Arial" pitchFamily="34" charset="0"/>
            </a:endParaRPr>
          </a:p>
        </p:txBody>
      </p:sp>
      <p:sp>
        <p:nvSpPr>
          <p:cNvPr id="11"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11</a:t>
            </a:fld>
            <a:endParaRPr lang="en-ZA" b="1" dirty="0"/>
          </a:p>
        </p:txBody>
      </p:sp>
      <p:sp>
        <p:nvSpPr>
          <p:cNvPr id="12" name="Rectangle 11"/>
          <p:cNvSpPr/>
          <p:nvPr/>
        </p:nvSpPr>
        <p:spPr>
          <a:xfrm>
            <a:off x="-1" y="447040"/>
            <a:ext cx="10682771" cy="400110"/>
          </a:xfrm>
          <a:prstGeom prst="rect">
            <a:avLst/>
          </a:prstGeom>
          <a:solidFill>
            <a:schemeClr val="accent4">
              <a:lumMod val="20000"/>
              <a:lumOff val="80000"/>
            </a:schemeClr>
          </a:solidFill>
        </p:spPr>
        <p:txBody>
          <a:bodyPr wrap="square">
            <a:spAutoFit/>
          </a:bodyPr>
          <a:lstStyle/>
          <a:p>
            <a:pPr lvl="0" algn="just"/>
            <a:r>
              <a:rPr lang="en-US" sz="2000" b="1" dirty="0" smtClean="0">
                <a:latin typeface="Arial" panose="020B0604020202020204" pitchFamily="34" charset="0"/>
                <a:cs typeface="Arial" panose="020B0604020202020204" pitchFamily="34" charset="0"/>
              </a:rPr>
              <a:t>FINANCIAL RATIOS</a:t>
            </a: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961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12</a:t>
            </a:fld>
            <a:endParaRPr lang="en-US" dirty="0"/>
          </a:p>
        </p:txBody>
      </p:sp>
      <p:sp>
        <p:nvSpPr>
          <p:cNvPr id="6" name="Rectangle 5"/>
          <p:cNvSpPr/>
          <p:nvPr/>
        </p:nvSpPr>
        <p:spPr>
          <a:xfrm>
            <a:off x="81281" y="3850640"/>
            <a:ext cx="10440163" cy="2265680"/>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dirty="0">
                <a:solidFill>
                  <a:schemeClr val="tx1"/>
                </a:solidFill>
                <a:latin typeface="Arial" panose="020B0604020202020204" pitchFamily="34" charset="0"/>
                <a:cs typeface="Arial" panose="020B0604020202020204" pitchFamily="34" charset="0"/>
              </a:rPr>
              <a:t>In the table above, the collection rate is at a poor state, even though it has been improving, it is yet far from the required norm of 95%. The cash flow of the municipality is </a:t>
            </a:r>
            <a:r>
              <a:rPr lang="en-US" dirty="0" smtClean="0">
                <a:solidFill>
                  <a:schemeClr val="tx1"/>
                </a:solidFill>
                <a:latin typeface="Arial" panose="020B0604020202020204" pitchFamily="34" charset="0"/>
                <a:cs typeface="Arial" panose="020B0604020202020204" pitchFamily="34" charset="0"/>
              </a:rPr>
              <a:t>negatively </a:t>
            </a:r>
            <a:r>
              <a:rPr lang="en-US" dirty="0">
                <a:solidFill>
                  <a:schemeClr val="tx1"/>
                </a:solidFill>
                <a:latin typeface="Arial" panose="020B0604020202020204" pitchFamily="34" charset="0"/>
                <a:cs typeface="Arial" panose="020B0604020202020204" pitchFamily="34" charset="0"/>
              </a:rPr>
              <a:t>impacted by this. </a:t>
            </a:r>
            <a:endParaRPr lang="en-US" dirty="0" smtClean="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US" dirty="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Noticeably</a:t>
            </a:r>
            <a:r>
              <a:rPr lang="en-US" dirty="0">
                <a:solidFill>
                  <a:schemeClr val="tx1"/>
                </a:solidFill>
                <a:latin typeface="Arial" panose="020B0604020202020204" pitchFamily="34" charset="0"/>
                <a:cs typeface="Arial" panose="020B0604020202020204" pitchFamily="34" charset="0"/>
              </a:rPr>
              <a:t>, the debt write offs are at a soaring high as a percentage of the provision for bad debts. This may be due to data cleansing that needs to be done within the revenue system of the municipality. Net debtors days are improving and yet still vey high as compared to the required 30 days.</a:t>
            </a:r>
            <a:endParaRPr lang="en-ZA"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81281" y="970259"/>
            <a:ext cx="10440164" cy="2788199"/>
          </a:xfrm>
          <a:prstGeom prst="rect">
            <a:avLst/>
          </a:prstGeom>
        </p:spPr>
      </p:pic>
      <p:sp>
        <p:nvSpPr>
          <p:cNvPr id="3" name="TextBox 2"/>
          <p:cNvSpPr txBox="1"/>
          <p:nvPr/>
        </p:nvSpPr>
        <p:spPr>
          <a:xfrm>
            <a:off x="9220200" y="108857"/>
            <a:ext cx="1230086" cy="523220"/>
          </a:xfrm>
          <a:prstGeom prst="rect">
            <a:avLst/>
          </a:prstGeom>
          <a:noFill/>
        </p:spPr>
        <p:txBody>
          <a:bodyPr wrap="square" rtlCol="0">
            <a:spAutoFit/>
          </a:bodyPr>
          <a:lstStyle/>
          <a:p>
            <a:fld id="{3A694E49-14CA-4D17-8734-6DD9BFC903B8}" type="slidenum">
              <a:rPr lang="en-ZA" sz="2800" b="1" smtClean="0"/>
              <a:t>12</a:t>
            </a:fld>
            <a:endParaRPr lang="en-ZA" sz="2800" b="1" dirty="0"/>
          </a:p>
        </p:txBody>
      </p:sp>
      <p:sp>
        <p:nvSpPr>
          <p:cNvPr id="8" name="Rectangle 7"/>
          <p:cNvSpPr/>
          <p:nvPr/>
        </p:nvSpPr>
        <p:spPr>
          <a:xfrm>
            <a:off x="0" y="1"/>
            <a:ext cx="10691813" cy="4470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FINANCIAL HEALTH</a:t>
            </a:r>
            <a:endParaRPr lang="en-ZA" sz="2200" b="1" dirty="0">
              <a:solidFill>
                <a:srgbClr val="F79646">
                  <a:lumMod val="50000"/>
                </a:srgbClr>
              </a:solidFill>
              <a:latin typeface="Arial" pitchFamily="34" charset="0"/>
              <a:cs typeface="Arial" pitchFamily="34" charset="0"/>
            </a:endParaRPr>
          </a:p>
        </p:txBody>
      </p:sp>
      <p:sp>
        <p:nvSpPr>
          <p:cNvPr id="10" name="Rectangle 9"/>
          <p:cNvSpPr/>
          <p:nvPr/>
        </p:nvSpPr>
        <p:spPr>
          <a:xfrm>
            <a:off x="-1" y="447040"/>
            <a:ext cx="10682771" cy="400110"/>
          </a:xfrm>
          <a:prstGeom prst="rect">
            <a:avLst/>
          </a:prstGeom>
          <a:solidFill>
            <a:schemeClr val="accent4">
              <a:lumMod val="20000"/>
              <a:lumOff val="80000"/>
            </a:schemeClr>
          </a:solidFill>
        </p:spPr>
        <p:txBody>
          <a:bodyPr wrap="square">
            <a:spAutoFit/>
          </a:bodyPr>
          <a:lstStyle/>
          <a:p>
            <a:pPr lvl="0" algn="just"/>
            <a:r>
              <a:rPr lang="en-US" sz="2000" b="1" dirty="0" smtClean="0">
                <a:latin typeface="Arial" panose="020B0604020202020204" pitchFamily="34" charset="0"/>
                <a:cs typeface="Arial" panose="020B0604020202020204" pitchFamily="34" charset="0"/>
              </a:rPr>
              <a:t>FINANCIAL RATIOS</a:t>
            </a:r>
            <a:endParaRPr lang="en-ZA" sz="2000" b="1" dirty="0">
              <a:latin typeface="Arial" panose="020B0604020202020204" pitchFamily="34" charset="0"/>
              <a:cs typeface="Arial" panose="020B0604020202020204" pitchFamily="34" charset="0"/>
            </a:endParaRPr>
          </a:p>
        </p:txBody>
      </p:sp>
      <p:sp>
        <p:nvSpPr>
          <p:cNvPr id="11"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12</a:t>
            </a:fld>
            <a:endParaRPr lang="en-ZA" b="1" dirty="0"/>
          </a:p>
        </p:txBody>
      </p:sp>
    </p:spTree>
    <p:extLst>
      <p:ext uri="{BB962C8B-B14F-4D97-AF65-F5344CB8AC3E}">
        <p14:creationId xmlns:p14="http://schemas.microsoft.com/office/powerpoint/2010/main" val="298850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13</a:t>
            </a:fld>
            <a:endParaRPr lang="en-US" dirty="0"/>
          </a:p>
        </p:txBody>
      </p:sp>
      <p:sp>
        <p:nvSpPr>
          <p:cNvPr id="6" name="Rectangle 5"/>
          <p:cNvSpPr/>
          <p:nvPr/>
        </p:nvSpPr>
        <p:spPr>
          <a:xfrm>
            <a:off x="161924" y="3698732"/>
            <a:ext cx="10358920" cy="2001028"/>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monthly cash to cost have coverage has reduced to zero as a result of the financial strain that the municipality has been facing which includes low collection of revenue, increase of contracted services. Noticeably the current ratio has been depleting and is now at 0.42, far from the minimum requirement of 1.5.</a:t>
            </a:r>
            <a:endParaRPr lang="en-ZA"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62560" y="890349"/>
            <a:ext cx="10383520" cy="2645331"/>
          </a:xfrm>
          <a:prstGeom prst="rect">
            <a:avLst/>
          </a:prstGeom>
        </p:spPr>
      </p:pic>
      <p:sp>
        <p:nvSpPr>
          <p:cNvPr id="8" name="Rectangle 7"/>
          <p:cNvSpPr/>
          <p:nvPr/>
        </p:nvSpPr>
        <p:spPr>
          <a:xfrm>
            <a:off x="0" y="1"/>
            <a:ext cx="10691813" cy="4470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FINANCIAL HEALTH</a:t>
            </a:r>
            <a:endParaRPr lang="en-ZA" sz="2200" b="1" dirty="0">
              <a:solidFill>
                <a:srgbClr val="F79646">
                  <a:lumMod val="50000"/>
                </a:srgbClr>
              </a:solidFill>
              <a:latin typeface="Arial" pitchFamily="34" charset="0"/>
              <a:cs typeface="Arial" pitchFamily="34" charset="0"/>
            </a:endParaRPr>
          </a:p>
        </p:txBody>
      </p:sp>
      <p:sp>
        <p:nvSpPr>
          <p:cNvPr id="9" name="Rectangle 8"/>
          <p:cNvSpPr/>
          <p:nvPr/>
        </p:nvSpPr>
        <p:spPr>
          <a:xfrm>
            <a:off x="-1" y="447040"/>
            <a:ext cx="10682771" cy="400110"/>
          </a:xfrm>
          <a:prstGeom prst="rect">
            <a:avLst/>
          </a:prstGeom>
          <a:solidFill>
            <a:schemeClr val="accent4">
              <a:lumMod val="20000"/>
              <a:lumOff val="80000"/>
            </a:schemeClr>
          </a:solidFill>
        </p:spPr>
        <p:txBody>
          <a:bodyPr wrap="square">
            <a:spAutoFit/>
          </a:bodyPr>
          <a:lstStyle/>
          <a:p>
            <a:pPr lvl="0" algn="just"/>
            <a:r>
              <a:rPr lang="en-US" sz="2000" b="1" dirty="0" smtClean="0">
                <a:latin typeface="Arial" panose="020B0604020202020204" pitchFamily="34" charset="0"/>
                <a:cs typeface="Arial" panose="020B0604020202020204" pitchFamily="34" charset="0"/>
              </a:rPr>
              <a:t>FINANCIAL RATIOS</a:t>
            </a:r>
            <a:endParaRPr lang="en-ZA" sz="2000" b="1" dirty="0">
              <a:latin typeface="Arial" panose="020B0604020202020204" pitchFamily="34" charset="0"/>
              <a:cs typeface="Arial" panose="020B0604020202020204" pitchFamily="34" charset="0"/>
            </a:endParaRPr>
          </a:p>
        </p:txBody>
      </p:sp>
      <p:sp>
        <p:nvSpPr>
          <p:cNvPr id="10"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13</a:t>
            </a:fld>
            <a:endParaRPr lang="en-ZA" b="1" dirty="0"/>
          </a:p>
        </p:txBody>
      </p:sp>
    </p:spTree>
    <p:extLst>
      <p:ext uri="{BB962C8B-B14F-4D97-AF65-F5344CB8AC3E}">
        <p14:creationId xmlns:p14="http://schemas.microsoft.com/office/powerpoint/2010/main" val="633787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14</a:t>
            </a:fld>
            <a:endParaRPr lang="en-US" dirty="0"/>
          </a:p>
        </p:txBody>
      </p:sp>
      <p:sp>
        <p:nvSpPr>
          <p:cNvPr id="6" name="Rectangle 5"/>
          <p:cNvSpPr/>
          <p:nvPr/>
        </p:nvSpPr>
        <p:spPr>
          <a:xfrm>
            <a:off x="111760" y="3738880"/>
            <a:ext cx="10373359" cy="2164614"/>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dirty="0">
                <a:solidFill>
                  <a:schemeClr val="tx1"/>
                </a:solidFill>
                <a:latin typeface="Arial" panose="020B0604020202020204" pitchFamily="34" charset="0"/>
                <a:cs typeface="Arial" panose="020B0604020202020204" pitchFamily="34" charset="0"/>
              </a:rPr>
              <a:t>In the table above, the creditors days have not improved looking at the three year analysis, it has remained at 212 days which is far above the norm of 30 days. </a:t>
            </a:r>
            <a:endParaRPr lang="en-US" dirty="0" smtClean="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endParaRPr lang="en-US" dirty="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dirty="0" smtClean="0">
                <a:solidFill>
                  <a:schemeClr val="tx1"/>
                </a:solidFill>
                <a:latin typeface="Arial" panose="020B0604020202020204" pitchFamily="34" charset="0"/>
                <a:cs typeface="Arial" panose="020B0604020202020204" pitchFamily="34" charset="0"/>
              </a:rPr>
              <a:t>Salary </a:t>
            </a:r>
            <a:r>
              <a:rPr lang="en-US" dirty="0">
                <a:solidFill>
                  <a:schemeClr val="tx1"/>
                </a:solidFill>
                <a:latin typeface="Arial" panose="020B0604020202020204" pitchFamily="34" charset="0"/>
                <a:cs typeface="Arial" panose="020B0604020202020204" pitchFamily="34" charset="0"/>
              </a:rPr>
              <a:t>bill has remained within the norm. Contracted services are within the norm, but a notable increase from R69 million in </a:t>
            </a:r>
            <a:r>
              <a:rPr lang="en-US" dirty="0" smtClean="0">
                <a:solidFill>
                  <a:schemeClr val="tx1"/>
                </a:solidFill>
                <a:latin typeface="Arial" panose="020B0604020202020204" pitchFamily="34" charset="0"/>
                <a:cs typeface="Arial" panose="020B0604020202020204" pitchFamily="34" charset="0"/>
              </a:rPr>
              <a:t>2020 to R93 </a:t>
            </a:r>
            <a:r>
              <a:rPr lang="en-US" dirty="0">
                <a:solidFill>
                  <a:schemeClr val="tx1"/>
                </a:solidFill>
                <a:latin typeface="Arial" panose="020B0604020202020204" pitchFamily="34" charset="0"/>
                <a:cs typeface="Arial" panose="020B0604020202020204" pitchFamily="34" charset="0"/>
              </a:rPr>
              <a:t>million in 2021 as been noted. The municipality is consistently increasing the use of consultants.</a:t>
            </a:r>
            <a:endParaRPr lang="en-ZA"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1760" y="1042560"/>
            <a:ext cx="10281920" cy="2696320"/>
          </a:xfrm>
          <a:prstGeom prst="rect">
            <a:avLst/>
          </a:prstGeom>
        </p:spPr>
      </p:pic>
      <p:sp>
        <p:nvSpPr>
          <p:cNvPr id="8" name="Rectangle 7"/>
          <p:cNvSpPr/>
          <p:nvPr/>
        </p:nvSpPr>
        <p:spPr>
          <a:xfrm>
            <a:off x="-1" y="447040"/>
            <a:ext cx="10682771" cy="400110"/>
          </a:xfrm>
          <a:prstGeom prst="rect">
            <a:avLst/>
          </a:prstGeom>
          <a:solidFill>
            <a:schemeClr val="accent4">
              <a:lumMod val="20000"/>
              <a:lumOff val="80000"/>
            </a:schemeClr>
          </a:solidFill>
        </p:spPr>
        <p:txBody>
          <a:bodyPr wrap="square">
            <a:spAutoFit/>
          </a:bodyPr>
          <a:lstStyle/>
          <a:p>
            <a:pPr lvl="0" algn="just"/>
            <a:r>
              <a:rPr lang="en-US" sz="2000" b="1" dirty="0" smtClean="0">
                <a:latin typeface="Arial" panose="020B0604020202020204" pitchFamily="34" charset="0"/>
                <a:cs typeface="Arial" panose="020B0604020202020204" pitchFamily="34" charset="0"/>
              </a:rPr>
              <a:t>FINANCIAL RATIOS</a:t>
            </a:r>
            <a:endParaRPr lang="en-ZA" sz="2000" b="1" dirty="0">
              <a:latin typeface="Arial" panose="020B0604020202020204" pitchFamily="34" charset="0"/>
              <a:cs typeface="Arial" panose="020B0604020202020204" pitchFamily="34" charset="0"/>
            </a:endParaRPr>
          </a:p>
        </p:txBody>
      </p:sp>
      <p:sp>
        <p:nvSpPr>
          <p:cNvPr id="9" name="Rectangle 8"/>
          <p:cNvSpPr/>
          <p:nvPr/>
        </p:nvSpPr>
        <p:spPr>
          <a:xfrm>
            <a:off x="0" y="1"/>
            <a:ext cx="10691813" cy="4470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FINANCIAL HEALTH</a:t>
            </a:r>
            <a:endParaRPr lang="en-ZA" sz="2200" b="1" dirty="0">
              <a:solidFill>
                <a:srgbClr val="F79646">
                  <a:lumMod val="50000"/>
                </a:srgbClr>
              </a:solidFill>
              <a:latin typeface="Arial" pitchFamily="34" charset="0"/>
              <a:cs typeface="Arial" pitchFamily="34" charset="0"/>
            </a:endParaRPr>
          </a:p>
        </p:txBody>
      </p:sp>
      <p:sp>
        <p:nvSpPr>
          <p:cNvPr id="10"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14</a:t>
            </a:fld>
            <a:endParaRPr lang="en-ZA" b="1" dirty="0"/>
          </a:p>
        </p:txBody>
      </p:sp>
    </p:spTree>
    <p:extLst>
      <p:ext uri="{BB962C8B-B14F-4D97-AF65-F5344CB8AC3E}">
        <p14:creationId xmlns:p14="http://schemas.microsoft.com/office/powerpoint/2010/main" val="3467885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23520" y="447040"/>
            <a:ext cx="10353040" cy="2966720"/>
          </a:xfrm>
          <a:prstGeom prst="rect">
            <a:avLst/>
          </a:prstGeom>
        </p:spPr>
      </p:pic>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0" y="1"/>
            <a:ext cx="10691813" cy="4470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FINANCIAL HEALTH – IYM : SEPTEMBER 2022</a:t>
            </a:r>
            <a:endParaRPr lang="en-ZA" sz="2200" b="1" dirty="0">
              <a:solidFill>
                <a:srgbClr val="F79646">
                  <a:lumMod val="50000"/>
                </a:srgbClr>
              </a:solidFill>
              <a:latin typeface="Arial" pitchFamily="34" charset="0"/>
              <a:cs typeface="Arial" pitchFamily="34" charset="0"/>
            </a:endParaRPr>
          </a:p>
        </p:txBody>
      </p:sp>
      <p:sp>
        <p:nvSpPr>
          <p:cNvPr id="7" name="Rectangle 6"/>
          <p:cNvSpPr/>
          <p:nvPr/>
        </p:nvSpPr>
        <p:spPr>
          <a:xfrm>
            <a:off x="121920" y="3535679"/>
            <a:ext cx="10454640" cy="3046988"/>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Organs </a:t>
            </a:r>
            <a:r>
              <a:rPr lang="en-US" sz="1600" dirty="0">
                <a:latin typeface="Arial" panose="020B0604020202020204" pitchFamily="34" charset="0"/>
                <a:cs typeface="Arial" panose="020B0604020202020204" pitchFamily="34" charset="0"/>
              </a:rPr>
              <a:t>of the state are currently sitting at R94,383 million to date, which is equals to 15.8 per cent of the total debt. </a:t>
            </a:r>
            <a:r>
              <a:rPr lang="en-US" sz="1600" dirty="0" smtClean="0">
                <a:latin typeface="Arial" panose="020B0604020202020204" pitchFamily="34" charset="0"/>
                <a:cs typeface="Arial" panose="020B0604020202020204" pitchFamily="34" charset="0"/>
              </a:rPr>
              <a:t>Commercial </a:t>
            </a:r>
            <a:r>
              <a:rPr lang="en-US" sz="1600" dirty="0">
                <a:latin typeface="Arial" panose="020B0604020202020204" pitchFamily="34" charset="0"/>
                <a:cs typeface="Arial" panose="020B0604020202020204" pitchFamily="34" charset="0"/>
              </a:rPr>
              <a:t>debtors are currently sitting at R74,294 million or equals to 12.4 per cent of the total debt</a:t>
            </a:r>
            <a:r>
              <a:rPr lang="en-US" sz="1600" dirty="0" smtClean="0">
                <a:latin typeface="Arial" panose="020B0604020202020204" pitchFamily="34" charset="0"/>
                <a:cs typeface="Arial" panose="020B0604020202020204" pitchFamily="34" charset="0"/>
              </a:rPr>
              <a:t>.</a:t>
            </a:r>
          </a:p>
          <a:p>
            <a:pPr marL="285750" indent="-285750">
              <a:lnSpc>
                <a:spcPct val="150000"/>
              </a:lnSpc>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It </a:t>
            </a:r>
            <a:r>
              <a:rPr lang="en-US" sz="1600" dirty="0">
                <a:latin typeface="Arial" panose="020B0604020202020204" pitchFamily="34" charset="0"/>
                <a:cs typeface="Arial" panose="020B0604020202020204" pitchFamily="34" charset="0"/>
              </a:rPr>
              <a:t>is important for the municipality to fully implement its credit control </a:t>
            </a:r>
            <a:r>
              <a:rPr lang="en-US" sz="1600" dirty="0" smtClean="0">
                <a:latin typeface="Arial" panose="020B0604020202020204" pitchFamily="34" charset="0"/>
                <a:cs typeface="Arial" panose="020B0604020202020204" pitchFamily="34" charset="0"/>
              </a:rPr>
              <a:t>policy.</a:t>
            </a:r>
          </a:p>
          <a:p>
            <a:pPr marL="285750" indent="-285750">
              <a:lnSpc>
                <a:spcPct val="150000"/>
              </a:lnSpc>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Households </a:t>
            </a:r>
            <a:r>
              <a:rPr lang="en-US" sz="1600" dirty="0">
                <a:latin typeface="Arial" panose="020B0604020202020204" pitchFamily="34" charset="0"/>
                <a:cs typeface="Arial" panose="020B0604020202020204" pitchFamily="34" charset="0"/>
              </a:rPr>
              <a:t>are sitting at R428,690 million or equals to 71.8 per cent of the debt. The demographic profile is rural in nature affecting the collection rate of the municipality and these are the highest consumers of the water and sanitation services.</a:t>
            </a:r>
          </a:p>
          <a:p>
            <a:pPr marL="285750" indent="-285750">
              <a:lnSpc>
                <a:spcPct val="150000"/>
              </a:lnSpc>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ADM reported </a:t>
            </a:r>
            <a:r>
              <a:rPr lang="en-US" sz="1600" dirty="0">
                <a:latin typeface="Arial" panose="020B0604020202020204" pitchFamily="34" charset="0"/>
                <a:cs typeface="Arial" panose="020B0604020202020204" pitchFamily="34" charset="0"/>
              </a:rPr>
              <a:t>R409,591 million over 90 days which is equivalent to </a:t>
            </a:r>
            <a:r>
              <a:rPr lang="en-US" sz="1600" dirty="0" smtClean="0">
                <a:latin typeface="Arial" panose="020B0604020202020204" pitchFamily="34" charset="0"/>
                <a:cs typeface="Arial" panose="020B0604020202020204" pitchFamily="34" charset="0"/>
              </a:rPr>
              <a:t>68.6 </a:t>
            </a:r>
            <a:r>
              <a:rPr lang="en-US" sz="1600" dirty="0">
                <a:latin typeface="Arial" panose="020B0604020202020204" pitchFamily="34" charset="0"/>
                <a:cs typeface="Arial" panose="020B0604020202020204" pitchFamily="34" charset="0"/>
              </a:rPr>
              <a:t>per cent of the total debt, and this means that the municipality collection rate is low which also affects negatively the cash flow of the municipality.</a:t>
            </a:r>
          </a:p>
        </p:txBody>
      </p:sp>
      <p:sp>
        <p:nvSpPr>
          <p:cNvPr id="8"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15</a:t>
            </a:fld>
            <a:endParaRPr lang="en-ZA" b="1" dirty="0"/>
          </a:p>
        </p:txBody>
      </p:sp>
    </p:spTree>
    <p:extLst>
      <p:ext uri="{BB962C8B-B14F-4D97-AF65-F5344CB8AC3E}">
        <p14:creationId xmlns:p14="http://schemas.microsoft.com/office/powerpoint/2010/main" val="2552318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16</a:t>
            </a:fld>
            <a:endParaRPr lang="en-US" dirty="0"/>
          </a:p>
        </p:txBody>
      </p:sp>
      <p:sp>
        <p:nvSpPr>
          <p:cNvPr id="3" name="Rectangle 2"/>
          <p:cNvSpPr/>
          <p:nvPr/>
        </p:nvSpPr>
        <p:spPr>
          <a:xfrm>
            <a:off x="0" y="1316699"/>
            <a:ext cx="10691812" cy="784830"/>
          </a:xfrm>
          <a:prstGeom prst="rect">
            <a:avLst/>
          </a:prstGeom>
        </p:spPr>
        <p:txBody>
          <a:bodyPr wrap="square">
            <a:spAutoFit/>
          </a:bodyPr>
          <a:lstStyle/>
          <a:p>
            <a:endParaRPr lang="en-ZA" dirty="0">
              <a:latin typeface="Arial" panose="020B0604020202020204" pitchFamily="34" charset="0"/>
              <a:cs typeface="Arial" panose="020B0604020202020204" pitchFamily="34" charset="0"/>
            </a:endParaRPr>
          </a:p>
          <a:p>
            <a:pPr>
              <a:lnSpc>
                <a:spcPct val="150000"/>
              </a:lnSpc>
            </a:pPr>
            <a:endParaRPr lang="en-ZA" dirty="0"/>
          </a:p>
        </p:txBody>
      </p:sp>
      <p:sp>
        <p:nvSpPr>
          <p:cNvPr id="5" name="Rectangle 4"/>
          <p:cNvSpPr/>
          <p:nvPr/>
        </p:nvSpPr>
        <p:spPr>
          <a:xfrm>
            <a:off x="0" y="4105222"/>
            <a:ext cx="10691812" cy="369332"/>
          </a:xfrm>
          <a:prstGeom prst="rect">
            <a:avLst/>
          </a:prstGeom>
        </p:spPr>
        <p:txBody>
          <a:bodyPr wrap="square">
            <a:spAutoFit/>
          </a:bodyPr>
          <a:lstStyle/>
          <a:p>
            <a:endParaRPr lang="en-ZA" dirty="0"/>
          </a:p>
        </p:txBody>
      </p:sp>
      <p:sp>
        <p:nvSpPr>
          <p:cNvPr id="7"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16</a:t>
            </a:fld>
            <a:endParaRPr lang="en-ZA" b="1" dirty="0"/>
          </a:p>
        </p:txBody>
      </p:sp>
      <p:pic>
        <p:nvPicPr>
          <p:cNvPr id="6" name="Picture 5"/>
          <p:cNvPicPr>
            <a:picLocks noChangeAspect="1"/>
          </p:cNvPicPr>
          <p:nvPr/>
        </p:nvPicPr>
        <p:blipFill>
          <a:blip r:embed="rId3"/>
          <a:stretch>
            <a:fillRect/>
          </a:stretch>
        </p:blipFill>
        <p:spPr>
          <a:xfrm>
            <a:off x="242631" y="506409"/>
            <a:ext cx="10212009" cy="2470747"/>
          </a:xfrm>
          <a:prstGeom prst="rect">
            <a:avLst/>
          </a:prstGeom>
        </p:spPr>
      </p:pic>
      <p:sp>
        <p:nvSpPr>
          <p:cNvPr id="11" name="Rectangle 10"/>
          <p:cNvSpPr/>
          <p:nvPr/>
        </p:nvSpPr>
        <p:spPr>
          <a:xfrm>
            <a:off x="0" y="1"/>
            <a:ext cx="10691813" cy="4470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FINANCIAL HEALTH – IYM : SEPTEMBER 2022</a:t>
            </a:r>
            <a:endParaRPr lang="en-ZA" sz="2200" b="1" dirty="0">
              <a:solidFill>
                <a:srgbClr val="F79646">
                  <a:lumMod val="50000"/>
                </a:srgbClr>
              </a:solidFill>
              <a:latin typeface="Arial" pitchFamily="34" charset="0"/>
              <a:cs typeface="Arial" pitchFamily="34" charset="0"/>
            </a:endParaRPr>
          </a:p>
        </p:txBody>
      </p:sp>
      <p:sp>
        <p:nvSpPr>
          <p:cNvPr id="10" name="Rectangle 9"/>
          <p:cNvSpPr/>
          <p:nvPr/>
        </p:nvSpPr>
        <p:spPr>
          <a:xfrm>
            <a:off x="40640" y="2979186"/>
            <a:ext cx="10762933" cy="3293209"/>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q"/>
            </a:pPr>
            <a:r>
              <a:rPr lang="en-ZA" sz="1600" dirty="0">
                <a:latin typeface="Arial" panose="020B0604020202020204" pitchFamily="34" charset="0"/>
                <a:ea typeface="Calibri" panose="020F0502020204030204" pitchFamily="34" charset="0"/>
                <a:cs typeface="Arial" panose="020B0604020202020204" pitchFamily="34" charset="0"/>
              </a:rPr>
              <a:t>As at 30 September 2022 the municipality has reported R280,906 million. It is noted that 83 per cent is sitting over 90 day’s period, which is in contravention of S65(e) of the MFMA. </a:t>
            </a:r>
          </a:p>
          <a:p>
            <a:pPr marL="342900" lvl="0" indent="-342900" algn="just">
              <a:lnSpc>
                <a:spcPct val="150000"/>
              </a:lnSpc>
              <a:spcAft>
                <a:spcPts val="0"/>
              </a:spcAft>
              <a:buFont typeface="Wingdings" panose="05000000000000000000" pitchFamily="2" charset="2"/>
              <a:buChar char="q"/>
            </a:pPr>
            <a:r>
              <a:rPr lang="en-ZA" sz="1600" dirty="0">
                <a:latin typeface="Arial" panose="020B0604020202020204" pitchFamily="34" charset="0"/>
                <a:ea typeface="Calibri" panose="020F0502020204030204" pitchFamily="34" charset="0"/>
                <a:cs typeface="Arial" panose="020B0604020202020204" pitchFamily="34" charset="0"/>
              </a:rPr>
              <a:t>Bulk water is major contributor to the of the municipal creditors currently sitting at 75 per cent of the total creditors’ balances.</a:t>
            </a:r>
          </a:p>
          <a:p>
            <a:pPr marL="342900" lvl="0" indent="-342900" algn="just">
              <a:lnSpc>
                <a:spcPct val="150000"/>
              </a:lnSpc>
              <a:spcAft>
                <a:spcPts val="0"/>
              </a:spcAft>
              <a:buFont typeface="Wingdings" panose="05000000000000000000" pitchFamily="2" charset="2"/>
              <a:buChar char="q"/>
            </a:pPr>
            <a:r>
              <a:rPr lang="en-ZA" sz="1600" dirty="0" smtClean="0">
                <a:latin typeface="Arial" panose="020B0604020202020204" pitchFamily="34" charset="0"/>
                <a:ea typeface="Calibri" panose="020F0502020204030204" pitchFamily="34" charset="0"/>
                <a:cs typeface="Arial" panose="020B0604020202020204" pitchFamily="34" charset="0"/>
              </a:rPr>
              <a:t>ADM is </a:t>
            </a:r>
            <a:r>
              <a:rPr lang="en-ZA" sz="1600" dirty="0">
                <a:latin typeface="Arial" panose="020B0604020202020204" pitchFamily="34" charset="0"/>
                <a:ea typeface="Calibri" panose="020F0502020204030204" pitchFamily="34" charset="0"/>
                <a:cs typeface="Arial" panose="020B0604020202020204" pitchFamily="34" charset="0"/>
              </a:rPr>
              <a:t>advised to adhere to section 65 of the MFMA and strive to pay its creditors within 30 days of receiving an invoice or statement.</a:t>
            </a:r>
          </a:p>
          <a:p>
            <a:pPr marL="342900" lvl="0" indent="-342900" algn="just">
              <a:lnSpc>
                <a:spcPct val="150000"/>
              </a:lnSpc>
              <a:spcAft>
                <a:spcPts val="0"/>
              </a:spcAft>
              <a:buFont typeface="Wingdings" panose="05000000000000000000" pitchFamily="2" charset="2"/>
              <a:buChar char="q"/>
            </a:pPr>
            <a:r>
              <a:rPr lang="en-ZA" sz="1600" dirty="0">
                <a:latin typeface="Arial" panose="020B0604020202020204" pitchFamily="34" charset="0"/>
                <a:ea typeface="Calibri" panose="020F0502020204030204" pitchFamily="34" charset="0"/>
                <a:cs typeface="Arial" panose="020B0604020202020204" pitchFamily="34" charset="0"/>
              </a:rPr>
              <a:t>The creditors balances of the municipality could be understated taking into consideration the possible opening balances </a:t>
            </a:r>
            <a:r>
              <a:rPr lang="en-ZA" sz="1600" dirty="0" smtClean="0">
                <a:latin typeface="Arial" panose="020B0604020202020204" pitchFamily="34" charset="0"/>
                <a:ea typeface="Calibri" panose="020F0502020204030204" pitchFamily="34" charset="0"/>
                <a:cs typeface="Arial" panose="020B0604020202020204" pitchFamily="34" charset="0"/>
              </a:rPr>
              <a:t>since the </a:t>
            </a:r>
            <a:r>
              <a:rPr lang="en-ZA" sz="1600" dirty="0">
                <a:latin typeface="Arial" panose="020B0604020202020204" pitchFamily="34" charset="0"/>
                <a:ea typeface="Calibri" panose="020F0502020204030204" pitchFamily="34" charset="0"/>
                <a:cs typeface="Arial" panose="020B0604020202020204" pitchFamily="34" charset="0"/>
              </a:rPr>
              <a:t>municipality has not submitted its 2021/2022 pre-audited financial statements.</a:t>
            </a:r>
          </a:p>
          <a:p>
            <a:pPr>
              <a:spcAft>
                <a:spcPts val="0"/>
              </a:spcAft>
            </a:pPr>
            <a:r>
              <a:rPr lang="en-US" sz="16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en-ZA" sz="2000"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2030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0" y="1"/>
            <a:ext cx="10691813" cy="4470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FINANCIAL HEALTH – IYM : SEPTEMBER 2022</a:t>
            </a:r>
            <a:endParaRPr lang="en-ZA" sz="2200" b="1" dirty="0">
              <a:solidFill>
                <a:srgbClr val="F79646">
                  <a:lumMod val="50000"/>
                </a:srgbClr>
              </a:solidFill>
              <a:latin typeface="Arial" pitchFamily="34" charset="0"/>
              <a:cs typeface="Arial" pitchFamily="34" charset="0"/>
            </a:endParaRPr>
          </a:p>
        </p:txBody>
      </p:sp>
      <p:pic>
        <p:nvPicPr>
          <p:cNvPr id="2" name="Picture 1"/>
          <p:cNvPicPr>
            <a:picLocks noChangeAspect="1"/>
          </p:cNvPicPr>
          <p:nvPr/>
        </p:nvPicPr>
        <p:blipFill>
          <a:blip r:embed="rId2"/>
          <a:stretch>
            <a:fillRect/>
          </a:stretch>
        </p:blipFill>
        <p:spPr>
          <a:xfrm>
            <a:off x="152400" y="447041"/>
            <a:ext cx="10149840" cy="3444239"/>
          </a:xfrm>
          <a:prstGeom prst="rect">
            <a:avLst/>
          </a:prstGeom>
        </p:spPr>
      </p:pic>
      <p:sp>
        <p:nvSpPr>
          <p:cNvPr id="3" name="Rectangle 2"/>
          <p:cNvSpPr/>
          <p:nvPr/>
        </p:nvSpPr>
        <p:spPr>
          <a:xfrm rot="10800000" flipV="1">
            <a:off x="152400" y="3911010"/>
            <a:ext cx="10502106" cy="2516073"/>
          </a:xfrm>
          <a:prstGeom prst="rect">
            <a:avLst/>
          </a:prstGeom>
        </p:spPr>
        <p:txBody>
          <a:bodyPr wrap="square">
            <a:spAutoFit/>
          </a:bodyPr>
          <a:lstStyle/>
          <a:p>
            <a:pPr algn="just">
              <a:lnSpc>
                <a:spcPct val="150000"/>
              </a:lnSpc>
            </a:pPr>
            <a:r>
              <a:rPr lang="en-US" sz="1500" dirty="0" smtClean="0">
                <a:latin typeface="Arial" panose="020B0604020202020204" pitchFamily="34" charset="0"/>
                <a:ea typeface="Times New Roman" panose="02020603050405020304" pitchFamily="18" charset="0"/>
                <a:cs typeface="Arial" panose="020B0604020202020204" pitchFamily="34" charset="0"/>
              </a:rPr>
              <a:t>ADM reported </a:t>
            </a:r>
            <a:r>
              <a:rPr lang="en-US" sz="1500" dirty="0">
                <a:latin typeface="Arial" panose="020B0604020202020204" pitchFamily="34" charset="0"/>
                <a:ea typeface="Times New Roman" panose="02020603050405020304" pitchFamily="18" charset="0"/>
                <a:cs typeface="Arial" panose="020B0604020202020204" pitchFamily="34" charset="0"/>
              </a:rPr>
              <a:t>balance of R 91.690 million, mainly due to government grants received, this cash position cannot be relied on based on the following findings:</a:t>
            </a:r>
            <a:endParaRPr lang="en-ZA" sz="15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Wingdings" panose="05000000000000000000" pitchFamily="2" charset="2"/>
              <a:buChar char="q"/>
            </a:pPr>
            <a:r>
              <a:rPr lang="en-ZA" sz="1500" dirty="0">
                <a:latin typeface="Arial" panose="020B0604020202020204" pitchFamily="34" charset="0"/>
                <a:ea typeface="Calibri" panose="020F0502020204030204" pitchFamily="34" charset="0"/>
                <a:cs typeface="Arial" panose="020B0604020202020204" pitchFamily="34" charset="0"/>
              </a:rPr>
              <a:t>The municipality has not accounted for the cash opening balance as at the beginning of the financial year;</a:t>
            </a:r>
          </a:p>
          <a:p>
            <a:pPr marL="342900" lvl="0" indent="-342900" algn="just">
              <a:lnSpc>
                <a:spcPct val="150000"/>
              </a:lnSpc>
              <a:buFont typeface="Wingdings" panose="05000000000000000000" pitchFamily="2" charset="2"/>
              <a:buChar char="q"/>
            </a:pPr>
            <a:r>
              <a:rPr lang="en-ZA" sz="1500" dirty="0">
                <a:latin typeface="Arial" panose="020B0604020202020204" pitchFamily="34" charset="0"/>
                <a:ea typeface="Calibri" panose="020F0502020204030204" pitchFamily="34" charset="0"/>
                <a:cs typeface="Arial" panose="020B0604020202020204" pitchFamily="34" charset="0"/>
              </a:rPr>
              <a:t>The expenditure disclosed above on the statement of financial performance relating to supplies and employees does not reconcile as these expenditure items are direct cash outflows as salaries are paid monthly; and</a:t>
            </a:r>
          </a:p>
          <a:p>
            <a:pPr marL="342900" lvl="0" indent="-342900" algn="just">
              <a:lnSpc>
                <a:spcPct val="150000"/>
              </a:lnSpc>
              <a:buFont typeface="Wingdings" panose="05000000000000000000" pitchFamily="2" charset="2"/>
              <a:buChar char="q"/>
            </a:pPr>
            <a:r>
              <a:rPr lang="en-ZA" sz="1500" dirty="0">
                <a:latin typeface="Arial" panose="020B0604020202020204" pitchFamily="34" charset="0"/>
                <a:ea typeface="Calibri" panose="020F0502020204030204" pitchFamily="34" charset="0"/>
                <a:cs typeface="Arial" panose="020B0604020202020204" pitchFamily="34" charset="0"/>
              </a:rPr>
              <a:t>The municipality has billed revenue for water and </a:t>
            </a:r>
            <a:r>
              <a:rPr lang="en-ZA" sz="1500" dirty="0" smtClean="0">
                <a:latin typeface="Arial" panose="020B0604020202020204" pitchFamily="34" charset="0"/>
                <a:ea typeface="Calibri" panose="020F0502020204030204" pitchFamily="34" charset="0"/>
                <a:cs typeface="Arial" panose="020B0604020202020204" pitchFamily="34" charset="0"/>
              </a:rPr>
              <a:t>sanitation, </a:t>
            </a:r>
            <a:r>
              <a:rPr lang="en-ZA" sz="1500" dirty="0">
                <a:latin typeface="Arial" panose="020B0604020202020204" pitchFamily="34" charset="0"/>
                <a:ea typeface="Calibri" panose="020F0502020204030204" pitchFamily="34" charset="0"/>
                <a:cs typeface="Arial" panose="020B0604020202020204" pitchFamily="34" charset="0"/>
              </a:rPr>
              <a:t>however the receipts or cash inflows are understated which gives the impression of a low collection rate.</a:t>
            </a:r>
            <a:endParaRPr lang="en-ZA" sz="15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17</a:t>
            </a:fld>
            <a:endParaRPr lang="en-ZA" b="1" dirty="0"/>
          </a:p>
        </p:txBody>
      </p:sp>
    </p:spTree>
    <p:extLst>
      <p:ext uri="{BB962C8B-B14F-4D97-AF65-F5344CB8AC3E}">
        <p14:creationId xmlns:p14="http://schemas.microsoft.com/office/powerpoint/2010/main" val="1774199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p:cNvSpPr txBox="1">
            <a:spLocks noChangeArrowheads="1"/>
          </p:cNvSpPr>
          <p:nvPr/>
        </p:nvSpPr>
        <p:spPr bwMode="auto">
          <a:xfrm>
            <a:off x="1" y="2650397"/>
            <a:ext cx="10691812" cy="1648649"/>
          </a:xfrm>
          <a:prstGeom prst="rect">
            <a:avLst/>
          </a:prstGeom>
          <a:solidFill>
            <a:srgbClr val="9A0000"/>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lvl="0" indent="0">
              <a:buNone/>
            </a:pPr>
            <a:endParaRPr lang="en-US" sz="3000" dirty="0" smtClean="0">
              <a:solidFill>
                <a:schemeClr val="bg1"/>
              </a:solidFill>
            </a:endParaRPr>
          </a:p>
          <a:p>
            <a:pPr marL="0" indent="0" algn="ctr">
              <a:buNone/>
            </a:pPr>
            <a:r>
              <a:rPr lang="en-US" sz="2800" b="1" dirty="0">
                <a:solidFill>
                  <a:schemeClr val="bg1"/>
                </a:solidFill>
                <a:cs typeface="Arial" panose="020B0604020202020204" pitchFamily="34" charset="0"/>
              </a:rPr>
              <a:t>Part </a:t>
            </a:r>
            <a:r>
              <a:rPr lang="en-US" sz="2800" b="1" dirty="0" smtClean="0">
                <a:solidFill>
                  <a:schemeClr val="bg1"/>
                </a:solidFill>
                <a:cs typeface="Arial" panose="020B0604020202020204" pitchFamily="34" charset="0"/>
              </a:rPr>
              <a:t>2: GOVERNANCE</a:t>
            </a:r>
            <a:endParaRPr lang="en-US" sz="2800" b="1" dirty="0">
              <a:solidFill>
                <a:schemeClr val="bg1"/>
              </a:solidFill>
              <a:cs typeface="Arial" panose="020B0604020202020204" pitchFamily="34" charset="0"/>
            </a:endParaRPr>
          </a:p>
          <a:p>
            <a:pPr marL="0" indent="0">
              <a:buNone/>
            </a:pPr>
            <a:endParaRPr lang="en-US" sz="2800" b="1" dirty="0">
              <a:solidFill>
                <a:schemeClr val="bg1"/>
              </a:solidFill>
              <a:cs typeface="Arial" panose="020B0604020202020204" pitchFamily="34" charset="0"/>
            </a:endParaRPr>
          </a:p>
        </p:txBody>
      </p:sp>
      <p:sp>
        <p:nvSpPr>
          <p:cNvPr id="6"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18</a:t>
            </a:fld>
            <a:endParaRPr lang="en-ZA" b="1" dirty="0"/>
          </a:p>
        </p:txBody>
      </p:sp>
    </p:spTree>
    <p:extLst>
      <p:ext uri="{BB962C8B-B14F-4D97-AF65-F5344CB8AC3E}">
        <p14:creationId xmlns:p14="http://schemas.microsoft.com/office/powerpoint/2010/main" val="1059933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19</a:t>
            </a:fld>
            <a:endParaRPr lang="en-US" dirty="0"/>
          </a:p>
        </p:txBody>
      </p:sp>
      <p:sp>
        <p:nvSpPr>
          <p:cNvPr id="15" name="Rectangle 14"/>
          <p:cNvSpPr/>
          <p:nvPr/>
        </p:nvSpPr>
        <p:spPr>
          <a:xfrm>
            <a:off x="0" y="447040"/>
            <a:ext cx="10586720" cy="400110"/>
          </a:xfrm>
          <a:prstGeom prst="rect">
            <a:avLst/>
          </a:prstGeom>
          <a:solidFill>
            <a:schemeClr val="accent4">
              <a:lumMod val="20000"/>
              <a:lumOff val="80000"/>
            </a:schemeClr>
          </a:solidFill>
        </p:spPr>
        <p:txBody>
          <a:bodyPr wrap="square">
            <a:spAutoFit/>
          </a:bodyPr>
          <a:lstStyle/>
          <a:p>
            <a:pPr marL="342900" lvl="0" indent="-342900" algn="just">
              <a:buFont typeface="Wingdings" panose="05000000000000000000" pitchFamily="2" charset="2"/>
              <a:buChar char="q"/>
            </a:pPr>
            <a:r>
              <a:rPr lang="en-US" sz="2000" b="1" dirty="0">
                <a:latin typeface="Arial" panose="020B0604020202020204" pitchFamily="34" charset="0"/>
                <a:cs typeface="Arial" panose="020B0604020202020204" pitchFamily="34" charset="0"/>
              </a:rPr>
              <a:t>AUDIT OUTCOMES </a:t>
            </a:r>
            <a:r>
              <a:rPr lang="en-US" sz="2000" b="1" dirty="0" smtClean="0">
                <a:latin typeface="Arial" panose="020B0604020202020204" pitchFamily="34" charset="0"/>
                <a:cs typeface="Arial" panose="020B0604020202020204" pitchFamily="34" charset="0"/>
              </a:rPr>
              <a:t>– FIVE YEAR TREND</a:t>
            </a:r>
            <a:endParaRPr lang="en-ZA" sz="2000" b="1" dirty="0">
              <a:latin typeface="Arial" panose="020B0604020202020204" pitchFamily="34" charset="0"/>
              <a:cs typeface="Arial" panose="020B0604020202020204" pitchFamily="34" charset="0"/>
            </a:endParaRPr>
          </a:p>
        </p:txBody>
      </p:sp>
      <p:sp>
        <p:nvSpPr>
          <p:cNvPr id="5" name="Rectangle 4"/>
          <p:cNvSpPr/>
          <p:nvPr/>
        </p:nvSpPr>
        <p:spPr>
          <a:xfrm>
            <a:off x="105229" y="2826656"/>
            <a:ext cx="10298611" cy="3493264"/>
          </a:xfrm>
          <a:prstGeom prst="rect">
            <a:avLst/>
          </a:prstGeom>
          <a:solidFill>
            <a:schemeClr val="accent4">
              <a:lumMod val="20000"/>
              <a:lumOff val="80000"/>
            </a:schemeClr>
          </a:solidFill>
        </p:spPr>
        <p:txBody>
          <a:bodyPr wrap="square">
            <a:spAutoFit/>
          </a:bodyPr>
          <a:lstStyle/>
          <a:p>
            <a:pPr marL="285750" indent="-285750" algn="just">
              <a:buFont typeface="Wingdings" panose="05000000000000000000" pitchFamily="2" charset="2"/>
              <a:buChar char="q"/>
            </a:pPr>
            <a:r>
              <a:rPr lang="en-ZA" sz="1700" dirty="0">
                <a:latin typeface="Arial" panose="020B0604020202020204" pitchFamily="34" charset="0"/>
                <a:cs typeface="Arial" panose="020B0604020202020204" pitchFamily="34" charset="0"/>
              </a:rPr>
              <a:t>There is a clear financial governance failure with audit outcomes, recording serious weaknesses and failures and yet there is no consequence management to enforce accountability and this could be attributed to the failure of oversight responsibilities by the Council. </a:t>
            </a:r>
            <a:endParaRPr lang="en-ZA" sz="1700" dirty="0" smtClean="0">
              <a:latin typeface="Arial" panose="020B0604020202020204" pitchFamily="34" charset="0"/>
              <a:cs typeface="Arial" panose="020B0604020202020204" pitchFamily="34" charset="0"/>
            </a:endParaRPr>
          </a:p>
          <a:p>
            <a:pPr algn="just"/>
            <a:endParaRPr lang="en-ZA" sz="17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GB" sz="1700" dirty="0" smtClean="0">
                <a:latin typeface="Arial" panose="020B0604020202020204" pitchFamily="34" charset="0"/>
                <a:cs typeface="Arial" panose="020B0604020202020204" pitchFamily="34" charset="0"/>
              </a:rPr>
              <a:t>ADM </a:t>
            </a:r>
            <a:r>
              <a:rPr lang="en-GB" sz="1700" dirty="0">
                <a:latin typeface="Arial" panose="020B0604020202020204" pitchFamily="34" charset="0"/>
                <a:cs typeface="Arial" panose="020B0604020202020204" pitchFamily="34" charset="0"/>
              </a:rPr>
              <a:t>received an adverse audit opinion for the 2020/21 financial year. The adverse was as a result of the significance of the matters described in the basis for disclaimer of opinion section of the auditor’s report, the Auditor-General was unable to obtain sufficient appropriate audit evidence to provide a basis for an audit opinion on the financial statements of </a:t>
            </a:r>
            <a:r>
              <a:rPr lang="en-GB" sz="1700" dirty="0" smtClean="0">
                <a:latin typeface="Arial" panose="020B0604020202020204" pitchFamily="34" charset="0"/>
                <a:cs typeface="Arial" panose="020B0604020202020204" pitchFamily="34" charset="0"/>
              </a:rPr>
              <a:t>ADM.</a:t>
            </a:r>
          </a:p>
          <a:p>
            <a:pPr algn="just"/>
            <a:endParaRPr lang="en-GB" sz="17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GB" sz="1700" dirty="0">
                <a:latin typeface="Arial" panose="020B0604020202020204" pitchFamily="34" charset="0"/>
                <a:cs typeface="Arial" panose="020B0604020202020204" pitchFamily="34" charset="0"/>
              </a:rPr>
              <a:t>In order for the municipality to achieve a clean audit, it must obtain an unqualified audit opinion, with no items identified within the Emphasis of Matter paragraphs and no findings on non-compliance with laws and regulations.  In addition, the municipality should ensure that there are no significant weaknesses in internal controls</a:t>
            </a:r>
            <a:endParaRPr lang="en-ZA" sz="1700" dirty="0">
              <a:latin typeface="Arial" panose="020B0604020202020204" pitchFamily="34" charset="0"/>
              <a:cs typeface="Arial" panose="020B0604020202020204" pitchFamily="34" charset="0"/>
            </a:endParaRPr>
          </a:p>
        </p:txBody>
      </p:sp>
      <p:graphicFrame>
        <p:nvGraphicFramePr>
          <p:cNvPr id="2" name="Object 1">
            <a:extLst>
              <a:ext uri="{FF2B5EF4-FFF2-40B4-BE49-F238E27FC236}">
                <a16:creationId xmlns:a16="http://schemas.microsoft.com/office/drawing/2014/main" id="{820401B7-7611-4840-A3BA-6D1F9734326D}"/>
              </a:ext>
            </a:extLst>
          </p:cNvPr>
          <p:cNvGraphicFramePr>
            <a:graphicFrameLocks noChangeAspect="1"/>
          </p:cNvGraphicFramePr>
          <p:nvPr>
            <p:extLst>
              <p:ext uri="{D42A27DB-BD31-4B8C-83A1-F6EECF244321}">
                <p14:modId xmlns:p14="http://schemas.microsoft.com/office/powerpoint/2010/main" val="2630632323"/>
              </p:ext>
            </p:extLst>
          </p:nvPr>
        </p:nvGraphicFramePr>
        <p:xfrm>
          <a:off x="105229" y="847150"/>
          <a:ext cx="10522131" cy="1865570"/>
        </p:xfrm>
        <a:graphic>
          <a:graphicData uri="http://schemas.openxmlformats.org/presentationml/2006/ole">
            <mc:AlternateContent xmlns:mc="http://schemas.openxmlformats.org/markup-compatibility/2006">
              <mc:Choice xmlns:v="urn:schemas-microsoft-com:vml" Requires="v">
                <p:oleObj spid="_x0000_s2283" name="Worksheet" r:id="rId4" imgW="5646314" imgH="1470723" progId="Excel.Sheet.12">
                  <p:embed/>
                </p:oleObj>
              </mc:Choice>
              <mc:Fallback>
                <p:oleObj name="Worksheet" r:id="rId4" imgW="5646314" imgH="1470723" progId="Excel.Sheet.12">
                  <p:embed/>
                  <p:pic>
                    <p:nvPicPr>
                      <p:cNvPr id="0" name=""/>
                      <p:cNvPicPr/>
                      <p:nvPr/>
                    </p:nvPicPr>
                    <p:blipFill>
                      <a:blip r:embed="rId5"/>
                      <a:stretch>
                        <a:fillRect/>
                      </a:stretch>
                    </p:blipFill>
                    <p:spPr>
                      <a:xfrm>
                        <a:off x="105229" y="847150"/>
                        <a:ext cx="10522131" cy="1865570"/>
                      </a:xfrm>
                      <a:prstGeom prst="rect">
                        <a:avLst/>
                      </a:prstGeom>
                    </p:spPr>
                  </p:pic>
                </p:oleObj>
              </mc:Fallback>
            </mc:AlternateContent>
          </a:graphicData>
        </a:graphic>
      </p:graphicFrame>
      <p:sp>
        <p:nvSpPr>
          <p:cNvPr id="3" name="TextBox 2"/>
          <p:cNvSpPr txBox="1"/>
          <p:nvPr/>
        </p:nvSpPr>
        <p:spPr>
          <a:xfrm>
            <a:off x="9231086" y="76200"/>
            <a:ext cx="950040" cy="523220"/>
          </a:xfrm>
          <a:prstGeom prst="rect">
            <a:avLst/>
          </a:prstGeom>
          <a:noFill/>
        </p:spPr>
        <p:txBody>
          <a:bodyPr wrap="square" rtlCol="0">
            <a:spAutoFit/>
          </a:bodyPr>
          <a:lstStyle/>
          <a:p>
            <a:fld id="{9458A101-0808-4C3D-A6D6-9D3EB81179DF}" type="slidenum">
              <a:rPr lang="en-ZA" sz="2800" b="1" smtClean="0"/>
              <a:t>19</a:t>
            </a:fld>
            <a:endParaRPr lang="en-ZA" sz="2800" b="1" dirty="0"/>
          </a:p>
        </p:txBody>
      </p:sp>
      <p:sp>
        <p:nvSpPr>
          <p:cNvPr id="8" name="Rectangle 7"/>
          <p:cNvSpPr/>
          <p:nvPr/>
        </p:nvSpPr>
        <p:spPr>
          <a:xfrm>
            <a:off x="0" y="1"/>
            <a:ext cx="10691813" cy="4470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GOVERNANCE</a:t>
            </a:r>
            <a:endParaRPr lang="en-ZA" sz="2200" b="1" dirty="0">
              <a:solidFill>
                <a:srgbClr val="F79646">
                  <a:lumMod val="50000"/>
                </a:srgbClr>
              </a:solidFill>
              <a:latin typeface="Arial" pitchFamily="34" charset="0"/>
              <a:cs typeface="Arial" pitchFamily="34" charset="0"/>
            </a:endParaRPr>
          </a:p>
        </p:txBody>
      </p:sp>
      <p:sp>
        <p:nvSpPr>
          <p:cNvPr id="9"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19</a:t>
            </a:fld>
            <a:endParaRPr lang="en-ZA" b="1" dirty="0"/>
          </a:p>
        </p:txBody>
      </p:sp>
    </p:spTree>
    <p:extLst>
      <p:ext uri="{BB962C8B-B14F-4D97-AF65-F5344CB8AC3E}">
        <p14:creationId xmlns:p14="http://schemas.microsoft.com/office/powerpoint/2010/main" val="1896875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691813" cy="6553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513"/>
              </a:spcAft>
              <a:buClrTx/>
              <a:buSzTx/>
              <a:buFontTx/>
              <a:buNone/>
              <a:tabLst/>
              <a:defRPr/>
            </a:pPr>
            <a:r>
              <a:rPr kumimoji="0" lang="en-ZA" sz="2400" b="1" i="0" u="none" strike="noStrike" kern="1200" cap="none" spc="0" normalizeH="0" baseline="0" noProof="0" dirty="0" smtClean="0">
                <a:ln>
                  <a:noFill/>
                </a:ln>
                <a:solidFill>
                  <a:srgbClr val="F79646">
                    <a:lumMod val="50000"/>
                  </a:srgbClr>
                </a:solidFill>
                <a:effectLst/>
                <a:uLnTx/>
                <a:uFillTx/>
                <a:latin typeface="Arial" pitchFamily="34" charset="0"/>
                <a:ea typeface="+mn-ea"/>
                <a:cs typeface="Arial" pitchFamily="34" charset="0"/>
              </a:rPr>
              <a:t>TABLE OF CONTENT</a:t>
            </a:r>
            <a:endParaRPr kumimoji="0" lang="en-ZA" sz="2400" b="1" i="0" u="none" strike="noStrike" kern="1200" cap="none" spc="0" normalizeH="0" baseline="0" noProof="0" dirty="0">
              <a:ln>
                <a:noFill/>
              </a:ln>
              <a:solidFill>
                <a:srgbClr val="F79646">
                  <a:lumMod val="50000"/>
                </a:srgbClr>
              </a:solidFill>
              <a:effectLst/>
              <a:uLnTx/>
              <a:uFillTx/>
              <a:latin typeface="Arial" pitchFamily="34" charset="0"/>
              <a:ea typeface="+mn-ea"/>
              <a:cs typeface="Arial" pitchFamily="34" charset="0"/>
            </a:endParaRPr>
          </a:p>
        </p:txBody>
      </p:sp>
      <p:graphicFrame>
        <p:nvGraphicFramePr>
          <p:cNvPr id="2" name="Diagram 1"/>
          <p:cNvGraphicFramePr/>
          <p:nvPr>
            <p:extLst>
              <p:ext uri="{D42A27DB-BD31-4B8C-83A1-F6EECF244321}">
                <p14:modId xmlns:p14="http://schemas.microsoft.com/office/powerpoint/2010/main" val="2178169989"/>
              </p:ext>
            </p:extLst>
          </p:nvPr>
        </p:nvGraphicFramePr>
        <p:xfrm>
          <a:off x="0" y="655320"/>
          <a:ext cx="10691813" cy="5908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1"/>
          <p:cNvSpPr>
            <a:spLocks noGrp="1"/>
          </p:cNvSpPr>
          <p:nvPr>
            <p:ph type="sldNum" sz="quarter" idx="12"/>
          </p:nvPr>
        </p:nvSpPr>
        <p:spPr>
          <a:xfrm>
            <a:off x="9175897" y="7006700"/>
            <a:ext cx="780853" cy="404193"/>
          </a:xfrm>
          <a:solidFill>
            <a:schemeClr val="bg1"/>
          </a:solidFill>
        </p:spPr>
        <p:txBody>
          <a:bodyPr/>
          <a:lstStyle/>
          <a:p>
            <a:pPr algn="ctr"/>
            <a:fld id="{4E1FDF6A-A672-4035-AB22-32A7F6481DD5}" type="slidenum">
              <a:rPr lang="en-ZA" b="1" smtClean="0"/>
              <a:pPr algn="ctr"/>
              <a:t>2</a:t>
            </a:fld>
            <a:endParaRPr lang="en-ZA" b="1" dirty="0"/>
          </a:p>
        </p:txBody>
      </p:sp>
    </p:spTree>
    <p:extLst>
      <p:ext uri="{BB962C8B-B14F-4D97-AF65-F5344CB8AC3E}">
        <p14:creationId xmlns:p14="http://schemas.microsoft.com/office/powerpoint/2010/main" val="3372037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20</a:t>
            </a:fld>
            <a:endParaRPr lang="en-US" dirty="0"/>
          </a:p>
        </p:txBody>
      </p:sp>
      <p:sp>
        <p:nvSpPr>
          <p:cNvPr id="15" name="Rectangle 14"/>
          <p:cNvSpPr/>
          <p:nvPr/>
        </p:nvSpPr>
        <p:spPr>
          <a:xfrm>
            <a:off x="0" y="481759"/>
            <a:ext cx="10691812" cy="400110"/>
          </a:xfrm>
          <a:prstGeom prst="rect">
            <a:avLst/>
          </a:prstGeom>
          <a:solidFill>
            <a:schemeClr val="accent4">
              <a:lumMod val="20000"/>
              <a:lumOff val="80000"/>
            </a:schemeClr>
          </a:solidFill>
        </p:spPr>
        <p:txBody>
          <a:bodyPr wrap="square">
            <a:spAutoFit/>
          </a:bodyPr>
          <a:lstStyle/>
          <a:p>
            <a:pPr marL="342900" lvl="0" indent="-342900" algn="just">
              <a:buFont typeface="Wingdings" panose="05000000000000000000" pitchFamily="2" charset="2"/>
              <a:buChar char="q"/>
            </a:pPr>
            <a:r>
              <a:rPr lang="en-US" sz="2000" b="1" dirty="0">
                <a:latin typeface="Arial" panose="020B0604020202020204" pitchFamily="34" charset="0"/>
                <a:cs typeface="Arial" panose="020B0604020202020204" pitchFamily="34" charset="0"/>
              </a:rPr>
              <a:t>AUDIT OUTCOMES 2020/21</a:t>
            </a:r>
            <a:endParaRPr lang="en-ZA" sz="2000" b="1" dirty="0">
              <a:latin typeface="Arial" panose="020B0604020202020204" pitchFamily="34" charset="0"/>
              <a:cs typeface="Arial" panose="020B0604020202020204" pitchFamily="34" charset="0"/>
            </a:endParaRPr>
          </a:p>
        </p:txBody>
      </p:sp>
      <p:sp>
        <p:nvSpPr>
          <p:cNvPr id="3" name="Rectangle 2"/>
          <p:cNvSpPr/>
          <p:nvPr/>
        </p:nvSpPr>
        <p:spPr>
          <a:xfrm>
            <a:off x="0" y="1316699"/>
            <a:ext cx="10691812" cy="415498"/>
          </a:xfrm>
          <a:prstGeom prst="rect">
            <a:avLst/>
          </a:prstGeom>
        </p:spPr>
        <p:txBody>
          <a:bodyPr wrap="square">
            <a:spAutoFit/>
          </a:bodyPr>
          <a:lstStyle/>
          <a:p>
            <a:pPr marL="342900" lvl="1"/>
            <a:r>
              <a:rPr lang="en-ZA" altLang="en-US" sz="2100" dirty="0">
                <a:ea typeface="ＭＳ Ｐゴシック" panose="020B0600070205080204" pitchFamily="34" charset="-128"/>
              </a:rPr>
              <a:t>	</a:t>
            </a:r>
          </a:p>
        </p:txBody>
      </p:sp>
      <p:sp>
        <p:nvSpPr>
          <p:cNvPr id="5" name="Rectangle 4"/>
          <p:cNvSpPr/>
          <p:nvPr/>
        </p:nvSpPr>
        <p:spPr>
          <a:xfrm>
            <a:off x="132080" y="881869"/>
            <a:ext cx="10688320" cy="6124754"/>
          </a:xfrm>
          <a:prstGeom prst="rect">
            <a:avLst/>
          </a:prstGeom>
        </p:spPr>
        <p:txBody>
          <a:bodyPr wrap="square">
            <a:spAutoFit/>
          </a:bodyPr>
          <a:lstStyle/>
          <a:p>
            <a:pPr>
              <a:lnSpc>
                <a:spcPct val="150000"/>
              </a:lnSpc>
            </a:pPr>
            <a:r>
              <a:rPr lang="en-US" b="1"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municipality had an adverse opinion as a result of the following findings: -</a:t>
            </a:r>
          </a:p>
          <a:p>
            <a:pPr marL="285750" indent="-285750">
              <a:lnSpc>
                <a:spcPct val="150000"/>
              </a:lnSpc>
              <a:spcBef>
                <a:spcPts val="600"/>
              </a:spcBef>
              <a:spcAft>
                <a:spcPts val="6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Property</a:t>
            </a:r>
            <a:r>
              <a:rPr lang="en-US" dirty="0">
                <a:latin typeface="Arial" panose="020B0604020202020204" pitchFamily="34" charset="0"/>
                <a:cs typeface="Arial" panose="020B0604020202020204" pitchFamily="34" charset="0"/>
              </a:rPr>
              <a:t>, Plant and Equipment</a:t>
            </a:r>
          </a:p>
          <a:p>
            <a:pPr marL="285750" indent="-285750">
              <a:lnSpc>
                <a:spcPct val="150000"/>
              </a:lnSpc>
              <a:spcBef>
                <a:spcPts val="600"/>
              </a:spcBef>
              <a:spcAft>
                <a:spcPts val="600"/>
              </a:spcAft>
              <a:buFont typeface="Wingdings" panose="05000000000000000000" pitchFamily="2" charset="2"/>
              <a:buChar char="q"/>
            </a:pPr>
            <a:r>
              <a:rPr lang="en-US" dirty="0" smtClean="0">
                <a:latin typeface="Arial" panose="020B0604020202020204" pitchFamily="34" charset="0"/>
                <a:cs typeface="Arial" panose="020B0604020202020204" pitchFamily="34" charset="0"/>
              </a:rPr>
              <a:t>Receivables </a:t>
            </a:r>
            <a:r>
              <a:rPr lang="en-US" dirty="0">
                <a:latin typeface="Arial" panose="020B0604020202020204" pitchFamily="34" charset="0"/>
                <a:cs typeface="Arial" panose="020B0604020202020204" pitchFamily="34" charset="0"/>
              </a:rPr>
              <a:t>from non-exchange transactions</a:t>
            </a:r>
          </a:p>
          <a:p>
            <a:pPr marL="285750" indent="-285750">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Payables from exchange transactions</a:t>
            </a:r>
          </a:p>
          <a:p>
            <a:pPr marL="285750" indent="-285750">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Operational Costs</a:t>
            </a:r>
          </a:p>
          <a:p>
            <a:pPr marL="285750" indent="-285750">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Inventory Consumed</a:t>
            </a:r>
          </a:p>
          <a:p>
            <a:pPr marL="285750" indent="-285750">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Statement of Comparison of Budget vs Actual</a:t>
            </a:r>
          </a:p>
          <a:p>
            <a:pPr marL="285750" indent="-285750">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Commitments</a:t>
            </a:r>
          </a:p>
          <a:p>
            <a:pPr marL="285750" indent="-285750">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Cash Flow Statement</a:t>
            </a:r>
          </a:p>
          <a:p>
            <a:pPr marL="285750" indent="-285750">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cs typeface="Arial" panose="020B0604020202020204" pitchFamily="34" charset="0"/>
              </a:rPr>
              <a:t>Reportable Segments</a:t>
            </a:r>
          </a:p>
          <a:p>
            <a:pPr>
              <a:lnSpc>
                <a:spcPct val="150000"/>
              </a:lnSpc>
              <a:spcBef>
                <a:spcPts val="600"/>
              </a:spcBef>
              <a:spcAft>
                <a:spcPts val="600"/>
              </a:spcAft>
            </a:pPr>
            <a:r>
              <a:rPr lang="en-US" dirty="0">
                <a:solidFill>
                  <a:srgbClr val="FF0000"/>
                </a:solidFill>
              </a:rPr>
              <a:t>	</a:t>
            </a:r>
          </a:p>
        </p:txBody>
      </p:sp>
      <p:sp>
        <p:nvSpPr>
          <p:cNvPr id="8" name="Rectangle 7"/>
          <p:cNvSpPr/>
          <p:nvPr/>
        </p:nvSpPr>
        <p:spPr>
          <a:xfrm>
            <a:off x="0" y="1"/>
            <a:ext cx="10691813" cy="4470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GOVERNANCE</a:t>
            </a:r>
            <a:endParaRPr lang="en-ZA" sz="2200" b="1" dirty="0">
              <a:solidFill>
                <a:srgbClr val="F79646">
                  <a:lumMod val="50000"/>
                </a:srgbClr>
              </a:solidFill>
              <a:latin typeface="Arial" pitchFamily="34" charset="0"/>
              <a:cs typeface="Arial" pitchFamily="34" charset="0"/>
            </a:endParaRPr>
          </a:p>
        </p:txBody>
      </p:sp>
      <p:sp>
        <p:nvSpPr>
          <p:cNvPr id="9"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20</a:t>
            </a:fld>
            <a:endParaRPr lang="en-ZA" b="1" dirty="0"/>
          </a:p>
        </p:txBody>
      </p:sp>
    </p:spTree>
    <p:extLst>
      <p:ext uri="{BB962C8B-B14F-4D97-AF65-F5344CB8AC3E}">
        <p14:creationId xmlns:p14="http://schemas.microsoft.com/office/powerpoint/2010/main" val="3654387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0" y="1"/>
            <a:ext cx="10691813" cy="4470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GOVERNANCE</a:t>
            </a:r>
            <a:endParaRPr lang="en-ZA" sz="2200" b="1" dirty="0">
              <a:solidFill>
                <a:srgbClr val="F79646">
                  <a:lumMod val="50000"/>
                </a:srgbClr>
              </a:solidFill>
              <a:latin typeface="Arial" pitchFamily="34" charset="0"/>
              <a:cs typeface="Arial" pitchFamily="34" charset="0"/>
            </a:endParaRPr>
          </a:p>
        </p:txBody>
      </p:sp>
      <p:sp>
        <p:nvSpPr>
          <p:cNvPr id="9" name="Rectangle 8"/>
          <p:cNvSpPr/>
          <p:nvPr/>
        </p:nvSpPr>
        <p:spPr>
          <a:xfrm>
            <a:off x="0" y="481759"/>
            <a:ext cx="10691812" cy="400110"/>
          </a:xfrm>
          <a:prstGeom prst="rect">
            <a:avLst/>
          </a:prstGeom>
          <a:solidFill>
            <a:schemeClr val="accent4">
              <a:lumMod val="20000"/>
              <a:lumOff val="80000"/>
            </a:schemeClr>
          </a:solidFill>
        </p:spPr>
        <p:txBody>
          <a:bodyPr wrap="square">
            <a:spAutoFit/>
          </a:bodyPr>
          <a:lstStyle/>
          <a:p>
            <a:pPr marL="342900" lvl="0" indent="-342900" algn="just">
              <a:buFont typeface="Wingdings" panose="05000000000000000000" pitchFamily="2" charset="2"/>
              <a:buChar char="q"/>
            </a:pPr>
            <a:r>
              <a:rPr lang="en-US" sz="2000" b="1" dirty="0" err="1" smtClean="0">
                <a:latin typeface="Arial" panose="020B0604020202020204" pitchFamily="34" charset="0"/>
                <a:cs typeface="Arial" panose="020B0604020202020204" pitchFamily="34" charset="0"/>
              </a:rPr>
              <a:t>mSCOA</a:t>
            </a:r>
            <a:r>
              <a:rPr lang="en-US" sz="2000" b="1" dirty="0" smtClean="0">
                <a:latin typeface="Arial" panose="020B0604020202020204" pitchFamily="34" charset="0"/>
                <a:cs typeface="Arial" panose="020B0604020202020204" pitchFamily="34" charset="0"/>
              </a:rPr>
              <a:t> IMPLEMENTATION</a:t>
            </a:r>
            <a:endParaRPr lang="en-ZA" sz="2000" b="1" dirty="0">
              <a:latin typeface="Arial" panose="020B0604020202020204" pitchFamily="34" charset="0"/>
              <a:cs typeface="Arial" panose="020B0604020202020204" pitchFamily="34" charset="0"/>
            </a:endParaRP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79850" y="999806"/>
            <a:ext cx="10313830" cy="2393634"/>
          </a:xfrm>
          <a:prstGeom prst="rect">
            <a:avLst/>
          </a:prstGeom>
          <a:noFill/>
          <a:ln>
            <a:solidFill>
              <a:schemeClr val="tx1"/>
            </a:solidFill>
          </a:ln>
        </p:spPr>
      </p:pic>
      <p:sp>
        <p:nvSpPr>
          <p:cNvPr id="7" name="Rectangle 6"/>
          <p:cNvSpPr/>
          <p:nvPr/>
        </p:nvSpPr>
        <p:spPr>
          <a:xfrm>
            <a:off x="-91440" y="3511377"/>
            <a:ext cx="10783252" cy="2831544"/>
          </a:xfrm>
          <a:prstGeom prst="rect">
            <a:avLst/>
          </a:prstGeom>
        </p:spPr>
        <p:txBody>
          <a:bodyPr wrap="square">
            <a:spAutoFit/>
          </a:bodyPr>
          <a:lstStyle/>
          <a:p>
            <a:pPr marL="285750" indent="-285750" algn="just">
              <a:lnSpc>
                <a:spcPct val="150000"/>
              </a:lnSpc>
              <a:spcBef>
                <a:spcPts val="600"/>
              </a:spcBef>
              <a:buFont typeface="Wingdings" panose="05000000000000000000" pitchFamily="2" charset="2"/>
              <a:buChar char="q"/>
            </a:pPr>
            <a:r>
              <a:rPr lang="en-ZA" sz="1600" dirty="0">
                <a:latin typeface="Arial" panose="020B0604020202020204" pitchFamily="34" charset="0"/>
                <a:cs typeface="Arial" panose="020B0604020202020204" pitchFamily="34" charset="0"/>
              </a:rPr>
              <a:t>Provincial Treasury has been assisting </a:t>
            </a:r>
            <a:r>
              <a:rPr lang="en-ZA" sz="1600" dirty="0" smtClean="0">
                <a:latin typeface="Arial" panose="020B0604020202020204" pitchFamily="34" charset="0"/>
                <a:cs typeface="Arial" panose="020B0604020202020204" pitchFamily="34" charset="0"/>
              </a:rPr>
              <a:t>ADM </a:t>
            </a:r>
            <a:r>
              <a:rPr lang="en-ZA" sz="1600" dirty="0">
                <a:latin typeface="Arial" panose="020B0604020202020204" pitchFamily="34" charset="0"/>
                <a:cs typeface="Arial" panose="020B0604020202020204" pitchFamily="34" charset="0"/>
              </a:rPr>
              <a:t>in complying with the </a:t>
            </a:r>
            <a:r>
              <a:rPr lang="en-ZA" sz="1600" dirty="0" err="1">
                <a:latin typeface="Arial" panose="020B0604020202020204" pitchFamily="34" charset="0"/>
                <a:cs typeface="Arial" panose="020B0604020202020204" pitchFamily="34" charset="0"/>
              </a:rPr>
              <a:t>mSCOA</a:t>
            </a:r>
            <a:r>
              <a:rPr lang="en-ZA" sz="1600" dirty="0">
                <a:latin typeface="Arial" panose="020B0604020202020204" pitchFamily="34" charset="0"/>
                <a:cs typeface="Arial" panose="020B0604020202020204" pitchFamily="34" charset="0"/>
              </a:rPr>
              <a:t> requirements by having regular sessions with the </a:t>
            </a:r>
            <a:r>
              <a:rPr lang="en-ZA" sz="1600" dirty="0" smtClean="0">
                <a:latin typeface="Arial" panose="020B0604020202020204" pitchFamily="34" charset="0"/>
                <a:cs typeface="Arial" panose="020B0604020202020204" pitchFamily="34" charset="0"/>
              </a:rPr>
              <a:t>municipality and the financial system vendor appointed to maintain the financial system.</a:t>
            </a:r>
          </a:p>
          <a:p>
            <a:pPr marL="285750" indent="-285750" algn="just">
              <a:lnSpc>
                <a:spcPct val="150000"/>
              </a:lnSpc>
              <a:spcBef>
                <a:spcPts val="600"/>
              </a:spcBef>
              <a:buFont typeface="Wingdings" panose="05000000000000000000" pitchFamily="2" charset="2"/>
              <a:buChar char="q"/>
            </a:pPr>
            <a:r>
              <a:rPr lang="en-ZA" sz="1600" dirty="0" smtClean="0">
                <a:latin typeface="Arial" panose="020B0604020202020204" pitchFamily="34" charset="0"/>
                <a:cs typeface="Arial" panose="020B0604020202020204" pitchFamily="34" charset="0"/>
              </a:rPr>
              <a:t>ADM </a:t>
            </a:r>
            <a:r>
              <a:rPr lang="en-ZA" sz="1600" dirty="0">
                <a:latin typeface="Arial" panose="020B0604020202020204" pitchFamily="34" charset="0"/>
                <a:cs typeface="Arial" panose="020B0604020202020204" pitchFamily="34" charset="0"/>
              </a:rPr>
              <a:t>has made tremendous strides in submitting monthly data strings as </a:t>
            </a:r>
            <a:r>
              <a:rPr lang="en-ZA" sz="1600" dirty="0" smtClean="0">
                <a:latin typeface="Arial" panose="020B0604020202020204" pitchFamily="34" charset="0"/>
                <a:cs typeface="Arial" panose="020B0604020202020204" pitchFamily="34" charset="0"/>
              </a:rPr>
              <a:t>required, however </a:t>
            </a:r>
            <a:r>
              <a:rPr lang="en-ZA" sz="1600" dirty="0">
                <a:latin typeface="Arial" panose="020B0604020202020204" pitchFamily="34" charset="0"/>
                <a:cs typeface="Arial" panose="020B0604020202020204" pitchFamily="34" charset="0"/>
              </a:rPr>
              <a:t>some challenges still exist with </a:t>
            </a:r>
            <a:r>
              <a:rPr lang="en-ZA" sz="1600" dirty="0" smtClean="0">
                <a:latin typeface="Arial" panose="020B0604020202020204" pitchFamily="34" charset="0"/>
                <a:cs typeface="Arial" panose="020B0604020202020204" pitchFamily="34" charset="0"/>
              </a:rPr>
              <a:t>the credibility of information reported as </a:t>
            </a:r>
            <a:r>
              <a:rPr lang="en-ZA" sz="1600" dirty="0">
                <a:latin typeface="Arial" panose="020B0604020202020204" pitchFamily="34" charset="0"/>
                <a:cs typeface="Arial" panose="020B0604020202020204" pitchFamily="34" charset="0"/>
              </a:rPr>
              <a:t>noted above with the cash flow statement.  </a:t>
            </a:r>
            <a:endParaRPr lang="en-ZA" sz="1600" dirty="0" smtClean="0">
              <a:latin typeface="Arial" panose="020B0604020202020204" pitchFamily="34" charset="0"/>
              <a:cs typeface="Arial" panose="020B0604020202020204" pitchFamily="34" charset="0"/>
            </a:endParaRPr>
          </a:p>
          <a:p>
            <a:pPr marL="285750" indent="-285750" algn="just">
              <a:lnSpc>
                <a:spcPct val="150000"/>
              </a:lnSpc>
              <a:spcBef>
                <a:spcPts val="600"/>
              </a:spcBef>
              <a:buFont typeface="Wingdings" panose="05000000000000000000" pitchFamily="2" charset="2"/>
              <a:buChar char="q"/>
            </a:pPr>
            <a:r>
              <a:rPr lang="en-ZA" sz="1600" dirty="0" smtClean="0">
                <a:latin typeface="Arial" panose="020B0604020202020204" pitchFamily="34" charset="0"/>
                <a:cs typeface="Arial" panose="020B0604020202020204" pitchFamily="34" charset="0"/>
              </a:rPr>
              <a:t>Finally, ADM </a:t>
            </a:r>
            <a:r>
              <a:rPr lang="en-ZA" sz="1600" dirty="0">
                <a:latin typeface="Arial" panose="020B0604020202020204" pitchFamily="34" charset="0"/>
                <a:cs typeface="Arial" panose="020B0604020202020204" pitchFamily="34" charset="0"/>
              </a:rPr>
              <a:t>need to work towards ensuring that all modules in the financial system are </a:t>
            </a:r>
            <a:r>
              <a:rPr lang="en-ZA" sz="1600" dirty="0" smtClean="0">
                <a:latin typeface="Arial" panose="020B0604020202020204" pitchFamily="34" charset="0"/>
                <a:cs typeface="Arial" panose="020B0604020202020204" pitchFamily="34" charset="0"/>
              </a:rPr>
              <a:t>functional and integrated and also gradually </a:t>
            </a:r>
            <a:r>
              <a:rPr lang="en-ZA" sz="1600" dirty="0">
                <a:latin typeface="Arial" panose="020B0604020202020204" pitchFamily="34" charset="0"/>
                <a:cs typeface="Arial" panose="020B0604020202020204" pitchFamily="34" charset="0"/>
              </a:rPr>
              <a:t>eradicate use of more than one sub-system. The ultimate goal should be to maximize use of the SAP system and eliminate costs of paying maintenance and license fees for more than one system. </a:t>
            </a:r>
          </a:p>
        </p:txBody>
      </p:sp>
      <p:sp>
        <p:nvSpPr>
          <p:cNvPr id="12"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21</a:t>
            </a:fld>
            <a:endParaRPr lang="en-ZA" b="1" dirty="0"/>
          </a:p>
        </p:txBody>
      </p:sp>
    </p:spTree>
    <p:extLst>
      <p:ext uri="{BB962C8B-B14F-4D97-AF65-F5344CB8AC3E}">
        <p14:creationId xmlns:p14="http://schemas.microsoft.com/office/powerpoint/2010/main" val="3145395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881" y="1760443"/>
            <a:ext cx="10353040" cy="3553237"/>
          </a:xfrm>
          <a:prstGeom prst="rect">
            <a:avLst/>
          </a:prstGeom>
          <a:noFill/>
          <a:ln>
            <a:noFill/>
          </a:ln>
        </p:spPr>
      </p:pic>
      <p:sp>
        <p:nvSpPr>
          <p:cNvPr id="6" name="Rectangle 5"/>
          <p:cNvSpPr/>
          <p:nvPr/>
        </p:nvSpPr>
        <p:spPr>
          <a:xfrm>
            <a:off x="0" y="1"/>
            <a:ext cx="10691813" cy="4470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GOVERNANCE</a:t>
            </a:r>
            <a:endParaRPr lang="en-ZA" sz="2200" b="1" dirty="0">
              <a:solidFill>
                <a:srgbClr val="F79646">
                  <a:lumMod val="50000"/>
                </a:srgbClr>
              </a:solidFill>
              <a:latin typeface="Arial" pitchFamily="34" charset="0"/>
              <a:cs typeface="Arial" pitchFamily="34" charset="0"/>
            </a:endParaRPr>
          </a:p>
        </p:txBody>
      </p:sp>
      <p:sp>
        <p:nvSpPr>
          <p:cNvPr id="7" name="Rectangle 6"/>
          <p:cNvSpPr/>
          <p:nvPr/>
        </p:nvSpPr>
        <p:spPr>
          <a:xfrm>
            <a:off x="0" y="481759"/>
            <a:ext cx="10691812" cy="400110"/>
          </a:xfrm>
          <a:prstGeom prst="rect">
            <a:avLst/>
          </a:prstGeom>
          <a:solidFill>
            <a:schemeClr val="accent4">
              <a:lumMod val="20000"/>
              <a:lumOff val="80000"/>
            </a:schemeClr>
          </a:solidFill>
        </p:spPr>
        <p:txBody>
          <a:bodyPr wrap="square">
            <a:spAutoFit/>
          </a:bodyPr>
          <a:lstStyle/>
          <a:p>
            <a:pPr marL="342900" lvl="0" indent="-342900" algn="just">
              <a:buFont typeface="Wingdings" panose="05000000000000000000" pitchFamily="2" charset="2"/>
              <a:buChar char="q"/>
            </a:pPr>
            <a:r>
              <a:rPr lang="en-US" sz="2000" b="1" dirty="0" err="1" smtClean="0">
                <a:latin typeface="Arial" panose="020B0604020202020204" pitchFamily="34" charset="0"/>
                <a:cs typeface="Arial" panose="020B0604020202020204" pitchFamily="34" charset="0"/>
              </a:rPr>
              <a:t>mSCOA</a:t>
            </a:r>
            <a:r>
              <a:rPr lang="en-US" sz="2000" b="1" dirty="0" smtClean="0">
                <a:latin typeface="Arial" panose="020B0604020202020204" pitchFamily="34" charset="0"/>
                <a:cs typeface="Arial" panose="020B0604020202020204" pitchFamily="34" charset="0"/>
              </a:rPr>
              <a:t> IMPLEMENTATION</a:t>
            </a:r>
            <a:endParaRPr lang="en-ZA" sz="2000" b="1" dirty="0">
              <a:latin typeface="Arial" panose="020B0604020202020204" pitchFamily="34" charset="0"/>
              <a:cs typeface="Arial" panose="020B0604020202020204" pitchFamily="34" charset="0"/>
            </a:endParaRPr>
          </a:p>
        </p:txBody>
      </p:sp>
      <p:sp>
        <p:nvSpPr>
          <p:cNvPr id="8" name="Rectangle 7"/>
          <p:cNvSpPr/>
          <p:nvPr/>
        </p:nvSpPr>
        <p:spPr>
          <a:xfrm>
            <a:off x="0" y="881869"/>
            <a:ext cx="10691813" cy="834972"/>
          </a:xfrm>
          <a:prstGeom prst="rect">
            <a:avLst/>
          </a:prstGeom>
        </p:spPr>
        <p:txBody>
          <a:bodyPr wrap="square">
            <a:spAutoFit/>
          </a:bodyPr>
          <a:lstStyle/>
          <a:p>
            <a:pPr marL="342900" lvl="0" indent="-342900" algn="just">
              <a:lnSpc>
                <a:spcPct val="150000"/>
              </a:lnSpc>
              <a:buFont typeface="Wingdings" panose="05000000000000000000" pitchFamily="2" charset="2"/>
              <a:buChar char="q"/>
            </a:pPr>
            <a:r>
              <a:rPr lang="en-ZA" sz="1700" dirty="0" smtClean="0">
                <a:latin typeface="Arial" panose="020B0604020202020204" pitchFamily="34" charset="0"/>
                <a:ea typeface="Times New Roman" panose="02020603050405020304" pitchFamily="18" charset="0"/>
                <a:cs typeface="Times New Roman" panose="02020603050405020304" pitchFamily="18" charset="0"/>
              </a:rPr>
              <a:t>Provincial Treasury engages </a:t>
            </a:r>
            <a:r>
              <a:rPr lang="en-ZA" sz="1700" dirty="0">
                <a:latin typeface="Arial" panose="020B0604020202020204" pitchFamily="34" charset="0"/>
                <a:ea typeface="Times New Roman" panose="02020603050405020304" pitchFamily="18" charset="0"/>
                <a:cs typeface="Times New Roman" panose="02020603050405020304" pitchFamily="18" charset="0"/>
              </a:rPr>
              <a:t>with municipalities to discuss ICU assessment criteria </a:t>
            </a:r>
            <a:r>
              <a:rPr lang="en-ZA" sz="1700" dirty="0" smtClean="0">
                <a:latin typeface="Arial" panose="020B0604020202020204" pitchFamily="34" charset="0"/>
                <a:ea typeface="Times New Roman" panose="02020603050405020304" pitchFamily="18" charset="0"/>
                <a:cs typeface="Times New Roman" panose="02020603050405020304" pitchFamily="18" charset="0"/>
              </a:rPr>
              <a:t>as </a:t>
            </a:r>
            <a:r>
              <a:rPr lang="en-ZA" sz="1700" dirty="0">
                <a:latin typeface="Arial" panose="020B0604020202020204" pitchFamily="34" charset="0"/>
                <a:ea typeface="Times New Roman" panose="02020603050405020304" pitchFamily="18" charset="0"/>
                <a:cs typeface="Times New Roman" panose="02020603050405020304" pitchFamily="18" charset="0"/>
              </a:rPr>
              <a:t>reflected in the table below that with these results there is a need for targeted support to municipalities.</a:t>
            </a:r>
            <a:endParaRPr lang="en-ZA"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91440" y="5174402"/>
            <a:ext cx="10444480" cy="1269578"/>
          </a:xfrm>
          <a:prstGeom prst="rect">
            <a:avLst/>
          </a:prstGeom>
        </p:spPr>
        <p:txBody>
          <a:bodyPr wrap="square">
            <a:spAutoFit/>
          </a:bodyPr>
          <a:lstStyle/>
          <a:p>
            <a:pPr marL="342900" indent="-342900" algn="just">
              <a:lnSpc>
                <a:spcPct val="150000"/>
              </a:lnSpc>
              <a:spcBef>
                <a:spcPts val="600"/>
              </a:spcBef>
              <a:spcAft>
                <a:spcPts val="600"/>
              </a:spcAft>
              <a:buFont typeface="Wingdings" panose="05000000000000000000" pitchFamily="2" charset="2"/>
              <a:buChar char="q"/>
            </a:pPr>
            <a:r>
              <a:rPr lang="en-ZA" sz="1700" dirty="0">
                <a:latin typeface="Arial" panose="020B0604020202020204" pitchFamily="34" charset="0"/>
                <a:ea typeface="Times New Roman" panose="02020603050405020304" pitchFamily="18" charset="0"/>
                <a:cs typeface="Times New Roman" panose="02020603050405020304" pitchFamily="18" charset="0"/>
              </a:rPr>
              <a:t>The status </a:t>
            </a:r>
            <a:r>
              <a:rPr lang="en-ZA" sz="1700" dirty="0" smtClean="0">
                <a:latin typeface="Arial" panose="020B0604020202020204" pitchFamily="34" charset="0"/>
                <a:ea typeface="Times New Roman" panose="02020603050405020304" pitchFamily="18" charset="0"/>
                <a:cs typeface="Times New Roman" panose="02020603050405020304" pitchFamily="18" charset="0"/>
              </a:rPr>
              <a:t>above reflects improvements </a:t>
            </a:r>
            <a:r>
              <a:rPr lang="en-ZA" sz="1700" dirty="0">
                <a:latin typeface="Arial" panose="020B0604020202020204" pitchFamily="34" charset="0"/>
                <a:ea typeface="Times New Roman" panose="02020603050405020304" pitchFamily="18" charset="0"/>
                <a:cs typeface="Times New Roman" panose="02020603050405020304" pitchFamily="18" charset="0"/>
              </a:rPr>
              <a:t>on all municipalities when compared to the previous quarter in the </a:t>
            </a:r>
            <a:r>
              <a:rPr lang="en-ZA" sz="1700" dirty="0" err="1">
                <a:latin typeface="Arial" panose="020B0604020202020204" pitchFamily="34" charset="0"/>
                <a:ea typeface="Times New Roman" panose="02020603050405020304" pitchFamily="18" charset="0"/>
                <a:cs typeface="Times New Roman" panose="02020603050405020304" pitchFamily="18" charset="0"/>
              </a:rPr>
              <a:t>Amathole</a:t>
            </a:r>
            <a:r>
              <a:rPr lang="en-ZA" sz="1700" dirty="0">
                <a:latin typeface="Arial" panose="020B0604020202020204" pitchFamily="34" charset="0"/>
                <a:ea typeface="Times New Roman" panose="02020603050405020304" pitchFamily="18" charset="0"/>
                <a:cs typeface="Times New Roman" panose="02020603050405020304" pitchFamily="18" charset="0"/>
              </a:rPr>
              <a:t> District. However, there are still challenges on the development of </a:t>
            </a:r>
            <a:r>
              <a:rPr lang="en-ZA" sz="1700" dirty="0" smtClean="0">
                <a:latin typeface="Arial" panose="020B0604020202020204" pitchFamily="34" charset="0"/>
                <a:ea typeface="Times New Roman" panose="02020603050405020304" pitchFamily="18" charset="0"/>
                <a:cs typeface="Times New Roman" panose="02020603050405020304" pitchFamily="18" charset="0"/>
              </a:rPr>
              <a:t>Road </a:t>
            </a:r>
            <a:r>
              <a:rPr lang="en-ZA" sz="1700" dirty="0">
                <a:latin typeface="Arial" panose="020B0604020202020204" pitchFamily="34" charset="0"/>
                <a:ea typeface="Times New Roman" panose="02020603050405020304" pitchFamily="18" charset="0"/>
                <a:cs typeface="Times New Roman" panose="02020603050405020304" pitchFamily="18" charset="0"/>
              </a:rPr>
              <a:t>M</a:t>
            </a:r>
            <a:r>
              <a:rPr lang="en-ZA" sz="1700" dirty="0" smtClean="0">
                <a:latin typeface="Arial" panose="020B0604020202020204" pitchFamily="34" charset="0"/>
                <a:ea typeface="Times New Roman" panose="02020603050405020304" pitchFamily="18" charset="0"/>
                <a:cs typeface="Times New Roman" panose="02020603050405020304" pitchFamily="18" charset="0"/>
              </a:rPr>
              <a:t>ap </a:t>
            </a:r>
            <a:r>
              <a:rPr lang="en-ZA" sz="1700" dirty="0">
                <a:latin typeface="Arial" panose="020B0604020202020204" pitchFamily="34" charset="0"/>
                <a:ea typeface="Times New Roman" panose="02020603050405020304" pitchFamily="18" charset="0"/>
                <a:cs typeface="Times New Roman" panose="02020603050405020304" pitchFamily="18" charset="0"/>
              </a:rPr>
              <a:t>and reporting progress on the implementation of this </a:t>
            </a:r>
            <a:r>
              <a:rPr lang="en-ZA" sz="1700" dirty="0" smtClean="0">
                <a:latin typeface="Arial" panose="020B0604020202020204" pitchFamily="34" charset="0"/>
                <a:ea typeface="Times New Roman" panose="02020603050405020304" pitchFamily="18" charset="0"/>
                <a:cs typeface="Times New Roman" panose="02020603050405020304" pitchFamily="18" charset="0"/>
              </a:rPr>
              <a:t>Road </a:t>
            </a:r>
            <a:r>
              <a:rPr lang="en-ZA" sz="1700" dirty="0">
                <a:latin typeface="Arial" panose="020B0604020202020204" pitchFamily="34" charset="0"/>
                <a:ea typeface="Times New Roman" panose="02020603050405020304" pitchFamily="18" charset="0"/>
                <a:cs typeface="Times New Roman" panose="02020603050405020304" pitchFamily="18" charset="0"/>
              </a:rPr>
              <a:t>M</a:t>
            </a:r>
            <a:r>
              <a:rPr lang="en-ZA" sz="1700" dirty="0" smtClean="0">
                <a:latin typeface="Arial" panose="020B0604020202020204" pitchFamily="34" charset="0"/>
                <a:ea typeface="Times New Roman" panose="02020603050405020304" pitchFamily="18" charset="0"/>
                <a:cs typeface="Times New Roman" panose="02020603050405020304" pitchFamily="18" charset="0"/>
              </a:rPr>
              <a:t>ap</a:t>
            </a:r>
            <a:r>
              <a:rPr lang="en-ZA" sz="1700" dirty="0">
                <a:latin typeface="Arial" panose="020B0604020202020204" pitchFamily="34" charset="0"/>
                <a:ea typeface="Times New Roman" panose="02020603050405020304" pitchFamily="18" charset="0"/>
                <a:cs typeface="Times New Roman" panose="02020603050405020304" pitchFamily="18" charset="0"/>
              </a:rPr>
              <a:t>.</a:t>
            </a:r>
          </a:p>
        </p:txBody>
      </p:sp>
      <p:sp>
        <p:nvSpPr>
          <p:cNvPr id="10"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22</a:t>
            </a:fld>
            <a:endParaRPr lang="en-ZA" b="1" dirty="0"/>
          </a:p>
        </p:txBody>
      </p:sp>
    </p:spTree>
    <p:extLst>
      <p:ext uri="{BB962C8B-B14F-4D97-AF65-F5344CB8AC3E}">
        <p14:creationId xmlns:p14="http://schemas.microsoft.com/office/powerpoint/2010/main" val="3764248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23</a:t>
            </a:fld>
            <a:endParaRPr lang="en-US" dirty="0"/>
          </a:p>
        </p:txBody>
      </p:sp>
      <p:sp>
        <p:nvSpPr>
          <p:cNvPr id="15" name="Rectangle 14"/>
          <p:cNvSpPr/>
          <p:nvPr/>
        </p:nvSpPr>
        <p:spPr>
          <a:xfrm>
            <a:off x="0" y="447040"/>
            <a:ext cx="10691812" cy="400110"/>
          </a:xfrm>
          <a:prstGeom prst="rect">
            <a:avLst/>
          </a:prstGeom>
          <a:solidFill>
            <a:schemeClr val="accent4">
              <a:lumMod val="20000"/>
              <a:lumOff val="80000"/>
            </a:schemeClr>
          </a:solidFill>
        </p:spPr>
        <p:txBody>
          <a:bodyPr wrap="square">
            <a:spAutoFit/>
          </a:bodyPr>
          <a:lstStyle/>
          <a:p>
            <a:pPr marL="342900" lvl="0" indent="-342900" algn="just">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UNAUTHORISED, IRREGULAR, FRUITLESS &amp; WASTEFULL EXPENDITURE (UIFWE)</a:t>
            </a:r>
            <a:endParaRPr lang="en-ZA" sz="2000" b="1" dirty="0">
              <a:latin typeface="Arial" panose="020B0604020202020204" pitchFamily="34" charset="0"/>
              <a:cs typeface="Arial" panose="020B0604020202020204" pitchFamily="34" charset="0"/>
            </a:endParaRPr>
          </a:p>
        </p:txBody>
      </p:sp>
      <p:sp>
        <p:nvSpPr>
          <p:cNvPr id="2" name="Rectangle 1"/>
          <p:cNvSpPr/>
          <p:nvPr/>
        </p:nvSpPr>
        <p:spPr>
          <a:xfrm>
            <a:off x="1" y="894079"/>
            <a:ext cx="10474960" cy="5478423"/>
          </a:xfrm>
          <a:prstGeom prst="rect">
            <a:avLst/>
          </a:prstGeom>
        </p:spPr>
        <p:txBody>
          <a:bodyPr wrap="square">
            <a:spAutoFit/>
          </a:bodyPr>
          <a:lstStyle/>
          <a:p>
            <a:pPr marL="742950" indent="-285750" algn="just">
              <a:lnSpc>
                <a:spcPct val="150000"/>
              </a:lnSpc>
              <a:spcBef>
                <a:spcPts val="600"/>
              </a:spcBef>
              <a:spcAft>
                <a:spcPts val="600"/>
              </a:spcAft>
              <a:buFont typeface="Wingdings" panose="05000000000000000000" pitchFamily="2" charset="2"/>
              <a:buChar char="q"/>
            </a:pPr>
            <a:r>
              <a:rPr lang="en-US" dirty="0" smtClean="0">
                <a:latin typeface="Arial" panose="020B0604020202020204" pitchFamily="34" charset="0"/>
                <a:ea typeface="Times New Roman" panose="02020603050405020304" pitchFamily="18" charset="0"/>
                <a:cs typeface="Times New Roman" panose="02020603050405020304" pitchFamily="18" charset="0"/>
              </a:rPr>
              <a:t>ADM has </a:t>
            </a:r>
            <a:r>
              <a:rPr lang="en-US" dirty="0">
                <a:latin typeface="Arial" panose="020B0604020202020204" pitchFamily="34" charset="0"/>
                <a:ea typeface="Times New Roman" panose="02020603050405020304" pitchFamily="18" charset="0"/>
                <a:cs typeface="Times New Roman" panose="02020603050405020304" pitchFamily="18" charset="0"/>
              </a:rPr>
              <a:t>been treating Irregular </a:t>
            </a:r>
            <a:r>
              <a:rPr lang="en-US" dirty="0" smtClean="0">
                <a:latin typeface="Arial" panose="020B0604020202020204" pitchFamily="34" charset="0"/>
                <a:ea typeface="Times New Roman" panose="02020603050405020304" pitchFamily="18" charset="0"/>
                <a:cs typeface="Times New Roman" panose="02020603050405020304" pitchFamily="18" charset="0"/>
              </a:rPr>
              <a:t>Expenditure </a:t>
            </a:r>
            <a:r>
              <a:rPr lang="en-US" dirty="0">
                <a:latin typeface="Arial" panose="020B0604020202020204" pitchFamily="34" charset="0"/>
                <a:ea typeface="Times New Roman" panose="02020603050405020304" pitchFamily="18" charset="0"/>
                <a:cs typeface="Times New Roman" panose="02020603050405020304" pitchFamily="18" charset="0"/>
              </a:rPr>
              <a:t>on regular basis. As illustrated on the </a:t>
            </a:r>
            <a:r>
              <a:rPr lang="en-US" dirty="0" smtClean="0">
                <a:latin typeface="Arial" panose="020B0604020202020204" pitchFamily="34" charset="0"/>
                <a:ea typeface="Times New Roman" panose="02020603050405020304" pitchFamily="18" charset="0"/>
                <a:cs typeface="Times New Roman" panose="02020603050405020304" pitchFamily="18" charset="0"/>
              </a:rPr>
              <a:t>table </a:t>
            </a:r>
            <a:r>
              <a:rPr lang="en-US" dirty="0">
                <a:latin typeface="Arial" panose="020B0604020202020204" pitchFamily="34" charset="0"/>
                <a:ea typeface="Times New Roman" panose="02020603050405020304" pitchFamily="18" charset="0"/>
                <a:cs typeface="Times New Roman" panose="02020603050405020304" pitchFamily="18" charset="0"/>
              </a:rPr>
              <a:t>below, the municipality has a closing balance of R39 232 551.00 </a:t>
            </a:r>
            <a:r>
              <a:rPr lang="en-US" dirty="0" smtClean="0">
                <a:latin typeface="Arial" panose="020B0604020202020204" pitchFamily="34" charset="0"/>
                <a:ea typeface="Times New Roman" panose="02020603050405020304" pitchFamily="18" charset="0"/>
                <a:cs typeface="Times New Roman" panose="02020603050405020304" pitchFamily="18" charset="0"/>
              </a:rPr>
              <a:t>(2020/21) which </a:t>
            </a:r>
            <a:r>
              <a:rPr lang="en-US" dirty="0">
                <a:latin typeface="Arial" panose="020B0604020202020204" pitchFamily="34" charset="0"/>
                <a:ea typeface="Times New Roman" panose="02020603050405020304" pitchFamily="18" charset="0"/>
                <a:cs typeface="Times New Roman" panose="02020603050405020304" pitchFamily="18" charset="0"/>
              </a:rPr>
              <a:t>demonstrate a reduction form the opening balance of R103 819 </a:t>
            </a:r>
            <a:r>
              <a:rPr lang="en-US" dirty="0" smtClean="0">
                <a:latin typeface="Arial" panose="020B0604020202020204" pitchFamily="34" charset="0"/>
                <a:ea typeface="Times New Roman" panose="02020603050405020304" pitchFamily="18" charset="0"/>
                <a:cs typeface="Times New Roman" panose="02020603050405020304" pitchFamily="18" charset="0"/>
              </a:rPr>
              <a:t>538.00 (2019/20)</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742950" indent="-285750" algn="just">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ea typeface="Times New Roman" panose="02020603050405020304" pitchFamily="18" charset="0"/>
                <a:cs typeface="Times New Roman" panose="02020603050405020304" pitchFamily="18" charset="0"/>
              </a:rPr>
              <a:t>Fruitless and Wasteful expenditure has increased by R6 960 460.00 although a council recommended a write-off amounting to R3 266 636.00. The municipality continued incurring interest on late payment of service providers. </a:t>
            </a:r>
          </a:p>
          <a:p>
            <a:pPr marL="742950" indent="-285750" algn="just">
              <a:lnSpc>
                <a:spcPct val="150000"/>
              </a:lnSpc>
              <a:spcBef>
                <a:spcPts val="600"/>
              </a:spcBef>
              <a:spcAft>
                <a:spcPts val="600"/>
              </a:spcAft>
              <a:buFont typeface="Wingdings" panose="05000000000000000000" pitchFamily="2" charset="2"/>
              <a:buChar char="q"/>
            </a:pPr>
            <a:r>
              <a:rPr lang="en-US" dirty="0">
                <a:latin typeface="Arial" panose="020B0604020202020204" pitchFamily="34" charset="0"/>
                <a:ea typeface="Times New Roman" panose="02020603050405020304" pitchFamily="18" charset="0"/>
                <a:cs typeface="Times New Roman" panose="02020603050405020304" pitchFamily="18" charset="0"/>
              </a:rPr>
              <a:t>Unauthorized expenditure has remain unchanged over the past two year with no treatment made by the municipality on this line item </a:t>
            </a:r>
          </a:p>
          <a:p>
            <a:pPr marL="457200" algn="just">
              <a:lnSpc>
                <a:spcPct val="150000"/>
              </a:lnSpc>
              <a:spcBef>
                <a:spcPts val="600"/>
              </a:spcBef>
              <a:spcAft>
                <a:spcPts val="600"/>
              </a:spcAft>
            </a:pPr>
            <a:endParaRPr lang="en-US"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50000"/>
              </a:lnSpc>
              <a:spcBef>
                <a:spcPts val="600"/>
              </a:spcBef>
              <a:spcAft>
                <a:spcPts val="600"/>
              </a:spcAft>
            </a:pPr>
            <a:endParaRPr lang="en-US"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50000"/>
              </a:lnSpc>
              <a:spcBef>
                <a:spcPts val="600"/>
              </a:spcBef>
              <a:spcAft>
                <a:spcPts val="600"/>
              </a:spcAft>
            </a:pPr>
            <a:endParaRPr lang="en-ZA"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5E880AA-72BF-4EAA-9C5C-D5583AC2863F}"/>
              </a:ext>
            </a:extLst>
          </p:cNvPr>
          <p:cNvPicPr>
            <a:picLocks noChangeAspect="1"/>
          </p:cNvPicPr>
          <p:nvPr/>
        </p:nvPicPr>
        <p:blipFill>
          <a:blip r:embed="rId3"/>
          <a:stretch>
            <a:fillRect/>
          </a:stretch>
        </p:blipFill>
        <p:spPr>
          <a:xfrm>
            <a:off x="469207" y="4676312"/>
            <a:ext cx="9863513" cy="1277448"/>
          </a:xfrm>
          <a:prstGeom prst="rect">
            <a:avLst/>
          </a:prstGeom>
        </p:spPr>
      </p:pic>
      <p:sp>
        <p:nvSpPr>
          <p:cNvPr id="8" name="Rectangle 7"/>
          <p:cNvSpPr/>
          <p:nvPr/>
        </p:nvSpPr>
        <p:spPr>
          <a:xfrm>
            <a:off x="0" y="1"/>
            <a:ext cx="10691813" cy="4470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GOVERNANCE</a:t>
            </a:r>
            <a:endParaRPr lang="en-ZA" sz="2200" b="1" dirty="0">
              <a:solidFill>
                <a:srgbClr val="F79646">
                  <a:lumMod val="50000"/>
                </a:srgbClr>
              </a:solidFill>
              <a:latin typeface="Arial" pitchFamily="34" charset="0"/>
              <a:cs typeface="Arial" pitchFamily="34" charset="0"/>
            </a:endParaRPr>
          </a:p>
        </p:txBody>
      </p:sp>
      <p:sp>
        <p:nvSpPr>
          <p:cNvPr id="9"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23</a:t>
            </a:fld>
            <a:endParaRPr lang="en-ZA" b="1" dirty="0"/>
          </a:p>
        </p:txBody>
      </p:sp>
    </p:spTree>
    <p:extLst>
      <p:ext uri="{BB962C8B-B14F-4D97-AF65-F5344CB8AC3E}">
        <p14:creationId xmlns:p14="http://schemas.microsoft.com/office/powerpoint/2010/main" val="229506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p:cNvSpPr txBox="1">
            <a:spLocks noChangeArrowheads="1"/>
          </p:cNvSpPr>
          <p:nvPr/>
        </p:nvSpPr>
        <p:spPr bwMode="auto">
          <a:xfrm>
            <a:off x="1" y="2650397"/>
            <a:ext cx="10691812" cy="1648649"/>
          </a:xfrm>
          <a:prstGeom prst="rect">
            <a:avLst/>
          </a:prstGeom>
          <a:solidFill>
            <a:srgbClr val="9A0000"/>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lvl="0" indent="0">
              <a:buNone/>
            </a:pPr>
            <a:endParaRPr lang="en-US" sz="3000" dirty="0" smtClean="0">
              <a:solidFill>
                <a:schemeClr val="bg1"/>
              </a:solidFill>
            </a:endParaRPr>
          </a:p>
          <a:p>
            <a:pPr marL="0" indent="0" algn="ctr">
              <a:buNone/>
            </a:pPr>
            <a:r>
              <a:rPr lang="en-US" sz="2800" b="1" dirty="0">
                <a:solidFill>
                  <a:schemeClr val="bg1"/>
                </a:solidFill>
                <a:cs typeface="Arial" panose="020B0604020202020204" pitchFamily="34" charset="0"/>
              </a:rPr>
              <a:t>Part </a:t>
            </a:r>
            <a:r>
              <a:rPr lang="en-US" sz="2800" b="1" dirty="0" smtClean="0">
                <a:solidFill>
                  <a:schemeClr val="bg1"/>
                </a:solidFill>
                <a:cs typeface="Arial" panose="020B0604020202020204" pitchFamily="34" charset="0"/>
              </a:rPr>
              <a:t>2: INSTITUTIONAL</a:t>
            </a:r>
            <a:endParaRPr lang="en-US" sz="2800" b="1" dirty="0">
              <a:solidFill>
                <a:schemeClr val="bg1"/>
              </a:solidFill>
              <a:cs typeface="Arial" panose="020B0604020202020204" pitchFamily="34" charset="0"/>
            </a:endParaRPr>
          </a:p>
          <a:p>
            <a:pPr marL="0" indent="0">
              <a:buNone/>
            </a:pPr>
            <a:endParaRPr lang="en-US" sz="2800" b="1" dirty="0">
              <a:solidFill>
                <a:schemeClr val="bg1"/>
              </a:solidFill>
              <a:cs typeface="Arial" panose="020B0604020202020204" pitchFamily="34" charset="0"/>
            </a:endParaRPr>
          </a:p>
        </p:txBody>
      </p:sp>
      <p:sp>
        <p:nvSpPr>
          <p:cNvPr id="6"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24</a:t>
            </a:fld>
            <a:endParaRPr lang="en-ZA" b="1" dirty="0"/>
          </a:p>
        </p:txBody>
      </p:sp>
    </p:spTree>
    <p:extLst>
      <p:ext uri="{BB962C8B-B14F-4D97-AF65-F5344CB8AC3E}">
        <p14:creationId xmlns:p14="http://schemas.microsoft.com/office/powerpoint/2010/main" val="2094565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25</a:t>
            </a:fld>
            <a:endParaRPr lang="en-US" dirty="0"/>
          </a:p>
        </p:txBody>
      </p:sp>
      <p:sp>
        <p:nvSpPr>
          <p:cNvPr id="2" name="Rectangle 1"/>
          <p:cNvSpPr/>
          <p:nvPr/>
        </p:nvSpPr>
        <p:spPr>
          <a:xfrm>
            <a:off x="1" y="1316699"/>
            <a:ext cx="10691812" cy="738664"/>
          </a:xfrm>
          <a:prstGeom prst="rect">
            <a:avLst/>
          </a:prstGeom>
        </p:spPr>
        <p:txBody>
          <a:bodyPr wrap="square">
            <a:spAutoFit/>
          </a:bodyPr>
          <a:lstStyle/>
          <a:p>
            <a:pPr marL="342900" lvl="1"/>
            <a:endParaRPr lang="en-US" altLang="en-US" sz="2100" dirty="0">
              <a:ea typeface="ＭＳ Ｐゴシック" panose="020B0600070205080204" pitchFamily="34" charset="-128"/>
            </a:endParaRPr>
          </a:p>
          <a:p>
            <a:pPr marL="342900" lvl="1"/>
            <a:endParaRPr lang="en-ZA" altLang="en-US" sz="2100" dirty="0">
              <a:ea typeface="ＭＳ Ｐゴシック" panose="020B0600070205080204" pitchFamily="34" charset="-128"/>
            </a:endParaRPr>
          </a:p>
        </p:txBody>
      </p:sp>
      <p:sp>
        <p:nvSpPr>
          <p:cNvPr id="5" name="Rectangle 4"/>
          <p:cNvSpPr/>
          <p:nvPr/>
        </p:nvSpPr>
        <p:spPr>
          <a:xfrm>
            <a:off x="1" y="660400"/>
            <a:ext cx="10453254" cy="6215548"/>
          </a:xfrm>
          <a:prstGeom prst="rect">
            <a:avLst/>
          </a:prstGeom>
        </p:spPr>
        <p:txBody>
          <a:bodyPr wrap="square">
            <a:spAutoFit/>
          </a:bodyPr>
          <a:lstStyle/>
          <a:p>
            <a:pPr marL="285750" indent="-285750" algn="just">
              <a:lnSpc>
                <a:spcPct val="150000"/>
              </a:lnSpc>
              <a:spcBef>
                <a:spcPts val="600"/>
              </a:spcBef>
              <a:buFont typeface="Wingdings" panose="05000000000000000000" pitchFamily="2" charset="2"/>
              <a:buChar char="q"/>
            </a:pPr>
            <a:r>
              <a:rPr lang="en-ZA" dirty="0">
                <a:latin typeface="Arial" panose="020B0604020202020204" pitchFamily="34" charset="0"/>
                <a:ea typeface="Calibri" panose="020F0502020204030204" pitchFamily="34" charset="0"/>
              </a:rPr>
              <a:t>The position of the Municipal Manager has been vacant for more than </a:t>
            </a:r>
            <a:r>
              <a:rPr lang="en-ZA" dirty="0" smtClean="0">
                <a:latin typeface="Arial" panose="020B0604020202020204" pitchFamily="34" charset="0"/>
                <a:ea typeface="Calibri" panose="020F0502020204030204" pitchFamily="34" charset="0"/>
              </a:rPr>
              <a:t>five </a:t>
            </a:r>
            <a:r>
              <a:rPr lang="en-ZA" dirty="0">
                <a:latin typeface="Arial" panose="020B0604020202020204" pitchFamily="34" charset="0"/>
                <a:ea typeface="Calibri" panose="020F0502020204030204" pitchFamily="34" charset="0"/>
              </a:rPr>
              <a:t>months and that of the Chief Financial Officer (current on suspension) have been filled including Directors with the exception of Director Strategic Management and Planning and Director Community Services (contracts ended) reporting to the Municipal Manager.  </a:t>
            </a:r>
          </a:p>
          <a:p>
            <a:pPr marL="285750" indent="-285750" algn="just">
              <a:lnSpc>
                <a:spcPct val="150000"/>
              </a:lnSpc>
              <a:spcBef>
                <a:spcPts val="600"/>
              </a:spcBef>
              <a:buFont typeface="Wingdings" panose="05000000000000000000" pitchFamily="2" charset="2"/>
              <a:buChar char="q"/>
            </a:pPr>
            <a:r>
              <a:rPr lang="en-ZA" dirty="0">
                <a:latin typeface="Arial" panose="020B0604020202020204" pitchFamily="34" charset="0"/>
                <a:ea typeface="Calibri" panose="020F0502020204030204" pitchFamily="34" charset="0"/>
              </a:rPr>
              <a:t>The municipality had labour unrest affecting the operations of the municipality as a result of the employees demanding salary increases of 6.25</a:t>
            </a:r>
            <a:r>
              <a:rPr lang="en-ZA" dirty="0" smtClean="0">
                <a:latin typeface="Arial" panose="020B0604020202020204" pitchFamily="34" charset="0"/>
                <a:ea typeface="Calibri" panose="020F0502020204030204" pitchFamily="34" charset="0"/>
              </a:rPr>
              <a:t>%.</a:t>
            </a:r>
            <a:endParaRPr lang="en-ZA" dirty="0">
              <a:latin typeface="Arial" panose="020B0604020202020204" pitchFamily="34" charset="0"/>
              <a:ea typeface="Calibri" panose="020F0502020204030204" pitchFamily="34" charset="0"/>
            </a:endParaRPr>
          </a:p>
          <a:p>
            <a:pPr marL="285750" indent="-285750" algn="just">
              <a:lnSpc>
                <a:spcPct val="150000"/>
              </a:lnSpc>
              <a:spcBef>
                <a:spcPts val="600"/>
              </a:spcBef>
              <a:buFont typeface="Wingdings" panose="05000000000000000000" pitchFamily="2" charset="2"/>
              <a:buChar char="q"/>
            </a:pPr>
            <a:r>
              <a:rPr lang="en-ZA" dirty="0">
                <a:latin typeface="Arial" panose="020B0604020202020204" pitchFamily="34" charset="0"/>
                <a:ea typeface="Calibri" panose="020F0502020204030204" pitchFamily="34" charset="0"/>
              </a:rPr>
              <a:t>The work on reducing Employee Related Costs is moving slow as a result the Makanda High Court has not been implemented by </a:t>
            </a:r>
            <a:r>
              <a:rPr lang="en-ZA" dirty="0" smtClean="0">
                <a:latin typeface="Arial" panose="020B0604020202020204" pitchFamily="34" charset="0"/>
                <a:ea typeface="Calibri" panose="020F0502020204030204" pitchFamily="34" charset="0"/>
              </a:rPr>
              <a:t>ADM, making </a:t>
            </a:r>
            <a:r>
              <a:rPr lang="en-ZA" dirty="0">
                <a:latin typeface="Arial" panose="020B0604020202020204" pitchFamily="34" charset="0"/>
                <a:ea typeface="Calibri" panose="020F0502020204030204" pitchFamily="34" charset="0"/>
              </a:rPr>
              <a:t>employee related costs the largest cost driver of the operating budget</a:t>
            </a:r>
          </a:p>
          <a:p>
            <a:pPr marL="285750" indent="-285750" algn="just">
              <a:lnSpc>
                <a:spcPct val="150000"/>
              </a:lnSpc>
              <a:spcBef>
                <a:spcPts val="600"/>
              </a:spcBef>
              <a:buFont typeface="Wingdings" panose="05000000000000000000" pitchFamily="2" charset="2"/>
              <a:buChar char="q"/>
            </a:pPr>
            <a:r>
              <a:rPr lang="en-GB" dirty="0" smtClean="0">
                <a:latin typeface="Arial" panose="020B0604020202020204" pitchFamily="34" charset="0"/>
                <a:ea typeface="Calibri" panose="020F0502020204030204" pitchFamily="34" charset="0"/>
              </a:rPr>
              <a:t>T</a:t>
            </a:r>
            <a:r>
              <a:rPr lang="en-ZA" dirty="0" smtClean="0">
                <a:latin typeface="Arial" panose="020B0604020202020204" pitchFamily="34" charset="0"/>
                <a:ea typeface="Calibri" panose="020F0502020204030204" pitchFamily="34" charset="0"/>
              </a:rPr>
              <a:t>ROIKA </a:t>
            </a:r>
            <a:r>
              <a:rPr lang="en-ZA" dirty="0">
                <a:latin typeface="Arial" panose="020B0604020202020204" pitchFamily="34" charset="0"/>
                <a:ea typeface="Calibri" panose="020F0502020204030204" pitchFamily="34" charset="0"/>
              </a:rPr>
              <a:t>of the municipality was appointed on the 11</a:t>
            </a:r>
            <a:r>
              <a:rPr lang="en-ZA" baseline="30000" dirty="0">
                <a:latin typeface="Arial" panose="020B0604020202020204" pitchFamily="34" charset="0"/>
                <a:ea typeface="Calibri" panose="020F0502020204030204" pitchFamily="34" charset="0"/>
              </a:rPr>
              <a:t>th</a:t>
            </a:r>
            <a:r>
              <a:rPr lang="en-ZA" dirty="0">
                <a:latin typeface="Arial" panose="020B0604020202020204" pitchFamily="34" charset="0"/>
                <a:ea typeface="Calibri" panose="020F0502020204030204" pitchFamily="34" charset="0"/>
              </a:rPr>
              <a:t> of August 2022 and council had not been sitting and only commenced with its meetings from 7</a:t>
            </a:r>
            <a:r>
              <a:rPr lang="en-ZA" baseline="30000" dirty="0">
                <a:latin typeface="Arial" panose="020B0604020202020204" pitchFamily="34" charset="0"/>
                <a:ea typeface="Calibri" panose="020F0502020204030204" pitchFamily="34" charset="0"/>
              </a:rPr>
              <a:t>th</a:t>
            </a:r>
            <a:r>
              <a:rPr lang="en-ZA" dirty="0">
                <a:latin typeface="Arial" panose="020B0604020202020204" pitchFamily="34" charset="0"/>
                <a:ea typeface="Calibri" panose="020F0502020204030204" pitchFamily="34" charset="0"/>
              </a:rPr>
              <a:t> of October 2022. This resulted in non-compliance with the MFMA, for the tabling of the IDP Budget Process Plan and the Draft Annual report</a:t>
            </a:r>
          </a:p>
          <a:p>
            <a:pPr marL="285750" indent="-285750" algn="just">
              <a:lnSpc>
                <a:spcPct val="150000"/>
              </a:lnSpc>
              <a:spcBef>
                <a:spcPts val="600"/>
              </a:spcBef>
              <a:buFont typeface="Arial" panose="020B0604020202020204" pitchFamily="34" charset="0"/>
              <a:buChar char="•"/>
            </a:pPr>
            <a:endParaRPr lang="en-ZA" sz="2000" dirty="0">
              <a:effectLst/>
            </a:endParaRPr>
          </a:p>
        </p:txBody>
      </p:sp>
      <p:sp>
        <p:nvSpPr>
          <p:cNvPr id="8"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25</a:t>
            </a:fld>
            <a:endParaRPr lang="en-ZA" b="1" dirty="0"/>
          </a:p>
        </p:txBody>
      </p:sp>
      <p:sp>
        <p:nvSpPr>
          <p:cNvPr id="9" name="Rectangle 8"/>
          <p:cNvSpPr/>
          <p:nvPr/>
        </p:nvSpPr>
        <p:spPr>
          <a:xfrm>
            <a:off x="0" y="1"/>
            <a:ext cx="10691813" cy="5107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spcAft>
                <a:spcPts val="513"/>
              </a:spcAft>
              <a:defRPr/>
            </a:pPr>
            <a:endParaRPr lang="en-US" sz="2200" b="1" dirty="0" smtClean="0">
              <a:solidFill>
                <a:srgbClr val="F79646">
                  <a:lumMod val="50000"/>
                </a:srgbClr>
              </a:solidFill>
              <a:latin typeface="Arial" pitchFamily="34" charset="0"/>
              <a:cs typeface="Arial" pitchFamily="34" charset="0"/>
            </a:endParaRPr>
          </a:p>
          <a:p>
            <a:pPr>
              <a:spcAft>
                <a:spcPts val="513"/>
              </a:spcAft>
              <a:defRPr/>
            </a:pPr>
            <a:r>
              <a:rPr lang="en-US" sz="2200" b="1" dirty="0">
                <a:solidFill>
                  <a:srgbClr val="F79646">
                    <a:lumMod val="50000"/>
                  </a:srgbClr>
                </a:solidFill>
                <a:latin typeface="Arial" pitchFamily="34" charset="0"/>
                <a:cs typeface="Arial" pitchFamily="34" charset="0"/>
              </a:rPr>
              <a:t>I</a:t>
            </a:r>
            <a:r>
              <a:rPr lang="en-US" sz="2200" b="1" dirty="0" smtClean="0">
                <a:solidFill>
                  <a:srgbClr val="F79646">
                    <a:lumMod val="50000"/>
                  </a:srgbClr>
                </a:solidFill>
                <a:latin typeface="Arial" pitchFamily="34" charset="0"/>
                <a:cs typeface="Arial" pitchFamily="34" charset="0"/>
              </a:rPr>
              <a:t>NSTITUTIONAL</a:t>
            </a:r>
            <a:endParaRPr lang="en-ZA" sz="2200" b="1" dirty="0">
              <a:solidFill>
                <a:srgbClr val="F79646">
                  <a:lumMod val="50000"/>
                </a:srgbClr>
              </a:solidFill>
              <a:latin typeface="Arial" pitchFamily="34" charset="0"/>
              <a:cs typeface="Arial" pitchFamily="34" charset="0"/>
            </a:endParaRPr>
          </a:p>
          <a:p>
            <a:pPr lvl="0">
              <a:spcAft>
                <a:spcPts val="513"/>
              </a:spcAft>
              <a:defRPr/>
            </a:pPr>
            <a:endParaRPr lang="en-ZA" sz="2200" b="1" dirty="0">
              <a:solidFill>
                <a:srgbClr val="F79646">
                  <a:lumMod val="50000"/>
                </a:srgbClr>
              </a:solidFill>
              <a:latin typeface="Arial" pitchFamily="34" charset="0"/>
              <a:cs typeface="Arial" pitchFamily="34" charset="0"/>
            </a:endParaRPr>
          </a:p>
        </p:txBody>
      </p:sp>
    </p:spTree>
    <p:extLst>
      <p:ext uri="{BB962C8B-B14F-4D97-AF65-F5344CB8AC3E}">
        <p14:creationId xmlns:p14="http://schemas.microsoft.com/office/powerpoint/2010/main" val="873383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a:defRPr/>
            </a:pPr>
            <a:fld id="{4E1FDF6A-A672-4035-AB22-32A7F6481DD5}" type="slidenum">
              <a:rPr lang="en-ZA" b="1"/>
              <a:pPr lvl="0">
                <a:defRPr/>
              </a:pPr>
              <a:t>26</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3"/>
          <p:cNvSpPr txBox="1">
            <a:spLocks noChangeArrowheads="1"/>
          </p:cNvSpPr>
          <p:nvPr/>
        </p:nvSpPr>
        <p:spPr bwMode="auto">
          <a:xfrm>
            <a:off x="1" y="2650397"/>
            <a:ext cx="10691812" cy="1648649"/>
          </a:xfrm>
          <a:prstGeom prst="rect">
            <a:avLst/>
          </a:prstGeom>
          <a:solidFill>
            <a:srgbClr val="9A0000"/>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lvl="0" indent="0">
              <a:buNone/>
            </a:pPr>
            <a:endParaRPr lang="en-US" sz="3000" dirty="0" smtClean="0">
              <a:solidFill>
                <a:schemeClr val="bg1"/>
              </a:solidFill>
            </a:endParaRPr>
          </a:p>
          <a:p>
            <a:pPr marL="0" indent="0" algn="ctr">
              <a:buNone/>
            </a:pPr>
            <a:r>
              <a:rPr lang="en-US" sz="2800" b="1" dirty="0">
                <a:solidFill>
                  <a:schemeClr val="bg1"/>
                </a:solidFill>
                <a:cs typeface="Arial" panose="020B0604020202020204" pitchFamily="34" charset="0"/>
              </a:rPr>
              <a:t>Part </a:t>
            </a:r>
            <a:r>
              <a:rPr lang="en-US" sz="2800" b="1" dirty="0" smtClean="0">
                <a:solidFill>
                  <a:schemeClr val="bg1"/>
                </a:solidFill>
                <a:cs typeface="Arial" panose="020B0604020202020204" pitchFamily="34" charset="0"/>
              </a:rPr>
              <a:t>2: SERVICE DELIVERY</a:t>
            </a:r>
            <a:endParaRPr lang="en-US" sz="2800" b="1" dirty="0">
              <a:solidFill>
                <a:schemeClr val="bg1"/>
              </a:solidFill>
              <a:cs typeface="Arial" panose="020B0604020202020204" pitchFamily="34" charset="0"/>
            </a:endParaRPr>
          </a:p>
        </p:txBody>
      </p:sp>
      <p:sp>
        <p:nvSpPr>
          <p:cNvPr id="7"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26</a:t>
            </a:fld>
            <a:endParaRPr lang="en-ZA" b="1" dirty="0"/>
          </a:p>
        </p:txBody>
      </p:sp>
    </p:spTree>
    <p:extLst>
      <p:ext uri="{BB962C8B-B14F-4D97-AF65-F5344CB8AC3E}">
        <p14:creationId xmlns:p14="http://schemas.microsoft.com/office/powerpoint/2010/main" val="8518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27</a:t>
            </a:fld>
            <a:endParaRPr lang="en-US" dirty="0"/>
          </a:p>
        </p:txBody>
      </p:sp>
      <p:sp>
        <p:nvSpPr>
          <p:cNvPr id="3" name="Rectangle 2"/>
          <p:cNvSpPr/>
          <p:nvPr/>
        </p:nvSpPr>
        <p:spPr>
          <a:xfrm>
            <a:off x="-71119" y="510761"/>
            <a:ext cx="10630262" cy="6078587"/>
          </a:xfrm>
          <a:prstGeom prst="rect">
            <a:avLst/>
          </a:prstGeom>
        </p:spPr>
        <p:txBody>
          <a:bodyPr wrap="square">
            <a:spAutoFit/>
          </a:bodyPr>
          <a:lstStyle/>
          <a:p>
            <a:pPr marL="285750" indent="-285750" algn="just">
              <a:lnSpc>
                <a:spcPct val="150000"/>
              </a:lnSpc>
              <a:spcAft>
                <a:spcPts val="600"/>
              </a:spcAft>
              <a:buFont typeface="Wingdings" panose="05000000000000000000" pitchFamily="2" charset="2"/>
              <a:buChar char="q"/>
            </a:pPr>
            <a:r>
              <a:rPr lang="en-US" sz="1600" dirty="0">
                <a:latin typeface="Arial" panose="020B0604020202020204" pitchFamily="34" charset="0"/>
                <a:ea typeface="Times New Roman" panose="02020603050405020304" pitchFamily="18" charset="0"/>
                <a:cs typeface="Times New Roman" panose="02020603050405020304" pitchFamily="18" charset="0"/>
              </a:rPr>
              <a:t>Over the past few years, </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ADM has </a:t>
            </a:r>
            <a:r>
              <a:rPr lang="en-US" sz="1600" dirty="0">
                <a:latin typeface="Arial" panose="020B0604020202020204" pitchFamily="34" charset="0"/>
                <a:ea typeface="Times New Roman" panose="02020603050405020304" pitchFamily="18" charset="0"/>
                <a:cs typeface="Times New Roman" panose="02020603050405020304" pitchFamily="18" charset="0"/>
              </a:rPr>
              <a:t>experienced significant challenges in so far as service delivery is concerned.  As the IDP shows service delivery backlogs when it comes to the provision of water and sanitation services.</a:t>
            </a:r>
          </a:p>
          <a:p>
            <a:pPr marL="285750" indent="-285750" algn="just">
              <a:lnSpc>
                <a:spcPct val="150000"/>
              </a:lnSpc>
              <a:buFont typeface="Wingdings" panose="05000000000000000000" pitchFamily="2" charset="2"/>
              <a:buChar char="q"/>
            </a:pPr>
            <a:r>
              <a:rPr lang="en-US" sz="1600" dirty="0">
                <a:latin typeface="Arial" panose="020B0604020202020204" pitchFamily="34" charset="0"/>
                <a:ea typeface="Times New Roman" panose="02020603050405020304" pitchFamily="18" charset="0"/>
                <a:cs typeface="Times New Roman" panose="02020603050405020304" pitchFamily="18" charset="0"/>
              </a:rPr>
              <a:t>The municipality has experienced service delivery bottlenecks as it has not been making adequate provision for the  repairs and maintenance of its service delivery assets.</a:t>
            </a:r>
          </a:p>
          <a:p>
            <a:pPr marL="285750" indent="-285750" algn="just">
              <a:lnSpc>
                <a:spcPct val="150000"/>
              </a:lnSpc>
              <a:buFont typeface="Wingdings" panose="05000000000000000000" pitchFamily="2" charset="2"/>
              <a:buChar char="q"/>
            </a:pPr>
            <a:r>
              <a:rPr lang="en-US" sz="1600" dirty="0">
                <a:latin typeface="Arial" panose="020B0604020202020204" pitchFamily="34" charset="0"/>
                <a:ea typeface="Times New Roman" panose="02020603050405020304" pitchFamily="18" charset="0"/>
                <a:cs typeface="Times New Roman" panose="02020603050405020304" pitchFamily="18" charset="0"/>
              </a:rPr>
              <a:t>This poor performance on service delivery is mainly due to the </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slow </a:t>
            </a:r>
            <a:r>
              <a:rPr lang="en-US" sz="1600" dirty="0">
                <a:latin typeface="Arial" panose="020B0604020202020204" pitchFamily="34" charset="0"/>
                <a:ea typeface="Times New Roman" panose="02020603050405020304" pitchFamily="18" charset="0"/>
                <a:cs typeface="Times New Roman" panose="02020603050405020304" pitchFamily="18" charset="0"/>
              </a:rPr>
              <a:t>spending on capital expenditure budget, the municipality has a backlog to provide water and sanitation services while the drought condition is also contributing to the water crisis. </a:t>
            </a:r>
          </a:p>
          <a:p>
            <a:pPr marL="285750" indent="-285750" algn="just">
              <a:lnSpc>
                <a:spcPct val="150000"/>
              </a:lnSpc>
              <a:buFont typeface="Wingdings" panose="05000000000000000000" pitchFamily="2" charset="2"/>
              <a:buChar char="q"/>
            </a:pPr>
            <a:r>
              <a:rPr lang="en-US" sz="1600" dirty="0" smtClean="0">
                <a:latin typeface="Arial" panose="020B0604020202020204" pitchFamily="34" charset="0"/>
                <a:ea typeface="Times New Roman" panose="02020603050405020304" pitchFamily="18" charset="0"/>
                <a:cs typeface="Times New Roman" panose="02020603050405020304" pitchFamily="18" charset="0"/>
              </a:rPr>
              <a:t>ADM </a:t>
            </a:r>
            <a:r>
              <a:rPr lang="en-US" sz="1600" dirty="0">
                <a:latin typeface="Arial" panose="020B0604020202020204" pitchFamily="34" charset="0"/>
                <a:ea typeface="Times New Roman" panose="02020603050405020304" pitchFamily="18" charset="0"/>
                <a:cs typeface="Times New Roman" panose="02020603050405020304" pitchFamily="18" charset="0"/>
              </a:rPr>
              <a:t>applied for budget roll-over of unspent MIG funding to the value of R92 million which was rejected by National Treasury and subsequently amended to R158 million as the municipality has not submitted the 2021/2022 pre-audited financial statements.</a:t>
            </a:r>
          </a:p>
          <a:p>
            <a:pPr marL="285750" indent="-285750" algn="just">
              <a:lnSpc>
                <a:spcPct val="150000"/>
              </a:lnSpc>
              <a:buFont typeface="Wingdings" panose="05000000000000000000" pitchFamily="2" charset="2"/>
              <a:buChar char="q"/>
            </a:pPr>
            <a:r>
              <a:rPr lang="en-US" sz="1600" dirty="0">
                <a:latin typeface="Arial" panose="020B0604020202020204" pitchFamily="34" charset="0"/>
                <a:ea typeface="Times New Roman" panose="02020603050405020304" pitchFamily="18" charset="0"/>
                <a:cs typeface="Times New Roman" panose="02020603050405020304" pitchFamily="18" charset="0"/>
              </a:rPr>
              <a:t>The unspent R158 million was sourced from the MFMA Section 71 30 June 2022 report</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q"/>
            </a:pPr>
            <a:r>
              <a:rPr lang="en-US" sz="1600" dirty="0">
                <a:latin typeface="Arial" panose="020B0604020202020204" pitchFamily="34" charset="0"/>
                <a:ea typeface="Times New Roman" panose="02020603050405020304" pitchFamily="18" charset="0"/>
                <a:cs typeface="Times New Roman" panose="02020603050405020304" pitchFamily="18" charset="0"/>
              </a:rPr>
              <a:t>Poor maintenance of the </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ADM’s </a:t>
            </a:r>
            <a:r>
              <a:rPr lang="en-US" sz="1600" dirty="0">
                <a:latin typeface="Arial" panose="020B0604020202020204" pitchFamily="34" charset="0"/>
                <a:ea typeface="Times New Roman" panose="02020603050405020304" pitchFamily="18" charset="0"/>
                <a:cs typeface="Times New Roman" panose="02020603050405020304" pitchFamily="18" charset="0"/>
              </a:rPr>
              <a:t>ageing infrastructure underlies the high volume of water losses.  </a:t>
            </a:r>
          </a:p>
          <a:p>
            <a:pPr marL="285750" indent="-285750" algn="just">
              <a:lnSpc>
                <a:spcPct val="150000"/>
              </a:lnSpc>
              <a:buFont typeface="Wingdings" panose="05000000000000000000" pitchFamily="2" charset="2"/>
              <a:buChar char="q"/>
            </a:pPr>
            <a:r>
              <a:rPr lang="en-US" sz="1600" dirty="0">
                <a:latin typeface="Arial" panose="020B0604020202020204" pitchFamily="34" charset="0"/>
                <a:ea typeface="Times New Roman" panose="02020603050405020304" pitchFamily="18" charset="0"/>
                <a:cs typeface="Times New Roman" panose="02020603050405020304" pitchFamily="18" charset="0"/>
              </a:rPr>
              <a:t>Water leaks due to pipe burst leads to escalation of overtime costs, which is a major contributing factor to the high wage bill of the Municipality. </a:t>
            </a:r>
          </a:p>
          <a:p>
            <a:pPr marL="285750" indent="-285750" algn="just">
              <a:lnSpc>
                <a:spcPct val="150000"/>
              </a:lnSpc>
              <a:buFont typeface="Wingdings" panose="05000000000000000000" pitchFamily="2" charset="2"/>
              <a:buChar char="q"/>
            </a:pPr>
            <a:r>
              <a:rPr lang="en-US" sz="1600" dirty="0">
                <a:latin typeface="Arial" panose="020B0604020202020204" pitchFamily="34" charset="0"/>
                <a:ea typeface="Times New Roman" panose="02020603050405020304" pitchFamily="18" charset="0"/>
                <a:cs typeface="Times New Roman" panose="02020603050405020304" pitchFamily="18" charset="0"/>
              </a:rPr>
              <a:t>National government has allocated significant amounts of resources through various conditional grants mainly for Municipal Infrastructure Grant (MIG), Water Services Infrastructure Grant (WSIG). </a:t>
            </a:r>
            <a:endParaRPr lang="en-ZA" sz="1600"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9416143" y="119743"/>
            <a:ext cx="1143000" cy="523220"/>
          </a:xfrm>
          <a:prstGeom prst="rect">
            <a:avLst/>
          </a:prstGeom>
          <a:noFill/>
        </p:spPr>
        <p:txBody>
          <a:bodyPr wrap="square" rtlCol="0">
            <a:spAutoFit/>
          </a:bodyPr>
          <a:lstStyle/>
          <a:p>
            <a:fld id="{F45613C7-B4AA-41F2-AAD5-CD67FCEDD954}" type="slidenum">
              <a:rPr lang="en-ZA" sz="2800" b="1" smtClean="0"/>
              <a:t>27</a:t>
            </a:fld>
            <a:endParaRPr lang="en-ZA" sz="2800" b="1" dirty="0"/>
          </a:p>
        </p:txBody>
      </p:sp>
      <p:sp>
        <p:nvSpPr>
          <p:cNvPr id="7" name="Rectangle 6"/>
          <p:cNvSpPr/>
          <p:nvPr/>
        </p:nvSpPr>
        <p:spPr>
          <a:xfrm>
            <a:off x="0" y="1"/>
            <a:ext cx="10691813" cy="5107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spcAft>
                <a:spcPts val="513"/>
              </a:spcAft>
              <a:defRPr/>
            </a:pPr>
            <a:endParaRPr lang="en-US" sz="2200" b="1" dirty="0" smtClean="0">
              <a:solidFill>
                <a:srgbClr val="F79646">
                  <a:lumMod val="50000"/>
                </a:srgbClr>
              </a:solidFill>
              <a:latin typeface="Arial" pitchFamily="34" charset="0"/>
              <a:cs typeface="Arial" pitchFamily="34" charset="0"/>
            </a:endParaRPr>
          </a:p>
          <a:p>
            <a:pPr>
              <a:spcAft>
                <a:spcPts val="513"/>
              </a:spcAft>
              <a:defRPr/>
            </a:pPr>
            <a:r>
              <a:rPr lang="en-US" sz="2200" b="1" dirty="0" smtClean="0">
                <a:solidFill>
                  <a:srgbClr val="F79646">
                    <a:lumMod val="50000"/>
                  </a:srgbClr>
                </a:solidFill>
                <a:latin typeface="Arial" pitchFamily="34" charset="0"/>
                <a:cs typeface="Arial" pitchFamily="34" charset="0"/>
              </a:rPr>
              <a:t>SERVICE DELIVERY</a:t>
            </a:r>
            <a:endParaRPr lang="en-ZA" sz="2200" b="1" dirty="0">
              <a:solidFill>
                <a:srgbClr val="F79646">
                  <a:lumMod val="50000"/>
                </a:srgbClr>
              </a:solidFill>
              <a:latin typeface="Arial" pitchFamily="34" charset="0"/>
              <a:cs typeface="Arial" pitchFamily="34" charset="0"/>
            </a:endParaRPr>
          </a:p>
          <a:p>
            <a:pPr lvl="0">
              <a:spcAft>
                <a:spcPts val="513"/>
              </a:spcAft>
              <a:defRPr/>
            </a:pPr>
            <a:endParaRPr lang="en-ZA" sz="2200" b="1" dirty="0">
              <a:solidFill>
                <a:srgbClr val="F79646">
                  <a:lumMod val="50000"/>
                </a:srgbClr>
              </a:solidFill>
              <a:latin typeface="Arial" pitchFamily="34" charset="0"/>
              <a:cs typeface="Arial" pitchFamily="34" charset="0"/>
            </a:endParaRPr>
          </a:p>
        </p:txBody>
      </p:sp>
      <p:sp>
        <p:nvSpPr>
          <p:cNvPr id="8"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27</a:t>
            </a:fld>
            <a:endParaRPr lang="en-ZA" b="1" dirty="0"/>
          </a:p>
        </p:txBody>
      </p:sp>
    </p:spTree>
    <p:extLst>
      <p:ext uri="{BB962C8B-B14F-4D97-AF65-F5344CB8AC3E}">
        <p14:creationId xmlns:p14="http://schemas.microsoft.com/office/powerpoint/2010/main" val="618488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28</a:t>
            </a:fld>
            <a:endParaRPr lang="en-US" dirty="0"/>
          </a:p>
        </p:txBody>
      </p:sp>
      <p:sp>
        <p:nvSpPr>
          <p:cNvPr id="3" name="Rectangle 2"/>
          <p:cNvSpPr/>
          <p:nvPr/>
        </p:nvSpPr>
        <p:spPr>
          <a:xfrm>
            <a:off x="71120" y="4673600"/>
            <a:ext cx="10620692" cy="2031325"/>
          </a:xfrm>
          <a:prstGeom prst="rect">
            <a:avLst/>
          </a:prstGeom>
        </p:spPr>
        <p:txBody>
          <a:bodyPr wrap="square">
            <a:spAutoFit/>
          </a:bodyPr>
          <a:lstStyle/>
          <a:p>
            <a:pPr marL="285750" lvl="0" indent="-285750" algn="just">
              <a:spcBef>
                <a:spcPts val="600"/>
              </a:spcBef>
              <a:spcAft>
                <a:spcPts val="600"/>
              </a:spcAft>
              <a:buFont typeface="Wingdings" panose="05000000000000000000" pitchFamily="2" charset="2"/>
              <a:buChar char="q"/>
            </a:pPr>
            <a:r>
              <a:rPr lang="en-US" sz="1600" dirty="0">
                <a:latin typeface="Arial" panose="020B0604020202020204" pitchFamily="34" charset="0"/>
                <a:ea typeface="Times New Roman" panose="02020603050405020304" pitchFamily="18" charset="0"/>
                <a:cs typeface="Times New Roman" panose="02020603050405020304" pitchFamily="18" charset="0"/>
              </a:rPr>
              <a:t>The municipality is not spending well when it </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comes </a:t>
            </a:r>
            <a:r>
              <a:rPr lang="en-US" sz="1600" dirty="0">
                <a:latin typeface="Arial" panose="020B0604020202020204" pitchFamily="34" charset="0"/>
                <a:ea typeface="Times New Roman" panose="02020603050405020304" pitchFamily="18" charset="0"/>
                <a:cs typeface="Times New Roman" panose="02020603050405020304" pitchFamily="18" charset="0"/>
              </a:rPr>
              <a:t>to the </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pivotal </a:t>
            </a:r>
            <a:r>
              <a:rPr lang="en-US" sz="1600" dirty="0">
                <a:latin typeface="Arial" panose="020B0604020202020204" pitchFamily="34" charset="0"/>
                <a:ea typeface="Times New Roman" panose="02020603050405020304" pitchFamily="18" charset="0"/>
                <a:cs typeface="Times New Roman" panose="02020603050405020304" pitchFamily="18" charset="0"/>
              </a:rPr>
              <a:t>expenditure conditional grants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a:spcBef>
                <a:spcPts val="600"/>
              </a:spcBef>
              <a:spcAft>
                <a:spcPts val="600"/>
              </a:spcAft>
              <a:buFont typeface="Wingdings" panose="05000000000000000000" pitchFamily="2" charset="2"/>
              <a:buChar char="q"/>
            </a:pPr>
            <a:r>
              <a:rPr lang="en-US" sz="1600" dirty="0">
                <a:latin typeface="Arial" panose="020B0604020202020204" pitchFamily="34" charset="0"/>
                <a:ea typeface="Times New Roman" panose="02020603050405020304" pitchFamily="18" charset="0"/>
                <a:cs typeface="Times New Roman" panose="02020603050405020304" pitchFamily="18" charset="0"/>
              </a:rPr>
              <a:t>The Municipal Infrastructure Grant had spent 1.7 per cent as at 30 September which is significantly low as the municipality is expected to have spent 45 per cent of its total annual allocation as at 31 December 2022.</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just">
              <a:spcBef>
                <a:spcPts val="600"/>
              </a:spcBef>
              <a:spcAft>
                <a:spcPts val="600"/>
              </a:spcAft>
              <a:buFont typeface="Wingdings" panose="05000000000000000000" pitchFamily="2" charset="2"/>
              <a:buChar char="q"/>
            </a:pPr>
            <a:r>
              <a:rPr lang="en-US" sz="1600" dirty="0">
                <a:latin typeface="Arial" panose="020B0604020202020204" pitchFamily="34" charset="0"/>
                <a:ea typeface="Times New Roman" panose="02020603050405020304" pitchFamily="18" charset="0"/>
                <a:cs typeface="Times New Roman" panose="02020603050405020304" pitchFamily="18" charset="0"/>
              </a:rPr>
              <a:t>The municipality is at risk of having their annual allocation reduced as a result of low expenditure, which has a direct impact on the service delivery capacity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spcBef>
                <a:spcPts val="600"/>
              </a:spcBef>
              <a:spcAft>
                <a:spcPts val="600"/>
              </a:spcAft>
              <a:buFont typeface="Wingdings" panose="05000000000000000000" pitchFamily="2" charset="2"/>
              <a:buChar char="q"/>
            </a:pPr>
            <a:r>
              <a:rPr lang="en-US" sz="1600" dirty="0">
                <a:latin typeface="Arial" panose="020B0604020202020204" pitchFamily="34" charset="0"/>
                <a:ea typeface="Times New Roman" panose="02020603050405020304" pitchFamily="18" charset="0"/>
                <a:cs typeface="Times New Roman" panose="02020603050405020304" pitchFamily="18" charset="0"/>
              </a:rPr>
              <a:t>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p:cNvSpPr txBox="1"/>
          <p:nvPr/>
        </p:nvSpPr>
        <p:spPr>
          <a:xfrm>
            <a:off x="9165771" y="119743"/>
            <a:ext cx="1110343" cy="523220"/>
          </a:xfrm>
          <a:prstGeom prst="rect">
            <a:avLst/>
          </a:prstGeom>
          <a:noFill/>
        </p:spPr>
        <p:txBody>
          <a:bodyPr wrap="square" rtlCol="0">
            <a:spAutoFit/>
          </a:bodyPr>
          <a:lstStyle/>
          <a:p>
            <a:fld id="{69F41578-34CD-4D33-A2CA-B8DB95FAD18F}" type="slidenum">
              <a:rPr lang="en-ZA" sz="2800" b="1" smtClean="0"/>
              <a:t>28</a:t>
            </a:fld>
            <a:endParaRPr lang="en-ZA" sz="2800" b="1" dirty="0"/>
          </a:p>
        </p:txBody>
      </p:sp>
      <p:sp>
        <p:nvSpPr>
          <p:cNvPr id="9" name="Rectangle 8"/>
          <p:cNvSpPr/>
          <p:nvPr/>
        </p:nvSpPr>
        <p:spPr>
          <a:xfrm>
            <a:off x="0" y="0"/>
            <a:ext cx="10691813" cy="61975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spcAft>
                <a:spcPts val="513"/>
              </a:spcAft>
              <a:defRPr/>
            </a:pPr>
            <a:r>
              <a:rPr lang="en-US" sz="2200" b="1" dirty="0" smtClean="0">
                <a:solidFill>
                  <a:srgbClr val="F79646">
                    <a:lumMod val="50000"/>
                  </a:srgbClr>
                </a:solidFill>
                <a:latin typeface="Arial" pitchFamily="34" charset="0"/>
                <a:cs typeface="Arial" pitchFamily="34" charset="0"/>
              </a:rPr>
              <a:t>SERVICE DELIVERY</a:t>
            </a:r>
            <a:endParaRPr lang="en-ZA" sz="2200" b="1" dirty="0">
              <a:solidFill>
                <a:srgbClr val="F79646">
                  <a:lumMod val="50000"/>
                </a:srgbClr>
              </a:solidFill>
              <a:latin typeface="Arial" pitchFamily="34" charset="0"/>
              <a:cs typeface="Arial" pitchFamily="34" charset="0"/>
            </a:endParaRPr>
          </a:p>
        </p:txBody>
      </p:sp>
      <p:sp>
        <p:nvSpPr>
          <p:cNvPr id="6" name="Rectangle 5"/>
          <p:cNvSpPr/>
          <p:nvPr/>
        </p:nvSpPr>
        <p:spPr>
          <a:xfrm>
            <a:off x="-101600" y="619759"/>
            <a:ext cx="10586721" cy="1231106"/>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q"/>
            </a:pPr>
            <a:r>
              <a:rPr lang="en-US" sz="1600" dirty="0">
                <a:latin typeface="Arial" panose="020B0604020202020204" pitchFamily="34" charset="0"/>
                <a:ea typeface="Times New Roman" panose="02020603050405020304" pitchFamily="18" charset="0"/>
                <a:cs typeface="Times New Roman" panose="02020603050405020304" pitchFamily="18" charset="0"/>
              </a:rPr>
              <a:t>The municipality is operating the water and sanitation services at a deficit and has not implemented cost reflective tariffs to accommodate the depreciation costs of the infrastructure. </a:t>
            </a:r>
          </a:p>
          <a:p>
            <a:pPr marL="285750" indent="-285750" algn="just">
              <a:spcBef>
                <a:spcPts val="600"/>
              </a:spcBef>
              <a:spcAft>
                <a:spcPts val="600"/>
              </a:spcAft>
              <a:buFont typeface="Wingdings" panose="05000000000000000000" pitchFamily="2" charset="2"/>
              <a:buChar char="q"/>
            </a:pPr>
            <a:r>
              <a:rPr lang="en-US" sz="1600" dirty="0">
                <a:latin typeface="Arial" panose="020B0604020202020204" pitchFamily="34" charset="0"/>
                <a:ea typeface="Times New Roman" panose="02020603050405020304" pitchFamily="18" charset="0"/>
                <a:cs typeface="Times New Roman" panose="02020603050405020304" pitchFamily="18" charset="0"/>
              </a:rPr>
              <a:t>The municipality is not adequately budgeting for the renewal and upgrading of service delivery assets which will affect the sustainability of the assets in operating at optimal capacity.</a:t>
            </a:r>
            <a:endParaRPr lang="en-ZA" sz="1600" dirty="0">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11"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28</a:t>
            </a:fld>
            <a:endParaRPr lang="en-ZA" b="1"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314960" y="2150696"/>
            <a:ext cx="9961154" cy="2546108"/>
          </a:xfrm>
          <a:prstGeom prst="rect">
            <a:avLst/>
          </a:prstGeom>
          <a:noFill/>
          <a:ln>
            <a:noFill/>
          </a:ln>
        </p:spPr>
      </p:pic>
    </p:spTree>
    <p:extLst>
      <p:ext uri="{BB962C8B-B14F-4D97-AF65-F5344CB8AC3E}">
        <p14:creationId xmlns:p14="http://schemas.microsoft.com/office/powerpoint/2010/main" val="2271369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p:cNvSpPr txBox="1">
            <a:spLocks noChangeArrowheads="1"/>
          </p:cNvSpPr>
          <p:nvPr/>
        </p:nvSpPr>
        <p:spPr bwMode="auto">
          <a:xfrm>
            <a:off x="1" y="2650397"/>
            <a:ext cx="10691812" cy="1648649"/>
          </a:xfrm>
          <a:prstGeom prst="rect">
            <a:avLst/>
          </a:prstGeom>
          <a:solidFill>
            <a:srgbClr val="9A0000"/>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lvl="0" indent="0">
              <a:buNone/>
            </a:pPr>
            <a:endParaRPr lang="en-US" sz="3000" dirty="0" smtClean="0">
              <a:solidFill>
                <a:schemeClr val="bg1"/>
              </a:solidFill>
            </a:endParaRPr>
          </a:p>
          <a:p>
            <a:pPr marL="0" indent="0" algn="ctr">
              <a:buNone/>
            </a:pPr>
            <a:r>
              <a:rPr lang="en-US" sz="2800" b="1" dirty="0">
                <a:solidFill>
                  <a:schemeClr val="bg1"/>
                </a:solidFill>
                <a:cs typeface="Arial" panose="020B0604020202020204" pitchFamily="34" charset="0"/>
              </a:rPr>
              <a:t>Part </a:t>
            </a:r>
            <a:r>
              <a:rPr lang="en-US" sz="2800" b="1" dirty="0" smtClean="0">
                <a:solidFill>
                  <a:schemeClr val="bg1"/>
                </a:solidFill>
                <a:cs typeface="Arial" panose="020B0604020202020204" pitchFamily="34" charset="0"/>
              </a:rPr>
              <a:t>3: KEY ACHIEVEMENTS &amp; RISKS</a:t>
            </a:r>
            <a:endParaRPr lang="en-US" sz="2800" b="1" dirty="0">
              <a:solidFill>
                <a:schemeClr val="bg1"/>
              </a:solidFill>
              <a:cs typeface="Arial" panose="020B0604020202020204" pitchFamily="34" charset="0"/>
            </a:endParaRPr>
          </a:p>
        </p:txBody>
      </p:sp>
      <p:sp>
        <p:nvSpPr>
          <p:cNvPr id="6"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29</a:t>
            </a:fld>
            <a:endParaRPr lang="en-ZA" b="1" dirty="0"/>
          </a:p>
        </p:txBody>
      </p:sp>
    </p:spTree>
    <p:extLst>
      <p:ext uri="{BB962C8B-B14F-4D97-AF65-F5344CB8AC3E}">
        <p14:creationId xmlns:p14="http://schemas.microsoft.com/office/powerpoint/2010/main" val="2074290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3"/>
          <p:cNvSpPr txBox="1">
            <a:spLocks noChangeArrowheads="1"/>
          </p:cNvSpPr>
          <p:nvPr/>
        </p:nvSpPr>
        <p:spPr bwMode="auto">
          <a:xfrm>
            <a:off x="1" y="2650397"/>
            <a:ext cx="10691812" cy="1648649"/>
          </a:xfrm>
          <a:prstGeom prst="rect">
            <a:avLst/>
          </a:prstGeom>
          <a:solidFill>
            <a:srgbClr val="9A0000"/>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lvl="0" indent="0">
              <a:buNone/>
            </a:pPr>
            <a:endParaRPr lang="en-US" sz="3000" dirty="0" smtClean="0">
              <a:solidFill>
                <a:schemeClr val="bg1"/>
              </a:solidFill>
            </a:endParaRPr>
          </a:p>
          <a:p>
            <a:pPr marL="0" indent="0">
              <a:buNone/>
            </a:pPr>
            <a:r>
              <a:rPr lang="en-US" sz="2800" b="1" dirty="0">
                <a:solidFill>
                  <a:schemeClr val="bg1"/>
                </a:solidFill>
                <a:cs typeface="Arial" panose="020B0604020202020204" pitchFamily="34" charset="0"/>
              </a:rPr>
              <a:t>Part </a:t>
            </a:r>
            <a:r>
              <a:rPr lang="en-US" sz="2800" b="1" dirty="0" smtClean="0">
                <a:solidFill>
                  <a:schemeClr val="bg1"/>
                </a:solidFill>
                <a:cs typeface="Arial" panose="020B0604020202020204" pitchFamily="34" charset="0"/>
              </a:rPr>
              <a:t>1: INTRODUCTION</a:t>
            </a:r>
            <a:endParaRPr lang="en-US" sz="2800" b="1" dirty="0">
              <a:solidFill>
                <a:schemeClr val="bg1"/>
              </a:solidFill>
              <a:cs typeface="Arial" panose="020B0604020202020204" pitchFamily="34" charset="0"/>
            </a:endParaRPr>
          </a:p>
        </p:txBody>
      </p:sp>
      <p:sp>
        <p:nvSpPr>
          <p:cNvPr id="4"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3</a:t>
            </a:fld>
            <a:endParaRPr lang="en-ZA" b="1" dirty="0"/>
          </a:p>
        </p:txBody>
      </p:sp>
    </p:spTree>
    <p:extLst>
      <p:ext uri="{BB962C8B-B14F-4D97-AF65-F5344CB8AC3E}">
        <p14:creationId xmlns:p14="http://schemas.microsoft.com/office/powerpoint/2010/main" val="1006335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30</a:t>
            </a:fld>
            <a:endParaRPr lang="en-US" dirty="0"/>
          </a:p>
        </p:txBody>
      </p:sp>
      <p:sp>
        <p:nvSpPr>
          <p:cNvPr id="8" name="Rectangle 7"/>
          <p:cNvSpPr/>
          <p:nvPr/>
        </p:nvSpPr>
        <p:spPr>
          <a:xfrm>
            <a:off x="0" y="1"/>
            <a:ext cx="10691813" cy="5689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2400" b="1" dirty="0" smtClean="0">
                <a:solidFill>
                  <a:srgbClr val="F79646">
                    <a:lumMod val="50000"/>
                  </a:srgbClr>
                </a:solidFill>
                <a:latin typeface="Arial" pitchFamily="34" charset="0"/>
                <a:cs typeface="Arial" pitchFamily="34" charset="0"/>
              </a:rPr>
              <a:t>KEY ACHIEVEMENTS</a:t>
            </a:r>
            <a:endParaRPr lang="en-GB" sz="2400" b="1" dirty="0">
              <a:solidFill>
                <a:srgbClr val="F79646">
                  <a:lumMod val="50000"/>
                </a:srgbClr>
              </a:solidFill>
              <a:latin typeface="Arial" pitchFamily="34" charset="0"/>
              <a:cs typeface="Arial" pitchFamily="34" charset="0"/>
            </a:endParaRPr>
          </a:p>
        </p:txBody>
      </p:sp>
      <p:sp>
        <p:nvSpPr>
          <p:cNvPr id="3" name="Rectangle 2"/>
          <p:cNvSpPr/>
          <p:nvPr/>
        </p:nvSpPr>
        <p:spPr>
          <a:xfrm>
            <a:off x="0" y="568961"/>
            <a:ext cx="10691812" cy="6155531"/>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ADM’S meter </a:t>
            </a:r>
            <a:r>
              <a:rPr lang="en-GB" sz="1600" dirty="0">
                <a:latin typeface="Arial" panose="020B0604020202020204" pitchFamily="34" charset="0"/>
                <a:cs typeface="Arial" panose="020B0604020202020204" pitchFamily="34" charset="0"/>
              </a:rPr>
              <a:t>readers provide a monthly report on the faulty meters, which is sent to Engineering S</a:t>
            </a:r>
            <a:r>
              <a:rPr lang="en-GB" sz="1600" dirty="0" smtClean="0">
                <a:latin typeface="Arial" panose="020B0604020202020204" pitchFamily="34" charset="0"/>
                <a:cs typeface="Arial" panose="020B0604020202020204" pitchFamily="34" charset="0"/>
              </a:rPr>
              <a:t>ervices</a:t>
            </a:r>
            <a:r>
              <a:rPr lang="en-GB" sz="1600" dirty="0">
                <a:latin typeface="Arial" panose="020B0604020202020204" pitchFamily="34" charset="0"/>
                <a:cs typeface="Arial" panose="020B0604020202020204" pitchFamily="34" charset="0"/>
              </a:rPr>
              <a:t>, the May 2022 report uploaded as evidence the faulty meters have been identified.  ADM is in the process of appointing a service provider to provide 20 000 meters.</a:t>
            </a:r>
          </a:p>
          <a:p>
            <a:pPr marL="285750" indent="-285750" algn="just">
              <a:lnSpc>
                <a:spcPct val="150000"/>
              </a:lnSpc>
              <a:spcBef>
                <a:spcPts val="600"/>
              </a:spcBef>
              <a:spcAft>
                <a:spcPts val="600"/>
              </a:spcAft>
              <a:buFont typeface="Wingdings" panose="05000000000000000000" pitchFamily="2" charset="2"/>
              <a:buChar char="q"/>
            </a:pPr>
            <a:r>
              <a:rPr lang="en-GB" sz="1600" dirty="0">
                <a:latin typeface="Arial" panose="020B0604020202020204" pitchFamily="34" charset="0"/>
                <a:cs typeface="Arial" panose="020B0604020202020204" pitchFamily="34" charset="0"/>
              </a:rPr>
              <a:t>The SCM unit have reviewed all 2020/21 contracts to ensure completeness of Irregular Expenditure and review of the 2021/22 contracts has </a:t>
            </a:r>
            <a:r>
              <a:rPr lang="en-GB" sz="1600" dirty="0" smtClean="0">
                <a:latin typeface="Arial" panose="020B0604020202020204" pitchFamily="34" charset="0"/>
                <a:cs typeface="Arial" panose="020B0604020202020204" pitchFamily="34" charset="0"/>
              </a:rPr>
              <a:t>commenced. </a:t>
            </a:r>
          </a:p>
          <a:p>
            <a:pPr marL="285750" indent="-285750" algn="just">
              <a:lnSpc>
                <a:spcPct val="150000"/>
              </a:lnSpc>
              <a:spcBef>
                <a:spcPts val="600"/>
              </a:spcBef>
              <a:spcAft>
                <a:spcPts val="600"/>
              </a:spcAft>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ADM </a:t>
            </a:r>
            <a:r>
              <a:rPr lang="en-GB" sz="1600" dirty="0">
                <a:latin typeface="Arial" panose="020B0604020202020204" pitchFamily="34" charset="0"/>
                <a:cs typeface="Arial" panose="020B0604020202020204" pitchFamily="34" charset="0"/>
              </a:rPr>
              <a:t>has developed and implementing UIFW expenditure reduction </a:t>
            </a:r>
            <a:r>
              <a:rPr lang="en-GB" sz="1600" dirty="0" smtClean="0">
                <a:latin typeface="Arial" panose="020B0604020202020204" pitchFamily="34" charset="0"/>
                <a:cs typeface="Arial" panose="020B0604020202020204" pitchFamily="34" charset="0"/>
              </a:rPr>
              <a:t>plan, the </a:t>
            </a:r>
            <a:r>
              <a:rPr lang="en-GB" sz="1600" dirty="0">
                <a:latin typeface="Arial" panose="020B0604020202020204" pitchFamily="34" charset="0"/>
                <a:cs typeface="Arial" panose="020B0604020202020204" pitchFamily="34" charset="0"/>
              </a:rPr>
              <a:t>performance is reported in S52(d) report, the full investigation on UIFWE is to be submitted in the next Council Meeting before the end of July 2022. </a:t>
            </a:r>
          </a:p>
          <a:p>
            <a:pPr marL="285750" indent="-285750" algn="just">
              <a:lnSpc>
                <a:spcPct val="150000"/>
              </a:lnSpc>
              <a:spcBef>
                <a:spcPts val="600"/>
              </a:spcBef>
              <a:spcAft>
                <a:spcPts val="600"/>
              </a:spcAft>
              <a:buFont typeface="Wingdings" panose="05000000000000000000" pitchFamily="2" charset="2"/>
              <a:buChar char="q"/>
            </a:pPr>
            <a:r>
              <a:rPr lang="en-GB" sz="1600" dirty="0">
                <a:latin typeface="Arial" panose="020B0604020202020204" pitchFamily="34" charset="0"/>
                <a:cs typeface="Arial" panose="020B0604020202020204" pitchFamily="34" charset="0"/>
              </a:rPr>
              <a:t>Appointed the Internal Audit </a:t>
            </a:r>
            <a:r>
              <a:rPr lang="en-GB" sz="1600" dirty="0" smtClean="0">
                <a:latin typeface="Arial" panose="020B0604020202020204" pitchFamily="34" charset="0"/>
                <a:cs typeface="Arial" panose="020B0604020202020204" pitchFamily="34" charset="0"/>
              </a:rPr>
              <a:t>co-sourced </a:t>
            </a:r>
            <a:r>
              <a:rPr lang="en-GB" sz="1600" dirty="0">
                <a:latin typeface="Arial" panose="020B0604020202020204" pitchFamily="34" charset="0"/>
                <a:cs typeface="Arial" panose="020B0604020202020204" pitchFamily="34" charset="0"/>
              </a:rPr>
              <a:t>as part of their responsibilities is to Audit the Risk Registers and progress thereof.</a:t>
            </a:r>
          </a:p>
          <a:p>
            <a:pPr marL="285750" indent="-285750" algn="just">
              <a:lnSpc>
                <a:spcPct val="150000"/>
              </a:lnSpc>
              <a:spcBef>
                <a:spcPts val="600"/>
              </a:spcBef>
              <a:spcAft>
                <a:spcPts val="600"/>
              </a:spcAft>
              <a:buFont typeface="Wingdings" panose="05000000000000000000" pitchFamily="2" charset="2"/>
              <a:buChar char="q"/>
            </a:pPr>
            <a:r>
              <a:rPr lang="en-GB" sz="1600" dirty="0">
                <a:latin typeface="Arial" panose="020B0604020202020204" pitchFamily="34" charset="0"/>
                <a:cs typeface="Arial" panose="020B0604020202020204" pitchFamily="34" charset="0"/>
              </a:rPr>
              <a:t>The 2022/2023 </a:t>
            </a:r>
            <a:r>
              <a:rPr lang="en-GB" sz="1600" dirty="0" smtClean="0">
                <a:latin typeface="Arial" panose="020B0604020202020204" pitchFamily="34" charset="0"/>
                <a:cs typeface="Arial" panose="020B0604020202020204" pitchFamily="34" charset="0"/>
              </a:rPr>
              <a:t>adopted </a:t>
            </a:r>
            <a:r>
              <a:rPr lang="en-GB" sz="1600" dirty="0">
                <a:latin typeface="Arial" panose="020B0604020202020204" pitchFamily="34" charset="0"/>
                <a:cs typeface="Arial" panose="020B0604020202020204" pitchFamily="34" charset="0"/>
              </a:rPr>
              <a:t>budget has a surplus of about R60 million on the statement of financial /capital performance but still unfunded.</a:t>
            </a:r>
          </a:p>
          <a:p>
            <a:pPr marL="285750" indent="-285750" algn="just">
              <a:lnSpc>
                <a:spcPct val="150000"/>
              </a:lnSpc>
              <a:spcBef>
                <a:spcPts val="600"/>
              </a:spcBef>
              <a:spcAft>
                <a:spcPts val="600"/>
              </a:spcAft>
              <a:buFont typeface="Wingdings" panose="05000000000000000000" pitchFamily="2" charset="2"/>
              <a:buChar char="q"/>
            </a:pPr>
            <a:r>
              <a:rPr lang="en-GB" sz="1600" dirty="0">
                <a:latin typeface="Arial" panose="020B0604020202020204" pitchFamily="34" charset="0"/>
                <a:cs typeface="Arial" panose="020B0604020202020204" pitchFamily="34" charset="0"/>
              </a:rPr>
              <a:t>Tariff calculation done using DWS model, ADM increased 2022/23 tariffs by 15% in alignment with the 13.5% increase in bulk purchases - Council approved 15% tariff increase in adopted budget.</a:t>
            </a:r>
          </a:p>
          <a:p>
            <a:pPr algn="just">
              <a:lnSpc>
                <a:spcPct val="150000"/>
              </a:lnSpc>
            </a:pPr>
            <a:endParaRPr lang="en-ZA" dirty="0"/>
          </a:p>
        </p:txBody>
      </p:sp>
      <p:sp>
        <p:nvSpPr>
          <p:cNvPr id="5" name="Rectangle 4"/>
          <p:cNvSpPr/>
          <p:nvPr/>
        </p:nvSpPr>
        <p:spPr>
          <a:xfrm>
            <a:off x="0" y="4105222"/>
            <a:ext cx="10691812" cy="369332"/>
          </a:xfrm>
          <a:prstGeom prst="rect">
            <a:avLst/>
          </a:prstGeom>
        </p:spPr>
        <p:txBody>
          <a:bodyPr wrap="square">
            <a:spAutoFit/>
          </a:bodyPr>
          <a:lstStyle/>
          <a:p>
            <a:endParaRPr lang="en-ZA" dirty="0"/>
          </a:p>
        </p:txBody>
      </p:sp>
      <p:sp>
        <p:nvSpPr>
          <p:cNvPr id="9"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30</a:t>
            </a:fld>
            <a:endParaRPr lang="en-ZA" b="1" dirty="0"/>
          </a:p>
        </p:txBody>
      </p:sp>
    </p:spTree>
    <p:extLst>
      <p:ext uri="{BB962C8B-B14F-4D97-AF65-F5344CB8AC3E}">
        <p14:creationId xmlns:p14="http://schemas.microsoft.com/office/powerpoint/2010/main" val="4012814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573" y="809057"/>
            <a:ext cx="10156666" cy="4850063"/>
          </a:xfrm>
        </p:spPr>
        <p:txBody>
          <a:bodyPr/>
          <a:lstStyle/>
          <a:p>
            <a:pPr marL="285750" indent="-285750">
              <a:lnSpc>
                <a:spcPct val="150000"/>
              </a:lnSpc>
              <a:spcBef>
                <a:spcPts val="600"/>
              </a:spcBef>
              <a:spcAft>
                <a:spcPts val="600"/>
              </a:spcAft>
              <a:buFont typeface="Wingdings" panose="05000000000000000000" pitchFamily="2" charset="2"/>
              <a:buChar char="q"/>
            </a:pPr>
            <a:r>
              <a:rPr lang="en-US" sz="1600" dirty="0">
                <a:latin typeface="Arial" panose="020B0604020202020204" pitchFamily="34" charset="0"/>
                <a:cs typeface="Arial" panose="020B0604020202020204" pitchFamily="34" charset="0"/>
              </a:rPr>
              <a:t>An amount of R23 million was collected, representing a 46% collection rate for the month of May.</a:t>
            </a:r>
          </a:p>
          <a:p>
            <a:pPr marL="285750" indent="-285750">
              <a:lnSpc>
                <a:spcPct val="150000"/>
              </a:lnSpc>
              <a:spcBef>
                <a:spcPts val="600"/>
              </a:spcBef>
              <a:spcAft>
                <a:spcPts val="600"/>
              </a:spcAft>
              <a:buFont typeface="Wingdings" panose="05000000000000000000" pitchFamily="2" charset="2"/>
              <a:buChar char="q"/>
            </a:pPr>
            <a:r>
              <a:rPr lang="en-US" sz="1600" dirty="0">
                <a:latin typeface="Arial" panose="020B0604020202020204" pitchFamily="34" charset="0"/>
                <a:cs typeface="Arial" panose="020B0604020202020204" pitchFamily="34" charset="0"/>
              </a:rPr>
              <a:t>Disconnection intention is communicated to consumers within 14-day response time.  Businesses are being disconnected and households restricted. Those businesses not coming forward after disconnection are handed over to ADM attorneys for collection.</a:t>
            </a:r>
          </a:p>
          <a:p>
            <a:pPr marL="285750" indent="-285750">
              <a:lnSpc>
                <a:spcPct val="150000"/>
              </a:lnSpc>
              <a:spcBef>
                <a:spcPts val="600"/>
              </a:spcBef>
              <a:spcAft>
                <a:spcPts val="600"/>
              </a:spcAft>
              <a:buFont typeface="Wingdings" panose="05000000000000000000" pitchFamily="2" charset="2"/>
              <a:buChar char="q"/>
            </a:pPr>
            <a:r>
              <a:rPr lang="en-US" sz="1600" dirty="0">
                <a:latin typeface="Arial" panose="020B0604020202020204" pitchFamily="34" charset="0"/>
                <a:cs typeface="Arial" panose="020B0604020202020204" pitchFamily="34" charset="0"/>
              </a:rPr>
              <a:t>SOP's have been reviewed and the revenue enhancement strategy policies have been approved with an implementation date being 1 July 2022.</a:t>
            </a:r>
          </a:p>
          <a:p>
            <a:pPr marL="285750" indent="-285750">
              <a:lnSpc>
                <a:spcPct val="150000"/>
              </a:lnSpc>
              <a:spcBef>
                <a:spcPts val="600"/>
              </a:spcBef>
              <a:spcAft>
                <a:spcPts val="600"/>
              </a:spcAft>
              <a:buFont typeface="Wingdings" panose="05000000000000000000" pitchFamily="2" charset="2"/>
              <a:buChar char="q"/>
            </a:pPr>
            <a:r>
              <a:rPr lang="en-US" sz="1600" dirty="0">
                <a:latin typeface="Arial" panose="020B0604020202020204" pitchFamily="34" charset="0"/>
                <a:cs typeface="Arial" panose="020B0604020202020204" pitchFamily="34" charset="0"/>
              </a:rPr>
              <a:t>All conditional grants have separate bank accounts. Grants are maintained at fund level in the general ledger so that the report will reflect spending and income per grant. Monthly recon of grants received and payments.</a:t>
            </a:r>
          </a:p>
          <a:p>
            <a:pPr marL="285750" indent="-285750">
              <a:lnSpc>
                <a:spcPct val="150000"/>
              </a:lnSpc>
              <a:spcBef>
                <a:spcPts val="600"/>
              </a:spcBef>
              <a:spcAft>
                <a:spcPts val="600"/>
              </a:spcAft>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Disciplinary Board </a:t>
            </a:r>
            <a:r>
              <a:rPr lang="en-US" sz="1600" dirty="0">
                <a:latin typeface="Arial" panose="020B0604020202020204" pitchFamily="34" charset="0"/>
                <a:cs typeface="Arial" panose="020B0604020202020204" pitchFamily="34" charset="0"/>
              </a:rPr>
              <a:t>established, cases referred to the Board and </a:t>
            </a:r>
            <a:r>
              <a:rPr lang="en-US" sz="1600" dirty="0" smtClean="0">
                <a:latin typeface="Arial" panose="020B0604020202020204" pitchFamily="34" charset="0"/>
                <a:cs typeface="Arial" panose="020B0604020202020204" pitchFamily="34" charset="0"/>
              </a:rPr>
              <a:t>there is sitting </a:t>
            </a:r>
            <a:r>
              <a:rPr lang="en-US" sz="1600" dirty="0">
                <a:latin typeface="Arial" panose="020B0604020202020204" pitchFamily="34" charset="0"/>
                <a:cs typeface="Arial" panose="020B0604020202020204" pitchFamily="34" charset="0"/>
              </a:rPr>
              <a:t>as part of consequence </a:t>
            </a:r>
            <a:r>
              <a:rPr lang="en-US" sz="1600" dirty="0" smtClean="0">
                <a:latin typeface="Arial" panose="020B0604020202020204" pitchFamily="34" charset="0"/>
                <a:cs typeface="Arial" panose="020B0604020202020204" pitchFamily="34" charset="0"/>
              </a:rPr>
              <a:t>management</a:t>
            </a:r>
            <a:endParaRPr lang="en-ZA"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0" y="1"/>
            <a:ext cx="10691813" cy="5486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2400" b="1" dirty="0" smtClean="0">
                <a:solidFill>
                  <a:srgbClr val="F79646">
                    <a:lumMod val="50000"/>
                  </a:srgbClr>
                </a:solidFill>
                <a:latin typeface="Arial" pitchFamily="34" charset="0"/>
                <a:cs typeface="Arial" pitchFamily="34" charset="0"/>
              </a:rPr>
              <a:t>KEY ACHIEVEMENTS</a:t>
            </a:r>
            <a:endParaRPr lang="en-GB" sz="2400" b="1" dirty="0">
              <a:solidFill>
                <a:srgbClr val="F79646">
                  <a:lumMod val="50000"/>
                </a:srgbClr>
              </a:solidFill>
              <a:latin typeface="Arial" pitchFamily="34" charset="0"/>
              <a:cs typeface="Arial" pitchFamily="34" charset="0"/>
            </a:endParaRPr>
          </a:p>
        </p:txBody>
      </p:sp>
      <p:sp>
        <p:nvSpPr>
          <p:cNvPr id="6"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31</a:t>
            </a:fld>
            <a:endParaRPr lang="en-ZA" b="1" dirty="0"/>
          </a:p>
        </p:txBody>
      </p:sp>
    </p:spTree>
    <p:extLst>
      <p:ext uri="{BB962C8B-B14F-4D97-AF65-F5344CB8AC3E}">
        <p14:creationId xmlns:p14="http://schemas.microsoft.com/office/powerpoint/2010/main" val="352446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32</a:t>
            </a:fld>
            <a:endParaRPr lang="en-US" dirty="0"/>
          </a:p>
        </p:txBody>
      </p:sp>
      <p:sp>
        <p:nvSpPr>
          <p:cNvPr id="8" name="Rectangle 7"/>
          <p:cNvSpPr/>
          <p:nvPr/>
        </p:nvSpPr>
        <p:spPr>
          <a:xfrm>
            <a:off x="0" y="0"/>
            <a:ext cx="10691813" cy="5079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2400" b="1" dirty="0" smtClean="0">
                <a:solidFill>
                  <a:srgbClr val="F79646">
                    <a:lumMod val="50000"/>
                  </a:srgbClr>
                </a:solidFill>
                <a:latin typeface="Arial" pitchFamily="34" charset="0"/>
                <a:cs typeface="Arial" pitchFamily="34" charset="0"/>
              </a:rPr>
              <a:t>KEY RISKS</a:t>
            </a:r>
            <a:endParaRPr lang="en-GB" sz="2400" b="1" dirty="0">
              <a:solidFill>
                <a:srgbClr val="F79646">
                  <a:lumMod val="50000"/>
                </a:srgbClr>
              </a:solidFill>
              <a:latin typeface="Arial" pitchFamily="34" charset="0"/>
              <a:cs typeface="Arial" pitchFamily="34" charset="0"/>
            </a:endParaRPr>
          </a:p>
        </p:txBody>
      </p:sp>
      <p:sp>
        <p:nvSpPr>
          <p:cNvPr id="3" name="Rectangle 2"/>
          <p:cNvSpPr/>
          <p:nvPr/>
        </p:nvSpPr>
        <p:spPr>
          <a:xfrm>
            <a:off x="0" y="507999"/>
            <a:ext cx="10691812" cy="7863691"/>
          </a:xfrm>
          <a:prstGeom prst="rect">
            <a:avLst/>
          </a:prstGeom>
        </p:spPr>
        <p:txBody>
          <a:bodyPr wrap="square">
            <a:spAutoFit/>
          </a:bodyPr>
          <a:lstStyle/>
          <a:p>
            <a:pPr marL="285750" indent="-285750">
              <a:lnSpc>
                <a:spcPct val="150000"/>
              </a:lnSpc>
              <a:spcBef>
                <a:spcPts val="600"/>
              </a:spcBef>
              <a:spcAft>
                <a:spcPts val="600"/>
              </a:spcAft>
              <a:buFont typeface="Wingdings" panose="05000000000000000000" pitchFamily="2" charset="2"/>
              <a:buChar char="q"/>
            </a:pPr>
            <a:r>
              <a:rPr lang="en-ZA" dirty="0">
                <a:latin typeface="Arial" panose="020B0604020202020204" pitchFamily="34" charset="0"/>
                <a:cs typeface="Arial" panose="020B0604020202020204" pitchFamily="34" charset="0"/>
              </a:rPr>
              <a:t>The position of the </a:t>
            </a:r>
            <a:r>
              <a:rPr lang="en-ZA" dirty="0" smtClean="0">
                <a:latin typeface="Arial" panose="020B0604020202020204" pitchFamily="34" charset="0"/>
                <a:cs typeface="Arial" panose="020B0604020202020204" pitchFamily="34" charset="0"/>
              </a:rPr>
              <a:t>Municipal </a:t>
            </a:r>
            <a:r>
              <a:rPr lang="en-ZA" dirty="0">
                <a:latin typeface="Arial" panose="020B0604020202020204" pitchFamily="34" charset="0"/>
                <a:cs typeface="Arial" panose="020B0604020202020204" pitchFamily="34" charset="0"/>
              </a:rPr>
              <a:t>M</a:t>
            </a:r>
            <a:r>
              <a:rPr lang="en-ZA" dirty="0" smtClean="0">
                <a:latin typeface="Arial" panose="020B0604020202020204" pitchFamily="34" charset="0"/>
                <a:cs typeface="Arial" panose="020B0604020202020204" pitchFamily="34" charset="0"/>
              </a:rPr>
              <a:t>anager </a:t>
            </a:r>
            <a:r>
              <a:rPr lang="en-ZA" dirty="0">
                <a:latin typeface="Arial" panose="020B0604020202020204" pitchFamily="34" charset="0"/>
                <a:cs typeface="Arial" panose="020B0604020202020204" pitchFamily="34" charset="0"/>
              </a:rPr>
              <a:t>has been vacant since 28</a:t>
            </a:r>
            <a:r>
              <a:rPr lang="en-ZA" baseline="30000" dirty="0">
                <a:latin typeface="Arial" panose="020B0604020202020204" pitchFamily="34" charset="0"/>
                <a:cs typeface="Arial" panose="020B0604020202020204" pitchFamily="34" charset="0"/>
              </a:rPr>
              <a:t>th</a:t>
            </a:r>
            <a:r>
              <a:rPr lang="en-ZA" dirty="0">
                <a:latin typeface="Arial" panose="020B0604020202020204" pitchFamily="34" charset="0"/>
                <a:cs typeface="Arial" panose="020B0604020202020204" pitchFamily="34" charset="0"/>
              </a:rPr>
              <a:t> June 2022 which affects the criteria used in the approval of budget roll </a:t>
            </a:r>
            <a:r>
              <a:rPr lang="en-ZA" dirty="0" smtClean="0">
                <a:latin typeface="Arial" panose="020B0604020202020204" pitchFamily="34" charset="0"/>
                <a:cs typeface="Arial" panose="020B0604020202020204" pitchFamily="34" charset="0"/>
              </a:rPr>
              <a:t>overs.</a:t>
            </a:r>
            <a:endParaRPr lang="en-ZA" dirty="0">
              <a:latin typeface="Arial" panose="020B0604020202020204" pitchFamily="34" charset="0"/>
              <a:cs typeface="Arial" panose="020B0604020202020204" pitchFamily="34" charset="0"/>
            </a:endParaRPr>
          </a:p>
          <a:p>
            <a:pPr marL="285750" indent="-285750">
              <a:lnSpc>
                <a:spcPct val="150000"/>
              </a:lnSpc>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T</a:t>
            </a:r>
            <a:r>
              <a:rPr lang="en-ZA" dirty="0">
                <a:latin typeface="Arial" panose="020B0604020202020204" pitchFamily="34" charset="0"/>
                <a:cs typeface="Arial" panose="020B0604020202020204" pitchFamily="34" charset="0"/>
              </a:rPr>
              <a:t>he municipality has not submitted the 2021/2022 pre-audited financial statements </a:t>
            </a:r>
          </a:p>
          <a:p>
            <a:pPr marL="285750" indent="-285750">
              <a:lnSpc>
                <a:spcPct val="150000"/>
              </a:lnSpc>
              <a:spcBef>
                <a:spcPts val="600"/>
              </a:spcBef>
              <a:spcAft>
                <a:spcPts val="600"/>
              </a:spcAft>
              <a:buFont typeface="Wingdings" panose="05000000000000000000" pitchFamily="2" charset="2"/>
              <a:buChar char="q"/>
            </a:pPr>
            <a:r>
              <a:rPr lang="en-ZA" dirty="0">
                <a:latin typeface="Arial" panose="020B0604020202020204" pitchFamily="34" charset="0"/>
                <a:cs typeface="Arial" panose="020B0604020202020204" pitchFamily="34" charset="0"/>
              </a:rPr>
              <a:t>The above resulted in the rejection of the R 92 million roll over application, </a:t>
            </a:r>
            <a:r>
              <a:rPr lang="en-ZA" dirty="0" smtClean="0">
                <a:latin typeface="Arial" panose="020B0604020202020204" pitchFamily="34" charset="0"/>
                <a:cs typeface="Arial" panose="020B0604020202020204" pitchFamily="34" charset="0"/>
              </a:rPr>
              <a:t>ADM has </a:t>
            </a:r>
            <a:r>
              <a:rPr lang="en-ZA" dirty="0">
                <a:latin typeface="Arial" panose="020B0604020202020204" pitchFamily="34" charset="0"/>
                <a:cs typeface="Arial" panose="020B0604020202020204" pitchFamily="34" charset="0"/>
              </a:rPr>
              <a:t>to source additional funding for the implementation of the capital projects affected</a:t>
            </a:r>
          </a:p>
          <a:p>
            <a:pPr marL="285750" indent="-285750">
              <a:lnSpc>
                <a:spcPct val="150000"/>
              </a:lnSpc>
              <a:spcBef>
                <a:spcPts val="600"/>
              </a:spcBef>
              <a:spcAft>
                <a:spcPts val="600"/>
              </a:spcAft>
              <a:buFont typeface="Wingdings" panose="05000000000000000000" pitchFamily="2" charset="2"/>
              <a:buChar char="q"/>
            </a:pPr>
            <a:r>
              <a:rPr lang="en-ZA" dirty="0" smtClean="0">
                <a:latin typeface="Arial" panose="020B0604020202020204" pitchFamily="34" charset="0"/>
                <a:cs typeface="Arial" panose="020B0604020202020204" pitchFamily="34" charset="0"/>
              </a:rPr>
              <a:t>Chief </a:t>
            </a:r>
            <a:r>
              <a:rPr lang="en-ZA" dirty="0">
                <a:latin typeface="Arial" panose="020B0604020202020204" pitchFamily="34" charset="0"/>
                <a:cs typeface="Arial" panose="020B0604020202020204" pitchFamily="34" charset="0"/>
              </a:rPr>
              <a:t>Financial Officer is on suspension </a:t>
            </a:r>
            <a:r>
              <a:rPr lang="en-ZA" dirty="0" smtClean="0">
                <a:latin typeface="Arial" panose="020B0604020202020204" pitchFamily="34" charset="0"/>
                <a:cs typeface="Arial" panose="020B0604020202020204" pitchFamily="34" charset="0"/>
              </a:rPr>
              <a:t>and this resulted to delays in the sitting of the finance work stream and  consequently delays on the progress of the </a:t>
            </a:r>
            <a:r>
              <a:rPr lang="en-ZA" dirty="0">
                <a:latin typeface="Arial" panose="020B0604020202020204" pitchFamily="34" charset="0"/>
                <a:cs typeface="Arial" panose="020B0604020202020204" pitchFamily="34" charset="0"/>
              </a:rPr>
              <a:t>implementation of the mandatory Financial Recovery </a:t>
            </a:r>
            <a:r>
              <a:rPr lang="en-ZA" dirty="0" smtClean="0">
                <a:latin typeface="Arial" panose="020B0604020202020204" pitchFamily="34" charset="0"/>
                <a:cs typeface="Arial" panose="020B0604020202020204" pitchFamily="34" charset="0"/>
              </a:rPr>
              <a:t>Plan.</a:t>
            </a:r>
            <a:endParaRPr lang="en-ZA" dirty="0">
              <a:latin typeface="Arial" panose="020B0604020202020204" pitchFamily="34" charset="0"/>
              <a:cs typeface="Arial" panose="020B0604020202020204" pitchFamily="34" charset="0"/>
            </a:endParaRPr>
          </a:p>
          <a:p>
            <a:pPr marL="285750" indent="-285750">
              <a:lnSpc>
                <a:spcPct val="150000"/>
              </a:lnSpc>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The process of ensuring that all employees are on the correct grade will be addressed in line with the Makhanda Court judgement which has set aside the illegal Grade 7 and moving at a slow pace.</a:t>
            </a:r>
          </a:p>
          <a:p>
            <a:pPr marL="285750" indent="-285750">
              <a:lnSpc>
                <a:spcPct val="150000"/>
              </a:lnSpc>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The council approval of salary increases above 4.9% stated in the Bargaining council resolution will further strain the unfunded budget position.</a:t>
            </a:r>
            <a:endParaRPr lang="en-ZA"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ZA" dirty="0"/>
          </a:p>
          <a:p>
            <a:pPr>
              <a:lnSpc>
                <a:spcPct val="150000"/>
              </a:lnSpc>
            </a:pPr>
            <a:endParaRPr lang="en-ZA" dirty="0"/>
          </a:p>
          <a:p>
            <a:r>
              <a:rPr lang="en-ZA" dirty="0"/>
              <a:t> </a:t>
            </a:r>
          </a:p>
          <a:p>
            <a:pPr>
              <a:lnSpc>
                <a:spcPct val="150000"/>
              </a:lnSpc>
            </a:pPr>
            <a:endParaRPr lang="en-ZA" dirty="0"/>
          </a:p>
          <a:p>
            <a:pPr>
              <a:lnSpc>
                <a:spcPct val="150000"/>
              </a:lnSpc>
            </a:pPr>
            <a:endParaRPr lang="en-ZA" dirty="0"/>
          </a:p>
        </p:txBody>
      </p:sp>
      <p:sp>
        <p:nvSpPr>
          <p:cNvPr id="5" name="Rectangle 4"/>
          <p:cNvSpPr/>
          <p:nvPr/>
        </p:nvSpPr>
        <p:spPr>
          <a:xfrm>
            <a:off x="0" y="4105222"/>
            <a:ext cx="10691812" cy="369332"/>
          </a:xfrm>
          <a:prstGeom prst="rect">
            <a:avLst/>
          </a:prstGeom>
        </p:spPr>
        <p:txBody>
          <a:bodyPr wrap="square">
            <a:spAutoFit/>
          </a:bodyPr>
          <a:lstStyle/>
          <a:p>
            <a:endParaRPr lang="en-ZA" dirty="0"/>
          </a:p>
        </p:txBody>
      </p:sp>
      <p:sp>
        <p:nvSpPr>
          <p:cNvPr id="9"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32</a:t>
            </a:fld>
            <a:endParaRPr lang="en-ZA" b="1" dirty="0"/>
          </a:p>
        </p:txBody>
      </p:sp>
    </p:spTree>
    <p:extLst>
      <p:ext uri="{BB962C8B-B14F-4D97-AF65-F5344CB8AC3E}">
        <p14:creationId xmlns:p14="http://schemas.microsoft.com/office/powerpoint/2010/main" val="1538300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p:cNvSpPr txBox="1">
            <a:spLocks noChangeArrowheads="1"/>
          </p:cNvSpPr>
          <p:nvPr/>
        </p:nvSpPr>
        <p:spPr bwMode="auto">
          <a:xfrm>
            <a:off x="1" y="2650397"/>
            <a:ext cx="10691812" cy="1648649"/>
          </a:xfrm>
          <a:prstGeom prst="rect">
            <a:avLst/>
          </a:prstGeom>
          <a:solidFill>
            <a:srgbClr val="9A0000"/>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lvl="0" indent="0">
              <a:buNone/>
            </a:pPr>
            <a:endParaRPr lang="en-US" sz="3000" dirty="0" smtClean="0">
              <a:solidFill>
                <a:schemeClr val="bg1"/>
              </a:solidFill>
            </a:endParaRPr>
          </a:p>
          <a:p>
            <a:pPr marL="0" indent="0" algn="ctr">
              <a:buNone/>
            </a:pPr>
            <a:r>
              <a:rPr lang="en-US" sz="2800" b="1" dirty="0">
                <a:solidFill>
                  <a:schemeClr val="bg1"/>
                </a:solidFill>
                <a:cs typeface="Arial" panose="020B0604020202020204" pitchFamily="34" charset="0"/>
              </a:rPr>
              <a:t>Part </a:t>
            </a:r>
            <a:r>
              <a:rPr lang="en-US" sz="2800" b="1" dirty="0" smtClean="0">
                <a:solidFill>
                  <a:schemeClr val="bg1"/>
                </a:solidFill>
                <a:cs typeface="Arial" panose="020B0604020202020204" pitchFamily="34" charset="0"/>
              </a:rPr>
              <a:t>4: PROGRESS ON IMPLEMENTATION OF FRP</a:t>
            </a:r>
            <a:endParaRPr lang="en-US" sz="2800" b="1" dirty="0">
              <a:solidFill>
                <a:schemeClr val="bg1"/>
              </a:solidFill>
              <a:cs typeface="Arial" panose="020B0604020202020204" pitchFamily="34" charset="0"/>
            </a:endParaRPr>
          </a:p>
          <a:p>
            <a:pPr marL="0" indent="0">
              <a:buNone/>
            </a:pPr>
            <a:endParaRPr lang="en-US" sz="2800" b="1" dirty="0">
              <a:solidFill>
                <a:schemeClr val="bg1"/>
              </a:solidFill>
              <a:cs typeface="Arial" panose="020B0604020202020204" pitchFamily="34" charset="0"/>
            </a:endParaRPr>
          </a:p>
        </p:txBody>
      </p:sp>
      <p:sp>
        <p:nvSpPr>
          <p:cNvPr id="6"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33</a:t>
            </a:fld>
            <a:endParaRPr lang="en-ZA" b="1" dirty="0"/>
          </a:p>
        </p:txBody>
      </p:sp>
    </p:spTree>
    <p:extLst>
      <p:ext uri="{BB962C8B-B14F-4D97-AF65-F5344CB8AC3E}">
        <p14:creationId xmlns:p14="http://schemas.microsoft.com/office/powerpoint/2010/main" val="2809363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34</a:t>
            </a:fld>
            <a:endParaRPr lang="en-ZA" b="1" dirty="0"/>
          </a:p>
        </p:txBody>
      </p:sp>
      <p:sp>
        <p:nvSpPr>
          <p:cNvPr id="7" name="Rectangle 6"/>
          <p:cNvSpPr/>
          <p:nvPr/>
        </p:nvSpPr>
        <p:spPr>
          <a:xfrm>
            <a:off x="0" y="1"/>
            <a:ext cx="10691813" cy="589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2400" b="1" dirty="0" smtClean="0">
                <a:solidFill>
                  <a:srgbClr val="F79646">
                    <a:lumMod val="50000"/>
                  </a:srgbClr>
                </a:solidFill>
                <a:latin typeface="Arial" pitchFamily="34" charset="0"/>
                <a:cs typeface="Arial" pitchFamily="34" charset="0"/>
              </a:rPr>
              <a:t>PROGRESS ON IMPLEMENTATION OF FINANCIAL RECOVERY PLAN</a:t>
            </a:r>
            <a:endParaRPr lang="en-GB" sz="2400" b="1" dirty="0">
              <a:solidFill>
                <a:srgbClr val="F79646">
                  <a:lumMod val="50000"/>
                </a:srgbClr>
              </a:solidFill>
              <a:latin typeface="Arial" pitchFamily="34" charset="0"/>
              <a:cs typeface="Arial" pitchFamily="34" charset="0"/>
            </a:endParaRPr>
          </a:p>
        </p:txBody>
      </p:sp>
      <p:sp>
        <p:nvSpPr>
          <p:cNvPr id="8" name="Rectangle 7"/>
          <p:cNvSpPr/>
          <p:nvPr/>
        </p:nvSpPr>
        <p:spPr>
          <a:xfrm>
            <a:off x="193040" y="545738"/>
            <a:ext cx="10149840" cy="6320513"/>
          </a:xfrm>
          <a:prstGeom prst="rect">
            <a:avLst/>
          </a:prstGeom>
        </p:spPr>
        <p:txBody>
          <a:bodyPr wrap="square">
            <a:spAutoFit/>
          </a:bodyPr>
          <a:lstStyle/>
          <a:p>
            <a:pPr marL="342900" lvl="0" indent="-342900" algn="just">
              <a:lnSpc>
                <a:spcPct val="150000"/>
              </a:lnSpc>
              <a:spcAft>
                <a:spcPts val="600"/>
              </a:spcAft>
              <a:buFont typeface="Wingdings" panose="05000000000000000000" pitchFamily="2" charset="2"/>
              <a:buChar char="q"/>
            </a:pPr>
            <a:r>
              <a:rPr lang="en-US" sz="1500" dirty="0" smtClean="0">
                <a:latin typeface="Arial" panose="020B0604020202020204" pitchFamily="34" charset="0"/>
                <a:cs typeface="Arial" panose="020B0604020202020204" pitchFamily="34" charset="0"/>
              </a:rPr>
              <a:t>ADM has </a:t>
            </a:r>
            <a:r>
              <a:rPr lang="en-US" sz="1500" dirty="0">
                <a:latin typeface="Arial" panose="020B0604020202020204" pitchFamily="34" charset="0"/>
                <a:cs typeface="Arial" panose="020B0604020202020204" pitchFamily="34" charset="0"/>
              </a:rPr>
              <a:t>been placed under Provincial Administration in terms of </a:t>
            </a:r>
            <a:r>
              <a:rPr lang="en-US" sz="1500" b="1" dirty="0">
                <a:latin typeface="Arial" panose="020B0604020202020204" pitchFamily="34" charset="0"/>
                <a:cs typeface="Arial" panose="020B0604020202020204" pitchFamily="34" charset="0"/>
              </a:rPr>
              <a:t>Section 139 (5)(a) of the Constitution of the Republic of South Africa</a:t>
            </a:r>
            <a:r>
              <a:rPr lang="en-US" sz="1500" dirty="0">
                <a:latin typeface="Arial" panose="020B0604020202020204" pitchFamily="34" charset="0"/>
                <a:cs typeface="Arial" panose="020B0604020202020204" pitchFamily="34" charset="0"/>
              </a:rPr>
              <a:t>. As a consequence of the intervention, a Financial Recovery Plan with a detailed Implementation Plan has been developed and the plan is being implemented by ADM.</a:t>
            </a:r>
            <a:endParaRPr lang="en-ZA" sz="1500" dirty="0">
              <a:latin typeface="Arial" panose="020B0604020202020204" pitchFamily="34" charset="0"/>
              <a:cs typeface="Arial" panose="020B0604020202020204" pitchFamily="34" charset="0"/>
            </a:endParaRPr>
          </a:p>
          <a:p>
            <a:pPr marL="342900" lvl="0" indent="-342900" algn="just">
              <a:lnSpc>
                <a:spcPct val="150000"/>
              </a:lnSpc>
              <a:spcAft>
                <a:spcPts val="600"/>
              </a:spcAft>
              <a:buFont typeface="Wingdings" panose="05000000000000000000" pitchFamily="2" charset="2"/>
              <a:buChar char="q"/>
            </a:pPr>
            <a:r>
              <a:rPr lang="en-US" sz="1500" dirty="0" smtClean="0">
                <a:latin typeface="Arial" panose="020B0604020202020204" pitchFamily="34" charset="0"/>
                <a:cs typeface="Arial" panose="020B0604020202020204" pitchFamily="34" charset="0"/>
              </a:rPr>
              <a:t>The </a:t>
            </a:r>
            <a:r>
              <a:rPr lang="en-US" sz="1500" dirty="0">
                <a:latin typeface="Arial" panose="020B0604020202020204" pitchFamily="34" charset="0"/>
                <a:cs typeface="Arial" panose="020B0604020202020204" pitchFamily="34" charset="0"/>
              </a:rPr>
              <a:t>Finance Work Stream meetings are convened monthly and composed of officials from the National </a:t>
            </a:r>
            <a:r>
              <a:rPr lang="en-US" sz="1500" dirty="0" smtClean="0">
                <a:latin typeface="Arial" panose="020B0604020202020204" pitchFamily="34" charset="0"/>
                <a:cs typeface="Arial" panose="020B0604020202020204" pitchFamily="34" charset="0"/>
              </a:rPr>
              <a:t>Treasury, </a:t>
            </a:r>
            <a:r>
              <a:rPr lang="en-US" sz="1500" dirty="0">
                <a:latin typeface="Arial" panose="020B0604020202020204" pitchFamily="34" charset="0"/>
                <a:cs typeface="Arial" panose="020B0604020202020204" pitchFamily="34" charset="0"/>
              </a:rPr>
              <a:t>Municipal Financial Recovery Services (MFRS), Municipal officials, SALGA, ECCOGTA &amp; Provincial Treasury. To date, 11 meetings   have been </a:t>
            </a:r>
            <a:r>
              <a:rPr lang="en-US" sz="1500" i="1" dirty="0">
                <a:latin typeface="Arial" panose="020B0604020202020204" pitchFamily="34" charset="0"/>
                <a:cs typeface="Arial" panose="020B0604020202020204" pitchFamily="34" charset="0"/>
              </a:rPr>
              <a:t>held (23 April 2021, 20 May 2021, 12 August 2021, 23 September 2021, 14 October 2021, 17 December 2021, 28 February 2022 , 04 March 2022, 12 April 2022 , 27 May </a:t>
            </a:r>
            <a:r>
              <a:rPr lang="en-US" sz="1500" i="1" dirty="0" smtClean="0">
                <a:latin typeface="Arial" panose="020B0604020202020204" pitchFamily="34" charset="0"/>
                <a:cs typeface="Arial" panose="020B0604020202020204" pitchFamily="34" charset="0"/>
              </a:rPr>
              <a:t>2022, 28 </a:t>
            </a:r>
            <a:r>
              <a:rPr lang="en-US" sz="1500" i="1" dirty="0">
                <a:latin typeface="Arial" panose="020B0604020202020204" pitchFamily="34" charset="0"/>
                <a:cs typeface="Arial" panose="020B0604020202020204" pitchFamily="34" charset="0"/>
              </a:rPr>
              <a:t>July </a:t>
            </a:r>
            <a:r>
              <a:rPr lang="en-US" sz="1500" i="1" dirty="0" smtClean="0">
                <a:latin typeface="Arial" panose="020B0604020202020204" pitchFamily="34" charset="0"/>
                <a:cs typeface="Arial" panose="020B0604020202020204" pitchFamily="34" charset="0"/>
              </a:rPr>
              <a:t>2022, 22 August’22 &amp;  22 September’22)</a:t>
            </a:r>
            <a:r>
              <a:rPr lang="en-US" sz="1500" dirty="0" smtClean="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where progress on the draft FRP Implementation Plan has been monitored and discussed with the municipality.</a:t>
            </a:r>
            <a:endParaRPr lang="en-ZA" sz="1500" dirty="0">
              <a:latin typeface="Arial" panose="020B0604020202020204" pitchFamily="34" charset="0"/>
              <a:cs typeface="Arial" panose="020B0604020202020204" pitchFamily="34" charset="0"/>
            </a:endParaRPr>
          </a:p>
          <a:p>
            <a:pPr marL="342900" indent="-342900" algn="just">
              <a:lnSpc>
                <a:spcPct val="150000"/>
              </a:lnSpc>
              <a:spcAft>
                <a:spcPts val="600"/>
              </a:spcAft>
              <a:buFont typeface="Wingdings" panose="05000000000000000000" pitchFamily="2" charset="2"/>
              <a:buChar char="q"/>
            </a:pPr>
            <a:r>
              <a:rPr lang="en-US" sz="1500" dirty="0">
                <a:latin typeface="Arial" panose="020B0604020202020204" pitchFamily="34" charset="0"/>
                <a:cs typeface="Arial" panose="020B0604020202020204" pitchFamily="34" charset="0"/>
              </a:rPr>
              <a:t>The municipality is making progress on some of the activities of the FRP, however it is noted that the municipality’s collection rate is still below the acceptable norm. Furthermore, municipality’s trading services are operating at a deficit as the municipality is not recovering the total cost of the service and has not implemented cost reflective tariffs to determine the funding gap of the service.</a:t>
            </a:r>
            <a:endParaRPr lang="en-ZA" sz="1500" dirty="0">
              <a:latin typeface="Arial" panose="020B0604020202020204" pitchFamily="34" charset="0"/>
              <a:cs typeface="Arial" panose="020B0604020202020204" pitchFamily="34" charset="0"/>
            </a:endParaRPr>
          </a:p>
          <a:p>
            <a:pPr marL="342900" indent="-342900" algn="just">
              <a:lnSpc>
                <a:spcPct val="150000"/>
              </a:lnSpc>
              <a:spcAft>
                <a:spcPts val="600"/>
              </a:spcAft>
              <a:buFont typeface="Wingdings" panose="05000000000000000000" pitchFamily="2" charset="2"/>
              <a:buChar char="q"/>
            </a:pPr>
            <a:r>
              <a:rPr lang="en-ZA" sz="1500" dirty="0">
                <a:latin typeface="Arial" panose="020B0604020202020204" pitchFamily="34" charset="0"/>
                <a:cs typeface="Arial" panose="020B0604020202020204" pitchFamily="34" charset="0"/>
              </a:rPr>
              <a:t>ADM is not moving with speed to address the </a:t>
            </a:r>
            <a:r>
              <a:rPr lang="en-ZA" sz="1500" dirty="0" err="1">
                <a:latin typeface="Arial" panose="020B0604020202020204" pitchFamily="34" charset="0"/>
                <a:cs typeface="Arial" panose="020B0604020202020204" pitchFamily="34" charset="0"/>
              </a:rPr>
              <a:t>Makhanda</a:t>
            </a:r>
            <a:r>
              <a:rPr lang="en-ZA" sz="1500" dirty="0">
                <a:latin typeface="Arial" panose="020B0604020202020204" pitchFamily="34" charset="0"/>
                <a:cs typeface="Arial" panose="020B0604020202020204" pitchFamily="34" charset="0"/>
              </a:rPr>
              <a:t> High Court judgement and as of to date, the municipality has not yet implemented the judgement and the non-implementation of this court order has negative impact on the progress of focus areas under the financial management pillar.</a:t>
            </a:r>
          </a:p>
          <a:p>
            <a:pPr algn="just">
              <a:lnSpc>
                <a:spcPct val="150000"/>
              </a:lnSpc>
              <a:spcBef>
                <a:spcPts val="600"/>
              </a:spcBef>
              <a:spcAft>
                <a:spcPts val="600"/>
              </a:spcAft>
            </a:pPr>
            <a:endParaRPr lang="en-Z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112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471267" y="467360"/>
            <a:ext cx="5220546" cy="6675119"/>
          </a:xfrm>
          <a:solidFill>
            <a:srgbClr val="FF3300"/>
          </a:solidFill>
        </p:spPr>
        <p:txBody>
          <a:bodyPr/>
          <a:lstStyle/>
          <a:p>
            <a:pPr marL="0" indent="0" algn="just" defTabSz="578817">
              <a:spcBef>
                <a:spcPts val="632"/>
              </a:spcBef>
              <a:buNone/>
              <a:defRPr/>
            </a:pPr>
            <a:r>
              <a:rPr lang="en-ZA" sz="1500" b="1" dirty="0" smtClean="0">
                <a:latin typeface="Arial" panose="020B0604020202020204" pitchFamily="34" charset="0"/>
                <a:ea typeface="Calibri" panose="020F0502020204030204" pitchFamily="34" charset="0"/>
              </a:rPr>
              <a:t>RISKS:</a:t>
            </a:r>
            <a:endParaRPr lang="en-ZA" sz="1500" b="1" dirty="0">
              <a:latin typeface="Arial" panose="020B0604020202020204" pitchFamily="34" charset="0"/>
              <a:ea typeface="Calibri" panose="020F0502020204030204" pitchFamily="34" charset="0"/>
            </a:endParaRPr>
          </a:p>
          <a:p>
            <a:pPr algn="just">
              <a:lnSpc>
                <a:spcPct val="107000"/>
              </a:lnSpc>
              <a:spcBef>
                <a:spcPts val="477"/>
              </a:spcBef>
              <a:spcAft>
                <a:spcPts val="477"/>
              </a:spcAft>
              <a:buFont typeface="Wingdings" panose="05000000000000000000" pitchFamily="2" charset="2"/>
              <a:buChar char="§"/>
              <a:defRPr/>
            </a:pPr>
            <a:r>
              <a:rPr lang="en-US" sz="1400" dirty="0">
                <a:latin typeface="Arial" panose="020B0604020202020204" pitchFamily="34" charset="0"/>
                <a:ea typeface="Calibri" panose="020F0502020204030204" pitchFamily="34" charset="0"/>
              </a:rPr>
              <a:t>The process of ensuring that all employees are on the correct grade will be addressed in line with the </a:t>
            </a:r>
            <a:r>
              <a:rPr lang="en-US" sz="1400" dirty="0" err="1">
                <a:latin typeface="Arial" panose="020B0604020202020204" pitchFamily="34" charset="0"/>
                <a:ea typeface="Calibri" panose="020F0502020204030204" pitchFamily="34" charset="0"/>
              </a:rPr>
              <a:t>Makhanda</a:t>
            </a:r>
            <a:r>
              <a:rPr lang="en-US" sz="1400" dirty="0">
                <a:latin typeface="Arial" panose="020B0604020202020204" pitchFamily="34" charset="0"/>
                <a:ea typeface="Calibri" panose="020F0502020204030204" pitchFamily="34" charset="0"/>
              </a:rPr>
              <a:t> Court judgement which has set aside the </a:t>
            </a:r>
            <a:r>
              <a:rPr lang="en-US" sz="1400" dirty="0" smtClean="0">
                <a:latin typeface="Arial" panose="020B0604020202020204" pitchFamily="34" charset="0"/>
                <a:ea typeface="Calibri" panose="020F0502020204030204" pitchFamily="34" charset="0"/>
              </a:rPr>
              <a:t>illegal Grade 7.</a:t>
            </a:r>
          </a:p>
          <a:p>
            <a:pPr algn="just">
              <a:lnSpc>
                <a:spcPct val="107000"/>
              </a:lnSpc>
              <a:spcBef>
                <a:spcPts val="477"/>
              </a:spcBef>
              <a:spcAft>
                <a:spcPts val="477"/>
              </a:spcAft>
              <a:buFont typeface="Wingdings" panose="05000000000000000000" pitchFamily="2" charset="2"/>
              <a:buChar char="§"/>
              <a:defRPr/>
            </a:pPr>
            <a:r>
              <a:rPr lang="en-US" sz="1400" dirty="0">
                <a:latin typeface="Arial" panose="020B0604020202020204" pitchFamily="34" charset="0"/>
                <a:ea typeface="Calibri" panose="020F0502020204030204" pitchFamily="34" charset="0"/>
                <a:cs typeface="Arial" panose="020B0604020202020204" pitchFamily="34" charset="0"/>
              </a:rPr>
              <a:t>The </a:t>
            </a:r>
            <a:r>
              <a:rPr lang="en-US" sz="1400" dirty="0" smtClean="0">
                <a:latin typeface="Arial" panose="020B0604020202020204" pitchFamily="34" charset="0"/>
                <a:ea typeface="Calibri" panose="020F0502020204030204" pitchFamily="34" charset="0"/>
                <a:cs typeface="Arial" panose="020B0604020202020204" pitchFamily="34" charset="0"/>
              </a:rPr>
              <a:t>decision on the salary </a:t>
            </a:r>
            <a:r>
              <a:rPr lang="en-US" sz="1400" dirty="0">
                <a:latin typeface="Arial" panose="020B0604020202020204" pitchFamily="34" charset="0"/>
                <a:ea typeface="Calibri" panose="020F0502020204030204" pitchFamily="34" charset="0"/>
                <a:cs typeface="Arial" panose="020B0604020202020204" pitchFamily="34" charset="0"/>
              </a:rPr>
              <a:t>increases will affect the funding of </a:t>
            </a:r>
            <a:r>
              <a:rPr lang="en-US" sz="1400" dirty="0" smtClean="0">
                <a:latin typeface="Arial" panose="020B0604020202020204" pitchFamily="34" charset="0"/>
                <a:ea typeface="Calibri" panose="020F0502020204030204" pitchFamily="34" charset="0"/>
                <a:cs typeface="Arial" panose="020B0604020202020204" pitchFamily="34" charset="0"/>
              </a:rPr>
              <a:t>the  2023 MTREF.</a:t>
            </a:r>
          </a:p>
          <a:p>
            <a:pPr algn="just">
              <a:lnSpc>
                <a:spcPct val="107000"/>
              </a:lnSpc>
              <a:spcBef>
                <a:spcPts val="477"/>
              </a:spcBef>
              <a:spcAft>
                <a:spcPts val="477"/>
              </a:spcAft>
              <a:buFont typeface="Wingdings" panose="05000000000000000000" pitchFamily="2" charset="2"/>
              <a:buChar char="§"/>
              <a:defRPr/>
            </a:pPr>
            <a:r>
              <a:rPr lang="en-US" sz="1400" dirty="0" smtClean="0">
                <a:latin typeface="Arial" panose="020B0604020202020204" pitchFamily="34" charset="0"/>
                <a:ea typeface="Calibri" panose="020F0502020204030204" pitchFamily="34" charset="0"/>
                <a:cs typeface="Arial" panose="020B0604020202020204" pitchFamily="34" charset="0"/>
              </a:rPr>
              <a:t>With </a:t>
            </a:r>
            <a:r>
              <a:rPr lang="en-US" sz="1400" dirty="0">
                <a:latin typeface="Arial" panose="020B0604020202020204" pitchFamily="34" charset="0"/>
                <a:ea typeface="Calibri" panose="020F0502020204030204" pitchFamily="34" charset="0"/>
                <a:cs typeface="Arial" panose="020B0604020202020204" pitchFamily="34" charset="0"/>
              </a:rPr>
              <a:t>regard to Contingent Liabilities, while progress </a:t>
            </a:r>
            <a:r>
              <a:rPr lang="en-US" sz="1400" dirty="0" smtClean="0">
                <a:latin typeface="Arial" panose="020B0604020202020204" pitchFamily="34" charset="0"/>
                <a:ea typeface="Calibri" panose="020F0502020204030204" pitchFamily="34" charset="0"/>
                <a:cs typeface="Arial" panose="020B0604020202020204" pitchFamily="34" charset="0"/>
              </a:rPr>
              <a:t>reports </a:t>
            </a:r>
            <a:r>
              <a:rPr lang="en-US" sz="1400" dirty="0">
                <a:latin typeface="Arial" panose="020B0604020202020204" pitchFamily="34" charset="0"/>
                <a:ea typeface="Calibri" panose="020F0502020204030204" pitchFamily="34" charset="0"/>
                <a:cs typeface="Arial" panose="020B0604020202020204" pitchFamily="34" charset="0"/>
              </a:rPr>
              <a:t>and comments are noted, </a:t>
            </a:r>
            <a:r>
              <a:rPr lang="en-US" sz="1400" dirty="0" smtClean="0">
                <a:latin typeface="Arial" panose="020B0604020202020204" pitchFamily="34" charset="0"/>
                <a:ea typeface="Calibri" panose="020F0502020204030204" pitchFamily="34" charset="0"/>
                <a:cs typeface="Arial" panose="020B0604020202020204" pitchFamily="34" charset="0"/>
              </a:rPr>
              <a:t>ADM is </a:t>
            </a:r>
            <a:r>
              <a:rPr lang="en-US" sz="1400" dirty="0">
                <a:latin typeface="Arial" panose="020B0604020202020204" pitchFamily="34" charset="0"/>
                <a:ea typeface="Calibri" panose="020F0502020204030204" pitchFamily="34" charset="0"/>
                <a:cs typeface="Arial" panose="020B0604020202020204" pitchFamily="34" charset="0"/>
              </a:rPr>
              <a:t>still required to report on the investigation of contingent liabilities and meetings with claimants to be held where legal action can be suspended to resolve claims amicably. Cases are dealt with by ADM Legal Services. Total contingent liabilities R186 million</a:t>
            </a:r>
          </a:p>
          <a:p>
            <a:pPr marL="144705" lvl="1" indent="-144705" algn="just" defTabSz="578817">
              <a:lnSpc>
                <a:spcPct val="107000"/>
              </a:lnSpc>
              <a:spcBef>
                <a:spcPts val="477"/>
              </a:spcBef>
              <a:spcAft>
                <a:spcPts val="477"/>
              </a:spcAft>
              <a:buFont typeface="Wingdings" panose="05000000000000000000" pitchFamily="2" charset="2"/>
              <a:buChar char="§"/>
              <a:defRPr/>
            </a:pPr>
            <a:r>
              <a:rPr lang="en-US" sz="1400" dirty="0" smtClean="0">
                <a:latin typeface="Arial" panose="020B0604020202020204" pitchFamily="34" charset="0"/>
                <a:ea typeface="Calibri" panose="020F0502020204030204" pitchFamily="34" charset="0"/>
                <a:cs typeface="Arial" panose="020B0604020202020204" pitchFamily="34" charset="0"/>
              </a:rPr>
              <a:t>ADM does </a:t>
            </a:r>
            <a:r>
              <a:rPr lang="en-US" sz="1400" dirty="0">
                <a:latin typeface="Arial" panose="020B0604020202020204" pitchFamily="34" charset="0"/>
                <a:ea typeface="Calibri" panose="020F0502020204030204" pitchFamily="34" charset="0"/>
                <a:cs typeface="Arial" panose="020B0604020202020204" pitchFamily="34" charset="0"/>
              </a:rPr>
              <a:t>not have a robust cash management tool</a:t>
            </a:r>
            <a:r>
              <a:rPr lang="en-US" sz="1400" dirty="0" smtClean="0">
                <a:latin typeface="Arial" panose="020B0604020202020204" pitchFamily="34" charset="0"/>
                <a:ea typeface="Calibri" panose="020F0502020204030204" pitchFamily="34" charset="0"/>
                <a:cs typeface="Arial" panose="020B0604020202020204" pitchFamily="34" charset="0"/>
              </a:rPr>
              <a:t>.</a:t>
            </a:r>
          </a:p>
          <a:p>
            <a:pPr marL="144705" lvl="1" indent="-144705" algn="just" defTabSz="578817">
              <a:lnSpc>
                <a:spcPct val="107000"/>
              </a:lnSpc>
              <a:spcBef>
                <a:spcPts val="477"/>
              </a:spcBef>
              <a:spcAft>
                <a:spcPts val="477"/>
              </a:spcAft>
              <a:buFont typeface="Wingdings" panose="05000000000000000000" pitchFamily="2" charset="2"/>
              <a:buChar char="§"/>
              <a:defRPr/>
            </a:pPr>
            <a:r>
              <a:rPr lang="en-US" sz="1400" dirty="0" smtClean="0">
                <a:latin typeface="Arial" panose="020B0604020202020204" pitchFamily="34" charset="0"/>
                <a:ea typeface="Calibri" panose="020F0502020204030204" pitchFamily="34" charset="0"/>
                <a:cs typeface="Arial" panose="020B0604020202020204" pitchFamily="34" charset="0"/>
              </a:rPr>
              <a:t>Instability in the Political &amp; Administration of ADM this negatively affects the  reporting and sitting as scheduled.</a:t>
            </a:r>
          </a:p>
          <a:p>
            <a:pPr marL="144705" lvl="1" indent="-144705" algn="just" defTabSz="578817">
              <a:lnSpc>
                <a:spcPct val="107000"/>
              </a:lnSpc>
              <a:spcBef>
                <a:spcPts val="477"/>
              </a:spcBef>
              <a:spcAft>
                <a:spcPts val="477"/>
              </a:spcAft>
              <a:buFont typeface="Wingdings" panose="05000000000000000000" pitchFamily="2" charset="2"/>
              <a:buChar char="§"/>
              <a:defRPr/>
            </a:pPr>
            <a:r>
              <a:rPr lang="en-US" sz="1400" dirty="0" err="1">
                <a:latin typeface="Arial" panose="020B0604020202020204" pitchFamily="34" charset="0"/>
                <a:ea typeface="Calibri" panose="020F0502020204030204" pitchFamily="34" charset="0"/>
                <a:cs typeface="Arial" panose="020B0604020202020204" pitchFamily="34" charset="0"/>
              </a:rPr>
              <a:t>Labour</a:t>
            </a:r>
            <a:r>
              <a:rPr lang="en-US" sz="1400" dirty="0">
                <a:latin typeface="Arial" panose="020B0604020202020204" pitchFamily="34" charset="0"/>
                <a:ea typeface="Calibri" panose="020F0502020204030204" pitchFamily="34" charset="0"/>
                <a:cs typeface="Arial" panose="020B0604020202020204" pitchFamily="34" charset="0"/>
              </a:rPr>
              <a:t> unrest disrupts delivery of basic services and the implementation of FRP. </a:t>
            </a:r>
          </a:p>
          <a:p>
            <a:pPr marL="144705" lvl="1" indent="-144705" algn="just" defTabSz="578817">
              <a:lnSpc>
                <a:spcPct val="107000"/>
              </a:lnSpc>
              <a:spcBef>
                <a:spcPts val="477"/>
              </a:spcBef>
              <a:spcAft>
                <a:spcPts val="477"/>
              </a:spcAft>
              <a:buFont typeface="Wingdings" panose="05000000000000000000" pitchFamily="2" charset="2"/>
              <a:buChar char="§"/>
              <a:defRPr/>
            </a:pPr>
            <a:r>
              <a:rPr lang="en-US" sz="1400" dirty="0">
                <a:latin typeface="Arial" panose="020B0604020202020204" pitchFamily="34" charset="0"/>
                <a:ea typeface="Calibri" panose="020F0502020204030204" pitchFamily="34" charset="0"/>
                <a:cs typeface="Arial" panose="020B0604020202020204" pitchFamily="34" charset="0"/>
              </a:rPr>
              <a:t>Slow spending on conditional grants present a risk to service delivery and potential financial losses due to stopping</a:t>
            </a:r>
          </a:p>
          <a:p>
            <a:pPr marL="144705" lvl="1" indent="-144705" algn="just" defTabSz="578817">
              <a:lnSpc>
                <a:spcPct val="107000"/>
              </a:lnSpc>
              <a:spcBef>
                <a:spcPts val="477"/>
              </a:spcBef>
              <a:spcAft>
                <a:spcPts val="477"/>
              </a:spcAft>
              <a:buFont typeface="Wingdings" panose="05000000000000000000" pitchFamily="2" charset="2"/>
              <a:buChar char="§"/>
              <a:defRPr/>
            </a:pPr>
            <a:r>
              <a:rPr lang="en-US" sz="1400" dirty="0">
                <a:latin typeface="Arial" panose="020B0604020202020204" pitchFamily="34" charset="0"/>
                <a:ea typeface="Calibri" panose="020F0502020204030204" pitchFamily="34" charset="0"/>
                <a:cs typeface="Arial" panose="020B0604020202020204" pitchFamily="34" charset="0"/>
              </a:rPr>
              <a:t>Non-submission of 2021/22 AFS  resulted to non-approval of roll –over grants </a:t>
            </a:r>
            <a:r>
              <a:rPr lang="en-US" sz="1400" dirty="0" smtClean="0">
                <a:latin typeface="Arial" panose="020B0604020202020204" pitchFamily="34" charset="0"/>
                <a:ea typeface="Calibri" panose="020F0502020204030204" pitchFamily="34" charset="0"/>
                <a:cs typeface="Arial" panose="020B0604020202020204" pitchFamily="34" charset="0"/>
              </a:rPr>
              <a:t>amounting approximately </a:t>
            </a:r>
            <a:r>
              <a:rPr lang="en-US" sz="1400" dirty="0">
                <a:latin typeface="Arial" panose="020B0604020202020204" pitchFamily="34" charset="0"/>
                <a:ea typeface="Calibri" panose="020F0502020204030204" pitchFamily="34" charset="0"/>
                <a:cs typeface="Arial" panose="020B0604020202020204" pitchFamily="34" charset="0"/>
              </a:rPr>
              <a:t>to </a:t>
            </a:r>
            <a:r>
              <a:rPr lang="en-US" sz="1400" dirty="0" smtClean="0">
                <a:latin typeface="Arial" panose="020B0604020202020204" pitchFamily="34" charset="0"/>
                <a:ea typeface="Calibri" panose="020F0502020204030204" pitchFamily="34" charset="0"/>
                <a:cs typeface="Arial" panose="020B0604020202020204" pitchFamily="34" charset="0"/>
              </a:rPr>
              <a:t>R92 080 million.</a:t>
            </a:r>
            <a:endParaRPr lang="en-US" sz="1400" dirty="0">
              <a:latin typeface="Arial" panose="020B0604020202020204" pitchFamily="34" charset="0"/>
              <a:ea typeface="Calibri" panose="020F0502020204030204" pitchFamily="34" charset="0"/>
              <a:cs typeface="Arial" panose="020B0604020202020204" pitchFamily="34" charset="0"/>
            </a:endParaRPr>
          </a:p>
          <a:p>
            <a:pPr marL="144705" lvl="1" indent="-144705" algn="just" defTabSz="578817">
              <a:lnSpc>
                <a:spcPct val="107000"/>
              </a:lnSpc>
              <a:spcBef>
                <a:spcPts val="477"/>
              </a:spcBef>
              <a:spcAft>
                <a:spcPts val="477"/>
              </a:spcAft>
              <a:buFont typeface="Wingdings" panose="05000000000000000000" pitchFamily="2" charset="2"/>
              <a:buChar char="§"/>
              <a:defRPr/>
            </a:pPr>
            <a:r>
              <a:rPr lang="en-US" sz="1400" dirty="0">
                <a:latin typeface="Arial" panose="020B0604020202020204" pitchFamily="34" charset="0"/>
                <a:ea typeface="Calibri" panose="020F0502020204030204" pitchFamily="34" charset="0"/>
                <a:cs typeface="Arial" panose="020B0604020202020204" pitchFamily="34" charset="0"/>
              </a:rPr>
              <a:t>Instability in leadership (political and administration) has an impact of performance and delivery of services to the community.</a:t>
            </a:r>
          </a:p>
          <a:p>
            <a:pPr marL="0" lvl="1" indent="0" algn="just" defTabSz="578817">
              <a:lnSpc>
                <a:spcPct val="107000"/>
              </a:lnSpc>
              <a:spcBef>
                <a:spcPts val="477"/>
              </a:spcBef>
              <a:spcAft>
                <a:spcPts val="477"/>
              </a:spcAft>
              <a:buNone/>
              <a:defRPr/>
            </a:pPr>
            <a:endParaRPr lang="en-US" sz="1500" b="1" i="1" dirty="0">
              <a:latin typeface="Arial" panose="020B0604020202020204" pitchFamily="34" charset="0"/>
              <a:ea typeface="Calibri" panose="020F0502020204030204" pitchFamily="34" charset="0"/>
              <a:cs typeface="Arial" panose="020B0604020202020204" pitchFamily="34" charset="0"/>
            </a:endParaRPr>
          </a:p>
          <a:p>
            <a:pPr marL="0" lvl="1" indent="0" algn="just" defTabSz="578817">
              <a:lnSpc>
                <a:spcPct val="107000"/>
              </a:lnSpc>
              <a:spcBef>
                <a:spcPts val="477"/>
              </a:spcBef>
              <a:spcAft>
                <a:spcPts val="477"/>
              </a:spcAft>
              <a:buNone/>
              <a:defRPr/>
            </a:pPr>
            <a:endParaRPr lang="en-US" sz="1500" i="1" dirty="0">
              <a:latin typeface="Arial" panose="020B0604020202020204" pitchFamily="34" charset="0"/>
              <a:ea typeface="Calibri" panose="020F0502020204030204" pitchFamily="34" charset="0"/>
              <a:cs typeface="Arial" panose="020B0604020202020204" pitchFamily="34" charset="0"/>
            </a:endParaRPr>
          </a:p>
          <a:p>
            <a:pPr marL="144705" lvl="1" indent="-144705" algn="just" defTabSz="578817">
              <a:lnSpc>
                <a:spcPct val="107000"/>
              </a:lnSpc>
              <a:spcBef>
                <a:spcPts val="477"/>
              </a:spcBef>
              <a:spcAft>
                <a:spcPts val="477"/>
              </a:spcAft>
              <a:buFont typeface="Wingdings" panose="05000000000000000000" pitchFamily="2" charset="2"/>
              <a:buChar char="§"/>
              <a:defRPr/>
            </a:pPr>
            <a:endParaRPr lang="en-US" sz="1500" i="1" dirty="0">
              <a:latin typeface="Arial" panose="020B0604020202020204" pitchFamily="34" charset="0"/>
              <a:ea typeface="Calibri" panose="020F0502020204030204" pitchFamily="34" charset="0"/>
              <a:cs typeface="Arial" panose="020B0604020202020204" pitchFamily="34" charset="0"/>
            </a:endParaRPr>
          </a:p>
          <a:p>
            <a:pPr marL="0" lvl="1" indent="0" algn="just" defTabSz="578817">
              <a:lnSpc>
                <a:spcPct val="107000"/>
              </a:lnSpc>
              <a:spcBef>
                <a:spcPts val="477"/>
              </a:spcBef>
              <a:spcAft>
                <a:spcPts val="477"/>
              </a:spcAft>
              <a:buNone/>
              <a:defRPr/>
            </a:pPr>
            <a:endParaRPr lang="en-US" sz="1500" i="1" dirty="0">
              <a:latin typeface="Arial" panose="020B0604020202020204" pitchFamily="34" charset="0"/>
              <a:ea typeface="Calibri" panose="020F0502020204030204" pitchFamily="34" charset="0"/>
              <a:cs typeface="Arial" panose="020B0604020202020204" pitchFamily="34" charset="0"/>
            </a:endParaRPr>
          </a:p>
          <a:p>
            <a:pPr marL="144705" lvl="1" indent="-144705" algn="just" defTabSz="578817">
              <a:lnSpc>
                <a:spcPct val="107000"/>
              </a:lnSpc>
              <a:spcBef>
                <a:spcPts val="477"/>
              </a:spcBef>
              <a:spcAft>
                <a:spcPts val="477"/>
              </a:spcAft>
              <a:buFont typeface="Wingdings" panose="05000000000000000000" pitchFamily="2" charset="2"/>
              <a:buChar char="§"/>
              <a:defRPr/>
            </a:pPr>
            <a:endParaRPr lang="en-ZA"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lvl="1" indent="0" algn="just" defTabSz="578817">
              <a:lnSpc>
                <a:spcPct val="107000"/>
              </a:lnSpc>
              <a:spcBef>
                <a:spcPts val="477"/>
              </a:spcBef>
              <a:spcAft>
                <a:spcPts val="477"/>
              </a:spcAft>
              <a:buNone/>
              <a:defRPr/>
            </a:pPr>
            <a:endParaRPr lang="en-ZA" sz="15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8" name="Content Placeholder 7"/>
          <p:cNvSpPr>
            <a:spLocks noGrp="1"/>
          </p:cNvSpPr>
          <p:nvPr>
            <p:ph sz="quarter" idx="4"/>
          </p:nvPr>
        </p:nvSpPr>
        <p:spPr>
          <a:xfrm>
            <a:off x="0" y="467361"/>
            <a:ext cx="5471267" cy="6675117"/>
          </a:xfrm>
          <a:solidFill>
            <a:srgbClr val="FFC000"/>
          </a:solidFill>
        </p:spPr>
        <p:txBody>
          <a:bodyPr/>
          <a:lstStyle/>
          <a:p>
            <a:pPr marL="0" indent="0" algn="just" defTabSz="578817">
              <a:spcBef>
                <a:spcPts val="632"/>
              </a:spcBef>
              <a:buNone/>
              <a:defRPr/>
            </a:pPr>
            <a:r>
              <a:rPr lang="en-ZA" sz="1600" b="1" dirty="0">
                <a:solidFill>
                  <a:prstClr val="black"/>
                </a:solidFill>
                <a:latin typeface="Arial" panose="020B0604020202020204" pitchFamily="34" charset="0"/>
                <a:ea typeface="Calibri" panose="020F0502020204030204" pitchFamily="34" charset="0"/>
              </a:rPr>
              <a:t>Below are high level activities to </a:t>
            </a:r>
            <a:r>
              <a:rPr lang="en-ZA" sz="1600" b="1" dirty="0" smtClean="0">
                <a:solidFill>
                  <a:prstClr val="black"/>
                </a:solidFill>
                <a:latin typeface="Arial" panose="020B0604020202020204" pitchFamily="34" charset="0"/>
                <a:ea typeface="Calibri" panose="020F0502020204030204" pitchFamily="34" charset="0"/>
              </a:rPr>
              <a:t>be </a:t>
            </a:r>
            <a:r>
              <a:rPr lang="en-ZA" sz="1600" b="1" dirty="0">
                <a:solidFill>
                  <a:prstClr val="black"/>
                </a:solidFill>
                <a:latin typeface="Arial" panose="020B0604020202020204" pitchFamily="34" charset="0"/>
                <a:ea typeface="Calibri" panose="020F0502020204030204" pitchFamily="34" charset="0"/>
              </a:rPr>
              <a:t>completed</a:t>
            </a:r>
            <a:r>
              <a:rPr lang="en-ZA" sz="1600" b="1" dirty="0" smtClean="0">
                <a:solidFill>
                  <a:prstClr val="black"/>
                </a:solidFill>
                <a:latin typeface="Arial" panose="020B0604020202020204" pitchFamily="34" charset="0"/>
                <a:ea typeface="Calibri" panose="020F0502020204030204" pitchFamily="34" charset="0"/>
              </a:rPr>
              <a:t>:</a:t>
            </a:r>
            <a:endParaRPr lang="en-ZA" sz="1600" b="1" dirty="0">
              <a:solidFill>
                <a:prstClr val="black"/>
              </a:solidFill>
              <a:latin typeface="Arial" panose="020B0604020202020204" pitchFamily="34" charset="0"/>
              <a:ea typeface="Calibri" panose="020F0502020204030204" pitchFamily="34" charset="0"/>
            </a:endParaRPr>
          </a:p>
          <a:p>
            <a:pPr marL="144705" indent="-144705" algn="just" defTabSz="578817">
              <a:lnSpc>
                <a:spcPct val="107000"/>
              </a:lnSpc>
              <a:spcBef>
                <a:spcPts val="477"/>
              </a:spcBef>
              <a:spcAft>
                <a:spcPts val="477"/>
              </a:spcAft>
              <a:buFont typeface="Wingdings" panose="05000000000000000000" pitchFamily="2" charset="2"/>
              <a:buChar char="§"/>
              <a:defRPr/>
            </a:pPr>
            <a:r>
              <a:rPr lang="en-US" sz="1500" dirty="0">
                <a:latin typeface="Arial" panose="020B0604020202020204" pitchFamily="34" charset="0"/>
                <a:ea typeface="Calibri" panose="020F0502020204030204" pitchFamily="34" charset="0"/>
              </a:rPr>
              <a:t>The budget funding plan of the municipality is work in progress as it will determine the alignment of FRP activities to the 2022/2023 MTREF Budget</a:t>
            </a:r>
          </a:p>
          <a:p>
            <a:pPr marL="144705" indent="-144705" algn="just" defTabSz="578817">
              <a:lnSpc>
                <a:spcPct val="107000"/>
              </a:lnSpc>
              <a:spcBef>
                <a:spcPts val="477"/>
              </a:spcBef>
              <a:spcAft>
                <a:spcPts val="477"/>
              </a:spcAft>
              <a:buFont typeface="Wingdings" panose="05000000000000000000" pitchFamily="2" charset="2"/>
              <a:buChar char="§"/>
              <a:defRPr/>
            </a:pPr>
            <a:r>
              <a:rPr lang="en-US" sz="1500" dirty="0">
                <a:latin typeface="Arial" panose="020B0604020202020204" pitchFamily="34" charset="0"/>
                <a:ea typeface="Calibri" panose="020F0502020204030204" pitchFamily="34" charset="0"/>
              </a:rPr>
              <a:t>The municipality is still calculating cost reflective tariffs to identify the costs of rendering the services</a:t>
            </a:r>
          </a:p>
          <a:p>
            <a:pPr marL="144705" indent="-144705" algn="just" defTabSz="578817">
              <a:lnSpc>
                <a:spcPct val="107000"/>
              </a:lnSpc>
              <a:spcBef>
                <a:spcPts val="477"/>
              </a:spcBef>
              <a:spcAft>
                <a:spcPts val="477"/>
              </a:spcAft>
              <a:buFont typeface="Wingdings" panose="05000000000000000000" pitchFamily="2" charset="2"/>
              <a:buChar char="§"/>
              <a:defRPr/>
            </a:pPr>
            <a:r>
              <a:rPr lang="en-US" sz="1500" dirty="0">
                <a:latin typeface="Arial" panose="020B0604020202020204" pitchFamily="34" charset="0"/>
                <a:ea typeface="Calibri" panose="020F0502020204030204" pitchFamily="34" charset="0"/>
              </a:rPr>
              <a:t>Reconciliation of Eskom accounts has </a:t>
            </a:r>
            <a:r>
              <a:rPr lang="en-US" sz="1500" dirty="0" smtClean="0">
                <a:latin typeface="Arial" panose="020B0604020202020204" pitchFamily="34" charset="0"/>
                <a:ea typeface="Calibri" panose="020F0502020204030204" pitchFamily="34" charset="0"/>
              </a:rPr>
              <a:t>begun, the </a:t>
            </a:r>
            <a:r>
              <a:rPr lang="en-US" sz="1500" dirty="0">
                <a:latin typeface="Arial" panose="020B0604020202020204" pitchFamily="34" charset="0"/>
                <a:ea typeface="Calibri" panose="020F0502020204030204" pitchFamily="34" charset="0"/>
              </a:rPr>
              <a:t>reconciliation report on the billing points (</a:t>
            </a:r>
            <a:r>
              <a:rPr lang="en-US" sz="1500" i="1" dirty="0" err="1">
                <a:latin typeface="Arial" panose="020B0604020202020204" pitchFamily="34" charset="0"/>
                <a:ea typeface="Calibri" panose="020F0502020204030204" pitchFamily="34" charset="0"/>
              </a:rPr>
              <a:t>Amatola</a:t>
            </a:r>
            <a:r>
              <a:rPr lang="en-US" sz="1500" i="1" dirty="0">
                <a:latin typeface="Arial" panose="020B0604020202020204" pitchFamily="34" charset="0"/>
                <a:ea typeface="Calibri" panose="020F0502020204030204" pitchFamily="34" charset="0"/>
              </a:rPr>
              <a:t> Water and </a:t>
            </a:r>
            <a:r>
              <a:rPr lang="en-US" sz="1500" i="1" dirty="0" smtClean="0">
                <a:latin typeface="Arial" panose="020B0604020202020204" pitchFamily="34" charset="0"/>
                <a:ea typeface="Calibri" panose="020F0502020204030204" pitchFamily="34" charset="0"/>
              </a:rPr>
              <a:t>ESKOM</a:t>
            </a:r>
            <a:r>
              <a:rPr lang="en-US" sz="1500" dirty="0" smtClean="0">
                <a:latin typeface="Arial" panose="020B0604020202020204" pitchFamily="34" charset="0"/>
                <a:ea typeface="Calibri" panose="020F0502020204030204" pitchFamily="34" charset="0"/>
              </a:rPr>
              <a:t>) </a:t>
            </a:r>
            <a:r>
              <a:rPr lang="en-US" sz="1500" dirty="0">
                <a:latin typeface="Arial" panose="020B0604020202020204" pitchFamily="34" charset="0"/>
                <a:ea typeface="Calibri" panose="020F0502020204030204" pitchFamily="34" charset="0"/>
              </a:rPr>
              <a:t>is done on a regular bases to ensure the correctness of the bills submitted. </a:t>
            </a:r>
          </a:p>
          <a:p>
            <a:pPr marL="144705" indent="-144705" algn="just" defTabSz="578817">
              <a:lnSpc>
                <a:spcPct val="107000"/>
              </a:lnSpc>
              <a:spcBef>
                <a:spcPts val="477"/>
              </a:spcBef>
              <a:spcAft>
                <a:spcPts val="477"/>
              </a:spcAft>
              <a:buFont typeface="Wingdings" panose="05000000000000000000" pitchFamily="2" charset="2"/>
              <a:buChar char="§"/>
              <a:defRPr/>
            </a:pPr>
            <a:r>
              <a:rPr lang="en-US" sz="1500" dirty="0">
                <a:latin typeface="Arial" panose="020B0604020202020204" pitchFamily="34" charset="0"/>
                <a:ea typeface="Calibri" panose="020F0502020204030204" pitchFamily="34" charset="0"/>
              </a:rPr>
              <a:t>Potable Water Supply - The tender for the appointment of the WCDM service provider is currently at procurement stage (BEC/BAC), with appointment expected to be </a:t>
            </a:r>
            <a:r>
              <a:rPr lang="en-US" sz="1500" dirty="0" err="1">
                <a:latin typeface="Arial" panose="020B0604020202020204" pitchFamily="34" charset="0"/>
                <a:ea typeface="Calibri" panose="020F0502020204030204" pitchFamily="34" charset="0"/>
              </a:rPr>
              <a:t>finalised</a:t>
            </a:r>
            <a:r>
              <a:rPr lang="en-US" sz="1500" dirty="0">
                <a:latin typeface="Arial" panose="020B0604020202020204" pitchFamily="34" charset="0"/>
                <a:ea typeface="Calibri" panose="020F0502020204030204" pitchFamily="34" charset="0"/>
              </a:rPr>
              <a:t> in June 2022 with a contract duration of 36 months. Service Provider has started and to be concluded by the end of June 2022., the strategy is being developed and implemented weekly meetings in the form of the FRP were held in which the cash situation was discussed. Meetings chaired by the MM and attended by the </a:t>
            </a:r>
            <a:r>
              <a:rPr lang="en-US" sz="1500" dirty="0" err="1">
                <a:latin typeface="Arial" panose="020B0604020202020204" pitchFamily="34" charset="0"/>
                <a:ea typeface="Calibri" panose="020F0502020204030204" pitchFamily="34" charset="0"/>
              </a:rPr>
              <a:t>HoD's</a:t>
            </a:r>
            <a:r>
              <a:rPr lang="en-US" sz="1500" dirty="0">
                <a:latin typeface="Arial" panose="020B0604020202020204" pitchFamily="34" charset="0"/>
                <a:ea typeface="Calibri" panose="020F0502020204030204" pitchFamily="34" charset="0"/>
              </a:rPr>
              <a:t>..</a:t>
            </a:r>
          </a:p>
          <a:p>
            <a:pPr marL="144705" indent="-144705" algn="just" defTabSz="578817">
              <a:lnSpc>
                <a:spcPct val="107000"/>
              </a:lnSpc>
              <a:spcBef>
                <a:spcPts val="477"/>
              </a:spcBef>
              <a:spcAft>
                <a:spcPts val="477"/>
              </a:spcAft>
              <a:buFont typeface="Wingdings" panose="05000000000000000000" pitchFamily="2" charset="2"/>
              <a:buChar char="§"/>
              <a:defRPr/>
            </a:pPr>
            <a:r>
              <a:rPr lang="en-US" sz="1500" dirty="0">
                <a:latin typeface="Arial" panose="020B0604020202020204" pitchFamily="34" charset="0"/>
                <a:ea typeface="Calibri" panose="020F0502020204030204" pitchFamily="34" charset="0"/>
              </a:rPr>
              <a:t>Installation of billing meters in rural areas has commenced - 100 billing meters installed.  A separate debtor category for Rural yard connection has been </a:t>
            </a:r>
            <a:r>
              <a:rPr lang="en-US" sz="1500" dirty="0" smtClean="0">
                <a:latin typeface="Arial" panose="020B0604020202020204" pitchFamily="34" charset="0"/>
                <a:ea typeface="Calibri" panose="020F0502020204030204" pitchFamily="34" charset="0"/>
              </a:rPr>
              <a:t>created</a:t>
            </a:r>
            <a:r>
              <a:rPr lang="en-US" sz="1500" dirty="0">
                <a:latin typeface="Arial" panose="020B0604020202020204" pitchFamily="34" charset="0"/>
                <a:ea typeface="Calibri" panose="020F0502020204030204" pitchFamily="34" charset="0"/>
              </a:rPr>
              <a:t> </a:t>
            </a:r>
            <a:r>
              <a:rPr lang="en-US" sz="1500" dirty="0" smtClean="0">
                <a:latin typeface="Arial" panose="020B0604020202020204" pitchFamily="34" charset="0"/>
                <a:ea typeface="Calibri" panose="020F0502020204030204" pitchFamily="34" charset="0"/>
              </a:rPr>
              <a:t>- </a:t>
            </a:r>
            <a:r>
              <a:rPr lang="en-US" sz="1500" dirty="0">
                <a:latin typeface="Arial" panose="020B0604020202020204" pitchFamily="34" charset="0"/>
                <a:ea typeface="Calibri" panose="020F0502020204030204" pitchFamily="34" charset="0"/>
              </a:rPr>
              <a:t>244 stands and accounts created, billing taking place monthly. </a:t>
            </a:r>
          </a:p>
          <a:p>
            <a:pPr marL="0" indent="0" algn="just" defTabSz="578817">
              <a:lnSpc>
                <a:spcPct val="107000"/>
              </a:lnSpc>
              <a:spcBef>
                <a:spcPts val="477"/>
              </a:spcBef>
              <a:spcAft>
                <a:spcPts val="477"/>
              </a:spcAft>
              <a:buNone/>
              <a:defRPr/>
            </a:pPr>
            <a:endParaRPr lang="en-US" sz="1250" dirty="0">
              <a:latin typeface="Arial" panose="020B0604020202020204" pitchFamily="34" charset="0"/>
              <a:ea typeface="Calibri" panose="020F0502020204030204" pitchFamily="34" charset="0"/>
            </a:endParaRPr>
          </a:p>
        </p:txBody>
      </p:sp>
      <p:sp>
        <p:nvSpPr>
          <p:cNvPr id="5" name="Rectangle 4"/>
          <p:cNvSpPr/>
          <p:nvPr/>
        </p:nvSpPr>
        <p:spPr>
          <a:xfrm>
            <a:off x="0" y="1"/>
            <a:ext cx="10691813" cy="4673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2400" b="1" dirty="0" smtClean="0">
                <a:solidFill>
                  <a:srgbClr val="F79646">
                    <a:lumMod val="50000"/>
                  </a:srgbClr>
                </a:solidFill>
                <a:latin typeface="Arial" pitchFamily="34" charset="0"/>
                <a:cs typeface="Arial" pitchFamily="34" charset="0"/>
              </a:rPr>
              <a:t>PROGRESS ON IMPLEMENTATION OF FINANCIAL RECOVERY PLAN</a:t>
            </a:r>
            <a:endParaRPr lang="en-GB" sz="2400" b="1" dirty="0">
              <a:solidFill>
                <a:srgbClr val="F79646">
                  <a:lumMod val="50000"/>
                </a:srgbClr>
              </a:solidFill>
              <a:latin typeface="Arial" pitchFamily="34" charset="0"/>
              <a:cs typeface="Arial" pitchFamily="34" charset="0"/>
            </a:endParaRPr>
          </a:p>
        </p:txBody>
      </p:sp>
      <p:sp>
        <p:nvSpPr>
          <p:cNvPr id="7" name="Slide Number Placeholder 1"/>
          <p:cNvSpPr txBox="1">
            <a:spLocks/>
          </p:cNvSpPr>
          <p:nvPr/>
        </p:nvSpPr>
        <p:spPr>
          <a:xfrm>
            <a:off x="9216537" y="7122156"/>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35</a:t>
            </a:fld>
            <a:endParaRPr lang="en-ZA" b="1" dirty="0"/>
          </a:p>
        </p:txBody>
      </p:sp>
    </p:spTree>
    <p:extLst>
      <p:ext uri="{BB962C8B-B14F-4D97-AF65-F5344CB8AC3E}">
        <p14:creationId xmlns:p14="http://schemas.microsoft.com/office/powerpoint/2010/main" val="2977978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p:cNvSpPr txBox="1">
            <a:spLocks noChangeArrowheads="1"/>
          </p:cNvSpPr>
          <p:nvPr/>
        </p:nvSpPr>
        <p:spPr bwMode="auto">
          <a:xfrm>
            <a:off x="1" y="2650397"/>
            <a:ext cx="10691812" cy="1648649"/>
          </a:xfrm>
          <a:prstGeom prst="rect">
            <a:avLst/>
          </a:prstGeom>
          <a:solidFill>
            <a:srgbClr val="9A0000"/>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lvl="0" indent="0">
              <a:buNone/>
            </a:pPr>
            <a:endParaRPr lang="en-US" sz="3000" dirty="0" smtClean="0">
              <a:solidFill>
                <a:schemeClr val="bg1"/>
              </a:solidFill>
            </a:endParaRPr>
          </a:p>
          <a:p>
            <a:pPr marL="0" indent="0" algn="ctr">
              <a:buNone/>
            </a:pPr>
            <a:r>
              <a:rPr lang="en-US" sz="2800" b="1" dirty="0">
                <a:solidFill>
                  <a:schemeClr val="bg1"/>
                </a:solidFill>
                <a:cs typeface="Arial" panose="020B0604020202020204" pitchFamily="34" charset="0"/>
              </a:rPr>
              <a:t>Part </a:t>
            </a:r>
            <a:r>
              <a:rPr lang="en-US" sz="2800" b="1" dirty="0" smtClean="0">
                <a:solidFill>
                  <a:schemeClr val="bg1"/>
                </a:solidFill>
                <a:cs typeface="Arial" panose="020B0604020202020204" pitchFamily="34" charset="0"/>
              </a:rPr>
              <a:t>5: SUPPORT BY PROVINCIAL TREASURY</a:t>
            </a:r>
            <a:endParaRPr lang="en-US" sz="2800" b="1" dirty="0">
              <a:solidFill>
                <a:schemeClr val="bg1"/>
              </a:solidFill>
              <a:cs typeface="Arial" panose="020B0604020202020204" pitchFamily="34" charset="0"/>
            </a:endParaRPr>
          </a:p>
        </p:txBody>
      </p:sp>
      <p:sp>
        <p:nvSpPr>
          <p:cNvPr id="6"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36</a:t>
            </a:fld>
            <a:endParaRPr lang="en-ZA" b="1" dirty="0"/>
          </a:p>
        </p:txBody>
      </p:sp>
    </p:spTree>
    <p:extLst>
      <p:ext uri="{BB962C8B-B14F-4D97-AF65-F5344CB8AC3E}">
        <p14:creationId xmlns:p14="http://schemas.microsoft.com/office/powerpoint/2010/main" val="2998407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37</a:t>
            </a:fld>
            <a:endParaRPr lang="en-US" dirty="0"/>
          </a:p>
        </p:txBody>
      </p:sp>
      <p:sp>
        <p:nvSpPr>
          <p:cNvPr id="8" name="Rectangle 7"/>
          <p:cNvSpPr/>
          <p:nvPr/>
        </p:nvSpPr>
        <p:spPr>
          <a:xfrm>
            <a:off x="0" y="0"/>
            <a:ext cx="10691813" cy="89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2400" b="1" dirty="0" smtClean="0">
                <a:solidFill>
                  <a:srgbClr val="F79646">
                    <a:lumMod val="50000"/>
                  </a:srgbClr>
                </a:solidFill>
                <a:latin typeface="Arial" pitchFamily="34" charset="0"/>
                <a:cs typeface="Arial" pitchFamily="34" charset="0"/>
              </a:rPr>
              <a:t>SUPPORT BY PROVINCIAL TREASURY</a:t>
            </a:r>
            <a:endParaRPr lang="en-GB" sz="2400" b="1" dirty="0">
              <a:solidFill>
                <a:srgbClr val="F79646">
                  <a:lumMod val="50000"/>
                </a:srgbClr>
              </a:solidFill>
              <a:latin typeface="Arial" pitchFamily="34" charset="0"/>
              <a:cs typeface="Arial" pitchFamily="34" charset="0"/>
            </a:endParaRPr>
          </a:p>
        </p:txBody>
      </p:sp>
      <p:sp>
        <p:nvSpPr>
          <p:cNvPr id="3" name="Rectangle 2"/>
          <p:cNvSpPr/>
          <p:nvPr/>
        </p:nvSpPr>
        <p:spPr>
          <a:xfrm>
            <a:off x="162560" y="890337"/>
            <a:ext cx="10529252" cy="5262979"/>
          </a:xfrm>
          <a:prstGeom prst="rect">
            <a:avLst/>
          </a:prstGeom>
        </p:spPr>
        <p:txBody>
          <a:bodyPr wrap="square">
            <a:spAutoFit/>
          </a:bodyPr>
          <a:lstStyle/>
          <a:p>
            <a:pPr marL="285750" indent="-285750">
              <a:lnSpc>
                <a:spcPct val="150000"/>
              </a:lnSpc>
              <a:buFont typeface="Wingdings" panose="05000000000000000000" pitchFamily="2" charset="2"/>
              <a:buChar char="q"/>
            </a:pPr>
            <a:r>
              <a:rPr lang="en-GB" sz="1600" dirty="0">
                <a:latin typeface="Arial" panose="020B0604020202020204" pitchFamily="34" charset="0"/>
                <a:cs typeface="Arial" panose="020B0604020202020204" pitchFamily="34" charset="0"/>
              </a:rPr>
              <a:t>Assess and review budget process plans and provide feedback </a:t>
            </a:r>
            <a:r>
              <a:rPr lang="en-GB" sz="1600" dirty="0" smtClean="0">
                <a:latin typeface="Arial" panose="020B0604020202020204" pitchFamily="34" charset="0"/>
                <a:cs typeface="Arial" panose="020B0604020202020204" pitchFamily="34" charset="0"/>
              </a:rPr>
              <a:t>to ADM</a:t>
            </a:r>
          </a:p>
          <a:p>
            <a:pPr marL="285750" indent="-285750">
              <a:lnSpc>
                <a:spcPct val="150000"/>
              </a:lnSpc>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Provide </a:t>
            </a:r>
            <a:r>
              <a:rPr lang="en-GB" sz="1600" dirty="0">
                <a:latin typeface="Arial" panose="020B0604020202020204" pitchFamily="34" charset="0"/>
                <a:cs typeface="Arial" panose="020B0604020202020204" pitchFamily="34" charset="0"/>
              </a:rPr>
              <a:t>training on the latest budget reforms and circulars and provide working session on the budget funding tool </a:t>
            </a:r>
          </a:p>
          <a:p>
            <a:pPr marL="285750" indent="-285750">
              <a:lnSpc>
                <a:spcPct val="150000"/>
              </a:lnSpc>
              <a:buFont typeface="Wingdings" panose="05000000000000000000" pitchFamily="2" charset="2"/>
              <a:buChar char="q"/>
            </a:pPr>
            <a:r>
              <a:rPr lang="en-GB" sz="1600" dirty="0">
                <a:latin typeface="Arial" panose="020B0604020202020204" pitchFamily="34" charset="0"/>
                <a:cs typeface="Arial" panose="020B0604020202020204" pitchFamily="34" charset="0"/>
              </a:rPr>
              <a:t>Assess and review municipality’s draft budgets provide feedback through assessment report</a:t>
            </a:r>
          </a:p>
          <a:p>
            <a:pPr marL="285750" indent="-285750">
              <a:lnSpc>
                <a:spcPct val="150000"/>
              </a:lnSpc>
              <a:buFont typeface="Wingdings" panose="05000000000000000000" pitchFamily="2" charset="2"/>
              <a:buChar char="q"/>
            </a:pPr>
            <a:r>
              <a:rPr lang="en-GB" sz="1600" dirty="0">
                <a:latin typeface="Arial" panose="020B0604020202020204" pitchFamily="34" charset="0"/>
                <a:cs typeface="Arial" panose="020B0604020202020204" pitchFamily="34" charset="0"/>
              </a:rPr>
              <a:t>Coordinate and participate during budget engagement </a:t>
            </a:r>
            <a:r>
              <a:rPr lang="en-GB" sz="1600" dirty="0" smtClean="0">
                <a:latin typeface="Arial" panose="020B0604020202020204" pitchFamily="34" charset="0"/>
                <a:cs typeface="Arial" panose="020B0604020202020204" pitchFamily="34" charset="0"/>
              </a:rPr>
              <a:t>sessions &amp; Review </a:t>
            </a:r>
            <a:r>
              <a:rPr lang="en-GB" sz="1600" dirty="0">
                <a:latin typeface="Arial" panose="020B0604020202020204" pitchFamily="34" charset="0"/>
                <a:cs typeface="Arial" panose="020B0604020202020204" pitchFamily="34" charset="0"/>
              </a:rPr>
              <a:t>and assess mid-year reports(S72) and provide feedback</a:t>
            </a:r>
          </a:p>
          <a:p>
            <a:pPr marL="285750" indent="-285750">
              <a:lnSpc>
                <a:spcPct val="150000"/>
              </a:lnSpc>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Monitor implementation of audit action plans and key internal controls monthly and quarterly.</a:t>
            </a:r>
          </a:p>
          <a:p>
            <a:pPr marL="285750" indent="-285750">
              <a:lnSpc>
                <a:spcPct val="150000"/>
              </a:lnSpc>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Roll –out workshop on the AFS review to BTO &amp; Internal Audit unit and provided tools on review of AFS.</a:t>
            </a:r>
            <a:endParaRPr lang="en-GB" sz="16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GB" sz="1600" dirty="0">
                <a:latin typeface="Arial" panose="020B0604020202020204" pitchFamily="34" charset="0"/>
                <a:cs typeface="Arial" panose="020B0604020202020204" pitchFamily="34" charset="0"/>
              </a:rPr>
              <a:t>Assess and review municipality’s monthly in-year reports (S71) draft budgets provide feedback through assessment report</a:t>
            </a:r>
          </a:p>
          <a:p>
            <a:pPr marL="285750" indent="-285750">
              <a:lnSpc>
                <a:spcPct val="150000"/>
              </a:lnSpc>
              <a:buFont typeface="Wingdings" panose="05000000000000000000" pitchFamily="2" charset="2"/>
              <a:buChar char="q"/>
            </a:pPr>
            <a:r>
              <a:rPr lang="en-GB" sz="1600" dirty="0">
                <a:latin typeface="Arial" panose="020B0604020202020204" pitchFamily="34" charset="0"/>
                <a:cs typeface="Arial" panose="020B0604020202020204" pitchFamily="34" charset="0"/>
              </a:rPr>
              <a:t>PT has been monitoring the implementation of the payment plans as part of the oversight role</a:t>
            </a:r>
          </a:p>
          <a:p>
            <a:pPr marL="285750" indent="-285750">
              <a:lnSpc>
                <a:spcPct val="150000"/>
              </a:lnSpc>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Provide help desk on SCM queries and roll out training on members of MPAC &amp; DC Board.</a:t>
            </a:r>
          </a:p>
          <a:p>
            <a:pPr marL="285750" indent="-285750">
              <a:lnSpc>
                <a:spcPct val="150000"/>
              </a:lnSpc>
              <a:buFont typeface="Wingdings" panose="05000000000000000000" pitchFamily="2" charset="2"/>
              <a:buChar char="q"/>
            </a:pPr>
            <a:r>
              <a:rPr lang="en-GB" sz="1600" dirty="0" smtClean="0">
                <a:latin typeface="Arial" panose="020B0604020202020204" pitchFamily="34" charset="0"/>
                <a:cs typeface="Arial" panose="020B0604020202020204" pitchFamily="34" charset="0"/>
              </a:rPr>
              <a:t>NT deployed MFIP – Technical Advisor to provide hands on support to three municipalities in the district including ADM for 24 months.</a:t>
            </a:r>
            <a:endParaRPr lang="en-ZA" sz="1600" dirty="0"/>
          </a:p>
        </p:txBody>
      </p:sp>
      <p:sp>
        <p:nvSpPr>
          <p:cNvPr id="5" name="Rectangle 4"/>
          <p:cNvSpPr/>
          <p:nvPr/>
        </p:nvSpPr>
        <p:spPr>
          <a:xfrm>
            <a:off x="0" y="4105222"/>
            <a:ext cx="10691812" cy="369332"/>
          </a:xfrm>
          <a:prstGeom prst="rect">
            <a:avLst/>
          </a:prstGeom>
        </p:spPr>
        <p:txBody>
          <a:bodyPr wrap="square">
            <a:spAutoFit/>
          </a:bodyPr>
          <a:lstStyle/>
          <a:p>
            <a:endParaRPr lang="en-ZA" dirty="0"/>
          </a:p>
        </p:txBody>
      </p:sp>
      <p:sp>
        <p:nvSpPr>
          <p:cNvPr id="9"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37</a:t>
            </a:fld>
            <a:endParaRPr lang="en-ZA" b="1" dirty="0"/>
          </a:p>
        </p:txBody>
      </p:sp>
    </p:spTree>
    <p:extLst>
      <p:ext uri="{BB962C8B-B14F-4D97-AF65-F5344CB8AC3E}">
        <p14:creationId xmlns:p14="http://schemas.microsoft.com/office/powerpoint/2010/main" val="30288634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3"/>
          <p:cNvSpPr txBox="1">
            <a:spLocks noChangeArrowheads="1"/>
          </p:cNvSpPr>
          <p:nvPr/>
        </p:nvSpPr>
        <p:spPr bwMode="auto">
          <a:xfrm>
            <a:off x="1" y="2650397"/>
            <a:ext cx="10691812" cy="1648649"/>
          </a:xfrm>
          <a:prstGeom prst="rect">
            <a:avLst/>
          </a:prstGeom>
          <a:solidFill>
            <a:srgbClr val="9A0000"/>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lvl="0" indent="0">
              <a:buNone/>
            </a:pPr>
            <a:endParaRPr lang="en-US" sz="3000" dirty="0" smtClean="0">
              <a:solidFill>
                <a:schemeClr val="bg1"/>
              </a:solidFill>
            </a:endParaRPr>
          </a:p>
          <a:p>
            <a:pPr marL="0" indent="0" algn="ctr">
              <a:buNone/>
            </a:pPr>
            <a:r>
              <a:rPr lang="en-US" sz="2800" b="1" dirty="0">
                <a:solidFill>
                  <a:schemeClr val="bg1"/>
                </a:solidFill>
                <a:cs typeface="Arial" panose="020B0604020202020204" pitchFamily="34" charset="0"/>
              </a:rPr>
              <a:t>Part </a:t>
            </a:r>
            <a:r>
              <a:rPr lang="en-US" sz="2800" b="1" dirty="0" smtClean="0">
                <a:solidFill>
                  <a:schemeClr val="bg1"/>
                </a:solidFill>
                <a:cs typeface="Arial" panose="020B0604020202020204" pitchFamily="34" charset="0"/>
              </a:rPr>
              <a:t>6: RECOMMENDATIONS</a:t>
            </a:r>
            <a:endParaRPr lang="en-US" sz="2800" b="1" dirty="0">
              <a:solidFill>
                <a:schemeClr val="bg1"/>
              </a:solidFill>
              <a:cs typeface="Arial" panose="020B0604020202020204" pitchFamily="34" charset="0"/>
            </a:endParaRPr>
          </a:p>
        </p:txBody>
      </p:sp>
      <p:sp>
        <p:nvSpPr>
          <p:cNvPr id="6"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38</a:t>
            </a:fld>
            <a:endParaRPr lang="en-ZA" b="1" dirty="0"/>
          </a:p>
        </p:txBody>
      </p:sp>
    </p:spTree>
    <p:extLst>
      <p:ext uri="{BB962C8B-B14F-4D97-AF65-F5344CB8AC3E}">
        <p14:creationId xmlns:p14="http://schemas.microsoft.com/office/powerpoint/2010/main" val="3809138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39</a:t>
            </a:fld>
            <a:endParaRPr lang="en-US" dirty="0"/>
          </a:p>
        </p:txBody>
      </p:sp>
      <p:sp>
        <p:nvSpPr>
          <p:cNvPr id="8" name="Rectangle 7"/>
          <p:cNvSpPr/>
          <p:nvPr/>
        </p:nvSpPr>
        <p:spPr>
          <a:xfrm>
            <a:off x="0" y="1"/>
            <a:ext cx="10691813" cy="5384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2400" b="1" dirty="0" smtClean="0">
                <a:solidFill>
                  <a:srgbClr val="F79646">
                    <a:lumMod val="50000"/>
                  </a:srgbClr>
                </a:solidFill>
                <a:latin typeface="Arial" pitchFamily="34" charset="0"/>
                <a:cs typeface="Arial" pitchFamily="34" charset="0"/>
              </a:rPr>
              <a:t>RECOMMENDATIONS</a:t>
            </a:r>
            <a:endParaRPr lang="en-GB" sz="2400" b="1" dirty="0">
              <a:solidFill>
                <a:srgbClr val="F79646">
                  <a:lumMod val="50000"/>
                </a:srgbClr>
              </a:solidFill>
              <a:latin typeface="Arial" pitchFamily="34" charset="0"/>
              <a:cs typeface="Arial" pitchFamily="34" charset="0"/>
            </a:endParaRPr>
          </a:p>
        </p:txBody>
      </p:sp>
      <p:sp>
        <p:nvSpPr>
          <p:cNvPr id="3" name="Rectangle 2"/>
          <p:cNvSpPr/>
          <p:nvPr/>
        </p:nvSpPr>
        <p:spPr>
          <a:xfrm>
            <a:off x="81280" y="538481"/>
            <a:ext cx="10474960" cy="5796459"/>
          </a:xfrm>
          <a:prstGeom prst="rect">
            <a:avLst/>
          </a:prstGeom>
        </p:spPr>
        <p:txBody>
          <a:bodyPr wrap="square">
            <a:spAutoFit/>
          </a:bodyPr>
          <a:lstStyle/>
          <a:p>
            <a:pPr marL="285750" indent="-285750">
              <a:lnSpc>
                <a:spcPct val="150000"/>
              </a:lnSpc>
              <a:spcBef>
                <a:spcPts val="600"/>
              </a:spcBef>
              <a:spcAft>
                <a:spcPts val="600"/>
              </a:spcAft>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It is crucial that the leadership set a </a:t>
            </a:r>
            <a:r>
              <a:rPr lang="en-GB" sz="2000" dirty="0">
                <a:latin typeface="Arial" panose="020B0604020202020204" pitchFamily="34" charset="0"/>
                <a:cs typeface="Arial" panose="020B0604020202020204" pitchFamily="34" charset="0"/>
              </a:rPr>
              <a:t>tone of zero tolerance for </a:t>
            </a:r>
            <a:r>
              <a:rPr lang="en-GB" sz="2000" dirty="0" smtClean="0">
                <a:latin typeface="Arial" panose="020B0604020202020204" pitchFamily="34" charset="0"/>
                <a:cs typeface="Arial" panose="020B0604020202020204" pitchFamily="34" charset="0"/>
              </a:rPr>
              <a:t>non-compliance and non-performance.</a:t>
            </a:r>
          </a:p>
          <a:p>
            <a:pPr marL="285750" indent="-285750">
              <a:lnSpc>
                <a:spcPct val="150000"/>
              </a:lnSpc>
              <a:spcBef>
                <a:spcPts val="600"/>
              </a:spcBef>
              <a:spcAft>
                <a:spcPts val="600"/>
              </a:spcAft>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ADM must ensure  </a:t>
            </a:r>
            <a:r>
              <a:rPr lang="en-ZA" sz="2000" dirty="0" smtClean="0">
                <a:latin typeface="Arial" panose="020B0604020202020204" pitchFamily="34" charset="0"/>
                <a:cs typeface="Arial" panose="020B0604020202020204" pitchFamily="34" charset="0"/>
              </a:rPr>
              <a:t>stability at  </a:t>
            </a:r>
            <a:r>
              <a:rPr lang="en-ZA" sz="2000" dirty="0">
                <a:latin typeface="Arial" panose="020B0604020202020204" pitchFamily="34" charset="0"/>
                <a:cs typeface="Arial" panose="020B0604020202020204" pitchFamily="34" charset="0"/>
              </a:rPr>
              <a:t>Political and </a:t>
            </a:r>
            <a:r>
              <a:rPr lang="en-ZA" sz="2000" dirty="0" smtClean="0">
                <a:latin typeface="Arial" panose="020B0604020202020204" pitchFamily="34" charset="0"/>
                <a:cs typeface="Arial" panose="020B0604020202020204" pitchFamily="34" charset="0"/>
              </a:rPr>
              <a:t>Administrative to create conducive environment for municipal performance and service delivery.</a:t>
            </a:r>
          </a:p>
          <a:p>
            <a:pPr marL="285750" indent="-285750">
              <a:lnSpc>
                <a:spcPct val="150000"/>
              </a:lnSpc>
              <a:spcBef>
                <a:spcPts val="600"/>
              </a:spcBef>
              <a:spcAft>
                <a:spcPts val="600"/>
              </a:spcAft>
              <a:buFont typeface="Wingdings" panose="05000000000000000000" pitchFamily="2" charset="2"/>
              <a:buChar char="q"/>
            </a:pPr>
            <a:r>
              <a:rPr lang="en-GB" sz="2000" dirty="0">
                <a:latin typeface="Arial" panose="020B0604020202020204" pitchFamily="34" charset="0"/>
                <a:cs typeface="Arial" panose="020B0604020202020204" pitchFamily="34" charset="0"/>
              </a:rPr>
              <a:t>Develop &amp; Monitor register </a:t>
            </a:r>
            <a:r>
              <a:rPr lang="en-GB" sz="2000" dirty="0" smtClean="0">
                <a:latin typeface="Arial" panose="020B0604020202020204" pitchFamily="34" charset="0"/>
                <a:cs typeface="Arial" panose="020B0604020202020204" pitchFamily="34" charset="0"/>
              </a:rPr>
              <a:t>to track resolutions made by Council and decisions made by Management to assess </a:t>
            </a:r>
            <a:r>
              <a:rPr lang="en-GB" sz="2000" dirty="0">
                <a:latin typeface="Arial" panose="020B0604020202020204" pitchFamily="34" charset="0"/>
                <a:cs typeface="Arial" panose="020B0604020202020204" pitchFamily="34" charset="0"/>
              </a:rPr>
              <a:t>the impact on the </a:t>
            </a:r>
            <a:r>
              <a:rPr lang="en-GB" sz="2000" dirty="0" smtClean="0">
                <a:latin typeface="Arial" panose="020B0604020202020204" pitchFamily="34" charset="0"/>
                <a:cs typeface="Arial" panose="020B0604020202020204" pitchFamily="34" charset="0"/>
              </a:rPr>
              <a:t>functionality of ADM. </a:t>
            </a:r>
            <a:endParaRPr lang="en-ZA" sz="2000" dirty="0">
              <a:latin typeface="Arial" panose="020B0604020202020204" pitchFamily="34" charset="0"/>
              <a:cs typeface="Arial" panose="020B0604020202020204" pitchFamily="34" charset="0"/>
            </a:endParaRPr>
          </a:p>
          <a:p>
            <a:pPr marL="285750" indent="-285750">
              <a:lnSpc>
                <a:spcPct val="150000"/>
              </a:lnSpc>
              <a:spcBef>
                <a:spcPts val="600"/>
              </a:spcBef>
              <a:spcAft>
                <a:spcPts val="600"/>
              </a:spcAft>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Implementation </a:t>
            </a:r>
            <a:r>
              <a:rPr lang="en-GB" sz="2000" dirty="0">
                <a:latin typeface="Arial" panose="020B0604020202020204" pitchFamily="34" charset="0"/>
                <a:cs typeface="Arial" panose="020B0604020202020204" pitchFamily="34" charset="0"/>
              </a:rPr>
              <a:t>of the </a:t>
            </a:r>
            <a:r>
              <a:rPr lang="en-GB" sz="2000" dirty="0" smtClean="0">
                <a:latin typeface="Arial" panose="020B0604020202020204" pitchFamily="34" charset="0"/>
                <a:cs typeface="Arial" panose="020B0604020202020204" pitchFamily="34" charset="0"/>
              </a:rPr>
              <a:t>Long </a:t>
            </a:r>
            <a:r>
              <a:rPr lang="en-GB" sz="2000" dirty="0">
                <a:latin typeface="Arial" panose="020B0604020202020204" pitchFamily="34" charset="0"/>
                <a:cs typeface="Arial" panose="020B0604020202020204" pitchFamily="34" charset="0"/>
              </a:rPr>
              <a:t>T</a:t>
            </a:r>
            <a:r>
              <a:rPr lang="en-GB" sz="2000" dirty="0" smtClean="0">
                <a:latin typeface="Arial" panose="020B0604020202020204" pitchFamily="34" charset="0"/>
                <a:cs typeface="Arial" panose="020B0604020202020204" pitchFamily="34" charset="0"/>
              </a:rPr>
              <a:t>erm </a:t>
            </a:r>
            <a:r>
              <a:rPr lang="en-GB" sz="2000" dirty="0">
                <a:latin typeface="Arial" panose="020B0604020202020204" pitchFamily="34" charset="0"/>
                <a:cs typeface="Arial" panose="020B0604020202020204" pitchFamily="34" charset="0"/>
              </a:rPr>
              <a:t>F</a:t>
            </a:r>
            <a:r>
              <a:rPr lang="en-GB" sz="2000" dirty="0" smtClean="0">
                <a:latin typeface="Arial" panose="020B0604020202020204" pitchFamily="34" charset="0"/>
                <a:cs typeface="Arial" panose="020B0604020202020204" pitchFamily="34" charset="0"/>
              </a:rPr>
              <a:t>inancial </a:t>
            </a:r>
            <a:r>
              <a:rPr lang="en-GB" sz="2000" dirty="0">
                <a:latin typeface="Arial" panose="020B0604020202020204" pitchFamily="34" charset="0"/>
                <a:cs typeface="Arial" panose="020B0604020202020204" pitchFamily="34" charset="0"/>
              </a:rPr>
              <a:t>P</a:t>
            </a:r>
            <a:r>
              <a:rPr lang="en-GB" sz="2000" dirty="0" smtClean="0">
                <a:latin typeface="Arial" panose="020B0604020202020204" pitchFamily="34" charset="0"/>
                <a:cs typeface="Arial" panose="020B0604020202020204" pitchFamily="34" charset="0"/>
              </a:rPr>
              <a:t>lan </a:t>
            </a:r>
            <a:r>
              <a:rPr lang="en-GB" sz="2000" dirty="0">
                <a:latin typeface="Arial" panose="020B0604020202020204" pitchFamily="34" charset="0"/>
                <a:cs typeface="Arial" panose="020B0604020202020204" pitchFamily="34" charset="0"/>
              </a:rPr>
              <a:t>to improve the funding of the budget</a:t>
            </a:r>
          </a:p>
          <a:p>
            <a:pPr marL="285750" indent="-285750">
              <a:lnSpc>
                <a:spcPct val="150000"/>
              </a:lnSpc>
              <a:spcBef>
                <a:spcPts val="600"/>
              </a:spcBef>
              <a:spcAft>
                <a:spcPts val="600"/>
              </a:spcAft>
              <a:buFont typeface="Wingdings" panose="05000000000000000000" pitchFamily="2" charset="2"/>
              <a:buChar char="q"/>
            </a:pPr>
            <a:r>
              <a:rPr lang="en-GB" sz="2000" dirty="0" smtClean="0">
                <a:latin typeface="Arial" panose="020B0604020202020204" pitchFamily="34" charset="0"/>
                <a:cs typeface="Arial" panose="020B0604020202020204" pitchFamily="34" charset="0"/>
              </a:rPr>
              <a:t>Management to ensure implementation of FRP &amp; Councillors monitor progress on the implementation of FRP.</a:t>
            </a:r>
            <a:endParaRPr lang="en-GB" sz="2000" dirty="0">
              <a:latin typeface="Arial" panose="020B0604020202020204" pitchFamily="34" charset="0"/>
              <a:cs typeface="Arial" panose="020B0604020202020204" pitchFamily="34" charset="0"/>
            </a:endParaRPr>
          </a:p>
          <a:p>
            <a:pPr marL="285750" indent="-285750">
              <a:lnSpc>
                <a:spcPct val="150000"/>
              </a:lnSpc>
              <a:spcBef>
                <a:spcPts val="600"/>
              </a:spcBef>
              <a:spcAft>
                <a:spcPts val="600"/>
              </a:spcAft>
              <a:buFont typeface="Wingdings" panose="05000000000000000000" pitchFamily="2" charset="2"/>
              <a:buChar char="q"/>
            </a:pPr>
            <a:r>
              <a:rPr lang="en-GB" dirty="0" smtClean="0">
                <a:latin typeface="Arial" panose="020B0604020202020204" pitchFamily="34" charset="0"/>
                <a:cs typeface="Arial" panose="020B0604020202020204" pitchFamily="34" charset="0"/>
              </a:rPr>
              <a:t>ADM to conduct Public </a:t>
            </a:r>
            <a:r>
              <a:rPr lang="en-GB" dirty="0">
                <a:latin typeface="Arial" panose="020B0604020202020204" pitchFamily="34" charset="0"/>
                <a:cs typeface="Arial" panose="020B0604020202020204" pitchFamily="34" charset="0"/>
              </a:rPr>
              <a:t>P</a:t>
            </a:r>
            <a:r>
              <a:rPr lang="en-GB" dirty="0" smtClean="0">
                <a:latin typeface="Arial" panose="020B0604020202020204" pitchFamily="34" charset="0"/>
                <a:cs typeface="Arial" panose="020B0604020202020204" pitchFamily="34" charset="0"/>
              </a:rPr>
              <a:t>articipation to restore public image of the ADM and address issues of  </a:t>
            </a:r>
            <a:r>
              <a:rPr lang="en-GB" dirty="0">
                <a:latin typeface="Arial" panose="020B0604020202020204" pitchFamily="34" charset="0"/>
                <a:cs typeface="Arial" panose="020B0604020202020204" pitchFamily="34" charset="0"/>
              </a:rPr>
              <a:t>the low collection rate and </a:t>
            </a:r>
            <a:r>
              <a:rPr lang="en-GB" dirty="0" smtClean="0">
                <a:latin typeface="Arial" panose="020B0604020202020204" pitchFamily="34" charset="0"/>
                <a:cs typeface="Arial" panose="020B0604020202020204" pitchFamily="34" charset="0"/>
              </a:rPr>
              <a:t>service delivery.</a:t>
            </a:r>
            <a:endParaRPr lang="en-GB" dirty="0">
              <a:latin typeface="Arial" panose="020B0604020202020204" pitchFamily="34" charset="0"/>
              <a:cs typeface="Arial" panose="020B0604020202020204" pitchFamily="34" charset="0"/>
            </a:endParaRPr>
          </a:p>
        </p:txBody>
      </p:sp>
      <p:sp>
        <p:nvSpPr>
          <p:cNvPr id="5" name="Rectangle 4"/>
          <p:cNvSpPr/>
          <p:nvPr/>
        </p:nvSpPr>
        <p:spPr>
          <a:xfrm>
            <a:off x="0" y="4105222"/>
            <a:ext cx="10691812" cy="369332"/>
          </a:xfrm>
          <a:prstGeom prst="rect">
            <a:avLst/>
          </a:prstGeom>
        </p:spPr>
        <p:txBody>
          <a:bodyPr wrap="square">
            <a:spAutoFit/>
          </a:bodyPr>
          <a:lstStyle/>
          <a:p>
            <a:endParaRPr lang="en-ZA" dirty="0"/>
          </a:p>
        </p:txBody>
      </p:sp>
      <p:sp>
        <p:nvSpPr>
          <p:cNvPr id="9"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39</a:t>
            </a:fld>
            <a:endParaRPr lang="en-ZA" b="1" dirty="0"/>
          </a:p>
        </p:txBody>
      </p:sp>
    </p:spTree>
    <p:extLst>
      <p:ext uri="{BB962C8B-B14F-4D97-AF65-F5344CB8AC3E}">
        <p14:creationId xmlns:p14="http://schemas.microsoft.com/office/powerpoint/2010/main" val="3479210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9441"/>
            <a:ext cx="10691812" cy="6407783"/>
          </a:xfrm>
        </p:spPr>
        <p:txBody>
          <a:bodyPr/>
          <a:lstStyle/>
          <a:p>
            <a:pPr algn="just">
              <a:lnSpc>
                <a:spcPct val="150000"/>
              </a:lnSpc>
              <a:spcBef>
                <a:spcPts val="600"/>
              </a:spcBef>
              <a:buFont typeface="Wingdings" panose="05000000000000000000" pitchFamily="2" charset="2"/>
              <a:buChar char="q"/>
              <a:defRPr/>
            </a:pPr>
            <a:r>
              <a:rPr lang="en-US" sz="1750" dirty="0" err="1">
                <a:latin typeface="Arial" panose="020B0604020202020204" pitchFamily="34" charset="0"/>
                <a:ea typeface="Calibri" panose="020F0502020204030204" pitchFamily="34" charset="0"/>
              </a:rPr>
              <a:t>Amathole</a:t>
            </a:r>
            <a:r>
              <a:rPr lang="en-US" sz="1750" dirty="0">
                <a:latin typeface="Arial" panose="020B0604020202020204" pitchFamily="34" charset="0"/>
                <a:ea typeface="Calibri" panose="020F0502020204030204" pitchFamily="34" charset="0"/>
              </a:rPr>
              <a:t> District Municipality  - </a:t>
            </a:r>
            <a:r>
              <a:rPr lang="en-US" sz="1750" b="1" dirty="0">
                <a:latin typeface="Arial" panose="020B0604020202020204" pitchFamily="34" charset="0"/>
                <a:ea typeface="Calibri" panose="020F0502020204030204" pitchFamily="34" charset="0"/>
              </a:rPr>
              <a:t>Category C</a:t>
            </a:r>
            <a:r>
              <a:rPr lang="en-US" sz="1750" dirty="0">
                <a:latin typeface="Arial" panose="020B0604020202020204" pitchFamily="34" charset="0"/>
                <a:ea typeface="Calibri" panose="020F0502020204030204" pitchFamily="34" charset="0"/>
              </a:rPr>
              <a:t> situated in the central part of the Province. It stretches along the Sunshine Coast from the Fish River Mouth and along the Eastern Seaboard to just south of Hole in the Wall along the Wild Coast. It is bordered to the north by the </a:t>
            </a:r>
            <a:r>
              <a:rPr lang="en-US" sz="1750" dirty="0" err="1">
                <a:latin typeface="Arial" panose="020B0604020202020204" pitchFamily="34" charset="0"/>
                <a:ea typeface="Calibri" panose="020F0502020204030204" pitchFamily="34" charset="0"/>
              </a:rPr>
              <a:t>Amathole</a:t>
            </a:r>
            <a:r>
              <a:rPr lang="en-US" sz="1750" dirty="0">
                <a:latin typeface="Arial" panose="020B0604020202020204" pitchFamily="34" charset="0"/>
                <a:ea typeface="Calibri" panose="020F0502020204030204" pitchFamily="34" charset="0"/>
              </a:rPr>
              <a:t> Mountain Range. It is comprised of six local municipalities: </a:t>
            </a:r>
            <a:r>
              <a:rPr lang="en-US" sz="1750" i="1" dirty="0" err="1">
                <a:latin typeface="Arial" panose="020B0604020202020204" pitchFamily="34" charset="0"/>
                <a:ea typeface="Calibri" panose="020F0502020204030204" pitchFamily="34" charset="0"/>
              </a:rPr>
              <a:t>Mbhashe</a:t>
            </a:r>
            <a:r>
              <a:rPr lang="en-US" sz="1750" i="1" dirty="0">
                <a:latin typeface="Arial" panose="020B0604020202020204" pitchFamily="34" charset="0"/>
                <a:ea typeface="Calibri" panose="020F0502020204030204" pitchFamily="34" charset="0"/>
              </a:rPr>
              <a:t>, </a:t>
            </a:r>
            <a:r>
              <a:rPr lang="en-US" sz="1750" i="1" dirty="0" err="1">
                <a:latin typeface="Arial" panose="020B0604020202020204" pitchFamily="34" charset="0"/>
                <a:ea typeface="Calibri" panose="020F0502020204030204" pitchFamily="34" charset="0"/>
              </a:rPr>
              <a:t>Mnquma</a:t>
            </a:r>
            <a:r>
              <a:rPr lang="en-US" sz="1750" i="1" dirty="0">
                <a:latin typeface="Arial" panose="020B0604020202020204" pitchFamily="34" charset="0"/>
                <a:ea typeface="Calibri" panose="020F0502020204030204" pitchFamily="34" charset="0"/>
              </a:rPr>
              <a:t>, Great Kei, </a:t>
            </a:r>
            <a:r>
              <a:rPr lang="en-US" sz="1750" i="1" dirty="0" err="1">
                <a:latin typeface="Arial" panose="020B0604020202020204" pitchFamily="34" charset="0"/>
                <a:ea typeface="Calibri" panose="020F0502020204030204" pitchFamily="34" charset="0"/>
              </a:rPr>
              <a:t>Amahlathi</a:t>
            </a:r>
            <a:r>
              <a:rPr lang="en-US" sz="1750" i="1" dirty="0">
                <a:latin typeface="Arial" panose="020B0604020202020204" pitchFamily="34" charset="0"/>
                <a:ea typeface="Calibri" panose="020F0502020204030204" pitchFamily="34" charset="0"/>
              </a:rPr>
              <a:t>, </a:t>
            </a:r>
            <a:r>
              <a:rPr lang="en-US" sz="1750" i="1" dirty="0" err="1">
                <a:latin typeface="Arial" panose="020B0604020202020204" pitchFamily="34" charset="0"/>
                <a:ea typeface="Calibri" panose="020F0502020204030204" pitchFamily="34" charset="0"/>
              </a:rPr>
              <a:t>Ngqushwa</a:t>
            </a:r>
            <a:r>
              <a:rPr lang="en-US" sz="1750" i="1" dirty="0">
                <a:latin typeface="Arial" panose="020B0604020202020204" pitchFamily="34" charset="0"/>
                <a:ea typeface="Calibri" panose="020F0502020204030204" pitchFamily="34" charset="0"/>
              </a:rPr>
              <a:t> &amp; Raymond Mhlaba. </a:t>
            </a:r>
          </a:p>
          <a:p>
            <a:pPr marL="0" indent="0" algn="just">
              <a:buNone/>
            </a:pPr>
            <a:endParaRPr lang="en-US" sz="400" i="1" dirty="0">
              <a:latin typeface="Arial" panose="020B0604020202020204" pitchFamily="34" charset="0"/>
              <a:cs typeface="Arial" panose="020B0604020202020204" pitchFamily="34" charset="0"/>
            </a:endParaRPr>
          </a:p>
          <a:p>
            <a:pPr algn="just">
              <a:lnSpc>
                <a:spcPct val="150000"/>
              </a:lnSpc>
              <a:spcBef>
                <a:spcPts val="600"/>
              </a:spcBef>
              <a:buFont typeface="Wingdings" panose="05000000000000000000" pitchFamily="2" charset="2"/>
              <a:buChar char="q"/>
              <a:defRPr/>
            </a:pPr>
            <a:r>
              <a:rPr lang="en-US" sz="1750" dirty="0">
                <a:latin typeface="Arial" panose="020B0604020202020204" pitchFamily="34" charset="0"/>
                <a:ea typeface="Calibri" panose="020F0502020204030204" pitchFamily="34" charset="0"/>
              </a:rPr>
              <a:t>Provincial Executive has instituted an intervention in terms of </a:t>
            </a:r>
            <a:r>
              <a:rPr lang="en-US" sz="1750" b="1" dirty="0">
                <a:latin typeface="Arial" panose="020B0604020202020204" pitchFamily="34" charset="0"/>
                <a:ea typeface="Calibri" panose="020F0502020204030204" pitchFamily="34" charset="0"/>
              </a:rPr>
              <a:t>S</a:t>
            </a:r>
            <a:r>
              <a:rPr lang="en-US" sz="1750" b="1" dirty="0" smtClean="0">
                <a:latin typeface="Arial" panose="020B0604020202020204" pitchFamily="34" charset="0"/>
                <a:ea typeface="Calibri" panose="020F0502020204030204" pitchFamily="34" charset="0"/>
              </a:rPr>
              <a:t>ection </a:t>
            </a:r>
            <a:r>
              <a:rPr lang="en-US" sz="1750" b="1" dirty="0">
                <a:latin typeface="Arial" panose="020B0604020202020204" pitchFamily="34" charset="0"/>
                <a:ea typeface="Calibri" panose="020F0502020204030204" pitchFamily="34" charset="0"/>
              </a:rPr>
              <a:t>139(5) (a) of the Constitution</a:t>
            </a:r>
            <a:r>
              <a:rPr lang="en-US" sz="1750" dirty="0">
                <a:latin typeface="Arial" panose="020B0604020202020204" pitchFamily="34" charset="0"/>
                <a:ea typeface="Calibri" panose="020F0502020204030204" pitchFamily="34" charset="0"/>
              </a:rPr>
              <a:t>. The intervention occurred in response to many challenges including difficulties in providing </a:t>
            </a:r>
            <a:r>
              <a:rPr lang="en-US" sz="1750" dirty="0" smtClean="0">
                <a:latin typeface="Arial" panose="020B0604020202020204" pitchFamily="34" charset="0"/>
                <a:ea typeface="Calibri" panose="020F0502020204030204" pitchFamily="34" charset="0"/>
              </a:rPr>
              <a:t>basic </a:t>
            </a:r>
            <a:r>
              <a:rPr lang="en-US" sz="1750" dirty="0">
                <a:latin typeface="Arial" panose="020B0604020202020204" pitchFamily="34" charset="0"/>
                <a:ea typeface="Calibri" panose="020F0502020204030204" pitchFamily="34" charset="0"/>
              </a:rPr>
              <a:t>services, long term financial sustainability, the risk of not having sufficient funds to pay its staff due to the above average staff complement. Given the above and the urgency to ensure service delivery to communities and financial viability and sustainability, the development and the implementation of a Financial Recovery Plan (FRP) has been seen as a critical way forward</a:t>
            </a:r>
            <a:r>
              <a:rPr lang="en-US" sz="1750" dirty="0" smtClean="0">
                <a:latin typeface="Arial" panose="020B0604020202020204" pitchFamily="34" charset="0"/>
                <a:ea typeface="Calibri" panose="020F0502020204030204" pitchFamily="34" charset="0"/>
              </a:rPr>
              <a:t>.</a:t>
            </a:r>
          </a:p>
          <a:p>
            <a:pPr marL="0" indent="0" algn="just">
              <a:lnSpc>
                <a:spcPct val="150000"/>
              </a:lnSpc>
              <a:spcBef>
                <a:spcPts val="600"/>
              </a:spcBef>
              <a:buNone/>
              <a:defRPr/>
            </a:pPr>
            <a:endParaRPr lang="en-US" sz="500" dirty="0" smtClean="0">
              <a:latin typeface="Arial" panose="020B0604020202020204" pitchFamily="34" charset="0"/>
              <a:ea typeface="Calibri" panose="020F0502020204030204" pitchFamily="34" charset="0"/>
            </a:endParaRPr>
          </a:p>
          <a:p>
            <a:pPr lvl="0" algn="just">
              <a:lnSpc>
                <a:spcPct val="150000"/>
              </a:lnSpc>
              <a:spcBef>
                <a:spcPts val="600"/>
              </a:spcBef>
              <a:buFont typeface="Wingdings" panose="05000000000000000000" pitchFamily="2" charset="2"/>
              <a:buChar char="q"/>
              <a:defRPr/>
            </a:pPr>
            <a:r>
              <a:rPr lang="en-ZA" sz="1750" dirty="0" smtClean="0">
                <a:latin typeface="Arial" panose="020B0604020202020204" pitchFamily="34" charset="0"/>
                <a:ea typeface="Calibri" panose="020F0502020204030204" pitchFamily="34" charset="0"/>
              </a:rPr>
              <a:t>The </a:t>
            </a:r>
            <a:r>
              <a:rPr lang="en-ZA" sz="1750" dirty="0">
                <a:latin typeface="Arial" panose="020B0604020202020204" pitchFamily="34" charset="0"/>
                <a:ea typeface="Calibri" panose="020F0502020204030204" pitchFamily="34" charset="0"/>
              </a:rPr>
              <a:t>presentation provide an overview on the </a:t>
            </a:r>
            <a:r>
              <a:rPr lang="en-ZA" sz="1750" b="1" dirty="0">
                <a:latin typeface="Arial" panose="020B0604020202020204" pitchFamily="34" charset="0"/>
                <a:ea typeface="Calibri" panose="020F0502020204030204" pitchFamily="34" charset="0"/>
              </a:rPr>
              <a:t>S</a:t>
            </a:r>
            <a:r>
              <a:rPr lang="en-ZA" sz="1750" b="1" dirty="0" smtClean="0">
                <a:latin typeface="Arial" panose="020B0604020202020204" pitchFamily="34" charset="0"/>
                <a:ea typeface="Calibri" panose="020F0502020204030204" pitchFamily="34" charset="0"/>
              </a:rPr>
              <a:t>tate </a:t>
            </a:r>
            <a:r>
              <a:rPr lang="en-ZA" sz="1750" b="1" dirty="0">
                <a:latin typeface="Arial" panose="020B0604020202020204" pitchFamily="34" charset="0"/>
                <a:ea typeface="Calibri" panose="020F0502020204030204" pitchFamily="34" charset="0"/>
              </a:rPr>
              <a:t>of </a:t>
            </a:r>
            <a:r>
              <a:rPr lang="en-ZA" sz="1750" b="1" dirty="0" smtClean="0">
                <a:latin typeface="Arial" panose="020B0604020202020204" pitchFamily="34" charset="0"/>
                <a:ea typeface="Calibri" panose="020F0502020204030204" pitchFamily="34" charset="0"/>
              </a:rPr>
              <a:t>Performance </a:t>
            </a:r>
            <a:r>
              <a:rPr lang="en-ZA" sz="1750" b="1" dirty="0">
                <a:latin typeface="Arial" panose="020B0604020202020204" pitchFamily="34" charset="0"/>
                <a:ea typeface="Calibri" panose="020F0502020204030204" pitchFamily="34" charset="0"/>
              </a:rPr>
              <a:t>of ADM</a:t>
            </a:r>
            <a:r>
              <a:rPr lang="en-ZA" sz="1750" dirty="0">
                <a:latin typeface="Arial" panose="020B0604020202020204" pitchFamily="34" charset="0"/>
                <a:ea typeface="Calibri" panose="020F0502020204030204" pitchFamily="34" charset="0"/>
              </a:rPr>
              <a:t>; </a:t>
            </a:r>
            <a:r>
              <a:rPr lang="en-ZA" sz="1750" b="1" dirty="0" smtClean="0">
                <a:latin typeface="Arial" panose="020B0604020202020204" pitchFamily="34" charset="0"/>
                <a:ea typeface="Calibri" panose="020F0502020204030204" pitchFamily="34" charset="0"/>
              </a:rPr>
              <a:t>Compliance </a:t>
            </a:r>
            <a:r>
              <a:rPr lang="en-ZA" sz="1750" b="1" dirty="0">
                <a:latin typeface="Arial" panose="020B0604020202020204" pitchFamily="34" charset="0"/>
                <a:ea typeface="Calibri" panose="020F0502020204030204" pitchFamily="34" charset="0"/>
              </a:rPr>
              <a:t>with MFMA</a:t>
            </a:r>
            <a:r>
              <a:rPr lang="en-ZA" sz="1750" dirty="0">
                <a:latin typeface="Arial" panose="020B0604020202020204" pitchFamily="34" charset="0"/>
                <a:ea typeface="Calibri" panose="020F0502020204030204" pitchFamily="34" charset="0"/>
              </a:rPr>
              <a:t>, </a:t>
            </a:r>
            <a:r>
              <a:rPr lang="en-ZA" sz="1750" b="1" dirty="0">
                <a:latin typeface="Arial" panose="020B0604020202020204" pitchFamily="34" charset="0"/>
                <a:ea typeface="Calibri" panose="020F0502020204030204" pitchFamily="34" charset="0"/>
              </a:rPr>
              <a:t>A</a:t>
            </a:r>
            <a:r>
              <a:rPr lang="en-ZA" sz="1750" b="1" dirty="0" smtClean="0">
                <a:latin typeface="Arial" panose="020B0604020202020204" pitchFamily="34" charset="0"/>
                <a:ea typeface="Calibri" panose="020F0502020204030204" pitchFamily="34" charset="0"/>
              </a:rPr>
              <a:t>chievements, Key Risks &amp; Support </a:t>
            </a:r>
            <a:r>
              <a:rPr lang="en-ZA" sz="1750" dirty="0" smtClean="0">
                <a:latin typeface="Arial" panose="020B0604020202020204" pitchFamily="34" charset="0"/>
                <a:ea typeface="Calibri" panose="020F0502020204030204" pitchFamily="34" charset="0"/>
              </a:rPr>
              <a:t>by Provincial Treasury.</a:t>
            </a:r>
            <a:endParaRPr lang="en-ZA" sz="1800"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4"/>
          <p:cNvSpPr>
            <a:spLocks noGrp="1"/>
          </p:cNvSpPr>
          <p:nvPr>
            <p:ph type="title"/>
          </p:nvPr>
        </p:nvSpPr>
        <p:spPr>
          <a:xfrm>
            <a:off x="0" y="1"/>
            <a:ext cx="10691813" cy="5994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513"/>
              </a:spcAft>
              <a:buClrTx/>
              <a:buSzTx/>
              <a:buFontTx/>
              <a:buNone/>
              <a:tabLst/>
              <a:defRPr/>
            </a:pPr>
            <a:r>
              <a:rPr lang="en-US" sz="2400" b="1" dirty="0" smtClean="0">
                <a:solidFill>
                  <a:srgbClr val="F79646">
                    <a:lumMod val="50000"/>
                  </a:srgbClr>
                </a:solidFill>
                <a:latin typeface="Arial" pitchFamily="34" charset="0"/>
                <a:cs typeface="Arial" pitchFamily="34" charset="0"/>
              </a:rPr>
              <a:t>INTRODUCTION</a:t>
            </a:r>
            <a:endParaRPr kumimoji="0" lang="en-ZA" sz="2400" b="1" i="0" u="none" strike="noStrike" kern="1200" cap="none" spc="0" normalizeH="0" baseline="0" noProof="0" dirty="0">
              <a:ln>
                <a:noFill/>
              </a:ln>
              <a:solidFill>
                <a:srgbClr val="F79646">
                  <a:lumMod val="50000"/>
                </a:srgbClr>
              </a:solidFill>
              <a:effectLst/>
              <a:uLnTx/>
              <a:uFillTx/>
              <a:latin typeface="Arial" pitchFamily="34" charset="0"/>
              <a:ea typeface="+mn-ea"/>
              <a:cs typeface="Arial" pitchFamily="34" charset="0"/>
            </a:endParaRPr>
          </a:p>
        </p:txBody>
      </p:sp>
      <p:sp>
        <p:nvSpPr>
          <p:cNvPr id="6"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4</a:t>
            </a:fld>
            <a:endParaRPr lang="en-ZA" b="1" dirty="0"/>
          </a:p>
        </p:txBody>
      </p:sp>
    </p:spTree>
    <p:extLst>
      <p:ext uri="{BB962C8B-B14F-4D97-AF65-F5344CB8AC3E}">
        <p14:creationId xmlns:p14="http://schemas.microsoft.com/office/powerpoint/2010/main" val="575861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443" y="523220"/>
            <a:ext cx="10321403" cy="3985706"/>
          </a:xfrm>
          <a:prstGeom prst="rect">
            <a:avLst/>
          </a:prstGeom>
        </p:spPr>
        <p:txBody>
          <a:bodyPr wrap="square">
            <a:spAutoFit/>
          </a:bodyPr>
          <a:lstStyle/>
          <a:p>
            <a:pPr marL="285750" marR="38735" indent="-285750" algn="just">
              <a:lnSpc>
                <a:spcPct val="115000"/>
              </a:lnSpc>
              <a:buFont typeface="Wingdings" panose="05000000000000000000" pitchFamily="2" charset="2"/>
              <a:buChar char="§"/>
              <a:tabLst>
                <a:tab pos="228600" algn="l"/>
              </a:tabLst>
            </a:pPr>
            <a:endParaRPr lang="en-ZA" sz="2000" dirty="0">
              <a:latin typeface="Arial Narrow" panose="020B0606020202030204" pitchFamily="34" charset="0"/>
              <a:ea typeface="Times New Roman" panose="02020603050405020304" pitchFamily="18" charset="0"/>
              <a:cs typeface="Arial" panose="020B0604020202020204" pitchFamily="34" charset="0"/>
            </a:endParaRPr>
          </a:p>
          <a:p>
            <a:pPr marL="285750" marR="38735" indent="-285750" algn="just">
              <a:lnSpc>
                <a:spcPct val="115000"/>
              </a:lnSpc>
              <a:buFont typeface="Wingdings" panose="05000000000000000000" pitchFamily="2" charset="2"/>
              <a:buChar char="§"/>
              <a:tabLst>
                <a:tab pos="228600" algn="l"/>
              </a:tabLst>
            </a:pPr>
            <a:endParaRPr lang="en-ZA" sz="2000" dirty="0">
              <a:latin typeface="Arial Narrow" panose="020B0606020202030204" pitchFamily="34" charset="0"/>
              <a:ea typeface="Times New Roman" panose="02020603050405020304" pitchFamily="18" charset="0"/>
              <a:cs typeface="Arial" panose="020B0604020202020204" pitchFamily="34" charset="0"/>
            </a:endParaRPr>
          </a:p>
          <a:p>
            <a:pPr marL="285750" marR="38735" indent="-285750" algn="just">
              <a:lnSpc>
                <a:spcPct val="115000"/>
              </a:lnSpc>
              <a:buFont typeface="Wingdings" panose="05000000000000000000" pitchFamily="2" charset="2"/>
              <a:buChar char="§"/>
              <a:tabLst>
                <a:tab pos="228600" algn="l"/>
              </a:tabLst>
            </a:pPr>
            <a:endParaRPr lang="en-ZA" sz="2000" dirty="0">
              <a:latin typeface="Arial Narrow" panose="020B0606020202030204" pitchFamily="34" charset="0"/>
              <a:ea typeface="Times New Roman" panose="02020603050405020304" pitchFamily="18" charset="0"/>
              <a:cs typeface="Arial" panose="020B0604020202020204" pitchFamily="34" charset="0"/>
            </a:endParaRPr>
          </a:p>
          <a:p>
            <a:pPr marL="285750" marR="38735" indent="-285750" algn="just">
              <a:lnSpc>
                <a:spcPct val="115000"/>
              </a:lnSpc>
              <a:buFont typeface="Wingdings" panose="05000000000000000000" pitchFamily="2" charset="2"/>
              <a:buChar char="§"/>
              <a:tabLst>
                <a:tab pos="228600" algn="l"/>
              </a:tabLst>
            </a:pPr>
            <a:endParaRPr lang="en-ZA" sz="2000" dirty="0">
              <a:latin typeface="Arial Narrow" panose="020B0606020202030204" pitchFamily="34" charset="0"/>
              <a:ea typeface="Times New Roman" panose="02020603050405020304" pitchFamily="18" charset="0"/>
              <a:cs typeface="Arial" panose="020B0604020202020204" pitchFamily="34" charset="0"/>
            </a:endParaRPr>
          </a:p>
          <a:p>
            <a:pPr marL="285750" marR="38735" indent="-285750" algn="just">
              <a:lnSpc>
                <a:spcPct val="115000"/>
              </a:lnSpc>
              <a:buFont typeface="Wingdings" panose="05000000000000000000" pitchFamily="2" charset="2"/>
              <a:buChar char="§"/>
              <a:tabLst>
                <a:tab pos="228600" algn="l"/>
              </a:tabLst>
            </a:pPr>
            <a:endParaRPr lang="en-ZA" sz="2000" dirty="0">
              <a:latin typeface="Arial Narrow" panose="020B0606020202030204" pitchFamily="34" charset="0"/>
              <a:ea typeface="Times New Roman" panose="02020603050405020304" pitchFamily="18" charset="0"/>
              <a:cs typeface="Arial" panose="020B0604020202020204" pitchFamily="34" charset="0"/>
            </a:endParaRPr>
          </a:p>
          <a:p>
            <a:pPr marL="285750" marR="38735" indent="-285750" algn="just">
              <a:lnSpc>
                <a:spcPct val="115000"/>
              </a:lnSpc>
              <a:buFont typeface="Wingdings" panose="05000000000000000000" pitchFamily="2" charset="2"/>
              <a:buChar char="§"/>
              <a:tabLst>
                <a:tab pos="228600" algn="l"/>
              </a:tabLst>
            </a:pPr>
            <a:endParaRPr lang="en-ZA" sz="2000" dirty="0">
              <a:latin typeface="Arial Narrow" panose="020B0606020202030204" pitchFamily="34" charset="0"/>
              <a:ea typeface="Times New Roman" panose="02020603050405020304" pitchFamily="18" charset="0"/>
              <a:cs typeface="Arial" panose="020B0604020202020204" pitchFamily="34" charset="0"/>
            </a:endParaRPr>
          </a:p>
          <a:p>
            <a:pPr marL="285750" marR="38735" indent="-285750" algn="just">
              <a:lnSpc>
                <a:spcPct val="115000"/>
              </a:lnSpc>
              <a:buFont typeface="Wingdings" panose="05000000000000000000" pitchFamily="2" charset="2"/>
              <a:buChar char="§"/>
              <a:tabLst>
                <a:tab pos="228600" algn="l"/>
              </a:tabLst>
            </a:pPr>
            <a:endParaRPr lang="en-ZA" sz="2000" dirty="0">
              <a:latin typeface="Arial Narrow" panose="020B0606020202030204" pitchFamily="34" charset="0"/>
              <a:ea typeface="Times New Roman" panose="02020603050405020304" pitchFamily="18" charset="0"/>
              <a:cs typeface="Arial" panose="020B0604020202020204" pitchFamily="34" charset="0"/>
            </a:endParaRPr>
          </a:p>
          <a:p>
            <a:pPr marL="285750" marR="38735" indent="-285750" algn="just">
              <a:lnSpc>
                <a:spcPct val="115000"/>
              </a:lnSpc>
              <a:buFont typeface="Wingdings" panose="05000000000000000000" pitchFamily="2" charset="2"/>
              <a:buChar char="§"/>
              <a:tabLst>
                <a:tab pos="228600" algn="l"/>
              </a:tabLst>
            </a:pPr>
            <a:endParaRPr lang="en-ZA" sz="2000" dirty="0">
              <a:latin typeface="Arial Narrow" panose="020B0606020202030204" pitchFamily="34" charset="0"/>
              <a:ea typeface="Times New Roman" panose="02020603050405020304" pitchFamily="18" charset="0"/>
              <a:cs typeface="Arial" panose="020B0604020202020204" pitchFamily="34" charset="0"/>
            </a:endParaRPr>
          </a:p>
          <a:p>
            <a:pPr marL="285750" marR="38735" indent="-285750" algn="just">
              <a:lnSpc>
                <a:spcPct val="115000"/>
              </a:lnSpc>
              <a:buFont typeface="Wingdings" panose="05000000000000000000" pitchFamily="2" charset="2"/>
              <a:buChar char="§"/>
              <a:tabLst>
                <a:tab pos="228600" algn="l"/>
              </a:tabLst>
            </a:pPr>
            <a:endParaRPr lang="en-ZA" sz="2000" dirty="0">
              <a:latin typeface="Arial Narrow" panose="020B0606020202030204" pitchFamily="34" charset="0"/>
              <a:ea typeface="Times New Roman" panose="02020603050405020304" pitchFamily="18" charset="0"/>
              <a:cs typeface="Arial" panose="020B0604020202020204" pitchFamily="34" charset="0"/>
            </a:endParaRPr>
          </a:p>
          <a:p>
            <a:pPr marL="285750" marR="38735" indent="-285750" algn="just">
              <a:lnSpc>
                <a:spcPct val="115000"/>
              </a:lnSpc>
              <a:buFont typeface="Wingdings" panose="05000000000000000000" pitchFamily="2" charset="2"/>
              <a:buChar char="§"/>
              <a:tabLst>
                <a:tab pos="228600" algn="l"/>
              </a:tabLst>
            </a:pPr>
            <a:endParaRPr lang="en-ZA" sz="2000" dirty="0">
              <a:latin typeface="Arial Narrow" panose="020B0606020202030204" pitchFamily="34" charset="0"/>
              <a:ea typeface="Times New Roman" panose="02020603050405020304" pitchFamily="18" charset="0"/>
              <a:cs typeface="Arial" panose="020B0604020202020204" pitchFamily="34" charset="0"/>
            </a:endParaRPr>
          </a:p>
          <a:p>
            <a:pPr marR="38735" algn="just">
              <a:lnSpc>
                <a:spcPct val="115000"/>
              </a:lnSpc>
              <a:tabLst>
                <a:tab pos="228600" algn="l"/>
              </a:tabLst>
            </a:pPr>
            <a:endParaRPr lang="en-ZA" sz="2000" dirty="0">
              <a:latin typeface="Arial Narrow" panose="020B0606020202030204" pitchFamily="34" charset="0"/>
              <a:ea typeface="Times New Roman" panose="02020603050405020304" pitchFamily="18" charset="0"/>
              <a:cs typeface="Arial" panose="020B0604020202020204" pitchFamily="34" charset="0"/>
            </a:endParaRPr>
          </a:p>
        </p:txBody>
      </p:sp>
      <p:sp>
        <p:nvSpPr>
          <p:cNvPr id="3" name="TextBox 2"/>
          <p:cNvSpPr txBox="1"/>
          <p:nvPr/>
        </p:nvSpPr>
        <p:spPr>
          <a:xfrm>
            <a:off x="1576514" y="2425959"/>
            <a:ext cx="6680123" cy="707886"/>
          </a:xfrm>
          <a:prstGeom prst="rect">
            <a:avLst/>
          </a:prstGeom>
          <a:noFill/>
        </p:spPr>
        <p:txBody>
          <a:bodyPr wrap="square" rtlCol="0">
            <a:spAutoFit/>
          </a:bodyPr>
          <a:lstStyle/>
          <a:p>
            <a:pPr algn="ctr"/>
            <a:r>
              <a:rPr lang="en-ZA" sz="4000" b="1" i="1" dirty="0">
                <a:latin typeface="Arial" panose="020B0604020202020204" pitchFamily="34" charset="0"/>
                <a:cs typeface="Arial" panose="020B0604020202020204" pitchFamily="34" charset="0"/>
              </a:rPr>
              <a:t>END OF PRESENTATION</a:t>
            </a:r>
          </a:p>
        </p:txBody>
      </p:sp>
      <p:sp>
        <p:nvSpPr>
          <p:cNvPr id="4" name="Slide Number Placeholder 3"/>
          <p:cNvSpPr>
            <a:spLocks noGrp="1"/>
          </p:cNvSpPr>
          <p:nvPr>
            <p:ph type="sldNum" sz="quarter" idx="12"/>
          </p:nvPr>
        </p:nvSpPr>
        <p:spPr/>
        <p:txBody>
          <a:bodyPr/>
          <a:lstStyle/>
          <a:p>
            <a:fld id="{A1A3D4F6-16A1-45B6-9552-77C2E80A16ED}" type="slidenum">
              <a:rPr lang="en-ZA" smtClean="0"/>
              <a:t>40</a:t>
            </a:fld>
            <a:endParaRPr lang="en-ZA" dirty="0"/>
          </a:p>
        </p:txBody>
      </p:sp>
      <p:sp>
        <p:nvSpPr>
          <p:cNvPr id="7"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40</a:t>
            </a:fld>
            <a:endParaRPr lang="en-ZA" b="1" dirty="0"/>
          </a:p>
        </p:txBody>
      </p:sp>
    </p:spTree>
    <p:extLst>
      <p:ext uri="{BB962C8B-B14F-4D97-AF65-F5344CB8AC3E}">
        <p14:creationId xmlns:p14="http://schemas.microsoft.com/office/powerpoint/2010/main" val="759653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3"/>
          <p:cNvSpPr txBox="1">
            <a:spLocks noChangeArrowheads="1"/>
          </p:cNvSpPr>
          <p:nvPr/>
        </p:nvSpPr>
        <p:spPr bwMode="auto">
          <a:xfrm>
            <a:off x="1" y="2650397"/>
            <a:ext cx="10691812" cy="1648649"/>
          </a:xfrm>
          <a:prstGeom prst="rect">
            <a:avLst/>
          </a:prstGeom>
          <a:solidFill>
            <a:srgbClr val="9A0000"/>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lvl="0" indent="0">
              <a:buNone/>
            </a:pPr>
            <a:endParaRPr lang="en-US" sz="3000" dirty="0" smtClean="0">
              <a:solidFill>
                <a:schemeClr val="bg1"/>
              </a:solidFill>
            </a:endParaRPr>
          </a:p>
          <a:p>
            <a:pPr marL="0" indent="0" algn="ctr">
              <a:buNone/>
            </a:pPr>
            <a:r>
              <a:rPr lang="en-US" sz="2800" b="1" dirty="0">
                <a:solidFill>
                  <a:schemeClr val="bg1"/>
                </a:solidFill>
                <a:cs typeface="Arial" panose="020B0604020202020204" pitchFamily="34" charset="0"/>
              </a:rPr>
              <a:t>Part </a:t>
            </a:r>
            <a:r>
              <a:rPr lang="en-US" sz="2800" b="1" dirty="0" smtClean="0">
                <a:solidFill>
                  <a:schemeClr val="bg1"/>
                </a:solidFill>
                <a:cs typeface="Arial" panose="020B0604020202020204" pitchFamily="34" charset="0"/>
              </a:rPr>
              <a:t>2: </a:t>
            </a:r>
            <a:r>
              <a:rPr lang="en-GB" sz="2800" b="1" dirty="0" smtClean="0">
                <a:solidFill>
                  <a:schemeClr val="bg1"/>
                </a:solidFill>
                <a:cs typeface="Arial" panose="020B0604020202020204" pitchFamily="34" charset="0"/>
              </a:rPr>
              <a:t>P</a:t>
            </a:r>
            <a:r>
              <a:rPr lang="en-ZA" sz="2800" b="1" dirty="0">
                <a:solidFill>
                  <a:schemeClr val="bg1"/>
                </a:solidFill>
                <a:cs typeface="Arial" panose="020B0604020202020204" pitchFamily="34" charset="0"/>
              </a:rPr>
              <a:t>ILLARS OF LOCAL GOVERNMENT SUSTAINABILITY &amp; GOVERNANCE</a:t>
            </a:r>
            <a:endParaRPr lang="en-US" sz="2800" b="1" dirty="0">
              <a:solidFill>
                <a:schemeClr val="bg1"/>
              </a:solidFill>
              <a:cs typeface="Arial" panose="020B0604020202020204" pitchFamily="34" charset="0"/>
            </a:endParaRPr>
          </a:p>
          <a:p>
            <a:pPr marL="0" indent="0">
              <a:buNone/>
            </a:pPr>
            <a:endParaRPr lang="en-US" sz="2800" b="1" dirty="0">
              <a:solidFill>
                <a:schemeClr val="bg1"/>
              </a:solidFill>
              <a:cs typeface="Arial" panose="020B0604020202020204" pitchFamily="34" charset="0"/>
            </a:endParaRPr>
          </a:p>
        </p:txBody>
      </p:sp>
      <p:sp>
        <p:nvSpPr>
          <p:cNvPr id="4"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5</a:t>
            </a:fld>
            <a:endParaRPr lang="en-ZA" b="1" dirty="0"/>
          </a:p>
        </p:txBody>
      </p:sp>
    </p:spTree>
    <p:extLst>
      <p:ext uri="{BB962C8B-B14F-4D97-AF65-F5344CB8AC3E}">
        <p14:creationId xmlns:p14="http://schemas.microsoft.com/office/powerpoint/2010/main" val="3041902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0691813" cy="81814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PILLARS OF LOCAL GOVERNMENT SUSTAINABILITY AND GOVERNANCE</a:t>
            </a:r>
            <a:endParaRPr lang="en-ZA" sz="2200" b="1" dirty="0">
              <a:solidFill>
                <a:srgbClr val="F79646">
                  <a:lumMod val="50000"/>
                </a:srgbClr>
              </a:solidFill>
              <a:latin typeface="Arial" pitchFamily="34" charset="0"/>
              <a:cs typeface="Arial" pitchFamily="34" charset="0"/>
            </a:endParaRPr>
          </a:p>
        </p:txBody>
      </p:sp>
      <p:sp>
        <p:nvSpPr>
          <p:cNvPr id="6" name="Content Placeholder 41"/>
          <p:cNvSpPr txBox="1">
            <a:spLocks/>
          </p:cNvSpPr>
          <p:nvPr/>
        </p:nvSpPr>
        <p:spPr>
          <a:xfrm>
            <a:off x="6449826" y="860258"/>
            <a:ext cx="4121624" cy="4225345"/>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ZA" sz="1500" b="1" u="sng" dirty="0" smtClean="0">
                <a:solidFill>
                  <a:schemeClr val="bg1"/>
                </a:solidFill>
                <a:latin typeface="Arial" panose="020B0604020202020204" pitchFamily="34" charset="0"/>
                <a:cs typeface="Arial" panose="020B0604020202020204" pitchFamily="34" charset="0"/>
              </a:rPr>
              <a:t>BACK TO BASICS PREMISED AROUND</a:t>
            </a:r>
          </a:p>
          <a:p>
            <a:pPr marL="342900" indent="-342900">
              <a:spcBef>
                <a:spcPts val="600"/>
              </a:spcBef>
              <a:buFont typeface="+mj-lt"/>
              <a:buAutoNum type="arabicPeriod"/>
              <a:defRPr/>
            </a:pPr>
            <a:r>
              <a:rPr lang="en-ZA" sz="1500" dirty="0" smtClean="0">
                <a:solidFill>
                  <a:schemeClr val="bg1"/>
                </a:solidFill>
                <a:latin typeface="Arial" panose="020B0604020202020204" pitchFamily="34" charset="0"/>
                <a:cs typeface="Arial" panose="020B0604020202020204" pitchFamily="34" charset="0"/>
              </a:rPr>
              <a:t>Putting People First</a:t>
            </a:r>
          </a:p>
          <a:p>
            <a:pPr marL="342900" indent="-342900">
              <a:spcBef>
                <a:spcPts val="600"/>
              </a:spcBef>
              <a:buFont typeface="+mj-lt"/>
              <a:buAutoNum type="arabicPeriod"/>
              <a:defRPr/>
            </a:pPr>
            <a:r>
              <a:rPr lang="en-ZA" sz="1500" dirty="0" smtClean="0">
                <a:solidFill>
                  <a:schemeClr val="bg1"/>
                </a:solidFill>
                <a:latin typeface="Arial" panose="020B0604020202020204" pitchFamily="34" charset="0"/>
                <a:cs typeface="Arial" panose="020B0604020202020204" pitchFamily="34" charset="0"/>
              </a:rPr>
              <a:t>Delivering Basic Services;</a:t>
            </a:r>
          </a:p>
          <a:p>
            <a:pPr marL="342900" indent="-342900">
              <a:spcBef>
                <a:spcPts val="600"/>
              </a:spcBef>
              <a:buFont typeface="+mj-lt"/>
              <a:buAutoNum type="arabicPeriod"/>
              <a:defRPr/>
            </a:pPr>
            <a:r>
              <a:rPr lang="en-ZA" sz="1500" dirty="0" smtClean="0">
                <a:solidFill>
                  <a:schemeClr val="bg1"/>
                </a:solidFill>
                <a:latin typeface="Arial" panose="020B0604020202020204" pitchFamily="34" charset="0"/>
                <a:cs typeface="Arial" panose="020B0604020202020204" pitchFamily="34" charset="0"/>
              </a:rPr>
              <a:t>Good Governance;</a:t>
            </a:r>
          </a:p>
          <a:p>
            <a:pPr marL="342900" indent="-342900">
              <a:spcBef>
                <a:spcPts val="600"/>
              </a:spcBef>
              <a:buFont typeface="+mj-lt"/>
              <a:buAutoNum type="arabicPeriod"/>
              <a:defRPr/>
            </a:pPr>
            <a:r>
              <a:rPr lang="en-ZA" sz="1500" dirty="0" smtClean="0">
                <a:solidFill>
                  <a:schemeClr val="bg1"/>
                </a:solidFill>
                <a:latin typeface="Arial" panose="020B0604020202020204" pitchFamily="34" charset="0"/>
                <a:cs typeface="Arial" panose="020B0604020202020204" pitchFamily="34" charset="0"/>
              </a:rPr>
              <a:t>Sound Financial Management; and</a:t>
            </a:r>
          </a:p>
          <a:p>
            <a:pPr marL="342900" indent="-342900">
              <a:spcBef>
                <a:spcPts val="600"/>
              </a:spcBef>
              <a:buFont typeface="+mj-lt"/>
              <a:buAutoNum type="arabicPeriod"/>
              <a:defRPr/>
            </a:pPr>
            <a:r>
              <a:rPr lang="en-ZA" sz="1500" dirty="0" smtClean="0">
                <a:solidFill>
                  <a:schemeClr val="bg1"/>
                </a:solidFill>
                <a:latin typeface="Arial" panose="020B0604020202020204" pitchFamily="34" charset="0"/>
                <a:cs typeface="Arial" panose="020B0604020202020204" pitchFamily="34" charset="0"/>
              </a:rPr>
              <a:t>Capacity Building</a:t>
            </a:r>
          </a:p>
          <a:p>
            <a:pPr>
              <a:spcBef>
                <a:spcPts val="600"/>
              </a:spcBef>
              <a:buFont typeface="Wingdings" panose="05000000000000000000" pitchFamily="2" charset="2"/>
              <a:buChar char="q"/>
              <a:defRPr/>
            </a:pPr>
            <a:r>
              <a:rPr lang="en-ZA" sz="1500" b="1" dirty="0" smtClean="0">
                <a:solidFill>
                  <a:schemeClr val="bg1"/>
                </a:solidFill>
                <a:latin typeface="Arial" panose="020B0604020202020204" pitchFamily="34" charset="0"/>
                <a:cs typeface="Arial" panose="020B0604020202020204" pitchFamily="34" charset="0"/>
              </a:rPr>
              <a:t>National Treasury institutionalised</a:t>
            </a:r>
            <a:r>
              <a:rPr lang="en-ZA" sz="1500" dirty="0" smtClean="0">
                <a:solidFill>
                  <a:schemeClr val="bg1"/>
                </a:solidFill>
                <a:latin typeface="Arial" panose="020B0604020202020204" pitchFamily="34" charset="0"/>
                <a:cs typeface="Arial" panose="020B0604020202020204" pitchFamily="34" charset="0"/>
              </a:rPr>
              <a:t>:</a:t>
            </a:r>
          </a:p>
          <a:p>
            <a:pPr marL="365125" lvl="1" indent="-182563">
              <a:spcBef>
                <a:spcPts val="600"/>
              </a:spcBef>
              <a:buFont typeface="Wingdings" panose="05000000000000000000" pitchFamily="2" charset="2"/>
              <a:buChar char="v"/>
              <a:defRPr/>
            </a:pPr>
            <a:r>
              <a:rPr lang="en-ZA" sz="1400" dirty="0" smtClean="0">
                <a:solidFill>
                  <a:schemeClr val="bg1"/>
                </a:solidFill>
                <a:latin typeface="Arial" panose="020B0604020202020204" pitchFamily="34" charset="0"/>
                <a:cs typeface="Arial" panose="020B0604020202020204" pitchFamily="34" charset="0"/>
              </a:rPr>
              <a:t> Local Government Accountability Cycle; and </a:t>
            </a:r>
          </a:p>
          <a:p>
            <a:pPr marL="365125" lvl="1" indent="-182563">
              <a:spcBef>
                <a:spcPts val="600"/>
              </a:spcBef>
              <a:buFont typeface="Wingdings" panose="05000000000000000000" pitchFamily="2" charset="2"/>
              <a:buChar char="v"/>
              <a:defRPr/>
            </a:pPr>
            <a:r>
              <a:rPr lang="en-ZA" sz="1400" dirty="0" smtClean="0">
                <a:solidFill>
                  <a:schemeClr val="bg1"/>
                </a:solidFill>
                <a:latin typeface="Arial" panose="020B0604020202020204" pitchFamily="34" charset="0"/>
                <a:cs typeface="Arial" panose="020B0604020202020204" pitchFamily="34" charset="0"/>
              </a:rPr>
              <a:t> </a:t>
            </a:r>
            <a:r>
              <a:rPr lang="en-ZA" sz="1400" b="1" i="1" dirty="0" smtClean="0">
                <a:solidFill>
                  <a:schemeClr val="bg1"/>
                </a:solidFill>
                <a:latin typeface="Arial" panose="020B0604020202020204" pitchFamily="34" charset="0"/>
                <a:cs typeface="Arial" panose="020B0604020202020204" pitchFamily="34" charset="0"/>
              </a:rPr>
              <a:t>Pillars of Local Government Sustainability</a:t>
            </a:r>
            <a:r>
              <a:rPr lang="en-ZA" sz="1100" dirty="0" smtClean="0">
                <a:solidFill>
                  <a:schemeClr val="bg1"/>
                </a:solidFill>
                <a:latin typeface="Arial" panose="020B0604020202020204" pitchFamily="34" charset="0"/>
                <a:cs typeface="Arial" panose="020B0604020202020204" pitchFamily="34" charset="0"/>
              </a:rPr>
              <a:t>.</a:t>
            </a:r>
          </a:p>
          <a:p>
            <a:pPr>
              <a:spcBef>
                <a:spcPts val="600"/>
              </a:spcBef>
              <a:buFont typeface="Wingdings" panose="05000000000000000000" pitchFamily="2" charset="2"/>
              <a:buChar char="q"/>
              <a:defRPr/>
            </a:pPr>
            <a:r>
              <a:rPr lang="en-ZA" sz="1500" b="1" dirty="0">
                <a:solidFill>
                  <a:schemeClr val="bg1"/>
                </a:solidFill>
                <a:latin typeface="Arial" panose="020B0604020202020204" pitchFamily="34" charset="0"/>
                <a:cs typeface="Arial" panose="020B0604020202020204" pitchFamily="34" charset="0"/>
              </a:rPr>
              <a:t>A</a:t>
            </a:r>
            <a:r>
              <a:rPr lang="en-ZA" sz="1500" b="1" dirty="0" smtClean="0">
                <a:solidFill>
                  <a:schemeClr val="bg1"/>
                </a:solidFill>
                <a:latin typeface="Arial" panose="020B0604020202020204" pitchFamily="34" charset="0"/>
                <a:cs typeface="Arial" panose="020B0604020202020204" pitchFamily="34" charset="0"/>
              </a:rPr>
              <a:t>bove are at the core of strengthening Local Government Back to Basics primarily on:</a:t>
            </a:r>
          </a:p>
          <a:p>
            <a:pPr marL="365125" lvl="1" indent="-182563">
              <a:spcBef>
                <a:spcPts val="600"/>
              </a:spcBef>
              <a:buFont typeface="Wingdings" panose="05000000000000000000" pitchFamily="2" charset="2"/>
              <a:buChar char="v"/>
              <a:defRPr/>
            </a:pPr>
            <a:r>
              <a:rPr lang="en-ZA" sz="1400" dirty="0" smtClean="0">
                <a:solidFill>
                  <a:schemeClr val="bg1"/>
                </a:solidFill>
                <a:latin typeface="Arial" panose="020B0604020202020204" pitchFamily="34" charset="0"/>
                <a:cs typeface="Arial" panose="020B0604020202020204" pitchFamily="34" charset="0"/>
              </a:rPr>
              <a:t>Good Governance;</a:t>
            </a:r>
          </a:p>
          <a:p>
            <a:pPr marL="365125" lvl="1" indent="-182563">
              <a:spcBef>
                <a:spcPts val="600"/>
              </a:spcBef>
              <a:buFont typeface="Wingdings" panose="05000000000000000000" pitchFamily="2" charset="2"/>
              <a:buChar char="v"/>
              <a:defRPr/>
            </a:pPr>
            <a:r>
              <a:rPr lang="en-ZA" sz="1400" dirty="0" smtClean="0">
                <a:solidFill>
                  <a:schemeClr val="bg1"/>
                </a:solidFill>
                <a:latin typeface="Arial" panose="020B0604020202020204" pitchFamily="34" charset="0"/>
                <a:cs typeface="Arial" panose="020B0604020202020204" pitchFamily="34" charset="0"/>
              </a:rPr>
              <a:t>Sound Financial Management; and </a:t>
            </a:r>
          </a:p>
          <a:p>
            <a:pPr marL="365125" lvl="1" indent="-182563">
              <a:spcBef>
                <a:spcPts val="600"/>
              </a:spcBef>
              <a:buFont typeface="Wingdings" panose="05000000000000000000" pitchFamily="2" charset="2"/>
              <a:buChar char="v"/>
              <a:defRPr/>
            </a:pPr>
            <a:r>
              <a:rPr lang="en-ZA" sz="1400" dirty="0" smtClean="0">
                <a:solidFill>
                  <a:schemeClr val="bg1"/>
                </a:solidFill>
                <a:latin typeface="Arial" panose="020B0604020202020204" pitchFamily="34" charset="0"/>
                <a:cs typeface="Arial" panose="020B0604020202020204" pitchFamily="34" charset="0"/>
              </a:rPr>
              <a:t>Capacity building to deliver Services.</a:t>
            </a:r>
            <a:endParaRPr lang="en-ZA" sz="14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0" y="5127714"/>
            <a:ext cx="10577016" cy="1077218"/>
          </a:xfrm>
          <a:prstGeom prst="rect">
            <a:avLst/>
          </a:prstGeom>
          <a:noFill/>
        </p:spPr>
        <p:txBody>
          <a:bodyPr wrap="square" rtlCol="0">
            <a:spAutoFit/>
          </a:bodyPr>
          <a:lstStyle/>
          <a:p>
            <a:pPr marL="355600" indent="-355600" algn="just">
              <a:buFont typeface="Wingdings" panose="05000000000000000000" pitchFamily="2" charset="2"/>
              <a:buChar char="v"/>
            </a:pPr>
            <a:r>
              <a:rPr lang="en-ZA" sz="1600" dirty="0" smtClean="0">
                <a:latin typeface="Arial" panose="020B0604020202020204" pitchFamily="34" charset="0"/>
                <a:cs typeface="Arial" panose="020B0604020202020204" pitchFamily="34" charset="0"/>
              </a:rPr>
              <a:t>The Pillars of sustainability is crucial for overall ideal municipality’s functional machinery;</a:t>
            </a:r>
          </a:p>
          <a:p>
            <a:pPr marL="355600" indent="-355600" algn="just">
              <a:buFont typeface="Wingdings" panose="05000000000000000000" pitchFamily="2" charset="2"/>
              <a:buChar char="v"/>
            </a:pPr>
            <a:r>
              <a:rPr lang="en-ZA" sz="1600" dirty="0" smtClean="0">
                <a:latin typeface="Arial" panose="020B0604020202020204" pitchFamily="34" charset="0"/>
                <a:cs typeface="Arial" panose="020B0604020202020204" pitchFamily="34" charset="0"/>
              </a:rPr>
              <a:t>Political and Administrative protocols inline with separation of responsibilities is centre to municipal good corporate image; and</a:t>
            </a:r>
          </a:p>
          <a:p>
            <a:pPr marL="355600" indent="-355600" algn="just">
              <a:buFont typeface="Wingdings" panose="05000000000000000000" pitchFamily="2" charset="2"/>
              <a:buChar char="v"/>
            </a:pPr>
            <a:r>
              <a:rPr lang="en-ZA" sz="1600" dirty="0" smtClean="0">
                <a:latin typeface="Arial" panose="020B0604020202020204" pitchFamily="34" charset="0"/>
                <a:cs typeface="Arial" panose="020B0604020202020204" pitchFamily="34" charset="0"/>
              </a:rPr>
              <a:t>Sustainable local government is central to satisfactory Service Delivery and stakeholder good relations.  </a:t>
            </a:r>
          </a:p>
        </p:txBody>
      </p:sp>
      <p:pic>
        <p:nvPicPr>
          <p:cNvPr id="4" name="Picture 3"/>
          <p:cNvPicPr>
            <a:picLocks noChangeAspect="1"/>
          </p:cNvPicPr>
          <p:nvPr/>
        </p:nvPicPr>
        <p:blipFill>
          <a:blip r:embed="rId2"/>
          <a:stretch>
            <a:fillRect/>
          </a:stretch>
        </p:blipFill>
        <p:spPr>
          <a:xfrm>
            <a:off x="0" y="818146"/>
            <a:ext cx="6449826" cy="4309567"/>
          </a:xfrm>
          <a:prstGeom prst="rect">
            <a:avLst/>
          </a:prstGeom>
        </p:spPr>
      </p:pic>
      <p:sp>
        <p:nvSpPr>
          <p:cNvPr id="8" name="Slide Number Placeholder 1"/>
          <p:cNvSpPr>
            <a:spLocks noGrp="1"/>
          </p:cNvSpPr>
          <p:nvPr>
            <p:ph type="sldNum" sz="quarter" idx="12"/>
          </p:nvPr>
        </p:nvSpPr>
        <p:spPr>
          <a:xfrm>
            <a:off x="9175897" y="7006700"/>
            <a:ext cx="780853" cy="404193"/>
          </a:xfrm>
          <a:solidFill>
            <a:schemeClr val="bg1"/>
          </a:solidFill>
        </p:spPr>
        <p:txBody>
          <a:bodyPr/>
          <a:lstStyle/>
          <a:p>
            <a:pPr algn="ctr"/>
            <a:fld id="{4E1FDF6A-A672-4035-AB22-32A7F6481DD5}" type="slidenum">
              <a:rPr lang="en-ZA" b="1" smtClean="0"/>
              <a:pPr algn="ctr"/>
              <a:t>6</a:t>
            </a:fld>
            <a:endParaRPr lang="en-ZA" b="1" dirty="0"/>
          </a:p>
        </p:txBody>
      </p:sp>
    </p:spTree>
    <p:extLst>
      <p:ext uri="{BB962C8B-B14F-4D97-AF65-F5344CB8AC3E}">
        <p14:creationId xmlns:p14="http://schemas.microsoft.com/office/powerpoint/2010/main" val="4184411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A3D4F6-16A1-45B6-9552-77C2E80A16ED}" type="slidenum">
              <a:rPr kumimoji="0" lang="en-ZA"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3"/>
          <p:cNvSpPr txBox="1">
            <a:spLocks noChangeArrowheads="1"/>
          </p:cNvSpPr>
          <p:nvPr/>
        </p:nvSpPr>
        <p:spPr bwMode="auto">
          <a:xfrm>
            <a:off x="1" y="2650397"/>
            <a:ext cx="10691812" cy="1648649"/>
          </a:xfrm>
          <a:prstGeom prst="rect">
            <a:avLst/>
          </a:prstGeom>
          <a:solidFill>
            <a:srgbClr val="9A0000"/>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lvl="0" indent="0">
              <a:buNone/>
            </a:pPr>
            <a:endParaRPr lang="en-US" sz="3000" dirty="0" smtClean="0">
              <a:solidFill>
                <a:schemeClr val="bg1"/>
              </a:solidFill>
            </a:endParaRPr>
          </a:p>
          <a:p>
            <a:pPr marL="0" indent="0" algn="ctr">
              <a:buNone/>
            </a:pPr>
            <a:r>
              <a:rPr lang="en-US" sz="2800" b="1" dirty="0">
                <a:solidFill>
                  <a:schemeClr val="bg1"/>
                </a:solidFill>
                <a:cs typeface="Arial" panose="020B0604020202020204" pitchFamily="34" charset="0"/>
              </a:rPr>
              <a:t>Part </a:t>
            </a:r>
            <a:r>
              <a:rPr lang="en-US" sz="2800" b="1" dirty="0" smtClean="0">
                <a:solidFill>
                  <a:schemeClr val="bg1"/>
                </a:solidFill>
                <a:cs typeface="Arial" panose="020B0604020202020204" pitchFamily="34" charset="0"/>
              </a:rPr>
              <a:t>2: FINANCIAL HEALTH</a:t>
            </a:r>
            <a:endParaRPr lang="en-US" sz="2800" b="1" dirty="0">
              <a:solidFill>
                <a:schemeClr val="bg1"/>
              </a:solidFill>
              <a:cs typeface="Arial" panose="020B0604020202020204" pitchFamily="34" charset="0"/>
            </a:endParaRPr>
          </a:p>
          <a:p>
            <a:pPr marL="0" indent="0">
              <a:buNone/>
            </a:pPr>
            <a:endParaRPr lang="en-US" sz="2800" b="1" dirty="0">
              <a:solidFill>
                <a:schemeClr val="bg1"/>
              </a:solidFill>
              <a:cs typeface="Arial" panose="020B0604020202020204" pitchFamily="34" charset="0"/>
            </a:endParaRPr>
          </a:p>
        </p:txBody>
      </p:sp>
      <p:sp>
        <p:nvSpPr>
          <p:cNvPr id="4"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7</a:t>
            </a:fld>
            <a:endParaRPr lang="en-ZA" b="1" dirty="0"/>
          </a:p>
        </p:txBody>
      </p:sp>
    </p:spTree>
    <p:extLst>
      <p:ext uri="{BB962C8B-B14F-4D97-AF65-F5344CB8AC3E}">
        <p14:creationId xmlns:p14="http://schemas.microsoft.com/office/powerpoint/2010/main" val="2250379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8</a:t>
            </a:fld>
            <a:endParaRPr lang="en-US" dirty="0"/>
          </a:p>
        </p:txBody>
      </p:sp>
      <p:sp>
        <p:nvSpPr>
          <p:cNvPr id="7" name="Rectangle 6"/>
          <p:cNvSpPr/>
          <p:nvPr/>
        </p:nvSpPr>
        <p:spPr>
          <a:xfrm>
            <a:off x="0" y="1151951"/>
            <a:ext cx="10607040" cy="3416320"/>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n-ZA" dirty="0" smtClean="0">
                <a:latin typeface="Arial" panose="020B0604020202020204" pitchFamily="34" charset="0"/>
                <a:cs typeface="Arial" panose="020B0604020202020204" pitchFamily="34" charset="0"/>
              </a:rPr>
              <a:t>ADM has </a:t>
            </a:r>
            <a:r>
              <a:rPr lang="en-ZA" dirty="0">
                <a:latin typeface="Arial" panose="020B0604020202020204" pitchFamily="34" charset="0"/>
                <a:cs typeface="Arial" panose="020B0604020202020204" pitchFamily="34" charset="0"/>
              </a:rPr>
              <a:t>been adopting unfunded budgets for the </a:t>
            </a:r>
            <a:r>
              <a:rPr lang="en-ZA" b="1" dirty="0">
                <a:latin typeface="Arial" panose="020B0604020202020204" pitchFamily="34" charset="0"/>
                <a:cs typeface="Arial" panose="020B0604020202020204" pitchFamily="34" charset="0"/>
              </a:rPr>
              <a:t>past 5 years</a:t>
            </a:r>
            <a:r>
              <a:rPr lang="en-ZA" dirty="0">
                <a:latin typeface="Arial" panose="020B0604020202020204" pitchFamily="34" charset="0"/>
                <a:cs typeface="Arial" panose="020B0604020202020204" pitchFamily="34" charset="0"/>
              </a:rPr>
              <a:t>, the municipality experienced a decline in the reserves which initially triggered the unfunded position.</a:t>
            </a:r>
          </a:p>
          <a:p>
            <a:pPr marL="285750" indent="-285750" algn="just">
              <a:lnSpc>
                <a:spcPct val="150000"/>
              </a:lnSpc>
              <a:buFont typeface="Wingdings" panose="05000000000000000000" pitchFamily="2" charset="2"/>
              <a:buChar char="q"/>
            </a:pPr>
            <a:endParaRPr lang="en-ZA" sz="6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q"/>
            </a:pPr>
            <a:r>
              <a:rPr lang="en-ZA" dirty="0">
                <a:latin typeface="Arial" panose="020B0604020202020204" pitchFamily="34" charset="0"/>
                <a:cs typeface="Arial" panose="020B0604020202020204" pitchFamily="34" charset="0"/>
              </a:rPr>
              <a:t>The 2022/2023 budget is currently unfunded as a result of the payables from exchange transactions which have been growing over the </a:t>
            </a:r>
            <a:r>
              <a:rPr lang="en-ZA" dirty="0" smtClean="0">
                <a:latin typeface="Arial" panose="020B0604020202020204" pitchFamily="34" charset="0"/>
                <a:cs typeface="Arial" panose="020B0604020202020204" pitchFamily="34" charset="0"/>
              </a:rPr>
              <a:t>years, </a:t>
            </a:r>
            <a:r>
              <a:rPr lang="en-ZA" dirty="0">
                <a:latin typeface="Arial" panose="020B0604020202020204" pitchFamily="34" charset="0"/>
                <a:cs typeface="Arial" panose="020B0604020202020204" pitchFamily="34" charset="0"/>
              </a:rPr>
              <a:t>mainly attributed to the decrease in the cash and cash equivalents as well as a low collection rate for water and sanitation services</a:t>
            </a:r>
            <a:r>
              <a:rPr lang="en-ZA" dirty="0" smtClean="0">
                <a:latin typeface="Arial" panose="020B0604020202020204" pitchFamily="34" charset="0"/>
                <a:cs typeface="Arial" panose="020B0604020202020204" pitchFamily="34" charset="0"/>
              </a:rPr>
              <a:t>:</a:t>
            </a:r>
          </a:p>
          <a:p>
            <a:pPr algn="just">
              <a:lnSpc>
                <a:spcPct val="150000"/>
              </a:lnSpc>
            </a:pPr>
            <a:endParaRPr lang="en-US" dirty="0">
              <a:latin typeface="Arial" panose="020B0604020202020204" pitchFamily="34" charset="0"/>
              <a:cs typeface="Arial" panose="020B0604020202020204" pitchFamily="34" charset="0"/>
            </a:endParaRPr>
          </a:p>
          <a:p>
            <a:pPr algn="just">
              <a:lnSpc>
                <a:spcPct val="150000"/>
              </a:lnSpc>
            </a:pPr>
            <a:endParaRPr lang="en-ZA" dirty="0">
              <a:latin typeface="Arial" panose="020B0604020202020204" pitchFamily="34" charset="0"/>
              <a:cs typeface="Arial" panose="020B0604020202020204" pitchFamily="34" charset="0"/>
            </a:endParaRPr>
          </a:p>
          <a:p>
            <a:pPr algn="just"/>
            <a:endParaRPr lang="en-ZA" dirty="0"/>
          </a:p>
        </p:txBody>
      </p:sp>
      <p:graphicFrame>
        <p:nvGraphicFramePr>
          <p:cNvPr id="2" name="Object 1">
            <a:extLst>
              <a:ext uri="{FF2B5EF4-FFF2-40B4-BE49-F238E27FC236}">
                <a16:creationId xmlns:a16="http://schemas.microsoft.com/office/drawing/2014/main" id="{27E6502B-EB4D-4F1C-A4EE-F4B6B2DE8364}"/>
              </a:ext>
            </a:extLst>
          </p:cNvPr>
          <p:cNvGraphicFramePr>
            <a:graphicFrameLocks noChangeAspect="1"/>
          </p:cNvGraphicFramePr>
          <p:nvPr>
            <p:extLst>
              <p:ext uri="{D42A27DB-BD31-4B8C-83A1-F6EECF244321}">
                <p14:modId xmlns:p14="http://schemas.microsoft.com/office/powerpoint/2010/main" val="2217824256"/>
              </p:ext>
            </p:extLst>
          </p:nvPr>
        </p:nvGraphicFramePr>
        <p:xfrm>
          <a:off x="214644" y="3606800"/>
          <a:ext cx="10189196" cy="2580640"/>
        </p:xfrm>
        <a:graphic>
          <a:graphicData uri="http://schemas.openxmlformats.org/presentationml/2006/ole">
            <mc:AlternateContent xmlns:mc="http://schemas.openxmlformats.org/markup-compatibility/2006">
              <mc:Choice xmlns:v="urn:schemas-microsoft-com:vml" Requires="v">
                <p:oleObj spid="_x0000_s1264" name="Worksheet" r:id="rId4" imgW="6362523" imgH="1287890" progId="Excel.Sheet.12">
                  <p:embed/>
                </p:oleObj>
              </mc:Choice>
              <mc:Fallback>
                <p:oleObj name="Worksheet" r:id="rId4" imgW="6362523" imgH="1287890" progId="Excel.Sheet.12">
                  <p:embed/>
                  <p:pic>
                    <p:nvPicPr>
                      <p:cNvPr id="0" name=""/>
                      <p:cNvPicPr/>
                      <p:nvPr/>
                    </p:nvPicPr>
                    <p:blipFill>
                      <a:blip r:embed="rId5"/>
                      <a:stretch>
                        <a:fillRect/>
                      </a:stretch>
                    </p:blipFill>
                    <p:spPr>
                      <a:xfrm>
                        <a:off x="214644" y="3606800"/>
                        <a:ext cx="10189196" cy="2580640"/>
                      </a:xfrm>
                      <a:prstGeom prst="rect">
                        <a:avLst/>
                      </a:prstGeom>
                    </p:spPr>
                  </p:pic>
                </p:oleObj>
              </mc:Fallback>
            </mc:AlternateContent>
          </a:graphicData>
        </a:graphic>
      </p:graphicFrame>
      <p:sp>
        <p:nvSpPr>
          <p:cNvPr id="9" name="Rectangle 8"/>
          <p:cNvSpPr/>
          <p:nvPr/>
        </p:nvSpPr>
        <p:spPr>
          <a:xfrm>
            <a:off x="0" y="1"/>
            <a:ext cx="10691813" cy="7518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FINANCIAL HEALTH</a:t>
            </a:r>
            <a:endParaRPr lang="en-ZA" sz="2200" b="1" dirty="0">
              <a:solidFill>
                <a:srgbClr val="F79646">
                  <a:lumMod val="50000"/>
                </a:srgbClr>
              </a:solidFill>
              <a:latin typeface="Arial" pitchFamily="34" charset="0"/>
              <a:cs typeface="Arial" pitchFamily="34" charset="0"/>
            </a:endParaRPr>
          </a:p>
        </p:txBody>
      </p:sp>
      <p:sp>
        <p:nvSpPr>
          <p:cNvPr id="10" name="Rectangle 9"/>
          <p:cNvSpPr/>
          <p:nvPr/>
        </p:nvSpPr>
        <p:spPr>
          <a:xfrm>
            <a:off x="0" y="751840"/>
            <a:ext cx="10691812" cy="400110"/>
          </a:xfrm>
          <a:prstGeom prst="rect">
            <a:avLst/>
          </a:prstGeom>
          <a:solidFill>
            <a:schemeClr val="accent4">
              <a:lumMod val="20000"/>
              <a:lumOff val="80000"/>
            </a:schemeClr>
          </a:solidFill>
        </p:spPr>
        <p:txBody>
          <a:bodyPr wrap="square">
            <a:spAutoFit/>
          </a:bodyPr>
          <a:lstStyle/>
          <a:p>
            <a:pPr lvl="0" algn="just"/>
            <a:r>
              <a:rPr lang="en-ZA" sz="2000" b="1" dirty="0" smtClean="0">
                <a:latin typeface="Arial" panose="020B0604020202020204" pitchFamily="34" charset="0"/>
                <a:cs typeface="Arial" panose="020B0604020202020204" pitchFamily="34" charset="0"/>
              </a:rPr>
              <a:t>BUDGET </a:t>
            </a:r>
            <a:endParaRPr lang="en-ZA" sz="2000" b="1" dirty="0">
              <a:latin typeface="Arial" panose="020B0604020202020204" pitchFamily="34" charset="0"/>
              <a:cs typeface="Arial" panose="020B0604020202020204" pitchFamily="34" charset="0"/>
            </a:endParaRPr>
          </a:p>
        </p:txBody>
      </p:sp>
      <p:sp>
        <p:nvSpPr>
          <p:cNvPr id="11"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8</a:t>
            </a:fld>
            <a:endParaRPr lang="en-ZA" b="1" dirty="0"/>
          </a:p>
        </p:txBody>
      </p:sp>
    </p:spTree>
    <p:extLst>
      <p:ext uri="{BB962C8B-B14F-4D97-AF65-F5344CB8AC3E}">
        <p14:creationId xmlns:p14="http://schemas.microsoft.com/office/powerpoint/2010/main" val="1159180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BAA65-39BC-45B5-B04A-B19E93B88407}" type="slidenum">
              <a:rPr lang="en-US" smtClean="0"/>
              <a:pPr/>
              <a:t>9</a:t>
            </a:fld>
            <a:endParaRPr lang="en-US" dirty="0"/>
          </a:p>
        </p:txBody>
      </p:sp>
      <p:sp>
        <p:nvSpPr>
          <p:cNvPr id="15" name="Rectangle 14"/>
          <p:cNvSpPr/>
          <p:nvPr/>
        </p:nvSpPr>
        <p:spPr>
          <a:xfrm>
            <a:off x="0" y="447040"/>
            <a:ext cx="10769600" cy="400110"/>
          </a:xfrm>
          <a:prstGeom prst="rect">
            <a:avLst/>
          </a:prstGeom>
          <a:solidFill>
            <a:schemeClr val="accent4">
              <a:lumMod val="20000"/>
              <a:lumOff val="80000"/>
            </a:schemeClr>
          </a:solidFill>
        </p:spPr>
        <p:txBody>
          <a:bodyPr wrap="square">
            <a:spAutoFit/>
          </a:bodyPr>
          <a:lstStyle/>
          <a:p>
            <a:pPr lvl="0" algn="just"/>
            <a:r>
              <a:rPr lang="en-US" sz="2000" b="1" dirty="0" smtClean="0">
                <a:latin typeface="Arial" panose="020B0604020202020204" pitchFamily="34" charset="0"/>
                <a:cs typeface="Arial" panose="020B0604020202020204" pitchFamily="34" charset="0"/>
              </a:rPr>
              <a:t>ASSESSMENT OF THE BUDGET:</a:t>
            </a:r>
            <a:endParaRPr lang="en-ZA" sz="2000" b="1" dirty="0">
              <a:latin typeface="Arial" panose="020B0604020202020204" pitchFamily="34" charset="0"/>
              <a:cs typeface="Arial" panose="020B0604020202020204" pitchFamily="34" charset="0"/>
            </a:endParaRPr>
          </a:p>
        </p:txBody>
      </p:sp>
      <p:sp>
        <p:nvSpPr>
          <p:cNvPr id="7" name="Rectangle 6"/>
          <p:cNvSpPr/>
          <p:nvPr/>
        </p:nvSpPr>
        <p:spPr>
          <a:xfrm>
            <a:off x="-1" y="847151"/>
            <a:ext cx="10617201" cy="6078587"/>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The municipality has a low collection rate </a:t>
            </a:r>
            <a:r>
              <a:rPr lang="en-GB" b="1" dirty="0" smtClean="0">
                <a:latin typeface="Arial" panose="020B0604020202020204" pitchFamily="34" charset="0"/>
                <a:cs typeface="Arial" panose="020B0604020202020204" pitchFamily="34" charset="0"/>
              </a:rPr>
              <a:t>below </a:t>
            </a:r>
            <a:r>
              <a:rPr lang="en-GB" b="1" dirty="0">
                <a:latin typeface="Arial" panose="020B0604020202020204" pitchFamily="34" charset="0"/>
                <a:cs typeface="Arial" panose="020B0604020202020204" pitchFamily="34" charset="0"/>
              </a:rPr>
              <a:t>30 per cent </a:t>
            </a:r>
            <a:r>
              <a:rPr lang="en-GB" dirty="0">
                <a:latin typeface="Arial" panose="020B0604020202020204" pitchFamily="34" charset="0"/>
                <a:cs typeface="Arial" panose="020B0604020202020204" pitchFamily="34" charset="0"/>
              </a:rPr>
              <a:t>which is way below the prescribed norm of 95 per cent as guided by MFMA Circular 71; </a:t>
            </a:r>
          </a:p>
          <a:p>
            <a:pPr marL="285750" indent="-285750" algn="just">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There is a concern pattern of high wage bill, showing signs of failure to manage human resources which will not be sustainable in the long run; </a:t>
            </a:r>
          </a:p>
          <a:p>
            <a:pPr marL="285750" indent="-285750" algn="just">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The trading services of </a:t>
            </a:r>
            <a:r>
              <a:rPr lang="en-GB" dirty="0" smtClean="0">
                <a:latin typeface="Arial" panose="020B0604020202020204" pitchFamily="34" charset="0"/>
                <a:cs typeface="Arial" panose="020B0604020202020204" pitchFamily="34" charset="0"/>
              </a:rPr>
              <a:t>Water &amp; Sanitation </a:t>
            </a:r>
            <a:r>
              <a:rPr lang="en-GB" dirty="0">
                <a:latin typeface="Arial" panose="020B0604020202020204" pitchFamily="34" charset="0"/>
                <a:cs typeface="Arial" panose="020B0604020202020204" pitchFamily="34" charset="0"/>
              </a:rPr>
              <a:t>are operating at a deficit meaning that the current tariffs are not cost reflective hence a funding gap exists on the budget of the municipality;</a:t>
            </a:r>
          </a:p>
          <a:p>
            <a:pPr marL="285750" indent="-285750" algn="just">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The employee related costs and remuneration of councillors are the largest cost drivers of the operational expenditure of the municipality at </a:t>
            </a:r>
            <a:r>
              <a:rPr lang="en-GB" b="1" dirty="0">
                <a:latin typeface="Arial" panose="020B0604020202020204" pitchFamily="34" charset="0"/>
                <a:cs typeface="Arial" panose="020B0604020202020204" pitchFamily="34" charset="0"/>
              </a:rPr>
              <a:t>49.9 per cent </a:t>
            </a:r>
            <a:r>
              <a:rPr lang="en-GB" dirty="0">
                <a:latin typeface="Arial" panose="020B0604020202020204" pitchFamily="34" charset="0"/>
                <a:cs typeface="Arial" panose="020B0604020202020204" pitchFamily="34" charset="0"/>
              </a:rPr>
              <a:t>of the 2022/23 MTREF budget operational expenditure (as per the budget of the municipality); </a:t>
            </a:r>
          </a:p>
          <a:p>
            <a:pPr marL="285750" indent="-285750" algn="just">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The municipality has been implementing cost containment measures over the years as guided by MFMA Circular 96, however it has not resulted in a funded budget as it has other high operational expenditure cost drivers such as: security services, office accommodation rentals and the financial system;</a:t>
            </a:r>
          </a:p>
          <a:p>
            <a:pPr marL="285750" indent="-285750" algn="just">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The decline in the reserves of the municipality led to a decrease in the cash and cash equivalents;</a:t>
            </a:r>
          </a:p>
          <a:p>
            <a:pPr marL="285750" indent="-285750" algn="just">
              <a:spcBef>
                <a:spcPts val="600"/>
              </a:spcBef>
              <a:spcAft>
                <a:spcPts val="600"/>
              </a:spcAft>
              <a:buFont typeface="Wingdings" panose="05000000000000000000" pitchFamily="2" charset="2"/>
              <a:buChar char="q"/>
            </a:pPr>
            <a:r>
              <a:rPr lang="en-GB" dirty="0">
                <a:latin typeface="Arial" panose="020B0604020202020204" pitchFamily="34" charset="0"/>
                <a:cs typeface="Arial" panose="020B0604020202020204" pitchFamily="34" charset="0"/>
              </a:rPr>
              <a:t>The creditors balances have been growing over the years as the municipality could not afford to service </a:t>
            </a:r>
            <a:r>
              <a:rPr lang="en-GB" dirty="0" smtClean="0">
                <a:latin typeface="Arial" panose="020B0604020202020204" pitchFamily="34" charset="0"/>
                <a:cs typeface="Arial" panose="020B0604020202020204" pitchFamily="34" charset="0"/>
              </a:rPr>
              <a:t>them this is </a:t>
            </a:r>
            <a:r>
              <a:rPr lang="en-GB" dirty="0">
                <a:latin typeface="Arial" panose="020B0604020202020204" pitchFamily="34" charset="0"/>
                <a:cs typeface="Arial" panose="020B0604020202020204" pitchFamily="34" charset="0"/>
              </a:rPr>
              <a:t>attributed to the growth in the operational expenditure</a:t>
            </a:r>
          </a:p>
          <a:p>
            <a:pPr marL="285750" indent="-285750"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algn="just"/>
            <a:r>
              <a:rPr lang="en-ZA" dirty="0"/>
              <a:t> </a:t>
            </a:r>
          </a:p>
        </p:txBody>
      </p:sp>
      <p:sp>
        <p:nvSpPr>
          <p:cNvPr id="9" name="Rectangle 8"/>
          <p:cNvSpPr/>
          <p:nvPr/>
        </p:nvSpPr>
        <p:spPr>
          <a:xfrm>
            <a:off x="0" y="1"/>
            <a:ext cx="10691813" cy="4470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spcAft>
                <a:spcPts val="513"/>
              </a:spcAft>
              <a:defRPr/>
            </a:pPr>
            <a:r>
              <a:rPr lang="en-US" sz="2200" b="1" dirty="0" smtClean="0">
                <a:solidFill>
                  <a:srgbClr val="F79646">
                    <a:lumMod val="50000"/>
                  </a:srgbClr>
                </a:solidFill>
                <a:latin typeface="Arial" pitchFamily="34" charset="0"/>
                <a:cs typeface="Arial" pitchFamily="34" charset="0"/>
              </a:rPr>
              <a:t>FINANCIAL HEALTH</a:t>
            </a:r>
            <a:endParaRPr lang="en-ZA" sz="2200" b="1" dirty="0">
              <a:solidFill>
                <a:srgbClr val="F79646">
                  <a:lumMod val="50000"/>
                </a:srgbClr>
              </a:solidFill>
              <a:latin typeface="Arial" pitchFamily="34" charset="0"/>
              <a:cs typeface="Arial" pitchFamily="34" charset="0"/>
            </a:endParaRPr>
          </a:p>
        </p:txBody>
      </p:sp>
      <p:sp>
        <p:nvSpPr>
          <p:cNvPr id="11" name="Slide Number Placeholder 1"/>
          <p:cNvSpPr txBox="1">
            <a:spLocks/>
          </p:cNvSpPr>
          <p:nvPr/>
        </p:nvSpPr>
        <p:spPr>
          <a:xfrm>
            <a:off x="9175897" y="7006700"/>
            <a:ext cx="780853" cy="40419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E1FDF6A-A672-4035-AB22-32A7F6481DD5}" type="slidenum">
              <a:rPr lang="en-ZA" b="1" smtClean="0"/>
              <a:pPr algn="ctr"/>
              <a:t>9</a:t>
            </a:fld>
            <a:endParaRPr lang="en-ZA" b="1" dirty="0"/>
          </a:p>
        </p:txBody>
      </p:sp>
    </p:spTree>
    <p:extLst>
      <p:ext uri="{BB962C8B-B14F-4D97-AF65-F5344CB8AC3E}">
        <p14:creationId xmlns:p14="http://schemas.microsoft.com/office/powerpoint/2010/main" val="3884101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4CAD3DF3AB8341A6F4EBF85230DBF8" ma:contentTypeVersion="0" ma:contentTypeDescription="Create a new document." ma:contentTypeScope="" ma:versionID="e19ebbe7b3df8a982bdfae4ba73a3fe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44A521-A540-41A6-B7D9-C891BCE360AE}">
  <ds:schemaRef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 ds:uri="http://purl.org/dc/elements/1.1/"/>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1315158D-9AAE-498A-8AB1-6023581CC4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DEC5776-4F04-499C-8880-B09655962D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69671</TotalTime>
  <Words>4314</Words>
  <Application>Microsoft Office PowerPoint</Application>
  <PresentationFormat>Custom</PresentationFormat>
  <Paragraphs>363</Paragraphs>
  <Slides>40</Slides>
  <Notes>20</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40</vt:i4>
      </vt:variant>
    </vt:vector>
  </HeadingPairs>
  <TitlesOfParts>
    <vt:vector size="54" baseType="lpstr">
      <vt:lpstr>ＭＳ Ｐゴシック</vt:lpstr>
      <vt:lpstr>Arial</vt:lpstr>
      <vt:lpstr>Arial Narrow</vt:lpstr>
      <vt:lpstr>Calibri</vt:lpstr>
      <vt:lpstr>Calibri Light</vt:lpstr>
      <vt:lpstr>Gill Sans MT</vt:lpstr>
      <vt:lpstr>Times New Roman</vt:lpstr>
      <vt:lpstr>Wingdings</vt:lpstr>
      <vt:lpstr>Office Theme</vt:lpstr>
      <vt:lpstr>Custom Design</vt:lpstr>
      <vt:lpstr>1_Custom Design</vt:lpstr>
      <vt:lpstr>3_Custom Design</vt:lpstr>
      <vt:lpstr>2_Custom Design</vt:lpstr>
      <vt:lpstr>Worksheet</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van Zyl</dc:creator>
  <cp:lastModifiedBy>Shereen Cassiem</cp:lastModifiedBy>
  <cp:revision>1762</cp:revision>
  <cp:lastPrinted>2022-11-16T13:18:02Z</cp:lastPrinted>
  <dcterms:created xsi:type="dcterms:W3CDTF">2015-05-27T11:09:16Z</dcterms:created>
  <dcterms:modified xsi:type="dcterms:W3CDTF">2022-11-18T11:50:31Z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0x010100404CAD3DF3AB8341A6F4EBF85230DBF8</vt:lpwstr>
  </property>
</Properties>
</file>