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17"/>
  </p:notesMasterIdLst>
  <p:handoutMasterIdLst>
    <p:handoutMasterId r:id="rId18"/>
  </p:handoutMasterIdLst>
  <p:sldIdLst>
    <p:sldId id="615" r:id="rId3"/>
    <p:sldId id="634" r:id="rId4"/>
    <p:sldId id="616" r:id="rId5"/>
    <p:sldId id="590" r:id="rId6"/>
    <p:sldId id="578" r:id="rId7"/>
    <p:sldId id="579" r:id="rId8"/>
    <p:sldId id="617" r:id="rId9"/>
    <p:sldId id="580" r:id="rId10"/>
    <p:sldId id="630" r:id="rId11"/>
    <p:sldId id="635" r:id="rId12"/>
    <p:sldId id="631" r:id="rId13"/>
    <p:sldId id="632" r:id="rId14"/>
    <p:sldId id="633" r:id="rId15"/>
    <p:sldId id="584" r:id="rId1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08040"/>
    <a:srgbClr val="008000"/>
    <a:srgbClr val="145D35"/>
    <a:srgbClr val="008080"/>
    <a:srgbClr val="009644"/>
    <a:srgbClr val="FFD21E"/>
    <a:srgbClr val="176456"/>
    <a:srgbClr val="125D55"/>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2" autoAdjust="0"/>
    <p:restoredTop sz="92603" autoAdjust="0"/>
  </p:normalViewPr>
  <p:slideViewPr>
    <p:cSldViewPr>
      <p:cViewPr>
        <p:scale>
          <a:sx n="60" d="100"/>
          <a:sy n="60" d="100"/>
        </p:scale>
        <p:origin x="1452"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1"/>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2022/11/14</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1"/>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11/14/2022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1" y="4714877"/>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D451ECB-AE34-04A0-EAAC-55A581D8ED6F}"/>
              </a:ext>
            </a:extLst>
          </p:cNvPr>
          <p:cNvCxnSpPr/>
          <p:nvPr userDrawn="1"/>
        </p:nvCxnSpPr>
        <p:spPr>
          <a:xfrm>
            <a:off x="107950" y="6092825"/>
            <a:ext cx="882015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3" descr="BMA Logo_CMYK.jpg">
            <a:extLst>
              <a:ext uri="{FF2B5EF4-FFF2-40B4-BE49-F238E27FC236}">
                <a16:creationId xmlns:a16="http://schemas.microsoft.com/office/drawing/2014/main" id="{7EBE4345-EF0C-4A11-C1C2-3544EC0423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6165850"/>
            <a:ext cx="79216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BB40E04-3A4F-DB7B-7ADC-E9D26F358439}"/>
              </a:ext>
            </a:extLst>
          </p:cNvPr>
          <p:cNvSpPr>
            <a:spLocks noChangeArrowheads="1"/>
          </p:cNvSpPr>
          <p:nvPr userDrawn="1"/>
        </p:nvSpPr>
        <p:spPr bwMode="auto">
          <a:xfrm>
            <a:off x="6672263" y="6407150"/>
            <a:ext cx="2363787" cy="261938"/>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srgbClr val="008040"/>
                </a:solidFill>
                <a:effectLst/>
                <a:uLnTx/>
                <a:uFillTx/>
                <a:latin typeface="Calibri" panose="020F0502020204030204" pitchFamily="34" charset="0"/>
                <a:ea typeface="+mn-ea"/>
                <a:cs typeface="+mn-cs"/>
              </a:rPr>
              <a:t>Secure </a:t>
            </a:r>
            <a:r>
              <a:rPr kumimoji="0" lang="en-US" altLang="en-US" sz="1100" b="1" i="0" u="none" strike="noStrike" kern="1200" cap="none" spc="0" normalizeH="0" baseline="0" noProof="0">
                <a:ln>
                  <a:noFill/>
                </a:ln>
                <a:solidFill>
                  <a:srgbClr val="008040"/>
                </a:solidFill>
                <a:effectLst/>
                <a:uLnTx/>
                <a:uFillTx/>
                <a:latin typeface="Calibri" panose="020F0502020204030204" pitchFamily="34" charset="0"/>
                <a:ea typeface="+mn-ea"/>
                <a:cs typeface="+mn-cs"/>
              </a:rPr>
              <a:t>Borders for Development</a:t>
            </a:r>
            <a:endParaRPr kumimoji="0" lang="en-US" altLang="en-US" sz="1100" b="0" i="0" u="none" strike="noStrike" kern="1200" cap="none" spc="0" normalizeH="0" baseline="0" noProof="0">
              <a:ln>
                <a:noFill/>
              </a:ln>
              <a:solidFill>
                <a:srgbClr val="008040"/>
              </a:solidFill>
              <a:effectLst/>
              <a:uLnTx/>
              <a:uFillTx/>
              <a:latin typeface="Calibri" panose="020F0502020204030204" pitchFamily="34" charset="0"/>
              <a:ea typeface="+mn-ea"/>
              <a:cs typeface="+mn-cs"/>
            </a:endParaRPr>
          </a:p>
        </p:txBody>
      </p:sp>
      <p:pic>
        <p:nvPicPr>
          <p:cNvPr id="5" name="Picture 5" descr="BMA Powerpoint Template-1.jpg">
            <a:extLst>
              <a:ext uri="{FF2B5EF4-FFF2-40B4-BE49-F238E27FC236}">
                <a16:creationId xmlns:a16="http://schemas.microsoft.com/office/drawing/2014/main" id="{ABB6A26B-8493-B208-1163-94B0D129210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8" y="0"/>
            <a:ext cx="9142412" cy="6858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076317B-17C5-FF06-3F89-E260386EE605}"/>
              </a:ext>
            </a:extLst>
          </p:cNvPr>
          <p:cNvSpPr>
            <a:spLocks noChangeArrowheads="1"/>
          </p:cNvSpPr>
          <p:nvPr userDrawn="1"/>
        </p:nvSpPr>
        <p:spPr bwMode="auto">
          <a:xfrm>
            <a:off x="1042988" y="1773238"/>
            <a:ext cx="7200900" cy="1322387"/>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altLang="en-US" sz="2400" b="1" i="0" u="none" strike="noStrike" kern="1200" cap="none" spc="0" normalizeH="0" baseline="0" noProof="0">
              <a:ln>
                <a:noFill/>
              </a:ln>
              <a:solidFill>
                <a:prstClr val="white"/>
              </a:solidFill>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altLang="en-US" sz="2400" b="1" i="0" u="none" strike="noStrike" kern="1200" cap="none" spc="0" normalizeH="0" baseline="0" noProof="0">
              <a:ln>
                <a:noFill/>
              </a:ln>
              <a:solidFill>
                <a:prstClr val="white"/>
              </a:solidFill>
              <a:effectLst/>
              <a:uLnTx/>
              <a:uFillTx/>
              <a:latin typeface="Arial Black" panose="020B0A04020102020204" pitchFamily="34" charset="0"/>
              <a:ea typeface="+mn-ea"/>
              <a:cs typeface="+mn-cs"/>
            </a:endParaRPr>
          </a:p>
        </p:txBody>
      </p:sp>
      <p:sp>
        <p:nvSpPr>
          <p:cNvPr id="7" name="Rectangle 11">
            <a:extLst>
              <a:ext uri="{FF2B5EF4-FFF2-40B4-BE49-F238E27FC236}">
                <a16:creationId xmlns:a16="http://schemas.microsoft.com/office/drawing/2014/main" id="{697ED855-F700-7B72-1F03-D3EFE32EC1EF}"/>
              </a:ext>
            </a:extLst>
          </p:cNvPr>
          <p:cNvSpPr>
            <a:spLocks noChangeArrowheads="1"/>
          </p:cNvSpPr>
          <p:nvPr userDrawn="1"/>
        </p:nvSpPr>
        <p:spPr bwMode="auto">
          <a:xfrm>
            <a:off x="395288" y="2828925"/>
            <a:ext cx="8497887" cy="461963"/>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1" i="0" u="none" strike="noStrike" kern="1200" cap="none" spc="0" normalizeH="0" baseline="0" noProof="0">
              <a:ln>
                <a:noFill/>
              </a:ln>
              <a:solidFill>
                <a:prstClr val="black"/>
              </a:solidFill>
              <a:effectLst/>
              <a:uLnTx/>
              <a:uFillTx/>
              <a:latin typeface="Calibri Light" panose="020F0302020204030204" pitchFamily="34" charset="0"/>
              <a:ea typeface="+mn-ea"/>
              <a:cs typeface="+mn-cs"/>
            </a:endParaRPr>
          </a:p>
        </p:txBody>
      </p:sp>
      <p:sp>
        <p:nvSpPr>
          <p:cNvPr id="8" name="Rectangle 7">
            <a:extLst>
              <a:ext uri="{FF2B5EF4-FFF2-40B4-BE49-F238E27FC236}">
                <a16:creationId xmlns:a16="http://schemas.microsoft.com/office/drawing/2014/main" id="{776C1AD5-1581-5C6F-8FD6-12DB2533CF49}"/>
              </a:ext>
            </a:extLst>
          </p:cNvPr>
          <p:cNvSpPr/>
          <p:nvPr userDrawn="1"/>
        </p:nvSpPr>
        <p:spPr>
          <a:xfrm>
            <a:off x="107950" y="2398713"/>
            <a:ext cx="8928100" cy="584200"/>
          </a:xfrm>
          <a:prstGeom prst="rect">
            <a:avLst/>
          </a:prstGeom>
        </p:spPr>
        <p:txBody>
          <a:bodyPr>
            <a:sp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a:ln>
                <a:noFill/>
              </a:ln>
              <a:solidFill>
                <a:srgbClr val="FFFF66"/>
              </a:solidFill>
              <a:effectLst>
                <a:outerShdw blurRad="38100" dist="38100" dir="2700000" algn="tl">
                  <a:srgbClr val="000000"/>
                </a:outerShdw>
              </a:effectLst>
              <a:uLnTx/>
              <a:uFillTx/>
              <a:latin typeface="Calibri" panose="020F0502020204030204"/>
              <a:ea typeface="+mn-ea"/>
              <a:cs typeface="Calibri" panose="020F0502020204030204" pitchFamily="34" charset="0"/>
            </a:endParaRPr>
          </a:p>
        </p:txBody>
      </p:sp>
      <p:pic>
        <p:nvPicPr>
          <p:cNvPr id="9" name="Picture 13" descr="NDP Logo.jpg">
            <a:extLst>
              <a:ext uri="{FF2B5EF4-FFF2-40B4-BE49-F238E27FC236}">
                <a16:creationId xmlns:a16="http://schemas.microsoft.com/office/drawing/2014/main" id="{C9CB7F76-1C0D-63FD-0DAF-6AFB5A5418C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00975" y="333375"/>
            <a:ext cx="10922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descr="BMA Logo_CMYK.jpg">
            <a:extLst>
              <a:ext uri="{FF2B5EF4-FFF2-40B4-BE49-F238E27FC236}">
                <a16:creationId xmlns:a16="http://schemas.microsoft.com/office/drawing/2014/main" id="{0FEFD845-2434-33E6-1E50-A74362607FC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73063" y="84138"/>
            <a:ext cx="1319212"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5">
            <a:extLst>
              <a:ext uri="{FF2B5EF4-FFF2-40B4-BE49-F238E27FC236}">
                <a16:creationId xmlns:a16="http://schemas.microsoft.com/office/drawing/2014/main" id="{A08B40B3-375C-6CEC-94EE-6B9A3F6E82B7}"/>
              </a:ext>
            </a:extLst>
          </p:cNvPr>
          <p:cNvSpPr>
            <a:spLocks noChangeArrowheads="1"/>
          </p:cNvSpPr>
          <p:nvPr userDrawn="1"/>
        </p:nvSpPr>
        <p:spPr bwMode="auto">
          <a:xfrm>
            <a:off x="3492500" y="6021388"/>
            <a:ext cx="2363788" cy="261937"/>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rPr>
              <a:t>Secure </a:t>
            </a:r>
            <a:r>
              <a:rPr kumimoji="0" lang="en-US" altLang="en-US" sz="1100" b="1" i="0" u="none" strike="noStrike" kern="1200" cap="none" spc="0" normalizeH="0" baseline="0" noProof="0">
                <a:ln>
                  <a:noFill/>
                </a:ln>
                <a:solidFill>
                  <a:prstClr val="white"/>
                </a:solidFill>
                <a:effectLst/>
                <a:uLnTx/>
                <a:uFillTx/>
                <a:latin typeface="Calibri" panose="020F0502020204030204" pitchFamily="34" charset="0"/>
                <a:ea typeface="+mn-ea"/>
                <a:cs typeface="+mn-cs"/>
              </a:rPr>
              <a:t>Borders for Development</a:t>
            </a:r>
            <a:endParaRPr kumimoji="0" lang="en-US" altLang="en-US" sz="11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12" name="Slide Number Placeholder 6">
            <a:extLst>
              <a:ext uri="{FF2B5EF4-FFF2-40B4-BE49-F238E27FC236}">
                <a16:creationId xmlns:a16="http://schemas.microsoft.com/office/drawing/2014/main" id="{1614D1E6-BFA6-F237-2A43-82EB42BD5C54}"/>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F5A842C6-1C27-8445-8957-56CE6C530445}"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51378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2F241E7-2961-2C97-1FE9-128C375804FD}"/>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04F9C9-140B-483C-8C85-D5ACBD71B04C}"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D2505BE2-0F66-04C9-4D19-B090819F794F}"/>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9FA937F-6B38-89DE-8009-4EAE1B87A2BE}"/>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759ED3E-186F-454E-B606-7ABB75A2A6F7}"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37664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GB"/>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26FE053-8170-4FCE-F494-CA62C7ACE60D}"/>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990C571-4DA2-4787-ACC6-0D75FC530B19}"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712E296-714C-1AE3-88C5-F2E8E872D489}"/>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946F33F-A895-0EEF-6471-05B4331A3A2C}"/>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8EE00353-228D-D948-A2A8-220BCC8FFBC5}"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28450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2DCAA43-6187-65BB-24BD-4214B9F6E5C2}"/>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C5F1CF-2BD2-461B-A6C1-54AF853BD929}"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F169AC34-DDCB-5F40-B5FE-6239DE5A6B84}"/>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522D4305-6887-9A88-4C2A-5D60800DBC03}"/>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FAB4A301-372D-484B-A98C-1563910AFA95}"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27973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74F5C63-5EFB-08E1-0FE4-1C18D43F5D63}"/>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8F8579E-F80A-4775-8E1E-200F21FFB883}"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05C27F4A-67DB-1EF6-0300-837DCDA0247D}"/>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502D4BBA-CC46-3DBE-541D-F9AA762B5876}"/>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0FD162F-1CEE-7B40-B58B-9BD11F475CC8}"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68733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A4CBAA4-70E2-CBB3-A7A5-6DC40D4761AF}"/>
              </a:ext>
            </a:extLst>
          </p:cNvPr>
          <p:cNvSpPr>
            <a:spLocks noGrp="1"/>
          </p:cNvSpPr>
          <p:nvPr>
            <p:ph type="dt" sz="half" idx="10"/>
          </p:nvPr>
        </p:nvSpPr>
        <p:spPr>
          <a:xfrm>
            <a:off x="1002432"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A54191B-2A01-4FB6-980E-57D720A8369C}"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1A13F142-2582-371D-1324-2A12E06CB01A}"/>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54812988-B202-4978-A520-35980052B511}"/>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A1E77D0-3F86-AD45-A245-38729A083F9D}"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15213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A399BD-18D6-7A3B-4E9D-467F40D910E1}"/>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1D6C896-DF3C-4B26-8798-E52DF862730F}"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30661B65-736B-1D24-C1D3-5FD13608D545}"/>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AC7E1B3D-6E07-590E-99BD-1C6D1D76B342}"/>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86D502A-8EFC-8645-A0FA-F5F8588CCB85}"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8105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GB"/>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A992DCE5-72CA-BA4C-7F04-0EA3CE84ECDF}"/>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B85E446-6C9E-41EC-99DD-F0E24226CDF0}"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DD6BD674-7855-0B3B-6872-2A8BD4F2F295}"/>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FCEE84F6-9741-67D7-BB16-BDBE8E267EFB}"/>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07891A3F-D650-564B-8CC2-C6123EB19579}"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687263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GB"/>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A58C7DDE-E835-FF48-1AC3-06B83BC29089}"/>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BA29158-D5D3-4AA0-9BBF-63B72809932E}"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567B2134-1F83-772F-2F6D-BA71499C4D77}"/>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2323EADD-C0CF-EFCE-5135-3074CB641994}"/>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543D6CAF-31B2-E54C-B0CA-D8DAD2494741}"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284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95CE06-FF1F-7F2F-1945-3A3E77F20184}"/>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8C8B37A-CCFE-47B9-BC65-A33439D38CA0}"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B4B7E76-4320-B072-9FCD-5F015146B6E4}"/>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20DDF1C-DA4C-2770-E57A-7C65A02136A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585D78B-25A7-5E4F-9BDC-CD82BCB7D3B4}"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524334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B4E3D8F-71DB-53F5-7968-4257BA91464F}"/>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954F26F-DFB2-42D2-A034-5D68EF4710B9}" type="datetime1">
              <a:rPr kumimoji="0" lang="en-ZA"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2AE877FC-87CF-0B52-9D39-8BF3A7E3C407}"/>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BAAD9B04-87F6-2CD2-2FB8-8D2732320746}"/>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8382C255-772D-6C4E-AD14-54CFB11698E9}" type="slidenum">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766015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1"/>
          <p:cNvCxnSpPr>
            <a:cxnSpLocks/>
          </p:cNvCxnSpPr>
          <p:nvPr userDrawn="1"/>
        </p:nvCxnSpPr>
        <p:spPr>
          <a:xfrm flipH="1">
            <a:off x="628650" y="931863"/>
            <a:ext cx="7124700" cy="0"/>
          </a:xfrm>
          <a:prstGeom prst="line">
            <a:avLst/>
          </a:prstGeom>
          <a:ln w="12700">
            <a:solidFill>
              <a:srgbClr val="0E3045"/>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rgbClr val="0E3045"/>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8CEC6614-91BC-4A1A-9BBD-83BB8B417F97}" type="datetime1">
              <a:rPr kumimoji="0" lang="en-ZA" altLang="en-US" sz="1800" b="0" i="0" u="none" strike="noStrike" kern="1200" cap="none" spc="0" normalizeH="0" baseline="0" noProof="0" smtClean="0">
                <a:ln>
                  <a:noFill/>
                </a:ln>
                <a:solidFill>
                  <a:srgbClr val="0E3045"/>
                </a:solidFill>
                <a:effectLst/>
                <a:uLnTx/>
                <a:uFillTx/>
                <a:latin typeface="Calibri" panose="020F0502020204030204" pitchFamily="34"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2022/11/14</a:t>
            </a:fld>
            <a:endParaRPr kumimoji="0" lang="en-US" altLang="en-US" sz="1800" b="0" i="0" u="none" strike="noStrike" kern="1200" cap="none" spc="0" normalizeH="0" baseline="0" noProof="0" dirty="0">
              <a:ln>
                <a:noFill/>
              </a:ln>
              <a:solidFill>
                <a:srgbClr val="0E3045"/>
              </a:solidFill>
              <a:effectLst/>
              <a:uLnTx/>
              <a:uFillTx/>
              <a:latin typeface="Calibri" panose="020F0502020204030204" pitchFamily="34" charset="0"/>
              <a:ea typeface="+mn-ea"/>
              <a:cs typeface="+mn-cs"/>
            </a:endParaRPr>
          </a:p>
        </p:txBody>
      </p:sp>
      <p:sp>
        <p:nvSpPr>
          <p:cNvPr id="5" name="Footer Placeholder 4"/>
          <p:cNvSpPr>
            <a:spLocks noGrp="1"/>
          </p:cNvSpPr>
          <p:nvPr>
            <p:ph type="ftr" sz="quarter" idx="11"/>
          </p:nvPr>
        </p:nvSpPr>
        <p:spPr>
          <a:xfrm>
            <a:off x="5429250" y="6356351"/>
            <a:ext cx="3086100" cy="365125"/>
          </a:xfrm>
          <a:prstGeom prst="rect">
            <a:avLst/>
          </a:prstGeom>
        </p:spPr>
        <p:txBody>
          <a:bodyPr/>
          <a:lstStyle>
            <a:lvl1pPr algn="r">
              <a:defRPr>
                <a:solidFill>
                  <a:srgbClr val="0E3045"/>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E3045"/>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3763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2022/11/14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2022/11/14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2022/11/14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2022/11/14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2022/11/14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2022/11/14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D56BE6F5-4268-2E71-AF67-7E07C75762FB}"/>
              </a:ext>
            </a:extLst>
          </p:cNvPr>
          <p:cNvSpPr>
            <a:spLocks noGrp="1" noChangeArrowheads="1"/>
          </p:cNvSpPr>
          <p:nvPr>
            <p:ph type="body" idx="1"/>
          </p:nvPr>
        </p:nvSpPr>
        <p:spPr bwMode="auto">
          <a:xfrm>
            <a:off x="414338" y="1252538"/>
            <a:ext cx="78867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7" name="Rectangle 6">
            <a:extLst>
              <a:ext uri="{FF2B5EF4-FFF2-40B4-BE49-F238E27FC236}">
                <a16:creationId xmlns:a16="http://schemas.microsoft.com/office/drawing/2014/main" id="{7CE2C3C0-35F4-74EE-A1BB-3FF6C0732AF0}"/>
              </a:ext>
            </a:extLst>
          </p:cNvPr>
          <p:cNvSpPr/>
          <p:nvPr userDrawn="1"/>
        </p:nvSpPr>
        <p:spPr>
          <a:xfrm>
            <a:off x="863600" y="115888"/>
            <a:ext cx="7416800" cy="504825"/>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1" u="none" strike="noStrike" kern="1200" cap="none" spc="0" normalizeH="0" baseline="0" noProof="0">
              <a:ln>
                <a:noFill/>
              </a:ln>
              <a:solidFill>
                <a:srgbClr val="FFD21E"/>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88D72263-1A35-B4DB-BF26-29518A4626CD}"/>
              </a:ext>
            </a:extLst>
          </p:cNvPr>
          <p:cNvCxnSpPr/>
          <p:nvPr userDrawn="1"/>
        </p:nvCxnSpPr>
        <p:spPr>
          <a:xfrm>
            <a:off x="107950" y="6092825"/>
            <a:ext cx="882015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29" name="Picture 8" descr="BMA Logo_CMYK.jpg">
            <a:extLst>
              <a:ext uri="{FF2B5EF4-FFF2-40B4-BE49-F238E27FC236}">
                <a16:creationId xmlns:a16="http://schemas.microsoft.com/office/drawing/2014/main" id="{185B23BA-F328-EBA2-3E4F-C1DD6EC29DF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79388" y="6165850"/>
            <a:ext cx="79216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a:extLst>
              <a:ext uri="{FF2B5EF4-FFF2-40B4-BE49-F238E27FC236}">
                <a16:creationId xmlns:a16="http://schemas.microsoft.com/office/drawing/2014/main" id="{9E6E454A-122E-7189-CC36-7CB8ED3AFC64}"/>
              </a:ext>
            </a:extLst>
          </p:cNvPr>
          <p:cNvSpPr>
            <a:spLocks noChangeArrowheads="1"/>
          </p:cNvSpPr>
          <p:nvPr userDrawn="1"/>
        </p:nvSpPr>
        <p:spPr bwMode="auto">
          <a:xfrm>
            <a:off x="6672263" y="6407150"/>
            <a:ext cx="2363787" cy="261938"/>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a:ln>
                  <a:noFill/>
                </a:ln>
                <a:solidFill>
                  <a:srgbClr val="008040"/>
                </a:solidFill>
                <a:effectLst/>
                <a:uLnTx/>
                <a:uFillTx/>
                <a:latin typeface="Calibri" panose="020F0502020204030204" pitchFamily="34" charset="0"/>
                <a:ea typeface="+mn-ea"/>
                <a:cs typeface="+mn-cs"/>
              </a:rPr>
              <a:t>Secure </a:t>
            </a:r>
            <a:r>
              <a:rPr kumimoji="0" lang="en-US" altLang="en-US" sz="1100" b="1" i="0" u="none" strike="noStrike" kern="1200" cap="none" spc="0" normalizeH="0" baseline="0" noProof="0">
                <a:ln>
                  <a:noFill/>
                </a:ln>
                <a:solidFill>
                  <a:srgbClr val="008040"/>
                </a:solidFill>
                <a:effectLst/>
                <a:uLnTx/>
                <a:uFillTx/>
                <a:latin typeface="Calibri" panose="020F0502020204030204" pitchFamily="34" charset="0"/>
                <a:ea typeface="+mn-ea"/>
                <a:cs typeface="+mn-cs"/>
              </a:rPr>
              <a:t>Borders for Development</a:t>
            </a:r>
            <a:endParaRPr kumimoji="0" lang="en-US" altLang="en-US" sz="1100" b="0" i="0" u="none" strike="noStrike" kern="1200" cap="none" spc="0" normalizeH="0" baseline="0" noProof="0">
              <a:ln>
                <a:noFill/>
              </a:ln>
              <a:solidFill>
                <a:srgbClr val="00804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235620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MA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 y="99392"/>
            <a:ext cx="9143086" cy="6858000"/>
          </a:xfrm>
          <a:prstGeom prst="rect">
            <a:avLst/>
          </a:prstGeom>
          <a:solidFill>
            <a:schemeClr val="accent2"/>
          </a:solidFill>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pic>
        <p:nvPicPr>
          <p:cNvPr id="12" name="Picture 11"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0277" y="172435"/>
            <a:ext cx="1092203" cy="1012848"/>
          </a:xfrm>
          <a:prstGeom prst="rect">
            <a:avLst/>
          </a:prstGeom>
        </p:spPr>
      </p:pic>
      <p:pic>
        <p:nvPicPr>
          <p:cNvPr id="3" name="Picture 2" descr="BMA Logo_CMYK.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3728" y="84694"/>
            <a:ext cx="1317952" cy="1296144"/>
          </a:xfrm>
          <a:prstGeom prst="rect">
            <a:avLst/>
          </a:prstGeom>
        </p:spPr>
      </p:pic>
      <p:sp>
        <p:nvSpPr>
          <p:cNvPr id="15" name="Rectangle 14"/>
          <p:cNvSpPr/>
          <p:nvPr/>
        </p:nvSpPr>
        <p:spPr>
          <a:xfrm>
            <a:off x="3275856" y="6343878"/>
            <a:ext cx="2951449" cy="307777"/>
          </a:xfrm>
          <a:prstGeom prst="rect">
            <a:avLst/>
          </a:prstGeom>
        </p:spPr>
        <p:txBody>
          <a:bodyPr wrap="none">
            <a:spAutoFit/>
          </a:bodyPr>
          <a:lstStyle/>
          <a:p>
            <a:r>
              <a:rPr lang="en-US" sz="1400" dirty="0">
                <a:solidFill>
                  <a:schemeClr val="bg1"/>
                </a:solidFill>
              </a:rPr>
              <a:t>Secure </a:t>
            </a:r>
            <a:r>
              <a:rPr lang="en-US" sz="1400" b="1" dirty="0">
                <a:solidFill>
                  <a:schemeClr val="bg1"/>
                </a:solidFill>
              </a:rPr>
              <a:t>Borders for Development</a:t>
            </a:r>
            <a:endParaRPr lang="en-US" sz="1400" dirty="0">
              <a:solidFill>
                <a:schemeClr val="bg1"/>
              </a:solidFill>
            </a:endParaRPr>
          </a:p>
        </p:txBody>
      </p:sp>
      <p:sp>
        <p:nvSpPr>
          <p:cNvPr id="9" name="Rectangle 8"/>
          <p:cNvSpPr/>
          <p:nvPr/>
        </p:nvSpPr>
        <p:spPr>
          <a:xfrm>
            <a:off x="107504" y="3079611"/>
            <a:ext cx="6696744" cy="1107996"/>
          </a:xfrm>
          <a:prstGeom prst="rect">
            <a:avLst/>
          </a:prstGeom>
          <a:ln>
            <a:noFill/>
          </a:ln>
        </p:spPr>
        <p:txBody>
          <a:bodyPr wrap="square">
            <a:spAutoFit/>
          </a:bodyPr>
          <a:lstStyle/>
          <a:p>
            <a:pPr lvl="0" algn="ctr"/>
            <a:r>
              <a:rPr lang="en-US" sz="2400" b="1" i="1" kern="0" dirty="0">
                <a:solidFill>
                  <a:prstClr val="black"/>
                </a:solidFill>
                <a:latin typeface="Gill Sans MT" panose="020B0502020104020203" pitchFamily="34" charset="0"/>
                <a:ea typeface="Cambria" panose="02040503050406030204" pitchFamily="18" charset="0"/>
              </a:rPr>
              <a:t>BORDER MANAGEMENT AUTHORITY ACT, 2020: SECTION 25(2) DRAFT REGULATIONS</a:t>
            </a:r>
            <a:endParaRPr lang="en-US" sz="2000" b="1" i="1" kern="0" dirty="0">
              <a:solidFill>
                <a:prstClr val="black"/>
              </a:solidFill>
              <a:latin typeface="Gill Sans MT" panose="020B0502020104020203" pitchFamily="34" charset="0"/>
              <a:ea typeface="Cambria" panose="02040503050406030204" pitchFamily="18" charset="0"/>
            </a:endParaRPr>
          </a:p>
          <a:p>
            <a:pPr lvl="0" algn="ctr"/>
            <a:endParaRPr lang="en-ZA" b="1" i="1" kern="0" dirty="0">
              <a:solidFill>
                <a:prstClr val="black"/>
              </a:solidFill>
              <a:latin typeface="Gill Sans MT" panose="020B0502020104020203" pitchFamily="34" charset="0"/>
              <a:ea typeface="Cambria" panose="02040503050406030204" pitchFamily="18" charset="0"/>
            </a:endParaRPr>
          </a:p>
        </p:txBody>
      </p:sp>
      <p:sp>
        <p:nvSpPr>
          <p:cNvPr id="11" name="Slide Number Placeholder 1"/>
          <p:cNvSpPr txBox="1">
            <a:spLocks/>
          </p:cNvSpPr>
          <p:nvPr/>
        </p:nvSpPr>
        <p:spPr>
          <a:xfrm>
            <a:off x="6455833" y="6066880"/>
            <a:ext cx="2580663" cy="584775"/>
          </a:xfrm>
          <a:prstGeom prst="rect">
            <a:avLst/>
          </a:prstGeom>
          <a:noFill/>
          <a:ln>
            <a:solidFill>
              <a:srgbClr val="C00000"/>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a:t>22 November 2022</a:t>
            </a:r>
          </a:p>
        </p:txBody>
      </p:sp>
    </p:spTree>
    <p:extLst>
      <p:ext uri="{BB962C8B-B14F-4D97-AF65-F5344CB8AC3E}">
        <p14:creationId xmlns:p14="http://schemas.microsoft.com/office/powerpoint/2010/main" val="2768278110"/>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08" y="2276872"/>
            <a:ext cx="8856984" cy="2304256"/>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000" b="1" i="1" dirty="0">
              <a:latin typeface="Gill Sans MT" panose="020B0502020104020203" pitchFamily="34" charset="0"/>
              <a:ea typeface="Cambria" panose="02040503050406030204" pitchFamily="18" charset="0"/>
            </a:endParaRPr>
          </a:p>
          <a:p>
            <a:pPr marL="0" indent="0" algn="ctr">
              <a:lnSpc>
                <a:spcPct val="125000"/>
              </a:lnSpc>
              <a:spcBef>
                <a:spcPts val="0"/>
              </a:spcBef>
              <a:buNone/>
            </a:pPr>
            <a:endParaRPr lang="en-US" sz="2000" b="1" i="1" dirty="0">
              <a:latin typeface="Gill Sans MT" panose="020B0502020104020203" pitchFamily="34" charset="0"/>
              <a:ea typeface="Cambria" panose="02040503050406030204" pitchFamily="18" charset="0"/>
            </a:endParaRPr>
          </a:p>
          <a:p>
            <a:pPr marL="0" indent="0" algn="ctr">
              <a:lnSpc>
                <a:spcPct val="125000"/>
              </a:lnSpc>
              <a:spcBef>
                <a:spcPts val="0"/>
              </a:spcBef>
              <a:buNone/>
            </a:pPr>
            <a:r>
              <a:rPr lang="en-US" sz="2000" b="1" i="1" dirty="0" smtClean="0">
                <a:latin typeface="Gill Sans MT" panose="020B0502020104020203" pitchFamily="34" charset="0"/>
                <a:ea typeface="Cambria" panose="02040503050406030204" pitchFamily="18" charset="0"/>
              </a:rPr>
              <a:t>UPDATE ON </a:t>
            </a:r>
            <a:r>
              <a:rPr lang="en-US" sz="2000" b="1" i="1" dirty="0" smtClean="0">
                <a:latin typeface="Gill Sans MT" panose="020B0502020104020203" pitchFamily="34" charset="0"/>
                <a:ea typeface="Cambria" panose="02040503050406030204" pitchFamily="18" charset="0"/>
              </a:rPr>
              <a:t>SECTION 36 </a:t>
            </a:r>
            <a:r>
              <a:rPr lang="en-US" sz="2000" b="1" i="1" dirty="0">
                <a:latin typeface="Gill Sans MT" panose="020B0502020104020203" pitchFamily="34" charset="0"/>
                <a:ea typeface="Cambria" panose="02040503050406030204" pitchFamily="18" charset="0"/>
              </a:rPr>
              <a:t>REGULATIONS</a:t>
            </a:r>
          </a:p>
          <a:p>
            <a:pPr algn="ctr">
              <a:spcBef>
                <a:spcPts val="0"/>
              </a:spcBef>
              <a:buFont typeface="Wingdings" panose="05000000000000000000" pitchFamily="2" charset="2"/>
              <a:buChar char="§"/>
            </a:pPr>
            <a:endParaRPr lang="en-US" sz="2000" b="1" dirty="0">
              <a:latin typeface="Gill Sans MT" panose="020B0502020104020203" pitchFamily="34" charset="0"/>
              <a:ea typeface="Cambria" panose="02040503050406030204" pitchFamily="18" charset="0"/>
            </a:endParaRPr>
          </a:p>
          <a:p>
            <a:pPr algn="ctr">
              <a:spcBef>
                <a:spcPts val="0"/>
              </a:spcBef>
              <a:buFont typeface="Wingdings" panose="05000000000000000000" pitchFamily="2" charset="2"/>
              <a:buChar char="§"/>
            </a:pPr>
            <a:endParaRPr lang="en-US" sz="2000" b="1" dirty="0">
              <a:latin typeface="Gill Sans MT" panose="020B0502020104020203" pitchFamily="34" charset="0"/>
              <a:ea typeface="Cambria" panose="02040503050406030204" pitchFamily="18" charset="0"/>
            </a:endParaRPr>
          </a:p>
          <a:p>
            <a:pPr algn="just"/>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88640"/>
            <a:ext cx="1559076" cy="1499138"/>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5115" y="4725144"/>
            <a:ext cx="1121381" cy="1080120"/>
          </a:xfrm>
          <a:prstGeom prst="rect">
            <a:avLst/>
          </a:prstGeom>
        </p:spPr>
      </p:pic>
      <p:sp>
        <p:nvSpPr>
          <p:cNvPr id="11" name="Slide Number Placeholder 1"/>
          <p:cNvSpPr txBox="1">
            <a:spLocks/>
          </p:cNvSpPr>
          <p:nvPr/>
        </p:nvSpPr>
        <p:spPr>
          <a:xfrm>
            <a:off x="3877020" y="6211286"/>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a:solidFill>
                  <a:schemeClr val="accent1">
                    <a:lumMod val="75000"/>
                  </a:schemeClr>
                </a:solidFill>
              </a:rPr>
              <a:t>Slide </a:t>
            </a:r>
            <a:r>
              <a:rPr lang="en-US" sz="1600" b="1" dirty="0" smtClean="0">
                <a:solidFill>
                  <a:schemeClr val="accent1">
                    <a:lumMod val="75000"/>
                  </a:schemeClr>
                </a:solidFill>
              </a:rPr>
              <a:t>10 </a:t>
            </a:r>
            <a:r>
              <a:rPr lang="en-US" sz="1600" b="1" dirty="0">
                <a:solidFill>
                  <a:schemeClr val="accent1">
                    <a:lumMod val="75000"/>
                  </a:schemeClr>
                </a:solidFill>
              </a:rPr>
              <a:t>of </a:t>
            </a:r>
            <a:r>
              <a:rPr lang="en-US" sz="1600" b="1" dirty="0" smtClean="0">
                <a:solidFill>
                  <a:schemeClr val="accent1">
                    <a:lumMod val="75000"/>
                  </a:schemeClr>
                </a:solidFill>
              </a:rPr>
              <a:t>14</a:t>
            </a:r>
            <a:endParaRPr lang="en-US" sz="1600" b="1" dirty="0">
              <a:solidFill>
                <a:schemeClr val="accent1">
                  <a:lumMod val="75000"/>
                </a:schemeClr>
              </a:solidFill>
            </a:endParaRPr>
          </a:p>
        </p:txBody>
      </p:sp>
    </p:spTree>
    <p:extLst>
      <p:ext uri="{BB962C8B-B14F-4D97-AF65-F5344CB8AC3E}">
        <p14:creationId xmlns:p14="http://schemas.microsoft.com/office/powerpoint/2010/main" val="4157619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63588" y="108368"/>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a:solidFill>
                  <a:schemeClr val="tx1"/>
                </a:solidFill>
                <a:latin typeface="Gill Sans MT" panose="020B0502020104020203" pitchFamily="34" charset="0"/>
                <a:ea typeface="Cambria" panose="02040503050406030204" pitchFamily="18" charset="0"/>
              </a:rPr>
              <a:t>REGULATIONS UNDER SECTION 36</a:t>
            </a:r>
            <a:endParaRPr lang="en-US" sz="2400" i="1" dirty="0">
              <a:solidFill>
                <a:srgbClr val="FFD21E"/>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787498"/>
            <a:ext cx="8928992" cy="5112567"/>
          </a:xfrm>
        </p:spPr>
        <p:style>
          <a:lnRef idx="2">
            <a:schemeClr val="accent1"/>
          </a:lnRef>
          <a:fillRef idx="1">
            <a:schemeClr val="lt1"/>
          </a:fillRef>
          <a:effectRef idx="0">
            <a:schemeClr val="accent1"/>
          </a:effectRef>
          <a:fontRef idx="minor">
            <a:schemeClr val="dk1"/>
          </a:fontRef>
        </p:style>
        <p:txBody>
          <a:bodyPr/>
          <a:lstStyle/>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The Department, together with the office of the Commissioner: BMA, has drafted a draft zero of the Regulations</a:t>
            </a:r>
          </a:p>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The draft is to deal with the regulations to be made under section 36 of the Act, as well as all the areas where the word “prescribed” appears</a:t>
            </a:r>
          </a:p>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The draft was presented at the BTC and IMCC meetings. However, the Regulations require further development.</a:t>
            </a:r>
          </a:p>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Due to capacity constraints within the Directorate: Drafting, the Department has appointed an independent legislative drafter to finalize the draft Regulations.</a:t>
            </a:r>
          </a:p>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It is anticipated that the draft Regulations will be finalized by the end of February 2023, well ahead of the establishment of the BMA as a Schedule 3A public entity.</a:t>
            </a:r>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r>
              <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14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7306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780928"/>
            <a:ext cx="8208912" cy="1296143"/>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000" b="1" dirty="0">
              <a:latin typeface="Gill Sans MT" panose="020B0502020104020203" pitchFamily="34" charset="0"/>
              <a:ea typeface="Cambria" panose="02040503050406030204" pitchFamily="18" charset="0"/>
            </a:endParaRPr>
          </a:p>
          <a:p>
            <a:pPr marL="0" indent="0" algn="ctr">
              <a:lnSpc>
                <a:spcPct val="125000"/>
              </a:lnSpc>
              <a:spcBef>
                <a:spcPts val="0"/>
              </a:spcBef>
              <a:buNone/>
            </a:pPr>
            <a:r>
              <a:rPr lang="en-US" sz="2000" b="1" dirty="0">
                <a:latin typeface="Gill Sans MT" panose="020B0502020104020203" pitchFamily="34" charset="0"/>
                <a:ea typeface="Cambria" panose="02040503050406030204" pitchFamily="18" charset="0"/>
              </a:rPr>
              <a:t>RECOMMENDATIONS:</a:t>
            </a:r>
          </a:p>
          <a:p>
            <a:pPr marL="0" indent="0" algn="ctr">
              <a:lnSpc>
                <a:spcPct val="125000"/>
              </a:lnSpc>
              <a:spcBef>
                <a:spcPts val="0"/>
              </a:spcBef>
              <a:buNone/>
            </a:pPr>
            <a:endParaRPr lang="en-US" sz="2000" b="1" dirty="0">
              <a:latin typeface="Gill Sans MT" panose="020B0502020104020203" pitchFamily="34" charset="0"/>
              <a:ea typeface="Cambria" panose="02040503050406030204" pitchFamily="18" charset="0"/>
            </a:endParaRPr>
          </a:p>
          <a:p>
            <a:pPr marL="0" indent="0" algn="ctr">
              <a:lnSpc>
                <a:spcPct val="125000"/>
              </a:lnSpc>
              <a:spcBef>
                <a:spcPts val="0"/>
              </a:spcBef>
              <a:buNone/>
            </a:pPr>
            <a:endParaRPr lang="en-US" sz="2000" b="1" dirty="0">
              <a:latin typeface="Gill Sans MT" panose="020B0502020104020203" pitchFamily="34" charset="0"/>
              <a:ea typeface="Cambria" panose="02040503050406030204" pitchFamily="18" charset="0"/>
            </a:endParaRPr>
          </a:p>
          <a:p>
            <a:pPr algn="just"/>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88640"/>
            <a:ext cx="1559076" cy="1499138"/>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2360" y="4744619"/>
            <a:ext cx="1121381" cy="1080120"/>
          </a:xfrm>
          <a:prstGeom prst="rect">
            <a:avLst/>
          </a:prstGeom>
        </p:spPr>
      </p:pic>
      <p:sp>
        <p:nvSpPr>
          <p:cNvPr id="11" name="Slide Number Placeholder 1"/>
          <p:cNvSpPr txBox="1">
            <a:spLocks/>
          </p:cNvSpPr>
          <p:nvPr/>
        </p:nvSpPr>
        <p:spPr>
          <a:xfrm>
            <a:off x="3877020" y="6211286"/>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a:solidFill>
                  <a:schemeClr val="accent1">
                    <a:lumMod val="75000"/>
                  </a:schemeClr>
                </a:solidFill>
              </a:rPr>
              <a:t>Slide </a:t>
            </a:r>
            <a:r>
              <a:rPr lang="en-US" sz="1600" b="1" dirty="0" smtClean="0">
                <a:solidFill>
                  <a:schemeClr val="accent1">
                    <a:lumMod val="75000"/>
                  </a:schemeClr>
                </a:solidFill>
              </a:rPr>
              <a:t>12 </a:t>
            </a:r>
            <a:r>
              <a:rPr lang="en-US" sz="1600" b="1" dirty="0">
                <a:solidFill>
                  <a:schemeClr val="accent1">
                    <a:lumMod val="75000"/>
                  </a:schemeClr>
                </a:solidFill>
              </a:rPr>
              <a:t>of </a:t>
            </a:r>
            <a:r>
              <a:rPr lang="en-US" sz="1600" b="1" dirty="0" smtClean="0">
                <a:solidFill>
                  <a:schemeClr val="accent1">
                    <a:lumMod val="75000"/>
                  </a:schemeClr>
                </a:solidFill>
              </a:rPr>
              <a:t>14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12</a:t>
            </a:fld>
            <a:endParaRPr lang="en-US" altLang="en-US" dirty="0"/>
          </a:p>
        </p:txBody>
      </p:sp>
    </p:spTree>
    <p:extLst>
      <p:ext uri="{BB962C8B-B14F-4D97-AF65-F5344CB8AC3E}">
        <p14:creationId xmlns:p14="http://schemas.microsoft.com/office/powerpoint/2010/main" val="1460609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63588" y="116633"/>
            <a:ext cx="7416824" cy="485449"/>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latin typeface="Gill Sans MT" panose="020B0502020104020203" pitchFamily="34" charset="0"/>
              </a:rPr>
              <a:t>RECOMMENDED WAY FORWARD:</a:t>
            </a:r>
            <a:endParaRPr lang="en-US" sz="2400" i="1" dirty="0">
              <a:solidFill>
                <a:srgbClr val="FFD21E"/>
              </a:solidFill>
              <a:latin typeface="Gill Sans MT" panose="020B0502020104020203" pitchFamily="34" charset="0"/>
            </a:endParaRPr>
          </a:p>
        </p:txBody>
      </p:sp>
      <p:sp>
        <p:nvSpPr>
          <p:cNvPr id="3" name="Content Placeholder 2"/>
          <p:cNvSpPr>
            <a:spLocks noGrp="1"/>
          </p:cNvSpPr>
          <p:nvPr>
            <p:ph idx="1"/>
          </p:nvPr>
        </p:nvSpPr>
        <p:spPr>
          <a:xfrm>
            <a:off x="395536" y="764703"/>
            <a:ext cx="8424936" cy="5184577"/>
          </a:xfrm>
        </p:spPr>
        <p:style>
          <a:lnRef idx="2">
            <a:schemeClr val="accent1"/>
          </a:lnRef>
          <a:fillRef idx="1">
            <a:schemeClr val="lt1"/>
          </a:fillRef>
          <a:effectRef idx="0">
            <a:schemeClr val="accent1"/>
          </a:effectRef>
          <a:fontRef idx="minor">
            <a:schemeClr val="dk1"/>
          </a:fontRef>
        </p:style>
        <p:txBody>
          <a:bodyPr/>
          <a:lstStyle/>
          <a:p>
            <a:pPr marL="0" indent="0" algn="just">
              <a:lnSpc>
                <a:spcPct val="125000"/>
              </a:lnSpc>
              <a:spcBef>
                <a:spcPts val="0"/>
              </a:spcBef>
              <a:buNone/>
            </a:pPr>
            <a:r>
              <a:rPr lang="en-US" sz="2400" dirty="0">
                <a:solidFill>
                  <a:schemeClr val="tx1"/>
                </a:solidFill>
                <a:latin typeface="Gill Sans MT" panose="020B0502020104020203" pitchFamily="34" charset="0"/>
                <a:ea typeface="Cambria" panose="02040503050406030204" pitchFamily="18" charset="0"/>
              </a:rPr>
              <a:t>It is recommended that the Portfolio Committee</a:t>
            </a:r>
            <a:r>
              <a:rPr lang="en-US" sz="2400" dirty="0" smtClean="0">
                <a:solidFill>
                  <a:schemeClr val="tx1"/>
                </a:solidFill>
                <a:latin typeface="Gill Sans MT" panose="020B0502020104020203" pitchFamily="34" charset="0"/>
                <a:ea typeface="Cambria" panose="02040503050406030204" pitchFamily="18" charset="0"/>
              </a:rPr>
              <a:t>:</a:t>
            </a:r>
            <a:endParaRPr lang="en-US" sz="2400" dirty="0">
              <a:solidFill>
                <a:schemeClr val="tx1"/>
              </a:solidFill>
              <a:latin typeface="Gill Sans MT" panose="020B0502020104020203" pitchFamily="34" charset="0"/>
              <a:ea typeface="Cambria" panose="02040503050406030204" pitchFamily="18" charset="0"/>
            </a:endParaRPr>
          </a:p>
          <a:p>
            <a:pPr marL="404813" lvl="1" indent="-171450">
              <a:lnSpc>
                <a:spcPct val="125000"/>
              </a:lnSpc>
              <a:spcBef>
                <a:spcPts val="0"/>
              </a:spcBef>
              <a:buFont typeface="Arial" panose="020B0604020202020204" pitchFamily="34" charset="0"/>
              <a:buChar char="•"/>
            </a:pPr>
            <a:r>
              <a:rPr lang="en-US" sz="2000" i="1" dirty="0">
                <a:solidFill>
                  <a:schemeClr val="tx1"/>
                </a:solidFill>
                <a:latin typeface="Gill Sans MT" panose="020B0502020104020203" pitchFamily="34" charset="0"/>
                <a:ea typeface="Cambria" panose="02040503050406030204" pitchFamily="18" charset="0"/>
              </a:rPr>
              <a:t>Note the progress made in developing the Regulations to be made under section 25(2) of the Act; </a:t>
            </a:r>
          </a:p>
          <a:p>
            <a:pPr marL="404813" lvl="1" indent="-171450">
              <a:lnSpc>
                <a:spcPct val="125000"/>
              </a:lnSpc>
              <a:spcBef>
                <a:spcPts val="0"/>
              </a:spcBef>
              <a:buFont typeface="Arial" panose="020B0604020202020204" pitchFamily="34" charset="0"/>
              <a:buChar char="•"/>
            </a:pPr>
            <a:r>
              <a:rPr lang="en-US" sz="2000" i="1" dirty="0">
                <a:solidFill>
                  <a:schemeClr val="tx1"/>
                </a:solidFill>
                <a:latin typeface="Gill Sans MT" panose="020B0502020104020203" pitchFamily="34" charset="0"/>
                <a:ea typeface="Cambria" panose="02040503050406030204" pitchFamily="18" charset="0"/>
              </a:rPr>
              <a:t>provide comments on the draft Regulations in terms of section 25(2) of the Act (the BTC Regulations) submitted to the Portfolio Committee as envisaged under section 36(6) of the Act; and</a:t>
            </a:r>
          </a:p>
          <a:p>
            <a:pPr marL="404813" lvl="1" indent="-171450">
              <a:lnSpc>
                <a:spcPct val="125000"/>
              </a:lnSpc>
              <a:spcBef>
                <a:spcPts val="0"/>
              </a:spcBef>
              <a:buFont typeface="Arial" panose="020B0604020202020204" pitchFamily="34" charset="0"/>
              <a:buChar char="•"/>
            </a:pPr>
            <a:r>
              <a:rPr lang="en-US" sz="2000" i="1" dirty="0">
                <a:solidFill>
                  <a:schemeClr val="tx1"/>
                </a:solidFill>
                <a:latin typeface="Gill Sans MT" panose="020B0502020104020203" pitchFamily="34" charset="0"/>
                <a:ea typeface="Cambria" panose="02040503050406030204" pitchFamily="18" charset="0"/>
              </a:rPr>
              <a:t>Note that the Regulations to be made under section 36 will be submitted to Parliament as directed by section 36(6) of the Act.</a:t>
            </a:r>
          </a:p>
        </p:txBody>
      </p:sp>
      <p:sp>
        <p:nvSpPr>
          <p:cNvPr id="2054" name="Slide Number Placeholder 1"/>
          <p:cNvSpPr>
            <a:spLocks noGrp="1"/>
          </p:cNvSpPr>
          <p:nvPr>
            <p:ph type="sldNum" sz="quarter" idx="12"/>
          </p:nvPr>
        </p:nvSpPr>
        <p:spPr>
          <a:xfrm>
            <a:off x="3563888" y="6267711"/>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r>
              <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1</a:t>
            </a:r>
            <a:r>
              <a:rPr lang="en-US" sz="1600" b="1" noProof="0" dirty="0">
                <a:solidFill>
                  <a:schemeClr val="accent1">
                    <a:lumMod val="75000"/>
                  </a:schemeClr>
                </a:solidFill>
              </a:rPr>
              <a:t>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083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08" y="2492896"/>
            <a:ext cx="8892988" cy="1273731"/>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400" b="1" dirty="0"/>
          </a:p>
          <a:p>
            <a:pPr marL="0" indent="0" algn="ctr">
              <a:lnSpc>
                <a:spcPct val="125000"/>
              </a:lnSpc>
              <a:spcBef>
                <a:spcPts val="0"/>
              </a:spcBef>
              <a:buNone/>
            </a:pPr>
            <a:r>
              <a:rPr lang="en-US" sz="2800" b="1" dirty="0">
                <a:solidFill>
                  <a:srgbClr val="008000"/>
                </a:solidFill>
                <a:latin typeface="Gill Sans MT" panose="020B0502020104020203" pitchFamily="34" charset="0"/>
                <a:ea typeface="Cambria" panose="02040503050406030204" pitchFamily="18" charset="0"/>
              </a:rPr>
              <a:t>THANK YOU</a:t>
            </a:r>
            <a:r>
              <a:rPr lang="en-US" sz="2800" b="1" i="1" dirty="0">
                <a:solidFill>
                  <a:srgbClr val="008000"/>
                </a:solidFill>
                <a:latin typeface="Gill Sans MT" panose="020B0502020104020203" pitchFamily="34" charset="0"/>
                <a:ea typeface="Cambria" panose="02040503050406030204" pitchFamily="18" charset="0"/>
              </a:rPr>
              <a:t>,</a:t>
            </a:r>
          </a:p>
          <a:p>
            <a:pPr algn="just"/>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92088"/>
          </a:xfrm>
          <a:prstGeom prst="rect">
            <a:avLst/>
          </a:prstGeom>
        </p:spPr>
      </p:pic>
      <p:sp>
        <p:nvSpPr>
          <p:cNvPr id="6" name="Rectangle 5"/>
          <p:cNvSpPr/>
          <p:nvPr/>
        </p:nvSpPr>
        <p:spPr>
          <a:xfrm>
            <a:off x="6477782" y="6278831"/>
            <a:ext cx="2558714" cy="276999"/>
          </a:xfrm>
          <a:prstGeom prst="rect">
            <a:avLst/>
          </a:prstGeom>
        </p:spPr>
        <p:txBody>
          <a:bodyPr wrap="none">
            <a:spAutoFit/>
          </a:bodyPr>
          <a:lstStyle/>
          <a:p>
            <a:r>
              <a:rPr lang="en-US" sz="1200" dirty="0">
                <a:solidFill>
                  <a:srgbClr val="008040"/>
                </a:solidFill>
              </a:rPr>
              <a:t>Secure </a:t>
            </a:r>
            <a:r>
              <a:rPr lang="en-US" sz="1200" b="1" dirty="0">
                <a:solidFill>
                  <a:srgbClr val="008040"/>
                </a:solidFill>
              </a:rPr>
              <a:t>Borders for Development</a:t>
            </a:r>
            <a:endParaRPr lang="en-US" sz="12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7904" y="116632"/>
            <a:ext cx="1840462" cy="1800200"/>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4368" y="4509120"/>
            <a:ext cx="1115371" cy="1080120"/>
          </a:xfrm>
          <a:prstGeom prst="rect">
            <a:avLst/>
          </a:prstGeom>
        </p:spPr>
      </p:pic>
      <p:sp>
        <p:nvSpPr>
          <p:cNvPr id="11" name="Slide Number Placeholder 1"/>
          <p:cNvSpPr txBox="1">
            <a:spLocks/>
          </p:cNvSpPr>
          <p:nvPr/>
        </p:nvSpPr>
        <p:spPr>
          <a:xfrm>
            <a:off x="3995936" y="6259446"/>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a:solidFill>
                  <a:schemeClr val="accent1">
                    <a:lumMod val="75000"/>
                  </a:schemeClr>
                </a:solidFill>
              </a:rPr>
              <a:t>Slide </a:t>
            </a:r>
            <a:r>
              <a:rPr lang="en-US" sz="1600" b="1" dirty="0" smtClean="0">
                <a:solidFill>
                  <a:schemeClr val="accent1">
                    <a:lumMod val="75000"/>
                  </a:schemeClr>
                </a:solidFill>
              </a:rPr>
              <a:t>14 </a:t>
            </a:r>
            <a:r>
              <a:rPr lang="en-US" sz="1600" b="1" dirty="0">
                <a:solidFill>
                  <a:schemeClr val="accent1">
                    <a:lumMod val="75000"/>
                  </a:schemeClr>
                </a:solidFill>
              </a:rPr>
              <a:t>of </a:t>
            </a:r>
            <a:r>
              <a:rPr lang="en-US" sz="1600" b="1" dirty="0" smtClean="0">
                <a:solidFill>
                  <a:schemeClr val="accent1">
                    <a:lumMod val="75000"/>
                  </a:schemeClr>
                </a:solidFill>
              </a:rPr>
              <a:t>14</a:t>
            </a:r>
            <a:endParaRPr lang="en-US" sz="1600" b="1" dirty="0">
              <a:solidFill>
                <a:schemeClr val="accent1">
                  <a:lumMod val="75000"/>
                </a:schemeClr>
              </a:solidFill>
            </a:endParaRPr>
          </a:p>
        </p:txBody>
      </p:sp>
    </p:spTree>
    <p:extLst>
      <p:ext uri="{BB962C8B-B14F-4D97-AF65-F5344CB8AC3E}">
        <p14:creationId xmlns:p14="http://schemas.microsoft.com/office/powerpoint/2010/main" val="102786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11560" y="152635"/>
            <a:ext cx="7416824" cy="540061"/>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smtClean="0">
                <a:solidFill>
                  <a:schemeClr val="tx1"/>
                </a:solidFill>
                <a:latin typeface="Gill Sans MT" panose="020B0502020104020203" pitchFamily="34" charset="0"/>
                <a:ea typeface="Cambria" panose="02040503050406030204" pitchFamily="18" charset="0"/>
              </a:rPr>
              <a:t>OUTLINE </a:t>
            </a:r>
            <a:r>
              <a:rPr lang="en-US" sz="2400" b="1" i="1" dirty="0">
                <a:solidFill>
                  <a:schemeClr val="tx1"/>
                </a:solidFill>
                <a:latin typeface="Gill Sans MT" panose="020B0502020104020203" pitchFamily="34" charset="0"/>
                <a:ea typeface="Cambria" panose="02040503050406030204" pitchFamily="18" charset="0"/>
              </a:rPr>
              <a:t>OF THE PRESENTATION</a:t>
            </a:r>
            <a:endParaRPr lang="en-US" sz="2400" i="1" dirty="0">
              <a:solidFill>
                <a:srgbClr val="008080"/>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323528" y="880475"/>
            <a:ext cx="8316171" cy="4564931"/>
          </a:xfrm>
        </p:spPr>
        <p:style>
          <a:lnRef idx="2">
            <a:schemeClr val="accent1"/>
          </a:lnRef>
          <a:fillRef idx="1">
            <a:schemeClr val="lt1"/>
          </a:fillRef>
          <a:effectRef idx="0">
            <a:schemeClr val="accent1"/>
          </a:effectRef>
          <a:fontRef idx="minor">
            <a:schemeClr val="dk1"/>
          </a:fontRef>
        </p:style>
        <p:txBody>
          <a:bodyPr/>
          <a:lstStyle/>
          <a:p>
            <a:pPr marL="457200" indent="-457200" algn="just">
              <a:buFont typeface="+mj-lt"/>
              <a:buAutoNum type="arabicPeriod"/>
            </a:pPr>
            <a:endParaRPr lang="en-US" sz="2400" b="1" i="1" dirty="0" smtClean="0">
              <a:latin typeface="Gill Sans MT" panose="020B0502020104020203" pitchFamily="34" charset="0"/>
            </a:endParaRPr>
          </a:p>
          <a:p>
            <a:pPr marL="457200" indent="-457200" algn="just">
              <a:buFont typeface="+mj-lt"/>
              <a:buAutoNum type="arabicPeriod"/>
            </a:pPr>
            <a:r>
              <a:rPr lang="en-US" sz="2400" b="1" i="1" dirty="0" smtClean="0">
                <a:latin typeface="Gill Sans MT" panose="020B0502020104020203" pitchFamily="34" charset="0"/>
              </a:rPr>
              <a:t>Purpose</a:t>
            </a:r>
          </a:p>
          <a:p>
            <a:pPr marL="457200" indent="-457200" algn="just">
              <a:buFont typeface="+mj-lt"/>
              <a:buAutoNum type="arabicPeriod"/>
            </a:pPr>
            <a:endParaRPr lang="en-US" sz="2400" b="1" i="1" dirty="0" smtClean="0">
              <a:latin typeface="Gill Sans MT" panose="020B0502020104020203" pitchFamily="34" charset="0"/>
            </a:endParaRPr>
          </a:p>
          <a:p>
            <a:pPr marL="457200" indent="-457200" algn="just">
              <a:buFont typeface="+mj-lt"/>
              <a:buAutoNum type="arabicPeriod"/>
            </a:pPr>
            <a:r>
              <a:rPr lang="en-US" sz="2400" b="1" i="1" dirty="0" smtClean="0">
                <a:latin typeface="Gill Sans MT" panose="020B0502020104020203" pitchFamily="34" charset="0"/>
              </a:rPr>
              <a:t>Update on Section 25 </a:t>
            </a:r>
            <a:r>
              <a:rPr lang="en-ZA" sz="2400" b="1" i="1" dirty="0" smtClean="0">
                <a:latin typeface="Gill Sans MT" panose="020B0502020104020203" pitchFamily="34" charset="0"/>
              </a:rPr>
              <a:t>(2) Regulations</a:t>
            </a:r>
          </a:p>
          <a:p>
            <a:pPr marL="457200" indent="-457200" algn="just">
              <a:buFont typeface="+mj-lt"/>
              <a:buAutoNum type="arabicPeriod"/>
            </a:pPr>
            <a:endParaRPr lang="en-ZA" sz="2400" b="1" i="1" dirty="0" smtClean="0">
              <a:latin typeface="Gill Sans MT" panose="020B0502020104020203" pitchFamily="34" charset="0"/>
            </a:endParaRPr>
          </a:p>
          <a:p>
            <a:pPr marL="457200" indent="-457200" algn="just">
              <a:buFont typeface="+mj-lt"/>
              <a:buAutoNum type="arabicPeriod"/>
            </a:pPr>
            <a:r>
              <a:rPr lang="en-ZA" sz="2400" b="1" i="1" dirty="0" smtClean="0">
                <a:latin typeface="Gill Sans MT" panose="020B0502020104020203" pitchFamily="34" charset="0"/>
              </a:rPr>
              <a:t>Update on Section 36 Regulations</a:t>
            </a:r>
          </a:p>
          <a:p>
            <a:pPr marL="457200" indent="-457200" algn="just">
              <a:buFont typeface="+mj-lt"/>
              <a:buAutoNum type="arabicPeriod"/>
            </a:pPr>
            <a:endParaRPr lang="en-ZA" sz="2400" b="1" i="1" dirty="0" smtClean="0">
              <a:latin typeface="Gill Sans MT" panose="020B0502020104020203" pitchFamily="34" charset="0"/>
            </a:endParaRPr>
          </a:p>
          <a:p>
            <a:pPr marL="457200" indent="-457200" algn="just">
              <a:buFont typeface="+mj-lt"/>
              <a:buAutoNum type="arabicPeriod"/>
            </a:pPr>
            <a:r>
              <a:rPr lang="en-ZA" sz="2400" b="1" i="1" dirty="0" smtClean="0">
                <a:latin typeface="Gill Sans MT" panose="020B0502020104020203" pitchFamily="34" charset="0"/>
              </a:rPr>
              <a:t>Recommendations   </a:t>
            </a:r>
          </a:p>
          <a:p>
            <a:pPr algn="just"/>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10" name="Picture 9"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8985" y="5013539"/>
            <a:ext cx="899347" cy="863734"/>
          </a:xfrm>
          <a:prstGeom prst="rect">
            <a:avLst/>
          </a:prstGeom>
        </p:spPr>
      </p:pic>
      <p:sp>
        <p:nvSpPr>
          <p:cNvPr id="11" name="Slide Number Placeholder 1"/>
          <p:cNvSpPr txBox="1">
            <a:spLocks/>
          </p:cNvSpPr>
          <p:nvPr/>
        </p:nvSpPr>
        <p:spPr>
          <a:xfrm>
            <a:off x="3877020" y="6211286"/>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a:solidFill>
                  <a:schemeClr val="accent1">
                    <a:lumMod val="75000"/>
                  </a:schemeClr>
                </a:solidFill>
              </a:rPr>
              <a:t>Slide 2 of </a:t>
            </a:r>
            <a:r>
              <a:rPr lang="en-US" sz="1600" b="1" dirty="0" smtClean="0">
                <a:solidFill>
                  <a:schemeClr val="accent1">
                    <a:lumMod val="75000"/>
                  </a:schemeClr>
                </a:solidFill>
              </a:rPr>
              <a:t>14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2</a:t>
            </a:fld>
            <a:endParaRPr lang="en-US" altLang="en-US" dirty="0"/>
          </a:p>
        </p:txBody>
      </p:sp>
    </p:spTree>
    <p:extLst>
      <p:ext uri="{BB962C8B-B14F-4D97-AF65-F5344CB8AC3E}">
        <p14:creationId xmlns:p14="http://schemas.microsoft.com/office/powerpoint/2010/main" val="187929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11560" y="152635"/>
            <a:ext cx="7848872" cy="540061"/>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smtClean="0">
                <a:solidFill>
                  <a:schemeClr val="tx1"/>
                </a:solidFill>
                <a:latin typeface="Gill Sans MT" panose="020B0502020104020203" pitchFamily="34" charset="0"/>
                <a:ea typeface="Cambria" panose="02040503050406030204" pitchFamily="18" charset="0"/>
              </a:rPr>
              <a:t>PURPOSE </a:t>
            </a:r>
            <a:r>
              <a:rPr lang="en-US" sz="2400" b="1" i="1" dirty="0">
                <a:solidFill>
                  <a:schemeClr val="tx1"/>
                </a:solidFill>
                <a:latin typeface="Gill Sans MT" panose="020B0502020104020203" pitchFamily="34" charset="0"/>
                <a:ea typeface="Cambria" panose="02040503050406030204" pitchFamily="18" charset="0"/>
              </a:rPr>
              <a:t>OF THE PRESENTATION</a:t>
            </a:r>
            <a:endParaRPr lang="en-US" sz="2400" i="1" dirty="0">
              <a:solidFill>
                <a:srgbClr val="008080"/>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467544" y="952300"/>
            <a:ext cx="8316171" cy="4564931"/>
          </a:xfrm>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r>
              <a:rPr lang="en-US" sz="2400" b="1" dirty="0">
                <a:latin typeface="Gill Sans MT" panose="020B0502020104020203" pitchFamily="34" charset="0"/>
                <a:ea typeface="Cambria" panose="02040503050406030204" pitchFamily="18" charset="0"/>
              </a:rPr>
              <a:t>The purpose of this presentation is to</a:t>
            </a:r>
            <a:r>
              <a:rPr lang="en-US" sz="2400" b="1" dirty="0" smtClean="0">
                <a:latin typeface="Gill Sans MT" panose="020B0502020104020203" pitchFamily="34" charset="0"/>
                <a:ea typeface="Cambria" panose="02040503050406030204" pitchFamily="18" charset="0"/>
              </a:rPr>
              <a:t>:</a:t>
            </a:r>
            <a:endParaRPr lang="en-US" sz="2400" b="1" dirty="0">
              <a:latin typeface="Gill Sans MT" panose="020B0502020104020203" pitchFamily="34" charset="0"/>
              <a:ea typeface="Cambria" panose="02040503050406030204" pitchFamily="18" charset="0"/>
            </a:endParaRPr>
          </a:p>
          <a:p>
            <a:pPr marL="446088" lvl="1" indent="-360363" algn="just">
              <a:buFont typeface="+mj-lt"/>
              <a:buAutoNum type="alphaLcParenR"/>
              <a:defRPr/>
            </a:pPr>
            <a:r>
              <a:rPr lang="en-US" sz="2400" b="1" dirty="0">
                <a:latin typeface="Gill Sans MT" panose="020B0502020104020203" pitchFamily="34" charset="0"/>
                <a:ea typeface="Cambria" panose="02040503050406030204" pitchFamily="18" charset="0"/>
              </a:rPr>
              <a:t>provide the Portfolio Committee on Home Affairs (the “Portfolio Committee”) with update on the draft regulations to be made under section 25(2) of the Border Management Authority Act, 2020 (Act No. 2 of 2020) (the “Act”); </a:t>
            </a:r>
            <a:r>
              <a:rPr lang="en-US" sz="2400" b="1" dirty="0" smtClean="0">
                <a:latin typeface="Gill Sans MT" panose="020B0502020104020203" pitchFamily="34" charset="0"/>
                <a:ea typeface="Cambria" panose="02040503050406030204" pitchFamily="18" charset="0"/>
              </a:rPr>
              <a:t>and</a:t>
            </a:r>
          </a:p>
          <a:p>
            <a:pPr marL="446088" lvl="1" indent="-360363" algn="just">
              <a:buFont typeface="+mj-lt"/>
              <a:buAutoNum type="alphaLcParenR"/>
              <a:defRPr/>
            </a:pPr>
            <a:endParaRPr lang="en-US" sz="2400" b="1" dirty="0">
              <a:latin typeface="Gill Sans MT" panose="020B0502020104020203" pitchFamily="34" charset="0"/>
              <a:ea typeface="Cambria" panose="02040503050406030204" pitchFamily="18" charset="0"/>
            </a:endParaRPr>
          </a:p>
          <a:p>
            <a:pPr marL="446088" lvl="1" indent="-360363" algn="just">
              <a:buFont typeface="+mj-lt"/>
              <a:buAutoNum type="alphaLcParenR"/>
              <a:defRPr/>
            </a:pPr>
            <a:r>
              <a:rPr lang="en-US" sz="2400" b="1" dirty="0">
                <a:latin typeface="Gill Sans MT" panose="020B0502020104020203" pitchFamily="34" charset="0"/>
                <a:ea typeface="Cambria" panose="02040503050406030204" pitchFamily="18" charset="0"/>
              </a:rPr>
              <a:t>request the Portfolio Committee to provide comments on the draft Regulations in order for the Regulations to be gazetted for implementation. </a:t>
            </a:r>
          </a:p>
          <a:p>
            <a:pPr algn="just"/>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10" name="Picture 9"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8985" y="5013539"/>
            <a:ext cx="899347" cy="863734"/>
          </a:xfrm>
          <a:prstGeom prst="rect">
            <a:avLst/>
          </a:prstGeom>
        </p:spPr>
      </p:pic>
      <p:sp>
        <p:nvSpPr>
          <p:cNvPr id="11" name="Slide Number Placeholder 1"/>
          <p:cNvSpPr txBox="1">
            <a:spLocks/>
          </p:cNvSpPr>
          <p:nvPr/>
        </p:nvSpPr>
        <p:spPr>
          <a:xfrm>
            <a:off x="3877020" y="6211286"/>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a:solidFill>
                  <a:schemeClr val="accent1">
                    <a:lumMod val="75000"/>
                  </a:schemeClr>
                </a:solidFill>
              </a:rPr>
              <a:t>Slide </a:t>
            </a:r>
            <a:r>
              <a:rPr lang="en-US" sz="1600" b="1" dirty="0" smtClean="0">
                <a:solidFill>
                  <a:schemeClr val="accent1">
                    <a:lumMod val="75000"/>
                  </a:schemeClr>
                </a:solidFill>
              </a:rPr>
              <a:t>3 </a:t>
            </a:r>
            <a:r>
              <a:rPr lang="en-US" sz="1600" b="1" dirty="0">
                <a:solidFill>
                  <a:schemeClr val="accent1">
                    <a:lumMod val="75000"/>
                  </a:schemeClr>
                </a:solidFill>
              </a:rPr>
              <a:t>of </a:t>
            </a:r>
            <a:r>
              <a:rPr lang="en-US" sz="1600" b="1" dirty="0" smtClean="0">
                <a:solidFill>
                  <a:schemeClr val="accent1">
                    <a:lumMod val="75000"/>
                  </a:schemeClr>
                </a:solidFill>
              </a:rPr>
              <a:t>14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3</a:t>
            </a:fld>
            <a:endParaRPr lang="en-US" altLang="en-US" dirty="0"/>
          </a:p>
        </p:txBody>
      </p:sp>
    </p:spTree>
    <p:extLst>
      <p:ext uri="{BB962C8B-B14F-4D97-AF65-F5344CB8AC3E}">
        <p14:creationId xmlns:p14="http://schemas.microsoft.com/office/powerpoint/2010/main" val="2873147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08" y="2276872"/>
            <a:ext cx="8856984" cy="2304256"/>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000" b="1" i="1" dirty="0">
              <a:latin typeface="Gill Sans MT" panose="020B0502020104020203" pitchFamily="34" charset="0"/>
              <a:ea typeface="Cambria" panose="02040503050406030204" pitchFamily="18" charset="0"/>
            </a:endParaRPr>
          </a:p>
          <a:p>
            <a:pPr marL="0" indent="0" algn="ctr">
              <a:lnSpc>
                <a:spcPct val="125000"/>
              </a:lnSpc>
              <a:spcBef>
                <a:spcPts val="0"/>
              </a:spcBef>
              <a:buNone/>
            </a:pPr>
            <a:endParaRPr lang="en-US" sz="2000" b="1" i="1" dirty="0">
              <a:latin typeface="Gill Sans MT" panose="020B0502020104020203" pitchFamily="34" charset="0"/>
              <a:ea typeface="Cambria" panose="02040503050406030204" pitchFamily="18" charset="0"/>
            </a:endParaRPr>
          </a:p>
          <a:p>
            <a:pPr marL="0" indent="0" algn="ctr">
              <a:lnSpc>
                <a:spcPct val="125000"/>
              </a:lnSpc>
              <a:spcBef>
                <a:spcPts val="0"/>
              </a:spcBef>
              <a:buNone/>
            </a:pPr>
            <a:r>
              <a:rPr lang="en-US" sz="2000" b="1" i="1" dirty="0" smtClean="0">
                <a:latin typeface="Gill Sans MT" panose="020B0502020104020203" pitchFamily="34" charset="0"/>
                <a:ea typeface="Cambria" panose="02040503050406030204" pitchFamily="18" charset="0"/>
              </a:rPr>
              <a:t>UPDATE ON </a:t>
            </a:r>
            <a:r>
              <a:rPr lang="en-US" sz="2000" b="1" i="1" dirty="0" smtClean="0">
                <a:latin typeface="Gill Sans MT" panose="020B0502020104020203" pitchFamily="34" charset="0"/>
                <a:ea typeface="Cambria" panose="02040503050406030204" pitchFamily="18" charset="0"/>
              </a:rPr>
              <a:t>SECTION </a:t>
            </a:r>
            <a:r>
              <a:rPr lang="en-US" sz="2000" b="1" i="1" dirty="0">
                <a:latin typeface="Gill Sans MT" panose="020B0502020104020203" pitchFamily="34" charset="0"/>
                <a:ea typeface="Cambria" panose="02040503050406030204" pitchFamily="18" charset="0"/>
              </a:rPr>
              <a:t>25(2) REGULATIONS</a:t>
            </a:r>
          </a:p>
          <a:p>
            <a:pPr algn="ctr">
              <a:spcBef>
                <a:spcPts val="0"/>
              </a:spcBef>
              <a:buFont typeface="Wingdings" panose="05000000000000000000" pitchFamily="2" charset="2"/>
              <a:buChar char="§"/>
            </a:pPr>
            <a:endParaRPr lang="en-US" sz="2000" b="1" dirty="0">
              <a:latin typeface="Gill Sans MT" panose="020B0502020104020203" pitchFamily="34" charset="0"/>
              <a:ea typeface="Cambria" panose="02040503050406030204" pitchFamily="18" charset="0"/>
            </a:endParaRPr>
          </a:p>
          <a:p>
            <a:pPr algn="ctr">
              <a:spcBef>
                <a:spcPts val="0"/>
              </a:spcBef>
              <a:buFont typeface="Wingdings" panose="05000000000000000000" pitchFamily="2" charset="2"/>
              <a:buChar char="§"/>
            </a:pPr>
            <a:endParaRPr lang="en-US" sz="2000" b="1" dirty="0">
              <a:latin typeface="Gill Sans MT" panose="020B0502020104020203" pitchFamily="34" charset="0"/>
              <a:ea typeface="Cambria" panose="02040503050406030204" pitchFamily="18" charset="0"/>
            </a:endParaRPr>
          </a:p>
          <a:p>
            <a:pPr algn="just"/>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88640"/>
            <a:ext cx="1559076" cy="1499138"/>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5115" y="4725144"/>
            <a:ext cx="1121381" cy="1080120"/>
          </a:xfrm>
          <a:prstGeom prst="rect">
            <a:avLst/>
          </a:prstGeom>
        </p:spPr>
      </p:pic>
      <p:sp>
        <p:nvSpPr>
          <p:cNvPr id="11" name="Slide Number Placeholder 1"/>
          <p:cNvSpPr txBox="1">
            <a:spLocks/>
          </p:cNvSpPr>
          <p:nvPr/>
        </p:nvSpPr>
        <p:spPr>
          <a:xfrm>
            <a:off x="3877020" y="6211286"/>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a:solidFill>
                  <a:schemeClr val="accent1">
                    <a:lumMod val="75000"/>
                  </a:schemeClr>
                </a:solidFill>
              </a:rPr>
              <a:t>Slide 4 of </a:t>
            </a:r>
            <a:r>
              <a:rPr lang="en-US" sz="1600" b="1" dirty="0" smtClean="0">
                <a:solidFill>
                  <a:schemeClr val="accent1">
                    <a:lumMod val="75000"/>
                  </a:schemeClr>
                </a:solidFill>
              </a:rPr>
              <a:t>14</a:t>
            </a:r>
            <a:endParaRPr lang="en-US" sz="1600" b="1" dirty="0">
              <a:solidFill>
                <a:schemeClr val="accent1">
                  <a:lumMod val="75000"/>
                </a:schemeClr>
              </a:solidFill>
            </a:endParaRPr>
          </a:p>
        </p:txBody>
      </p:sp>
    </p:spTree>
    <p:extLst>
      <p:ext uri="{BB962C8B-B14F-4D97-AF65-F5344CB8AC3E}">
        <p14:creationId xmlns:p14="http://schemas.microsoft.com/office/powerpoint/2010/main" val="27400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63588" y="44625"/>
            <a:ext cx="7416824" cy="288031"/>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smtClean="0">
                <a:solidFill>
                  <a:schemeClr val="tx1"/>
                </a:solidFill>
                <a:latin typeface="Gill Sans MT" panose="020B0502020104020203" pitchFamily="34" charset="0"/>
                <a:ea typeface="Cambria" panose="02040503050406030204" pitchFamily="18" charset="0"/>
              </a:rPr>
              <a:t>SECTION 25 (2) OF THE ACT</a:t>
            </a:r>
            <a:endParaRPr lang="en-US" sz="2400" i="1" dirty="0">
              <a:solidFill>
                <a:srgbClr val="FFD21E"/>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42755" y="380597"/>
            <a:ext cx="8893741" cy="5544616"/>
          </a:xfrm>
        </p:spPr>
        <p:style>
          <a:lnRef idx="2">
            <a:schemeClr val="accent1"/>
          </a:lnRef>
          <a:fillRef idx="1">
            <a:schemeClr val="lt1"/>
          </a:fillRef>
          <a:effectRef idx="0">
            <a:schemeClr val="accent1"/>
          </a:effectRef>
          <a:fontRef idx="minor">
            <a:schemeClr val="dk1"/>
          </a:fontRef>
        </p:style>
        <p:txBody>
          <a:bodyPr/>
          <a:lstStyle/>
          <a:p>
            <a:pPr marL="0" indent="0">
              <a:lnSpc>
                <a:spcPct val="123000"/>
              </a:lnSpc>
              <a:spcBef>
                <a:spcPts val="0"/>
              </a:spcBef>
              <a:buNone/>
            </a:pPr>
            <a:endParaRPr lang="en-US" sz="1800" b="1" dirty="0">
              <a:latin typeface="Gill Sans MT" panose="020B0502020104020203" pitchFamily="34" charset="0"/>
              <a:ea typeface="Cambria" panose="02040503050406030204" pitchFamily="18" charset="0"/>
            </a:endParaRPr>
          </a:p>
          <a:p>
            <a:pPr>
              <a:lnSpc>
                <a:spcPct val="123000"/>
              </a:lnSpc>
              <a:spcBef>
                <a:spcPts val="0"/>
              </a:spcBef>
            </a:pPr>
            <a:r>
              <a:rPr lang="en-US" sz="1800" dirty="0">
                <a:latin typeface="Gill Sans MT" panose="020B0502020104020203" pitchFamily="34" charset="0"/>
                <a:ea typeface="Cambria" panose="02040503050406030204" pitchFamily="18" charset="0"/>
              </a:rPr>
              <a:t>The President, on 6 July 2021, signed the proclamation to bring into operation Chapter 3 of the Act – sections 24, 25, 26 and 27.  The Proclamation was gazetted on 9 July 2021 under Government Gazette No. 44823.</a:t>
            </a:r>
          </a:p>
          <a:p>
            <a:pPr>
              <a:lnSpc>
                <a:spcPct val="123000"/>
              </a:lnSpc>
              <a:spcBef>
                <a:spcPts val="0"/>
              </a:spcBef>
            </a:pPr>
            <a:r>
              <a:rPr lang="en-US" sz="1800" dirty="0">
                <a:latin typeface="Gill Sans MT" panose="020B0502020104020203" pitchFamily="34" charset="0"/>
                <a:ea typeface="Cambria" panose="02040503050406030204" pitchFamily="18" charset="0"/>
              </a:rPr>
              <a:t>The gazetting of the proclamation prompted the Department of Home Affairs (the “Department”) to proceed to draft the Regulations to be made under section 25(2) of the Act.  </a:t>
            </a:r>
          </a:p>
          <a:p>
            <a:pPr>
              <a:lnSpc>
                <a:spcPct val="123000"/>
              </a:lnSpc>
              <a:spcBef>
                <a:spcPts val="0"/>
              </a:spcBef>
            </a:pPr>
            <a:r>
              <a:rPr lang="en-US" sz="1800" dirty="0">
                <a:latin typeface="Gill Sans MT" panose="020B0502020104020203" pitchFamily="34" charset="0"/>
                <a:ea typeface="Cambria" panose="02040503050406030204" pitchFamily="18" charset="0"/>
              </a:rPr>
              <a:t>Section 25 of the Act deals with the establishment of the Border Technical Committee.</a:t>
            </a:r>
          </a:p>
          <a:p>
            <a:pPr>
              <a:lnSpc>
                <a:spcPct val="123000"/>
              </a:lnSpc>
              <a:spcBef>
                <a:spcPts val="0"/>
              </a:spcBef>
            </a:pPr>
            <a:r>
              <a:rPr lang="en-US" sz="1800" dirty="0">
                <a:latin typeface="Gill Sans MT" panose="020B0502020104020203" pitchFamily="34" charset="0"/>
                <a:ea typeface="Cambria" panose="02040503050406030204" pitchFamily="18" charset="0"/>
              </a:rPr>
              <a:t>Section 25(1) of the Act provides that “[T]he Border Technical Committee is hereby established.”.</a:t>
            </a:r>
          </a:p>
          <a:p>
            <a:pPr>
              <a:lnSpc>
                <a:spcPct val="123000"/>
              </a:lnSpc>
              <a:spcBef>
                <a:spcPts val="0"/>
              </a:spcBef>
            </a:pPr>
            <a:r>
              <a:rPr lang="en-US" sz="1800" dirty="0">
                <a:latin typeface="Gill Sans MT" panose="020B0502020104020203" pitchFamily="34" charset="0"/>
                <a:ea typeface="Cambria" panose="02040503050406030204" pitchFamily="18" charset="0"/>
              </a:rPr>
              <a:t>Section 25(2) of the Act provides that “[T]he Border Technical Committee consists of the Commissioner and</a:t>
            </a:r>
            <a:r>
              <a:rPr lang="en-US" sz="1800" b="1" dirty="0">
                <a:latin typeface="Gill Sans MT" panose="020B0502020104020203" pitchFamily="34" charset="0"/>
                <a:ea typeface="Cambria" panose="02040503050406030204" pitchFamily="18" charset="0"/>
              </a:rPr>
              <a:t> the heads of prescribed organs of state</a:t>
            </a:r>
            <a:r>
              <a:rPr lang="en-US" sz="1800" dirty="0">
                <a:latin typeface="Gill Sans MT" panose="020B0502020104020203" pitchFamily="34" charset="0"/>
                <a:ea typeface="Cambria" panose="02040503050406030204" pitchFamily="18" charset="0"/>
              </a:rPr>
              <a:t> or their duly delegated representatives: Provided that a duly delegated representative must be a member of the senior management services of the organ of state.”.</a:t>
            </a:r>
          </a:p>
          <a:p>
            <a:pPr>
              <a:lnSpc>
                <a:spcPct val="125000"/>
              </a:lnSpc>
              <a:spcBef>
                <a:spcPts val="0"/>
              </a:spcBef>
              <a:buFont typeface="Wingdings" panose="05000000000000000000" pitchFamily="2" charset="2"/>
              <a:buChar char="§"/>
            </a:pPr>
            <a:endParaRPr lang="en-US" sz="2400" b="1" i="1" dirty="0"/>
          </a:p>
          <a:p>
            <a:pPr algn="just"/>
            <a:endParaRPr lang="en-ZA" dirty="0"/>
          </a:p>
        </p:txBody>
      </p:sp>
      <p:sp>
        <p:nvSpPr>
          <p:cNvPr id="2054" name="Slide Number Placeholder 1"/>
          <p:cNvSpPr>
            <a:spLocks noGrp="1"/>
          </p:cNvSpPr>
          <p:nvPr>
            <p:ph type="sldNum" sz="quarter" idx="12"/>
          </p:nvPr>
        </p:nvSpPr>
        <p:spPr>
          <a:xfrm>
            <a:off x="3635896"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r>
              <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14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38385"/>
            <a:ext cx="864096" cy="819615"/>
          </a:xfrm>
          <a:prstGeom prst="rect">
            <a:avLst/>
          </a:prstGeom>
        </p:spPr>
      </p:pic>
      <p:sp>
        <p:nvSpPr>
          <p:cNvPr id="6" name="Rectangle 5"/>
          <p:cNvSpPr/>
          <p:nvPr/>
        </p:nvSpPr>
        <p:spPr>
          <a:xfrm>
            <a:off x="6599738" y="6425597"/>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950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67544" y="88636"/>
            <a:ext cx="8424936" cy="352134"/>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latin typeface="Gill Sans MT" panose="020B0502020104020203" pitchFamily="34" charset="0"/>
              <a:ea typeface="Cambria" panose="02040503050406030204" pitchFamily="18" charset="0"/>
            </a:endParaRPr>
          </a:p>
          <a:p>
            <a:pPr algn="ctr"/>
            <a:r>
              <a:rPr lang="en-US" sz="2400" b="1" i="1" dirty="0">
                <a:solidFill>
                  <a:schemeClr val="tx1"/>
                </a:solidFill>
                <a:latin typeface="Gill Sans MT" panose="020B0502020104020203" pitchFamily="34" charset="0"/>
                <a:ea typeface="Cambria" panose="02040503050406030204" pitchFamily="18" charset="0"/>
              </a:rPr>
              <a:t>THE DRAFT REGULATIONS</a:t>
            </a:r>
          </a:p>
          <a:p>
            <a:pPr algn="ctr"/>
            <a:r>
              <a:rPr lang="en-US" sz="2400" b="1" i="1" dirty="0">
                <a:solidFill>
                  <a:schemeClr val="tx1"/>
                </a:solidFill>
                <a:latin typeface="Gill Sans MT" panose="020B0502020104020203" pitchFamily="34" charset="0"/>
                <a:ea typeface="Cambria" panose="02040503050406030204" pitchFamily="18" charset="0"/>
              </a:rPr>
              <a:t>:</a:t>
            </a:r>
            <a:endParaRPr lang="en-US" sz="2400" i="1" dirty="0">
              <a:solidFill>
                <a:srgbClr val="FFD21E"/>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43508" y="561992"/>
            <a:ext cx="8856984" cy="5315280"/>
          </a:xfrm>
        </p:spPr>
        <p:style>
          <a:lnRef idx="2">
            <a:schemeClr val="accent1"/>
          </a:lnRef>
          <a:fillRef idx="1">
            <a:schemeClr val="lt1"/>
          </a:fillRef>
          <a:effectRef idx="0">
            <a:schemeClr val="accent1"/>
          </a:effectRef>
          <a:fontRef idx="minor">
            <a:schemeClr val="dk1"/>
          </a:fontRef>
        </p:style>
        <p:txBody>
          <a:bodyPr/>
          <a:lstStyle/>
          <a:p>
            <a:pPr>
              <a:lnSpc>
                <a:spcPct val="125000"/>
              </a:lnSpc>
              <a:spcBef>
                <a:spcPts val="0"/>
              </a:spcBef>
              <a:buFont typeface="Wingdings" panose="05000000000000000000" pitchFamily="2" charset="2"/>
              <a:buChar char="§"/>
            </a:pPr>
            <a:r>
              <a:rPr lang="en-US" sz="2400" dirty="0"/>
              <a:t>Regulation 2 of draft Regulations lists the heads of organs of state to form part of the BTC And provides as follows:</a:t>
            </a:r>
          </a:p>
          <a:p>
            <a:pPr lvl="1">
              <a:lnSpc>
                <a:spcPct val="125000"/>
              </a:lnSpc>
              <a:spcBef>
                <a:spcPts val="0"/>
              </a:spcBef>
              <a:buFont typeface="Wingdings" panose="05000000000000000000" pitchFamily="2" charset="2"/>
              <a:buChar char="§"/>
            </a:pPr>
            <a:r>
              <a:rPr lang="en-US" sz="1800" dirty="0"/>
              <a:t>“The Border Technical Committee consist of the heads of the following organs of state:</a:t>
            </a:r>
          </a:p>
          <a:p>
            <a:pPr lvl="2">
              <a:lnSpc>
                <a:spcPct val="125000"/>
              </a:lnSpc>
              <a:spcBef>
                <a:spcPts val="0"/>
              </a:spcBef>
              <a:buFont typeface="Wingdings" panose="05000000000000000000" pitchFamily="2" charset="2"/>
              <a:buChar char="§"/>
            </a:pPr>
            <a:r>
              <a:rPr lang="en-US" sz="1800" dirty="0"/>
              <a:t>Department of Home Affairs;</a:t>
            </a:r>
          </a:p>
          <a:p>
            <a:pPr lvl="2">
              <a:lnSpc>
                <a:spcPct val="125000"/>
              </a:lnSpc>
              <a:spcBef>
                <a:spcPts val="0"/>
              </a:spcBef>
              <a:buFont typeface="Wingdings" panose="05000000000000000000" pitchFamily="2" charset="2"/>
              <a:buChar char="§"/>
            </a:pPr>
            <a:r>
              <a:rPr lang="en-US" sz="1800" dirty="0"/>
              <a:t>Department of Health;</a:t>
            </a:r>
          </a:p>
          <a:p>
            <a:pPr lvl="2">
              <a:lnSpc>
                <a:spcPct val="125000"/>
              </a:lnSpc>
              <a:spcBef>
                <a:spcPts val="0"/>
              </a:spcBef>
              <a:buFont typeface="Wingdings" panose="05000000000000000000" pitchFamily="2" charset="2"/>
              <a:buChar char="§"/>
            </a:pPr>
            <a:r>
              <a:rPr lang="en-US" sz="1800" dirty="0"/>
              <a:t>Department of Agriculture, Land Reform and Rural Development;</a:t>
            </a:r>
          </a:p>
          <a:p>
            <a:pPr lvl="2">
              <a:lnSpc>
                <a:spcPct val="125000"/>
              </a:lnSpc>
              <a:spcBef>
                <a:spcPts val="0"/>
              </a:spcBef>
              <a:buFont typeface="Wingdings" panose="05000000000000000000" pitchFamily="2" charset="2"/>
              <a:buChar char="§"/>
            </a:pPr>
            <a:r>
              <a:rPr lang="en-US" sz="1800" dirty="0"/>
              <a:t>Department of Forestry, Fisheries and the Environment;</a:t>
            </a:r>
          </a:p>
          <a:p>
            <a:pPr lvl="2">
              <a:lnSpc>
                <a:spcPct val="125000"/>
              </a:lnSpc>
              <a:spcBef>
                <a:spcPts val="0"/>
              </a:spcBef>
              <a:buFont typeface="Wingdings" panose="05000000000000000000" pitchFamily="2" charset="2"/>
              <a:buChar char="§"/>
            </a:pPr>
            <a:r>
              <a:rPr lang="en-US" sz="1800" dirty="0"/>
              <a:t>Department of Transport;</a:t>
            </a:r>
          </a:p>
          <a:p>
            <a:pPr lvl="2">
              <a:lnSpc>
                <a:spcPct val="125000"/>
              </a:lnSpc>
              <a:spcBef>
                <a:spcPts val="0"/>
              </a:spcBef>
              <a:buFont typeface="Wingdings" panose="05000000000000000000" pitchFamily="2" charset="2"/>
              <a:buChar char="§"/>
            </a:pPr>
            <a:r>
              <a:rPr lang="en-US" sz="1800" dirty="0"/>
              <a:t>Department of Trade, Industry and Competition;</a:t>
            </a:r>
          </a:p>
          <a:p>
            <a:pPr lvl="2">
              <a:lnSpc>
                <a:spcPct val="125000"/>
              </a:lnSpc>
              <a:spcBef>
                <a:spcPts val="0"/>
              </a:spcBef>
              <a:buFont typeface="Wingdings" panose="05000000000000000000" pitchFamily="2" charset="2"/>
              <a:buChar char="§"/>
            </a:pPr>
            <a:r>
              <a:rPr lang="en-US" sz="1800" dirty="0"/>
              <a:t>South African Police Service;</a:t>
            </a:r>
          </a:p>
          <a:p>
            <a:pPr lvl="2">
              <a:lnSpc>
                <a:spcPct val="125000"/>
              </a:lnSpc>
              <a:spcBef>
                <a:spcPts val="0"/>
              </a:spcBef>
              <a:buFont typeface="Wingdings" panose="05000000000000000000" pitchFamily="2" charset="2"/>
              <a:buChar char="§"/>
            </a:pPr>
            <a:r>
              <a:rPr lang="en-US" sz="1800" dirty="0"/>
              <a:t>South African Revenue Service;</a:t>
            </a:r>
          </a:p>
          <a:p>
            <a:pPr lvl="2">
              <a:lnSpc>
                <a:spcPct val="125000"/>
              </a:lnSpc>
              <a:spcBef>
                <a:spcPts val="0"/>
              </a:spcBef>
              <a:buFont typeface="Wingdings" panose="05000000000000000000" pitchFamily="2" charset="2"/>
              <a:buChar char="§"/>
            </a:pPr>
            <a:r>
              <a:rPr lang="en-US" sz="1800" dirty="0"/>
              <a:t>South African National Defence Force; and</a:t>
            </a:r>
          </a:p>
          <a:p>
            <a:pPr lvl="2">
              <a:lnSpc>
                <a:spcPct val="125000"/>
              </a:lnSpc>
              <a:spcBef>
                <a:spcPts val="0"/>
              </a:spcBef>
              <a:buFont typeface="Wingdings" panose="05000000000000000000" pitchFamily="2" charset="2"/>
              <a:buChar char="§"/>
            </a:pPr>
            <a:r>
              <a:rPr lang="en-US" sz="1800" dirty="0"/>
              <a:t>State Security Agency.”.</a:t>
            </a:r>
          </a:p>
          <a:p>
            <a:pPr lvl="2">
              <a:lnSpc>
                <a:spcPct val="125000"/>
              </a:lnSpc>
              <a:spcBef>
                <a:spcPts val="0"/>
              </a:spcBef>
              <a:buFont typeface="Wingdings" panose="05000000000000000000" pitchFamily="2" charset="2"/>
              <a:buChar char="§"/>
            </a:pPr>
            <a:endParaRPr lang="en-US" sz="2000" dirty="0"/>
          </a:p>
          <a:p>
            <a:pPr>
              <a:lnSpc>
                <a:spcPct val="125000"/>
              </a:lnSpc>
              <a:spcBef>
                <a:spcPts val="0"/>
              </a:spcBef>
              <a:buFont typeface="Wingdings" panose="05000000000000000000" pitchFamily="2" charset="2"/>
              <a:buChar char="§"/>
            </a:pPr>
            <a:endParaRPr lang="en-US" sz="2400" b="1" i="1" dirty="0"/>
          </a:p>
          <a:p>
            <a:pPr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r>
              <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14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8497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3528" y="108368"/>
            <a:ext cx="8208912"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lnSpc>
                <a:spcPct val="125000"/>
              </a:lnSpc>
              <a:spcBef>
                <a:spcPts val="0"/>
              </a:spcBef>
              <a:buNone/>
            </a:pPr>
            <a:r>
              <a:rPr lang="en-US" sz="2400" b="1" i="1" dirty="0" smtClean="0">
                <a:solidFill>
                  <a:schemeClr val="tx1"/>
                </a:solidFill>
                <a:latin typeface="Gill Sans MT" panose="020B0502020104020203" pitchFamily="34" charset="0"/>
                <a:ea typeface="Cambria" panose="02040503050406030204" pitchFamily="18" charset="0"/>
              </a:rPr>
              <a:t>THE DRAFT </a:t>
            </a:r>
            <a:r>
              <a:rPr lang="en-US" sz="2400" b="1" i="1" dirty="0">
                <a:solidFill>
                  <a:schemeClr val="tx1"/>
                </a:solidFill>
                <a:latin typeface="Gill Sans MT" panose="020B0502020104020203" pitchFamily="34" charset="0"/>
                <a:ea typeface="Cambria" panose="02040503050406030204" pitchFamily="18" charset="0"/>
              </a:rPr>
              <a:t>REGULATIONS</a:t>
            </a:r>
          </a:p>
        </p:txBody>
      </p:sp>
      <p:sp>
        <p:nvSpPr>
          <p:cNvPr id="3" name="Content Placeholder 2"/>
          <p:cNvSpPr>
            <a:spLocks noGrp="1"/>
          </p:cNvSpPr>
          <p:nvPr>
            <p:ph idx="1"/>
          </p:nvPr>
        </p:nvSpPr>
        <p:spPr>
          <a:xfrm>
            <a:off x="107504" y="692696"/>
            <a:ext cx="8928992" cy="5184576"/>
          </a:xfrm>
        </p:spPr>
        <p:style>
          <a:lnRef idx="2">
            <a:schemeClr val="accent1"/>
          </a:lnRef>
          <a:fillRef idx="1">
            <a:schemeClr val="lt1"/>
          </a:fillRef>
          <a:effectRef idx="0">
            <a:schemeClr val="accent1"/>
          </a:effectRef>
          <a:fontRef idx="minor">
            <a:schemeClr val="dk1"/>
          </a:fontRef>
        </p:style>
        <p:txBody>
          <a:bodyPr/>
          <a:lstStyle/>
          <a:p>
            <a:pPr marL="433387" lvl="1" indent="-342900" algn="just">
              <a:buFont typeface="Wingdings" pitchFamily="2" charset="2"/>
              <a:buChar char="q"/>
            </a:pPr>
            <a:r>
              <a:rPr lang="en-US" sz="2000" dirty="0">
                <a:latin typeface="Gill Sans MT" panose="020B0502020104020203" pitchFamily="34" charset="0"/>
                <a:ea typeface="Cambria" panose="02040503050406030204" pitchFamily="18" charset="0"/>
              </a:rPr>
              <a:t>Regulation 3 deals with the short title and provided that “[T]</a:t>
            </a:r>
            <a:r>
              <a:rPr lang="en-US" sz="2000" dirty="0" err="1">
                <a:latin typeface="Gill Sans MT" panose="020B0502020104020203" pitchFamily="34" charset="0"/>
                <a:ea typeface="Cambria" panose="02040503050406030204" pitchFamily="18" charset="0"/>
              </a:rPr>
              <a:t>hese</a:t>
            </a:r>
            <a:r>
              <a:rPr lang="en-US" sz="2000" dirty="0">
                <a:latin typeface="Gill Sans MT" panose="020B0502020104020203" pitchFamily="34" charset="0"/>
                <a:ea typeface="Cambria" panose="02040503050406030204" pitchFamily="18" charset="0"/>
              </a:rPr>
              <a:t> Regulations are called the Border Technical Committee Regulations, 2022.”.</a:t>
            </a:r>
          </a:p>
          <a:p>
            <a:pPr marL="433387" lvl="1" indent="-342900" algn="just">
              <a:buFont typeface="Wingdings" pitchFamily="2" charset="2"/>
              <a:buChar char="q"/>
            </a:pPr>
            <a:endParaRPr lang="en-US" sz="2400" dirty="0">
              <a:latin typeface="Gill Sans MT" panose="020B0502020104020203" pitchFamily="34" charset="0"/>
              <a:ea typeface="Cambria" panose="02040503050406030204" pitchFamily="18" charset="0"/>
            </a:endParaRPr>
          </a:p>
          <a:p>
            <a:pPr marL="433387" lvl="1" indent="-342900" algn="just">
              <a:buFont typeface="Wingdings" pitchFamily="2" charset="2"/>
              <a:buChar char="q"/>
            </a:pPr>
            <a:r>
              <a:rPr lang="en-US" sz="2000" dirty="0">
                <a:latin typeface="Gill Sans MT" panose="020B0502020104020203" pitchFamily="34" charset="0"/>
                <a:ea typeface="Cambria" panose="02040503050406030204" pitchFamily="18" charset="0"/>
              </a:rPr>
              <a:t>Regulation 4 deals with commencement and provides that “[T]</a:t>
            </a:r>
            <a:r>
              <a:rPr lang="en-US" sz="2000" dirty="0" err="1">
                <a:latin typeface="Gill Sans MT" panose="020B0502020104020203" pitchFamily="34" charset="0"/>
                <a:ea typeface="Cambria" panose="02040503050406030204" pitchFamily="18" charset="0"/>
              </a:rPr>
              <a:t>hese</a:t>
            </a:r>
            <a:r>
              <a:rPr lang="en-US" sz="2000" dirty="0">
                <a:latin typeface="Gill Sans MT" panose="020B0502020104020203" pitchFamily="34" charset="0"/>
                <a:ea typeface="Cambria" panose="02040503050406030204" pitchFamily="18" charset="0"/>
              </a:rPr>
              <a:t> Regulations commence on the date of publication hereof in the </a:t>
            </a:r>
            <a:r>
              <a:rPr lang="en-US" sz="2000" i="1" dirty="0">
                <a:latin typeface="Gill Sans MT" panose="020B0502020104020203" pitchFamily="34" charset="0"/>
                <a:ea typeface="Cambria" panose="02040503050406030204" pitchFamily="18" charset="0"/>
              </a:rPr>
              <a:t>Gazette</a:t>
            </a:r>
            <a:r>
              <a:rPr lang="en-US" sz="2000" dirty="0">
                <a:latin typeface="Gill Sans MT" panose="020B0502020104020203" pitchFamily="34" charset="0"/>
                <a:ea typeface="Cambria" panose="02040503050406030204" pitchFamily="18" charset="0"/>
              </a:rPr>
              <a:t>.”.</a:t>
            </a:r>
          </a:p>
          <a:p>
            <a:pPr>
              <a:lnSpc>
                <a:spcPct val="125000"/>
              </a:lnSpc>
              <a:spcBef>
                <a:spcPts val="0"/>
              </a:spcBef>
              <a:buFont typeface="Wingdings" panose="05000000000000000000" pitchFamily="2" charset="2"/>
              <a:buChar char="§"/>
            </a:pPr>
            <a:endParaRPr lang="en-US" sz="2400" dirty="0"/>
          </a:p>
          <a:p>
            <a:pPr>
              <a:lnSpc>
                <a:spcPct val="125000"/>
              </a:lnSpc>
              <a:spcBef>
                <a:spcPts val="0"/>
              </a:spcBef>
              <a:buFont typeface="Wingdings" panose="05000000000000000000" pitchFamily="2" charset="2"/>
              <a:buChar char="§"/>
            </a:pPr>
            <a:endParaRPr lang="en-US" sz="2400" b="1" i="1" dirty="0"/>
          </a:p>
          <a:p>
            <a:pPr algn="just"/>
            <a:endParaRPr lang="en-ZA" dirty="0"/>
          </a:p>
        </p:txBody>
      </p:sp>
      <p:sp>
        <p:nvSpPr>
          <p:cNvPr id="2054" name="Slide Number Placeholder 1"/>
          <p:cNvSpPr>
            <a:spLocks noGrp="1"/>
          </p:cNvSpPr>
          <p:nvPr>
            <p:ph type="sldNum" sz="quarter" idx="12"/>
          </p:nvPr>
        </p:nvSpPr>
        <p:spPr>
          <a:xfrm>
            <a:off x="3923928" y="6313939"/>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r>
              <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a:ln>
                  <a:noFill/>
                </a:ln>
                <a:solidFill>
                  <a:schemeClr val="accent1">
                    <a:lumMod val="75000"/>
                  </a:schemeClr>
                </a:solidFill>
                <a:effectLst/>
                <a:uLnTx/>
                <a:uFillTx/>
                <a:latin typeface="Arial" pitchFamily="34" charset="0"/>
                <a:ea typeface="+mn-ea"/>
                <a:cs typeface="+mn-cs"/>
              </a:rPr>
              <a:t> </a:t>
            </a:r>
            <a:r>
              <a:rPr lang="en-US" sz="1600" b="1" dirty="0" smtClean="0">
                <a:solidFill>
                  <a:schemeClr val="accent1">
                    <a:lumMod val="75000"/>
                  </a:schemeClr>
                </a:solidFill>
              </a:rPr>
              <a:t>14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477782" y="6306483"/>
            <a:ext cx="2558714" cy="276999"/>
          </a:xfrm>
          <a:prstGeom prst="rect">
            <a:avLst/>
          </a:prstGeom>
        </p:spPr>
        <p:txBody>
          <a:bodyPr wrap="none">
            <a:spAutoFit/>
          </a:bodyPr>
          <a:lstStyle/>
          <a:p>
            <a:r>
              <a:rPr lang="en-US" sz="1200" dirty="0">
                <a:solidFill>
                  <a:srgbClr val="008040"/>
                </a:solidFill>
              </a:rPr>
              <a:t>Secure </a:t>
            </a:r>
            <a:r>
              <a:rPr lang="en-US" sz="1200" b="1" dirty="0">
                <a:solidFill>
                  <a:srgbClr val="008040"/>
                </a:solidFill>
              </a:rPr>
              <a:t>Borders for Development</a:t>
            </a:r>
            <a:endParaRPr lang="en-US" sz="12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980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07504" y="108368"/>
            <a:ext cx="8928992"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400" b="1" i="1">
                <a:solidFill>
                  <a:prstClr val="black"/>
                </a:solidFill>
                <a:latin typeface="Gill Sans MT" panose="020B0502020104020203" pitchFamily="34" charset="0"/>
                <a:ea typeface="Cambria" panose="02040503050406030204" pitchFamily="18" charset="0"/>
              </a:rPr>
              <a:t>PROCESS FOLLOWED IN DEVELOPING THE REGULATIONS </a:t>
            </a:r>
            <a:endParaRPr lang="en-US" sz="2400" i="1" dirty="0">
              <a:solidFill>
                <a:srgbClr val="FFD21E"/>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776463"/>
            <a:ext cx="8928992" cy="5112567"/>
          </a:xfrm>
        </p:spPr>
        <p:style>
          <a:lnRef idx="2">
            <a:schemeClr val="accent1"/>
          </a:lnRef>
          <a:fillRef idx="1">
            <a:schemeClr val="lt1"/>
          </a:fillRef>
          <a:effectRef idx="0">
            <a:schemeClr val="accent1"/>
          </a:effectRef>
          <a:fontRef idx="minor">
            <a:schemeClr val="dk1"/>
          </a:fontRef>
        </p:style>
        <p:txBody>
          <a:bodyPr/>
          <a:lstStyle/>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Based on the process in developing Regulations, the Department proceeded to request a legal opinion from the Office of the Chief State Law Adviser, Department of Justice and Constitutional Development (“OCSLA”).  The Legal opinion dealt with the constitutionality of the draft Regulations, whether or not the draft regulations complies with the drafting style and the structure of the Regulations.</a:t>
            </a:r>
          </a:p>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OCSLA advised that </a:t>
            </a:r>
          </a:p>
          <a:p>
            <a:pPr lvl="1" algn="just" fontAlgn="ctr">
              <a:buFont typeface="Courier New" panose="02070309020205020404" pitchFamily="49" charset="0"/>
              <a:buChar char="o"/>
            </a:pPr>
            <a:r>
              <a:rPr lang="en-US" sz="1600" dirty="0">
                <a:latin typeface="Gill Sans MT" panose="020B0502020104020203" pitchFamily="34" charset="0"/>
                <a:ea typeface="Cambria" panose="02040503050406030204" pitchFamily="18" charset="0"/>
              </a:rPr>
              <a:t>the Minister is empowered to make regulations in terms of section 25(2) of the Act;</a:t>
            </a:r>
          </a:p>
          <a:p>
            <a:pPr lvl="1" algn="just" fontAlgn="ctr">
              <a:buFont typeface="Courier New" panose="02070309020205020404" pitchFamily="49" charset="0"/>
              <a:buChar char="o"/>
            </a:pPr>
            <a:r>
              <a:rPr lang="en-US" sz="1600" dirty="0">
                <a:latin typeface="Gill Sans MT" panose="020B0502020104020203" pitchFamily="34" charset="0"/>
                <a:ea typeface="Cambria" panose="02040503050406030204" pitchFamily="18" charset="0"/>
              </a:rPr>
              <a:t>that the Regulations must be gazetted for public comments;</a:t>
            </a:r>
          </a:p>
          <a:p>
            <a:pPr lvl="1" algn="just" fontAlgn="ctr">
              <a:buFont typeface="Courier New" panose="02070309020205020404" pitchFamily="49" charset="0"/>
              <a:buChar char="o"/>
            </a:pPr>
            <a:r>
              <a:rPr lang="en-US" sz="1600" dirty="0">
                <a:latin typeface="Gill Sans MT" panose="020B0502020104020203" pitchFamily="34" charset="0"/>
                <a:ea typeface="Cambria" panose="02040503050406030204" pitchFamily="18" charset="0"/>
              </a:rPr>
              <a:t>that the Regulations must be tabled before Parliament for a period of 30 days for comments as envisaged under section 36; and</a:t>
            </a:r>
          </a:p>
          <a:p>
            <a:pPr lvl="1" algn="just" fontAlgn="ctr">
              <a:buFont typeface="Courier New" panose="02070309020205020404" pitchFamily="49" charset="0"/>
              <a:buChar char="o"/>
            </a:pPr>
            <a:r>
              <a:rPr lang="en-US" sz="1600" dirty="0">
                <a:latin typeface="Gill Sans MT" panose="020B0502020104020203" pitchFamily="34" charset="0"/>
                <a:ea typeface="Cambria" panose="02040503050406030204" pitchFamily="18" charset="0"/>
              </a:rPr>
              <a:t>that the Regulations should be published in at least two official languages so as to comply with section 2 of the Constitution of the Republic of South Africa, 1996</a:t>
            </a:r>
            <a:r>
              <a:rPr lang="en-US" sz="1600" b="1" dirty="0">
                <a:latin typeface="Gill Sans MT" panose="020B0502020104020203" pitchFamily="34" charset="0"/>
                <a:ea typeface="Cambria" panose="02040503050406030204" pitchFamily="18" charset="0"/>
              </a:rPr>
              <a:t> </a:t>
            </a:r>
            <a:endParaRPr lang="en-US" sz="2000" dirty="0"/>
          </a:p>
          <a:p>
            <a:pPr>
              <a:lnSpc>
                <a:spcPct val="125000"/>
              </a:lnSpc>
              <a:spcBef>
                <a:spcPts val="0"/>
              </a:spcBef>
              <a:buFont typeface="Wingdings" panose="05000000000000000000" pitchFamily="2" charset="2"/>
              <a:buChar char="§"/>
            </a:pPr>
            <a:endParaRPr lang="en-US" sz="2400" b="1" i="1" dirty="0"/>
          </a:p>
          <a:p>
            <a:pPr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r>
              <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14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2443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07504" y="108368"/>
            <a:ext cx="8928992"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a:solidFill>
                  <a:schemeClr val="tx1"/>
                </a:solidFill>
                <a:latin typeface="Gill Sans MT" panose="020B0502020104020203" pitchFamily="34" charset="0"/>
                <a:ea typeface="Cambria" panose="02040503050406030204" pitchFamily="18" charset="0"/>
              </a:rPr>
              <a:t>PROCESS FOLLOWED IN DEVELOPING THE REGULATIONS </a:t>
            </a:r>
            <a:endParaRPr lang="en-US" sz="2400" i="1" dirty="0">
              <a:solidFill>
                <a:srgbClr val="FFD21E"/>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764704"/>
            <a:ext cx="8928992" cy="5112567"/>
          </a:xfrm>
        </p:spPr>
        <p:style>
          <a:lnRef idx="2">
            <a:schemeClr val="accent1"/>
          </a:lnRef>
          <a:fillRef idx="1">
            <a:schemeClr val="lt1"/>
          </a:fillRef>
          <a:effectRef idx="0">
            <a:schemeClr val="accent1"/>
          </a:effectRef>
          <a:fontRef idx="minor">
            <a:schemeClr val="dk1"/>
          </a:fontRef>
        </p:style>
        <p:txBody>
          <a:bodyPr/>
          <a:lstStyle/>
          <a:p>
            <a:pPr algn="just" fontAlgn="ctr">
              <a:buFont typeface="Courier New" panose="02070309020205020404" pitchFamily="49" charset="0"/>
              <a:buChar char="o"/>
            </a:pPr>
            <a:r>
              <a:rPr lang="en-US" sz="2000" dirty="0">
                <a:latin typeface="Gill Sans MT" panose="020B0502020104020203" pitchFamily="34" charset="0"/>
                <a:ea typeface="Cambria" panose="02040503050406030204" pitchFamily="18" charset="0"/>
              </a:rPr>
              <a:t>On receiving the legal opinion from OCSLA, the Department revised the Regulations accordingly</a:t>
            </a:r>
          </a:p>
          <a:p>
            <a:pPr algn="just" fontAlgn="ctr">
              <a:buFont typeface="Courier New" panose="02070309020205020404" pitchFamily="49" charset="0"/>
              <a:buChar char="o"/>
            </a:pPr>
            <a:r>
              <a:rPr lang="en-US" sz="2000" i="1" dirty="0">
                <a:latin typeface="Gill Sans MT" panose="020B0502020104020203" pitchFamily="34" charset="0"/>
                <a:ea typeface="Cambria" panose="02040503050406030204" pitchFamily="18" charset="0"/>
              </a:rPr>
              <a:t>The Department then requested the Minister to</a:t>
            </a:r>
          </a:p>
          <a:p>
            <a:pPr lvl="1" algn="just" fontAlgn="ctr">
              <a:buFont typeface="Courier New" panose="02070309020205020404" pitchFamily="49" charset="0"/>
              <a:buChar char="o"/>
            </a:pPr>
            <a:r>
              <a:rPr lang="en-US" sz="2000" i="1" dirty="0">
                <a:latin typeface="Gill Sans MT" panose="020B0502020104020203" pitchFamily="34" charset="0"/>
                <a:ea typeface="Cambria" panose="02040503050406030204" pitchFamily="18" charset="0"/>
              </a:rPr>
              <a:t>Approve the draft Regulations; and</a:t>
            </a:r>
          </a:p>
          <a:p>
            <a:pPr lvl="1" algn="just" fontAlgn="ctr">
              <a:buFont typeface="Courier New" panose="02070309020205020404" pitchFamily="49" charset="0"/>
              <a:buChar char="o"/>
            </a:pPr>
            <a:r>
              <a:rPr lang="en-US" sz="2000" i="1" dirty="0">
                <a:latin typeface="Gill Sans MT" panose="020B0502020104020203" pitchFamily="34" charset="0"/>
                <a:ea typeface="Cambria" panose="02040503050406030204" pitchFamily="18" charset="0"/>
              </a:rPr>
              <a:t>Approve the gazetting of the Regulations for public comments – for a period of 30 days from the date of publication in the Gazette; and </a:t>
            </a:r>
          </a:p>
          <a:p>
            <a:pPr lvl="1" algn="just" fontAlgn="ctr">
              <a:buFont typeface="Courier New" panose="02070309020205020404" pitchFamily="49" charset="0"/>
              <a:buChar char="o"/>
            </a:pPr>
            <a:r>
              <a:rPr lang="en-US" sz="2000" i="1" dirty="0">
                <a:latin typeface="Gill Sans MT" panose="020B0502020104020203" pitchFamily="34" charset="0"/>
                <a:ea typeface="Cambria" panose="02040503050406030204" pitchFamily="18" charset="0"/>
              </a:rPr>
              <a:t>To sign the requisite letter, in terms of section 36 of the Act, to the Speaker of the National Assembly and the Chairperson of the National Council of Province.</a:t>
            </a:r>
          </a:p>
          <a:p>
            <a:pPr algn="just" fontAlgn="ctr">
              <a:buFont typeface="Courier New" panose="02070309020205020404" pitchFamily="49" charset="0"/>
              <a:buChar char="o"/>
            </a:pPr>
            <a:r>
              <a:rPr lang="en-US" sz="2000" i="1" dirty="0">
                <a:latin typeface="Gill Sans MT" panose="020B0502020104020203" pitchFamily="34" charset="0"/>
              </a:rPr>
              <a:t>The Regulations have been gazetted for public comments</a:t>
            </a:r>
            <a:endParaRPr lang="en-US" sz="2000" dirty="0"/>
          </a:p>
          <a:p>
            <a:pPr>
              <a:lnSpc>
                <a:spcPct val="125000"/>
              </a:lnSpc>
              <a:spcBef>
                <a:spcPts val="0"/>
              </a:spcBef>
              <a:buFont typeface="Wingdings" panose="05000000000000000000" pitchFamily="2" charset="2"/>
              <a:buChar char="§"/>
            </a:pPr>
            <a:endParaRPr lang="en-US" sz="2400" b="1" i="1" dirty="0"/>
          </a:p>
          <a:p>
            <a:pPr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r>
              <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14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4052553"/>
      </p:ext>
    </p:extLst>
  </p:cSld>
  <p:clrMapOvr>
    <a:masterClrMapping/>
  </p:clrMapOvr>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24431</TotalTime>
  <Words>1042</Words>
  <Application>Microsoft Office PowerPoint</Application>
  <PresentationFormat>On-screen Show (4:3)</PresentationFormat>
  <Paragraphs>114</Paragraphs>
  <Slides>14</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Arial</vt:lpstr>
      <vt:lpstr>Arial Black</vt:lpstr>
      <vt:lpstr>Calibri</vt:lpstr>
      <vt:lpstr>Calibri Light</vt:lpstr>
      <vt:lpstr>Cambria</vt:lpstr>
      <vt:lpstr>Courier New</vt:lpstr>
      <vt:lpstr>Gill Sans MT</vt:lpstr>
      <vt:lpstr>Verdana</vt:lpstr>
      <vt:lpstr>Wingdings</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Maphoko Letsoalo</cp:lastModifiedBy>
  <cp:revision>2312</cp:revision>
  <cp:lastPrinted>2022-10-26T05:19:34Z</cp:lastPrinted>
  <dcterms:created xsi:type="dcterms:W3CDTF">2011-10-05T05:43:47Z</dcterms:created>
  <dcterms:modified xsi:type="dcterms:W3CDTF">2022-11-14T10:57:55Z</dcterms:modified>
</cp:coreProperties>
</file>