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notesSlides/notesSlide7.xml" ContentType="application/vnd.openxmlformats-officedocument.presentationml.notesSlide+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notesSlides/notesSlide5.xml" ContentType="application/vnd.openxmlformats-officedocument.presentationml.notesSlide+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quickStyle12.xml" ContentType="application/vnd.openxmlformats-officedocument.drawingml.diagramStyle+xml"/>
  <Override PartName="/ppt/notesSlides/notesSlide11.xml" ContentType="application/vnd.openxmlformats-officedocument.presentationml.notesSlide+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notesSlides/notesSlide6.xml" ContentType="application/vnd.openxmlformats-officedocument.presentationml.notesSlid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notesSlides/notesSlide4.xml" ContentType="application/vnd.openxmlformats-officedocument.presentationml.notesSlid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7"/>
  </p:notesMasterIdLst>
  <p:sldIdLst>
    <p:sldId id="256" r:id="rId2"/>
    <p:sldId id="259" r:id="rId3"/>
    <p:sldId id="261" r:id="rId4"/>
    <p:sldId id="262" r:id="rId5"/>
    <p:sldId id="263" r:id="rId6"/>
    <p:sldId id="539" r:id="rId7"/>
    <p:sldId id="538" r:id="rId8"/>
    <p:sldId id="264" r:id="rId9"/>
    <p:sldId id="265" r:id="rId10"/>
    <p:sldId id="540" r:id="rId11"/>
    <p:sldId id="541" r:id="rId12"/>
    <p:sldId id="267" r:id="rId13"/>
    <p:sldId id="268" r:id="rId14"/>
    <p:sldId id="269" r:id="rId15"/>
    <p:sldId id="270" r:id="rId16"/>
    <p:sldId id="280" r:id="rId17"/>
    <p:sldId id="271" r:id="rId18"/>
    <p:sldId id="547" r:id="rId19"/>
    <p:sldId id="545" r:id="rId20"/>
    <p:sldId id="546" r:id="rId21"/>
    <p:sldId id="274" r:id="rId22"/>
    <p:sldId id="281" r:id="rId23"/>
    <p:sldId id="542" r:id="rId24"/>
    <p:sldId id="543" r:id="rId25"/>
    <p:sldId id="275" r:id="rId26"/>
    <p:sldId id="257" r:id="rId27"/>
    <p:sldId id="283" r:id="rId28"/>
    <p:sldId id="260" r:id="rId29"/>
    <p:sldId id="531" r:id="rId30"/>
    <p:sldId id="532" r:id="rId31"/>
    <p:sldId id="536" r:id="rId32"/>
    <p:sldId id="537" r:id="rId33"/>
    <p:sldId id="534" r:id="rId34"/>
    <p:sldId id="544" r:id="rId35"/>
    <p:sldId id="535" r:id="rId3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E9202"/>
    <a:srgbClr val="5EEC3C"/>
    <a:srgbClr val="FFA3FF"/>
    <a:srgbClr val="FA6AF3"/>
    <a:srgbClr val="D47A02"/>
    <a:srgbClr val="E6B254"/>
    <a:srgbClr val="BF7E37"/>
    <a:srgbClr val="1D3A00"/>
    <a:srgbClr val="E39A39"/>
    <a:srgbClr val="6C1A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3970"/>
  </p:normalViewPr>
  <p:slideViewPr>
    <p:cSldViewPr>
      <p:cViewPr varScale="1">
        <p:scale>
          <a:sx n="91" d="100"/>
          <a:sy n="91" d="100"/>
        </p:scale>
        <p:origin x="-786" y="-96"/>
      </p:cViewPr>
      <p:guideLst>
        <p:guide orient="horz" pos="1620"/>
        <p:guide pos="2880"/>
      </p:guideLst>
    </p:cSldViewPr>
  </p:slideViewPr>
  <p:notesTextViewPr>
    <p:cViewPr>
      <p:scale>
        <a:sx n="1" d="1"/>
        <a:sy n="1" d="1"/>
      </p:scale>
      <p:origin x="0" y="0"/>
    </p:cViewPr>
  </p:notesTextViewPr>
  <p:gridSpacing cx="156370338" cy="1563703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1F10F0-6671-42E4-A35B-BA64B1A8CD99}" type="doc">
      <dgm:prSet loTypeId="urn:microsoft.com/office/officeart/2005/8/layout/vProcess5" loCatId="process" qsTypeId="urn:microsoft.com/office/officeart/2005/8/quickstyle/simple2" qsCatId="simple" csTypeId="urn:microsoft.com/office/officeart/2005/8/colors/accent3_1" csCatId="accent3" phldr="1"/>
      <dgm:spPr/>
      <dgm:t>
        <a:bodyPr/>
        <a:lstStyle/>
        <a:p>
          <a:endParaRPr lang="en-ZA"/>
        </a:p>
      </dgm:t>
    </dgm:pt>
    <dgm:pt modelId="{E3DB35D4-6159-4855-94BC-D8D87AEA10F7}">
      <dgm:prSet phldrT="[Text]" custT="1"/>
      <dgm:spPr/>
      <dgm:t>
        <a:bodyPr/>
        <a:lstStyle/>
        <a:p>
          <a:r>
            <a:rPr lang="en-ZA" sz="1600" b="0" dirty="0">
              <a:latin typeface="Arial" panose="020B0604020202020204" pitchFamily="34" charset="0"/>
              <a:cs typeface="Arial" panose="020B0604020202020204" pitchFamily="34" charset="0"/>
            </a:rPr>
            <a:t>Designation of the MAPSEZ by the Minister of Trade and Industry -18 Sept 2015</a:t>
          </a:r>
        </a:p>
      </dgm:t>
    </dgm:pt>
    <dgm:pt modelId="{3C0B4D78-693B-41D7-ADDC-EA7895EE378F}" type="parTrans" cxnId="{A7F2F1B1-5DD9-4A26-BB7D-B6C14331F593}">
      <dgm:prSet/>
      <dgm:spPr/>
      <dgm:t>
        <a:bodyPr/>
        <a:lstStyle/>
        <a:p>
          <a:endParaRPr lang="en-ZA" sz="1600"/>
        </a:p>
      </dgm:t>
    </dgm:pt>
    <dgm:pt modelId="{20D2012A-3F6C-4565-9EF8-1CC9521EDB7E}" type="sibTrans" cxnId="{A7F2F1B1-5DD9-4A26-BB7D-B6C14331F593}">
      <dgm:prSet custT="1"/>
      <dgm:spPr/>
      <dgm:t>
        <a:bodyPr/>
        <a:lstStyle/>
        <a:p>
          <a:endParaRPr lang="en-ZA" sz="1600" dirty="0"/>
        </a:p>
      </dgm:t>
    </dgm:pt>
    <dgm:pt modelId="{DBDA3A1F-4F90-41CC-B959-D947F83ABA7D}">
      <dgm:prSet phldrT="[Text]" custT="1"/>
      <dgm:spPr/>
      <dgm:t>
        <a:bodyPr/>
        <a:lstStyle/>
        <a:p>
          <a:r>
            <a:rPr lang="en-US" sz="1600" b="0" dirty="0">
              <a:latin typeface="Arial" panose="020B0604020202020204" pitchFamily="34" charset="0"/>
              <a:ea typeface="Abadi MT Condensed Extra Bold" charset="0"/>
              <a:cs typeface="Arial" panose="020B0604020202020204" pitchFamily="34" charset="0"/>
            </a:rPr>
            <a:t>Commencement of the Special Economic Zone (SEZ) in terms of section 42 of the SEZ act  - 27 January 2016</a:t>
          </a:r>
          <a:endParaRPr lang="en-ZA" sz="1600" b="0" dirty="0">
            <a:latin typeface="Arial" panose="020B0604020202020204" pitchFamily="34" charset="0"/>
            <a:cs typeface="Arial" panose="020B0604020202020204" pitchFamily="34" charset="0"/>
          </a:endParaRPr>
        </a:p>
      </dgm:t>
    </dgm:pt>
    <dgm:pt modelId="{8F91BB78-4382-4060-9F57-E51F7106FF7F}" type="parTrans" cxnId="{5601762E-9459-43BC-943B-538C1D23C53C}">
      <dgm:prSet/>
      <dgm:spPr/>
      <dgm:t>
        <a:bodyPr/>
        <a:lstStyle/>
        <a:p>
          <a:endParaRPr lang="en-ZA" sz="1600"/>
        </a:p>
      </dgm:t>
    </dgm:pt>
    <dgm:pt modelId="{0B008DE5-4FA2-4274-978B-A47B34006606}" type="sibTrans" cxnId="{5601762E-9459-43BC-943B-538C1D23C53C}">
      <dgm:prSet custT="1"/>
      <dgm:spPr/>
      <dgm:t>
        <a:bodyPr/>
        <a:lstStyle/>
        <a:p>
          <a:endParaRPr lang="en-ZA" sz="1600" dirty="0"/>
        </a:p>
      </dgm:t>
    </dgm:pt>
    <dgm:pt modelId="{BF8EA2EF-573C-49F1-AA37-E6A937BCE60A}">
      <dgm:prSet phldrT="[Text]" custT="1"/>
      <dgm:spPr/>
      <dgm:t>
        <a:bodyPr/>
        <a:lstStyle/>
        <a:p>
          <a:pPr>
            <a:buFont typeface="Wingdings" panose="05000000000000000000" pitchFamily="2" charset="2"/>
            <a:buChar char="§"/>
          </a:pPr>
          <a:r>
            <a:rPr lang="en-US" sz="1600" b="0" dirty="0">
              <a:latin typeface="Arial" panose="020B0604020202020204" pitchFamily="34" charset="0"/>
              <a:ea typeface="Abadi MT Condensed Extra Bold" charset="0"/>
              <a:cs typeface="Arial" panose="020B0604020202020204" pitchFamily="34" charset="0"/>
            </a:rPr>
            <a:t>The MAP-SEZ was granted an operator permit and FDC granted the SEZ license on 25</a:t>
          </a:r>
          <a:r>
            <a:rPr lang="en-US" sz="1600" b="0" baseline="30000" dirty="0">
              <a:latin typeface="Arial" panose="020B0604020202020204" pitchFamily="34" charset="0"/>
              <a:ea typeface="Abadi MT Condensed Extra Bold" charset="0"/>
              <a:cs typeface="Arial" panose="020B0604020202020204" pitchFamily="34" charset="0"/>
            </a:rPr>
            <a:t>th</a:t>
          </a:r>
          <a:r>
            <a:rPr lang="en-US" sz="1600" b="0" dirty="0">
              <a:latin typeface="Arial" panose="020B0604020202020204" pitchFamily="34" charset="0"/>
              <a:ea typeface="Abadi MT Condensed Extra Bold" charset="0"/>
              <a:cs typeface="Arial" panose="020B0604020202020204" pitchFamily="34" charset="0"/>
            </a:rPr>
            <a:t> April 2017</a:t>
          </a:r>
          <a:endParaRPr lang="en-ZA" sz="1600" b="0" dirty="0">
            <a:latin typeface="Arial" panose="020B0604020202020204" pitchFamily="34" charset="0"/>
            <a:cs typeface="Arial" panose="020B0604020202020204" pitchFamily="34" charset="0"/>
          </a:endParaRPr>
        </a:p>
      </dgm:t>
    </dgm:pt>
    <dgm:pt modelId="{8D162F33-ECE7-412F-B27D-F56BBC081BEC}" type="parTrans" cxnId="{FC8B9A93-BB4D-45C9-8E72-99CE1CE2568C}">
      <dgm:prSet/>
      <dgm:spPr/>
      <dgm:t>
        <a:bodyPr/>
        <a:lstStyle/>
        <a:p>
          <a:endParaRPr lang="en-ZA" sz="1600"/>
        </a:p>
      </dgm:t>
    </dgm:pt>
    <dgm:pt modelId="{1920558E-D22F-4278-8C1D-50F52F88C28F}" type="sibTrans" cxnId="{FC8B9A93-BB4D-45C9-8E72-99CE1CE2568C}">
      <dgm:prSet custT="1"/>
      <dgm:spPr/>
      <dgm:t>
        <a:bodyPr/>
        <a:lstStyle/>
        <a:p>
          <a:endParaRPr lang="en-ZA" sz="1600" dirty="0"/>
        </a:p>
      </dgm:t>
    </dgm:pt>
    <dgm:pt modelId="{E6EF3332-DEEB-42AD-B25F-CD3884297A77}">
      <dgm:prSet custT="1"/>
      <dgm:spPr/>
      <dgm:t>
        <a:bodyPr/>
        <a:lstStyle/>
        <a:p>
          <a:pPr algn="just"/>
          <a:r>
            <a:rPr lang="en-ZA" sz="1400" b="0" dirty="0">
              <a:latin typeface="Arial" panose="020B0604020202020204" pitchFamily="34" charset="0"/>
              <a:cs typeface="Arial" panose="020B0604020202020204" pitchFamily="34" charset="0"/>
            </a:rPr>
            <a:t>MAPSEZ was gazetted on the 2</a:t>
          </a:r>
          <a:r>
            <a:rPr lang="en-ZA" sz="1400" b="0" baseline="30000" dirty="0">
              <a:latin typeface="Arial" panose="020B0604020202020204" pitchFamily="34" charset="0"/>
              <a:cs typeface="Arial" panose="020B0604020202020204" pitchFamily="34" charset="0"/>
            </a:rPr>
            <a:t>nd</a:t>
          </a:r>
          <a:r>
            <a:rPr lang="en-ZA" sz="1400" b="0" dirty="0">
              <a:latin typeface="Arial" panose="020B0604020202020204" pitchFamily="34" charset="0"/>
              <a:cs typeface="Arial" panose="020B0604020202020204" pitchFamily="34" charset="0"/>
            </a:rPr>
            <a:t> of June 2017 as a Special Economic Zone, t</a:t>
          </a:r>
          <a:r>
            <a:rPr lang="en-US" sz="1400" b="0" dirty="0">
              <a:latin typeface="Arial" panose="020B0604020202020204" pitchFamily="34" charset="0"/>
              <a:ea typeface="Abadi MT Condensed Extra Bold" charset="0"/>
              <a:cs typeface="Arial" panose="020B0604020202020204" pitchFamily="34" charset="0"/>
            </a:rPr>
            <a:t>ax incentives for MAPSEZ were gazetted on 6</a:t>
          </a:r>
          <a:r>
            <a:rPr lang="en-US" sz="1400" b="0" baseline="30000" dirty="0">
              <a:latin typeface="Arial" panose="020B0604020202020204" pitchFamily="34" charset="0"/>
              <a:ea typeface="Abadi MT Condensed Extra Bold" charset="0"/>
              <a:cs typeface="Arial" panose="020B0604020202020204" pitchFamily="34" charset="0"/>
            </a:rPr>
            <a:t>th</a:t>
          </a:r>
          <a:r>
            <a:rPr lang="en-US" sz="1400" b="0" dirty="0">
              <a:latin typeface="Arial" panose="020B0604020202020204" pitchFamily="34" charset="0"/>
              <a:ea typeface="Abadi MT Condensed Extra Bold" charset="0"/>
              <a:cs typeface="Arial" panose="020B0604020202020204" pitchFamily="34" charset="0"/>
            </a:rPr>
            <a:t> July 2018 </a:t>
          </a:r>
          <a:endParaRPr lang="en-ZA" sz="1400" b="0" dirty="0">
            <a:latin typeface="Arial" panose="020B0604020202020204" pitchFamily="34" charset="0"/>
            <a:cs typeface="Arial" panose="020B0604020202020204" pitchFamily="34" charset="0"/>
          </a:endParaRPr>
        </a:p>
      </dgm:t>
    </dgm:pt>
    <dgm:pt modelId="{86DA19D7-C3CD-48CF-B904-D76A4643AF43}" type="sibTrans" cxnId="{5059C8FA-87F5-4891-9CA9-E98E5251E276}">
      <dgm:prSet/>
      <dgm:spPr/>
      <dgm:t>
        <a:bodyPr/>
        <a:lstStyle/>
        <a:p>
          <a:endParaRPr lang="en-ZA" sz="1600" dirty="0"/>
        </a:p>
      </dgm:t>
    </dgm:pt>
    <dgm:pt modelId="{F1B7FC7C-0190-406D-8ECD-B62096C15F81}" type="parTrans" cxnId="{5059C8FA-87F5-4891-9CA9-E98E5251E276}">
      <dgm:prSet/>
      <dgm:spPr/>
      <dgm:t>
        <a:bodyPr/>
        <a:lstStyle/>
        <a:p>
          <a:endParaRPr lang="en-ZA" sz="1600"/>
        </a:p>
      </dgm:t>
    </dgm:pt>
    <dgm:pt modelId="{1D9FFCC4-4709-4172-AD05-C9A6FACA9C36}" type="pres">
      <dgm:prSet presAssocID="{DE1F10F0-6671-42E4-A35B-BA64B1A8CD99}" presName="outerComposite" presStyleCnt="0">
        <dgm:presLayoutVars>
          <dgm:chMax val="5"/>
          <dgm:dir/>
          <dgm:resizeHandles val="exact"/>
        </dgm:presLayoutVars>
      </dgm:prSet>
      <dgm:spPr/>
      <dgm:t>
        <a:bodyPr/>
        <a:lstStyle/>
        <a:p>
          <a:endParaRPr lang="en-US"/>
        </a:p>
      </dgm:t>
    </dgm:pt>
    <dgm:pt modelId="{CF64F2D8-E2BF-45B2-9025-7855A4D50A98}" type="pres">
      <dgm:prSet presAssocID="{DE1F10F0-6671-42E4-A35B-BA64B1A8CD99}" presName="dummyMaxCanvas" presStyleCnt="0">
        <dgm:presLayoutVars/>
      </dgm:prSet>
      <dgm:spPr/>
    </dgm:pt>
    <dgm:pt modelId="{1075DA3B-31C3-4C8D-BB78-503960C54675}" type="pres">
      <dgm:prSet presAssocID="{DE1F10F0-6671-42E4-A35B-BA64B1A8CD99}" presName="FourNodes_1" presStyleLbl="node1" presStyleIdx="0" presStyleCnt="4" custLinFactNeighborY="-3967">
        <dgm:presLayoutVars>
          <dgm:bulletEnabled val="1"/>
        </dgm:presLayoutVars>
      </dgm:prSet>
      <dgm:spPr/>
      <dgm:t>
        <a:bodyPr/>
        <a:lstStyle/>
        <a:p>
          <a:endParaRPr lang="en-US"/>
        </a:p>
      </dgm:t>
    </dgm:pt>
    <dgm:pt modelId="{E88CDEDD-3D15-4A42-B8AD-267D2EE7FC91}" type="pres">
      <dgm:prSet presAssocID="{DE1F10F0-6671-42E4-A35B-BA64B1A8CD99}" presName="FourNodes_2" presStyleLbl="node1" presStyleIdx="1" presStyleCnt="4">
        <dgm:presLayoutVars>
          <dgm:bulletEnabled val="1"/>
        </dgm:presLayoutVars>
      </dgm:prSet>
      <dgm:spPr/>
      <dgm:t>
        <a:bodyPr/>
        <a:lstStyle/>
        <a:p>
          <a:endParaRPr lang="en-US"/>
        </a:p>
      </dgm:t>
    </dgm:pt>
    <dgm:pt modelId="{A13E2C0B-577A-4753-B6D4-4516118CB563}" type="pres">
      <dgm:prSet presAssocID="{DE1F10F0-6671-42E4-A35B-BA64B1A8CD99}" presName="FourNodes_3" presStyleLbl="node1" presStyleIdx="2" presStyleCnt="4">
        <dgm:presLayoutVars>
          <dgm:bulletEnabled val="1"/>
        </dgm:presLayoutVars>
      </dgm:prSet>
      <dgm:spPr/>
      <dgm:t>
        <a:bodyPr/>
        <a:lstStyle/>
        <a:p>
          <a:endParaRPr lang="en-US"/>
        </a:p>
      </dgm:t>
    </dgm:pt>
    <dgm:pt modelId="{CF5E2DBC-F0C7-4862-BE2C-E14BA01A32BC}" type="pres">
      <dgm:prSet presAssocID="{DE1F10F0-6671-42E4-A35B-BA64B1A8CD99}" presName="FourNodes_4" presStyleLbl="node1" presStyleIdx="3" presStyleCnt="4">
        <dgm:presLayoutVars>
          <dgm:bulletEnabled val="1"/>
        </dgm:presLayoutVars>
      </dgm:prSet>
      <dgm:spPr/>
      <dgm:t>
        <a:bodyPr/>
        <a:lstStyle/>
        <a:p>
          <a:endParaRPr lang="en-US"/>
        </a:p>
      </dgm:t>
    </dgm:pt>
    <dgm:pt modelId="{1E042D7C-D42C-4EB1-B501-597945D09096}" type="pres">
      <dgm:prSet presAssocID="{DE1F10F0-6671-42E4-A35B-BA64B1A8CD99}" presName="FourConn_1-2" presStyleLbl="fgAccFollowNode1" presStyleIdx="0" presStyleCnt="3">
        <dgm:presLayoutVars>
          <dgm:bulletEnabled val="1"/>
        </dgm:presLayoutVars>
      </dgm:prSet>
      <dgm:spPr/>
      <dgm:t>
        <a:bodyPr/>
        <a:lstStyle/>
        <a:p>
          <a:endParaRPr lang="en-US"/>
        </a:p>
      </dgm:t>
    </dgm:pt>
    <dgm:pt modelId="{0897576C-CE5C-4163-8AF2-3D1529407B84}" type="pres">
      <dgm:prSet presAssocID="{DE1F10F0-6671-42E4-A35B-BA64B1A8CD99}" presName="FourConn_2-3" presStyleLbl="fgAccFollowNode1" presStyleIdx="1" presStyleCnt="3">
        <dgm:presLayoutVars>
          <dgm:bulletEnabled val="1"/>
        </dgm:presLayoutVars>
      </dgm:prSet>
      <dgm:spPr/>
      <dgm:t>
        <a:bodyPr/>
        <a:lstStyle/>
        <a:p>
          <a:endParaRPr lang="en-US"/>
        </a:p>
      </dgm:t>
    </dgm:pt>
    <dgm:pt modelId="{4D57EBAF-CAA8-4CB8-AB4E-0D24B8E833CD}" type="pres">
      <dgm:prSet presAssocID="{DE1F10F0-6671-42E4-A35B-BA64B1A8CD99}" presName="FourConn_3-4" presStyleLbl="fgAccFollowNode1" presStyleIdx="2" presStyleCnt="3">
        <dgm:presLayoutVars>
          <dgm:bulletEnabled val="1"/>
        </dgm:presLayoutVars>
      </dgm:prSet>
      <dgm:spPr/>
      <dgm:t>
        <a:bodyPr/>
        <a:lstStyle/>
        <a:p>
          <a:endParaRPr lang="en-US"/>
        </a:p>
      </dgm:t>
    </dgm:pt>
    <dgm:pt modelId="{8C00E98C-65AE-45DE-AC54-D31C0821C112}" type="pres">
      <dgm:prSet presAssocID="{DE1F10F0-6671-42E4-A35B-BA64B1A8CD99}" presName="FourNodes_1_text" presStyleLbl="node1" presStyleIdx="3" presStyleCnt="4">
        <dgm:presLayoutVars>
          <dgm:bulletEnabled val="1"/>
        </dgm:presLayoutVars>
      </dgm:prSet>
      <dgm:spPr/>
      <dgm:t>
        <a:bodyPr/>
        <a:lstStyle/>
        <a:p>
          <a:endParaRPr lang="en-US"/>
        </a:p>
      </dgm:t>
    </dgm:pt>
    <dgm:pt modelId="{4A5CC349-21A5-44CE-B2DF-2112D8C432CF}" type="pres">
      <dgm:prSet presAssocID="{DE1F10F0-6671-42E4-A35B-BA64B1A8CD99}" presName="FourNodes_2_text" presStyleLbl="node1" presStyleIdx="3" presStyleCnt="4">
        <dgm:presLayoutVars>
          <dgm:bulletEnabled val="1"/>
        </dgm:presLayoutVars>
      </dgm:prSet>
      <dgm:spPr/>
      <dgm:t>
        <a:bodyPr/>
        <a:lstStyle/>
        <a:p>
          <a:endParaRPr lang="en-US"/>
        </a:p>
      </dgm:t>
    </dgm:pt>
    <dgm:pt modelId="{1B495427-E461-4799-B399-E39C73BF1414}" type="pres">
      <dgm:prSet presAssocID="{DE1F10F0-6671-42E4-A35B-BA64B1A8CD99}" presName="FourNodes_3_text" presStyleLbl="node1" presStyleIdx="3" presStyleCnt="4">
        <dgm:presLayoutVars>
          <dgm:bulletEnabled val="1"/>
        </dgm:presLayoutVars>
      </dgm:prSet>
      <dgm:spPr/>
      <dgm:t>
        <a:bodyPr/>
        <a:lstStyle/>
        <a:p>
          <a:endParaRPr lang="en-US"/>
        </a:p>
      </dgm:t>
    </dgm:pt>
    <dgm:pt modelId="{1ABBE411-C8F0-46D3-A458-1784D2461EBB}" type="pres">
      <dgm:prSet presAssocID="{DE1F10F0-6671-42E4-A35B-BA64B1A8CD99}" presName="FourNodes_4_text" presStyleLbl="node1" presStyleIdx="3" presStyleCnt="4">
        <dgm:presLayoutVars>
          <dgm:bulletEnabled val="1"/>
        </dgm:presLayoutVars>
      </dgm:prSet>
      <dgm:spPr/>
      <dgm:t>
        <a:bodyPr/>
        <a:lstStyle/>
        <a:p>
          <a:endParaRPr lang="en-US"/>
        </a:p>
      </dgm:t>
    </dgm:pt>
  </dgm:ptLst>
  <dgm:cxnLst>
    <dgm:cxn modelId="{E750A635-A2CF-4455-A4E5-711023214502}" type="presOf" srcId="{E6EF3332-DEEB-42AD-B25F-CD3884297A77}" destId="{CF5E2DBC-F0C7-4862-BE2C-E14BA01A32BC}" srcOrd="0" destOrd="0" presId="urn:microsoft.com/office/officeart/2005/8/layout/vProcess5"/>
    <dgm:cxn modelId="{31961A72-230C-4556-8618-58D66EC3B33B}" type="presOf" srcId="{E3DB35D4-6159-4855-94BC-D8D87AEA10F7}" destId="{1075DA3B-31C3-4C8D-BB78-503960C54675}" srcOrd="0" destOrd="0" presId="urn:microsoft.com/office/officeart/2005/8/layout/vProcess5"/>
    <dgm:cxn modelId="{19E22FC0-D52C-4B52-A12C-C60461723751}" type="presOf" srcId="{BF8EA2EF-573C-49F1-AA37-E6A937BCE60A}" destId="{A13E2C0B-577A-4753-B6D4-4516118CB563}" srcOrd="0" destOrd="0" presId="urn:microsoft.com/office/officeart/2005/8/layout/vProcess5"/>
    <dgm:cxn modelId="{FAD1F436-D7DD-487B-B997-0EBF143338CA}" type="presOf" srcId="{DBDA3A1F-4F90-41CC-B959-D947F83ABA7D}" destId="{E88CDEDD-3D15-4A42-B8AD-267D2EE7FC91}" srcOrd="0" destOrd="0" presId="urn:microsoft.com/office/officeart/2005/8/layout/vProcess5"/>
    <dgm:cxn modelId="{5059C8FA-87F5-4891-9CA9-E98E5251E276}" srcId="{DE1F10F0-6671-42E4-A35B-BA64B1A8CD99}" destId="{E6EF3332-DEEB-42AD-B25F-CD3884297A77}" srcOrd="3" destOrd="0" parTransId="{F1B7FC7C-0190-406D-8ECD-B62096C15F81}" sibTransId="{86DA19D7-C3CD-48CF-B904-D76A4643AF43}"/>
    <dgm:cxn modelId="{A04F5F00-4291-4630-8FF9-03A58728A6D4}" type="presOf" srcId="{0B008DE5-4FA2-4274-978B-A47B34006606}" destId="{0897576C-CE5C-4163-8AF2-3D1529407B84}" srcOrd="0" destOrd="0" presId="urn:microsoft.com/office/officeart/2005/8/layout/vProcess5"/>
    <dgm:cxn modelId="{61C7FE06-8D46-4243-9902-EE2F2B0F053E}" type="presOf" srcId="{DBDA3A1F-4F90-41CC-B959-D947F83ABA7D}" destId="{4A5CC349-21A5-44CE-B2DF-2112D8C432CF}" srcOrd="1" destOrd="0" presId="urn:microsoft.com/office/officeart/2005/8/layout/vProcess5"/>
    <dgm:cxn modelId="{F85CF7F4-F3A5-48E3-B45F-354F04D1C91C}" type="presOf" srcId="{E6EF3332-DEEB-42AD-B25F-CD3884297A77}" destId="{1ABBE411-C8F0-46D3-A458-1784D2461EBB}" srcOrd="1" destOrd="0" presId="urn:microsoft.com/office/officeart/2005/8/layout/vProcess5"/>
    <dgm:cxn modelId="{E92F762E-B1FE-4F9F-8DBC-6F708BC7A152}" type="presOf" srcId="{1920558E-D22F-4278-8C1D-50F52F88C28F}" destId="{4D57EBAF-CAA8-4CB8-AB4E-0D24B8E833CD}" srcOrd="0" destOrd="0" presId="urn:microsoft.com/office/officeart/2005/8/layout/vProcess5"/>
    <dgm:cxn modelId="{FC8B9A93-BB4D-45C9-8E72-99CE1CE2568C}" srcId="{DE1F10F0-6671-42E4-A35B-BA64B1A8CD99}" destId="{BF8EA2EF-573C-49F1-AA37-E6A937BCE60A}" srcOrd="2" destOrd="0" parTransId="{8D162F33-ECE7-412F-B27D-F56BBC081BEC}" sibTransId="{1920558E-D22F-4278-8C1D-50F52F88C28F}"/>
    <dgm:cxn modelId="{A7F2F1B1-5DD9-4A26-BB7D-B6C14331F593}" srcId="{DE1F10F0-6671-42E4-A35B-BA64B1A8CD99}" destId="{E3DB35D4-6159-4855-94BC-D8D87AEA10F7}" srcOrd="0" destOrd="0" parTransId="{3C0B4D78-693B-41D7-ADDC-EA7895EE378F}" sibTransId="{20D2012A-3F6C-4565-9EF8-1CC9521EDB7E}"/>
    <dgm:cxn modelId="{74F18131-1AD7-4776-85A7-303B4814CB0C}" type="presOf" srcId="{20D2012A-3F6C-4565-9EF8-1CC9521EDB7E}" destId="{1E042D7C-D42C-4EB1-B501-597945D09096}" srcOrd="0" destOrd="0" presId="urn:microsoft.com/office/officeart/2005/8/layout/vProcess5"/>
    <dgm:cxn modelId="{069FCDBF-7E13-4995-9B4D-876F463B14CD}" type="presOf" srcId="{E3DB35D4-6159-4855-94BC-D8D87AEA10F7}" destId="{8C00E98C-65AE-45DE-AC54-D31C0821C112}" srcOrd="1" destOrd="0" presId="urn:microsoft.com/office/officeart/2005/8/layout/vProcess5"/>
    <dgm:cxn modelId="{4811CA7C-DBED-48D1-8CCC-6CB6DDD71496}" type="presOf" srcId="{DE1F10F0-6671-42E4-A35B-BA64B1A8CD99}" destId="{1D9FFCC4-4709-4172-AD05-C9A6FACA9C36}" srcOrd="0" destOrd="0" presId="urn:microsoft.com/office/officeart/2005/8/layout/vProcess5"/>
    <dgm:cxn modelId="{5601762E-9459-43BC-943B-538C1D23C53C}" srcId="{DE1F10F0-6671-42E4-A35B-BA64B1A8CD99}" destId="{DBDA3A1F-4F90-41CC-B959-D947F83ABA7D}" srcOrd="1" destOrd="0" parTransId="{8F91BB78-4382-4060-9F57-E51F7106FF7F}" sibTransId="{0B008DE5-4FA2-4274-978B-A47B34006606}"/>
    <dgm:cxn modelId="{CBE7F355-5C16-48C6-BF69-AA373AF04340}" type="presOf" srcId="{BF8EA2EF-573C-49F1-AA37-E6A937BCE60A}" destId="{1B495427-E461-4799-B399-E39C73BF1414}" srcOrd="1" destOrd="0" presId="urn:microsoft.com/office/officeart/2005/8/layout/vProcess5"/>
    <dgm:cxn modelId="{660FA09D-BE03-43A0-8764-EA1C852FE7E8}" type="presParOf" srcId="{1D9FFCC4-4709-4172-AD05-C9A6FACA9C36}" destId="{CF64F2D8-E2BF-45B2-9025-7855A4D50A98}" srcOrd="0" destOrd="0" presId="urn:microsoft.com/office/officeart/2005/8/layout/vProcess5"/>
    <dgm:cxn modelId="{1C72E7A1-4321-46D2-84E9-CBAE7FB98015}" type="presParOf" srcId="{1D9FFCC4-4709-4172-AD05-C9A6FACA9C36}" destId="{1075DA3B-31C3-4C8D-BB78-503960C54675}" srcOrd="1" destOrd="0" presId="urn:microsoft.com/office/officeart/2005/8/layout/vProcess5"/>
    <dgm:cxn modelId="{96A5640E-2E91-42A5-A5F2-47BFC2CDE785}" type="presParOf" srcId="{1D9FFCC4-4709-4172-AD05-C9A6FACA9C36}" destId="{E88CDEDD-3D15-4A42-B8AD-267D2EE7FC91}" srcOrd="2" destOrd="0" presId="urn:microsoft.com/office/officeart/2005/8/layout/vProcess5"/>
    <dgm:cxn modelId="{C78871D6-4260-4F52-811E-77EAB57B8473}" type="presParOf" srcId="{1D9FFCC4-4709-4172-AD05-C9A6FACA9C36}" destId="{A13E2C0B-577A-4753-B6D4-4516118CB563}" srcOrd="3" destOrd="0" presId="urn:microsoft.com/office/officeart/2005/8/layout/vProcess5"/>
    <dgm:cxn modelId="{795DFEA1-CAB5-4B1A-9ABC-487E23346AB0}" type="presParOf" srcId="{1D9FFCC4-4709-4172-AD05-C9A6FACA9C36}" destId="{CF5E2DBC-F0C7-4862-BE2C-E14BA01A32BC}" srcOrd="4" destOrd="0" presId="urn:microsoft.com/office/officeart/2005/8/layout/vProcess5"/>
    <dgm:cxn modelId="{302BE7C4-0938-4F4C-B68E-04F6342280F7}" type="presParOf" srcId="{1D9FFCC4-4709-4172-AD05-C9A6FACA9C36}" destId="{1E042D7C-D42C-4EB1-B501-597945D09096}" srcOrd="5" destOrd="0" presId="urn:microsoft.com/office/officeart/2005/8/layout/vProcess5"/>
    <dgm:cxn modelId="{8C543388-9757-4B3F-9FE0-B4A78AF9B9FA}" type="presParOf" srcId="{1D9FFCC4-4709-4172-AD05-C9A6FACA9C36}" destId="{0897576C-CE5C-4163-8AF2-3D1529407B84}" srcOrd="6" destOrd="0" presId="urn:microsoft.com/office/officeart/2005/8/layout/vProcess5"/>
    <dgm:cxn modelId="{D7ABD9D8-B1FC-473C-AFA1-1855F1360DE6}" type="presParOf" srcId="{1D9FFCC4-4709-4172-AD05-C9A6FACA9C36}" destId="{4D57EBAF-CAA8-4CB8-AB4E-0D24B8E833CD}" srcOrd="7" destOrd="0" presId="urn:microsoft.com/office/officeart/2005/8/layout/vProcess5"/>
    <dgm:cxn modelId="{53959315-6076-48CE-97B8-A4BC9FC4F08C}" type="presParOf" srcId="{1D9FFCC4-4709-4172-AD05-C9A6FACA9C36}" destId="{8C00E98C-65AE-45DE-AC54-D31C0821C112}" srcOrd="8" destOrd="0" presId="urn:microsoft.com/office/officeart/2005/8/layout/vProcess5"/>
    <dgm:cxn modelId="{E6B549CE-74DD-4C2C-83FA-041A03E78C14}" type="presParOf" srcId="{1D9FFCC4-4709-4172-AD05-C9A6FACA9C36}" destId="{4A5CC349-21A5-44CE-B2DF-2112D8C432CF}" srcOrd="9" destOrd="0" presId="urn:microsoft.com/office/officeart/2005/8/layout/vProcess5"/>
    <dgm:cxn modelId="{D3B66CAC-A5D2-40A3-BE29-A7044C40D4A0}" type="presParOf" srcId="{1D9FFCC4-4709-4172-AD05-C9A6FACA9C36}" destId="{1B495427-E461-4799-B399-E39C73BF1414}" srcOrd="10" destOrd="0" presId="urn:microsoft.com/office/officeart/2005/8/layout/vProcess5"/>
    <dgm:cxn modelId="{BCD0147D-807A-4086-B780-73370C31DFD7}" type="presParOf" srcId="{1D9FFCC4-4709-4172-AD05-C9A6FACA9C36}" destId="{1ABBE411-C8F0-46D3-A458-1784D2461EBB}" srcOrd="11" destOrd="0" presId="urn:microsoft.com/office/officeart/2005/8/layout/vProcess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B33EE59-B5FB-A74A-ADD0-4B0F8E896B30}" type="doc">
      <dgm:prSet loTypeId="urn:microsoft.com/office/officeart/2008/layout/HorizontalMultiLevelHierarchy" loCatId="" qsTypeId="urn:microsoft.com/office/officeart/2005/8/quickstyle/simple1" qsCatId="simple" csTypeId="urn:microsoft.com/office/officeart/2005/8/colors/accent3_4" csCatId="accent3" phldr="1"/>
      <dgm:spPr/>
      <dgm:t>
        <a:bodyPr/>
        <a:lstStyle/>
        <a:p>
          <a:endParaRPr lang="en-GB"/>
        </a:p>
      </dgm:t>
    </dgm:pt>
    <dgm:pt modelId="{764D57F0-4822-D74D-A190-C27753D2F0A6}">
      <dgm:prSet phldrT="[Text]" custT="1"/>
      <dgm:spPr>
        <a:ln>
          <a:noFill/>
        </a:ln>
      </dgm:spPr>
      <dgm:t>
        <a:bodyPr/>
        <a:lstStyle/>
        <a:p>
          <a:r>
            <a:rPr lang="en-GB" sz="1300" b="1" dirty="0">
              <a:solidFill>
                <a:schemeClr val="tx1"/>
              </a:solidFill>
              <a:latin typeface="Arial" panose="020B0604020202020204" pitchFamily="34" charset="0"/>
              <a:cs typeface="Arial" panose="020B0604020202020204" pitchFamily="34" charset="0"/>
            </a:rPr>
            <a:t>AGRO PROCESSING</a:t>
          </a:r>
        </a:p>
      </dgm:t>
    </dgm:pt>
    <dgm:pt modelId="{662965F8-D92C-744D-8D41-DFAB234D06DB}" type="parTrans" cxnId="{03628EE5-19B3-664B-88D7-D1671CB92B08}">
      <dgm:prSet/>
      <dgm:spPr/>
      <dgm:t>
        <a:bodyPr/>
        <a:lstStyle/>
        <a:p>
          <a:endParaRPr lang="en-GB"/>
        </a:p>
      </dgm:t>
    </dgm:pt>
    <dgm:pt modelId="{28CF1C01-A681-0E41-B4CF-3D51500D98CF}" type="sibTrans" cxnId="{03628EE5-19B3-664B-88D7-D1671CB92B08}">
      <dgm:prSet/>
      <dgm:spPr/>
      <dgm:t>
        <a:bodyPr/>
        <a:lstStyle/>
        <a:p>
          <a:endParaRPr lang="en-GB"/>
        </a:p>
      </dgm:t>
    </dgm:pt>
    <dgm:pt modelId="{8EAC25DA-1B14-A145-B563-31E8B8616818}">
      <dgm:prSet custT="1"/>
      <dgm:spPr>
        <a:ln>
          <a:noFill/>
        </a:ln>
      </dgm:spPr>
      <dgm:t>
        <a:bodyPr/>
        <a:lstStyle/>
        <a:p>
          <a:pPr algn="l"/>
          <a:r>
            <a:rPr lang="en-GB" sz="1200" b="1" dirty="0">
              <a:solidFill>
                <a:schemeClr val="tx1"/>
              </a:solidFill>
              <a:latin typeface="Arial" panose="020B0604020202020204" pitchFamily="34" charset="0"/>
              <a:cs typeface="Arial" panose="020B0604020202020204" pitchFamily="34" charset="0"/>
            </a:rPr>
            <a:t>7. FUTURE FOODS</a:t>
          </a:r>
        </a:p>
        <a:p>
          <a:pPr algn="l"/>
          <a:r>
            <a:rPr lang="en-GB" sz="12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100 jobs </a:t>
          </a:r>
          <a:endParaRPr lang="en-US" sz="12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F9CF8F3D-F5A3-054C-B80F-5BDB084BF047}" type="parTrans" cxnId="{57015D2B-2B0D-D04F-A4E5-24A38D48A5F0}">
      <dgm:prSet/>
      <dgm:spPr/>
      <dgm:t>
        <a:bodyPr/>
        <a:lstStyle/>
        <a:p>
          <a:endParaRPr lang="en-GB" dirty="0"/>
        </a:p>
      </dgm:t>
    </dgm:pt>
    <dgm:pt modelId="{1F661C4F-B0B5-6A43-8236-1DB27AE2A8BC}" type="sibTrans" cxnId="{57015D2B-2B0D-D04F-A4E5-24A38D48A5F0}">
      <dgm:prSet/>
      <dgm:spPr/>
      <dgm:t>
        <a:bodyPr/>
        <a:lstStyle/>
        <a:p>
          <a:endParaRPr lang="en-GB"/>
        </a:p>
      </dgm:t>
    </dgm:pt>
    <dgm:pt modelId="{2ADBF090-F2CF-7743-82EE-0BAE94F0DB3F}">
      <dgm:prSet custT="1"/>
      <dgm:spPr>
        <a:ln>
          <a:noFill/>
        </a:ln>
      </dgm:spPr>
      <dgm:t>
        <a:bodyPr anchor="ctr"/>
        <a:lstStyle/>
        <a:p>
          <a:pPr algn="l"/>
          <a:r>
            <a:rPr lang="en-GB" sz="1200" b="1" dirty="0">
              <a:solidFill>
                <a:schemeClr val="tx1"/>
              </a:solidFill>
              <a:latin typeface="Arial" panose="020B0604020202020204" pitchFamily="34" charset="0"/>
              <a:cs typeface="Arial" panose="020B0604020202020204" pitchFamily="34" charset="0"/>
            </a:rPr>
            <a:t>8. DELTA BLUE TRADING</a:t>
          </a:r>
        </a:p>
        <a:p>
          <a:pPr algn="l"/>
          <a:r>
            <a:rPr lang="en-GB" sz="12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11 jobs </a:t>
          </a:r>
          <a:endParaRPr lang="en-US" sz="12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150DD269-702A-384F-9E55-F775D9B804B9}" type="parTrans" cxnId="{1AF14F17-4B1C-AD4C-9D65-8B6CF3B808FB}">
      <dgm:prSet/>
      <dgm:spPr/>
      <dgm:t>
        <a:bodyPr/>
        <a:lstStyle/>
        <a:p>
          <a:endParaRPr lang="en-GB" dirty="0"/>
        </a:p>
      </dgm:t>
    </dgm:pt>
    <dgm:pt modelId="{8704A01F-05D0-E749-93C4-0FFF91054AAA}" type="sibTrans" cxnId="{1AF14F17-4B1C-AD4C-9D65-8B6CF3B808FB}">
      <dgm:prSet/>
      <dgm:spPr/>
      <dgm:t>
        <a:bodyPr/>
        <a:lstStyle/>
        <a:p>
          <a:endParaRPr lang="en-GB"/>
        </a:p>
      </dgm:t>
    </dgm:pt>
    <dgm:pt modelId="{A1DF2D6A-C4B6-464A-BF66-8B5FF7869E11}" type="pres">
      <dgm:prSet presAssocID="{AB33EE59-B5FB-A74A-ADD0-4B0F8E896B30}" presName="Name0" presStyleCnt="0">
        <dgm:presLayoutVars>
          <dgm:chPref val="1"/>
          <dgm:dir/>
          <dgm:animOne val="branch"/>
          <dgm:animLvl val="lvl"/>
          <dgm:resizeHandles val="exact"/>
        </dgm:presLayoutVars>
      </dgm:prSet>
      <dgm:spPr/>
      <dgm:t>
        <a:bodyPr/>
        <a:lstStyle/>
        <a:p>
          <a:endParaRPr lang="en-US"/>
        </a:p>
      </dgm:t>
    </dgm:pt>
    <dgm:pt modelId="{54735BD4-DAB2-444C-93D9-CF8B891B56C3}" type="pres">
      <dgm:prSet presAssocID="{764D57F0-4822-D74D-A190-C27753D2F0A6}" presName="root1" presStyleCnt="0"/>
      <dgm:spPr/>
    </dgm:pt>
    <dgm:pt modelId="{AEEE3B50-CEF2-B44F-86D9-76DBB7738A5A}" type="pres">
      <dgm:prSet presAssocID="{764D57F0-4822-D74D-A190-C27753D2F0A6}" presName="LevelOneTextNode" presStyleLbl="node0" presStyleIdx="0" presStyleCnt="1" custScaleX="90984" custScaleY="38791" custLinFactNeighborX="-15542" custLinFactNeighborY="-816">
        <dgm:presLayoutVars>
          <dgm:chPref val="3"/>
        </dgm:presLayoutVars>
      </dgm:prSet>
      <dgm:spPr/>
      <dgm:t>
        <a:bodyPr/>
        <a:lstStyle/>
        <a:p>
          <a:endParaRPr lang="en-US"/>
        </a:p>
      </dgm:t>
    </dgm:pt>
    <dgm:pt modelId="{BA87B483-16F9-9345-B8B1-E38689C99272}" type="pres">
      <dgm:prSet presAssocID="{764D57F0-4822-D74D-A190-C27753D2F0A6}" presName="level2hierChild" presStyleCnt="0"/>
      <dgm:spPr/>
    </dgm:pt>
    <dgm:pt modelId="{2A3390FC-5FD4-A84C-A499-D331F8771597}" type="pres">
      <dgm:prSet presAssocID="{F9CF8F3D-F5A3-054C-B80F-5BDB084BF047}" presName="conn2-1" presStyleLbl="parChTrans1D2" presStyleIdx="0" presStyleCnt="2"/>
      <dgm:spPr/>
      <dgm:t>
        <a:bodyPr/>
        <a:lstStyle/>
        <a:p>
          <a:endParaRPr lang="en-US"/>
        </a:p>
      </dgm:t>
    </dgm:pt>
    <dgm:pt modelId="{F3F1CFAD-E7C7-264D-8E27-81FD449278E3}" type="pres">
      <dgm:prSet presAssocID="{F9CF8F3D-F5A3-054C-B80F-5BDB084BF047}" presName="connTx" presStyleLbl="parChTrans1D2" presStyleIdx="0" presStyleCnt="2"/>
      <dgm:spPr/>
      <dgm:t>
        <a:bodyPr/>
        <a:lstStyle/>
        <a:p>
          <a:endParaRPr lang="en-US"/>
        </a:p>
      </dgm:t>
    </dgm:pt>
    <dgm:pt modelId="{BA6CB8E3-1D60-2A45-8F98-B98F9CED3EF3}" type="pres">
      <dgm:prSet presAssocID="{8EAC25DA-1B14-A145-B563-31E8B8616818}" presName="root2" presStyleCnt="0"/>
      <dgm:spPr/>
    </dgm:pt>
    <dgm:pt modelId="{F5658DCA-B1EA-AC4F-A4F5-F4480691A284}" type="pres">
      <dgm:prSet presAssocID="{8EAC25DA-1B14-A145-B563-31E8B8616818}" presName="LevelTwoTextNode" presStyleLbl="node2" presStyleIdx="0" presStyleCnt="2" custScaleX="101166" custScaleY="71544" custLinFactNeighborX="-773" custLinFactNeighborY="-258">
        <dgm:presLayoutVars>
          <dgm:chPref val="3"/>
        </dgm:presLayoutVars>
      </dgm:prSet>
      <dgm:spPr/>
      <dgm:t>
        <a:bodyPr/>
        <a:lstStyle/>
        <a:p>
          <a:endParaRPr lang="en-US"/>
        </a:p>
      </dgm:t>
    </dgm:pt>
    <dgm:pt modelId="{CDACD2D8-3706-094B-B631-46AC1E61E05C}" type="pres">
      <dgm:prSet presAssocID="{8EAC25DA-1B14-A145-B563-31E8B8616818}" presName="level3hierChild" presStyleCnt="0"/>
      <dgm:spPr/>
    </dgm:pt>
    <dgm:pt modelId="{FC3D8595-FFD7-2B4B-95D9-F3A697B3072D}" type="pres">
      <dgm:prSet presAssocID="{150DD269-702A-384F-9E55-F775D9B804B9}" presName="conn2-1" presStyleLbl="parChTrans1D2" presStyleIdx="1" presStyleCnt="2"/>
      <dgm:spPr/>
      <dgm:t>
        <a:bodyPr/>
        <a:lstStyle/>
        <a:p>
          <a:endParaRPr lang="en-US"/>
        </a:p>
      </dgm:t>
    </dgm:pt>
    <dgm:pt modelId="{0AD1A4D0-8FBF-2946-A670-C76B1A6C15D6}" type="pres">
      <dgm:prSet presAssocID="{150DD269-702A-384F-9E55-F775D9B804B9}" presName="connTx" presStyleLbl="parChTrans1D2" presStyleIdx="1" presStyleCnt="2"/>
      <dgm:spPr/>
      <dgm:t>
        <a:bodyPr/>
        <a:lstStyle/>
        <a:p>
          <a:endParaRPr lang="en-US"/>
        </a:p>
      </dgm:t>
    </dgm:pt>
    <dgm:pt modelId="{71EA69E9-3F73-8146-9A7B-DAC5D697441F}" type="pres">
      <dgm:prSet presAssocID="{2ADBF090-F2CF-7743-82EE-0BAE94F0DB3F}" presName="root2" presStyleCnt="0"/>
      <dgm:spPr/>
    </dgm:pt>
    <dgm:pt modelId="{6D0CCE23-6C90-4E47-96FC-DD21FB1B7079}" type="pres">
      <dgm:prSet presAssocID="{2ADBF090-F2CF-7743-82EE-0BAE94F0DB3F}" presName="LevelTwoTextNode" presStyleLbl="node2" presStyleIdx="1" presStyleCnt="2" custScaleX="101166" custScaleY="72901">
        <dgm:presLayoutVars>
          <dgm:chPref val="3"/>
        </dgm:presLayoutVars>
      </dgm:prSet>
      <dgm:spPr/>
      <dgm:t>
        <a:bodyPr/>
        <a:lstStyle/>
        <a:p>
          <a:endParaRPr lang="en-US"/>
        </a:p>
      </dgm:t>
    </dgm:pt>
    <dgm:pt modelId="{615D2A02-D81C-B845-A868-74D9C6A3C8D6}" type="pres">
      <dgm:prSet presAssocID="{2ADBF090-F2CF-7743-82EE-0BAE94F0DB3F}" presName="level3hierChild" presStyleCnt="0"/>
      <dgm:spPr/>
    </dgm:pt>
  </dgm:ptLst>
  <dgm:cxnLst>
    <dgm:cxn modelId="{1AF14F17-4B1C-AD4C-9D65-8B6CF3B808FB}" srcId="{764D57F0-4822-D74D-A190-C27753D2F0A6}" destId="{2ADBF090-F2CF-7743-82EE-0BAE94F0DB3F}" srcOrd="1" destOrd="0" parTransId="{150DD269-702A-384F-9E55-F775D9B804B9}" sibTransId="{8704A01F-05D0-E749-93C4-0FFF91054AAA}"/>
    <dgm:cxn modelId="{E3E41E0D-50A4-8B41-AC3C-CB175A37C035}" type="presOf" srcId="{F9CF8F3D-F5A3-054C-B80F-5BDB084BF047}" destId="{F3F1CFAD-E7C7-264D-8E27-81FD449278E3}" srcOrd="1" destOrd="0" presId="urn:microsoft.com/office/officeart/2008/layout/HorizontalMultiLevelHierarchy"/>
    <dgm:cxn modelId="{4A7F6B55-2490-FA42-AA36-2885211BB599}" type="presOf" srcId="{AB33EE59-B5FB-A74A-ADD0-4B0F8E896B30}" destId="{A1DF2D6A-C4B6-464A-BF66-8B5FF7869E11}" srcOrd="0" destOrd="0" presId="urn:microsoft.com/office/officeart/2008/layout/HorizontalMultiLevelHierarchy"/>
    <dgm:cxn modelId="{FEFE7496-2B33-1145-BBDC-0A5170095A7E}" type="presOf" srcId="{F9CF8F3D-F5A3-054C-B80F-5BDB084BF047}" destId="{2A3390FC-5FD4-A84C-A499-D331F8771597}" srcOrd="0" destOrd="0" presId="urn:microsoft.com/office/officeart/2008/layout/HorizontalMultiLevelHierarchy"/>
    <dgm:cxn modelId="{03628EE5-19B3-664B-88D7-D1671CB92B08}" srcId="{AB33EE59-B5FB-A74A-ADD0-4B0F8E896B30}" destId="{764D57F0-4822-D74D-A190-C27753D2F0A6}" srcOrd="0" destOrd="0" parTransId="{662965F8-D92C-744D-8D41-DFAB234D06DB}" sibTransId="{28CF1C01-A681-0E41-B4CF-3D51500D98CF}"/>
    <dgm:cxn modelId="{ECB5D6F3-C261-BE4B-B1B3-66B80D4365E6}" type="presOf" srcId="{764D57F0-4822-D74D-A190-C27753D2F0A6}" destId="{AEEE3B50-CEF2-B44F-86D9-76DBB7738A5A}" srcOrd="0" destOrd="0" presId="urn:microsoft.com/office/officeart/2008/layout/HorizontalMultiLevelHierarchy"/>
    <dgm:cxn modelId="{57015D2B-2B0D-D04F-A4E5-24A38D48A5F0}" srcId="{764D57F0-4822-D74D-A190-C27753D2F0A6}" destId="{8EAC25DA-1B14-A145-B563-31E8B8616818}" srcOrd="0" destOrd="0" parTransId="{F9CF8F3D-F5A3-054C-B80F-5BDB084BF047}" sibTransId="{1F661C4F-B0B5-6A43-8236-1DB27AE2A8BC}"/>
    <dgm:cxn modelId="{BD939C72-97A6-9440-B601-A6544B4C45EB}" type="presOf" srcId="{8EAC25DA-1B14-A145-B563-31E8B8616818}" destId="{F5658DCA-B1EA-AC4F-A4F5-F4480691A284}" srcOrd="0" destOrd="0" presId="urn:microsoft.com/office/officeart/2008/layout/HorizontalMultiLevelHierarchy"/>
    <dgm:cxn modelId="{3B664006-C4FC-2249-878D-705C828FD329}" type="presOf" srcId="{150DD269-702A-384F-9E55-F775D9B804B9}" destId="{FC3D8595-FFD7-2B4B-95D9-F3A697B3072D}" srcOrd="0" destOrd="0" presId="urn:microsoft.com/office/officeart/2008/layout/HorizontalMultiLevelHierarchy"/>
    <dgm:cxn modelId="{1429329E-609C-554D-8A6B-43EE02BED367}" type="presOf" srcId="{2ADBF090-F2CF-7743-82EE-0BAE94F0DB3F}" destId="{6D0CCE23-6C90-4E47-96FC-DD21FB1B7079}" srcOrd="0" destOrd="0" presId="urn:microsoft.com/office/officeart/2008/layout/HorizontalMultiLevelHierarchy"/>
    <dgm:cxn modelId="{1E1494C6-AD3D-9A4C-BB58-CA323DEE9655}" type="presOf" srcId="{150DD269-702A-384F-9E55-F775D9B804B9}" destId="{0AD1A4D0-8FBF-2946-A670-C76B1A6C15D6}" srcOrd="1" destOrd="0" presId="urn:microsoft.com/office/officeart/2008/layout/HorizontalMultiLevelHierarchy"/>
    <dgm:cxn modelId="{71313B15-AAAC-714C-8B38-1B6ED46C462F}" type="presParOf" srcId="{A1DF2D6A-C4B6-464A-BF66-8B5FF7869E11}" destId="{54735BD4-DAB2-444C-93D9-CF8B891B56C3}" srcOrd="0" destOrd="0" presId="urn:microsoft.com/office/officeart/2008/layout/HorizontalMultiLevelHierarchy"/>
    <dgm:cxn modelId="{0B08688A-92AB-C349-B2ED-7A03F9EBD212}" type="presParOf" srcId="{54735BD4-DAB2-444C-93D9-CF8B891B56C3}" destId="{AEEE3B50-CEF2-B44F-86D9-76DBB7738A5A}" srcOrd="0" destOrd="0" presId="urn:microsoft.com/office/officeart/2008/layout/HorizontalMultiLevelHierarchy"/>
    <dgm:cxn modelId="{6FFADD9A-D715-BE4A-98A4-4C3AE5656720}" type="presParOf" srcId="{54735BD4-DAB2-444C-93D9-CF8B891B56C3}" destId="{BA87B483-16F9-9345-B8B1-E38689C99272}" srcOrd="1" destOrd="0" presId="urn:microsoft.com/office/officeart/2008/layout/HorizontalMultiLevelHierarchy"/>
    <dgm:cxn modelId="{450B69E8-04EE-A540-BD12-8865E3CA9D1A}" type="presParOf" srcId="{BA87B483-16F9-9345-B8B1-E38689C99272}" destId="{2A3390FC-5FD4-A84C-A499-D331F8771597}" srcOrd="0" destOrd="0" presId="urn:microsoft.com/office/officeart/2008/layout/HorizontalMultiLevelHierarchy"/>
    <dgm:cxn modelId="{9C6F2900-084A-9A4F-802B-07EC624212BF}" type="presParOf" srcId="{2A3390FC-5FD4-A84C-A499-D331F8771597}" destId="{F3F1CFAD-E7C7-264D-8E27-81FD449278E3}" srcOrd="0" destOrd="0" presId="urn:microsoft.com/office/officeart/2008/layout/HorizontalMultiLevelHierarchy"/>
    <dgm:cxn modelId="{B73F87DB-8967-7C4E-959A-D5534EF75845}" type="presParOf" srcId="{BA87B483-16F9-9345-B8B1-E38689C99272}" destId="{BA6CB8E3-1D60-2A45-8F98-B98F9CED3EF3}" srcOrd="1" destOrd="0" presId="urn:microsoft.com/office/officeart/2008/layout/HorizontalMultiLevelHierarchy"/>
    <dgm:cxn modelId="{2F940483-3322-FA41-8EB5-64BB3F22406A}" type="presParOf" srcId="{BA6CB8E3-1D60-2A45-8F98-B98F9CED3EF3}" destId="{F5658DCA-B1EA-AC4F-A4F5-F4480691A284}" srcOrd="0" destOrd="0" presId="urn:microsoft.com/office/officeart/2008/layout/HorizontalMultiLevelHierarchy"/>
    <dgm:cxn modelId="{A91FD245-11DC-EC4C-AECF-0C9C7C2E2533}" type="presParOf" srcId="{BA6CB8E3-1D60-2A45-8F98-B98F9CED3EF3}" destId="{CDACD2D8-3706-094B-B631-46AC1E61E05C}" srcOrd="1" destOrd="0" presId="urn:microsoft.com/office/officeart/2008/layout/HorizontalMultiLevelHierarchy"/>
    <dgm:cxn modelId="{195F3E5A-A5FE-A745-8BE8-3DA16ED1716C}" type="presParOf" srcId="{BA87B483-16F9-9345-B8B1-E38689C99272}" destId="{FC3D8595-FFD7-2B4B-95D9-F3A697B3072D}" srcOrd="2" destOrd="0" presId="urn:microsoft.com/office/officeart/2008/layout/HorizontalMultiLevelHierarchy"/>
    <dgm:cxn modelId="{162DB1A0-240E-134A-8360-27EFEA56A1D0}" type="presParOf" srcId="{FC3D8595-FFD7-2B4B-95D9-F3A697B3072D}" destId="{0AD1A4D0-8FBF-2946-A670-C76B1A6C15D6}" srcOrd="0" destOrd="0" presId="urn:microsoft.com/office/officeart/2008/layout/HorizontalMultiLevelHierarchy"/>
    <dgm:cxn modelId="{272A182F-25E2-FD44-A926-0AD6C40C9A94}" type="presParOf" srcId="{BA87B483-16F9-9345-B8B1-E38689C99272}" destId="{71EA69E9-3F73-8146-9A7B-DAC5D697441F}" srcOrd="3" destOrd="0" presId="urn:microsoft.com/office/officeart/2008/layout/HorizontalMultiLevelHierarchy"/>
    <dgm:cxn modelId="{CFCC4CE8-2C01-954E-9593-40B212E5E8F9}" type="presParOf" srcId="{71EA69E9-3F73-8146-9A7B-DAC5D697441F}" destId="{6D0CCE23-6C90-4E47-96FC-DD21FB1B7079}" srcOrd="0" destOrd="0" presId="urn:microsoft.com/office/officeart/2008/layout/HorizontalMultiLevelHierarchy"/>
    <dgm:cxn modelId="{D80B900B-F36B-4543-9E6D-369DE022AB94}" type="presParOf" srcId="{71EA69E9-3F73-8146-9A7B-DAC5D697441F}" destId="{615D2A02-D81C-B845-A868-74D9C6A3C8D6}" srcOrd="1" destOrd="0" presId="urn:microsoft.com/office/officeart/2008/layout/HorizontalMultiLevelHierarchy"/>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B33EE59-B5FB-A74A-ADD0-4B0F8E896B30}" type="doc">
      <dgm:prSet loTypeId="urn:microsoft.com/office/officeart/2008/layout/HorizontalMultiLevelHierarchy" loCatId="" qsTypeId="urn:microsoft.com/office/officeart/2005/8/quickstyle/simple1" qsCatId="simple" csTypeId="urn:microsoft.com/office/officeart/2005/8/colors/accent3_4" csCatId="accent3" phldr="1"/>
      <dgm:spPr/>
      <dgm:t>
        <a:bodyPr/>
        <a:lstStyle/>
        <a:p>
          <a:endParaRPr lang="en-GB"/>
        </a:p>
      </dgm:t>
    </dgm:pt>
    <dgm:pt modelId="{764D57F0-4822-D74D-A190-C27753D2F0A6}">
      <dgm:prSet phldrT="[Text]" custT="1"/>
      <dgm:spPr>
        <a:ln>
          <a:noFill/>
        </a:ln>
      </dgm:spPr>
      <dgm:t>
        <a:bodyPr/>
        <a:lstStyle/>
        <a:p>
          <a:r>
            <a:rPr lang="en-GB" sz="1200" b="1" dirty="0">
              <a:solidFill>
                <a:schemeClr val="tx1"/>
              </a:solidFill>
              <a:latin typeface="Arial" panose="020B0604020202020204" pitchFamily="34" charset="0"/>
              <a:cs typeface="Arial" panose="020B0604020202020204" pitchFamily="34" charset="0"/>
            </a:rPr>
            <a:t>LOGISTICS &amp; WAREHOUSING</a:t>
          </a:r>
        </a:p>
      </dgm:t>
    </dgm:pt>
    <dgm:pt modelId="{662965F8-D92C-744D-8D41-DFAB234D06DB}" type="parTrans" cxnId="{03628EE5-19B3-664B-88D7-D1671CB92B08}">
      <dgm:prSet/>
      <dgm:spPr/>
      <dgm:t>
        <a:bodyPr/>
        <a:lstStyle/>
        <a:p>
          <a:endParaRPr lang="en-GB"/>
        </a:p>
      </dgm:t>
    </dgm:pt>
    <dgm:pt modelId="{28CF1C01-A681-0E41-B4CF-3D51500D98CF}" type="sibTrans" cxnId="{03628EE5-19B3-664B-88D7-D1671CB92B08}">
      <dgm:prSet/>
      <dgm:spPr/>
      <dgm:t>
        <a:bodyPr/>
        <a:lstStyle/>
        <a:p>
          <a:endParaRPr lang="en-GB"/>
        </a:p>
      </dgm:t>
    </dgm:pt>
    <dgm:pt modelId="{8EAC25DA-1B14-A145-B563-31E8B8616818}">
      <dgm:prSet custT="1"/>
      <dgm:spPr>
        <a:ln>
          <a:noFill/>
        </a:ln>
      </dgm:spPr>
      <dgm:t>
        <a:bodyPr/>
        <a:lstStyle/>
        <a:p>
          <a:pPr algn="l"/>
          <a:r>
            <a:rPr lang="en-GB" sz="1200" b="1" dirty="0">
              <a:solidFill>
                <a:schemeClr val="tx1"/>
              </a:solidFill>
              <a:latin typeface="Arial" panose="020B0604020202020204" pitchFamily="34" charset="0"/>
              <a:cs typeface="Arial" panose="020B0604020202020204" pitchFamily="34" charset="0"/>
            </a:rPr>
            <a:t>9. SIMPS LOGISTICS</a:t>
          </a:r>
        </a:p>
        <a:p>
          <a:pPr algn="l"/>
          <a:r>
            <a:rPr lang="en-GB" sz="12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jobs </a:t>
          </a:r>
          <a:endParaRPr lang="en-US" sz="12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F9CF8F3D-F5A3-054C-B80F-5BDB084BF047}" type="parTrans" cxnId="{57015D2B-2B0D-D04F-A4E5-24A38D48A5F0}">
      <dgm:prSet/>
      <dgm:spPr/>
      <dgm:t>
        <a:bodyPr/>
        <a:lstStyle/>
        <a:p>
          <a:endParaRPr lang="en-GB" dirty="0"/>
        </a:p>
      </dgm:t>
    </dgm:pt>
    <dgm:pt modelId="{1F661C4F-B0B5-6A43-8236-1DB27AE2A8BC}" type="sibTrans" cxnId="{57015D2B-2B0D-D04F-A4E5-24A38D48A5F0}">
      <dgm:prSet/>
      <dgm:spPr/>
      <dgm:t>
        <a:bodyPr/>
        <a:lstStyle/>
        <a:p>
          <a:endParaRPr lang="en-GB"/>
        </a:p>
      </dgm:t>
    </dgm:pt>
    <dgm:pt modelId="{2ADBF090-F2CF-7743-82EE-0BAE94F0DB3F}">
      <dgm:prSet custT="1"/>
      <dgm:spPr>
        <a:ln>
          <a:noFill/>
        </a:ln>
      </dgm:spPr>
      <dgm:t>
        <a:bodyPr anchor="ctr"/>
        <a:lstStyle/>
        <a:p>
          <a:pPr algn="l"/>
          <a:r>
            <a:rPr lang="en-GB" sz="1200" b="1" dirty="0">
              <a:solidFill>
                <a:schemeClr val="tx1"/>
              </a:solidFill>
              <a:latin typeface="Arial" panose="020B0604020202020204" pitchFamily="34" charset="0"/>
              <a:cs typeface="Arial" panose="020B0604020202020204" pitchFamily="34" charset="0"/>
            </a:rPr>
            <a:t>10. LEPHUTHING HAULIERS</a:t>
          </a:r>
        </a:p>
        <a:p>
          <a:pPr algn="l"/>
          <a:r>
            <a:rPr lang="en-GB" sz="12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job </a:t>
          </a:r>
          <a:endParaRPr lang="en-US" sz="12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150DD269-702A-384F-9E55-F775D9B804B9}" type="parTrans" cxnId="{1AF14F17-4B1C-AD4C-9D65-8B6CF3B808FB}">
      <dgm:prSet/>
      <dgm:spPr/>
      <dgm:t>
        <a:bodyPr/>
        <a:lstStyle/>
        <a:p>
          <a:endParaRPr lang="en-GB" dirty="0"/>
        </a:p>
      </dgm:t>
    </dgm:pt>
    <dgm:pt modelId="{8704A01F-05D0-E749-93C4-0FFF91054AAA}" type="sibTrans" cxnId="{1AF14F17-4B1C-AD4C-9D65-8B6CF3B808FB}">
      <dgm:prSet/>
      <dgm:spPr/>
      <dgm:t>
        <a:bodyPr/>
        <a:lstStyle/>
        <a:p>
          <a:endParaRPr lang="en-GB"/>
        </a:p>
      </dgm:t>
    </dgm:pt>
    <dgm:pt modelId="{A1DF2D6A-C4B6-464A-BF66-8B5FF7869E11}" type="pres">
      <dgm:prSet presAssocID="{AB33EE59-B5FB-A74A-ADD0-4B0F8E896B30}" presName="Name0" presStyleCnt="0">
        <dgm:presLayoutVars>
          <dgm:chPref val="1"/>
          <dgm:dir/>
          <dgm:animOne val="branch"/>
          <dgm:animLvl val="lvl"/>
          <dgm:resizeHandles val="exact"/>
        </dgm:presLayoutVars>
      </dgm:prSet>
      <dgm:spPr/>
      <dgm:t>
        <a:bodyPr/>
        <a:lstStyle/>
        <a:p>
          <a:endParaRPr lang="en-US"/>
        </a:p>
      </dgm:t>
    </dgm:pt>
    <dgm:pt modelId="{54735BD4-DAB2-444C-93D9-CF8B891B56C3}" type="pres">
      <dgm:prSet presAssocID="{764D57F0-4822-D74D-A190-C27753D2F0A6}" presName="root1" presStyleCnt="0"/>
      <dgm:spPr/>
    </dgm:pt>
    <dgm:pt modelId="{AEEE3B50-CEF2-B44F-86D9-76DBB7738A5A}" type="pres">
      <dgm:prSet presAssocID="{764D57F0-4822-D74D-A190-C27753D2F0A6}" presName="LevelOneTextNode" presStyleLbl="node0" presStyleIdx="0" presStyleCnt="1" custScaleX="90984" custScaleY="38791" custLinFactNeighborX="-15542" custLinFactNeighborY="-816">
        <dgm:presLayoutVars>
          <dgm:chPref val="3"/>
        </dgm:presLayoutVars>
      </dgm:prSet>
      <dgm:spPr/>
      <dgm:t>
        <a:bodyPr/>
        <a:lstStyle/>
        <a:p>
          <a:endParaRPr lang="en-US"/>
        </a:p>
      </dgm:t>
    </dgm:pt>
    <dgm:pt modelId="{BA87B483-16F9-9345-B8B1-E38689C99272}" type="pres">
      <dgm:prSet presAssocID="{764D57F0-4822-D74D-A190-C27753D2F0A6}" presName="level2hierChild" presStyleCnt="0"/>
      <dgm:spPr/>
    </dgm:pt>
    <dgm:pt modelId="{2A3390FC-5FD4-A84C-A499-D331F8771597}" type="pres">
      <dgm:prSet presAssocID="{F9CF8F3D-F5A3-054C-B80F-5BDB084BF047}" presName="conn2-1" presStyleLbl="parChTrans1D2" presStyleIdx="0" presStyleCnt="2"/>
      <dgm:spPr/>
      <dgm:t>
        <a:bodyPr/>
        <a:lstStyle/>
        <a:p>
          <a:endParaRPr lang="en-US"/>
        </a:p>
      </dgm:t>
    </dgm:pt>
    <dgm:pt modelId="{F3F1CFAD-E7C7-264D-8E27-81FD449278E3}" type="pres">
      <dgm:prSet presAssocID="{F9CF8F3D-F5A3-054C-B80F-5BDB084BF047}" presName="connTx" presStyleLbl="parChTrans1D2" presStyleIdx="0" presStyleCnt="2"/>
      <dgm:spPr/>
      <dgm:t>
        <a:bodyPr/>
        <a:lstStyle/>
        <a:p>
          <a:endParaRPr lang="en-US"/>
        </a:p>
      </dgm:t>
    </dgm:pt>
    <dgm:pt modelId="{BA6CB8E3-1D60-2A45-8F98-B98F9CED3EF3}" type="pres">
      <dgm:prSet presAssocID="{8EAC25DA-1B14-A145-B563-31E8B8616818}" presName="root2" presStyleCnt="0"/>
      <dgm:spPr/>
    </dgm:pt>
    <dgm:pt modelId="{F5658DCA-B1EA-AC4F-A4F5-F4480691A284}" type="pres">
      <dgm:prSet presAssocID="{8EAC25DA-1B14-A145-B563-31E8B8616818}" presName="LevelTwoTextNode" presStyleLbl="node2" presStyleIdx="0" presStyleCnt="2" custScaleX="101166" custScaleY="71544" custLinFactNeighborX="-773" custLinFactNeighborY="-258">
        <dgm:presLayoutVars>
          <dgm:chPref val="3"/>
        </dgm:presLayoutVars>
      </dgm:prSet>
      <dgm:spPr/>
      <dgm:t>
        <a:bodyPr/>
        <a:lstStyle/>
        <a:p>
          <a:endParaRPr lang="en-US"/>
        </a:p>
      </dgm:t>
    </dgm:pt>
    <dgm:pt modelId="{CDACD2D8-3706-094B-B631-46AC1E61E05C}" type="pres">
      <dgm:prSet presAssocID="{8EAC25DA-1B14-A145-B563-31E8B8616818}" presName="level3hierChild" presStyleCnt="0"/>
      <dgm:spPr/>
    </dgm:pt>
    <dgm:pt modelId="{FC3D8595-FFD7-2B4B-95D9-F3A697B3072D}" type="pres">
      <dgm:prSet presAssocID="{150DD269-702A-384F-9E55-F775D9B804B9}" presName="conn2-1" presStyleLbl="parChTrans1D2" presStyleIdx="1" presStyleCnt="2"/>
      <dgm:spPr/>
      <dgm:t>
        <a:bodyPr/>
        <a:lstStyle/>
        <a:p>
          <a:endParaRPr lang="en-US"/>
        </a:p>
      </dgm:t>
    </dgm:pt>
    <dgm:pt modelId="{0AD1A4D0-8FBF-2946-A670-C76B1A6C15D6}" type="pres">
      <dgm:prSet presAssocID="{150DD269-702A-384F-9E55-F775D9B804B9}" presName="connTx" presStyleLbl="parChTrans1D2" presStyleIdx="1" presStyleCnt="2"/>
      <dgm:spPr/>
      <dgm:t>
        <a:bodyPr/>
        <a:lstStyle/>
        <a:p>
          <a:endParaRPr lang="en-US"/>
        </a:p>
      </dgm:t>
    </dgm:pt>
    <dgm:pt modelId="{71EA69E9-3F73-8146-9A7B-DAC5D697441F}" type="pres">
      <dgm:prSet presAssocID="{2ADBF090-F2CF-7743-82EE-0BAE94F0DB3F}" presName="root2" presStyleCnt="0"/>
      <dgm:spPr/>
    </dgm:pt>
    <dgm:pt modelId="{6D0CCE23-6C90-4E47-96FC-DD21FB1B7079}" type="pres">
      <dgm:prSet presAssocID="{2ADBF090-F2CF-7743-82EE-0BAE94F0DB3F}" presName="LevelTwoTextNode" presStyleLbl="node2" presStyleIdx="1" presStyleCnt="2" custScaleX="101166" custScaleY="72901">
        <dgm:presLayoutVars>
          <dgm:chPref val="3"/>
        </dgm:presLayoutVars>
      </dgm:prSet>
      <dgm:spPr/>
      <dgm:t>
        <a:bodyPr/>
        <a:lstStyle/>
        <a:p>
          <a:endParaRPr lang="en-US"/>
        </a:p>
      </dgm:t>
    </dgm:pt>
    <dgm:pt modelId="{615D2A02-D81C-B845-A868-74D9C6A3C8D6}" type="pres">
      <dgm:prSet presAssocID="{2ADBF090-F2CF-7743-82EE-0BAE94F0DB3F}" presName="level3hierChild" presStyleCnt="0"/>
      <dgm:spPr/>
    </dgm:pt>
  </dgm:ptLst>
  <dgm:cxnLst>
    <dgm:cxn modelId="{1AF14F17-4B1C-AD4C-9D65-8B6CF3B808FB}" srcId="{764D57F0-4822-D74D-A190-C27753D2F0A6}" destId="{2ADBF090-F2CF-7743-82EE-0BAE94F0DB3F}" srcOrd="1" destOrd="0" parTransId="{150DD269-702A-384F-9E55-F775D9B804B9}" sibTransId="{8704A01F-05D0-E749-93C4-0FFF91054AAA}"/>
    <dgm:cxn modelId="{E3E41E0D-50A4-8B41-AC3C-CB175A37C035}" type="presOf" srcId="{F9CF8F3D-F5A3-054C-B80F-5BDB084BF047}" destId="{F3F1CFAD-E7C7-264D-8E27-81FD449278E3}" srcOrd="1" destOrd="0" presId="urn:microsoft.com/office/officeart/2008/layout/HorizontalMultiLevelHierarchy"/>
    <dgm:cxn modelId="{4A7F6B55-2490-FA42-AA36-2885211BB599}" type="presOf" srcId="{AB33EE59-B5FB-A74A-ADD0-4B0F8E896B30}" destId="{A1DF2D6A-C4B6-464A-BF66-8B5FF7869E11}" srcOrd="0" destOrd="0" presId="urn:microsoft.com/office/officeart/2008/layout/HorizontalMultiLevelHierarchy"/>
    <dgm:cxn modelId="{FEFE7496-2B33-1145-BBDC-0A5170095A7E}" type="presOf" srcId="{F9CF8F3D-F5A3-054C-B80F-5BDB084BF047}" destId="{2A3390FC-5FD4-A84C-A499-D331F8771597}" srcOrd="0" destOrd="0" presId="urn:microsoft.com/office/officeart/2008/layout/HorizontalMultiLevelHierarchy"/>
    <dgm:cxn modelId="{03628EE5-19B3-664B-88D7-D1671CB92B08}" srcId="{AB33EE59-B5FB-A74A-ADD0-4B0F8E896B30}" destId="{764D57F0-4822-D74D-A190-C27753D2F0A6}" srcOrd="0" destOrd="0" parTransId="{662965F8-D92C-744D-8D41-DFAB234D06DB}" sibTransId="{28CF1C01-A681-0E41-B4CF-3D51500D98CF}"/>
    <dgm:cxn modelId="{ECB5D6F3-C261-BE4B-B1B3-66B80D4365E6}" type="presOf" srcId="{764D57F0-4822-D74D-A190-C27753D2F0A6}" destId="{AEEE3B50-CEF2-B44F-86D9-76DBB7738A5A}" srcOrd="0" destOrd="0" presId="urn:microsoft.com/office/officeart/2008/layout/HorizontalMultiLevelHierarchy"/>
    <dgm:cxn modelId="{57015D2B-2B0D-D04F-A4E5-24A38D48A5F0}" srcId="{764D57F0-4822-D74D-A190-C27753D2F0A6}" destId="{8EAC25DA-1B14-A145-B563-31E8B8616818}" srcOrd="0" destOrd="0" parTransId="{F9CF8F3D-F5A3-054C-B80F-5BDB084BF047}" sibTransId="{1F661C4F-B0B5-6A43-8236-1DB27AE2A8BC}"/>
    <dgm:cxn modelId="{BD939C72-97A6-9440-B601-A6544B4C45EB}" type="presOf" srcId="{8EAC25DA-1B14-A145-B563-31E8B8616818}" destId="{F5658DCA-B1EA-AC4F-A4F5-F4480691A284}" srcOrd="0" destOrd="0" presId="urn:microsoft.com/office/officeart/2008/layout/HorizontalMultiLevelHierarchy"/>
    <dgm:cxn modelId="{3B664006-C4FC-2249-878D-705C828FD329}" type="presOf" srcId="{150DD269-702A-384F-9E55-F775D9B804B9}" destId="{FC3D8595-FFD7-2B4B-95D9-F3A697B3072D}" srcOrd="0" destOrd="0" presId="urn:microsoft.com/office/officeart/2008/layout/HorizontalMultiLevelHierarchy"/>
    <dgm:cxn modelId="{1429329E-609C-554D-8A6B-43EE02BED367}" type="presOf" srcId="{2ADBF090-F2CF-7743-82EE-0BAE94F0DB3F}" destId="{6D0CCE23-6C90-4E47-96FC-DD21FB1B7079}" srcOrd="0" destOrd="0" presId="urn:microsoft.com/office/officeart/2008/layout/HorizontalMultiLevelHierarchy"/>
    <dgm:cxn modelId="{1E1494C6-AD3D-9A4C-BB58-CA323DEE9655}" type="presOf" srcId="{150DD269-702A-384F-9E55-F775D9B804B9}" destId="{0AD1A4D0-8FBF-2946-A670-C76B1A6C15D6}" srcOrd="1" destOrd="0" presId="urn:microsoft.com/office/officeart/2008/layout/HorizontalMultiLevelHierarchy"/>
    <dgm:cxn modelId="{71313B15-AAAC-714C-8B38-1B6ED46C462F}" type="presParOf" srcId="{A1DF2D6A-C4B6-464A-BF66-8B5FF7869E11}" destId="{54735BD4-DAB2-444C-93D9-CF8B891B56C3}" srcOrd="0" destOrd="0" presId="urn:microsoft.com/office/officeart/2008/layout/HorizontalMultiLevelHierarchy"/>
    <dgm:cxn modelId="{0B08688A-92AB-C349-B2ED-7A03F9EBD212}" type="presParOf" srcId="{54735BD4-DAB2-444C-93D9-CF8B891B56C3}" destId="{AEEE3B50-CEF2-B44F-86D9-76DBB7738A5A}" srcOrd="0" destOrd="0" presId="urn:microsoft.com/office/officeart/2008/layout/HorizontalMultiLevelHierarchy"/>
    <dgm:cxn modelId="{6FFADD9A-D715-BE4A-98A4-4C3AE5656720}" type="presParOf" srcId="{54735BD4-DAB2-444C-93D9-CF8B891B56C3}" destId="{BA87B483-16F9-9345-B8B1-E38689C99272}" srcOrd="1" destOrd="0" presId="urn:microsoft.com/office/officeart/2008/layout/HorizontalMultiLevelHierarchy"/>
    <dgm:cxn modelId="{450B69E8-04EE-A540-BD12-8865E3CA9D1A}" type="presParOf" srcId="{BA87B483-16F9-9345-B8B1-E38689C99272}" destId="{2A3390FC-5FD4-A84C-A499-D331F8771597}" srcOrd="0" destOrd="0" presId="urn:microsoft.com/office/officeart/2008/layout/HorizontalMultiLevelHierarchy"/>
    <dgm:cxn modelId="{9C6F2900-084A-9A4F-802B-07EC624212BF}" type="presParOf" srcId="{2A3390FC-5FD4-A84C-A499-D331F8771597}" destId="{F3F1CFAD-E7C7-264D-8E27-81FD449278E3}" srcOrd="0" destOrd="0" presId="urn:microsoft.com/office/officeart/2008/layout/HorizontalMultiLevelHierarchy"/>
    <dgm:cxn modelId="{B73F87DB-8967-7C4E-959A-D5534EF75845}" type="presParOf" srcId="{BA87B483-16F9-9345-B8B1-E38689C99272}" destId="{BA6CB8E3-1D60-2A45-8F98-B98F9CED3EF3}" srcOrd="1" destOrd="0" presId="urn:microsoft.com/office/officeart/2008/layout/HorizontalMultiLevelHierarchy"/>
    <dgm:cxn modelId="{2F940483-3322-FA41-8EB5-64BB3F22406A}" type="presParOf" srcId="{BA6CB8E3-1D60-2A45-8F98-B98F9CED3EF3}" destId="{F5658DCA-B1EA-AC4F-A4F5-F4480691A284}" srcOrd="0" destOrd="0" presId="urn:microsoft.com/office/officeart/2008/layout/HorizontalMultiLevelHierarchy"/>
    <dgm:cxn modelId="{A91FD245-11DC-EC4C-AECF-0C9C7C2E2533}" type="presParOf" srcId="{BA6CB8E3-1D60-2A45-8F98-B98F9CED3EF3}" destId="{CDACD2D8-3706-094B-B631-46AC1E61E05C}" srcOrd="1" destOrd="0" presId="urn:microsoft.com/office/officeart/2008/layout/HorizontalMultiLevelHierarchy"/>
    <dgm:cxn modelId="{195F3E5A-A5FE-A745-8BE8-3DA16ED1716C}" type="presParOf" srcId="{BA87B483-16F9-9345-B8B1-E38689C99272}" destId="{FC3D8595-FFD7-2B4B-95D9-F3A697B3072D}" srcOrd="2" destOrd="0" presId="urn:microsoft.com/office/officeart/2008/layout/HorizontalMultiLevelHierarchy"/>
    <dgm:cxn modelId="{162DB1A0-240E-134A-8360-27EFEA56A1D0}" type="presParOf" srcId="{FC3D8595-FFD7-2B4B-95D9-F3A697B3072D}" destId="{0AD1A4D0-8FBF-2946-A670-C76B1A6C15D6}" srcOrd="0" destOrd="0" presId="urn:microsoft.com/office/officeart/2008/layout/HorizontalMultiLevelHierarchy"/>
    <dgm:cxn modelId="{272A182F-25E2-FD44-A926-0AD6C40C9A94}" type="presParOf" srcId="{BA87B483-16F9-9345-B8B1-E38689C99272}" destId="{71EA69E9-3F73-8146-9A7B-DAC5D697441F}" srcOrd="3" destOrd="0" presId="urn:microsoft.com/office/officeart/2008/layout/HorizontalMultiLevelHierarchy"/>
    <dgm:cxn modelId="{CFCC4CE8-2C01-954E-9593-40B212E5E8F9}" type="presParOf" srcId="{71EA69E9-3F73-8146-9A7B-DAC5D697441F}" destId="{6D0CCE23-6C90-4E47-96FC-DD21FB1B7079}" srcOrd="0" destOrd="0" presId="urn:microsoft.com/office/officeart/2008/layout/HorizontalMultiLevelHierarchy"/>
    <dgm:cxn modelId="{D80B900B-F36B-4543-9E6D-369DE022AB94}" type="presParOf" srcId="{71EA69E9-3F73-8146-9A7B-DAC5D697441F}" destId="{615D2A02-D81C-B845-A868-74D9C6A3C8D6}" srcOrd="1" destOrd="0" presId="urn:microsoft.com/office/officeart/2008/layout/HorizontalMultiLevelHierarchy"/>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B33EE59-B5FB-A74A-ADD0-4B0F8E896B30}" type="doc">
      <dgm:prSet loTypeId="urn:microsoft.com/office/officeart/2008/layout/HorizontalMultiLevelHierarchy" loCatId="" qsTypeId="urn:microsoft.com/office/officeart/2005/8/quickstyle/simple1" qsCatId="simple" csTypeId="urn:microsoft.com/office/officeart/2005/8/colors/accent3_4" csCatId="accent3" phldr="1"/>
      <dgm:spPr/>
      <dgm:t>
        <a:bodyPr/>
        <a:lstStyle/>
        <a:p>
          <a:endParaRPr lang="en-GB"/>
        </a:p>
      </dgm:t>
    </dgm:pt>
    <dgm:pt modelId="{764D57F0-4822-D74D-A190-C27753D2F0A6}">
      <dgm:prSet phldrT="[Text]" custT="1"/>
      <dgm:spPr>
        <a:ln>
          <a:noFill/>
        </a:ln>
      </dgm:spPr>
      <dgm:t>
        <a:bodyPr/>
        <a:lstStyle/>
        <a:p>
          <a:r>
            <a:rPr lang="en-GB" sz="1600" b="1" dirty="0">
              <a:solidFill>
                <a:schemeClr val="tx1"/>
              </a:solidFill>
              <a:latin typeface="Arial" panose="020B0604020202020204" pitchFamily="34" charset="0"/>
              <a:cs typeface="Arial" panose="020B0604020202020204" pitchFamily="34" charset="0"/>
            </a:rPr>
            <a:t>GENERAL PROCESSING</a:t>
          </a:r>
        </a:p>
      </dgm:t>
    </dgm:pt>
    <dgm:pt modelId="{662965F8-D92C-744D-8D41-DFAB234D06DB}" type="parTrans" cxnId="{03628EE5-19B3-664B-88D7-D1671CB92B08}">
      <dgm:prSet/>
      <dgm:spPr/>
      <dgm:t>
        <a:bodyPr/>
        <a:lstStyle/>
        <a:p>
          <a:endParaRPr lang="en-GB"/>
        </a:p>
      </dgm:t>
    </dgm:pt>
    <dgm:pt modelId="{28CF1C01-A681-0E41-B4CF-3D51500D98CF}" type="sibTrans" cxnId="{03628EE5-19B3-664B-88D7-D1671CB92B08}">
      <dgm:prSet/>
      <dgm:spPr/>
      <dgm:t>
        <a:bodyPr/>
        <a:lstStyle/>
        <a:p>
          <a:endParaRPr lang="en-GB"/>
        </a:p>
      </dgm:t>
    </dgm:pt>
    <dgm:pt modelId="{7F999D59-DBAE-4249-9707-119E48A74BC8}">
      <dgm:prSet phldrT="[Text]" custT="1"/>
      <dgm:spPr>
        <a:ln>
          <a:noFill/>
        </a:ln>
      </dgm:spPr>
      <dgm:t>
        <a:bodyPr/>
        <a:lstStyle/>
        <a:p>
          <a:pPr algn="l"/>
          <a:r>
            <a:rPr lang="en-GB" sz="1100" b="1" dirty="0">
              <a:solidFill>
                <a:schemeClr val="tx1"/>
              </a:solidFill>
              <a:latin typeface="Arial" panose="020B0604020202020204" pitchFamily="34" charset="0"/>
              <a:cs typeface="Arial" panose="020B0604020202020204" pitchFamily="34" charset="0"/>
            </a:rPr>
            <a:t>15. ALPLA - BOXMORE</a:t>
          </a:r>
        </a:p>
        <a:p>
          <a:pPr algn="l"/>
          <a:r>
            <a:rPr lang="en-GB" sz="1100" b="1" i="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35 Jobs</a:t>
          </a:r>
        </a:p>
      </dgm:t>
    </dgm:pt>
    <dgm:pt modelId="{410CE0B1-917C-4046-8AB4-3727E49B40D7}" type="parTrans" cxnId="{5ACA8B2B-6464-3248-8A81-E4C9E99FC96A}">
      <dgm:prSet/>
      <dgm:spPr/>
      <dgm:t>
        <a:bodyPr/>
        <a:lstStyle/>
        <a:p>
          <a:endParaRPr lang="en-GB" dirty="0"/>
        </a:p>
      </dgm:t>
    </dgm:pt>
    <dgm:pt modelId="{B5278113-05E8-0642-9160-DB66F11DD812}" type="sibTrans" cxnId="{5ACA8B2B-6464-3248-8A81-E4C9E99FC96A}">
      <dgm:prSet/>
      <dgm:spPr/>
      <dgm:t>
        <a:bodyPr/>
        <a:lstStyle/>
        <a:p>
          <a:endParaRPr lang="en-GB"/>
        </a:p>
      </dgm:t>
    </dgm:pt>
    <dgm:pt modelId="{9047BDD3-AABA-4749-A499-DB45B8323FED}">
      <dgm:prSet custT="1"/>
      <dgm:spPr>
        <a:ln>
          <a:noFill/>
        </a:ln>
      </dgm:spPr>
      <dgm:t>
        <a:bodyPr/>
        <a:lstStyle/>
        <a:p>
          <a:pPr algn="l"/>
          <a:r>
            <a:rPr lang="en-GB" sz="1100" b="1" dirty="0">
              <a:solidFill>
                <a:schemeClr val="tx1"/>
              </a:solidFill>
              <a:latin typeface="Arial" panose="020B0604020202020204" pitchFamily="34" charset="0"/>
              <a:cs typeface="Arial" panose="020B0604020202020204" pitchFamily="34" charset="0"/>
            </a:rPr>
            <a:t>14. ENTRAKOR</a:t>
          </a:r>
        </a:p>
        <a:p>
          <a:pPr algn="l"/>
          <a:r>
            <a:rPr lang="en-GB" sz="11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109 Jobs</a:t>
          </a:r>
        </a:p>
      </dgm:t>
    </dgm:pt>
    <dgm:pt modelId="{8917184A-AA55-424D-8AFB-34AD03D3DB63}" type="parTrans" cxnId="{4A750D61-767F-C147-8D9D-4FB55590EE79}">
      <dgm:prSet/>
      <dgm:spPr/>
      <dgm:t>
        <a:bodyPr/>
        <a:lstStyle/>
        <a:p>
          <a:endParaRPr lang="en-GB" dirty="0"/>
        </a:p>
      </dgm:t>
    </dgm:pt>
    <dgm:pt modelId="{5E6BE90D-E57D-914C-82AF-CCE5698DEFF5}" type="sibTrans" cxnId="{4A750D61-767F-C147-8D9D-4FB55590EE79}">
      <dgm:prSet/>
      <dgm:spPr/>
      <dgm:t>
        <a:bodyPr/>
        <a:lstStyle/>
        <a:p>
          <a:endParaRPr lang="en-GB"/>
        </a:p>
      </dgm:t>
    </dgm:pt>
    <dgm:pt modelId="{8EAC25DA-1B14-A145-B563-31E8B8616818}">
      <dgm:prSet custT="1"/>
      <dgm:spPr>
        <a:ln>
          <a:noFill/>
        </a:ln>
      </dgm:spPr>
      <dgm:t>
        <a:bodyPr/>
        <a:lstStyle/>
        <a:p>
          <a:pPr algn="l"/>
          <a:r>
            <a:rPr lang="en-GB" sz="1100" b="1" dirty="0">
              <a:solidFill>
                <a:schemeClr val="tx1"/>
              </a:solidFill>
              <a:latin typeface="Arial" panose="020B0604020202020204" pitchFamily="34" charset="0"/>
              <a:cs typeface="Arial" panose="020B0604020202020204" pitchFamily="34" charset="0"/>
            </a:rPr>
            <a:t>11. CROWN BAG</a:t>
          </a:r>
        </a:p>
        <a:p>
          <a:pPr algn="l"/>
          <a:r>
            <a:rPr lang="en-GB" sz="11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90 Jobs </a:t>
          </a:r>
          <a:endParaRPr lang="en-US" sz="11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F9CF8F3D-F5A3-054C-B80F-5BDB084BF047}" type="parTrans" cxnId="{57015D2B-2B0D-D04F-A4E5-24A38D48A5F0}">
      <dgm:prSet/>
      <dgm:spPr/>
      <dgm:t>
        <a:bodyPr/>
        <a:lstStyle/>
        <a:p>
          <a:endParaRPr lang="en-GB" dirty="0"/>
        </a:p>
      </dgm:t>
    </dgm:pt>
    <dgm:pt modelId="{1F661C4F-B0B5-6A43-8236-1DB27AE2A8BC}" type="sibTrans" cxnId="{57015D2B-2B0D-D04F-A4E5-24A38D48A5F0}">
      <dgm:prSet/>
      <dgm:spPr/>
      <dgm:t>
        <a:bodyPr/>
        <a:lstStyle/>
        <a:p>
          <a:endParaRPr lang="en-GB"/>
        </a:p>
      </dgm:t>
    </dgm:pt>
    <dgm:pt modelId="{2ADBF090-F2CF-7743-82EE-0BAE94F0DB3F}">
      <dgm:prSet custT="1"/>
      <dgm:spPr>
        <a:ln>
          <a:noFill/>
        </a:ln>
      </dgm:spPr>
      <dgm:t>
        <a:bodyPr anchor="ctr"/>
        <a:lstStyle/>
        <a:p>
          <a:pPr algn="l"/>
          <a:r>
            <a:rPr lang="en-GB" sz="1100" b="1" dirty="0">
              <a:solidFill>
                <a:schemeClr val="tx1"/>
              </a:solidFill>
              <a:latin typeface="Arial" panose="020B0604020202020204" pitchFamily="34" charset="0"/>
              <a:cs typeface="Arial" panose="020B0604020202020204" pitchFamily="34" charset="0"/>
            </a:rPr>
            <a:t>13. ENTRAWOOD</a:t>
          </a:r>
        </a:p>
        <a:p>
          <a:pPr algn="l"/>
          <a:r>
            <a:rPr lang="en-GB" sz="11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118 Jobs</a:t>
          </a:r>
          <a:endParaRPr lang="en-US" sz="11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150DD269-702A-384F-9E55-F775D9B804B9}" type="parTrans" cxnId="{1AF14F17-4B1C-AD4C-9D65-8B6CF3B808FB}">
      <dgm:prSet/>
      <dgm:spPr/>
      <dgm:t>
        <a:bodyPr/>
        <a:lstStyle/>
        <a:p>
          <a:endParaRPr lang="en-GB" dirty="0"/>
        </a:p>
      </dgm:t>
    </dgm:pt>
    <dgm:pt modelId="{8704A01F-05D0-E749-93C4-0FFF91054AAA}" type="sibTrans" cxnId="{1AF14F17-4B1C-AD4C-9D65-8B6CF3B808FB}">
      <dgm:prSet/>
      <dgm:spPr/>
      <dgm:t>
        <a:bodyPr/>
        <a:lstStyle/>
        <a:p>
          <a:endParaRPr lang="en-GB"/>
        </a:p>
      </dgm:t>
    </dgm:pt>
    <dgm:pt modelId="{A1A40700-B972-BB47-8ED8-5B54E6AD7791}">
      <dgm:prSet custT="1"/>
      <dgm:spPr>
        <a:ln>
          <a:noFill/>
        </a:ln>
      </dgm:spPr>
      <dgm:t>
        <a:bodyPr/>
        <a:lstStyle/>
        <a:p>
          <a:pPr algn="l"/>
          <a:r>
            <a:rPr lang="en-GB" sz="1100" b="1" dirty="0">
              <a:solidFill>
                <a:schemeClr val="tx1"/>
              </a:solidFill>
              <a:latin typeface="Arial" panose="020B0604020202020204" pitchFamily="34" charset="0"/>
              <a:cs typeface="Arial" panose="020B0604020202020204" pitchFamily="34" charset="0"/>
            </a:rPr>
            <a:t>18. FCTG CRAFTS</a:t>
          </a:r>
        </a:p>
        <a:p>
          <a:pPr algn="l"/>
          <a:r>
            <a:rPr lang="en-GB" sz="11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4 Jobs </a:t>
          </a:r>
        </a:p>
      </dgm:t>
    </dgm:pt>
    <dgm:pt modelId="{1DB400AF-2ECC-0E42-A258-7DA0501F6C78}" type="parTrans" cxnId="{95461E12-EAEE-8E47-B604-1D22383BF6C0}">
      <dgm:prSet/>
      <dgm:spPr/>
      <dgm:t>
        <a:bodyPr/>
        <a:lstStyle/>
        <a:p>
          <a:endParaRPr lang="en-GB" dirty="0"/>
        </a:p>
      </dgm:t>
    </dgm:pt>
    <dgm:pt modelId="{6FEE569A-65AD-B847-A77E-9EEC2C10584A}" type="sibTrans" cxnId="{95461E12-EAEE-8E47-B604-1D22383BF6C0}">
      <dgm:prSet/>
      <dgm:spPr/>
      <dgm:t>
        <a:bodyPr/>
        <a:lstStyle/>
        <a:p>
          <a:endParaRPr lang="en-GB"/>
        </a:p>
      </dgm:t>
    </dgm:pt>
    <dgm:pt modelId="{2A791386-26C3-4144-9505-3DEA03A734AD}">
      <dgm:prSet custT="1"/>
      <dgm:spPr>
        <a:ln>
          <a:noFill/>
        </a:ln>
      </dgm:spPr>
      <dgm:t>
        <a:bodyPr/>
        <a:lstStyle/>
        <a:p>
          <a:pPr algn="l"/>
          <a:r>
            <a:rPr lang="en-GB" sz="1100" b="1" dirty="0">
              <a:solidFill>
                <a:schemeClr val="tx1"/>
              </a:solidFill>
              <a:latin typeface="Arial" panose="020B0604020202020204" pitchFamily="34" charset="0"/>
              <a:cs typeface="Arial" panose="020B0604020202020204" pitchFamily="34" charset="0"/>
            </a:rPr>
            <a:t>17. STAALSAK</a:t>
          </a:r>
        </a:p>
        <a:p>
          <a:pPr algn="l"/>
          <a:r>
            <a:rPr lang="en-GB" sz="11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56 Jobs </a:t>
          </a:r>
          <a:endParaRPr lang="en-GB" sz="1100" b="1" u="sng" dirty="0">
            <a:effectLst>
              <a:outerShdw blurRad="38100" dist="38100" dir="2700000" algn="tl">
                <a:srgbClr val="000000">
                  <a:alpha val="43137"/>
                </a:srgbClr>
              </a:outerShdw>
            </a:effectLst>
          </a:endParaRPr>
        </a:p>
      </dgm:t>
    </dgm:pt>
    <dgm:pt modelId="{39BF7FAA-34D9-2A44-839E-008CA933B8B8}" type="parTrans" cxnId="{8C6D36B6-12C3-0B48-B12B-EF004E119429}">
      <dgm:prSet/>
      <dgm:spPr/>
      <dgm:t>
        <a:bodyPr/>
        <a:lstStyle/>
        <a:p>
          <a:endParaRPr lang="en-GB" dirty="0"/>
        </a:p>
      </dgm:t>
    </dgm:pt>
    <dgm:pt modelId="{3DE26081-A93D-B342-8A2B-B8C120FDF843}" type="sibTrans" cxnId="{8C6D36B6-12C3-0B48-B12B-EF004E119429}">
      <dgm:prSet/>
      <dgm:spPr/>
      <dgm:t>
        <a:bodyPr/>
        <a:lstStyle/>
        <a:p>
          <a:endParaRPr lang="en-GB"/>
        </a:p>
      </dgm:t>
    </dgm:pt>
    <dgm:pt modelId="{3CD0D18C-ED28-6849-B357-4B1F375E2E18}">
      <dgm:prSet custT="1"/>
      <dgm:spPr>
        <a:ln>
          <a:noFill/>
        </a:ln>
      </dgm:spPr>
      <dgm:t>
        <a:bodyPr/>
        <a:lstStyle/>
        <a:p>
          <a:pPr algn="l"/>
          <a:r>
            <a:rPr lang="en-GB" sz="1100" b="1" dirty="0">
              <a:solidFill>
                <a:schemeClr val="tx1"/>
              </a:solidFill>
              <a:latin typeface="Arial" panose="020B0604020202020204" pitchFamily="34" charset="0"/>
              <a:cs typeface="Arial" panose="020B0604020202020204" pitchFamily="34" charset="0"/>
            </a:rPr>
            <a:t>16. NLG GLOVES</a:t>
          </a:r>
        </a:p>
        <a:p>
          <a:pPr algn="l"/>
          <a:r>
            <a:rPr lang="en-GB" sz="11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83 Jobs </a:t>
          </a:r>
        </a:p>
      </dgm:t>
    </dgm:pt>
    <dgm:pt modelId="{51F0F23C-45FD-7F4D-B8E0-F9E77CE9C426}" type="parTrans" cxnId="{856C678A-422E-8F49-BADD-E747F52C8764}">
      <dgm:prSet/>
      <dgm:spPr/>
      <dgm:t>
        <a:bodyPr/>
        <a:lstStyle/>
        <a:p>
          <a:endParaRPr lang="en-GB" dirty="0"/>
        </a:p>
      </dgm:t>
    </dgm:pt>
    <dgm:pt modelId="{47195914-2353-554D-AE78-5AB185F4D1CA}" type="sibTrans" cxnId="{856C678A-422E-8F49-BADD-E747F52C8764}">
      <dgm:prSet/>
      <dgm:spPr/>
      <dgm:t>
        <a:bodyPr/>
        <a:lstStyle/>
        <a:p>
          <a:endParaRPr lang="en-GB"/>
        </a:p>
      </dgm:t>
    </dgm:pt>
    <dgm:pt modelId="{F7FA23D1-29DD-D246-AB45-6CD4E6EE3D6D}">
      <dgm:prSet custT="1"/>
      <dgm:spPr>
        <a:ln>
          <a:noFill/>
        </a:ln>
      </dgm:spPr>
      <dgm:t>
        <a:bodyPr/>
        <a:lstStyle/>
        <a:p>
          <a:pPr algn="l"/>
          <a:r>
            <a:rPr lang="en-GB" sz="1100" b="1" dirty="0">
              <a:solidFill>
                <a:schemeClr val="tx1"/>
              </a:solidFill>
              <a:latin typeface="Arial" panose="020B0604020202020204" pitchFamily="34" charset="0"/>
              <a:cs typeface="Arial" panose="020B0604020202020204" pitchFamily="34" charset="0"/>
            </a:rPr>
            <a:t>12. BOSS TENT</a:t>
          </a:r>
        </a:p>
        <a:p>
          <a:pPr algn="l"/>
          <a:r>
            <a:rPr lang="en-GB" sz="11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35 Jobs </a:t>
          </a:r>
        </a:p>
      </dgm:t>
    </dgm:pt>
    <dgm:pt modelId="{66C94DEC-41BB-AB45-B223-FF2E7CCBC9BE}" type="parTrans" cxnId="{7CFA2E85-C1CD-AD49-8CB2-21D82A639E2A}">
      <dgm:prSet/>
      <dgm:spPr/>
      <dgm:t>
        <a:bodyPr/>
        <a:lstStyle/>
        <a:p>
          <a:endParaRPr lang="en-GB" dirty="0"/>
        </a:p>
      </dgm:t>
    </dgm:pt>
    <dgm:pt modelId="{1427587D-7BAC-8741-82FD-3BCC5D7D9BD2}" type="sibTrans" cxnId="{7CFA2E85-C1CD-AD49-8CB2-21D82A639E2A}">
      <dgm:prSet/>
      <dgm:spPr/>
      <dgm:t>
        <a:bodyPr/>
        <a:lstStyle/>
        <a:p>
          <a:endParaRPr lang="en-GB"/>
        </a:p>
      </dgm:t>
    </dgm:pt>
    <dgm:pt modelId="{A1DF2D6A-C4B6-464A-BF66-8B5FF7869E11}" type="pres">
      <dgm:prSet presAssocID="{AB33EE59-B5FB-A74A-ADD0-4B0F8E896B30}" presName="Name0" presStyleCnt="0">
        <dgm:presLayoutVars>
          <dgm:chPref val="1"/>
          <dgm:dir/>
          <dgm:animOne val="branch"/>
          <dgm:animLvl val="lvl"/>
          <dgm:resizeHandles val="exact"/>
        </dgm:presLayoutVars>
      </dgm:prSet>
      <dgm:spPr/>
      <dgm:t>
        <a:bodyPr/>
        <a:lstStyle/>
        <a:p>
          <a:endParaRPr lang="en-US"/>
        </a:p>
      </dgm:t>
    </dgm:pt>
    <dgm:pt modelId="{54735BD4-DAB2-444C-93D9-CF8B891B56C3}" type="pres">
      <dgm:prSet presAssocID="{764D57F0-4822-D74D-A190-C27753D2F0A6}" presName="root1" presStyleCnt="0"/>
      <dgm:spPr/>
    </dgm:pt>
    <dgm:pt modelId="{AEEE3B50-CEF2-B44F-86D9-76DBB7738A5A}" type="pres">
      <dgm:prSet presAssocID="{764D57F0-4822-D74D-A190-C27753D2F0A6}" presName="LevelOneTextNode" presStyleLbl="node0" presStyleIdx="0" presStyleCnt="1" custScaleX="377203" custScaleY="117924" custLinFactX="-180559" custLinFactNeighborX="-200000" custLinFactNeighborY="-7059">
        <dgm:presLayoutVars>
          <dgm:chPref val="3"/>
        </dgm:presLayoutVars>
      </dgm:prSet>
      <dgm:spPr/>
      <dgm:t>
        <a:bodyPr/>
        <a:lstStyle/>
        <a:p>
          <a:endParaRPr lang="en-US"/>
        </a:p>
      </dgm:t>
    </dgm:pt>
    <dgm:pt modelId="{BA87B483-16F9-9345-B8B1-E38689C99272}" type="pres">
      <dgm:prSet presAssocID="{764D57F0-4822-D74D-A190-C27753D2F0A6}" presName="level2hierChild" presStyleCnt="0"/>
      <dgm:spPr/>
    </dgm:pt>
    <dgm:pt modelId="{2A3390FC-5FD4-A84C-A499-D331F8771597}" type="pres">
      <dgm:prSet presAssocID="{F9CF8F3D-F5A3-054C-B80F-5BDB084BF047}" presName="conn2-1" presStyleLbl="parChTrans1D2" presStyleIdx="0" presStyleCnt="8"/>
      <dgm:spPr/>
      <dgm:t>
        <a:bodyPr/>
        <a:lstStyle/>
        <a:p>
          <a:endParaRPr lang="en-US"/>
        </a:p>
      </dgm:t>
    </dgm:pt>
    <dgm:pt modelId="{F3F1CFAD-E7C7-264D-8E27-81FD449278E3}" type="pres">
      <dgm:prSet presAssocID="{F9CF8F3D-F5A3-054C-B80F-5BDB084BF047}" presName="connTx" presStyleLbl="parChTrans1D2" presStyleIdx="0" presStyleCnt="8"/>
      <dgm:spPr/>
      <dgm:t>
        <a:bodyPr/>
        <a:lstStyle/>
        <a:p>
          <a:endParaRPr lang="en-US"/>
        </a:p>
      </dgm:t>
    </dgm:pt>
    <dgm:pt modelId="{BA6CB8E3-1D60-2A45-8F98-B98F9CED3EF3}" type="pres">
      <dgm:prSet presAssocID="{8EAC25DA-1B14-A145-B563-31E8B8616818}" presName="root2" presStyleCnt="0"/>
      <dgm:spPr/>
    </dgm:pt>
    <dgm:pt modelId="{F5658DCA-B1EA-AC4F-A4F5-F4480691A284}" type="pres">
      <dgm:prSet presAssocID="{8EAC25DA-1B14-A145-B563-31E8B8616818}" presName="LevelTwoTextNode" presStyleLbl="node2" presStyleIdx="0" presStyleCnt="8" custScaleX="209636" custScaleY="156877" custLinFactNeighborX="2854" custLinFactNeighborY="-5471">
        <dgm:presLayoutVars>
          <dgm:chPref val="3"/>
        </dgm:presLayoutVars>
      </dgm:prSet>
      <dgm:spPr/>
      <dgm:t>
        <a:bodyPr/>
        <a:lstStyle/>
        <a:p>
          <a:endParaRPr lang="en-US"/>
        </a:p>
      </dgm:t>
    </dgm:pt>
    <dgm:pt modelId="{CDACD2D8-3706-094B-B631-46AC1E61E05C}" type="pres">
      <dgm:prSet presAssocID="{8EAC25DA-1B14-A145-B563-31E8B8616818}" presName="level3hierChild" presStyleCnt="0"/>
      <dgm:spPr/>
    </dgm:pt>
    <dgm:pt modelId="{17795CA6-FEC6-194A-9AC9-57827FF6361F}" type="pres">
      <dgm:prSet presAssocID="{66C94DEC-41BB-AB45-B223-FF2E7CCBC9BE}" presName="conn2-1" presStyleLbl="parChTrans1D2" presStyleIdx="1" presStyleCnt="8"/>
      <dgm:spPr/>
      <dgm:t>
        <a:bodyPr/>
        <a:lstStyle/>
        <a:p>
          <a:endParaRPr lang="en-US"/>
        </a:p>
      </dgm:t>
    </dgm:pt>
    <dgm:pt modelId="{418E9031-0BE1-114D-9AE4-A9D38F306C78}" type="pres">
      <dgm:prSet presAssocID="{66C94DEC-41BB-AB45-B223-FF2E7CCBC9BE}" presName="connTx" presStyleLbl="parChTrans1D2" presStyleIdx="1" presStyleCnt="8"/>
      <dgm:spPr/>
      <dgm:t>
        <a:bodyPr/>
        <a:lstStyle/>
        <a:p>
          <a:endParaRPr lang="en-US"/>
        </a:p>
      </dgm:t>
    </dgm:pt>
    <dgm:pt modelId="{208137B0-5684-E74F-8219-BCA4DE528625}" type="pres">
      <dgm:prSet presAssocID="{F7FA23D1-29DD-D246-AB45-6CD4E6EE3D6D}" presName="root2" presStyleCnt="0"/>
      <dgm:spPr/>
    </dgm:pt>
    <dgm:pt modelId="{CC774F49-E44F-7E46-BC50-369996B1AEC8}" type="pres">
      <dgm:prSet presAssocID="{F7FA23D1-29DD-D246-AB45-6CD4E6EE3D6D}" presName="LevelTwoTextNode" presStyleLbl="node2" presStyleIdx="1" presStyleCnt="8" custScaleX="208090" custScaleY="151727">
        <dgm:presLayoutVars>
          <dgm:chPref val="3"/>
        </dgm:presLayoutVars>
      </dgm:prSet>
      <dgm:spPr/>
      <dgm:t>
        <a:bodyPr/>
        <a:lstStyle/>
        <a:p>
          <a:endParaRPr lang="en-US"/>
        </a:p>
      </dgm:t>
    </dgm:pt>
    <dgm:pt modelId="{F4837E9F-993E-9742-86AB-86536D362C30}" type="pres">
      <dgm:prSet presAssocID="{F7FA23D1-29DD-D246-AB45-6CD4E6EE3D6D}" presName="level3hierChild" presStyleCnt="0"/>
      <dgm:spPr/>
    </dgm:pt>
    <dgm:pt modelId="{FC3D8595-FFD7-2B4B-95D9-F3A697B3072D}" type="pres">
      <dgm:prSet presAssocID="{150DD269-702A-384F-9E55-F775D9B804B9}" presName="conn2-1" presStyleLbl="parChTrans1D2" presStyleIdx="2" presStyleCnt="8"/>
      <dgm:spPr/>
      <dgm:t>
        <a:bodyPr/>
        <a:lstStyle/>
        <a:p>
          <a:endParaRPr lang="en-US"/>
        </a:p>
      </dgm:t>
    </dgm:pt>
    <dgm:pt modelId="{0AD1A4D0-8FBF-2946-A670-C76B1A6C15D6}" type="pres">
      <dgm:prSet presAssocID="{150DD269-702A-384F-9E55-F775D9B804B9}" presName="connTx" presStyleLbl="parChTrans1D2" presStyleIdx="2" presStyleCnt="8"/>
      <dgm:spPr/>
      <dgm:t>
        <a:bodyPr/>
        <a:lstStyle/>
        <a:p>
          <a:endParaRPr lang="en-US"/>
        </a:p>
      </dgm:t>
    </dgm:pt>
    <dgm:pt modelId="{71EA69E9-3F73-8146-9A7B-DAC5D697441F}" type="pres">
      <dgm:prSet presAssocID="{2ADBF090-F2CF-7743-82EE-0BAE94F0DB3F}" presName="root2" presStyleCnt="0"/>
      <dgm:spPr/>
    </dgm:pt>
    <dgm:pt modelId="{6D0CCE23-6C90-4E47-96FC-DD21FB1B7079}" type="pres">
      <dgm:prSet presAssocID="{2ADBF090-F2CF-7743-82EE-0BAE94F0DB3F}" presName="LevelTwoTextNode" presStyleLbl="node2" presStyleIdx="2" presStyleCnt="8" custScaleX="208647" custScaleY="147315">
        <dgm:presLayoutVars>
          <dgm:chPref val="3"/>
        </dgm:presLayoutVars>
      </dgm:prSet>
      <dgm:spPr/>
      <dgm:t>
        <a:bodyPr/>
        <a:lstStyle/>
        <a:p>
          <a:endParaRPr lang="en-US"/>
        </a:p>
      </dgm:t>
    </dgm:pt>
    <dgm:pt modelId="{615D2A02-D81C-B845-A868-74D9C6A3C8D6}" type="pres">
      <dgm:prSet presAssocID="{2ADBF090-F2CF-7743-82EE-0BAE94F0DB3F}" presName="level3hierChild" presStyleCnt="0"/>
      <dgm:spPr/>
    </dgm:pt>
    <dgm:pt modelId="{97451A92-5CCE-DB4B-AAB8-D30AF5F67D2E}" type="pres">
      <dgm:prSet presAssocID="{8917184A-AA55-424D-8AFB-34AD03D3DB63}" presName="conn2-1" presStyleLbl="parChTrans1D2" presStyleIdx="3" presStyleCnt="8"/>
      <dgm:spPr/>
      <dgm:t>
        <a:bodyPr/>
        <a:lstStyle/>
        <a:p>
          <a:endParaRPr lang="en-US"/>
        </a:p>
      </dgm:t>
    </dgm:pt>
    <dgm:pt modelId="{022BB883-F816-9D49-805F-0AE9580C2CB7}" type="pres">
      <dgm:prSet presAssocID="{8917184A-AA55-424D-8AFB-34AD03D3DB63}" presName="connTx" presStyleLbl="parChTrans1D2" presStyleIdx="3" presStyleCnt="8"/>
      <dgm:spPr/>
      <dgm:t>
        <a:bodyPr/>
        <a:lstStyle/>
        <a:p>
          <a:endParaRPr lang="en-US"/>
        </a:p>
      </dgm:t>
    </dgm:pt>
    <dgm:pt modelId="{B839B993-1BD9-FC4D-A963-89C3AEC12D34}" type="pres">
      <dgm:prSet presAssocID="{9047BDD3-AABA-4749-A499-DB45B8323FED}" presName="root2" presStyleCnt="0"/>
      <dgm:spPr/>
    </dgm:pt>
    <dgm:pt modelId="{D98ACE5B-3629-BA4A-B8D1-61FFD9126F8E}" type="pres">
      <dgm:prSet presAssocID="{9047BDD3-AABA-4749-A499-DB45B8323FED}" presName="LevelTwoTextNode" presStyleLbl="node2" presStyleIdx="3" presStyleCnt="8" custScaleX="208647" custScaleY="144292">
        <dgm:presLayoutVars>
          <dgm:chPref val="3"/>
        </dgm:presLayoutVars>
      </dgm:prSet>
      <dgm:spPr/>
      <dgm:t>
        <a:bodyPr/>
        <a:lstStyle/>
        <a:p>
          <a:endParaRPr lang="en-US"/>
        </a:p>
      </dgm:t>
    </dgm:pt>
    <dgm:pt modelId="{32D9D914-804C-D643-A07D-49DA37B27845}" type="pres">
      <dgm:prSet presAssocID="{9047BDD3-AABA-4749-A499-DB45B8323FED}" presName="level3hierChild" presStyleCnt="0"/>
      <dgm:spPr/>
    </dgm:pt>
    <dgm:pt modelId="{ABC01204-129C-1E4E-A66C-30DD5E59E87F}" type="pres">
      <dgm:prSet presAssocID="{410CE0B1-917C-4046-8AB4-3727E49B40D7}" presName="conn2-1" presStyleLbl="parChTrans1D2" presStyleIdx="4" presStyleCnt="8"/>
      <dgm:spPr/>
      <dgm:t>
        <a:bodyPr/>
        <a:lstStyle/>
        <a:p>
          <a:endParaRPr lang="en-US"/>
        </a:p>
      </dgm:t>
    </dgm:pt>
    <dgm:pt modelId="{A09F4CD7-2F4B-5644-B97A-69AAA5595A67}" type="pres">
      <dgm:prSet presAssocID="{410CE0B1-917C-4046-8AB4-3727E49B40D7}" presName="connTx" presStyleLbl="parChTrans1D2" presStyleIdx="4" presStyleCnt="8"/>
      <dgm:spPr/>
      <dgm:t>
        <a:bodyPr/>
        <a:lstStyle/>
        <a:p>
          <a:endParaRPr lang="en-US"/>
        </a:p>
      </dgm:t>
    </dgm:pt>
    <dgm:pt modelId="{74A8468E-A954-2248-B15C-3F731FDEBB82}" type="pres">
      <dgm:prSet presAssocID="{7F999D59-DBAE-4249-9707-119E48A74BC8}" presName="root2" presStyleCnt="0"/>
      <dgm:spPr/>
    </dgm:pt>
    <dgm:pt modelId="{FFF25126-CC44-614E-A955-0A1931C6F8DA}" type="pres">
      <dgm:prSet presAssocID="{7F999D59-DBAE-4249-9707-119E48A74BC8}" presName="LevelTwoTextNode" presStyleLbl="node2" presStyleIdx="4" presStyleCnt="8" custScaleX="208647" custScaleY="145983">
        <dgm:presLayoutVars>
          <dgm:chPref val="3"/>
        </dgm:presLayoutVars>
      </dgm:prSet>
      <dgm:spPr/>
      <dgm:t>
        <a:bodyPr/>
        <a:lstStyle/>
        <a:p>
          <a:endParaRPr lang="en-US"/>
        </a:p>
      </dgm:t>
    </dgm:pt>
    <dgm:pt modelId="{B0F03A3C-0512-664A-9AD5-429DA7C72AB9}" type="pres">
      <dgm:prSet presAssocID="{7F999D59-DBAE-4249-9707-119E48A74BC8}" presName="level3hierChild" presStyleCnt="0"/>
      <dgm:spPr/>
    </dgm:pt>
    <dgm:pt modelId="{C0BCCD3E-1FF1-CE44-A298-F663CBC7E01B}" type="pres">
      <dgm:prSet presAssocID="{51F0F23C-45FD-7F4D-B8E0-F9E77CE9C426}" presName="conn2-1" presStyleLbl="parChTrans1D2" presStyleIdx="5" presStyleCnt="8"/>
      <dgm:spPr/>
      <dgm:t>
        <a:bodyPr/>
        <a:lstStyle/>
        <a:p>
          <a:endParaRPr lang="en-US"/>
        </a:p>
      </dgm:t>
    </dgm:pt>
    <dgm:pt modelId="{4021E662-EE77-6243-A852-32BE9A9E9CA2}" type="pres">
      <dgm:prSet presAssocID="{51F0F23C-45FD-7F4D-B8E0-F9E77CE9C426}" presName="connTx" presStyleLbl="parChTrans1D2" presStyleIdx="5" presStyleCnt="8"/>
      <dgm:spPr/>
      <dgm:t>
        <a:bodyPr/>
        <a:lstStyle/>
        <a:p>
          <a:endParaRPr lang="en-US"/>
        </a:p>
      </dgm:t>
    </dgm:pt>
    <dgm:pt modelId="{94F43841-3E8C-0145-991B-E8CE258B8A9E}" type="pres">
      <dgm:prSet presAssocID="{3CD0D18C-ED28-6849-B357-4B1F375E2E18}" presName="root2" presStyleCnt="0"/>
      <dgm:spPr/>
    </dgm:pt>
    <dgm:pt modelId="{9FF84972-37C4-AC4B-B0AE-93EBCBBF27AE}" type="pres">
      <dgm:prSet presAssocID="{3CD0D18C-ED28-6849-B357-4B1F375E2E18}" presName="LevelTwoTextNode" presStyleLbl="node2" presStyleIdx="5" presStyleCnt="8" custScaleX="208192" custScaleY="168453">
        <dgm:presLayoutVars>
          <dgm:chPref val="3"/>
        </dgm:presLayoutVars>
      </dgm:prSet>
      <dgm:spPr/>
      <dgm:t>
        <a:bodyPr/>
        <a:lstStyle/>
        <a:p>
          <a:endParaRPr lang="en-US"/>
        </a:p>
      </dgm:t>
    </dgm:pt>
    <dgm:pt modelId="{78C2D2E1-55DD-0A47-84A6-6CF3B7429AC6}" type="pres">
      <dgm:prSet presAssocID="{3CD0D18C-ED28-6849-B357-4B1F375E2E18}" presName="level3hierChild" presStyleCnt="0"/>
      <dgm:spPr/>
    </dgm:pt>
    <dgm:pt modelId="{2F4C33F8-445C-C846-BB54-4BDDD3069DFC}" type="pres">
      <dgm:prSet presAssocID="{39BF7FAA-34D9-2A44-839E-008CA933B8B8}" presName="conn2-1" presStyleLbl="parChTrans1D2" presStyleIdx="6" presStyleCnt="8"/>
      <dgm:spPr/>
      <dgm:t>
        <a:bodyPr/>
        <a:lstStyle/>
        <a:p>
          <a:endParaRPr lang="en-US"/>
        </a:p>
      </dgm:t>
    </dgm:pt>
    <dgm:pt modelId="{84EEB210-DA65-B642-ABBC-AE752042EDEC}" type="pres">
      <dgm:prSet presAssocID="{39BF7FAA-34D9-2A44-839E-008CA933B8B8}" presName="connTx" presStyleLbl="parChTrans1D2" presStyleIdx="6" presStyleCnt="8"/>
      <dgm:spPr/>
      <dgm:t>
        <a:bodyPr/>
        <a:lstStyle/>
        <a:p>
          <a:endParaRPr lang="en-US"/>
        </a:p>
      </dgm:t>
    </dgm:pt>
    <dgm:pt modelId="{F3D6587F-FADE-BB43-862D-82B38562B9A4}" type="pres">
      <dgm:prSet presAssocID="{2A791386-26C3-4144-9505-3DEA03A734AD}" presName="root2" presStyleCnt="0"/>
      <dgm:spPr/>
    </dgm:pt>
    <dgm:pt modelId="{A5408D57-F72C-434A-8068-3F95D75812C5}" type="pres">
      <dgm:prSet presAssocID="{2A791386-26C3-4144-9505-3DEA03A734AD}" presName="LevelTwoTextNode" presStyleLbl="node2" presStyleIdx="6" presStyleCnt="8" custScaleX="208647" custScaleY="152026">
        <dgm:presLayoutVars>
          <dgm:chPref val="3"/>
        </dgm:presLayoutVars>
      </dgm:prSet>
      <dgm:spPr/>
      <dgm:t>
        <a:bodyPr/>
        <a:lstStyle/>
        <a:p>
          <a:endParaRPr lang="en-US"/>
        </a:p>
      </dgm:t>
    </dgm:pt>
    <dgm:pt modelId="{839010CB-306A-D341-A5C5-BB2B60C283E3}" type="pres">
      <dgm:prSet presAssocID="{2A791386-26C3-4144-9505-3DEA03A734AD}" presName="level3hierChild" presStyleCnt="0"/>
      <dgm:spPr/>
    </dgm:pt>
    <dgm:pt modelId="{8CCF5378-B71E-8B4D-9F5A-18A897655287}" type="pres">
      <dgm:prSet presAssocID="{1DB400AF-2ECC-0E42-A258-7DA0501F6C78}" presName="conn2-1" presStyleLbl="parChTrans1D2" presStyleIdx="7" presStyleCnt="8"/>
      <dgm:spPr/>
      <dgm:t>
        <a:bodyPr/>
        <a:lstStyle/>
        <a:p>
          <a:endParaRPr lang="en-US"/>
        </a:p>
      </dgm:t>
    </dgm:pt>
    <dgm:pt modelId="{031C17EB-FCE6-0248-B553-879F52BDFD51}" type="pres">
      <dgm:prSet presAssocID="{1DB400AF-2ECC-0E42-A258-7DA0501F6C78}" presName="connTx" presStyleLbl="parChTrans1D2" presStyleIdx="7" presStyleCnt="8"/>
      <dgm:spPr/>
      <dgm:t>
        <a:bodyPr/>
        <a:lstStyle/>
        <a:p>
          <a:endParaRPr lang="en-US"/>
        </a:p>
      </dgm:t>
    </dgm:pt>
    <dgm:pt modelId="{94C54787-787C-5E4E-8174-D9CAC8CEFCB1}" type="pres">
      <dgm:prSet presAssocID="{A1A40700-B972-BB47-8ED8-5B54E6AD7791}" presName="root2" presStyleCnt="0"/>
      <dgm:spPr/>
    </dgm:pt>
    <dgm:pt modelId="{2F8BEA25-4296-9B46-A101-77607A68C70B}" type="pres">
      <dgm:prSet presAssocID="{A1A40700-B972-BB47-8ED8-5B54E6AD7791}" presName="LevelTwoTextNode" presStyleLbl="node2" presStyleIdx="7" presStyleCnt="8" custScaleX="208090" custScaleY="169980">
        <dgm:presLayoutVars>
          <dgm:chPref val="3"/>
        </dgm:presLayoutVars>
      </dgm:prSet>
      <dgm:spPr/>
      <dgm:t>
        <a:bodyPr/>
        <a:lstStyle/>
        <a:p>
          <a:endParaRPr lang="en-US"/>
        </a:p>
      </dgm:t>
    </dgm:pt>
    <dgm:pt modelId="{AF4CE32E-2DCC-D64A-A01F-70513E8ADBC3}" type="pres">
      <dgm:prSet presAssocID="{A1A40700-B972-BB47-8ED8-5B54E6AD7791}" presName="level3hierChild" presStyleCnt="0"/>
      <dgm:spPr/>
    </dgm:pt>
  </dgm:ptLst>
  <dgm:cxnLst>
    <dgm:cxn modelId="{E3E41E0D-50A4-8B41-AC3C-CB175A37C035}" type="presOf" srcId="{F9CF8F3D-F5A3-054C-B80F-5BDB084BF047}" destId="{F3F1CFAD-E7C7-264D-8E27-81FD449278E3}" srcOrd="1" destOrd="0" presId="urn:microsoft.com/office/officeart/2008/layout/HorizontalMultiLevelHierarchy"/>
    <dgm:cxn modelId="{4A7F6B55-2490-FA42-AA36-2885211BB599}" type="presOf" srcId="{AB33EE59-B5FB-A74A-ADD0-4B0F8E896B30}" destId="{A1DF2D6A-C4B6-464A-BF66-8B5FF7869E11}" srcOrd="0" destOrd="0" presId="urn:microsoft.com/office/officeart/2008/layout/HorizontalMultiLevelHierarchy"/>
    <dgm:cxn modelId="{57015D2B-2B0D-D04F-A4E5-24A38D48A5F0}" srcId="{764D57F0-4822-D74D-A190-C27753D2F0A6}" destId="{8EAC25DA-1B14-A145-B563-31E8B8616818}" srcOrd="0" destOrd="0" parTransId="{F9CF8F3D-F5A3-054C-B80F-5BDB084BF047}" sibTransId="{1F661C4F-B0B5-6A43-8236-1DB27AE2A8BC}"/>
    <dgm:cxn modelId="{5ACA8B2B-6464-3248-8A81-E4C9E99FC96A}" srcId="{764D57F0-4822-D74D-A190-C27753D2F0A6}" destId="{7F999D59-DBAE-4249-9707-119E48A74BC8}" srcOrd="4" destOrd="0" parTransId="{410CE0B1-917C-4046-8AB4-3727E49B40D7}" sibTransId="{B5278113-05E8-0642-9160-DB66F11DD812}"/>
    <dgm:cxn modelId="{3B664006-C4FC-2249-878D-705C828FD329}" type="presOf" srcId="{150DD269-702A-384F-9E55-F775D9B804B9}" destId="{FC3D8595-FFD7-2B4B-95D9-F3A697B3072D}" srcOrd="0" destOrd="0" presId="urn:microsoft.com/office/officeart/2008/layout/HorizontalMultiLevelHierarchy"/>
    <dgm:cxn modelId="{DDA52CDA-9483-4041-AD88-406A9ACC7675}" type="presOf" srcId="{66C94DEC-41BB-AB45-B223-FF2E7CCBC9BE}" destId="{418E9031-0BE1-114D-9AE4-A9D38F306C78}" srcOrd="1" destOrd="0" presId="urn:microsoft.com/office/officeart/2008/layout/HorizontalMultiLevelHierarchy"/>
    <dgm:cxn modelId="{7CFA2E85-C1CD-AD49-8CB2-21D82A639E2A}" srcId="{764D57F0-4822-D74D-A190-C27753D2F0A6}" destId="{F7FA23D1-29DD-D246-AB45-6CD4E6EE3D6D}" srcOrd="1" destOrd="0" parTransId="{66C94DEC-41BB-AB45-B223-FF2E7CCBC9BE}" sibTransId="{1427587D-7BAC-8741-82FD-3BCC5D7D9BD2}"/>
    <dgm:cxn modelId="{1E1494C6-AD3D-9A4C-BB58-CA323DEE9655}" type="presOf" srcId="{150DD269-702A-384F-9E55-F775D9B804B9}" destId="{0AD1A4D0-8FBF-2946-A670-C76B1A6C15D6}" srcOrd="1" destOrd="0" presId="urn:microsoft.com/office/officeart/2008/layout/HorizontalMultiLevelHierarchy"/>
    <dgm:cxn modelId="{7A13B084-9F5B-D14E-A435-D76A64FA06F5}" type="presOf" srcId="{51F0F23C-45FD-7F4D-B8E0-F9E77CE9C426}" destId="{C0BCCD3E-1FF1-CE44-A298-F663CBC7E01B}" srcOrd="0" destOrd="0" presId="urn:microsoft.com/office/officeart/2008/layout/HorizontalMultiLevelHierarchy"/>
    <dgm:cxn modelId="{BD939C72-97A6-9440-B601-A6544B4C45EB}" type="presOf" srcId="{8EAC25DA-1B14-A145-B563-31E8B8616818}" destId="{F5658DCA-B1EA-AC4F-A4F5-F4480691A284}" srcOrd="0" destOrd="0" presId="urn:microsoft.com/office/officeart/2008/layout/HorizontalMultiLevelHierarchy"/>
    <dgm:cxn modelId="{FFE82744-2BCA-784A-9BD2-9D39BF7B9A84}" type="presOf" srcId="{F7FA23D1-29DD-D246-AB45-6CD4E6EE3D6D}" destId="{CC774F49-E44F-7E46-BC50-369996B1AEC8}" srcOrd="0" destOrd="0" presId="urn:microsoft.com/office/officeart/2008/layout/HorizontalMultiLevelHierarchy"/>
    <dgm:cxn modelId="{03628EE5-19B3-664B-88D7-D1671CB92B08}" srcId="{AB33EE59-B5FB-A74A-ADD0-4B0F8E896B30}" destId="{764D57F0-4822-D74D-A190-C27753D2F0A6}" srcOrd="0" destOrd="0" parTransId="{662965F8-D92C-744D-8D41-DFAB234D06DB}" sibTransId="{28CF1C01-A681-0E41-B4CF-3D51500D98CF}"/>
    <dgm:cxn modelId="{2E50727B-7505-6F4E-858D-B48CEB88A237}" type="presOf" srcId="{410CE0B1-917C-4046-8AB4-3727E49B40D7}" destId="{A09F4CD7-2F4B-5644-B97A-69AAA5595A67}" srcOrd="1" destOrd="0" presId="urn:microsoft.com/office/officeart/2008/layout/HorizontalMultiLevelHierarchy"/>
    <dgm:cxn modelId="{59F5949F-B841-F24B-A3C4-8BD0B4F4C81B}" type="presOf" srcId="{66C94DEC-41BB-AB45-B223-FF2E7CCBC9BE}" destId="{17795CA6-FEC6-194A-9AC9-57827FF6361F}" srcOrd="0" destOrd="0" presId="urn:microsoft.com/office/officeart/2008/layout/HorizontalMultiLevelHierarchy"/>
    <dgm:cxn modelId="{C9008C6C-4BCD-0042-B26A-08367D03F6B1}" type="presOf" srcId="{1DB400AF-2ECC-0E42-A258-7DA0501F6C78}" destId="{031C17EB-FCE6-0248-B553-879F52BDFD51}" srcOrd="1" destOrd="0" presId="urn:microsoft.com/office/officeart/2008/layout/HorizontalMultiLevelHierarchy"/>
    <dgm:cxn modelId="{9B8B71CC-20B1-F642-869E-0F13BA85CCA1}" type="presOf" srcId="{2A791386-26C3-4144-9505-3DEA03A734AD}" destId="{A5408D57-F72C-434A-8068-3F95D75812C5}" srcOrd="0" destOrd="0" presId="urn:microsoft.com/office/officeart/2008/layout/HorizontalMultiLevelHierarchy"/>
    <dgm:cxn modelId="{FEFE7496-2B33-1145-BBDC-0A5170095A7E}" type="presOf" srcId="{F9CF8F3D-F5A3-054C-B80F-5BDB084BF047}" destId="{2A3390FC-5FD4-A84C-A499-D331F8771597}" srcOrd="0" destOrd="0" presId="urn:microsoft.com/office/officeart/2008/layout/HorizontalMultiLevelHierarchy"/>
    <dgm:cxn modelId="{856C678A-422E-8F49-BADD-E747F52C8764}" srcId="{764D57F0-4822-D74D-A190-C27753D2F0A6}" destId="{3CD0D18C-ED28-6849-B357-4B1F375E2E18}" srcOrd="5" destOrd="0" parTransId="{51F0F23C-45FD-7F4D-B8E0-F9E77CE9C426}" sibTransId="{47195914-2353-554D-AE78-5AB185F4D1CA}"/>
    <dgm:cxn modelId="{CAEDC40A-ECE7-3A4E-BC65-1F4A7DB279A6}" type="presOf" srcId="{A1A40700-B972-BB47-8ED8-5B54E6AD7791}" destId="{2F8BEA25-4296-9B46-A101-77607A68C70B}" srcOrd="0" destOrd="0" presId="urn:microsoft.com/office/officeart/2008/layout/HorizontalMultiLevelHierarchy"/>
    <dgm:cxn modelId="{F2B578C0-AAC1-8D4D-96F2-1201023006F2}" type="presOf" srcId="{8917184A-AA55-424D-8AFB-34AD03D3DB63}" destId="{97451A92-5CCE-DB4B-AAB8-D30AF5F67D2E}" srcOrd="0" destOrd="0" presId="urn:microsoft.com/office/officeart/2008/layout/HorizontalMultiLevelHierarchy"/>
    <dgm:cxn modelId="{8C6D36B6-12C3-0B48-B12B-EF004E119429}" srcId="{764D57F0-4822-D74D-A190-C27753D2F0A6}" destId="{2A791386-26C3-4144-9505-3DEA03A734AD}" srcOrd="6" destOrd="0" parTransId="{39BF7FAA-34D9-2A44-839E-008CA933B8B8}" sibTransId="{3DE26081-A93D-B342-8A2B-B8C120FDF843}"/>
    <dgm:cxn modelId="{390B0964-C807-2F41-8508-0614B4320594}" type="presOf" srcId="{39BF7FAA-34D9-2A44-839E-008CA933B8B8}" destId="{84EEB210-DA65-B642-ABBC-AE752042EDEC}" srcOrd="1" destOrd="0" presId="urn:microsoft.com/office/officeart/2008/layout/HorizontalMultiLevelHierarchy"/>
    <dgm:cxn modelId="{A66ACEA9-B48B-6A40-8213-82C56A5BD732}" type="presOf" srcId="{39BF7FAA-34D9-2A44-839E-008CA933B8B8}" destId="{2F4C33F8-445C-C846-BB54-4BDDD3069DFC}" srcOrd="0" destOrd="0" presId="urn:microsoft.com/office/officeart/2008/layout/HorizontalMultiLevelHierarchy"/>
    <dgm:cxn modelId="{DB18E718-D628-784E-84F4-A7AC973A945F}" type="presOf" srcId="{51F0F23C-45FD-7F4D-B8E0-F9E77CE9C426}" destId="{4021E662-EE77-6243-A852-32BE9A9E9CA2}" srcOrd="1" destOrd="0" presId="urn:microsoft.com/office/officeart/2008/layout/HorizontalMultiLevelHierarchy"/>
    <dgm:cxn modelId="{352482B9-22E9-1146-93C1-0CBB41D7C36A}" type="presOf" srcId="{7F999D59-DBAE-4249-9707-119E48A74BC8}" destId="{FFF25126-CC44-614E-A955-0A1931C6F8DA}" srcOrd="0" destOrd="0" presId="urn:microsoft.com/office/officeart/2008/layout/HorizontalMultiLevelHierarchy"/>
    <dgm:cxn modelId="{841B985F-D3C0-8D4B-A4FB-F97233E5383A}" type="presOf" srcId="{1DB400AF-2ECC-0E42-A258-7DA0501F6C78}" destId="{8CCF5378-B71E-8B4D-9F5A-18A897655287}" srcOrd="0" destOrd="0" presId="urn:microsoft.com/office/officeart/2008/layout/HorizontalMultiLevelHierarchy"/>
    <dgm:cxn modelId="{351C4EC3-E3B4-1347-960B-6B82EC993261}" type="presOf" srcId="{410CE0B1-917C-4046-8AB4-3727E49B40D7}" destId="{ABC01204-129C-1E4E-A66C-30DD5E59E87F}" srcOrd="0" destOrd="0" presId="urn:microsoft.com/office/officeart/2008/layout/HorizontalMultiLevelHierarchy"/>
    <dgm:cxn modelId="{3CD71231-7F3E-3B44-BE21-CBAB6880A42D}" type="presOf" srcId="{3CD0D18C-ED28-6849-B357-4B1F375E2E18}" destId="{9FF84972-37C4-AC4B-B0AE-93EBCBBF27AE}" srcOrd="0" destOrd="0" presId="urn:microsoft.com/office/officeart/2008/layout/HorizontalMultiLevelHierarchy"/>
    <dgm:cxn modelId="{ECB5D6F3-C261-BE4B-B1B3-66B80D4365E6}" type="presOf" srcId="{764D57F0-4822-D74D-A190-C27753D2F0A6}" destId="{AEEE3B50-CEF2-B44F-86D9-76DBB7738A5A}" srcOrd="0" destOrd="0" presId="urn:microsoft.com/office/officeart/2008/layout/HorizontalMultiLevelHierarchy"/>
    <dgm:cxn modelId="{1429329E-609C-554D-8A6B-43EE02BED367}" type="presOf" srcId="{2ADBF090-F2CF-7743-82EE-0BAE94F0DB3F}" destId="{6D0CCE23-6C90-4E47-96FC-DD21FB1B7079}" srcOrd="0" destOrd="0" presId="urn:microsoft.com/office/officeart/2008/layout/HorizontalMultiLevelHierarchy"/>
    <dgm:cxn modelId="{B25FC144-4F05-484A-BDBB-5159752A7B43}" type="presOf" srcId="{8917184A-AA55-424D-8AFB-34AD03D3DB63}" destId="{022BB883-F816-9D49-805F-0AE9580C2CB7}" srcOrd="1" destOrd="0" presId="urn:microsoft.com/office/officeart/2008/layout/HorizontalMultiLevelHierarchy"/>
    <dgm:cxn modelId="{55C96821-2914-1E4F-870A-1A2E798B7A46}" type="presOf" srcId="{9047BDD3-AABA-4749-A499-DB45B8323FED}" destId="{D98ACE5B-3629-BA4A-B8D1-61FFD9126F8E}" srcOrd="0" destOrd="0" presId="urn:microsoft.com/office/officeart/2008/layout/HorizontalMultiLevelHierarchy"/>
    <dgm:cxn modelId="{4A750D61-767F-C147-8D9D-4FB55590EE79}" srcId="{764D57F0-4822-D74D-A190-C27753D2F0A6}" destId="{9047BDD3-AABA-4749-A499-DB45B8323FED}" srcOrd="3" destOrd="0" parTransId="{8917184A-AA55-424D-8AFB-34AD03D3DB63}" sibTransId="{5E6BE90D-E57D-914C-82AF-CCE5698DEFF5}"/>
    <dgm:cxn modelId="{95461E12-EAEE-8E47-B604-1D22383BF6C0}" srcId="{764D57F0-4822-D74D-A190-C27753D2F0A6}" destId="{A1A40700-B972-BB47-8ED8-5B54E6AD7791}" srcOrd="7" destOrd="0" parTransId="{1DB400AF-2ECC-0E42-A258-7DA0501F6C78}" sibTransId="{6FEE569A-65AD-B847-A77E-9EEC2C10584A}"/>
    <dgm:cxn modelId="{1AF14F17-4B1C-AD4C-9D65-8B6CF3B808FB}" srcId="{764D57F0-4822-D74D-A190-C27753D2F0A6}" destId="{2ADBF090-F2CF-7743-82EE-0BAE94F0DB3F}" srcOrd="2" destOrd="0" parTransId="{150DD269-702A-384F-9E55-F775D9B804B9}" sibTransId="{8704A01F-05D0-E749-93C4-0FFF91054AAA}"/>
    <dgm:cxn modelId="{71313B15-AAAC-714C-8B38-1B6ED46C462F}" type="presParOf" srcId="{A1DF2D6A-C4B6-464A-BF66-8B5FF7869E11}" destId="{54735BD4-DAB2-444C-93D9-CF8B891B56C3}" srcOrd="0" destOrd="0" presId="urn:microsoft.com/office/officeart/2008/layout/HorizontalMultiLevelHierarchy"/>
    <dgm:cxn modelId="{0B08688A-92AB-C349-B2ED-7A03F9EBD212}" type="presParOf" srcId="{54735BD4-DAB2-444C-93D9-CF8B891B56C3}" destId="{AEEE3B50-CEF2-B44F-86D9-76DBB7738A5A}" srcOrd="0" destOrd="0" presId="urn:microsoft.com/office/officeart/2008/layout/HorizontalMultiLevelHierarchy"/>
    <dgm:cxn modelId="{6FFADD9A-D715-BE4A-98A4-4C3AE5656720}" type="presParOf" srcId="{54735BD4-DAB2-444C-93D9-CF8B891B56C3}" destId="{BA87B483-16F9-9345-B8B1-E38689C99272}" srcOrd="1" destOrd="0" presId="urn:microsoft.com/office/officeart/2008/layout/HorizontalMultiLevelHierarchy"/>
    <dgm:cxn modelId="{450B69E8-04EE-A540-BD12-8865E3CA9D1A}" type="presParOf" srcId="{BA87B483-16F9-9345-B8B1-E38689C99272}" destId="{2A3390FC-5FD4-A84C-A499-D331F8771597}" srcOrd="0" destOrd="0" presId="urn:microsoft.com/office/officeart/2008/layout/HorizontalMultiLevelHierarchy"/>
    <dgm:cxn modelId="{9C6F2900-084A-9A4F-802B-07EC624212BF}" type="presParOf" srcId="{2A3390FC-5FD4-A84C-A499-D331F8771597}" destId="{F3F1CFAD-E7C7-264D-8E27-81FD449278E3}" srcOrd="0" destOrd="0" presId="urn:microsoft.com/office/officeart/2008/layout/HorizontalMultiLevelHierarchy"/>
    <dgm:cxn modelId="{B73F87DB-8967-7C4E-959A-D5534EF75845}" type="presParOf" srcId="{BA87B483-16F9-9345-B8B1-E38689C99272}" destId="{BA6CB8E3-1D60-2A45-8F98-B98F9CED3EF3}" srcOrd="1" destOrd="0" presId="urn:microsoft.com/office/officeart/2008/layout/HorizontalMultiLevelHierarchy"/>
    <dgm:cxn modelId="{2F940483-3322-FA41-8EB5-64BB3F22406A}" type="presParOf" srcId="{BA6CB8E3-1D60-2A45-8F98-B98F9CED3EF3}" destId="{F5658DCA-B1EA-AC4F-A4F5-F4480691A284}" srcOrd="0" destOrd="0" presId="urn:microsoft.com/office/officeart/2008/layout/HorizontalMultiLevelHierarchy"/>
    <dgm:cxn modelId="{A91FD245-11DC-EC4C-AECF-0C9C7C2E2533}" type="presParOf" srcId="{BA6CB8E3-1D60-2A45-8F98-B98F9CED3EF3}" destId="{CDACD2D8-3706-094B-B631-46AC1E61E05C}" srcOrd="1" destOrd="0" presId="urn:microsoft.com/office/officeart/2008/layout/HorizontalMultiLevelHierarchy"/>
    <dgm:cxn modelId="{0798DDC9-5C25-E54C-B202-F22DF566A428}" type="presParOf" srcId="{BA87B483-16F9-9345-B8B1-E38689C99272}" destId="{17795CA6-FEC6-194A-9AC9-57827FF6361F}" srcOrd="2" destOrd="0" presId="urn:microsoft.com/office/officeart/2008/layout/HorizontalMultiLevelHierarchy"/>
    <dgm:cxn modelId="{358D0A57-654B-9545-A234-A3C5FDDBD601}" type="presParOf" srcId="{17795CA6-FEC6-194A-9AC9-57827FF6361F}" destId="{418E9031-0BE1-114D-9AE4-A9D38F306C78}" srcOrd="0" destOrd="0" presId="urn:microsoft.com/office/officeart/2008/layout/HorizontalMultiLevelHierarchy"/>
    <dgm:cxn modelId="{2A987126-0E7B-154D-913A-ADE0ACC4A52F}" type="presParOf" srcId="{BA87B483-16F9-9345-B8B1-E38689C99272}" destId="{208137B0-5684-E74F-8219-BCA4DE528625}" srcOrd="3" destOrd="0" presId="urn:microsoft.com/office/officeart/2008/layout/HorizontalMultiLevelHierarchy"/>
    <dgm:cxn modelId="{8F8CB2F7-B69B-D442-9A24-A3C31CF5DC88}" type="presParOf" srcId="{208137B0-5684-E74F-8219-BCA4DE528625}" destId="{CC774F49-E44F-7E46-BC50-369996B1AEC8}" srcOrd="0" destOrd="0" presId="urn:microsoft.com/office/officeart/2008/layout/HorizontalMultiLevelHierarchy"/>
    <dgm:cxn modelId="{72C8DE08-9C2D-1941-B76E-2D5ED691A945}" type="presParOf" srcId="{208137B0-5684-E74F-8219-BCA4DE528625}" destId="{F4837E9F-993E-9742-86AB-86536D362C30}" srcOrd="1" destOrd="0" presId="urn:microsoft.com/office/officeart/2008/layout/HorizontalMultiLevelHierarchy"/>
    <dgm:cxn modelId="{195F3E5A-A5FE-A745-8BE8-3DA16ED1716C}" type="presParOf" srcId="{BA87B483-16F9-9345-B8B1-E38689C99272}" destId="{FC3D8595-FFD7-2B4B-95D9-F3A697B3072D}" srcOrd="4" destOrd="0" presId="urn:microsoft.com/office/officeart/2008/layout/HorizontalMultiLevelHierarchy"/>
    <dgm:cxn modelId="{162DB1A0-240E-134A-8360-27EFEA56A1D0}" type="presParOf" srcId="{FC3D8595-FFD7-2B4B-95D9-F3A697B3072D}" destId="{0AD1A4D0-8FBF-2946-A670-C76B1A6C15D6}" srcOrd="0" destOrd="0" presId="urn:microsoft.com/office/officeart/2008/layout/HorizontalMultiLevelHierarchy"/>
    <dgm:cxn modelId="{272A182F-25E2-FD44-A926-0AD6C40C9A94}" type="presParOf" srcId="{BA87B483-16F9-9345-B8B1-E38689C99272}" destId="{71EA69E9-3F73-8146-9A7B-DAC5D697441F}" srcOrd="5" destOrd="0" presId="urn:microsoft.com/office/officeart/2008/layout/HorizontalMultiLevelHierarchy"/>
    <dgm:cxn modelId="{CFCC4CE8-2C01-954E-9593-40B212E5E8F9}" type="presParOf" srcId="{71EA69E9-3F73-8146-9A7B-DAC5D697441F}" destId="{6D0CCE23-6C90-4E47-96FC-DD21FB1B7079}" srcOrd="0" destOrd="0" presId="urn:microsoft.com/office/officeart/2008/layout/HorizontalMultiLevelHierarchy"/>
    <dgm:cxn modelId="{D80B900B-F36B-4543-9E6D-369DE022AB94}" type="presParOf" srcId="{71EA69E9-3F73-8146-9A7B-DAC5D697441F}" destId="{615D2A02-D81C-B845-A868-74D9C6A3C8D6}" srcOrd="1" destOrd="0" presId="urn:microsoft.com/office/officeart/2008/layout/HorizontalMultiLevelHierarchy"/>
    <dgm:cxn modelId="{8D198265-0629-B84D-8B14-EF3A410595C2}" type="presParOf" srcId="{BA87B483-16F9-9345-B8B1-E38689C99272}" destId="{97451A92-5CCE-DB4B-AAB8-D30AF5F67D2E}" srcOrd="6" destOrd="0" presId="urn:microsoft.com/office/officeart/2008/layout/HorizontalMultiLevelHierarchy"/>
    <dgm:cxn modelId="{0DE5D357-D4DC-5347-B9A6-6809390459A3}" type="presParOf" srcId="{97451A92-5CCE-DB4B-AAB8-D30AF5F67D2E}" destId="{022BB883-F816-9D49-805F-0AE9580C2CB7}" srcOrd="0" destOrd="0" presId="urn:microsoft.com/office/officeart/2008/layout/HorizontalMultiLevelHierarchy"/>
    <dgm:cxn modelId="{DB87D989-588B-6943-BAAC-457FBC53B857}" type="presParOf" srcId="{BA87B483-16F9-9345-B8B1-E38689C99272}" destId="{B839B993-1BD9-FC4D-A963-89C3AEC12D34}" srcOrd="7" destOrd="0" presId="urn:microsoft.com/office/officeart/2008/layout/HorizontalMultiLevelHierarchy"/>
    <dgm:cxn modelId="{566AC145-8E94-BA46-BBAD-EE782AD88775}" type="presParOf" srcId="{B839B993-1BD9-FC4D-A963-89C3AEC12D34}" destId="{D98ACE5B-3629-BA4A-B8D1-61FFD9126F8E}" srcOrd="0" destOrd="0" presId="urn:microsoft.com/office/officeart/2008/layout/HorizontalMultiLevelHierarchy"/>
    <dgm:cxn modelId="{B8208CF1-FDFD-6A43-961B-A73B0E81AE4A}" type="presParOf" srcId="{B839B993-1BD9-FC4D-A963-89C3AEC12D34}" destId="{32D9D914-804C-D643-A07D-49DA37B27845}" srcOrd="1" destOrd="0" presId="urn:microsoft.com/office/officeart/2008/layout/HorizontalMultiLevelHierarchy"/>
    <dgm:cxn modelId="{18E5D88D-E9E2-7444-B846-C5FAFA45977B}" type="presParOf" srcId="{BA87B483-16F9-9345-B8B1-E38689C99272}" destId="{ABC01204-129C-1E4E-A66C-30DD5E59E87F}" srcOrd="8" destOrd="0" presId="urn:microsoft.com/office/officeart/2008/layout/HorizontalMultiLevelHierarchy"/>
    <dgm:cxn modelId="{6BEBE4AA-9B81-0F4E-B79C-F574CF7155FF}" type="presParOf" srcId="{ABC01204-129C-1E4E-A66C-30DD5E59E87F}" destId="{A09F4CD7-2F4B-5644-B97A-69AAA5595A67}" srcOrd="0" destOrd="0" presId="urn:microsoft.com/office/officeart/2008/layout/HorizontalMultiLevelHierarchy"/>
    <dgm:cxn modelId="{D5027393-B39A-DE43-AC7E-2442F93B597A}" type="presParOf" srcId="{BA87B483-16F9-9345-B8B1-E38689C99272}" destId="{74A8468E-A954-2248-B15C-3F731FDEBB82}" srcOrd="9" destOrd="0" presId="urn:microsoft.com/office/officeart/2008/layout/HorizontalMultiLevelHierarchy"/>
    <dgm:cxn modelId="{C97DCB80-77B7-D24E-B126-916DBFD9CE09}" type="presParOf" srcId="{74A8468E-A954-2248-B15C-3F731FDEBB82}" destId="{FFF25126-CC44-614E-A955-0A1931C6F8DA}" srcOrd="0" destOrd="0" presId="urn:microsoft.com/office/officeart/2008/layout/HorizontalMultiLevelHierarchy"/>
    <dgm:cxn modelId="{B2A1A6E2-676A-8943-86F0-941375429C7A}" type="presParOf" srcId="{74A8468E-A954-2248-B15C-3F731FDEBB82}" destId="{B0F03A3C-0512-664A-9AD5-429DA7C72AB9}" srcOrd="1" destOrd="0" presId="urn:microsoft.com/office/officeart/2008/layout/HorizontalMultiLevelHierarchy"/>
    <dgm:cxn modelId="{720AF13A-C7D6-614B-9A28-F5D3623C9A89}" type="presParOf" srcId="{BA87B483-16F9-9345-B8B1-E38689C99272}" destId="{C0BCCD3E-1FF1-CE44-A298-F663CBC7E01B}" srcOrd="10" destOrd="0" presId="urn:microsoft.com/office/officeart/2008/layout/HorizontalMultiLevelHierarchy"/>
    <dgm:cxn modelId="{B35B459A-CCCC-2945-801A-5580CF2A2D57}" type="presParOf" srcId="{C0BCCD3E-1FF1-CE44-A298-F663CBC7E01B}" destId="{4021E662-EE77-6243-A852-32BE9A9E9CA2}" srcOrd="0" destOrd="0" presId="urn:microsoft.com/office/officeart/2008/layout/HorizontalMultiLevelHierarchy"/>
    <dgm:cxn modelId="{43588D2E-137B-224A-AF45-6637FABCC78E}" type="presParOf" srcId="{BA87B483-16F9-9345-B8B1-E38689C99272}" destId="{94F43841-3E8C-0145-991B-E8CE258B8A9E}" srcOrd="11" destOrd="0" presId="urn:microsoft.com/office/officeart/2008/layout/HorizontalMultiLevelHierarchy"/>
    <dgm:cxn modelId="{1CAF80B8-526C-DE4A-81AE-18E33792DBF1}" type="presParOf" srcId="{94F43841-3E8C-0145-991B-E8CE258B8A9E}" destId="{9FF84972-37C4-AC4B-B0AE-93EBCBBF27AE}" srcOrd="0" destOrd="0" presId="urn:microsoft.com/office/officeart/2008/layout/HorizontalMultiLevelHierarchy"/>
    <dgm:cxn modelId="{639290BC-DDB4-A447-B56E-F41D7F30E893}" type="presParOf" srcId="{94F43841-3E8C-0145-991B-E8CE258B8A9E}" destId="{78C2D2E1-55DD-0A47-84A6-6CF3B7429AC6}" srcOrd="1" destOrd="0" presId="urn:microsoft.com/office/officeart/2008/layout/HorizontalMultiLevelHierarchy"/>
    <dgm:cxn modelId="{1D6E789E-E393-5F4A-B891-E51EE5B25948}" type="presParOf" srcId="{BA87B483-16F9-9345-B8B1-E38689C99272}" destId="{2F4C33F8-445C-C846-BB54-4BDDD3069DFC}" srcOrd="12" destOrd="0" presId="urn:microsoft.com/office/officeart/2008/layout/HorizontalMultiLevelHierarchy"/>
    <dgm:cxn modelId="{534A5081-A99F-4441-A9DA-A8164D372EC4}" type="presParOf" srcId="{2F4C33F8-445C-C846-BB54-4BDDD3069DFC}" destId="{84EEB210-DA65-B642-ABBC-AE752042EDEC}" srcOrd="0" destOrd="0" presId="urn:microsoft.com/office/officeart/2008/layout/HorizontalMultiLevelHierarchy"/>
    <dgm:cxn modelId="{D853EACC-73D7-6041-8328-4DA4DAF2A549}" type="presParOf" srcId="{BA87B483-16F9-9345-B8B1-E38689C99272}" destId="{F3D6587F-FADE-BB43-862D-82B38562B9A4}" srcOrd="13" destOrd="0" presId="urn:microsoft.com/office/officeart/2008/layout/HorizontalMultiLevelHierarchy"/>
    <dgm:cxn modelId="{C385589F-9609-BE40-93CB-10DC3A355124}" type="presParOf" srcId="{F3D6587F-FADE-BB43-862D-82B38562B9A4}" destId="{A5408D57-F72C-434A-8068-3F95D75812C5}" srcOrd="0" destOrd="0" presId="urn:microsoft.com/office/officeart/2008/layout/HorizontalMultiLevelHierarchy"/>
    <dgm:cxn modelId="{B16CD40A-1EE6-E745-9EB7-E3F374A1C125}" type="presParOf" srcId="{F3D6587F-FADE-BB43-862D-82B38562B9A4}" destId="{839010CB-306A-D341-A5C5-BB2B60C283E3}" srcOrd="1" destOrd="0" presId="urn:microsoft.com/office/officeart/2008/layout/HorizontalMultiLevelHierarchy"/>
    <dgm:cxn modelId="{A11E5CEF-AA99-694A-B840-71403A45E3EE}" type="presParOf" srcId="{BA87B483-16F9-9345-B8B1-E38689C99272}" destId="{8CCF5378-B71E-8B4D-9F5A-18A897655287}" srcOrd="14" destOrd="0" presId="urn:microsoft.com/office/officeart/2008/layout/HorizontalMultiLevelHierarchy"/>
    <dgm:cxn modelId="{826C6FEA-D814-F449-AE5B-87C433556B2E}" type="presParOf" srcId="{8CCF5378-B71E-8B4D-9F5A-18A897655287}" destId="{031C17EB-FCE6-0248-B553-879F52BDFD51}" srcOrd="0" destOrd="0" presId="urn:microsoft.com/office/officeart/2008/layout/HorizontalMultiLevelHierarchy"/>
    <dgm:cxn modelId="{0A83F4BB-4DBD-6940-B213-14C8A5B1A21F}" type="presParOf" srcId="{BA87B483-16F9-9345-B8B1-E38689C99272}" destId="{94C54787-787C-5E4E-8174-D9CAC8CEFCB1}" srcOrd="15" destOrd="0" presId="urn:microsoft.com/office/officeart/2008/layout/HorizontalMultiLevelHierarchy"/>
    <dgm:cxn modelId="{DB15EC74-8FC6-C14D-BC98-FA0DBE8C216F}" type="presParOf" srcId="{94C54787-787C-5E4E-8174-D9CAC8CEFCB1}" destId="{2F8BEA25-4296-9B46-A101-77607A68C70B}" srcOrd="0" destOrd="0" presId="urn:microsoft.com/office/officeart/2008/layout/HorizontalMultiLevelHierarchy"/>
    <dgm:cxn modelId="{AE46C123-E7BF-B747-95BD-F061865D64ED}" type="presParOf" srcId="{94C54787-787C-5E4E-8174-D9CAC8CEFCB1}" destId="{AF4CE32E-2DCC-D64A-A01F-70513E8ADBC3}" srcOrd="1" destOrd="0" presId="urn:microsoft.com/office/officeart/2008/layout/HorizontalMultiLevelHierarchy"/>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39F93F1-3427-44A0-8CB4-196EEE0670E4}" type="doc">
      <dgm:prSet loTypeId="urn:microsoft.com/office/officeart/2005/8/layout/vList6" loCatId="process" qsTypeId="urn:microsoft.com/office/officeart/2005/8/quickstyle/3d2" qsCatId="3D" csTypeId="urn:microsoft.com/office/officeart/2005/8/colors/colorful2" csCatId="colorful" phldr="1"/>
      <dgm:spPr/>
      <dgm:t>
        <a:bodyPr/>
        <a:lstStyle/>
        <a:p>
          <a:endParaRPr lang="en-ZA"/>
        </a:p>
      </dgm:t>
    </dgm:pt>
    <dgm:pt modelId="{4128A8DC-6CD5-458D-87E6-D04E9727B08D}">
      <dgm:prSet phldrT="[Text]" custT="1"/>
      <dgm:spPr/>
      <dgm:t>
        <a:bodyPr/>
        <a:lstStyle/>
        <a:p>
          <a:pPr algn="ctr"/>
          <a:r>
            <a:rPr lang="en-US" sz="2400" b="1" dirty="0"/>
            <a:t>Provincial</a:t>
          </a:r>
          <a:endParaRPr lang="en-ZA" sz="2400" b="1" dirty="0"/>
        </a:p>
      </dgm:t>
    </dgm:pt>
    <dgm:pt modelId="{0ED5C886-592D-465E-95D8-24FAD8EFC0B8}" type="parTrans" cxnId="{4D91267E-F9D8-4C2C-B738-277322EF5EE1}">
      <dgm:prSet/>
      <dgm:spPr/>
      <dgm:t>
        <a:bodyPr/>
        <a:lstStyle/>
        <a:p>
          <a:endParaRPr lang="en-ZA"/>
        </a:p>
      </dgm:t>
    </dgm:pt>
    <dgm:pt modelId="{2A2AE017-5EFA-4ACF-80F0-A0A197EB996C}" type="sibTrans" cxnId="{4D91267E-F9D8-4C2C-B738-277322EF5EE1}">
      <dgm:prSet/>
      <dgm:spPr/>
      <dgm:t>
        <a:bodyPr/>
        <a:lstStyle/>
        <a:p>
          <a:endParaRPr lang="en-ZA"/>
        </a:p>
      </dgm:t>
    </dgm:pt>
    <dgm:pt modelId="{35022E78-D0D1-4E4A-8475-6FF0EF07F8C6}">
      <dgm:prSet phldrT="[Text]" custT="1"/>
      <dgm:spPr/>
      <dgm:t>
        <a:bodyPr anchor="ctr"/>
        <a:lstStyle/>
        <a:p>
          <a:pPr marL="182563" indent="-182563">
            <a:spcAft>
              <a:spcPts val="600"/>
            </a:spcAft>
            <a:buFont typeface="Wingdings" panose="05000000000000000000" pitchFamily="2" charset="2"/>
            <a:buChar char="§"/>
          </a:pPr>
          <a:r>
            <a:rPr lang="en-US" sz="1050" dirty="0">
              <a:latin typeface="Arial" panose="020B0604020202020204" pitchFamily="34" charset="0"/>
              <a:cs typeface="Arial" panose="020B0604020202020204" pitchFamily="34" charset="0"/>
            </a:rPr>
            <a:t>The Province has categorized the MAPSEZ as a catalytic project for economic development, therefore progress and challenges are discussed at the Provincial EXCO, Budget Lekgotlas etc. </a:t>
          </a:r>
          <a:endParaRPr lang="en-ZA" sz="1050" dirty="0">
            <a:latin typeface="Arial" panose="020B0604020202020204" pitchFamily="34" charset="0"/>
            <a:cs typeface="Arial" panose="020B0604020202020204" pitchFamily="34" charset="0"/>
          </a:endParaRPr>
        </a:p>
      </dgm:t>
    </dgm:pt>
    <dgm:pt modelId="{587BB839-D411-404A-AFFE-DF53CA4B8EA2}" type="parTrans" cxnId="{9DE67661-B5ED-4C11-B326-0DA23BFD9821}">
      <dgm:prSet/>
      <dgm:spPr/>
      <dgm:t>
        <a:bodyPr/>
        <a:lstStyle/>
        <a:p>
          <a:endParaRPr lang="en-ZA"/>
        </a:p>
      </dgm:t>
    </dgm:pt>
    <dgm:pt modelId="{95F8553A-F0FA-447F-AA6E-C8A6BD426690}" type="sibTrans" cxnId="{9DE67661-B5ED-4C11-B326-0DA23BFD9821}">
      <dgm:prSet/>
      <dgm:spPr/>
      <dgm:t>
        <a:bodyPr/>
        <a:lstStyle/>
        <a:p>
          <a:endParaRPr lang="en-ZA"/>
        </a:p>
      </dgm:t>
    </dgm:pt>
    <dgm:pt modelId="{8F0CA56C-DF3C-40AB-90AB-C0C29169D15B}">
      <dgm:prSet phldrT="[Text]" custT="1"/>
      <dgm:spPr/>
      <dgm:t>
        <a:bodyPr/>
        <a:lstStyle/>
        <a:p>
          <a:pPr algn="l"/>
          <a:r>
            <a:rPr lang="en-US" sz="3900" dirty="0"/>
            <a:t> </a:t>
          </a:r>
          <a:r>
            <a:rPr lang="en-US" sz="2800" b="1" dirty="0"/>
            <a:t>Local </a:t>
          </a:r>
          <a:endParaRPr lang="en-ZA" sz="2800" b="1" dirty="0"/>
        </a:p>
      </dgm:t>
    </dgm:pt>
    <dgm:pt modelId="{7F049F0F-F4AA-454A-868C-130A59E6EB0A}" type="parTrans" cxnId="{3742E299-F08C-4E60-BAD0-A84A09C94D8F}">
      <dgm:prSet/>
      <dgm:spPr/>
      <dgm:t>
        <a:bodyPr/>
        <a:lstStyle/>
        <a:p>
          <a:endParaRPr lang="en-ZA"/>
        </a:p>
      </dgm:t>
    </dgm:pt>
    <dgm:pt modelId="{11D0C7AF-0566-4767-AA31-2F8DD8896D64}" type="sibTrans" cxnId="{3742E299-F08C-4E60-BAD0-A84A09C94D8F}">
      <dgm:prSet/>
      <dgm:spPr/>
      <dgm:t>
        <a:bodyPr/>
        <a:lstStyle/>
        <a:p>
          <a:endParaRPr lang="en-ZA"/>
        </a:p>
      </dgm:t>
    </dgm:pt>
    <dgm:pt modelId="{9EDA32F0-5B7D-4131-8682-F50C65CA1E87}">
      <dgm:prSet phldrT="[Text]" custT="1"/>
      <dgm:spPr/>
      <dgm:t>
        <a:bodyPr anchor="ctr"/>
        <a:lstStyle/>
        <a:p>
          <a:pPr marL="182563" indent="-182563">
            <a:spcBef>
              <a:spcPts val="600"/>
            </a:spcBef>
            <a:spcAft>
              <a:spcPts val="600"/>
            </a:spcAft>
            <a:buFont typeface="Wingdings" panose="05000000000000000000" pitchFamily="2" charset="2"/>
            <a:buChar char="§"/>
          </a:pPr>
          <a:r>
            <a:rPr lang="en-US" sz="1000" dirty="0">
              <a:latin typeface="Arial" panose="020B0604020202020204" pitchFamily="34" charset="0"/>
              <a:cs typeface="Arial" panose="020B0604020202020204" pitchFamily="34" charset="0"/>
            </a:rPr>
            <a:t>The MAPSEZ actively participates at the District Development Model Committee to ensure that our infrastructure projects receive attention and also to ensure coordinated service delivery in particular job creation and support to the investors.  </a:t>
          </a:r>
          <a:endParaRPr lang="en-ZA" sz="1000" dirty="0">
            <a:latin typeface="Arial" panose="020B0604020202020204" pitchFamily="34" charset="0"/>
            <a:cs typeface="Arial" panose="020B0604020202020204" pitchFamily="34" charset="0"/>
          </a:endParaRPr>
        </a:p>
      </dgm:t>
    </dgm:pt>
    <dgm:pt modelId="{83B688B8-2A26-4AC0-B292-1915FAC909B6}" type="parTrans" cxnId="{A343321B-B8A0-49D9-9ECF-5702F6AE6169}">
      <dgm:prSet/>
      <dgm:spPr/>
      <dgm:t>
        <a:bodyPr/>
        <a:lstStyle/>
        <a:p>
          <a:endParaRPr lang="en-ZA"/>
        </a:p>
      </dgm:t>
    </dgm:pt>
    <dgm:pt modelId="{C0FBE773-F14E-43BF-A6B7-C9113881FDC3}" type="sibTrans" cxnId="{A343321B-B8A0-49D9-9ECF-5702F6AE6169}">
      <dgm:prSet/>
      <dgm:spPr/>
      <dgm:t>
        <a:bodyPr/>
        <a:lstStyle/>
        <a:p>
          <a:endParaRPr lang="en-ZA"/>
        </a:p>
      </dgm:t>
    </dgm:pt>
    <dgm:pt modelId="{B5F8A7B6-D5E3-4AA6-A96F-EEE12EFAC30F}">
      <dgm:prSet custT="1"/>
      <dgm:spPr/>
      <dgm:t>
        <a:bodyPr/>
        <a:lstStyle/>
        <a:p>
          <a:r>
            <a:rPr lang="en-US" sz="2400" b="1" dirty="0"/>
            <a:t>National</a:t>
          </a:r>
          <a:endParaRPr lang="en-ZA" sz="2400" b="1" dirty="0"/>
        </a:p>
      </dgm:t>
    </dgm:pt>
    <dgm:pt modelId="{090E50FE-50D5-40C8-9DC8-0D169973C392}" type="parTrans" cxnId="{28732784-2257-4C68-9143-72D41647C859}">
      <dgm:prSet/>
      <dgm:spPr/>
      <dgm:t>
        <a:bodyPr/>
        <a:lstStyle/>
        <a:p>
          <a:endParaRPr lang="en-ZA"/>
        </a:p>
      </dgm:t>
    </dgm:pt>
    <dgm:pt modelId="{9D60709D-9002-411A-98C3-136ACF4DD51E}" type="sibTrans" cxnId="{28732784-2257-4C68-9143-72D41647C859}">
      <dgm:prSet/>
      <dgm:spPr/>
      <dgm:t>
        <a:bodyPr/>
        <a:lstStyle/>
        <a:p>
          <a:endParaRPr lang="en-ZA"/>
        </a:p>
      </dgm:t>
    </dgm:pt>
    <dgm:pt modelId="{EEC43CB0-3DCC-47E3-837C-9B7D7B681A64}">
      <dgm:prSet custT="1"/>
      <dgm:spPr/>
      <dgm:t>
        <a:bodyPr anchor="ctr"/>
        <a:lstStyle/>
        <a:p>
          <a:pPr marL="182563" indent="-182563">
            <a:spcAft>
              <a:spcPct val="15000"/>
            </a:spcAft>
            <a:buFont typeface="Wingdings" panose="05000000000000000000" pitchFamily="2" charset="2"/>
            <a:buChar char="§"/>
            <a:tabLst>
              <a:tab pos="87313" algn="l"/>
            </a:tabLst>
          </a:pPr>
          <a:r>
            <a:rPr lang="en-US" sz="1000" dirty="0">
              <a:latin typeface="Arial" panose="020B0604020202020204" pitchFamily="34" charset="0"/>
              <a:cs typeface="Arial" panose="020B0604020202020204" pitchFamily="34" charset="0"/>
            </a:rPr>
            <a:t>SEZ CEO Forums to enable collective ideas on SEZ strategies and development</a:t>
          </a:r>
          <a:endParaRPr lang="en-ZA" sz="1000" dirty="0">
            <a:latin typeface="Arial" panose="020B0604020202020204" pitchFamily="34" charset="0"/>
            <a:cs typeface="Arial" panose="020B0604020202020204" pitchFamily="34" charset="0"/>
          </a:endParaRPr>
        </a:p>
      </dgm:t>
    </dgm:pt>
    <dgm:pt modelId="{C68C2491-310E-4BF6-9437-896D56176FD0}" type="parTrans" cxnId="{1C21BFF8-3FA8-4C28-93D5-A7352D5D0BEF}">
      <dgm:prSet/>
      <dgm:spPr/>
      <dgm:t>
        <a:bodyPr/>
        <a:lstStyle/>
        <a:p>
          <a:endParaRPr lang="en-ZA"/>
        </a:p>
      </dgm:t>
    </dgm:pt>
    <dgm:pt modelId="{3A3C8F24-5846-4ACF-A8E1-E57E95FEA8B3}" type="sibTrans" cxnId="{1C21BFF8-3FA8-4C28-93D5-A7352D5D0BEF}">
      <dgm:prSet/>
      <dgm:spPr/>
      <dgm:t>
        <a:bodyPr/>
        <a:lstStyle/>
        <a:p>
          <a:endParaRPr lang="en-ZA"/>
        </a:p>
      </dgm:t>
    </dgm:pt>
    <dgm:pt modelId="{1F90692C-2039-464F-B0BE-114CF8C5625A}">
      <dgm:prSet custT="1"/>
      <dgm:spPr/>
      <dgm:t>
        <a:bodyPr anchor="ctr"/>
        <a:lstStyle/>
        <a:p>
          <a:pPr marL="182563" indent="-182563">
            <a:spcAft>
              <a:spcPts val="600"/>
            </a:spcAft>
            <a:buFont typeface="Wingdings" panose="05000000000000000000" pitchFamily="2" charset="2"/>
            <a:buChar char="§"/>
            <a:tabLst>
              <a:tab pos="87313" algn="l"/>
            </a:tabLst>
          </a:pPr>
          <a:r>
            <a:rPr lang="en-US" sz="1000" dirty="0">
              <a:latin typeface="Arial" panose="020B0604020202020204" pitchFamily="34" charset="0"/>
              <a:cs typeface="Arial" panose="020B0604020202020204" pitchFamily="34" charset="0"/>
            </a:rPr>
            <a:t>There is ongoing collaboration with the DTIC as the key stakeholder for policy direction, monitoring and funding. Institutions such as the IDC and DBSA also plays a role on technical support for infrastructure projects and IDC for funding of our investors.   </a:t>
          </a:r>
          <a:endParaRPr lang="en-ZA" sz="1100" dirty="0">
            <a:latin typeface="Arial" panose="020B0604020202020204" pitchFamily="34" charset="0"/>
            <a:cs typeface="Arial" panose="020B0604020202020204" pitchFamily="34" charset="0"/>
          </a:endParaRPr>
        </a:p>
      </dgm:t>
    </dgm:pt>
    <dgm:pt modelId="{1A9DEC99-0B10-44C6-8312-1928C197754B}" type="parTrans" cxnId="{79FDCFA7-C718-4AD4-91B2-9BE669A4EC5A}">
      <dgm:prSet/>
      <dgm:spPr/>
      <dgm:t>
        <a:bodyPr/>
        <a:lstStyle/>
        <a:p>
          <a:endParaRPr lang="en-ZA"/>
        </a:p>
      </dgm:t>
    </dgm:pt>
    <dgm:pt modelId="{00259E94-50A0-4874-974F-9DC3ED150458}" type="sibTrans" cxnId="{79FDCFA7-C718-4AD4-91B2-9BE669A4EC5A}">
      <dgm:prSet/>
      <dgm:spPr/>
      <dgm:t>
        <a:bodyPr/>
        <a:lstStyle/>
        <a:p>
          <a:endParaRPr lang="en-ZA"/>
        </a:p>
      </dgm:t>
    </dgm:pt>
    <dgm:pt modelId="{DBD4FDC3-A8CF-4C91-AA2A-B4D60E3F5F71}">
      <dgm:prSet phldrT="[Text]" custT="1"/>
      <dgm:spPr/>
      <dgm:t>
        <a:bodyPr anchor="ctr"/>
        <a:lstStyle/>
        <a:p>
          <a:pPr marL="182563" indent="-182563">
            <a:spcAft>
              <a:spcPts val="600"/>
            </a:spcAft>
            <a:buFont typeface="Wingdings" panose="05000000000000000000" pitchFamily="2" charset="2"/>
            <a:buChar char="§"/>
          </a:pPr>
          <a:r>
            <a:rPr lang="en-US" sz="1050" dirty="0">
              <a:latin typeface="Arial" panose="020B0604020202020204" pitchFamily="34" charset="0"/>
              <a:cs typeface="Arial" panose="020B0604020202020204" pitchFamily="34" charset="0"/>
            </a:rPr>
            <a:t>There is ongoing collaboration between DESTEA on initiatives for investment attraction, economic development strategies and governance.. </a:t>
          </a:r>
          <a:endParaRPr lang="en-ZA" sz="1050" dirty="0">
            <a:latin typeface="Arial" panose="020B0604020202020204" pitchFamily="34" charset="0"/>
            <a:cs typeface="Arial" panose="020B0604020202020204" pitchFamily="34" charset="0"/>
          </a:endParaRPr>
        </a:p>
      </dgm:t>
    </dgm:pt>
    <dgm:pt modelId="{300221A1-4455-4520-8F22-F2033694C7F3}" type="parTrans" cxnId="{C11D7E62-A868-41EC-B663-5F1E08A2831C}">
      <dgm:prSet/>
      <dgm:spPr/>
      <dgm:t>
        <a:bodyPr/>
        <a:lstStyle/>
        <a:p>
          <a:endParaRPr lang="en-ZA"/>
        </a:p>
      </dgm:t>
    </dgm:pt>
    <dgm:pt modelId="{43A8D5F9-C44D-4B14-80F5-279D91B5E987}" type="sibTrans" cxnId="{C11D7E62-A868-41EC-B663-5F1E08A2831C}">
      <dgm:prSet/>
      <dgm:spPr/>
      <dgm:t>
        <a:bodyPr/>
        <a:lstStyle/>
        <a:p>
          <a:endParaRPr lang="en-ZA"/>
        </a:p>
      </dgm:t>
    </dgm:pt>
    <dgm:pt modelId="{B6AE3F7D-4ABF-46BE-92B1-6A6C62289708}">
      <dgm:prSet phldrT="[Text]" custT="1"/>
      <dgm:spPr/>
      <dgm:t>
        <a:bodyPr anchor="ctr"/>
        <a:lstStyle/>
        <a:p>
          <a:pPr marL="182563" indent="-182563">
            <a:spcAft>
              <a:spcPct val="15000"/>
            </a:spcAft>
            <a:buFont typeface="Wingdings" panose="05000000000000000000" pitchFamily="2" charset="2"/>
            <a:buChar char="§"/>
          </a:pPr>
          <a:r>
            <a:rPr lang="en-US" sz="1050" dirty="0">
              <a:latin typeface="Arial" panose="020B0604020202020204" pitchFamily="34" charset="0"/>
              <a:cs typeface="Arial" panose="020B0604020202020204" pitchFamily="34" charset="0"/>
            </a:rPr>
            <a:t>There are leads directed from the Province to the SEZ. We also collaborate closely the Provincial  Treasury regarding funding and support for ensuring that the SEZ is sustainable</a:t>
          </a:r>
          <a:r>
            <a:rPr lang="en-US" sz="1100" dirty="0"/>
            <a:t>. </a:t>
          </a:r>
          <a:endParaRPr lang="en-ZA" sz="1100" dirty="0"/>
        </a:p>
      </dgm:t>
    </dgm:pt>
    <dgm:pt modelId="{AFB4A827-493D-4F08-94B6-97A16247BC53}" type="parTrans" cxnId="{29EB83B5-DD44-4ADB-BE4D-0338A597F6C0}">
      <dgm:prSet/>
      <dgm:spPr/>
      <dgm:t>
        <a:bodyPr/>
        <a:lstStyle/>
        <a:p>
          <a:endParaRPr lang="en-US"/>
        </a:p>
      </dgm:t>
    </dgm:pt>
    <dgm:pt modelId="{55D6EC85-4AB0-46C8-BE32-8677D1AD1C24}" type="sibTrans" cxnId="{29EB83B5-DD44-4ADB-BE4D-0338A597F6C0}">
      <dgm:prSet/>
      <dgm:spPr/>
      <dgm:t>
        <a:bodyPr/>
        <a:lstStyle/>
        <a:p>
          <a:endParaRPr lang="en-US"/>
        </a:p>
      </dgm:t>
    </dgm:pt>
    <dgm:pt modelId="{38B04344-388F-4949-99B7-FB25608FAECC}">
      <dgm:prSet phldrT="[Text]" custT="1"/>
      <dgm:spPr/>
      <dgm:t>
        <a:bodyPr anchor="ctr"/>
        <a:lstStyle/>
        <a:p>
          <a:pPr marL="182563" indent="-182563">
            <a:spcBef>
              <a:spcPts val="600"/>
            </a:spcBef>
            <a:spcAft>
              <a:spcPct val="15000"/>
            </a:spcAft>
            <a:buFont typeface="Wingdings" panose="05000000000000000000" pitchFamily="2" charset="2"/>
            <a:buChar char="§"/>
          </a:pPr>
          <a:r>
            <a:rPr lang="en-US" sz="1000" dirty="0">
              <a:latin typeface="Arial" panose="020B0604020202020204" pitchFamily="34" charset="0"/>
              <a:cs typeface="Arial" panose="020B0604020202020204" pitchFamily="34" charset="0"/>
            </a:rPr>
            <a:t>The MAPSEZ works closely with the Municipality on issues of electricity and water, integrated plans for infrastructure projects  and support to the investors. </a:t>
          </a:r>
          <a:endParaRPr lang="en-ZA" sz="1000" dirty="0">
            <a:latin typeface="Arial" panose="020B0604020202020204" pitchFamily="34" charset="0"/>
            <a:cs typeface="Arial" panose="020B0604020202020204" pitchFamily="34" charset="0"/>
          </a:endParaRPr>
        </a:p>
      </dgm:t>
    </dgm:pt>
    <dgm:pt modelId="{C41BDFDB-C29B-4981-A8AB-A9BD3A132131}" type="parTrans" cxnId="{85AA3A02-3D68-4510-AB7E-3EE13613CE1B}">
      <dgm:prSet/>
      <dgm:spPr/>
      <dgm:t>
        <a:bodyPr/>
        <a:lstStyle/>
        <a:p>
          <a:endParaRPr lang="en-US"/>
        </a:p>
      </dgm:t>
    </dgm:pt>
    <dgm:pt modelId="{FE2FFE03-7C64-4E34-8793-23A624C7F2A9}" type="sibTrans" cxnId="{85AA3A02-3D68-4510-AB7E-3EE13613CE1B}">
      <dgm:prSet/>
      <dgm:spPr/>
      <dgm:t>
        <a:bodyPr/>
        <a:lstStyle/>
        <a:p>
          <a:endParaRPr lang="en-US"/>
        </a:p>
      </dgm:t>
    </dgm:pt>
    <dgm:pt modelId="{E1E4D93D-4774-4C2C-842D-55CD539CB0DD}" type="pres">
      <dgm:prSet presAssocID="{739F93F1-3427-44A0-8CB4-196EEE0670E4}" presName="Name0" presStyleCnt="0">
        <dgm:presLayoutVars>
          <dgm:dir/>
          <dgm:animLvl val="lvl"/>
          <dgm:resizeHandles/>
        </dgm:presLayoutVars>
      </dgm:prSet>
      <dgm:spPr/>
      <dgm:t>
        <a:bodyPr/>
        <a:lstStyle/>
        <a:p>
          <a:endParaRPr lang="en-US"/>
        </a:p>
      </dgm:t>
    </dgm:pt>
    <dgm:pt modelId="{01049FF1-7602-4872-80F8-828121B2DBA9}" type="pres">
      <dgm:prSet presAssocID="{B5F8A7B6-D5E3-4AA6-A96F-EEE12EFAC30F}" presName="linNode" presStyleCnt="0"/>
      <dgm:spPr/>
    </dgm:pt>
    <dgm:pt modelId="{81115DF9-626F-4EB3-8116-6DE707E46F54}" type="pres">
      <dgm:prSet presAssocID="{B5F8A7B6-D5E3-4AA6-A96F-EEE12EFAC30F}" presName="parentShp" presStyleLbl="node1" presStyleIdx="0" presStyleCnt="3" custScaleX="50702" custScaleY="108610" custLinFactNeighborX="-1028" custLinFactNeighborY="1801">
        <dgm:presLayoutVars>
          <dgm:bulletEnabled val="1"/>
        </dgm:presLayoutVars>
      </dgm:prSet>
      <dgm:spPr/>
      <dgm:t>
        <a:bodyPr/>
        <a:lstStyle/>
        <a:p>
          <a:endParaRPr lang="en-US"/>
        </a:p>
      </dgm:t>
    </dgm:pt>
    <dgm:pt modelId="{37E0C0FC-527E-435D-9793-CD1FD69ED973}" type="pres">
      <dgm:prSet presAssocID="{B5F8A7B6-D5E3-4AA6-A96F-EEE12EFAC30F}" presName="childShp" presStyleLbl="bgAccFollowNode1" presStyleIdx="0" presStyleCnt="3" custScaleX="129150" custScaleY="133302" custLinFactNeighborX="-146" custLinFactNeighborY="-3608">
        <dgm:presLayoutVars>
          <dgm:bulletEnabled val="1"/>
        </dgm:presLayoutVars>
      </dgm:prSet>
      <dgm:spPr/>
      <dgm:t>
        <a:bodyPr/>
        <a:lstStyle/>
        <a:p>
          <a:endParaRPr lang="en-US"/>
        </a:p>
      </dgm:t>
    </dgm:pt>
    <dgm:pt modelId="{A96ACEBA-350A-4A98-8BC2-51A1B2145917}" type="pres">
      <dgm:prSet presAssocID="{9D60709D-9002-411A-98C3-136ACF4DD51E}" presName="spacing" presStyleCnt="0"/>
      <dgm:spPr/>
    </dgm:pt>
    <dgm:pt modelId="{2876F936-586F-4017-ABC7-B6A92A4F3E98}" type="pres">
      <dgm:prSet presAssocID="{4128A8DC-6CD5-458D-87E6-D04E9727B08D}" presName="linNode" presStyleCnt="0"/>
      <dgm:spPr/>
    </dgm:pt>
    <dgm:pt modelId="{CBC1299B-F88A-4E47-BE98-A9DC1CEBDAA8}" type="pres">
      <dgm:prSet presAssocID="{4128A8DC-6CD5-458D-87E6-D04E9727B08D}" presName="parentShp" presStyleLbl="node1" presStyleIdx="1" presStyleCnt="3" custScaleX="49348" custScaleY="128089" custLinFactNeighborX="-5337" custLinFactNeighborY="-9695">
        <dgm:presLayoutVars>
          <dgm:bulletEnabled val="1"/>
        </dgm:presLayoutVars>
      </dgm:prSet>
      <dgm:spPr/>
      <dgm:t>
        <a:bodyPr/>
        <a:lstStyle/>
        <a:p>
          <a:endParaRPr lang="en-US"/>
        </a:p>
      </dgm:t>
    </dgm:pt>
    <dgm:pt modelId="{9C2AB465-94B8-4A20-83DF-4FA0D78CFF8C}" type="pres">
      <dgm:prSet presAssocID="{4128A8DC-6CD5-458D-87E6-D04E9727B08D}" presName="childShp" presStyleLbl="bgAccFollowNode1" presStyleIdx="1" presStyleCnt="3" custScaleX="131956" custScaleY="173261" custLinFactNeighborX="336" custLinFactNeighborY="-4864">
        <dgm:presLayoutVars>
          <dgm:bulletEnabled val="1"/>
        </dgm:presLayoutVars>
      </dgm:prSet>
      <dgm:spPr/>
      <dgm:t>
        <a:bodyPr/>
        <a:lstStyle/>
        <a:p>
          <a:endParaRPr lang="en-US"/>
        </a:p>
      </dgm:t>
    </dgm:pt>
    <dgm:pt modelId="{CC209103-DE5C-4E7A-A86C-2B23CC8E9F0A}" type="pres">
      <dgm:prSet presAssocID="{2A2AE017-5EFA-4ACF-80F0-A0A197EB996C}" presName="spacing" presStyleCnt="0"/>
      <dgm:spPr/>
    </dgm:pt>
    <dgm:pt modelId="{BF135F08-B940-46D4-B26E-8BE3DA70A117}" type="pres">
      <dgm:prSet presAssocID="{8F0CA56C-DF3C-40AB-90AB-C0C29169D15B}" presName="linNode" presStyleCnt="0"/>
      <dgm:spPr/>
    </dgm:pt>
    <dgm:pt modelId="{9AD87903-3BE2-463D-A762-E7008202B767}" type="pres">
      <dgm:prSet presAssocID="{8F0CA56C-DF3C-40AB-90AB-C0C29169D15B}" presName="parentShp" presStyleLbl="node1" presStyleIdx="2" presStyleCnt="3" custScaleX="49248" custScaleY="114429" custLinFactNeighborX="-3622" custLinFactNeighborY="-6686">
        <dgm:presLayoutVars>
          <dgm:bulletEnabled val="1"/>
        </dgm:presLayoutVars>
      </dgm:prSet>
      <dgm:spPr/>
      <dgm:t>
        <a:bodyPr/>
        <a:lstStyle/>
        <a:p>
          <a:endParaRPr lang="en-US"/>
        </a:p>
      </dgm:t>
    </dgm:pt>
    <dgm:pt modelId="{26D5D5FA-F1D4-46FF-976C-39D2050C499D}" type="pres">
      <dgm:prSet presAssocID="{8F0CA56C-DF3C-40AB-90AB-C0C29169D15B}" presName="childShp" presStyleLbl="bgAccFollowNode1" presStyleIdx="2" presStyleCnt="3" custScaleX="130873" custScaleY="152797" custLinFactNeighborX="-711" custLinFactNeighborY="-6382">
        <dgm:presLayoutVars>
          <dgm:bulletEnabled val="1"/>
        </dgm:presLayoutVars>
      </dgm:prSet>
      <dgm:spPr/>
      <dgm:t>
        <a:bodyPr/>
        <a:lstStyle/>
        <a:p>
          <a:endParaRPr lang="en-US"/>
        </a:p>
      </dgm:t>
    </dgm:pt>
  </dgm:ptLst>
  <dgm:cxnLst>
    <dgm:cxn modelId="{1C21BFF8-3FA8-4C28-93D5-A7352D5D0BEF}" srcId="{B5F8A7B6-D5E3-4AA6-A96F-EEE12EFAC30F}" destId="{EEC43CB0-3DCC-47E3-837C-9B7D7B681A64}" srcOrd="1" destOrd="0" parTransId="{C68C2491-310E-4BF6-9437-896D56176FD0}" sibTransId="{3A3C8F24-5846-4ACF-A8E1-E57E95FEA8B3}"/>
    <dgm:cxn modelId="{4D91267E-F9D8-4C2C-B738-277322EF5EE1}" srcId="{739F93F1-3427-44A0-8CB4-196EEE0670E4}" destId="{4128A8DC-6CD5-458D-87E6-D04E9727B08D}" srcOrd="1" destOrd="0" parTransId="{0ED5C886-592D-465E-95D8-24FAD8EFC0B8}" sibTransId="{2A2AE017-5EFA-4ACF-80F0-A0A197EB996C}"/>
    <dgm:cxn modelId="{C11D7E62-A868-41EC-B663-5F1E08A2831C}" srcId="{4128A8DC-6CD5-458D-87E6-D04E9727B08D}" destId="{DBD4FDC3-A8CF-4C91-AA2A-B4D60E3F5F71}" srcOrd="1" destOrd="0" parTransId="{300221A1-4455-4520-8F22-F2033694C7F3}" sibTransId="{43A8D5F9-C44D-4B14-80F5-279D91B5E987}"/>
    <dgm:cxn modelId="{3742E299-F08C-4E60-BAD0-A84A09C94D8F}" srcId="{739F93F1-3427-44A0-8CB4-196EEE0670E4}" destId="{8F0CA56C-DF3C-40AB-90AB-C0C29169D15B}" srcOrd="2" destOrd="0" parTransId="{7F049F0F-F4AA-454A-868C-130A59E6EB0A}" sibTransId="{11D0C7AF-0566-4767-AA31-2F8DD8896D64}"/>
    <dgm:cxn modelId="{9DE67661-B5ED-4C11-B326-0DA23BFD9821}" srcId="{4128A8DC-6CD5-458D-87E6-D04E9727B08D}" destId="{35022E78-D0D1-4E4A-8475-6FF0EF07F8C6}" srcOrd="0" destOrd="0" parTransId="{587BB839-D411-404A-AFFE-DF53CA4B8EA2}" sibTransId="{95F8553A-F0FA-447F-AA6E-C8A6BD426690}"/>
    <dgm:cxn modelId="{2A73F616-8922-4BBD-94CE-87D79A8E16DD}" type="presOf" srcId="{9EDA32F0-5B7D-4131-8682-F50C65CA1E87}" destId="{26D5D5FA-F1D4-46FF-976C-39D2050C499D}" srcOrd="0" destOrd="0" presId="urn:microsoft.com/office/officeart/2005/8/layout/vList6"/>
    <dgm:cxn modelId="{29EB83B5-DD44-4ADB-BE4D-0338A597F6C0}" srcId="{4128A8DC-6CD5-458D-87E6-D04E9727B08D}" destId="{B6AE3F7D-4ABF-46BE-92B1-6A6C62289708}" srcOrd="2" destOrd="0" parTransId="{AFB4A827-493D-4F08-94B6-97A16247BC53}" sibTransId="{55D6EC85-4AB0-46C8-BE32-8677D1AD1C24}"/>
    <dgm:cxn modelId="{686D07B4-4071-4E8E-B150-86E03625A57C}" type="presOf" srcId="{38B04344-388F-4949-99B7-FB25608FAECC}" destId="{26D5D5FA-F1D4-46FF-976C-39D2050C499D}" srcOrd="0" destOrd="1" presId="urn:microsoft.com/office/officeart/2005/8/layout/vList6"/>
    <dgm:cxn modelId="{BAA71286-636A-49A6-B9F0-709F7BD0A620}" type="presOf" srcId="{8F0CA56C-DF3C-40AB-90AB-C0C29169D15B}" destId="{9AD87903-3BE2-463D-A762-E7008202B767}" srcOrd="0" destOrd="0" presId="urn:microsoft.com/office/officeart/2005/8/layout/vList6"/>
    <dgm:cxn modelId="{E24470D8-23C4-4357-85BF-674280433B90}" type="presOf" srcId="{B6AE3F7D-4ABF-46BE-92B1-6A6C62289708}" destId="{9C2AB465-94B8-4A20-83DF-4FA0D78CFF8C}" srcOrd="0" destOrd="2" presId="urn:microsoft.com/office/officeart/2005/8/layout/vList6"/>
    <dgm:cxn modelId="{07A8350C-4DE4-4240-8301-CE278D3B2A33}" type="presOf" srcId="{35022E78-D0D1-4E4A-8475-6FF0EF07F8C6}" destId="{9C2AB465-94B8-4A20-83DF-4FA0D78CFF8C}" srcOrd="0" destOrd="0" presId="urn:microsoft.com/office/officeart/2005/8/layout/vList6"/>
    <dgm:cxn modelId="{8FDE9FBF-EB13-436F-93D9-066AB179330C}" type="presOf" srcId="{4128A8DC-6CD5-458D-87E6-D04E9727B08D}" destId="{CBC1299B-F88A-4E47-BE98-A9DC1CEBDAA8}" srcOrd="0" destOrd="0" presId="urn:microsoft.com/office/officeart/2005/8/layout/vList6"/>
    <dgm:cxn modelId="{AD3E0549-E688-49B9-BECD-0E8F0FDEDB5F}" type="presOf" srcId="{1F90692C-2039-464F-B0BE-114CF8C5625A}" destId="{37E0C0FC-527E-435D-9793-CD1FD69ED973}" srcOrd="0" destOrd="0" presId="urn:microsoft.com/office/officeart/2005/8/layout/vList6"/>
    <dgm:cxn modelId="{85AA3A02-3D68-4510-AB7E-3EE13613CE1B}" srcId="{8F0CA56C-DF3C-40AB-90AB-C0C29169D15B}" destId="{38B04344-388F-4949-99B7-FB25608FAECC}" srcOrd="1" destOrd="0" parTransId="{C41BDFDB-C29B-4981-A8AB-A9BD3A132131}" sibTransId="{FE2FFE03-7C64-4E34-8793-23A624C7F2A9}"/>
    <dgm:cxn modelId="{EAF5C362-FD49-4D7A-8E57-3B13236E7F5D}" type="presOf" srcId="{EEC43CB0-3DCC-47E3-837C-9B7D7B681A64}" destId="{37E0C0FC-527E-435D-9793-CD1FD69ED973}" srcOrd="0" destOrd="1" presId="urn:microsoft.com/office/officeart/2005/8/layout/vList6"/>
    <dgm:cxn modelId="{28732784-2257-4C68-9143-72D41647C859}" srcId="{739F93F1-3427-44A0-8CB4-196EEE0670E4}" destId="{B5F8A7B6-D5E3-4AA6-A96F-EEE12EFAC30F}" srcOrd="0" destOrd="0" parTransId="{090E50FE-50D5-40C8-9DC8-0D169973C392}" sibTransId="{9D60709D-9002-411A-98C3-136ACF4DD51E}"/>
    <dgm:cxn modelId="{79FDCFA7-C718-4AD4-91B2-9BE669A4EC5A}" srcId="{B5F8A7B6-D5E3-4AA6-A96F-EEE12EFAC30F}" destId="{1F90692C-2039-464F-B0BE-114CF8C5625A}" srcOrd="0" destOrd="0" parTransId="{1A9DEC99-0B10-44C6-8312-1928C197754B}" sibTransId="{00259E94-50A0-4874-974F-9DC3ED150458}"/>
    <dgm:cxn modelId="{F60F4230-08E8-4861-827E-34BF08CB2A1B}" type="presOf" srcId="{739F93F1-3427-44A0-8CB4-196EEE0670E4}" destId="{E1E4D93D-4774-4C2C-842D-55CD539CB0DD}" srcOrd="0" destOrd="0" presId="urn:microsoft.com/office/officeart/2005/8/layout/vList6"/>
    <dgm:cxn modelId="{A343321B-B8A0-49D9-9ECF-5702F6AE6169}" srcId="{8F0CA56C-DF3C-40AB-90AB-C0C29169D15B}" destId="{9EDA32F0-5B7D-4131-8682-F50C65CA1E87}" srcOrd="0" destOrd="0" parTransId="{83B688B8-2A26-4AC0-B292-1915FAC909B6}" sibTransId="{C0FBE773-F14E-43BF-A6B7-C9113881FDC3}"/>
    <dgm:cxn modelId="{66997375-B040-4289-9EB8-ED2A9D04AA2A}" type="presOf" srcId="{B5F8A7B6-D5E3-4AA6-A96F-EEE12EFAC30F}" destId="{81115DF9-626F-4EB3-8116-6DE707E46F54}" srcOrd="0" destOrd="0" presId="urn:microsoft.com/office/officeart/2005/8/layout/vList6"/>
    <dgm:cxn modelId="{513F8B9A-A350-44DD-A7C7-083C29AB202B}" type="presOf" srcId="{DBD4FDC3-A8CF-4C91-AA2A-B4D60E3F5F71}" destId="{9C2AB465-94B8-4A20-83DF-4FA0D78CFF8C}" srcOrd="0" destOrd="1" presId="urn:microsoft.com/office/officeart/2005/8/layout/vList6"/>
    <dgm:cxn modelId="{09DFD1E6-F246-4271-8648-7A3F0965B736}" type="presParOf" srcId="{E1E4D93D-4774-4C2C-842D-55CD539CB0DD}" destId="{01049FF1-7602-4872-80F8-828121B2DBA9}" srcOrd="0" destOrd="0" presId="urn:microsoft.com/office/officeart/2005/8/layout/vList6"/>
    <dgm:cxn modelId="{D2AEC6EF-3582-4936-B0CF-5145F0B56055}" type="presParOf" srcId="{01049FF1-7602-4872-80F8-828121B2DBA9}" destId="{81115DF9-626F-4EB3-8116-6DE707E46F54}" srcOrd="0" destOrd="0" presId="urn:microsoft.com/office/officeart/2005/8/layout/vList6"/>
    <dgm:cxn modelId="{A13F97D6-AA55-4426-8C47-D224A15936AF}" type="presParOf" srcId="{01049FF1-7602-4872-80F8-828121B2DBA9}" destId="{37E0C0FC-527E-435D-9793-CD1FD69ED973}" srcOrd="1" destOrd="0" presId="urn:microsoft.com/office/officeart/2005/8/layout/vList6"/>
    <dgm:cxn modelId="{AC24DB58-795C-4A6D-93D8-B4A3E47D0742}" type="presParOf" srcId="{E1E4D93D-4774-4C2C-842D-55CD539CB0DD}" destId="{A96ACEBA-350A-4A98-8BC2-51A1B2145917}" srcOrd="1" destOrd="0" presId="urn:microsoft.com/office/officeart/2005/8/layout/vList6"/>
    <dgm:cxn modelId="{533AA22D-DC2D-4865-921F-B8F92C1E4431}" type="presParOf" srcId="{E1E4D93D-4774-4C2C-842D-55CD539CB0DD}" destId="{2876F936-586F-4017-ABC7-B6A92A4F3E98}" srcOrd="2" destOrd="0" presId="urn:microsoft.com/office/officeart/2005/8/layout/vList6"/>
    <dgm:cxn modelId="{B5D22C16-A068-4E9E-ACA4-C31D881D3DC3}" type="presParOf" srcId="{2876F936-586F-4017-ABC7-B6A92A4F3E98}" destId="{CBC1299B-F88A-4E47-BE98-A9DC1CEBDAA8}" srcOrd="0" destOrd="0" presId="urn:microsoft.com/office/officeart/2005/8/layout/vList6"/>
    <dgm:cxn modelId="{98F8B2A6-566C-44E3-BDE6-C167258C2847}" type="presParOf" srcId="{2876F936-586F-4017-ABC7-B6A92A4F3E98}" destId="{9C2AB465-94B8-4A20-83DF-4FA0D78CFF8C}" srcOrd="1" destOrd="0" presId="urn:microsoft.com/office/officeart/2005/8/layout/vList6"/>
    <dgm:cxn modelId="{95F6349A-46B2-4FE7-AE35-0B77032D0CE5}" type="presParOf" srcId="{E1E4D93D-4774-4C2C-842D-55CD539CB0DD}" destId="{CC209103-DE5C-4E7A-A86C-2B23CC8E9F0A}" srcOrd="3" destOrd="0" presId="urn:microsoft.com/office/officeart/2005/8/layout/vList6"/>
    <dgm:cxn modelId="{B2085A0F-8F67-45B9-BD71-68316840D471}" type="presParOf" srcId="{E1E4D93D-4774-4C2C-842D-55CD539CB0DD}" destId="{BF135F08-B940-46D4-B26E-8BE3DA70A117}" srcOrd="4" destOrd="0" presId="urn:microsoft.com/office/officeart/2005/8/layout/vList6"/>
    <dgm:cxn modelId="{C0E79667-8D46-4BB8-BA91-32082E5834AB}" type="presParOf" srcId="{BF135F08-B940-46D4-B26E-8BE3DA70A117}" destId="{9AD87903-3BE2-463D-A762-E7008202B767}" srcOrd="0" destOrd="0" presId="urn:microsoft.com/office/officeart/2005/8/layout/vList6"/>
    <dgm:cxn modelId="{09A6A43E-73F0-4E3D-84F8-7BEC04792DEF}" type="presParOf" srcId="{BF135F08-B940-46D4-B26E-8BE3DA70A117}" destId="{26D5D5FA-F1D4-46FF-976C-39D2050C499D}"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923966-0FE3-4E70-9A62-2DAFD91DB1E0}" type="doc">
      <dgm:prSet loTypeId="urn:microsoft.com/office/officeart/2005/8/layout/venn3" loCatId="relationship" qsTypeId="urn:microsoft.com/office/officeart/2005/8/quickstyle/simple2" qsCatId="simple" csTypeId="urn:microsoft.com/office/officeart/2005/8/colors/accent3_2" csCatId="accent3" phldr="1"/>
      <dgm:spPr/>
      <dgm:t>
        <a:bodyPr/>
        <a:lstStyle/>
        <a:p>
          <a:endParaRPr lang="en-ZA"/>
        </a:p>
      </dgm:t>
    </dgm:pt>
    <dgm:pt modelId="{C4AD3C12-6A26-42AB-94EA-0BC3FF4B7183}">
      <dgm:prSet phldrT="[Text]"/>
      <dgm:spPr/>
      <dgm:t>
        <a:bodyPr/>
        <a:lstStyle/>
        <a:p>
          <a:r>
            <a:rPr lang="en-ZA" b="1" dirty="0">
              <a:latin typeface="Arial" panose="020B0604020202020204" pitchFamily="34" charset="0"/>
              <a:cs typeface="Arial" panose="020B0604020202020204" pitchFamily="34" charset="0"/>
            </a:rPr>
            <a:t>At designation there were 64 factories</a:t>
          </a:r>
        </a:p>
      </dgm:t>
    </dgm:pt>
    <dgm:pt modelId="{184D96AC-1699-427D-80BB-794D2C052430}" type="parTrans" cxnId="{0E4E960B-3301-4155-8464-06CB297D4E20}">
      <dgm:prSet/>
      <dgm:spPr/>
      <dgm:t>
        <a:bodyPr/>
        <a:lstStyle/>
        <a:p>
          <a:endParaRPr lang="en-ZA">
            <a:latin typeface="Arial" panose="020B0604020202020204" pitchFamily="34" charset="0"/>
            <a:cs typeface="Arial" panose="020B0604020202020204" pitchFamily="34" charset="0"/>
          </a:endParaRPr>
        </a:p>
      </dgm:t>
    </dgm:pt>
    <dgm:pt modelId="{CCF3DBE0-29D2-4E48-8201-6736E07661B6}" type="sibTrans" cxnId="{0E4E960B-3301-4155-8464-06CB297D4E20}">
      <dgm:prSet/>
      <dgm:spPr/>
      <dgm:t>
        <a:bodyPr/>
        <a:lstStyle/>
        <a:p>
          <a:endParaRPr lang="en-ZA">
            <a:latin typeface="Arial" panose="020B0604020202020204" pitchFamily="34" charset="0"/>
            <a:cs typeface="Arial" panose="020B0604020202020204" pitchFamily="34" charset="0"/>
          </a:endParaRPr>
        </a:p>
      </dgm:t>
    </dgm:pt>
    <dgm:pt modelId="{8DD8CCE5-2185-421B-A93C-78CD189A2FA1}">
      <dgm:prSet phldrT="[Text]"/>
      <dgm:spPr/>
      <dgm:t>
        <a:bodyPr/>
        <a:lstStyle/>
        <a:p>
          <a:r>
            <a:rPr lang="en-ZA" b="1" dirty="0">
              <a:latin typeface="Arial" panose="020B0604020202020204" pitchFamily="34" charset="0"/>
              <a:cs typeface="Arial" panose="020B0604020202020204" pitchFamily="34" charset="0"/>
            </a:rPr>
            <a:t>39 are occupied by FDC tenants and 5 by SEZ investors </a:t>
          </a:r>
        </a:p>
      </dgm:t>
    </dgm:pt>
    <dgm:pt modelId="{A119BB7D-5AD7-4A84-8FD8-AB71EAB35F61}" type="parTrans" cxnId="{02A328E9-B31C-4DE3-9B23-9C8727C08035}">
      <dgm:prSet/>
      <dgm:spPr/>
      <dgm:t>
        <a:bodyPr/>
        <a:lstStyle/>
        <a:p>
          <a:endParaRPr lang="en-ZA">
            <a:latin typeface="Arial" panose="020B0604020202020204" pitchFamily="34" charset="0"/>
            <a:cs typeface="Arial" panose="020B0604020202020204" pitchFamily="34" charset="0"/>
          </a:endParaRPr>
        </a:p>
      </dgm:t>
    </dgm:pt>
    <dgm:pt modelId="{897E2374-E2DD-4E7B-9C03-9E71434AF534}" type="sibTrans" cxnId="{02A328E9-B31C-4DE3-9B23-9C8727C08035}">
      <dgm:prSet/>
      <dgm:spPr/>
      <dgm:t>
        <a:bodyPr/>
        <a:lstStyle/>
        <a:p>
          <a:endParaRPr lang="en-ZA">
            <a:latin typeface="Arial" panose="020B0604020202020204" pitchFamily="34" charset="0"/>
            <a:cs typeface="Arial" panose="020B0604020202020204" pitchFamily="34" charset="0"/>
          </a:endParaRPr>
        </a:p>
      </dgm:t>
    </dgm:pt>
    <dgm:pt modelId="{8BA0A0CB-E598-43E6-A872-77088B0372B1}">
      <dgm:prSet phldrT="[Text]"/>
      <dgm:spPr/>
      <dgm:t>
        <a:bodyPr/>
        <a:lstStyle/>
        <a:p>
          <a:r>
            <a:rPr lang="en-ZA" b="1" dirty="0">
              <a:latin typeface="Arial" panose="020B0604020202020204" pitchFamily="34" charset="0"/>
              <a:cs typeface="Arial" panose="020B0604020202020204" pitchFamily="34" charset="0"/>
            </a:rPr>
            <a:t>20 are vacant and require extensive refurbishments</a:t>
          </a:r>
        </a:p>
      </dgm:t>
    </dgm:pt>
    <dgm:pt modelId="{3EFA7658-BCC8-4C6B-9D6D-51929F33AE87}" type="parTrans" cxnId="{D8A09EBB-C36E-4E7D-9A3F-976185E40291}">
      <dgm:prSet/>
      <dgm:spPr/>
      <dgm:t>
        <a:bodyPr/>
        <a:lstStyle/>
        <a:p>
          <a:endParaRPr lang="en-ZA">
            <a:latin typeface="Arial" panose="020B0604020202020204" pitchFamily="34" charset="0"/>
            <a:cs typeface="Arial" panose="020B0604020202020204" pitchFamily="34" charset="0"/>
          </a:endParaRPr>
        </a:p>
      </dgm:t>
    </dgm:pt>
    <dgm:pt modelId="{8795FF9B-1FAB-4EB8-910C-9ED8C96F703D}" type="sibTrans" cxnId="{D8A09EBB-C36E-4E7D-9A3F-976185E40291}">
      <dgm:prSet/>
      <dgm:spPr/>
      <dgm:t>
        <a:bodyPr/>
        <a:lstStyle/>
        <a:p>
          <a:endParaRPr lang="en-ZA">
            <a:latin typeface="Arial" panose="020B0604020202020204" pitchFamily="34" charset="0"/>
            <a:cs typeface="Arial" panose="020B0604020202020204" pitchFamily="34" charset="0"/>
          </a:endParaRPr>
        </a:p>
      </dgm:t>
    </dgm:pt>
    <dgm:pt modelId="{335D5830-2887-4615-A3E8-8CD30E43B9A6}">
      <dgm:prSet phldrT="[Text]" custT="1"/>
      <dgm:spPr/>
      <dgm:t>
        <a:bodyPr/>
        <a:lstStyle/>
        <a:p>
          <a:r>
            <a:rPr lang="en-ZA" sz="1600" b="1" dirty="0">
              <a:solidFill>
                <a:schemeClr val="tx1"/>
              </a:solidFill>
              <a:latin typeface="Arial" panose="020B0604020202020204" pitchFamily="34" charset="0"/>
              <a:cs typeface="Arial" panose="020B0604020202020204" pitchFamily="34" charset="0"/>
            </a:rPr>
            <a:t>There are 22 investors in total, 4 SEZ investors, 18 FDC tenants</a:t>
          </a:r>
        </a:p>
      </dgm:t>
    </dgm:pt>
    <dgm:pt modelId="{75EDF313-C91F-4FA7-8182-4DCA769CCBEF}" type="parTrans" cxnId="{C04A79DB-042A-4138-8F24-4915C5A07344}">
      <dgm:prSet/>
      <dgm:spPr/>
      <dgm:t>
        <a:bodyPr/>
        <a:lstStyle/>
        <a:p>
          <a:endParaRPr lang="en-ZA">
            <a:latin typeface="Arial" panose="020B0604020202020204" pitchFamily="34" charset="0"/>
            <a:cs typeface="Arial" panose="020B0604020202020204" pitchFamily="34" charset="0"/>
          </a:endParaRPr>
        </a:p>
      </dgm:t>
    </dgm:pt>
    <dgm:pt modelId="{5D9CCD66-CD29-425D-8DCA-3227DD9CA827}" type="sibTrans" cxnId="{C04A79DB-042A-4138-8F24-4915C5A07344}">
      <dgm:prSet/>
      <dgm:spPr/>
      <dgm:t>
        <a:bodyPr/>
        <a:lstStyle/>
        <a:p>
          <a:endParaRPr lang="en-ZA">
            <a:latin typeface="Arial" panose="020B0604020202020204" pitchFamily="34" charset="0"/>
            <a:cs typeface="Arial" panose="020B0604020202020204" pitchFamily="34" charset="0"/>
          </a:endParaRPr>
        </a:p>
      </dgm:t>
    </dgm:pt>
    <dgm:pt modelId="{5953EB56-355E-4486-B593-7498E79C64B6}" type="pres">
      <dgm:prSet presAssocID="{99923966-0FE3-4E70-9A62-2DAFD91DB1E0}" presName="Name0" presStyleCnt="0">
        <dgm:presLayoutVars>
          <dgm:dir/>
          <dgm:resizeHandles val="exact"/>
        </dgm:presLayoutVars>
      </dgm:prSet>
      <dgm:spPr/>
      <dgm:t>
        <a:bodyPr/>
        <a:lstStyle/>
        <a:p>
          <a:endParaRPr lang="en-US"/>
        </a:p>
      </dgm:t>
    </dgm:pt>
    <dgm:pt modelId="{ADD9DEFA-0FA3-4C96-B6E7-9B1535B78D95}" type="pres">
      <dgm:prSet presAssocID="{C4AD3C12-6A26-42AB-94EA-0BC3FF4B7183}" presName="Name5" presStyleLbl="vennNode1" presStyleIdx="0" presStyleCnt="4">
        <dgm:presLayoutVars>
          <dgm:bulletEnabled val="1"/>
        </dgm:presLayoutVars>
      </dgm:prSet>
      <dgm:spPr/>
      <dgm:t>
        <a:bodyPr/>
        <a:lstStyle/>
        <a:p>
          <a:endParaRPr lang="en-US"/>
        </a:p>
      </dgm:t>
    </dgm:pt>
    <dgm:pt modelId="{E3FB85F2-F8BD-4F88-A522-ADC8CCA82E32}" type="pres">
      <dgm:prSet presAssocID="{CCF3DBE0-29D2-4E48-8201-6736E07661B6}" presName="space" presStyleCnt="0"/>
      <dgm:spPr/>
    </dgm:pt>
    <dgm:pt modelId="{3AD2C329-113F-4005-B7A7-29D2A6CC9468}" type="pres">
      <dgm:prSet presAssocID="{8DD8CCE5-2185-421B-A93C-78CD189A2FA1}" presName="Name5" presStyleLbl="vennNode1" presStyleIdx="1" presStyleCnt="4">
        <dgm:presLayoutVars>
          <dgm:bulletEnabled val="1"/>
        </dgm:presLayoutVars>
      </dgm:prSet>
      <dgm:spPr/>
      <dgm:t>
        <a:bodyPr/>
        <a:lstStyle/>
        <a:p>
          <a:endParaRPr lang="en-US"/>
        </a:p>
      </dgm:t>
    </dgm:pt>
    <dgm:pt modelId="{C6F7926C-C58D-4065-A7E2-24991CF1BFEA}" type="pres">
      <dgm:prSet presAssocID="{897E2374-E2DD-4E7B-9C03-9E71434AF534}" presName="space" presStyleCnt="0"/>
      <dgm:spPr/>
    </dgm:pt>
    <dgm:pt modelId="{DA50D34A-CCB8-47B9-A1F3-64B759E40CD4}" type="pres">
      <dgm:prSet presAssocID="{8BA0A0CB-E598-43E6-A872-77088B0372B1}" presName="Name5" presStyleLbl="vennNode1" presStyleIdx="2" presStyleCnt="4">
        <dgm:presLayoutVars>
          <dgm:bulletEnabled val="1"/>
        </dgm:presLayoutVars>
      </dgm:prSet>
      <dgm:spPr/>
      <dgm:t>
        <a:bodyPr/>
        <a:lstStyle/>
        <a:p>
          <a:endParaRPr lang="en-US"/>
        </a:p>
      </dgm:t>
    </dgm:pt>
    <dgm:pt modelId="{9C6D0295-CB07-4BCB-9804-681B74A5D685}" type="pres">
      <dgm:prSet presAssocID="{8795FF9B-1FAB-4EB8-910C-9ED8C96F703D}" presName="space" presStyleCnt="0"/>
      <dgm:spPr/>
    </dgm:pt>
    <dgm:pt modelId="{6AD63D48-DB00-4A74-A589-246E4652B1AA}" type="pres">
      <dgm:prSet presAssocID="{335D5830-2887-4615-A3E8-8CD30E43B9A6}" presName="Name5" presStyleLbl="vennNode1" presStyleIdx="3" presStyleCnt="4">
        <dgm:presLayoutVars>
          <dgm:bulletEnabled val="1"/>
        </dgm:presLayoutVars>
      </dgm:prSet>
      <dgm:spPr/>
      <dgm:t>
        <a:bodyPr/>
        <a:lstStyle/>
        <a:p>
          <a:endParaRPr lang="en-US"/>
        </a:p>
      </dgm:t>
    </dgm:pt>
  </dgm:ptLst>
  <dgm:cxnLst>
    <dgm:cxn modelId="{0E4E960B-3301-4155-8464-06CB297D4E20}" srcId="{99923966-0FE3-4E70-9A62-2DAFD91DB1E0}" destId="{C4AD3C12-6A26-42AB-94EA-0BC3FF4B7183}" srcOrd="0" destOrd="0" parTransId="{184D96AC-1699-427D-80BB-794D2C052430}" sibTransId="{CCF3DBE0-29D2-4E48-8201-6736E07661B6}"/>
    <dgm:cxn modelId="{D26D99A6-E358-42DF-8E67-4BBA37FCA1CC}" type="presOf" srcId="{335D5830-2887-4615-A3E8-8CD30E43B9A6}" destId="{6AD63D48-DB00-4A74-A589-246E4652B1AA}" srcOrd="0" destOrd="0" presId="urn:microsoft.com/office/officeart/2005/8/layout/venn3"/>
    <dgm:cxn modelId="{A53E7408-1AE8-4F3C-A914-8778021928EF}" type="presOf" srcId="{8DD8CCE5-2185-421B-A93C-78CD189A2FA1}" destId="{3AD2C329-113F-4005-B7A7-29D2A6CC9468}" srcOrd="0" destOrd="0" presId="urn:microsoft.com/office/officeart/2005/8/layout/venn3"/>
    <dgm:cxn modelId="{02A328E9-B31C-4DE3-9B23-9C8727C08035}" srcId="{99923966-0FE3-4E70-9A62-2DAFD91DB1E0}" destId="{8DD8CCE5-2185-421B-A93C-78CD189A2FA1}" srcOrd="1" destOrd="0" parTransId="{A119BB7D-5AD7-4A84-8FD8-AB71EAB35F61}" sibTransId="{897E2374-E2DD-4E7B-9C03-9E71434AF534}"/>
    <dgm:cxn modelId="{6B9931F6-B615-48E2-9984-A4FE68A76D32}" type="presOf" srcId="{C4AD3C12-6A26-42AB-94EA-0BC3FF4B7183}" destId="{ADD9DEFA-0FA3-4C96-B6E7-9B1535B78D95}" srcOrd="0" destOrd="0" presId="urn:microsoft.com/office/officeart/2005/8/layout/venn3"/>
    <dgm:cxn modelId="{BBC0CE47-1BFC-4B4B-B302-B3AB120C3B38}" type="presOf" srcId="{99923966-0FE3-4E70-9A62-2DAFD91DB1E0}" destId="{5953EB56-355E-4486-B593-7498E79C64B6}" srcOrd="0" destOrd="0" presId="urn:microsoft.com/office/officeart/2005/8/layout/venn3"/>
    <dgm:cxn modelId="{C04A79DB-042A-4138-8F24-4915C5A07344}" srcId="{99923966-0FE3-4E70-9A62-2DAFD91DB1E0}" destId="{335D5830-2887-4615-A3E8-8CD30E43B9A6}" srcOrd="3" destOrd="0" parTransId="{75EDF313-C91F-4FA7-8182-4DCA769CCBEF}" sibTransId="{5D9CCD66-CD29-425D-8DCA-3227DD9CA827}"/>
    <dgm:cxn modelId="{42305FD0-1AE3-4647-8B27-4B004DBE16C6}" type="presOf" srcId="{8BA0A0CB-E598-43E6-A872-77088B0372B1}" destId="{DA50D34A-CCB8-47B9-A1F3-64B759E40CD4}" srcOrd="0" destOrd="0" presId="urn:microsoft.com/office/officeart/2005/8/layout/venn3"/>
    <dgm:cxn modelId="{D8A09EBB-C36E-4E7D-9A3F-976185E40291}" srcId="{99923966-0FE3-4E70-9A62-2DAFD91DB1E0}" destId="{8BA0A0CB-E598-43E6-A872-77088B0372B1}" srcOrd="2" destOrd="0" parTransId="{3EFA7658-BCC8-4C6B-9D6D-51929F33AE87}" sibTransId="{8795FF9B-1FAB-4EB8-910C-9ED8C96F703D}"/>
    <dgm:cxn modelId="{3A512FC7-11CA-43C1-BE98-209B1B8125ED}" type="presParOf" srcId="{5953EB56-355E-4486-B593-7498E79C64B6}" destId="{ADD9DEFA-0FA3-4C96-B6E7-9B1535B78D95}" srcOrd="0" destOrd="0" presId="urn:microsoft.com/office/officeart/2005/8/layout/venn3"/>
    <dgm:cxn modelId="{170C6C92-E08B-4141-83CC-34C80EF13B37}" type="presParOf" srcId="{5953EB56-355E-4486-B593-7498E79C64B6}" destId="{E3FB85F2-F8BD-4F88-A522-ADC8CCA82E32}" srcOrd="1" destOrd="0" presId="urn:microsoft.com/office/officeart/2005/8/layout/venn3"/>
    <dgm:cxn modelId="{AE043C37-49F1-4810-A476-C40B41D20571}" type="presParOf" srcId="{5953EB56-355E-4486-B593-7498E79C64B6}" destId="{3AD2C329-113F-4005-B7A7-29D2A6CC9468}" srcOrd="2" destOrd="0" presId="urn:microsoft.com/office/officeart/2005/8/layout/venn3"/>
    <dgm:cxn modelId="{018EBCE5-167F-4F61-B504-6B8114D1BD41}" type="presParOf" srcId="{5953EB56-355E-4486-B593-7498E79C64B6}" destId="{C6F7926C-C58D-4065-A7E2-24991CF1BFEA}" srcOrd="3" destOrd="0" presId="urn:microsoft.com/office/officeart/2005/8/layout/venn3"/>
    <dgm:cxn modelId="{D98C7C66-FCD3-41F8-94ED-A20BDF0B041F}" type="presParOf" srcId="{5953EB56-355E-4486-B593-7498E79C64B6}" destId="{DA50D34A-CCB8-47B9-A1F3-64B759E40CD4}" srcOrd="4" destOrd="0" presId="urn:microsoft.com/office/officeart/2005/8/layout/venn3"/>
    <dgm:cxn modelId="{FF559C72-1C5E-4899-ADD7-ADAB964B87B1}" type="presParOf" srcId="{5953EB56-355E-4486-B593-7498E79C64B6}" destId="{9C6D0295-CB07-4BCB-9804-681B74A5D685}" srcOrd="5" destOrd="0" presId="urn:microsoft.com/office/officeart/2005/8/layout/venn3"/>
    <dgm:cxn modelId="{013C7A1F-74CF-4F23-BD69-99A55221B30D}" type="presParOf" srcId="{5953EB56-355E-4486-B593-7498E79C64B6}" destId="{6AD63D48-DB00-4A74-A589-246E4652B1AA}" srcOrd="6" destOrd="0" presId="urn:microsoft.com/office/officeart/2005/8/layout/ven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33EE59-B5FB-A74A-ADD0-4B0F8E896B30}" type="doc">
      <dgm:prSet loTypeId="urn:microsoft.com/office/officeart/2008/layout/HorizontalMultiLevelHierarchy" loCatId="" qsTypeId="urn:microsoft.com/office/officeart/2005/8/quickstyle/simple1" qsCatId="simple" csTypeId="urn:microsoft.com/office/officeart/2005/8/colors/accent3_2" csCatId="accent3" phldr="1"/>
      <dgm:spPr/>
      <dgm:t>
        <a:bodyPr/>
        <a:lstStyle/>
        <a:p>
          <a:endParaRPr lang="en-GB"/>
        </a:p>
      </dgm:t>
    </dgm:pt>
    <dgm:pt modelId="{764D57F0-4822-D74D-A190-C27753D2F0A6}">
      <dgm:prSet phldrT="[Text]" custT="1"/>
      <dgm:spPr>
        <a:solidFill>
          <a:schemeClr val="accent3"/>
        </a:solidFill>
        <a:ln>
          <a:solidFill>
            <a:schemeClr val="bg1"/>
          </a:solidFill>
        </a:ln>
      </dgm:spPr>
      <dgm:t>
        <a:bodyPr/>
        <a:lstStyle/>
        <a:p>
          <a:r>
            <a:rPr lang="en-GB" sz="2400" b="1" dirty="0">
              <a:solidFill>
                <a:schemeClr val="tx1"/>
              </a:solidFill>
              <a:latin typeface="Arial" panose="020B0604020202020204" pitchFamily="34" charset="0"/>
              <a:cs typeface="Arial" panose="020B0604020202020204" pitchFamily="34" charset="0"/>
            </a:rPr>
            <a:t>MAPSEZ</a:t>
          </a:r>
        </a:p>
      </dgm:t>
    </dgm:pt>
    <dgm:pt modelId="{662965F8-D92C-744D-8D41-DFAB234D06DB}" type="parTrans" cxnId="{03628EE5-19B3-664B-88D7-D1671CB92B08}">
      <dgm:prSet/>
      <dgm:spPr/>
      <dgm:t>
        <a:bodyPr/>
        <a:lstStyle/>
        <a:p>
          <a:endParaRPr lang="en-GB"/>
        </a:p>
      </dgm:t>
    </dgm:pt>
    <dgm:pt modelId="{28CF1C01-A681-0E41-B4CF-3D51500D98CF}" type="sibTrans" cxnId="{03628EE5-19B3-664B-88D7-D1671CB92B08}">
      <dgm:prSet/>
      <dgm:spPr/>
      <dgm:t>
        <a:bodyPr/>
        <a:lstStyle/>
        <a:p>
          <a:endParaRPr lang="en-GB"/>
        </a:p>
      </dgm:t>
    </dgm:pt>
    <dgm:pt modelId="{7F999D59-DBAE-4249-9707-119E48A74BC8}">
      <dgm:prSet phldrT="[Text]" custT="1"/>
      <dgm:spPr/>
      <dgm:t>
        <a:bodyPr/>
        <a:lstStyle/>
        <a:p>
          <a:pPr algn="l"/>
          <a:r>
            <a:rPr lang="en-GB" sz="1600" b="1" dirty="0">
              <a:solidFill>
                <a:schemeClr val="tx1"/>
              </a:solidFill>
              <a:latin typeface="Arial" panose="020B0604020202020204" pitchFamily="34" charset="0"/>
              <a:cs typeface="Arial" panose="020B0604020202020204" pitchFamily="34" charset="0"/>
            </a:rPr>
            <a:t>4. KEVALI CHEMICALS</a:t>
          </a:r>
        </a:p>
        <a:p>
          <a:pPr algn="l"/>
          <a:r>
            <a:rPr lang="en-GB" sz="1600" dirty="0">
              <a:solidFill>
                <a:schemeClr val="tx1"/>
              </a:solidFill>
              <a:latin typeface="Arial" panose="020B0604020202020204" pitchFamily="34" charset="0"/>
              <a:cs typeface="Arial" panose="020B0604020202020204" pitchFamily="34" charset="0"/>
            </a:rPr>
            <a:t> Chemical Blending Facility (R 383m)  </a:t>
          </a:r>
        </a:p>
      </dgm:t>
    </dgm:pt>
    <dgm:pt modelId="{410CE0B1-917C-4046-8AB4-3727E49B40D7}" type="parTrans" cxnId="{5ACA8B2B-6464-3248-8A81-E4C9E99FC96A}">
      <dgm:prSet/>
      <dgm:spPr/>
      <dgm:t>
        <a:bodyPr/>
        <a:lstStyle/>
        <a:p>
          <a:endParaRPr lang="en-GB" dirty="0"/>
        </a:p>
      </dgm:t>
    </dgm:pt>
    <dgm:pt modelId="{B5278113-05E8-0642-9160-DB66F11DD812}" type="sibTrans" cxnId="{5ACA8B2B-6464-3248-8A81-E4C9E99FC96A}">
      <dgm:prSet/>
      <dgm:spPr/>
      <dgm:t>
        <a:bodyPr/>
        <a:lstStyle/>
        <a:p>
          <a:endParaRPr lang="en-GB"/>
        </a:p>
      </dgm:t>
    </dgm:pt>
    <dgm:pt modelId="{9047BDD3-AABA-4749-A499-DB45B8323FED}">
      <dgm:prSet custT="1"/>
      <dgm:spPr/>
      <dgm:t>
        <a:bodyPr/>
        <a:lstStyle/>
        <a:p>
          <a:pPr algn="l"/>
          <a:r>
            <a:rPr lang="en-GB" sz="1600" b="1" dirty="0">
              <a:solidFill>
                <a:schemeClr val="tx1"/>
              </a:solidFill>
              <a:latin typeface="Arial" panose="020B0604020202020204" pitchFamily="34" charset="0"/>
              <a:cs typeface="Arial" panose="020B0604020202020204" pitchFamily="34" charset="0"/>
            </a:rPr>
            <a:t>3. INTABAZWE AGRI</a:t>
          </a:r>
        </a:p>
        <a:p>
          <a:pPr algn="l"/>
          <a:r>
            <a:rPr lang="en-GB" sz="1600" dirty="0">
              <a:solidFill>
                <a:schemeClr val="tx1"/>
              </a:solidFill>
              <a:latin typeface="Arial" panose="020B0604020202020204" pitchFamily="34" charset="0"/>
              <a:cs typeface="Arial" panose="020B0604020202020204" pitchFamily="34" charset="0"/>
            </a:rPr>
            <a:t> Agro-processing &amp; Warehousing (R 78m)</a:t>
          </a:r>
        </a:p>
      </dgm:t>
    </dgm:pt>
    <dgm:pt modelId="{8917184A-AA55-424D-8AFB-34AD03D3DB63}" type="parTrans" cxnId="{4A750D61-767F-C147-8D9D-4FB55590EE79}">
      <dgm:prSet/>
      <dgm:spPr/>
      <dgm:t>
        <a:bodyPr/>
        <a:lstStyle/>
        <a:p>
          <a:endParaRPr lang="en-GB" dirty="0"/>
        </a:p>
      </dgm:t>
    </dgm:pt>
    <dgm:pt modelId="{5E6BE90D-E57D-914C-82AF-CCE5698DEFF5}" type="sibTrans" cxnId="{4A750D61-767F-C147-8D9D-4FB55590EE79}">
      <dgm:prSet/>
      <dgm:spPr/>
      <dgm:t>
        <a:bodyPr/>
        <a:lstStyle/>
        <a:p>
          <a:endParaRPr lang="en-GB"/>
        </a:p>
      </dgm:t>
    </dgm:pt>
    <dgm:pt modelId="{8EAC25DA-1B14-A145-B563-31E8B8616818}">
      <dgm:prSet custT="1"/>
      <dgm:spPr/>
      <dgm:t>
        <a:bodyPr/>
        <a:lstStyle/>
        <a:p>
          <a:pPr algn="l"/>
          <a:r>
            <a:rPr lang="en-US" sz="1600" b="1" dirty="0">
              <a:solidFill>
                <a:schemeClr val="tx1"/>
              </a:solidFill>
              <a:latin typeface="Arial" panose="020B0604020202020204" pitchFamily="34" charset="0"/>
              <a:cs typeface="Arial" panose="020B0604020202020204" pitchFamily="34" charset="0"/>
            </a:rPr>
            <a:t>1. STEYNSBURG PORK</a:t>
          </a:r>
        </a:p>
        <a:p>
          <a:pPr algn="l"/>
          <a:r>
            <a:rPr lang="en-US" sz="1600" b="0" dirty="0">
              <a:solidFill>
                <a:schemeClr val="tx1"/>
              </a:solidFill>
              <a:latin typeface="Arial" panose="020B0604020202020204" pitchFamily="34" charset="0"/>
              <a:cs typeface="Arial" panose="020B0604020202020204" pitchFamily="34" charset="0"/>
            </a:rPr>
            <a:t> Pork Abattoir ( R 450m)</a:t>
          </a:r>
          <a:endParaRPr lang="en-US" sz="1600" b="1" dirty="0">
            <a:solidFill>
              <a:schemeClr val="tx1"/>
            </a:solidFill>
            <a:latin typeface="Arial" panose="020B0604020202020204" pitchFamily="34" charset="0"/>
            <a:cs typeface="Arial" panose="020B0604020202020204" pitchFamily="34" charset="0"/>
          </a:endParaRPr>
        </a:p>
      </dgm:t>
    </dgm:pt>
    <dgm:pt modelId="{F9CF8F3D-F5A3-054C-B80F-5BDB084BF047}" type="parTrans" cxnId="{57015D2B-2B0D-D04F-A4E5-24A38D48A5F0}">
      <dgm:prSet/>
      <dgm:spPr/>
      <dgm:t>
        <a:bodyPr/>
        <a:lstStyle/>
        <a:p>
          <a:endParaRPr lang="en-GB" dirty="0"/>
        </a:p>
      </dgm:t>
    </dgm:pt>
    <dgm:pt modelId="{1F661C4F-B0B5-6A43-8236-1DB27AE2A8BC}" type="sibTrans" cxnId="{57015D2B-2B0D-D04F-A4E5-24A38D48A5F0}">
      <dgm:prSet/>
      <dgm:spPr/>
      <dgm:t>
        <a:bodyPr/>
        <a:lstStyle/>
        <a:p>
          <a:endParaRPr lang="en-GB"/>
        </a:p>
      </dgm:t>
    </dgm:pt>
    <dgm:pt modelId="{2ADBF090-F2CF-7743-82EE-0BAE94F0DB3F}">
      <dgm:prSet custT="1"/>
      <dgm:spPr/>
      <dgm:t>
        <a:bodyPr anchor="ctr"/>
        <a:lstStyle/>
        <a:p>
          <a:pPr algn="l"/>
          <a:r>
            <a:rPr lang="en-US" sz="1600" b="1" dirty="0">
              <a:solidFill>
                <a:schemeClr val="tx1"/>
              </a:solidFill>
              <a:latin typeface="Arial" panose="020B0604020202020204" pitchFamily="34" charset="0"/>
              <a:cs typeface="Arial" panose="020B0604020202020204" pitchFamily="34" charset="0"/>
            </a:rPr>
            <a:t>2. NO1 HAIR INDUSTRY</a:t>
          </a:r>
        </a:p>
        <a:p>
          <a:pPr algn="l"/>
          <a:r>
            <a:rPr lang="en-US" sz="1600" b="0" dirty="0">
              <a:solidFill>
                <a:schemeClr val="tx1"/>
              </a:solidFill>
              <a:latin typeface="Arial" panose="020B0604020202020204" pitchFamily="34" charset="0"/>
              <a:cs typeface="Arial" panose="020B0604020202020204" pitchFamily="34" charset="0"/>
            </a:rPr>
            <a:t> Synthetic Hair Manufacturer (R 114m) </a:t>
          </a:r>
        </a:p>
      </dgm:t>
    </dgm:pt>
    <dgm:pt modelId="{150DD269-702A-384F-9E55-F775D9B804B9}" type="parTrans" cxnId="{1AF14F17-4B1C-AD4C-9D65-8B6CF3B808FB}">
      <dgm:prSet/>
      <dgm:spPr/>
      <dgm:t>
        <a:bodyPr/>
        <a:lstStyle/>
        <a:p>
          <a:endParaRPr lang="en-GB" dirty="0"/>
        </a:p>
      </dgm:t>
    </dgm:pt>
    <dgm:pt modelId="{8704A01F-05D0-E749-93C4-0FFF91054AAA}" type="sibTrans" cxnId="{1AF14F17-4B1C-AD4C-9D65-8B6CF3B808FB}">
      <dgm:prSet/>
      <dgm:spPr/>
      <dgm:t>
        <a:bodyPr/>
        <a:lstStyle/>
        <a:p>
          <a:endParaRPr lang="en-GB"/>
        </a:p>
      </dgm:t>
    </dgm:pt>
    <dgm:pt modelId="{A1DF2D6A-C4B6-464A-BF66-8B5FF7869E11}" type="pres">
      <dgm:prSet presAssocID="{AB33EE59-B5FB-A74A-ADD0-4B0F8E896B30}" presName="Name0" presStyleCnt="0">
        <dgm:presLayoutVars>
          <dgm:chPref val="1"/>
          <dgm:dir/>
          <dgm:animOne val="branch"/>
          <dgm:animLvl val="lvl"/>
          <dgm:resizeHandles val="exact"/>
        </dgm:presLayoutVars>
      </dgm:prSet>
      <dgm:spPr/>
      <dgm:t>
        <a:bodyPr/>
        <a:lstStyle/>
        <a:p>
          <a:endParaRPr lang="en-US"/>
        </a:p>
      </dgm:t>
    </dgm:pt>
    <dgm:pt modelId="{54735BD4-DAB2-444C-93D9-CF8B891B56C3}" type="pres">
      <dgm:prSet presAssocID="{764D57F0-4822-D74D-A190-C27753D2F0A6}" presName="root1" presStyleCnt="0"/>
      <dgm:spPr/>
    </dgm:pt>
    <dgm:pt modelId="{AEEE3B50-CEF2-B44F-86D9-76DBB7738A5A}" type="pres">
      <dgm:prSet presAssocID="{764D57F0-4822-D74D-A190-C27753D2F0A6}" presName="LevelOneTextNode" presStyleLbl="node0" presStyleIdx="0" presStyleCnt="1" custScaleX="131856" custScaleY="106581" custLinFactX="-14621" custLinFactNeighborX="-100000" custLinFactNeighborY="2341">
        <dgm:presLayoutVars>
          <dgm:chPref val="3"/>
        </dgm:presLayoutVars>
      </dgm:prSet>
      <dgm:spPr/>
      <dgm:t>
        <a:bodyPr/>
        <a:lstStyle/>
        <a:p>
          <a:endParaRPr lang="en-US"/>
        </a:p>
      </dgm:t>
    </dgm:pt>
    <dgm:pt modelId="{BA87B483-16F9-9345-B8B1-E38689C99272}" type="pres">
      <dgm:prSet presAssocID="{764D57F0-4822-D74D-A190-C27753D2F0A6}" presName="level2hierChild" presStyleCnt="0"/>
      <dgm:spPr/>
    </dgm:pt>
    <dgm:pt modelId="{2A3390FC-5FD4-A84C-A499-D331F8771597}" type="pres">
      <dgm:prSet presAssocID="{F9CF8F3D-F5A3-054C-B80F-5BDB084BF047}" presName="conn2-1" presStyleLbl="parChTrans1D2" presStyleIdx="0" presStyleCnt="4"/>
      <dgm:spPr/>
      <dgm:t>
        <a:bodyPr/>
        <a:lstStyle/>
        <a:p>
          <a:endParaRPr lang="en-US"/>
        </a:p>
      </dgm:t>
    </dgm:pt>
    <dgm:pt modelId="{F3F1CFAD-E7C7-264D-8E27-81FD449278E3}" type="pres">
      <dgm:prSet presAssocID="{F9CF8F3D-F5A3-054C-B80F-5BDB084BF047}" presName="connTx" presStyleLbl="parChTrans1D2" presStyleIdx="0" presStyleCnt="4"/>
      <dgm:spPr/>
      <dgm:t>
        <a:bodyPr/>
        <a:lstStyle/>
        <a:p>
          <a:endParaRPr lang="en-US"/>
        </a:p>
      </dgm:t>
    </dgm:pt>
    <dgm:pt modelId="{BA6CB8E3-1D60-2A45-8F98-B98F9CED3EF3}" type="pres">
      <dgm:prSet presAssocID="{8EAC25DA-1B14-A145-B563-31E8B8616818}" presName="root2" presStyleCnt="0"/>
      <dgm:spPr/>
    </dgm:pt>
    <dgm:pt modelId="{F5658DCA-B1EA-AC4F-A4F5-F4480691A284}" type="pres">
      <dgm:prSet presAssocID="{8EAC25DA-1B14-A145-B563-31E8B8616818}" presName="LevelTwoTextNode" presStyleLbl="node2" presStyleIdx="0" presStyleCnt="4" custScaleX="243550" custScaleY="156877" custLinFactNeighborX="-773" custLinFactNeighborY="-258">
        <dgm:presLayoutVars>
          <dgm:chPref val="3"/>
        </dgm:presLayoutVars>
      </dgm:prSet>
      <dgm:spPr/>
      <dgm:t>
        <a:bodyPr/>
        <a:lstStyle/>
        <a:p>
          <a:endParaRPr lang="en-US"/>
        </a:p>
      </dgm:t>
    </dgm:pt>
    <dgm:pt modelId="{CDACD2D8-3706-094B-B631-46AC1E61E05C}" type="pres">
      <dgm:prSet presAssocID="{8EAC25DA-1B14-A145-B563-31E8B8616818}" presName="level3hierChild" presStyleCnt="0"/>
      <dgm:spPr/>
    </dgm:pt>
    <dgm:pt modelId="{FC3D8595-FFD7-2B4B-95D9-F3A697B3072D}" type="pres">
      <dgm:prSet presAssocID="{150DD269-702A-384F-9E55-F775D9B804B9}" presName="conn2-1" presStyleLbl="parChTrans1D2" presStyleIdx="1" presStyleCnt="4"/>
      <dgm:spPr/>
      <dgm:t>
        <a:bodyPr/>
        <a:lstStyle/>
        <a:p>
          <a:endParaRPr lang="en-US"/>
        </a:p>
      </dgm:t>
    </dgm:pt>
    <dgm:pt modelId="{0AD1A4D0-8FBF-2946-A670-C76B1A6C15D6}" type="pres">
      <dgm:prSet presAssocID="{150DD269-702A-384F-9E55-F775D9B804B9}" presName="connTx" presStyleLbl="parChTrans1D2" presStyleIdx="1" presStyleCnt="4"/>
      <dgm:spPr/>
      <dgm:t>
        <a:bodyPr/>
        <a:lstStyle/>
        <a:p>
          <a:endParaRPr lang="en-US"/>
        </a:p>
      </dgm:t>
    </dgm:pt>
    <dgm:pt modelId="{71EA69E9-3F73-8146-9A7B-DAC5D697441F}" type="pres">
      <dgm:prSet presAssocID="{2ADBF090-F2CF-7743-82EE-0BAE94F0DB3F}" presName="root2" presStyleCnt="0"/>
      <dgm:spPr/>
    </dgm:pt>
    <dgm:pt modelId="{6D0CCE23-6C90-4E47-96FC-DD21FB1B7079}" type="pres">
      <dgm:prSet presAssocID="{2ADBF090-F2CF-7743-82EE-0BAE94F0DB3F}" presName="LevelTwoTextNode" presStyleLbl="node2" presStyleIdx="1" presStyleCnt="4" custScaleX="242580" custScaleY="147315" custLinFactNeighborX="1283" custLinFactNeighborY="-970">
        <dgm:presLayoutVars>
          <dgm:chPref val="3"/>
        </dgm:presLayoutVars>
      </dgm:prSet>
      <dgm:spPr/>
      <dgm:t>
        <a:bodyPr/>
        <a:lstStyle/>
        <a:p>
          <a:endParaRPr lang="en-US"/>
        </a:p>
      </dgm:t>
    </dgm:pt>
    <dgm:pt modelId="{615D2A02-D81C-B845-A868-74D9C6A3C8D6}" type="pres">
      <dgm:prSet presAssocID="{2ADBF090-F2CF-7743-82EE-0BAE94F0DB3F}" presName="level3hierChild" presStyleCnt="0"/>
      <dgm:spPr/>
    </dgm:pt>
    <dgm:pt modelId="{97451A92-5CCE-DB4B-AAB8-D30AF5F67D2E}" type="pres">
      <dgm:prSet presAssocID="{8917184A-AA55-424D-8AFB-34AD03D3DB63}" presName="conn2-1" presStyleLbl="parChTrans1D2" presStyleIdx="2" presStyleCnt="4"/>
      <dgm:spPr/>
      <dgm:t>
        <a:bodyPr/>
        <a:lstStyle/>
        <a:p>
          <a:endParaRPr lang="en-US"/>
        </a:p>
      </dgm:t>
    </dgm:pt>
    <dgm:pt modelId="{022BB883-F816-9D49-805F-0AE9580C2CB7}" type="pres">
      <dgm:prSet presAssocID="{8917184A-AA55-424D-8AFB-34AD03D3DB63}" presName="connTx" presStyleLbl="parChTrans1D2" presStyleIdx="2" presStyleCnt="4"/>
      <dgm:spPr/>
      <dgm:t>
        <a:bodyPr/>
        <a:lstStyle/>
        <a:p>
          <a:endParaRPr lang="en-US"/>
        </a:p>
      </dgm:t>
    </dgm:pt>
    <dgm:pt modelId="{B839B993-1BD9-FC4D-A963-89C3AEC12D34}" type="pres">
      <dgm:prSet presAssocID="{9047BDD3-AABA-4749-A499-DB45B8323FED}" presName="root2" presStyleCnt="0"/>
      <dgm:spPr/>
    </dgm:pt>
    <dgm:pt modelId="{D98ACE5B-3629-BA4A-B8D1-61FFD9126F8E}" type="pres">
      <dgm:prSet presAssocID="{9047BDD3-AABA-4749-A499-DB45B8323FED}" presName="LevelTwoTextNode" presStyleLbl="node2" presStyleIdx="2" presStyleCnt="4" custScaleX="243033" custScaleY="144292">
        <dgm:presLayoutVars>
          <dgm:chPref val="3"/>
        </dgm:presLayoutVars>
      </dgm:prSet>
      <dgm:spPr/>
      <dgm:t>
        <a:bodyPr/>
        <a:lstStyle/>
        <a:p>
          <a:endParaRPr lang="en-US"/>
        </a:p>
      </dgm:t>
    </dgm:pt>
    <dgm:pt modelId="{32D9D914-804C-D643-A07D-49DA37B27845}" type="pres">
      <dgm:prSet presAssocID="{9047BDD3-AABA-4749-A499-DB45B8323FED}" presName="level3hierChild" presStyleCnt="0"/>
      <dgm:spPr/>
    </dgm:pt>
    <dgm:pt modelId="{ABC01204-129C-1E4E-A66C-30DD5E59E87F}" type="pres">
      <dgm:prSet presAssocID="{410CE0B1-917C-4046-8AB4-3727E49B40D7}" presName="conn2-1" presStyleLbl="parChTrans1D2" presStyleIdx="3" presStyleCnt="4"/>
      <dgm:spPr/>
      <dgm:t>
        <a:bodyPr/>
        <a:lstStyle/>
        <a:p>
          <a:endParaRPr lang="en-US"/>
        </a:p>
      </dgm:t>
    </dgm:pt>
    <dgm:pt modelId="{A09F4CD7-2F4B-5644-B97A-69AAA5595A67}" type="pres">
      <dgm:prSet presAssocID="{410CE0B1-917C-4046-8AB4-3727E49B40D7}" presName="connTx" presStyleLbl="parChTrans1D2" presStyleIdx="3" presStyleCnt="4"/>
      <dgm:spPr/>
      <dgm:t>
        <a:bodyPr/>
        <a:lstStyle/>
        <a:p>
          <a:endParaRPr lang="en-US"/>
        </a:p>
      </dgm:t>
    </dgm:pt>
    <dgm:pt modelId="{74A8468E-A954-2248-B15C-3F731FDEBB82}" type="pres">
      <dgm:prSet presAssocID="{7F999D59-DBAE-4249-9707-119E48A74BC8}" presName="root2" presStyleCnt="0"/>
      <dgm:spPr/>
    </dgm:pt>
    <dgm:pt modelId="{FFF25126-CC44-614E-A955-0A1931C6F8DA}" type="pres">
      <dgm:prSet presAssocID="{7F999D59-DBAE-4249-9707-119E48A74BC8}" presName="LevelTwoTextNode" presStyleLbl="node2" presStyleIdx="3" presStyleCnt="4" custScaleX="242204" custScaleY="145983">
        <dgm:presLayoutVars>
          <dgm:chPref val="3"/>
        </dgm:presLayoutVars>
      </dgm:prSet>
      <dgm:spPr/>
      <dgm:t>
        <a:bodyPr/>
        <a:lstStyle/>
        <a:p>
          <a:endParaRPr lang="en-US"/>
        </a:p>
      </dgm:t>
    </dgm:pt>
    <dgm:pt modelId="{B0F03A3C-0512-664A-9AD5-429DA7C72AB9}" type="pres">
      <dgm:prSet presAssocID="{7F999D59-DBAE-4249-9707-119E48A74BC8}" presName="level3hierChild" presStyleCnt="0"/>
      <dgm:spPr/>
    </dgm:pt>
  </dgm:ptLst>
  <dgm:cxnLst>
    <dgm:cxn modelId="{57015D2B-2B0D-D04F-A4E5-24A38D48A5F0}" srcId="{764D57F0-4822-D74D-A190-C27753D2F0A6}" destId="{8EAC25DA-1B14-A145-B563-31E8B8616818}" srcOrd="0" destOrd="0" parTransId="{F9CF8F3D-F5A3-054C-B80F-5BDB084BF047}" sibTransId="{1F661C4F-B0B5-6A43-8236-1DB27AE2A8BC}"/>
    <dgm:cxn modelId="{BD939C72-97A6-9440-B601-A6544B4C45EB}" type="presOf" srcId="{8EAC25DA-1B14-A145-B563-31E8B8616818}" destId="{F5658DCA-B1EA-AC4F-A4F5-F4480691A284}" srcOrd="0" destOrd="0" presId="urn:microsoft.com/office/officeart/2008/layout/HorizontalMultiLevelHierarchy"/>
    <dgm:cxn modelId="{E3E41E0D-50A4-8B41-AC3C-CB175A37C035}" type="presOf" srcId="{F9CF8F3D-F5A3-054C-B80F-5BDB084BF047}" destId="{F3F1CFAD-E7C7-264D-8E27-81FD449278E3}" srcOrd="1" destOrd="0" presId="urn:microsoft.com/office/officeart/2008/layout/HorizontalMultiLevelHierarchy"/>
    <dgm:cxn modelId="{03628EE5-19B3-664B-88D7-D1671CB92B08}" srcId="{AB33EE59-B5FB-A74A-ADD0-4B0F8E896B30}" destId="{764D57F0-4822-D74D-A190-C27753D2F0A6}" srcOrd="0" destOrd="0" parTransId="{662965F8-D92C-744D-8D41-DFAB234D06DB}" sibTransId="{28CF1C01-A681-0E41-B4CF-3D51500D98CF}"/>
    <dgm:cxn modelId="{1E1494C6-AD3D-9A4C-BB58-CA323DEE9655}" type="presOf" srcId="{150DD269-702A-384F-9E55-F775D9B804B9}" destId="{0AD1A4D0-8FBF-2946-A670-C76B1A6C15D6}" srcOrd="1" destOrd="0" presId="urn:microsoft.com/office/officeart/2008/layout/HorizontalMultiLevelHierarchy"/>
    <dgm:cxn modelId="{3B664006-C4FC-2249-878D-705C828FD329}" type="presOf" srcId="{150DD269-702A-384F-9E55-F775D9B804B9}" destId="{FC3D8595-FFD7-2B4B-95D9-F3A697B3072D}" srcOrd="0" destOrd="0" presId="urn:microsoft.com/office/officeart/2008/layout/HorizontalMultiLevelHierarchy"/>
    <dgm:cxn modelId="{FEFE7496-2B33-1145-BBDC-0A5170095A7E}" type="presOf" srcId="{F9CF8F3D-F5A3-054C-B80F-5BDB084BF047}" destId="{2A3390FC-5FD4-A84C-A499-D331F8771597}" srcOrd="0" destOrd="0" presId="urn:microsoft.com/office/officeart/2008/layout/HorizontalMultiLevelHierarchy"/>
    <dgm:cxn modelId="{55C96821-2914-1E4F-870A-1A2E798B7A46}" type="presOf" srcId="{9047BDD3-AABA-4749-A499-DB45B8323FED}" destId="{D98ACE5B-3629-BA4A-B8D1-61FFD9126F8E}" srcOrd="0" destOrd="0" presId="urn:microsoft.com/office/officeart/2008/layout/HorizontalMultiLevelHierarchy"/>
    <dgm:cxn modelId="{ECB5D6F3-C261-BE4B-B1B3-66B80D4365E6}" type="presOf" srcId="{764D57F0-4822-D74D-A190-C27753D2F0A6}" destId="{AEEE3B50-CEF2-B44F-86D9-76DBB7738A5A}" srcOrd="0" destOrd="0" presId="urn:microsoft.com/office/officeart/2008/layout/HorizontalMultiLevelHierarchy"/>
    <dgm:cxn modelId="{352482B9-22E9-1146-93C1-0CBB41D7C36A}" type="presOf" srcId="{7F999D59-DBAE-4249-9707-119E48A74BC8}" destId="{FFF25126-CC44-614E-A955-0A1931C6F8DA}" srcOrd="0" destOrd="0" presId="urn:microsoft.com/office/officeart/2008/layout/HorizontalMultiLevelHierarchy"/>
    <dgm:cxn modelId="{5ACA8B2B-6464-3248-8A81-E4C9E99FC96A}" srcId="{764D57F0-4822-D74D-A190-C27753D2F0A6}" destId="{7F999D59-DBAE-4249-9707-119E48A74BC8}" srcOrd="3" destOrd="0" parTransId="{410CE0B1-917C-4046-8AB4-3727E49B40D7}" sibTransId="{B5278113-05E8-0642-9160-DB66F11DD812}"/>
    <dgm:cxn modelId="{351C4EC3-E3B4-1347-960B-6B82EC993261}" type="presOf" srcId="{410CE0B1-917C-4046-8AB4-3727E49B40D7}" destId="{ABC01204-129C-1E4E-A66C-30DD5E59E87F}" srcOrd="0" destOrd="0" presId="urn:microsoft.com/office/officeart/2008/layout/HorizontalMultiLevelHierarchy"/>
    <dgm:cxn modelId="{1AF14F17-4B1C-AD4C-9D65-8B6CF3B808FB}" srcId="{764D57F0-4822-D74D-A190-C27753D2F0A6}" destId="{2ADBF090-F2CF-7743-82EE-0BAE94F0DB3F}" srcOrd="1" destOrd="0" parTransId="{150DD269-702A-384F-9E55-F775D9B804B9}" sibTransId="{8704A01F-05D0-E749-93C4-0FFF91054AAA}"/>
    <dgm:cxn modelId="{4A750D61-767F-C147-8D9D-4FB55590EE79}" srcId="{764D57F0-4822-D74D-A190-C27753D2F0A6}" destId="{9047BDD3-AABA-4749-A499-DB45B8323FED}" srcOrd="2" destOrd="0" parTransId="{8917184A-AA55-424D-8AFB-34AD03D3DB63}" sibTransId="{5E6BE90D-E57D-914C-82AF-CCE5698DEFF5}"/>
    <dgm:cxn modelId="{4A7F6B55-2490-FA42-AA36-2885211BB599}" type="presOf" srcId="{AB33EE59-B5FB-A74A-ADD0-4B0F8E896B30}" destId="{A1DF2D6A-C4B6-464A-BF66-8B5FF7869E11}" srcOrd="0" destOrd="0" presId="urn:microsoft.com/office/officeart/2008/layout/HorizontalMultiLevelHierarchy"/>
    <dgm:cxn modelId="{F2B578C0-AAC1-8D4D-96F2-1201023006F2}" type="presOf" srcId="{8917184A-AA55-424D-8AFB-34AD03D3DB63}" destId="{97451A92-5CCE-DB4B-AAB8-D30AF5F67D2E}" srcOrd="0" destOrd="0" presId="urn:microsoft.com/office/officeart/2008/layout/HorizontalMultiLevelHierarchy"/>
    <dgm:cxn modelId="{1429329E-609C-554D-8A6B-43EE02BED367}" type="presOf" srcId="{2ADBF090-F2CF-7743-82EE-0BAE94F0DB3F}" destId="{6D0CCE23-6C90-4E47-96FC-DD21FB1B7079}" srcOrd="0" destOrd="0" presId="urn:microsoft.com/office/officeart/2008/layout/HorizontalMultiLevelHierarchy"/>
    <dgm:cxn modelId="{2E50727B-7505-6F4E-858D-B48CEB88A237}" type="presOf" srcId="{410CE0B1-917C-4046-8AB4-3727E49B40D7}" destId="{A09F4CD7-2F4B-5644-B97A-69AAA5595A67}" srcOrd="1" destOrd="0" presId="urn:microsoft.com/office/officeart/2008/layout/HorizontalMultiLevelHierarchy"/>
    <dgm:cxn modelId="{B25FC144-4F05-484A-BDBB-5159752A7B43}" type="presOf" srcId="{8917184A-AA55-424D-8AFB-34AD03D3DB63}" destId="{022BB883-F816-9D49-805F-0AE9580C2CB7}" srcOrd="1" destOrd="0" presId="urn:microsoft.com/office/officeart/2008/layout/HorizontalMultiLevelHierarchy"/>
    <dgm:cxn modelId="{71313B15-AAAC-714C-8B38-1B6ED46C462F}" type="presParOf" srcId="{A1DF2D6A-C4B6-464A-BF66-8B5FF7869E11}" destId="{54735BD4-DAB2-444C-93D9-CF8B891B56C3}" srcOrd="0" destOrd="0" presId="urn:microsoft.com/office/officeart/2008/layout/HorizontalMultiLevelHierarchy"/>
    <dgm:cxn modelId="{0B08688A-92AB-C349-B2ED-7A03F9EBD212}" type="presParOf" srcId="{54735BD4-DAB2-444C-93D9-CF8B891B56C3}" destId="{AEEE3B50-CEF2-B44F-86D9-76DBB7738A5A}" srcOrd="0" destOrd="0" presId="urn:microsoft.com/office/officeart/2008/layout/HorizontalMultiLevelHierarchy"/>
    <dgm:cxn modelId="{6FFADD9A-D715-BE4A-98A4-4C3AE5656720}" type="presParOf" srcId="{54735BD4-DAB2-444C-93D9-CF8B891B56C3}" destId="{BA87B483-16F9-9345-B8B1-E38689C99272}" srcOrd="1" destOrd="0" presId="urn:microsoft.com/office/officeart/2008/layout/HorizontalMultiLevelHierarchy"/>
    <dgm:cxn modelId="{450B69E8-04EE-A540-BD12-8865E3CA9D1A}" type="presParOf" srcId="{BA87B483-16F9-9345-B8B1-E38689C99272}" destId="{2A3390FC-5FD4-A84C-A499-D331F8771597}" srcOrd="0" destOrd="0" presId="urn:microsoft.com/office/officeart/2008/layout/HorizontalMultiLevelHierarchy"/>
    <dgm:cxn modelId="{9C6F2900-084A-9A4F-802B-07EC624212BF}" type="presParOf" srcId="{2A3390FC-5FD4-A84C-A499-D331F8771597}" destId="{F3F1CFAD-E7C7-264D-8E27-81FD449278E3}" srcOrd="0" destOrd="0" presId="urn:microsoft.com/office/officeart/2008/layout/HorizontalMultiLevelHierarchy"/>
    <dgm:cxn modelId="{B73F87DB-8967-7C4E-959A-D5534EF75845}" type="presParOf" srcId="{BA87B483-16F9-9345-B8B1-E38689C99272}" destId="{BA6CB8E3-1D60-2A45-8F98-B98F9CED3EF3}" srcOrd="1" destOrd="0" presId="urn:microsoft.com/office/officeart/2008/layout/HorizontalMultiLevelHierarchy"/>
    <dgm:cxn modelId="{2F940483-3322-FA41-8EB5-64BB3F22406A}" type="presParOf" srcId="{BA6CB8E3-1D60-2A45-8F98-B98F9CED3EF3}" destId="{F5658DCA-B1EA-AC4F-A4F5-F4480691A284}" srcOrd="0" destOrd="0" presId="urn:microsoft.com/office/officeart/2008/layout/HorizontalMultiLevelHierarchy"/>
    <dgm:cxn modelId="{A91FD245-11DC-EC4C-AECF-0C9C7C2E2533}" type="presParOf" srcId="{BA6CB8E3-1D60-2A45-8F98-B98F9CED3EF3}" destId="{CDACD2D8-3706-094B-B631-46AC1E61E05C}" srcOrd="1" destOrd="0" presId="urn:microsoft.com/office/officeart/2008/layout/HorizontalMultiLevelHierarchy"/>
    <dgm:cxn modelId="{195F3E5A-A5FE-A745-8BE8-3DA16ED1716C}" type="presParOf" srcId="{BA87B483-16F9-9345-B8B1-E38689C99272}" destId="{FC3D8595-FFD7-2B4B-95D9-F3A697B3072D}" srcOrd="2" destOrd="0" presId="urn:microsoft.com/office/officeart/2008/layout/HorizontalMultiLevelHierarchy"/>
    <dgm:cxn modelId="{162DB1A0-240E-134A-8360-27EFEA56A1D0}" type="presParOf" srcId="{FC3D8595-FFD7-2B4B-95D9-F3A697B3072D}" destId="{0AD1A4D0-8FBF-2946-A670-C76B1A6C15D6}" srcOrd="0" destOrd="0" presId="urn:microsoft.com/office/officeart/2008/layout/HorizontalMultiLevelHierarchy"/>
    <dgm:cxn modelId="{272A182F-25E2-FD44-A926-0AD6C40C9A94}" type="presParOf" srcId="{BA87B483-16F9-9345-B8B1-E38689C99272}" destId="{71EA69E9-3F73-8146-9A7B-DAC5D697441F}" srcOrd="3" destOrd="0" presId="urn:microsoft.com/office/officeart/2008/layout/HorizontalMultiLevelHierarchy"/>
    <dgm:cxn modelId="{CFCC4CE8-2C01-954E-9593-40B212E5E8F9}" type="presParOf" srcId="{71EA69E9-3F73-8146-9A7B-DAC5D697441F}" destId="{6D0CCE23-6C90-4E47-96FC-DD21FB1B7079}" srcOrd="0" destOrd="0" presId="urn:microsoft.com/office/officeart/2008/layout/HorizontalMultiLevelHierarchy"/>
    <dgm:cxn modelId="{D80B900B-F36B-4543-9E6D-369DE022AB94}" type="presParOf" srcId="{71EA69E9-3F73-8146-9A7B-DAC5D697441F}" destId="{615D2A02-D81C-B845-A868-74D9C6A3C8D6}" srcOrd="1" destOrd="0" presId="urn:microsoft.com/office/officeart/2008/layout/HorizontalMultiLevelHierarchy"/>
    <dgm:cxn modelId="{8D198265-0629-B84D-8B14-EF3A410595C2}" type="presParOf" srcId="{BA87B483-16F9-9345-B8B1-E38689C99272}" destId="{97451A92-5CCE-DB4B-AAB8-D30AF5F67D2E}" srcOrd="4" destOrd="0" presId="urn:microsoft.com/office/officeart/2008/layout/HorizontalMultiLevelHierarchy"/>
    <dgm:cxn modelId="{0DE5D357-D4DC-5347-B9A6-6809390459A3}" type="presParOf" srcId="{97451A92-5CCE-DB4B-AAB8-D30AF5F67D2E}" destId="{022BB883-F816-9D49-805F-0AE9580C2CB7}" srcOrd="0" destOrd="0" presId="urn:microsoft.com/office/officeart/2008/layout/HorizontalMultiLevelHierarchy"/>
    <dgm:cxn modelId="{DB87D989-588B-6943-BAAC-457FBC53B857}" type="presParOf" srcId="{BA87B483-16F9-9345-B8B1-E38689C99272}" destId="{B839B993-1BD9-FC4D-A963-89C3AEC12D34}" srcOrd="5" destOrd="0" presId="urn:microsoft.com/office/officeart/2008/layout/HorizontalMultiLevelHierarchy"/>
    <dgm:cxn modelId="{566AC145-8E94-BA46-BBAD-EE782AD88775}" type="presParOf" srcId="{B839B993-1BD9-FC4D-A963-89C3AEC12D34}" destId="{D98ACE5B-3629-BA4A-B8D1-61FFD9126F8E}" srcOrd="0" destOrd="0" presId="urn:microsoft.com/office/officeart/2008/layout/HorizontalMultiLevelHierarchy"/>
    <dgm:cxn modelId="{B8208CF1-FDFD-6A43-961B-A73B0E81AE4A}" type="presParOf" srcId="{B839B993-1BD9-FC4D-A963-89C3AEC12D34}" destId="{32D9D914-804C-D643-A07D-49DA37B27845}" srcOrd="1" destOrd="0" presId="urn:microsoft.com/office/officeart/2008/layout/HorizontalMultiLevelHierarchy"/>
    <dgm:cxn modelId="{18E5D88D-E9E2-7444-B846-C5FAFA45977B}" type="presParOf" srcId="{BA87B483-16F9-9345-B8B1-E38689C99272}" destId="{ABC01204-129C-1E4E-A66C-30DD5E59E87F}" srcOrd="6" destOrd="0" presId="urn:microsoft.com/office/officeart/2008/layout/HorizontalMultiLevelHierarchy"/>
    <dgm:cxn modelId="{6BEBE4AA-9B81-0F4E-B79C-F574CF7155FF}" type="presParOf" srcId="{ABC01204-129C-1E4E-A66C-30DD5E59E87F}" destId="{A09F4CD7-2F4B-5644-B97A-69AAA5595A67}" srcOrd="0" destOrd="0" presId="urn:microsoft.com/office/officeart/2008/layout/HorizontalMultiLevelHierarchy"/>
    <dgm:cxn modelId="{D5027393-B39A-DE43-AC7E-2442F93B597A}" type="presParOf" srcId="{BA87B483-16F9-9345-B8B1-E38689C99272}" destId="{74A8468E-A954-2248-B15C-3F731FDEBB82}" srcOrd="7" destOrd="0" presId="urn:microsoft.com/office/officeart/2008/layout/HorizontalMultiLevelHierarchy"/>
    <dgm:cxn modelId="{C97DCB80-77B7-D24E-B126-916DBFD9CE09}" type="presParOf" srcId="{74A8468E-A954-2248-B15C-3F731FDEBB82}" destId="{FFF25126-CC44-614E-A955-0A1931C6F8DA}" srcOrd="0" destOrd="0" presId="urn:microsoft.com/office/officeart/2008/layout/HorizontalMultiLevelHierarchy"/>
    <dgm:cxn modelId="{B2A1A6E2-676A-8943-86F0-941375429C7A}" type="presParOf" srcId="{74A8468E-A954-2248-B15C-3F731FDEBB82}" destId="{B0F03A3C-0512-664A-9AD5-429DA7C72AB9}" srcOrd="1" destOrd="0" presId="urn:microsoft.com/office/officeart/2008/layout/HorizontalMultiLevelHierarchy"/>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33EE59-B5FB-A74A-ADD0-4B0F8E896B30}" type="doc">
      <dgm:prSet loTypeId="urn:microsoft.com/office/officeart/2008/layout/HorizontalMultiLevelHierarchy" loCatId="" qsTypeId="urn:microsoft.com/office/officeart/2005/8/quickstyle/simple4" qsCatId="simple" csTypeId="urn:microsoft.com/office/officeart/2005/8/colors/accent3_4" csCatId="accent3" phldr="1"/>
      <dgm:spPr/>
      <dgm:t>
        <a:bodyPr/>
        <a:lstStyle/>
        <a:p>
          <a:endParaRPr lang="en-GB"/>
        </a:p>
      </dgm:t>
    </dgm:pt>
    <dgm:pt modelId="{764D57F0-4822-D74D-A190-C27753D2F0A6}">
      <dgm:prSet phldrT="[Text]" custT="1"/>
      <dgm:spPr>
        <a:ln>
          <a:solidFill>
            <a:schemeClr val="bg1"/>
          </a:solidFill>
        </a:ln>
      </dgm:spPr>
      <dgm:t>
        <a:bodyPr/>
        <a:lstStyle/>
        <a:p>
          <a:r>
            <a:rPr lang="en-GB" sz="1600" b="1" dirty="0">
              <a:solidFill>
                <a:schemeClr val="tx1"/>
              </a:solidFill>
              <a:latin typeface="Arial" panose="020B0604020202020204" pitchFamily="34" charset="0"/>
              <a:cs typeface="Arial" panose="020B0604020202020204" pitchFamily="34" charset="0"/>
            </a:rPr>
            <a:t>TEXTILE</a:t>
          </a:r>
        </a:p>
      </dgm:t>
    </dgm:pt>
    <dgm:pt modelId="{662965F8-D92C-744D-8D41-DFAB234D06DB}" type="parTrans" cxnId="{03628EE5-19B3-664B-88D7-D1671CB92B08}">
      <dgm:prSet/>
      <dgm:spPr/>
      <dgm:t>
        <a:bodyPr/>
        <a:lstStyle/>
        <a:p>
          <a:endParaRPr lang="en-GB"/>
        </a:p>
      </dgm:t>
    </dgm:pt>
    <dgm:pt modelId="{28CF1C01-A681-0E41-B4CF-3D51500D98CF}" type="sibTrans" cxnId="{03628EE5-19B3-664B-88D7-D1671CB92B08}">
      <dgm:prSet/>
      <dgm:spPr/>
      <dgm:t>
        <a:bodyPr/>
        <a:lstStyle/>
        <a:p>
          <a:endParaRPr lang="en-GB"/>
        </a:p>
      </dgm:t>
    </dgm:pt>
    <dgm:pt modelId="{7F999D59-DBAE-4249-9707-119E48A74BC8}">
      <dgm:prSet phldrT="[Text]" custT="1"/>
      <dgm:spPr/>
      <dgm:t>
        <a:bodyPr/>
        <a:lstStyle/>
        <a:p>
          <a:pPr algn="l"/>
          <a:r>
            <a:rPr lang="en-GB" sz="1200" b="1" dirty="0">
              <a:solidFill>
                <a:schemeClr val="tx1"/>
              </a:solidFill>
              <a:latin typeface="Arial" panose="020B0604020202020204" pitchFamily="34" charset="0"/>
              <a:cs typeface="Arial" panose="020B0604020202020204" pitchFamily="34" charset="0"/>
            </a:rPr>
            <a:t>4. FU-TEDDY PROJECTS</a:t>
          </a:r>
        </a:p>
        <a:p>
          <a:pPr algn="l"/>
          <a:r>
            <a:rPr lang="en-GB" sz="1200" dirty="0">
              <a:solidFill>
                <a:schemeClr val="tx1"/>
              </a:solidFill>
              <a:latin typeface="Arial" panose="020B0604020202020204" pitchFamily="34" charset="0"/>
              <a:cs typeface="Arial" panose="020B0604020202020204" pitchFamily="34" charset="0"/>
            </a:rPr>
            <a:t>- Uniform &amp; Upholstery</a:t>
          </a:r>
        </a:p>
      </dgm:t>
    </dgm:pt>
    <dgm:pt modelId="{410CE0B1-917C-4046-8AB4-3727E49B40D7}" type="parTrans" cxnId="{5ACA8B2B-6464-3248-8A81-E4C9E99FC96A}">
      <dgm:prSet/>
      <dgm:spPr>
        <a:ln>
          <a:solidFill>
            <a:schemeClr val="accent3">
              <a:lumMod val="75000"/>
            </a:schemeClr>
          </a:solidFill>
        </a:ln>
      </dgm:spPr>
      <dgm:t>
        <a:bodyPr/>
        <a:lstStyle/>
        <a:p>
          <a:endParaRPr lang="en-GB" dirty="0"/>
        </a:p>
      </dgm:t>
    </dgm:pt>
    <dgm:pt modelId="{B5278113-05E8-0642-9160-DB66F11DD812}" type="sibTrans" cxnId="{5ACA8B2B-6464-3248-8A81-E4C9E99FC96A}">
      <dgm:prSet/>
      <dgm:spPr/>
      <dgm:t>
        <a:bodyPr/>
        <a:lstStyle/>
        <a:p>
          <a:endParaRPr lang="en-GB"/>
        </a:p>
      </dgm:t>
    </dgm:pt>
    <dgm:pt modelId="{9047BDD3-AABA-4749-A499-DB45B8323FED}">
      <dgm:prSet custT="1"/>
      <dgm:spPr/>
      <dgm:t>
        <a:bodyPr/>
        <a:lstStyle/>
        <a:p>
          <a:pPr algn="l"/>
          <a:r>
            <a:rPr lang="en-GB" sz="1600" b="1" dirty="0">
              <a:solidFill>
                <a:schemeClr val="tx1"/>
              </a:solidFill>
              <a:latin typeface="Arial" panose="020B0604020202020204" pitchFamily="34" charset="0"/>
              <a:cs typeface="Arial" panose="020B0604020202020204" pitchFamily="34" charset="0"/>
            </a:rPr>
            <a:t>3</a:t>
          </a:r>
          <a:r>
            <a:rPr lang="en-GB" sz="1200" b="1" dirty="0">
              <a:solidFill>
                <a:schemeClr val="tx1"/>
              </a:solidFill>
              <a:latin typeface="Arial" panose="020B0604020202020204" pitchFamily="34" charset="0"/>
              <a:cs typeface="Arial" panose="020B0604020202020204" pitchFamily="34" charset="0"/>
            </a:rPr>
            <a:t>. PROTON TEXTILES</a:t>
          </a:r>
        </a:p>
        <a:p>
          <a:pPr algn="l"/>
          <a:r>
            <a:rPr lang="en-GB" sz="1200" dirty="0">
              <a:solidFill>
                <a:schemeClr val="tx1"/>
              </a:solidFill>
              <a:latin typeface="Arial" panose="020B0604020202020204" pitchFamily="34" charset="0"/>
              <a:cs typeface="Arial" panose="020B0604020202020204" pitchFamily="34" charset="0"/>
            </a:rPr>
            <a:t>- Clothing</a:t>
          </a:r>
        </a:p>
      </dgm:t>
    </dgm:pt>
    <dgm:pt modelId="{8917184A-AA55-424D-8AFB-34AD03D3DB63}" type="parTrans" cxnId="{4A750D61-767F-C147-8D9D-4FB55590EE79}">
      <dgm:prSet/>
      <dgm:spPr/>
      <dgm:t>
        <a:bodyPr/>
        <a:lstStyle/>
        <a:p>
          <a:endParaRPr lang="en-GB" dirty="0"/>
        </a:p>
      </dgm:t>
    </dgm:pt>
    <dgm:pt modelId="{5E6BE90D-E57D-914C-82AF-CCE5698DEFF5}" type="sibTrans" cxnId="{4A750D61-767F-C147-8D9D-4FB55590EE79}">
      <dgm:prSet/>
      <dgm:spPr/>
      <dgm:t>
        <a:bodyPr/>
        <a:lstStyle/>
        <a:p>
          <a:endParaRPr lang="en-GB"/>
        </a:p>
      </dgm:t>
    </dgm:pt>
    <dgm:pt modelId="{8EAC25DA-1B14-A145-B563-31E8B8616818}">
      <dgm:prSet custT="1"/>
      <dgm:spPr/>
      <dgm:t>
        <a:bodyPr/>
        <a:lstStyle/>
        <a:p>
          <a:pPr algn="l"/>
          <a:r>
            <a:rPr lang="en-GB" sz="1200" b="1" dirty="0">
              <a:solidFill>
                <a:schemeClr val="tx1"/>
              </a:solidFill>
              <a:latin typeface="Arial" panose="020B0604020202020204" pitchFamily="34" charset="0"/>
              <a:cs typeface="Arial" panose="020B0604020202020204" pitchFamily="34" charset="0"/>
            </a:rPr>
            <a:t>1. MM MANUFACTURER</a:t>
          </a:r>
        </a:p>
        <a:p>
          <a:pPr algn="l"/>
          <a:r>
            <a:rPr lang="en-GB" sz="1200" b="0" dirty="0">
              <a:solidFill>
                <a:schemeClr val="tx1"/>
              </a:solidFill>
              <a:latin typeface="Arial" panose="020B0604020202020204" pitchFamily="34" charset="0"/>
              <a:cs typeface="Arial" panose="020B0604020202020204" pitchFamily="34" charset="0"/>
            </a:rPr>
            <a:t>- Clothing</a:t>
          </a:r>
          <a:endParaRPr lang="en-US" sz="1200" b="1" dirty="0">
            <a:solidFill>
              <a:schemeClr val="tx1"/>
            </a:solidFill>
            <a:latin typeface="Arial" panose="020B0604020202020204" pitchFamily="34" charset="0"/>
            <a:cs typeface="Arial" panose="020B0604020202020204" pitchFamily="34" charset="0"/>
          </a:endParaRPr>
        </a:p>
      </dgm:t>
    </dgm:pt>
    <dgm:pt modelId="{F9CF8F3D-F5A3-054C-B80F-5BDB084BF047}" type="parTrans" cxnId="{57015D2B-2B0D-D04F-A4E5-24A38D48A5F0}">
      <dgm:prSet/>
      <dgm:spPr>
        <a:ln w="19050">
          <a:solidFill>
            <a:schemeClr val="accent3">
              <a:lumMod val="75000"/>
            </a:schemeClr>
          </a:solidFill>
        </a:ln>
      </dgm:spPr>
      <dgm:t>
        <a:bodyPr/>
        <a:lstStyle/>
        <a:p>
          <a:endParaRPr lang="en-GB" dirty="0"/>
        </a:p>
      </dgm:t>
    </dgm:pt>
    <dgm:pt modelId="{1F661C4F-B0B5-6A43-8236-1DB27AE2A8BC}" type="sibTrans" cxnId="{57015D2B-2B0D-D04F-A4E5-24A38D48A5F0}">
      <dgm:prSet/>
      <dgm:spPr/>
      <dgm:t>
        <a:bodyPr/>
        <a:lstStyle/>
        <a:p>
          <a:endParaRPr lang="en-GB"/>
        </a:p>
      </dgm:t>
    </dgm:pt>
    <dgm:pt modelId="{2ADBF090-F2CF-7743-82EE-0BAE94F0DB3F}">
      <dgm:prSet custT="1"/>
      <dgm:spPr/>
      <dgm:t>
        <a:bodyPr anchor="ctr"/>
        <a:lstStyle/>
        <a:p>
          <a:pPr algn="l"/>
          <a:r>
            <a:rPr lang="en-GB" sz="1200" b="1" dirty="0">
              <a:solidFill>
                <a:schemeClr val="tx1"/>
              </a:solidFill>
              <a:latin typeface="Arial" panose="020B0604020202020204" pitchFamily="34" charset="0"/>
              <a:cs typeface="Arial" panose="020B0604020202020204" pitchFamily="34" charset="0"/>
            </a:rPr>
            <a:t>2. CASRIX</a:t>
          </a:r>
        </a:p>
        <a:p>
          <a:pPr algn="l"/>
          <a:r>
            <a:rPr lang="en-GB" sz="1200" dirty="0">
              <a:solidFill>
                <a:schemeClr val="tx1"/>
              </a:solidFill>
              <a:latin typeface="Arial" panose="020B0604020202020204" pitchFamily="34" charset="0"/>
              <a:cs typeface="Arial" panose="020B0604020202020204" pitchFamily="34" charset="0"/>
            </a:rPr>
            <a:t>- Clothing &amp; Uniforms</a:t>
          </a:r>
          <a:endParaRPr lang="en-US" sz="1200" b="0" dirty="0">
            <a:solidFill>
              <a:schemeClr val="tx1"/>
            </a:solidFill>
            <a:latin typeface="Arial" panose="020B0604020202020204" pitchFamily="34" charset="0"/>
            <a:cs typeface="Arial" panose="020B0604020202020204" pitchFamily="34" charset="0"/>
          </a:endParaRPr>
        </a:p>
      </dgm:t>
    </dgm:pt>
    <dgm:pt modelId="{150DD269-702A-384F-9E55-F775D9B804B9}" type="parTrans" cxnId="{1AF14F17-4B1C-AD4C-9D65-8B6CF3B808FB}">
      <dgm:prSet/>
      <dgm:spPr/>
      <dgm:t>
        <a:bodyPr/>
        <a:lstStyle/>
        <a:p>
          <a:endParaRPr lang="en-GB" dirty="0"/>
        </a:p>
      </dgm:t>
    </dgm:pt>
    <dgm:pt modelId="{8704A01F-05D0-E749-93C4-0FFF91054AAA}" type="sibTrans" cxnId="{1AF14F17-4B1C-AD4C-9D65-8B6CF3B808FB}">
      <dgm:prSet/>
      <dgm:spPr/>
      <dgm:t>
        <a:bodyPr/>
        <a:lstStyle/>
        <a:p>
          <a:endParaRPr lang="en-GB"/>
        </a:p>
      </dgm:t>
    </dgm:pt>
    <dgm:pt modelId="{A1A40700-B972-BB47-8ED8-5B54E6AD7791}">
      <dgm:prSet custT="1"/>
      <dgm:spPr/>
      <dgm:t>
        <a:bodyPr/>
        <a:lstStyle/>
        <a:p>
          <a:pPr algn="l"/>
          <a:r>
            <a:rPr lang="en-GB" sz="1200" b="1" dirty="0">
              <a:solidFill>
                <a:schemeClr val="tx1"/>
              </a:solidFill>
              <a:latin typeface="Arial" panose="020B0604020202020204" pitchFamily="34" charset="0"/>
              <a:cs typeface="Arial" panose="020B0604020202020204" pitchFamily="34" charset="0"/>
            </a:rPr>
            <a:t>6. NEW MEN TEXTILE</a:t>
          </a:r>
        </a:p>
        <a:p>
          <a:pPr algn="l"/>
          <a:r>
            <a:rPr lang="en-GB" sz="1200" dirty="0">
              <a:solidFill>
                <a:schemeClr val="tx1"/>
              </a:solidFill>
              <a:latin typeface="Arial" panose="020B0604020202020204" pitchFamily="34" charset="0"/>
              <a:cs typeface="Arial" panose="020B0604020202020204" pitchFamily="34" charset="0"/>
            </a:rPr>
            <a:t>- Clothing</a:t>
          </a:r>
        </a:p>
      </dgm:t>
    </dgm:pt>
    <dgm:pt modelId="{1DB400AF-2ECC-0E42-A258-7DA0501F6C78}" type="parTrans" cxnId="{95461E12-EAEE-8E47-B604-1D22383BF6C0}">
      <dgm:prSet/>
      <dgm:spPr>
        <a:ln w="12700">
          <a:solidFill>
            <a:schemeClr val="accent3">
              <a:lumMod val="75000"/>
            </a:schemeClr>
          </a:solidFill>
        </a:ln>
      </dgm:spPr>
      <dgm:t>
        <a:bodyPr/>
        <a:lstStyle/>
        <a:p>
          <a:endParaRPr lang="en-GB" dirty="0"/>
        </a:p>
      </dgm:t>
    </dgm:pt>
    <dgm:pt modelId="{6FEE569A-65AD-B847-A77E-9EEC2C10584A}" type="sibTrans" cxnId="{95461E12-EAEE-8E47-B604-1D22383BF6C0}">
      <dgm:prSet/>
      <dgm:spPr/>
      <dgm:t>
        <a:bodyPr/>
        <a:lstStyle/>
        <a:p>
          <a:endParaRPr lang="en-GB"/>
        </a:p>
      </dgm:t>
    </dgm:pt>
    <dgm:pt modelId="{2A791386-26C3-4144-9505-3DEA03A734AD}">
      <dgm:prSet custT="1"/>
      <dgm:spPr/>
      <dgm:t>
        <a:bodyPr/>
        <a:lstStyle/>
        <a:p>
          <a:pPr algn="l"/>
          <a:r>
            <a:rPr lang="en-GB" sz="1200" b="1" dirty="0">
              <a:solidFill>
                <a:schemeClr val="tx1"/>
              </a:solidFill>
              <a:latin typeface="Arial" panose="020B0604020202020204" pitchFamily="34" charset="0"/>
              <a:cs typeface="Arial" panose="020B0604020202020204" pitchFamily="34" charset="0"/>
            </a:rPr>
            <a:t>5. EBENHAEZER</a:t>
          </a:r>
        </a:p>
        <a:p>
          <a:pPr algn="l"/>
          <a:r>
            <a:rPr lang="en-GB" sz="1200" dirty="0">
              <a:solidFill>
                <a:schemeClr val="tx1"/>
              </a:solidFill>
            </a:rPr>
            <a:t>- </a:t>
          </a:r>
          <a:r>
            <a:rPr lang="en-GB" sz="1200" dirty="0">
              <a:solidFill>
                <a:schemeClr val="tx1"/>
              </a:solidFill>
              <a:latin typeface="Arial" panose="020B0604020202020204" pitchFamily="34" charset="0"/>
              <a:cs typeface="Arial" panose="020B0604020202020204" pitchFamily="34" charset="0"/>
            </a:rPr>
            <a:t>Clothing</a:t>
          </a:r>
          <a:endParaRPr lang="en-GB" sz="1200" dirty="0">
            <a:solidFill>
              <a:schemeClr val="tx1"/>
            </a:solidFill>
          </a:endParaRPr>
        </a:p>
      </dgm:t>
    </dgm:pt>
    <dgm:pt modelId="{39BF7FAA-34D9-2A44-839E-008CA933B8B8}" type="parTrans" cxnId="{8C6D36B6-12C3-0B48-B12B-EF004E119429}">
      <dgm:prSet/>
      <dgm:spPr>
        <a:ln w="12700">
          <a:solidFill>
            <a:schemeClr val="accent3">
              <a:lumMod val="75000"/>
            </a:schemeClr>
          </a:solidFill>
        </a:ln>
      </dgm:spPr>
      <dgm:t>
        <a:bodyPr/>
        <a:lstStyle/>
        <a:p>
          <a:endParaRPr lang="en-GB" dirty="0"/>
        </a:p>
      </dgm:t>
    </dgm:pt>
    <dgm:pt modelId="{3DE26081-A93D-B342-8A2B-B8C120FDF843}" type="sibTrans" cxnId="{8C6D36B6-12C3-0B48-B12B-EF004E119429}">
      <dgm:prSet/>
      <dgm:spPr/>
      <dgm:t>
        <a:bodyPr/>
        <a:lstStyle/>
        <a:p>
          <a:endParaRPr lang="en-GB"/>
        </a:p>
      </dgm:t>
    </dgm:pt>
    <dgm:pt modelId="{A1DF2D6A-C4B6-464A-BF66-8B5FF7869E11}" type="pres">
      <dgm:prSet presAssocID="{AB33EE59-B5FB-A74A-ADD0-4B0F8E896B30}" presName="Name0" presStyleCnt="0">
        <dgm:presLayoutVars>
          <dgm:chPref val="1"/>
          <dgm:dir/>
          <dgm:animOne val="branch"/>
          <dgm:animLvl val="lvl"/>
          <dgm:resizeHandles val="exact"/>
        </dgm:presLayoutVars>
      </dgm:prSet>
      <dgm:spPr/>
      <dgm:t>
        <a:bodyPr/>
        <a:lstStyle/>
        <a:p>
          <a:endParaRPr lang="en-US"/>
        </a:p>
      </dgm:t>
    </dgm:pt>
    <dgm:pt modelId="{54735BD4-DAB2-444C-93D9-CF8B891B56C3}" type="pres">
      <dgm:prSet presAssocID="{764D57F0-4822-D74D-A190-C27753D2F0A6}" presName="root1" presStyleCnt="0"/>
      <dgm:spPr/>
    </dgm:pt>
    <dgm:pt modelId="{AEEE3B50-CEF2-B44F-86D9-76DBB7738A5A}" type="pres">
      <dgm:prSet presAssocID="{764D57F0-4822-D74D-A190-C27753D2F0A6}" presName="LevelOneTextNode" presStyleLbl="node0" presStyleIdx="0" presStyleCnt="1" custScaleX="177285" custScaleY="70136" custLinFactNeighborX="-17082" custLinFactNeighborY="-14845">
        <dgm:presLayoutVars>
          <dgm:chPref val="3"/>
        </dgm:presLayoutVars>
      </dgm:prSet>
      <dgm:spPr/>
      <dgm:t>
        <a:bodyPr/>
        <a:lstStyle/>
        <a:p>
          <a:endParaRPr lang="en-US"/>
        </a:p>
      </dgm:t>
    </dgm:pt>
    <dgm:pt modelId="{BA87B483-16F9-9345-B8B1-E38689C99272}" type="pres">
      <dgm:prSet presAssocID="{764D57F0-4822-D74D-A190-C27753D2F0A6}" presName="level2hierChild" presStyleCnt="0"/>
      <dgm:spPr/>
    </dgm:pt>
    <dgm:pt modelId="{2A3390FC-5FD4-A84C-A499-D331F8771597}" type="pres">
      <dgm:prSet presAssocID="{F9CF8F3D-F5A3-054C-B80F-5BDB084BF047}" presName="conn2-1" presStyleLbl="parChTrans1D2" presStyleIdx="0" presStyleCnt="6"/>
      <dgm:spPr/>
      <dgm:t>
        <a:bodyPr/>
        <a:lstStyle/>
        <a:p>
          <a:endParaRPr lang="en-US"/>
        </a:p>
      </dgm:t>
    </dgm:pt>
    <dgm:pt modelId="{F3F1CFAD-E7C7-264D-8E27-81FD449278E3}" type="pres">
      <dgm:prSet presAssocID="{F9CF8F3D-F5A3-054C-B80F-5BDB084BF047}" presName="connTx" presStyleLbl="parChTrans1D2" presStyleIdx="0" presStyleCnt="6"/>
      <dgm:spPr/>
      <dgm:t>
        <a:bodyPr/>
        <a:lstStyle/>
        <a:p>
          <a:endParaRPr lang="en-US"/>
        </a:p>
      </dgm:t>
    </dgm:pt>
    <dgm:pt modelId="{BA6CB8E3-1D60-2A45-8F98-B98F9CED3EF3}" type="pres">
      <dgm:prSet presAssocID="{8EAC25DA-1B14-A145-B563-31E8B8616818}" presName="root2" presStyleCnt="0"/>
      <dgm:spPr/>
    </dgm:pt>
    <dgm:pt modelId="{F5658DCA-B1EA-AC4F-A4F5-F4480691A284}" type="pres">
      <dgm:prSet presAssocID="{8EAC25DA-1B14-A145-B563-31E8B8616818}" presName="LevelTwoTextNode" presStyleLbl="node2" presStyleIdx="0" presStyleCnt="6" custScaleX="177510" custScaleY="156877" custLinFactNeighborX="-773" custLinFactNeighborY="-258">
        <dgm:presLayoutVars>
          <dgm:chPref val="3"/>
        </dgm:presLayoutVars>
      </dgm:prSet>
      <dgm:spPr/>
      <dgm:t>
        <a:bodyPr/>
        <a:lstStyle/>
        <a:p>
          <a:endParaRPr lang="en-US"/>
        </a:p>
      </dgm:t>
    </dgm:pt>
    <dgm:pt modelId="{CDACD2D8-3706-094B-B631-46AC1E61E05C}" type="pres">
      <dgm:prSet presAssocID="{8EAC25DA-1B14-A145-B563-31E8B8616818}" presName="level3hierChild" presStyleCnt="0"/>
      <dgm:spPr/>
    </dgm:pt>
    <dgm:pt modelId="{FC3D8595-FFD7-2B4B-95D9-F3A697B3072D}" type="pres">
      <dgm:prSet presAssocID="{150DD269-702A-384F-9E55-F775D9B804B9}" presName="conn2-1" presStyleLbl="parChTrans1D2" presStyleIdx="1" presStyleCnt="6"/>
      <dgm:spPr/>
      <dgm:t>
        <a:bodyPr/>
        <a:lstStyle/>
        <a:p>
          <a:endParaRPr lang="en-US"/>
        </a:p>
      </dgm:t>
    </dgm:pt>
    <dgm:pt modelId="{0AD1A4D0-8FBF-2946-A670-C76B1A6C15D6}" type="pres">
      <dgm:prSet presAssocID="{150DD269-702A-384F-9E55-F775D9B804B9}" presName="connTx" presStyleLbl="parChTrans1D2" presStyleIdx="1" presStyleCnt="6"/>
      <dgm:spPr/>
      <dgm:t>
        <a:bodyPr/>
        <a:lstStyle/>
        <a:p>
          <a:endParaRPr lang="en-US"/>
        </a:p>
      </dgm:t>
    </dgm:pt>
    <dgm:pt modelId="{71EA69E9-3F73-8146-9A7B-DAC5D697441F}" type="pres">
      <dgm:prSet presAssocID="{2ADBF090-F2CF-7743-82EE-0BAE94F0DB3F}" presName="root2" presStyleCnt="0"/>
      <dgm:spPr/>
    </dgm:pt>
    <dgm:pt modelId="{6D0CCE23-6C90-4E47-96FC-DD21FB1B7079}" type="pres">
      <dgm:prSet presAssocID="{2ADBF090-F2CF-7743-82EE-0BAE94F0DB3F}" presName="LevelTwoTextNode" presStyleLbl="node2" presStyleIdx="1" presStyleCnt="6" custScaleX="175964" custScaleY="147315">
        <dgm:presLayoutVars>
          <dgm:chPref val="3"/>
        </dgm:presLayoutVars>
      </dgm:prSet>
      <dgm:spPr/>
      <dgm:t>
        <a:bodyPr/>
        <a:lstStyle/>
        <a:p>
          <a:endParaRPr lang="en-US"/>
        </a:p>
      </dgm:t>
    </dgm:pt>
    <dgm:pt modelId="{615D2A02-D81C-B845-A868-74D9C6A3C8D6}" type="pres">
      <dgm:prSet presAssocID="{2ADBF090-F2CF-7743-82EE-0BAE94F0DB3F}" presName="level3hierChild" presStyleCnt="0"/>
      <dgm:spPr/>
    </dgm:pt>
    <dgm:pt modelId="{97451A92-5CCE-DB4B-AAB8-D30AF5F67D2E}" type="pres">
      <dgm:prSet presAssocID="{8917184A-AA55-424D-8AFB-34AD03D3DB63}" presName="conn2-1" presStyleLbl="parChTrans1D2" presStyleIdx="2" presStyleCnt="6"/>
      <dgm:spPr/>
      <dgm:t>
        <a:bodyPr/>
        <a:lstStyle/>
        <a:p>
          <a:endParaRPr lang="en-US"/>
        </a:p>
      </dgm:t>
    </dgm:pt>
    <dgm:pt modelId="{022BB883-F816-9D49-805F-0AE9580C2CB7}" type="pres">
      <dgm:prSet presAssocID="{8917184A-AA55-424D-8AFB-34AD03D3DB63}" presName="connTx" presStyleLbl="parChTrans1D2" presStyleIdx="2" presStyleCnt="6"/>
      <dgm:spPr/>
      <dgm:t>
        <a:bodyPr/>
        <a:lstStyle/>
        <a:p>
          <a:endParaRPr lang="en-US"/>
        </a:p>
      </dgm:t>
    </dgm:pt>
    <dgm:pt modelId="{B839B993-1BD9-FC4D-A963-89C3AEC12D34}" type="pres">
      <dgm:prSet presAssocID="{9047BDD3-AABA-4749-A499-DB45B8323FED}" presName="root2" presStyleCnt="0"/>
      <dgm:spPr/>
    </dgm:pt>
    <dgm:pt modelId="{D98ACE5B-3629-BA4A-B8D1-61FFD9126F8E}" type="pres">
      <dgm:prSet presAssocID="{9047BDD3-AABA-4749-A499-DB45B8323FED}" presName="LevelTwoTextNode" presStyleLbl="node2" presStyleIdx="2" presStyleCnt="6" custScaleX="175964" custScaleY="144292">
        <dgm:presLayoutVars>
          <dgm:chPref val="3"/>
        </dgm:presLayoutVars>
      </dgm:prSet>
      <dgm:spPr/>
      <dgm:t>
        <a:bodyPr/>
        <a:lstStyle/>
        <a:p>
          <a:endParaRPr lang="en-US"/>
        </a:p>
      </dgm:t>
    </dgm:pt>
    <dgm:pt modelId="{32D9D914-804C-D643-A07D-49DA37B27845}" type="pres">
      <dgm:prSet presAssocID="{9047BDD3-AABA-4749-A499-DB45B8323FED}" presName="level3hierChild" presStyleCnt="0"/>
      <dgm:spPr/>
    </dgm:pt>
    <dgm:pt modelId="{ABC01204-129C-1E4E-A66C-30DD5E59E87F}" type="pres">
      <dgm:prSet presAssocID="{410CE0B1-917C-4046-8AB4-3727E49B40D7}" presName="conn2-1" presStyleLbl="parChTrans1D2" presStyleIdx="3" presStyleCnt="6"/>
      <dgm:spPr/>
      <dgm:t>
        <a:bodyPr/>
        <a:lstStyle/>
        <a:p>
          <a:endParaRPr lang="en-US"/>
        </a:p>
      </dgm:t>
    </dgm:pt>
    <dgm:pt modelId="{A09F4CD7-2F4B-5644-B97A-69AAA5595A67}" type="pres">
      <dgm:prSet presAssocID="{410CE0B1-917C-4046-8AB4-3727E49B40D7}" presName="connTx" presStyleLbl="parChTrans1D2" presStyleIdx="3" presStyleCnt="6"/>
      <dgm:spPr/>
      <dgm:t>
        <a:bodyPr/>
        <a:lstStyle/>
        <a:p>
          <a:endParaRPr lang="en-US"/>
        </a:p>
      </dgm:t>
    </dgm:pt>
    <dgm:pt modelId="{74A8468E-A954-2248-B15C-3F731FDEBB82}" type="pres">
      <dgm:prSet presAssocID="{7F999D59-DBAE-4249-9707-119E48A74BC8}" presName="root2" presStyleCnt="0"/>
      <dgm:spPr/>
    </dgm:pt>
    <dgm:pt modelId="{FFF25126-CC44-614E-A955-0A1931C6F8DA}" type="pres">
      <dgm:prSet presAssocID="{7F999D59-DBAE-4249-9707-119E48A74BC8}" presName="LevelTwoTextNode" presStyleLbl="node2" presStyleIdx="3" presStyleCnt="6" custScaleX="175964" custScaleY="145983">
        <dgm:presLayoutVars>
          <dgm:chPref val="3"/>
        </dgm:presLayoutVars>
      </dgm:prSet>
      <dgm:spPr/>
      <dgm:t>
        <a:bodyPr/>
        <a:lstStyle/>
        <a:p>
          <a:endParaRPr lang="en-US"/>
        </a:p>
      </dgm:t>
    </dgm:pt>
    <dgm:pt modelId="{B0F03A3C-0512-664A-9AD5-429DA7C72AB9}" type="pres">
      <dgm:prSet presAssocID="{7F999D59-DBAE-4249-9707-119E48A74BC8}" presName="level3hierChild" presStyleCnt="0"/>
      <dgm:spPr/>
    </dgm:pt>
    <dgm:pt modelId="{2F4C33F8-445C-C846-BB54-4BDDD3069DFC}" type="pres">
      <dgm:prSet presAssocID="{39BF7FAA-34D9-2A44-839E-008CA933B8B8}" presName="conn2-1" presStyleLbl="parChTrans1D2" presStyleIdx="4" presStyleCnt="6"/>
      <dgm:spPr/>
      <dgm:t>
        <a:bodyPr/>
        <a:lstStyle/>
        <a:p>
          <a:endParaRPr lang="en-US"/>
        </a:p>
      </dgm:t>
    </dgm:pt>
    <dgm:pt modelId="{84EEB210-DA65-B642-ABBC-AE752042EDEC}" type="pres">
      <dgm:prSet presAssocID="{39BF7FAA-34D9-2A44-839E-008CA933B8B8}" presName="connTx" presStyleLbl="parChTrans1D2" presStyleIdx="4" presStyleCnt="6"/>
      <dgm:spPr/>
      <dgm:t>
        <a:bodyPr/>
        <a:lstStyle/>
        <a:p>
          <a:endParaRPr lang="en-US"/>
        </a:p>
      </dgm:t>
    </dgm:pt>
    <dgm:pt modelId="{F3D6587F-FADE-BB43-862D-82B38562B9A4}" type="pres">
      <dgm:prSet presAssocID="{2A791386-26C3-4144-9505-3DEA03A734AD}" presName="root2" presStyleCnt="0"/>
      <dgm:spPr/>
    </dgm:pt>
    <dgm:pt modelId="{A5408D57-F72C-434A-8068-3F95D75812C5}" type="pres">
      <dgm:prSet presAssocID="{2A791386-26C3-4144-9505-3DEA03A734AD}" presName="LevelTwoTextNode" presStyleLbl="node2" presStyleIdx="4" presStyleCnt="6" custScaleX="175964" custScaleY="152026">
        <dgm:presLayoutVars>
          <dgm:chPref val="3"/>
        </dgm:presLayoutVars>
      </dgm:prSet>
      <dgm:spPr/>
      <dgm:t>
        <a:bodyPr/>
        <a:lstStyle/>
        <a:p>
          <a:endParaRPr lang="en-US"/>
        </a:p>
      </dgm:t>
    </dgm:pt>
    <dgm:pt modelId="{839010CB-306A-D341-A5C5-BB2B60C283E3}" type="pres">
      <dgm:prSet presAssocID="{2A791386-26C3-4144-9505-3DEA03A734AD}" presName="level3hierChild" presStyleCnt="0"/>
      <dgm:spPr/>
    </dgm:pt>
    <dgm:pt modelId="{8CCF5378-B71E-8B4D-9F5A-18A897655287}" type="pres">
      <dgm:prSet presAssocID="{1DB400AF-2ECC-0E42-A258-7DA0501F6C78}" presName="conn2-1" presStyleLbl="parChTrans1D2" presStyleIdx="5" presStyleCnt="6"/>
      <dgm:spPr/>
      <dgm:t>
        <a:bodyPr/>
        <a:lstStyle/>
        <a:p>
          <a:endParaRPr lang="en-US"/>
        </a:p>
      </dgm:t>
    </dgm:pt>
    <dgm:pt modelId="{031C17EB-FCE6-0248-B553-879F52BDFD51}" type="pres">
      <dgm:prSet presAssocID="{1DB400AF-2ECC-0E42-A258-7DA0501F6C78}" presName="connTx" presStyleLbl="parChTrans1D2" presStyleIdx="5" presStyleCnt="6"/>
      <dgm:spPr/>
      <dgm:t>
        <a:bodyPr/>
        <a:lstStyle/>
        <a:p>
          <a:endParaRPr lang="en-US"/>
        </a:p>
      </dgm:t>
    </dgm:pt>
    <dgm:pt modelId="{94C54787-787C-5E4E-8174-D9CAC8CEFCB1}" type="pres">
      <dgm:prSet presAssocID="{A1A40700-B972-BB47-8ED8-5B54E6AD7791}" presName="root2" presStyleCnt="0"/>
      <dgm:spPr/>
    </dgm:pt>
    <dgm:pt modelId="{2F8BEA25-4296-9B46-A101-77607A68C70B}" type="pres">
      <dgm:prSet presAssocID="{A1A40700-B972-BB47-8ED8-5B54E6AD7791}" presName="LevelTwoTextNode" presStyleLbl="node2" presStyleIdx="5" presStyleCnt="6" custScaleX="177627" custScaleY="169980">
        <dgm:presLayoutVars>
          <dgm:chPref val="3"/>
        </dgm:presLayoutVars>
      </dgm:prSet>
      <dgm:spPr/>
      <dgm:t>
        <a:bodyPr/>
        <a:lstStyle/>
        <a:p>
          <a:endParaRPr lang="en-US"/>
        </a:p>
      </dgm:t>
    </dgm:pt>
    <dgm:pt modelId="{AF4CE32E-2DCC-D64A-A01F-70513E8ADBC3}" type="pres">
      <dgm:prSet presAssocID="{A1A40700-B972-BB47-8ED8-5B54E6AD7791}" presName="level3hierChild" presStyleCnt="0"/>
      <dgm:spPr/>
    </dgm:pt>
  </dgm:ptLst>
  <dgm:cxnLst>
    <dgm:cxn modelId="{351C4EC3-E3B4-1347-960B-6B82EC993261}" type="presOf" srcId="{410CE0B1-917C-4046-8AB4-3727E49B40D7}" destId="{ABC01204-129C-1E4E-A66C-30DD5E59E87F}" srcOrd="0" destOrd="0" presId="urn:microsoft.com/office/officeart/2008/layout/HorizontalMultiLevelHierarchy"/>
    <dgm:cxn modelId="{9B8B71CC-20B1-F642-869E-0F13BA85CCA1}" type="presOf" srcId="{2A791386-26C3-4144-9505-3DEA03A734AD}" destId="{A5408D57-F72C-434A-8068-3F95D75812C5}" srcOrd="0" destOrd="0" presId="urn:microsoft.com/office/officeart/2008/layout/HorizontalMultiLevelHierarchy"/>
    <dgm:cxn modelId="{390B0964-C807-2F41-8508-0614B4320594}" type="presOf" srcId="{39BF7FAA-34D9-2A44-839E-008CA933B8B8}" destId="{84EEB210-DA65-B642-ABBC-AE752042EDEC}" srcOrd="1" destOrd="0" presId="urn:microsoft.com/office/officeart/2008/layout/HorizontalMultiLevelHierarchy"/>
    <dgm:cxn modelId="{4A750D61-767F-C147-8D9D-4FB55590EE79}" srcId="{764D57F0-4822-D74D-A190-C27753D2F0A6}" destId="{9047BDD3-AABA-4749-A499-DB45B8323FED}" srcOrd="2" destOrd="0" parTransId="{8917184A-AA55-424D-8AFB-34AD03D3DB63}" sibTransId="{5E6BE90D-E57D-914C-82AF-CCE5698DEFF5}"/>
    <dgm:cxn modelId="{03628EE5-19B3-664B-88D7-D1671CB92B08}" srcId="{AB33EE59-B5FB-A74A-ADD0-4B0F8E896B30}" destId="{764D57F0-4822-D74D-A190-C27753D2F0A6}" srcOrd="0" destOrd="0" parTransId="{662965F8-D92C-744D-8D41-DFAB234D06DB}" sibTransId="{28CF1C01-A681-0E41-B4CF-3D51500D98CF}"/>
    <dgm:cxn modelId="{CAEDC40A-ECE7-3A4E-BC65-1F4A7DB279A6}" type="presOf" srcId="{A1A40700-B972-BB47-8ED8-5B54E6AD7791}" destId="{2F8BEA25-4296-9B46-A101-77607A68C70B}" srcOrd="0" destOrd="0" presId="urn:microsoft.com/office/officeart/2008/layout/HorizontalMultiLevelHierarchy"/>
    <dgm:cxn modelId="{B25FC144-4F05-484A-BDBB-5159752A7B43}" type="presOf" srcId="{8917184A-AA55-424D-8AFB-34AD03D3DB63}" destId="{022BB883-F816-9D49-805F-0AE9580C2CB7}" srcOrd="1" destOrd="0" presId="urn:microsoft.com/office/officeart/2008/layout/HorizontalMultiLevelHierarchy"/>
    <dgm:cxn modelId="{3B664006-C4FC-2249-878D-705C828FD329}" type="presOf" srcId="{150DD269-702A-384F-9E55-F775D9B804B9}" destId="{FC3D8595-FFD7-2B4B-95D9-F3A697B3072D}" srcOrd="0" destOrd="0" presId="urn:microsoft.com/office/officeart/2008/layout/HorizontalMultiLevelHierarchy"/>
    <dgm:cxn modelId="{2E50727B-7505-6F4E-858D-B48CEB88A237}" type="presOf" srcId="{410CE0B1-917C-4046-8AB4-3727E49B40D7}" destId="{A09F4CD7-2F4B-5644-B97A-69AAA5595A67}" srcOrd="1" destOrd="0" presId="urn:microsoft.com/office/officeart/2008/layout/HorizontalMultiLevelHierarchy"/>
    <dgm:cxn modelId="{8C6D36B6-12C3-0B48-B12B-EF004E119429}" srcId="{764D57F0-4822-D74D-A190-C27753D2F0A6}" destId="{2A791386-26C3-4144-9505-3DEA03A734AD}" srcOrd="4" destOrd="0" parTransId="{39BF7FAA-34D9-2A44-839E-008CA933B8B8}" sibTransId="{3DE26081-A93D-B342-8A2B-B8C120FDF843}"/>
    <dgm:cxn modelId="{95461E12-EAEE-8E47-B604-1D22383BF6C0}" srcId="{764D57F0-4822-D74D-A190-C27753D2F0A6}" destId="{A1A40700-B972-BB47-8ED8-5B54E6AD7791}" srcOrd="5" destOrd="0" parTransId="{1DB400AF-2ECC-0E42-A258-7DA0501F6C78}" sibTransId="{6FEE569A-65AD-B847-A77E-9EEC2C10584A}"/>
    <dgm:cxn modelId="{1429329E-609C-554D-8A6B-43EE02BED367}" type="presOf" srcId="{2ADBF090-F2CF-7743-82EE-0BAE94F0DB3F}" destId="{6D0CCE23-6C90-4E47-96FC-DD21FB1B7079}" srcOrd="0" destOrd="0" presId="urn:microsoft.com/office/officeart/2008/layout/HorizontalMultiLevelHierarchy"/>
    <dgm:cxn modelId="{841B985F-D3C0-8D4B-A4FB-F97233E5383A}" type="presOf" srcId="{1DB400AF-2ECC-0E42-A258-7DA0501F6C78}" destId="{8CCF5378-B71E-8B4D-9F5A-18A897655287}" srcOrd="0" destOrd="0" presId="urn:microsoft.com/office/officeart/2008/layout/HorizontalMultiLevelHierarchy"/>
    <dgm:cxn modelId="{1AF14F17-4B1C-AD4C-9D65-8B6CF3B808FB}" srcId="{764D57F0-4822-D74D-A190-C27753D2F0A6}" destId="{2ADBF090-F2CF-7743-82EE-0BAE94F0DB3F}" srcOrd="1" destOrd="0" parTransId="{150DD269-702A-384F-9E55-F775D9B804B9}" sibTransId="{8704A01F-05D0-E749-93C4-0FFF91054AAA}"/>
    <dgm:cxn modelId="{C9008C6C-4BCD-0042-B26A-08367D03F6B1}" type="presOf" srcId="{1DB400AF-2ECC-0E42-A258-7DA0501F6C78}" destId="{031C17EB-FCE6-0248-B553-879F52BDFD51}" srcOrd="1" destOrd="0" presId="urn:microsoft.com/office/officeart/2008/layout/HorizontalMultiLevelHierarchy"/>
    <dgm:cxn modelId="{BD939C72-97A6-9440-B601-A6544B4C45EB}" type="presOf" srcId="{8EAC25DA-1B14-A145-B563-31E8B8616818}" destId="{F5658DCA-B1EA-AC4F-A4F5-F4480691A284}" srcOrd="0" destOrd="0" presId="urn:microsoft.com/office/officeart/2008/layout/HorizontalMultiLevelHierarchy"/>
    <dgm:cxn modelId="{FEFE7496-2B33-1145-BBDC-0A5170095A7E}" type="presOf" srcId="{F9CF8F3D-F5A3-054C-B80F-5BDB084BF047}" destId="{2A3390FC-5FD4-A84C-A499-D331F8771597}" srcOrd="0" destOrd="0" presId="urn:microsoft.com/office/officeart/2008/layout/HorizontalMultiLevelHierarchy"/>
    <dgm:cxn modelId="{F2B578C0-AAC1-8D4D-96F2-1201023006F2}" type="presOf" srcId="{8917184A-AA55-424D-8AFB-34AD03D3DB63}" destId="{97451A92-5CCE-DB4B-AAB8-D30AF5F67D2E}" srcOrd="0" destOrd="0" presId="urn:microsoft.com/office/officeart/2008/layout/HorizontalMultiLevelHierarchy"/>
    <dgm:cxn modelId="{4A7F6B55-2490-FA42-AA36-2885211BB599}" type="presOf" srcId="{AB33EE59-B5FB-A74A-ADD0-4B0F8E896B30}" destId="{A1DF2D6A-C4B6-464A-BF66-8B5FF7869E11}" srcOrd="0" destOrd="0" presId="urn:microsoft.com/office/officeart/2008/layout/HorizontalMultiLevelHierarchy"/>
    <dgm:cxn modelId="{57015D2B-2B0D-D04F-A4E5-24A38D48A5F0}" srcId="{764D57F0-4822-D74D-A190-C27753D2F0A6}" destId="{8EAC25DA-1B14-A145-B563-31E8B8616818}" srcOrd="0" destOrd="0" parTransId="{F9CF8F3D-F5A3-054C-B80F-5BDB084BF047}" sibTransId="{1F661C4F-B0B5-6A43-8236-1DB27AE2A8BC}"/>
    <dgm:cxn modelId="{352482B9-22E9-1146-93C1-0CBB41D7C36A}" type="presOf" srcId="{7F999D59-DBAE-4249-9707-119E48A74BC8}" destId="{FFF25126-CC44-614E-A955-0A1931C6F8DA}" srcOrd="0" destOrd="0" presId="urn:microsoft.com/office/officeart/2008/layout/HorizontalMultiLevelHierarchy"/>
    <dgm:cxn modelId="{5ACA8B2B-6464-3248-8A81-E4C9E99FC96A}" srcId="{764D57F0-4822-D74D-A190-C27753D2F0A6}" destId="{7F999D59-DBAE-4249-9707-119E48A74BC8}" srcOrd="3" destOrd="0" parTransId="{410CE0B1-917C-4046-8AB4-3727E49B40D7}" sibTransId="{B5278113-05E8-0642-9160-DB66F11DD812}"/>
    <dgm:cxn modelId="{ECB5D6F3-C261-BE4B-B1B3-66B80D4365E6}" type="presOf" srcId="{764D57F0-4822-D74D-A190-C27753D2F0A6}" destId="{AEEE3B50-CEF2-B44F-86D9-76DBB7738A5A}" srcOrd="0" destOrd="0" presId="urn:microsoft.com/office/officeart/2008/layout/HorizontalMultiLevelHierarchy"/>
    <dgm:cxn modelId="{E3E41E0D-50A4-8B41-AC3C-CB175A37C035}" type="presOf" srcId="{F9CF8F3D-F5A3-054C-B80F-5BDB084BF047}" destId="{F3F1CFAD-E7C7-264D-8E27-81FD449278E3}" srcOrd="1" destOrd="0" presId="urn:microsoft.com/office/officeart/2008/layout/HorizontalMultiLevelHierarchy"/>
    <dgm:cxn modelId="{A66ACEA9-B48B-6A40-8213-82C56A5BD732}" type="presOf" srcId="{39BF7FAA-34D9-2A44-839E-008CA933B8B8}" destId="{2F4C33F8-445C-C846-BB54-4BDDD3069DFC}" srcOrd="0" destOrd="0" presId="urn:microsoft.com/office/officeart/2008/layout/HorizontalMultiLevelHierarchy"/>
    <dgm:cxn modelId="{1E1494C6-AD3D-9A4C-BB58-CA323DEE9655}" type="presOf" srcId="{150DD269-702A-384F-9E55-F775D9B804B9}" destId="{0AD1A4D0-8FBF-2946-A670-C76B1A6C15D6}" srcOrd="1" destOrd="0" presId="urn:microsoft.com/office/officeart/2008/layout/HorizontalMultiLevelHierarchy"/>
    <dgm:cxn modelId="{55C96821-2914-1E4F-870A-1A2E798B7A46}" type="presOf" srcId="{9047BDD3-AABA-4749-A499-DB45B8323FED}" destId="{D98ACE5B-3629-BA4A-B8D1-61FFD9126F8E}" srcOrd="0" destOrd="0" presId="urn:microsoft.com/office/officeart/2008/layout/HorizontalMultiLevelHierarchy"/>
    <dgm:cxn modelId="{71313B15-AAAC-714C-8B38-1B6ED46C462F}" type="presParOf" srcId="{A1DF2D6A-C4B6-464A-BF66-8B5FF7869E11}" destId="{54735BD4-DAB2-444C-93D9-CF8B891B56C3}" srcOrd="0" destOrd="0" presId="urn:microsoft.com/office/officeart/2008/layout/HorizontalMultiLevelHierarchy"/>
    <dgm:cxn modelId="{0B08688A-92AB-C349-B2ED-7A03F9EBD212}" type="presParOf" srcId="{54735BD4-DAB2-444C-93D9-CF8B891B56C3}" destId="{AEEE3B50-CEF2-B44F-86D9-76DBB7738A5A}" srcOrd="0" destOrd="0" presId="urn:microsoft.com/office/officeart/2008/layout/HorizontalMultiLevelHierarchy"/>
    <dgm:cxn modelId="{6FFADD9A-D715-BE4A-98A4-4C3AE5656720}" type="presParOf" srcId="{54735BD4-DAB2-444C-93D9-CF8B891B56C3}" destId="{BA87B483-16F9-9345-B8B1-E38689C99272}" srcOrd="1" destOrd="0" presId="urn:microsoft.com/office/officeart/2008/layout/HorizontalMultiLevelHierarchy"/>
    <dgm:cxn modelId="{450B69E8-04EE-A540-BD12-8865E3CA9D1A}" type="presParOf" srcId="{BA87B483-16F9-9345-B8B1-E38689C99272}" destId="{2A3390FC-5FD4-A84C-A499-D331F8771597}" srcOrd="0" destOrd="0" presId="urn:microsoft.com/office/officeart/2008/layout/HorizontalMultiLevelHierarchy"/>
    <dgm:cxn modelId="{9C6F2900-084A-9A4F-802B-07EC624212BF}" type="presParOf" srcId="{2A3390FC-5FD4-A84C-A499-D331F8771597}" destId="{F3F1CFAD-E7C7-264D-8E27-81FD449278E3}" srcOrd="0" destOrd="0" presId="urn:microsoft.com/office/officeart/2008/layout/HorizontalMultiLevelHierarchy"/>
    <dgm:cxn modelId="{B73F87DB-8967-7C4E-959A-D5534EF75845}" type="presParOf" srcId="{BA87B483-16F9-9345-B8B1-E38689C99272}" destId="{BA6CB8E3-1D60-2A45-8F98-B98F9CED3EF3}" srcOrd="1" destOrd="0" presId="urn:microsoft.com/office/officeart/2008/layout/HorizontalMultiLevelHierarchy"/>
    <dgm:cxn modelId="{2F940483-3322-FA41-8EB5-64BB3F22406A}" type="presParOf" srcId="{BA6CB8E3-1D60-2A45-8F98-B98F9CED3EF3}" destId="{F5658DCA-B1EA-AC4F-A4F5-F4480691A284}" srcOrd="0" destOrd="0" presId="urn:microsoft.com/office/officeart/2008/layout/HorizontalMultiLevelHierarchy"/>
    <dgm:cxn modelId="{A91FD245-11DC-EC4C-AECF-0C9C7C2E2533}" type="presParOf" srcId="{BA6CB8E3-1D60-2A45-8F98-B98F9CED3EF3}" destId="{CDACD2D8-3706-094B-B631-46AC1E61E05C}" srcOrd="1" destOrd="0" presId="urn:microsoft.com/office/officeart/2008/layout/HorizontalMultiLevelHierarchy"/>
    <dgm:cxn modelId="{195F3E5A-A5FE-A745-8BE8-3DA16ED1716C}" type="presParOf" srcId="{BA87B483-16F9-9345-B8B1-E38689C99272}" destId="{FC3D8595-FFD7-2B4B-95D9-F3A697B3072D}" srcOrd="2" destOrd="0" presId="urn:microsoft.com/office/officeart/2008/layout/HorizontalMultiLevelHierarchy"/>
    <dgm:cxn modelId="{162DB1A0-240E-134A-8360-27EFEA56A1D0}" type="presParOf" srcId="{FC3D8595-FFD7-2B4B-95D9-F3A697B3072D}" destId="{0AD1A4D0-8FBF-2946-A670-C76B1A6C15D6}" srcOrd="0" destOrd="0" presId="urn:microsoft.com/office/officeart/2008/layout/HorizontalMultiLevelHierarchy"/>
    <dgm:cxn modelId="{272A182F-25E2-FD44-A926-0AD6C40C9A94}" type="presParOf" srcId="{BA87B483-16F9-9345-B8B1-E38689C99272}" destId="{71EA69E9-3F73-8146-9A7B-DAC5D697441F}" srcOrd="3" destOrd="0" presId="urn:microsoft.com/office/officeart/2008/layout/HorizontalMultiLevelHierarchy"/>
    <dgm:cxn modelId="{CFCC4CE8-2C01-954E-9593-40B212E5E8F9}" type="presParOf" srcId="{71EA69E9-3F73-8146-9A7B-DAC5D697441F}" destId="{6D0CCE23-6C90-4E47-96FC-DD21FB1B7079}" srcOrd="0" destOrd="0" presId="urn:microsoft.com/office/officeart/2008/layout/HorizontalMultiLevelHierarchy"/>
    <dgm:cxn modelId="{D80B900B-F36B-4543-9E6D-369DE022AB94}" type="presParOf" srcId="{71EA69E9-3F73-8146-9A7B-DAC5D697441F}" destId="{615D2A02-D81C-B845-A868-74D9C6A3C8D6}" srcOrd="1" destOrd="0" presId="urn:microsoft.com/office/officeart/2008/layout/HorizontalMultiLevelHierarchy"/>
    <dgm:cxn modelId="{8D198265-0629-B84D-8B14-EF3A410595C2}" type="presParOf" srcId="{BA87B483-16F9-9345-B8B1-E38689C99272}" destId="{97451A92-5CCE-DB4B-AAB8-D30AF5F67D2E}" srcOrd="4" destOrd="0" presId="urn:microsoft.com/office/officeart/2008/layout/HorizontalMultiLevelHierarchy"/>
    <dgm:cxn modelId="{0DE5D357-D4DC-5347-B9A6-6809390459A3}" type="presParOf" srcId="{97451A92-5CCE-DB4B-AAB8-D30AF5F67D2E}" destId="{022BB883-F816-9D49-805F-0AE9580C2CB7}" srcOrd="0" destOrd="0" presId="urn:microsoft.com/office/officeart/2008/layout/HorizontalMultiLevelHierarchy"/>
    <dgm:cxn modelId="{DB87D989-588B-6943-BAAC-457FBC53B857}" type="presParOf" srcId="{BA87B483-16F9-9345-B8B1-E38689C99272}" destId="{B839B993-1BD9-FC4D-A963-89C3AEC12D34}" srcOrd="5" destOrd="0" presId="urn:microsoft.com/office/officeart/2008/layout/HorizontalMultiLevelHierarchy"/>
    <dgm:cxn modelId="{566AC145-8E94-BA46-BBAD-EE782AD88775}" type="presParOf" srcId="{B839B993-1BD9-FC4D-A963-89C3AEC12D34}" destId="{D98ACE5B-3629-BA4A-B8D1-61FFD9126F8E}" srcOrd="0" destOrd="0" presId="urn:microsoft.com/office/officeart/2008/layout/HorizontalMultiLevelHierarchy"/>
    <dgm:cxn modelId="{B8208CF1-FDFD-6A43-961B-A73B0E81AE4A}" type="presParOf" srcId="{B839B993-1BD9-FC4D-A963-89C3AEC12D34}" destId="{32D9D914-804C-D643-A07D-49DA37B27845}" srcOrd="1" destOrd="0" presId="urn:microsoft.com/office/officeart/2008/layout/HorizontalMultiLevelHierarchy"/>
    <dgm:cxn modelId="{18E5D88D-E9E2-7444-B846-C5FAFA45977B}" type="presParOf" srcId="{BA87B483-16F9-9345-B8B1-E38689C99272}" destId="{ABC01204-129C-1E4E-A66C-30DD5E59E87F}" srcOrd="6" destOrd="0" presId="urn:microsoft.com/office/officeart/2008/layout/HorizontalMultiLevelHierarchy"/>
    <dgm:cxn modelId="{6BEBE4AA-9B81-0F4E-B79C-F574CF7155FF}" type="presParOf" srcId="{ABC01204-129C-1E4E-A66C-30DD5E59E87F}" destId="{A09F4CD7-2F4B-5644-B97A-69AAA5595A67}" srcOrd="0" destOrd="0" presId="urn:microsoft.com/office/officeart/2008/layout/HorizontalMultiLevelHierarchy"/>
    <dgm:cxn modelId="{D5027393-B39A-DE43-AC7E-2442F93B597A}" type="presParOf" srcId="{BA87B483-16F9-9345-B8B1-E38689C99272}" destId="{74A8468E-A954-2248-B15C-3F731FDEBB82}" srcOrd="7" destOrd="0" presId="urn:microsoft.com/office/officeart/2008/layout/HorizontalMultiLevelHierarchy"/>
    <dgm:cxn modelId="{C97DCB80-77B7-D24E-B126-916DBFD9CE09}" type="presParOf" srcId="{74A8468E-A954-2248-B15C-3F731FDEBB82}" destId="{FFF25126-CC44-614E-A955-0A1931C6F8DA}" srcOrd="0" destOrd="0" presId="urn:microsoft.com/office/officeart/2008/layout/HorizontalMultiLevelHierarchy"/>
    <dgm:cxn modelId="{B2A1A6E2-676A-8943-86F0-941375429C7A}" type="presParOf" srcId="{74A8468E-A954-2248-B15C-3F731FDEBB82}" destId="{B0F03A3C-0512-664A-9AD5-429DA7C72AB9}" srcOrd="1" destOrd="0" presId="urn:microsoft.com/office/officeart/2008/layout/HorizontalMultiLevelHierarchy"/>
    <dgm:cxn modelId="{1D6E789E-E393-5F4A-B891-E51EE5B25948}" type="presParOf" srcId="{BA87B483-16F9-9345-B8B1-E38689C99272}" destId="{2F4C33F8-445C-C846-BB54-4BDDD3069DFC}" srcOrd="8" destOrd="0" presId="urn:microsoft.com/office/officeart/2008/layout/HorizontalMultiLevelHierarchy"/>
    <dgm:cxn modelId="{534A5081-A99F-4441-A9DA-A8164D372EC4}" type="presParOf" srcId="{2F4C33F8-445C-C846-BB54-4BDDD3069DFC}" destId="{84EEB210-DA65-B642-ABBC-AE752042EDEC}" srcOrd="0" destOrd="0" presId="urn:microsoft.com/office/officeart/2008/layout/HorizontalMultiLevelHierarchy"/>
    <dgm:cxn modelId="{D853EACC-73D7-6041-8328-4DA4DAF2A549}" type="presParOf" srcId="{BA87B483-16F9-9345-B8B1-E38689C99272}" destId="{F3D6587F-FADE-BB43-862D-82B38562B9A4}" srcOrd="9" destOrd="0" presId="urn:microsoft.com/office/officeart/2008/layout/HorizontalMultiLevelHierarchy"/>
    <dgm:cxn modelId="{C385589F-9609-BE40-93CB-10DC3A355124}" type="presParOf" srcId="{F3D6587F-FADE-BB43-862D-82B38562B9A4}" destId="{A5408D57-F72C-434A-8068-3F95D75812C5}" srcOrd="0" destOrd="0" presId="urn:microsoft.com/office/officeart/2008/layout/HorizontalMultiLevelHierarchy"/>
    <dgm:cxn modelId="{B16CD40A-1EE6-E745-9EB7-E3F374A1C125}" type="presParOf" srcId="{F3D6587F-FADE-BB43-862D-82B38562B9A4}" destId="{839010CB-306A-D341-A5C5-BB2B60C283E3}" srcOrd="1" destOrd="0" presId="urn:microsoft.com/office/officeart/2008/layout/HorizontalMultiLevelHierarchy"/>
    <dgm:cxn modelId="{A11E5CEF-AA99-694A-B840-71403A45E3EE}" type="presParOf" srcId="{BA87B483-16F9-9345-B8B1-E38689C99272}" destId="{8CCF5378-B71E-8B4D-9F5A-18A897655287}" srcOrd="10" destOrd="0" presId="urn:microsoft.com/office/officeart/2008/layout/HorizontalMultiLevelHierarchy"/>
    <dgm:cxn modelId="{826C6FEA-D814-F449-AE5B-87C433556B2E}" type="presParOf" srcId="{8CCF5378-B71E-8B4D-9F5A-18A897655287}" destId="{031C17EB-FCE6-0248-B553-879F52BDFD51}" srcOrd="0" destOrd="0" presId="urn:microsoft.com/office/officeart/2008/layout/HorizontalMultiLevelHierarchy"/>
    <dgm:cxn modelId="{0A83F4BB-4DBD-6940-B213-14C8A5B1A21F}" type="presParOf" srcId="{BA87B483-16F9-9345-B8B1-E38689C99272}" destId="{94C54787-787C-5E4E-8174-D9CAC8CEFCB1}" srcOrd="11" destOrd="0" presId="urn:microsoft.com/office/officeart/2008/layout/HorizontalMultiLevelHierarchy"/>
    <dgm:cxn modelId="{DB15EC74-8FC6-C14D-BC98-FA0DBE8C216F}" type="presParOf" srcId="{94C54787-787C-5E4E-8174-D9CAC8CEFCB1}" destId="{2F8BEA25-4296-9B46-A101-77607A68C70B}" srcOrd="0" destOrd="0" presId="urn:microsoft.com/office/officeart/2008/layout/HorizontalMultiLevelHierarchy"/>
    <dgm:cxn modelId="{AE46C123-E7BF-B747-95BD-F061865D64ED}" type="presParOf" srcId="{94C54787-787C-5E4E-8174-D9CAC8CEFCB1}" destId="{AF4CE32E-2DCC-D64A-A01F-70513E8ADBC3}" srcOrd="1" destOrd="0" presId="urn:microsoft.com/office/officeart/2008/layout/HorizontalMultiLevelHierarchy"/>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33EE59-B5FB-A74A-ADD0-4B0F8E896B30}" type="doc">
      <dgm:prSet loTypeId="urn:microsoft.com/office/officeart/2008/layout/HorizontalMultiLevelHierarchy" loCatId="" qsTypeId="urn:microsoft.com/office/officeart/2005/8/quickstyle/simple4" qsCatId="simple" csTypeId="urn:microsoft.com/office/officeart/2005/8/colors/accent3_4" csCatId="accent3" phldr="1"/>
      <dgm:spPr/>
      <dgm:t>
        <a:bodyPr/>
        <a:lstStyle/>
        <a:p>
          <a:endParaRPr lang="en-GB"/>
        </a:p>
      </dgm:t>
    </dgm:pt>
    <dgm:pt modelId="{764D57F0-4822-D74D-A190-C27753D2F0A6}">
      <dgm:prSet phldrT="[Text]" custT="1"/>
      <dgm:spPr/>
      <dgm:t>
        <a:bodyPr/>
        <a:lstStyle/>
        <a:p>
          <a:r>
            <a:rPr lang="en-GB" sz="1300" b="1" dirty="0">
              <a:solidFill>
                <a:schemeClr val="tx1"/>
              </a:solidFill>
              <a:latin typeface="Arial" panose="020B0604020202020204" pitchFamily="34" charset="0"/>
              <a:cs typeface="Arial" panose="020B0604020202020204" pitchFamily="34" charset="0"/>
            </a:rPr>
            <a:t>AGRO</a:t>
          </a:r>
          <a:r>
            <a:rPr lang="en-GB" sz="1300" b="1" dirty="0">
              <a:latin typeface="Arial" panose="020B0604020202020204" pitchFamily="34" charset="0"/>
              <a:cs typeface="Arial" panose="020B0604020202020204" pitchFamily="34" charset="0"/>
            </a:rPr>
            <a:t> </a:t>
          </a:r>
          <a:r>
            <a:rPr lang="en-GB" sz="1300" b="1" dirty="0">
              <a:solidFill>
                <a:schemeClr val="tx1"/>
              </a:solidFill>
              <a:latin typeface="Arial" panose="020B0604020202020204" pitchFamily="34" charset="0"/>
              <a:cs typeface="Arial" panose="020B0604020202020204" pitchFamily="34" charset="0"/>
            </a:rPr>
            <a:t>PROCESSING</a:t>
          </a:r>
        </a:p>
      </dgm:t>
    </dgm:pt>
    <dgm:pt modelId="{662965F8-D92C-744D-8D41-DFAB234D06DB}" type="parTrans" cxnId="{03628EE5-19B3-664B-88D7-D1671CB92B08}">
      <dgm:prSet/>
      <dgm:spPr/>
      <dgm:t>
        <a:bodyPr/>
        <a:lstStyle/>
        <a:p>
          <a:endParaRPr lang="en-GB"/>
        </a:p>
      </dgm:t>
    </dgm:pt>
    <dgm:pt modelId="{28CF1C01-A681-0E41-B4CF-3D51500D98CF}" type="sibTrans" cxnId="{03628EE5-19B3-664B-88D7-D1671CB92B08}">
      <dgm:prSet/>
      <dgm:spPr/>
      <dgm:t>
        <a:bodyPr/>
        <a:lstStyle/>
        <a:p>
          <a:endParaRPr lang="en-GB"/>
        </a:p>
      </dgm:t>
    </dgm:pt>
    <dgm:pt modelId="{8EAC25DA-1B14-A145-B563-31E8B8616818}">
      <dgm:prSet custT="1"/>
      <dgm:spPr/>
      <dgm:t>
        <a:bodyPr/>
        <a:lstStyle/>
        <a:p>
          <a:pPr algn="l"/>
          <a:r>
            <a:rPr lang="en-GB" sz="1200" b="1" dirty="0">
              <a:solidFill>
                <a:schemeClr val="tx1"/>
              </a:solidFill>
              <a:latin typeface="Arial" panose="020B0604020202020204" pitchFamily="34" charset="0"/>
              <a:cs typeface="Arial" panose="020B0604020202020204" pitchFamily="34" charset="0"/>
            </a:rPr>
            <a:t>7. FUTURE FOODS</a:t>
          </a:r>
        </a:p>
        <a:p>
          <a:pPr algn="l"/>
          <a:r>
            <a:rPr lang="en-GB" sz="1200" b="0" dirty="0">
              <a:solidFill>
                <a:schemeClr val="tx1"/>
              </a:solidFill>
              <a:latin typeface="Arial" panose="020B0604020202020204" pitchFamily="34" charset="0"/>
              <a:cs typeface="Arial" panose="020B0604020202020204" pitchFamily="34" charset="0"/>
            </a:rPr>
            <a:t>- Dry powder foods</a:t>
          </a:r>
          <a:endParaRPr lang="en-US" sz="1200" b="1" dirty="0">
            <a:solidFill>
              <a:schemeClr val="tx1"/>
            </a:solidFill>
            <a:latin typeface="Arial" panose="020B0604020202020204" pitchFamily="34" charset="0"/>
            <a:cs typeface="Arial" panose="020B0604020202020204" pitchFamily="34" charset="0"/>
          </a:endParaRPr>
        </a:p>
      </dgm:t>
    </dgm:pt>
    <dgm:pt modelId="{F9CF8F3D-F5A3-054C-B80F-5BDB084BF047}" type="parTrans" cxnId="{57015D2B-2B0D-D04F-A4E5-24A38D48A5F0}">
      <dgm:prSet/>
      <dgm:spPr>
        <a:ln>
          <a:solidFill>
            <a:schemeClr val="accent3">
              <a:lumMod val="75000"/>
            </a:schemeClr>
          </a:solidFill>
        </a:ln>
      </dgm:spPr>
      <dgm:t>
        <a:bodyPr/>
        <a:lstStyle/>
        <a:p>
          <a:endParaRPr lang="en-GB" dirty="0"/>
        </a:p>
      </dgm:t>
    </dgm:pt>
    <dgm:pt modelId="{1F661C4F-B0B5-6A43-8236-1DB27AE2A8BC}" type="sibTrans" cxnId="{57015D2B-2B0D-D04F-A4E5-24A38D48A5F0}">
      <dgm:prSet/>
      <dgm:spPr/>
      <dgm:t>
        <a:bodyPr/>
        <a:lstStyle/>
        <a:p>
          <a:endParaRPr lang="en-GB"/>
        </a:p>
      </dgm:t>
    </dgm:pt>
    <dgm:pt modelId="{2ADBF090-F2CF-7743-82EE-0BAE94F0DB3F}">
      <dgm:prSet custT="1"/>
      <dgm:spPr/>
      <dgm:t>
        <a:bodyPr anchor="ctr"/>
        <a:lstStyle/>
        <a:p>
          <a:pPr algn="l"/>
          <a:r>
            <a:rPr lang="en-GB" sz="1200" b="1" dirty="0">
              <a:solidFill>
                <a:schemeClr val="tx1"/>
              </a:solidFill>
              <a:latin typeface="Arial" panose="020B0604020202020204" pitchFamily="34" charset="0"/>
              <a:cs typeface="Arial" panose="020B0604020202020204" pitchFamily="34" charset="0"/>
            </a:rPr>
            <a:t>8. DELTA BLUE TRADING</a:t>
          </a:r>
        </a:p>
        <a:p>
          <a:pPr algn="l"/>
          <a:r>
            <a:rPr lang="en-GB" sz="1200" dirty="0">
              <a:solidFill>
                <a:schemeClr val="tx1"/>
              </a:solidFill>
              <a:latin typeface="Arial" panose="020B0604020202020204" pitchFamily="34" charset="0"/>
              <a:cs typeface="Arial" panose="020B0604020202020204" pitchFamily="34" charset="0"/>
            </a:rPr>
            <a:t>- Maize pops</a:t>
          </a:r>
          <a:endParaRPr lang="en-US" sz="1200" b="0" dirty="0">
            <a:solidFill>
              <a:schemeClr val="tx1"/>
            </a:solidFill>
            <a:latin typeface="Arial" panose="020B0604020202020204" pitchFamily="34" charset="0"/>
            <a:cs typeface="Arial" panose="020B0604020202020204" pitchFamily="34" charset="0"/>
          </a:endParaRPr>
        </a:p>
      </dgm:t>
    </dgm:pt>
    <dgm:pt modelId="{150DD269-702A-384F-9E55-F775D9B804B9}" type="parTrans" cxnId="{1AF14F17-4B1C-AD4C-9D65-8B6CF3B808FB}">
      <dgm:prSet/>
      <dgm:spPr>
        <a:ln>
          <a:solidFill>
            <a:schemeClr val="accent3">
              <a:lumMod val="75000"/>
            </a:schemeClr>
          </a:solidFill>
        </a:ln>
      </dgm:spPr>
      <dgm:t>
        <a:bodyPr/>
        <a:lstStyle/>
        <a:p>
          <a:endParaRPr lang="en-GB" dirty="0"/>
        </a:p>
      </dgm:t>
    </dgm:pt>
    <dgm:pt modelId="{8704A01F-05D0-E749-93C4-0FFF91054AAA}" type="sibTrans" cxnId="{1AF14F17-4B1C-AD4C-9D65-8B6CF3B808FB}">
      <dgm:prSet/>
      <dgm:spPr/>
      <dgm:t>
        <a:bodyPr/>
        <a:lstStyle/>
        <a:p>
          <a:endParaRPr lang="en-GB"/>
        </a:p>
      </dgm:t>
    </dgm:pt>
    <dgm:pt modelId="{A1DF2D6A-C4B6-464A-BF66-8B5FF7869E11}" type="pres">
      <dgm:prSet presAssocID="{AB33EE59-B5FB-A74A-ADD0-4B0F8E896B30}" presName="Name0" presStyleCnt="0">
        <dgm:presLayoutVars>
          <dgm:chPref val="1"/>
          <dgm:dir/>
          <dgm:animOne val="branch"/>
          <dgm:animLvl val="lvl"/>
          <dgm:resizeHandles val="exact"/>
        </dgm:presLayoutVars>
      </dgm:prSet>
      <dgm:spPr/>
      <dgm:t>
        <a:bodyPr/>
        <a:lstStyle/>
        <a:p>
          <a:endParaRPr lang="en-US"/>
        </a:p>
      </dgm:t>
    </dgm:pt>
    <dgm:pt modelId="{54735BD4-DAB2-444C-93D9-CF8B891B56C3}" type="pres">
      <dgm:prSet presAssocID="{764D57F0-4822-D74D-A190-C27753D2F0A6}" presName="root1" presStyleCnt="0"/>
      <dgm:spPr/>
    </dgm:pt>
    <dgm:pt modelId="{AEEE3B50-CEF2-B44F-86D9-76DBB7738A5A}" type="pres">
      <dgm:prSet presAssocID="{764D57F0-4822-D74D-A190-C27753D2F0A6}" presName="LevelOneTextNode" presStyleLbl="node0" presStyleIdx="0" presStyleCnt="1" custScaleX="90984" custScaleY="38791" custLinFactNeighborX="-15542" custLinFactNeighborY="-816">
        <dgm:presLayoutVars>
          <dgm:chPref val="3"/>
        </dgm:presLayoutVars>
      </dgm:prSet>
      <dgm:spPr/>
      <dgm:t>
        <a:bodyPr/>
        <a:lstStyle/>
        <a:p>
          <a:endParaRPr lang="en-US"/>
        </a:p>
      </dgm:t>
    </dgm:pt>
    <dgm:pt modelId="{BA87B483-16F9-9345-B8B1-E38689C99272}" type="pres">
      <dgm:prSet presAssocID="{764D57F0-4822-D74D-A190-C27753D2F0A6}" presName="level2hierChild" presStyleCnt="0"/>
      <dgm:spPr/>
    </dgm:pt>
    <dgm:pt modelId="{2A3390FC-5FD4-A84C-A499-D331F8771597}" type="pres">
      <dgm:prSet presAssocID="{F9CF8F3D-F5A3-054C-B80F-5BDB084BF047}" presName="conn2-1" presStyleLbl="parChTrans1D2" presStyleIdx="0" presStyleCnt="2"/>
      <dgm:spPr/>
      <dgm:t>
        <a:bodyPr/>
        <a:lstStyle/>
        <a:p>
          <a:endParaRPr lang="en-US"/>
        </a:p>
      </dgm:t>
    </dgm:pt>
    <dgm:pt modelId="{F3F1CFAD-E7C7-264D-8E27-81FD449278E3}" type="pres">
      <dgm:prSet presAssocID="{F9CF8F3D-F5A3-054C-B80F-5BDB084BF047}" presName="connTx" presStyleLbl="parChTrans1D2" presStyleIdx="0" presStyleCnt="2"/>
      <dgm:spPr/>
      <dgm:t>
        <a:bodyPr/>
        <a:lstStyle/>
        <a:p>
          <a:endParaRPr lang="en-US"/>
        </a:p>
      </dgm:t>
    </dgm:pt>
    <dgm:pt modelId="{BA6CB8E3-1D60-2A45-8F98-B98F9CED3EF3}" type="pres">
      <dgm:prSet presAssocID="{8EAC25DA-1B14-A145-B563-31E8B8616818}" presName="root2" presStyleCnt="0"/>
      <dgm:spPr/>
    </dgm:pt>
    <dgm:pt modelId="{F5658DCA-B1EA-AC4F-A4F5-F4480691A284}" type="pres">
      <dgm:prSet presAssocID="{8EAC25DA-1B14-A145-B563-31E8B8616818}" presName="LevelTwoTextNode" presStyleLbl="node2" presStyleIdx="0" presStyleCnt="2" custScaleX="101166" custScaleY="71544" custLinFactNeighborX="-773" custLinFactNeighborY="-258">
        <dgm:presLayoutVars>
          <dgm:chPref val="3"/>
        </dgm:presLayoutVars>
      </dgm:prSet>
      <dgm:spPr/>
      <dgm:t>
        <a:bodyPr/>
        <a:lstStyle/>
        <a:p>
          <a:endParaRPr lang="en-US"/>
        </a:p>
      </dgm:t>
    </dgm:pt>
    <dgm:pt modelId="{CDACD2D8-3706-094B-B631-46AC1E61E05C}" type="pres">
      <dgm:prSet presAssocID="{8EAC25DA-1B14-A145-B563-31E8B8616818}" presName="level3hierChild" presStyleCnt="0"/>
      <dgm:spPr/>
    </dgm:pt>
    <dgm:pt modelId="{FC3D8595-FFD7-2B4B-95D9-F3A697B3072D}" type="pres">
      <dgm:prSet presAssocID="{150DD269-702A-384F-9E55-F775D9B804B9}" presName="conn2-1" presStyleLbl="parChTrans1D2" presStyleIdx="1" presStyleCnt="2"/>
      <dgm:spPr/>
      <dgm:t>
        <a:bodyPr/>
        <a:lstStyle/>
        <a:p>
          <a:endParaRPr lang="en-US"/>
        </a:p>
      </dgm:t>
    </dgm:pt>
    <dgm:pt modelId="{0AD1A4D0-8FBF-2946-A670-C76B1A6C15D6}" type="pres">
      <dgm:prSet presAssocID="{150DD269-702A-384F-9E55-F775D9B804B9}" presName="connTx" presStyleLbl="parChTrans1D2" presStyleIdx="1" presStyleCnt="2"/>
      <dgm:spPr/>
      <dgm:t>
        <a:bodyPr/>
        <a:lstStyle/>
        <a:p>
          <a:endParaRPr lang="en-US"/>
        </a:p>
      </dgm:t>
    </dgm:pt>
    <dgm:pt modelId="{71EA69E9-3F73-8146-9A7B-DAC5D697441F}" type="pres">
      <dgm:prSet presAssocID="{2ADBF090-F2CF-7743-82EE-0BAE94F0DB3F}" presName="root2" presStyleCnt="0"/>
      <dgm:spPr/>
    </dgm:pt>
    <dgm:pt modelId="{6D0CCE23-6C90-4E47-96FC-DD21FB1B7079}" type="pres">
      <dgm:prSet presAssocID="{2ADBF090-F2CF-7743-82EE-0BAE94F0DB3F}" presName="LevelTwoTextNode" presStyleLbl="node2" presStyleIdx="1" presStyleCnt="2" custScaleX="101166" custScaleY="72901">
        <dgm:presLayoutVars>
          <dgm:chPref val="3"/>
        </dgm:presLayoutVars>
      </dgm:prSet>
      <dgm:spPr/>
      <dgm:t>
        <a:bodyPr/>
        <a:lstStyle/>
        <a:p>
          <a:endParaRPr lang="en-US"/>
        </a:p>
      </dgm:t>
    </dgm:pt>
    <dgm:pt modelId="{615D2A02-D81C-B845-A868-74D9C6A3C8D6}" type="pres">
      <dgm:prSet presAssocID="{2ADBF090-F2CF-7743-82EE-0BAE94F0DB3F}" presName="level3hierChild" presStyleCnt="0"/>
      <dgm:spPr/>
    </dgm:pt>
  </dgm:ptLst>
  <dgm:cxnLst>
    <dgm:cxn modelId="{1AF14F17-4B1C-AD4C-9D65-8B6CF3B808FB}" srcId="{764D57F0-4822-D74D-A190-C27753D2F0A6}" destId="{2ADBF090-F2CF-7743-82EE-0BAE94F0DB3F}" srcOrd="1" destOrd="0" parTransId="{150DD269-702A-384F-9E55-F775D9B804B9}" sibTransId="{8704A01F-05D0-E749-93C4-0FFF91054AAA}"/>
    <dgm:cxn modelId="{E3E41E0D-50A4-8B41-AC3C-CB175A37C035}" type="presOf" srcId="{F9CF8F3D-F5A3-054C-B80F-5BDB084BF047}" destId="{F3F1CFAD-E7C7-264D-8E27-81FD449278E3}" srcOrd="1" destOrd="0" presId="urn:microsoft.com/office/officeart/2008/layout/HorizontalMultiLevelHierarchy"/>
    <dgm:cxn modelId="{4A7F6B55-2490-FA42-AA36-2885211BB599}" type="presOf" srcId="{AB33EE59-B5FB-A74A-ADD0-4B0F8E896B30}" destId="{A1DF2D6A-C4B6-464A-BF66-8B5FF7869E11}" srcOrd="0" destOrd="0" presId="urn:microsoft.com/office/officeart/2008/layout/HorizontalMultiLevelHierarchy"/>
    <dgm:cxn modelId="{FEFE7496-2B33-1145-BBDC-0A5170095A7E}" type="presOf" srcId="{F9CF8F3D-F5A3-054C-B80F-5BDB084BF047}" destId="{2A3390FC-5FD4-A84C-A499-D331F8771597}" srcOrd="0" destOrd="0" presId="urn:microsoft.com/office/officeart/2008/layout/HorizontalMultiLevelHierarchy"/>
    <dgm:cxn modelId="{03628EE5-19B3-664B-88D7-D1671CB92B08}" srcId="{AB33EE59-B5FB-A74A-ADD0-4B0F8E896B30}" destId="{764D57F0-4822-D74D-A190-C27753D2F0A6}" srcOrd="0" destOrd="0" parTransId="{662965F8-D92C-744D-8D41-DFAB234D06DB}" sibTransId="{28CF1C01-A681-0E41-B4CF-3D51500D98CF}"/>
    <dgm:cxn modelId="{ECB5D6F3-C261-BE4B-B1B3-66B80D4365E6}" type="presOf" srcId="{764D57F0-4822-D74D-A190-C27753D2F0A6}" destId="{AEEE3B50-CEF2-B44F-86D9-76DBB7738A5A}" srcOrd="0" destOrd="0" presId="urn:microsoft.com/office/officeart/2008/layout/HorizontalMultiLevelHierarchy"/>
    <dgm:cxn modelId="{57015D2B-2B0D-D04F-A4E5-24A38D48A5F0}" srcId="{764D57F0-4822-D74D-A190-C27753D2F0A6}" destId="{8EAC25DA-1B14-A145-B563-31E8B8616818}" srcOrd="0" destOrd="0" parTransId="{F9CF8F3D-F5A3-054C-B80F-5BDB084BF047}" sibTransId="{1F661C4F-B0B5-6A43-8236-1DB27AE2A8BC}"/>
    <dgm:cxn modelId="{BD939C72-97A6-9440-B601-A6544B4C45EB}" type="presOf" srcId="{8EAC25DA-1B14-A145-B563-31E8B8616818}" destId="{F5658DCA-B1EA-AC4F-A4F5-F4480691A284}" srcOrd="0" destOrd="0" presId="urn:microsoft.com/office/officeart/2008/layout/HorizontalMultiLevelHierarchy"/>
    <dgm:cxn modelId="{3B664006-C4FC-2249-878D-705C828FD329}" type="presOf" srcId="{150DD269-702A-384F-9E55-F775D9B804B9}" destId="{FC3D8595-FFD7-2B4B-95D9-F3A697B3072D}" srcOrd="0" destOrd="0" presId="urn:microsoft.com/office/officeart/2008/layout/HorizontalMultiLevelHierarchy"/>
    <dgm:cxn modelId="{1429329E-609C-554D-8A6B-43EE02BED367}" type="presOf" srcId="{2ADBF090-F2CF-7743-82EE-0BAE94F0DB3F}" destId="{6D0CCE23-6C90-4E47-96FC-DD21FB1B7079}" srcOrd="0" destOrd="0" presId="urn:microsoft.com/office/officeart/2008/layout/HorizontalMultiLevelHierarchy"/>
    <dgm:cxn modelId="{1E1494C6-AD3D-9A4C-BB58-CA323DEE9655}" type="presOf" srcId="{150DD269-702A-384F-9E55-F775D9B804B9}" destId="{0AD1A4D0-8FBF-2946-A670-C76B1A6C15D6}" srcOrd="1" destOrd="0" presId="urn:microsoft.com/office/officeart/2008/layout/HorizontalMultiLevelHierarchy"/>
    <dgm:cxn modelId="{71313B15-AAAC-714C-8B38-1B6ED46C462F}" type="presParOf" srcId="{A1DF2D6A-C4B6-464A-BF66-8B5FF7869E11}" destId="{54735BD4-DAB2-444C-93D9-CF8B891B56C3}" srcOrd="0" destOrd="0" presId="urn:microsoft.com/office/officeart/2008/layout/HorizontalMultiLevelHierarchy"/>
    <dgm:cxn modelId="{0B08688A-92AB-C349-B2ED-7A03F9EBD212}" type="presParOf" srcId="{54735BD4-DAB2-444C-93D9-CF8B891B56C3}" destId="{AEEE3B50-CEF2-B44F-86D9-76DBB7738A5A}" srcOrd="0" destOrd="0" presId="urn:microsoft.com/office/officeart/2008/layout/HorizontalMultiLevelHierarchy"/>
    <dgm:cxn modelId="{6FFADD9A-D715-BE4A-98A4-4C3AE5656720}" type="presParOf" srcId="{54735BD4-DAB2-444C-93D9-CF8B891B56C3}" destId="{BA87B483-16F9-9345-B8B1-E38689C99272}" srcOrd="1" destOrd="0" presId="urn:microsoft.com/office/officeart/2008/layout/HorizontalMultiLevelHierarchy"/>
    <dgm:cxn modelId="{450B69E8-04EE-A540-BD12-8865E3CA9D1A}" type="presParOf" srcId="{BA87B483-16F9-9345-B8B1-E38689C99272}" destId="{2A3390FC-5FD4-A84C-A499-D331F8771597}" srcOrd="0" destOrd="0" presId="urn:microsoft.com/office/officeart/2008/layout/HorizontalMultiLevelHierarchy"/>
    <dgm:cxn modelId="{9C6F2900-084A-9A4F-802B-07EC624212BF}" type="presParOf" srcId="{2A3390FC-5FD4-A84C-A499-D331F8771597}" destId="{F3F1CFAD-E7C7-264D-8E27-81FD449278E3}" srcOrd="0" destOrd="0" presId="urn:microsoft.com/office/officeart/2008/layout/HorizontalMultiLevelHierarchy"/>
    <dgm:cxn modelId="{B73F87DB-8967-7C4E-959A-D5534EF75845}" type="presParOf" srcId="{BA87B483-16F9-9345-B8B1-E38689C99272}" destId="{BA6CB8E3-1D60-2A45-8F98-B98F9CED3EF3}" srcOrd="1" destOrd="0" presId="urn:microsoft.com/office/officeart/2008/layout/HorizontalMultiLevelHierarchy"/>
    <dgm:cxn modelId="{2F940483-3322-FA41-8EB5-64BB3F22406A}" type="presParOf" srcId="{BA6CB8E3-1D60-2A45-8F98-B98F9CED3EF3}" destId="{F5658DCA-B1EA-AC4F-A4F5-F4480691A284}" srcOrd="0" destOrd="0" presId="urn:microsoft.com/office/officeart/2008/layout/HorizontalMultiLevelHierarchy"/>
    <dgm:cxn modelId="{A91FD245-11DC-EC4C-AECF-0C9C7C2E2533}" type="presParOf" srcId="{BA6CB8E3-1D60-2A45-8F98-B98F9CED3EF3}" destId="{CDACD2D8-3706-094B-B631-46AC1E61E05C}" srcOrd="1" destOrd="0" presId="urn:microsoft.com/office/officeart/2008/layout/HorizontalMultiLevelHierarchy"/>
    <dgm:cxn modelId="{195F3E5A-A5FE-A745-8BE8-3DA16ED1716C}" type="presParOf" srcId="{BA87B483-16F9-9345-B8B1-E38689C99272}" destId="{FC3D8595-FFD7-2B4B-95D9-F3A697B3072D}" srcOrd="2" destOrd="0" presId="urn:microsoft.com/office/officeart/2008/layout/HorizontalMultiLevelHierarchy"/>
    <dgm:cxn modelId="{162DB1A0-240E-134A-8360-27EFEA56A1D0}" type="presParOf" srcId="{FC3D8595-FFD7-2B4B-95D9-F3A697B3072D}" destId="{0AD1A4D0-8FBF-2946-A670-C76B1A6C15D6}" srcOrd="0" destOrd="0" presId="urn:microsoft.com/office/officeart/2008/layout/HorizontalMultiLevelHierarchy"/>
    <dgm:cxn modelId="{272A182F-25E2-FD44-A926-0AD6C40C9A94}" type="presParOf" srcId="{BA87B483-16F9-9345-B8B1-E38689C99272}" destId="{71EA69E9-3F73-8146-9A7B-DAC5D697441F}" srcOrd="3" destOrd="0" presId="urn:microsoft.com/office/officeart/2008/layout/HorizontalMultiLevelHierarchy"/>
    <dgm:cxn modelId="{CFCC4CE8-2C01-954E-9593-40B212E5E8F9}" type="presParOf" srcId="{71EA69E9-3F73-8146-9A7B-DAC5D697441F}" destId="{6D0CCE23-6C90-4E47-96FC-DD21FB1B7079}" srcOrd="0" destOrd="0" presId="urn:microsoft.com/office/officeart/2008/layout/HorizontalMultiLevelHierarchy"/>
    <dgm:cxn modelId="{D80B900B-F36B-4543-9E6D-369DE022AB94}" type="presParOf" srcId="{71EA69E9-3F73-8146-9A7B-DAC5D697441F}" destId="{615D2A02-D81C-B845-A868-74D9C6A3C8D6}" srcOrd="1" destOrd="0" presId="urn:microsoft.com/office/officeart/2008/layout/HorizontalMultiLevelHierarchy"/>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33EE59-B5FB-A74A-ADD0-4B0F8E896B30}" type="doc">
      <dgm:prSet loTypeId="urn:microsoft.com/office/officeart/2008/layout/HorizontalMultiLevelHierarchy" loCatId="" qsTypeId="urn:microsoft.com/office/officeart/2005/8/quickstyle/simple4" qsCatId="simple" csTypeId="urn:microsoft.com/office/officeart/2005/8/colors/accent3_4" csCatId="accent3" phldr="1"/>
      <dgm:spPr/>
      <dgm:t>
        <a:bodyPr/>
        <a:lstStyle/>
        <a:p>
          <a:endParaRPr lang="en-GB"/>
        </a:p>
      </dgm:t>
    </dgm:pt>
    <dgm:pt modelId="{764D57F0-4822-D74D-A190-C27753D2F0A6}">
      <dgm:prSet phldrT="[Text]" custT="1"/>
      <dgm:spPr/>
      <dgm:t>
        <a:bodyPr/>
        <a:lstStyle/>
        <a:p>
          <a:r>
            <a:rPr lang="en-GB" sz="1300" b="1" dirty="0">
              <a:solidFill>
                <a:schemeClr val="tx1"/>
              </a:solidFill>
              <a:latin typeface="Arial" panose="020B0604020202020204" pitchFamily="34" charset="0"/>
              <a:cs typeface="Arial" panose="020B0604020202020204" pitchFamily="34" charset="0"/>
            </a:rPr>
            <a:t>LOGISTICS &amp; WAREHOUSING</a:t>
          </a:r>
        </a:p>
      </dgm:t>
    </dgm:pt>
    <dgm:pt modelId="{662965F8-D92C-744D-8D41-DFAB234D06DB}" type="parTrans" cxnId="{03628EE5-19B3-664B-88D7-D1671CB92B08}">
      <dgm:prSet/>
      <dgm:spPr/>
      <dgm:t>
        <a:bodyPr/>
        <a:lstStyle/>
        <a:p>
          <a:endParaRPr lang="en-GB"/>
        </a:p>
      </dgm:t>
    </dgm:pt>
    <dgm:pt modelId="{28CF1C01-A681-0E41-B4CF-3D51500D98CF}" type="sibTrans" cxnId="{03628EE5-19B3-664B-88D7-D1671CB92B08}">
      <dgm:prSet/>
      <dgm:spPr/>
      <dgm:t>
        <a:bodyPr/>
        <a:lstStyle/>
        <a:p>
          <a:endParaRPr lang="en-GB"/>
        </a:p>
      </dgm:t>
    </dgm:pt>
    <dgm:pt modelId="{8EAC25DA-1B14-A145-B563-31E8B8616818}">
      <dgm:prSet custT="1"/>
      <dgm:spPr/>
      <dgm:t>
        <a:bodyPr/>
        <a:lstStyle/>
        <a:p>
          <a:pPr algn="l"/>
          <a:r>
            <a:rPr lang="en-GB" sz="1200" b="1" dirty="0">
              <a:solidFill>
                <a:schemeClr val="tx1"/>
              </a:solidFill>
              <a:latin typeface="Arial" panose="020B0604020202020204" pitchFamily="34" charset="0"/>
              <a:cs typeface="Arial" panose="020B0604020202020204" pitchFamily="34" charset="0"/>
            </a:rPr>
            <a:t>9. SIMPS LOGISTICS</a:t>
          </a:r>
        </a:p>
        <a:p>
          <a:pPr algn="l"/>
          <a:r>
            <a:rPr lang="en-GB" sz="1200" b="0" dirty="0">
              <a:solidFill>
                <a:schemeClr val="tx1"/>
              </a:solidFill>
              <a:latin typeface="Arial" panose="020B0604020202020204" pitchFamily="34" charset="0"/>
              <a:cs typeface="Arial" panose="020B0604020202020204" pitchFamily="34" charset="0"/>
            </a:rPr>
            <a:t>- Logistics</a:t>
          </a:r>
          <a:endParaRPr lang="en-US" sz="1200" b="1" dirty="0">
            <a:solidFill>
              <a:schemeClr val="tx1"/>
            </a:solidFill>
            <a:latin typeface="Arial" panose="020B0604020202020204" pitchFamily="34" charset="0"/>
            <a:cs typeface="Arial" panose="020B0604020202020204" pitchFamily="34" charset="0"/>
          </a:endParaRPr>
        </a:p>
      </dgm:t>
    </dgm:pt>
    <dgm:pt modelId="{F9CF8F3D-F5A3-054C-B80F-5BDB084BF047}" type="parTrans" cxnId="{57015D2B-2B0D-D04F-A4E5-24A38D48A5F0}">
      <dgm:prSet/>
      <dgm:spPr>
        <a:ln>
          <a:solidFill>
            <a:schemeClr val="accent3">
              <a:lumMod val="75000"/>
            </a:schemeClr>
          </a:solidFill>
        </a:ln>
      </dgm:spPr>
      <dgm:t>
        <a:bodyPr/>
        <a:lstStyle/>
        <a:p>
          <a:endParaRPr lang="en-GB" dirty="0"/>
        </a:p>
      </dgm:t>
    </dgm:pt>
    <dgm:pt modelId="{1F661C4F-B0B5-6A43-8236-1DB27AE2A8BC}" type="sibTrans" cxnId="{57015D2B-2B0D-D04F-A4E5-24A38D48A5F0}">
      <dgm:prSet/>
      <dgm:spPr/>
      <dgm:t>
        <a:bodyPr/>
        <a:lstStyle/>
        <a:p>
          <a:endParaRPr lang="en-GB"/>
        </a:p>
      </dgm:t>
    </dgm:pt>
    <dgm:pt modelId="{2ADBF090-F2CF-7743-82EE-0BAE94F0DB3F}">
      <dgm:prSet custT="1"/>
      <dgm:spPr/>
      <dgm:t>
        <a:bodyPr anchor="ctr"/>
        <a:lstStyle/>
        <a:p>
          <a:pPr algn="l"/>
          <a:r>
            <a:rPr lang="en-GB" sz="1200" b="1" dirty="0">
              <a:solidFill>
                <a:schemeClr val="tx1"/>
              </a:solidFill>
              <a:latin typeface="Arial" panose="020B0604020202020204" pitchFamily="34" charset="0"/>
              <a:cs typeface="Arial" panose="020B0604020202020204" pitchFamily="34" charset="0"/>
            </a:rPr>
            <a:t>10. LEPHUTHING HAULIERS</a:t>
          </a:r>
        </a:p>
        <a:p>
          <a:pPr algn="l"/>
          <a:r>
            <a:rPr lang="en-GB" sz="1200" dirty="0">
              <a:solidFill>
                <a:schemeClr val="tx1"/>
              </a:solidFill>
              <a:latin typeface="Arial" panose="020B0604020202020204" pitchFamily="34" charset="0"/>
              <a:cs typeface="Arial" panose="020B0604020202020204" pitchFamily="34" charset="0"/>
            </a:rPr>
            <a:t>- Diesel depot</a:t>
          </a:r>
          <a:endParaRPr lang="en-US" sz="1200" b="0" dirty="0">
            <a:solidFill>
              <a:schemeClr val="tx1"/>
            </a:solidFill>
            <a:latin typeface="Arial" panose="020B0604020202020204" pitchFamily="34" charset="0"/>
            <a:cs typeface="Arial" panose="020B0604020202020204" pitchFamily="34" charset="0"/>
          </a:endParaRPr>
        </a:p>
      </dgm:t>
    </dgm:pt>
    <dgm:pt modelId="{150DD269-702A-384F-9E55-F775D9B804B9}" type="parTrans" cxnId="{1AF14F17-4B1C-AD4C-9D65-8B6CF3B808FB}">
      <dgm:prSet/>
      <dgm:spPr>
        <a:ln>
          <a:solidFill>
            <a:schemeClr val="accent3">
              <a:lumMod val="75000"/>
            </a:schemeClr>
          </a:solidFill>
        </a:ln>
      </dgm:spPr>
      <dgm:t>
        <a:bodyPr/>
        <a:lstStyle/>
        <a:p>
          <a:endParaRPr lang="en-GB" dirty="0"/>
        </a:p>
      </dgm:t>
    </dgm:pt>
    <dgm:pt modelId="{8704A01F-05D0-E749-93C4-0FFF91054AAA}" type="sibTrans" cxnId="{1AF14F17-4B1C-AD4C-9D65-8B6CF3B808FB}">
      <dgm:prSet/>
      <dgm:spPr/>
      <dgm:t>
        <a:bodyPr/>
        <a:lstStyle/>
        <a:p>
          <a:endParaRPr lang="en-GB"/>
        </a:p>
      </dgm:t>
    </dgm:pt>
    <dgm:pt modelId="{A1DF2D6A-C4B6-464A-BF66-8B5FF7869E11}" type="pres">
      <dgm:prSet presAssocID="{AB33EE59-B5FB-A74A-ADD0-4B0F8E896B30}" presName="Name0" presStyleCnt="0">
        <dgm:presLayoutVars>
          <dgm:chPref val="1"/>
          <dgm:dir/>
          <dgm:animOne val="branch"/>
          <dgm:animLvl val="lvl"/>
          <dgm:resizeHandles val="exact"/>
        </dgm:presLayoutVars>
      </dgm:prSet>
      <dgm:spPr/>
      <dgm:t>
        <a:bodyPr/>
        <a:lstStyle/>
        <a:p>
          <a:endParaRPr lang="en-US"/>
        </a:p>
      </dgm:t>
    </dgm:pt>
    <dgm:pt modelId="{54735BD4-DAB2-444C-93D9-CF8B891B56C3}" type="pres">
      <dgm:prSet presAssocID="{764D57F0-4822-D74D-A190-C27753D2F0A6}" presName="root1" presStyleCnt="0"/>
      <dgm:spPr/>
    </dgm:pt>
    <dgm:pt modelId="{AEEE3B50-CEF2-B44F-86D9-76DBB7738A5A}" type="pres">
      <dgm:prSet presAssocID="{764D57F0-4822-D74D-A190-C27753D2F0A6}" presName="LevelOneTextNode" presStyleLbl="node0" presStyleIdx="0" presStyleCnt="1" custScaleX="90984" custScaleY="38791" custLinFactNeighborX="-15542" custLinFactNeighborY="-816">
        <dgm:presLayoutVars>
          <dgm:chPref val="3"/>
        </dgm:presLayoutVars>
      </dgm:prSet>
      <dgm:spPr/>
      <dgm:t>
        <a:bodyPr/>
        <a:lstStyle/>
        <a:p>
          <a:endParaRPr lang="en-US"/>
        </a:p>
      </dgm:t>
    </dgm:pt>
    <dgm:pt modelId="{BA87B483-16F9-9345-B8B1-E38689C99272}" type="pres">
      <dgm:prSet presAssocID="{764D57F0-4822-D74D-A190-C27753D2F0A6}" presName="level2hierChild" presStyleCnt="0"/>
      <dgm:spPr/>
    </dgm:pt>
    <dgm:pt modelId="{2A3390FC-5FD4-A84C-A499-D331F8771597}" type="pres">
      <dgm:prSet presAssocID="{F9CF8F3D-F5A3-054C-B80F-5BDB084BF047}" presName="conn2-1" presStyleLbl="parChTrans1D2" presStyleIdx="0" presStyleCnt="2"/>
      <dgm:spPr/>
      <dgm:t>
        <a:bodyPr/>
        <a:lstStyle/>
        <a:p>
          <a:endParaRPr lang="en-US"/>
        </a:p>
      </dgm:t>
    </dgm:pt>
    <dgm:pt modelId="{F3F1CFAD-E7C7-264D-8E27-81FD449278E3}" type="pres">
      <dgm:prSet presAssocID="{F9CF8F3D-F5A3-054C-B80F-5BDB084BF047}" presName="connTx" presStyleLbl="parChTrans1D2" presStyleIdx="0" presStyleCnt="2"/>
      <dgm:spPr/>
      <dgm:t>
        <a:bodyPr/>
        <a:lstStyle/>
        <a:p>
          <a:endParaRPr lang="en-US"/>
        </a:p>
      </dgm:t>
    </dgm:pt>
    <dgm:pt modelId="{BA6CB8E3-1D60-2A45-8F98-B98F9CED3EF3}" type="pres">
      <dgm:prSet presAssocID="{8EAC25DA-1B14-A145-B563-31E8B8616818}" presName="root2" presStyleCnt="0"/>
      <dgm:spPr/>
    </dgm:pt>
    <dgm:pt modelId="{F5658DCA-B1EA-AC4F-A4F5-F4480691A284}" type="pres">
      <dgm:prSet presAssocID="{8EAC25DA-1B14-A145-B563-31E8B8616818}" presName="LevelTwoTextNode" presStyleLbl="node2" presStyleIdx="0" presStyleCnt="2" custScaleX="101166" custScaleY="71544" custLinFactNeighborX="-773" custLinFactNeighborY="-258">
        <dgm:presLayoutVars>
          <dgm:chPref val="3"/>
        </dgm:presLayoutVars>
      </dgm:prSet>
      <dgm:spPr/>
      <dgm:t>
        <a:bodyPr/>
        <a:lstStyle/>
        <a:p>
          <a:endParaRPr lang="en-US"/>
        </a:p>
      </dgm:t>
    </dgm:pt>
    <dgm:pt modelId="{CDACD2D8-3706-094B-B631-46AC1E61E05C}" type="pres">
      <dgm:prSet presAssocID="{8EAC25DA-1B14-A145-B563-31E8B8616818}" presName="level3hierChild" presStyleCnt="0"/>
      <dgm:spPr/>
    </dgm:pt>
    <dgm:pt modelId="{FC3D8595-FFD7-2B4B-95D9-F3A697B3072D}" type="pres">
      <dgm:prSet presAssocID="{150DD269-702A-384F-9E55-F775D9B804B9}" presName="conn2-1" presStyleLbl="parChTrans1D2" presStyleIdx="1" presStyleCnt="2"/>
      <dgm:spPr/>
      <dgm:t>
        <a:bodyPr/>
        <a:lstStyle/>
        <a:p>
          <a:endParaRPr lang="en-US"/>
        </a:p>
      </dgm:t>
    </dgm:pt>
    <dgm:pt modelId="{0AD1A4D0-8FBF-2946-A670-C76B1A6C15D6}" type="pres">
      <dgm:prSet presAssocID="{150DD269-702A-384F-9E55-F775D9B804B9}" presName="connTx" presStyleLbl="parChTrans1D2" presStyleIdx="1" presStyleCnt="2"/>
      <dgm:spPr/>
      <dgm:t>
        <a:bodyPr/>
        <a:lstStyle/>
        <a:p>
          <a:endParaRPr lang="en-US"/>
        </a:p>
      </dgm:t>
    </dgm:pt>
    <dgm:pt modelId="{71EA69E9-3F73-8146-9A7B-DAC5D697441F}" type="pres">
      <dgm:prSet presAssocID="{2ADBF090-F2CF-7743-82EE-0BAE94F0DB3F}" presName="root2" presStyleCnt="0"/>
      <dgm:spPr/>
    </dgm:pt>
    <dgm:pt modelId="{6D0CCE23-6C90-4E47-96FC-DD21FB1B7079}" type="pres">
      <dgm:prSet presAssocID="{2ADBF090-F2CF-7743-82EE-0BAE94F0DB3F}" presName="LevelTwoTextNode" presStyleLbl="node2" presStyleIdx="1" presStyleCnt="2" custScaleX="101166" custScaleY="72901">
        <dgm:presLayoutVars>
          <dgm:chPref val="3"/>
        </dgm:presLayoutVars>
      </dgm:prSet>
      <dgm:spPr/>
      <dgm:t>
        <a:bodyPr/>
        <a:lstStyle/>
        <a:p>
          <a:endParaRPr lang="en-US"/>
        </a:p>
      </dgm:t>
    </dgm:pt>
    <dgm:pt modelId="{615D2A02-D81C-B845-A868-74D9C6A3C8D6}" type="pres">
      <dgm:prSet presAssocID="{2ADBF090-F2CF-7743-82EE-0BAE94F0DB3F}" presName="level3hierChild" presStyleCnt="0"/>
      <dgm:spPr/>
    </dgm:pt>
  </dgm:ptLst>
  <dgm:cxnLst>
    <dgm:cxn modelId="{1AF14F17-4B1C-AD4C-9D65-8B6CF3B808FB}" srcId="{764D57F0-4822-D74D-A190-C27753D2F0A6}" destId="{2ADBF090-F2CF-7743-82EE-0BAE94F0DB3F}" srcOrd="1" destOrd="0" parTransId="{150DD269-702A-384F-9E55-F775D9B804B9}" sibTransId="{8704A01F-05D0-E749-93C4-0FFF91054AAA}"/>
    <dgm:cxn modelId="{E3E41E0D-50A4-8B41-AC3C-CB175A37C035}" type="presOf" srcId="{F9CF8F3D-F5A3-054C-B80F-5BDB084BF047}" destId="{F3F1CFAD-E7C7-264D-8E27-81FD449278E3}" srcOrd="1" destOrd="0" presId="urn:microsoft.com/office/officeart/2008/layout/HorizontalMultiLevelHierarchy"/>
    <dgm:cxn modelId="{4A7F6B55-2490-FA42-AA36-2885211BB599}" type="presOf" srcId="{AB33EE59-B5FB-A74A-ADD0-4B0F8E896B30}" destId="{A1DF2D6A-C4B6-464A-BF66-8B5FF7869E11}" srcOrd="0" destOrd="0" presId="urn:microsoft.com/office/officeart/2008/layout/HorizontalMultiLevelHierarchy"/>
    <dgm:cxn modelId="{FEFE7496-2B33-1145-BBDC-0A5170095A7E}" type="presOf" srcId="{F9CF8F3D-F5A3-054C-B80F-5BDB084BF047}" destId="{2A3390FC-5FD4-A84C-A499-D331F8771597}" srcOrd="0" destOrd="0" presId="urn:microsoft.com/office/officeart/2008/layout/HorizontalMultiLevelHierarchy"/>
    <dgm:cxn modelId="{03628EE5-19B3-664B-88D7-D1671CB92B08}" srcId="{AB33EE59-B5FB-A74A-ADD0-4B0F8E896B30}" destId="{764D57F0-4822-D74D-A190-C27753D2F0A6}" srcOrd="0" destOrd="0" parTransId="{662965F8-D92C-744D-8D41-DFAB234D06DB}" sibTransId="{28CF1C01-A681-0E41-B4CF-3D51500D98CF}"/>
    <dgm:cxn modelId="{ECB5D6F3-C261-BE4B-B1B3-66B80D4365E6}" type="presOf" srcId="{764D57F0-4822-D74D-A190-C27753D2F0A6}" destId="{AEEE3B50-CEF2-B44F-86D9-76DBB7738A5A}" srcOrd="0" destOrd="0" presId="urn:microsoft.com/office/officeart/2008/layout/HorizontalMultiLevelHierarchy"/>
    <dgm:cxn modelId="{57015D2B-2B0D-D04F-A4E5-24A38D48A5F0}" srcId="{764D57F0-4822-D74D-A190-C27753D2F0A6}" destId="{8EAC25DA-1B14-A145-B563-31E8B8616818}" srcOrd="0" destOrd="0" parTransId="{F9CF8F3D-F5A3-054C-B80F-5BDB084BF047}" sibTransId="{1F661C4F-B0B5-6A43-8236-1DB27AE2A8BC}"/>
    <dgm:cxn modelId="{BD939C72-97A6-9440-B601-A6544B4C45EB}" type="presOf" srcId="{8EAC25DA-1B14-A145-B563-31E8B8616818}" destId="{F5658DCA-B1EA-AC4F-A4F5-F4480691A284}" srcOrd="0" destOrd="0" presId="urn:microsoft.com/office/officeart/2008/layout/HorizontalMultiLevelHierarchy"/>
    <dgm:cxn modelId="{3B664006-C4FC-2249-878D-705C828FD329}" type="presOf" srcId="{150DD269-702A-384F-9E55-F775D9B804B9}" destId="{FC3D8595-FFD7-2B4B-95D9-F3A697B3072D}" srcOrd="0" destOrd="0" presId="urn:microsoft.com/office/officeart/2008/layout/HorizontalMultiLevelHierarchy"/>
    <dgm:cxn modelId="{1429329E-609C-554D-8A6B-43EE02BED367}" type="presOf" srcId="{2ADBF090-F2CF-7743-82EE-0BAE94F0DB3F}" destId="{6D0CCE23-6C90-4E47-96FC-DD21FB1B7079}" srcOrd="0" destOrd="0" presId="urn:microsoft.com/office/officeart/2008/layout/HorizontalMultiLevelHierarchy"/>
    <dgm:cxn modelId="{1E1494C6-AD3D-9A4C-BB58-CA323DEE9655}" type="presOf" srcId="{150DD269-702A-384F-9E55-F775D9B804B9}" destId="{0AD1A4D0-8FBF-2946-A670-C76B1A6C15D6}" srcOrd="1" destOrd="0" presId="urn:microsoft.com/office/officeart/2008/layout/HorizontalMultiLevelHierarchy"/>
    <dgm:cxn modelId="{71313B15-AAAC-714C-8B38-1B6ED46C462F}" type="presParOf" srcId="{A1DF2D6A-C4B6-464A-BF66-8B5FF7869E11}" destId="{54735BD4-DAB2-444C-93D9-CF8B891B56C3}" srcOrd="0" destOrd="0" presId="urn:microsoft.com/office/officeart/2008/layout/HorizontalMultiLevelHierarchy"/>
    <dgm:cxn modelId="{0B08688A-92AB-C349-B2ED-7A03F9EBD212}" type="presParOf" srcId="{54735BD4-DAB2-444C-93D9-CF8B891B56C3}" destId="{AEEE3B50-CEF2-B44F-86D9-76DBB7738A5A}" srcOrd="0" destOrd="0" presId="urn:microsoft.com/office/officeart/2008/layout/HorizontalMultiLevelHierarchy"/>
    <dgm:cxn modelId="{6FFADD9A-D715-BE4A-98A4-4C3AE5656720}" type="presParOf" srcId="{54735BD4-DAB2-444C-93D9-CF8B891B56C3}" destId="{BA87B483-16F9-9345-B8B1-E38689C99272}" srcOrd="1" destOrd="0" presId="urn:microsoft.com/office/officeart/2008/layout/HorizontalMultiLevelHierarchy"/>
    <dgm:cxn modelId="{450B69E8-04EE-A540-BD12-8865E3CA9D1A}" type="presParOf" srcId="{BA87B483-16F9-9345-B8B1-E38689C99272}" destId="{2A3390FC-5FD4-A84C-A499-D331F8771597}" srcOrd="0" destOrd="0" presId="urn:microsoft.com/office/officeart/2008/layout/HorizontalMultiLevelHierarchy"/>
    <dgm:cxn modelId="{9C6F2900-084A-9A4F-802B-07EC624212BF}" type="presParOf" srcId="{2A3390FC-5FD4-A84C-A499-D331F8771597}" destId="{F3F1CFAD-E7C7-264D-8E27-81FD449278E3}" srcOrd="0" destOrd="0" presId="urn:microsoft.com/office/officeart/2008/layout/HorizontalMultiLevelHierarchy"/>
    <dgm:cxn modelId="{B73F87DB-8967-7C4E-959A-D5534EF75845}" type="presParOf" srcId="{BA87B483-16F9-9345-B8B1-E38689C99272}" destId="{BA6CB8E3-1D60-2A45-8F98-B98F9CED3EF3}" srcOrd="1" destOrd="0" presId="urn:microsoft.com/office/officeart/2008/layout/HorizontalMultiLevelHierarchy"/>
    <dgm:cxn modelId="{2F940483-3322-FA41-8EB5-64BB3F22406A}" type="presParOf" srcId="{BA6CB8E3-1D60-2A45-8F98-B98F9CED3EF3}" destId="{F5658DCA-B1EA-AC4F-A4F5-F4480691A284}" srcOrd="0" destOrd="0" presId="urn:microsoft.com/office/officeart/2008/layout/HorizontalMultiLevelHierarchy"/>
    <dgm:cxn modelId="{A91FD245-11DC-EC4C-AECF-0C9C7C2E2533}" type="presParOf" srcId="{BA6CB8E3-1D60-2A45-8F98-B98F9CED3EF3}" destId="{CDACD2D8-3706-094B-B631-46AC1E61E05C}" srcOrd="1" destOrd="0" presId="urn:microsoft.com/office/officeart/2008/layout/HorizontalMultiLevelHierarchy"/>
    <dgm:cxn modelId="{195F3E5A-A5FE-A745-8BE8-3DA16ED1716C}" type="presParOf" srcId="{BA87B483-16F9-9345-B8B1-E38689C99272}" destId="{FC3D8595-FFD7-2B4B-95D9-F3A697B3072D}" srcOrd="2" destOrd="0" presId="urn:microsoft.com/office/officeart/2008/layout/HorizontalMultiLevelHierarchy"/>
    <dgm:cxn modelId="{162DB1A0-240E-134A-8360-27EFEA56A1D0}" type="presParOf" srcId="{FC3D8595-FFD7-2B4B-95D9-F3A697B3072D}" destId="{0AD1A4D0-8FBF-2946-A670-C76B1A6C15D6}" srcOrd="0" destOrd="0" presId="urn:microsoft.com/office/officeart/2008/layout/HorizontalMultiLevelHierarchy"/>
    <dgm:cxn modelId="{272A182F-25E2-FD44-A926-0AD6C40C9A94}" type="presParOf" srcId="{BA87B483-16F9-9345-B8B1-E38689C99272}" destId="{71EA69E9-3F73-8146-9A7B-DAC5D697441F}" srcOrd="3" destOrd="0" presId="urn:microsoft.com/office/officeart/2008/layout/HorizontalMultiLevelHierarchy"/>
    <dgm:cxn modelId="{CFCC4CE8-2C01-954E-9593-40B212E5E8F9}" type="presParOf" srcId="{71EA69E9-3F73-8146-9A7B-DAC5D697441F}" destId="{6D0CCE23-6C90-4E47-96FC-DD21FB1B7079}" srcOrd="0" destOrd="0" presId="urn:microsoft.com/office/officeart/2008/layout/HorizontalMultiLevelHierarchy"/>
    <dgm:cxn modelId="{D80B900B-F36B-4543-9E6D-369DE022AB94}" type="presParOf" srcId="{71EA69E9-3F73-8146-9A7B-DAC5D697441F}" destId="{615D2A02-D81C-B845-A868-74D9C6A3C8D6}" srcOrd="1" destOrd="0" presId="urn:microsoft.com/office/officeart/2008/layout/HorizontalMultiLevelHierarchy"/>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B33EE59-B5FB-A74A-ADD0-4B0F8E896B30}" type="doc">
      <dgm:prSet loTypeId="urn:microsoft.com/office/officeart/2008/layout/HorizontalMultiLevelHierarchy" loCatId="" qsTypeId="urn:microsoft.com/office/officeart/2005/8/quickstyle/simple4" qsCatId="simple" csTypeId="urn:microsoft.com/office/officeart/2005/8/colors/accent3_4" csCatId="accent3" phldr="1"/>
      <dgm:spPr/>
      <dgm:t>
        <a:bodyPr/>
        <a:lstStyle/>
        <a:p>
          <a:endParaRPr lang="en-GB"/>
        </a:p>
      </dgm:t>
    </dgm:pt>
    <dgm:pt modelId="{764D57F0-4822-D74D-A190-C27753D2F0A6}">
      <dgm:prSet phldrT="[Text]" custT="1"/>
      <dgm:spPr>
        <a:ln>
          <a:solidFill>
            <a:schemeClr val="bg1"/>
          </a:solidFill>
        </a:ln>
      </dgm:spPr>
      <dgm:t>
        <a:bodyPr/>
        <a:lstStyle/>
        <a:p>
          <a:r>
            <a:rPr lang="en-GB" sz="1600" b="1" dirty="0">
              <a:solidFill>
                <a:schemeClr val="tx1"/>
              </a:solidFill>
              <a:latin typeface="Arial" panose="020B0604020202020204" pitchFamily="34" charset="0"/>
              <a:cs typeface="Arial" panose="020B0604020202020204" pitchFamily="34" charset="0"/>
            </a:rPr>
            <a:t>GENERAL PROCESSING</a:t>
          </a:r>
        </a:p>
      </dgm:t>
    </dgm:pt>
    <dgm:pt modelId="{662965F8-D92C-744D-8D41-DFAB234D06DB}" type="parTrans" cxnId="{03628EE5-19B3-664B-88D7-D1671CB92B08}">
      <dgm:prSet/>
      <dgm:spPr/>
      <dgm:t>
        <a:bodyPr/>
        <a:lstStyle/>
        <a:p>
          <a:endParaRPr lang="en-GB"/>
        </a:p>
      </dgm:t>
    </dgm:pt>
    <dgm:pt modelId="{28CF1C01-A681-0E41-B4CF-3D51500D98CF}" type="sibTrans" cxnId="{03628EE5-19B3-664B-88D7-D1671CB92B08}">
      <dgm:prSet/>
      <dgm:spPr/>
      <dgm:t>
        <a:bodyPr/>
        <a:lstStyle/>
        <a:p>
          <a:endParaRPr lang="en-GB"/>
        </a:p>
      </dgm:t>
    </dgm:pt>
    <dgm:pt modelId="{7F999D59-DBAE-4249-9707-119E48A74BC8}">
      <dgm:prSet phldrT="[Text]" custT="1"/>
      <dgm:spPr/>
      <dgm:t>
        <a:bodyPr/>
        <a:lstStyle/>
        <a:p>
          <a:pPr algn="l"/>
          <a:r>
            <a:rPr lang="en-GB" sz="1200" b="1" dirty="0">
              <a:solidFill>
                <a:schemeClr val="tx1"/>
              </a:solidFill>
              <a:latin typeface="Arial" panose="020B0604020202020204" pitchFamily="34" charset="0"/>
              <a:cs typeface="Arial" panose="020B0604020202020204" pitchFamily="34" charset="0"/>
            </a:rPr>
            <a:t>15. ALPLA - BOXMORE</a:t>
          </a:r>
        </a:p>
        <a:p>
          <a:pPr algn="l"/>
          <a:r>
            <a:rPr lang="en-GB" sz="1200" dirty="0">
              <a:solidFill>
                <a:schemeClr val="tx1"/>
              </a:solidFill>
              <a:latin typeface="Arial" panose="020B0604020202020204" pitchFamily="34" charset="0"/>
              <a:cs typeface="Arial" panose="020B0604020202020204" pitchFamily="34" charset="0"/>
            </a:rPr>
            <a:t>- PET bottles</a:t>
          </a:r>
        </a:p>
      </dgm:t>
    </dgm:pt>
    <dgm:pt modelId="{410CE0B1-917C-4046-8AB4-3727E49B40D7}" type="parTrans" cxnId="{5ACA8B2B-6464-3248-8A81-E4C9E99FC96A}">
      <dgm:prSet/>
      <dgm:spPr/>
      <dgm:t>
        <a:bodyPr/>
        <a:lstStyle/>
        <a:p>
          <a:endParaRPr lang="en-GB" dirty="0"/>
        </a:p>
      </dgm:t>
    </dgm:pt>
    <dgm:pt modelId="{B5278113-05E8-0642-9160-DB66F11DD812}" type="sibTrans" cxnId="{5ACA8B2B-6464-3248-8A81-E4C9E99FC96A}">
      <dgm:prSet/>
      <dgm:spPr/>
      <dgm:t>
        <a:bodyPr/>
        <a:lstStyle/>
        <a:p>
          <a:endParaRPr lang="en-GB"/>
        </a:p>
      </dgm:t>
    </dgm:pt>
    <dgm:pt modelId="{9047BDD3-AABA-4749-A499-DB45B8323FED}">
      <dgm:prSet custT="1"/>
      <dgm:spPr/>
      <dgm:t>
        <a:bodyPr/>
        <a:lstStyle/>
        <a:p>
          <a:pPr algn="l"/>
          <a:r>
            <a:rPr lang="en-GB" sz="1400" b="1" dirty="0">
              <a:solidFill>
                <a:schemeClr val="tx1"/>
              </a:solidFill>
              <a:latin typeface="Arial" panose="020B0604020202020204" pitchFamily="34" charset="0"/>
              <a:cs typeface="Arial" panose="020B0604020202020204" pitchFamily="34" charset="0"/>
            </a:rPr>
            <a:t>1</a:t>
          </a:r>
          <a:r>
            <a:rPr lang="en-GB" sz="1200" b="1" dirty="0">
              <a:solidFill>
                <a:schemeClr val="tx1"/>
              </a:solidFill>
              <a:latin typeface="Arial" panose="020B0604020202020204" pitchFamily="34" charset="0"/>
              <a:cs typeface="Arial" panose="020B0604020202020204" pitchFamily="34" charset="0"/>
            </a:rPr>
            <a:t>4. ENTRAKOR</a:t>
          </a:r>
        </a:p>
        <a:p>
          <a:pPr algn="l"/>
          <a:r>
            <a:rPr lang="en-GB" sz="1200" dirty="0">
              <a:solidFill>
                <a:schemeClr val="tx1"/>
              </a:solidFill>
              <a:latin typeface="Arial" panose="020B0604020202020204" pitchFamily="34" charset="0"/>
              <a:cs typeface="Arial" panose="020B0604020202020204" pitchFamily="34" charset="0"/>
            </a:rPr>
            <a:t>- Office furniture</a:t>
          </a:r>
        </a:p>
      </dgm:t>
    </dgm:pt>
    <dgm:pt modelId="{8917184A-AA55-424D-8AFB-34AD03D3DB63}" type="parTrans" cxnId="{4A750D61-767F-C147-8D9D-4FB55590EE79}">
      <dgm:prSet/>
      <dgm:spPr/>
      <dgm:t>
        <a:bodyPr/>
        <a:lstStyle/>
        <a:p>
          <a:endParaRPr lang="en-GB" dirty="0"/>
        </a:p>
      </dgm:t>
    </dgm:pt>
    <dgm:pt modelId="{5E6BE90D-E57D-914C-82AF-CCE5698DEFF5}" type="sibTrans" cxnId="{4A750D61-767F-C147-8D9D-4FB55590EE79}">
      <dgm:prSet/>
      <dgm:spPr/>
      <dgm:t>
        <a:bodyPr/>
        <a:lstStyle/>
        <a:p>
          <a:endParaRPr lang="en-GB"/>
        </a:p>
      </dgm:t>
    </dgm:pt>
    <dgm:pt modelId="{8EAC25DA-1B14-A145-B563-31E8B8616818}">
      <dgm:prSet custT="1"/>
      <dgm:spPr/>
      <dgm:t>
        <a:bodyPr/>
        <a:lstStyle/>
        <a:p>
          <a:pPr algn="l"/>
          <a:r>
            <a:rPr lang="en-GB" sz="1200" b="1" dirty="0">
              <a:solidFill>
                <a:schemeClr val="tx1"/>
              </a:solidFill>
              <a:latin typeface="Arial" panose="020B0604020202020204" pitchFamily="34" charset="0"/>
              <a:cs typeface="Arial" panose="020B0604020202020204" pitchFamily="34" charset="0"/>
            </a:rPr>
            <a:t>11. CROWN BAG</a:t>
          </a:r>
        </a:p>
        <a:p>
          <a:pPr algn="l"/>
          <a:r>
            <a:rPr lang="en-GB" sz="1200" b="0" dirty="0">
              <a:solidFill>
                <a:schemeClr val="tx1"/>
              </a:solidFill>
              <a:latin typeface="Arial" panose="020B0604020202020204" pitchFamily="34" charset="0"/>
              <a:cs typeface="Arial" panose="020B0604020202020204" pitchFamily="34" charset="0"/>
            </a:rPr>
            <a:t>- Paper Bags</a:t>
          </a:r>
          <a:endParaRPr lang="en-US" sz="1200" b="1" dirty="0">
            <a:solidFill>
              <a:schemeClr val="tx1"/>
            </a:solidFill>
            <a:latin typeface="Arial" panose="020B0604020202020204" pitchFamily="34" charset="0"/>
            <a:cs typeface="Arial" panose="020B0604020202020204" pitchFamily="34" charset="0"/>
          </a:endParaRPr>
        </a:p>
      </dgm:t>
    </dgm:pt>
    <dgm:pt modelId="{F9CF8F3D-F5A3-054C-B80F-5BDB084BF047}" type="parTrans" cxnId="{57015D2B-2B0D-D04F-A4E5-24A38D48A5F0}">
      <dgm:prSet/>
      <dgm:spPr>
        <a:ln w="12700">
          <a:solidFill>
            <a:schemeClr val="accent3">
              <a:lumMod val="75000"/>
            </a:schemeClr>
          </a:solidFill>
        </a:ln>
      </dgm:spPr>
      <dgm:t>
        <a:bodyPr/>
        <a:lstStyle/>
        <a:p>
          <a:endParaRPr lang="en-GB" dirty="0"/>
        </a:p>
      </dgm:t>
    </dgm:pt>
    <dgm:pt modelId="{1F661C4F-B0B5-6A43-8236-1DB27AE2A8BC}" type="sibTrans" cxnId="{57015D2B-2B0D-D04F-A4E5-24A38D48A5F0}">
      <dgm:prSet/>
      <dgm:spPr/>
      <dgm:t>
        <a:bodyPr/>
        <a:lstStyle/>
        <a:p>
          <a:endParaRPr lang="en-GB"/>
        </a:p>
      </dgm:t>
    </dgm:pt>
    <dgm:pt modelId="{2ADBF090-F2CF-7743-82EE-0BAE94F0DB3F}">
      <dgm:prSet custT="1"/>
      <dgm:spPr/>
      <dgm:t>
        <a:bodyPr anchor="ctr"/>
        <a:lstStyle/>
        <a:p>
          <a:pPr algn="l"/>
          <a:r>
            <a:rPr lang="en-GB" sz="1200" b="1" dirty="0">
              <a:solidFill>
                <a:schemeClr val="tx1"/>
              </a:solidFill>
              <a:latin typeface="Arial" panose="020B0604020202020204" pitchFamily="34" charset="0"/>
              <a:cs typeface="Arial" panose="020B0604020202020204" pitchFamily="34" charset="0"/>
            </a:rPr>
            <a:t>13. ENTRAWOOD</a:t>
          </a:r>
        </a:p>
        <a:p>
          <a:pPr algn="l"/>
          <a:r>
            <a:rPr lang="en-GB" sz="1200" dirty="0">
              <a:solidFill>
                <a:schemeClr val="tx1"/>
              </a:solidFill>
              <a:latin typeface="Arial" panose="020B0604020202020204" pitchFamily="34" charset="0"/>
              <a:cs typeface="Arial" panose="020B0604020202020204" pitchFamily="34" charset="0"/>
            </a:rPr>
            <a:t>- Office furniture</a:t>
          </a:r>
          <a:endParaRPr lang="en-US" sz="1200" b="0" dirty="0">
            <a:solidFill>
              <a:schemeClr val="tx1"/>
            </a:solidFill>
            <a:latin typeface="Arial" panose="020B0604020202020204" pitchFamily="34" charset="0"/>
            <a:cs typeface="Arial" panose="020B0604020202020204" pitchFamily="34" charset="0"/>
          </a:endParaRPr>
        </a:p>
      </dgm:t>
    </dgm:pt>
    <dgm:pt modelId="{150DD269-702A-384F-9E55-F775D9B804B9}" type="parTrans" cxnId="{1AF14F17-4B1C-AD4C-9D65-8B6CF3B808FB}">
      <dgm:prSet/>
      <dgm:spPr/>
      <dgm:t>
        <a:bodyPr/>
        <a:lstStyle/>
        <a:p>
          <a:endParaRPr lang="en-GB" dirty="0"/>
        </a:p>
      </dgm:t>
    </dgm:pt>
    <dgm:pt modelId="{8704A01F-05D0-E749-93C4-0FFF91054AAA}" type="sibTrans" cxnId="{1AF14F17-4B1C-AD4C-9D65-8B6CF3B808FB}">
      <dgm:prSet/>
      <dgm:spPr/>
      <dgm:t>
        <a:bodyPr/>
        <a:lstStyle/>
        <a:p>
          <a:endParaRPr lang="en-GB"/>
        </a:p>
      </dgm:t>
    </dgm:pt>
    <dgm:pt modelId="{A1A40700-B972-BB47-8ED8-5B54E6AD7791}">
      <dgm:prSet custT="1"/>
      <dgm:spPr/>
      <dgm:t>
        <a:bodyPr/>
        <a:lstStyle/>
        <a:p>
          <a:pPr algn="l"/>
          <a:r>
            <a:rPr lang="en-GB" sz="1200" b="1" dirty="0">
              <a:solidFill>
                <a:schemeClr val="tx1"/>
              </a:solidFill>
              <a:latin typeface="Arial" panose="020B0604020202020204" pitchFamily="34" charset="0"/>
              <a:cs typeface="Arial" panose="020B0604020202020204" pitchFamily="34" charset="0"/>
            </a:rPr>
            <a:t>18. FCTG CRAFTS</a:t>
          </a:r>
        </a:p>
        <a:p>
          <a:pPr algn="l"/>
          <a:r>
            <a:rPr lang="en-GB" sz="1200" dirty="0">
              <a:solidFill>
                <a:schemeClr val="tx1"/>
              </a:solidFill>
              <a:latin typeface="Arial" panose="020B0604020202020204" pitchFamily="34" charset="0"/>
              <a:cs typeface="Arial" panose="020B0604020202020204" pitchFamily="34" charset="0"/>
            </a:rPr>
            <a:t>- Wooden caskets</a:t>
          </a:r>
        </a:p>
      </dgm:t>
    </dgm:pt>
    <dgm:pt modelId="{1DB400AF-2ECC-0E42-A258-7DA0501F6C78}" type="parTrans" cxnId="{95461E12-EAEE-8E47-B604-1D22383BF6C0}">
      <dgm:prSet/>
      <dgm:spPr>
        <a:ln>
          <a:solidFill>
            <a:schemeClr val="accent3">
              <a:lumMod val="75000"/>
            </a:schemeClr>
          </a:solidFill>
        </a:ln>
      </dgm:spPr>
      <dgm:t>
        <a:bodyPr/>
        <a:lstStyle/>
        <a:p>
          <a:endParaRPr lang="en-GB" dirty="0"/>
        </a:p>
      </dgm:t>
    </dgm:pt>
    <dgm:pt modelId="{6FEE569A-65AD-B847-A77E-9EEC2C10584A}" type="sibTrans" cxnId="{95461E12-EAEE-8E47-B604-1D22383BF6C0}">
      <dgm:prSet/>
      <dgm:spPr/>
      <dgm:t>
        <a:bodyPr/>
        <a:lstStyle/>
        <a:p>
          <a:endParaRPr lang="en-GB"/>
        </a:p>
      </dgm:t>
    </dgm:pt>
    <dgm:pt modelId="{2A791386-26C3-4144-9505-3DEA03A734AD}">
      <dgm:prSet custT="1"/>
      <dgm:spPr/>
      <dgm:t>
        <a:bodyPr/>
        <a:lstStyle/>
        <a:p>
          <a:pPr algn="l"/>
          <a:r>
            <a:rPr lang="en-GB" sz="1200" b="1" dirty="0">
              <a:solidFill>
                <a:schemeClr val="tx1"/>
              </a:solidFill>
              <a:latin typeface="Arial" panose="020B0604020202020204" pitchFamily="34" charset="0"/>
              <a:cs typeface="Arial" panose="020B0604020202020204" pitchFamily="34" charset="0"/>
            </a:rPr>
            <a:t>17. STAALSAK</a:t>
          </a:r>
        </a:p>
        <a:p>
          <a:pPr algn="l"/>
          <a:r>
            <a:rPr lang="en-GB" sz="1200" dirty="0">
              <a:solidFill>
                <a:schemeClr val="tx1"/>
              </a:solidFill>
            </a:rPr>
            <a:t>- </a:t>
          </a:r>
          <a:r>
            <a:rPr lang="en-GB" sz="1200" dirty="0">
              <a:solidFill>
                <a:schemeClr val="tx1"/>
              </a:solidFill>
              <a:latin typeface="Arial" panose="020B0604020202020204" pitchFamily="34" charset="0"/>
              <a:cs typeface="Arial" panose="020B0604020202020204" pitchFamily="34" charset="0"/>
            </a:rPr>
            <a:t>Silos </a:t>
          </a:r>
          <a:endParaRPr lang="en-GB" sz="1200" dirty="0">
            <a:solidFill>
              <a:schemeClr val="tx1"/>
            </a:solidFill>
          </a:endParaRPr>
        </a:p>
      </dgm:t>
    </dgm:pt>
    <dgm:pt modelId="{39BF7FAA-34D9-2A44-839E-008CA933B8B8}" type="parTrans" cxnId="{8C6D36B6-12C3-0B48-B12B-EF004E119429}">
      <dgm:prSet/>
      <dgm:spPr>
        <a:ln>
          <a:solidFill>
            <a:schemeClr val="accent3">
              <a:lumMod val="75000"/>
            </a:schemeClr>
          </a:solidFill>
        </a:ln>
      </dgm:spPr>
      <dgm:t>
        <a:bodyPr/>
        <a:lstStyle/>
        <a:p>
          <a:endParaRPr lang="en-GB" dirty="0"/>
        </a:p>
      </dgm:t>
    </dgm:pt>
    <dgm:pt modelId="{3DE26081-A93D-B342-8A2B-B8C120FDF843}" type="sibTrans" cxnId="{8C6D36B6-12C3-0B48-B12B-EF004E119429}">
      <dgm:prSet/>
      <dgm:spPr/>
      <dgm:t>
        <a:bodyPr/>
        <a:lstStyle/>
        <a:p>
          <a:endParaRPr lang="en-GB"/>
        </a:p>
      </dgm:t>
    </dgm:pt>
    <dgm:pt modelId="{3CD0D18C-ED28-6849-B357-4B1F375E2E18}">
      <dgm:prSet custT="1"/>
      <dgm:spPr/>
      <dgm:t>
        <a:bodyPr/>
        <a:lstStyle/>
        <a:p>
          <a:pPr algn="l"/>
          <a:r>
            <a:rPr lang="en-GB" sz="1200" b="1" dirty="0">
              <a:solidFill>
                <a:schemeClr val="tx1"/>
              </a:solidFill>
              <a:latin typeface="Arial" panose="020B0604020202020204" pitchFamily="34" charset="0"/>
              <a:cs typeface="Arial" panose="020B0604020202020204" pitchFamily="34" charset="0"/>
            </a:rPr>
            <a:t>16. NLG GLOVES</a:t>
          </a:r>
        </a:p>
        <a:p>
          <a:pPr algn="l"/>
          <a:r>
            <a:rPr lang="en-GB" sz="1200" b="1" dirty="0">
              <a:solidFill>
                <a:schemeClr val="tx1"/>
              </a:solidFill>
              <a:latin typeface="Arial" panose="020B0604020202020204" pitchFamily="34" charset="0"/>
              <a:cs typeface="Arial" panose="020B0604020202020204" pitchFamily="34" charset="0"/>
            </a:rPr>
            <a:t>- </a:t>
          </a:r>
          <a:r>
            <a:rPr lang="en-GB" sz="1200" b="0" dirty="0">
              <a:solidFill>
                <a:schemeClr val="tx1"/>
              </a:solidFill>
              <a:latin typeface="Arial" panose="020B0604020202020204" pitchFamily="34" charset="0"/>
              <a:cs typeface="Arial" panose="020B0604020202020204" pitchFamily="34" charset="0"/>
            </a:rPr>
            <a:t>PVC gloves</a:t>
          </a:r>
          <a:endParaRPr lang="en-GB" sz="1200" b="1" dirty="0">
            <a:solidFill>
              <a:schemeClr val="tx1"/>
            </a:solidFill>
            <a:latin typeface="Arial" panose="020B0604020202020204" pitchFamily="34" charset="0"/>
            <a:cs typeface="Arial" panose="020B0604020202020204" pitchFamily="34" charset="0"/>
          </a:endParaRPr>
        </a:p>
      </dgm:t>
    </dgm:pt>
    <dgm:pt modelId="{51F0F23C-45FD-7F4D-B8E0-F9E77CE9C426}" type="parTrans" cxnId="{856C678A-422E-8F49-BADD-E747F52C8764}">
      <dgm:prSet/>
      <dgm:spPr>
        <a:ln w="12700">
          <a:solidFill>
            <a:schemeClr val="accent3">
              <a:lumMod val="75000"/>
            </a:schemeClr>
          </a:solidFill>
        </a:ln>
      </dgm:spPr>
      <dgm:t>
        <a:bodyPr/>
        <a:lstStyle/>
        <a:p>
          <a:endParaRPr lang="en-GB" dirty="0"/>
        </a:p>
      </dgm:t>
    </dgm:pt>
    <dgm:pt modelId="{47195914-2353-554D-AE78-5AB185F4D1CA}" type="sibTrans" cxnId="{856C678A-422E-8F49-BADD-E747F52C8764}">
      <dgm:prSet/>
      <dgm:spPr/>
      <dgm:t>
        <a:bodyPr/>
        <a:lstStyle/>
        <a:p>
          <a:endParaRPr lang="en-GB"/>
        </a:p>
      </dgm:t>
    </dgm:pt>
    <dgm:pt modelId="{F7FA23D1-29DD-D246-AB45-6CD4E6EE3D6D}">
      <dgm:prSet custT="1"/>
      <dgm:spPr/>
      <dgm:t>
        <a:bodyPr/>
        <a:lstStyle/>
        <a:p>
          <a:pPr algn="l"/>
          <a:r>
            <a:rPr lang="en-GB" sz="1200" b="1" dirty="0">
              <a:solidFill>
                <a:schemeClr val="tx1"/>
              </a:solidFill>
              <a:latin typeface="Arial" panose="020B0604020202020204" pitchFamily="34" charset="0"/>
              <a:cs typeface="Arial" panose="020B0604020202020204" pitchFamily="34" charset="0"/>
            </a:rPr>
            <a:t>12. BOSS TENT</a:t>
          </a:r>
        </a:p>
        <a:p>
          <a:pPr algn="l"/>
          <a:r>
            <a:rPr lang="en-GB" sz="1200" b="1" dirty="0">
              <a:solidFill>
                <a:schemeClr val="tx1"/>
              </a:solidFill>
              <a:latin typeface="Arial" panose="020B0604020202020204" pitchFamily="34" charset="0"/>
              <a:cs typeface="Arial" panose="020B0604020202020204" pitchFamily="34" charset="0"/>
            </a:rPr>
            <a:t>-</a:t>
          </a:r>
          <a:r>
            <a:rPr lang="en-GB" sz="1200" b="0" dirty="0">
              <a:solidFill>
                <a:schemeClr val="tx1"/>
              </a:solidFill>
              <a:latin typeface="Arial" panose="020B0604020202020204" pitchFamily="34" charset="0"/>
              <a:cs typeface="Arial" panose="020B0604020202020204" pitchFamily="34" charset="0"/>
            </a:rPr>
            <a:t> Tents &amp; plastic furniture</a:t>
          </a:r>
          <a:endParaRPr lang="en-GB" sz="1200" b="1" dirty="0">
            <a:solidFill>
              <a:schemeClr val="tx1"/>
            </a:solidFill>
            <a:latin typeface="Arial" panose="020B0604020202020204" pitchFamily="34" charset="0"/>
            <a:cs typeface="Arial" panose="020B0604020202020204" pitchFamily="34" charset="0"/>
          </a:endParaRPr>
        </a:p>
      </dgm:t>
    </dgm:pt>
    <dgm:pt modelId="{66C94DEC-41BB-AB45-B223-FF2E7CCBC9BE}" type="parTrans" cxnId="{7CFA2E85-C1CD-AD49-8CB2-21D82A639E2A}">
      <dgm:prSet/>
      <dgm:spPr/>
      <dgm:t>
        <a:bodyPr/>
        <a:lstStyle/>
        <a:p>
          <a:endParaRPr lang="en-GB" dirty="0"/>
        </a:p>
      </dgm:t>
    </dgm:pt>
    <dgm:pt modelId="{1427587D-7BAC-8741-82FD-3BCC5D7D9BD2}" type="sibTrans" cxnId="{7CFA2E85-C1CD-AD49-8CB2-21D82A639E2A}">
      <dgm:prSet/>
      <dgm:spPr/>
      <dgm:t>
        <a:bodyPr/>
        <a:lstStyle/>
        <a:p>
          <a:endParaRPr lang="en-GB"/>
        </a:p>
      </dgm:t>
    </dgm:pt>
    <dgm:pt modelId="{A1DF2D6A-C4B6-464A-BF66-8B5FF7869E11}" type="pres">
      <dgm:prSet presAssocID="{AB33EE59-B5FB-A74A-ADD0-4B0F8E896B30}" presName="Name0" presStyleCnt="0">
        <dgm:presLayoutVars>
          <dgm:chPref val="1"/>
          <dgm:dir/>
          <dgm:animOne val="branch"/>
          <dgm:animLvl val="lvl"/>
          <dgm:resizeHandles val="exact"/>
        </dgm:presLayoutVars>
      </dgm:prSet>
      <dgm:spPr/>
      <dgm:t>
        <a:bodyPr/>
        <a:lstStyle/>
        <a:p>
          <a:endParaRPr lang="en-US"/>
        </a:p>
      </dgm:t>
    </dgm:pt>
    <dgm:pt modelId="{54735BD4-DAB2-444C-93D9-CF8B891B56C3}" type="pres">
      <dgm:prSet presAssocID="{764D57F0-4822-D74D-A190-C27753D2F0A6}" presName="root1" presStyleCnt="0"/>
      <dgm:spPr/>
    </dgm:pt>
    <dgm:pt modelId="{AEEE3B50-CEF2-B44F-86D9-76DBB7738A5A}" type="pres">
      <dgm:prSet presAssocID="{764D57F0-4822-D74D-A190-C27753D2F0A6}" presName="LevelOneTextNode" presStyleLbl="node0" presStyleIdx="0" presStyleCnt="1" custScaleX="377203" custScaleY="117924">
        <dgm:presLayoutVars>
          <dgm:chPref val="3"/>
        </dgm:presLayoutVars>
      </dgm:prSet>
      <dgm:spPr/>
      <dgm:t>
        <a:bodyPr/>
        <a:lstStyle/>
        <a:p>
          <a:endParaRPr lang="en-US"/>
        </a:p>
      </dgm:t>
    </dgm:pt>
    <dgm:pt modelId="{BA87B483-16F9-9345-B8B1-E38689C99272}" type="pres">
      <dgm:prSet presAssocID="{764D57F0-4822-D74D-A190-C27753D2F0A6}" presName="level2hierChild" presStyleCnt="0"/>
      <dgm:spPr/>
    </dgm:pt>
    <dgm:pt modelId="{2A3390FC-5FD4-A84C-A499-D331F8771597}" type="pres">
      <dgm:prSet presAssocID="{F9CF8F3D-F5A3-054C-B80F-5BDB084BF047}" presName="conn2-1" presStyleLbl="parChTrans1D2" presStyleIdx="0" presStyleCnt="8"/>
      <dgm:spPr/>
      <dgm:t>
        <a:bodyPr/>
        <a:lstStyle/>
        <a:p>
          <a:endParaRPr lang="en-US"/>
        </a:p>
      </dgm:t>
    </dgm:pt>
    <dgm:pt modelId="{F3F1CFAD-E7C7-264D-8E27-81FD449278E3}" type="pres">
      <dgm:prSet presAssocID="{F9CF8F3D-F5A3-054C-B80F-5BDB084BF047}" presName="connTx" presStyleLbl="parChTrans1D2" presStyleIdx="0" presStyleCnt="8"/>
      <dgm:spPr/>
      <dgm:t>
        <a:bodyPr/>
        <a:lstStyle/>
        <a:p>
          <a:endParaRPr lang="en-US"/>
        </a:p>
      </dgm:t>
    </dgm:pt>
    <dgm:pt modelId="{BA6CB8E3-1D60-2A45-8F98-B98F9CED3EF3}" type="pres">
      <dgm:prSet presAssocID="{8EAC25DA-1B14-A145-B563-31E8B8616818}" presName="root2" presStyleCnt="0"/>
      <dgm:spPr/>
    </dgm:pt>
    <dgm:pt modelId="{F5658DCA-B1EA-AC4F-A4F5-F4480691A284}" type="pres">
      <dgm:prSet presAssocID="{8EAC25DA-1B14-A145-B563-31E8B8616818}" presName="LevelTwoTextNode" presStyleLbl="node2" presStyleIdx="0" presStyleCnt="8" custScaleX="209636" custScaleY="156877" custLinFactNeighborX="-773" custLinFactNeighborY="-258">
        <dgm:presLayoutVars>
          <dgm:chPref val="3"/>
        </dgm:presLayoutVars>
      </dgm:prSet>
      <dgm:spPr/>
      <dgm:t>
        <a:bodyPr/>
        <a:lstStyle/>
        <a:p>
          <a:endParaRPr lang="en-US"/>
        </a:p>
      </dgm:t>
    </dgm:pt>
    <dgm:pt modelId="{CDACD2D8-3706-094B-B631-46AC1E61E05C}" type="pres">
      <dgm:prSet presAssocID="{8EAC25DA-1B14-A145-B563-31E8B8616818}" presName="level3hierChild" presStyleCnt="0"/>
      <dgm:spPr/>
    </dgm:pt>
    <dgm:pt modelId="{17795CA6-FEC6-194A-9AC9-57827FF6361F}" type="pres">
      <dgm:prSet presAssocID="{66C94DEC-41BB-AB45-B223-FF2E7CCBC9BE}" presName="conn2-1" presStyleLbl="parChTrans1D2" presStyleIdx="1" presStyleCnt="8"/>
      <dgm:spPr/>
      <dgm:t>
        <a:bodyPr/>
        <a:lstStyle/>
        <a:p>
          <a:endParaRPr lang="en-US"/>
        </a:p>
      </dgm:t>
    </dgm:pt>
    <dgm:pt modelId="{418E9031-0BE1-114D-9AE4-A9D38F306C78}" type="pres">
      <dgm:prSet presAssocID="{66C94DEC-41BB-AB45-B223-FF2E7CCBC9BE}" presName="connTx" presStyleLbl="parChTrans1D2" presStyleIdx="1" presStyleCnt="8"/>
      <dgm:spPr/>
      <dgm:t>
        <a:bodyPr/>
        <a:lstStyle/>
        <a:p>
          <a:endParaRPr lang="en-US"/>
        </a:p>
      </dgm:t>
    </dgm:pt>
    <dgm:pt modelId="{208137B0-5684-E74F-8219-BCA4DE528625}" type="pres">
      <dgm:prSet presAssocID="{F7FA23D1-29DD-D246-AB45-6CD4E6EE3D6D}" presName="root2" presStyleCnt="0"/>
      <dgm:spPr/>
    </dgm:pt>
    <dgm:pt modelId="{CC774F49-E44F-7E46-BC50-369996B1AEC8}" type="pres">
      <dgm:prSet presAssocID="{F7FA23D1-29DD-D246-AB45-6CD4E6EE3D6D}" presName="LevelTwoTextNode" presStyleLbl="node2" presStyleIdx="1" presStyleCnt="8" custScaleX="208090" custScaleY="151727">
        <dgm:presLayoutVars>
          <dgm:chPref val="3"/>
        </dgm:presLayoutVars>
      </dgm:prSet>
      <dgm:spPr/>
      <dgm:t>
        <a:bodyPr/>
        <a:lstStyle/>
        <a:p>
          <a:endParaRPr lang="en-US"/>
        </a:p>
      </dgm:t>
    </dgm:pt>
    <dgm:pt modelId="{F4837E9F-993E-9742-86AB-86536D362C30}" type="pres">
      <dgm:prSet presAssocID="{F7FA23D1-29DD-D246-AB45-6CD4E6EE3D6D}" presName="level3hierChild" presStyleCnt="0"/>
      <dgm:spPr/>
    </dgm:pt>
    <dgm:pt modelId="{FC3D8595-FFD7-2B4B-95D9-F3A697B3072D}" type="pres">
      <dgm:prSet presAssocID="{150DD269-702A-384F-9E55-F775D9B804B9}" presName="conn2-1" presStyleLbl="parChTrans1D2" presStyleIdx="2" presStyleCnt="8"/>
      <dgm:spPr/>
      <dgm:t>
        <a:bodyPr/>
        <a:lstStyle/>
        <a:p>
          <a:endParaRPr lang="en-US"/>
        </a:p>
      </dgm:t>
    </dgm:pt>
    <dgm:pt modelId="{0AD1A4D0-8FBF-2946-A670-C76B1A6C15D6}" type="pres">
      <dgm:prSet presAssocID="{150DD269-702A-384F-9E55-F775D9B804B9}" presName="connTx" presStyleLbl="parChTrans1D2" presStyleIdx="2" presStyleCnt="8"/>
      <dgm:spPr/>
      <dgm:t>
        <a:bodyPr/>
        <a:lstStyle/>
        <a:p>
          <a:endParaRPr lang="en-US"/>
        </a:p>
      </dgm:t>
    </dgm:pt>
    <dgm:pt modelId="{71EA69E9-3F73-8146-9A7B-DAC5D697441F}" type="pres">
      <dgm:prSet presAssocID="{2ADBF090-F2CF-7743-82EE-0BAE94F0DB3F}" presName="root2" presStyleCnt="0"/>
      <dgm:spPr/>
    </dgm:pt>
    <dgm:pt modelId="{6D0CCE23-6C90-4E47-96FC-DD21FB1B7079}" type="pres">
      <dgm:prSet presAssocID="{2ADBF090-F2CF-7743-82EE-0BAE94F0DB3F}" presName="LevelTwoTextNode" presStyleLbl="node2" presStyleIdx="2" presStyleCnt="8" custScaleX="208647" custScaleY="147315">
        <dgm:presLayoutVars>
          <dgm:chPref val="3"/>
        </dgm:presLayoutVars>
      </dgm:prSet>
      <dgm:spPr/>
      <dgm:t>
        <a:bodyPr/>
        <a:lstStyle/>
        <a:p>
          <a:endParaRPr lang="en-US"/>
        </a:p>
      </dgm:t>
    </dgm:pt>
    <dgm:pt modelId="{615D2A02-D81C-B845-A868-74D9C6A3C8D6}" type="pres">
      <dgm:prSet presAssocID="{2ADBF090-F2CF-7743-82EE-0BAE94F0DB3F}" presName="level3hierChild" presStyleCnt="0"/>
      <dgm:spPr/>
    </dgm:pt>
    <dgm:pt modelId="{97451A92-5CCE-DB4B-AAB8-D30AF5F67D2E}" type="pres">
      <dgm:prSet presAssocID="{8917184A-AA55-424D-8AFB-34AD03D3DB63}" presName="conn2-1" presStyleLbl="parChTrans1D2" presStyleIdx="3" presStyleCnt="8"/>
      <dgm:spPr/>
      <dgm:t>
        <a:bodyPr/>
        <a:lstStyle/>
        <a:p>
          <a:endParaRPr lang="en-US"/>
        </a:p>
      </dgm:t>
    </dgm:pt>
    <dgm:pt modelId="{022BB883-F816-9D49-805F-0AE9580C2CB7}" type="pres">
      <dgm:prSet presAssocID="{8917184A-AA55-424D-8AFB-34AD03D3DB63}" presName="connTx" presStyleLbl="parChTrans1D2" presStyleIdx="3" presStyleCnt="8"/>
      <dgm:spPr/>
      <dgm:t>
        <a:bodyPr/>
        <a:lstStyle/>
        <a:p>
          <a:endParaRPr lang="en-US"/>
        </a:p>
      </dgm:t>
    </dgm:pt>
    <dgm:pt modelId="{B839B993-1BD9-FC4D-A963-89C3AEC12D34}" type="pres">
      <dgm:prSet presAssocID="{9047BDD3-AABA-4749-A499-DB45B8323FED}" presName="root2" presStyleCnt="0"/>
      <dgm:spPr/>
    </dgm:pt>
    <dgm:pt modelId="{D98ACE5B-3629-BA4A-B8D1-61FFD9126F8E}" type="pres">
      <dgm:prSet presAssocID="{9047BDD3-AABA-4749-A499-DB45B8323FED}" presName="LevelTwoTextNode" presStyleLbl="node2" presStyleIdx="3" presStyleCnt="8" custScaleX="208647" custScaleY="144292">
        <dgm:presLayoutVars>
          <dgm:chPref val="3"/>
        </dgm:presLayoutVars>
      </dgm:prSet>
      <dgm:spPr/>
      <dgm:t>
        <a:bodyPr/>
        <a:lstStyle/>
        <a:p>
          <a:endParaRPr lang="en-US"/>
        </a:p>
      </dgm:t>
    </dgm:pt>
    <dgm:pt modelId="{32D9D914-804C-D643-A07D-49DA37B27845}" type="pres">
      <dgm:prSet presAssocID="{9047BDD3-AABA-4749-A499-DB45B8323FED}" presName="level3hierChild" presStyleCnt="0"/>
      <dgm:spPr/>
    </dgm:pt>
    <dgm:pt modelId="{ABC01204-129C-1E4E-A66C-30DD5E59E87F}" type="pres">
      <dgm:prSet presAssocID="{410CE0B1-917C-4046-8AB4-3727E49B40D7}" presName="conn2-1" presStyleLbl="parChTrans1D2" presStyleIdx="4" presStyleCnt="8"/>
      <dgm:spPr/>
      <dgm:t>
        <a:bodyPr/>
        <a:lstStyle/>
        <a:p>
          <a:endParaRPr lang="en-US"/>
        </a:p>
      </dgm:t>
    </dgm:pt>
    <dgm:pt modelId="{A09F4CD7-2F4B-5644-B97A-69AAA5595A67}" type="pres">
      <dgm:prSet presAssocID="{410CE0B1-917C-4046-8AB4-3727E49B40D7}" presName="connTx" presStyleLbl="parChTrans1D2" presStyleIdx="4" presStyleCnt="8"/>
      <dgm:spPr/>
      <dgm:t>
        <a:bodyPr/>
        <a:lstStyle/>
        <a:p>
          <a:endParaRPr lang="en-US"/>
        </a:p>
      </dgm:t>
    </dgm:pt>
    <dgm:pt modelId="{74A8468E-A954-2248-B15C-3F731FDEBB82}" type="pres">
      <dgm:prSet presAssocID="{7F999D59-DBAE-4249-9707-119E48A74BC8}" presName="root2" presStyleCnt="0"/>
      <dgm:spPr/>
    </dgm:pt>
    <dgm:pt modelId="{FFF25126-CC44-614E-A955-0A1931C6F8DA}" type="pres">
      <dgm:prSet presAssocID="{7F999D59-DBAE-4249-9707-119E48A74BC8}" presName="LevelTwoTextNode" presStyleLbl="node2" presStyleIdx="4" presStyleCnt="8" custScaleX="208647" custScaleY="145983">
        <dgm:presLayoutVars>
          <dgm:chPref val="3"/>
        </dgm:presLayoutVars>
      </dgm:prSet>
      <dgm:spPr/>
      <dgm:t>
        <a:bodyPr/>
        <a:lstStyle/>
        <a:p>
          <a:endParaRPr lang="en-US"/>
        </a:p>
      </dgm:t>
    </dgm:pt>
    <dgm:pt modelId="{B0F03A3C-0512-664A-9AD5-429DA7C72AB9}" type="pres">
      <dgm:prSet presAssocID="{7F999D59-DBAE-4249-9707-119E48A74BC8}" presName="level3hierChild" presStyleCnt="0"/>
      <dgm:spPr/>
    </dgm:pt>
    <dgm:pt modelId="{C0BCCD3E-1FF1-CE44-A298-F663CBC7E01B}" type="pres">
      <dgm:prSet presAssocID="{51F0F23C-45FD-7F4D-B8E0-F9E77CE9C426}" presName="conn2-1" presStyleLbl="parChTrans1D2" presStyleIdx="5" presStyleCnt="8"/>
      <dgm:spPr/>
      <dgm:t>
        <a:bodyPr/>
        <a:lstStyle/>
        <a:p>
          <a:endParaRPr lang="en-US"/>
        </a:p>
      </dgm:t>
    </dgm:pt>
    <dgm:pt modelId="{4021E662-EE77-6243-A852-32BE9A9E9CA2}" type="pres">
      <dgm:prSet presAssocID="{51F0F23C-45FD-7F4D-B8E0-F9E77CE9C426}" presName="connTx" presStyleLbl="parChTrans1D2" presStyleIdx="5" presStyleCnt="8"/>
      <dgm:spPr/>
      <dgm:t>
        <a:bodyPr/>
        <a:lstStyle/>
        <a:p>
          <a:endParaRPr lang="en-US"/>
        </a:p>
      </dgm:t>
    </dgm:pt>
    <dgm:pt modelId="{94F43841-3E8C-0145-991B-E8CE258B8A9E}" type="pres">
      <dgm:prSet presAssocID="{3CD0D18C-ED28-6849-B357-4B1F375E2E18}" presName="root2" presStyleCnt="0"/>
      <dgm:spPr/>
    </dgm:pt>
    <dgm:pt modelId="{9FF84972-37C4-AC4B-B0AE-93EBCBBF27AE}" type="pres">
      <dgm:prSet presAssocID="{3CD0D18C-ED28-6849-B357-4B1F375E2E18}" presName="LevelTwoTextNode" presStyleLbl="node2" presStyleIdx="5" presStyleCnt="8" custScaleX="208192" custScaleY="168453">
        <dgm:presLayoutVars>
          <dgm:chPref val="3"/>
        </dgm:presLayoutVars>
      </dgm:prSet>
      <dgm:spPr/>
      <dgm:t>
        <a:bodyPr/>
        <a:lstStyle/>
        <a:p>
          <a:endParaRPr lang="en-US"/>
        </a:p>
      </dgm:t>
    </dgm:pt>
    <dgm:pt modelId="{78C2D2E1-55DD-0A47-84A6-6CF3B7429AC6}" type="pres">
      <dgm:prSet presAssocID="{3CD0D18C-ED28-6849-B357-4B1F375E2E18}" presName="level3hierChild" presStyleCnt="0"/>
      <dgm:spPr/>
    </dgm:pt>
    <dgm:pt modelId="{2F4C33F8-445C-C846-BB54-4BDDD3069DFC}" type="pres">
      <dgm:prSet presAssocID="{39BF7FAA-34D9-2A44-839E-008CA933B8B8}" presName="conn2-1" presStyleLbl="parChTrans1D2" presStyleIdx="6" presStyleCnt="8"/>
      <dgm:spPr/>
      <dgm:t>
        <a:bodyPr/>
        <a:lstStyle/>
        <a:p>
          <a:endParaRPr lang="en-US"/>
        </a:p>
      </dgm:t>
    </dgm:pt>
    <dgm:pt modelId="{84EEB210-DA65-B642-ABBC-AE752042EDEC}" type="pres">
      <dgm:prSet presAssocID="{39BF7FAA-34D9-2A44-839E-008CA933B8B8}" presName="connTx" presStyleLbl="parChTrans1D2" presStyleIdx="6" presStyleCnt="8"/>
      <dgm:spPr/>
      <dgm:t>
        <a:bodyPr/>
        <a:lstStyle/>
        <a:p>
          <a:endParaRPr lang="en-US"/>
        </a:p>
      </dgm:t>
    </dgm:pt>
    <dgm:pt modelId="{F3D6587F-FADE-BB43-862D-82B38562B9A4}" type="pres">
      <dgm:prSet presAssocID="{2A791386-26C3-4144-9505-3DEA03A734AD}" presName="root2" presStyleCnt="0"/>
      <dgm:spPr/>
    </dgm:pt>
    <dgm:pt modelId="{A5408D57-F72C-434A-8068-3F95D75812C5}" type="pres">
      <dgm:prSet presAssocID="{2A791386-26C3-4144-9505-3DEA03A734AD}" presName="LevelTwoTextNode" presStyleLbl="node2" presStyleIdx="6" presStyleCnt="8" custScaleX="208647" custScaleY="152026">
        <dgm:presLayoutVars>
          <dgm:chPref val="3"/>
        </dgm:presLayoutVars>
      </dgm:prSet>
      <dgm:spPr/>
      <dgm:t>
        <a:bodyPr/>
        <a:lstStyle/>
        <a:p>
          <a:endParaRPr lang="en-US"/>
        </a:p>
      </dgm:t>
    </dgm:pt>
    <dgm:pt modelId="{839010CB-306A-D341-A5C5-BB2B60C283E3}" type="pres">
      <dgm:prSet presAssocID="{2A791386-26C3-4144-9505-3DEA03A734AD}" presName="level3hierChild" presStyleCnt="0"/>
      <dgm:spPr/>
    </dgm:pt>
    <dgm:pt modelId="{8CCF5378-B71E-8B4D-9F5A-18A897655287}" type="pres">
      <dgm:prSet presAssocID="{1DB400AF-2ECC-0E42-A258-7DA0501F6C78}" presName="conn2-1" presStyleLbl="parChTrans1D2" presStyleIdx="7" presStyleCnt="8"/>
      <dgm:spPr/>
      <dgm:t>
        <a:bodyPr/>
        <a:lstStyle/>
        <a:p>
          <a:endParaRPr lang="en-US"/>
        </a:p>
      </dgm:t>
    </dgm:pt>
    <dgm:pt modelId="{031C17EB-FCE6-0248-B553-879F52BDFD51}" type="pres">
      <dgm:prSet presAssocID="{1DB400AF-2ECC-0E42-A258-7DA0501F6C78}" presName="connTx" presStyleLbl="parChTrans1D2" presStyleIdx="7" presStyleCnt="8"/>
      <dgm:spPr/>
      <dgm:t>
        <a:bodyPr/>
        <a:lstStyle/>
        <a:p>
          <a:endParaRPr lang="en-US"/>
        </a:p>
      </dgm:t>
    </dgm:pt>
    <dgm:pt modelId="{94C54787-787C-5E4E-8174-D9CAC8CEFCB1}" type="pres">
      <dgm:prSet presAssocID="{A1A40700-B972-BB47-8ED8-5B54E6AD7791}" presName="root2" presStyleCnt="0"/>
      <dgm:spPr/>
    </dgm:pt>
    <dgm:pt modelId="{2F8BEA25-4296-9B46-A101-77607A68C70B}" type="pres">
      <dgm:prSet presAssocID="{A1A40700-B972-BB47-8ED8-5B54E6AD7791}" presName="LevelTwoTextNode" presStyleLbl="node2" presStyleIdx="7" presStyleCnt="8" custScaleX="208090" custScaleY="169980">
        <dgm:presLayoutVars>
          <dgm:chPref val="3"/>
        </dgm:presLayoutVars>
      </dgm:prSet>
      <dgm:spPr/>
      <dgm:t>
        <a:bodyPr/>
        <a:lstStyle/>
        <a:p>
          <a:endParaRPr lang="en-US"/>
        </a:p>
      </dgm:t>
    </dgm:pt>
    <dgm:pt modelId="{AF4CE32E-2DCC-D64A-A01F-70513E8ADBC3}" type="pres">
      <dgm:prSet presAssocID="{A1A40700-B972-BB47-8ED8-5B54E6AD7791}" presName="level3hierChild" presStyleCnt="0"/>
      <dgm:spPr/>
    </dgm:pt>
  </dgm:ptLst>
  <dgm:cxnLst>
    <dgm:cxn modelId="{E3E41E0D-50A4-8B41-AC3C-CB175A37C035}" type="presOf" srcId="{F9CF8F3D-F5A3-054C-B80F-5BDB084BF047}" destId="{F3F1CFAD-E7C7-264D-8E27-81FD449278E3}" srcOrd="1" destOrd="0" presId="urn:microsoft.com/office/officeart/2008/layout/HorizontalMultiLevelHierarchy"/>
    <dgm:cxn modelId="{4A7F6B55-2490-FA42-AA36-2885211BB599}" type="presOf" srcId="{AB33EE59-B5FB-A74A-ADD0-4B0F8E896B30}" destId="{A1DF2D6A-C4B6-464A-BF66-8B5FF7869E11}" srcOrd="0" destOrd="0" presId="urn:microsoft.com/office/officeart/2008/layout/HorizontalMultiLevelHierarchy"/>
    <dgm:cxn modelId="{57015D2B-2B0D-D04F-A4E5-24A38D48A5F0}" srcId="{764D57F0-4822-D74D-A190-C27753D2F0A6}" destId="{8EAC25DA-1B14-A145-B563-31E8B8616818}" srcOrd="0" destOrd="0" parTransId="{F9CF8F3D-F5A3-054C-B80F-5BDB084BF047}" sibTransId="{1F661C4F-B0B5-6A43-8236-1DB27AE2A8BC}"/>
    <dgm:cxn modelId="{5ACA8B2B-6464-3248-8A81-E4C9E99FC96A}" srcId="{764D57F0-4822-D74D-A190-C27753D2F0A6}" destId="{7F999D59-DBAE-4249-9707-119E48A74BC8}" srcOrd="4" destOrd="0" parTransId="{410CE0B1-917C-4046-8AB4-3727E49B40D7}" sibTransId="{B5278113-05E8-0642-9160-DB66F11DD812}"/>
    <dgm:cxn modelId="{3B664006-C4FC-2249-878D-705C828FD329}" type="presOf" srcId="{150DD269-702A-384F-9E55-F775D9B804B9}" destId="{FC3D8595-FFD7-2B4B-95D9-F3A697B3072D}" srcOrd="0" destOrd="0" presId="urn:microsoft.com/office/officeart/2008/layout/HorizontalMultiLevelHierarchy"/>
    <dgm:cxn modelId="{DDA52CDA-9483-4041-AD88-406A9ACC7675}" type="presOf" srcId="{66C94DEC-41BB-AB45-B223-FF2E7CCBC9BE}" destId="{418E9031-0BE1-114D-9AE4-A9D38F306C78}" srcOrd="1" destOrd="0" presId="urn:microsoft.com/office/officeart/2008/layout/HorizontalMultiLevelHierarchy"/>
    <dgm:cxn modelId="{7CFA2E85-C1CD-AD49-8CB2-21D82A639E2A}" srcId="{764D57F0-4822-D74D-A190-C27753D2F0A6}" destId="{F7FA23D1-29DD-D246-AB45-6CD4E6EE3D6D}" srcOrd="1" destOrd="0" parTransId="{66C94DEC-41BB-AB45-B223-FF2E7CCBC9BE}" sibTransId="{1427587D-7BAC-8741-82FD-3BCC5D7D9BD2}"/>
    <dgm:cxn modelId="{1E1494C6-AD3D-9A4C-BB58-CA323DEE9655}" type="presOf" srcId="{150DD269-702A-384F-9E55-F775D9B804B9}" destId="{0AD1A4D0-8FBF-2946-A670-C76B1A6C15D6}" srcOrd="1" destOrd="0" presId="urn:microsoft.com/office/officeart/2008/layout/HorizontalMultiLevelHierarchy"/>
    <dgm:cxn modelId="{7A13B084-9F5B-D14E-A435-D76A64FA06F5}" type="presOf" srcId="{51F0F23C-45FD-7F4D-B8E0-F9E77CE9C426}" destId="{C0BCCD3E-1FF1-CE44-A298-F663CBC7E01B}" srcOrd="0" destOrd="0" presId="urn:microsoft.com/office/officeart/2008/layout/HorizontalMultiLevelHierarchy"/>
    <dgm:cxn modelId="{BD939C72-97A6-9440-B601-A6544B4C45EB}" type="presOf" srcId="{8EAC25DA-1B14-A145-B563-31E8B8616818}" destId="{F5658DCA-B1EA-AC4F-A4F5-F4480691A284}" srcOrd="0" destOrd="0" presId="urn:microsoft.com/office/officeart/2008/layout/HorizontalMultiLevelHierarchy"/>
    <dgm:cxn modelId="{FFE82744-2BCA-784A-9BD2-9D39BF7B9A84}" type="presOf" srcId="{F7FA23D1-29DD-D246-AB45-6CD4E6EE3D6D}" destId="{CC774F49-E44F-7E46-BC50-369996B1AEC8}" srcOrd="0" destOrd="0" presId="urn:microsoft.com/office/officeart/2008/layout/HorizontalMultiLevelHierarchy"/>
    <dgm:cxn modelId="{03628EE5-19B3-664B-88D7-D1671CB92B08}" srcId="{AB33EE59-B5FB-A74A-ADD0-4B0F8E896B30}" destId="{764D57F0-4822-D74D-A190-C27753D2F0A6}" srcOrd="0" destOrd="0" parTransId="{662965F8-D92C-744D-8D41-DFAB234D06DB}" sibTransId="{28CF1C01-A681-0E41-B4CF-3D51500D98CF}"/>
    <dgm:cxn modelId="{2E50727B-7505-6F4E-858D-B48CEB88A237}" type="presOf" srcId="{410CE0B1-917C-4046-8AB4-3727E49B40D7}" destId="{A09F4CD7-2F4B-5644-B97A-69AAA5595A67}" srcOrd="1" destOrd="0" presId="urn:microsoft.com/office/officeart/2008/layout/HorizontalMultiLevelHierarchy"/>
    <dgm:cxn modelId="{59F5949F-B841-F24B-A3C4-8BD0B4F4C81B}" type="presOf" srcId="{66C94DEC-41BB-AB45-B223-FF2E7CCBC9BE}" destId="{17795CA6-FEC6-194A-9AC9-57827FF6361F}" srcOrd="0" destOrd="0" presId="urn:microsoft.com/office/officeart/2008/layout/HorizontalMultiLevelHierarchy"/>
    <dgm:cxn modelId="{C9008C6C-4BCD-0042-B26A-08367D03F6B1}" type="presOf" srcId="{1DB400AF-2ECC-0E42-A258-7DA0501F6C78}" destId="{031C17EB-FCE6-0248-B553-879F52BDFD51}" srcOrd="1" destOrd="0" presId="urn:microsoft.com/office/officeart/2008/layout/HorizontalMultiLevelHierarchy"/>
    <dgm:cxn modelId="{9B8B71CC-20B1-F642-869E-0F13BA85CCA1}" type="presOf" srcId="{2A791386-26C3-4144-9505-3DEA03A734AD}" destId="{A5408D57-F72C-434A-8068-3F95D75812C5}" srcOrd="0" destOrd="0" presId="urn:microsoft.com/office/officeart/2008/layout/HorizontalMultiLevelHierarchy"/>
    <dgm:cxn modelId="{FEFE7496-2B33-1145-BBDC-0A5170095A7E}" type="presOf" srcId="{F9CF8F3D-F5A3-054C-B80F-5BDB084BF047}" destId="{2A3390FC-5FD4-A84C-A499-D331F8771597}" srcOrd="0" destOrd="0" presId="urn:microsoft.com/office/officeart/2008/layout/HorizontalMultiLevelHierarchy"/>
    <dgm:cxn modelId="{856C678A-422E-8F49-BADD-E747F52C8764}" srcId="{764D57F0-4822-D74D-A190-C27753D2F0A6}" destId="{3CD0D18C-ED28-6849-B357-4B1F375E2E18}" srcOrd="5" destOrd="0" parTransId="{51F0F23C-45FD-7F4D-B8E0-F9E77CE9C426}" sibTransId="{47195914-2353-554D-AE78-5AB185F4D1CA}"/>
    <dgm:cxn modelId="{CAEDC40A-ECE7-3A4E-BC65-1F4A7DB279A6}" type="presOf" srcId="{A1A40700-B972-BB47-8ED8-5B54E6AD7791}" destId="{2F8BEA25-4296-9B46-A101-77607A68C70B}" srcOrd="0" destOrd="0" presId="urn:microsoft.com/office/officeart/2008/layout/HorizontalMultiLevelHierarchy"/>
    <dgm:cxn modelId="{F2B578C0-AAC1-8D4D-96F2-1201023006F2}" type="presOf" srcId="{8917184A-AA55-424D-8AFB-34AD03D3DB63}" destId="{97451A92-5CCE-DB4B-AAB8-D30AF5F67D2E}" srcOrd="0" destOrd="0" presId="urn:microsoft.com/office/officeart/2008/layout/HorizontalMultiLevelHierarchy"/>
    <dgm:cxn modelId="{8C6D36B6-12C3-0B48-B12B-EF004E119429}" srcId="{764D57F0-4822-D74D-A190-C27753D2F0A6}" destId="{2A791386-26C3-4144-9505-3DEA03A734AD}" srcOrd="6" destOrd="0" parTransId="{39BF7FAA-34D9-2A44-839E-008CA933B8B8}" sibTransId="{3DE26081-A93D-B342-8A2B-B8C120FDF843}"/>
    <dgm:cxn modelId="{390B0964-C807-2F41-8508-0614B4320594}" type="presOf" srcId="{39BF7FAA-34D9-2A44-839E-008CA933B8B8}" destId="{84EEB210-DA65-B642-ABBC-AE752042EDEC}" srcOrd="1" destOrd="0" presId="urn:microsoft.com/office/officeart/2008/layout/HorizontalMultiLevelHierarchy"/>
    <dgm:cxn modelId="{A66ACEA9-B48B-6A40-8213-82C56A5BD732}" type="presOf" srcId="{39BF7FAA-34D9-2A44-839E-008CA933B8B8}" destId="{2F4C33F8-445C-C846-BB54-4BDDD3069DFC}" srcOrd="0" destOrd="0" presId="urn:microsoft.com/office/officeart/2008/layout/HorizontalMultiLevelHierarchy"/>
    <dgm:cxn modelId="{DB18E718-D628-784E-84F4-A7AC973A945F}" type="presOf" srcId="{51F0F23C-45FD-7F4D-B8E0-F9E77CE9C426}" destId="{4021E662-EE77-6243-A852-32BE9A9E9CA2}" srcOrd="1" destOrd="0" presId="urn:microsoft.com/office/officeart/2008/layout/HorizontalMultiLevelHierarchy"/>
    <dgm:cxn modelId="{352482B9-22E9-1146-93C1-0CBB41D7C36A}" type="presOf" srcId="{7F999D59-DBAE-4249-9707-119E48A74BC8}" destId="{FFF25126-CC44-614E-A955-0A1931C6F8DA}" srcOrd="0" destOrd="0" presId="urn:microsoft.com/office/officeart/2008/layout/HorizontalMultiLevelHierarchy"/>
    <dgm:cxn modelId="{841B985F-D3C0-8D4B-A4FB-F97233E5383A}" type="presOf" srcId="{1DB400AF-2ECC-0E42-A258-7DA0501F6C78}" destId="{8CCF5378-B71E-8B4D-9F5A-18A897655287}" srcOrd="0" destOrd="0" presId="urn:microsoft.com/office/officeart/2008/layout/HorizontalMultiLevelHierarchy"/>
    <dgm:cxn modelId="{351C4EC3-E3B4-1347-960B-6B82EC993261}" type="presOf" srcId="{410CE0B1-917C-4046-8AB4-3727E49B40D7}" destId="{ABC01204-129C-1E4E-A66C-30DD5E59E87F}" srcOrd="0" destOrd="0" presId="urn:microsoft.com/office/officeart/2008/layout/HorizontalMultiLevelHierarchy"/>
    <dgm:cxn modelId="{3CD71231-7F3E-3B44-BE21-CBAB6880A42D}" type="presOf" srcId="{3CD0D18C-ED28-6849-B357-4B1F375E2E18}" destId="{9FF84972-37C4-AC4B-B0AE-93EBCBBF27AE}" srcOrd="0" destOrd="0" presId="urn:microsoft.com/office/officeart/2008/layout/HorizontalMultiLevelHierarchy"/>
    <dgm:cxn modelId="{ECB5D6F3-C261-BE4B-B1B3-66B80D4365E6}" type="presOf" srcId="{764D57F0-4822-D74D-A190-C27753D2F0A6}" destId="{AEEE3B50-CEF2-B44F-86D9-76DBB7738A5A}" srcOrd="0" destOrd="0" presId="urn:microsoft.com/office/officeart/2008/layout/HorizontalMultiLevelHierarchy"/>
    <dgm:cxn modelId="{1429329E-609C-554D-8A6B-43EE02BED367}" type="presOf" srcId="{2ADBF090-F2CF-7743-82EE-0BAE94F0DB3F}" destId="{6D0CCE23-6C90-4E47-96FC-DD21FB1B7079}" srcOrd="0" destOrd="0" presId="urn:microsoft.com/office/officeart/2008/layout/HorizontalMultiLevelHierarchy"/>
    <dgm:cxn modelId="{B25FC144-4F05-484A-BDBB-5159752A7B43}" type="presOf" srcId="{8917184A-AA55-424D-8AFB-34AD03D3DB63}" destId="{022BB883-F816-9D49-805F-0AE9580C2CB7}" srcOrd="1" destOrd="0" presId="urn:microsoft.com/office/officeart/2008/layout/HorizontalMultiLevelHierarchy"/>
    <dgm:cxn modelId="{55C96821-2914-1E4F-870A-1A2E798B7A46}" type="presOf" srcId="{9047BDD3-AABA-4749-A499-DB45B8323FED}" destId="{D98ACE5B-3629-BA4A-B8D1-61FFD9126F8E}" srcOrd="0" destOrd="0" presId="urn:microsoft.com/office/officeart/2008/layout/HorizontalMultiLevelHierarchy"/>
    <dgm:cxn modelId="{4A750D61-767F-C147-8D9D-4FB55590EE79}" srcId="{764D57F0-4822-D74D-A190-C27753D2F0A6}" destId="{9047BDD3-AABA-4749-A499-DB45B8323FED}" srcOrd="3" destOrd="0" parTransId="{8917184A-AA55-424D-8AFB-34AD03D3DB63}" sibTransId="{5E6BE90D-E57D-914C-82AF-CCE5698DEFF5}"/>
    <dgm:cxn modelId="{95461E12-EAEE-8E47-B604-1D22383BF6C0}" srcId="{764D57F0-4822-D74D-A190-C27753D2F0A6}" destId="{A1A40700-B972-BB47-8ED8-5B54E6AD7791}" srcOrd="7" destOrd="0" parTransId="{1DB400AF-2ECC-0E42-A258-7DA0501F6C78}" sibTransId="{6FEE569A-65AD-B847-A77E-9EEC2C10584A}"/>
    <dgm:cxn modelId="{1AF14F17-4B1C-AD4C-9D65-8B6CF3B808FB}" srcId="{764D57F0-4822-D74D-A190-C27753D2F0A6}" destId="{2ADBF090-F2CF-7743-82EE-0BAE94F0DB3F}" srcOrd="2" destOrd="0" parTransId="{150DD269-702A-384F-9E55-F775D9B804B9}" sibTransId="{8704A01F-05D0-E749-93C4-0FFF91054AAA}"/>
    <dgm:cxn modelId="{71313B15-AAAC-714C-8B38-1B6ED46C462F}" type="presParOf" srcId="{A1DF2D6A-C4B6-464A-BF66-8B5FF7869E11}" destId="{54735BD4-DAB2-444C-93D9-CF8B891B56C3}" srcOrd="0" destOrd="0" presId="urn:microsoft.com/office/officeart/2008/layout/HorizontalMultiLevelHierarchy"/>
    <dgm:cxn modelId="{0B08688A-92AB-C349-B2ED-7A03F9EBD212}" type="presParOf" srcId="{54735BD4-DAB2-444C-93D9-CF8B891B56C3}" destId="{AEEE3B50-CEF2-B44F-86D9-76DBB7738A5A}" srcOrd="0" destOrd="0" presId="urn:microsoft.com/office/officeart/2008/layout/HorizontalMultiLevelHierarchy"/>
    <dgm:cxn modelId="{6FFADD9A-D715-BE4A-98A4-4C3AE5656720}" type="presParOf" srcId="{54735BD4-DAB2-444C-93D9-CF8B891B56C3}" destId="{BA87B483-16F9-9345-B8B1-E38689C99272}" srcOrd="1" destOrd="0" presId="urn:microsoft.com/office/officeart/2008/layout/HorizontalMultiLevelHierarchy"/>
    <dgm:cxn modelId="{450B69E8-04EE-A540-BD12-8865E3CA9D1A}" type="presParOf" srcId="{BA87B483-16F9-9345-B8B1-E38689C99272}" destId="{2A3390FC-5FD4-A84C-A499-D331F8771597}" srcOrd="0" destOrd="0" presId="urn:microsoft.com/office/officeart/2008/layout/HorizontalMultiLevelHierarchy"/>
    <dgm:cxn modelId="{9C6F2900-084A-9A4F-802B-07EC624212BF}" type="presParOf" srcId="{2A3390FC-5FD4-A84C-A499-D331F8771597}" destId="{F3F1CFAD-E7C7-264D-8E27-81FD449278E3}" srcOrd="0" destOrd="0" presId="urn:microsoft.com/office/officeart/2008/layout/HorizontalMultiLevelHierarchy"/>
    <dgm:cxn modelId="{B73F87DB-8967-7C4E-959A-D5534EF75845}" type="presParOf" srcId="{BA87B483-16F9-9345-B8B1-E38689C99272}" destId="{BA6CB8E3-1D60-2A45-8F98-B98F9CED3EF3}" srcOrd="1" destOrd="0" presId="urn:microsoft.com/office/officeart/2008/layout/HorizontalMultiLevelHierarchy"/>
    <dgm:cxn modelId="{2F940483-3322-FA41-8EB5-64BB3F22406A}" type="presParOf" srcId="{BA6CB8E3-1D60-2A45-8F98-B98F9CED3EF3}" destId="{F5658DCA-B1EA-AC4F-A4F5-F4480691A284}" srcOrd="0" destOrd="0" presId="urn:microsoft.com/office/officeart/2008/layout/HorizontalMultiLevelHierarchy"/>
    <dgm:cxn modelId="{A91FD245-11DC-EC4C-AECF-0C9C7C2E2533}" type="presParOf" srcId="{BA6CB8E3-1D60-2A45-8F98-B98F9CED3EF3}" destId="{CDACD2D8-3706-094B-B631-46AC1E61E05C}" srcOrd="1" destOrd="0" presId="urn:microsoft.com/office/officeart/2008/layout/HorizontalMultiLevelHierarchy"/>
    <dgm:cxn modelId="{0798DDC9-5C25-E54C-B202-F22DF566A428}" type="presParOf" srcId="{BA87B483-16F9-9345-B8B1-E38689C99272}" destId="{17795CA6-FEC6-194A-9AC9-57827FF6361F}" srcOrd="2" destOrd="0" presId="urn:microsoft.com/office/officeart/2008/layout/HorizontalMultiLevelHierarchy"/>
    <dgm:cxn modelId="{358D0A57-654B-9545-A234-A3C5FDDBD601}" type="presParOf" srcId="{17795CA6-FEC6-194A-9AC9-57827FF6361F}" destId="{418E9031-0BE1-114D-9AE4-A9D38F306C78}" srcOrd="0" destOrd="0" presId="urn:microsoft.com/office/officeart/2008/layout/HorizontalMultiLevelHierarchy"/>
    <dgm:cxn modelId="{2A987126-0E7B-154D-913A-ADE0ACC4A52F}" type="presParOf" srcId="{BA87B483-16F9-9345-B8B1-E38689C99272}" destId="{208137B0-5684-E74F-8219-BCA4DE528625}" srcOrd="3" destOrd="0" presId="urn:microsoft.com/office/officeart/2008/layout/HorizontalMultiLevelHierarchy"/>
    <dgm:cxn modelId="{8F8CB2F7-B69B-D442-9A24-A3C31CF5DC88}" type="presParOf" srcId="{208137B0-5684-E74F-8219-BCA4DE528625}" destId="{CC774F49-E44F-7E46-BC50-369996B1AEC8}" srcOrd="0" destOrd="0" presId="urn:microsoft.com/office/officeart/2008/layout/HorizontalMultiLevelHierarchy"/>
    <dgm:cxn modelId="{72C8DE08-9C2D-1941-B76E-2D5ED691A945}" type="presParOf" srcId="{208137B0-5684-E74F-8219-BCA4DE528625}" destId="{F4837E9F-993E-9742-86AB-86536D362C30}" srcOrd="1" destOrd="0" presId="urn:microsoft.com/office/officeart/2008/layout/HorizontalMultiLevelHierarchy"/>
    <dgm:cxn modelId="{195F3E5A-A5FE-A745-8BE8-3DA16ED1716C}" type="presParOf" srcId="{BA87B483-16F9-9345-B8B1-E38689C99272}" destId="{FC3D8595-FFD7-2B4B-95D9-F3A697B3072D}" srcOrd="4" destOrd="0" presId="urn:microsoft.com/office/officeart/2008/layout/HorizontalMultiLevelHierarchy"/>
    <dgm:cxn modelId="{162DB1A0-240E-134A-8360-27EFEA56A1D0}" type="presParOf" srcId="{FC3D8595-FFD7-2B4B-95D9-F3A697B3072D}" destId="{0AD1A4D0-8FBF-2946-A670-C76B1A6C15D6}" srcOrd="0" destOrd="0" presId="urn:microsoft.com/office/officeart/2008/layout/HorizontalMultiLevelHierarchy"/>
    <dgm:cxn modelId="{272A182F-25E2-FD44-A926-0AD6C40C9A94}" type="presParOf" srcId="{BA87B483-16F9-9345-B8B1-E38689C99272}" destId="{71EA69E9-3F73-8146-9A7B-DAC5D697441F}" srcOrd="5" destOrd="0" presId="urn:microsoft.com/office/officeart/2008/layout/HorizontalMultiLevelHierarchy"/>
    <dgm:cxn modelId="{CFCC4CE8-2C01-954E-9593-40B212E5E8F9}" type="presParOf" srcId="{71EA69E9-3F73-8146-9A7B-DAC5D697441F}" destId="{6D0CCE23-6C90-4E47-96FC-DD21FB1B7079}" srcOrd="0" destOrd="0" presId="urn:microsoft.com/office/officeart/2008/layout/HorizontalMultiLevelHierarchy"/>
    <dgm:cxn modelId="{D80B900B-F36B-4543-9E6D-369DE022AB94}" type="presParOf" srcId="{71EA69E9-3F73-8146-9A7B-DAC5D697441F}" destId="{615D2A02-D81C-B845-A868-74D9C6A3C8D6}" srcOrd="1" destOrd="0" presId="urn:microsoft.com/office/officeart/2008/layout/HorizontalMultiLevelHierarchy"/>
    <dgm:cxn modelId="{8D198265-0629-B84D-8B14-EF3A410595C2}" type="presParOf" srcId="{BA87B483-16F9-9345-B8B1-E38689C99272}" destId="{97451A92-5CCE-DB4B-AAB8-D30AF5F67D2E}" srcOrd="6" destOrd="0" presId="urn:microsoft.com/office/officeart/2008/layout/HorizontalMultiLevelHierarchy"/>
    <dgm:cxn modelId="{0DE5D357-D4DC-5347-B9A6-6809390459A3}" type="presParOf" srcId="{97451A92-5CCE-DB4B-AAB8-D30AF5F67D2E}" destId="{022BB883-F816-9D49-805F-0AE9580C2CB7}" srcOrd="0" destOrd="0" presId="urn:microsoft.com/office/officeart/2008/layout/HorizontalMultiLevelHierarchy"/>
    <dgm:cxn modelId="{DB87D989-588B-6943-BAAC-457FBC53B857}" type="presParOf" srcId="{BA87B483-16F9-9345-B8B1-E38689C99272}" destId="{B839B993-1BD9-FC4D-A963-89C3AEC12D34}" srcOrd="7" destOrd="0" presId="urn:microsoft.com/office/officeart/2008/layout/HorizontalMultiLevelHierarchy"/>
    <dgm:cxn modelId="{566AC145-8E94-BA46-BBAD-EE782AD88775}" type="presParOf" srcId="{B839B993-1BD9-FC4D-A963-89C3AEC12D34}" destId="{D98ACE5B-3629-BA4A-B8D1-61FFD9126F8E}" srcOrd="0" destOrd="0" presId="urn:microsoft.com/office/officeart/2008/layout/HorizontalMultiLevelHierarchy"/>
    <dgm:cxn modelId="{B8208CF1-FDFD-6A43-961B-A73B0E81AE4A}" type="presParOf" srcId="{B839B993-1BD9-FC4D-A963-89C3AEC12D34}" destId="{32D9D914-804C-D643-A07D-49DA37B27845}" srcOrd="1" destOrd="0" presId="urn:microsoft.com/office/officeart/2008/layout/HorizontalMultiLevelHierarchy"/>
    <dgm:cxn modelId="{18E5D88D-E9E2-7444-B846-C5FAFA45977B}" type="presParOf" srcId="{BA87B483-16F9-9345-B8B1-E38689C99272}" destId="{ABC01204-129C-1E4E-A66C-30DD5E59E87F}" srcOrd="8" destOrd="0" presId="urn:microsoft.com/office/officeart/2008/layout/HorizontalMultiLevelHierarchy"/>
    <dgm:cxn modelId="{6BEBE4AA-9B81-0F4E-B79C-F574CF7155FF}" type="presParOf" srcId="{ABC01204-129C-1E4E-A66C-30DD5E59E87F}" destId="{A09F4CD7-2F4B-5644-B97A-69AAA5595A67}" srcOrd="0" destOrd="0" presId="urn:microsoft.com/office/officeart/2008/layout/HorizontalMultiLevelHierarchy"/>
    <dgm:cxn modelId="{D5027393-B39A-DE43-AC7E-2442F93B597A}" type="presParOf" srcId="{BA87B483-16F9-9345-B8B1-E38689C99272}" destId="{74A8468E-A954-2248-B15C-3F731FDEBB82}" srcOrd="9" destOrd="0" presId="urn:microsoft.com/office/officeart/2008/layout/HorizontalMultiLevelHierarchy"/>
    <dgm:cxn modelId="{C97DCB80-77B7-D24E-B126-916DBFD9CE09}" type="presParOf" srcId="{74A8468E-A954-2248-B15C-3F731FDEBB82}" destId="{FFF25126-CC44-614E-A955-0A1931C6F8DA}" srcOrd="0" destOrd="0" presId="urn:microsoft.com/office/officeart/2008/layout/HorizontalMultiLevelHierarchy"/>
    <dgm:cxn modelId="{B2A1A6E2-676A-8943-86F0-941375429C7A}" type="presParOf" srcId="{74A8468E-A954-2248-B15C-3F731FDEBB82}" destId="{B0F03A3C-0512-664A-9AD5-429DA7C72AB9}" srcOrd="1" destOrd="0" presId="urn:microsoft.com/office/officeart/2008/layout/HorizontalMultiLevelHierarchy"/>
    <dgm:cxn modelId="{720AF13A-C7D6-614B-9A28-F5D3623C9A89}" type="presParOf" srcId="{BA87B483-16F9-9345-B8B1-E38689C99272}" destId="{C0BCCD3E-1FF1-CE44-A298-F663CBC7E01B}" srcOrd="10" destOrd="0" presId="urn:microsoft.com/office/officeart/2008/layout/HorizontalMultiLevelHierarchy"/>
    <dgm:cxn modelId="{B35B459A-CCCC-2945-801A-5580CF2A2D57}" type="presParOf" srcId="{C0BCCD3E-1FF1-CE44-A298-F663CBC7E01B}" destId="{4021E662-EE77-6243-A852-32BE9A9E9CA2}" srcOrd="0" destOrd="0" presId="urn:microsoft.com/office/officeart/2008/layout/HorizontalMultiLevelHierarchy"/>
    <dgm:cxn modelId="{43588D2E-137B-224A-AF45-6637FABCC78E}" type="presParOf" srcId="{BA87B483-16F9-9345-B8B1-E38689C99272}" destId="{94F43841-3E8C-0145-991B-E8CE258B8A9E}" srcOrd="11" destOrd="0" presId="urn:microsoft.com/office/officeart/2008/layout/HorizontalMultiLevelHierarchy"/>
    <dgm:cxn modelId="{1CAF80B8-526C-DE4A-81AE-18E33792DBF1}" type="presParOf" srcId="{94F43841-3E8C-0145-991B-E8CE258B8A9E}" destId="{9FF84972-37C4-AC4B-B0AE-93EBCBBF27AE}" srcOrd="0" destOrd="0" presId="urn:microsoft.com/office/officeart/2008/layout/HorizontalMultiLevelHierarchy"/>
    <dgm:cxn modelId="{639290BC-DDB4-A447-B56E-F41D7F30E893}" type="presParOf" srcId="{94F43841-3E8C-0145-991B-E8CE258B8A9E}" destId="{78C2D2E1-55DD-0A47-84A6-6CF3B7429AC6}" srcOrd="1" destOrd="0" presId="urn:microsoft.com/office/officeart/2008/layout/HorizontalMultiLevelHierarchy"/>
    <dgm:cxn modelId="{1D6E789E-E393-5F4A-B891-E51EE5B25948}" type="presParOf" srcId="{BA87B483-16F9-9345-B8B1-E38689C99272}" destId="{2F4C33F8-445C-C846-BB54-4BDDD3069DFC}" srcOrd="12" destOrd="0" presId="urn:microsoft.com/office/officeart/2008/layout/HorizontalMultiLevelHierarchy"/>
    <dgm:cxn modelId="{534A5081-A99F-4441-A9DA-A8164D372EC4}" type="presParOf" srcId="{2F4C33F8-445C-C846-BB54-4BDDD3069DFC}" destId="{84EEB210-DA65-B642-ABBC-AE752042EDEC}" srcOrd="0" destOrd="0" presId="urn:microsoft.com/office/officeart/2008/layout/HorizontalMultiLevelHierarchy"/>
    <dgm:cxn modelId="{D853EACC-73D7-6041-8328-4DA4DAF2A549}" type="presParOf" srcId="{BA87B483-16F9-9345-B8B1-E38689C99272}" destId="{F3D6587F-FADE-BB43-862D-82B38562B9A4}" srcOrd="13" destOrd="0" presId="urn:microsoft.com/office/officeart/2008/layout/HorizontalMultiLevelHierarchy"/>
    <dgm:cxn modelId="{C385589F-9609-BE40-93CB-10DC3A355124}" type="presParOf" srcId="{F3D6587F-FADE-BB43-862D-82B38562B9A4}" destId="{A5408D57-F72C-434A-8068-3F95D75812C5}" srcOrd="0" destOrd="0" presId="urn:microsoft.com/office/officeart/2008/layout/HorizontalMultiLevelHierarchy"/>
    <dgm:cxn modelId="{B16CD40A-1EE6-E745-9EB7-E3F374A1C125}" type="presParOf" srcId="{F3D6587F-FADE-BB43-862D-82B38562B9A4}" destId="{839010CB-306A-D341-A5C5-BB2B60C283E3}" srcOrd="1" destOrd="0" presId="urn:microsoft.com/office/officeart/2008/layout/HorizontalMultiLevelHierarchy"/>
    <dgm:cxn modelId="{A11E5CEF-AA99-694A-B840-71403A45E3EE}" type="presParOf" srcId="{BA87B483-16F9-9345-B8B1-E38689C99272}" destId="{8CCF5378-B71E-8B4D-9F5A-18A897655287}" srcOrd="14" destOrd="0" presId="urn:microsoft.com/office/officeart/2008/layout/HorizontalMultiLevelHierarchy"/>
    <dgm:cxn modelId="{826C6FEA-D814-F449-AE5B-87C433556B2E}" type="presParOf" srcId="{8CCF5378-B71E-8B4D-9F5A-18A897655287}" destId="{031C17EB-FCE6-0248-B553-879F52BDFD51}" srcOrd="0" destOrd="0" presId="urn:microsoft.com/office/officeart/2008/layout/HorizontalMultiLevelHierarchy"/>
    <dgm:cxn modelId="{0A83F4BB-4DBD-6940-B213-14C8A5B1A21F}" type="presParOf" srcId="{BA87B483-16F9-9345-B8B1-E38689C99272}" destId="{94C54787-787C-5E4E-8174-D9CAC8CEFCB1}" srcOrd="15" destOrd="0" presId="urn:microsoft.com/office/officeart/2008/layout/HorizontalMultiLevelHierarchy"/>
    <dgm:cxn modelId="{DB15EC74-8FC6-C14D-BC98-FA0DBE8C216F}" type="presParOf" srcId="{94C54787-787C-5E4E-8174-D9CAC8CEFCB1}" destId="{2F8BEA25-4296-9B46-A101-77607A68C70B}" srcOrd="0" destOrd="0" presId="urn:microsoft.com/office/officeart/2008/layout/HorizontalMultiLevelHierarchy"/>
    <dgm:cxn modelId="{AE46C123-E7BF-B747-95BD-F061865D64ED}" type="presParOf" srcId="{94C54787-787C-5E4E-8174-D9CAC8CEFCB1}" destId="{AF4CE32E-2DCC-D64A-A01F-70513E8ADBC3}" srcOrd="1" destOrd="0" presId="urn:microsoft.com/office/officeart/2008/layout/HorizontalMultiLevelHierarchy"/>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0E2EDE-AAAB-4E14-B0B6-DE17CE9A884B}" type="doc">
      <dgm:prSet loTypeId="urn:microsoft.com/office/officeart/2005/8/layout/chart3" loCatId="cycle" qsTypeId="urn:microsoft.com/office/officeart/2005/8/quickstyle/simple1" qsCatId="simple" csTypeId="urn:microsoft.com/office/officeart/2005/8/colors/colorful2" csCatId="colorful" phldr="1"/>
      <dgm:spPr/>
    </dgm:pt>
    <dgm:pt modelId="{9967E20B-9DAC-4A77-A6AC-7FC6ED585319}">
      <dgm:prSet phldrT="[Text]"/>
      <dgm:spPr>
        <a:solidFill>
          <a:schemeClr val="accent3">
            <a:lumMod val="75000"/>
          </a:schemeClr>
        </a:solidFill>
      </dgm:spPr>
      <dgm:t>
        <a:bodyPr/>
        <a:lstStyle/>
        <a:p>
          <a:r>
            <a:rPr lang="en-US" b="1" dirty="0">
              <a:latin typeface="Arial" panose="020B0604020202020204" pitchFamily="34" charset="0"/>
              <a:cs typeface="Arial" panose="020B0604020202020204" pitchFamily="34" charset="0"/>
            </a:rPr>
            <a:t>10 </a:t>
          </a:r>
        </a:p>
        <a:p>
          <a:r>
            <a:rPr lang="en-US" b="1" dirty="0">
              <a:latin typeface="Arial" panose="020B0604020202020204" pitchFamily="34" charset="0"/>
              <a:cs typeface="Arial" panose="020B0604020202020204" pitchFamily="34" charset="0"/>
            </a:rPr>
            <a:t>Local Investors </a:t>
          </a:r>
        </a:p>
      </dgm:t>
    </dgm:pt>
    <dgm:pt modelId="{C79C5C4C-6A44-4E96-87CB-64672A8666CC}" type="parTrans" cxnId="{CF41531A-F26E-4FFE-8E0A-235FB70F5186}">
      <dgm:prSet/>
      <dgm:spPr/>
      <dgm:t>
        <a:bodyPr/>
        <a:lstStyle/>
        <a:p>
          <a:endParaRPr lang="en-ZA"/>
        </a:p>
      </dgm:t>
    </dgm:pt>
    <dgm:pt modelId="{C4E2B0DE-518D-44C6-989A-FB327C06A744}" type="sibTrans" cxnId="{CF41531A-F26E-4FFE-8E0A-235FB70F5186}">
      <dgm:prSet/>
      <dgm:spPr/>
      <dgm:t>
        <a:bodyPr/>
        <a:lstStyle/>
        <a:p>
          <a:endParaRPr lang="en-ZA"/>
        </a:p>
      </dgm:t>
    </dgm:pt>
    <dgm:pt modelId="{7EC6C739-557E-4B1B-B44B-D1BAFD80A6D1}">
      <dgm:prSet phldrT="[Text]"/>
      <dgm:spPr>
        <a:solidFill>
          <a:schemeClr val="accent6"/>
        </a:solidFill>
      </dgm:spPr>
      <dgm:t>
        <a:bodyPr/>
        <a:lstStyle/>
        <a:p>
          <a:r>
            <a:rPr lang="en-ZA" b="1" dirty="0">
              <a:latin typeface="Arial" panose="020B0604020202020204" pitchFamily="34" charset="0"/>
              <a:cs typeface="Arial" panose="020B0604020202020204" pitchFamily="34" charset="0"/>
            </a:rPr>
            <a:t>2 International Investors </a:t>
          </a:r>
        </a:p>
      </dgm:t>
    </dgm:pt>
    <dgm:pt modelId="{8F7A61AB-BCBB-4E5B-968D-C2C98CEBE867}" type="parTrans" cxnId="{E09A56B1-7530-491F-99E6-C55511A15802}">
      <dgm:prSet/>
      <dgm:spPr/>
      <dgm:t>
        <a:bodyPr/>
        <a:lstStyle/>
        <a:p>
          <a:endParaRPr lang="en-ZA"/>
        </a:p>
      </dgm:t>
    </dgm:pt>
    <dgm:pt modelId="{491E282E-0A0C-43F4-95AD-23ABFE6D0FED}" type="sibTrans" cxnId="{E09A56B1-7530-491F-99E6-C55511A15802}">
      <dgm:prSet/>
      <dgm:spPr/>
      <dgm:t>
        <a:bodyPr/>
        <a:lstStyle/>
        <a:p>
          <a:endParaRPr lang="en-ZA"/>
        </a:p>
      </dgm:t>
    </dgm:pt>
    <dgm:pt modelId="{C40001A5-AA51-4DCD-B0AD-BCCC6ED5AD6C}">
      <dgm:prSet phldrT="[Text]"/>
      <dgm:spPr/>
      <dgm:t>
        <a:bodyPr/>
        <a:lstStyle/>
        <a:p>
          <a:r>
            <a:rPr lang="en-US" b="1" dirty="0">
              <a:latin typeface="Arial" panose="020B0604020202020204" pitchFamily="34" charset="0"/>
              <a:cs typeface="Arial" panose="020B0604020202020204" pitchFamily="34" charset="0"/>
            </a:rPr>
            <a:t>Pipeline value:</a:t>
          </a:r>
        </a:p>
        <a:p>
          <a:r>
            <a:rPr lang="en-US" b="1" dirty="0">
              <a:latin typeface="Arial" panose="020B0604020202020204" pitchFamily="34" charset="0"/>
              <a:cs typeface="Arial" panose="020B0604020202020204" pitchFamily="34" charset="0"/>
            </a:rPr>
            <a:t>R 2.3 billion </a:t>
          </a:r>
          <a:endParaRPr lang="en-ZA" b="1" dirty="0">
            <a:latin typeface="Arial" panose="020B0604020202020204" pitchFamily="34" charset="0"/>
            <a:cs typeface="Arial" panose="020B0604020202020204" pitchFamily="34" charset="0"/>
          </a:endParaRPr>
        </a:p>
      </dgm:t>
    </dgm:pt>
    <dgm:pt modelId="{7615F743-48EB-4CFC-A642-71429CC160DD}" type="parTrans" cxnId="{01B305E3-0079-4200-AE6F-BA69DA2F4C2E}">
      <dgm:prSet/>
      <dgm:spPr/>
      <dgm:t>
        <a:bodyPr/>
        <a:lstStyle/>
        <a:p>
          <a:endParaRPr lang="en-ZA"/>
        </a:p>
      </dgm:t>
    </dgm:pt>
    <dgm:pt modelId="{1642446B-5375-4E50-B793-3DD81F4A1CDC}" type="sibTrans" cxnId="{01B305E3-0079-4200-AE6F-BA69DA2F4C2E}">
      <dgm:prSet/>
      <dgm:spPr/>
      <dgm:t>
        <a:bodyPr/>
        <a:lstStyle/>
        <a:p>
          <a:endParaRPr lang="en-ZA"/>
        </a:p>
      </dgm:t>
    </dgm:pt>
    <dgm:pt modelId="{22BD95FD-E6E9-481F-9608-B437DE7070FD}" type="pres">
      <dgm:prSet presAssocID="{090E2EDE-AAAB-4E14-B0B6-DE17CE9A884B}" presName="compositeShape" presStyleCnt="0">
        <dgm:presLayoutVars>
          <dgm:chMax val="7"/>
          <dgm:dir/>
          <dgm:resizeHandles val="exact"/>
        </dgm:presLayoutVars>
      </dgm:prSet>
      <dgm:spPr/>
    </dgm:pt>
    <dgm:pt modelId="{E615B74E-A97A-4E08-B6D6-E010BE2F2D46}" type="pres">
      <dgm:prSet presAssocID="{090E2EDE-AAAB-4E14-B0B6-DE17CE9A884B}" presName="wedge1" presStyleLbl="node1" presStyleIdx="0" presStyleCnt="3" custLinFactNeighborX="6473" custLinFactNeighborY="4448"/>
      <dgm:spPr/>
      <dgm:t>
        <a:bodyPr/>
        <a:lstStyle/>
        <a:p>
          <a:endParaRPr lang="en-US"/>
        </a:p>
      </dgm:t>
    </dgm:pt>
    <dgm:pt modelId="{BF1B7A4F-5F26-4EA7-9DCD-BF72007C4FA2}" type="pres">
      <dgm:prSet presAssocID="{090E2EDE-AAAB-4E14-B0B6-DE17CE9A884B}" presName="wedge1Tx" presStyleLbl="node1" presStyleIdx="0" presStyleCnt="3">
        <dgm:presLayoutVars>
          <dgm:chMax val="0"/>
          <dgm:chPref val="0"/>
          <dgm:bulletEnabled val="1"/>
        </dgm:presLayoutVars>
      </dgm:prSet>
      <dgm:spPr/>
      <dgm:t>
        <a:bodyPr/>
        <a:lstStyle/>
        <a:p>
          <a:endParaRPr lang="en-US"/>
        </a:p>
      </dgm:t>
    </dgm:pt>
    <dgm:pt modelId="{A44BB6E8-34E4-41C7-B26A-BD560B45B424}" type="pres">
      <dgm:prSet presAssocID="{090E2EDE-AAAB-4E14-B0B6-DE17CE9A884B}" presName="wedge2" presStyleLbl="node1" presStyleIdx="1" presStyleCnt="3" custLinFactNeighborX="9794" custLinFactNeighborY="3000"/>
      <dgm:spPr/>
      <dgm:t>
        <a:bodyPr/>
        <a:lstStyle/>
        <a:p>
          <a:endParaRPr lang="en-US"/>
        </a:p>
      </dgm:t>
    </dgm:pt>
    <dgm:pt modelId="{92561984-468E-4558-A081-826E02AD8D47}" type="pres">
      <dgm:prSet presAssocID="{090E2EDE-AAAB-4E14-B0B6-DE17CE9A884B}" presName="wedge2Tx" presStyleLbl="node1" presStyleIdx="1" presStyleCnt="3">
        <dgm:presLayoutVars>
          <dgm:chMax val="0"/>
          <dgm:chPref val="0"/>
          <dgm:bulletEnabled val="1"/>
        </dgm:presLayoutVars>
      </dgm:prSet>
      <dgm:spPr/>
      <dgm:t>
        <a:bodyPr/>
        <a:lstStyle/>
        <a:p>
          <a:endParaRPr lang="en-US"/>
        </a:p>
      </dgm:t>
    </dgm:pt>
    <dgm:pt modelId="{CBB5314B-384E-44B2-9273-C42D81654FB7}" type="pres">
      <dgm:prSet presAssocID="{090E2EDE-AAAB-4E14-B0B6-DE17CE9A884B}" presName="wedge3" presStyleLbl="node1" presStyleIdx="2" presStyleCnt="3" custLinFactNeighborX="6830" custLinFactNeighborY="2057"/>
      <dgm:spPr/>
      <dgm:t>
        <a:bodyPr/>
        <a:lstStyle/>
        <a:p>
          <a:endParaRPr lang="en-US"/>
        </a:p>
      </dgm:t>
    </dgm:pt>
    <dgm:pt modelId="{3EE85643-1575-44F7-AB0E-B550CF5C9F64}" type="pres">
      <dgm:prSet presAssocID="{090E2EDE-AAAB-4E14-B0B6-DE17CE9A884B}" presName="wedge3Tx" presStyleLbl="node1" presStyleIdx="2" presStyleCnt="3">
        <dgm:presLayoutVars>
          <dgm:chMax val="0"/>
          <dgm:chPref val="0"/>
          <dgm:bulletEnabled val="1"/>
        </dgm:presLayoutVars>
      </dgm:prSet>
      <dgm:spPr/>
      <dgm:t>
        <a:bodyPr/>
        <a:lstStyle/>
        <a:p>
          <a:endParaRPr lang="en-US"/>
        </a:p>
      </dgm:t>
    </dgm:pt>
  </dgm:ptLst>
  <dgm:cxnLst>
    <dgm:cxn modelId="{A769846D-E6D9-4740-BCDE-DDC380162FFB}" type="presOf" srcId="{C40001A5-AA51-4DCD-B0AD-BCCC6ED5AD6C}" destId="{3EE85643-1575-44F7-AB0E-B550CF5C9F64}" srcOrd="1" destOrd="0" presId="urn:microsoft.com/office/officeart/2005/8/layout/chart3"/>
    <dgm:cxn modelId="{E09A56B1-7530-491F-99E6-C55511A15802}" srcId="{090E2EDE-AAAB-4E14-B0B6-DE17CE9A884B}" destId="{7EC6C739-557E-4B1B-B44B-D1BAFD80A6D1}" srcOrd="1" destOrd="0" parTransId="{8F7A61AB-BCBB-4E5B-968D-C2C98CEBE867}" sibTransId="{491E282E-0A0C-43F4-95AD-23ABFE6D0FED}"/>
    <dgm:cxn modelId="{8C3B3640-5BE2-409F-8DA6-97B1554166B8}" type="presOf" srcId="{9967E20B-9DAC-4A77-A6AC-7FC6ED585319}" destId="{E615B74E-A97A-4E08-B6D6-E010BE2F2D46}" srcOrd="0" destOrd="0" presId="urn:microsoft.com/office/officeart/2005/8/layout/chart3"/>
    <dgm:cxn modelId="{DCE6CFFE-51C1-4DFB-BD5D-E5A282CF79C9}" type="presOf" srcId="{7EC6C739-557E-4B1B-B44B-D1BAFD80A6D1}" destId="{92561984-468E-4558-A081-826E02AD8D47}" srcOrd="1" destOrd="0" presId="urn:microsoft.com/office/officeart/2005/8/layout/chart3"/>
    <dgm:cxn modelId="{CF41531A-F26E-4FFE-8E0A-235FB70F5186}" srcId="{090E2EDE-AAAB-4E14-B0B6-DE17CE9A884B}" destId="{9967E20B-9DAC-4A77-A6AC-7FC6ED585319}" srcOrd="0" destOrd="0" parTransId="{C79C5C4C-6A44-4E96-87CB-64672A8666CC}" sibTransId="{C4E2B0DE-518D-44C6-989A-FB327C06A744}"/>
    <dgm:cxn modelId="{67C594BE-61B9-4A05-B87F-D4F44095C563}" type="presOf" srcId="{C40001A5-AA51-4DCD-B0AD-BCCC6ED5AD6C}" destId="{CBB5314B-384E-44B2-9273-C42D81654FB7}" srcOrd="0" destOrd="0" presId="urn:microsoft.com/office/officeart/2005/8/layout/chart3"/>
    <dgm:cxn modelId="{D0176322-0EC8-439B-BC20-863489289837}" type="presOf" srcId="{9967E20B-9DAC-4A77-A6AC-7FC6ED585319}" destId="{BF1B7A4F-5F26-4EA7-9DCD-BF72007C4FA2}" srcOrd="1" destOrd="0" presId="urn:microsoft.com/office/officeart/2005/8/layout/chart3"/>
    <dgm:cxn modelId="{7ABC28B0-1953-4613-9C78-ABB78F502140}" type="presOf" srcId="{090E2EDE-AAAB-4E14-B0B6-DE17CE9A884B}" destId="{22BD95FD-E6E9-481F-9608-B437DE7070FD}" srcOrd="0" destOrd="0" presId="urn:microsoft.com/office/officeart/2005/8/layout/chart3"/>
    <dgm:cxn modelId="{01B305E3-0079-4200-AE6F-BA69DA2F4C2E}" srcId="{090E2EDE-AAAB-4E14-B0B6-DE17CE9A884B}" destId="{C40001A5-AA51-4DCD-B0AD-BCCC6ED5AD6C}" srcOrd="2" destOrd="0" parTransId="{7615F743-48EB-4CFC-A642-71429CC160DD}" sibTransId="{1642446B-5375-4E50-B793-3DD81F4A1CDC}"/>
    <dgm:cxn modelId="{2912944E-6F99-4409-B806-C217182DAE0D}" type="presOf" srcId="{7EC6C739-557E-4B1B-B44B-D1BAFD80A6D1}" destId="{A44BB6E8-34E4-41C7-B26A-BD560B45B424}" srcOrd="0" destOrd="0" presId="urn:microsoft.com/office/officeart/2005/8/layout/chart3"/>
    <dgm:cxn modelId="{C9FCCEB1-BCD1-4BC2-8583-E8348D617904}" type="presParOf" srcId="{22BD95FD-E6E9-481F-9608-B437DE7070FD}" destId="{E615B74E-A97A-4E08-B6D6-E010BE2F2D46}" srcOrd="0" destOrd="0" presId="urn:microsoft.com/office/officeart/2005/8/layout/chart3"/>
    <dgm:cxn modelId="{6DB90C63-A1FF-4B48-90F3-D5900A0032C6}" type="presParOf" srcId="{22BD95FD-E6E9-481F-9608-B437DE7070FD}" destId="{BF1B7A4F-5F26-4EA7-9DCD-BF72007C4FA2}" srcOrd="1" destOrd="0" presId="urn:microsoft.com/office/officeart/2005/8/layout/chart3"/>
    <dgm:cxn modelId="{CF168F43-467C-4C19-9A76-DE3490058F1D}" type="presParOf" srcId="{22BD95FD-E6E9-481F-9608-B437DE7070FD}" destId="{A44BB6E8-34E4-41C7-B26A-BD560B45B424}" srcOrd="2" destOrd="0" presId="urn:microsoft.com/office/officeart/2005/8/layout/chart3"/>
    <dgm:cxn modelId="{88334962-C667-4345-AF46-04724FFD1CE4}" type="presParOf" srcId="{22BD95FD-E6E9-481F-9608-B437DE7070FD}" destId="{92561984-468E-4558-A081-826E02AD8D47}" srcOrd="3" destOrd="0" presId="urn:microsoft.com/office/officeart/2005/8/layout/chart3"/>
    <dgm:cxn modelId="{015F3A03-1830-4949-8C0C-DCAD11CFAE7F}" type="presParOf" srcId="{22BD95FD-E6E9-481F-9608-B437DE7070FD}" destId="{CBB5314B-384E-44B2-9273-C42D81654FB7}" srcOrd="4" destOrd="0" presId="urn:microsoft.com/office/officeart/2005/8/layout/chart3"/>
    <dgm:cxn modelId="{31B85B43-EE9C-46A6-A348-318F42CFB31E}" type="presParOf" srcId="{22BD95FD-E6E9-481F-9608-B437DE7070FD}" destId="{3EE85643-1575-44F7-AB0E-B550CF5C9F64}" srcOrd="5" destOrd="0" presId="urn:microsoft.com/office/officeart/2005/8/layout/char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B33EE59-B5FB-A74A-ADD0-4B0F8E896B30}" type="doc">
      <dgm:prSet loTypeId="urn:microsoft.com/office/officeart/2008/layout/HorizontalMultiLevelHierarchy" loCatId="" qsTypeId="urn:microsoft.com/office/officeart/2005/8/quickstyle/simple1" qsCatId="simple" csTypeId="urn:microsoft.com/office/officeart/2005/8/colors/accent3_4" csCatId="accent3" phldr="1"/>
      <dgm:spPr/>
      <dgm:t>
        <a:bodyPr/>
        <a:lstStyle/>
        <a:p>
          <a:endParaRPr lang="en-GB"/>
        </a:p>
      </dgm:t>
    </dgm:pt>
    <dgm:pt modelId="{764D57F0-4822-D74D-A190-C27753D2F0A6}">
      <dgm:prSet phldrT="[Text]" custT="1"/>
      <dgm:spPr>
        <a:ln>
          <a:noFill/>
        </a:ln>
      </dgm:spPr>
      <dgm:t>
        <a:bodyPr/>
        <a:lstStyle/>
        <a:p>
          <a:r>
            <a:rPr lang="en-GB" sz="1600" b="1" dirty="0">
              <a:solidFill>
                <a:schemeClr val="tx1"/>
              </a:solidFill>
              <a:latin typeface="Arial" panose="020B0604020202020204" pitchFamily="34" charset="0"/>
              <a:cs typeface="Arial" panose="020B0604020202020204" pitchFamily="34" charset="0"/>
            </a:rPr>
            <a:t>TEXTILE</a:t>
          </a:r>
        </a:p>
      </dgm:t>
    </dgm:pt>
    <dgm:pt modelId="{662965F8-D92C-744D-8D41-DFAB234D06DB}" type="parTrans" cxnId="{03628EE5-19B3-664B-88D7-D1671CB92B08}">
      <dgm:prSet/>
      <dgm:spPr/>
      <dgm:t>
        <a:bodyPr/>
        <a:lstStyle/>
        <a:p>
          <a:endParaRPr lang="en-GB"/>
        </a:p>
      </dgm:t>
    </dgm:pt>
    <dgm:pt modelId="{28CF1C01-A681-0E41-B4CF-3D51500D98CF}" type="sibTrans" cxnId="{03628EE5-19B3-664B-88D7-D1671CB92B08}">
      <dgm:prSet/>
      <dgm:spPr/>
      <dgm:t>
        <a:bodyPr/>
        <a:lstStyle/>
        <a:p>
          <a:endParaRPr lang="en-GB"/>
        </a:p>
      </dgm:t>
    </dgm:pt>
    <dgm:pt modelId="{7F999D59-DBAE-4249-9707-119E48A74BC8}">
      <dgm:prSet phldrT="[Text]" custT="1"/>
      <dgm:spPr>
        <a:ln>
          <a:noFill/>
        </a:ln>
      </dgm:spPr>
      <dgm:t>
        <a:bodyPr/>
        <a:lstStyle/>
        <a:p>
          <a:pPr algn="l"/>
          <a:r>
            <a:rPr lang="en-GB" sz="1200" b="1" dirty="0">
              <a:solidFill>
                <a:schemeClr val="tx1"/>
              </a:solidFill>
              <a:latin typeface="Arial" panose="020B0604020202020204" pitchFamily="34" charset="0"/>
              <a:cs typeface="Arial" panose="020B0604020202020204" pitchFamily="34" charset="0"/>
            </a:rPr>
            <a:t>4. FU-TEDDY PROJECTS</a:t>
          </a:r>
        </a:p>
        <a:p>
          <a:pPr algn="l"/>
          <a:r>
            <a:rPr lang="en-GB" sz="1200" b="1" u="sng" dirty="0">
              <a:solidFill>
                <a:schemeClr val="bg1"/>
              </a:solidFill>
              <a:effectLst/>
              <a:latin typeface="Arial" panose="020B0604020202020204" pitchFamily="34" charset="0"/>
              <a:cs typeface="Arial" panose="020B0604020202020204" pitchFamily="34" charset="0"/>
            </a:rPr>
            <a:t>3 jobs </a:t>
          </a:r>
        </a:p>
      </dgm:t>
    </dgm:pt>
    <dgm:pt modelId="{410CE0B1-917C-4046-8AB4-3727E49B40D7}" type="parTrans" cxnId="{5ACA8B2B-6464-3248-8A81-E4C9E99FC96A}">
      <dgm:prSet/>
      <dgm:spPr/>
      <dgm:t>
        <a:bodyPr/>
        <a:lstStyle/>
        <a:p>
          <a:endParaRPr lang="en-GB" dirty="0"/>
        </a:p>
      </dgm:t>
    </dgm:pt>
    <dgm:pt modelId="{B5278113-05E8-0642-9160-DB66F11DD812}" type="sibTrans" cxnId="{5ACA8B2B-6464-3248-8A81-E4C9E99FC96A}">
      <dgm:prSet/>
      <dgm:spPr/>
      <dgm:t>
        <a:bodyPr/>
        <a:lstStyle/>
        <a:p>
          <a:endParaRPr lang="en-GB"/>
        </a:p>
      </dgm:t>
    </dgm:pt>
    <dgm:pt modelId="{9047BDD3-AABA-4749-A499-DB45B8323FED}">
      <dgm:prSet custT="1"/>
      <dgm:spPr>
        <a:ln>
          <a:noFill/>
        </a:ln>
      </dgm:spPr>
      <dgm:t>
        <a:bodyPr/>
        <a:lstStyle/>
        <a:p>
          <a:pPr algn="l"/>
          <a:r>
            <a:rPr lang="en-GB" sz="1200" b="1" dirty="0">
              <a:solidFill>
                <a:schemeClr val="tx1"/>
              </a:solidFill>
              <a:latin typeface="Arial" panose="020B0604020202020204" pitchFamily="34" charset="0"/>
              <a:cs typeface="Arial" panose="020B0604020202020204" pitchFamily="34" charset="0"/>
            </a:rPr>
            <a:t>3. PROTON TEXTILES</a:t>
          </a:r>
        </a:p>
        <a:p>
          <a:pPr algn="l"/>
          <a:r>
            <a:rPr lang="en-GB" sz="1200" b="1" i="0" u="sng" dirty="0">
              <a:solidFill>
                <a:schemeClr val="bg1"/>
              </a:solidFill>
              <a:effectLst/>
              <a:latin typeface="Arial" panose="020B0604020202020204" pitchFamily="34" charset="0"/>
              <a:cs typeface="Arial" panose="020B0604020202020204" pitchFamily="34" charset="0"/>
            </a:rPr>
            <a:t>16 jobs </a:t>
          </a:r>
        </a:p>
      </dgm:t>
    </dgm:pt>
    <dgm:pt modelId="{8917184A-AA55-424D-8AFB-34AD03D3DB63}" type="parTrans" cxnId="{4A750D61-767F-C147-8D9D-4FB55590EE79}">
      <dgm:prSet/>
      <dgm:spPr/>
      <dgm:t>
        <a:bodyPr/>
        <a:lstStyle/>
        <a:p>
          <a:endParaRPr lang="en-GB" dirty="0"/>
        </a:p>
      </dgm:t>
    </dgm:pt>
    <dgm:pt modelId="{5E6BE90D-E57D-914C-82AF-CCE5698DEFF5}" type="sibTrans" cxnId="{4A750D61-767F-C147-8D9D-4FB55590EE79}">
      <dgm:prSet/>
      <dgm:spPr/>
      <dgm:t>
        <a:bodyPr/>
        <a:lstStyle/>
        <a:p>
          <a:endParaRPr lang="en-GB"/>
        </a:p>
      </dgm:t>
    </dgm:pt>
    <dgm:pt modelId="{8EAC25DA-1B14-A145-B563-31E8B8616818}">
      <dgm:prSet custT="1"/>
      <dgm:spPr>
        <a:ln>
          <a:noFill/>
        </a:ln>
      </dgm:spPr>
      <dgm:t>
        <a:bodyPr/>
        <a:lstStyle/>
        <a:p>
          <a:pPr algn="l">
            <a:buNone/>
          </a:pPr>
          <a:r>
            <a:rPr lang="en-GB" sz="1200" b="1" dirty="0">
              <a:solidFill>
                <a:schemeClr val="tx1"/>
              </a:solidFill>
              <a:latin typeface="Arial" panose="020B0604020202020204" pitchFamily="34" charset="0"/>
              <a:cs typeface="Arial" panose="020B0604020202020204" pitchFamily="34" charset="0"/>
            </a:rPr>
            <a:t>1. MM MANUFACTURER</a:t>
          </a:r>
        </a:p>
        <a:p>
          <a:pPr algn="l">
            <a:buFont typeface="Wingdings" panose="05000000000000000000" pitchFamily="2" charset="2"/>
            <a:buChar char="§"/>
          </a:pPr>
          <a:r>
            <a:rPr lang="en-GB" sz="12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102 jobs </a:t>
          </a:r>
          <a:endParaRPr lang="en-US" sz="12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F9CF8F3D-F5A3-054C-B80F-5BDB084BF047}" type="parTrans" cxnId="{57015D2B-2B0D-D04F-A4E5-24A38D48A5F0}">
      <dgm:prSet/>
      <dgm:spPr>
        <a:ln>
          <a:solidFill>
            <a:schemeClr val="accent3"/>
          </a:solidFill>
        </a:ln>
      </dgm:spPr>
      <dgm:t>
        <a:bodyPr/>
        <a:lstStyle/>
        <a:p>
          <a:endParaRPr lang="en-GB" dirty="0"/>
        </a:p>
      </dgm:t>
    </dgm:pt>
    <dgm:pt modelId="{1F661C4F-B0B5-6A43-8236-1DB27AE2A8BC}" type="sibTrans" cxnId="{57015D2B-2B0D-D04F-A4E5-24A38D48A5F0}">
      <dgm:prSet/>
      <dgm:spPr/>
      <dgm:t>
        <a:bodyPr/>
        <a:lstStyle/>
        <a:p>
          <a:endParaRPr lang="en-GB"/>
        </a:p>
      </dgm:t>
    </dgm:pt>
    <dgm:pt modelId="{2ADBF090-F2CF-7743-82EE-0BAE94F0DB3F}">
      <dgm:prSet custT="1"/>
      <dgm:spPr>
        <a:ln>
          <a:noFill/>
        </a:ln>
      </dgm:spPr>
      <dgm:t>
        <a:bodyPr anchor="ctr"/>
        <a:lstStyle/>
        <a:p>
          <a:pPr algn="l"/>
          <a:r>
            <a:rPr lang="en-GB" sz="1200" b="1" dirty="0">
              <a:solidFill>
                <a:schemeClr val="tx1"/>
              </a:solidFill>
              <a:latin typeface="Arial" panose="020B0604020202020204" pitchFamily="34" charset="0"/>
              <a:cs typeface="Arial" panose="020B0604020202020204" pitchFamily="34" charset="0"/>
            </a:rPr>
            <a:t>2. CASRIX</a:t>
          </a:r>
        </a:p>
        <a:p>
          <a:pPr algn="l"/>
          <a:r>
            <a:rPr lang="en-GB" sz="1200" dirty="0">
              <a:solidFill>
                <a:schemeClr val="bg1"/>
              </a:solidFill>
              <a:latin typeface="Arial" panose="020B0604020202020204" pitchFamily="34" charset="0"/>
              <a:cs typeface="Arial" panose="020B0604020202020204" pitchFamily="34" charset="0"/>
            </a:rPr>
            <a:t> </a:t>
          </a:r>
          <a:r>
            <a:rPr lang="en-GB" sz="1200" b="1" u="sng" dirty="0">
              <a:solidFill>
                <a:schemeClr val="bg1"/>
              </a:solidFill>
              <a:effectLst/>
              <a:latin typeface="Arial" panose="020B0604020202020204" pitchFamily="34" charset="0"/>
              <a:cs typeface="Arial" panose="020B0604020202020204" pitchFamily="34" charset="0"/>
            </a:rPr>
            <a:t>135 jobs </a:t>
          </a:r>
          <a:endParaRPr lang="en-US" sz="1200" b="1" u="sng" dirty="0">
            <a:solidFill>
              <a:schemeClr val="bg1"/>
            </a:solidFill>
            <a:effectLst/>
            <a:latin typeface="Arial" panose="020B0604020202020204" pitchFamily="34" charset="0"/>
            <a:cs typeface="Arial" panose="020B0604020202020204" pitchFamily="34" charset="0"/>
          </a:endParaRPr>
        </a:p>
      </dgm:t>
    </dgm:pt>
    <dgm:pt modelId="{150DD269-702A-384F-9E55-F775D9B804B9}" type="parTrans" cxnId="{1AF14F17-4B1C-AD4C-9D65-8B6CF3B808FB}">
      <dgm:prSet/>
      <dgm:spPr/>
      <dgm:t>
        <a:bodyPr/>
        <a:lstStyle/>
        <a:p>
          <a:endParaRPr lang="en-GB" dirty="0"/>
        </a:p>
      </dgm:t>
    </dgm:pt>
    <dgm:pt modelId="{8704A01F-05D0-E749-93C4-0FFF91054AAA}" type="sibTrans" cxnId="{1AF14F17-4B1C-AD4C-9D65-8B6CF3B808FB}">
      <dgm:prSet/>
      <dgm:spPr/>
      <dgm:t>
        <a:bodyPr/>
        <a:lstStyle/>
        <a:p>
          <a:endParaRPr lang="en-GB"/>
        </a:p>
      </dgm:t>
    </dgm:pt>
    <dgm:pt modelId="{A1A40700-B972-BB47-8ED8-5B54E6AD7791}">
      <dgm:prSet custT="1"/>
      <dgm:spPr>
        <a:ln>
          <a:noFill/>
        </a:ln>
      </dgm:spPr>
      <dgm:t>
        <a:bodyPr/>
        <a:lstStyle/>
        <a:p>
          <a:pPr algn="l"/>
          <a:r>
            <a:rPr lang="en-GB" sz="1200" b="1" dirty="0">
              <a:solidFill>
                <a:schemeClr val="tx1"/>
              </a:solidFill>
              <a:latin typeface="Arial" panose="020B0604020202020204" pitchFamily="34" charset="0"/>
              <a:cs typeface="Arial" panose="020B0604020202020204" pitchFamily="34" charset="0"/>
            </a:rPr>
            <a:t>6. NEW MEN TEXTILE</a:t>
          </a:r>
        </a:p>
        <a:p>
          <a:pPr algn="l"/>
          <a:r>
            <a:rPr lang="en-GB" sz="1200" b="1" u="sng" dirty="0">
              <a:solidFill>
                <a:schemeClr val="bg1"/>
              </a:solidFill>
              <a:effectLst/>
              <a:latin typeface="Arial" panose="020B0604020202020204" pitchFamily="34" charset="0"/>
              <a:cs typeface="Arial" panose="020B0604020202020204" pitchFamily="34" charset="0"/>
            </a:rPr>
            <a:t>14 jobs</a:t>
          </a:r>
        </a:p>
      </dgm:t>
    </dgm:pt>
    <dgm:pt modelId="{1DB400AF-2ECC-0E42-A258-7DA0501F6C78}" type="parTrans" cxnId="{95461E12-EAEE-8E47-B604-1D22383BF6C0}">
      <dgm:prSet/>
      <dgm:spPr/>
      <dgm:t>
        <a:bodyPr/>
        <a:lstStyle/>
        <a:p>
          <a:endParaRPr lang="en-GB" dirty="0"/>
        </a:p>
      </dgm:t>
    </dgm:pt>
    <dgm:pt modelId="{6FEE569A-65AD-B847-A77E-9EEC2C10584A}" type="sibTrans" cxnId="{95461E12-EAEE-8E47-B604-1D22383BF6C0}">
      <dgm:prSet/>
      <dgm:spPr/>
      <dgm:t>
        <a:bodyPr/>
        <a:lstStyle/>
        <a:p>
          <a:endParaRPr lang="en-GB"/>
        </a:p>
      </dgm:t>
    </dgm:pt>
    <dgm:pt modelId="{2A791386-26C3-4144-9505-3DEA03A734AD}">
      <dgm:prSet custT="1"/>
      <dgm:spPr>
        <a:ln>
          <a:noFill/>
        </a:ln>
      </dgm:spPr>
      <dgm:t>
        <a:bodyPr/>
        <a:lstStyle/>
        <a:p>
          <a:pPr algn="l"/>
          <a:r>
            <a:rPr lang="en-GB" sz="1200" b="1" dirty="0">
              <a:solidFill>
                <a:schemeClr val="tx1"/>
              </a:solidFill>
              <a:latin typeface="Arial" panose="020B0604020202020204" pitchFamily="34" charset="0"/>
              <a:cs typeface="Arial" panose="020B0604020202020204" pitchFamily="34" charset="0"/>
            </a:rPr>
            <a:t>5. EBENHAEZER</a:t>
          </a:r>
        </a:p>
        <a:p>
          <a:pPr algn="l"/>
          <a:r>
            <a:rPr lang="en-GB" sz="1200" b="1" u="sng" dirty="0">
              <a:solidFill>
                <a:schemeClr val="bg1"/>
              </a:solidFill>
              <a:effectLst/>
              <a:latin typeface="Arial" panose="020B0604020202020204" pitchFamily="34" charset="0"/>
              <a:cs typeface="Arial" panose="020B0604020202020204" pitchFamily="34" charset="0"/>
            </a:rPr>
            <a:t>214 jobs </a:t>
          </a:r>
        </a:p>
      </dgm:t>
    </dgm:pt>
    <dgm:pt modelId="{39BF7FAA-34D9-2A44-839E-008CA933B8B8}" type="parTrans" cxnId="{8C6D36B6-12C3-0B48-B12B-EF004E119429}">
      <dgm:prSet/>
      <dgm:spPr/>
      <dgm:t>
        <a:bodyPr/>
        <a:lstStyle/>
        <a:p>
          <a:endParaRPr lang="en-GB" dirty="0"/>
        </a:p>
      </dgm:t>
    </dgm:pt>
    <dgm:pt modelId="{3DE26081-A93D-B342-8A2B-B8C120FDF843}" type="sibTrans" cxnId="{8C6D36B6-12C3-0B48-B12B-EF004E119429}">
      <dgm:prSet/>
      <dgm:spPr/>
      <dgm:t>
        <a:bodyPr/>
        <a:lstStyle/>
        <a:p>
          <a:endParaRPr lang="en-GB"/>
        </a:p>
      </dgm:t>
    </dgm:pt>
    <dgm:pt modelId="{A1DF2D6A-C4B6-464A-BF66-8B5FF7869E11}" type="pres">
      <dgm:prSet presAssocID="{AB33EE59-B5FB-A74A-ADD0-4B0F8E896B30}" presName="Name0" presStyleCnt="0">
        <dgm:presLayoutVars>
          <dgm:chPref val="1"/>
          <dgm:dir/>
          <dgm:animOne val="branch"/>
          <dgm:animLvl val="lvl"/>
          <dgm:resizeHandles val="exact"/>
        </dgm:presLayoutVars>
      </dgm:prSet>
      <dgm:spPr/>
      <dgm:t>
        <a:bodyPr/>
        <a:lstStyle/>
        <a:p>
          <a:endParaRPr lang="en-US"/>
        </a:p>
      </dgm:t>
    </dgm:pt>
    <dgm:pt modelId="{54735BD4-DAB2-444C-93D9-CF8B891B56C3}" type="pres">
      <dgm:prSet presAssocID="{764D57F0-4822-D74D-A190-C27753D2F0A6}" presName="root1" presStyleCnt="0"/>
      <dgm:spPr/>
    </dgm:pt>
    <dgm:pt modelId="{AEEE3B50-CEF2-B44F-86D9-76DBB7738A5A}" type="pres">
      <dgm:prSet presAssocID="{764D57F0-4822-D74D-A190-C27753D2F0A6}" presName="LevelOneTextNode" presStyleLbl="node0" presStyleIdx="0" presStyleCnt="1" custScaleX="177285" custScaleY="70136" custLinFactNeighborX="-17082" custLinFactNeighborY="-14845">
        <dgm:presLayoutVars>
          <dgm:chPref val="3"/>
        </dgm:presLayoutVars>
      </dgm:prSet>
      <dgm:spPr/>
      <dgm:t>
        <a:bodyPr/>
        <a:lstStyle/>
        <a:p>
          <a:endParaRPr lang="en-US"/>
        </a:p>
      </dgm:t>
    </dgm:pt>
    <dgm:pt modelId="{BA87B483-16F9-9345-B8B1-E38689C99272}" type="pres">
      <dgm:prSet presAssocID="{764D57F0-4822-D74D-A190-C27753D2F0A6}" presName="level2hierChild" presStyleCnt="0"/>
      <dgm:spPr/>
    </dgm:pt>
    <dgm:pt modelId="{2A3390FC-5FD4-A84C-A499-D331F8771597}" type="pres">
      <dgm:prSet presAssocID="{F9CF8F3D-F5A3-054C-B80F-5BDB084BF047}" presName="conn2-1" presStyleLbl="parChTrans1D2" presStyleIdx="0" presStyleCnt="6"/>
      <dgm:spPr/>
      <dgm:t>
        <a:bodyPr/>
        <a:lstStyle/>
        <a:p>
          <a:endParaRPr lang="en-US"/>
        </a:p>
      </dgm:t>
    </dgm:pt>
    <dgm:pt modelId="{F3F1CFAD-E7C7-264D-8E27-81FD449278E3}" type="pres">
      <dgm:prSet presAssocID="{F9CF8F3D-F5A3-054C-B80F-5BDB084BF047}" presName="connTx" presStyleLbl="parChTrans1D2" presStyleIdx="0" presStyleCnt="6"/>
      <dgm:spPr/>
      <dgm:t>
        <a:bodyPr/>
        <a:lstStyle/>
        <a:p>
          <a:endParaRPr lang="en-US"/>
        </a:p>
      </dgm:t>
    </dgm:pt>
    <dgm:pt modelId="{BA6CB8E3-1D60-2A45-8F98-B98F9CED3EF3}" type="pres">
      <dgm:prSet presAssocID="{8EAC25DA-1B14-A145-B563-31E8B8616818}" presName="root2" presStyleCnt="0"/>
      <dgm:spPr/>
    </dgm:pt>
    <dgm:pt modelId="{F5658DCA-B1EA-AC4F-A4F5-F4480691A284}" type="pres">
      <dgm:prSet presAssocID="{8EAC25DA-1B14-A145-B563-31E8B8616818}" presName="LevelTwoTextNode" presStyleLbl="node2" presStyleIdx="0" presStyleCnt="6" custScaleX="177510" custScaleY="156877" custLinFactNeighborX="-773" custLinFactNeighborY="-258">
        <dgm:presLayoutVars>
          <dgm:chPref val="3"/>
        </dgm:presLayoutVars>
      </dgm:prSet>
      <dgm:spPr/>
      <dgm:t>
        <a:bodyPr/>
        <a:lstStyle/>
        <a:p>
          <a:endParaRPr lang="en-US"/>
        </a:p>
      </dgm:t>
    </dgm:pt>
    <dgm:pt modelId="{CDACD2D8-3706-094B-B631-46AC1E61E05C}" type="pres">
      <dgm:prSet presAssocID="{8EAC25DA-1B14-A145-B563-31E8B8616818}" presName="level3hierChild" presStyleCnt="0"/>
      <dgm:spPr/>
    </dgm:pt>
    <dgm:pt modelId="{FC3D8595-FFD7-2B4B-95D9-F3A697B3072D}" type="pres">
      <dgm:prSet presAssocID="{150DD269-702A-384F-9E55-F775D9B804B9}" presName="conn2-1" presStyleLbl="parChTrans1D2" presStyleIdx="1" presStyleCnt="6"/>
      <dgm:spPr/>
      <dgm:t>
        <a:bodyPr/>
        <a:lstStyle/>
        <a:p>
          <a:endParaRPr lang="en-US"/>
        </a:p>
      </dgm:t>
    </dgm:pt>
    <dgm:pt modelId="{0AD1A4D0-8FBF-2946-A670-C76B1A6C15D6}" type="pres">
      <dgm:prSet presAssocID="{150DD269-702A-384F-9E55-F775D9B804B9}" presName="connTx" presStyleLbl="parChTrans1D2" presStyleIdx="1" presStyleCnt="6"/>
      <dgm:spPr/>
      <dgm:t>
        <a:bodyPr/>
        <a:lstStyle/>
        <a:p>
          <a:endParaRPr lang="en-US"/>
        </a:p>
      </dgm:t>
    </dgm:pt>
    <dgm:pt modelId="{71EA69E9-3F73-8146-9A7B-DAC5D697441F}" type="pres">
      <dgm:prSet presAssocID="{2ADBF090-F2CF-7743-82EE-0BAE94F0DB3F}" presName="root2" presStyleCnt="0"/>
      <dgm:spPr/>
    </dgm:pt>
    <dgm:pt modelId="{6D0CCE23-6C90-4E47-96FC-DD21FB1B7079}" type="pres">
      <dgm:prSet presAssocID="{2ADBF090-F2CF-7743-82EE-0BAE94F0DB3F}" presName="LevelTwoTextNode" presStyleLbl="node2" presStyleIdx="1" presStyleCnt="6" custScaleX="175964" custScaleY="147315">
        <dgm:presLayoutVars>
          <dgm:chPref val="3"/>
        </dgm:presLayoutVars>
      </dgm:prSet>
      <dgm:spPr/>
      <dgm:t>
        <a:bodyPr/>
        <a:lstStyle/>
        <a:p>
          <a:endParaRPr lang="en-US"/>
        </a:p>
      </dgm:t>
    </dgm:pt>
    <dgm:pt modelId="{615D2A02-D81C-B845-A868-74D9C6A3C8D6}" type="pres">
      <dgm:prSet presAssocID="{2ADBF090-F2CF-7743-82EE-0BAE94F0DB3F}" presName="level3hierChild" presStyleCnt="0"/>
      <dgm:spPr/>
    </dgm:pt>
    <dgm:pt modelId="{97451A92-5CCE-DB4B-AAB8-D30AF5F67D2E}" type="pres">
      <dgm:prSet presAssocID="{8917184A-AA55-424D-8AFB-34AD03D3DB63}" presName="conn2-1" presStyleLbl="parChTrans1D2" presStyleIdx="2" presStyleCnt="6"/>
      <dgm:spPr/>
      <dgm:t>
        <a:bodyPr/>
        <a:lstStyle/>
        <a:p>
          <a:endParaRPr lang="en-US"/>
        </a:p>
      </dgm:t>
    </dgm:pt>
    <dgm:pt modelId="{022BB883-F816-9D49-805F-0AE9580C2CB7}" type="pres">
      <dgm:prSet presAssocID="{8917184A-AA55-424D-8AFB-34AD03D3DB63}" presName="connTx" presStyleLbl="parChTrans1D2" presStyleIdx="2" presStyleCnt="6"/>
      <dgm:spPr/>
      <dgm:t>
        <a:bodyPr/>
        <a:lstStyle/>
        <a:p>
          <a:endParaRPr lang="en-US"/>
        </a:p>
      </dgm:t>
    </dgm:pt>
    <dgm:pt modelId="{B839B993-1BD9-FC4D-A963-89C3AEC12D34}" type="pres">
      <dgm:prSet presAssocID="{9047BDD3-AABA-4749-A499-DB45B8323FED}" presName="root2" presStyleCnt="0"/>
      <dgm:spPr/>
    </dgm:pt>
    <dgm:pt modelId="{D98ACE5B-3629-BA4A-B8D1-61FFD9126F8E}" type="pres">
      <dgm:prSet presAssocID="{9047BDD3-AABA-4749-A499-DB45B8323FED}" presName="LevelTwoTextNode" presStyleLbl="node2" presStyleIdx="2" presStyleCnt="6" custScaleX="175964" custScaleY="144292">
        <dgm:presLayoutVars>
          <dgm:chPref val="3"/>
        </dgm:presLayoutVars>
      </dgm:prSet>
      <dgm:spPr/>
      <dgm:t>
        <a:bodyPr/>
        <a:lstStyle/>
        <a:p>
          <a:endParaRPr lang="en-US"/>
        </a:p>
      </dgm:t>
    </dgm:pt>
    <dgm:pt modelId="{32D9D914-804C-D643-A07D-49DA37B27845}" type="pres">
      <dgm:prSet presAssocID="{9047BDD3-AABA-4749-A499-DB45B8323FED}" presName="level3hierChild" presStyleCnt="0"/>
      <dgm:spPr/>
    </dgm:pt>
    <dgm:pt modelId="{ABC01204-129C-1E4E-A66C-30DD5E59E87F}" type="pres">
      <dgm:prSet presAssocID="{410CE0B1-917C-4046-8AB4-3727E49B40D7}" presName="conn2-1" presStyleLbl="parChTrans1D2" presStyleIdx="3" presStyleCnt="6"/>
      <dgm:spPr/>
      <dgm:t>
        <a:bodyPr/>
        <a:lstStyle/>
        <a:p>
          <a:endParaRPr lang="en-US"/>
        </a:p>
      </dgm:t>
    </dgm:pt>
    <dgm:pt modelId="{A09F4CD7-2F4B-5644-B97A-69AAA5595A67}" type="pres">
      <dgm:prSet presAssocID="{410CE0B1-917C-4046-8AB4-3727E49B40D7}" presName="connTx" presStyleLbl="parChTrans1D2" presStyleIdx="3" presStyleCnt="6"/>
      <dgm:spPr/>
      <dgm:t>
        <a:bodyPr/>
        <a:lstStyle/>
        <a:p>
          <a:endParaRPr lang="en-US"/>
        </a:p>
      </dgm:t>
    </dgm:pt>
    <dgm:pt modelId="{74A8468E-A954-2248-B15C-3F731FDEBB82}" type="pres">
      <dgm:prSet presAssocID="{7F999D59-DBAE-4249-9707-119E48A74BC8}" presName="root2" presStyleCnt="0"/>
      <dgm:spPr/>
    </dgm:pt>
    <dgm:pt modelId="{FFF25126-CC44-614E-A955-0A1931C6F8DA}" type="pres">
      <dgm:prSet presAssocID="{7F999D59-DBAE-4249-9707-119E48A74BC8}" presName="LevelTwoTextNode" presStyleLbl="node2" presStyleIdx="3" presStyleCnt="6" custScaleX="175964" custScaleY="145983">
        <dgm:presLayoutVars>
          <dgm:chPref val="3"/>
        </dgm:presLayoutVars>
      </dgm:prSet>
      <dgm:spPr/>
      <dgm:t>
        <a:bodyPr/>
        <a:lstStyle/>
        <a:p>
          <a:endParaRPr lang="en-US"/>
        </a:p>
      </dgm:t>
    </dgm:pt>
    <dgm:pt modelId="{B0F03A3C-0512-664A-9AD5-429DA7C72AB9}" type="pres">
      <dgm:prSet presAssocID="{7F999D59-DBAE-4249-9707-119E48A74BC8}" presName="level3hierChild" presStyleCnt="0"/>
      <dgm:spPr/>
    </dgm:pt>
    <dgm:pt modelId="{2F4C33F8-445C-C846-BB54-4BDDD3069DFC}" type="pres">
      <dgm:prSet presAssocID="{39BF7FAA-34D9-2A44-839E-008CA933B8B8}" presName="conn2-1" presStyleLbl="parChTrans1D2" presStyleIdx="4" presStyleCnt="6"/>
      <dgm:spPr/>
      <dgm:t>
        <a:bodyPr/>
        <a:lstStyle/>
        <a:p>
          <a:endParaRPr lang="en-US"/>
        </a:p>
      </dgm:t>
    </dgm:pt>
    <dgm:pt modelId="{84EEB210-DA65-B642-ABBC-AE752042EDEC}" type="pres">
      <dgm:prSet presAssocID="{39BF7FAA-34D9-2A44-839E-008CA933B8B8}" presName="connTx" presStyleLbl="parChTrans1D2" presStyleIdx="4" presStyleCnt="6"/>
      <dgm:spPr/>
      <dgm:t>
        <a:bodyPr/>
        <a:lstStyle/>
        <a:p>
          <a:endParaRPr lang="en-US"/>
        </a:p>
      </dgm:t>
    </dgm:pt>
    <dgm:pt modelId="{F3D6587F-FADE-BB43-862D-82B38562B9A4}" type="pres">
      <dgm:prSet presAssocID="{2A791386-26C3-4144-9505-3DEA03A734AD}" presName="root2" presStyleCnt="0"/>
      <dgm:spPr/>
    </dgm:pt>
    <dgm:pt modelId="{A5408D57-F72C-434A-8068-3F95D75812C5}" type="pres">
      <dgm:prSet presAssocID="{2A791386-26C3-4144-9505-3DEA03A734AD}" presName="LevelTwoTextNode" presStyleLbl="node2" presStyleIdx="4" presStyleCnt="6" custScaleX="175964" custScaleY="152026">
        <dgm:presLayoutVars>
          <dgm:chPref val="3"/>
        </dgm:presLayoutVars>
      </dgm:prSet>
      <dgm:spPr/>
      <dgm:t>
        <a:bodyPr/>
        <a:lstStyle/>
        <a:p>
          <a:endParaRPr lang="en-US"/>
        </a:p>
      </dgm:t>
    </dgm:pt>
    <dgm:pt modelId="{839010CB-306A-D341-A5C5-BB2B60C283E3}" type="pres">
      <dgm:prSet presAssocID="{2A791386-26C3-4144-9505-3DEA03A734AD}" presName="level3hierChild" presStyleCnt="0"/>
      <dgm:spPr/>
    </dgm:pt>
    <dgm:pt modelId="{8CCF5378-B71E-8B4D-9F5A-18A897655287}" type="pres">
      <dgm:prSet presAssocID="{1DB400AF-2ECC-0E42-A258-7DA0501F6C78}" presName="conn2-1" presStyleLbl="parChTrans1D2" presStyleIdx="5" presStyleCnt="6"/>
      <dgm:spPr/>
      <dgm:t>
        <a:bodyPr/>
        <a:lstStyle/>
        <a:p>
          <a:endParaRPr lang="en-US"/>
        </a:p>
      </dgm:t>
    </dgm:pt>
    <dgm:pt modelId="{031C17EB-FCE6-0248-B553-879F52BDFD51}" type="pres">
      <dgm:prSet presAssocID="{1DB400AF-2ECC-0E42-A258-7DA0501F6C78}" presName="connTx" presStyleLbl="parChTrans1D2" presStyleIdx="5" presStyleCnt="6"/>
      <dgm:spPr/>
      <dgm:t>
        <a:bodyPr/>
        <a:lstStyle/>
        <a:p>
          <a:endParaRPr lang="en-US"/>
        </a:p>
      </dgm:t>
    </dgm:pt>
    <dgm:pt modelId="{94C54787-787C-5E4E-8174-D9CAC8CEFCB1}" type="pres">
      <dgm:prSet presAssocID="{A1A40700-B972-BB47-8ED8-5B54E6AD7791}" presName="root2" presStyleCnt="0"/>
      <dgm:spPr/>
    </dgm:pt>
    <dgm:pt modelId="{2F8BEA25-4296-9B46-A101-77607A68C70B}" type="pres">
      <dgm:prSet presAssocID="{A1A40700-B972-BB47-8ED8-5B54E6AD7791}" presName="LevelTwoTextNode" presStyleLbl="node2" presStyleIdx="5" presStyleCnt="6" custScaleX="177627" custScaleY="169980">
        <dgm:presLayoutVars>
          <dgm:chPref val="3"/>
        </dgm:presLayoutVars>
      </dgm:prSet>
      <dgm:spPr/>
      <dgm:t>
        <a:bodyPr/>
        <a:lstStyle/>
        <a:p>
          <a:endParaRPr lang="en-US"/>
        </a:p>
      </dgm:t>
    </dgm:pt>
    <dgm:pt modelId="{AF4CE32E-2DCC-D64A-A01F-70513E8ADBC3}" type="pres">
      <dgm:prSet presAssocID="{A1A40700-B972-BB47-8ED8-5B54E6AD7791}" presName="level3hierChild" presStyleCnt="0"/>
      <dgm:spPr/>
    </dgm:pt>
  </dgm:ptLst>
  <dgm:cxnLst>
    <dgm:cxn modelId="{351C4EC3-E3B4-1347-960B-6B82EC993261}" type="presOf" srcId="{410CE0B1-917C-4046-8AB4-3727E49B40D7}" destId="{ABC01204-129C-1E4E-A66C-30DD5E59E87F}" srcOrd="0" destOrd="0" presId="urn:microsoft.com/office/officeart/2008/layout/HorizontalMultiLevelHierarchy"/>
    <dgm:cxn modelId="{9B8B71CC-20B1-F642-869E-0F13BA85CCA1}" type="presOf" srcId="{2A791386-26C3-4144-9505-3DEA03A734AD}" destId="{A5408D57-F72C-434A-8068-3F95D75812C5}" srcOrd="0" destOrd="0" presId="urn:microsoft.com/office/officeart/2008/layout/HorizontalMultiLevelHierarchy"/>
    <dgm:cxn modelId="{390B0964-C807-2F41-8508-0614B4320594}" type="presOf" srcId="{39BF7FAA-34D9-2A44-839E-008CA933B8B8}" destId="{84EEB210-DA65-B642-ABBC-AE752042EDEC}" srcOrd="1" destOrd="0" presId="urn:microsoft.com/office/officeart/2008/layout/HorizontalMultiLevelHierarchy"/>
    <dgm:cxn modelId="{4A750D61-767F-C147-8D9D-4FB55590EE79}" srcId="{764D57F0-4822-D74D-A190-C27753D2F0A6}" destId="{9047BDD3-AABA-4749-A499-DB45B8323FED}" srcOrd="2" destOrd="0" parTransId="{8917184A-AA55-424D-8AFB-34AD03D3DB63}" sibTransId="{5E6BE90D-E57D-914C-82AF-CCE5698DEFF5}"/>
    <dgm:cxn modelId="{03628EE5-19B3-664B-88D7-D1671CB92B08}" srcId="{AB33EE59-B5FB-A74A-ADD0-4B0F8E896B30}" destId="{764D57F0-4822-D74D-A190-C27753D2F0A6}" srcOrd="0" destOrd="0" parTransId="{662965F8-D92C-744D-8D41-DFAB234D06DB}" sibTransId="{28CF1C01-A681-0E41-B4CF-3D51500D98CF}"/>
    <dgm:cxn modelId="{CAEDC40A-ECE7-3A4E-BC65-1F4A7DB279A6}" type="presOf" srcId="{A1A40700-B972-BB47-8ED8-5B54E6AD7791}" destId="{2F8BEA25-4296-9B46-A101-77607A68C70B}" srcOrd="0" destOrd="0" presId="urn:microsoft.com/office/officeart/2008/layout/HorizontalMultiLevelHierarchy"/>
    <dgm:cxn modelId="{B25FC144-4F05-484A-BDBB-5159752A7B43}" type="presOf" srcId="{8917184A-AA55-424D-8AFB-34AD03D3DB63}" destId="{022BB883-F816-9D49-805F-0AE9580C2CB7}" srcOrd="1" destOrd="0" presId="urn:microsoft.com/office/officeart/2008/layout/HorizontalMultiLevelHierarchy"/>
    <dgm:cxn modelId="{3B664006-C4FC-2249-878D-705C828FD329}" type="presOf" srcId="{150DD269-702A-384F-9E55-F775D9B804B9}" destId="{FC3D8595-FFD7-2B4B-95D9-F3A697B3072D}" srcOrd="0" destOrd="0" presId="urn:microsoft.com/office/officeart/2008/layout/HorizontalMultiLevelHierarchy"/>
    <dgm:cxn modelId="{2E50727B-7505-6F4E-858D-B48CEB88A237}" type="presOf" srcId="{410CE0B1-917C-4046-8AB4-3727E49B40D7}" destId="{A09F4CD7-2F4B-5644-B97A-69AAA5595A67}" srcOrd="1" destOrd="0" presId="urn:microsoft.com/office/officeart/2008/layout/HorizontalMultiLevelHierarchy"/>
    <dgm:cxn modelId="{8C6D36B6-12C3-0B48-B12B-EF004E119429}" srcId="{764D57F0-4822-D74D-A190-C27753D2F0A6}" destId="{2A791386-26C3-4144-9505-3DEA03A734AD}" srcOrd="4" destOrd="0" parTransId="{39BF7FAA-34D9-2A44-839E-008CA933B8B8}" sibTransId="{3DE26081-A93D-B342-8A2B-B8C120FDF843}"/>
    <dgm:cxn modelId="{95461E12-EAEE-8E47-B604-1D22383BF6C0}" srcId="{764D57F0-4822-D74D-A190-C27753D2F0A6}" destId="{A1A40700-B972-BB47-8ED8-5B54E6AD7791}" srcOrd="5" destOrd="0" parTransId="{1DB400AF-2ECC-0E42-A258-7DA0501F6C78}" sibTransId="{6FEE569A-65AD-B847-A77E-9EEC2C10584A}"/>
    <dgm:cxn modelId="{1429329E-609C-554D-8A6B-43EE02BED367}" type="presOf" srcId="{2ADBF090-F2CF-7743-82EE-0BAE94F0DB3F}" destId="{6D0CCE23-6C90-4E47-96FC-DD21FB1B7079}" srcOrd="0" destOrd="0" presId="urn:microsoft.com/office/officeart/2008/layout/HorizontalMultiLevelHierarchy"/>
    <dgm:cxn modelId="{841B985F-D3C0-8D4B-A4FB-F97233E5383A}" type="presOf" srcId="{1DB400AF-2ECC-0E42-A258-7DA0501F6C78}" destId="{8CCF5378-B71E-8B4D-9F5A-18A897655287}" srcOrd="0" destOrd="0" presId="urn:microsoft.com/office/officeart/2008/layout/HorizontalMultiLevelHierarchy"/>
    <dgm:cxn modelId="{1AF14F17-4B1C-AD4C-9D65-8B6CF3B808FB}" srcId="{764D57F0-4822-D74D-A190-C27753D2F0A6}" destId="{2ADBF090-F2CF-7743-82EE-0BAE94F0DB3F}" srcOrd="1" destOrd="0" parTransId="{150DD269-702A-384F-9E55-F775D9B804B9}" sibTransId="{8704A01F-05D0-E749-93C4-0FFF91054AAA}"/>
    <dgm:cxn modelId="{C9008C6C-4BCD-0042-B26A-08367D03F6B1}" type="presOf" srcId="{1DB400AF-2ECC-0E42-A258-7DA0501F6C78}" destId="{031C17EB-FCE6-0248-B553-879F52BDFD51}" srcOrd="1" destOrd="0" presId="urn:microsoft.com/office/officeart/2008/layout/HorizontalMultiLevelHierarchy"/>
    <dgm:cxn modelId="{BD939C72-97A6-9440-B601-A6544B4C45EB}" type="presOf" srcId="{8EAC25DA-1B14-A145-B563-31E8B8616818}" destId="{F5658DCA-B1EA-AC4F-A4F5-F4480691A284}" srcOrd="0" destOrd="0" presId="urn:microsoft.com/office/officeart/2008/layout/HorizontalMultiLevelHierarchy"/>
    <dgm:cxn modelId="{FEFE7496-2B33-1145-BBDC-0A5170095A7E}" type="presOf" srcId="{F9CF8F3D-F5A3-054C-B80F-5BDB084BF047}" destId="{2A3390FC-5FD4-A84C-A499-D331F8771597}" srcOrd="0" destOrd="0" presId="urn:microsoft.com/office/officeart/2008/layout/HorizontalMultiLevelHierarchy"/>
    <dgm:cxn modelId="{F2B578C0-AAC1-8D4D-96F2-1201023006F2}" type="presOf" srcId="{8917184A-AA55-424D-8AFB-34AD03D3DB63}" destId="{97451A92-5CCE-DB4B-AAB8-D30AF5F67D2E}" srcOrd="0" destOrd="0" presId="urn:microsoft.com/office/officeart/2008/layout/HorizontalMultiLevelHierarchy"/>
    <dgm:cxn modelId="{4A7F6B55-2490-FA42-AA36-2885211BB599}" type="presOf" srcId="{AB33EE59-B5FB-A74A-ADD0-4B0F8E896B30}" destId="{A1DF2D6A-C4B6-464A-BF66-8B5FF7869E11}" srcOrd="0" destOrd="0" presId="urn:microsoft.com/office/officeart/2008/layout/HorizontalMultiLevelHierarchy"/>
    <dgm:cxn modelId="{57015D2B-2B0D-D04F-A4E5-24A38D48A5F0}" srcId="{764D57F0-4822-D74D-A190-C27753D2F0A6}" destId="{8EAC25DA-1B14-A145-B563-31E8B8616818}" srcOrd="0" destOrd="0" parTransId="{F9CF8F3D-F5A3-054C-B80F-5BDB084BF047}" sibTransId="{1F661C4F-B0B5-6A43-8236-1DB27AE2A8BC}"/>
    <dgm:cxn modelId="{352482B9-22E9-1146-93C1-0CBB41D7C36A}" type="presOf" srcId="{7F999D59-DBAE-4249-9707-119E48A74BC8}" destId="{FFF25126-CC44-614E-A955-0A1931C6F8DA}" srcOrd="0" destOrd="0" presId="urn:microsoft.com/office/officeart/2008/layout/HorizontalMultiLevelHierarchy"/>
    <dgm:cxn modelId="{5ACA8B2B-6464-3248-8A81-E4C9E99FC96A}" srcId="{764D57F0-4822-D74D-A190-C27753D2F0A6}" destId="{7F999D59-DBAE-4249-9707-119E48A74BC8}" srcOrd="3" destOrd="0" parTransId="{410CE0B1-917C-4046-8AB4-3727E49B40D7}" sibTransId="{B5278113-05E8-0642-9160-DB66F11DD812}"/>
    <dgm:cxn modelId="{ECB5D6F3-C261-BE4B-B1B3-66B80D4365E6}" type="presOf" srcId="{764D57F0-4822-D74D-A190-C27753D2F0A6}" destId="{AEEE3B50-CEF2-B44F-86D9-76DBB7738A5A}" srcOrd="0" destOrd="0" presId="urn:microsoft.com/office/officeart/2008/layout/HorizontalMultiLevelHierarchy"/>
    <dgm:cxn modelId="{E3E41E0D-50A4-8B41-AC3C-CB175A37C035}" type="presOf" srcId="{F9CF8F3D-F5A3-054C-B80F-5BDB084BF047}" destId="{F3F1CFAD-E7C7-264D-8E27-81FD449278E3}" srcOrd="1" destOrd="0" presId="urn:microsoft.com/office/officeart/2008/layout/HorizontalMultiLevelHierarchy"/>
    <dgm:cxn modelId="{A66ACEA9-B48B-6A40-8213-82C56A5BD732}" type="presOf" srcId="{39BF7FAA-34D9-2A44-839E-008CA933B8B8}" destId="{2F4C33F8-445C-C846-BB54-4BDDD3069DFC}" srcOrd="0" destOrd="0" presId="urn:microsoft.com/office/officeart/2008/layout/HorizontalMultiLevelHierarchy"/>
    <dgm:cxn modelId="{1E1494C6-AD3D-9A4C-BB58-CA323DEE9655}" type="presOf" srcId="{150DD269-702A-384F-9E55-F775D9B804B9}" destId="{0AD1A4D0-8FBF-2946-A670-C76B1A6C15D6}" srcOrd="1" destOrd="0" presId="urn:microsoft.com/office/officeart/2008/layout/HorizontalMultiLevelHierarchy"/>
    <dgm:cxn modelId="{55C96821-2914-1E4F-870A-1A2E798B7A46}" type="presOf" srcId="{9047BDD3-AABA-4749-A499-DB45B8323FED}" destId="{D98ACE5B-3629-BA4A-B8D1-61FFD9126F8E}" srcOrd="0" destOrd="0" presId="urn:microsoft.com/office/officeart/2008/layout/HorizontalMultiLevelHierarchy"/>
    <dgm:cxn modelId="{71313B15-AAAC-714C-8B38-1B6ED46C462F}" type="presParOf" srcId="{A1DF2D6A-C4B6-464A-BF66-8B5FF7869E11}" destId="{54735BD4-DAB2-444C-93D9-CF8B891B56C3}" srcOrd="0" destOrd="0" presId="urn:microsoft.com/office/officeart/2008/layout/HorizontalMultiLevelHierarchy"/>
    <dgm:cxn modelId="{0B08688A-92AB-C349-B2ED-7A03F9EBD212}" type="presParOf" srcId="{54735BD4-DAB2-444C-93D9-CF8B891B56C3}" destId="{AEEE3B50-CEF2-B44F-86D9-76DBB7738A5A}" srcOrd="0" destOrd="0" presId="urn:microsoft.com/office/officeart/2008/layout/HorizontalMultiLevelHierarchy"/>
    <dgm:cxn modelId="{6FFADD9A-D715-BE4A-98A4-4C3AE5656720}" type="presParOf" srcId="{54735BD4-DAB2-444C-93D9-CF8B891B56C3}" destId="{BA87B483-16F9-9345-B8B1-E38689C99272}" srcOrd="1" destOrd="0" presId="urn:microsoft.com/office/officeart/2008/layout/HorizontalMultiLevelHierarchy"/>
    <dgm:cxn modelId="{450B69E8-04EE-A540-BD12-8865E3CA9D1A}" type="presParOf" srcId="{BA87B483-16F9-9345-B8B1-E38689C99272}" destId="{2A3390FC-5FD4-A84C-A499-D331F8771597}" srcOrd="0" destOrd="0" presId="urn:microsoft.com/office/officeart/2008/layout/HorizontalMultiLevelHierarchy"/>
    <dgm:cxn modelId="{9C6F2900-084A-9A4F-802B-07EC624212BF}" type="presParOf" srcId="{2A3390FC-5FD4-A84C-A499-D331F8771597}" destId="{F3F1CFAD-E7C7-264D-8E27-81FD449278E3}" srcOrd="0" destOrd="0" presId="urn:microsoft.com/office/officeart/2008/layout/HorizontalMultiLevelHierarchy"/>
    <dgm:cxn modelId="{B73F87DB-8967-7C4E-959A-D5534EF75845}" type="presParOf" srcId="{BA87B483-16F9-9345-B8B1-E38689C99272}" destId="{BA6CB8E3-1D60-2A45-8F98-B98F9CED3EF3}" srcOrd="1" destOrd="0" presId="urn:microsoft.com/office/officeart/2008/layout/HorizontalMultiLevelHierarchy"/>
    <dgm:cxn modelId="{2F940483-3322-FA41-8EB5-64BB3F22406A}" type="presParOf" srcId="{BA6CB8E3-1D60-2A45-8F98-B98F9CED3EF3}" destId="{F5658DCA-B1EA-AC4F-A4F5-F4480691A284}" srcOrd="0" destOrd="0" presId="urn:microsoft.com/office/officeart/2008/layout/HorizontalMultiLevelHierarchy"/>
    <dgm:cxn modelId="{A91FD245-11DC-EC4C-AECF-0C9C7C2E2533}" type="presParOf" srcId="{BA6CB8E3-1D60-2A45-8F98-B98F9CED3EF3}" destId="{CDACD2D8-3706-094B-B631-46AC1E61E05C}" srcOrd="1" destOrd="0" presId="urn:microsoft.com/office/officeart/2008/layout/HorizontalMultiLevelHierarchy"/>
    <dgm:cxn modelId="{195F3E5A-A5FE-A745-8BE8-3DA16ED1716C}" type="presParOf" srcId="{BA87B483-16F9-9345-B8B1-E38689C99272}" destId="{FC3D8595-FFD7-2B4B-95D9-F3A697B3072D}" srcOrd="2" destOrd="0" presId="urn:microsoft.com/office/officeart/2008/layout/HorizontalMultiLevelHierarchy"/>
    <dgm:cxn modelId="{162DB1A0-240E-134A-8360-27EFEA56A1D0}" type="presParOf" srcId="{FC3D8595-FFD7-2B4B-95D9-F3A697B3072D}" destId="{0AD1A4D0-8FBF-2946-A670-C76B1A6C15D6}" srcOrd="0" destOrd="0" presId="urn:microsoft.com/office/officeart/2008/layout/HorizontalMultiLevelHierarchy"/>
    <dgm:cxn modelId="{272A182F-25E2-FD44-A926-0AD6C40C9A94}" type="presParOf" srcId="{BA87B483-16F9-9345-B8B1-E38689C99272}" destId="{71EA69E9-3F73-8146-9A7B-DAC5D697441F}" srcOrd="3" destOrd="0" presId="urn:microsoft.com/office/officeart/2008/layout/HorizontalMultiLevelHierarchy"/>
    <dgm:cxn modelId="{CFCC4CE8-2C01-954E-9593-40B212E5E8F9}" type="presParOf" srcId="{71EA69E9-3F73-8146-9A7B-DAC5D697441F}" destId="{6D0CCE23-6C90-4E47-96FC-DD21FB1B7079}" srcOrd="0" destOrd="0" presId="urn:microsoft.com/office/officeart/2008/layout/HorizontalMultiLevelHierarchy"/>
    <dgm:cxn modelId="{D80B900B-F36B-4543-9E6D-369DE022AB94}" type="presParOf" srcId="{71EA69E9-3F73-8146-9A7B-DAC5D697441F}" destId="{615D2A02-D81C-B845-A868-74D9C6A3C8D6}" srcOrd="1" destOrd="0" presId="urn:microsoft.com/office/officeart/2008/layout/HorizontalMultiLevelHierarchy"/>
    <dgm:cxn modelId="{8D198265-0629-B84D-8B14-EF3A410595C2}" type="presParOf" srcId="{BA87B483-16F9-9345-B8B1-E38689C99272}" destId="{97451A92-5CCE-DB4B-AAB8-D30AF5F67D2E}" srcOrd="4" destOrd="0" presId="urn:microsoft.com/office/officeart/2008/layout/HorizontalMultiLevelHierarchy"/>
    <dgm:cxn modelId="{0DE5D357-D4DC-5347-B9A6-6809390459A3}" type="presParOf" srcId="{97451A92-5CCE-DB4B-AAB8-D30AF5F67D2E}" destId="{022BB883-F816-9D49-805F-0AE9580C2CB7}" srcOrd="0" destOrd="0" presId="urn:microsoft.com/office/officeart/2008/layout/HorizontalMultiLevelHierarchy"/>
    <dgm:cxn modelId="{DB87D989-588B-6943-BAAC-457FBC53B857}" type="presParOf" srcId="{BA87B483-16F9-9345-B8B1-E38689C99272}" destId="{B839B993-1BD9-FC4D-A963-89C3AEC12D34}" srcOrd="5" destOrd="0" presId="urn:microsoft.com/office/officeart/2008/layout/HorizontalMultiLevelHierarchy"/>
    <dgm:cxn modelId="{566AC145-8E94-BA46-BBAD-EE782AD88775}" type="presParOf" srcId="{B839B993-1BD9-FC4D-A963-89C3AEC12D34}" destId="{D98ACE5B-3629-BA4A-B8D1-61FFD9126F8E}" srcOrd="0" destOrd="0" presId="urn:microsoft.com/office/officeart/2008/layout/HorizontalMultiLevelHierarchy"/>
    <dgm:cxn modelId="{B8208CF1-FDFD-6A43-961B-A73B0E81AE4A}" type="presParOf" srcId="{B839B993-1BD9-FC4D-A963-89C3AEC12D34}" destId="{32D9D914-804C-D643-A07D-49DA37B27845}" srcOrd="1" destOrd="0" presId="urn:microsoft.com/office/officeart/2008/layout/HorizontalMultiLevelHierarchy"/>
    <dgm:cxn modelId="{18E5D88D-E9E2-7444-B846-C5FAFA45977B}" type="presParOf" srcId="{BA87B483-16F9-9345-B8B1-E38689C99272}" destId="{ABC01204-129C-1E4E-A66C-30DD5E59E87F}" srcOrd="6" destOrd="0" presId="urn:microsoft.com/office/officeart/2008/layout/HorizontalMultiLevelHierarchy"/>
    <dgm:cxn modelId="{6BEBE4AA-9B81-0F4E-B79C-F574CF7155FF}" type="presParOf" srcId="{ABC01204-129C-1E4E-A66C-30DD5E59E87F}" destId="{A09F4CD7-2F4B-5644-B97A-69AAA5595A67}" srcOrd="0" destOrd="0" presId="urn:microsoft.com/office/officeart/2008/layout/HorizontalMultiLevelHierarchy"/>
    <dgm:cxn modelId="{D5027393-B39A-DE43-AC7E-2442F93B597A}" type="presParOf" srcId="{BA87B483-16F9-9345-B8B1-E38689C99272}" destId="{74A8468E-A954-2248-B15C-3F731FDEBB82}" srcOrd="7" destOrd="0" presId="urn:microsoft.com/office/officeart/2008/layout/HorizontalMultiLevelHierarchy"/>
    <dgm:cxn modelId="{C97DCB80-77B7-D24E-B126-916DBFD9CE09}" type="presParOf" srcId="{74A8468E-A954-2248-B15C-3F731FDEBB82}" destId="{FFF25126-CC44-614E-A955-0A1931C6F8DA}" srcOrd="0" destOrd="0" presId="urn:microsoft.com/office/officeart/2008/layout/HorizontalMultiLevelHierarchy"/>
    <dgm:cxn modelId="{B2A1A6E2-676A-8943-86F0-941375429C7A}" type="presParOf" srcId="{74A8468E-A954-2248-B15C-3F731FDEBB82}" destId="{B0F03A3C-0512-664A-9AD5-429DA7C72AB9}" srcOrd="1" destOrd="0" presId="urn:microsoft.com/office/officeart/2008/layout/HorizontalMultiLevelHierarchy"/>
    <dgm:cxn modelId="{1D6E789E-E393-5F4A-B891-E51EE5B25948}" type="presParOf" srcId="{BA87B483-16F9-9345-B8B1-E38689C99272}" destId="{2F4C33F8-445C-C846-BB54-4BDDD3069DFC}" srcOrd="8" destOrd="0" presId="urn:microsoft.com/office/officeart/2008/layout/HorizontalMultiLevelHierarchy"/>
    <dgm:cxn modelId="{534A5081-A99F-4441-A9DA-A8164D372EC4}" type="presParOf" srcId="{2F4C33F8-445C-C846-BB54-4BDDD3069DFC}" destId="{84EEB210-DA65-B642-ABBC-AE752042EDEC}" srcOrd="0" destOrd="0" presId="urn:microsoft.com/office/officeart/2008/layout/HorizontalMultiLevelHierarchy"/>
    <dgm:cxn modelId="{D853EACC-73D7-6041-8328-4DA4DAF2A549}" type="presParOf" srcId="{BA87B483-16F9-9345-B8B1-E38689C99272}" destId="{F3D6587F-FADE-BB43-862D-82B38562B9A4}" srcOrd="9" destOrd="0" presId="urn:microsoft.com/office/officeart/2008/layout/HorizontalMultiLevelHierarchy"/>
    <dgm:cxn modelId="{C385589F-9609-BE40-93CB-10DC3A355124}" type="presParOf" srcId="{F3D6587F-FADE-BB43-862D-82B38562B9A4}" destId="{A5408D57-F72C-434A-8068-3F95D75812C5}" srcOrd="0" destOrd="0" presId="urn:microsoft.com/office/officeart/2008/layout/HorizontalMultiLevelHierarchy"/>
    <dgm:cxn modelId="{B16CD40A-1EE6-E745-9EB7-E3F374A1C125}" type="presParOf" srcId="{F3D6587F-FADE-BB43-862D-82B38562B9A4}" destId="{839010CB-306A-D341-A5C5-BB2B60C283E3}" srcOrd="1" destOrd="0" presId="urn:microsoft.com/office/officeart/2008/layout/HorizontalMultiLevelHierarchy"/>
    <dgm:cxn modelId="{A11E5CEF-AA99-694A-B840-71403A45E3EE}" type="presParOf" srcId="{BA87B483-16F9-9345-B8B1-E38689C99272}" destId="{8CCF5378-B71E-8B4D-9F5A-18A897655287}" srcOrd="10" destOrd="0" presId="urn:microsoft.com/office/officeart/2008/layout/HorizontalMultiLevelHierarchy"/>
    <dgm:cxn modelId="{826C6FEA-D814-F449-AE5B-87C433556B2E}" type="presParOf" srcId="{8CCF5378-B71E-8B4D-9F5A-18A897655287}" destId="{031C17EB-FCE6-0248-B553-879F52BDFD51}" srcOrd="0" destOrd="0" presId="urn:microsoft.com/office/officeart/2008/layout/HorizontalMultiLevelHierarchy"/>
    <dgm:cxn modelId="{0A83F4BB-4DBD-6940-B213-14C8A5B1A21F}" type="presParOf" srcId="{BA87B483-16F9-9345-B8B1-E38689C99272}" destId="{94C54787-787C-5E4E-8174-D9CAC8CEFCB1}" srcOrd="11" destOrd="0" presId="urn:microsoft.com/office/officeart/2008/layout/HorizontalMultiLevelHierarchy"/>
    <dgm:cxn modelId="{DB15EC74-8FC6-C14D-BC98-FA0DBE8C216F}" type="presParOf" srcId="{94C54787-787C-5E4E-8174-D9CAC8CEFCB1}" destId="{2F8BEA25-4296-9B46-A101-77607A68C70B}" srcOrd="0" destOrd="0" presId="urn:microsoft.com/office/officeart/2008/layout/HorizontalMultiLevelHierarchy"/>
    <dgm:cxn modelId="{AE46C123-E7BF-B747-95BD-F061865D64ED}" type="presParOf" srcId="{94C54787-787C-5E4E-8174-D9CAC8CEFCB1}" destId="{AF4CE32E-2DCC-D64A-A01F-70513E8ADBC3}" srcOrd="1" destOrd="0" presId="urn:microsoft.com/office/officeart/2008/layout/HorizontalMultiLevelHierarchy"/>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75DA3B-31C3-4C8D-BB78-503960C54675}">
      <dsp:nvSpPr>
        <dsp:cNvPr id="0" name=""/>
        <dsp:cNvSpPr/>
      </dsp:nvSpPr>
      <dsp:spPr>
        <a:xfrm>
          <a:off x="0" y="0"/>
          <a:ext cx="6084132" cy="845209"/>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ZA" sz="1600" b="0" kern="1200" dirty="0">
              <a:latin typeface="Arial" panose="020B0604020202020204" pitchFamily="34" charset="0"/>
              <a:cs typeface="Arial" panose="020B0604020202020204" pitchFamily="34" charset="0"/>
            </a:rPr>
            <a:t>Designation of the MAPSEZ by the Minister of Trade and Industry -18 Sept 2015</a:t>
          </a:r>
        </a:p>
      </dsp:txBody>
      <dsp:txXfrm>
        <a:off x="0" y="0"/>
        <a:ext cx="5150175" cy="845209"/>
      </dsp:txXfrm>
    </dsp:sp>
    <dsp:sp modelId="{E88CDEDD-3D15-4A42-B8AD-267D2EE7FC91}">
      <dsp:nvSpPr>
        <dsp:cNvPr id="0" name=""/>
        <dsp:cNvSpPr/>
      </dsp:nvSpPr>
      <dsp:spPr>
        <a:xfrm>
          <a:off x="509546" y="998883"/>
          <a:ext cx="6084132" cy="845209"/>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kern="1200" dirty="0">
              <a:latin typeface="Arial" panose="020B0604020202020204" pitchFamily="34" charset="0"/>
              <a:ea typeface="Abadi MT Condensed Extra Bold" charset="0"/>
              <a:cs typeface="Arial" panose="020B0604020202020204" pitchFamily="34" charset="0"/>
            </a:rPr>
            <a:t>Commencement of the Special Economic Zone (SEZ) in terms of section 42 of the SEZ act  - 27 January 2016</a:t>
          </a:r>
          <a:endParaRPr lang="en-ZA" sz="1600" b="0" kern="1200" dirty="0">
            <a:latin typeface="Arial" panose="020B0604020202020204" pitchFamily="34" charset="0"/>
            <a:cs typeface="Arial" panose="020B0604020202020204" pitchFamily="34" charset="0"/>
          </a:endParaRPr>
        </a:p>
      </dsp:txBody>
      <dsp:txXfrm>
        <a:off x="509546" y="998883"/>
        <a:ext cx="5025199" cy="845209"/>
      </dsp:txXfrm>
    </dsp:sp>
    <dsp:sp modelId="{A13E2C0B-577A-4753-B6D4-4516118CB563}">
      <dsp:nvSpPr>
        <dsp:cNvPr id="0" name=""/>
        <dsp:cNvSpPr/>
      </dsp:nvSpPr>
      <dsp:spPr>
        <a:xfrm>
          <a:off x="1011486" y="1997767"/>
          <a:ext cx="6084132" cy="845209"/>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buFont typeface="Wingdings" panose="05000000000000000000" pitchFamily="2" charset="2"/>
            <a:buChar char="§"/>
          </a:pPr>
          <a:r>
            <a:rPr lang="en-US" sz="1600" b="0" kern="1200" dirty="0">
              <a:latin typeface="Arial" panose="020B0604020202020204" pitchFamily="34" charset="0"/>
              <a:ea typeface="Abadi MT Condensed Extra Bold" charset="0"/>
              <a:cs typeface="Arial" panose="020B0604020202020204" pitchFamily="34" charset="0"/>
            </a:rPr>
            <a:t>The MAP-SEZ was granted an operator permit and FDC granted the SEZ license on 25</a:t>
          </a:r>
          <a:r>
            <a:rPr lang="en-US" sz="1600" b="0" kern="1200" baseline="30000" dirty="0">
              <a:latin typeface="Arial" panose="020B0604020202020204" pitchFamily="34" charset="0"/>
              <a:ea typeface="Abadi MT Condensed Extra Bold" charset="0"/>
              <a:cs typeface="Arial" panose="020B0604020202020204" pitchFamily="34" charset="0"/>
            </a:rPr>
            <a:t>th</a:t>
          </a:r>
          <a:r>
            <a:rPr lang="en-US" sz="1600" b="0" kern="1200" dirty="0">
              <a:latin typeface="Arial" panose="020B0604020202020204" pitchFamily="34" charset="0"/>
              <a:ea typeface="Abadi MT Condensed Extra Bold" charset="0"/>
              <a:cs typeface="Arial" panose="020B0604020202020204" pitchFamily="34" charset="0"/>
            </a:rPr>
            <a:t> April 2017</a:t>
          </a:r>
          <a:endParaRPr lang="en-ZA" sz="1600" b="0" kern="1200" dirty="0">
            <a:latin typeface="Arial" panose="020B0604020202020204" pitchFamily="34" charset="0"/>
            <a:cs typeface="Arial" panose="020B0604020202020204" pitchFamily="34" charset="0"/>
          </a:endParaRPr>
        </a:p>
      </dsp:txBody>
      <dsp:txXfrm>
        <a:off x="1011486" y="1997767"/>
        <a:ext cx="5032805" cy="845209"/>
      </dsp:txXfrm>
    </dsp:sp>
    <dsp:sp modelId="{CF5E2DBC-F0C7-4862-BE2C-E14BA01A32BC}">
      <dsp:nvSpPr>
        <dsp:cNvPr id="0" name=""/>
        <dsp:cNvSpPr/>
      </dsp:nvSpPr>
      <dsp:spPr>
        <a:xfrm>
          <a:off x="1521032" y="2996650"/>
          <a:ext cx="6084132" cy="845209"/>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n-ZA" sz="1400" b="0" kern="1200" dirty="0">
              <a:latin typeface="Arial" panose="020B0604020202020204" pitchFamily="34" charset="0"/>
              <a:cs typeface="Arial" panose="020B0604020202020204" pitchFamily="34" charset="0"/>
            </a:rPr>
            <a:t>MAPSEZ was gazetted on the 2</a:t>
          </a:r>
          <a:r>
            <a:rPr lang="en-ZA" sz="1400" b="0" kern="1200" baseline="30000" dirty="0">
              <a:latin typeface="Arial" panose="020B0604020202020204" pitchFamily="34" charset="0"/>
              <a:cs typeface="Arial" panose="020B0604020202020204" pitchFamily="34" charset="0"/>
            </a:rPr>
            <a:t>nd</a:t>
          </a:r>
          <a:r>
            <a:rPr lang="en-ZA" sz="1400" b="0" kern="1200" dirty="0">
              <a:latin typeface="Arial" panose="020B0604020202020204" pitchFamily="34" charset="0"/>
              <a:cs typeface="Arial" panose="020B0604020202020204" pitchFamily="34" charset="0"/>
            </a:rPr>
            <a:t> of June 2017 as a Special Economic Zone, t</a:t>
          </a:r>
          <a:r>
            <a:rPr lang="en-US" sz="1400" b="0" kern="1200" dirty="0">
              <a:latin typeface="Arial" panose="020B0604020202020204" pitchFamily="34" charset="0"/>
              <a:ea typeface="Abadi MT Condensed Extra Bold" charset="0"/>
              <a:cs typeface="Arial" panose="020B0604020202020204" pitchFamily="34" charset="0"/>
            </a:rPr>
            <a:t>ax incentives for MAPSEZ were gazetted on 6</a:t>
          </a:r>
          <a:r>
            <a:rPr lang="en-US" sz="1400" b="0" kern="1200" baseline="30000" dirty="0">
              <a:latin typeface="Arial" panose="020B0604020202020204" pitchFamily="34" charset="0"/>
              <a:ea typeface="Abadi MT Condensed Extra Bold" charset="0"/>
              <a:cs typeface="Arial" panose="020B0604020202020204" pitchFamily="34" charset="0"/>
            </a:rPr>
            <a:t>th</a:t>
          </a:r>
          <a:r>
            <a:rPr lang="en-US" sz="1400" b="0" kern="1200" dirty="0">
              <a:latin typeface="Arial" panose="020B0604020202020204" pitchFamily="34" charset="0"/>
              <a:ea typeface="Abadi MT Condensed Extra Bold" charset="0"/>
              <a:cs typeface="Arial" panose="020B0604020202020204" pitchFamily="34" charset="0"/>
            </a:rPr>
            <a:t> July 2018 </a:t>
          </a:r>
          <a:endParaRPr lang="en-ZA" sz="1400" b="0" kern="1200" dirty="0">
            <a:latin typeface="Arial" panose="020B0604020202020204" pitchFamily="34" charset="0"/>
            <a:cs typeface="Arial" panose="020B0604020202020204" pitchFamily="34" charset="0"/>
          </a:endParaRPr>
        </a:p>
      </dsp:txBody>
      <dsp:txXfrm>
        <a:off x="1521032" y="2996650"/>
        <a:ext cx="5025199" cy="845209"/>
      </dsp:txXfrm>
    </dsp:sp>
    <dsp:sp modelId="{1E042D7C-D42C-4EB1-B501-597945D09096}">
      <dsp:nvSpPr>
        <dsp:cNvPr id="0" name=""/>
        <dsp:cNvSpPr/>
      </dsp:nvSpPr>
      <dsp:spPr>
        <a:xfrm>
          <a:off x="5534746" y="647353"/>
          <a:ext cx="549385" cy="549385"/>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ZA" sz="1600" kern="1200" dirty="0"/>
        </a:p>
      </dsp:txBody>
      <dsp:txXfrm>
        <a:off x="5534746" y="647353"/>
        <a:ext cx="549385" cy="549385"/>
      </dsp:txXfrm>
    </dsp:sp>
    <dsp:sp modelId="{0897576C-CE5C-4163-8AF2-3D1529407B84}">
      <dsp:nvSpPr>
        <dsp:cNvPr id="0" name=""/>
        <dsp:cNvSpPr/>
      </dsp:nvSpPr>
      <dsp:spPr>
        <a:xfrm>
          <a:off x="6044292" y="1646237"/>
          <a:ext cx="549385" cy="549385"/>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ZA" sz="1600" kern="1200" dirty="0"/>
        </a:p>
      </dsp:txBody>
      <dsp:txXfrm>
        <a:off x="6044292" y="1646237"/>
        <a:ext cx="549385" cy="549385"/>
      </dsp:txXfrm>
    </dsp:sp>
    <dsp:sp modelId="{4D57EBAF-CAA8-4CB8-AB4E-0D24B8E833CD}">
      <dsp:nvSpPr>
        <dsp:cNvPr id="0" name=""/>
        <dsp:cNvSpPr/>
      </dsp:nvSpPr>
      <dsp:spPr>
        <a:xfrm>
          <a:off x="6546232" y="2645120"/>
          <a:ext cx="549385" cy="549385"/>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ZA" sz="1600" kern="1200" dirty="0"/>
        </a:p>
      </dsp:txBody>
      <dsp:txXfrm>
        <a:off x="6546232" y="2645120"/>
        <a:ext cx="549385" cy="549385"/>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D9DEFA-0FA3-4C96-B6E7-9B1535B78D95}">
      <dsp:nvSpPr>
        <dsp:cNvPr id="0" name=""/>
        <dsp:cNvSpPr/>
      </dsp:nvSpPr>
      <dsp:spPr>
        <a:xfrm>
          <a:off x="2453" y="565070"/>
          <a:ext cx="2461258" cy="2461258"/>
        </a:xfrm>
        <a:prstGeom prst="ellipse">
          <a:avLst/>
        </a:prstGeom>
        <a:solidFill>
          <a:schemeClr val="accent3">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35451" tIns="19050" rIns="135451" bIns="19050" numCol="1" spcCol="1270" anchor="ctr" anchorCtr="0">
          <a:noAutofit/>
        </a:bodyPr>
        <a:lstStyle/>
        <a:p>
          <a:pPr lvl="0" algn="ctr" defTabSz="666750">
            <a:lnSpc>
              <a:spcPct val="90000"/>
            </a:lnSpc>
            <a:spcBef>
              <a:spcPct val="0"/>
            </a:spcBef>
            <a:spcAft>
              <a:spcPct val="35000"/>
            </a:spcAft>
          </a:pPr>
          <a:r>
            <a:rPr lang="en-ZA" sz="1500" b="1" kern="1200" dirty="0">
              <a:latin typeface="Arial" panose="020B0604020202020204" pitchFamily="34" charset="0"/>
              <a:cs typeface="Arial" panose="020B0604020202020204" pitchFamily="34" charset="0"/>
            </a:rPr>
            <a:t>At designation there were 64 factories</a:t>
          </a:r>
        </a:p>
      </dsp:txBody>
      <dsp:txXfrm>
        <a:off x="2453" y="565070"/>
        <a:ext cx="2461258" cy="2461258"/>
      </dsp:txXfrm>
    </dsp:sp>
    <dsp:sp modelId="{3AD2C329-113F-4005-B7A7-29D2A6CC9468}">
      <dsp:nvSpPr>
        <dsp:cNvPr id="0" name=""/>
        <dsp:cNvSpPr/>
      </dsp:nvSpPr>
      <dsp:spPr>
        <a:xfrm>
          <a:off x="1971460" y="565070"/>
          <a:ext cx="2461258" cy="2461258"/>
        </a:xfrm>
        <a:prstGeom prst="ellipse">
          <a:avLst/>
        </a:prstGeom>
        <a:solidFill>
          <a:schemeClr val="accent3">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35451" tIns="19050" rIns="135451" bIns="19050" numCol="1" spcCol="1270" anchor="ctr" anchorCtr="0">
          <a:noAutofit/>
        </a:bodyPr>
        <a:lstStyle/>
        <a:p>
          <a:pPr lvl="0" algn="ctr" defTabSz="666750">
            <a:lnSpc>
              <a:spcPct val="90000"/>
            </a:lnSpc>
            <a:spcBef>
              <a:spcPct val="0"/>
            </a:spcBef>
            <a:spcAft>
              <a:spcPct val="35000"/>
            </a:spcAft>
          </a:pPr>
          <a:r>
            <a:rPr lang="en-ZA" sz="1500" b="1" kern="1200" dirty="0">
              <a:latin typeface="Arial" panose="020B0604020202020204" pitchFamily="34" charset="0"/>
              <a:cs typeface="Arial" panose="020B0604020202020204" pitchFamily="34" charset="0"/>
            </a:rPr>
            <a:t>39 are occupied by FDC tenants and 5 by SEZ investors </a:t>
          </a:r>
        </a:p>
      </dsp:txBody>
      <dsp:txXfrm>
        <a:off x="1971460" y="565070"/>
        <a:ext cx="2461258" cy="2461258"/>
      </dsp:txXfrm>
    </dsp:sp>
    <dsp:sp modelId="{DA50D34A-CCB8-47B9-A1F3-64B759E40CD4}">
      <dsp:nvSpPr>
        <dsp:cNvPr id="0" name=""/>
        <dsp:cNvSpPr/>
      </dsp:nvSpPr>
      <dsp:spPr>
        <a:xfrm>
          <a:off x="3940467" y="565070"/>
          <a:ext cx="2461258" cy="2461258"/>
        </a:xfrm>
        <a:prstGeom prst="ellipse">
          <a:avLst/>
        </a:prstGeom>
        <a:solidFill>
          <a:schemeClr val="accent3">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35451" tIns="19050" rIns="135451" bIns="19050" numCol="1" spcCol="1270" anchor="ctr" anchorCtr="0">
          <a:noAutofit/>
        </a:bodyPr>
        <a:lstStyle/>
        <a:p>
          <a:pPr lvl="0" algn="ctr" defTabSz="666750">
            <a:lnSpc>
              <a:spcPct val="90000"/>
            </a:lnSpc>
            <a:spcBef>
              <a:spcPct val="0"/>
            </a:spcBef>
            <a:spcAft>
              <a:spcPct val="35000"/>
            </a:spcAft>
          </a:pPr>
          <a:r>
            <a:rPr lang="en-ZA" sz="1500" b="1" kern="1200" dirty="0">
              <a:latin typeface="Arial" panose="020B0604020202020204" pitchFamily="34" charset="0"/>
              <a:cs typeface="Arial" panose="020B0604020202020204" pitchFamily="34" charset="0"/>
            </a:rPr>
            <a:t>20 are vacant and require extensive refurbishments</a:t>
          </a:r>
        </a:p>
      </dsp:txBody>
      <dsp:txXfrm>
        <a:off x="3940467" y="565070"/>
        <a:ext cx="2461258" cy="2461258"/>
      </dsp:txXfrm>
    </dsp:sp>
    <dsp:sp modelId="{6AD63D48-DB00-4A74-A589-246E4652B1AA}">
      <dsp:nvSpPr>
        <dsp:cNvPr id="0" name=""/>
        <dsp:cNvSpPr/>
      </dsp:nvSpPr>
      <dsp:spPr>
        <a:xfrm>
          <a:off x="5909474" y="565070"/>
          <a:ext cx="2461258" cy="2461258"/>
        </a:xfrm>
        <a:prstGeom prst="ellipse">
          <a:avLst/>
        </a:prstGeom>
        <a:solidFill>
          <a:schemeClr val="accent3">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35451" tIns="20320" rIns="135451" bIns="20320" numCol="1" spcCol="1270" anchor="ctr" anchorCtr="0">
          <a:noAutofit/>
        </a:bodyPr>
        <a:lstStyle/>
        <a:p>
          <a:pPr lvl="0" algn="ctr" defTabSz="711200">
            <a:lnSpc>
              <a:spcPct val="90000"/>
            </a:lnSpc>
            <a:spcBef>
              <a:spcPct val="0"/>
            </a:spcBef>
            <a:spcAft>
              <a:spcPct val="35000"/>
            </a:spcAft>
          </a:pPr>
          <a:r>
            <a:rPr lang="en-ZA" sz="1600" b="1" kern="1200" dirty="0">
              <a:solidFill>
                <a:schemeClr val="tx1"/>
              </a:solidFill>
              <a:latin typeface="Arial" panose="020B0604020202020204" pitchFamily="34" charset="0"/>
              <a:cs typeface="Arial" panose="020B0604020202020204" pitchFamily="34" charset="0"/>
            </a:rPr>
            <a:t>There are 22 investors in total, 4 SEZ investors, 18 FDC tenants</a:t>
          </a:r>
        </a:p>
      </dsp:txBody>
      <dsp:txXfrm>
        <a:off x="5909474" y="565070"/>
        <a:ext cx="2461258" cy="246125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C01204-129C-1E4E-A66C-30DD5E59E87F}">
      <dsp:nvSpPr>
        <dsp:cNvPr id="0" name=""/>
        <dsp:cNvSpPr/>
      </dsp:nvSpPr>
      <dsp:spPr>
        <a:xfrm>
          <a:off x="861309" y="1736111"/>
          <a:ext cx="900648" cy="1246473"/>
        </a:xfrm>
        <a:custGeom>
          <a:avLst/>
          <a:gdLst/>
          <a:ahLst/>
          <a:cxnLst/>
          <a:rect l="0" t="0" r="0" b="0"/>
          <a:pathLst>
            <a:path>
              <a:moveTo>
                <a:pt x="0" y="0"/>
              </a:moveTo>
              <a:lnTo>
                <a:pt x="450324" y="0"/>
              </a:lnTo>
              <a:lnTo>
                <a:pt x="450324" y="1246473"/>
              </a:lnTo>
              <a:lnTo>
                <a:pt x="900648" y="124647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a:off x="1273188" y="2320902"/>
        <a:ext cx="76890" cy="76890"/>
      </dsp:txXfrm>
    </dsp:sp>
    <dsp:sp modelId="{97451A92-5CCE-DB4B-AAB8-D30AF5F67D2E}">
      <dsp:nvSpPr>
        <dsp:cNvPr id="0" name=""/>
        <dsp:cNvSpPr/>
      </dsp:nvSpPr>
      <dsp:spPr>
        <a:xfrm>
          <a:off x="861309" y="1736111"/>
          <a:ext cx="900648" cy="396216"/>
        </a:xfrm>
        <a:custGeom>
          <a:avLst/>
          <a:gdLst/>
          <a:ahLst/>
          <a:cxnLst/>
          <a:rect l="0" t="0" r="0" b="0"/>
          <a:pathLst>
            <a:path>
              <a:moveTo>
                <a:pt x="0" y="0"/>
              </a:moveTo>
              <a:lnTo>
                <a:pt x="450324" y="0"/>
              </a:lnTo>
              <a:lnTo>
                <a:pt x="450324" y="396216"/>
              </a:lnTo>
              <a:lnTo>
                <a:pt x="900648" y="39621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a:off x="1287035" y="1909621"/>
        <a:ext cx="49197" cy="49197"/>
      </dsp:txXfrm>
    </dsp:sp>
    <dsp:sp modelId="{FC3D8595-FFD7-2B4B-95D9-F3A697B3072D}">
      <dsp:nvSpPr>
        <dsp:cNvPr id="0" name=""/>
        <dsp:cNvSpPr/>
      </dsp:nvSpPr>
      <dsp:spPr>
        <a:xfrm>
          <a:off x="861309" y="1273895"/>
          <a:ext cx="921679" cy="462216"/>
        </a:xfrm>
        <a:custGeom>
          <a:avLst/>
          <a:gdLst/>
          <a:ahLst/>
          <a:cxnLst/>
          <a:rect l="0" t="0" r="0" b="0"/>
          <a:pathLst>
            <a:path>
              <a:moveTo>
                <a:pt x="0" y="462216"/>
              </a:moveTo>
              <a:lnTo>
                <a:pt x="460839" y="462216"/>
              </a:lnTo>
              <a:lnTo>
                <a:pt x="460839" y="0"/>
              </a:lnTo>
              <a:lnTo>
                <a:pt x="921679"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a:off x="1296372" y="1479226"/>
        <a:ext cx="51554" cy="51554"/>
      </dsp:txXfrm>
    </dsp:sp>
    <dsp:sp modelId="{2A3390FC-5FD4-A84C-A499-D331F8771597}">
      <dsp:nvSpPr>
        <dsp:cNvPr id="0" name=""/>
        <dsp:cNvSpPr/>
      </dsp:nvSpPr>
      <dsp:spPr>
        <a:xfrm>
          <a:off x="861309" y="392421"/>
          <a:ext cx="887978" cy="1343689"/>
        </a:xfrm>
        <a:custGeom>
          <a:avLst/>
          <a:gdLst/>
          <a:ahLst/>
          <a:cxnLst/>
          <a:rect l="0" t="0" r="0" b="0"/>
          <a:pathLst>
            <a:path>
              <a:moveTo>
                <a:pt x="0" y="1343689"/>
              </a:moveTo>
              <a:lnTo>
                <a:pt x="443989" y="1343689"/>
              </a:lnTo>
              <a:lnTo>
                <a:pt x="443989" y="0"/>
              </a:lnTo>
              <a:lnTo>
                <a:pt x="887978"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a:off x="1265034" y="1024001"/>
        <a:ext cx="80529" cy="80529"/>
      </dsp:txXfrm>
    </dsp:sp>
    <dsp:sp modelId="{AEEE3B50-CEF2-B44F-86D9-76DBB7738A5A}">
      <dsp:nvSpPr>
        <dsp:cNvPr id="0" name=""/>
        <dsp:cNvSpPr/>
      </dsp:nvSpPr>
      <dsp:spPr>
        <a:xfrm rot="16200000">
          <a:off x="-869834" y="1406638"/>
          <a:ext cx="2803343" cy="658946"/>
        </a:xfrm>
        <a:prstGeom prst="rect">
          <a:avLst/>
        </a:prstGeom>
        <a:solidFill>
          <a:schemeClr val="accent3"/>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b="1" kern="1200" dirty="0">
              <a:solidFill>
                <a:schemeClr val="tx1"/>
              </a:solidFill>
              <a:latin typeface="Arial" panose="020B0604020202020204" pitchFamily="34" charset="0"/>
              <a:cs typeface="Arial" panose="020B0604020202020204" pitchFamily="34" charset="0"/>
            </a:rPr>
            <a:t>MAPSEZ</a:t>
          </a:r>
        </a:p>
      </dsp:txBody>
      <dsp:txXfrm rot="16200000">
        <a:off x="-869834" y="1406638"/>
        <a:ext cx="2803343" cy="658946"/>
      </dsp:txXfrm>
    </dsp:sp>
    <dsp:sp modelId="{F5658DCA-B1EA-AC4F-A4F5-F4480691A284}">
      <dsp:nvSpPr>
        <dsp:cNvPr id="0" name=""/>
        <dsp:cNvSpPr/>
      </dsp:nvSpPr>
      <dsp:spPr>
        <a:xfrm>
          <a:off x="1749287" y="427"/>
          <a:ext cx="3992197" cy="78398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en-US" sz="1600" b="1" kern="1200" dirty="0">
              <a:solidFill>
                <a:schemeClr val="tx1"/>
              </a:solidFill>
              <a:latin typeface="Arial" panose="020B0604020202020204" pitchFamily="34" charset="0"/>
              <a:cs typeface="Arial" panose="020B0604020202020204" pitchFamily="34" charset="0"/>
            </a:rPr>
            <a:t>1. STEYNSBURG PORK</a:t>
          </a:r>
        </a:p>
        <a:p>
          <a:pPr lvl="0" algn="l" defTabSz="711200">
            <a:lnSpc>
              <a:spcPct val="90000"/>
            </a:lnSpc>
            <a:spcBef>
              <a:spcPct val="0"/>
            </a:spcBef>
            <a:spcAft>
              <a:spcPct val="35000"/>
            </a:spcAft>
          </a:pPr>
          <a:r>
            <a:rPr lang="en-US" sz="1600" b="0" kern="1200" dirty="0">
              <a:solidFill>
                <a:schemeClr val="tx1"/>
              </a:solidFill>
              <a:latin typeface="Arial" panose="020B0604020202020204" pitchFamily="34" charset="0"/>
              <a:cs typeface="Arial" panose="020B0604020202020204" pitchFamily="34" charset="0"/>
            </a:rPr>
            <a:t> Pork Abattoir ( R 450m)</a:t>
          </a:r>
          <a:endParaRPr lang="en-US" sz="1600" b="1" kern="1200" dirty="0">
            <a:solidFill>
              <a:schemeClr val="tx1"/>
            </a:solidFill>
            <a:latin typeface="Arial" panose="020B0604020202020204" pitchFamily="34" charset="0"/>
            <a:cs typeface="Arial" panose="020B0604020202020204" pitchFamily="34" charset="0"/>
          </a:endParaRPr>
        </a:p>
      </dsp:txBody>
      <dsp:txXfrm>
        <a:off x="1749287" y="427"/>
        <a:ext cx="3992197" cy="783987"/>
      </dsp:txXfrm>
    </dsp:sp>
    <dsp:sp modelId="{6D0CCE23-6C90-4E47-96FC-DD21FB1B7079}">
      <dsp:nvSpPr>
        <dsp:cNvPr id="0" name=""/>
        <dsp:cNvSpPr/>
      </dsp:nvSpPr>
      <dsp:spPr>
        <a:xfrm>
          <a:off x="1782989" y="905794"/>
          <a:ext cx="3976297" cy="73620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en-US" sz="1600" b="1" kern="1200" dirty="0">
              <a:solidFill>
                <a:schemeClr val="tx1"/>
              </a:solidFill>
              <a:latin typeface="Arial" panose="020B0604020202020204" pitchFamily="34" charset="0"/>
              <a:cs typeface="Arial" panose="020B0604020202020204" pitchFamily="34" charset="0"/>
            </a:rPr>
            <a:t>2. NO1 HAIR INDUSTRY</a:t>
          </a:r>
        </a:p>
        <a:p>
          <a:pPr lvl="0" algn="l" defTabSz="711200">
            <a:lnSpc>
              <a:spcPct val="90000"/>
            </a:lnSpc>
            <a:spcBef>
              <a:spcPct val="0"/>
            </a:spcBef>
            <a:spcAft>
              <a:spcPct val="35000"/>
            </a:spcAft>
          </a:pPr>
          <a:r>
            <a:rPr lang="en-US" sz="1600" b="0" kern="1200" dirty="0">
              <a:solidFill>
                <a:schemeClr val="tx1"/>
              </a:solidFill>
              <a:latin typeface="Arial" panose="020B0604020202020204" pitchFamily="34" charset="0"/>
              <a:cs typeface="Arial" panose="020B0604020202020204" pitchFamily="34" charset="0"/>
            </a:rPr>
            <a:t> Synthetic Hair Manufacturer (R 114m) </a:t>
          </a:r>
        </a:p>
      </dsp:txBody>
      <dsp:txXfrm>
        <a:off x="1782989" y="905794"/>
        <a:ext cx="3976297" cy="736202"/>
      </dsp:txXfrm>
    </dsp:sp>
    <dsp:sp modelId="{D98ACE5B-3629-BA4A-B8D1-61FFD9126F8E}">
      <dsp:nvSpPr>
        <dsp:cNvPr id="0" name=""/>
        <dsp:cNvSpPr/>
      </dsp:nvSpPr>
      <dsp:spPr>
        <a:xfrm>
          <a:off x="1761958" y="1771780"/>
          <a:ext cx="3983723" cy="72109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en-GB" sz="1600" b="1" kern="1200" dirty="0">
              <a:solidFill>
                <a:schemeClr val="tx1"/>
              </a:solidFill>
              <a:latin typeface="Arial" panose="020B0604020202020204" pitchFamily="34" charset="0"/>
              <a:cs typeface="Arial" panose="020B0604020202020204" pitchFamily="34" charset="0"/>
            </a:rPr>
            <a:t>3. INTABAZWE AGRI</a:t>
          </a:r>
        </a:p>
        <a:p>
          <a:pPr lvl="0" algn="l" defTabSz="711200">
            <a:lnSpc>
              <a:spcPct val="90000"/>
            </a:lnSpc>
            <a:spcBef>
              <a:spcPct val="0"/>
            </a:spcBef>
            <a:spcAft>
              <a:spcPct val="35000"/>
            </a:spcAft>
          </a:pPr>
          <a:r>
            <a:rPr lang="en-GB" sz="1600" kern="1200" dirty="0">
              <a:solidFill>
                <a:schemeClr val="tx1"/>
              </a:solidFill>
              <a:latin typeface="Arial" panose="020B0604020202020204" pitchFamily="34" charset="0"/>
              <a:cs typeface="Arial" panose="020B0604020202020204" pitchFamily="34" charset="0"/>
            </a:rPr>
            <a:t> Agro-processing &amp; Warehousing (R 78m)</a:t>
          </a:r>
        </a:p>
      </dsp:txBody>
      <dsp:txXfrm>
        <a:off x="1761958" y="1771780"/>
        <a:ext cx="3983723" cy="721094"/>
      </dsp:txXfrm>
    </dsp:sp>
    <dsp:sp modelId="{FFF25126-CC44-614E-A955-0A1931C6F8DA}">
      <dsp:nvSpPr>
        <dsp:cNvPr id="0" name=""/>
        <dsp:cNvSpPr/>
      </dsp:nvSpPr>
      <dsp:spPr>
        <a:xfrm>
          <a:off x="1761958" y="2617812"/>
          <a:ext cx="3970134" cy="72954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en-GB" sz="1600" b="1" kern="1200" dirty="0">
              <a:solidFill>
                <a:schemeClr val="tx1"/>
              </a:solidFill>
              <a:latin typeface="Arial" panose="020B0604020202020204" pitchFamily="34" charset="0"/>
              <a:cs typeface="Arial" panose="020B0604020202020204" pitchFamily="34" charset="0"/>
            </a:rPr>
            <a:t>4. KEVALI CHEMICALS</a:t>
          </a:r>
        </a:p>
        <a:p>
          <a:pPr lvl="0" algn="l" defTabSz="711200">
            <a:lnSpc>
              <a:spcPct val="90000"/>
            </a:lnSpc>
            <a:spcBef>
              <a:spcPct val="0"/>
            </a:spcBef>
            <a:spcAft>
              <a:spcPct val="35000"/>
            </a:spcAft>
          </a:pPr>
          <a:r>
            <a:rPr lang="en-GB" sz="1600" kern="1200" dirty="0">
              <a:solidFill>
                <a:schemeClr val="tx1"/>
              </a:solidFill>
              <a:latin typeface="Arial" panose="020B0604020202020204" pitchFamily="34" charset="0"/>
              <a:cs typeface="Arial" panose="020B0604020202020204" pitchFamily="34" charset="0"/>
            </a:rPr>
            <a:t> Chemical Blending Facility (R 383m)  </a:t>
          </a:r>
        </a:p>
      </dsp:txBody>
      <dsp:txXfrm>
        <a:off x="1761958" y="2617812"/>
        <a:ext cx="3970134" cy="72954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CF5378-B71E-8B4D-9F5A-18A897655287}">
      <dsp:nvSpPr>
        <dsp:cNvPr id="0" name=""/>
        <dsp:cNvSpPr/>
      </dsp:nvSpPr>
      <dsp:spPr>
        <a:xfrm>
          <a:off x="1801990" y="1525294"/>
          <a:ext cx="284295" cy="1766927"/>
        </a:xfrm>
        <a:custGeom>
          <a:avLst/>
          <a:gdLst/>
          <a:ahLst/>
          <a:cxnLst/>
          <a:rect l="0" t="0" r="0" b="0"/>
          <a:pathLst>
            <a:path>
              <a:moveTo>
                <a:pt x="0" y="0"/>
              </a:moveTo>
              <a:lnTo>
                <a:pt x="142147" y="0"/>
              </a:lnTo>
              <a:lnTo>
                <a:pt x="142147" y="1766927"/>
              </a:lnTo>
              <a:lnTo>
                <a:pt x="284295" y="1766927"/>
              </a:lnTo>
            </a:path>
          </a:pathLst>
        </a:custGeom>
        <a:noFill/>
        <a:ln w="12700" cap="flat" cmpd="sng" algn="ctr">
          <a:solidFill>
            <a:schemeClr val="accent3">
              <a:lumMod val="7500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dirty="0"/>
        </a:p>
      </dsp:txBody>
      <dsp:txXfrm>
        <a:off x="1899396" y="2364017"/>
        <a:ext cx="89482" cy="89482"/>
      </dsp:txXfrm>
    </dsp:sp>
    <dsp:sp modelId="{2F4C33F8-445C-C846-BB54-4BDDD3069DFC}">
      <dsp:nvSpPr>
        <dsp:cNvPr id="0" name=""/>
        <dsp:cNvSpPr/>
      </dsp:nvSpPr>
      <dsp:spPr>
        <a:xfrm>
          <a:off x="1801990" y="1525294"/>
          <a:ext cx="284295" cy="1127371"/>
        </a:xfrm>
        <a:custGeom>
          <a:avLst/>
          <a:gdLst/>
          <a:ahLst/>
          <a:cxnLst/>
          <a:rect l="0" t="0" r="0" b="0"/>
          <a:pathLst>
            <a:path>
              <a:moveTo>
                <a:pt x="0" y="0"/>
              </a:moveTo>
              <a:lnTo>
                <a:pt x="142147" y="0"/>
              </a:lnTo>
              <a:lnTo>
                <a:pt x="142147" y="1127371"/>
              </a:lnTo>
              <a:lnTo>
                <a:pt x="284295" y="1127371"/>
              </a:lnTo>
            </a:path>
          </a:pathLst>
        </a:custGeom>
        <a:noFill/>
        <a:ln w="12700" cap="flat" cmpd="sng" algn="ctr">
          <a:solidFill>
            <a:schemeClr val="accent3">
              <a:lumMod val="7500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a:off x="1915071" y="2059914"/>
        <a:ext cx="58133" cy="58133"/>
      </dsp:txXfrm>
    </dsp:sp>
    <dsp:sp modelId="{ABC01204-129C-1E4E-A66C-30DD5E59E87F}">
      <dsp:nvSpPr>
        <dsp:cNvPr id="0" name=""/>
        <dsp:cNvSpPr/>
      </dsp:nvSpPr>
      <dsp:spPr>
        <a:xfrm>
          <a:off x="1801990" y="1525294"/>
          <a:ext cx="284295" cy="529071"/>
        </a:xfrm>
        <a:custGeom>
          <a:avLst/>
          <a:gdLst/>
          <a:ahLst/>
          <a:cxnLst/>
          <a:rect l="0" t="0" r="0" b="0"/>
          <a:pathLst>
            <a:path>
              <a:moveTo>
                <a:pt x="0" y="0"/>
              </a:moveTo>
              <a:lnTo>
                <a:pt x="142147" y="0"/>
              </a:lnTo>
              <a:lnTo>
                <a:pt x="142147" y="529071"/>
              </a:lnTo>
              <a:lnTo>
                <a:pt x="284295" y="529071"/>
              </a:lnTo>
            </a:path>
          </a:pathLst>
        </a:custGeom>
        <a:noFill/>
        <a:ln w="9525" cap="flat" cmpd="sng" algn="ctr">
          <a:solidFill>
            <a:schemeClr val="accent3">
              <a:lumMod val="7500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a:off x="1929122" y="1774815"/>
        <a:ext cx="30030" cy="30030"/>
      </dsp:txXfrm>
    </dsp:sp>
    <dsp:sp modelId="{97451A92-5CCE-DB4B-AAB8-D30AF5F67D2E}">
      <dsp:nvSpPr>
        <dsp:cNvPr id="0" name=""/>
        <dsp:cNvSpPr/>
      </dsp:nvSpPr>
      <dsp:spPr>
        <a:xfrm>
          <a:off x="1801990" y="1423642"/>
          <a:ext cx="284295" cy="91440"/>
        </a:xfrm>
        <a:custGeom>
          <a:avLst/>
          <a:gdLst/>
          <a:ahLst/>
          <a:cxnLst/>
          <a:rect l="0" t="0" r="0" b="0"/>
          <a:pathLst>
            <a:path>
              <a:moveTo>
                <a:pt x="0" y="101652"/>
              </a:moveTo>
              <a:lnTo>
                <a:pt x="142147" y="101652"/>
              </a:lnTo>
              <a:lnTo>
                <a:pt x="142147" y="45720"/>
              </a:lnTo>
              <a:lnTo>
                <a:pt x="284295" y="45720"/>
              </a:lnTo>
            </a:path>
          </a:pathLst>
        </a:custGeom>
        <a:noFill/>
        <a:ln w="9525" cap="flat" cmpd="sng" algn="ctr">
          <a:solidFill>
            <a:schemeClr val="accent3">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a:off x="1936894" y="1462118"/>
        <a:ext cx="14487" cy="14487"/>
      </dsp:txXfrm>
    </dsp:sp>
    <dsp:sp modelId="{FC3D8595-FFD7-2B4B-95D9-F3A697B3072D}">
      <dsp:nvSpPr>
        <dsp:cNvPr id="0" name=""/>
        <dsp:cNvSpPr/>
      </dsp:nvSpPr>
      <dsp:spPr>
        <a:xfrm>
          <a:off x="1801990" y="882068"/>
          <a:ext cx="284295" cy="643226"/>
        </a:xfrm>
        <a:custGeom>
          <a:avLst/>
          <a:gdLst/>
          <a:ahLst/>
          <a:cxnLst/>
          <a:rect l="0" t="0" r="0" b="0"/>
          <a:pathLst>
            <a:path>
              <a:moveTo>
                <a:pt x="0" y="643226"/>
              </a:moveTo>
              <a:lnTo>
                <a:pt x="142147" y="643226"/>
              </a:lnTo>
              <a:lnTo>
                <a:pt x="142147" y="0"/>
              </a:lnTo>
              <a:lnTo>
                <a:pt x="284295" y="0"/>
              </a:lnTo>
            </a:path>
          </a:pathLst>
        </a:custGeom>
        <a:noFill/>
        <a:ln w="9525" cap="flat" cmpd="sng" algn="ctr">
          <a:solidFill>
            <a:schemeClr val="accent3">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a:off x="1926556" y="1186100"/>
        <a:ext cx="35162" cy="35162"/>
      </dsp:txXfrm>
    </dsp:sp>
    <dsp:sp modelId="{2A3390FC-5FD4-A84C-A499-D331F8771597}">
      <dsp:nvSpPr>
        <dsp:cNvPr id="0" name=""/>
        <dsp:cNvSpPr/>
      </dsp:nvSpPr>
      <dsp:spPr>
        <a:xfrm>
          <a:off x="1801990" y="272251"/>
          <a:ext cx="275577" cy="1253043"/>
        </a:xfrm>
        <a:custGeom>
          <a:avLst/>
          <a:gdLst/>
          <a:ahLst/>
          <a:cxnLst/>
          <a:rect l="0" t="0" r="0" b="0"/>
          <a:pathLst>
            <a:path>
              <a:moveTo>
                <a:pt x="0" y="1253043"/>
              </a:moveTo>
              <a:lnTo>
                <a:pt x="137788" y="1253043"/>
              </a:lnTo>
              <a:lnTo>
                <a:pt x="137788" y="0"/>
              </a:lnTo>
              <a:lnTo>
                <a:pt x="275577" y="0"/>
              </a:lnTo>
            </a:path>
          </a:pathLst>
        </a:custGeom>
        <a:noFill/>
        <a:ln w="19050" cap="flat" cmpd="sng" algn="ctr">
          <a:solidFill>
            <a:schemeClr val="accent3">
              <a:lumMod val="7500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a:off x="1907704" y="866698"/>
        <a:ext cx="64149" cy="64149"/>
      </dsp:txXfrm>
    </dsp:sp>
    <dsp:sp modelId="{AEEE3B50-CEF2-B44F-86D9-76DBB7738A5A}">
      <dsp:nvSpPr>
        <dsp:cNvPr id="0" name=""/>
        <dsp:cNvSpPr/>
      </dsp:nvSpPr>
      <dsp:spPr>
        <a:xfrm rot="16200000">
          <a:off x="862577" y="1220504"/>
          <a:ext cx="1269246" cy="609580"/>
        </a:xfrm>
        <a:prstGeom prst="rect">
          <a:avLst/>
        </a:prstGeom>
        <a:gradFill rotWithShape="0">
          <a:gsLst>
            <a:gs pos="0">
              <a:schemeClr val="accent3">
                <a:shade val="60000"/>
                <a:hueOff val="0"/>
                <a:satOff val="0"/>
                <a:lumOff val="0"/>
                <a:alphaOff val="0"/>
                <a:shade val="51000"/>
                <a:satMod val="130000"/>
              </a:schemeClr>
            </a:gs>
            <a:gs pos="80000">
              <a:schemeClr val="accent3">
                <a:shade val="60000"/>
                <a:hueOff val="0"/>
                <a:satOff val="0"/>
                <a:lumOff val="0"/>
                <a:alphaOff val="0"/>
                <a:shade val="93000"/>
                <a:satMod val="130000"/>
              </a:schemeClr>
            </a:gs>
            <a:gs pos="100000">
              <a:schemeClr val="accent3">
                <a:shade val="60000"/>
                <a:hueOff val="0"/>
                <a:satOff val="0"/>
                <a:lumOff val="0"/>
                <a:alphaOff val="0"/>
                <a:shade val="94000"/>
                <a:satMod val="135000"/>
              </a:schemeClr>
            </a:gs>
          </a:gsLst>
          <a:lin ang="16200000" scaled="0"/>
        </a:gra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a:solidFill>
                <a:schemeClr val="tx1"/>
              </a:solidFill>
              <a:latin typeface="Arial" panose="020B0604020202020204" pitchFamily="34" charset="0"/>
              <a:cs typeface="Arial" panose="020B0604020202020204" pitchFamily="34" charset="0"/>
            </a:rPr>
            <a:t>TEXTILE</a:t>
          </a:r>
        </a:p>
      </dsp:txBody>
      <dsp:txXfrm rot="16200000">
        <a:off x="862577" y="1220504"/>
        <a:ext cx="1269246" cy="609580"/>
      </dsp:txXfrm>
    </dsp:sp>
    <dsp:sp modelId="{F5658DCA-B1EA-AC4F-A4F5-F4480691A284}">
      <dsp:nvSpPr>
        <dsp:cNvPr id="0" name=""/>
        <dsp:cNvSpPr/>
      </dsp:nvSpPr>
      <dsp:spPr>
        <a:xfrm>
          <a:off x="2077567" y="2546"/>
          <a:ext cx="2001960" cy="539408"/>
        </a:xfrm>
        <a:prstGeom prst="rect">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en-GB" sz="1200" b="1" kern="1200" dirty="0">
              <a:solidFill>
                <a:schemeClr val="tx1"/>
              </a:solidFill>
              <a:latin typeface="Arial" panose="020B0604020202020204" pitchFamily="34" charset="0"/>
              <a:cs typeface="Arial" panose="020B0604020202020204" pitchFamily="34" charset="0"/>
            </a:rPr>
            <a:t>1. MM MANUFACTURER</a:t>
          </a:r>
        </a:p>
        <a:p>
          <a:pPr lvl="0" algn="l" defTabSz="533400">
            <a:lnSpc>
              <a:spcPct val="90000"/>
            </a:lnSpc>
            <a:spcBef>
              <a:spcPct val="0"/>
            </a:spcBef>
            <a:spcAft>
              <a:spcPct val="35000"/>
            </a:spcAft>
          </a:pPr>
          <a:r>
            <a:rPr lang="en-GB" sz="1200" b="0" kern="1200" dirty="0">
              <a:solidFill>
                <a:schemeClr val="tx1"/>
              </a:solidFill>
              <a:latin typeface="Arial" panose="020B0604020202020204" pitchFamily="34" charset="0"/>
              <a:cs typeface="Arial" panose="020B0604020202020204" pitchFamily="34" charset="0"/>
            </a:rPr>
            <a:t>- Clothing</a:t>
          </a:r>
          <a:endParaRPr lang="en-US" sz="1200" b="1" kern="1200" dirty="0">
            <a:solidFill>
              <a:schemeClr val="tx1"/>
            </a:solidFill>
            <a:latin typeface="Arial" panose="020B0604020202020204" pitchFamily="34" charset="0"/>
            <a:cs typeface="Arial" panose="020B0604020202020204" pitchFamily="34" charset="0"/>
          </a:endParaRPr>
        </a:p>
      </dsp:txBody>
      <dsp:txXfrm>
        <a:off x="2077567" y="2546"/>
        <a:ext cx="2001960" cy="539408"/>
      </dsp:txXfrm>
    </dsp:sp>
    <dsp:sp modelId="{6D0CCE23-6C90-4E47-96FC-DD21FB1B7079}">
      <dsp:nvSpPr>
        <dsp:cNvPr id="0" name=""/>
        <dsp:cNvSpPr/>
      </dsp:nvSpPr>
      <dsp:spPr>
        <a:xfrm>
          <a:off x="2086285" y="628803"/>
          <a:ext cx="1984524" cy="506530"/>
        </a:xfrm>
        <a:prstGeom prst="rect">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en-GB" sz="1200" b="1" kern="1200" dirty="0">
              <a:solidFill>
                <a:schemeClr val="tx1"/>
              </a:solidFill>
              <a:latin typeface="Arial" panose="020B0604020202020204" pitchFamily="34" charset="0"/>
              <a:cs typeface="Arial" panose="020B0604020202020204" pitchFamily="34" charset="0"/>
            </a:rPr>
            <a:t>2. CASRIX</a:t>
          </a:r>
        </a:p>
        <a:p>
          <a:pPr lvl="0" algn="l" defTabSz="533400">
            <a:lnSpc>
              <a:spcPct val="90000"/>
            </a:lnSpc>
            <a:spcBef>
              <a:spcPct val="0"/>
            </a:spcBef>
            <a:spcAft>
              <a:spcPct val="35000"/>
            </a:spcAft>
          </a:pPr>
          <a:r>
            <a:rPr lang="en-GB" sz="1200" kern="1200" dirty="0">
              <a:solidFill>
                <a:schemeClr val="tx1"/>
              </a:solidFill>
              <a:latin typeface="Arial" panose="020B0604020202020204" pitchFamily="34" charset="0"/>
              <a:cs typeface="Arial" panose="020B0604020202020204" pitchFamily="34" charset="0"/>
            </a:rPr>
            <a:t>- Clothing &amp; Uniforms</a:t>
          </a:r>
          <a:endParaRPr lang="en-US" sz="1200" b="0" kern="1200" dirty="0">
            <a:solidFill>
              <a:schemeClr val="tx1"/>
            </a:solidFill>
            <a:latin typeface="Arial" panose="020B0604020202020204" pitchFamily="34" charset="0"/>
            <a:cs typeface="Arial" panose="020B0604020202020204" pitchFamily="34" charset="0"/>
          </a:endParaRPr>
        </a:p>
      </dsp:txBody>
      <dsp:txXfrm>
        <a:off x="2086285" y="628803"/>
        <a:ext cx="1984524" cy="506530"/>
      </dsp:txXfrm>
    </dsp:sp>
    <dsp:sp modelId="{D98ACE5B-3629-BA4A-B8D1-61FFD9126F8E}">
      <dsp:nvSpPr>
        <dsp:cNvPr id="0" name=""/>
        <dsp:cNvSpPr/>
      </dsp:nvSpPr>
      <dsp:spPr>
        <a:xfrm>
          <a:off x="2086285" y="1221294"/>
          <a:ext cx="1984524" cy="496136"/>
        </a:xfrm>
        <a:prstGeom prst="rect">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en-GB" sz="1600" b="1" kern="1200" dirty="0">
              <a:solidFill>
                <a:schemeClr val="tx1"/>
              </a:solidFill>
              <a:latin typeface="Arial" panose="020B0604020202020204" pitchFamily="34" charset="0"/>
              <a:cs typeface="Arial" panose="020B0604020202020204" pitchFamily="34" charset="0"/>
            </a:rPr>
            <a:t>3</a:t>
          </a:r>
          <a:r>
            <a:rPr lang="en-GB" sz="1200" b="1" kern="1200" dirty="0">
              <a:solidFill>
                <a:schemeClr val="tx1"/>
              </a:solidFill>
              <a:latin typeface="Arial" panose="020B0604020202020204" pitchFamily="34" charset="0"/>
              <a:cs typeface="Arial" panose="020B0604020202020204" pitchFamily="34" charset="0"/>
            </a:rPr>
            <a:t>. PROTON TEXTILES</a:t>
          </a:r>
        </a:p>
        <a:p>
          <a:pPr lvl="0" algn="l" defTabSz="711200">
            <a:lnSpc>
              <a:spcPct val="90000"/>
            </a:lnSpc>
            <a:spcBef>
              <a:spcPct val="0"/>
            </a:spcBef>
            <a:spcAft>
              <a:spcPct val="35000"/>
            </a:spcAft>
          </a:pPr>
          <a:r>
            <a:rPr lang="en-GB" sz="1200" kern="1200" dirty="0">
              <a:solidFill>
                <a:schemeClr val="tx1"/>
              </a:solidFill>
              <a:latin typeface="Arial" panose="020B0604020202020204" pitchFamily="34" charset="0"/>
              <a:cs typeface="Arial" panose="020B0604020202020204" pitchFamily="34" charset="0"/>
            </a:rPr>
            <a:t>- Clothing</a:t>
          </a:r>
        </a:p>
      </dsp:txBody>
      <dsp:txXfrm>
        <a:off x="2086285" y="1221294"/>
        <a:ext cx="1984524" cy="496136"/>
      </dsp:txXfrm>
    </dsp:sp>
    <dsp:sp modelId="{FFF25126-CC44-614E-A955-0A1931C6F8DA}">
      <dsp:nvSpPr>
        <dsp:cNvPr id="0" name=""/>
        <dsp:cNvSpPr/>
      </dsp:nvSpPr>
      <dsp:spPr>
        <a:xfrm>
          <a:off x="2086285" y="1803391"/>
          <a:ext cx="1984524" cy="501950"/>
        </a:xfrm>
        <a:prstGeom prst="rect">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en-GB" sz="1200" b="1" kern="1200" dirty="0">
              <a:solidFill>
                <a:schemeClr val="tx1"/>
              </a:solidFill>
              <a:latin typeface="Arial" panose="020B0604020202020204" pitchFamily="34" charset="0"/>
              <a:cs typeface="Arial" panose="020B0604020202020204" pitchFamily="34" charset="0"/>
            </a:rPr>
            <a:t>4. FU-TEDDY PROJECTS</a:t>
          </a:r>
        </a:p>
        <a:p>
          <a:pPr lvl="0" algn="l" defTabSz="533400">
            <a:lnSpc>
              <a:spcPct val="90000"/>
            </a:lnSpc>
            <a:spcBef>
              <a:spcPct val="0"/>
            </a:spcBef>
            <a:spcAft>
              <a:spcPct val="35000"/>
            </a:spcAft>
          </a:pPr>
          <a:r>
            <a:rPr lang="en-GB" sz="1200" kern="1200" dirty="0">
              <a:solidFill>
                <a:schemeClr val="tx1"/>
              </a:solidFill>
              <a:latin typeface="Arial" panose="020B0604020202020204" pitchFamily="34" charset="0"/>
              <a:cs typeface="Arial" panose="020B0604020202020204" pitchFamily="34" charset="0"/>
            </a:rPr>
            <a:t>- Uniform &amp; Upholstery</a:t>
          </a:r>
        </a:p>
      </dsp:txBody>
      <dsp:txXfrm>
        <a:off x="2086285" y="1803391"/>
        <a:ext cx="1984524" cy="501950"/>
      </dsp:txXfrm>
    </dsp:sp>
    <dsp:sp modelId="{A5408D57-F72C-434A-8068-3F95D75812C5}">
      <dsp:nvSpPr>
        <dsp:cNvPr id="0" name=""/>
        <dsp:cNvSpPr/>
      </dsp:nvSpPr>
      <dsp:spPr>
        <a:xfrm>
          <a:off x="2086285" y="2391302"/>
          <a:ext cx="1984524" cy="522729"/>
        </a:xfrm>
        <a:prstGeom prst="rect">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en-GB" sz="1200" b="1" kern="1200" dirty="0">
              <a:solidFill>
                <a:schemeClr val="tx1"/>
              </a:solidFill>
              <a:latin typeface="Arial" panose="020B0604020202020204" pitchFamily="34" charset="0"/>
              <a:cs typeface="Arial" panose="020B0604020202020204" pitchFamily="34" charset="0"/>
            </a:rPr>
            <a:t>5. EBENHAEZER</a:t>
          </a:r>
        </a:p>
        <a:p>
          <a:pPr lvl="0" algn="l" defTabSz="533400">
            <a:lnSpc>
              <a:spcPct val="90000"/>
            </a:lnSpc>
            <a:spcBef>
              <a:spcPct val="0"/>
            </a:spcBef>
            <a:spcAft>
              <a:spcPct val="35000"/>
            </a:spcAft>
          </a:pPr>
          <a:r>
            <a:rPr lang="en-GB" sz="1200" kern="1200" dirty="0">
              <a:solidFill>
                <a:schemeClr val="tx1"/>
              </a:solidFill>
            </a:rPr>
            <a:t>- </a:t>
          </a:r>
          <a:r>
            <a:rPr lang="en-GB" sz="1200" kern="1200" dirty="0">
              <a:solidFill>
                <a:schemeClr val="tx1"/>
              </a:solidFill>
              <a:latin typeface="Arial" panose="020B0604020202020204" pitchFamily="34" charset="0"/>
              <a:cs typeface="Arial" panose="020B0604020202020204" pitchFamily="34" charset="0"/>
            </a:rPr>
            <a:t>Clothing</a:t>
          </a:r>
          <a:endParaRPr lang="en-GB" sz="1200" kern="1200" dirty="0">
            <a:solidFill>
              <a:schemeClr val="tx1"/>
            </a:solidFill>
          </a:endParaRPr>
        </a:p>
      </dsp:txBody>
      <dsp:txXfrm>
        <a:off x="2086285" y="2391302"/>
        <a:ext cx="1984524" cy="522729"/>
      </dsp:txXfrm>
    </dsp:sp>
    <dsp:sp modelId="{2F8BEA25-4296-9B46-A101-77607A68C70B}">
      <dsp:nvSpPr>
        <dsp:cNvPr id="0" name=""/>
        <dsp:cNvSpPr/>
      </dsp:nvSpPr>
      <dsp:spPr>
        <a:xfrm>
          <a:off x="2086285" y="2999991"/>
          <a:ext cx="2003279" cy="584462"/>
        </a:xfrm>
        <a:prstGeom prst="rect">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en-GB" sz="1200" b="1" kern="1200" dirty="0">
              <a:solidFill>
                <a:schemeClr val="tx1"/>
              </a:solidFill>
              <a:latin typeface="Arial" panose="020B0604020202020204" pitchFamily="34" charset="0"/>
              <a:cs typeface="Arial" panose="020B0604020202020204" pitchFamily="34" charset="0"/>
            </a:rPr>
            <a:t>6. NEW MEN TEXTILE</a:t>
          </a:r>
        </a:p>
        <a:p>
          <a:pPr lvl="0" algn="l" defTabSz="533400">
            <a:lnSpc>
              <a:spcPct val="90000"/>
            </a:lnSpc>
            <a:spcBef>
              <a:spcPct val="0"/>
            </a:spcBef>
            <a:spcAft>
              <a:spcPct val="35000"/>
            </a:spcAft>
          </a:pPr>
          <a:r>
            <a:rPr lang="en-GB" sz="1200" kern="1200" dirty="0">
              <a:solidFill>
                <a:schemeClr val="tx1"/>
              </a:solidFill>
              <a:latin typeface="Arial" panose="020B0604020202020204" pitchFamily="34" charset="0"/>
              <a:cs typeface="Arial" panose="020B0604020202020204" pitchFamily="34" charset="0"/>
            </a:rPr>
            <a:t>- Clothing</a:t>
          </a:r>
        </a:p>
      </dsp:txBody>
      <dsp:txXfrm>
        <a:off x="2086285" y="2999991"/>
        <a:ext cx="2003279" cy="58446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3D8595-FFD7-2B4B-95D9-F3A697B3072D}">
      <dsp:nvSpPr>
        <dsp:cNvPr id="0" name=""/>
        <dsp:cNvSpPr/>
      </dsp:nvSpPr>
      <dsp:spPr>
        <a:xfrm>
          <a:off x="1487130" y="1633407"/>
          <a:ext cx="511999" cy="331692"/>
        </a:xfrm>
        <a:custGeom>
          <a:avLst/>
          <a:gdLst/>
          <a:ahLst/>
          <a:cxnLst/>
          <a:rect l="0" t="0" r="0" b="0"/>
          <a:pathLst>
            <a:path>
              <a:moveTo>
                <a:pt x="0" y="0"/>
              </a:moveTo>
              <a:lnTo>
                <a:pt x="255999" y="0"/>
              </a:lnTo>
              <a:lnTo>
                <a:pt x="255999" y="331692"/>
              </a:lnTo>
              <a:lnTo>
                <a:pt x="511999" y="331692"/>
              </a:lnTo>
            </a:path>
          </a:pathLst>
        </a:custGeom>
        <a:noFill/>
        <a:ln w="9525" cap="flat" cmpd="sng" algn="ctr">
          <a:solidFill>
            <a:schemeClr val="accent3">
              <a:lumMod val="7500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a:off x="1727879" y="1784001"/>
        <a:ext cx="30502" cy="30502"/>
      </dsp:txXfrm>
    </dsp:sp>
    <dsp:sp modelId="{2A3390FC-5FD4-A84C-A499-D331F8771597}">
      <dsp:nvSpPr>
        <dsp:cNvPr id="0" name=""/>
        <dsp:cNvSpPr/>
      </dsp:nvSpPr>
      <dsp:spPr>
        <a:xfrm>
          <a:off x="1487130" y="1350004"/>
          <a:ext cx="496001" cy="283402"/>
        </a:xfrm>
        <a:custGeom>
          <a:avLst/>
          <a:gdLst/>
          <a:ahLst/>
          <a:cxnLst/>
          <a:rect l="0" t="0" r="0" b="0"/>
          <a:pathLst>
            <a:path>
              <a:moveTo>
                <a:pt x="0" y="283402"/>
              </a:moveTo>
              <a:lnTo>
                <a:pt x="248000" y="283402"/>
              </a:lnTo>
              <a:lnTo>
                <a:pt x="248000" y="0"/>
              </a:lnTo>
              <a:lnTo>
                <a:pt x="496001" y="0"/>
              </a:lnTo>
            </a:path>
          </a:pathLst>
        </a:custGeom>
        <a:noFill/>
        <a:ln w="9525" cap="flat" cmpd="sng" algn="ctr">
          <a:solidFill>
            <a:schemeClr val="accent3">
              <a:lumMod val="7500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a:off x="1720849" y="1477424"/>
        <a:ext cx="28562" cy="28562"/>
      </dsp:txXfrm>
    </dsp:sp>
    <dsp:sp modelId="{AEEE3B50-CEF2-B44F-86D9-76DBB7738A5A}">
      <dsp:nvSpPr>
        <dsp:cNvPr id="0" name=""/>
        <dsp:cNvSpPr/>
      </dsp:nvSpPr>
      <dsp:spPr>
        <a:xfrm rot="16200000">
          <a:off x="555952" y="1346355"/>
          <a:ext cx="1288254" cy="574102"/>
        </a:xfrm>
        <a:prstGeom prst="rect">
          <a:avLst/>
        </a:prstGeom>
        <a:gradFill rotWithShape="0">
          <a:gsLst>
            <a:gs pos="0">
              <a:schemeClr val="accent3">
                <a:shade val="60000"/>
                <a:hueOff val="0"/>
                <a:satOff val="0"/>
                <a:lumOff val="0"/>
                <a:alphaOff val="0"/>
                <a:shade val="51000"/>
                <a:satMod val="130000"/>
              </a:schemeClr>
            </a:gs>
            <a:gs pos="80000">
              <a:schemeClr val="accent3">
                <a:shade val="60000"/>
                <a:hueOff val="0"/>
                <a:satOff val="0"/>
                <a:lumOff val="0"/>
                <a:alphaOff val="0"/>
                <a:shade val="93000"/>
                <a:satMod val="130000"/>
              </a:schemeClr>
            </a:gs>
            <a:gs pos="100000">
              <a:schemeClr val="accent3">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b="1" kern="1200" dirty="0">
              <a:solidFill>
                <a:schemeClr val="tx1"/>
              </a:solidFill>
              <a:latin typeface="Arial" panose="020B0604020202020204" pitchFamily="34" charset="0"/>
              <a:cs typeface="Arial" panose="020B0604020202020204" pitchFamily="34" charset="0"/>
            </a:rPr>
            <a:t>AGRO</a:t>
          </a:r>
          <a:r>
            <a:rPr lang="en-GB" sz="1300" b="1" kern="1200" dirty="0">
              <a:latin typeface="Arial" panose="020B0604020202020204" pitchFamily="34" charset="0"/>
              <a:cs typeface="Arial" panose="020B0604020202020204" pitchFamily="34" charset="0"/>
            </a:rPr>
            <a:t> </a:t>
          </a:r>
          <a:r>
            <a:rPr lang="en-GB" sz="1300" b="1" kern="1200" dirty="0">
              <a:solidFill>
                <a:schemeClr val="tx1"/>
              </a:solidFill>
              <a:latin typeface="Arial" panose="020B0604020202020204" pitchFamily="34" charset="0"/>
              <a:cs typeface="Arial" panose="020B0604020202020204" pitchFamily="34" charset="0"/>
            </a:rPr>
            <a:t>PROCESSING</a:t>
          </a:r>
        </a:p>
      </dsp:txBody>
      <dsp:txXfrm rot="16200000">
        <a:off x="555952" y="1346355"/>
        <a:ext cx="1288254" cy="574102"/>
      </dsp:txXfrm>
    </dsp:sp>
    <dsp:sp modelId="{F5658DCA-B1EA-AC4F-A4F5-F4480691A284}">
      <dsp:nvSpPr>
        <dsp:cNvPr id="0" name=""/>
        <dsp:cNvSpPr/>
      </dsp:nvSpPr>
      <dsp:spPr>
        <a:xfrm>
          <a:off x="1983131" y="1124285"/>
          <a:ext cx="2093787" cy="451437"/>
        </a:xfrm>
        <a:prstGeom prst="rect">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en-GB" sz="1200" b="1" kern="1200" dirty="0">
              <a:solidFill>
                <a:schemeClr val="tx1"/>
              </a:solidFill>
              <a:latin typeface="Arial" panose="020B0604020202020204" pitchFamily="34" charset="0"/>
              <a:cs typeface="Arial" panose="020B0604020202020204" pitchFamily="34" charset="0"/>
            </a:rPr>
            <a:t>7. FUTURE FOODS</a:t>
          </a:r>
        </a:p>
        <a:p>
          <a:pPr lvl="0" algn="l" defTabSz="533400">
            <a:lnSpc>
              <a:spcPct val="90000"/>
            </a:lnSpc>
            <a:spcBef>
              <a:spcPct val="0"/>
            </a:spcBef>
            <a:spcAft>
              <a:spcPct val="35000"/>
            </a:spcAft>
          </a:pPr>
          <a:r>
            <a:rPr lang="en-GB" sz="1200" b="0" kern="1200" dirty="0">
              <a:solidFill>
                <a:schemeClr val="tx1"/>
              </a:solidFill>
              <a:latin typeface="Arial" panose="020B0604020202020204" pitchFamily="34" charset="0"/>
              <a:cs typeface="Arial" panose="020B0604020202020204" pitchFamily="34" charset="0"/>
            </a:rPr>
            <a:t>- Dry powder foods</a:t>
          </a:r>
          <a:endParaRPr lang="en-US" sz="1200" b="1" kern="1200" dirty="0">
            <a:solidFill>
              <a:schemeClr val="tx1"/>
            </a:solidFill>
            <a:latin typeface="Arial" panose="020B0604020202020204" pitchFamily="34" charset="0"/>
            <a:cs typeface="Arial" panose="020B0604020202020204" pitchFamily="34" charset="0"/>
          </a:endParaRPr>
        </a:p>
      </dsp:txBody>
      <dsp:txXfrm>
        <a:off x="1983131" y="1124285"/>
        <a:ext cx="2093787" cy="451437"/>
      </dsp:txXfrm>
    </dsp:sp>
    <dsp:sp modelId="{6D0CCE23-6C90-4E47-96FC-DD21FB1B7079}">
      <dsp:nvSpPr>
        <dsp:cNvPr id="0" name=""/>
        <dsp:cNvSpPr/>
      </dsp:nvSpPr>
      <dsp:spPr>
        <a:xfrm>
          <a:off x="1999130" y="1735099"/>
          <a:ext cx="2093787" cy="459999"/>
        </a:xfrm>
        <a:prstGeom prst="rect">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en-GB" sz="1200" b="1" kern="1200" dirty="0">
              <a:solidFill>
                <a:schemeClr val="tx1"/>
              </a:solidFill>
              <a:latin typeface="Arial" panose="020B0604020202020204" pitchFamily="34" charset="0"/>
              <a:cs typeface="Arial" panose="020B0604020202020204" pitchFamily="34" charset="0"/>
            </a:rPr>
            <a:t>8. DELTA BLUE TRADING</a:t>
          </a:r>
        </a:p>
        <a:p>
          <a:pPr lvl="0" algn="l" defTabSz="533400">
            <a:lnSpc>
              <a:spcPct val="90000"/>
            </a:lnSpc>
            <a:spcBef>
              <a:spcPct val="0"/>
            </a:spcBef>
            <a:spcAft>
              <a:spcPct val="35000"/>
            </a:spcAft>
          </a:pPr>
          <a:r>
            <a:rPr lang="en-GB" sz="1200" kern="1200" dirty="0">
              <a:solidFill>
                <a:schemeClr val="tx1"/>
              </a:solidFill>
              <a:latin typeface="Arial" panose="020B0604020202020204" pitchFamily="34" charset="0"/>
              <a:cs typeface="Arial" panose="020B0604020202020204" pitchFamily="34" charset="0"/>
            </a:rPr>
            <a:t>- Maize pops</a:t>
          </a:r>
          <a:endParaRPr lang="en-US" sz="1200" b="0" kern="1200" dirty="0">
            <a:solidFill>
              <a:schemeClr val="tx1"/>
            </a:solidFill>
            <a:latin typeface="Arial" panose="020B0604020202020204" pitchFamily="34" charset="0"/>
            <a:cs typeface="Arial" panose="020B0604020202020204" pitchFamily="34" charset="0"/>
          </a:endParaRPr>
        </a:p>
      </dsp:txBody>
      <dsp:txXfrm>
        <a:off x="1999130" y="1735099"/>
        <a:ext cx="2093787" cy="45999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3D8595-FFD7-2B4B-95D9-F3A697B3072D}">
      <dsp:nvSpPr>
        <dsp:cNvPr id="0" name=""/>
        <dsp:cNvSpPr/>
      </dsp:nvSpPr>
      <dsp:spPr>
        <a:xfrm>
          <a:off x="1487130" y="1633407"/>
          <a:ext cx="511999" cy="331692"/>
        </a:xfrm>
        <a:custGeom>
          <a:avLst/>
          <a:gdLst/>
          <a:ahLst/>
          <a:cxnLst/>
          <a:rect l="0" t="0" r="0" b="0"/>
          <a:pathLst>
            <a:path>
              <a:moveTo>
                <a:pt x="0" y="0"/>
              </a:moveTo>
              <a:lnTo>
                <a:pt x="255999" y="0"/>
              </a:lnTo>
              <a:lnTo>
                <a:pt x="255999" y="331692"/>
              </a:lnTo>
              <a:lnTo>
                <a:pt x="511999" y="331692"/>
              </a:lnTo>
            </a:path>
          </a:pathLst>
        </a:custGeom>
        <a:noFill/>
        <a:ln w="9525" cap="flat" cmpd="sng" algn="ctr">
          <a:solidFill>
            <a:schemeClr val="accent3">
              <a:lumMod val="7500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a:off x="1727879" y="1784001"/>
        <a:ext cx="30502" cy="30502"/>
      </dsp:txXfrm>
    </dsp:sp>
    <dsp:sp modelId="{2A3390FC-5FD4-A84C-A499-D331F8771597}">
      <dsp:nvSpPr>
        <dsp:cNvPr id="0" name=""/>
        <dsp:cNvSpPr/>
      </dsp:nvSpPr>
      <dsp:spPr>
        <a:xfrm>
          <a:off x="1487130" y="1350004"/>
          <a:ext cx="496001" cy="283402"/>
        </a:xfrm>
        <a:custGeom>
          <a:avLst/>
          <a:gdLst/>
          <a:ahLst/>
          <a:cxnLst/>
          <a:rect l="0" t="0" r="0" b="0"/>
          <a:pathLst>
            <a:path>
              <a:moveTo>
                <a:pt x="0" y="283402"/>
              </a:moveTo>
              <a:lnTo>
                <a:pt x="248000" y="283402"/>
              </a:lnTo>
              <a:lnTo>
                <a:pt x="248000" y="0"/>
              </a:lnTo>
              <a:lnTo>
                <a:pt x="496001" y="0"/>
              </a:lnTo>
            </a:path>
          </a:pathLst>
        </a:custGeom>
        <a:noFill/>
        <a:ln w="9525" cap="flat" cmpd="sng" algn="ctr">
          <a:solidFill>
            <a:schemeClr val="accent3">
              <a:lumMod val="7500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a:off x="1720849" y="1477424"/>
        <a:ext cx="28562" cy="28562"/>
      </dsp:txXfrm>
    </dsp:sp>
    <dsp:sp modelId="{AEEE3B50-CEF2-B44F-86D9-76DBB7738A5A}">
      <dsp:nvSpPr>
        <dsp:cNvPr id="0" name=""/>
        <dsp:cNvSpPr/>
      </dsp:nvSpPr>
      <dsp:spPr>
        <a:xfrm rot="16200000">
          <a:off x="555952" y="1346355"/>
          <a:ext cx="1288254" cy="574102"/>
        </a:xfrm>
        <a:prstGeom prst="rect">
          <a:avLst/>
        </a:prstGeom>
        <a:gradFill rotWithShape="0">
          <a:gsLst>
            <a:gs pos="0">
              <a:schemeClr val="accent3">
                <a:shade val="60000"/>
                <a:hueOff val="0"/>
                <a:satOff val="0"/>
                <a:lumOff val="0"/>
                <a:alphaOff val="0"/>
                <a:shade val="51000"/>
                <a:satMod val="130000"/>
              </a:schemeClr>
            </a:gs>
            <a:gs pos="80000">
              <a:schemeClr val="accent3">
                <a:shade val="60000"/>
                <a:hueOff val="0"/>
                <a:satOff val="0"/>
                <a:lumOff val="0"/>
                <a:alphaOff val="0"/>
                <a:shade val="93000"/>
                <a:satMod val="130000"/>
              </a:schemeClr>
            </a:gs>
            <a:gs pos="100000">
              <a:schemeClr val="accent3">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b="1" kern="1200" dirty="0">
              <a:solidFill>
                <a:schemeClr val="tx1"/>
              </a:solidFill>
              <a:latin typeface="Arial" panose="020B0604020202020204" pitchFamily="34" charset="0"/>
              <a:cs typeface="Arial" panose="020B0604020202020204" pitchFamily="34" charset="0"/>
            </a:rPr>
            <a:t>LOGISTICS &amp; WAREHOUSING</a:t>
          </a:r>
        </a:p>
      </dsp:txBody>
      <dsp:txXfrm rot="16200000">
        <a:off x="555952" y="1346355"/>
        <a:ext cx="1288254" cy="574102"/>
      </dsp:txXfrm>
    </dsp:sp>
    <dsp:sp modelId="{F5658DCA-B1EA-AC4F-A4F5-F4480691A284}">
      <dsp:nvSpPr>
        <dsp:cNvPr id="0" name=""/>
        <dsp:cNvSpPr/>
      </dsp:nvSpPr>
      <dsp:spPr>
        <a:xfrm>
          <a:off x="1983131" y="1124285"/>
          <a:ext cx="2093787" cy="451437"/>
        </a:xfrm>
        <a:prstGeom prst="rect">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en-GB" sz="1200" b="1" kern="1200" dirty="0">
              <a:solidFill>
                <a:schemeClr val="tx1"/>
              </a:solidFill>
              <a:latin typeface="Arial" panose="020B0604020202020204" pitchFamily="34" charset="0"/>
              <a:cs typeface="Arial" panose="020B0604020202020204" pitchFamily="34" charset="0"/>
            </a:rPr>
            <a:t>9. SIMPS LOGISTICS</a:t>
          </a:r>
        </a:p>
        <a:p>
          <a:pPr lvl="0" algn="l" defTabSz="533400">
            <a:lnSpc>
              <a:spcPct val="90000"/>
            </a:lnSpc>
            <a:spcBef>
              <a:spcPct val="0"/>
            </a:spcBef>
            <a:spcAft>
              <a:spcPct val="35000"/>
            </a:spcAft>
          </a:pPr>
          <a:r>
            <a:rPr lang="en-GB" sz="1200" b="0" kern="1200" dirty="0">
              <a:solidFill>
                <a:schemeClr val="tx1"/>
              </a:solidFill>
              <a:latin typeface="Arial" panose="020B0604020202020204" pitchFamily="34" charset="0"/>
              <a:cs typeface="Arial" panose="020B0604020202020204" pitchFamily="34" charset="0"/>
            </a:rPr>
            <a:t>- Logistics</a:t>
          </a:r>
          <a:endParaRPr lang="en-US" sz="1200" b="1" kern="1200" dirty="0">
            <a:solidFill>
              <a:schemeClr val="tx1"/>
            </a:solidFill>
            <a:latin typeface="Arial" panose="020B0604020202020204" pitchFamily="34" charset="0"/>
            <a:cs typeface="Arial" panose="020B0604020202020204" pitchFamily="34" charset="0"/>
          </a:endParaRPr>
        </a:p>
      </dsp:txBody>
      <dsp:txXfrm>
        <a:off x="1983131" y="1124285"/>
        <a:ext cx="2093787" cy="451437"/>
      </dsp:txXfrm>
    </dsp:sp>
    <dsp:sp modelId="{6D0CCE23-6C90-4E47-96FC-DD21FB1B7079}">
      <dsp:nvSpPr>
        <dsp:cNvPr id="0" name=""/>
        <dsp:cNvSpPr/>
      </dsp:nvSpPr>
      <dsp:spPr>
        <a:xfrm>
          <a:off x="1999130" y="1735099"/>
          <a:ext cx="2093787" cy="459999"/>
        </a:xfrm>
        <a:prstGeom prst="rect">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en-GB" sz="1200" b="1" kern="1200" dirty="0">
              <a:solidFill>
                <a:schemeClr val="tx1"/>
              </a:solidFill>
              <a:latin typeface="Arial" panose="020B0604020202020204" pitchFamily="34" charset="0"/>
              <a:cs typeface="Arial" panose="020B0604020202020204" pitchFamily="34" charset="0"/>
            </a:rPr>
            <a:t>10. LEPHUTHING HAULIERS</a:t>
          </a:r>
        </a:p>
        <a:p>
          <a:pPr lvl="0" algn="l" defTabSz="533400">
            <a:lnSpc>
              <a:spcPct val="90000"/>
            </a:lnSpc>
            <a:spcBef>
              <a:spcPct val="0"/>
            </a:spcBef>
            <a:spcAft>
              <a:spcPct val="35000"/>
            </a:spcAft>
          </a:pPr>
          <a:r>
            <a:rPr lang="en-GB" sz="1200" kern="1200" dirty="0">
              <a:solidFill>
                <a:schemeClr val="tx1"/>
              </a:solidFill>
              <a:latin typeface="Arial" panose="020B0604020202020204" pitchFamily="34" charset="0"/>
              <a:cs typeface="Arial" panose="020B0604020202020204" pitchFamily="34" charset="0"/>
            </a:rPr>
            <a:t>- Diesel depot</a:t>
          </a:r>
          <a:endParaRPr lang="en-US" sz="1200" b="0" kern="1200" dirty="0">
            <a:solidFill>
              <a:schemeClr val="tx1"/>
            </a:solidFill>
            <a:latin typeface="Arial" panose="020B0604020202020204" pitchFamily="34" charset="0"/>
            <a:cs typeface="Arial" panose="020B0604020202020204" pitchFamily="34" charset="0"/>
          </a:endParaRPr>
        </a:p>
      </dsp:txBody>
      <dsp:txXfrm>
        <a:off x="1999130" y="1735099"/>
        <a:ext cx="2093787" cy="45999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pPr/>
              <a:t>11/23/2022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pPr/>
              <a:t>‹#›</a:t>
            </a:fld>
            <a:endParaRPr lang="en-US" dirty="0"/>
          </a:p>
        </p:txBody>
      </p:sp>
    </p:spTree>
    <p:extLst>
      <p:ext uri="{BB962C8B-B14F-4D97-AF65-F5344CB8AC3E}">
        <p14:creationId xmlns:p14="http://schemas.microsoft.com/office/powerpoint/2010/main" xmlns=""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pPr/>
              <a:t>13</a:t>
            </a:fld>
            <a:endParaRPr lang="en-US" dirty="0"/>
          </a:p>
        </p:txBody>
      </p:sp>
    </p:spTree>
    <p:extLst>
      <p:ext uri="{BB962C8B-B14F-4D97-AF65-F5344CB8AC3E}">
        <p14:creationId xmlns:p14="http://schemas.microsoft.com/office/powerpoint/2010/main" xmlns="" val="1514045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pPr/>
              <a:t>22</a:t>
            </a:fld>
            <a:endParaRPr lang="en-US" dirty="0"/>
          </a:p>
        </p:txBody>
      </p:sp>
    </p:spTree>
    <p:extLst>
      <p:ext uri="{BB962C8B-B14F-4D97-AF65-F5344CB8AC3E}">
        <p14:creationId xmlns:p14="http://schemas.microsoft.com/office/powerpoint/2010/main" xmlns="" val="3655079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pPr/>
              <a:t>25</a:t>
            </a:fld>
            <a:endParaRPr lang="en-US"/>
          </a:p>
        </p:txBody>
      </p:sp>
    </p:spTree>
    <p:extLst>
      <p:ext uri="{BB962C8B-B14F-4D97-AF65-F5344CB8AC3E}">
        <p14:creationId xmlns:p14="http://schemas.microsoft.com/office/powerpoint/2010/main" xmlns="" val="3487515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pPr/>
              <a:t>30</a:t>
            </a:fld>
            <a:endParaRPr lang="en-US" dirty="0"/>
          </a:p>
        </p:txBody>
      </p:sp>
    </p:spTree>
    <p:extLst>
      <p:ext uri="{BB962C8B-B14F-4D97-AF65-F5344CB8AC3E}">
        <p14:creationId xmlns:p14="http://schemas.microsoft.com/office/powerpoint/2010/main" xmlns="" val="1803939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pPr/>
              <a:t>14</a:t>
            </a:fld>
            <a:endParaRPr lang="en-US" dirty="0"/>
          </a:p>
        </p:txBody>
      </p:sp>
    </p:spTree>
    <p:extLst>
      <p:ext uri="{BB962C8B-B14F-4D97-AF65-F5344CB8AC3E}">
        <p14:creationId xmlns:p14="http://schemas.microsoft.com/office/powerpoint/2010/main" xmlns="" val="3787274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pPr/>
              <a:t>15</a:t>
            </a:fld>
            <a:endParaRPr lang="en-US" dirty="0"/>
          </a:p>
        </p:txBody>
      </p:sp>
    </p:spTree>
    <p:extLst>
      <p:ext uri="{BB962C8B-B14F-4D97-AF65-F5344CB8AC3E}">
        <p14:creationId xmlns:p14="http://schemas.microsoft.com/office/powerpoint/2010/main" xmlns="" val="3908618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pPr/>
              <a:t>16</a:t>
            </a:fld>
            <a:endParaRPr lang="en-US" dirty="0"/>
          </a:p>
        </p:txBody>
      </p:sp>
    </p:spTree>
    <p:extLst>
      <p:ext uri="{BB962C8B-B14F-4D97-AF65-F5344CB8AC3E}">
        <p14:creationId xmlns:p14="http://schemas.microsoft.com/office/powerpoint/2010/main" xmlns="" val="894841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pPr/>
              <a:t>17</a:t>
            </a:fld>
            <a:endParaRPr lang="en-US" dirty="0"/>
          </a:p>
        </p:txBody>
      </p:sp>
    </p:spTree>
    <p:extLst>
      <p:ext uri="{BB962C8B-B14F-4D97-AF65-F5344CB8AC3E}">
        <p14:creationId xmlns:p14="http://schemas.microsoft.com/office/powerpoint/2010/main" xmlns="" val="2967788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pPr/>
              <a:t>18</a:t>
            </a:fld>
            <a:endParaRPr lang="en-US" dirty="0"/>
          </a:p>
        </p:txBody>
      </p:sp>
    </p:spTree>
    <p:extLst>
      <p:ext uri="{BB962C8B-B14F-4D97-AF65-F5344CB8AC3E}">
        <p14:creationId xmlns:p14="http://schemas.microsoft.com/office/powerpoint/2010/main" xmlns="" val="183355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pPr/>
              <a:t>19</a:t>
            </a:fld>
            <a:endParaRPr lang="en-US" dirty="0"/>
          </a:p>
        </p:txBody>
      </p:sp>
    </p:spTree>
    <p:extLst>
      <p:ext uri="{BB962C8B-B14F-4D97-AF65-F5344CB8AC3E}">
        <p14:creationId xmlns:p14="http://schemas.microsoft.com/office/powerpoint/2010/main" xmlns="" val="161748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pPr/>
              <a:t>20</a:t>
            </a:fld>
            <a:endParaRPr lang="en-US" dirty="0"/>
          </a:p>
        </p:txBody>
      </p:sp>
    </p:spTree>
    <p:extLst>
      <p:ext uri="{BB962C8B-B14F-4D97-AF65-F5344CB8AC3E}">
        <p14:creationId xmlns:p14="http://schemas.microsoft.com/office/powerpoint/2010/main" xmlns="" val="2948536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pPr/>
              <a:t>21</a:t>
            </a:fld>
            <a:endParaRPr lang="en-US" dirty="0"/>
          </a:p>
        </p:txBody>
      </p:sp>
    </p:spTree>
    <p:extLst>
      <p:ext uri="{BB962C8B-B14F-4D97-AF65-F5344CB8AC3E}">
        <p14:creationId xmlns:p14="http://schemas.microsoft.com/office/powerpoint/2010/main" xmlns="" val="666769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1655520"/>
            <a:ext cx="8246070" cy="1985164"/>
          </a:xfrm>
          <a:noFill/>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8965" y="3793390"/>
            <a:ext cx="8246070" cy="916230"/>
          </a:xfrm>
        </p:spPr>
        <p:txBody>
          <a:bodyPr>
            <a:normAutofit/>
          </a:bodyPr>
          <a:lstStyle>
            <a:lvl1pPr marL="0" indent="0" algn="l">
              <a:buNone/>
              <a:defRPr sz="2800" b="0" i="0">
                <a:solidFill>
                  <a:srgbClr val="5EEC3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xmlns=""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xmlns=""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xmlns=""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840164" y="2769394"/>
            <a:ext cx="1463675" cy="3929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0" y="1"/>
            <a:ext cx="7940659" cy="1044700"/>
          </a:xfrm>
        </p:spPr>
        <p:txBody>
          <a:bodyPr>
            <a:normAutofit/>
          </a:bodyPr>
          <a:lstStyle>
            <a:lvl1pPr algn="l">
              <a:defRPr sz="3600" baseline="0">
                <a:solidFill>
                  <a:srgbClr val="5EEC3C"/>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601670" y="1350110"/>
            <a:ext cx="7940660" cy="3512216"/>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xmlns=""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6413610" cy="916229"/>
          </a:xfrm>
          <a:noFill/>
        </p:spPr>
        <p:txBody>
          <a:bodyPr>
            <a:normAutofit/>
          </a:bodyPr>
          <a:lstStyle>
            <a:lvl1pPr algn="l">
              <a:defRPr sz="3600">
                <a:solidFill>
                  <a:srgbClr val="5EEC3C"/>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5" y="1197405"/>
            <a:ext cx="6413610" cy="3511061"/>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xmlns=""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xmlns=""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xmlns=""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8470"/>
            <a:ext cx="8246070" cy="916229"/>
          </a:xfrm>
        </p:spPr>
        <p:txBody>
          <a:bodyPr>
            <a:normAutofit/>
          </a:bodyPr>
          <a:lstStyle>
            <a:lvl1pPr algn="l">
              <a:defRPr sz="3600" baseline="0">
                <a:solidFill>
                  <a:srgbClr val="5EEC3C"/>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7" y="1641239"/>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7" y="2113635"/>
            <a:ext cx="4040188"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641239"/>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113635"/>
            <a:ext cx="4041775"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11/23/2022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xmlns=""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11/23/2022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xmlns=""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11/23/2022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xmlns=""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xmlns=""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11/23/2022</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dirty="0"/>
          </a:p>
        </p:txBody>
      </p:sp>
      <p:sp>
        <p:nvSpPr>
          <p:cNvPr id="7" name="TextBox 6">
            <a:extLst>
              <a:ext uri="{FF2B5EF4-FFF2-40B4-BE49-F238E27FC236}">
                <a16:creationId xmlns:a16="http://schemas.microsoft.com/office/drawing/2014/main" xmlns=""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xmlns=""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image" Target="../media/image7.png"/><Relationship Id="rId16" Type="http://schemas.openxmlformats.org/officeDocument/2006/relationships/diagramColors" Target="../diagrams/colors6.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7.png"/><Relationship Id="rId7" Type="http://schemas.openxmlformats.org/officeDocument/2006/relationships/diagramColors" Target="../diagrams/colors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diagramData" Target="../diagrams/data11.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17" Type="http://schemas.microsoft.com/office/2007/relationships/diagramDrawing" Target="../diagrams/drawing11.xml"/><Relationship Id="rId2" Type="http://schemas.openxmlformats.org/officeDocument/2006/relationships/image" Target="../media/image7.png"/><Relationship Id="rId16" Type="http://schemas.openxmlformats.org/officeDocument/2006/relationships/diagramColors" Target="../diagrams/colors11.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5" Type="http://schemas.openxmlformats.org/officeDocument/2006/relationships/diagramQuickStyle" Target="../diagrams/quickStyle11.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7.png"/><Relationship Id="rId2" Type="http://schemas.openxmlformats.org/officeDocument/2006/relationships/diagramData" Target="../diagrams/data13.xml"/><Relationship Id="rId1" Type="http://schemas.openxmlformats.org/officeDocument/2006/relationships/slideLayout" Target="../slideLayouts/slideLayout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xmlns="" id="{98E1B186-5337-BFDF-779E-67E9CD9853FD}"/>
              </a:ext>
            </a:extLst>
          </p:cNvPr>
          <p:cNvSpPr/>
          <p:nvPr/>
        </p:nvSpPr>
        <p:spPr>
          <a:xfrm>
            <a:off x="601670" y="1044700"/>
            <a:ext cx="3206805" cy="3054100"/>
          </a:xfrm>
          <a:prstGeom prst="ellipse">
            <a:avLst/>
          </a:prstGeom>
          <a:blipFill dpi="0" rotWithShape="1">
            <a:blip r:embed="rId2" cstate="print">
              <a:extLst>
                <a:ext uri="{28A0092B-C50C-407E-A947-70E740481C1C}">
                  <a14:useLocalDpi xmlns:a14="http://schemas.microsoft.com/office/drawing/2010/main" xmlns="" val="0"/>
                </a:ext>
              </a:extLst>
            </a:blip>
            <a:srcRect/>
            <a:stretch>
              <a:fillRect/>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3189"/>
            <a:ext cx="8847740" cy="916230"/>
          </a:xfrm>
        </p:spPr>
        <p:txBody>
          <a:bodyPr>
            <a:noAutofit/>
          </a:bodyPr>
          <a:lstStyle/>
          <a:p>
            <a:r>
              <a:rPr lang="en-US" sz="2800" dirty="0"/>
              <a:t>Operating Investors</a:t>
            </a:r>
            <a:br>
              <a:rPr lang="en-US" sz="2800" dirty="0"/>
            </a:br>
            <a:r>
              <a:rPr lang="en-US" sz="2800" dirty="0"/>
              <a:t>to be migrated to MAPSEZ</a:t>
            </a:r>
            <a:br>
              <a:rPr lang="en-US" sz="2800" dirty="0"/>
            </a:br>
            <a:endParaRPr lang="en-US" sz="2800" dirty="0"/>
          </a:p>
        </p:txBody>
      </p:sp>
      <p:sp>
        <p:nvSpPr>
          <p:cNvPr id="7" name="Oval 6">
            <a:extLst>
              <a:ext uri="{FF2B5EF4-FFF2-40B4-BE49-F238E27FC236}">
                <a16:creationId xmlns:a16="http://schemas.microsoft.com/office/drawing/2014/main" xmlns="" id="{0C23BEDF-1E88-C4D0-B096-B10EC32A0E68}"/>
              </a:ext>
            </a:extLst>
          </p:cNvPr>
          <p:cNvSpPr/>
          <p:nvPr/>
        </p:nvSpPr>
        <p:spPr>
          <a:xfrm>
            <a:off x="7931510" y="0"/>
            <a:ext cx="1068934" cy="1044700"/>
          </a:xfrm>
          <a:prstGeom prst="ellipse">
            <a:avLst/>
          </a:prstGeom>
          <a:blipFill dpi="0" rotWithShape="1">
            <a:blip r:embed="rId2" cstate="print">
              <a:extLst>
                <a:ext uri="{28A0092B-C50C-407E-A947-70E740481C1C}">
                  <a14:useLocalDpi xmlns:a14="http://schemas.microsoft.com/office/drawing/2010/main" xmlns="" val="0"/>
                </a:ext>
              </a:extLst>
            </a:blip>
            <a:srcRect/>
            <a:stretch>
              <a:fillRect/>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3" name="Diagram 12">
            <a:extLst>
              <a:ext uri="{FF2B5EF4-FFF2-40B4-BE49-F238E27FC236}">
                <a16:creationId xmlns:a16="http://schemas.microsoft.com/office/drawing/2014/main" xmlns="" id="{E4ADC975-E43B-9D4D-8209-66F87B681EEF}"/>
              </a:ext>
            </a:extLst>
          </p:cNvPr>
          <p:cNvGraphicFramePr/>
          <p:nvPr>
            <p:extLst>
              <p:ext uri="{D42A27DB-BD31-4B8C-83A1-F6EECF244321}">
                <p14:modId xmlns:p14="http://schemas.microsoft.com/office/powerpoint/2010/main" xmlns="" val="663217369"/>
              </p:ext>
            </p:extLst>
          </p:nvPr>
        </p:nvGraphicFramePr>
        <p:xfrm>
          <a:off x="593437" y="1222966"/>
          <a:ext cx="5340711" cy="3587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a:extLst>
              <a:ext uri="{FF2B5EF4-FFF2-40B4-BE49-F238E27FC236}">
                <a16:creationId xmlns:a16="http://schemas.microsoft.com/office/drawing/2014/main" xmlns="" id="{336DDC8A-306C-A729-BC0E-8045FE3C6A02}"/>
              </a:ext>
            </a:extLst>
          </p:cNvPr>
          <p:cNvGraphicFramePr/>
          <p:nvPr>
            <p:extLst>
              <p:ext uri="{D42A27DB-BD31-4B8C-83A1-F6EECF244321}">
                <p14:modId xmlns:p14="http://schemas.microsoft.com/office/powerpoint/2010/main" xmlns="" val="401357086"/>
              </p:ext>
            </p:extLst>
          </p:nvPr>
        </p:nvGraphicFramePr>
        <p:xfrm>
          <a:off x="4382879" y="599521"/>
          <a:ext cx="5104015" cy="33210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6" name="Diagram 15">
            <a:extLst>
              <a:ext uri="{FF2B5EF4-FFF2-40B4-BE49-F238E27FC236}">
                <a16:creationId xmlns:a16="http://schemas.microsoft.com/office/drawing/2014/main" xmlns="" id="{D0D6DF53-6774-5155-504D-CAD298D19457}"/>
              </a:ext>
            </a:extLst>
          </p:cNvPr>
          <p:cNvGraphicFramePr/>
          <p:nvPr>
            <p:extLst>
              <p:ext uri="{D42A27DB-BD31-4B8C-83A1-F6EECF244321}">
                <p14:modId xmlns:p14="http://schemas.microsoft.com/office/powerpoint/2010/main" xmlns="" val="751361816"/>
              </p:ext>
            </p:extLst>
          </p:nvPr>
        </p:nvGraphicFramePr>
        <p:xfrm>
          <a:off x="4429760" y="2242912"/>
          <a:ext cx="5104015" cy="332101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20" name="Group 19">
            <a:extLst>
              <a:ext uri="{FF2B5EF4-FFF2-40B4-BE49-F238E27FC236}">
                <a16:creationId xmlns:a16="http://schemas.microsoft.com/office/drawing/2014/main" xmlns="" id="{2CA0097A-7164-85ED-3789-D9181F1604E2}"/>
              </a:ext>
            </a:extLst>
          </p:cNvPr>
          <p:cNvGrpSpPr/>
          <p:nvPr/>
        </p:nvGrpSpPr>
        <p:grpSpPr>
          <a:xfrm>
            <a:off x="448965" y="1808225"/>
            <a:ext cx="609580" cy="2443280"/>
            <a:chOff x="1251145" y="1159320"/>
            <a:chExt cx="609580" cy="1269246"/>
          </a:xfrm>
        </p:grpSpPr>
        <p:sp>
          <p:nvSpPr>
            <p:cNvPr id="21" name="Rectangle 20">
              <a:extLst>
                <a:ext uri="{FF2B5EF4-FFF2-40B4-BE49-F238E27FC236}">
                  <a16:creationId xmlns:a16="http://schemas.microsoft.com/office/drawing/2014/main" xmlns="" id="{DCFC70AC-D150-F257-1A00-AB235ADE1E55}"/>
                </a:ext>
              </a:extLst>
            </p:cNvPr>
            <p:cNvSpPr/>
            <p:nvPr/>
          </p:nvSpPr>
          <p:spPr>
            <a:xfrm rot="16200000">
              <a:off x="921312" y="1489153"/>
              <a:ext cx="1269246" cy="609580"/>
            </a:xfrm>
            <a:prstGeom prst="rect">
              <a:avLst/>
            </a:prstGeom>
            <a:ln>
              <a:solidFill>
                <a:schemeClr val="bg1"/>
              </a:solidFill>
            </a:ln>
          </p:spPr>
          <p:style>
            <a:lnRef idx="0">
              <a:schemeClr val="lt1">
                <a:hueOff val="0"/>
                <a:satOff val="0"/>
                <a:lumOff val="0"/>
                <a:alphaOff val="0"/>
              </a:schemeClr>
            </a:lnRef>
            <a:fillRef idx="3">
              <a:schemeClr val="accent3">
                <a:shade val="60000"/>
                <a:hueOff val="0"/>
                <a:satOff val="0"/>
                <a:lumOff val="0"/>
                <a:alphaOff val="0"/>
              </a:schemeClr>
            </a:fillRef>
            <a:effectRef idx="2">
              <a:schemeClr val="accent3">
                <a:shade val="60000"/>
                <a:hueOff val="0"/>
                <a:satOff val="0"/>
                <a:lumOff val="0"/>
                <a:alphaOff val="0"/>
              </a:schemeClr>
            </a:effectRef>
            <a:fontRef idx="minor">
              <a:schemeClr val="lt1"/>
            </a:fontRef>
          </p:style>
        </p:sp>
        <p:sp>
          <p:nvSpPr>
            <p:cNvPr id="22" name="TextBox 21">
              <a:extLst>
                <a:ext uri="{FF2B5EF4-FFF2-40B4-BE49-F238E27FC236}">
                  <a16:creationId xmlns:a16="http://schemas.microsoft.com/office/drawing/2014/main" xmlns="" id="{953E69A9-9CD4-1035-C5F2-73DF01E06F4D}"/>
                </a:ext>
              </a:extLst>
            </p:cNvPr>
            <p:cNvSpPr txBox="1"/>
            <p:nvPr/>
          </p:nvSpPr>
          <p:spPr>
            <a:xfrm rot="16200000">
              <a:off x="921312" y="1489153"/>
              <a:ext cx="1269246" cy="609580"/>
            </a:xfrm>
            <a:prstGeom prst="rect">
              <a:avLst/>
            </a:prstGeom>
            <a:ln>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latin typeface="Arial" panose="020B0604020202020204" pitchFamily="34" charset="0"/>
                  <a:cs typeface="Arial" panose="020B0604020202020204" pitchFamily="34" charset="0"/>
                </a:rPr>
                <a:t>FDC</a:t>
              </a:r>
            </a:p>
          </p:txBody>
        </p:sp>
      </p:grpSp>
      <p:sp>
        <p:nvSpPr>
          <p:cNvPr id="3" name="TextBox 2">
            <a:extLst>
              <a:ext uri="{FF2B5EF4-FFF2-40B4-BE49-F238E27FC236}">
                <a16:creationId xmlns:a16="http://schemas.microsoft.com/office/drawing/2014/main" xmlns="" id="{5D1578C3-279F-6BD9-E891-4579342FA99C}"/>
              </a:ext>
            </a:extLst>
          </p:cNvPr>
          <p:cNvSpPr txBox="1"/>
          <p:nvPr/>
        </p:nvSpPr>
        <p:spPr>
          <a:xfrm>
            <a:off x="8590799" y="4645698"/>
            <a:ext cx="626819" cy="369332"/>
          </a:xfrm>
          <a:prstGeom prst="rect">
            <a:avLst/>
          </a:prstGeom>
          <a:noFill/>
        </p:spPr>
        <p:txBody>
          <a:bodyPr wrap="square">
            <a:spAutoFit/>
          </a:bodyPr>
          <a:lstStyle/>
          <a:p>
            <a:r>
              <a:rPr lang="en-US" b="1" dirty="0"/>
              <a:t>9.</a:t>
            </a:r>
          </a:p>
        </p:txBody>
      </p:sp>
    </p:spTree>
    <p:extLst>
      <p:ext uri="{BB962C8B-B14F-4D97-AF65-F5344CB8AC3E}">
        <p14:creationId xmlns:p14="http://schemas.microsoft.com/office/powerpoint/2010/main" xmlns="" val="1496180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2392"/>
            <a:ext cx="8551477" cy="916230"/>
          </a:xfrm>
        </p:spPr>
        <p:txBody>
          <a:bodyPr>
            <a:noAutofit/>
          </a:bodyPr>
          <a:lstStyle/>
          <a:p>
            <a:r>
              <a:rPr lang="en-US" sz="2800" dirty="0"/>
              <a:t>Operating Investors</a:t>
            </a:r>
            <a:br>
              <a:rPr lang="en-US" sz="2800" dirty="0"/>
            </a:br>
            <a:r>
              <a:rPr lang="en-US" sz="2800" dirty="0"/>
              <a:t>to be migrated to MAPSEZ</a:t>
            </a:r>
          </a:p>
        </p:txBody>
      </p:sp>
      <p:sp>
        <p:nvSpPr>
          <p:cNvPr id="7" name="Oval 6">
            <a:extLst>
              <a:ext uri="{FF2B5EF4-FFF2-40B4-BE49-F238E27FC236}">
                <a16:creationId xmlns:a16="http://schemas.microsoft.com/office/drawing/2014/main" xmlns="" id="{0C23BEDF-1E88-C4D0-B096-B10EC32A0E68}"/>
              </a:ext>
            </a:extLst>
          </p:cNvPr>
          <p:cNvSpPr/>
          <p:nvPr/>
        </p:nvSpPr>
        <p:spPr>
          <a:xfrm>
            <a:off x="7931510" y="0"/>
            <a:ext cx="1068934" cy="1044700"/>
          </a:xfrm>
          <a:prstGeom prst="ellipse">
            <a:avLst/>
          </a:prstGeom>
          <a:blipFill dpi="0" rotWithShape="1">
            <a:blip r:embed="rId2" cstate="print">
              <a:extLst>
                <a:ext uri="{28A0092B-C50C-407E-A947-70E740481C1C}">
                  <a14:useLocalDpi xmlns:a14="http://schemas.microsoft.com/office/drawing/2010/main" xmlns="" val="0"/>
                </a:ext>
              </a:extLst>
            </a:blip>
            <a:srcRect/>
            <a:stretch>
              <a:fillRect/>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Diagram 3">
            <a:extLst>
              <a:ext uri="{FF2B5EF4-FFF2-40B4-BE49-F238E27FC236}">
                <a16:creationId xmlns:a16="http://schemas.microsoft.com/office/drawing/2014/main" xmlns="" id="{05AA05EC-F627-B60F-2655-C9351CF8B2E2}"/>
              </a:ext>
            </a:extLst>
          </p:cNvPr>
          <p:cNvGraphicFramePr/>
          <p:nvPr>
            <p:extLst>
              <p:ext uri="{D42A27DB-BD31-4B8C-83A1-F6EECF244321}">
                <p14:modId xmlns:p14="http://schemas.microsoft.com/office/powerpoint/2010/main" xmlns="" val="3089196108"/>
              </p:ext>
            </p:extLst>
          </p:nvPr>
        </p:nvGraphicFramePr>
        <p:xfrm>
          <a:off x="1517899" y="1220585"/>
          <a:ext cx="6413611" cy="3820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a:extLst>
              <a:ext uri="{FF2B5EF4-FFF2-40B4-BE49-F238E27FC236}">
                <a16:creationId xmlns:a16="http://schemas.microsoft.com/office/drawing/2014/main" xmlns="" id="{E1BBA6EC-AD78-9844-8BEA-601828263C0A}"/>
              </a:ext>
            </a:extLst>
          </p:cNvPr>
          <p:cNvGrpSpPr/>
          <p:nvPr/>
        </p:nvGrpSpPr>
        <p:grpSpPr>
          <a:xfrm>
            <a:off x="448965" y="1808225"/>
            <a:ext cx="609580" cy="2443280"/>
            <a:chOff x="1251145" y="1159320"/>
            <a:chExt cx="609580" cy="1269246"/>
          </a:xfrm>
        </p:grpSpPr>
        <p:sp>
          <p:nvSpPr>
            <p:cNvPr id="6" name="Rectangle 5">
              <a:extLst>
                <a:ext uri="{FF2B5EF4-FFF2-40B4-BE49-F238E27FC236}">
                  <a16:creationId xmlns:a16="http://schemas.microsoft.com/office/drawing/2014/main" xmlns="" id="{1A2D33B4-83B4-C0B6-87A2-FA8D20119EA3}"/>
                </a:ext>
              </a:extLst>
            </p:cNvPr>
            <p:cNvSpPr/>
            <p:nvPr/>
          </p:nvSpPr>
          <p:spPr>
            <a:xfrm rot="16200000">
              <a:off x="921312" y="1489153"/>
              <a:ext cx="1269246" cy="609580"/>
            </a:xfrm>
            <a:prstGeom prst="rect">
              <a:avLst/>
            </a:prstGeom>
            <a:ln>
              <a:solidFill>
                <a:schemeClr val="bg1"/>
              </a:solidFill>
            </a:ln>
          </p:spPr>
          <p:style>
            <a:lnRef idx="0">
              <a:schemeClr val="lt1">
                <a:hueOff val="0"/>
                <a:satOff val="0"/>
                <a:lumOff val="0"/>
                <a:alphaOff val="0"/>
              </a:schemeClr>
            </a:lnRef>
            <a:fillRef idx="3">
              <a:schemeClr val="accent3">
                <a:shade val="60000"/>
                <a:hueOff val="0"/>
                <a:satOff val="0"/>
                <a:lumOff val="0"/>
                <a:alphaOff val="0"/>
              </a:schemeClr>
            </a:fillRef>
            <a:effectRef idx="2">
              <a:schemeClr val="accent3">
                <a:shade val="60000"/>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xmlns="" id="{C7D3F87E-B2CF-C6AC-3A2D-2D4868E24456}"/>
                </a:ext>
              </a:extLst>
            </p:cNvPr>
            <p:cNvSpPr txBox="1"/>
            <p:nvPr/>
          </p:nvSpPr>
          <p:spPr>
            <a:xfrm rot="16200000">
              <a:off x="921312" y="1489153"/>
              <a:ext cx="1269246" cy="609580"/>
            </a:xfrm>
            <a:prstGeom prst="rect">
              <a:avLst/>
            </a:prstGeom>
            <a:ln>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latin typeface="Arial" panose="020B0604020202020204" pitchFamily="34" charset="0"/>
                  <a:cs typeface="Arial" panose="020B0604020202020204" pitchFamily="34" charset="0"/>
                </a:rPr>
                <a:t>FDC</a:t>
              </a:r>
            </a:p>
          </p:txBody>
        </p:sp>
      </p:grpSp>
      <p:sp>
        <p:nvSpPr>
          <p:cNvPr id="3" name="TextBox 2">
            <a:extLst>
              <a:ext uri="{FF2B5EF4-FFF2-40B4-BE49-F238E27FC236}">
                <a16:creationId xmlns:a16="http://schemas.microsoft.com/office/drawing/2014/main" xmlns="" id="{E930B501-1076-9DC5-2D0C-C01F92403972}"/>
              </a:ext>
            </a:extLst>
          </p:cNvPr>
          <p:cNvSpPr txBox="1"/>
          <p:nvPr/>
        </p:nvSpPr>
        <p:spPr>
          <a:xfrm>
            <a:off x="8590799" y="4645698"/>
            <a:ext cx="626819" cy="369332"/>
          </a:xfrm>
          <a:prstGeom prst="rect">
            <a:avLst/>
          </a:prstGeom>
          <a:noFill/>
        </p:spPr>
        <p:txBody>
          <a:bodyPr wrap="square">
            <a:spAutoFit/>
          </a:bodyPr>
          <a:lstStyle/>
          <a:p>
            <a:r>
              <a:rPr lang="en-ZA" b="1" dirty="0"/>
              <a:t>10</a:t>
            </a:r>
            <a:r>
              <a:rPr lang="en-US" b="1" dirty="0"/>
              <a:t>.</a:t>
            </a:r>
          </a:p>
        </p:txBody>
      </p:sp>
    </p:spTree>
    <p:extLst>
      <p:ext uri="{BB962C8B-B14F-4D97-AF65-F5344CB8AC3E}">
        <p14:creationId xmlns:p14="http://schemas.microsoft.com/office/powerpoint/2010/main" xmlns="" val="791947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204"/>
            <a:ext cx="8093363" cy="848291"/>
          </a:xfrm>
        </p:spPr>
        <p:txBody>
          <a:bodyPr>
            <a:noAutofit/>
          </a:bodyPr>
          <a:lstStyle/>
          <a:p>
            <a:r>
              <a:rPr lang="en-US" sz="2800" dirty="0"/>
              <a:t>Investment Promotion </a:t>
            </a:r>
            <a:br>
              <a:rPr lang="en-US" sz="2800" dirty="0"/>
            </a:br>
            <a:r>
              <a:rPr lang="en-US" sz="2800" dirty="0"/>
              <a:t>Since Inception</a:t>
            </a:r>
          </a:p>
        </p:txBody>
      </p:sp>
      <p:sp>
        <p:nvSpPr>
          <p:cNvPr id="7" name="Oval 6">
            <a:extLst>
              <a:ext uri="{FF2B5EF4-FFF2-40B4-BE49-F238E27FC236}">
                <a16:creationId xmlns:a16="http://schemas.microsoft.com/office/drawing/2014/main" xmlns="" id="{0C23BEDF-1E88-C4D0-B096-B10EC32A0E68}"/>
              </a:ext>
            </a:extLst>
          </p:cNvPr>
          <p:cNvSpPr/>
          <p:nvPr/>
        </p:nvSpPr>
        <p:spPr>
          <a:xfrm>
            <a:off x="7931510" y="0"/>
            <a:ext cx="1068934" cy="1044700"/>
          </a:xfrm>
          <a:prstGeom prst="ellipse">
            <a:avLst/>
          </a:prstGeom>
          <a:blipFill dpi="0" rotWithShape="1">
            <a:blip r:embed="rId2" cstate="print">
              <a:extLst>
                <a:ext uri="{28A0092B-C50C-407E-A947-70E740481C1C}">
                  <a14:useLocalDpi xmlns:a14="http://schemas.microsoft.com/office/drawing/2010/main" xmlns="" val="0"/>
                </a:ext>
              </a:extLst>
            </a:blip>
            <a:srcRect/>
            <a:stretch>
              <a:fillRect/>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Content Placeholder 2">
            <a:extLst>
              <a:ext uri="{FF2B5EF4-FFF2-40B4-BE49-F238E27FC236}">
                <a16:creationId xmlns:a16="http://schemas.microsoft.com/office/drawing/2014/main" xmlns="" id="{D97F0BFD-8BBE-73B5-DDAD-61BE69ECE40B}"/>
              </a:ext>
            </a:extLst>
          </p:cNvPr>
          <p:cNvGraphicFramePr>
            <a:graphicFrameLocks noGrp="1"/>
          </p:cNvGraphicFramePr>
          <p:nvPr>
            <p:ph idx="1"/>
            <p:extLst>
              <p:ext uri="{D42A27DB-BD31-4B8C-83A1-F6EECF244321}">
                <p14:modId xmlns:p14="http://schemas.microsoft.com/office/powerpoint/2010/main" xmlns="" val="1985993017"/>
              </p:ext>
            </p:extLst>
          </p:nvPr>
        </p:nvGraphicFramePr>
        <p:xfrm>
          <a:off x="0" y="1098231"/>
          <a:ext cx="4572000" cy="3800728"/>
        </p:xfrm>
        <a:graphic>
          <a:graphicData uri="http://schemas.openxmlformats.org/drawingml/2006/table">
            <a:tbl>
              <a:tblPr firstRow="1" bandRow="1">
                <a:tableStyleId>{46F890A9-2807-4EBB-B81D-B2AA78EC7F39}</a:tableStyleId>
              </a:tblPr>
              <a:tblGrid>
                <a:gridCol w="4572000">
                  <a:extLst>
                    <a:ext uri="{9D8B030D-6E8A-4147-A177-3AD203B41FA5}">
                      <a16:colId xmlns:a16="http://schemas.microsoft.com/office/drawing/2014/main" xmlns="" val="2183361859"/>
                    </a:ext>
                  </a:extLst>
                </a:gridCol>
              </a:tblGrid>
              <a:tr h="99174">
                <a:tc>
                  <a:txBody>
                    <a:bodyPr/>
                    <a:lstStyle/>
                    <a:p>
                      <a:pPr algn="ctr"/>
                      <a:r>
                        <a:rPr lang="en-ZA" sz="1200" dirty="0">
                          <a:solidFill>
                            <a:schemeClr val="tx1"/>
                          </a:solidFill>
                          <a:latin typeface="Arial" panose="020B0604020202020204" pitchFamily="34" charset="0"/>
                          <a:cs typeface="Arial" panose="020B0604020202020204" pitchFamily="34" charset="0"/>
                        </a:rPr>
                        <a:t>Investors Engaged</a:t>
                      </a:r>
                    </a:p>
                  </a:txBody>
                  <a:tcPr marL="68580" marR="68580" marT="34290" marB="34290" anchor="ctr">
                    <a:lnL w="28575" cap="flat" cmpd="sng" algn="ctr">
                      <a:solidFill>
                        <a:srgbClr val="F99E33"/>
                      </a:solidFill>
                      <a:prstDash val="solid"/>
                      <a:round/>
                      <a:headEnd type="none" w="med" len="med"/>
                      <a:tailEnd type="none" w="med" len="med"/>
                    </a:lnL>
                    <a:lnR w="28575" cap="flat" cmpd="sng" algn="ctr">
                      <a:solidFill>
                        <a:srgbClr val="F99E33"/>
                      </a:solidFill>
                      <a:prstDash val="solid"/>
                      <a:round/>
                      <a:headEnd type="none" w="med" len="med"/>
                      <a:tailEnd type="none" w="med" len="med"/>
                    </a:lnR>
                    <a:lnT w="28575" cap="flat" cmpd="sng" algn="ctr">
                      <a:solidFill>
                        <a:srgbClr val="F99E33"/>
                      </a:solidFill>
                      <a:prstDash val="solid"/>
                      <a:round/>
                      <a:headEnd type="none" w="med" len="med"/>
                      <a:tailEnd type="none" w="med" len="med"/>
                    </a:lnT>
                    <a:lnB w="28575" cap="flat" cmpd="sng" algn="ctr">
                      <a:solidFill>
                        <a:srgbClr val="F99E33"/>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702337709"/>
                  </a:ext>
                </a:extLst>
              </a:tr>
              <a:tr h="3549268">
                <a:tc>
                  <a:txBody>
                    <a:bodyPr/>
                    <a:lstStyle/>
                    <a:p>
                      <a:pPr lvl="0" algn="just">
                        <a:buNone/>
                      </a:pPr>
                      <a:r>
                        <a:rPr lang="en-ZA" sz="1200" dirty="0">
                          <a:latin typeface="Arial" panose="020B0604020202020204" pitchFamily="34" charset="0"/>
                          <a:cs typeface="Arial" panose="020B0604020202020204" pitchFamily="34" charset="0"/>
                        </a:rPr>
                        <a:t>Since inception (2017) SEZ has engaged approximately 30  investors</a:t>
                      </a:r>
                    </a:p>
                    <a:p>
                      <a:pPr marL="285750" lvl="0" indent="-285750" algn="just">
                        <a:spcBef>
                          <a:spcPts val="600"/>
                        </a:spcBef>
                        <a:spcAft>
                          <a:spcPts val="600"/>
                        </a:spcAft>
                        <a:buFont typeface="Wingdings" panose="05000000000000000000" pitchFamily="2" charset="2"/>
                        <a:buChar char="§"/>
                      </a:pPr>
                      <a:r>
                        <a:rPr lang="en-ZA" sz="1200" dirty="0">
                          <a:latin typeface="Arial" panose="020B0604020202020204" pitchFamily="34" charset="0"/>
                          <a:cs typeface="Arial" panose="020B0604020202020204" pitchFamily="34" charset="0"/>
                        </a:rPr>
                        <a:t>SEZ submitted two applications for top structure funding to dtic which were approved in</a:t>
                      </a:r>
                      <a:r>
                        <a:rPr lang="en-ZA" sz="1200" b="1" dirty="0">
                          <a:solidFill>
                            <a:schemeClr val="tx1"/>
                          </a:solidFill>
                          <a:latin typeface="Arial" panose="020B0604020202020204" pitchFamily="34" charset="0"/>
                          <a:cs typeface="Arial" panose="020B0604020202020204" pitchFamily="34" charset="0"/>
                        </a:rPr>
                        <a:t> </a:t>
                      </a:r>
                      <a:r>
                        <a:rPr lang="en-ZA" sz="1200" b="0" dirty="0">
                          <a:solidFill>
                            <a:schemeClr val="tx1"/>
                          </a:solidFill>
                          <a:latin typeface="Arial" panose="020B0604020202020204" pitchFamily="34" charset="0"/>
                          <a:cs typeface="Arial" panose="020B0604020202020204" pitchFamily="34" charset="0"/>
                        </a:rPr>
                        <a:t>2017 </a:t>
                      </a:r>
                    </a:p>
                    <a:p>
                      <a:pPr marL="285750" lvl="0" indent="-285750" algn="just">
                        <a:spcBef>
                          <a:spcPts val="600"/>
                        </a:spcBef>
                        <a:spcAft>
                          <a:spcPts val="600"/>
                        </a:spcAft>
                        <a:buFont typeface="Wingdings" panose="05000000000000000000" pitchFamily="2" charset="2"/>
                        <a:buChar char="§"/>
                      </a:pPr>
                      <a:r>
                        <a:rPr lang="en-ZA" sz="1200" dirty="0">
                          <a:latin typeface="Arial" panose="020B0604020202020204" pitchFamily="34" charset="0"/>
                          <a:cs typeface="Arial" panose="020B0604020202020204" pitchFamily="34" charset="0"/>
                        </a:rPr>
                        <a:t>Additional three applications were submitted for top structure funding to dtic in 2018 </a:t>
                      </a:r>
                      <a:r>
                        <a:rPr lang="en-ZA" sz="1050" b="1" dirty="0">
                          <a:latin typeface="Arial" panose="020B0604020202020204" pitchFamily="34" charset="0"/>
                          <a:cs typeface="Arial" panose="020B0604020202020204" pitchFamily="34" charset="0"/>
                        </a:rPr>
                        <a:t>(Botala Energy, VIP Liquor, DALRRD) </a:t>
                      </a:r>
                      <a:endParaRPr lang="en-ZA" sz="1050" b="1" dirty="0">
                        <a:solidFill>
                          <a:srgbClr val="FF0000"/>
                        </a:solidFill>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ZA" sz="1200" dirty="0">
                          <a:latin typeface="Arial" panose="020B0604020202020204" pitchFamily="34" charset="0"/>
                          <a:cs typeface="Arial" panose="020B0604020202020204" pitchFamily="34" charset="0"/>
                        </a:rPr>
                        <a:t>Four more applications for top structure funding were  submitted to the dtic in August 2020 </a:t>
                      </a:r>
                      <a:r>
                        <a:rPr lang="en-ZA" sz="1050" b="1" dirty="0">
                          <a:latin typeface="Arial" panose="020B0604020202020204" pitchFamily="34" charset="0"/>
                          <a:cs typeface="Arial" panose="020B0604020202020204" pitchFamily="34" charset="0"/>
                        </a:rPr>
                        <a:t>(Molend Tech, Eggnificent, Lightfield and Afristarch) </a:t>
                      </a:r>
                    </a:p>
                    <a:p>
                      <a:pPr marL="285750" marR="0" lvl="0"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ZA" sz="1200" dirty="0">
                          <a:latin typeface="Arial" panose="020B0604020202020204" pitchFamily="34" charset="0"/>
                          <a:cs typeface="Arial" panose="020B0604020202020204" pitchFamily="34" charset="0"/>
                        </a:rPr>
                        <a:t>In 2020 MAPSEZ encouraged two investors to utilise their own funding as an alternative funding model in the absence of a capital budget </a:t>
                      </a:r>
                      <a:r>
                        <a:rPr lang="en-ZA" sz="1100" b="1" dirty="0">
                          <a:latin typeface="Arial" panose="020B0604020202020204" pitchFamily="34" charset="0"/>
                          <a:cs typeface="Arial" panose="020B0604020202020204" pitchFamily="34" charset="0"/>
                        </a:rPr>
                        <a:t>(</a:t>
                      </a:r>
                      <a:r>
                        <a:rPr lang="en-ZA" sz="1050" b="1" dirty="0">
                          <a:latin typeface="Arial" panose="020B0604020202020204" pitchFamily="34" charset="0"/>
                          <a:cs typeface="Arial" panose="020B0604020202020204" pitchFamily="34" charset="0"/>
                        </a:rPr>
                        <a:t>Steynsburg Pork and Intabazwe Agri) </a:t>
                      </a:r>
                      <a:endParaRPr lang="en-ZA" sz="1050" b="1" dirty="0">
                        <a:solidFill>
                          <a:srgbClr val="FF0000"/>
                        </a:solidFill>
                        <a:latin typeface="Arial" panose="020B0604020202020204" pitchFamily="34" charset="0"/>
                        <a:cs typeface="Arial" panose="020B0604020202020204" pitchFamily="34" charset="0"/>
                      </a:endParaRPr>
                    </a:p>
                    <a:p>
                      <a:pPr lvl="0" algn="just">
                        <a:spcBef>
                          <a:spcPts val="600"/>
                        </a:spcBef>
                        <a:spcAft>
                          <a:spcPts val="600"/>
                        </a:spcAft>
                        <a:buNone/>
                      </a:pPr>
                      <a:r>
                        <a:rPr lang="en-ZA" sz="1200" b="0" dirty="0">
                          <a:solidFill>
                            <a:schemeClr val="tx1"/>
                          </a:solidFill>
                          <a:latin typeface="Arial" panose="020B0604020202020204" pitchFamily="34" charset="0"/>
                          <a:cs typeface="Arial" panose="020B0604020202020204" pitchFamily="34" charset="0"/>
                        </a:rPr>
                        <a:t>The estimated total investment value of all these  investments is </a:t>
                      </a:r>
                      <a:r>
                        <a:rPr lang="en-ZA" sz="1200" b="1" dirty="0">
                          <a:solidFill>
                            <a:schemeClr val="tx1"/>
                          </a:solidFill>
                          <a:latin typeface="Arial" panose="020B0604020202020204" pitchFamily="34" charset="0"/>
                          <a:cs typeface="Arial" panose="020B0604020202020204" pitchFamily="34" charset="0"/>
                        </a:rPr>
                        <a:t>R 5.141 billion </a:t>
                      </a:r>
                      <a:r>
                        <a:rPr lang="en-ZA" sz="1200" b="0" dirty="0">
                          <a:solidFill>
                            <a:schemeClr val="tx1"/>
                          </a:solidFill>
                          <a:latin typeface="Arial" panose="020B0604020202020204" pitchFamily="34" charset="0"/>
                          <a:cs typeface="Arial" panose="020B0604020202020204" pitchFamily="34" charset="0"/>
                        </a:rPr>
                        <a:t>and are expected to create an estimated number of </a:t>
                      </a:r>
                      <a:r>
                        <a:rPr lang="en-ZA" sz="1200" b="1" dirty="0">
                          <a:solidFill>
                            <a:schemeClr val="tx1"/>
                          </a:solidFill>
                          <a:latin typeface="Arial" panose="020B0604020202020204" pitchFamily="34" charset="0"/>
                          <a:cs typeface="Arial" panose="020B0604020202020204" pitchFamily="34" charset="0"/>
                        </a:rPr>
                        <a:t>684 jobs. </a:t>
                      </a:r>
                      <a:endParaRPr lang="en-ZA" sz="1200" b="1" dirty="0">
                        <a:solidFill>
                          <a:srgbClr val="FF0000"/>
                        </a:solidFill>
                        <a:latin typeface="Arial" panose="020B0604020202020204" pitchFamily="34" charset="0"/>
                        <a:cs typeface="Arial" panose="020B0604020202020204" pitchFamily="34" charset="0"/>
                      </a:endParaRPr>
                    </a:p>
                  </a:txBody>
                  <a:tcPr marL="68580" marR="68580" marT="34290" marB="34290">
                    <a:lnL w="28575" cap="flat" cmpd="sng" algn="ctr">
                      <a:solidFill>
                        <a:srgbClr val="F99E33"/>
                      </a:solidFill>
                      <a:prstDash val="solid"/>
                      <a:round/>
                      <a:headEnd type="none" w="med" len="med"/>
                      <a:tailEnd type="none" w="med" len="med"/>
                    </a:lnL>
                    <a:lnR w="28575" cap="flat" cmpd="sng" algn="ctr">
                      <a:solidFill>
                        <a:srgbClr val="F99E33"/>
                      </a:solidFill>
                      <a:prstDash val="solid"/>
                      <a:round/>
                      <a:headEnd type="none" w="med" len="med"/>
                      <a:tailEnd type="none" w="med" len="med"/>
                    </a:lnR>
                    <a:lnT w="28575" cap="flat" cmpd="sng" algn="ctr">
                      <a:solidFill>
                        <a:srgbClr val="F99E33"/>
                      </a:solidFill>
                      <a:prstDash val="solid"/>
                      <a:round/>
                      <a:headEnd type="none" w="med" len="med"/>
                      <a:tailEnd type="none" w="med" len="med"/>
                    </a:lnT>
                    <a:lnB w="28575" cap="flat" cmpd="sng" algn="ctr">
                      <a:solidFill>
                        <a:srgbClr val="F99E33"/>
                      </a:solidFill>
                      <a:prstDash val="solid"/>
                      <a:round/>
                      <a:headEnd type="none" w="med" len="med"/>
                      <a:tailEnd type="none" w="med" len="med"/>
                    </a:lnB>
                    <a:solidFill>
                      <a:schemeClr val="bg1"/>
                    </a:solidFill>
                  </a:tcPr>
                </a:tc>
                <a:extLst>
                  <a:ext uri="{0D108BD9-81ED-4DB2-BD59-A6C34878D82A}">
                    <a16:rowId xmlns:a16="http://schemas.microsoft.com/office/drawing/2014/main" xmlns="" val="2605110044"/>
                  </a:ext>
                </a:extLst>
              </a:tr>
            </a:tbl>
          </a:graphicData>
        </a:graphic>
      </p:graphicFrame>
      <p:graphicFrame>
        <p:nvGraphicFramePr>
          <p:cNvPr id="11" name="Content Placeholder 2">
            <a:extLst>
              <a:ext uri="{FF2B5EF4-FFF2-40B4-BE49-F238E27FC236}">
                <a16:creationId xmlns:a16="http://schemas.microsoft.com/office/drawing/2014/main" xmlns="" id="{04F17DFC-9CFB-6E7F-B512-00268EBC97C1}"/>
              </a:ext>
            </a:extLst>
          </p:cNvPr>
          <p:cNvGraphicFramePr>
            <a:graphicFrameLocks/>
          </p:cNvGraphicFramePr>
          <p:nvPr>
            <p:extLst>
              <p:ext uri="{D42A27DB-BD31-4B8C-83A1-F6EECF244321}">
                <p14:modId xmlns:p14="http://schemas.microsoft.com/office/powerpoint/2010/main" xmlns="" val="1579304156"/>
              </p:ext>
            </p:extLst>
          </p:nvPr>
        </p:nvGraphicFramePr>
        <p:xfrm>
          <a:off x="4572000" y="1098231"/>
          <a:ext cx="4572001" cy="3800728"/>
        </p:xfrm>
        <a:graphic>
          <a:graphicData uri="http://schemas.openxmlformats.org/drawingml/2006/table">
            <a:tbl>
              <a:tblPr firstRow="1" bandRow="1">
                <a:tableStyleId>{46F890A9-2807-4EBB-B81D-B2AA78EC7F39}</a:tableStyleId>
              </a:tblPr>
              <a:tblGrid>
                <a:gridCol w="4572001">
                  <a:extLst>
                    <a:ext uri="{9D8B030D-6E8A-4147-A177-3AD203B41FA5}">
                      <a16:colId xmlns:a16="http://schemas.microsoft.com/office/drawing/2014/main" xmlns="" val="2183361859"/>
                    </a:ext>
                  </a:extLst>
                </a:gridCol>
              </a:tblGrid>
              <a:tr h="260483">
                <a:tc>
                  <a:txBody>
                    <a:bodyPr/>
                    <a:lstStyle/>
                    <a:p>
                      <a:pPr algn="ctr"/>
                      <a:r>
                        <a:rPr lang="en-ZA" sz="1200" dirty="0">
                          <a:solidFill>
                            <a:schemeClr val="tx1"/>
                          </a:solidFill>
                          <a:latin typeface="Arial" panose="020B0604020202020204" pitchFamily="34" charset="0"/>
                          <a:cs typeface="Arial" panose="020B0604020202020204" pitchFamily="34" charset="0"/>
                        </a:rPr>
                        <a:t>Leases Signed</a:t>
                      </a:r>
                    </a:p>
                  </a:txBody>
                  <a:tcPr marL="68580" marR="68580" marT="34290" marB="34290" anchor="ctr">
                    <a:lnL w="28575" cap="flat" cmpd="sng" algn="ctr">
                      <a:solidFill>
                        <a:srgbClr val="F99E33"/>
                      </a:solidFill>
                      <a:prstDash val="solid"/>
                      <a:round/>
                      <a:headEnd type="none" w="med" len="med"/>
                      <a:tailEnd type="none" w="med" len="med"/>
                    </a:lnL>
                    <a:lnR w="28575" cap="flat" cmpd="sng" algn="ctr">
                      <a:solidFill>
                        <a:srgbClr val="F99E33"/>
                      </a:solidFill>
                      <a:prstDash val="solid"/>
                      <a:round/>
                      <a:headEnd type="none" w="med" len="med"/>
                      <a:tailEnd type="none" w="med" len="med"/>
                    </a:lnR>
                    <a:lnT w="28575" cap="flat" cmpd="sng" algn="ctr">
                      <a:solidFill>
                        <a:srgbClr val="F99E33"/>
                      </a:solidFill>
                      <a:prstDash val="solid"/>
                      <a:round/>
                      <a:headEnd type="none" w="med" len="med"/>
                      <a:tailEnd type="none" w="med" len="med"/>
                    </a:lnT>
                    <a:lnB w="28575" cap="flat" cmpd="sng" algn="ctr">
                      <a:solidFill>
                        <a:srgbClr val="F99E33"/>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702337709"/>
                  </a:ext>
                </a:extLst>
              </a:tr>
              <a:tr h="3540245">
                <a:tc>
                  <a:txBody>
                    <a:bodyPr/>
                    <a:lstStyle/>
                    <a:p>
                      <a:pPr marL="228600" lvl="0" indent="-228600" algn="just">
                        <a:lnSpc>
                          <a:spcPct val="100000"/>
                        </a:lnSpc>
                        <a:spcBef>
                          <a:spcPts val="1800"/>
                        </a:spcBef>
                        <a:spcAft>
                          <a:spcPts val="600"/>
                        </a:spcAft>
                        <a:buFont typeface="Wingdings" panose="05000000000000000000" pitchFamily="2" charset="2"/>
                        <a:buChar char="§"/>
                      </a:pPr>
                      <a:endParaRPr lang="en-ZA" sz="1200" dirty="0">
                        <a:latin typeface="Arial" panose="020B0604020202020204" pitchFamily="34" charset="0"/>
                        <a:cs typeface="Arial" panose="020B0604020202020204" pitchFamily="34" charset="0"/>
                      </a:endParaRPr>
                    </a:p>
                    <a:p>
                      <a:pPr marL="228600" lvl="0" indent="-228600" algn="just">
                        <a:lnSpc>
                          <a:spcPct val="100000"/>
                        </a:lnSpc>
                        <a:spcBef>
                          <a:spcPts val="600"/>
                        </a:spcBef>
                        <a:spcAft>
                          <a:spcPts val="600"/>
                        </a:spcAft>
                        <a:buFont typeface="Wingdings" panose="05000000000000000000" pitchFamily="2" charset="2"/>
                        <a:buChar char="§"/>
                      </a:pPr>
                      <a:r>
                        <a:rPr lang="en-ZA" sz="1200" dirty="0">
                          <a:latin typeface="Arial" panose="020B0604020202020204" pitchFamily="34" charset="0"/>
                          <a:cs typeface="Arial" panose="020B0604020202020204" pitchFamily="34" charset="0"/>
                        </a:rPr>
                        <a:t>One lease agreement was entered into with Kevali Chemicals (</a:t>
                      </a:r>
                      <a:r>
                        <a:rPr lang="en-ZA" sz="1200" b="1" dirty="0">
                          <a:latin typeface="Arial" panose="020B0604020202020204" pitchFamily="34" charset="0"/>
                          <a:cs typeface="Arial" panose="020B0604020202020204" pitchFamily="34" charset="0"/>
                        </a:rPr>
                        <a:t>inv. value R 383m</a:t>
                      </a:r>
                      <a:r>
                        <a:rPr lang="en-ZA" sz="1200" dirty="0">
                          <a:latin typeface="Arial" panose="020B0604020202020204" pitchFamily="34" charset="0"/>
                          <a:cs typeface="Arial" panose="020B0604020202020204" pitchFamily="34" charset="0"/>
                        </a:rPr>
                        <a:t>) in 2018. </a:t>
                      </a:r>
                    </a:p>
                    <a:p>
                      <a:pPr marL="228600" lvl="0" indent="-228600" algn="just">
                        <a:lnSpc>
                          <a:spcPct val="100000"/>
                        </a:lnSpc>
                        <a:spcBef>
                          <a:spcPts val="600"/>
                        </a:spcBef>
                        <a:spcAft>
                          <a:spcPts val="600"/>
                        </a:spcAft>
                        <a:buFont typeface="Wingdings" panose="05000000000000000000" pitchFamily="2" charset="2"/>
                        <a:buChar char="§"/>
                      </a:pPr>
                      <a:r>
                        <a:rPr lang="en-ZA" sz="1200" dirty="0">
                          <a:latin typeface="Arial" panose="020B0604020202020204" pitchFamily="34" charset="0"/>
                          <a:cs typeface="Arial" panose="020B0604020202020204" pitchFamily="34" charset="0"/>
                        </a:rPr>
                        <a:t>Three  additional leases for the below listed investors were concluded by end of October 2019:</a:t>
                      </a:r>
                      <a:endParaRPr lang="en-US" sz="1200" dirty="0">
                        <a:latin typeface="Arial" panose="020B0604020202020204" pitchFamily="34" charset="0"/>
                        <a:cs typeface="Arial" panose="020B0604020202020204" pitchFamily="34" charset="0"/>
                      </a:endParaRPr>
                    </a:p>
                    <a:p>
                      <a:pPr marL="723900" lvl="1" indent="-266700" algn="l">
                        <a:lnSpc>
                          <a:spcPct val="100000"/>
                        </a:lnSpc>
                        <a:spcBef>
                          <a:spcPts val="600"/>
                        </a:spcBef>
                        <a:spcAft>
                          <a:spcPts val="600"/>
                        </a:spcAft>
                        <a:buFont typeface="+mj-lt"/>
                        <a:buAutoNum type="arabicPeriod"/>
                      </a:pPr>
                      <a:r>
                        <a:rPr lang="en-US" sz="1200" dirty="0">
                          <a:solidFill>
                            <a:schemeClr val="tx1"/>
                          </a:solidFill>
                          <a:latin typeface="Arial" panose="020B0604020202020204" pitchFamily="34" charset="0"/>
                          <a:ea typeface="Abadi MT Condensed Extra Bold" charset="0"/>
                          <a:cs typeface="Arial" panose="020B0604020202020204" pitchFamily="34" charset="0"/>
                        </a:rPr>
                        <a:t>No 1 Hair Industry </a:t>
                      </a:r>
                      <a:r>
                        <a:rPr lang="en-US" sz="1200" b="1" dirty="0">
                          <a:solidFill>
                            <a:schemeClr val="tx1"/>
                          </a:solidFill>
                          <a:latin typeface="Arial" panose="020B0604020202020204" pitchFamily="34" charset="0"/>
                          <a:ea typeface="Abadi MT Condensed Extra Bold" charset="0"/>
                          <a:cs typeface="Arial" panose="020B0604020202020204" pitchFamily="34" charset="0"/>
                        </a:rPr>
                        <a:t>(inv value R 114m</a:t>
                      </a:r>
                      <a:r>
                        <a:rPr lang="en-US" sz="1200" dirty="0">
                          <a:solidFill>
                            <a:schemeClr val="tx1"/>
                          </a:solidFill>
                          <a:latin typeface="Arial" panose="020B0604020202020204" pitchFamily="34" charset="0"/>
                          <a:ea typeface="Abadi MT Condensed Extra Bold" charset="0"/>
                          <a:cs typeface="Arial" panose="020B0604020202020204" pitchFamily="34" charset="0"/>
                        </a:rPr>
                        <a:t>) </a:t>
                      </a:r>
                      <a:endParaRPr lang="en-US" sz="1200" dirty="0">
                        <a:solidFill>
                          <a:schemeClr val="tx1"/>
                        </a:solidFill>
                        <a:latin typeface="Arial" panose="020B0604020202020204" pitchFamily="34" charset="0"/>
                        <a:cs typeface="Arial" panose="020B0604020202020204" pitchFamily="34" charset="0"/>
                      </a:endParaRPr>
                    </a:p>
                    <a:p>
                      <a:pPr marL="723900" lvl="1" indent="-266700" algn="l">
                        <a:lnSpc>
                          <a:spcPct val="100000"/>
                        </a:lnSpc>
                        <a:spcBef>
                          <a:spcPts val="600"/>
                        </a:spcBef>
                        <a:spcAft>
                          <a:spcPts val="600"/>
                        </a:spcAft>
                        <a:buFont typeface="+mj-lt"/>
                        <a:buAutoNum type="arabicPeriod"/>
                      </a:pPr>
                      <a:r>
                        <a:rPr lang="en-US" sz="1200" dirty="0">
                          <a:solidFill>
                            <a:schemeClr val="tx1"/>
                          </a:solidFill>
                          <a:latin typeface="Arial" panose="020B0604020202020204" pitchFamily="34" charset="0"/>
                          <a:ea typeface="Abadi MT Condensed Extra Bold" charset="0"/>
                          <a:cs typeface="Arial" panose="020B0604020202020204" pitchFamily="34" charset="0"/>
                        </a:rPr>
                        <a:t>Steynsburg Pork  Abattoir (</a:t>
                      </a:r>
                      <a:r>
                        <a:rPr lang="en-US" sz="1200" b="1" dirty="0">
                          <a:solidFill>
                            <a:schemeClr val="tx1"/>
                          </a:solidFill>
                          <a:latin typeface="Arial" panose="020B0604020202020204" pitchFamily="34" charset="0"/>
                          <a:ea typeface="Abadi MT Condensed Extra Bold" charset="0"/>
                          <a:cs typeface="Arial" panose="020B0604020202020204" pitchFamily="34" charset="0"/>
                        </a:rPr>
                        <a:t>inv value R 450m</a:t>
                      </a:r>
                      <a:r>
                        <a:rPr lang="en-US" sz="1200" dirty="0">
                          <a:solidFill>
                            <a:schemeClr val="tx1"/>
                          </a:solidFill>
                          <a:latin typeface="Arial" panose="020B0604020202020204" pitchFamily="34" charset="0"/>
                          <a:ea typeface="Abadi MT Condensed Extra Bold" charset="0"/>
                          <a:cs typeface="Arial" panose="020B0604020202020204" pitchFamily="34" charset="0"/>
                        </a:rPr>
                        <a:t>)</a:t>
                      </a:r>
                      <a:endParaRPr lang="en-US" sz="1200" dirty="0">
                        <a:solidFill>
                          <a:schemeClr val="tx1"/>
                        </a:solidFill>
                        <a:latin typeface="Arial" panose="020B0604020202020204" pitchFamily="34" charset="0"/>
                        <a:cs typeface="Arial" panose="020B0604020202020204" pitchFamily="34" charset="0"/>
                      </a:endParaRPr>
                    </a:p>
                    <a:p>
                      <a:pPr marL="723900" lvl="1" indent="-266700" algn="l">
                        <a:lnSpc>
                          <a:spcPct val="100000"/>
                        </a:lnSpc>
                        <a:spcBef>
                          <a:spcPts val="600"/>
                        </a:spcBef>
                        <a:spcAft>
                          <a:spcPts val="600"/>
                        </a:spcAft>
                        <a:buFont typeface="+mj-lt"/>
                        <a:buAutoNum type="arabicPeriod"/>
                      </a:pPr>
                      <a:r>
                        <a:rPr lang="en-ZA" sz="1200" b="0" dirty="0">
                          <a:latin typeface="Arial" panose="020B0604020202020204" pitchFamily="34" charset="0"/>
                          <a:ea typeface="Abadi MT Condensed Extra Bold" charset="0"/>
                          <a:cs typeface="Arial" panose="020B0604020202020204" pitchFamily="34" charset="0"/>
                        </a:rPr>
                        <a:t>Ensign / Intabazwe Agri  (</a:t>
                      </a:r>
                      <a:r>
                        <a:rPr lang="en-ZA" sz="1200" b="1" dirty="0">
                          <a:latin typeface="Arial" panose="020B0604020202020204" pitchFamily="34" charset="0"/>
                          <a:ea typeface="Abadi MT Condensed Extra Bold" charset="0"/>
                          <a:cs typeface="Arial" panose="020B0604020202020204" pitchFamily="34" charset="0"/>
                        </a:rPr>
                        <a:t>inv value R 78m</a:t>
                      </a:r>
                      <a:r>
                        <a:rPr lang="en-ZA" sz="1200" b="0" dirty="0">
                          <a:latin typeface="Arial" panose="020B0604020202020204" pitchFamily="34" charset="0"/>
                          <a:ea typeface="Abadi MT Condensed Extra Bold"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a:p>
                      <a:pPr marL="0" lvl="0" indent="0" algn="l">
                        <a:lnSpc>
                          <a:spcPct val="100000"/>
                        </a:lnSpc>
                        <a:spcBef>
                          <a:spcPts val="600"/>
                        </a:spcBef>
                        <a:spcAft>
                          <a:spcPts val="600"/>
                        </a:spcAft>
                        <a:buFont typeface="+mj-lt"/>
                        <a:buNone/>
                      </a:pPr>
                      <a:r>
                        <a:rPr lang="en-ZA" sz="1200" i="0" dirty="0">
                          <a:latin typeface="Arial" panose="020B0604020202020204" pitchFamily="34" charset="0"/>
                          <a:cs typeface="Arial" panose="020B0604020202020204" pitchFamily="34" charset="0"/>
                        </a:rPr>
                        <a:t>The total investment value for the above four approved investors is: </a:t>
                      </a:r>
                      <a:r>
                        <a:rPr lang="en-ZA" sz="1200" b="1" i="0" dirty="0">
                          <a:latin typeface="Arial" panose="020B0604020202020204" pitchFamily="34" charset="0"/>
                          <a:cs typeface="Arial" panose="020B0604020202020204" pitchFamily="34" charset="0"/>
                        </a:rPr>
                        <a:t>R 1.025 billion </a:t>
                      </a:r>
                      <a:endParaRPr lang="en-US" sz="1200" b="1" i="0" dirty="0">
                        <a:latin typeface="Arial" panose="020B0604020202020204" pitchFamily="34" charset="0"/>
                        <a:cs typeface="Arial" panose="020B0604020202020204" pitchFamily="34" charset="0"/>
                      </a:endParaRPr>
                    </a:p>
                  </a:txBody>
                  <a:tcPr marL="68580" marR="68580" marT="34290" marB="34290">
                    <a:lnL w="28575" cap="flat" cmpd="sng" algn="ctr">
                      <a:solidFill>
                        <a:srgbClr val="F99E33"/>
                      </a:solidFill>
                      <a:prstDash val="solid"/>
                      <a:round/>
                      <a:headEnd type="none" w="med" len="med"/>
                      <a:tailEnd type="none" w="med" len="med"/>
                    </a:lnL>
                    <a:lnR w="28575" cap="flat" cmpd="sng" algn="ctr">
                      <a:solidFill>
                        <a:srgbClr val="F99E33"/>
                      </a:solidFill>
                      <a:prstDash val="solid"/>
                      <a:round/>
                      <a:headEnd type="none" w="med" len="med"/>
                      <a:tailEnd type="none" w="med" len="med"/>
                    </a:lnR>
                    <a:lnT w="28575" cap="flat" cmpd="sng" algn="ctr">
                      <a:solidFill>
                        <a:srgbClr val="F99E33"/>
                      </a:solidFill>
                      <a:prstDash val="solid"/>
                      <a:round/>
                      <a:headEnd type="none" w="med" len="med"/>
                      <a:tailEnd type="none" w="med" len="med"/>
                    </a:lnT>
                    <a:lnB w="28575" cap="flat" cmpd="sng" algn="ctr">
                      <a:solidFill>
                        <a:srgbClr val="F99E33"/>
                      </a:solidFill>
                      <a:prstDash val="solid"/>
                      <a:round/>
                      <a:headEnd type="none" w="med" len="med"/>
                      <a:tailEnd type="none" w="med" len="med"/>
                    </a:lnB>
                    <a:solidFill>
                      <a:schemeClr val="bg1"/>
                    </a:solidFill>
                  </a:tcPr>
                </a:tc>
                <a:extLst>
                  <a:ext uri="{0D108BD9-81ED-4DB2-BD59-A6C34878D82A}">
                    <a16:rowId xmlns:a16="http://schemas.microsoft.com/office/drawing/2014/main" xmlns="" val="2605110044"/>
                  </a:ext>
                </a:extLst>
              </a:tr>
            </a:tbl>
          </a:graphicData>
        </a:graphic>
      </p:graphicFrame>
      <p:sp>
        <p:nvSpPr>
          <p:cNvPr id="3" name="TextBox 2">
            <a:extLst>
              <a:ext uri="{FF2B5EF4-FFF2-40B4-BE49-F238E27FC236}">
                <a16:creationId xmlns:a16="http://schemas.microsoft.com/office/drawing/2014/main" xmlns="" id="{DCA6C279-919D-7A73-DDE0-73B777569E10}"/>
              </a:ext>
            </a:extLst>
          </p:cNvPr>
          <p:cNvSpPr txBox="1"/>
          <p:nvPr/>
        </p:nvSpPr>
        <p:spPr>
          <a:xfrm>
            <a:off x="8687034" y="4815574"/>
            <a:ext cx="626819" cy="369332"/>
          </a:xfrm>
          <a:prstGeom prst="rect">
            <a:avLst/>
          </a:prstGeom>
          <a:noFill/>
        </p:spPr>
        <p:txBody>
          <a:bodyPr wrap="square">
            <a:spAutoFit/>
          </a:bodyPr>
          <a:lstStyle/>
          <a:p>
            <a:r>
              <a:rPr lang="en-ZA" b="1" dirty="0"/>
              <a:t>11</a:t>
            </a:r>
            <a:r>
              <a:rPr lang="en-US" b="1" dirty="0"/>
              <a:t>.</a:t>
            </a:r>
          </a:p>
        </p:txBody>
      </p:sp>
    </p:spTree>
    <p:extLst>
      <p:ext uri="{BB962C8B-B14F-4D97-AF65-F5344CB8AC3E}">
        <p14:creationId xmlns:p14="http://schemas.microsoft.com/office/powerpoint/2010/main" xmlns="" val="1883898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96" y="210230"/>
            <a:ext cx="8093363" cy="848291"/>
          </a:xfrm>
        </p:spPr>
        <p:txBody>
          <a:bodyPr>
            <a:normAutofit/>
          </a:bodyPr>
          <a:lstStyle/>
          <a:p>
            <a:r>
              <a:rPr lang="en-US" sz="3200" dirty="0"/>
              <a:t>Investment Promotion </a:t>
            </a:r>
          </a:p>
        </p:txBody>
      </p:sp>
      <p:sp>
        <p:nvSpPr>
          <p:cNvPr id="7" name="Oval 6">
            <a:extLst>
              <a:ext uri="{FF2B5EF4-FFF2-40B4-BE49-F238E27FC236}">
                <a16:creationId xmlns:a16="http://schemas.microsoft.com/office/drawing/2014/main" xmlns="" id="{0C23BEDF-1E88-C4D0-B096-B10EC32A0E68}"/>
              </a:ext>
            </a:extLst>
          </p:cNvPr>
          <p:cNvSpPr/>
          <p:nvPr/>
        </p:nvSpPr>
        <p:spPr>
          <a:xfrm>
            <a:off x="7931510" y="0"/>
            <a:ext cx="1068934" cy="1044700"/>
          </a:xfrm>
          <a:prstGeom prst="ellipse">
            <a:avLst/>
          </a:prstGeom>
          <a:blipFill dpi="0" rotWithShape="1">
            <a:blip r:embed="rId3" cstate="print">
              <a:extLst>
                <a:ext uri="{28A0092B-C50C-407E-A947-70E740481C1C}">
                  <a14:useLocalDpi xmlns:a14="http://schemas.microsoft.com/office/drawing/2010/main" xmlns="" val="0"/>
                </a:ext>
              </a:extLst>
            </a:blip>
            <a:srcRect/>
            <a:stretch>
              <a:fillRect/>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3" name="Content Placeholder 2">
            <a:extLst>
              <a:ext uri="{FF2B5EF4-FFF2-40B4-BE49-F238E27FC236}">
                <a16:creationId xmlns:a16="http://schemas.microsoft.com/office/drawing/2014/main" xmlns="" id="{804C775A-41A5-C907-3E8E-9A6AB7C29BE8}"/>
              </a:ext>
            </a:extLst>
          </p:cNvPr>
          <p:cNvGraphicFramePr>
            <a:graphicFrameLocks noGrp="1"/>
          </p:cNvGraphicFramePr>
          <p:nvPr>
            <p:ph idx="1"/>
            <p:extLst>
              <p:ext uri="{D42A27DB-BD31-4B8C-83A1-F6EECF244321}">
                <p14:modId xmlns:p14="http://schemas.microsoft.com/office/powerpoint/2010/main" xmlns="" val="1071952871"/>
              </p:ext>
            </p:extLst>
          </p:nvPr>
        </p:nvGraphicFramePr>
        <p:xfrm>
          <a:off x="46380" y="1194469"/>
          <a:ext cx="9097620" cy="3760100"/>
        </p:xfrm>
        <a:graphic>
          <a:graphicData uri="http://schemas.openxmlformats.org/drawingml/2006/table">
            <a:tbl>
              <a:tblPr firstRow="1" bandRow="1">
                <a:tableStyleId>{46F890A9-2807-4EBB-B81D-B2AA78EC7F39}</a:tableStyleId>
              </a:tblPr>
              <a:tblGrid>
                <a:gridCol w="9097620">
                  <a:extLst>
                    <a:ext uri="{9D8B030D-6E8A-4147-A177-3AD203B41FA5}">
                      <a16:colId xmlns:a16="http://schemas.microsoft.com/office/drawing/2014/main" xmlns="" val="2183361859"/>
                    </a:ext>
                  </a:extLst>
                </a:gridCol>
              </a:tblGrid>
              <a:tr h="356866">
                <a:tc>
                  <a:txBody>
                    <a:bodyPr/>
                    <a:lstStyle/>
                    <a:p>
                      <a:pPr algn="ctr"/>
                      <a:r>
                        <a:rPr lang="en-ZA" sz="1400" dirty="0">
                          <a:solidFill>
                            <a:schemeClr val="tx1"/>
                          </a:solidFill>
                          <a:latin typeface="Arial" panose="020B0604020202020204" pitchFamily="34" charset="0"/>
                          <a:cs typeface="Arial" panose="020B0604020202020204" pitchFamily="34" charset="0"/>
                        </a:rPr>
                        <a:t>Investors Attracted in 2020</a:t>
                      </a:r>
                    </a:p>
                  </a:txBody>
                  <a:tcPr anchor="ctr">
                    <a:lnL w="28575" cap="flat" cmpd="sng" algn="ctr">
                      <a:solidFill>
                        <a:srgbClr val="F99E33"/>
                      </a:solidFill>
                      <a:prstDash val="solid"/>
                      <a:round/>
                      <a:headEnd type="none" w="med" len="med"/>
                      <a:tailEnd type="none" w="med" len="med"/>
                    </a:lnL>
                    <a:lnR w="28575" cap="flat" cmpd="sng" algn="ctr">
                      <a:solidFill>
                        <a:srgbClr val="F99E33"/>
                      </a:solidFill>
                      <a:prstDash val="solid"/>
                      <a:round/>
                      <a:headEnd type="none" w="med" len="med"/>
                      <a:tailEnd type="none" w="med" len="med"/>
                    </a:lnR>
                    <a:lnT w="28575" cap="flat" cmpd="sng" algn="ctr">
                      <a:solidFill>
                        <a:srgbClr val="F99E33"/>
                      </a:solidFill>
                      <a:prstDash val="solid"/>
                      <a:round/>
                      <a:headEnd type="none" w="med" len="med"/>
                      <a:tailEnd type="none" w="med" len="med"/>
                    </a:lnT>
                    <a:lnB w="28575" cap="flat" cmpd="sng" algn="ctr">
                      <a:solidFill>
                        <a:srgbClr val="F99E33"/>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702337709"/>
                  </a:ext>
                </a:extLst>
              </a:tr>
              <a:tr h="3403234">
                <a:tc>
                  <a:txBody>
                    <a:bodyPr/>
                    <a:lstStyle/>
                    <a:p>
                      <a:pPr marL="0" lvl="0" indent="0" algn="just">
                        <a:spcBef>
                          <a:spcPct val="0"/>
                        </a:spcBef>
                        <a:spcAft>
                          <a:spcPct val="15000"/>
                        </a:spcAft>
                        <a:buNone/>
                      </a:pPr>
                      <a:r>
                        <a:rPr lang="en-US" sz="1400" dirty="0">
                          <a:latin typeface="Arial" panose="020B0604020202020204" pitchFamily="34" charset="0"/>
                          <a:cs typeface="Arial" panose="020B0604020202020204" pitchFamily="34" charset="0"/>
                        </a:rPr>
                        <a:t>The below investors were taken through the due diligence process in during  2020 and approved by the Board on 27 July 2020:</a:t>
                      </a:r>
                    </a:p>
                    <a:p>
                      <a:pPr marL="0" lvl="0" indent="0" algn="just">
                        <a:spcBef>
                          <a:spcPct val="0"/>
                        </a:spcBef>
                        <a:spcAft>
                          <a:spcPct val="15000"/>
                        </a:spcAft>
                        <a:buNone/>
                      </a:pPr>
                      <a:endParaRPr lang="en-US" sz="1700" dirty="0"/>
                    </a:p>
                    <a:p>
                      <a:pPr marL="0" lvl="0" indent="0" algn="just">
                        <a:spcBef>
                          <a:spcPct val="0"/>
                        </a:spcBef>
                        <a:spcAft>
                          <a:spcPct val="15000"/>
                        </a:spcAft>
                        <a:buFont typeface="Wingdings" panose="05000000000000000000" pitchFamily="2" charset="2"/>
                        <a:buNone/>
                      </a:pPr>
                      <a:endParaRPr lang="en-US" sz="1700" dirty="0"/>
                    </a:p>
                    <a:p>
                      <a:pPr marL="0" lvl="0" indent="0" algn="just">
                        <a:spcBef>
                          <a:spcPct val="0"/>
                        </a:spcBef>
                        <a:spcAft>
                          <a:spcPct val="15000"/>
                        </a:spcAft>
                        <a:buFont typeface="Wingdings" panose="05000000000000000000" pitchFamily="2" charset="2"/>
                        <a:buNone/>
                      </a:pPr>
                      <a:endParaRPr lang="en-US" sz="1700" dirty="0"/>
                    </a:p>
                    <a:p>
                      <a:pPr marL="0" lvl="0" indent="0" algn="just">
                        <a:spcBef>
                          <a:spcPct val="0"/>
                        </a:spcBef>
                        <a:spcAft>
                          <a:spcPct val="15000"/>
                        </a:spcAft>
                        <a:buFont typeface="Wingdings" panose="05000000000000000000" pitchFamily="2" charset="2"/>
                        <a:buNone/>
                      </a:pPr>
                      <a:endParaRPr lang="en-US" sz="1700" dirty="0"/>
                    </a:p>
                    <a:p>
                      <a:pPr marL="0" lvl="0" indent="0" algn="just">
                        <a:spcBef>
                          <a:spcPct val="0"/>
                        </a:spcBef>
                        <a:spcAft>
                          <a:spcPct val="15000"/>
                        </a:spcAft>
                        <a:buFont typeface="Wingdings" panose="05000000000000000000" pitchFamily="2" charset="2"/>
                        <a:buNone/>
                      </a:pPr>
                      <a:endParaRPr lang="en-US" sz="1700" dirty="0"/>
                    </a:p>
                    <a:p>
                      <a:pPr marL="0" lvl="0" indent="0" algn="just">
                        <a:spcBef>
                          <a:spcPct val="0"/>
                        </a:spcBef>
                        <a:spcAft>
                          <a:spcPts val="1200"/>
                        </a:spcAft>
                        <a:buNone/>
                      </a:pPr>
                      <a:endParaRPr lang="en-US" sz="1700" dirty="0">
                        <a:solidFill>
                          <a:schemeClr val="tx1"/>
                        </a:solidFill>
                      </a:endParaRPr>
                    </a:p>
                    <a:p>
                      <a:pPr marL="0" lvl="0" indent="0" algn="just">
                        <a:spcBef>
                          <a:spcPct val="0"/>
                        </a:spcBef>
                        <a:spcAft>
                          <a:spcPts val="1200"/>
                        </a:spcAft>
                        <a:buNone/>
                      </a:pPr>
                      <a:endParaRPr lang="en-US" sz="1600" dirty="0">
                        <a:solidFill>
                          <a:schemeClr val="tx1"/>
                        </a:solidFill>
                      </a:endParaRPr>
                    </a:p>
                    <a:p>
                      <a:pPr marL="0" lvl="0" indent="0" algn="just">
                        <a:spcBef>
                          <a:spcPct val="0"/>
                        </a:spcBef>
                        <a:spcAft>
                          <a:spcPts val="1200"/>
                        </a:spcAft>
                        <a:buNone/>
                      </a:pPr>
                      <a:r>
                        <a:rPr lang="en-US" sz="1400" dirty="0">
                          <a:solidFill>
                            <a:schemeClr val="tx1"/>
                          </a:solidFill>
                          <a:latin typeface="Arial" panose="020B0604020202020204" pitchFamily="34" charset="0"/>
                          <a:cs typeface="Arial" panose="020B0604020202020204" pitchFamily="34" charset="0"/>
                        </a:rPr>
                        <a:t>Their applications for top structure funding were submitted to the dtic on </a:t>
                      </a:r>
                      <a:r>
                        <a:rPr lang="en-US" sz="1400" b="0" dirty="0">
                          <a:solidFill>
                            <a:schemeClr val="tx1"/>
                          </a:solidFill>
                          <a:latin typeface="Arial" panose="020B0604020202020204" pitchFamily="34" charset="0"/>
                          <a:cs typeface="Arial" panose="020B0604020202020204" pitchFamily="34" charset="0"/>
                        </a:rPr>
                        <a:t>19 August 2020. However, these applications were put on hold by the investors due to the impact of Covid 19 on their business plans. </a:t>
                      </a:r>
                    </a:p>
                  </a:txBody>
                  <a:tcPr>
                    <a:lnL w="28575" cap="flat" cmpd="sng" algn="ctr">
                      <a:solidFill>
                        <a:srgbClr val="F99E33"/>
                      </a:solidFill>
                      <a:prstDash val="solid"/>
                      <a:round/>
                      <a:headEnd type="none" w="med" len="med"/>
                      <a:tailEnd type="none" w="med" len="med"/>
                    </a:lnL>
                    <a:lnR w="28575" cap="flat" cmpd="sng" algn="ctr">
                      <a:solidFill>
                        <a:srgbClr val="F99E33"/>
                      </a:solidFill>
                      <a:prstDash val="solid"/>
                      <a:round/>
                      <a:headEnd type="none" w="med" len="med"/>
                      <a:tailEnd type="none" w="med" len="med"/>
                    </a:lnR>
                    <a:lnT w="28575" cap="flat" cmpd="sng" algn="ctr">
                      <a:solidFill>
                        <a:srgbClr val="F99E33"/>
                      </a:solidFill>
                      <a:prstDash val="solid"/>
                      <a:round/>
                      <a:headEnd type="none" w="med" len="med"/>
                      <a:tailEnd type="none" w="med" len="med"/>
                    </a:lnT>
                    <a:lnB w="28575" cap="flat" cmpd="sng" algn="ctr">
                      <a:solidFill>
                        <a:srgbClr val="F99E33"/>
                      </a:solidFill>
                      <a:prstDash val="solid"/>
                      <a:round/>
                      <a:headEnd type="none" w="med" len="med"/>
                      <a:tailEnd type="none" w="med" len="med"/>
                    </a:lnB>
                    <a:solidFill>
                      <a:schemeClr val="bg1"/>
                    </a:solidFill>
                  </a:tcPr>
                </a:tc>
                <a:extLst>
                  <a:ext uri="{0D108BD9-81ED-4DB2-BD59-A6C34878D82A}">
                    <a16:rowId xmlns:a16="http://schemas.microsoft.com/office/drawing/2014/main" xmlns="" val="2605110044"/>
                  </a:ext>
                </a:extLst>
              </a:tr>
            </a:tbl>
          </a:graphicData>
        </a:graphic>
      </p:graphicFrame>
      <p:graphicFrame>
        <p:nvGraphicFramePr>
          <p:cNvPr id="15" name="Table 15">
            <a:extLst>
              <a:ext uri="{FF2B5EF4-FFF2-40B4-BE49-F238E27FC236}">
                <a16:creationId xmlns:a16="http://schemas.microsoft.com/office/drawing/2014/main" xmlns="" id="{6E7B9112-D290-4F62-2C4C-D768A6E5A7E0}"/>
              </a:ext>
            </a:extLst>
          </p:cNvPr>
          <p:cNvGraphicFramePr>
            <a:graphicFrameLocks noGrp="1"/>
          </p:cNvGraphicFramePr>
          <p:nvPr>
            <p:extLst>
              <p:ext uri="{D42A27DB-BD31-4B8C-83A1-F6EECF244321}">
                <p14:modId xmlns:p14="http://schemas.microsoft.com/office/powerpoint/2010/main" xmlns="" val="1960457611"/>
              </p:ext>
            </p:extLst>
          </p:nvPr>
        </p:nvGraphicFramePr>
        <p:xfrm>
          <a:off x="157146" y="2113635"/>
          <a:ext cx="8843297" cy="2042160"/>
        </p:xfrm>
        <a:graphic>
          <a:graphicData uri="http://schemas.openxmlformats.org/drawingml/2006/table">
            <a:tbl>
              <a:tblPr firstRow="1" bandRow="1">
                <a:tableStyleId>{F5AB1C69-6EDB-4FF4-983F-18BD219EF322}</a:tableStyleId>
              </a:tblPr>
              <a:tblGrid>
                <a:gridCol w="1700635">
                  <a:extLst>
                    <a:ext uri="{9D8B030D-6E8A-4147-A177-3AD203B41FA5}">
                      <a16:colId xmlns:a16="http://schemas.microsoft.com/office/drawing/2014/main" xmlns="" val="2805900243"/>
                    </a:ext>
                  </a:extLst>
                </a:gridCol>
                <a:gridCol w="4421647">
                  <a:extLst>
                    <a:ext uri="{9D8B030D-6E8A-4147-A177-3AD203B41FA5}">
                      <a16:colId xmlns:a16="http://schemas.microsoft.com/office/drawing/2014/main" xmlns="" val="2678807193"/>
                    </a:ext>
                  </a:extLst>
                </a:gridCol>
                <a:gridCol w="1360507">
                  <a:extLst>
                    <a:ext uri="{9D8B030D-6E8A-4147-A177-3AD203B41FA5}">
                      <a16:colId xmlns:a16="http://schemas.microsoft.com/office/drawing/2014/main" xmlns="" val="188704628"/>
                    </a:ext>
                  </a:extLst>
                </a:gridCol>
                <a:gridCol w="1360508">
                  <a:extLst>
                    <a:ext uri="{9D8B030D-6E8A-4147-A177-3AD203B41FA5}">
                      <a16:colId xmlns:a16="http://schemas.microsoft.com/office/drawing/2014/main" xmlns="" val="2358887283"/>
                    </a:ext>
                  </a:extLst>
                </a:gridCol>
              </a:tblGrid>
              <a:tr h="514672">
                <a:tc>
                  <a:txBody>
                    <a:bodyPr/>
                    <a:lstStyle/>
                    <a:p>
                      <a:r>
                        <a:rPr lang="en-US" sz="1400" dirty="0">
                          <a:latin typeface="Arial" panose="020B0604020202020204" pitchFamily="34" charset="0"/>
                          <a:cs typeface="Arial" panose="020B0604020202020204" pitchFamily="34" charset="0"/>
                        </a:rPr>
                        <a:t>Investor Name</a:t>
                      </a:r>
                    </a:p>
                  </a:txBody>
                  <a:tcPr anchor="ctr"/>
                </a:tc>
                <a:tc>
                  <a:txBody>
                    <a:bodyPr/>
                    <a:lstStyle/>
                    <a:p>
                      <a:r>
                        <a:rPr lang="en-US" sz="1400" dirty="0">
                          <a:latin typeface="Arial" panose="020B0604020202020204" pitchFamily="34" charset="0"/>
                          <a:cs typeface="Arial" panose="020B0604020202020204" pitchFamily="34" charset="0"/>
                        </a:rPr>
                        <a:t>Operations</a:t>
                      </a:r>
                    </a:p>
                  </a:txBody>
                  <a:tcPr anchor="ctr"/>
                </a:tc>
                <a:tc>
                  <a:txBody>
                    <a:bodyPr/>
                    <a:lstStyle/>
                    <a:p>
                      <a:r>
                        <a:rPr lang="en-US" sz="1400" dirty="0">
                          <a:latin typeface="Arial" panose="020B0604020202020204" pitchFamily="34" charset="0"/>
                          <a:cs typeface="Arial" panose="020B0604020202020204" pitchFamily="34" charset="0"/>
                        </a:rPr>
                        <a:t>Investment Value</a:t>
                      </a:r>
                    </a:p>
                  </a:txBody>
                  <a:tcPr anchor="ctr"/>
                </a:tc>
                <a:tc>
                  <a:txBody>
                    <a:bodyPr/>
                    <a:lstStyle/>
                    <a:p>
                      <a:r>
                        <a:rPr lang="en-US" sz="1400" dirty="0">
                          <a:latin typeface="Arial" panose="020B0604020202020204" pitchFamily="34" charset="0"/>
                          <a:cs typeface="Arial" panose="020B0604020202020204" pitchFamily="34" charset="0"/>
                        </a:rPr>
                        <a:t>Projected Jobs</a:t>
                      </a:r>
                    </a:p>
                  </a:txBody>
                  <a:tcPr anchor="ctr"/>
                </a:tc>
                <a:extLst>
                  <a:ext uri="{0D108BD9-81ED-4DB2-BD59-A6C34878D82A}">
                    <a16:rowId xmlns:a16="http://schemas.microsoft.com/office/drawing/2014/main" xmlns="" val="2821521670"/>
                  </a:ext>
                </a:extLst>
              </a:tr>
              <a:tr h="294099">
                <a:tc>
                  <a:txBody>
                    <a:bodyPr/>
                    <a:lstStyle/>
                    <a:p>
                      <a:r>
                        <a:rPr lang="en-US" sz="1400" b="1" dirty="0">
                          <a:latin typeface="Arial" panose="020B0604020202020204" pitchFamily="34" charset="0"/>
                          <a:cs typeface="Arial" panose="020B0604020202020204" pitchFamily="34" charset="0"/>
                        </a:rPr>
                        <a:t>Molend Tech</a:t>
                      </a:r>
                    </a:p>
                  </a:txBody>
                  <a:tcPr anchor="ctr"/>
                </a:tc>
                <a:tc>
                  <a:txBody>
                    <a:bodyPr/>
                    <a:lstStyle/>
                    <a:p>
                      <a:r>
                        <a:rPr lang="en-US" sz="1400" dirty="0">
                          <a:latin typeface="Arial" panose="020B0604020202020204" pitchFamily="34" charset="0"/>
                          <a:cs typeface="Arial" panose="020B0604020202020204" pitchFamily="34" charset="0"/>
                        </a:rPr>
                        <a:t>Manufacturers of HDPE pipes</a:t>
                      </a:r>
                    </a:p>
                  </a:txBody>
                  <a:tcPr anchor="ctr"/>
                </a:tc>
                <a:tc>
                  <a:txBody>
                    <a:bodyPr/>
                    <a:lstStyle/>
                    <a:p>
                      <a:r>
                        <a:rPr lang="en-US" sz="1400" dirty="0">
                          <a:latin typeface="Arial" panose="020B0604020202020204" pitchFamily="34" charset="0"/>
                          <a:cs typeface="Arial" panose="020B0604020202020204" pitchFamily="34" charset="0"/>
                        </a:rPr>
                        <a:t>R945m</a:t>
                      </a:r>
                    </a:p>
                  </a:txBody>
                  <a:tcPr anchor="ctr"/>
                </a:tc>
                <a:tc>
                  <a:txBody>
                    <a:bodyPr/>
                    <a:lstStyle/>
                    <a:p>
                      <a:r>
                        <a:rPr lang="en-US" sz="1400" dirty="0">
                          <a:latin typeface="Arial" panose="020B0604020202020204" pitchFamily="34" charset="0"/>
                          <a:cs typeface="Arial" panose="020B0604020202020204" pitchFamily="34" charset="0"/>
                        </a:rPr>
                        <a:t>50</a:t>
                      </a:r>
                    </a:p>
                  </a:txBody>
                  <a:tcPr anchor="ctr"/>
                </a:tc>
                <a:extLst>
                  <a:ext uri="{0D108BD9-81ED-4DB2-BD59-A6C34878D82A}">
                    <a16:rowId xmlns:a16="http://schemas.microsoft.com/office/drawing/2014/main" xmlns="" val="2123641993"/>
                  </a:ext>
                </a:extLst>
              </a:tr>
              <a:tr h="294099">
                <a:tc>
                  <a:txBody>
                    <a:bodyPr/>
                    <a:lstStyle/>
                    <a:p>
                      <a:r>
                        <a:rPr lang="en-US" sz="1400" b="1" dirty="0">
                          <a:latin typeface="Arial" panose="020B0604020202020204" pitchFamily="34" charset="0"/>
                          <a:cs typeface="Arial" panose="020B0604020202020204" pitchFamily="34" charset="0"/>
                        </a:rPr>
                        <a:t>Afristarch</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Animal and cattle feed manufacturing facility</a:t>
                      </a:r>
                    </a:p>
                  </a:txBody>
                  <a:tcPr anchor="ctr"/>
                </a:tc>
                <a:tc>
                  <a:txBody>
                    <a:bodyPr/>
                    <a:lstStyle/>
                    <a:p>
                      <a:r>
                        <a:rPr lang="en-US" sz="1400" dirty="0">
                          <a:latin typeface="Arial" panose="020B0604020202020204" pitchFamily="34" charset="0"/>
                          <a:cs typeface="Arial" panose="020B0604020202020204" pitchFamily="34" charset="0"/>
                        </a:rPr>
                        <a:t>R680m</a:t>
                      </a:r>
                    </a:p>
                  </a:txBody>
                  <a:tcPr anchor="ctr"/>
                </a:tc>
                <a:tc>
                  <a:txBody>
                    <a:bodyPr/>
                    <a:lstStyle/>
                    <a:p>
                      <a:r>
                        <a:rPr lang="en-US" sz="1400" dirty="0">
                          <a:latin typeface="Arial" panose="020B0604020202020204" pitchFamily="34" charset="0"/>
                          <a:cs typeface="Arial" panose="020B0604020202020204" pitchFamily="34" charset="0"/>
                        </a:rPr>
                        <a:t>54</a:t>
                      </a:r>
                    </a:p>
                  </a:txBody>
                  <a:tcPr anchor="ctr"/>
                </a:tc>
                <a:extLst>
                  <a:ext uri="{0D108BD9-81ED-4DB2-BD59-A6C34878D82A}">
                    <a16:rowId xmlns:a16="http://schemas.microsoft.com/office/drawing/2014/main" xmlns="" val="2372738604"/>
                  </a:ext>
                </a:extLst>
              </a:tr>
              <a:tr h="294099">
                <a:tc>
                  <a:txBody>
                    <a:bodyPr/>
                    <a:lstStyle/>
                    <a:p>
                      <a:r>
                        <a:rPr lang="en-US" sz="1400" b="1" dirty="0">
                          <a:latin typeface="Arial" panose="020B0604020202020204" pitchFamily="34" charset="0"/>
                          <a:cs typeface="Arial" panose="020B0604020202020204" pitchFamily="34" charset="0"/>
                        </a:rPr>
                        <a:t>Lightfield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Cannabis oil blending facility</a:t>
                      </a:r>
                    </a:p>
                  </a:txBody>
                  <a:tcPr anchor="ctr"/>
                </a:tc>
                <a:tc>
                  <a:txBody>
                    <a:bodyPr/>
                    <a:lstStyle/>
                    <a:p>
                      <a:r>
                        <a:rPr lang="en-US" sz="1400" dirty="0">
                          <a:latin typeface="Arial" panose="020B0604020202020204" pitchFamily="34" charset="0"/>
                          <a:cs typeface="Arial" panose="020B0604020202020204" pitchFamily="34" charset="0"/>
                        </a:rPr>
                        <a:t>R563m</a:t>
                      </a:r>
                    </a:p>
                  </a:txBody>
                  <a:tcPr anchor="ctr"/>
                </a:tc>
                <a:tc>
                  <a:txBody>
                    <a:bodyPr/>
                    <a:lstStyle/>
                    <a:p>
                      <a:r>
                        <a:rPr lang="en-US" sz="1400" dirty="0">
                          <a:latin typeface="Arial" panose="020B0604020202020204" pitchFamily="34" charset="0"/>
                          <a:cs typeface="Arial" panose="020B0604020202020204" pitchFamily="34" charset="0"/>
                        </a:rPr>
                        <a:t>57</a:t>
                      </a:r>
                    </a:p>
                  </a:txBody>
                  <a:tcPr anchor="ctr"/>
                </a:tc>
                <a:extLst>
                  <a:ext uri="{0D108BD9-81ED-4DB2-BD59-A6C34878D82A}">
                    <a16:rowId xmlns:a16="http://schemas.microsoft.com/office/drawing/2014/main" xmlns="" val="1598241630"/>
                  </a:ext>
                </a:extLst>
              </a:tr>
              <a:tr h="294099">
                <a:tc>
                  <a:txBody>
                    <a:bodyPr/>
                    <a:lstStyle/>
                    <a:p>
                      <a:r>
                        <a:rPr lang="en-US" sz="1400" b="1" dirty="0">
                          <a:latin typeface="Arial" panose="020B0604020202020204" pitchFamily="34" charset="0"/>
                          <a:cs typeface="Arial" panose="020B0604020202020204" pitchFamily="34" charset="0"/>
                        </a:rPr>
                        <a:t>Eggnificent</a:t>
                      </a:r>
                    </a:p>
                  </a:txBody>
                  <a:tcPr anchor="ctr"/>
                </a:tc>
                <a:tc>
                  <a:txBody>
                    <a:bodyPr/>
                    <a:lstStyle/>
                    <a:p>
                      <a:r>
                        <a:rPr lang="en-US" sz="1400" dirty="0">
                          <a:latin typeface="Arial" panose="020B0604020202020204" pitchFamily="34" charset="0"/>
                          <a:cs typeface="Arial" panose="020B0604020202020204" pitchFamily="34" charset="0"/>
                        </a:rPr>
                        <a:t>Manufacturing of high-end smart kitchen appliances</a:t>
                      </a:r>
                    </a:p>
                  </a:txBody>
                  <a:tcPr anchor="ctr"/>
                </a:tc>
                <a:tc>
                  <a:txBody>
                    <a:bodyPr/>
                    <a:lstStyle/>
                    <a:p>
                      <a:r>
                        <a:rPr lang="en-US" sz="1400" dirty="0">
                          <a:latin typeface="Arial" panose="020B0604020202020204" pitchFamily="34" charset="0"/>
                          <a:cs typeface="Arial" panose="020B0604020202020204" pitchFamily="34" charset="0"/>
                        </a:rPr>
                        <a:t>R1,484b</a:t>
                      </a:r>
                    </a:p>
                  </a:txBody>
                  <a:tcPr anchor="ctr"/>
                </a:tc>
                <a:tc>
                  <a:txBody>
                    <a:bodyPr/>
                    <a:lstStyle/>
                    <a:p>
                      <a:r>
                        <a:rPr lang="en-US" sz="1400" dirty="0">
                          <a:latin typeface="Arial" panose="020B0604020202020204" pitchFamily="34" charset="0"/>
                          <a:cs typeface="Arial" panose="020B0604020202020204" pitchFamily="34" charset="0"/>
                        </a:rPr>
                        <a:t>57</a:t>
                      </a:r>
                    </a:p>
                  </a:txBody>
                  <a:tcPr anchor="ctr"/>
                </a:tc>
                <a:extLst>
                  <a:ext uri="{0D108BD9-81ED-4DB2-BD59-A6C34878D82A}">
                    <a16:rowId xmlns:a16="http://schemas.microsoft.com/office/drawing/2014/main" xmlns="" val="3760002434"/>
                  </a:ext>
                </a:extLst>
              </a:tr>
              <a:tr h="294099">
                <a:tc>
                  <a:txBody>
                    <a:bodyPr/>
                    <a:lstStyle/>
                    <a:p>
                      <a:r>
                        <a:rPr lang="en-US" sz="1400" b="1" dirty="0">
                          <a:latin typeface="Arial" panose="020B0604020202020204" pitchFamily="34" charset="0"/>
                          <a:cs typeface="Arial" panose="020B0604020202020204" pitchFamily="34" charset="0"/>
                        </a:rPr>
                        <a:t>Total</a:t>
                      </a:r>
                    </a:p>
                  </a:txBody>
                  <a:tcPr anchor="ctr"/>
                </a:tc>
                <a:tc>
                  <a:txBody>
                    <a:bodyPr/>
                    <a:lstStyle/>
                    <a:p>
                      <a:endParaRPr lang="en-US" sz="1400" b="1" dirty="0">
                        <a:latin typeface="Arial" panose="020B0604020202020204" pitchFamily="34" charset="0"/>
                        <a:cs typeface="Arial" panose="020B0604020202020204" pitchFamily="34" charset="0"/>
                      </a:endParaRPr>
                    </a:p>
                  </a:txBody>
                  <a:tcPr anchor="ctr"/>
                </a:tc>
                <a:tc>
                  <a:txBody>
                    <a:bodyPr/>
                    <a:lstStyle/>
                    <a:p>
                      <a:r>
                        <a:rPr lang="en-US" sz="1400" b="1" dirty="0">
                          <a:latin typeface="Arial" panose="020B0604020202020204" pitchFamily="34" charset="0"/>
                          <a:cs typeface="Arial" panose="020B0604020202020204" pitchFamily="34" charset="0"/>
                        </a:rPr>
                        <a:t>R3,6b</a:t>
                      </a:r>
                    </a:p>
                  </a:txBody>
                  <a:tcPr anchor="ctr"/>
                </a:tc>
                <a:tc>
                  <a:txBody>
                    <a:bodyPr/>
                    <a:lstStyle/>
                    <a:p>
                      <a:r>
                        <a:rPr lang="en-US" sz="1400" b="1" dirty="0">
                          <a:latin typeface="Arial" panose="020B0604020202020204" pitchFamily="34" charset="0"/>
                          <a:cs typeface="Arial" panose="020B0604020202020204" pitchFamily="34" charset="0"/>
                        </a:rPr>
                        <a:t>218</a:t>
                      </a:r>
                    </a:p>
                  </a:txBody>
                  <a:tcPr anchor="ctr"/>
                </a:tc>
                <a:extLst>
                  <a:ext uri="{0D108BD9-81ED-4DB2-BD59-A6C34878D82A}">
                    <a16:rowId xmlns:a16="http://schemas.microsoft.com/office/drawing/2014/main" xmlns="" val="4008411032"/>
                  </a:ext>
                </a:extLst>
              </a:tr>
            </a:tbl>
          </a:graphicData>
        </a:graphic>
      </p:graphicFrame>
      <p:sp>
        <p:nvSpPr>
          <p:cNvPr id="3" name="TextBox 2">
            <a:extLst>
              <a:ext uri="{FF2B5EF4-FFF2-40B4-BE49-F238E27FC236}">
                <a16:creationId xmlns:a16="http://schemas.microsoft.com/office/drawing/2014/main" xmlns="" id="{5F6980AF-4055-F12B-7785-B013C50C7076}"/>
              </a:ext>
            </a:extLst>
          </p:cNvPr>
          <p:cNvSpPr txBox="1"/>
          <p:nvPr/>
        </p:nvSpPr>
        <p:spPr>
          <a:xfrm>
            <a:off x="8590799" y="4645698"/>
            <a:ext cx="626819" cy="369332"/>
          </a:xfrm>
          <a:prstGeom prst="rect">
            <a:avLst/>
          </a:prstGeom>
          <a:noFill/>
        </p:spPr>
        <p:txBody>
          <a:bodyPr wrap="square">
            <a:spAutoFit/>
          </a:bodyPr>
          <a:lstStyle/>
          <a:p>
            <a:r>
              <a:rPr lang="en-US" b="1" dirty="0"/>
              <a:t>12.</a:t>
            </a:r>
          </a:p>
        </p:txBody>
      </p:sp>
    </p:spTree>
    <p:extLst>
      <p:ext uri="{BB962C8B-B14F-4D97-AF65-F5344CB8AC3E}">
        <p14:creationId xmlns:p14="http://schemas.microsoft.com/office/powerpoint/2010/main" xmlns="" val="999431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96" y="210230"/>
            <a:ext cx="8093363" cy="848291"/>
          </a:xfrm>
        </p:spPr>
        <p:txBody>
          <a:bodyPr>
            <a:normAutofit/>
          </a:bodyPr>
          <a:lstStyle/>
          <a:p>
            <a:r>
              <a:rPr lang="en-US" sz="2800" dirty="0"/>
              <a:t>Investment Promotion … </a:t>
            </a:r>
          </a:p>
        </p:txBody>
      </p:sp>
      <p:sp>
        <p:nvSpPr>
          <p:cNvPr id="7" name="Oval 6">
            <a:extLst>
              <a:ext uri="{FF2B5EF4-FFF2-40B4-BE49-F238E27FC236}">
                <a16:creationId xmlns:a16="http://schemas.microsoft.com/office/drawing/2014/main" xmlns="" id="{0C23BEDF-1E88-C4D0-B096-B10EC32A0E68}"/>
              </a:ext>
            </a:extLst>
          </p:cNvPr>
          <p:cNvSpPr/>
          <p:nvPr/>
        </p:nvSpPr>
        <p:spPr>
          <a:xfrm>
            <a:off x="7931510" y="0"/>
            <a:ext cx="1068934" cy="1044700"/>
          </a:xfrm>
          <a:prstGeom prst="ellipse">
            <a:avLst/>
          </a:prstGeom>
          <a:blipFill dpi="0" rotWithShape="1">
            <a:blip r:embed="rId3" cstate="print">
              <a:extLst>
                <a:ext uri="{28A0092B-C50C-407E-A947-70E740481C1C}">
                  <a14:useLocalDpi xmlns:a14="http://schemas.microsoft.com/office/drawing/2010/main" xmlns="" val="0"/>
                </a:ext>
              </a:extLst>
            </a:blip>
            <a:srcRect/>
            <a:stretch>
              <a:fillRect/>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xmlns="" id="{81CB203C-0C53-7C32-239A-A9E15F162A7A}"/>
              </a:ext>
            </a:extLst>
          </p:cNvPr>
          <p:cNvSpPr txBox="1"/>
          <p:nvPr/>
        </p:nvSpPr>
        <p:spPr>
          <a:xfrm>
            <a:off x="260058" y="1167851"/>
            <a:ext cx="8776588" cy="612091"/>
          </a:xfrm>
          <a:prstGeom prst="rect">
            <a:avLst/>
          </a:prstGeom>
          <a:solidFill>
            <a:schemeClr val="bg1"/>
          </a:solidFill>
          <a:ln w="12700">
            <a:solidFill>
              <a:schemeClr val="accent6"/>
            </a:solidFill>
          </a:ln>
        </p:spPr>
        <p:txBody>
          <a:bodyPr wrap="square">
            <a:spAutoFit/>
          </a:bodyPr>
          <a:lstStyle/>
          <a:p>
            <a:pPr marL="0" lvl="0" indent="0" algn="just">
              <a:lnSpc>
                <a:spcPct val="150000"/>
              </a:lnSpc>
              <a:spcBef>
                <a:spcPts val="600"/>
              </a:spcBef>
              <a:spcAft>
                <a:spcPct val="15000"/>
              </a:spcAft>
              <a:buNone/>
            </a:pPr>
            <a:r>
              <a:rPr lang="en-US" sz="1200" dirty="0">
                <a:latin typeface="Arial" panose="020B0604020202020204" pitchFamily="34" charset="0"/>
                <a:cs typeface="Arial" panose="020B0604020202020204" pitchFamily="34" charset="0"/>
              </a:rPr>
              <a:t>The below investors were attracted in 2021 and were approved by the Board on 21 February 2022 to allow the SEZ to proceed with their applications, in line with section 38 of the SEZ  Act. </a:t>
            </a:r>
          </a:p>
        </p:txBody>
      </p:sp>
      <p:graphicFrame>
        <p:nvGraphicFramePr>
          <p:cNvPr id="10" name="Table 15">
            <a:extLst>
              <a:ext uri="{FF2B5EF4-FFF2-40B4-BE49-F238E27FC236}">
                <a16:creationId xmlns:a16="http://schemas.microsoft.com/office/drawing/2014/main" xmlns="" id="{3C891644-EB3B-8065-E21B-198D7DF38DA6}"/>
              </a:ext>
            </a:extLst>
          </p:cNvPr>
          <p:cNvGraphicFramePr>
            <a:graphicFrameLocks noGrp="1"/>
          </p:cNvGraphicFramePr>
          <p:nvPr>
            <p:ph idx="1"/>
            <p:extLst>
              <p:ext uri="{D42A27DB-BD31-4B8C-83A1-F6EECF244321}">
                <p14:modId xmlns:p14="http://schemas.microsoft.com/office/powerpoint/2010/main" xmlns="" val="3255660776"/>
              </p:ext>
            </p:extLst>
          </p:nvPr>
        </p:nvGraphicFramePr>
        <p:xfrm>
          <a:off x="278159" y="1779942"/>
          <a:ext cx="8740386" cy="2951735"/>
        </p:xfrm>
        <a:graphic>
          <a:graphicData uri="http://schemas.openxmlformats.org/drawingml/2006/table">
            <a:tbl>
              <a:tblPr firstRow="1" bandRow="1">
                <a:tableStyleId>{F5AB1C69-6EDB-4FF4-983F-18BD219EF322}</a:tableStyleId>
              </a:tblPr>
              <a:tblGrid>
                <a:gridCol w="2064147">
                  <a:extLst>
                    <a:ext uri="{9D8B030D-6E8A-4147-A177-3AD203B41FA5}">
                      <a16:colId xmlns:a16="http://schemas.microsoft.com/office/drawing/2014/main" xmlns="" val="1782265380"/>
                    </a:ext>
                  </a:extLst>
                </a:gridCol>
                <a:gridCol w="4333325">
                  <a:extLst>
                    <a:ext uri="{9D8B030D-6E8A-4147-A177-3AD203B41FA5}">
                      <a16:colId xmlns:a16="http://schemas.microsoft.com/office/drawing/2014/main" xmlns="" val="2626735643"/>
                    </a:ext>
                  </a:extLst>
                </a:gridCol>
                <a:gridCol w="1238093">
                  <a:extLst>
                    <a:ext uri="{9D8B030D-6E8A-4147-A177-3AD203B41FA5}">
                      <a16:colId xmlns:a16="http://schemas.microsoft.com/office/drawing/2014/main" xmlns="" val="2265713826"/>
                    </a:ext>
                  </a:extLst>
                </a:gridCol>
                <a:gridCol w="1104821">
                  <a:extLst>
                    <a:ext uri="{9D8B030D-6E8A-4147-A177-3AD203B41FA5}">
                      <a16:colId xmlns:a16="http://schemas.microsoft.com/office/drawing/2014/main" xmlns="" val="4150417402"/>
                    </a:ext>
                  </a:extLst>
                </a:gridCol>
              </a:tblGrid>
              <a:tr h="272416">
                <a:tc gridSpan="4">
                  <a:txBody>
                    <a:bodyPr/>
                    <a:lstStyle/>
                    <a:p>
                      <a:pPr algn="ctr" eaLnBrk="0" latinLnBrk="0" hangingPunct="0">
                        <a:lnSpc>
                          <a:spcPct val="100000"/>
                        </a:lnSpc>
                        <a:spcBef>
                          <a:spcPts val="0"/>
                        </a:spcBef>
                        <a:spcAft>
                          <a:spcPts val="0"/>
                        </a:spcAft>
                      </a:pPr>
                      <a:r>
                        <a:rPr lang="en-US" sz="1200" dirty="0">
                          <a:solidFill>
                            <a:schemeClr val="tx1"/>
                          </a:solidFill>
                          <a:latin typeface="Arial" panose="020B0604020202020204" pitchFamily="34" charset="0"/>
                          <a:cs typeface="Arial" panose="020B0604020202020204" pitchFamily="34" charset="0"/>
                        </a:rPr>
                        <a:t>Investors attracted in 2021</a:t>
                      </a:r>
                      <a:endParaRPr lang="en-ZA" sz="1200" dirty="0">
                        <a:solidFill>
                          <a:schemeClr val="tx1"/>
                        </a:solidFill>
                        <a:latin typeface="Arial" panose="020B0604020202020204" pitchFamily="34" charset="0"/>
                        <a:cs typeface="Arial" panose="020B0604020202020204" pitchFamily="34" charset="0"/>
                      </a:endParaRPr>
                    </a:p>
                  </a:txBody>
                  <a:tcPr anchor="ct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292671978"/>
                  </a:ext>
                </a:extLst>
              </a:tr>
              <a:tr h="344809">
                <a:tc>
                  <a:txBody>
                    <a:bodyPr/>
                    <a:lstStyle/>
                    <a:p>
                      <a:pPr algn="l" eaLnBrk="0" latinLnBrk="0" hangingPunct="0">
                        <a:lnSpc>
                          <a:spcPct val="100000"/>
                        </a:lnSpc>
                        <a:spcBef>
                          <a:spcPts val="0"/>
                        </a:spcBef>
                        <a:spcAft>
                          <a:spcPts val="0"/>
                        </a:spcAft>
                      </a:pPr>
                      <a:r>
                        <a:rPr lang="en-US" sz="1200" b="1" dirty="0">
                          <a:solidFill>
                            <a:schemeClr val="tx1"/>
                          </a:solidFill>
                          <a:latin typeface="Arial" panose="020B0604020202020204" pitchFamily="34" charset="0"/>
                          <a:cs typeface="Arial" panose="020B0604020202020204" pitchFamily="34" charset="0"/>
                        </a:rPr>
                        <a:t>Investor Name </a:t>
                      </a:r>
                      <a:endParaRPr lang="en-ZA" sz="1200" b="1" dirty="0">
                        <a:solidFill>
                          <a:schemeClr val="tx1"/>
                        </a:solidFill>
                        <a:latin typeface="Arial" panose="020B0604020202020204" pitchFamily="34" charset="0"/>
                        <a:cs typeface="Arial" panose="020B0604020202020204" pitchFamily="34" charset="0"/>
                      </a:endParaRPr>
                    </a:p>
                  </a:txBody>
                  <a:tcPr anchor="ctr"/>
                </a:tc>
                <a:tc>
                  <a:txBody>
                    <a:bodyPr/>
                    <a:lstStyle/>
                    <a:p>
                      <a:pPr algn="l" eaLnBrk="0" latinLnBrk="0" hangingPunct="0">
                        <a:lnSpc>
                          <a:spcPct val="100000"/>
                        </a:lnSpc>
                        <a:spcBef>
                          <a:spcPts val="0"/>
                        </a:spcBef>
                        <a:spcAft>
                          <a:spcPts val="0"/>
                        </a:spcAft>
                      </a:pPr>
                      <a:r>
                        <a:rPr lang="en-ZA" sz="1200" b="1" dirty="0">
                          <a:solidFill>
                            <a:schemeClr val="tx1"/>
                          </a:solidFill>
                          <a:latin typeface="Arial" panose="020B0604020202020204" pitchFamily="34" charset="0"/>
                          <a:cs typeface="Arial" panose="020B0604020202020204" pitchFamily="34" charset="0"/>
                        </a:rPr>
                        <a:t>Operations </a:t>
                      </a:r>
                    </a:p>
                  </a:txBody>
                  <a:tcPr anchor="ctr"/>
                </a:tc>
                <a:tc>
                  <a:txBody>
                    <a:bodyPr/>
                    <a:lstStyle/>
                    <a:p>
                      <a:pPr algn="l" eaLnBrk="0" latinLnBrk="0" hangingPunct="0">
                        <a:lnSpc>
                          <a:spcPct val="100000"/>
                        </a:lnSpc>
                        <a:spcBef>
                          <a:spcPts val="0"/>
                        </a:spcBef>
                        <a:spcAft>
                          <a:spcPts val="0"/>
                        </a:spcAft>
                      </a:pPr>
                      <a:r>
                        <a:rPr lang="en-US" sz="1200" b="1" dirty="0">
                          <a:solidFill>
                            <a:schemeClr val="tx1"/>
                          </a:solidFill>
                          <a:latin typeface="Arial" panose="020B0604020202020204" pitchFamily="34" charset="0"/>
                          <a:cs typeface="Arial" panose="020B0604020202020204" pitchFamily="34" charset="0"/>
                        </a:rPr>
                        <a:t>Investment</a:t>
                      </a:r>
                    </a:p>
                    <a:p>
                      <a:pPr algn="l" eaLnBrk="0" latinLnBrk="0" hangingPunct="0">
                        <a:lnSpc>
                          <a:spcPct val="100000"/>
                        </a:lnSpc>
                        <a:spcBef>
                          <a:spcPts val="0"/>
                        </a:spcBef>
                        <a:spcAft>
                          <a:spcPts val="0"/>
                        </a:spcAft>
                      </a:pPr>
                      <a:r>
                        <a:rPr lang="en-US" sz="1200" b="1" dirty="0">
                          <a:solidFill>
                            <a:schemeClr val="tx1"/>
                          </a:solidFill>
                          <a:latin typeface="Arial" panose="020B0604020202020204" pitchFamily="34" charset="0"/>
                          <a:cs typeface="Arial" panose="020B0604020202020204" pitchFamily="34" charset="0"/>
                        </a:rPr>
                        <a:t> Value </a:t>
                      </a:r>
                      <a:endParaRPr lang="en-ZA" sz="1200" b="1" dirty="0">
                        <a:solidFill>
                          <a:schemeClr val="tx1"/>
                        </a:solidFill>
                        <a:latin typeface="Arial" panose="020B0604020202020204" pitchFamily="34" charset="0"/>
                        <a:cs typeface="Arial" panose="020B0604020202020204" pitchFamily="34" charset="0"/>
                      </a:endParaRPr>
                    </a:p>
                  </a:txBody>
                  <a:tcPr anchor="ctr"/>
                </a:tc>
                <a:tc>
                  <a:txBody>
                    <a:bodyPr/>
                    <a:lstStyle/>
                    <a:p>
                      <a:pPr algn="l" eaLnBrk="0" latinLnBrk="0" hangingPunct="0">
                        <a:lnSpc>
                          <a:spcPct val="100000"/>
                        </a:lnSpc>
                        <a:spcBef>
                          <a:spcPts val="0"/>
                        </a:spcBef>
                        <a:spcAft>
                          <a:spcPts val="0"/>
                        </a:spcAft>
                      </a:pPr>
                      <a:r>
                        <a:rPr lang="en-US" sz="1200" b="1" dirty="0">
                          <a:solidFill>
                            <a:schemeClr val="tx1"/>
                          </a:solidFill>
                          <a:latin typeface="Arial" panose="020B0604020202020204" pitchFamily="34" charset="0"/>
                          <a:cs typeface="Arial" panose="020B0604020202020204" pitchFamily="34" charset="0"/>
                        </a:rPr>
                        <a:t>Projected Jobs </a:t>
                      </a:r>
                      <a:endParaRPr lang="en-ZA" sz="1200" b="1"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787169514"/>
                  </a:ext>
                </a:extLst>
              </a:tr>
              <a:tr h="202756">
                <a:tc>
                  <a:txBody>
                    <a:bodyPr/>
                    <a:lstStyle/>
                    <a:p>
                      <a:pPr algn="l" eaLnBrk="0" latinLnBrk="0" hangingPunct="0">
                        <a:lnSpc>
                          <a:spcPct val="100000"/>
                        </a:lnSpc>
                        <a:spcBef>
                          <a:spcPts val="0"/>
                        </a:spcBef>
                        <a:spcAft>
                          <a:spcPts val="0"/>
                        </a:spcAft>
                      </a:pPr>
                      <a:r>
                        <a:rPr lang="en-US" sz="1200" b="1" dirty="0">
                          <a:solidFill>
                            <a:schemeClr val="tx1"/>
                          </a:solidFill>
                          <a:latin typeface="Arial" panose="020B0604020202020204" pitchFamily="34" charset="0"/>
                          <a:cs typeface="Arial" panose="020B0604020202020204" pitchFamily="34" charset="0"/>
                        </a:rPr>
                        <a:t>Buntu Foods </a:t>
                      </a:r>
                      <a:endParaRPr lang="en-ZA" sz="1200" b="1" dirty="0">
                        <a:solidFill>
                          <a:schemeClr val="tx1"/>
                        </a:solidFill>
                        <a:latin typeface="Arial" panose="020B0604020202020204" pitchFamily="34" charset="0"/>
                        <a:cs typeface="Arial" panose="020B0604020202020204" pitchFamily="34" charset="0"/>
                      </a:endParaRPr>
                    </a:p>
                  </a:txBody>
                  <a:tcPr anchor="ctr"/>
                </a:tc>
                <a:tc>
                  <a:txBody>
                    <a:bodyPr/>
                    <a:lstStyle/>
                    <a:p>
                      <a:pPr eaLnBrk="0" latinLnBrk="0" hangingPunct="0">
                        <a:lnSpc>
                          <a:spcPct val="106000"/>
                        </a:lnSpc>
                        <a:spcAft>
                          <a:spcPts val="800"/>
                        </a:spcAft>
                      </a:pPr>
                      <a:r>
                        <a:rPr lang="en-US" sz="1200" kern="1200" dirty="0">
                          <a:effectLst/>
                          <a:latin typeface="Arial" panose="020B0604020202020204" pitchFamily="34" charset="0"/>
                          <a:cs typeface="Arial" panose="020B0604020202020204" pitchFamily="34" charset="0"/>
                        </a:rPr>
                        <a:t>Manufacturing, packaging and distribution of dry powder food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algn="l" eaLnBrk="0" latinLnBrk="0" hangingPunct="0">
                        <a:lnSpc>
                          <a:spcPct val="100000"/>
                        </a:lnSpc>
                        <a:spcBef>
                          <a:spcPts val="0"/>
                        </a:spcBef>
                        <a:spcAft>
                          <a:spcPts val="0"/>
                        </a:spcAft>
                      </a:pPr>
                      <a:r>
                        <a:rPr lang="en-US" sz="1200" dirty="0">
                          <a:solidFill>
                            <a:schemeClr val="tx1"/>
                          </a:solidFill>
                          <a:latin typeface="Arial" panose="020B0604020202020204" pitchFamily="34" charset="0"/>
                          <a:cs typeface="Arial" panose="020B0604020202020204" pitchFamily="34" charset="0"/>
                        </a:rPr>
                        <a:t>R 255m</a:t>
                      </a:r>
                      <a:endParaRPr lang="en-ZA" sz="1200" dirty="0">
                        <a:solidFill>
                          <a:schemeClr val="tx1"/>
                        </a:solidFill>
                        <a:latin typeface="Arial" panose="020B0604020202020204" pitchFamily="34" charset="0"/>
                        <a:cs typeface="Arial" panose="020B0604020202020204" pitchFamily="34" charset="0"/>
                      </a:endParaRPr>
                    </a:p>
                  </a:txBody>
                  <a:tcPr anchor="ctr"/>
                </a:tc>
                <a:tc>
                  <a:txBody>
                    <a:bodyPr/>
                    <a:lstStyle/>
                    <a:p>
                      <a:pPr algn="l" eaLnBrk="0" latinLnBrk="0" hangingPunct="0">
                        <a:lnSpc>
                          <a:spcPct val="100000"/>
                        </a:lnSpc>
                        <a:spcBef>
                          <a:spcPts val="0"/>
                        </a:spcBef>
                        <a:spcAft>
                          <a:spcPts val="0"/>
                        </a:spcAft>
                      </a:pPr>
                      <a:r>
                        <a:rPr lang="en-US" sz="1200" dirty="0">
                          <a:solidFill>
                            <a:schemeClr val="tx1"/>
                          </a:solidFill>
                          <a:latin typeface="Arial" panose="020B0604020202020204" pitchFamily="34" charset="0"/>
                          <a:cs typeface="Arial" panose="020B0604020202020204" pitchFamily="34" charset="0"/>
                        </a:rPr>
                        <a:t>75</a:t>
                      </a:r>
                      <a:endParaRPr lang="en-ZA" sz="12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309372803"/>
                  </a:ext>
                </a:extLst>
              </a:tr>
              <a:tr h="296918">
                <a:tc>
                  <a:txBody>
                    <a:bodyPr/>
                    <a:lstStyle/>
                    <a:p>
                      <a:pPr algn="l" eaLnBrk="0" latinLnBrk="0" hangingPunct="0">
                        <a:lnSpc>
                          <a:spcPct val="100000"/>
                        </a:lnSpc>
                        <a:spcBef>
                          <a:spcPts val="0"/>
                        </a:spcBef>
                        <a:spcAft>
                          <a:spcPts val="0"/>
                        </a:spcAft>
                      </a:pPr>
                      <a:r>
                        <a:rPr lang="en-US" sz="1200" b="1" dirty="0">
                          <a:solidFill>
                            <a:schemeClr val="tx1"/>
                          </a:solidFill>
                          <a:latin typeface="Arial" panose="020B0604020202020204" pitchFamily="34" charset="0"/>
                          <a:cs typeface="Arial" panose="020B0604020202020204" pitchFamily="34" charset="0"/>
                        </a:rPr>
                        <a:t>Intabazwe Minerals </a:t>
                      </a:r>
                      <a:endParaRPr lang="en-ZA" sz="1200" b="1"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lvl="0" indent="0" algn="l" defTabSz="914377" rtl="0" eaLnBrk="0" fontAlgn="auto" latinLnBrk="0" hangingPunct="0">
                        <a:lnSpc>
                          <a:spcPct val="100000"/>
                        </a:lnSpc>
                        <a:spcBef>
                          <a:spcPts val="0"/>
                        </a:spcBef>
                        <a:spcAft>
                          <a:spcPts val="0"/>
                        </a:spcAft>
                        <a:buClrTx/>
                        <a:buSzTx/>
                        <a:buFontTx/>
                        <a:buNone/>
                        <a:tabLst/>
                        <a:defRPr/>
                      </a:pPr>
                      <a:r>
                        <a:rPr lang="en-ZA" sz="1200" kern="1200" dirty="0">
                          <a:effectLst/>
                          <a:latin typeface="Arial" panose="020B0604020202020204" pitchFamily="34" charset="0"/>
                          <a:cs typeface="Arial" panose="020B0604020202020204" pitchFamily="34" charset="0"/>
                        </a:rPr>
                        <a:t>Storage and handling of Manganese</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algn="l" eaLnBrk="0" latinLnBrk="0" hangingPunct="0">
                        <a:lnSpc>
                          <a:spcPct val="100000"/>
                        </a:lnSpc>
                        <a:spcBef>
                          <a:spcPts val="0"/>
                        </a:spcBef>
                        <a:spcAft>
                          <a:spcPts val="0"/>
                        </a:spcAft>
                      </a:pPr>
                      <a:r>
                        <a:rPr lang="en-US" sz="1200" dirty="0">
                          <a:solidFill>
                            <a:schemeClr val="tx1"/>
                          </a:solidFill>
                          <a:latin typeface="Arial" panose="020B0604020202020204" pitchFamily="34" charset="0"/>
                          <a:cs typeface="Arial" panose="020B0604020202020204" pitchFamily="34" charset="0"/>
                        </a:rPr>
                        <a:t>R 33m</a:t>
                      </a:r>
                      <a:endParaRPr lang="en-ZA" sz="1200"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lang="en-US" sz="1200" b="0" dirty="0">
                          <a:solidFill>
                            <a:schemeClr val="tx1"/>
                          </a:solidFill>
                          <a:latin typeface="Arial" panose="020B0604020202020204" pitchFamily="34" charset="0"/>
                          <a:cs typeface="Arial" panose="020B0604020202020204" pitchFamily="34" charset="0"/>
                        </a:rPr>
                        <a:t>50</a:t>
                      </a:r>
                    </a:p>
                  </a:txBody>
                  <a:tcPr anchor="ctr"/>
                </a:tc>
                <a:extLst>
                  <a:ext uri="{0D108BD9-81ED-4DB2-BD59-A6C34878D82A}">
                    <a16:rowId xmlns:a16="http://schemas.microsoft.com/office/drawing/2014/main" xmlns="" val="380571418"/>
                  </a:ext>
                </a:extLst>
              </a:tr>
              <a:tr h="395043">
                <a:tc>
                  <a:txBody>
                    <a:bodyPr/>
                    <a:lstStyle/>
                    <a:p>
                      <a:pPr algn="l" eaLnBrk="0" latinLnBrk="0" hangingPunct="0">
                        <a:lnSpc>
                          <a:spcPct val="100000"/>
                        </a:lnSpc>
                        <a:spcBef>
                          <a:spcPts val="0"/>
                        </a:spcBef>
                        <a:spcAft>
                          <a:spcPts val="0"/>
                        </a:spcAft>
                      </a:pPr>
                      <a:r>
                        <a:rPr lang="en-US" sz="1200" b="1" dirty="0">
                          <a:solidFill>
                            <a:schemeClr val="tx1"/>
                          </a:solidFill>
                          <a:latin typeface="Arial" panose="020B0604020202020204" pitchFamily="34" charset="0"/>
                          <a:cs typeface="Arial" panose="020B0604020202020204" pitchFamily="34" charset="0"/>
                        </a:rPr>
                        <a:t>Seratani Beverages </a:t>
                      </a:r>
                      <a:endParaRPr lang="en-ZA" sz="1200" b="1" dirty="0">
                        <a:solidFill>
                          <a:schemeClr val="tx1"/>
                        </a:solidFill>
                        <a:latin typeface="Arial" panose="020B0604020202020204" pitchFamily="34" charset="0"/>
                        <a:cs typeface="Arial" panose="020B0604020202020204" pitchFamily="34" charset="0"/>
                      </a:endParaRPr>
                    </a:p>
                  </a:txBody>
                  <a:tcPr anchor="ctr"/>
                </a:tc>
                <a:tc>
                  <a:txBody>
                    <a:bodyPr/>
                    <a:lstStyle/>
                    <a:p>
                      <a:pPr eaLnBrk="0" latinLnBrk="0" hangingPunct="0">
                        <a:lnSpc>
                          <a:spcPct val="106000"/>
                        </a:lnSpc>
                        <a:spcAft>
                          <a:spcPts val="800"/>
                        </a:spcAft>
                      </a:pPr>
                      <a:r>
                        <a:rPr lang="en-ZA" sz="1200" kern="1200" dirty="0">
                          <a:effectLst/>
                          <a:latin typeface="Arial" panose="020B0604020202020204" pitchFamily="34" charset="0"/>
                          <a:cs typeface="Arial" panose="020B0604020202020204" pitchFamily="34" charset="0"/>
                        </a:rPr>
                        <a:t>Establishment of a beverage production and  distribution facility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algn="l" eaLnBrk="0" latinLnBrk="0" hangingPunct="0">
                        <a:lnSpc>
                          <a:spcPct val="100000"/>
                        </a:lnSpc>
                        <a:spcBef>
                          <a:spcPts val="0"/>
                        </a:spcBef>
                        <a:spcAft>
                          <a:spcPts val="0"/>
                        </a:spcAft>
                      </a:pPr>
                      <a:r>
                        <a:rPr lang="en-US" sz="1200" dirty="0">
                          <a:solidFill>
                            <a:schemeClr val="tx1"/>
                          </a:solidFill>
                          <a:latin typeface="Arial" panose="020B0604020202020204" pitchFamily="34" charset="0"/>
                          <a:cs typeface="Arial" panose="020B0604020202020204" pitchFamily="34" charset="0"/>
                        </a:rPr>
                        <a:t>R 655m</a:t>
                      </a:r>
                      <a:endParaRPr lang="en-ZA" sz="1200"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lang="en-US" sz="1200" b="0" dirty="0">
                          <a:solidFill>
                            <a:schemeClr val="tx1"/>
                          </a:solidFill>
                          <a:latin typeface="Arial" panose="020B0604020202020204" pitchFamily="34" charset="0"/>
                          <a:cs typeface="Arial" panose="020B0604020202020204" pitchFamily="34" charset="0"/>
                        </a:rPr>
                        <a:t>400</a:t>
                      </a:r>
                    </a:p>
                  </a:txBody>
                  <a:tcPr anchor="ctr"/>
                </a:tc>
                <a:extLst>
                  <a:ext uri="{0D108BD9-81ED-4DB2-BD59-A6C34878D82A}">
                    <a16:rowId xmlns:a16="http://schemas.microsoft.com/office/drawing/2014/main" xmlns="" val="54421250"/>
                  </a:ext>
                </a:extLst>
              </a:tr>
              <a:tr h="0">
                <a:tc>
                  <a:txBody>
                    <a:bodyPr/>
                    <a:lstStyle/>
                    <a:p>
                      <a:pPr algn="l" eaLnBrk="0" latinLnBrk="0" hangingPunct="0">
                        <a:lnSpc>
                          <a:spcPct val="100000"/>
                        </a:lnSpc>
                        <a:spcBef>
                          <a:spcPts val="0"/>
                        </a:spcBef>
                        <a:spcAft>
                          <a:spcPts val="0"/>
                        </a:spcAft>
                      </a:pPr>
                      <a:r>
                        <a:rPr lang="en-US" sz="1200" b="1" dirty="0">
                          <a:solidFill>
                            <a:schemeClr val="tx1"/>
                          </a:solidFill>
                          <a:latin typeface="Arial" panose="020B0604020202020204" pitchFamily="34" charset="0"/>
                          <a:cs typeface="Arial" panose="020B0604020202020204" pitchFamily="34" charset="0"/>
                        </a:rPr>
                        <a:t>NTTA investments </a:t>
                      </a:r>
                      <a:endParaRPr lang="en-ZA" sz="1200" b="1"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lvl="0" indent="0" algn="l" defTabSz="914377" rtl="0" eaLnBrk="0" fontAlgn="auto" latinLnBrk="0" hangingPunct="0">
                        <a:lnSpc>
                          <a:spcPct val="100000"/>
                        </a:lnSpc>
                        <a:spcBef>
                          <a:spcPts val="0"/>
                        </a:spcBef>
                        <a:spcAft>
                          <a:spcPts val="0"/>
                        </a:spcAft>
                        <a:buClrTx/>
                        <a:buSzTx/>
                        <a:buFontTx/>
                        <a:buNone/>
                        <a:tabLst/>
                        <a:defRPr/>
                      </a:pPr>
                      <a:r>
                        <a:rPr lang="en-ZA" sz="1200" kern="1200" dirty="0">
                          <a:effectLst/>
                          <a:latin typeface="Arial" panose="020B0604020202020204" pitchFamily="34" charset="0"/>
                          <a:cs typeface="Arial" panose="020B0604020202020204" pitchFamily="34" charset="0"/>
                        </a:rPr>
                        <a:t>Establishment of Rabbit Abattoir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algn="l" eaLnBrk="0" latinLnBrk="0" hangingPunct="0">
                        <a:lnSpc>
                          <a:spcPct val="100000"/>
                        </a:lnSpc>
                        <a:spcBef>
                          <a:spcPts val="0"/>
                        </a:spcBef>
                        <a:spcAft>
                          <a:spcPts val="0"/>
                        </a:spcAft>
                      </a:pPr>
                      <a:r>
                        <a:rPr lang="en-US" sz="1200" dirty="0">
                          <a:solidFill>
                            <a:schemeClr val="tx1"/>
                          </a:solidFill>
                          <a:latin typeface="Arial" panose="020B0604020202020204" pitchFamily="34" charset="0"/>
                          <a:cs typeface="Arial" panose="020B0604020202020204" pitchFamily="34" charset="0"/>
                        </a:rPr>
                        <a:t>R 229m</a:t>
                      </a:r>
                      <a:endParaRPr lang="en-ZA" sz="1200" dirty="0">
                        <a:solidFill>
                          <a:schemeClr val="tx1"/>
                        </a:solidFill>
                        <a:latin typeface="Arial" panose="020B0604020202020204" pitchFamily="34" charset="0"/>
                        <a:cs typeface="Arial" panose="020B0604020202020204" pitchFamily="34" charset="0"/>
                      </a:endParaRPr>
                    </a:p>
                  </a:txBody>
                  <a:tcPr anchor="ctr"/>
                </a:tc>
                <a:tc>
                  <a:txBody>
                    <a:bodyPr/>
                    <a:lstStyle/>
                    <a:p>
                      <a:pPr algn="l" eaLnBrk="0" latinLnBrk="0" hangingPunct="0">
                        <a:lnSpc>
                          <a:spcPct val="100000"/>
                        </a:lnSpc>
                        <a:spcBef>
                          <a:spcPts val="0"/>
                        </a:spcBef>
                        <a:spcAft>
                          <a:spcPts val="0"/>
                        </a:spcAft>
                      </a:pPr>
                      <a:r>
                        <a:rPr lang="en-US" sz="1200" dirty="0">
                          <a:solidFill>
                            <a:schemeClr val="tx1"/>
                          </a:solidFill>
                          <a:latin typeface="Arial" panose="020B0604020202020204" pitchFamily="34" charset="0"/>
                          <a:cs typeface="Arial" panose="020B0604020202020204" pitchFamily="34" charset="0"/>
                        </a:rPr>
                        <a:t>66</a:t>
                      </a:r>
                      <a:endParaRPr lang="en-ZA" sz="12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969743816"/>
                  </a:ext>
                </a:extLst>
              </a:tr>
              <a:tr h="311912">
                <a:tc>
                  <a:txBody>
                    <a:bodyPr/>
                    <a:lstStyle/>
                    <a:p>
                      <a:pPr algn="l" eaLnBrk="0" latinLnBrk="0" hangingPunct="0">
                        <a:lnSpc>
                          <a:spcPct val="100000"/>
                        </a:lnSpc>
                        <a:spcBef>
                          <a:spcPts val="0"/>
                        </a:spcBef>
                        <a:spcAft>
                          <a:spcPts val="0"/>
                        </a:spcAft>
                      </a:pPr>
                      <a:r>
                        <a:rPr lang="en-US" sz="1200" b="1" dirty="0">
                          <a:solidFill>
                            <a:schemeClr val="tx1"/>
                          </a:solidFill>
                          <a:latin typeface="Arial" panose="020B0604020202020204" pitchFamily="34" charset="0"/>
                          <a:cs typeface="Arial" panose="020B0604020202020204" pitchFamily="34" charset="0"/>
                        </a:rPr>
                        <a:t>Lechamo Holdings </a:t>
                      </a:r>
                      <a:endParaRPr lang="en-ZA" sz="1200" b="1" dirty="0">
                        <a:solidFill>
                          <a:schemeClr val="tx1"/>
                        </a:solidFill>
                        <a:latin typeface="Arial" panose="020B0604020202020204" pitchFamily="34" charset="0"/>
                        <a:cs typeface="Arial" panose="020B0604020202020204" pitchFamily="34" charset="0"/>
                      </a:endParaRPr>
                    </a:p>
                  </a:txBody>
                  <a:tcPr anchor="ctr"/>
                </a:tc>
                <a:tc>
                  <a:txBody>
                    <a:bodyPr/>
                    <a:lstStyle/>
                    <a:p>
                      <a:pPr algn="l" eaLnBrk="0" latinLnBrk="0" hangingPunct="0">
                        <a:lnSpc>
                          <a:spcPct val="100000"/>
                        </a:lnSpc>
                        <a:spcBef>
                          <a:spcPts val="0"/>
                        </a:spcBef>
                        <a:spcAft>
                          <a:spcPts val="0"/>
                        </a:spcAft>
                      </a:pPr>
                      <a:r>
                        <a:rPr lang="en-ZA" sz="1200" dirty="0">
                          <a:solidFill>
                            <a:schemeClr val="tx1"/>
                          </a:solidFill>
                          <a:latin typeface="Arial" panose="020B0604020202020204" pitchFamily="34" charset="0"/>
                          <a:cs typeface="Arial" panose="020B0604020202020204" pitchFamily="34" charset="0"/>
                        </a:rPr>
                        <a:t>Toilet paper and paper products manufacturing </a:t>
                      </a:r>
                    </a:p>
                  </a:txBody>
                  <a:tcPr anchor="ctr"/>
                </a:tc>
                <a:tc>
                  <a:txBody>
                    <a:bodyPr/>
                    <a:lstStyle/>
                    <a:p>
                      <a:pPr algn="l" eaLnBrk="0" latinLnBrk="0" hangingPunct="0">
                        <a:lnSpc>
                          <a:spcPct val="100000"/>
                        </a:lnSpc>
                        <a:spcBef>
                          <a:spcPts val="0"/>
                        </a:spcBef>
                        <a:spcAft>
                          <a:spcPts val="0"/>
                        </a:spcAft>
                      </a:pPr>
                      <a:r>
                        <a:rPr lang="en-US" sz="1200" dirty="0">
                          <a:solidFill>
                            <a:schemeClr val="tx1"/>
                          </a:solidFill>
                          <a:latin typeface="Arial" panose="020B0604020202020204" pitchFamily="34" charset="0"/>
                          <a:cs typeface="Arial" panose="020B0604020202020204" pitchFamily="34" charset="0"/>
                        </a:rPr>
                        <a:t>R   57m</a:t>
                      </a:r>
                      <a:endParaRPr lang="en-ZA" sz="1200" dirty="0">
                        <a:solidFill>
                          <a:schemeClr val="tx1"/>
                        </a:solidFill>
                        <a:latin typeface="Arial" panose="020B0604020202020204" pitchFamily="34" charset="0"/>
                        <a:cs typeface="Arial" panose="020B0604020202020204" pitchFamily="34" charset="0"/>
                      </a:endParaRPr>
                    </a:p>
                  </a:txBody>
                  <a:tcPr anchor="ctr"/>
                </a:tc>
                <a:tc>
                  <a:txBody>
                    <a:bodyPr/>
                    <a:lstStyle/>
                    <a:p>
                      <a:pPr algn="l" eaLnBrk="0" latinLnBrk="0" hangingPunct="0">
                        <a:lnSpc>
                          <a:spcPct val="100000"/>
                        </a:lnSpc>
                        <a:spcBef>
                          <a:spcPts val="0"/>
                        </a:spcBef>
                        <a:spcAft>
                          <a:spcPts val="0"/>
                        </a:spcAft>
                      </a:pPr>
                      <a:r>
                        <a:rPr lang="en-US" sz="1200" dirty="0">
                          <a:solidFill>
                            <a:schemeClr val="tx1"/>
                          </a:solidFill>
                          <a:latin typeface="Arial" panose="020B0604020202020204" pitchFamily="34" charset="0"/>
                          <a:cs typeface="Arial" panose="020B0604020202020204" pitchFamily="34" charset="0"/>
                        </a:rPr>
                        <a:t>160</a:t>
                      </a:r>
                      <a:endParaRPr lang="en-ZA" sz="12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3792846339"/>
                  </a:ext>
                </a:extLst>
              </a:tr>
              <a:tr h="323033">
                <a:tc>
                  <a:txBody>
                    <a:bodyPr/>
                    <a:lstStyle/>
                    <a:p>
                      <a:pPr algn="l" eaLnBrk="0" latinLnBrk="0" hangingPunct="0">
                        <a:lnSpc>
                          <a:spcPct val="100000"/>
                        </a:lnSpc>
                        <a:spcBef>
                          <a:spcPts val="0"/>
                        </a:spcBef>
                        <a:spcAft>
                          <a:spcPts val="0"/>
                        </a:spcAft>
                      </a:pPr>
                      <a:r>
                        <a:rPr lang="en-US" sz="1200" b="1" dirty="0">
                          <a:solidFill>
                            <a:schemeClr val="tx1"/>
                          </a:solidFill>
                          <a:latin typeface="Arial" panose="020B0604020202020204" pitchFamily="34" charset="0"/>
                          <a:cs typeface="Arial" panose="020B0604020202020204" pitchFamily="34" charset="0"/>
                        </a:rPr>
                        <a:t>Zuko Foods </a:t>
                      </a:r>
                      <a:endParaRPr lang="en-ZA" sz="1200" b="1"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lvl="0" indent="0" algn="l" defTabSz="914377" rtl="0" eaLnBrk="0" fontAlgn="auto" latinLnBrk="0" hangingPunct="0">
                        <a:lnSpc>
                          <a:spcPct val="100000"/>
                        </a:lnSpc>
                        <a:spcBef>
                          <a:spcPts val="0"/>
                        </a:spcBef>
                        <a:spcAft>
                          <a:spcPts val="0"/>
                        </a:spcAft>
                        <a:buClrTx/>
                        <a:buSzTx/>
                        <a:buFontTx/>
                        <a:buNone/>
                        <a:tabLst/>
                        <a:defRPr/>
                      </a:pPr>
                      <a:r>
                        <a:rPr lang="en-ZA" sz="1200" kern="1200" dirty="0">
                          <a:effectLst/>
                          <a:latin typeface="Arial" panose="020B0604020202020204" pitchFamily="34" charset="0"/>
                          <a:cs typeface="Arial" panose="020B0604020202020204" pitchFamily="34" charset="0"/>
                        </a:rPr>
                        <a:t>Manufacturing of maize snacks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algn="l" eaLnBrk="0" latinLnBrk="0" hangingPunct="0">
                        <a:lnSpc>
                          <a:spcPct val="100000"/>
                        </a:lnSpc>
                        <a:spcBef>
                          <a:spcPts val="0"/>
                        </a:spcBef>
                        <a:spcAft>
                          <a:spcPts val="0"/>
                        </a:spcAft>
                      </a:pPr>
                      <a:r>
                        <a:rPr lang="en-US" sz="1200" dirty="0">
                          <a:solidFill>
                            <a:schemeClr val="tx1"/>
                          </a:solidFill>
                          <a:latin typeface="Arial" panose="020B0604020202020204" pitchFamily="34" charset="0"/>
                          <a:cs typeface="Arial" panose="020B0604020202020204" pitchFamily="34" charset="0"/>
                        </a:rPr>
                        <a:t>R   33m</a:t>
                      </a:r>
                      <a:endParaRPr lang="en-ZA" sz="1200" dirty="0">
                        <a:solidFill>
                          <a:schemeClr val="tx1"/>
                        </a:solidFill>
                        <a:latin typeface="Arial" panose="020B0604020202020204" pitchFamily="34" charset="0"/>
                        <a:cs typeface="Arial" panose="020B0604020202020204" pitchFamily="34" charset="0"/>
                      </a:endParaRPr>
                    </a:p>
                  </a:txBody>
                  <a:tcPr anchor="ctr"/>
                </a:tc>
                <a:tc>
                  <a:txBody>
                    <a:bodyPr/>
                    <a:lstStyle/>
                    <a:p>
                      <a:pPr algn="l" eaLnBrk="0" latinLnBrk="0" hangingPunct="0">
                        <a:lnSpc>
                          <a:spcPct val="100000"/>
                        </a:lnSpc>
                        <a:spcBef>
                          <a:spcPts val="0"/>
                        </a:spcBef>
                        <a:spcAft>
                          <a:spcPts val="0"/>
                        </a:spcAft>
                      </a:pPr>
                      <a:r>
                        <a:rPr lang="en-US" sz="1200" dirty="0">
                          <a:solidFill>
                            <a:schemeClr val="tx1"/>
                          </a:solidFill>
                          <a:latin typeface="Arial" panose="020B0604020202020204" pitchFamily="34" charset="0"/>
                          <a:cs typeface="Arial" panose="020B0604020202020204" pitchFamily="34" charset="0"/>
                        </a:rPr>
                        <a:t>20</a:t>
                      </a:r>
                      <a:endParaRPr lang="en-ZA" sz="12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172017309"/>
                  </a:ext>
                </a:extLst>
              </a:tr>
              <a:tr h="272416">
                <a:tc>
                  <a:txBody>
                    <a:bodyPr/>
                    <a:lstStyle/>
                    <a:p>
                      <a:pPr algn="l">
                        <a:lnSpc>
                          <a:spcPct val="100000"/>
                        </a:lnSpc>
                        <a:spcBef>
                          <a:spcPts val="0"/>
                        </a:spcBef>
                        <a:spcAft>
                          <a:spcPts val="0"/>
                        </a:spcAft>
                      </a:pPr>
                      <a:r>
                        <a:rPr lang="en-US" sz="1200" b="1" dirty="0">
                          <a:solidFill>
                            <a:schemeClr val="tx1"/>
                          </a:solidFill>
                          <a:latin typeface="Arial" panose="020B0604020202020204" pitchFamily="34" charset="0"/>
                          <a:cs typeface="Arial" panose="020B0604020202020204" pitchFamily="34" charset="0"/>
                        </a:rPr>
                        <a:t>Total </a:t>
                      </a:r>
                      <a:endParaRPr lang="en-ZA" sz="1200" b="1" dirty="0">
                        <a:solidFill>
                          <a:schemeClr val="tx1"/>
                        </a:solidFill>
                        <a:latin typeface="Arial" panose="020B0604020202020204" pitchFamily="34" charset="0"/>
                        <a:cs typeface="Arial" panose="020B0604020202020204" pitchFamily="34" charset="0"/>
                      </a:endParaRPr>
                    </a:p>
                  </a:txBody>
                  <a:tcPr anchor="ctr"/>
                </a:tc>
                <a:tc>
                  <a:txBody>
                    <a:bodyPr/>
                    <a:lstStyle/>
                    <a:p>
                      <a:pPr algn="l">
                        <a:lnSpc>
                          <a:spcPct val="100000"/>
                        </a:lnSpc>
                        <a:spcBef>
                          <a:spcPts val="0"/>
                        </a:spcBef>
                        <a:spcAft>
                          <a:spcPts val="0"/>
                        </a:spcAft>
                      </a:pPr>
                      <a:endParaRPr lang="en-ZA" sz="1200" b="1" dirty="0">
                        <a:solidFill>
                          <a:schemeClr val="tx1"/>
                        </a:solidFill>
                        <a:latin typeface="Arial" panose="020B0604020202020204" pitchFamily="34" charset="0"/>
                        <a:cs typeface="Arial" panose="020B0604020202020204" pitchFamily="34" charset="0"/>
                      </a:endParaRPr>
                    </a:p>
                  </a:txBody>
                  <a:tcPr anchor="ctr"/>
                </a:tc>
                <a:tc>
                  <a:txBody>
                    <a:bodyPr/>
                    <a:lstStyle/>
                    <a:p>
                      <a:pPr algn="l">
                        <a:lnSpc>
                          <a:spcPct val="100000"/>
                        </a:lnSpc>
                        <a:spcBef>
                          <a:spcPts val="0"/>
                        </a:spcBef>
                        <a:spcAft>
                          <a:spcPts val="0"/>
                        </a:spcAft>
                      </a:pPr>
                      <a:r>
                        <a:rPr lang="en-US" sz="1200" b="1" dirty="0">
                          <a:solidFill>
                            <a:schemeClr val="tx1"/>
                          </a:solidFill>
                          <a:latin typeface="Arial" panose="020B0604020202020204" pitchFamily="34" charset="0"/>
                          <a:cs typeface="Arial" panose="020B0604020202020204" pitchFamily="34" charset="0"/>
                        </a:rPr>
                        <a:t>R 1,2billion </a:t>
                      </a:r>
                      <a:endParaRPr lang="en-ZA" sz="1200" b="1" dirty="0">
                        <a:solidFill>
                          <a:schemeClr val="tx1"/>
                        </a:solidFill>
                        <a:latin typeface="Arial" panose="020B0604020202020204" pitchFamily="34" charset="0"/>
                        <a:cs typeface="Arial" panose="020B0604020202020204" pitchFamily="34" charset="0"/>
                      </a:endParaRPr>
                    </a:p>
                  </a:txBody>
                  <a:tcPr anchor="ctr"/>
                </a:tc>
                <a:tc>
                  <a:txBody>
                    <a:bodyPr/>
                    <a:lstStyle/>
                    <a:p>
                      <a:pPr algn="l">
                        <a:lnSpc>
                          <a:spcPct val="100000"/>
                        </a:lnSpc>
                        <a:spcBef>
                          <a:spcPts val="0"/>
                        </a:spcBef>
                        <a:spcAft>
                          <a:spcPts val="0"/>
                        </a:spcAft>
                      </a:pPr>
                      <a:r>
                        <a:rPr lang="en-US" sz="1200" b="1" dirty="0">
                          <a:solidFill>
                            <a:schemeClr val="tx1"/>
                          </a:solidFill>
                          <a:latin typeface="Arial" panose="020B0604020202020204" pitchFamily="34" charset="0"/>
                          <a:cs typeface="Arial" panose="020B0604020202020204" pitchFamily="34" charset="0"/>
                        </a:rPr>
                        <a:t>771</a:t>
                      </a:r>
                      <a:endParaRPr lang="en-ZA" sz="1200" b="1"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3955568037"/>
                  </a:ext>
                </a:extLst>
              </a:tr>
            </a:tbl>
          </a:graphicData>
        </a:graphic>
      </p:graphicFrame>
      <p:sp>
        <p:nvSpPr>
          <p:cNvPr id="3" name="TextBox 2">
            <a:extLst>
              <a:ext uri="{FF2B5EF4-FFF2-40B4-BE49-F238E27FC236}">
                <a16:creationId xmlns:a16="http://schemas.microsoft.com/office/drawing/2014/main" xmlns="" id="{1FBCA10A-3BC8-1F4F-894B-75C4275FEDB5}"/>
              </a:ext>
            </a:extLst>
          </p:cNvPr>
          <p:cNvSpPr txBox="1"/>
          <p:nvPr/>
        </p:nvSpPr>
        <p:spPr>
          <a:xfrm>
            <a:off x="8542330" y="4820348"/>
            <a:ext cx="626819" cy="369332"/>
          </a:xfrm>
          <a:prstGeom prst="rect">
            <a:avLst/>
          </a:prstGeom>
          <a:noFill/>
        </p:spPr>
        <p:txBody>
          <a:bodyPr wrap="square">
            <a:spAutoFit/>
          </a:bodyPr>
          <a:lstStyle/>
          <a:p>
            <a:r>
              <a:rPr lang="en-US" b="1" dirty="0"/>
              <a:t>13.</a:t>
            </a:r>
          </a:p>
        </p:txBody>
      </p:sp>
    </p:spTree>
    <p:extLst>
      <p:ext uri="{BB962C8B-B14F-4D97-AF65-F5344CB8AC3E}">
        <p14:creationId xmlns:p14="http://schemas.microsoft.com/office/powerpoint/2010/main" xmlns="" val="958978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96" y="210230"/>
            <a:ext cx="8093363" cy="848291"/>
          </a:xfrm>
        </p:spPr>
        <p:txBody>
          <a:bodyPr>
            <a:normAutofit/>
          </a:bodyPr>
          <a:lstStyle/>
          <a:p>
            <a:r>
              <a:rPr lang="en-US" sz="2800" dirty="0"/>
              <a:t>Investment Promotion … </a:t>
            </a:r>
          </a:p>
        </p:txBody>
      </p:sp>
      <p:sp>
        <p:nvSpPr>
          <p:cNvPr id="7" name="Oval 6">
            <a:extLst>
              <a:ext uri="{FF2B5EF4-FFF2-40B4-BE49-F238E27FC236}">
                <a16:creationId xmlns:a16="http://schemas.microsoft.com/office/drawing/2014/main" xmlns="" id="{0C23BEDF-1E88-C4D0-B096-B10EC32A0E68}"/>
              </a:ext>
            </a:extLst>
          </p:cNvPr>
          <p:cNvSpPr/>
          <p:nvPr/>
        </p:nvSpPr>
        <p:spPr>
          <a:xfrm>
            <a:off x="7931510" y="0"/>
            <a:ext cx="1068934" cy="1044700"/>
          </a:xfrm>
          <a:prstGeom prst="ellipse">
            <a:avLst/>
          </a:prstGeom>
          <a:blipFill dpi="0" rotWithShape="1">
            <a:blip r:embed="rId3" cstate="print">
              <a:extLst>
                <a:ext uri="{28A0092B-C50C-407E-A947-70E740481C1C}">
                  <a14:useLocalDpi xmlns:a14="http://schemas.microsoft.com/office/drawing/2010/main" xmlns="" val="0"/>
                </a:ext>
              </a:extLst>
            </a:blip>
            <a:srcRect/>
            <a:stretch>
              <a:fillRect/>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xmlns="" id="{81CB203C-0C53-7C32-239A-A9E15F162A7A}"/>
              </a:ext>
            </a:extLst>
          </p:cNvPr>
          <p:cNvSpPr txBox="1"/>
          <p:nvPr/>
        </p:nvSpPr>
        <p:spPr>
          <a:xfrm>
            <a:off x="72458" y="1226891"/>
            <a:ext cx="8853147" cy="335092"/>
          </a:xfrm>
          <a:prstGeom prst="rect">
            <a:avLst/>
          </a:prstGeom>
          <a:solidFill>
            <a:schemeClr val="bg1"/>
          </a:solidFill>
          <a:ln w="12700">
            <a:solidFill>
              <a:schemeClr val="accent6"/>
            </a:solidFill>
          </a:ln>
        </p:spPr>
        <p:txBody>
          <a:bodyPr wrap="square">
            <a:spAutoFit/>
          </a:bodyPr>
          <a:lstStyle/>
          <a:p>
            <a:pPr marL="0" lvl="0" indent="0" algn="just">
              <a:lnSpc>
                <a:spcPct val="150000"/>
              </a:lnSpc>
              <a:spcBef>
                <a:spcPts val="600"/>
              </a:spcBef>
              <a:spcAft>
                <a:spcPct val="15000"/>
              </a:spcAft>
              <a:buNone/>
            </a:pPr>
            <a:r>
              <a:rPr lang="en-US" sz="1200" dirty="0">
                <a:latin typeface="Arial" panose="020B0604020202020204" pitchFamily="34" charset="0"/>
                <a:cs typeface="Arial" panose="020B0604020202020204" pitchFamily="34" charset="0"/>
              </a:rPr>
              <a:t>The below investors have been attracted in 2022 and are currently undergoing due diligence</a:t>
            </a:r>
          </a:p>
        </p:txBody>
      </p:sp>
      <p:graphicFrame>
        <p:nvGraphicFramePr>
          <p:cNvPr id="3" name="Table 2">
            <a:extLst>
              <a:ext uri="{FF2B5EF4-FFF2-40B4-BE49-F238E27FC236}">
                <a16:creationId xmlns:a16="http://schemas.microsoft.com/office/drawing/2014/main" xmlns="" id="{28242D43-B1F1-1C20-8998-B7CE3C6CE85B}"/>
              </a:ext>
            </a:extLst>
          </p:cNvPr>
          <p:cNvGraphicFramePr>
            <a:graphicFrameLocks noGrp="1"/>
          </p:cNvGraphicFramePr>
          <p:nvPr>
            <p:extLst>
              <p:ext uri="{D42A27DB-BD31-4B8C-83A1-F6EECF244321}">
                <p14:modId xmlns:p14="http://schemas.microsoft.com/office/powerpoint/2010/main" xmlns="" val="1965909060"/>
              </p:ext>
            </p:extLst>
          </p:nvPr>
        </p:nvGraphicFramePr>
        <p:xfrm>
          <a:off x="93484" y="1594148"/>
          <a:ext cx="8853148" cy="3276445"/>
        </p:xfrm>
        <a:graphic>
          <a:graphicData uri="http://schemas.openxmlformats.org/drawingml/2006/table">
            <a:tbl>
              <a:tblPr firstRow="1" bandRow="1">
                <a:tableStyleId>{0505E3EF-67EA-436B-97B2-0124C06EBD24}</a:tableStyleId>
              </a:tblPr>
              <a:tblGrid>
                <a:gridCol w="2022134">
                  <a:extLst>
                    <a:ext uri="{9D8B030D-6E8A-4147-A177-3AD203B41FA5}">
                      <a16:colId xmlns:a16="http://schemas.microsoft.com/office/drawing/2014/main" xmlns="" val="3363825870"/>
                    </a:ext>
                  </a:extLst>
                </a:gridCol>
                <a:gridCol w="4323928">
                  <a:extLst>
                    <a:ext uri="{9D8B030D-6E8A-4147-A177-3AD203B41FA5}">
                      <a16:colId xmlns:a16="http://schemas.microsoft.com/office/drawing/2014/main" xmlns="" val="4182530994"/>
                    </a:ext>
                  </a:extLst>
                </a:gridCol>
                <a:gridCol w="1410236">
                  <a:extLst>
                    <a:ext uri="{9D8B030D-6E8A-4147-A177-3AD203B41FA5}">
                      <a16:colId xmlns:a16="http://schemas.microsoft.com/office/drawing/2014/main" xmlns="" val="3359684896"/>
                    </a:ext>
                  </a:extLst>
                </a:gridCol>
                <a:gridCol w="1096850">
                  <a:extLst>
                    <a:ext uri="{9D8B030D-6E8A-4147-A177-3AD203B41FA5}">
                      <a16:colId xmlns:a16="http://schemas.microsoft.com/office/drawing/2014/main" xmlns="" val="3015857401"/>
                    </a:ext>
                  </a:extLst>
                </a:gridCol>
              </a:tblGrid>
              <a:tr h="247047">
                <a:tc gridSpan="4">
                  <a:txBody>
                    <a:bodyPr/>
                    <a:lstStyle/>
                    <a:p>
                      <a:pPr algn="ctr" eaLnBrk="0" latinLnBrk="0" hangingPunct="0">
                        <a:lnSpc>
                          <a:spcPct val="107000"/>
                        </a:lnSpc>
                        <a:spcAft>
                          <a:spcPts val="800"/>
                        </a:spcAft>
                      </a:pPr>
                      <a:r>
                        <a:rPr lang="en-ZA" sz="1200" dirty="0">
                          <a:effectLst/>
                          <a:latin typeface="Arial" panose="020B0604020202020204" pitchFamily="34" charset="0"/>
                          <a:cs typeface="Arial" panose="020B0604020202020204" pitchFamily="34" charset="0"/>
                        </a:rPr>
                        <a:t>Investors Attracted in 2022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972096639"/>
                  </a:ext>
                </a:extLst>
              </a:tr>
              <a:tr h="205874">
                <a:tc>
                  <a:txBody>
                    <a:bodyPr/>
                    <a:lstStyle/>
                    <a:p>
                      <a:pPr eaLnBrk="0" latinLnBrk="0" hangingPunct="0">
                        <a:lnSpc>
                          <a:spcPct val="106000"/>
                        </a:lnSpc>
                        <a:spcAft>
                          <a:spcPts val="800"/>
                        </a:spcAft>
                      </a:pPr>
                      <a:r>
                        <a:rPr lang="en-US" sz="1200" b="1" kern="1200" dirty="0">
                          <a:solidFill>
                            <a:schemeClr val="tx1"/>
                          </a:solidFill>
                          <a:effectLst/>
                          <a:latin typeface="Arial" panose="020B0604020202020204" pitchFamily="34" charset="0"/>
                          <a:cs typeface="Arial" panose="020B0604020202020204" pitchFamily="34" charset="0"/>
                        </a:rPr>
                        <a:t>Investor Name </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eaLnBrk="0" latinLnBrk="0" hangingPunct="0">
                        <a:lnSpc>
                          <a:spcPct val="106000"/>
                        </a:lnSpc>
                        <a:spcAft>
                          <a:spcPts val="0"/>
                        </a:spcAft>
                      </a:pPr>
                      <a:r>
                        <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Operations </a:t>
                      </a: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eaLnBrk="0" latinLnBrk="0" hangingPunct="0">
                        <a:lnSpc>
                          <a:spcPct val="106000"/>
                        </a:lnSpc>
                        <a:spcAft>
                          <a:spcPts val="0"/>
                        </a:spcAft>
                      </a:pPr>
                      <a:r>
                        <a:rPr lang="en-US" sz="1200" b="1" kern="1200" dirty="0">
                          <a:solidFill>
                            <a:schemeClr val="tx1"/>
                          </a:solidFill>
                          <a:effectLst/>
                          <a:latin typeface="Arial" panose="020B0604020202020204" pitchFamily="34" charset="0"/>
                          <a:cs typeface="Arial" panose="020B0604020202020204" pitchFamily="34" charset="0"/>
                        </a:rPr>
                        <a:t>Investment Value </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eaLnBrk="0" latinLnBrk="0" hangingPunct="0">
                        <a:lnSpc>
                          <a:spcPct val="106000"/>
                        </a:lnSpc>
                        <a:spcAft>
                          <a:spcPts val="800"/>
                        </a:spcAft>
                      </a:pPr>
                      <a:r>
                        <a:rPr lang="en-US" sz="1200" b="1" kern="1200" dirty="0">
                          <a:solidFill>
                            <a:schemeClr val="tx1"/>
                          </a:solidFill>
                          <a:effectLst/>
                          <a:latin typeface="Arial" panose="020B0604020202020204" pitchFamily="34" charset="0"/>
                          <a:cs typeface="Arial" panose="020B0604020202020204" pitchFamily="34" charset="0"/>
                        </a:rPr>
                        <a:t>Projected Jobs </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78070292"/>
                  </a:ext>
                </a:extLst>
              </a:tr>
              <a:tr h="245695">
                <a:tc>
                  <a:txBody>
                    <a:bodyPr/>
                    <a:lstStyle/>
                    <a:p>
                      <a:pPr eaLnBrk="0" latinLnBrk="0" hangingPunct="0">
                        <a:lnSpc>
                          <a:spcPct val="106000"/>
                        </a:lnSpc>
                        <a:spcAft>
                          <a:spcPts val="800"/>
                        </a:spcAft>
                      </a:pPr>
                      <a:r>
                        <a:rPr lang="en-US" sz="1200" b="1" kern="1200" dirty="0">
                          <a:effectLst/>
                          <a:latin typeface="Arial" panose="020B0604020202020204" pitchFamily="34" charset="0"/>
                          <a:cs typeface="Arial" panose="020B0604020202020204" pitchFamily="34" charset="0"/>
                        </a:rPr>
                        <a:t>Moss M Farms </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eaLnBrk="0" latinLnBrk="0" hangingPunct="0">
                        <a:lnSpc>
                          <a:spcPct val="106000"/>
                        </a:lnSpc>
                        <a:spcAft>
                          <a:spcPts val="800"/>
                        </a:spcAft>
                      </a:pPr>
                      <a:r>
                        <a:rPr lang="en-ZA" sz="1200" dirty="0">
                          <a:effectLst/>
                          <a:latin typeface="Arial" panose="020B0604020202020204" pitchFamily="34" charset="0"/>
                          <a:cs typeface="Arial" panose="020B0604020202020204" pitchFamily="34" charset="0"/>
                        </a:rPr>
                        <a:t>Ginger and Turmeric processing plant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eaLnBrk="0" latinLnBrk="0" hangingPunct="0">
                        <a:lnSpc>
                          <a:spcPct val="106000"/>
                        </a:lnSpc>
                        <a:spcAft>
                          <a:spcPts val="800"/>
                        </a:spcAft>
                      </a:pPr>
                      <a:r>
                        <a:rPr lang="en-US" sz="1200" kern="1200" dirty="0">
                          <a:effectLst/>
                          <a:latin typeface="Arial" panose="020B0604020202020204" pitchFamily="34" charset="0"/>
                          <a:cs typeface="Arial" panose="020B0604020202020204" pitchFamily="34" charset="0"/>
                        </a:rPr>
                        <a:t>R 4,5m</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eaLnBrk="0" latinLnBrk="0" hangingPunct="0">
                        <a:lnSpc>
                          <a:spcPct val="106000"/>
                        </a:lnSpc>
                        <a:spcAft>
                          <a:spcPts val="800"/>
                        </a:spcAft>
                      </a:pPr>
                      <a:r>
                        <a:rPr lang="en-ZA" sz="1200" dirty="0">
                          <a:effectLst/>
                          <a:latin typeface="Arial" panose="020B0604020202020204" pitchFamily="34" charset="0"/>
                          <a:cs typeface="Arial" panose="020B0604020202020204" pitchFamily="34" charset="0"/>
                        </a:rPr>
                        <a:t>Tbc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817750496"/>
                  </a:ext>
                </a:extLst>
              </a:tr>
              <a:tr h="262174">
                <a:tc>
                  <a:txBody>
                    <a:bodyPr/>
                    <a:lstStyle/>
                    <a:p>
                      <a:pPr eaLnBrk="0" latinLnBrk="0" hangingPunct="0">
                        <a:lnSpc>
                          <a:spcPct val="106000"/>
                        </a:lnSpc>
                        <a:spcAft>
                          <a:spcPts val="800"/>
                        </a:spcAft>
                      </a:pPr>
                      <a:r>
                        <a:rPr lang="en-US" sz="1200" b="1" kern="1200" dirty="0">
                          <a:effectLst/>
                          <a:latin typeface="Arial" panose="020B0604020202020204" pitchFamily="34" charset="0"/>
                          <a:cs typeface="Arial" panose="020B0604020202020204" pitchFamily="34" charset="0"/>
                        </a:rPr>
                        <a:t>NERDZA</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eaLnBrk="0" latinLnBrk="0" hangingPunct="0">
                        <a:lnSpc>
                          <a:spcPct val="107000"/>
                        </a:lnSpc>
                        <a:spcAft>
                          <a:spcPts val="800"/>
                        </a:spcAft>
                      </a:pPr>
                      <a:r>
                        <a:rPr lang="en-US" sz="1200" dirty="0">
                          <a:effectLst/>
                          <a:latin typeface="Arial" panose="020B0604020202020204" pitchFamily="34" charset="0"/>
                          <a:cs typeface="Arial" panose="020B0604020202020204" pitchFamily="34" charset="0"/>
                        </a:rPr>
                        <a:t>Production of fruits and vegetables using  hydroponics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eaLnBrk="0" latinLnBrk="0" hangingPunct="0">
                        <a:lnSpc>
                          <a:spcPct val="106000"/>
                        </a:lnSpc>
                        <a:spcAft>
                          <a:spcPts val="800"/>
                        </a:spcAft>
                      </a:pPr>
                      <a:r>
                        <a:rPr lang="en-US" sz="1200" kern="1200" dirty="0">
                          <a:effectLst/>
                          <a:latin typeface="Arial" panose="020B0604020202020204" pitchFamily="34" charset="0"/>
                          <a:cs typeface="Arial" panose="020B0604020202020204" pitchFamily="34" charset="0"/>
                        </a:rPr>
                        <a:t>R 2,5m</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eaLnBrk="0" latinLnBrk="0" hangingPunct="0">
                        <a:lnSpc>
                          <a:spcPct val="106000"/>
                        </a:lnSpc>
                        <a:spcAft>
                          <a:spcPts val="800"/>
                        </a:spcAft>
                      </a:pPr>
                      <a:r>
                        <a:rPr lang="en-US" sz="1200" kern="1200" dirty="0">
                          <a:effectLst/>
                          <a:latin typeface="Arial" panose="020B0604020202020204" pitchFamily="34" charset="0"/>
                          <a:cs typeface="Arial" panose="020B0604020202020204" pitchFamily="34" charset="0"/>
                        </a:rPr>
                        <a:t>Tbc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415706209"/>
                  </a:ext>
                </a:extLst>
              </a:tr>
              <a:tr h="436438">
                <a:tc>
                  <a:txBody>
                    <a:bodyPr/>
                    <a:lstStyle/>
                    <a:p>
                      <a:pPr eaLnBrk="0" latinLnBrk="0" hangingPunct="0">
                        <a:lnSpc>
                          <a:spcPct val="106000"/>
                        </a:lnSpc>
                        <a:spcAft>
                          <a:spcPts val="800"/>
                        </a:spcAft>
                      </a:pPr>
                      <a:r>
                        <a:rPr lang="en-US" sz="1200" b="1" kern="1200" dirty="0">
                          <a:effectLst/>
                          <a:latin typeface="Arial" panose="020B0604020202020204" pitchFamily="34" charset="0"/>
                          <a:cs typeface="Arial" panose="020B0604020202020204" pitchFamily="34" charset="0"/>
                        </a:rPr>
                        <a:t>Seshego Crete * </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eaLnBrk="0" latinLnBrk="0" hangingPunct="0">
                        <a:lnSpc>
                          <a:spcPct val="107000"/>
                        </a:lnSpc>
                        <a:spcAft>
                          <a:spcPts val="800"/>
                        </a:spcAft>
                      </a:pPr>
                      <a:r>
                        <a:rPr lang="en-ZA" sz="1200" kern="1200" dirty="0">
                          <a:effectLst/>
                          <a:latin typeface="Arial" panose="020B0604020202020204" pitchFamily="34" charset="0"/>
                          <a:cs typeface="Arial" panose="020B0604020202020204" pitchFamily="34" charset="0"/>
                        </a:rPr>
                        <a:t>Manufacturing of precast concrete slabs for  assembling of VIP toilets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eaLnBrk="0" latinLnBrk="0" hangingPunct="0">
                        <a:lnSpc>
                          <a:spcPct val="106000"/>
                        </a:lnSpc>
                        <a:spcAft>
                          <a:spcPts val="800"/>
                        </a:spcAft>
                      </a:pPr>
                      <a:r>
                        <a:rPr lang="en-US" sz="1200" kern="1200" dirty="0">
                          <a:effectLst/>
                          <a:latin typeface="Arial" panose="020B0604020202020204" pitchFamily="34" charset="0"/>
                          <a:cs typeface="Arial" panose="020B0604020202020204" pitchFamily="34" charset="0"/>
                        </a:rPr>
                        <a:t> R 303m</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eaLnBrk="0" latinLnBrk="0" hangingPunct="0">
                        <a:lnSpc>
                          <a:spcPct val="106000"/>
                        </a:lnSpc>
                        <a:spcAft>
                          <a:spcPts val="800"/>
                        </a:spcAft>
                      </a:pPr>
                      <a:r>
                        <a:rPr lang="en-ZA" sz="1200" kern="1200" dirty="0">
                          <a:effectLst/>
                          <a:latin typeface="Arial" panose="020B0604020202020204" pitchFamily="34" charset="0"/>
                          <a:ea typeface="Calibri" panose="020F0502020204030204" pitchFamily="34" charset="0"/>
                          <a:cs typeface="Arial" panose="020B0604020202020204" pitchFamily="34" charset="0"/>
                        </a:rPr>
                        <a:t>5</a:t>
                      </a:r>
                      <a:r>
                        <a:rPr lang="en-US" sz="1200" kern="1200" dirty="0">
                          <a:effectLst/>
                          <a:latin typeface="Arial" panose="020B0604020202020204" pitchFamily="34" charset="0"/>
                          <a:ea typeface="Calibri" panose="020F0502020204030204" pitchFamily="34" charset="0"/>
                          <a:cs typeface="Arial" panose="020B0604020202020204" pitchFamily="34" charset="0"/>
                        </a:rPr>
                        <a:t>0</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xmlns="" val="2391539088"/>
                  </a:ext>
                </a:extLst>
              </a:tr>
              <a:tr h="436438">
                <a:tc>
                  <a:txBody>
                    <a:bodyPr/>
                    <a:lstStyle/>
                    <a:p>
                      <a:pPr eaLnBrk="0" latinLnBrk="0" hangingPunct="0">
                        <a:lnSpc>
                          <a:spcPct val="106000"/>
                        </a:lnSpc>
                        <a:spcAft>
                          <a:spcPts val="800"/>
                        </a:spcAft>
                      </a:pPr>
                      <a:r>
                        <a:rPr lang="en-US" sz="1200" b="1" kern="1200" dirty="0">
                          <a:effectLst/>
                          <a:latin typeface="Arial" panose="020B0604020202020204" pitchFamily="34" charset="0"/>
                          <a:cs typeface="Arial" panose="020B0604020202020204" pitchFamily="34" charset="0"/>
                        </a:rPr>
                        <a:t>Bhongo Farms </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eaLnBrk="0" latinLnBrk="0" hangingPunct="0">
                        <a:lnSpc>
                          <a:spcPct val="107000"/>
                        </a:lnSpc>
                        <a:spcAft>
                          <a:spcPts val="800"/>
                        </a:spcAft>
                      </a:pPr>
                      <a:r>
                        <a:rPr lang="en-ZA" sz="1200" dirty="0">
                          <a:effectLst/>
                          <a:latin typeface="Arial" panose="020B0604020202020204" pitchFamily="34" charset="0"/>
                          <a:cs typeface="Arial" panose="020B0604020202020204" pitchFamily="34" charset="0"/>
                        </a:rPr>
                        <a:t>Intends to establish a poultry abattoir (meat processing, packaging and distribution centre)</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eaLnBrk="0" latinLnBrk="0" hangingPunct="0">
                        <a:lnSpc>
                          <a:spcPct val="106000"/>
                        </a:lnSpc>
                        <a:spcAft>
                          <a:spcPts val="800"/>
                        </a:spcAft>
                      </a:pPr>
                      <a:r>
                        <a:rPr lang="en-US" sz="1200" kern="1200" dirty="0">
                          <a:effectLst/>
                          <a:latin typeface="Arial" panose="020B0604020202020204" pitchFamily="34" charset="0"/>
                          <a:cs typeface="Arial" panose="020B0604020202020204" pitchFamily="34" charset="0"/>
                        </a:rPr>
                        <a:t>Tbc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eaLnBrk="0" latinLnBrk="0" hangingPunct="0">
                        <a:lnSpc>
                          <a:spcPct val="106000"/>
                        </a:lnSpc>
                        <a:spcAft>
                          <a:spcPts val="800"/>
                        </a:spcAft>
                      </a:pPr>
                      <a:r>
                        <a:rPr lang="en-US" sz="1200" kern="1200" dirty="0">
                          <a:effectLst/>
                          <a:latin typeface="Arial" panose="020B0604020202020204" pitchFamily="34" charset="0"/>
                          <a:cs typeface="Arial" panose="020B0604020202020204" pitchFamily="34" charset="0"/>
                        </a:rPr>
                        <a:t>Tbc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183044832"/>
                  </a:ext>
                </a:extLst>
              </a:tr>
              <a:tr h="235252">
                <a:tc>
                  <a:txBody>
                    <a:bodyPr/>
                    <a:lstStyle/>
                    <a:p>
                      <a:pPr eaLnBrk="0" latinLnBrk="0" hangingPunct="0">
                        <a:lnSpc>
                          <a:spcPct val="106000"/>
                        </a:lnSpc>
                        <a:spcAft>
                          <a:spcPts val="800"/>
                        </a:spcAft>
                      </a:pPr>
                      <a:r>
                        <a:rPr lang="en-US" sz="1200" b="1" kern="1200" dirty="0">
                          <a:effectLst/>
                          <a:latin typeface="Arial" panose="020B0604020202020204" pitchFamily="34" charset="0"/>
                          <a:cs typeface="Arial" panose="020B0604020202020204" pitchFamily="34" charset="0"/>
                        </a:rPr>
                        <a:t>Parrogate </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eaLnBrk="0" latinLnBrk="0" hangingPunct="0">
                        <a:lnSpc>
                          <a:spcPct val="107000"/>
                        </a:lnSpc>
                        <a:spcAft>
                          <a:spcPts val="800"/>
                        </a:spcAft>
                      </a:pPr>
                      <a:r>
                        <a:rPr lang="en-ZA" sz="1200" dirty="0">
                          <a:effectLst/>
                          <a:latin typeface="Arial" panose="020B0604020202020204" pitchFamily="34" charset="0"/>
                          <a:cs typeface="Arial" panose="020B0604020202020204" pitchFamily="34" charset="0"/>
                        </a:rPr>
                        <a:t>Processing of soya beans for the production of       raw materials used for feed production and edible soyabean oil.</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eaLnBrk="0" latinLnBrk="0" hangingPunct="0">
                        <a:lnSpc>
                          <a:spcPct val="106000"/>
                        </a:lnSpc>
                        <a:spcAft>
                          <a:spcPts val="800"/>
                        </a:spcAft>
                      </a:pPr>
                      <a:r>
                        <a:rPr lang="en-US" sz="1200" kern="1200" dirty="0">
                          <a:effectLst/>
                          <a:latin typeface="Arial" panose="020B0604020202020204" pitchFamily="34" charset="0"/>
                          <a:cs typeface="Arial" panose="020B0604020202020204" pitchFamily="34" charset="0"/>
                        </a:rPr>
                        <a:t> R 468m</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eaLnBrk="0" latinLnBrk="0" hangingPunct="0">
                        <a:lnSpc>
                          <a:spcPct val="106000"/>
                        </a:lnSpc>
                        <a:spcAft>
                          <a:spcPts val="800"/>
                        </a:spcAft>
                      </a:pPr>
                      <a:r>
                        <a:rPr lang="en-ZA" sz="1200" dirty="0">
                          <a:effectLst/>
                          <a:latin typeface="Arial" panose="020B0604020202020204" pitchFamily="34" charset="0"/>
                          <a:cs typeface="Arial" panose="020B0604020202020204" pitchFamily="34" charset="0"/>
                        </a:rPr>
                        <a:t>130</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525643893"/>
                  </a:ext>
                </a:extLst>
              </a:tr>
              <a:tr h="436438">
                <a:tc>
                  <a:txBody>
                    <a:bodyPr/>
                    <a:lstStyle/>
                    <a:p>
                      <a:pPr eaLnBrk="0" latinLnBrk="0" hangingPunct="0">
                        <a:lnSpc>
                          <a:spcPct val="106000"/>
                        </a:lnSpc>
                        <a:spcAft>
                          <a:spcPts val="800"/>
                        </a:spcAft>
                      </a:pPr>
                      <a:r>
                        <a:rPr lang="en-US" sz="1200" b="1" kern="1200" dirty="0">
                          <a:effectLst/>
                          <a:latin typeface="Arial" panose="020B0604020202020204" pitchFamily="34" charset="0"/>
                          <a:cs typeface="Arial" panose="020B0604020202020204" pitchFamily="34" charset="0"/>
                        </a:rPr>
                        <a:t>Dalonet </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eaLnBrk="0" latinLnBrk="0" hangingPunct="0">
                        <a:lnSpc>
                          <a:spcPct val="107000"/>
                        </a:lnSpc>
                        <a:spcAft>
                          <a:spcPts val="800"/>
                        </a:spcAft>
                      </a:pPr>
                      <a:r>
                        <a:rPr lang="en-US" sz="1200" dirty="0">
                          <a:effectLst/>
                          <a:latin typeface="Arial" panose="020B0604020202020204" pitchFamily="34" charset="0"/>
                          <a:cs typeface="Arial" panose="020B0604020202020204" pitchFamily="34" charset="0"/>
                        </a:rPr>
                        <a:t>Manufacturing of a variety of knitting fabrics for     domestic use and exports.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eaLnBrk="0" latinLnBrk="0" hangingPunct="0">
                        <a:lnSpc>
                          <a:spcPct val="106000"/>
                        </a:lnSpc>
                        <a:spcAft>
                          <a:spcPts val="800"/>
                        </a:spcAft>
                      </a:pPr>
                      <a:r>
                        <a:rPr lang="en-US" sz="1200" kern="1200" dirty="0">
                          <a:effectLst/>
                          <a:latin typeface="Arial" panose="020B0604020202020204" pitchFamily="34" charset="0"/>
                          <a:cs typeface="Arial" panose="020B0604020202020204" pitchFamily="34" charset="0"/>
                        </a:rPr>
                        <a:t>R 317m</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eaLnBrk="0" latinLnBrk="0" hangingPunct="0">
                        <a:lnSpc>
                          <a:spcPct val="106000"/>
                        </a:lnSpc>
                        <a:spcAft>
                          <a:spcPts val="800"/>
                        </a:spcAft>
                      </a:pPr>
                      <a:r>
                        <a:rPr lang="en-US" sz="1200" kern="1200" dirty="0">
                          <a:effectLst/>
                          <a:latin typeface="Arial" panose="020B0604020202020204" pitchFamily="34" charset="0"/>
                          <a:cs typeface="Arial" panose="020B0604020202020204" pitchFamily="34" charset="0"/>
                        </a:rPr>
                        <a:t>312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51217590"/>
                  </a:ext>
                </a:extLst>
              </a:tr>
              <a:tr h="245695">
                <a:tc>
                  <a:txBody>
                    <a:bodyPr/>
                    <a:lstStyle/>
                    <a:p>
                      <a:pPr eaLnBrk="0" latinLnBrk="0" hangingPunct="0">
                        <a:lnSpc>
                          <a:spcPct val="106000"/>
                        </a:lnSpc>
                        <a:spcAft>
                          <a:spcPts val="800"/>
                        </a:spcAft>
                      </a:pPr>
                      <a:r>
                        <a:rPr lang="en-US" sz="1200" b="1" kern="1200" dirty="0">
                          <a:effectLst/>
                          <a:latin typeface="Arial" panose="020B0604020202020204" pitchFamily="34" charset="0"/>
                          <a:cs typeface="Arial" panose="020B0604020202020204" pitchFamily="34" charset="0"/>
                        </a:rPr>
                        <a:t>Total </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eaLnBrk="0" latinLnBrk="0" hangingPunct="0">
                        <a:lnSpc>
                          <a:spcPct val="106000"/>
                        </a:lnSpc>
                        <a:spcAft>
                          <a:spcPts val="800"/>
                        </a:spcAft>
                      </a:pP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eaLnBrk="0" latinLnBrk="0" hangingPunct="0">
                        <a:lnSpc>
                          <a:spcPct val="106000"/>
                        </a:lnSpc>
                        <a:spcAft>
                          <a:spcPts val="800"/>
                        </a:spcAft>
                      </a:pPr>
                      <a:r>
                        <a:rPr lang="en-US" sz="1200" b="1" kern="1200" dirty="0">
                          <a:effectLst/>
                          <a:latin typeface="Arial" panose="020B0604020202020204" pitchFamily="34" charset="0"/>
                          <a:cs typeface="Arial" panose="020B0604020202020204" pitchFamily="34" charset="0"/>
                        </a:rPr>
                        <a:t>R 1 095m</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eaLnBrk="0" latinLnBrk="0" hangingPunct="0">
                        <a:lnSpc>
                          <a:spcPct val="106000"/>
                        </a:lnSpc>
                        <a:spcAft>
                          <a:spcPts val="800"/>
                        </a:spcAft>
                      </a:pPr>
                      <a:r>
                        <a:rPr lang="en-ZA" sz="1200" b="1" dirty="0">
                          <a:effectLst/>
                          <a:latin typeface="Arial" panose="020B0604020202020204" pitchFamily="34" charset="0"/>
                          <a:cs typeface="Arial" panose="020B0604020202020204" pitchFamily="34" charset="0"/>
                        </a:rPr>
                        <a:t>442 </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58037138"/>
                  </a:ext>
                </a:extLst>
              </a:tr>
            </a:tbl>
          </a:graphicData>
        </a:graphic>
      </p:graphicFrame>
      <p:sp>
        <p:nvSpPr>
          <p:cNvPr id="5" name="TextBox 4">
            <a:extLst>
              <a:ext uri="{FF2B5EF4-FFF2-40B4-BE49-F238E27FC236}">
                <a16:creationId xmlns:a16="http://schemas.microsoft.com/office/drawing/2014/main" xmlns="" id="{0DD7C60E-9F23-5BC4-DDCE-5520E642792A}"/>
              </a:ext>
            </a:extLst>
          </p:cNvPr>
          <p:cNvSpPr txBox="1"/>
          <p:nvPr/>
        </p:nvSpPr>
        <p:spPr>
          <a:xfrm>
            <a:off x="67202" y="4835723"/>
            <a:ext cx="9009595" cy="307777"/>
          </a:xfrm>
          <a:prstGeom prst="rect">
            <a:avLst/>
          </a:prstGeom>
          <a:noFill/>
        </p:spPr>
        <p:txBody>
          <a:bodyPr wrap="square">
            <a:spAutoFit/>
          </a:bodyPr>
          <a:lstStyle/>
          <a:p>
            <a:pPr marL="0" lvl="0" indent="0" algn="just">
              <a:spcBef>
                <a:spcPct val="0"/>
              </a:spcBef>
              <a:spcAft>
                <a:spcPts val="1200"/>
              </a:spcAft>
              <a:buNone/>
            </a:pPr>
            <a:r>
              <a:rPr lang="en-US" sz="1400" i="1" dirty="0">
                <a:solidFill>
                  <a:schemeClr val="tx1"/>
                </a:solidFill>
                <a:latin typeface="Arial" panose="020B0604020202020204" pitchFamily="34" charset="0"/>
                <a:cs typeface="Arial" panose="020B0604020202020204" pitchFamily="34" charset="0"/>
              </a:rPr>
              <a:t>*Lease agreement for this investor is in progress</a:t>
            </a:r>
            <a:r>
              <a:rPr lang="en-US" sz="1400" b="0" i="1" dirty="0">
                <a:solidFill>
                  <a:schemeClr val="tx1"/>
                </a:solidFill>
                <a:latin typeface="Arial" panose="020B0604020202020204" pitchFamily="34" charset="0"/>
                <a:cs typeface="Arial" panose="020B0604020202020204" pitchFamily="34" charset="0"/>
              </a:rPr>
              <a:t>. </a:t>
            </a:r>
          </a:p>
        </p:txBody>
      </p:sp>
      <p:sp>
        <p:nvSpPr>
          <p:cNvPr id="8" name="TextBox 7">
            <a:extLst>
              <a:ext uri="{FF2B5EF4-FFF2-40B4-BE49-F238E27FC236}">
                <a16:creationId xmlns:a16="http://schemas.microsoft.com/office/drawing/2014/main" xmlns="" id="{058E6715-99DF-6B25-C074-6AD6F7E510F1}"/>
              </a:ext>
            </a:extLst>
          </p:cNvPr>
          <p:cNvSpPr txBox="1"/>
          <p:nvPr/>
        </p:nvSpPr>
        <p:spPr>
          <a:xfrm>
            <a:off x="8517181" y="4840594"/>
            <a:ext cx="626819" cy="369332"/>
          </a:xfrm>
          <a:prstGeom prst="rect">
            <a:avLst/>
          </a:prstGeom>
          <a:noFill/>
        </p:spPr>
        <p:txBody>
          <a:bodyPr wrap="square">
            <a:spAutoFit/>
          </a:bodyPr>
          <a:lstStyle/>
          <a:p>
            <a:r>
              <a:rPr lang="en-ZA" b="1" dirty="0"/>
              <a:t>14</a:t>
            </a:r>
            <a:r>
              <a:rPr lang="en-US" b="1" dirty="0"/>
              <a:t>.</a:t>
            </a:r>
          </a:p>
        </p:txBody>
      </p:sp>
    </p:spTree>
    <p:extLst>
      <p:ext uri="{BB962C8B-B14F-4D97-AF65-F5344CB8AC3E}">
        <p14:creationId xmlns:p14="http://schemas.microsoft.com/office/powerpoint/2010/main" xmlns="" val="3667873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56" y="98204"/>
            <a:ext cx="8093363" cy="848291"/>
          </a:xfrm>
        </p:spPr>
        <p:txBody>
          <a:bodyPr>
            <a:noAutofit/>
          </a:bodyPr>
          <a:lstStyle/>
          <a:p>
            <a:r>
              <a:rPr lang="en-US" sz="2800" dirty="0"/>
              <a:t>Investment Promotion …</a:t>
            </a:r>
          </a:p>
        </p:txBody>
      </p:sp>
      <p:sp>
        <p:nvSpPr>
          <p:cNvPr id="7" name="Oval 6">
            <a:extLst>
              <a:ext uri="{FF2B5EF4-FFF2-40B4-BE49-F238E27FC236}">
                <a16:creationId xmlns:a16="http://schemas.microsoft.com/office/drawing/2014/main" xmlns="" id="{0C23BEDF-1E88-C4D0-B096-B10EC32A0E68}"/>
              </a:ext>
            </a:extLst>
          </p:cNvPr>
          <p:cNvSpPr/>
          <p:nvPr/>
        </p:nvSpPr>
        <p:spPr>
          <a:xfrm>
            <a:off x="7931510" y="0"/>
            <a:ext cx="1068934" cy="1044700"/>
          </a:xfrm>
          <a:prstGeom prst="ellipse">
            <a:avLst/>
          </a:prstGeom>
          <a:blipFill dpi="0" rotWithShape="1">
            <a:blip r:embed="rId3" cstate="print">
              <a:extLst>
                <a:ext uri="{28A0092B-C50C-407E-A947-70E740481C1C}">
                  <a14:useLocalDpi xmlns:a14="http://schemas.microsoft.com/office/drawing/2010/main" xmlns="" val="0"/>
                </a:ext>
              </a:extLst>
            </a:blip>
            <a:srcRect/>
            <a:stretch>
              <a:fillRect/>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35134F13-0089-D672-01A0-FC60203C2C1C}"/>
              </a:ext>
            </a:extLst>
          </p:cNvPr>
          <p:cNvSpPr txBox="1"/>
          <p:nvPr/>
        </p:nvSpPr>
        <p:spPr>
          <a:xfrm>
            <a:off x="80074" y="1263292"/>
            <a:ext cx="8983851" cy="2786789"/>
          </a:xfrm>
          <a:prstGeom prst="rect">
            <a:avLst/>
          </a:prstGeom>
          <a:solidFill>
            <a:schemeClr val="bg1"/>
          </a:solidFill>
        </p:spPr>
        <p:txBody>
          <a:bodyPr wrap="square">
            <a:spAutoFit/>
          </a:bodyPr>
          <a:lstStyle/>
          <a:p>
            <a:pPr algn="just" eaLnBrk="0" latinLnBrk="0" hangingPunct="0">
              <a:lnSpc>
                <a:spcPct val="150000"/>
              </a:lnSpc>
              <a:spcBef>
                <a:spcPts val="600"/>
              </a:spcBef>
              <a:spcAft>
                <a:spcPts val="600"/>
              </a:spcAft>
            </a:pPr>
            <a:r>
              <a:rPr lang="en-ZA" sz="1400" b="1" u="sng" dirty="0">
                <a:effectLst/>
                <a:latin typeface="Arial" panose="020B0604020202020204" pitchFamily="34" charset="0"/>
                <a:ea typeface="Cambria" panose="02040503050406030204" pitchFamily="18" charset="0"/>
                <a:cs typeface="Times New Roman" panose="02020603050405020304" pitchFamily="18" charset="0"/>
              </a:rPr>
              <a:t>Top structure funding and upcoming leases </a:t>
            </a:r>
          </a:p>
          <a:p>
            <a:pPr marL="285750" indent="-285750" algn="just" eaLnBrk="0" latinLnBrk="0" hangingPunct="0">
              <a:lnSpc>
                <a:spcPct val="150000"/>
              </a:lnSpc>
              <a:spcBef>
                <a:spcPts val="600"/>
              </a:spcBef>
              <a:spcAft>
                <a:spcPts val="600"/>
              </a:spcAft>
              <a:buFont typeface="Wingdings" panose="05000000000000000000" pitchFamily="2" charset="2"/>
              <a:buChar char="§"/>
            </a:pPr>
            <a:r>
              <a:rPr lang="en-ZA" sz="1300" dirty="0">
                <a:effectLst/>
                <a:latin typeface="Arial" panose="020B0604020202020204" pitchFamily="34" charset="0"/>
                <a:ea typeface="Cambria" panose="02040503050406030204" pitchFamily="18" charset="0"/>
                <a:cs typeface="Times New Roman" panose="02020603050405020304" pitchFamily="18" charset="0"/>
              </a:rPr>
              <a:t>Buntu Foods is preparing an application to be submitted to </a:t>
            </a:r>
            <a:r>
              <a:rPr lang="en-ZA" sz="1300" dirty="0">
                <a:latin typeface="Arial" panose="020B0604020202020204" pitchFamily="34" charset="0"/>
                <a:ea typeface="Cambria" panose="02040503050406030204" pitchFamily="18" charset="0"/>
                <a:cs typeface="Times New Roman" panose="02020603050405020304" pitchFamily="18" charset="0"/>
              </a:rPr>
              <a:t>DBSA and dtic by MAPSEZ for top structure funding.</a:t>
            </a:r>
            <a:r>
              <a:rPr lang="en-ZA" sz="1300" dirty="0">
                <a:effectLst/>
                <a:latin typeface="Arial" panose="020B0604020202020204" pitchFamily="34" charset="0"/>
                <a:ea typeface="Cambria" panose="02040503050406030204" pitchFamily="18" charset="0"/>
                <a:cs typeface="Times New Roman" panose="02020603050405020304" pitchFamily="18" charset="0"/>
              </a:rPr>
              <a:t>. This investor’s operational budget is self-funded and they wish to establish a facility for the manufacturing, packing, and distribution of dry powder foods. </a:t>
            </a:r>
          </a:p>
          <a:p>
            <a:pPr marL="285750" indent="-285750" algn="just" eaLnBrk="0" latinLnBrk="0" hangingPunct="0">
              <a:lnSpc>
                <a:spcPct val="150000"/>
              </a:lnSpc>
              <a:spcBef>
                <a:spcPts val="600"/>
              </a:spcBef>
              <a:spcAft>
                <a:spcPts val="600"/>
              </a:spcAft>
              <a:buFont typeface="Wingdings" panose="05000000000000000000" pitchFamily="2" charset="2"/>
              <a:buChar char="§"/>
            </a:pPr>
            <a:r>
              <a:rPr lang="en-ZA" sz="1300" dirty="0">
                <a:effectLst/>
                <a:latin typeface="Arial" panose="020B0604020202020204" pitchFamily="34" charset="0"/>
                <a:ea typeface="Cambria" panose="02040503050406030204" pitchFamily="18" charset="0"/>
                <a:cs typeface="Times New Roman" panose="02020603050405020304" pitchFamily="18" charset="0"/>
              </a:rPr>
              <a:t>MAPSEZ is also concluding a lease ag</a:t>
            </a:r>
            <a:r>
              <a:rPr lang="en-ZA" sz="1300" b="1" dirty="0">
                <a:effectLst/>
                <a:latin typeface="Arial" panose="020B0604020202020204" pitchFamily="34" charset="0"/>
                <a:ea typeface="Cambria" panose="02040503050406030204" pitchFamily="18" charset="0"/>
                <a:cs typeface="Times New Roman" panose="02020603050405020304" pitchFamily="18" charset="0"/>
              </a:rPr>
              <a:t>r</a:t>
            </a:r>
            <a:r>
              <a:rPr lang="en-ZA" sz="1300" dirty="0">
                <a:effectLst/>
                <a:latin typeface="Arial" panose="020B0604020202020204" pitchFamily="34" charset="0"/>
                <a:ea typeface="Cambria" panose="02040503050406030204" pitchFamily="18" charset="0"/>
                <a:cs typeface="Times New Roman" panose="02020603050405020304" pitchFamily="18" charset="0"/>
              </a:rPr>
              <a:t>eement with Seshego-crete, a local investor with an investment value of R 333m. This investor will be manufacturing pre-cast concrete slabs for the assembling of VIP toilets; and it is anticipated that they will start operations before the end of quarter 3. </a:t>
            </a:r>
            <a:r>
              <a:rPr lang="en-ZA" sz="1300" dirty="0">
                <a:latin typeface="Arial" panose="020B0604020202020204" pitchFamily="34" charset="0"/>
                <a:ea typeface="Cambria" panose="02040503050406030204" pitchFamily="18" charset="0"/>
                <a:cs typeface="Times New Roman" panose="02020603050405020304" pitchFamily="18" charset="0"/>
              </a:rPr>
              <a:t>T</a:t>
            </a:r>
            <a:r>
              <a:rPr lang="en-ZA" sz="1300" dirty="0">
                <a:effectLst/>
                <a:latin typeface="Arial" panose="020B0604020202020204" pitchFamily="34" charset="0"/>
                <a:ea typeface="Cambria" panose="02040503050406030204" pitchFamily="18" charset="0"/>
                <a:cs typeface="Times New Roman" panose="02020603050405020304" pitchFamily="18" charset="0"/>
              </a:rPr>
              <a:t>hey are anticipated to commence their operations </a:t>
            </a:r>
            <a:r>
              <a:rPr lang="en-ZA" sz="1300" dirty="0">
                <a:latin typeface="Arial" panose="020B0604020202020204" pitchFamily="34" charset="0"/>
                <a:ea typeface="Cambria" panose="02040503050406030204" pitchFamily="18" charset="0"/>
                <a:cs typeface="Times New Roman" panose="02020603050405020304" pitchFamily="18" charset="0"/>
              </a:rPr>
              <a:t>from January 2023</a:t>
            </a:r>
            <a:endParaRPr lang="en-US" sz="13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86D475CB-1273-5D7B-1C3E-C9512FE4ADCF}"/>
              </a:ext>
            </a:extLst>
          </p:cNvPr>
          <p:cNvSpPr txBox="1"/>
          <p:nvPr/>
        </p:nvSpPr>
        <p:spPr>
          <a:xfrm>
            <a:off x="8590799" y="4645698"/>
            <a:ext cx="626819" cy="369332"/>
          </a:xfrm>
          <a:prstGeom prst="rect">
            <a:avLst/>
          </a:prstGeom>
          <a:noFill/>
        </p:spPr>
        <p:txBody>
          <a:bodyPr wrap="square">
            <a:spAutoFit/>
          </a:bodyPr>
          <a:lstStyle/>
          <a:p>
            <a:r>
              <a:rPr lang="en-ZA" b="1" dirty="0"/>
              <a:t>15</a:t>
            </a:r>
            <a:r>
              <a:rPr lang="en-US" b="1" dirty="0"/>
              <a:t>.</a:t>
            </a:r>
          </a:p>
        </p:txBody>
      </p:sp>
    </p:spTree>
    <p:extLst>
      <p:ext uri="{BB962C8B-B14F-4D97-AF65-F5344CB8AC3E}">
        <p14:creationId xmlns:p14="http://schemas.microsoft.com/office/powerpoint/2010/main" xmlns="" val="1593504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42" y="98204"/>
            <a:ext cx="8093363" cy="848291"/>
          </a:xfrm>
        </p:spPr>
        <p:txBody>
          <a:bodyPr>
            <a:normAutofit/>
          </a:bodyPr>
          <a:lstStyle/>
          <a:p>
            <a:r>
              <a:rPr lang="en-US" sz="2800" dirty="0"/>
              <a:t>Current Investment Pipeline </a:t>
            </a:r>
          </a:p>
        </p:txBody>
      </p:sp>
      <p:sp>
        <p:nvSpPr>
          <p:cNvPr id="7" name="Oval 6">
            <a:extLst>
              <a:ext uri="{FF2B5EF4-FFF2-40B4-BE49-F238E27FC236}">
                <a16:creationId xmlns:a16="http://schemas.microsoft.com/office/drawing/2014/main" xmlns="" id="{0C23BEDF-1E88-C4D0-B096-B10EC32A0E68}"/>
              </a:ext>
            </a:extLst>
          </p:cNvPr>
          <p:cNvSpPr/>
          <p:nvPr/>
        </p:nvSpPr>
        <p:spPr>
          <a:xfrm>
            <a:off x="7931510" y="0"/>
            <a:ext cx="1068934" cy="1044700"/>
          </a:xfrm>
          <a:prstGeom prst="ellipse">
            <a:avLst/>
          </a:prstGeom>
          <a:blipFill dpi="0" rotWithShape="1">
            <a:blip r:embed="rId3" cstate="print">
              <a:extLst>
                <a:ext uri="{28A0092B-C50C-407E-A947-70E740481C1C}">
                  <a14:useLocalDpi xmlns:a14="http://schemas.microsoft.com/office/drawing/2010/main" xmlns="" val="0"/>
                </a:ext>
              </a:extLst>
            </a:blip>
            <a:srcRect/>
            <a:stretch>
              <a:fillRect/>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Diagram 2">
            <a:extLst>
              <a:ext uri="{FF2B5EF4-FFF2-40B4-BE49-F238E27FC236}">
                <a16:creationId xmlns:a16="http://schemas.microsoft.com/office/drawing/2014/main" xmlns="" id="{54B440B9-12ED-CB10-02F5-8FDB878A910C}"/>
              </a:ext>
            </a:extLst>
          </p:cNvPr>
          <p:cNvGraphicFramePr/>
          <p:nvPr>
            <p:extLst>
              <p:ext uri="{D42A27DB-BD31-4B8C-83A1-F6EECF244321}">
                <p14:modId xmlns:p14="http://schemas.microsoft.com/office/powerpoint/2010/main" xmlns="" val="58782296"/>
              </p:ext>
            </p:extLst>
          </p:nvPr>
        </p:nvGraphicFramePr>
        <p:xfrm>
          <a:off x="0" y="1313185"/>
          <a:ext cx="4670806" cy="32645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Placeholder 12">
            <a:extLst>
              <a:ext uri="{FF2B5EF4-FFF2-40B4-BE49-F238E27FC236}">
                <a16:creationId xmlns:a16="http://schemas.microsoft.com/office/drawing/2014/main" xmlns="" id="{037767BC-12FD-FB5A-1307-1A908906E19C}"/>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877410" y="1338536"/>
            <a:ext cx="3655030" cy="3594734"/>
          </a:xfrm>
          <a:prstGeom prst="rect">
            <a:avLst/>
          </a:prstGeom>
          <a:solidFill>
            <a:schemeClr val="tx1"/>
          </a:solidFill>
        </p:spPr>
      </p:pic>
      <p:pic>
        <p:nvPicPr>
          <p:cNvPr id="5" name="Picture Placeholder 12">
            <a:extLst>
              <a:ext uri="{FF2B5EF4-FFF2-40B4-BE49-F238E27FC236}">
                <a16:creationId xmlns:a16="http://schemas.microsoft.com/office/drawing/2014/main" xmlns="" id="{61FCAAC6-187D-C9FF-7B81-037BCCEF0A13}"/>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739149" y="1338536"/>
            <a:ext cx="3655030" cy="3594734"/>
          </a:xfrm>
          <a:prstGeom prst="rect">
            <a:avLst/>
          </a:prstGeom>
          <a:solidFill>
            <a:schemeClr val="tx1"/>
          </a:solidFill>
        </p:spPr>
      </p:pic>
      <p:sp>
        <p:nvSpPr>
          <p:cNvPr id="6" name="TextBox 5">
            <a:extLst>
              <a:ext uri="{FF2B5EF4-FFF2-40B4-BE49-F238E27FC236}">
                <a16:creationId xmlns:a16="http://schemas.microsoft.com/office/drawing/2014/main" xmlns="" id="{9741F380-43CF-B030-337F-5B2B4B8A4976}"/>
              </a:ext>
            </a:extLst>
          </p:cNvPr>
          <p:cNvSpPr txBox="1"/>
          <p:nvPr/>
        </p:nvSpPr>
        <p:spPr>
          <a:xfrm>
            <a:off x="8590799" y="4645698"/>
            <a:ext cx="626819" cy="369332"/>
          </a:xfrm>
          <a:prstGeom prst="rect">
            <a:avLst/>
          </a:prstGeom>
          <a:noFill/>
        </p:spPr>
        <p:txBody>
          <a:bodyPr wrap="square">
            <a:spAutoFit/>
          </a:bodyPr>
          <a:lstStyle/>
          <a:p>
            <a:r>
              <a:rPr lang="en-ZA" b="1" dirty="0"/>
              <a:t>16.</a:t>
            </a:r>
            <a:endParaRPr lang="en-US" b="1" dirty="0"/>
          </a:p>
        </p:txBody>
      </p:sp>
    </p:spTree>
    <p:extLst>
      <p:ext uri="{BB962C8B-B14F-4D97-AF65-F5344CB8AC3E}">
        <p14:creationId xmlns:p14="http://schemas.microsoft.com/office/powerpoint/2010/main" xmlns="" val="3617456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96" y="210230"/>
            <a:ext cx="8093363" cy="848291"/>
          </a:xfrm>
        </p:spPr>
        <p:txBody>
          <a:bodyPr>
            <a:noAutofit/>
          </a:bodyPr>
          <a:lstStyle/>
          <a:p>
            <a:r>
              <a:rPr lang="en-US" sz="2800" dirty="0"/>
              <a:t>Current Investment Pipeline</a:t>
            </a:r>
          </a:p>
        </p:txBody>
      </p:sp>
      <p:sp>
        <p:nvSpPr>
          <p:cNvPr id="7" name="Oval 6">
            <a:extLst>
              <a:ext uri="{FF2B5EF4-FFF2-40B4-BE49-F238E27FC236}">
                <a16:creationId xmlns:a16="http://schemas.microsoft.com/office/drawing/2014/main" xmlns="" id="{0C23BEDF-1E88-C4D0-B096-B10EC32A0E68}"/>
              </a:ext>
            </a:extLst>
          </p:cNvPr>
          <p:cNvSpPr/>
          <p:nvPr/>
        </p:nvSpPr>
        <p:spPr>
          <a:xfrm>
            <a:off x="7931510" y="0"/>
            <a:ext cx="1068934" cy="1044700"/>
          </a:xfrm>
          <a:prstGeom prst="ellipse">
            <a:avLst/>
          </a:prstGeom>
          <a:blipFill dpi="0" rotWithShape="1">
            <a:blip r:embed="rId3" cstate="print">
              <a:extLst>
                <a:ext uri="{28A0092B-C50C-407E-A947-70E740481C1C}">
                  <a14:useLocalDpi xmlns:a14="http://schemas.microsoft.com/office/drawing/2010/main" xmlns="" val="0"/>
                </a:ext>
              </a:extLst>
            </a:blip>
            <a:srcRect/>
            <a:stretch>
              <a:fillRect/>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able 4">
            <a:extLst>
              <a:ext uri="{FF2B5EF4-FFF2-40B4-BE49-F238E27FC236}">
                <a16:creationId xmlns:a16="http://schemas.microsoft.com/office/drawing/2014/main" xmlns="" id="{2E80A0D1-9601-007F-4793-B3EC88E584F5}"/>
              </a:ext>
            </a:extLst>
          </p:cNvPr>
          <p:cNvGraphicFramePr>
            <a:graphicFrameLocks noGrp="1"/>
          </p:cNvGraphicFramePr>
          <p:nvPr>
            <p:extLst>
              <p:ext uri="{D42A27DB-BD31-4B8C-83A1-F6EECF244321}">
                <p14:modId xmlns:p14="http://schemas.microsoft.com/office/powerpoint/2010/main" xmlns="" val="3217837288"/>
              </p:ext>
            </p:extLst>
          </p:nvPr>
        </p:nvGraphicFramePr>
        <p:xfrm>
          <a:off x="70938" y="1186078"/>
          <a:ext cx="9073062" cy="3798750"/>
        </p:xfrm>
        <a:graphic>
          <a:graphicData uri="http://schemas.openxmlformats.org/drawingml/2006/table">
            <a:tbl>
              <a:tblPr firstRow="1" bandRow="1">
                <a:tableStyleId>{0505E3EF-67EA-436B-97B2-0124C06EBD24}</a:tableStyleId>
              </a:tblPr>
              <a:tblGrid>
                <a:gridCol w="1294257">
                  <a:extLst>
                    <a:ext uri="{9D8B030D-6E8A-4147-A177-3AD203B41FA5}">
                      <a16:colId xmlns:a16="http://schemas.microsoft.com/office/drawing/2014/main" xmlns="" val="3363825870"/>
                    </a:ext>
                  </a:extLst>
                </a:gridCol>
                <a:gridCol w="1985165">
                  <a:extLst>
                    <a:ext uri="{9D8B030D-6E8A-4147-A177-3AD203B41FA5}">
                      <a16:colId xmlns:a16="http://schemas.microsoft.com/office/drawing/2014/main" xmlns="" val="4071847325"/>
                    </a:ext>
                  </a:extLst>
                </a:gridCol>
                <a:gridCol w="763525">
                  <a:extLst>
                    <a:ext uri="{9D8B030D-6E8A-4147-A177-3AD203B41FA5}">
                      <a16:colId xmlns:a16="http://schemas.microsoft.com/office/drawing/2014/main" xmlns="" val="3591594221"/>
                    </a:ext>
                  </a:extLst>
                </a:gridCol>
                <a:gridCol w="916230">
                  <a:extLst>
                    <a:ext uri="{9D8B030D-6E8A-4147-A177-3AD203B41FA5}">
                      <a16:colId xmlns:a16="http://schemas.microsoft.com/office/drawing/2014/main" xmlns="" val="3359684896"/>
                    </a:ext>
                  </a:extLst>
                </a:gridCol>
                <a:gridCol w="763525">
                  <a:extLst>
                    <a:ext uri="{9D8B030D-6E8A-4147-A177-3AD203B41FA5}">
                      <a16:colId xmlns:a16="http://schemas.microsoft.com/office/drawing/2014/main" xmlns="" val="3015857401"/>
                    </a:ext>
                  </a:extLst>
                </a:gridCol>
                <a:gridCol w="3350360">
                  <a:extLst>
                    <a:ext uri="{9D8B030D-6E8A-4147-A177-3AD203B41FA5}">
                      <a16:colId xmlns:a16="http://schemas.microsoft.com/office/drawing/2014/main" xmlns="" val="1032245584"/>
                    </a:ext>
                  </a:extLst>
                </a:gridCol>
              </a:tblGrid>
              <a:tr h="224189">
                <a:tc gridSpan="6">
                  <a:txBody>
                    <a:bodyPr/>
                    <a:lstStyle/>
                    <a:p>
                      <a:pPr algn="ctr">
                        <a:lnSpc>
                          <a:spcPct val="100000"/>
                        </a:lnSpc>
                        <a:spcAft>
                          <a:spcPts val="800"/>
                        </a:spcAft>
                      </a:pPr>
                      <a:r>
                        <a:rPr lang="en-ZA" sz="1200" dirty="0">
                          <a:effectLst/>
                          <a:latin typeface="Arial" panose="020B0604020202020204" pitchFamily="34" charset="0"/>
                          <a:cs typeface="Arial" panose="020B0604020202020204" pitchFamily="34" charset="0"/>
                        </a:rPr>
                        <a:t>INVESTMENT PIPELINE</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hMerge="1">
                  <a:txBody>
                    <a:bodyPr/>
                    <a:lstStyle/>
                    <a:p>
                      <a:pPr algn="ctr">
                        <a:lnSpc>
                          <a:spcPct val="100000"/>
                        </a:lnSpc>
                        <a:spcAft>
                          <a:spcPts val="800"/>
                        </a:spcAf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hMerge="1">
                  <a:txBody>
                    <a:bodyPr/>
                    <a:lstStyle/>
                    <a:p>
                      <a:pPr algn="ctr">
                        <a:lnSpc>
                          <a:spcPct val="100000"/>
                        </a:lnSpc>
                        <a:spcAft>
                          <a:spcPts val="800"/>
                        </a:spcAf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hMerge="1">
                  <a:txBody>
                    <a:bodyPr/>
                    <a:lstStyle/>
                    <a:p>
                      <a:pPr algn="ctr">
                        <a:lnSpc>
                          <a:spcPct val="100000"/>
                        </a:lnSpc>
                        <a:spcAft>
                          <a:spcPts val="800"/>
                        </a:spcAf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hMerge="1">
                  <a:txBody>
                    <a:bodyPr/>
                    <a:lstStyle/>
                    <a:p>
                      <a:pPr algn="ctr">
                        <a:lnSpc>
                          <a:spcPct val="100000"/>
                        </a:lnSpc>
                        <a:spcAft>
                          <a:spcPts val="800"/>
                        </a:spcAf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hMerge="1">
                  <a:txBody>
                    <a:bodyPr/>
                    <a:lstStyle/>
                    <a:p>
                      <a:pPr algn="ctr">
                        <a:lnSpc>
                          <a:spcPct val="100000"/>
                        </a:lnSpc>
                        <a:spcAft>
                          <a:spcPts val="800"/>
                        </a:spcAf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xmlns="" val="3972096639"/>
                  </a:ext>
                </a:extLst>
              </a:tr>
              <a:tr h="330701">
                <a:tc>
                  <a:txBody>
                    <a:bodyPr/>
                    <a:lstStyle/>
                    <a:p>
                      <a:pPr>
                        <a:lnSpc>
                          <a:spcPct val="100000"/>
                        </a:lnSpc>
                        <a:spcAft>
                          <a:spcPts val="800"/>
                        </a:spcAft>
                      </a:pPr>
                      <a:r>
                        <a:rPr lang="en-US" sz="1000" b="1" kern="1200" dirty="0">
                          <a:solidFill>
                            <a:schemeClr val="tx1"/>
                          </a:solidFill>
                          <a:effectLst/>
                          <a:latin typeface="Arial" panose="020B0604020202020204" pitchFamily="34" charset="0"/>
                          <a:cs typeface="Arial" panose="020B0604020202020204" pitchFamily="34" charset="0"/>
                        </a:rPr>
                        <a:t>Investor Name </a:t>
                      </a:r>
                      <a:endParaRPr lang="en-ZA"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nSpc>
                          <a:spcPct val="100000"/>
                        </a:lnSpc>
                        <a:spcAft>
                          <a:spcPts val="800"/>
                        </a:spcAft>
                      </a:pPr>
                      <a:r>
                        <a:rPr lang="en-US" sz="1000" b="1" kern="1200" dirty="0">
                          <a:solidFill>
                            <a:schemeClr val="tx1"/>
                          </a:solidFill>
                          <a:effectLst/>
                          <a:latin typeface="Arial" panose="020B0604020202020204" pitchFamily="34" charset="0"/>
                          <a:cs typeface="Arial" panose="020B0604020202020204" pitchFamily="34" charset="0"/>
                        </a:rPr>
                        <a:t>Business Operations </a:t>
                      </a:r>
                      <a:endParaRPr lang="en-ZA"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nSpc>
                          <a:spcPct val="100000"/>
                        </a:lnSpc>
                        <a:spcAft>
                          <a:spcPts val="800"/>
                        </a:spcAft>
                      </a:pPr>
                      <a:r>
                        <a:rPr lang="en-ZA" sz="1000" b="1" dirty="0">
                          <a:solidFill>
                            <a:schemeClr val="tx1"/>
                          </a:solidFill>
                          <a:effectLst/>
                          <a:latin typeface="Arial" panose="020B0604020202020204" pitchFamily="34" charset="0"/>
                          <a:cs typeface="Arial" panose="020B0604020202020204" pitchFamily="34" charset="0"/>
                        </a:rPr>
                        <a:t>Locality </a:t>
                      </a:r>
                      <a:endParaRPr lang="en-ZA"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n-US" sz="1000" b="1" kern="1200" dirty="0">
                          <a:solidFill>
                            <a:schemeClr val="tx1"/>
                          </a:solidFill>
                          <a:effectLst/>
                          <a:latin typeface="Arial" panose="020B0604020202020204" pitchFamily="34" charset="0"/>
                          <a:cs typeface="Arial" panose="020B0604020202020204" pitchFamily="34" charset="0"/>
                        </a:rPr>
                        <a:t>Investment </a:t>
                      </a:r>
                    </a:p>
                    <a:p>
                      <a:pPr>
                        <a:lnSpc>
                          <a:spcPct val="100000"/>
                        </a:lnSpc>
                        <a:spcAft>
                          <a:spcPts val="800"/>
                        </a:spcAft>
                      </a:pPr>
                      <a:r>
                        <a:rPr lang="en-US" sz="1000" b="1" kern="1200" dirty="0">
                          <a:solidFill>
                            <a:schemeClr val="tx1"/>
                          </a:solidFill>
                          <a:effectLst/>
                          <a:latin typeface="Arial" panose="020B0604020202020204" pitchFamily="34" charset="0"/>
                          <a:cs typeface="Arial" panose="020B0604020202020204" pitchFamily="34" charset="0"/>
                        </a:rPr>
                        <a:t>Value </a:t>
                      </a:r>
                      <a:endParaRPr lang="en-ZA"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nSpc>
                          <a:spcPct val="100000"/>
                        </a:lnSpc>
                        <a:spcAft>
                          <a:spcPts val="800"/>
                        </a:spcAft>
                      </a:pPr>
                      <a:r>
                        <a:rPr lang="en-US" sz="1000" b="1" kern="1200" dirty="0">
                          <a:solidFill>
                            <a:schemeClr val="tx1"/>
                          </a:solidFill>
                          <a:effectLst/>
                          <a:latin typeface="Arial" panose="020B0604020202020204" pitchFamily="34" charset="0"/>
                          <a:cs typeface="Arial" panose="020B0604020202020204" pitchFamily="34" charset="0"/>
                        </a:rPr>
                        <a:t>Projected Jobs </a:t>
                      </a:r>
                      <a:endParaRPr lang="en-ZA"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nSpc>
                          <a:spcPct val="100000"/>
                        </a:lnSpc>
                        <a:spcAft>
                          <a:spcPts val="800"/>
                        </a:spcAft>
                      </a:pPr>
                      <a:r>
                        <a:rPr lang="en-ZA"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Progress </a:t>
                      </a: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78070292"/>
                  </a:ext>
                </a:extLst>
              </a:tr>
              <a:tr h="463842">
                <a:tc>
                  <a:txBody>
                    <a:bodyPr/>
                    <a:lstStyle/>
                    <a:p>
                      <a:pPr>
                        <a:lnSpc>
                          <a:spcPct val="100000"/>
                        </a:lnSpc>
                        <a:spcAft>
                          <a:spcPts val="800"/>
                        </a:spcAft>
                      </a:pPr>
                      <a:r>
                        <a:rPr lang="en-US" sz="1100" b="1" kern="1200" dirty="0">
                          <a:effectLst/>
                          <a:latin typeface="Arial" panose="020B0604020202020204" pitchFamily="34" charset="0"/>
                          <a:cs typeface="Arial" panose="020B0604020202020204" pitchFamily="34" charset="0"/>
                        </a:rPr>
                        <a:t>Buntu Foods </a:t>
                      </a:r>
                      <a:endParaRPr lang="en-ZA" sz="1100" b="1"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nSpc>
                          <a:spcPct val="100000"/>
                        </a:lnSpc>
                        <a:spcAft>
                          <a:spcPts val="800"/>
                        </a:spcAft>
                      </a:pPr>
                      <a:r>
                        <a:rPr lang="en-US" sz="1100" kern="1200" dirty="0">
                          <a:effectLst/>
                          <a:latin typeface="Arial" panose="020B0604020202020204" pitchFamily="34" charset="0"/>
                          <a:cs typeface="Arial" panose="020B0604020202020204" pitchFamily="34" charset="0"/>
                        </a:rPr>
                        <a:t>Manufacturing, packaging and distribution of dry powder food</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lnSpc>
                          <a:spcPct val="100000"/>
                        </a:lnSpc>
                        <a:spcAft>
                          <a:spcPts val="800"/>
                        </a:spcAft>
                      </a:pPr>
                      <a:r>
                        <a:rPr lang="en-ZA" sz="1100" dirty="0">
                          <a:effectLst/>
                          <a:latin typeface="Arial" panose="020B0604020202020204" pitchFamily="34" charset="0"/>
                          <a:cs typeface="Arial" panose="020B0604020202020204" pitchFamily="34" charset="0"/>
                        </a:rPr>
                        <a:t>RSA</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nSpc>
                          <a:spcPct val="100000"/>
                        </a:lnSpc>
                        <a:spcAft>
                          <a:spcPts val="800"/>
                        </a:spcAft>
                      </a:pPr>
                      <a:r>
                        <a:rPr lang="en-US" sz="1100" kern="1200" dirty="0">
                          <a:effectLst/>
                          <a:latin typeface="Arial" panose="020B0604020202020204" pitchFamily="34" charset="0"/>
                          <a:cs typeface="Arial" panose="020B0604020202020204" pitchFamily="34" charset="0"/>
                        </a:rPr>
                        <a:t>R 225m</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lnSpc>
                          <a:spcPct val="100000"/>
                        </a:lnSpc>
                        <a:spcAft>
                          <a:spcPts val="800"/>
                        </a:spcAft>
                      </a:pPr>
                      <a:r>
                        <a:rPr lang="en-US" sz="1100" kern="1200" dirty="0">
                          <a:effectLst/>
                          <a:latin typeface="Arial" panose="020B0604020202020204" pitchFamily="34" charset="0"/>
                          <a:cs typeface="Arial" panose="020B0604020202020204" pitchFamily="34" charset="0"/>
                        </a:rPr>
                        <a:t>75</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a:lnSpc>
                          <a:spcPct val="100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Due diligence process for the investor has been concluded. MAPSEZ awaiting architectural factory drawings from the investor to submit top structure application to the DBSA and dtic.</a:t>
                      </a: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853660820"/>
                  </a:ext>
                </a:extLst>
              </a:tr>
              <a:tr h="730124">
                <a:tc>
                  <a:txBody>
                    <a:bodyPr/>
                    <a:lstStyle/>
                    <a:p>
                      <a:pPr>
                        <a:lnSpc>
                          <a:spcPct val="100000"/>
                        </a:lnSpc>
                        <a:spcAft>
                          <a:spcPts val="800"/>
                        </a:spcAft>
                      </a:pPr>
                      <a:r>
                        <a:rPr lang="en-US" sz="1100" b="1" kern="1200" dirty="0">
                          <a:effectLst/>
                          <a:latin typeface="Arial" panose="020B0604020202020204" pitchFamily="34" charset="0"/>
                          <a:cs typeface="Arial" panose="020B0604020202020204" pitchFamily="34" charset="0"/>
                        </a:rPr>
                        <a:t>Intabazwe Minerals </a:t>
                      </a:r>
                      <a:endParaRPr lang="en-ZA" sz="1100" b="1"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nSpc>
                          <a:spcPct val="100000"/>
                        </a:lnSpc>
                        <a:spcAft>
                          <a:spcPts val="800"/>
                        </a:spcAft>
                      </a:pPr>
                      <a:r>
                        <a:rPr lang="en-ZA" sz="1100" kern="1200" dirty="0">
                          <a:effectLst/>
                          <a:latin typeface="Arial" panose="020B0604020202020204" pitchFamily="34" charset="0"/>
                          <a:cs typeface="Arial" panose="020B0604020202020204" pitchFamily="34" charset="0"/>
                        </a:rPr>
                        <a:t>Storage and handling of Manganese</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RSA</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nSpc>
                          <a:spcPct val="100000"/>
                        </a:lnSpc>
                        <a:spcAft>
                          <a:spcPts val="800"/>
                        </a:spcAft>
                      </a:pPr>
                      <a:r>
                        <a:rPr lang="en-US" sz="1100" kern="1200" dirty="0">
                          <a:effectLst/>
                          <a:latin typeface="Arial" panose="020B0604020202020204" pitchFamily="34" charset="0"/>
                          <a:cs typeface="Arial" panose="020B0604020202020204" pitchFamily="34" charset="0"/>
                        </a:rPr>
                        <a:t>R 33m</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lnSpc>
                          <a:spcPct val="100000"/>
                        </a:lnSpc>
                        <a:spcAft>
                          <a:spcPts val="800"/>
                        </a:spcAft>
                      </a:pPr>
                      <a:r>
                        <a:rPr lang="en-US" sz="1100" kern="1200" dirty="0">
                          <a:effectLst/>
                          <a:latin typeface="Arial" panose="020B0604020202020204" pitchFamily="34" charset="0"/>
                          <a:cs typeface="Arial" panose="020B0604020202020204" pitchFamily="34" charset="0"/>
                        </a:rPr>
                        <a:t>50</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Investor currently undertaking their feasibility study to determine complete licensing and environmental compliance  requirements. </a:t>
                      </a: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753212580"/>
                  </a:ext>
                </a:extLst>
              </a:tr>
              <a:tr h="330701">
                <a:tc>
                  <a:txBody>
                    <a:bodyPr/>
                    <a:lstStyle/>
                    <a:p>
                      <a:pPr>
                        <a:lnSpc>
                          <a:spcPct val="100000"/>
                        </a:lnSpc>
                        <a:spcAft>
                          <a:spcPts val="800"/>
                        </a:spcAft>
                      </a:pPr>
                      <a:r>
                        <a:rPr lang="en-US" sz="1100" b="1" kern="1200" dirty="0">
                          <a:effectLst/>
                          <a:latin typeface="Arial" panose="020B0604020202020204" pitchFamily="34" charset="0"/>
                          <a:cs typeface="Arial" panose="020B0604020202020204" pitchFamily="34" charset="0"/>
                        </a:rPr>
                        <a:t>Seratani Beverages </a:t>
                      </a:r>
                      <a:endParaRPr lang="en-ZA" sz="1100" b="1"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nSpc>
                          <a:spcPct val="100000"/>
                        </a:lnSpc>
                        <a:spcAft>
                          <a:spcPts val="800"/>
                        </a:spcAft>
                      </a:pPr>
                      <a:r>
                        <a:rPr lang="en-ZA" sz="1100" kern="1200" dirty="0">
                          <a:effectLst/>
                          <a:latin typeface="Arial" panose="020B0604020202020204" pitchFamily="34" charset="0"/>
                          <a:cs typeface="Arial" panose="020B0604020202020204" pitchFamily="34" charset="0"/>
                        </a:rPr>
                        <a:t>Establishment of a beverage production and distribution facility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RSA</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nSpc>
                          <a:spcPct val="100000"/>
                        </a:lnSpc>
                        <a:spcAft>
                          <a:spcPts val="800"/>
                        </a:spcAft>
                      </a:pPr>
                      <a:r>
                        <a:rPr lang="en-US" sz="1100" kern="1200" dirty="0">
                          <a:effectLst/>
                          <a:latin typeface="Arial" panose="020B0604020202020204" pitchFamily="34" charset="0"/>
                          <a:cs typeface="Arial" panose="020B0604020202020204" pitchFamily="34" charset="0"/>
                        </a:rPr>
                        <a:t>R 655m</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lnSpc>
                          <a:spcPct val="100000"/>
                        </a:lnSpc>
                        <a:spcAft>
                          <a:spcPts val="800"/>
                        </a:spcAft>
                      </a:pPr>
                      <a:r>
                        <a:rPr lang="en-US" sz="1100" kern="1200" dirty="0">
                          <a:effectLst/>
                          <a:latin typeface="Arial" panose="020B0604020202020204" pitchFamily="34" charset="0"/>
                          <a:cs typeface="Arial" panose="020B0604020202020204" pitchFamily="34" charset="0"/>
                        </a:rPr>
                        <a:t>400</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Due diligence process is completed. Investor awaiting approval of OpEx funding from IDC.</a:t>
                      </a: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696147946"/>
                  </a:ext>
                </a:extLst>
              </a:tr>
              <a:tr h="383958">
                <a:tc>
                  <a:txBody>
                    <a:bodyPr/>
                    <a:lstStyle/>
                    <a:p>
                      <a:pPr>
                        <a:lnSpc>
                          <a:spcPct val="100000"/>
                        </a:lnSpc>
                        <a:spcAft>
                          <a:spcPts val="800"/>
                        </a:spcAft>
                      </a:pPr>
                      <a:r>
                        <a:rPr lang="en-US" sz="1100" b="1" kern="1200" dirty="0">
                          <a:effectLst/>
                          <a:latin typeface="Arial" panose="020B0604020202020204" pitchFamily="34" charset="0"/>
                          <a:cs typeface="Arial" panose="020B0604020202020204" pitchFamily="34" charset="0"/>
                        </a:rPr>
                        <a:t>NTTA investments </a:t>
                      </a:r>
                      <a:endParaRPr lang="en-ZA" sz="1100" b="1"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nSpc>
                          <a:spcPct val="100000"/>
                        </a:lnSpc>
                        <a:spcAft>
                          <a:spcPts val="800"/>
                        </a:spcAft>
                      </a:pPr>
                      <a:r>
                        <a:rPr lang="en-ZA" sz="1100" kern="1200" dirty="0">
                          <a:effectLst/>
                          <a:latin typeface="Arial" panose="020B0604020202020204" pitchFamily="34" charset="0"/>
                          <a:cs typeface="Arial" panose="020B0604020202020204" pitchFamily="34" charset="0"/>
                        </a:rPr>
                        <a:t>Establishment of Rabbit Abattoir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RSA</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nSpc>
                          <a:spcPct val="100000"/>
                        </a:lnSpc>
                        <a:spcAft>
                          <a:spcPts val="800"/>
                        </a:spcAft>
                      </a:pPr>
                      <a:r>
                        <a:rPr lang="en-US" sz="1100" kern="1200" dirty="0">
                          <a:effectLst/>
                          <a:latin typeface="Arial" panose="020B0604020202020204" pitchFamily="34" charset="0"/>
                          <a:cs typeface="Arial" panose="020B0604020202020204" pitchFamily="34" charset="0"/>
                        </a:rPr>
                        <a:t>R 284m</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lnSpc>
                          <a:spcPct val="100000"/>
                        </a:lnSpc>
                        <a:spcAft>
                          <a:spcPts val="800"/>
                        </a:spcAft>
                      </a:pPr>
                      <a:r>
                        <a:rPr lang="en-US" sz="1100" kern="1200" dirty="0">
                          <a:effectLst/>
                          <a:latin typeface="Arial" panose="020B0604020202020204" pitchFamily="34" charset="0"/>
                          <a:cs typeface="Arial" panose="020B0604020202020204" pitchFamily="34" charset="0"/>
                        </a:rPr>
                        <a:t>66</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Due diligence process is completed. Investor awaiting approval of OpEx funding from IDC.</a:t>
                      </a: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782682187"/>
                  </a:ext>
                </a:extLst>
              </a:tr>
              <a:tr h="703496">
                <a:tc>
                  <a:txBody>
                    <a:bodyPr/>
                    <a:lstStyle/>
                    <a:p>
                      <a:pPr>
                        <a:lnSpc>
                          <a:spcPct val="100000"/>
                        </a:lnSpc>
                        <a:spcAft>
                          <a:spcPts val="800"/>
                        </a:spcAft>
                      </a:pPr>
                      <a:r>
                        <a:rPr lang="en-ZA" sz="1100" b="1" dirty="0">
                          <a:effectLst/>
                          <a:latin typeface="Arial" panose="020B0604020202020204" pitchFamily="34" charset="0"/>
                          <a:cs typeface="Arial" panose="020B0604020202020204" pitchFamily="34" charset="0"/>
                        </a:rPr>
                        <a:t>GTM Abattoirs </a:t>
                      </a:r>
                      <a:endParaRPr lang="en-ZA" sz="1100" b="1"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nSpc>
                          <a:spcPct val="100000"/>
                        </a:lnSpc>
                        <a:spcAft>
                          <a:spcPts val="800"/>
                        </a:spcAft>
                      </a:pPr>
                      <a:r>
                        <a:rPr lang="en-ZA" sz="1100" dirty="0">
                          <a:effectLst/>
                          <a:latin typeface="Arial" panose="020B0604020202020204" pitchFamily="34" charset="0"/>
                          <a:cs typeface="Arial" panose="020B0604020202020204" pitchFamily="34" charset="0"/>
                        </a:rPr>
                        <a:t>BEEF Abattoir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RSA</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nSpc>
                          <a:spcPct val="100000"/>
                        </a:lnSpc>
                        <a:spcAft>
                          <a:spcPts val="800"/>
                        </a:spcAft>
                      </a:pPr>
                      <a:r>
                        <a:rPr lang="en-ZA" sz="1100" dirty="0">
                          <a:effectLst/>
                          <a:latin typeface="Arial" panose="020B0604020202020204" pitchFamily="34" charset="0"/>
                          <a:cs typeface="Arial" panose="020B0604020202020204" pitchFamily="34" charset="0"/>
                        </a:rPr>
                        <a:t>R 90m</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lnSpc>
                          <a:spcPct val="100000"/>
                        </a:lnSpc>
                        <a:spcAft>
                          <a:spcPts val="800"/>
                        </a:spcAft>
                      </a:pPr>
                      <a:r>
                        <a:rPr lang="en-ZA" sz="1100" dirty="0">
                          <a:effectLst/>
                          <a:latin typeface="Arial" panose="020B0604020202020204" pitchFamily="34" charset="0"/>
                          <a:cs typeface="Arial" panose="020B0604020202020204" pitchFamily="34" charset="0"/>
                        </a:rPr>
                        <a:t>75</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Investor’s top structure application was tabled at the dtic’s funding adjudication committee and is currently reviewing the BoQ. </a:t>
                      </a: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866754957"/>
                  </a:ext>
                </a:extLst>
              </a:tr>
            </a:tbl>
          </a:graphicData>
        </a:graphic>
      </p:graphicFrame>
      <p:sp>
        <p:nvSpPr>
          <p:cNvPr id="3" name="TextBox 2">
            <a:extLst>
              <a:ext uri="{FF2B5EF4-FFF2-40B4-BE49-F238E27FC236}">
                <a16:creationId xmlns:a16="http://schemas.microsoft.com/office/drawing/2014/main" xmlns="" id="{8BA226CF-9AAC-CD41-AA42-8B09A16A481D}"/>
              </a:ext>
            </a:extLst>
          </p:cNvPr>
          <p:cNvSpPr txBox="1"/>
          <p:nvPr/>
        </p:nvSpPr>
        <p:spPr>
          <a:xfrm>
            <a:off x="8520006" y="4811204"/>
            <a:ext cx="626819" cy="369332"/>
          </a:xfrm>
          <a:prstGeom prst="rect">
            <a:avLst/>
          </a:prstGeom>
          <a:noFill/>
        </p:spPr>
        <p:txBody>
          <a:bodyPr wrap="square">
            <a:spAutoFit/>
          </a:bodyPr>
          <a:lstStyle/>
          <a:p>
            <a:r>
              <a:rPr lang="en-ZA" b="1" dirty="0"/>
              <a:t>17</a:t>
            </a:r>
            <a:r>
              <a:rPr lang="en-US" b="1" dirty="0"/>
              <a:t>.</a:t>
            </a:r>
          </a:p>
        </p:txBody>
      </p:sp>
    </p:spTree>
    <p:extLst>
      <p:ext uri="{BB962C8B-B14F-4D97-AF65-F5344CB8AC3E}">
        <p14:creationId xmlns:p14="http://schemas.microsoft.com/office/powerpoint/2010/main" xmlns="" val="98128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96" y="210230"/>
            <a:ext cx="8093363" cy="848291"/>
          </a:xfrm>
        </p:spPr>
        <p:txBody>
          <a:bodyPr>
            <a:noAutofit/>
          </a:bodyPr>
          <a:lstStyle/>
          <a:p>
            <a:r>
              <a:rPr lang="en-US" sz="2800" dirty="0"/>
              <a:t>Current Investment Pipeline</a:t>
            </a:r>
          </a:p>
        </p:txBody>
      </p:sp>
      <p:sp>
        <p:nvSpPr>
          <p:cNvPr id="7" name="Oval 6">
            <a:extLst>
              <a:ext uri="{FF2B5EF4-FFF2-40B4-BE49-F238E27FC236}">
                <a16:creationId xmlns:a16="http://schemas.microsoft.com/office/drawing/2014/main" xmlns="" id="{0C23BEDF-1E88-C4D0-B096-B10EC32A0E68}"/>
              </a:ext>
            </a:extLst>
          </p:cNvPr>
          <p:cNvSpPr/>
          <p:nvPr/>
        </p:nvSpPr>
        <p:spPr>
          <a:xfrm>
            <a:off x="7931510" y="0"/>
            <a:ext cx="1068934" cy="1044700"/>
          </a:xfrm>
          <a:prstGeom prst="ellipse">
            <a:avLst/>
          </a:prstGeom>
          <a:blipFill dpi="0" rotWithShape="1">
            <a:blip r:embed="rId3" cstate="print">
              <a:extLst>
                <a:ext uri="{28A0092B-C50C-407E-A947-70E740481C1C}">
                  <a14:useLocalDpi xmlns:a14="http://schemas.microsoft.com/office/drawing/2010/main" xmlns="" val="0"/>
                </a:ext>
              </a:extLst>
            </a:blip>
            <a:srcRect/>
            <a:stretch>
              <a:fillRect/>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able 4">
            <a:extLst>
              <a:ext uri="{FF2B5EF4-FFF2-40B4-BE49-F238E27FC236}">
                <a16:creationId xmlns:a16="http://schemas.microsoft.com/office/drawing/2014/main" xmlns="" id="{2E80A0D1-9601-007F-4793-B3EC88E584F5}"/>
              </a:ext>
            </a:extLst>
          </p:cNvPr>
          <p:cNvGraphicFramePr>
            <a:graphicFrameLocks noGrp="1"/>
          </p:cNvGraphicFramePr>
          <p:nvPr>
            <p:extLst>
              <p:ext uri="{D42A27DB-BD31-4B8C-83A1-F6EECF244321}">
                <p14:modId xmlns:p14="http://schemas.microsoft.com/office/powerpoint/2010/main" xmlns="" val="1728227863"/>
              </p:ext>
            </p:extLst>
          </p:nvPr>
        </p:nvGraphicFramePr>
        <p:xfrm>
          <a:off x="71777" y="1168126"/>
          <a:ext cx="9000445" cy="3765144"/>
        </p:xfrm>
        <a:graphic>
          <a:graphicData uri="http://schemas.openxmlformats.org/drawingml/2006/table">
            <a:tbl>
              <a:tblPr firstRow="1" bandRow="1">
                <a:tableStyleId>{0505E3EF-67EA-436B-97B2-0124C06EBD24}</a:tableStyleId>
              </a:tblPr>
              <a:tblGrid>
                <a:gridCol w="1212490">
                  <a:extLst>
                    <a:ext uri="{9D8B030D-6E8A-4147-A177-3AD203B41FA5}">
                      <a16:colId xmlns:a16="http://schemas.microsoft.com/office/drawing/2014/main" xmlns="" val="3363825870"/>
                    </a:ext>
                  </a:extLst>
                </a:gridCol>
                <a:gridCol w="1985165">
                  <a:extLst>
                    <a:ext uri="{9D8B030D-6E8A-4147-A177-3AD203B41FA5}">
                      <a16:colId xmlns:a16="http://schemas.microsoft.com/office/drawing/2014/main" xmlns="" val="4071847325"/>
                    </a:ext>
                  </a:extLst>
                </a:gridCol>
                <a:gridCol w="691748">
                  <a:extLst>
                    <a:ext uri="{9D8B030D-6E8A-4147-A177-3AD203B41FA5}">
                      <a16:colId xmlns:a16="http://schemas.microsoft.com/office/drawing/2014/main" xmlns="" val="3591594221"/>
                    </a:ext>
                  </a:extLst>
                </a:gridCol>
                <a:gridCol w="916230">
                  <a:extLst>
                    <a:ext uri="{9D8B030D-6E8A-4147-A177-3AD203B41FA5}">
                      <a16:colId xmlns:a16="http://schemas.microsoft.com/office/drawing/2014/main" xmlns="" val="3359684896"/>
                    </a:ext>
                  </a:extLst>
                </a:gridCol>
                <a:gridCol w="916230">
                  <a:extLst>
                    <a:ext uri="{9D8B030D-6E8A-4147-A177-3AD203B41FA5}">
                      <a16:colId xmlns:a16="http://schemas.microsoft.com/office/drawing/2014/main" xmlns="" val="3015857401"/>
                    </a:ext>
                  </a:extLst>
                </a:gridCol>
                <a:gridCol w="3278582">
                  <a:extLst>
                    <a:ext uri="{9D8B030D-6E8A-4147-A177-3AD203B41FA5}">
                      <a16:colId xmlns:a16="http://schemas.microsoft.com/office/drawing/2014/main" xmlns="" val="469589015"/>
                    </a:ext>
                  </a:extLst>
                </a:gridCol>
              </a:tblGrid>
              <a:tr h="246405">
                <a:tc gridSpan="5">
                  <a:txBody>
                    <a:bodyPr/>
                    <a:lstStyle/>
                    <a:p>
                      <a:pPr algn="ctr">
                        <a:lnSpc>
                          <a:spcPct val="100000"/>
                        </a:lnSpc>
                        <a:spcAft>
                          <a:spcPts val="800"/>
                        </a:spcAft>
                      </a:pPr>
                      <a:r>
                        <a:rPr lang="en-ZA" sz="1150" dirty="0">
                          <a:effectLst/>
                          <a:latin typeface="Arial" panose="020B0604020202020204" pitchFamily="34" charset="0"/>
                          <a:cs typeface="Arial" panose="020B0604020202020204" pitchFamily="34" charset="0"/>
                        </a:rPr>
                        <a:t>INVESTMENT PIPELINE</a:t>
                      </a:r>
                      <a:endParaRPr lang="en-ZA" sz="115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lnL w="19050" cap="flat" cmpd="sng" algn="ctr">
                      <a:solidFill>
                        <a:schemeClr val="bg1"/>
                      </a:solidFill>
                      <a:prstDash val="solid"/>
                      <a:round/>
                      <a:headEnd type="none" w="med" len="med"/>
                      <a:tailEnd type="none" w="med" len="med"/>
                    </a:lnL>
                  </a:tcPr>
                </a:tc>
                <a:tc hMerge="1">
                  <a:txBody>
                    <a:bodyPr/>
                    <a:lstStyle/>
                    <a:p>
                      <a:endParaRPr lang="en-ZA"/>
                    </a:p>
                  </a:txBody>
                  <a:tcPr/>
                </a:tc>
                <a:tc hMerge="1">
                  <a:txBody>
                    <a:bodyPr/>
                    <a:lstStyle/>
                    <a:p>
                      <a:endParaRPr lang="en-ZA"/>
                    </a:p>
                  </a:txBody>
                  <a:tcPr/>
                </a:tc>
                <a:tc>
                  <a:txBody>
                    <a:bodyPr/>
                    <a:lstStyle/>
                    <a:p>
                      <a:pPr algn="ctr">
                        <a:lnSpc>
                          <a:spcPct val="100000"/>
                        </a:lnSpc>
                        <a:spcAft>
                          <a:spcPts val="800"/>
                        </a:spcAft>
                      </a:pPr>
                      <a:endParaRPr lang="en-ZA" sz="115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xmlns="" val="3972096639"/>
                  </a:ext>
                </a:extLst>
              </a:tr>
              <a:tr h="336711">
                <a:tc>
                  <a:txBody>
                    <a:bodyPr/>
                    <a:lstStyle/>
                    <a:p>
                      <a:pPr>
                        <a:lnSpc>
                          <a:spcPct val="100000"/>
                        </a:lnSpc>
                        <a:spcAft>
                          <a:spcPts val="800"/>
                        </a:spcAft>
                      </a:pPr>
                      <a:r>
                        <a:rPr lang="en-US" sz="1100" b="1" kern="1200" dirty="0">
                          <a:solidFill>
                            <a:schemeClr val="tx1"/>
                          </a:solidFill>
                          <a:effectLst/>
                          <a:latin typeface="Arial" panose="020B0604020202020204" pitchFamily="34" charset="0"/>
                          <a:cs typeface="Arial" panose="020B0604020202020204" pitchFamily="34" charset="0"/>
                        </a:rPr>
                        <a:t>Investor Name </a:t>
                      </a:r>
                      <a:endParaRPr lang="en-ZA"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800"/>
                        </a:spcAft>
                      </a:pPr>
                      <a:r>
                        <a:rPr lang="en-US" sz="1100" b="1" kern="1200" dirty="0">
                          <a:solidFill>
                            <a:schemeClr val="tx1"/>
                          </a:solidFill>
                          <a:effectLst/>
                          <a:latin typeface="Arial" panose="020B0604020202020204" pitchFamily="34" charset="0"/>
                          <a:cs typeface="Arial" panose="020B0604020202020204" pitchFamily="34" charset="0"/>
                        </a:rPr>
                        <a:t>Business Operations </a:t>
                      </a:r>
                      <a:endParaRPr lang="en-ZA"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800"/>
                        </a:spcAft>
                      </a:pPr>
                      <a:r>
                        <a:rPr lang="en-ZA" sz="1100" b="1" dirty="0">
                          <a:solidFill>
                            <a:schemeClr val="tx1"/>
                          </a:solidFill>
                          <a:effectLst/>
                          <a:latin typeface="Arial" panose="020B0604020202020204" pitchFamily="34" charset="0"/>
                          <a:cs typeface="Arial" panose="020B0604020202020204" pitchFamily="34" charset="0"/>
                        </a:rPr>
                        <a:t>Locality </a:t>
                      </a:r>
                      <a:endParaRPr lang="en-ZA"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n-US" sz="1100" b="1" kern="1200" dirty="0">
                          <a:solidFill>
                            <a:schemeClr val="tx1"/>
                          </a:solidFill>
                          <a:effectLst/>
                          <a:latin typeface="Arial" panose="020B0604020202020204" pitchFamily="34" charset="0"/>
                          <a:cs typeface="Arial" panose="020B0604020202020204" pitchFamily="34" charset="0"/>
                        </a:rPr>
                        <a:t>Investment </a:t>
                      </a:r>
                    </a:p>
                    <a:p>
                      <a:pPr>
                        <a:lnSpc>
                          <a:spcPct val="100000"/>
                        </a:lnSpc>
                        <a:spcAft>
                          <a:spcPts val="800"/>
                        </a:spcAft>
                      </a:pPr>
                      <a:r>
                        <a:rPr lang="en-US" sz="1100" b="1" kern="1200" dirty="0">
                          <a:solidFill>
                            <a:schemeClr val="tx1"/>
                          </a:solidFill>
                          <a:effectLst/>
                          <a:latin typeface="Arial" panose="020B0604020202020204" pitchFamily="34" charset="0"/>
                          <a:cs typeface="Arial" panose="020B0604020202020204" pitchFamily="34" charset="0"/>
                        </a:rPr>
                        <a:t>Value </a:t>
                      </a:r>
                      <a:endParaRPr lang="en-ZA"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800"/>
                        </a:spcAft>
                      </a:pPr>
                      <a:r>
                        <a:rPr lang="en-US" sz="1100" b="1" kern="1200" dirty="0">
                          <a:solidFill>
                            <a:schemeClr val="tx1"/>
                          </a:solidFill>
                          <a:effectLst/>
                          <a:latin typeface="Arial" panose="020B0604020202020204" pitchFamily="34" charset="0"/>
                          <a:cs typeface="Arial" panose="020B0604020202020204" pitchFamily="34" charset="0"/>
                        </a:rPr>
                        <a:t>Projected Jobs </a:t>
                      </a:r>
                      <a:endParaRPr lang="en-ZA"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800"/>
                        </a:spcAft>
                      </a:pPr>
                      <a:r>
                        <a:rPr lang="en-ZA"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Progress </a:t>
                      </a: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78070292"/>
                  </a:ext>
                </a:extLst>
              </a:tr>
              <a:tr h="264372">
                <a:tc>
                  <a:txBody>
                    <a:bodyPr/>
                    <a:lstStyle/>
                    <a:p>
                      <a:pPr>
                        <a:lnSpc>
                          <a:spcPct val="100000"/>
                        </a:lnSpc>
                        <a:spcAft>
                          <a:spcPts val="800"/>
                        </a:spcAft>
                      </a:pPr>
                      <a:r>
                        <a:rPr lang="en-US" sz="1100" b="1" kern="1200" dirty="0">
                          <a:effectLst/>
                          <a:latin typeface="Arial" panose="020B0604020202020204" pitchFamily="34" charset="0"/>
                          <a:cs typeface="Arial" panose="020B0604020202020204" pitchFamily="34" charset="0"/>
                        </a:rPr>
                        <a:t>Zuko Foods </a:t>
                      </a:r>
                      <a:endParaRPr lang="en-ZA" sz="1100" b="1"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800"/>
                        </a:spcAft>
                      </a:pPr>
                      <a:r>
                        <a:rPr lang="en-ZA" sz="1100" kern="1200" dirty="0">
                          <a:effectLst/>
                          <a:latin typeface="Arial" panose="020B0604020202020204" pitchFamily="34" charset="0"/>
                          <a:cs typeface="Arial" panose="020B0604020202020204" pitchFamily="34" charset="0"/>
                        </a:rPr>
                        <a:t>Production of maize-snacks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RSA</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800"/>
                        </a:spcAft>
                      </a:pPr>
                      <a:r>
                        <a:rPr lang="en-US" sz="1100" kern="1200" dirty="0">
                          <a:effectLst/>
                          <a:latin typeface="Arial" panose="020B0604020202020204" pitchFamily="34" charset="0"/>
                          <a:cs typeface="Arial" panose="020B0604020202020204" pitchFamily="34" charset="0"/>
                        </a:rPr>
                        <a:t>R   33m</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Aft>
                          <a:spcPts val="800"/>
                        </a:spcAft>
                      </a:pPr>
                      <a:r>
                        <a:rPr lang="en-US" sz="1100" kern="1200" dirty="0">
                          <a:effectLst/>
                          <a:latin typeface="Arial" panose="020B0604020202020204" pitchFamily="34" charset="0"/>
                          <a:cs typeface="Arial" panose="020B0604020202020204" pitchFamily="34" charset="0"/>
                        </a:rPr>
                        <a:t>120</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Due diligence process is complete. Investor awaiting approval of OpEx funding from SEFA. MAPSEZ submitted letter of support to SEFA to support the investor’s OpEx application. </a:t>
                      </a: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68267208"/>
                  </a:ext>
                </a:extLst>
              </a:tr>
              <a:tr h="246405">
                <a:tc>
                  <a:txBody>
                    <a:bodyPr/>
                    <a:lstStyle/>
                    <a:p>
                      <a:pPr>
                        <a:lnSpc>
                          <a:spcPct val="100000"/>
                        </a:lnSpc>
                        <a:spcAft>
                          <a:spcPts val="800"/>
                        </a:spcAft>
                      </a:pPr>
                      <a:r>
                        <a:rPr lang="en-US" sz="1100" b="1" kern="1200" dirty="0">
                          <a:effectLst/>
                          <a:latin typeface="Arial" panose="020B0604020202020204" pitchFamily="34" charset="0"/>
                          <a:cs typeface="Arial" panose="020B0604020202020204" pitchFamily="34" charset="0"/>
                        </a:rPr>
                        <a:t>Moss M Farms </a:t>
                      </a:r>
                      <a:endParaRPr lang="en-ZA" sz="1100" b="1"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800"/>
                        </a:spcAft>
                      </a:pPr>
                      <a:r>
                        <a:rPr lang="en-ZA" sz="1100" dirty="0">
                          <a:effectLst/>
                          <a:latin typeface="Arial" panose="020B0604020202020204" pitchFamily="34" charset="0"/>
                          <a:cs typeface="Arial" panose="020B0604020202020204" pitchFamily="34" charset="0"/>
                        </a:rPr>
                        <a:t>Ginger and Turmeric processing plant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RSA</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800"/>
                        </a:spcAft>
                      </a:pPr>
                      <a:r>
                        <a:rPr lang="en-US" sz="1100" kern="1200" dirty="0">
                          <a:effectLst/>
                          <a:latin typeface="Arial" panose="020B0604020202020204" pitchFamily="34" charset="0"/>
                          <a:cs typeface="Arial" panose="020B0604020202020204" pitchFamily="34" charset="0"/>
                        </a:rPr>
                        <a:t>R 4,5m</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Aft>
                          <a:spcPts val="800"/>
                        </a:spcAft>
                      </a:pPr>
                      <a:r>
                        <a:rPr lang="en-ZA" sz="1100" dirty="0">
                          <a:effectLst/>
                          <a:latin typeface="Arial" panose="020B0604020202020204" pitchFamily="34" charset="0"/>
                          <a:cs typeface="Arial" panose="020B0604020202020204" pitchFamily="34" charset="0"/>
                        </a:rPr>
                        <a:t>Tbc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Investor currently sourcing funding OpEx funding with local funding houses </a:t>
                      </a: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904529881"/>
                  </a:ext>
                </a:extLst>
              </a:tr>
              <a:tr h="427127">
                <a:tc>
                  <a:txBody>
                    <a:bodyPr/>
                    <a:lstStyle/>
                    <a:p>
                      <a:pPr>
                        <a:lnSpc>
                          <a:spcPct val="100000"/>
                        </a:lnSpc>
                        <a:spcAft>
                          <a:spcPts val="800"/>
                        </a:spcAft>
                      </a:pPr>
                      <a:r>
                        <a:rPr lang="en-US" sz="1100" b="1" kern="1200" dirty="0">
                          <a:effectLst/>
                          <a:latin typeface="Arial" panose="020B0604020202020204" pitchFamily="34" charset="0"/>
                          <a:cs typeface="Arial" panose="020B0604020202020204" pitchFamily="34" charset="0"/>
                        </a:rPr>
                        <a:t>NERDZA </a:t>
                      </a:r>
                      <a:endParaRPr lang="en-ZA" sz="1100" b="1"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800"/>
                        </a:spcAft>
                      </a:pPr>
                      <a:r>
                        <a:rPr lang="en-US" sz="1100" dirty="0">
                          <a:effectLst/>
                          <a:latin typeface="Arial" panose="020B0604020202020204" pitchFamily="34" charset="0"/>
                          <a:cs typeface="Arial" panose="020B0604020202020204" pitchFamily="34" charset="0"/>
                        </a:rPr>
                        <a:t>Production of fruits and vegetables using hydroponics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Aft>
                          <a:spcPts val="800"/>
                        </a:spcAft>
                      </a:pPr>
                      <a:r>
                        <a:rPr lang="en-ZA" sz="1100" dirty="0">
                          <a:effectLst/>
                          <a:latin typeface="Arial" panose="020B0604020202020204" pitchFamily="34" charset="0"/>
                          <a:cs typeface="Arial" panose="020B0604020202020204" pitchFamily="34" charset="0"/>
                        </a:rPr>
                        <a:t>RSA</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800"/>
                        </a:spcAft>
                      </a:pPr>
                      <a:r>
                        <a:rPr lang="en-US" sz="1100" kern="1200" dirty="0">
                          <a:effectLst/>
                          <a:latin typeface="Arial" panose="020B0604020202020204" pitchFamily="34" charset="0"/>
                          <a:cs typeface="Arial" panose="020B0604020202020204" pitchFamily="34" charset="0"/>
                        </a:rPr>
                        <a:t>R 2,5m</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Aft>
                          <a:spcPts val="800"/>
                        </a:spcAft>
                      </a:pPr>
                      <a:r>
                        <a:rPr lang="en-US" sz="1100" kern="1200" dirty="0">
                          <a:effectLst/>
                          <a:latin typeface="Arial" panose="020B0604020202020204" pitchFamily="34" charset="0"/>
                          <a:cs typeface="Arial" panose="020B0604020202020204" pitchFamily="34" charset="0"/>
                        </a:rPr>
                        <a:t>Tbc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lnSpc>
                          <a:spcPct val="100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Investor currently sourcing funding OpEx funding with local funding houses </a:t>
                      </a: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901814247"/>
                  </a:ext>
                </a:extLst>
              </a:tr>
              <a:tr h="427127">
                <a:tc>
                  <a:txBody>
                    <a:bodyPr/>
                    <a:lstStyle/>
                    <a:p>
                      <a:pPr>
                        <a:lnSpc>
                          <a:spcPct val="106000"/>
                        </a:lnSpc>
                        <a:spcAft>
                          <a:spcPts val="800"/>
                        </a:spcAft>
                      </a:pPr>
                      <a:r>
                        <a:rPr lang="en-US" sz="1100" b="1" kern="1200" dirty="0">
                          <a:effectLst/>
                          <a:latin typeface="Arial" panose="020B0604020202020204" pitchFamily="34" charset="0"/>
                          <a:cs typeface="Arial" panose="020B0604020202020204" pitchFamily="34" charset="0"/>
                        </a:rPr>
                        <a:t>Seshego Crete </a:t>
                      </a:r>
                      <a:endParaRPr lang="en-ZA" sz="1100" b="1"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nSpc>
                          <a:spcPct val="107000"/>
                        </a:lnSpc>
                        <a:spcAft>
                          <a:spcPts val="800"/>
                        </a:spcAft>
                      </a:pPr>
                      <a:r>
                        <a:rPr lang="en-ZA" sz="1100" kern="1200" dirty="0">
                          <a:effectLst/>
                          <a:latin typeface="Arial" panose="020B0604020202020204" pitchFamily="34" charset="0"/>
                          <a:cs typeface="Arial" panose="020B0604020202020204" pitchFamily="34" charset="0"/>
                        </a:rPr>
                        <a:t>Manufacturing of precast concrete slabs for     assembling of VIP toilets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gn="ctr">
                        <a:lnSpc>
                          <a:spcPct val="107000"/>
                        </a:lnSpc>
                        <a:spcAft>
                          <a:spcPts val="800"/>
                        </a:spcAft>
                      </a:pPr>
                      <a:r>
                        <a:rPr lang="en-ZA" sz="1100" dirty="0">
                          <a:effectLst/>
                          <a:latin typeface="Arial" panose="020B0604020202020204" pitchFamily="34" charset="0"/>
                          <a:cs typeface="Arial" panose="020B0604020202020204" pitchFamily="34" charset="0"/>
                        </a:rPr>
                        <a:t>RSA</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nSpc>
                          <a:spcPct val="106000"/>
                        </a:lnSpc>
                        <a:spcAft>
                          <a:spcPts val="800"/>
                        </a:spcAft>
                      </a:pPr>
                      <a:r>
                        <a:rPr lang="en-US" sz="1100" kern="1200" dirty="0">
                          <a:effectLst/>
                          <a:latin typeface="Arial" panose="020B0604020202020204" pitchFamily="34" charset="0"/>
                          <a:cs typeface="Arial" panose="020B0604020202020204" pitchFamily="34" charset="0"/>
                        </a:rPr>
                        <a:t> R 303m</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gn="ctr">
                        <a:lnSpc>
                          <a:spcPct val="106000"/>
                        </a:lnSpc>
                        <a:spcAft>
                          <a:spcPts val="800"/>
                        </a:spcAft>
                      </a:pPr>
                      <a:r>
                        <a:rPr lang="en-US" sz="1100" kern="1200" dirty="0">
                          <a:effectLst/>
                          <a:latin typeface="Arial" panose="020B0604020202020204" pitchFamily="34" charset="0"/>
                          <a:cs typeface="Arial" panose="020B0604020202020204" pitchFamily="34" charset="0"/>
                        </a:rPr>
                        <a:t>Tbc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r>
                        <a:rPr lang="en-US" sz="1100" dirty="0">
                          <a:latin typeface="Arial" panose="020B0604020202020204" pitchFamily="34" charset="0"/>
                          <a:cs typeface="Arial" panose="020B0604020202020204" pitchFamily="34" charset="0"/>
                        </a:rPr>
                        <a:t>MAPSEZ is preparing to sign a lease with the investor before end of quarter 3 of the current financial year </a:t>
                      </a: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xmlns="" val="3895213171"/>
                  </a:ext>
                </a:extLst>
              </a:tr>
              <a:tr h="427127">
                <a:tc>
                  <a:txBody>
                    <a:bodyPr/>
                    <a:lstStyle/>
                    <a:p>
                      <a:pPr>
                        <a:lnSpc>
                          <a:spcPct val="106000"/>
                        </a:lnSpc>
                        <a:spcAft>
                          <a:spcPts val="800"/>
                        </a:spcAft>
                      </a:pPr>
                      <a:r>
                        <a:rPr lang="en-US" sz="1100" b="1" kern="1200" dirty="0">
                          <a:effectLst/>
                          <a:latin typeface="Arial" panose="020B0604020202020204" pitchFamily="34" charset="0"/>
                          <a:cs typeface="Arial" panose="020B0604020202020204" pitchFamily="34" charset="0"/>
                        </a:rPr>
                        <a:t>Bhongo Farms </a:t>
                      </a:r>
                      <a:endParaRPr lang="en-ZA" sz="1100" b="1"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en-ZA" sz="1100" dirty="0">
                          <a:effectLst/>
                          <a:latin typeface="Arial" panose="020B0604020202020204" pitchFamily="34" charset="0"/>
                          <a:cs typeface="Arial" panose="020B0604020202020204" pitchFamily="34" charset="0"/>
                        </a:rPr>
                        <a:t>Intends to establish a poultry abattoir (meat processing, packaging and distribution centre)</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7000"/>
                        </a:lnSpc>
                        <a:spcAft>
                          <a:spcPts val="800"/>
                        </a:spcAft>
                      </a:pPr>
                      <a:r>
                        <a:rPr lang="en-ZA" sz="1100" dirty="0">
                          <a:effectLst/>
                          <a:latin typeface="Arial" panose="020B0604020202020204" pitchFamily="34" charset="0"/>
                          <a:cs typeface="Arial" panose="020B0604020202020204" pitchFamily="34" charset="0"/>
                        </a:rPr>
                        <a:t>RSA</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6000"/>
                        </a:lnSpc>
                        <a:spcAft>
                          <a:spcPts val="800"/>
                        </a:spcAft>
                      </a:pPr>
                      <a:r>
                        <a:rPr lang="en-US" sz="1100" kern="1200" dirty="0">
                          <a:effectLst/>
                          <a:latin typeface="Arial" panose="020B0604020202020204" pitchFamily="34" charset="0"/>
                          <a:cs typeface="Arial" panose="020B0604020202020204" pitchFamily="34" charset="0"/>
                        </a:rPr>
                        <a:t>Tbc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6000"/>
                        </a:lnSpc>
                        <a:spcAft>
                          <a:spcPts val="800"/>
                        </a:spcAft>
                      </a:pPr>
                      <a:r>
                        <a:rPr lang="en-US" sz="1100" kern="1200" dirty="0">
                          <a:effectLst/>
                          <a:latin typeface="Arial" panose="020B0604020202020204" pitchFamily="34" charset="0"/>
                          <a:cs typeface="Arial" panose="020B0604020202020204" pitchFamily="34" charset="0"/>
                        </a:rPr>
                        <a:t>Tbc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100" dirty="0">
                          <a:latin typeface="Arial" panose="020B0604020202020204" pitchFamily="34" charset="0"/>
                          <a:cs typeface="Arial" panose="020B0604020202020204" pitchFamily="34" charset="0"/>
                        </a:rPr>
                        <a:t>Investor currently sourcing funding from local funding houses including loans from local banking institutions </a:t>
                      </a: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072744183"/>
                  </a:ext>
                </a:extLst>
              </a:tr>
            </a:tbl>
          </a:graphicData>
        </a:graphic>
      </p:graphicFrame>
      <p:sp>
        <p:nvSpPr>
          <p:cNvPr id="3" name="TextBox 2">
            <a:extLst>
              <a:ext uri="{FF2B5EF4-FFF2-40B4-BE49-F238E27FC236}">
                <a16:creationId xmlns:a16="http://schemas.microsoft.com/office/drawing/2014/main" xmlns="" id="{7846AE64-C6EF-C2D6-A6F7-101A5AF4ED08}"/>
              </a:ext>
            </a:extLst>
          </p:cNvPr>
          <p:cNvSpPr txBox="1"/>
          <p:nvPr/>
        </p:nvSpPr>
        <p:spPr>
          <a:xfrm>
            <a:off x="8517181" y="4774168"/>
            <a:ext cx="626819" cy="369332"/>
          </a:xfrm>
          <a:prstGeom prst="rect">
            <a:avLst/>
          </a:prstGeom>
          <a:noFill/>
        </p:spPr>
        <p:txBody>
          <a:bodyPr wrap="square">
            <a:spAutoFit/>
          </a:bodyPr>
          <a:lstStyle/>
          <a:p>
            <a:r>
              <a:rPr lang="en-ZA" b="1" dirty="0"/>
              <a:t>18</a:t>
            </a:r>
            <a:r>
              <a:rPr lang="en-US" b="1" dirty="0"/>
              <a:t>.</a:t>
            </a:r>
          </a:p>
        </p:txBody>
      </p:sp>
    </p:spTree>
    <p:extLst>
      <p:ext uri="{BB962C8B-B14F-4D97-AF65-F5344CB8AC3E}">
        <p14:creationId xmlns:p14="http://schemas.microsoft.com/office/powerpoint/2010/main" xmlns="" val="1672284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3" y="-23082"/>
            <a:ext cx="6413610" cy="916229"/>
          </a:xfrm>
        </p:spPr>
        <p:txBody>
          <a:bodyPr>
            <a:normAutofit/>
          </a:bodyPr>
          <a:lstStyle/>
          <a:p>
            <a:r>
              <a:rPr lang="en-US" sz="2800" dirty="0"/>
              <a:t>Table of Contents</a:t>
            </a:r>
          </a:p>
        </p:txBody>
      </p:sp>
      <p:sp>
        <p:nvSpPr>
          <p:cNvPr id="5" name="Content Placeholder 4"/>
          <p:cNvSpPr>
            <a:spLocks noGrp="1"/>
          </p:cNvSpPr>
          <p:nvPr>
            <p:ph idx="1"/>
          </p:nvPr>
        </p:nvSpPr>
        <p:spPr>
          <a:xfrm>
            <a:off x="448963" y="586585"/>
            <a:ext cx="7787956" cy="4556915"/>
          </a:xfrm>
        </p:spPr>
        <p:txBody>
          <a:bodyPr>
            <a:normAutofit lnSpcReduction="10000"/>
          </a:bodyPr>
          <a:lstStyle/>
          <a:p>
            <a:pPr>
              <a:spcBef>
                <a:spcPts val="600"/>
              </a:spcBef>
              <a:buFont typeface="+mj-lt"/>
              <a:buAutoNum type="arabicPeriod"/>
            </a:pPr>
            <a:r>
              <a:rPr lang="en-US" sz="1400" dirty="0"/>
              <a:t>Origins </a:t>
            </a:r>
          </a:p>
          <a:p>
            <a:pPr>
              <a:spcBef>
                <a:spcPts val="600"/>
              </a:spcBef>
              <a:buFont typeface="+mj-lt"/>
              <a:buAutoNum type="arabicPeriod"/>
            </a:pPr>
            <a:r>
              <a:rPr lang="en-US" sz="1400" dirty="0"/>
              <a:t>Objectives </a:t>
            </a:r>
          </a:p>
          <a:p>
            <a:pPr>
              <a:spcBef>
                <a:spcPts val="600"/>
              </a:spcBef>
              <a:buFont typeface="+mj-lt"/>
              <a:buAutoNum type="arabicPeriod"/>
            </a:pPr>
            <a:r>
              <a:rPr lang="en-US" sz="1400" dirty="0"/>
              <a:t>Governance </a:t>
            </a:r>
          </a:p>
          <a:p>
            <a:pPr>
              <a:spcBef>
                <a:spcPts val="600"/>
              </a:spcBef>
              <a:buFont typeface="+mj-lt"/>
              <a:buAutoNum type="arabicPeriod"/>
            </a:pPr>
            <a:r>
              <a:rPr lang="en-US" sz="1400" dirty="0"/>
              <a:t>Existing Structures </a:t>
            </a:r>
          </a:p>
          <a:p>
            <a:pPr>
              <a:spcBef>
                <a:spcPts val="600"/>
              </a:spcBef>
              <a:buFont typeface="+mj-lt"/>
              <a:buAutoNum type="arabicPeriod"/>
            </a:pPr>
            <a:r>
              <a:rPr lang="en-US" sz="1400" dirty="0"/>
              <a:t>Operating Investors </a:t>
            </a:r>
          </a:p>
          <a:p>
            <a:pPr>
              <a:spcBef>
                <a:spcPts val="600"/>
              </a:spcBef>
              <a:buFont typeface="+mj-lt"/>
              <a:buAutoNum type="arabicPeriod"/>
            </a:pPr>
            <a:r>
              <a:rPr lang="en-US" sz="1400" dirty="0"/>
              <a:t>Operating Investors to be migrated to MAPSEZ</a:t>
            </a:r>
          </a:p>
          <a:p>
            <a:pPr>
              <a:spcBef>
                <a:spcPts val="600"/>
              </a:spcBef>
              <a:buFont typeface="+mj-lt"/>
              <a:buAutoNum type="arabicPeriod"/>
            </a:pPr>
            <a:r>
              <a:rPr lang="en-US" sz="1400" dirty="0"/>
              <a:t>Investment Promotion  Since Inception</a:t>
            </a:r>
          </a:p>
          <a:p>
            <a:pPr>
              <a:spcBef>
                <a:spcPts val="600"/>
              </a:spcBef>
              <a:buFont typeface="+mj-lt"/>
              <a:buAutoNum type="arabicPeriod"/>
            </a:pPr>
            <a:r>
              <a:rPr lang="en-US" sz="1400" dirty="0"/>
              <a:t>Investment Promotion </a:t>
            </a:r>
          </a:p>
          <a:p>
            <a:pPr>
              <a:spcBef>
                <a:spcPts val="600"/>
              </a:spcBef>
              <a:buFont typeface="+mj-lt"/>
              <a:buAutoNum type="arabicPeriod"/>
            </a:pPr>
            <a:r>
              <a:rPr lang="en-US" sz="1400" dirty="0"/>
              <a:t>Current Investment Pipeline </a:t>
            </a:r>
          </a:p>
          <a:p>
            <a:pPr>
              <a:spcBef>
                <a:spcPts val="600"/>
              </a:spcBef>
              <a:buFont typeface="+mj-lt"/>
              <a:buAutoNum type="arabicPeriod"/>
            </a:pPr>
            <a:r>
              <a:rPr lang="en-US" sz="1400" dirty="0"/>
              <a:t>Jobs Created and Sustained</a:t>
            </a:r>
          </a:p>
          <a:p>
            <a:pPr>
              <a:spcBef>
                <a:spcPts val="600"/>
              </a:spcBef>
              <a:buFont typeface="+mj-lt"/>
              <a:buAutoNum type="arabicPeriod"/>
            </a:pPr>
            <a:r>
              <a:rPr lang="en-US" sz="1400" dirty="0"/>
              <a:t>Feeder Sectors for Employment </a:t>
            </a:r>
          </a:p>
          <a:p>
            <a:pPr>
              <a:spcBef>
                <a:spcPts val="600"/>
              </a:spcBef>
              <a:buFont typeface="+mj-lt"/>
              <a:buAutoNum type="arabicPeriod"/>
            </a:pPr>
            <a:r>
              <a:rPr lang="en-US" sz="1400" dirty="0"/>
              <a:t>Management Model of MAPSEZ </a:t>
            </a:r>
          </a:p>
          <a:p>
            <a:pPr>
              <a:spcBef>
                <a:spcPts val="600"/>
              </a:spcBef>
              <a:buFont typeface="+mj-lt"/>
              <a:buAutoNum type="arabicPeriod"/>
            </a:pPr>
            <a:r>
              <a:rPr lang="en-US" sz="1400" dirty="0"/>
              <a:t>Coordination between the three spheres of Government </a:t>
            </a:r>
          </a:p>
          <a:p>
            <a:pPr>
              <a:spcBef>
                <a:spcPts val="600"/>
              </a:spcBef>
              <a:buFont typeface="+mj-lt"/>
              <a:buAutoNum type="arabicPeriod"/>
            </a:pPr>
            <a:r>
              <a:rPr lang="en-US" sz="1400" dirty="0"/>
              <a:t>Challenges and opportunities </a:t>
            </a:r>
          </a:p>
          <a:p>
            <a:pPr>
              <a:spcBef>
                <a:spcPts val="600"/>
              </a:spcBef>
              <a:buFont typeface="+mj-lt"/>
              <a:buAutoNum type="arabicPeriod"/>
            </a:pPr>
            <a:r>
              <a:rPr lang="en-US" sz="1400" dirty="0">
                <a:effectLst/>
                <a:cs typeface="Calibri" panose="020F0502020204030204" pitchFamily="34" charset="0"/>
              </a:rPr>
              <a:t>Future plans or initiatives  to expand and attract investors</a:t>
            </a:r>
          </a:p>
          <a:p>
            <a:pPr>
              <a:spcBef>
                <a:spcPts val="600"/>
              </a:spcBef>
              <a:buFont typeface="+mj-lt"/>
              <a:buAutoNum type="arabicPeriod"/>
            </a:pPr>
            <a:r>
              <a:rPr lang="en-US" sz="1400" dirty="0">
                <a:effectLst/>
                <a:latin typeface="Calibri" panose="020F0502020204030204" pitchFamily="34" charset="0"/>
                <a:cs typeface="Calibri" panose="020F0502020204030204" pitchFamily="34" charset="0"/>
              </a:rPr>
              <a:t>Special Concessions</a:t>
            </a:r>
            <a:endParaRPr lang="en-US" sz="1400" dirty="0"/>
          </a:p>
          <a:p>
            <a:pPr>
              <a:buFont typeface="+mj-lt"/>
              <a:buAutoNum type="arabicPeriod"/>
            </a:pPr>
            <a:endParaRPr lang="en-US" sz="1400" dirty="0"/>
          </a:p>
          <a:p>
            <a:pPr>
              <a:buFont typeface="+mj-lt"/>
              <a:buAutoNum type="arabicPeriod"/>
            </a:pPr>
            <a:endParaRPr lang="en-US" sz="1400" dirty="0"/>
          </a:p>
          <a:p>
            <a:pPr>
              <a:buFont typeface="+mj-lt"/>
              <a:buAutoNum type="arabicPeriod"/>
            </a:pPr>
            <a:endParaRPr lang="en-US" sz="1800" dirty="0"/>
          </a:p>
        </p:txBody>
      </p:sp>
      <p:sp>
        <p:nvSpPr>
          <p:cNvPr id="2" name="Oval 1">
            <a:extLst>
              <a:ext uri="{FF2B5EF4-FFF2-40B4-BE49-F238E27FC236}">
                <a16:creationId xmlns:a16="http://schemas.microsoft.com/office/drawing/2014/main" xmlns="" id="{258C0023-74B5-5145-BE3D-B69A0519602A}"/>
              </a:ext>
            </a:extLst>
          </p:cNvPr>
          <p:cNvSpPr/>
          <p:nvPr/>
        </p:nvSpPr>
        <p:spPr>
          <a:xfrm>
            <a:off x="7626100" y="128469"/>
            <a:ext cx="1374345" cy="1221640"/>
          </a:xfrm>
          <a:prstGeom prst="ellipse">
            <a:avLst/>
          </a:prstGeom>
          <a:blipFill dpi="0" rotWithShape="1">
            <a:blip r:embed="rId2" cstate="print">
              <a:extLst>
                <a:ext uri="{28A0092B-C50C-407E-A947-70E740481C1C}">
                  <a14:useLocalDpi xmlns:a14="http://schemas.microsoft.com/office/drawing/2010/main" xmlns="" val="0"/>
                </a:ext>
              </a:extLst>
            </a:blip>
            <a:srcRect/>
            <a:stretch>
              <a:fillRect/>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101633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96" y="210230"/>
            <a:ext cx="8093363" cy="848291"/>
          </a:xfrm>
        </p:spPr>
        <p:txBody>
          <a:bodyPr>
            <a:noAutofit/>
          </a:bodyPr>
          <a:lstStyle/>
          <a:p>
            <a:r>
              <a:rPr lang="en-US" sz="2800" dirty="0"/>
              <a:t>Current Investment Pipeline</a:t>
            </a:r>
          </a:p>
        </p:txBody>
      </p:sp>
      <p:sp>
        <p:nvSpPr>
          <p:cNvPr id="7" name="Oval 6">
            <a:extLst>
              <a:ext uri="{FF2B5EF4-FFF2-40B4-BE49-F238E27FC236}">
                <a16:creationId xmlns:a16="http://schemas.microsoft.com/office/drawing/2014/main" xmlns="" id="{0C23BEDF-1E88-C4D0-B096-B10EC32A0E68}"/>
              </a:ext>
            </a:extLst>
          </p:cNvPr>
          <p:cNvSpPr/>
          <p:nvPr/>
        </p:nvSpPr>
        <p:spPr>
          <a:xfrm>
            <a:off x="7931510" y="0"/>
            <a:ext cx="1068934" cy="1044700"/>
          </a:xfrm>
          <a:prstGeom prst="ellipse">
            <a:avLst/>
          </a:prstGeom>
          <a:blipFill dpi="0" rotWithShape="1">
            <a:blip r:embed="rId3" cstate="print">
              <a:extLst>
                <a:ext uri="{28A0092B-C50C-407E-A947-70E740481C1C}">
                  <a14:useLocalDpi xmlns:a14="http://schemas.microsoft.com/office/drawing/2010/main" xmlns="" val="0"/>
                </a:ext>
              </a:extLst>
            </a:blip>
            <a:srcRect/>
            <a:stretch>
              <a:fillRect/>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able 4">
            <a:extLst>
              <a:ext uri="{FF2B5EF4-FFF2-40B4-BE49-F238E27FC236}">
                <a16:creationId xmlns:a16="http://schemas.microsoft.com/office/drawing/2014/main" xmlns="" id="{2E80A0D1-9601-007F-4793-B3EC88E584F5}"/>
              </a:ext>
            </a:extLst>
          </p:cNvPr>
          <p:cNvGraphicFramePr>
            <a:graphicFrameLocks noGrp="1"/>
          </p:cNvGraphicFramePr>
          <p:nvPr>
            <p:extLst>
              <p:ext uri="{D42A27DB-BD31-4B8C-83A1-F6EECF244321}">
                <p14:modId xmlns:p14="http://schemas.microsoft.com/office/powerpoint/2010/main" xmlns="" val="954074501"/>
              </p:ext>
            </p:extLst>
          </p:nvPr>
        </p:nvGraphicFramePr>
        <p:xfrm>
          <a:off x="71777" y="1217375"/>
          <a:ext cx="9000445" cy="2348225"/>
        </p:xfrm>
        <a:graphic>
          <a:graphicData uri="http://schemas.openxmlformats.org/drawingml/2006/table">
            <a:tbl>
              <a:tblPr firstRow="1" bandRow="1">
                <a:tableStyleId>{0505E3EF-67EA-436B-97B2-0124C06EBD24}</a:tableStyleId>
              </a:tblPr>
              <a:tblGrid>
                <a:gridCol w="1140713">
                  <a:extLst>
                    <a:ext uri="{9D8B030D-6E8A-4147-A177-3AD203B41FA5}">
                      <a16:colId xmlns:a16="http://schemas.microsoft.com/office/drawing/2014/main" xmlns="" val="3363825870"/>
                    </a:ext>
                  </a:extLst>
                </a:gridCol>
                <a:gridCol w="2137870">
                  <a:extLst>
                    <a:ext uri="{9D8B030D-6E8A-4147-A177-3AD203B41FA5}">
                      <a16:colId xmlns:a16="http://schemas.microsoft.com/office/drawing/2014/main" xmlns="" val="4071847325"/>
                    </a:ext>
                  </a:extLst>
                </a:gridCol>
                <a:gridCol w="763525">
                  <a:extLst>
                    <a:ext uri="{9D8B030D-6E8A-4147-A177-3AD203B41FA5}">
                      <a16:colId xmlns:a16="http://schemas.microsoft.com/office/drawing/2014/main" xmlns="" val="3591594221"/>
                    </a:ext>
                  </a:extLst>
                </a:gridCol>
                <a:gridCol w="916230">
                  <a:extLst>
                    <a:ext uri="{9D8B030D-6E8A-4147-A177-3AD203B41FA5}">
                      <a16:colId xmlns:a16="http://schemas.microsoft.com/office/drawing/2014/main" xmlns="" val="3359684896"/>
                    </a:ext>
                  </a:extLst>
                </a:gridCol>
                <a:gridCol w="916230">
                  <a:extLst>
                    <a:ext uri="{9D8B030D-6E8A-4147-A177-3AD203B41FA5}">
                      <a16:colId xmlns:a16="http://schemas.microsoft.com/office/drawing/2014/main" xmlns="" val="3015857401"/>
                    </a:ext>
                  </a:extLst>
                </a:gridCol>
                <a:gridCol w="3125877">
                  <a:extLst>
                    <a:ext uri="{9D8B030D-6E8A-4147-A177-3AD203B41FA5}">
                      <a16:colId xmlns:a16="http://schemas.microsoft.com/office/drawing/2014/main" xmlns="" val="3896608741"/>
                    </a:ext>
                  </a:extLst>
                </a:gridCol>
              </a:tblGrid>
              <a:tr h="246405">
                <a:tc gridSpan="5">
                  <a:txBody>
                    <a:bodyPr/>
                    <a:lstStyle/>
                    <a:p>
                      <a:pPr algn="ctr">
                        <a:lnSpc>
                          <a:spcPct val="100000"/>
                        </a:lnSpc>
                        <a:spcAft>
                          <a:spcPts val="800"/>
                        </a:spcAft>
                      </a:pPr>
                      <a:r>
                        <a:rPr lang="en-ZA" sz="1150" dirty="0">
                          <a:effectLst/>
                          <a:latin typeface="Arial" panose="020B0604020202020204" pitchFamily="34" charset="0"/>
                          <a:cs typeface="Arial" panose="020B0604020202020204" pitchFamily="34" charset="0"/>
                        </a:rPr>
                        <a:t>INVESTMENT PIPELINE</a:t>
                      </a:r>
                      <a:endParaRPr lang="en-ZA" sz="115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lnL w="19050" cap="flat" cmpd="sng" algn="ctr">
                      <a:solidFill>
                        <a:schemeClr val="bg1"/>
                      </a:solidFill>
                      <a:prstDash val="solid"/>
                      <a:round/>
                      <a:headEnd type="none" w="med" len="med"/>
                      <a:tailEnd type="none" w="med" len="med"/>
                    </a:lnL>
                  </a:tcPr>
                </a:tc>
                <a:tc hMerge="1">
                  <a:txBody>
                    <a:bodyPr/>
                    <a:lstStyle/>
                    <a:p>
                      <a:endParaRPr lang="en-ZA"/>
                    </a:p>
                  </a:txBody>
                  <a:tcPr/>
                </a:tc>
                <a:tc hMerge="1">
                  <a:txBody>
                    <a:bodyPr/>
                    <a:lstStyle/>
                    <a:p>
                      <a:endParaRPr lang="en-ZA"/>
                    </a:p>
                  </a:txBody>
                  <a:tcPr/>
                </a:tc>
                <a:tc>
                  <a:txBody>
                    <a:bodyPr/>
                    <a:lstStyle/>
                    <a:p>
                      <a:pPr algn="ctr">
                        <a:lnSpc>
                          <a:spcPct val="100000"/>
                        </a:lnSpc>
                        <a:spcAft>
                          <a:spcPts val="800"/>
                        </a:spcAft>
                      </a:pPr>
                      <a:endParaRPr lang="en-ZA" sz="115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xmlns="" val="3972096639"/>
                  </a:ext>
                </a:extLst>
              </a:tr>
              <a:tr h="336711">
                <a:tc>
                  <a:txBody>
                    <a:bodyPr/>
                    <a:lstStyle/>
                    <a:p>
                      <a:pPr>
                        <a:lnSpc>
                          <a:spcPct val="100000"/>
                        </a:lnSpc>
                        <a:spcAft>
                          <a:spcPts val="800"/>
                        </a:spcAft>
                      </a:pPr>
                      <a:r>
                        <a:rPr lang="en-US" sz="1100" b="1" kern="1200" dirty="0">
                          <a:solidFill>
                            <a:schemeClr val="tx1"/>
                          </a:solidFill>
                          <a:effectLst/>
                          <a:latin typeface="Arial" panose="020B0604020202020204" pitchFamily="34" charset="0"/>
                          <a:cs typeface="Arial" panose="020B0604020202020204" pitchFamily="34" charset="0"/>
                        </a:rPr>
                        <a:t>Investor Name </a:t>
                      </a:r>
                      <a:endParaRPr lang="en-ZA"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800"/>
                        </a:spcAft>
                      </a:pPr>
                      <a:r>
                        <a:rPr lang="en-US" sz="1100" b="1" kern="1200" dirty="0">
                          <a:solidFill>
                            <a:schemeClr val="tx1"/>
                          </a:solidFill>
                          <a:effectLst/>
                          <a:latin typeface="Arial" panose="020B0604020202020204" pitchFamily="34" charset="0"/>
                          <a:cs typeface="Arial" panose="020B0604020202020204" pitchFamily="34" charset="0"/>
                        </a:rPr>
                        <a:t>Business Operations </a:t>
                      </a:r>
                      <a:endParaRPr lang="en-ZA"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800"/>
                        </a:spcAft>
                      </a:pPr>
                      <a:r>
                        <a:rPr lang="en-ZA" sz="1100" b="1" dirty="0">
                          <a:solidFill>
                            <a:schemeClr val="tx1"/>
                          </a:solidFill>
                          <a:effectLst/>
                          <a:latin typeface="Arial" panose="020B0604020202020204" pitchFamily="34" charset="0"/>
                          <a:cs typeface="Arial" panose="020B0604020202020204" pitchFamily="34" charset="0"/>
                        </a:rPr>
                        <a:t>Locality </a:t>
                      </a:r>
                      <a:endParaRPr lang="en-ZA"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n-US" sz="1100" b="1" kern="1200" dirty="0">
                          <a:solidFill>
                            <a:schemeClr val="tx1"/>
                          </a:solidFill>
                          <a:effectLst/>
                          <a:latin typeface="Arial" panose="020B0604020202020204" pitchFamily="34" charset="0"/>
                          <a:cs typeface="Arial" panose="020B0604020202020204" pitchFamily="34" charset="0"/>
                        </a:rPr>
                        <a:t>Investment </a:t>
                      </a:r>
                    </a:p>
                    <a:p>
                      <a:pPr>
                        <a:lnSpc>
                          <a:spcPct val="100000"/>
                        </a:lnSpc>
                        <a:spcAft>
                          <a:spcPts val="800"/>
                        </a:spcAft>
                      </a:pPr>
                      <a:r>
                        <a:rPr lang="en-US" sz="1100" b="1" kern="1200" dirty="0">
                          <a:solidFill>
                            <a:schemeClr val="tx1"/>
                          </a:solidFill>
                          <a:effectLst/>
                          <a:latin typeface="Arial" panose="020B0604020202020204" pitchFamily="34" charset="0"/>
                          <a:cs typeface="Arial" panose="020B0604020202020204" pitchFamily="34" charset="0"/>
                        </a:rPr>
                        <a:t>Value </a:t>
                      </a:r>
                      <a:endParaRPr lang="en-ZA"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800"/>
                        </a:spcAft>
                      </a:pPr>
                      <a:r>
                        <a:rPr lang="en-US" sz="1100" b="1" kern="1200" dirty="0">
                          <a:solidFill>
                            <a:schemeClr val="tx1"/>
                          </a:solidFill>
                          <a:effectLst/>
                          <a:latin typeface="Arial" panose="020B0604020202020204" pitchFamily="34" charset="0"/>
                          <a:cs typeface="Arial" panose="020B0604020202020204" pitchFamily="34" charset="0"/>
                        </a:rPr>
                        <a:t>Projected Jobs </a:t>
                      </a:r>
                      <a:endParaRPr lang="en-ZA"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800"/>
                        </a:spcAft>
                      </a:pPr>
                      <a:r>
                        <a:rPr lang="en-ZA"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Progress </a:t>
                      </a: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78070292"/>
                  </a:ext>
                </a:extLst>
              </a:tr>
              <a:tr h="264372">
                <a:tc>
                  <a:txBody>
                    <a:bodyPr/>
                    <a:lstStyle/>
                    <a:p>
                      <a:pPr>
                        <a:lnSpc>
                          <a:spcPct val="106000"/>
                        </a:lnSpc>
                        <a:spcAft>
                          <a:spcPts val="800"/>
                        </a:spcAft>
                      </a:pPr>
                      <a:r>
                        <a:rPr lang="en-US" sz="1100" b="1" kern="1200" dirty="0">
                          <a:effectLst/>
                          <a:latin typeface="Arial" panose="020B0604020202020204" pitchFamily="34" charset="0"/>
                          <a:cs typeface="Arial" panose="020B0604020202020204" pitchFamily="34" charset="0"/>
                        </a:rPr>
                        <a:t>Parrogate </a:t>
                      </a:r>
                      <a:endParaRPr lang="en-ZA" sz="1100" b="1"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en-ZA" sz="1100" dirty="0">
                          <a:effectLst/>
                          <a:latin typeface="Arial" panose="020B0604020202020204" pitchFamily="34" charset="0"/>
                          <a:cs typeface="Arial" panose="020B0604020202020204" pitchFamily="34" charset="0"/>
                        </a:rPr>
                        <a:t>Processing of soya beans for the production   of raw materials used for feed production and edible soyabean oil.</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7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United Arab Emirates</a:t>
                      </a: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6000"/>
                        </a:lnSpc>
                        <a:spcAft>
                          <a:spcPts val="800"/>
                        </a:spcAft>
                      </a:pPr>
                      <a:r>
                        <a:rPr lang="en-US" sz="1100" kern="1200" dirty="0">
                          <a:effectLst/>
                          <a:latin typeface="Arial" panose="020B0604020202020204" pitchFamily="34" charset="0"/>
                          <a:cs typeface="Arial" panose="020B0604020202020204" pitchFamily="34" charset="0"/>
                        </a:rPr>
                        <a:t> R 468m</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6000"/>
                        </a:lnSpc>
                        <a:spcAft>
                          <a:spcPts val="800"/>
                        </a:spcAft>
                      </a:pPr>
                      <a:r>
                        <a:rPr lang="en-ZA" sz="1100" dirty="0">
                          <a:effectLst/>
                          <a:latin typeface="Arial" panose="020B0604020202020204" pitchFamily="34" charset="0"/>
                          <a:cs typeface="Arial" panose="020B0604020202020204" pitchFamily="34" charset="0"/>
                        </a:rPr>
                        <a:t>130</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100" dirty="0">
                          <a:latin typeface="Arial" panose="020B0604020202020204" pitchFamily="34" charset="0"/>
                          <a:cs typeface="Arial" panose="020B0604020202020204" pitchFamily="34" charset="0"/>
                        </a:rPr>
                        <a:t>Investor to submit proof of their Operational and Capital budget to MAPSEZ</a:t>
                      </a:r>
                    </a:p>
                  </a:txBody>
                  <a:tcPr marL="73738" marR="73738" marT="36869" marB="3686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68267208"/>
                  </a:ext>
                </a:extLst>
              </a:tr>
              <a:tr h="246405">
                <a:tc>
                  <a:txBody>
                    <a:bodyPr/>
                    <a:lstStyle/>
                    <a:p>
                      <a:pPr>
                        <a:lnSpc>
                          <a:spcPct val="106000"/>
                        </a:lnSpc>
                        <a:spcAft>
                          <a:spcPts val="800"/>
                        </a:spcAft>
                      </a:pPr>
                      <a:r>
                        <a:rPr lang="en-US" sz="1100" b="1" kern="1200" dirty="0">
                          <a:effectLst/>
                          <a:latin typeface="Arial" panose="020B0604020202020204" pitchFamily="34" charset="0"/>
                          <a:cs typeface="Arial" panose="020B0604020202020204" pitchFamily="34" charset="0"/>
                        </a:rPr>
                        <a:t>Dalonet </a:t>
                      </a:r>
                      <a:endParaRPr lang="en-ZA" sz="1100" b="1"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en-US" sz="1100" dirty="0">
                          <a:effectLst/>
                          <a:latin typeface="Arial" panose="020B0604020202020204" pitchFamily="34" charset="0"/>
                          <a:cs typeface="Arial" panose="020B0604020202020204" pitchFamily="34" charset="0"/>
                        </a:rPr>
                        <a:t>Manufacturing of a variety of knitting fabrics    for domestic use and exports.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7000"/>
                        </a:lnSpc>
                        <a:spcAft>
                          <a:spcPts val="800"/>
                        </a:spcAft>
                      </a:pPr>
                      <a:r>
                        <a:rPr lang="en-ZA" sz="1100" dirty="0">
                          <a:effectLst/>
                          <a:latin typeface="Arial" panose="020B0604020202020204" pitchFamily="34" charset="0"/>
                          <a:cs typeface="Arial" panose="020B0604020202020204" pitchFamily="34" charset="0"/>
                        </a:rPr>
                        <a:t>China</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6000"/>
                        </a:lnSpc>
                        <a:spcAft>
                          <a:spcPts val="800"/>
                        </a:spcAft>
                      </a:pPr>
                      <a:r>
                        <a:rPr lang="en-US" sz="1100" kern="1200" dirty="0">
                          <a:effectLst/>
                          <a:latin typeface="Arial" panose="020B0604020202020204" pitchFamily="34" charset="0"/>
                          <a:cs typeface="Arial" panose="020B0604020202020204" pitchFamily="34" charset="0"/>
                        </a:rPr>
                        <a:t>R 317m</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6000"/>
                        </a:lnSpc>
                        <a:spcAft>
                          <a:spcPts val="800"/>
                        </a:spcAft>
                      </a:pPr>
                      <a:r>
                        <a:rPr lang="en-US" sz="1100" kern="1200" dirty="0">
                          <a:effectLst/>
                          <a:latin typeface="Arial" panose="020B0604020202020204" pitchFamily="34" charset="0"/>
                          <a:cs typeface="Arial" panose="020B0604020202020204" pitchFamily="34" charset="0"/>
                        </a:rPr>
                        <a:t>312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100" dirty="0">
                          <a:latin typeface="Arial" panose="020B0604020202020204" pitchFamily="34" charset="0"/>
                          <a:cs typeface="Arial" panose="020B0604020202020204" pitchFamily="34" charset="0"/>
                        </a:rPr>
                        <a:t>Due diligence process is complete. Investor is awaiting Capex funding from Standard Bank, MAPSEZ completed required documentation from Standard Bank in support of the Investor’s application. </a:t>
                      </a:r>
                    </a:p>
                  </a:txBody>
                  <a:tcPr marL="73738" marR="73738" marT="36869" marB="3686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904529881"/>
                  </a:ext>
                </a:extLst>
              </a:tr>
            </a:tbl>
          </a:graphicData>
        </a:graphic>
      </p:graphicFrame>
      <p:sp>
        <p:nvSpPr>
          <p:cNvPr id="3" name="TextBox 2">
            <a:extLst>
              <a:ext uri="{FF2B5EF4-FFF2-40B4-BE49-F238E27FC236}">
                <a16:creationId xmlns:a16="http://schemas.microsoft.com/office/drawing/2014/main" xmlns="" id="{351E0B66-6801-3F28-F071-294027A0C149}"/>
              </a:ext>
            </a:extLst>
          </p:cNvPr>
          <p:cNvSpPr txBox="1"/>
          <p:nvPr/>
        </p:nvSpPr>
        <p:spPr>
          <a:xfrm>
            <a:off x="8520006" y="4811204"/>
            <a:ext cx="626819" cy="369332"/>
          </a:xfrm>
          <a:prstGeom prst="rect">
            <a:avLst/>
          </a:prstGeom>
          <a:noFill/>
        </p:spPr>
        <p:txBody>
          <a:bodyPr wrap="square">
            <a:spAutoFit/>
          </a:bodyPr>
          <a:lstStyle/>
          <a:p>
            <a:r>
              <a:rPr lang="en-ZA" b="1" dirty="0"/>
              <a:t>19</a:t>
            </a:r>
            <a:r>
              <a:rPr lang="en-US" b="1" dirty="0"/>
              <a:t>.</a:t>
            </a:r>
          </a:p>
        </p:txBody>
      </p:sp>
    </p:spTree>
    <p:extLst>
      <p:ext uri="{BB962C8B-B14F-4D97-AF65-F5344CB8AC3E}">
        <p14:creationId xmlns:p14="http://schemas.microsoft.com/office/powerpoint/2010/main" xmlns="" val="165915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6409"/>
            <a:ext cx="8093363" cy="848291"/>
          </a:xfrm>
        </p:spPr>
        <p:txBody>
          <a:bodyPr>
            <a:normAutofit/>
          </a:bodyPr>
          <a:lstStyle/>
          <a:p>
            <a:r>
              <a:rPr lang="en-US" sz="2800" dirty="0"/>
              <a:t>Jobs Created and Sustained </a:t>
            </a:r>
          </a:p>
        </p:txBody>
      </p:sp>
      <p:sp>
        <p:nvSpPr>
          <p:cNvPr id="7" name="Oval 6">
            <a:extLst>
              <a:ext uri="{FF2B5EF4-FFF2-40B4-BE49-F238E27FC236}">
                <a16:creationId xmlns:a16="http://schemas.microsoft.com/office/drawing/2014/main" xmlns="" id="{0C23BEDF-1E88-C4D0-B096-B10EC32A0E68}"/>
              </a:ext>
            </a:extLst>
          </p:cNvPr>
          <p:cNvSpPr/>
          <p:nvPr/>
        </p:nvSpPr>
        <p:spPr>
          <a:xfrm>
            <a:off x="7931510" y="0"/>
            <a:ext cx="1068934" cy="1044700"/>
          </a:xfrm>
          <a:prstGeom prst="ellipse">
            <a:avLst/>
          </a:prstGeom>
          <a:blipFill dpi="0" rotWithShape="1">
            <a:blip r:embed="rId3" cstate="print">
              <a:extLst>
                <a:ext uri="{28A0092B-C50C-407E-A947-70E740481C1C}">
                  <a14:useLocalDpi xmlns:a14="http://schemas.microsoft.com/office/drawing/2010/main" xmlns="" val="0"/>
                </a:ext>
              </a:extLst>
            </a:blip>
            <a:srcRect/>
            <a:stretch>
              <a:fillRect/>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able 10">
            <a:extLst>
              <a:ext uri="{FF2B5EF4-FFF2-40B4-BE49-F238E27FC236}">
                <a16:creationId xmlns:a16="http://schemas.microsoft.com/office/drawing/2014/main" xmlns="" id="{06EF4514-7317-5FB0-8557-9B9D81148418}"/>
              </a:ext>
            </a:extLst>
          </p:cNvPr>
          <p:cNvGraphicFramePr>
            <a:graphicFrameLocks noGrp="1"/>
          </p:cNvGraphicFramePr>
          <p:nvPr>
            <p:extLst>
              <p:ext uri="{D42A27DB-BD31-4B8C-83A1-F6EECF244321}">
                <p14:modId xmlns:p14="http://schemas.microsoft.com/office/powerpoint/2010/main" xmlns="" val="3125363349"/>
              </p:ext>
            </p:extLst>
          </p:nvPr>
        </p:nvGraphicFramePr>
        <p:xfrm>
          <a:off x="143555" y="1502815"/>
          <a:ext cx="8780538" cy="3206804"/>
        </p:xfrm>
        <a:graphic>
          <a:graphicData uri="http://schemas.openxmlformats.org/drawingml/2006/table">
            <a:tbl>
              <a:tblPr firstRow="1" bandRow="1">
                <a:tableStyleId>{F5AB1C69-6EDB-4FF4-983F-18BD219EF322}</a:tableStyleId>
              </a:tblPr>
              <a:tblGrid>
                <a:gridCol w="2079601">
                  <a:extLst>
                    <a:ext uri="{9D8B030D-6E8A-4147-A177-3AD203B41FA5}">
                      <a16:colId xmlns:a16="http://schemas.microsoft.com/office/drawing/2014/main" xmlns="" val="3543700860"/>
                    </a:ext>
                  </a:extLst>
                </a:gridCol>
                <a:gridCol w="4313247">
                  <a:extLst>
                    <a:ext uri="{9D8B030D-6E8A-4147-A177-3AD203B41FA5}">
                      <a16:colId xmlns:a16="http://schemas.microsoft.com/office/drawing/2014/main" xmlns="" val="83562258"/>
                    </a:ext>
                  </a:extLst>
                </a:gridCol>
                <a:gridCol w="2387690">
                  <a:extLst>
                    <a:ext uri="{9D8B030D-6E8A-4147-A177-3AD203B41FA5}">
                      <a16:colId xmlns:a16="http://schemas.microsoft.com/office/drawing/2014/main" xmlns="" val="97877134"/>
                    </a:ext>
                  </a:extLst>
                </a:gridCol>
              </a:tblGrid>
              <a:tr h="305410">
                <a:tc gridSpan="3">
                  <a:txBody>
                    <a:bodyPr/>
                    <a:lstStyle/>
                    <a:p>
                      <a:pPr algn="ctr"/>
                      <a:r>
                        <a:rPr lang="en-ZA" sz="1400" dirty="0">
                          <a:solidFill>
                            <a:schemeClr val="tx1"/>
                          </a:solidFill>
                          <a:latin typeface="Arial" panose="020B0604020202020204" pitchFamily="34" charset="0"/>
                          <a:cs typeface="Arial" panose="020B0604020202020204" pitchFamily="34" charset="0"/>
                        </a:rPr>
                        <a:t>MAPSEZ Investors </a:t>
                      </a:r>
                      <a:endParaRPr lang="en-US" sz="14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US" sz="1400" dirty="0">
                        <a:solidFill>
                          <a:schemeClr val="tx1"/>
                        </a:solidFill>
                        <a:latin typeface="Arial" panose="020B0604020202020204" pitchFamily="34" charset="0"/>
                        <a:cs typeface="Arial" panose="020B0604020202020204" pitchFamily="34" charset="0"/>
                      </a:endParaRPr>
                    </a:p>
                  </a:txBody>
                  <a:tcPr anchor="ctr"/>
                </a:tc>
                <a:tc hMerge="1">
                  <a:txBody>
                    <a:bodyPr/>
                    <a:lstStyle/>
                    <a:p>
                      <a:endParaRPr lang="en-US" sz="14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366391762"/>
                  </a:ext>
                </a:extLst>
              </a:tr>
              <a:tr h="646994">
                <a:tc>
                  <a:txBody>
                    <a:bodyPr/>
                    <a:lstStyle/>
                    <a:p>
                      <a:pPr algn="ctr"/>
                      <a:r>
                        <a:rPr lang="en-US" sz="1400" b="1" dirty="0">
                          <a:solidFill>
                            <a:schemeClr val="tx1"/>
                          </a:solidFill>
                          <a:latin typeface="Arial" panose="020B0604020202020204" pitchFamily="34" charset="0"/>
                          <a:cs typeface="Arial" panose="020B0604020202020204" pitchFamily="34" charset="0"/>
                        </a:rPr>
                        <a:t>Investor</a:t>
                      </a:r>
                    </a:p>
                  </a:txBody>
                  <a:tcPr anchor="ctr">
                    <a:solidFill>
                      <a:schemeClr val="accent3"/>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No of jobs created from inception (2017/2018 financial year) till end of 2021/22 financial year</a:t>
                      </a:r>
                    </a:p>
                  </a:txBody>
                  <a:tcPr anchor="ctr">
                    <a:solidFill>
                      <a:schemeClr val="accent3"/>
                    </a:solidFill>
                  </a:tcPr>
                </a:tc>
                <a:tc>
                  <a:txBody>
                    <a:bodyPr/>
                    <a:lstStyle/>
                    <a:p>
                      <a:r>
                        <a:rPr lang="en-US" sz="1400" b="1" dirty="0">
                          <a:solidFill>
                            <a:schemeClr val="tx1"/>
                          </a:solidFill>
                          <a:latin typeface="Arial" panose="020B0604020202020204" pitchFamily="34" charset="0"/>
                          <a:cs typeface="Arial" panose="020B0604020202020204" pitchFamily="34" charset="0"/>
                        </a:rPr>
                        <a:t>Current number of jobs – End of Oct 2022</a:t>
                      </a:r>
                    </a:p>
                  </a:txBody>
                  <a:tcPr anchor="ctr">
                    <a:solidFill>
                      <a:schemeClr val="accent3"/>
                    </a:solidFill>
                  </a:tcPr>
                </a:tc>
                <a:extLst>
                  <a:ext uri="{0D108BD9-81ED-4DB2-BD59-A6C34878D82A}">
                    <a16:rowId xmlns:a16="http://schemas.microsoft.com/office/drawing/2014/main" xmlns="" val="3691563471"/>
                  </a:ext>
                </a:extLst>
              </a:tr>
              <a:tr h="450880">
                <a:tc>
                  <a:txBody>
                    <a:bodyPr/>
                    <a:lstStyle/>
                    <a:p>
                      <a:r>
                        <a:rPr lang="en-US" sz="1400" b="1" dirty="0">
                          <a:latin typeface="Arial" panose="020B0604020202020204" pitchFamily="34" charset="0"/>
                          <a:cs typeface="Arial" panose="020B0604020202020204" pitchFamily="34" charset="0"/>
                        </a:rPr>
                        <a:t>Kevali Chemicals</a:t>
                      </a:r>
                    </a:p>
                  </a:txBody>
                  <a:tcPr/>
                </a:tc>
                <a:tc>
                  <a:txBody>
                    <a:bodyPr/>
                    <a:lstStyle/>
                    <a:p>
                      <a:pPr algn="ctr"/>
                      <a:r>
                        <a:rPr lang="en-US" sz="1400" dirty="0">
                          <a:latin typeface="Arial" panose="020B0604020202020204" pitchFamily="34" charset="0"/>
                          <a:cs typeface="Arial" panose="020B0604020202020204" pitchFamily="34" charset="0"/>
                        </a:rPr>
                        <a:t>46</a:t>
                      </a:r>
                    </a:p>
                  </a:txBody>
                  <a:tcPr/>
                </a:tc>
                <a:tc>
                  <a:txBody>
                    <a:bodyPr/>
                    <a:lstStyle/>
                    <a:p>
                      <a:pPr algn="ctr"/>
                      <a:r>
                        <a:rPr lang="en-US" sz="1400" dirty="0">
                          <a:latin typeface="Arial" panose="020B0604020202020204" pitchFamily="34" charset="0"/>
                          <a:cs typeface="Arial" panose="020B0604020202020204" pitchFamily="34" charset="0"/>
                        </a:rPr>
                        <a:t>20</a:t>
                      </a:r>
                    </a:p>
                  </a:txBody>
                  <a:tcPr/>
                </a:tc>
                <a:extLst>
                  <a:ext uri="{0D108BD9-81ED-4DB2-BD59-A6C34878D82A}">
                    <a16:rowId xmlns:a16="http://schemas.microsoft.com/office/drawing/2014/main" xmlns="" val="3706537331"/>
                  </a:ext>
                </a:extLst>
              </a:tr>
              <a:tr h="450880">
                <a:tc>
                  <a:txBody>
                    <a:bodyPr/>
                    <a:lstStyle/>
                    <a:p>
                      <a:r>
                        <a:rPr lang="en-US" sz="1400" b="1" dirty="0">
                          <a:latin typeface="Arial" panose="020B0604020202020204" pitchFamily="34" charset="0"/>
                          <a:cs typeface="Arial" panose="020B0604020202020204" pitchFamily="34" charset="0"/>
                        </a:rPr>
                        <a:t>No. 1 Hair Industry </a:t>
                      </a:r>
                    </a:p>
                  </a:txBody>
                  <a:tcPr/>
                </a:tc>
                <a:tc>
                  <a:txBody>
                    <a:bodyPr/>
                    <a:lstStyle/>
                    <a:p>
                      <a:pPr algn="ctr"/>
                      <a:r>
                        <a:rPr lang="en-US" sz="1400" dirty="0">
                          <a:latin typeface="Arial" panose="020B0604020202020204" pitchFamily="34" charset="0"/>
                          <a:cs typeface="Arial" panose="020B0604020202020204" pitchFamily="34" charset="0"/>
                        </a:rPr>
                        <a:t>54</a:t>
                      </a:r>
                    </a:p>
                  </a:txBody>
                  <a:tcPr/>
                </a:tc>
                <a:tc>
                  <a:txBody>
                    <a:bodyPr/>
                    <a:lstStyle/>
                    <a:p>
                      <a:pPr algn="ctr"/>
                      <a:r>
                        <a:rPr lang="en-US" sz="1400" dirty="0">
                          <a:latin typeface="Arial" panose="020B0604020202020204" pitchFamily="34" charset="0"/>
                          <a:cs typeface="Arial" panose="020B0604020202020204" pitchFamily="34" charset="0"/>
                        </a:rPr>
                        <a:t>50</a:t>
                      </a:r>
                    </a:p>
                  </a:txBody>
                  <a:tcPr/>
                </a:tc>
                <a:extLst>
                  <a:ext uri="{0D108BD9-81ED-4DB2-BD59-A6C34878D82A}">
                    <a16:rowId xmlns:a16="http://schemas.microsoft.com/office/drawing/2014/main" xmlns="" val="4132886633"/>
                  </a:ext>
                </a:extLst>
              </a:tr>
              <a:tr h="450880">
                <a:tc>
                  <a:txBody>
                    <a:bodyPr/>
                    <a:lstStyle/>
                    <a:p>
                      <a:r>
                        <a:rPr lang="en-US" sz="1400" b="1" dirty="0">
                          <a:latin typeface="Arial" panose="020B0604020202020204" pitchFamily="34" charset="0"/>
                          <a:cs typeface="Arial" panose="020B0604020202020204" pitchFamily="34" charset="0"/>
                        </a:rPr>
                        <a:t>Intabazwe Agri</a:t>
                      </a:r>
                    </a:p>
                  </a:txBody>
                  <a:tcPr/>
                </a:tc>
                <a:tc>
                  <a:txBody>
                    <a:bodyPr/>
                    <a:lstStyle/>
                    <a:p>
                      <a:pPr algn="ctr"/>
                      <a:r>
                        <a:rPr lang="en-US" sz="1400" dirty="0">
                          <a:latin typeface="Arial" panose="020B0604020202020204" pitchFamily="34" charset="0"/>
                          <a:cs typeface="Arial" panose="020B0604020202020204" pitchFamily="34" charset="0"/>
                        </a:rPr>
                        <a:t>37</a:t>
                      </a:r>
                    </a:p>
                  </a:txBody>
                  <a:tcPr/>
                </a:tc>
                <a:tc>
                  <a:txBody>
                    <a:bodyPr/>
                    <a:lstStyle/>
                    <a:p>
                      <a:pPr algn="ctr"/>
                      <a:r>
                        <a:rPr lang="en-US" sz="1400" dirty="0">
                          <a:latin typeface="Arial" panose="020B0604020202020204" pitchFamily="34" charset="0"/>
                          <a:cs typeface="Arial" panose="020B0604020202020204" pitchFamily="34" charset="0"/>
                        </a:rPr>
                        <a:t>9</a:t>
                      </a:r>
                    </a:p>
                  </a:txBody>
                  <a:tcPr/>
                </a:tc>
                <a:extLst>
                  <a:ext uri="{0D108BD9-81ED-4DB2-BD59-A6C34878D82A}">
                    <a16:rowId xmlns:a16="http://schemas.microsoft.com/office/drawing/2014/main" xmlns="" val="1291924641"/>
                  </a:ext>
                </a:extLst>
              </a:tr>
              <a:tr h="450880">
                <a:tc>
                  <a:txBody>
                    <a:bodyPr/>
                    <a:lstStyle/>
                    <a:p>
                      <a:r>
                        <a:rPr lang="en-US" sz="1400" b="1" dirty="0">
                          <a:latin typeface="Arial" panose="020B0604020202020204" pitchFamily="34" charset="0"/>
                          <a:cs typeface="Arial" panose="020B0604020202020204" pitchFamily="34" charset="0"/>
                        </a:rPr>
                        <a:t>Steynsburg Pork</a:t>
                      </a:r>
                    </a:p>
                  </a:txBody>
                  <a:tcPr/>
                </a:tc>
                <a:tc>
                  <a:txBody>
                    <a:bodyPr/>
                    <a:lstStyle/>
                    <a:p>
                      <a:pPr algn="ctr"/>
                      <a:r>
                        <a:rPr lang="en-ZA"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1</a:t>
                      </a:r>
                    </a:p>
                  </a:txBody>
                  <a:tcPr/>
                </a:tc>
                <a:tc>
                  <a:txBody>
                    <a:bodyPr/>
                    <a:lstStyle/>
                    <a:p>
                      <a:pPr algn="ctr"/>
                      <a:r>
                        <a:rPr lang="en-US" sz="1400" dirty="0">
                          <a:latin typeface="Arial" panose="020B0604020202020204" pitchFamily="34" charset="0"/>
                          <a:cs typeface="Arial" panose="020B0604020202020204" pitchFamily="34" charset="0"/>
                        </a:rPr>
                        <a:t>81</a:t>
                      </a:r>
                    </a:p>
                  </a:txBody>
                  <a:tcPr/>
                </a:tc>
                <a:extLst>
                  <a:ext uri="{0D108BD9-81ED-4DB2-BD59-A6C34878D82A}">
                    <a16:rowId xmlns:a16="http://schemas.microsoft.com/office/drawing/2014/main" xmlns="" val="2014697560"/>
                  </a:ext>
                </a:extLst>
              </a:tr>
              <a:tr h="450880">
                <a:tc>
                  <a:txBody>
                    <a:bodyPr/>
                    <a:lstStyle/>
                    <a:p>
                      <a:r>
                        <a:rPr lang="en-US" sz="1400" b="1" dirty="0">
                          <a:latin typeface="Arial" panose="020B0604020202020204" pitchFamily="34" charset="0"/>
                          <a:cs typeface="Arial" panose="020B0604020202020204" pitchFamily="34" charset="0"/>
                        </a:rPr>
                        <a:t>Total</a:t>
                      </a:r>
                    </a:p>
                  </a:txBody>
                  <a:tcPr/>
                </a:tc>
                <a:tc>
                  <a:txBody>
                    <a:bodyPr/>
                    <a:lstStyle/>
                    <a:p>
                      <a:pPr algn="ctr"/>
                      <a:r>
                        <a:rPr lang="en-US" sz="1400" b="1" dirty="0">
                          <a:latin typeface="Arial" panose="020B0604020202020204" pitchFamily="34" charset="0"/>
                          <a:cs typeface="Arial" panose="020B0604020202020204" pitchFamily="34" charset="0"/>
                        </a:rPr>
                        <a:t>228</a:t>
                      </a:r>
                    </a:p>
                  </a:txBody>
                  <a:tcPr/>
                </a:tc>
                <a:tc>
                  <a:txBody>
                    <a:bodyPr/>
                    <a:lstStyle/>
                    <a:p>
                      <a:pPr algn="ctr"/>
                      <a:r>
                        <a:rPr lang="en-US" sz="1400" b="1" dirty="0">
                          <a:latin typeface="Arial" panose="020B0604020202020204" pitchFamily="34" charset="0"/>
                          <a:cs typeface="Arial" panose="020B0604020202020204" pitchFamily="34" charset="0"/>
                        </a:rPr>
                        <a:t>160</a:t>
                      </a:r>
                    </a:p>
                  </a:txBody>
                  <a:tcPr/>
                </a:tc>
                <a:extLst>
                  <a:ext uri="{0D108BD9-81ED-4DB2-BD59-A6C34878D82A}">
                    <a16:rowId xmlns:a16="http://schemas.microsoft.com/office/drawing/2014/main" xmlns="" val="545114217"/>
                  </a:ext>
                </a:extLst>
              </a:tr>
            </a:tbl>
          </a:graphicData>
        </a:graphic>
      </p:graphicFrame>
      <p:sp>
        <p:nvSpPr>
          <p:cNvPr id="3" name="TextBox 2">
            <a:extLst>
              <a:ext uri="{FF2B5EF4-FFF2-40B4-BE49-F238E27FC236}">
                <a16:creationId xmlns:a16="http://schemas.microsoft.com/office/drawing/2014/main" xmlns="" id="{95C4EEB2-2B16-1C69-EFE0-A8AB61C24037}"/>
              </a:ext>
            </a:extLst>
          </p:cNvPr>
          <p:cNvSpPr txBox="1"/>
          <p:nvPr/>
        </p:nvSpPr>
        <p:spPr>
          <a:xfrm>
            <a:off x="8590799" y="4645698"/>
            <a:ext cx="626819" cy="369332"/>
          </a:xfrm>
          <a:prstGeom prst="rect">
            <a:avLst/>
          </a:prstGeom>
          <a:noFill/>
        </p:spPr>
        <p:txBody>
          <a:bodyPr wrap="square">
            <a:spAutoFit/>
          </a:bodyPr>
          <a:lstStyle/>
          <a:p>
            <a:r>
              <a:rPr lang="en-ZA" b="1" dirty="0"/>
              <a:t>20</a:t>
            </a:r>
            <a:r>
              <a:rPr lang="en-US" b="1" dirty="0"/>
              <a:t>.</a:t>
            </a:r>
          </a:p>
        </p:txBody>
      </p:sp>
    </p:spTree>
    <p:extLst>
      <p:ext uri="{BB962C8B-B14F-4D97-AF65-F5344CB8AC3E}">
        <p14:creationId xmlns:p14="http://schemas.microsoft.com/office/powerpoint/2010/main" xmlns="" val="1545177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6409"/>
            <a:ext cx="8093363" cy="848291"/>
          </a:xfrm>
        </p:spPr>
        <p:txBody>
          <a:bodyPr>
            <a:normAutofit/>
          </a:bodyPr>
          <a:lstStyle/>
          <a:p>
            <a:r>
              <a:rPr lang="en-US" sz="2800" dirty="0"/>
              <a:t>Feeder Sectors for Employment </a:t>
            </a:r>
          </a:p>
        </p:txBody>
      </p:sp>
      <p:sp>
        <p:nvSpPr>
          <p:cNvPr id="7" name="Oval 6">
            <a:extLst>
              <a:ext uri="{FF2B5EF4-FFF2-40B4-BE49-F238E27FC236}">
                <a16:creationId xmlns:a16="http://schemas.microsoft.com/office/drawing/2014/main" xmlns="" id="{0C23BEDF-1E88-C4D0-B096-B10EC32A0E68}"/>
              </a:ext>
            </a:extLst>
          </p:cNvPr>
          <p:cNvSpPr/>
          <p:nvPr/>
        </p:nvSpPr>
        <p:spPr>
          <a:xfrm>
            <a:off x="7931510" y="0"/>
            <a:ext cx="1068934" cy="1044700"/>
          </a:xfrm>
          <a:prstGeom prst="ellipse">
            <a:avLst/>
          </a:prstGeom>
          <a:blipFill dpi="0" rotWithShape="1">
            <a:blip r:embed="rId3" cstate="print">
              <a:extLst>
                <a:ext uri="{28A0092B-C50C-407E-A947-70E740481C1C}">
                  <a14:useLocalDpi xmlns:a14="http://schemas.microsoft.com/office/drawing/2010/main" xmlns="" val="0"/>
                </a:ext>
              </a:extLst>
            </a:blip>
            <a:srcRect/>
            <a:stretch>
              <a:fillRect/>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able 10">
            <a:extLst>
              <a:ext uri="{FF2B5EF4-FFF2-40B4-BE49-F238E27FC236}">
                <a16:creationId xmlns:a16="http://schemas.microsoft.com/office/drawing/2014/main" xmlns="" id="{06EF4514-7317-5FB0-8557-9B9D81148418}"/>
              </a:ext>
            </a:extLst>
          </p:cNvPr>
          <p:cNvGraphicFramePr>
            <a:graphicFrameLocks noGrp="1"/>
          </p:cNvGraphicFramePr>
          <p:nvPr>
            <p:extLst>
              <p:ext uri="{D42A27DB-BD31-4B8C-83A1-F6EECF244321}">
                <p14:modId xmlns:p14="http://schemas.microsoft.com/office/powerpoint/2010/main" xmlns="" val="406089781"/>
              </p:ext>
            </p:extLst>
          </p:nvPr>
        </p:nvGraphicFramePr>
        <p:xfrm>
          <a:off x="73933" y="1350110"/>
          <a:ext cx="8926511" cy="3236674"/>
        </p:xfrm>
        <a:graphic>
          <a:graphicData uri="http://schemas.openxmlformats.org/drawingml/2006/table">
            <a:tbl>
              <a:tblPr firstRow="1" bandRow="1">
                <a:tableStyleId>{F5AB1C69-6EDB-4FF4-983F-18BD219EF322}</a:tableStyleId>
              </a:tblPr>
              <a:tblGrid>
                <a:gridCol w="2054787">
                  <a:extLst>
                    <a:ext uri="{9D8B030D-6E8A-4147-A177-3AD203B41FA5}">
                      <a16:colId xmlns:a16="http://schemas.microsoft.com/office/drawing/2014/main" xmlns="" val="3543700860"/>
                    </a:ext>
                  </a:extLst>
                </a:gridCol>
                <a:gridCol w="3970330">
                  <a:extLst>
                    <a:ext uri="{9D8B030D-6E8A-4147-A177-3AD203B41FA5}">
                      <a16:colId xmlns:a16="http://schemas.microsoft.com/office/drawing/2014/main" xmlns="" val="83562258"/>
                    </a:ext>
                  </a:extLst>
                </a:gridCol>
                <a:gridCol w="2901394">
                  <a:extLst>
                    <a:ext uri="{9D8B030D-6E8A-4147-A177-3AD203B41FA5}">
                      <a16:colId xmlns:a16="http://schemas.microsoft.com/office/drawing/2014/main" xmlns="" val="97877134"/>
                    </a:ext>
                  </a:extLst>
                </a:gridCol>
              </a:tblGrid>
              <a:tr h="152705">
                <a:tc gridSpan="3">
                  <a:txBody>
                    <a:bodyPr/>
                    <a:lstStyle/>
                    <a:p>
                      <a:pPr algn="ctr"/>
                      <a:r>
                        <a:rPr lang="en-ZA" sz="1600" dirty="0">
                          <a:solidFill>
                            <a:schemeClr val="tx1"/>
                          </a:solidFill>
                          <a:latin typeface="Arial" panose="020B0604020202020204" pitchFamily="34" charset="0"/>
                          <a:cs typeface="Arial" panose="020B0604020202020204" pitchFamily="34" charset="0"/>
                        </a:rPr>
                        <a:t>MAPSEZ Investors </a:t>
                      </a:r>
                      <a:endParaRPr lang="en-US" sz="16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US" dirty="0">
                        <a:solidFill>
                          <a:schemeClr val="tx1"/>
                        </a:solidFill>
                      </a:endParaRPr>
                    </a:p>
                  </a:txBody>
                  <a:tcPr anchor="ctr"/>
                </a:tc>
                <a:tc hMerge="1">
                  <a:txBody>
                    <a:bodyPr/>
                    <a:lstStyle/>
                    <a:p>
                      <a:endParaRPr lang="en-US" dirty="0">
                        <a:solidFill>
                          <a:schemeClr val="tx1"/>
                        </a:solidFill>
                      </a:endParaRPr>
                    </a:p>
                  </a:txBody>
                  <a:tcPr anchor="ctr"/>
                </a:tc>
                <a:extLst>
                  <a:ext uri="{0D108BD9-81ED-4DB2-BD59-A6C34878D82A}">
                    <a16:rowId xmlns:a16="http://schemas.microsoft.com/office/drawing/2014/main" xmlns="" val="1323345729"/>
                  </a:ext>
                </a:extLst>
              </a:tr>
              <a:tr h="646994">
                <a:tc>
                  <a:txBody>
                    <a:bodyPr/>
                    <a:lstStyle/>
                    <a:p>
                      <a:pPr algn="l"/>
                      <a:r>
                        <a:rPr lang="en-US" sz="1600" b="1" dirty="0">
                          <a:solidFill>
                            <a:schemeClr val="tx1"/>
                          </a:solidFill>
                          <a:latin typeface="Arial" panose="020B0604020202020204" pitchFamily="34" charset="0"/>
                          <a:cs typeface="Arial" panose="020B0604020202020204" pitchFamily="34" charset="0"/>
                        </a:rPr>
                        <a:t>Investors </a:t>
                      </a:r>
                    </a:p>
                  </a:txBody>
                  <a:tcPr anchor="ctr">
                    <a:solidFill>
                      <a:schemeClr val="accent3"/>
                    </a:solidFill>
                  </a:tcPr>
                </a:tc>
                <a:tc>
                  <a:txBody>
                    <a:bodyPr/>
                    <a:lstStyle/>
                    <a:p>
                      <a:pPr algn="l"/>
                      <a:r>
                        <a:rPr lang="en-US" sz="1600" b="1" dirty="0">
                          <a:solidFill>
                            <a:schemeClr val="tx1"/>
                          </a:solidFill>
                          <a:latin typeface="Arial" panose="020B0604020202020204" pitchFamily="34" charset="0"/>
                          <a:cs typeface="Arial" panose="020B0604020202020204" pitchFamily="34" charset="0"/>
                        </a:rPr>
                        <a:t>Feeder Areas (Sector) </a:t>
                      </a:r>
                    </a:p>
                  </a:txBody>
                  <a:tcPr anchor="ctr">
                    <a:solidFill>
                      <a:schemeClr val="accent3"/>
                    </a:solidFill>
                  </a:tcPr>
                </a:tc>
                <a:tc>
                  <a:txBody>
                    <a:bodyPr/>
                    <a:lstStyle/>
                    <a:p>
                      <a:pPr algn="l"/>
                      <a:r>
                        <a:rPr lang="en-US" sz="1600" b="1" dirty="0">
                          <a:solidFill>
                            <a:schemeClr val="tx1"/>
                          </a:solidFill>
                          <a:latin typeface="Arial" panose="020B0604020202020204" pitchFamily="34" charset="0"/>
                          <a:cs typeface="Arial" panose="020B0604020202020204" pitchFamily="34" charset="0"/>
                        </a:rPr>
                        <a:t>Current number of jobs – End of Oct 2022</a:t>
                      </a:r>
                    </a:p>
                  </a:txBody>
                  <a:tcPr anchor="ctr">
                    <a:solidFill>
                      <a:schemeClr val="accent3"/>
                    </a:solidFill>
                  </a:tcPr>
                </a:tc>
                <a:extLst>
                  <a:ext uri="{0D108BD9-81ED-4DB2-BD59-A6C34878D82A}">
                    <a16:rowId xmlns:a16="http://schemas.microsoft.com/office/drawing/2014/main" xmlns="" val="3691563471"/>
                  </a:ext>
                </a:extLst>
              </a:tr>
              <a:tr h="450880">
                <a:tc>
                  <a:txBody>
                    <a:bodyPr/>
                    <a:lstStyle/>
                    <a:p>
                      <a:pPr algn="l"/>
                      <a:r>
                        <a:rPr lang="en-US" sz="1600" dirty="0">
                          <a:latin typeface="Arial" panose="020B0604020202020204" pitchFamily="34" charset="0"/>
                          <a:cs typeface="Arial" panose="020B0604020202020204" pitchFamily="34" charset="0"/>
                        </a:rPr>
                        <a:t>Kevali Chemicals</a:t>
                      </a:r>
                    </a:p>
                  </a:txBody>
                  <a:tcPr/>
                </a:tc>
                <a:tc>
                  <a:txBody>
                    <a:bodyPr/>
                    <a:lstStyle/>
                    <a:p>
                      <a:pPr algn="l"/>
                      <a:r>
                        <a:rPr lang="en-ZA" sz="1600" dirty="0">
                          <a:latin typeface="Arial" panose="020B0604020202020204" pitchFamily="34" charset="0"/>
                          <a:cs typeface="Arial" panose="020B0604020202020204" pitchFamily="34" charset="0"/>
                        </a:rPr>
                        <a:t>Chemical Blending </a:t>
                      </a:r>
                      <a:endParaRPr lang="en-US" sz="1600" dirty="0">
                        <a:latin typeface="Arial" panose="020B0604020202020204" pitchFamily="34" charset="0"/>
                        <a:cs typeface="Arial" panose="020B0604020202020204" pitchFamily="34" charset="0"/>
                      </a:endParaRPr>
                    </a:p>
                  </a:txBody>
                  <a:tcPr/>
                </a:tc>
                <a:tc>
                  <a:txBody>
                    <a:bodyPr/>
                    <a:lstStyle/>
                    <a:p>
                      <a:pPr algn="l"/>
                      <a:r>
                        <a:rPr lang="en-US" sz="1600" dirty="0">
                          <a:latin typeface="Arial" panose="020B0604020202020204" pitchFamily="34" charset="0"/>
                          <a:cs typeface="Arial" panose="020B0604020202020204" pitchFamily="34" charset="0"/>
                        </a:rPr>
                        <a:t>20</a:t>
                      </a:r>
                    </a:p>
                  </a:txBody>
                  <a:tcPr/>
                </a:tc>
                <a:extLst>
                  <a:ext uri="{0D108BD9-81ED-4DB2-BD59-A6C34878D82A}">
                    <a16:rowId xmlns:a16="http://schemas.microsoft.com/office/drawing/2014/main" xmlns="" val="3706537331"/>
                  </a:ext>
                </a:extLst>
              </a:tr>
              <a:tr h="450880">
                <a:tc>
                  <a:txBody>
                    <a:bodyPr/>
                    <a:lstStyle/>
                    <a:p>
                      <a:pPr algn="l"/>
                      <a:r>
                        <a:rPr lang="en-US" sz="1600" dirty="0">
                          <a:latin typeface="Arial" panose="020B0604020202020204" pitchFamily="34" charset="0"/>
                          <a:cs typeface="Arial" panose="020B0604020202020204" pitchFamily="34" charset="0"/>
                        </a:rPr>
                        <a:t>No. 1 Hair Industry </a:t>
                      </a:r>
                    </a:p>
                  </a:txBody>
                  <a:tcPr/>
                </a:tc>
                <a:tc>
                  <a:txBody>
                    <a:bodyPr/>
                    <a:lstStyle/>
                    <a:p>
                      <a:pPr algn="l"/>
                      <a:r>
                        <a:rPr lang="en-US" sz="1600" dirty="0">
                          <a:latin typeface="Arial" panose="020B0604020202020204" pitchFamily="34" charset="0"/>
                          <a:cs typeface="Arial" panose="020B0604020202020204" pitchFamily="34" charset="0"/>
                        </a:rPr>
                        <a:t>Synthetic Hair Manufacturing </a:t>
                      </a:r>
                    </a:p>
                  </a:txBody>
                  <a:tcPr/>
                </a:tc>
                <a:tc>
                  <a:txBody>
                    <a:bodyPr/>
                    <a:lstStyle/>
                    <a:p>
                      <a:pPr algn="l"/>
                      <a:r>
                        <a:rPr lang="en-US" sz="1600" dirty="0">
                          <a:latin typeface="Arial" panose="020B0604020202020204" pitchFamily="34" charset="0"/>
                          <a:cs typeface="Arial" panose="020B0604020202020204" pitchFamily="34" charset="0"/>
                        </a:rPr>
                        <a:t>50</a:t>
                      </a:r>
                    </a:p>
                  </a:txBody>
                  <a:tcPr/>
                </a:tc>
                <a:extLst>
                  <a:ext uri="{0D108BD9-81ED-4DB2-BD59-A6C34878D82A}">
                    <a16:rowId xmlns:a16="http://schemas.microsoft.com/office/drawing/2014/main" xmlns="" val="4132886633"/>
                  </a:ext>
                </a:extLst>
              </a:tr>
              <a:tr h="450880">
                <a:tc>
                  <a:txBody>
                    <a:bodyPr/>
                    <a:lstStyle/>
                    <a:p>
                      <a:pPr algn="l"/>
                      <a:r>
                        <a:rPr lang="en-US" sz="1600" dirty="0">
                          <a:latin typeface="Arial" panose="020B0604020202020204" pitchFamily="34" charset="0"/>
                          <a:cs typeface="Arial" panose="020B0604020202020204" pitchFamily="34" charset="0"/>
                        </a:rPr>
                        <a:t>Intabazwe Agri</a:t>
                      </a:r>
                    </a:p>
                  </a:txBody>
                  <a:tcPr/>
                </a:tc>
                <a:tc>
                  <a:txBody>
                    <a:bodyPr/>
                    <a:lstStyle/>
                    <a:p>
                      <a:pPr algn="l"/>
                      <a:r>
                        <a:rPr lang="en-US" sz="1600" dirty="0">
                          <a:latin typeface="Arial" panose="020B0604020202020204" pitchFamily="34" charset="0"/>
                          <a:cs typeface="Arial" panose="020B0604020202020204" pitchFamily="34" charset="0"/>
                        </a:rPr>
                        <a:t>Agro-Processing </a:t>
                      </a:r>
                    </a:p>
                  </a:txBody>
                  <a:tcPr/>
                </a:tc>
                <a:tc>
                  <a:txBody>
                    <a:bodyPr/>
                    <a:lstStyle/>
                    <a:p>
                      <a:pPr algn="l"/>
                      <a:r>
                        <a:rPr lang="en-US" sz="1600" dirty="0">
                          <a:latin typeface="Arial" panose="020B0604020202020204" pitchFamily="34" charset="0"/>
                          <a:cs typeface="Arial" panose="020B0604020202020204" pitchFamily="34" charset="0"/>
                        </a:rPr>
                        <a:t>9</a:t>
                      </a:r>
                    </a:p>
                  </a:txBody>
                  <a:tcPr/>
                </a:tc>
                <a:extLst>
                  <a:ext uri="{0D108BD9-81ED-4DB2-BD59-A6C34878D82A}">
                    <a16:rowId xmlns:a16="http://schemas.microsoft.com/office/drawing/2014/main" xmlns="" val="1291924641"/>
                  </a:ext>
                </a:extLst>
              </a:tr>
              <a:tr h="450880">
                <a:tc>
                  <a:txBody>
                    <a:bodyPr/>
                    <a:lstStyle/>
                    <a:p>
                      <a:pPr algn="l"/>
                      <a:r>
                        <a:rPr lang="en-US" sz="1600" dirty="0">
                          <a:latin typeface="Arial" panose="020B0604020202020204" pitchFamily="34" charset="0"/>
                          <a:cs typeface="Arial" panose="020B0604020202020204" pitchFamily="34" charset="0"/>
                        </a:rPr>
                        <a:t>Steynsburg Pork</a:t>
                      </a:r>
                    </a:p>
                  </a:txBody>
                  <a:tcPr/>
                </a:tc>
                <a:tc>
                  <a:txBody>
                    <a:bodyPr/>
                    <a:lstStyle/>
                    <a:p>
                      <a:pPr algn="l"/>
                      <a:r>
                        <a:rPr lang="en-ZA" sz="1600" dirty="0">
                          <a:latin typeface="Arial" panose="020B0604020202020204" pitchFamily="34" charset="0"/>
                          <a:cs typeface="Arial" panose="020B0604020202020204" pitchFamily="34" charset="0"/>
                        </a:rPr>
                        <a:t>Agro-Processing </a:t>
                      </a:r>
                      <a:endParaRPr lang="en-US" sz="1600" dirty="0">
                        <a:latin typeface="Arial" panose="020B0604020202020204" pitchFamily="34" charset="0"/>
                        <a:cs typeface="Arial" panose="020B0604020202020204" pitchFamily="34" charset="0"/>
                      </a:endParaRPr>
                    </a:p>
                  </a:txBody>
                  <a:tcPr/>
                </a:tc>
                <a:tc>
                  <a:txBody>
                    <a:bodyPr/>
                    <a:lstStyle/>
                    <a:p>
                      <a:pPr algn="l"/>
                      <a:r>
                        <a:rPr lang="en-US" sz="1600" dirty="0">
                          <a:latin typeface="Arial" panose="020B0604020202020204" pitchFamily="34" charset="0"/>
                          <a:cs typeface="Arial" panose="020B0604020202020204" pitchFamily="34" charset="0"/>
                        </a:rPr>
                        <a:t>81</a:t>
                      </a:r>
                    </a:p>
                  </a:txBody>
                  <a:tcPr/>
                </a:tc>
                <a:extLst>
                  <a:ext uri="{0D108BD9-81ED-4DB2-BD59-A6C34878D82A}">
                    <a16:rowId xmlns:a16="http://schemas.microsoft.com/office/drawing/2014/main" xmlns="" val="2014697560"/>
                  </a:ext>
                </a:extLst>
              </a:tr>
              <a:tr h="450880">
                <a:tc gridSpan="2">
                  <a:txBody>
                    <a:bodyPr/>
                    <a:lstStyle/>
                    <a:p>
                      <a:pPr algn="l"/>
                      <a:r>
                        <a:rPr lang="en-US" sz="1600" b="1" dirty="0">
                          <a:latin typeface="Arial" panose="020B0604020202020204" pitchFamily="34" charset="0"/>
                          <a:cs typeface="Arial" panose="020B0604020202020204" pitchFamily="34" charset="0"/>
                        </a:rPr>
                        <a:t>Total</a:t>
                      </a:r>
                    </a:p>
                  </a:txBody>
                  <a:tcPr>
                    <a:solidFill>
                      <a:schemeClr val="accent3"/>
                    </a:solidFill>
                  </a:tcPr>
                </a:tc>
                <a:tc hMerge="1">
                  <a:txBody>
                    <a:bodyPr/>
                    <a:lstStyle/>
                    <a:p>
                      <a:pPr algn="ctr"/>
                      <a:endParaRPr lang="en-US" b="1" dirty="0"/>
                    </a:p>
                  </a:txBody>
                  <a:tcPr>
                    <a:solidFill>
                      <a:srgbClr val="92D050"/>
                    </a:solidFill>
                  </a:tcPr>
                </a:tc>
                <a:tc>
                  <a:txBody>
                    <a:bodyPr/>
                    <a:lstStyle/>
                    <a:p>
                      <a:pPr algn="l"/>
                      <a:r>
                        <a:rPr lang="en-US" sz="1600" b="1" dirty="0">
                          <a:latin typeface="Arial" panose="020B0604020202020204" pitchFamily="34" charset="0"/>
                          <a:cs typeface="Arial" panose="020B0604020202020204" pitchFamily="34" charset="0"/>
                        </a:rPr>
                        <a:t>160</a:t>
                      </a:r>
                    </a:p>
                  </a:txBody>
                  <a:tcPr>
                    <a:solidFill>
                      <a:schemeClr val="accent3"/>
                    </a:solidFill>
                  </a:tcPr>
                </a:tc>
                <a:extLst>
                  <a:ext uri="{0D108BD9-81ED-4DB2-BD59-A6C34878D82A}">
                    <a16:rowId xmlns:a16="http://schemas.microsoft.com/office/drawing/2014/main" xmlns="" val="545114217"/>
                  </a:ext>
                </a:extLst>
              </a:tr>
            </a:tbl>
          </a:graphicData>
        </a:graphic>
      </p:graphicFrame>
      <p:sp>
        <p:nvSpPr>
          <p:cNvPr id="3" name="TextBox 2">
            <a:extLst>
              <a:ext uri="{FF2B5EF4-FFF2-40B4-BE49-F238E27FC236}">
                <a16:creationId xmlns:a16="http://schemas.microsoft.com/office/drawing/2014/main" xmlns="" id="{779E94EB-42E4-ADF4-18D7-8F5D4623C894}"/>
              </a:ext>
            </a:extLst>
          </p:cNvPr>
          <p:cNvSpPr txBox="1"/>
          <p:nvPr/>
        </p:nvSpPr>
        <p:spPr>
          <a:xfrm>
            <a:off x="8590799" y="4645698"/>
            <a:ext cx="626819" cy="369332"/>
          </a:xfrm>
          <a:prstGeom prst="rect">
            <a:avLst/>
          </a:prstGeom>
          <a:noFill/>
        </p:spPr>
        <p:txBody>
          <a:bodyPr wrap="square">
            <a:spAutoFit/>
          </a:bodyPr>
          <a:lstStyle/>
          <a:p>
            <a:r>
              <a:rPr lang="en-US" b="1" dirty="0"/>
              <a:t>21.</a:t>
            </a:r>
          </a:p>
        </p:txBody>
      </p:sp>
    </p:spTree>
    <p:extLst>
      <p:ext uri="{BB962C8B-B14F-4D97-AF65-F5344CB8AC3E}">
        <p14:creationId xmlns:p14="http://schemas.microsoft.com/office/powerpoint/2010/main" xmlns="" val="2643648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3189"/>
            <a:ext cx="8847740" cy="916230"/>
          </a:xfrm>
        </p:spPr>
        <p:txBody>
          <a:bodyPr>
            <a:noAutofit/>
          </a:bodyPr>
          <a:lstStyle/>
          <a:p>
            <a:r>
              <a:rPr lang="en-US" sz="2800" dirty="0"/>
              <a:t>Feeder Sectors for Employment </a:t>
            </a:r>
          </a:p>
        </p:txBody>
      </p:sp>
      <p:sp>
        <p:nvSpPr>
          <p:cNvPr id="7" name="Oval 6">
            <a:extLst>
              <a:ext uri="{FF2B5EF4-FFF2-40B4-BE49-F238E27FC236}">
                <a16:creationId xmlns:a16="http://schemas.microsoft.com/office/drawing/2014/main" xmlns="" id="{0C23BEDF-1E88-C4D0-B096-B10EC32A0E68}"/>
              </a:ext>
            </a:extLst>
          </p:cNvPr>
          <p:cNvSpPr/>
          <p:nvPr/>
        </p:nvSpPr>
        <p:spPr>
          <a:xfrm>
            <a:off x="7931510" y="0"/>
            <a:ext cx="1068934" cy="1044700"/>
          </a:xfrm>
          <a:prstGeom prst="ellipse">
            <a:avLst/>
          </a:prstGeom>
          <a:blipFill dpi="0" rotWithShape="1">
            <a:blip r:embed="rId2" cstate="print">
              <a:extLst>
                <a:ext uri="{28A0092B-C50C-407E-A947-70E740481C1C}">
                  <a14:useLocalDpi xmlns:a14="http://schemas.microsoft.com/office/drawing/2010/main" xmlns="" val="0"/>
                </a:ext>
              </a:extLst>
            </a:blip>
            <a:srcRect/>
            <a:stretch>
              <a:fillRect/>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3" name="Diagram 12">
            <a:extLst>
              <a:ext uri="{FF2B5EF4-FFF2-40B4-BE49-F238E27FC236}">
                <a16:creationId xmlns:a16="http://schemas.microsoft.com/office/drawing/2014/main" xmlns="" id="{E4ADC975-E43B-9D4D-8209-66F87B681EEF}"/>
              </a:ext>
            </a:extLst>
          </p:cNvPr>
          <p:cNvGraphicFramePr/>
          <p:nvPr>
            <p:extLst>
              <p:ext uri="{D42A27DB-BD31-4B8C-83A1-F6EECF244321}">
                <p14:modId xmlns:p14="http://schemas.microsoft.com/office/powerpoint/2010/main" xmlns="" val="2550770657"/>
              </p:ext>
            </p:extLst>
          </p:nvPr>
        </p:nvGraphicFramePr>
        <p:xfrm>
          <a:off x="296260" y="1264927"/>
          <a:ext cx="5340711" cy="3587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a:extLst>
              <a:ext uri="{FF2B5EF4-FFF2-40B4-BE49-F238E27FC236}">
                <a16:creationId xmlns:a16="http://schemas.microsoft.com/office/drawing/2014/main" xmlns="" id="{336DDC8A-306C-A729-BC0E-8045FE3C6A02}"/>
              </a:ext>
            </a:extLst>
          </p:cNvPr>
          <p:cNvGraphicFramePr/>
          <p:nvPr>
            <p:extLst>
              <p:ext uri="{D42A27DB-BD31-4B8C-83A1-F6EECF244321}">
                <p14:modId xmlns:p14="http://schemas.microsoft.com/office/powerpoint/2010/main" xmlns="" val="2988008096"/>
              </p:ext>
            </p:extLst>
          </p:nvPr>
        </p:nvGraphicFramePr>
        <p:xfrm>
          <a:off x="4266590" y="337072"/>
          <a:ext cx="5104015" cy="33210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6" name="Diagram 15">
            <a:extLst>
              <a:ext uri="{FF2B5EF4-FFF2-40B4-BE49-F238E27FC236}">
                <a16:creationId xmlns:a16="http://schemas.microsoft.com/office/drawing/2014/main" xmlns="" id="{D0D6DF53-6774-5155-504D-CAD298D19457}"/>
              </a:ext>
            </a:extLst>
          </p:cNvPr>
          <p:cNvGraphicFramePr/>
          <p:nvPr>
            <p:extLst>
              <p:ext uri="{D42A27DB-BD31-4B8C-83A1-F6EECF244321}">
                <p14:modId xmlns:p14="http://schemas.microsoft.com/office/powerpoint/2010/main" xmlns="" val="2737888704"/>
              </p:ext>
            </p:extLst>
          </p:nvPr>
        </p:nvGraphicFramePr>
        <p:xfrm>
          <a:off x="4281224" y="1883662"/>
          <a:ext cx="5104015" cy="332101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20" name="Group 19">
            <a:extLst>
              <a:ext uri="{FF2B5EF4-FFF2-40B4-BE49-F238E27FC236}">
                <a16:creationId xmlns:a16="http://schemas.microsoft.com/office/drawing/2014/main" xmlns="" id="{2CA0097A-7164-85ED-3789-D9181F1604E2}"/>
              </a:ext>
            </a:extLst>
          </p:cNvPr>
          <p:cNvGrpSpPr/>
          <p:nvPr/>
        </p:nvGrpSpPr>
        <p:grpSpPr>
          <a:xfrm>
            <a:off x="448965" y="1808225"/>
            <a:ext cx="609580" cy="2443280"/>
            <a:chOff x="1251145" y="1159320"/>
            <a:chExt cx="609580" cy="1269246"/>
          </a:xfrm>
        </p:grpSpPr>
        <p:sp>
          <p:nvSpPr>
            <p:cNvPr id="21" name="Rectangle 20">
              <a:extLst>
                <a:ext uri="{FF2B5EF4-FFF2-40B4-BE49-F238E27FC236}">
                  <a16:creationId xmlns:a16="http://schemas.microsoft.com/office/drawing/2014/main" xmlns="" id="{DCFC70AC-D150-F257-1A00-AB235ADE1E55}"/>
                </a:ext>
              </a:extLst>
            </p:cNvPr>
            <p:cNvSpPr/>
            <p:nvPr/>
          </p:nvSpPr>
          <p:spPr>
            <a:xfrm rot="16200000">
              <a:off x="921312" y="1489153"/>
              <a:ext cx="1269246" cy="609580"/>
            </a:xfrm>
            <a:prstGeom prst="rect">
              <a:avLst/>
            </a:prstGeom>
            <a:ln w="12700">
              <a:noFill/>
            </a:ln>
          </p:spPr>
          <p:style>
            <a:lnRef idx="0">
              <a:schemeClr val="lt1">
                <a:hueOff val="0"/>
                <a:satOff val="0"/>
                <a:lumOff val="0"/>
                <a:alphaOff val="0"/>
              </a:schemeClr>
            </a:lnRef>
            <a:fillRef idx="3">
              <a:schemeClr val="accent3">
                <a:shade val="60000"/>
                <a:hueOff val="0"/>
                <a:satOff val="0"/>
                <a:lumOff val="0"/>
                <a:alphaOff val="0"/>
              </a:schemeClr>
            </a:fillRef>
            <a:effectRef idx="2">
              <a:schemeClr val="accent3">
                <a:shade val="60000"/>
                <a:hueOff val="0"/>
                <a:satOff val="0"/>
                <a:lumOff val="0"/>
                <a:alphaOff val="0"/>
              </a:schemeClr>
            </a:effectRef>
            <a:fontRef idx="minor">
              <a:schemeClr val="lt1"/>
            </a:fontRef>
          </p:style>
        </p:sp>
        <p:sp>
          <p:nvSpPr>
            <p:cNvPr id="22" name="TextBox 21">
              <a:extLst>
                <a:ext uri="{FF2B5EF4-FFF2-40B4-BE49-F238E27FC236}">
                  <a16:creationId xmlns:a16="http://schemas.microsoft.com/office/drawing/2014/main" xmlns="" id="{953E69A9-9CD4-1035-C5F2-73DF01E06F4D}"/>
                </a:ext>
              </a:extLst>
            </p:cNvPr>
            <p:cNvSpPr txBox="1"/>
            <p:nvPr/>
          </p:nvSpPr>
          <p:spPr>
            <a:xfrm rot="16200000">
              <a:off x="921312" y="1489153"/>
              <a:ext cx="1269246" cy="609580"/>
            </a:xfrm>
            <a:prstGeom prst="rect">
              <a:avLst/>
            </a:prstGeom>
            <a:ln w="12700">
              <a:noFill/>
            </a:ln>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latin typeface="Arial" panose="020B0604020202020204" pitchFamily="34" charset="0"/>
                  <a:cs typeface="Arial" panose="020B0604020202020204" pitchFamily="34" charset="0"/>
                </a:rPr>
                <a:t>FDC</a:t>
              </a:r>
            </a:p>
          </p:txBody>
        </p:sp>
      </p:grpSp>
      <p:sp>
        <p:nvSpPr>
          <p:cNvPr id="4" name="TextBox 3">
            <a:extLst>
              <a:ext uri="{FF2B5EF4-FFF2-40B4-BE49-F238E27FC236}">
                <a16:creationId xmlns:a16="http://schemas.microsoft.com/office/drawing/2014/main" xmlns="" id="{715D4650-2003-ADE2-2A35-90C2E33D38DA}"/>
              </a:ext>
            </a:extLst>
          </p:cNvPr>
          <p:cNvSpPr txBox="1"/>
          <p:nvPr/>
        </p:nvSpPr>
        <p:spPr>
          <a:xfrm>
            <a:off x="8590799" y="4645698"/>
            <a:ext cx="626819" cy="369332"/>
          </a:xfrm>
          <a:prstGeom prst="rect">
            <a:avLst/>
          </a:prstGeom>
          <a:noFill/>
        </p:spPr>
        <p:txBody>
          <a:bodyPr wrap="square">
            <a:spAutoFit/>
          </a:bodyPr>
          <a:lstStyle/>
          <a:p>
            <a:r>
              <a:rPr lang="en-ZA" b="1" dirty="0"/>
              <a:t>22</a:t>
            </a:r>
            <a:r>
              <a:rPr lang="en-US" b="1" dirty="0"/>
              <a:t>.</a:t>
            </a:r>
          </a:p>
        </p:txBody>
      </p:sp>
    </p:spTree>
    <p:extLst>
      <p:ext uri="{BB962C8B-B14F-4D97-AF65-F5344CB8AC3E}">
        <p14:creationId xmlns:p14="http://schemas.microsoft.com/office/powerpoint/2010/main" xmlns="" val="68663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1" y="102392"/>
            <a:ext cx="8551477" cy="916230"/>
          </a:xfrm>
        </p:spPr>
        <p:txBody>
          <a:bodyPr>
            <a:noAutofit/>
          </a:bodyPr>
          <a:lstStyle/>
          <a:p>
            <a:r>
              <a:rPr lang="en-US" sz="2800" dirty="0"/>
              <a:t>Feeder Sectors for Employment </a:t>
            </a:r>
          </a:p>
        </p:txBody>
      </p:sp>
      <p:sp>
        <p:nvSpPr>
          <p:cNvPr id="7" name="Oval 6">
            <a:extLst>
              <a:ext uri="{FF2B5EF4-FFF2-40B4-BE49-F238E27FC236}">
                <a16:creationId xmlns:a16="http://schemas.microsoft.com/office/drawing/2014/main" xmlns="" id="{0C23BEDF-1E88-C4D0-B096-B10EC32A0E68}"/>
              </a:ext>
            </a:extLst>
          </p:cNvPr>
          <p:cNvSpPr/>
          <p:nvPr/>
        </p:nvSpPr>
        <p:spPr>
          <a:xfrm>
            <a:off x="7931510" y="0"/>
            <a:ext cx="1068934" cy="1044700"/>
          </a:xfrm>
          <a:prstGeom prst="ellipse">
            <a:avLst/>
          </a:prstGeom>
          <a:blipFill dpi="0" rotWithShape="1">
            <a:blip r:embed="rId2" cstate="print">
              <a:extLst>
                <a:ext uri="{28A0092B-C50C-407E-A947-70E740481C1C}">
                  <a14:useLocalDpi xmlns:a14="http://schemas.microsoft.com/office/drawing/2010/main" xmlns="" val="0"/>
                </a:ext>
              </a:extLst>
            </a:blip>
            <a:srcRect/>
            <a:stretch>
              <a:fillRect/>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Diagram 3">
            <a:extLst>
              <a:ext uri="{FF2B5EF4-FFF2-40B4-BE49-F238E27FC236}">
                <a16:creationId xmlns:a16="http://schemas.microsoft.com/office/drawing/2014/main" xmlns="" id="{05AA05EC-F627-B60F-2655-C9351CF8B2E2}"/>
              </a:ext>
            </a:extLst>
          </p:cNvPr>
          <p:cNvGraphicFramePr/>
          <p:nvPr>
            <p:extLst>
              <p:ext uri="{D42A27DB-BD31-4B8C-83A1-F6EECF244321}">
                <p14:modId xmlns:p14="http://schemas.microsoft.com/office/powerpoint/2010/main" xmlns="" val="3933854682"/>
              </p:ext>
            </p:extLst>
          </p:nvPr>
        </p:nvGraphicFramePr>
        <p:xfrm>
          <a:off x="0" y="1350110"/>
          <a:ext cx="9000444" cy="3545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a:extLst>
              <a:ext uri="{FF2B5EF4-FFF2-40B4-BE49-F238E27FC236}">
                <a16:creationId xmlns:a16="http://schemas.microsoft.com/office/drawing/2014/main" xmlns="" id="{E1BBA6EC-AD78-9844-8BEA-601828263C0A}"/>
              </a:ext>
            </a:extLst>
          </p:cNvPr>
          <p:cNvGrpSpPr/>
          <p:nvPr/>
        </p:nvGrpSpPr>
        <p:grpSpPr>
          <a:xfrm>
            <a:off x="448965" y="1808225"/>
            <a:ext cx="609580" cy="2443280"/>
            <a:chOff x="1251145" y="1159320"/>
            <a:chExt cx="609580" cy="1269246"/>
          </a:xfrm>
        </p:grpSpPr>
        <p:sp>
          <p:nvSpPr>
            <p:cNvPr id="6" name="Rectangle 5">
              <a:extLst>
                <a:ext uri="{FF2B5EF4-FFF2-40B4-BE49-F238E27FC236}">
                  <a16:creationId xmlns:a16="http://schemas.microsoft.com/office/drawing/2014/main" xmlns="" id="{1A2D33B4-83B4-C0B6-87A2-FA8D20119EA3}"/>
                </a:ext>
              </a:extLst>
            </p:cNvPr>
            <p:cNvSpPr/>
            <p:nvPr/>
          </p:nvSpPr>
          <p:spPr>
            <a:xfrm rot="16200000">
              <a:off x="921312" y="1489153"/>
              <a:ext cx="1269246" cy="609580"/>
            </a:xfrm>
            <a:prstGeom prst="rect">
              <a:avLst/>
            </a:prstGeom>
            <a:ln>
              <a:solidFill>
                <a:schemeClr val="bg1"/>
              </a:solidFill>
            </a:ln>
          </p:spPr>
          <p:style>
            <a:lnRef idx="0">
              <a:schemeClr val="lt1">
                <a:hueOff val="0"/>
                <a:satOff val="0"/>
                <a:lumOff val="0"/>
                <a:alphaOff val="0"/>
              </a:schemeClr>
            </a:lnRef>
            <a:fillRef idx="3">
              <a:schemeClr val="accent3">
                <a:shade val="60000"/>
                <a:hueOff val="0"/>
                <a:satOff val="0"/>
                <a:lumOff val="0"/>
                <a:alphaOff val="0"/>
              </a:schemeClr>
            </a:fillRef>
            <a:effectRef idx="2">
              <a:schemeClr val="accent3">
                <a:shade val="60000"/>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xmlns="" id="{C7D3F87E-B2CF-C6AC-3A2D-2D4868E24456}"/>
                </a:ext>
              </a:extLst>
            </p:cNvPr>
            <p:cNvSpPr txBox="1"/>
            <p:nvPr/>
          </p:nvSpPr>
          <p:spPr>
            <a:xfrm rot="16200000">
              <a:off x="921312" y="1489153"/>
              <a:ext cx="1269246" cy="60958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latin typeface="Arial" panose="020B0604020202020204" pitchFamily="34" charset="0"/>
                  <a:cs typeface="Arial" panose="020B0604020202020204" pitchFamily="34" charset="0"/>
                </a:rPr>
                <a:t>FDC</a:t>
              </a:r>
            </a:p>
          </p:txBody>
        </p:sp>
      </p:grpSp>
      <p:sp>
        <p:nvSpPr>
          <p:cNvPr id="3" name="TextBox 2">
            <a:extLst>
              <a:ext uri="{FF2B5EF4-FFF2-40B4-BE49-F238E27FC236}">
                <a16:creationId xmlns:a16="http://schemas.microsoft.com/office/drawing/2014/main" xmlns="" id="{5594C438-2786-E09E-0CDA-F8580F96F652}"/>
              </a:ext>
            </a:extLst>
          </p:cNvPr>
          <p:cNvSpPr txBox="1"/>
          <p:nvPr/>
        </p:nvSpPr>
        <p:spPr>
          <a:xfrm>
            <a:off x="8590799" y="4645698"/>
            <a:ext cx="626819" cy="369332"/>
          </a:xfrm>
          <a:prstGeom prst="rect">
            <a:avLst/>
          </a:prstGeom>
          <a:noFill/>
        </p:spPr>
        <p:txBody>
          <a:bodyPr wrap="square">
            <a:spAutoFit/>
          </a:bodyPr>
          <a:lstStyle/>
          <a:p>
            <a:r>
              <a:rPr lang="en-ZA" b="1" dirty="0"/>
              <a:t>23</a:t>
            </a:r>
            <a:r>
              <a:rPr lang="en-US" b="1" dirty="0"/>
              <a:t>.</a:t>
            </a:r>
          </a:p>
        </p:txBody>
      </p:sp>
    </p:spTree>
    <p:extLst>
      <p:ext uri="{BB962C8B-B14F-4D97-AF65-F5344CB8AC3E}">
        <p14:creationId xmlns:p14="http://schemas.microsoft.com/office/powerpoint/2010/main" xmlns="" val="3163991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87" y="164614"/>
            <a:ext cx="8093363" cy="848291"/>
          </a:xfrm>
        </p:spPr>
        <p:txBody>
          <a:bodyPr>
            <a:noAutofit/>
          </a:bodyPr>
          <a:lstStyle/>
          <a:p>
            <a:r>
              <a:rPr lang="en-US" sz="2800" dirty="0"/>
              <a:t>Management Model of MAPSEZ </a:t>
            </a:r>
          </a:p>
        </p:txBody>
      </p:sp>
      <p:sp>
        <p:nvSpPr>
          <p:cNvPr id="7" name="Oval 6">
            <a:extLst>
              <a:ext uri="{FF2B5EF4-FFF2-40B4-BE49-F238E27FC236}">
                <a16:creationId xmlns:a16="http://schemas.microsoft.com/office/drawing/2014/main" xmlns="" id="{0C23BEDF-1E88-C4D0-B096-B10EC32A0E68}"/>
              </a:ext>
            </a:extLst>
          </p:cNvPr>
          <p:cNvSpPr/>
          <p:nvPr/>
        </p:nvSpPr>
        <p:spPr>
          <a:xfrm>
            <a:off x="7931510" y="0"/>
            <a:ext cx="1068934" cy="1044700"/>
          </a:xfrm>
          <a:prstGeom prst="ellipse">
            <a:avLst/>
          </a:prstGeom>
          <a:blipFill dpi="0" rotWithShape="1">
            <a:blip r:embed="rId3" cstate="print">
              <a:extLst>
                <a:ext uri="{28A0092B-C50C-407E-A947-70E740481C1C}">
                  <a14:useLocalDpi xmlns:a14="http://schemas.microsoft.com/office/drawing/2010/main" xmlns="" val="0"/>
                </a:ext>
              </a:extLst>
            </a:blip>
            <a:srcRect/>
            <a:stretch>
              <a:fillRect/>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42B8469E-C484-AB4D-E556-56A0879D2411}"/>
              </a:ext>
            </a:extLst>
          </p:cNvPr>
          <p:cNvSpPr/>
          <p:nvPr/>
        </p:nvSpPr>
        <p:spPr>
          <a:xfrm>
            <a:off x="2375582" y="1395367"/>
            <a:ext cx="2808126" cy="3299335"/>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Bef>
                <a:spcPts val="300"/>
              </a:spcBef>
              <a:spcAft>
                <a:spcPts val="300"/>
              </a:spcAft>
              <a:buFont typeface="Wingdings" panose="05000000000000000000" pitchFamily="2" charset="2"/>
              <a:buChar char="§"/>
            </a:pPr>
            <a:r>
              <a:rPr lang="en-US" sz="900" dirty="0">
                <a:solidFill>
                  <a:schemeClr val="tx1"/>
                </a:solidFill>
                <a:latin typeface="Arial" panose="020B0604020202020204" pitchFamily="34" charset="0"/>
                <a:cs typeface="Arial" panose="020B0604020202020204" pitchFamily="34" charset="0"/>
              </a:rPr>
              <a:t>Promote and attract local and foreign investment</a:t>
            </a:r>
          </a:p>
          <a:p>
            <a:pPr marL="171450" indent="-171450">
              <a:spcBef>
                <a:spcPts val="300"/>
              </a:spcBef>
              <a:spcAft>
                <a:spcPts val="300"/>
              </a:spcAft>
              <a:buFont typeface="Wingdings" panose="05000000000000000000" pitchFamily="2" charset="2"/>
              <a:buChar char="§"/>
            </a:pPr>
            <a:r>
              <a:rPr lang="en-US" sz="900" dirty="0">
                <a:solidFill>
                  <a:schemeClr val="tx1"/>
                </a:solidFill>
                <a:latin typeface="Arial" panose="020B0604020202020204" pitchFamily="34" charset="0"/>
                <a:cs typeface="Arial" panose="020B0604020202020204" pitchFamily="34" charset="0"/>
              </a:rPr>
              <a:t> Promote industrialization and beneficiation </a:t>
            </a:r>
          </a:p>
          <a:p>
            <a:pPr marL="171450" indent="-171450">
              <a:spcBef>
                <a:spcPts val="300"/>
              </a:spcBef>
              <a:spcAft>
                <a:spcPts val="300"/>
              </a:spcAft>
              <a:buFont typeface="Wingdings" panose="05000000000000000000" pitchFamily="2" charset="2"/>
              <a:buChar char="§"/>
            </a:pPr>
            <a:r>
              <a:rPr lang="en-US" sz="900" dirty="0">
                <a:solidFill>
                  <a:schemeClr val="tx1"/>
                </a:solidFill>
                <a:latin typeface="Arial" panose="020B0604020202020204" pitchFamily="34" charset="0"/>
                <a:cs typeface="Arial" panose="020B0604020202020204" pitchFamily="34" charset="0"/>
              </a:rPr>
              <a:t>Promote investment i.e. act as facilitator to inventors  </a:t>
            </a:r>
          </a:p>
          <a:p>
            <a:pPr marL="171450" indent="-171450">
              <a:spcBef>
                <a:spcPts val="300"/>
              </a:spcBef>
              <a:spcAft>
                <a:spcPts val="300"/>
              </a:spcAft>
              <a:buFont typeface="Wingdings" panose="05000000000000000000" pitchFamily="2" charset="2"/>
              <a:buChar char="§"/>
            </a:pPr>
            <a:r>
              <a:rPr lang="en-US" sz="900" dirty="0">
                <a:solidFill>
                  <a:schemeClr val="tx1"/>
                </a:solidFill>
                <a:latin typeface="Arial" panose="020B0604020202020204" pitchFamily="34" charset="0"/>
                <a:cs typeface="Arial" panose="020B0604020202020204" pitchFamily="34" charset="0"/>
              </a:rPr>
              <a:t>Provide investor aftercare </a:t>
            </a:r>
          </a:p>
          <a:p>
            <a:pPr marL="171450" indent="-171450">
              <a:spcBef>
                <a:spcPts val="300"/>
              </a:spcBef>
              <a:spcAft>
                <a:spcPts val="300"/>
              </a:spcAft>
              <a:buFont typeface="Wingdings" panose="05000000000000000000" pitchFamily="2" charset="2"/>
              <a:buChar char="§"/>
            </a:pPr>
            <a:r>
              <a:rPr lang="en-US" sz="900" dirty="0">
                <a:solidFill>
                  <a:schemeClr val="tx1"/>
                </a:solidFill>
                <a:latin typeface="Arial" panose="020B0604020202020204" pitchFamily="34" charset="0"/>
                <a:cs typeface="Arial" panose="020B0604020202020204" pitchFamily="34" charset="0"/>
              </a:rPr>
              <a:t>Plan and implement SEZ park activities </a:t>
            </a:r>
          </a:p>
          <a:p>
            <a:pPr marL="171450" indent="-171450">
              <a:spcBef>
                <a:spcPts val="300"/>
              </a:spcBef>
              <a:spcAft>
                <a:spcPts val="300"/>
              </a:spcAft>
              <a:buFont typeface="Wingdings" panose="05000000000000000000" pitchFamily="2" charset="2"/>
              <a:buChar char="§"/>
            </a:pPr>
            <a:r>
              <a:rPr lang="en-US" sz="900" dirty="0">
                <a:solidFill>
                  <a:schemeClr val="tx1"/>
                </a:solidFill>
                <a:latin typeface="Arial" panose="020B0604020202020204" pitchFamily="34" charset="0"/>
                <a:cs typeface="Arial" panose="020B0604020202020204" pitchFamily="34" charset="0"/>
              </a:rPr>
              <a:t>Facilitate job creation and skills development </a:t>
            </a:r>
          </a:p>
          <a:p>
            <a:pPr marL="171450" indent="-171450">
              <a:spcBef>
                <a:spcPts val="300"/>
              </a:spcBef>
              <a:spcAft>
                <a:spcPts val="300"/>
              </a:spcAft>
              <a:buFont typeface="Wingdings" panose="05000000000000000000" pitchFamily="2" charset="2"/>
              <a:buChar char="§"/>
            </a:pPr>
            <a:r>
              <a:rPr lang="en-US" sz="900" dirty="0">
                <a:solidFill>
                  <a:schemeClr val="tx1"/>
                </a:solidFill>
                <a:latin typeface="Arial" panose="020B0604020202020204" pitchFamily="34" charset="0"/>
                <a:cs typeface="Arial" panose="020B0604020202020204" pitchFamily="34" charset="0"/>
              </a:rPr>
              <a:t>Manage property (collect rentals)</a:t>
            </a:r>
          </a:p>
          <a:p>
            <a:pPr marL="171450" indent="-171450">
              <a:spcBef>
                <a:spcPts val="300"/>
              </a:spcBef>
              <a:spcAft>
                <a:spcPts val="300"/>
              </a:spcAft>
              <a:buFont typeface="Wingdings" panose="05000000000000000000" pitchFamily="2" charset="2"/>
              <a:buChar char="§"/>
            </a:pPr>
            <a:r>
              <a:rPr lang="en-US" sz="900" dirty="0">
                <a:solidFill>
                  <a:schemeClr val="tx1"/>
                </a:solidFill>
                <a:latin typeface="Arial" panose="020B0604020202020204" pitchFamily="34" charset="0"/>
                <a:cs typeface="Arial" panose="020B0604020202020204" pitchFamily="34" charset="0"/>
              </a:rPr>
              <a:t>Engage and manage key stakeholders (Investors communities, Province, dtic, </a:t>
            </a:r>
            <a:r>
              <a:rPr lang="en-US" sz="900" dirty="0" err="1">
                <a:solidFill>
                  <a:schemeClr val="tx1"/>
                </a:solidFill>
                <a:latin typeface="Arial" panose="020B0604020202020204" pitchFamily="34" charset="0"/>
                <a:cs typeface="Arial" panose="020B0604020202020204" pitchFamily="34" charset="0"/>
              </a:rPr>
              <a:t>etc</a:t>
            </a:r>
            <a:r>
              <a:rPr lang="en-US" sz="900" dirty="0">
                <a:solidFill>
                  <a:schemeClr val="tx1"/>
                </a:solidFill>
                <a:latin typeface="Arial" panose="020B0604020202020204" pitchFamily="34" charset="0"/>
                <a:cs typeface="Arial" panose="020B0604020202020204" pitchFamily="34" charset="0"/>
              </a:rPr>
              <a:t>) </a:t>
            </a:r>
          </a:p>
          <a:p>
            <a:pPr marL="171450" indent="-171450">
              <a:spcBef>
                <a:spcPts val="300"/>
              </a:spcBef>
              <a:spcAft>
                <a:spcPts val="300"/>
              </a:spcAft>
              <a:buFont typeface="Wingdings" panose="05000000000000000000" pitchFamily="2" charset="2"/>
              <a:buChar char="§"/>
            </a:pPr>
            <a:r>
              <a:rPr lang="en-US" sz="900" dirty="0">
                <a:solidFill>
                  <a:schemeClr val="tx1"/>
                </a:solidFill>
                <a:latin typeface="Arial" panose="020B0604020202020204" pitchFamily="34" charset="0"/>
                <a:cs typeface="Arial" panose="020B0604020202020204" pitchFamily="34" charset="0"/>
              </a:rPr>
              <a:t>Market SEZ and position the brand </a:t>
            </a:r>
          </a:p>
          <a:p>
            <a:pPr marL="171450" indent="-171450">
              <a:spcBef>
                <a:spcPts val="300"/>
              </a:spcBef>
              <a:spcAft>
                <a:spcPts val="300"/>
              </a:spcAft>
              <a:buFont typeface="Wingdings" panose="05000000000000000000" pitchFamily="2" charset="2"/>
              <a:buChar char="§"/>
            </a:pPr>
            <a:r>
              <a:rPr lang="en-US" sz="900" dirty="0">
                <a:solidFill>
                  <a:schemeClr val="tx1"/>
                </a:solidFill>
                <a:latin typeface="Arial" panose="020B0604020202020204" pitchFamily="34" charset="0"/>
                <a:cs typeface="Arial" panose="020B0604020202020204" pitchFamily="34" charset="0"/>
              </a:rPr>
              <a:t>Design financial plan and coordinate resources </a:t>
            </a:r>
          </a:p>
          <a:p>
            <a:pPr marL="171450" indent="-171450">
              <a:spcBef>
                <a:spcPts val="300"/>
              </a:spcBef>
              <a:spcAft>
                <a:spcPts val="300"/>
              </a:spcAft>
              <a:buFont typeface="Wingdings" panose="05000000000000000000" pitchFamily="2" charset="2"/>
              <a:buChar char="§"/>
            </a:pPr>
            <a:r>
              <a:rPr lang="en-US" sz="900" dirty="0">
                <a:solidFill>
                  <a:schemeClr val="tx1"/>
                </a:solidFill>
                <a:latin typeface="Arial" panose="020B0604020202020204" pitchFamily="34" charset="0"/>
                <a:cs typeface="Arial" panose="020B0604020202020204" pitchFamily="34" charset="0"/>
              </a:rPr>
              <a:t>Promote knowledge sharing and digitization</a:t>
            </a:r>
          </a:p>
        </p:txBody>
      </p:sp>
      <p:grpSp>
        <p:nvGrpSpPr>
          <p:cNvPr id="19" name="Group 18">
            <a:extLst>
              <a:ext uri="{FF2B5EF4-FFF2-40B4-BE49-F238E27FC236}">
                <a16:creationId xmlns:a16="http://schemas.microsoft.com/office/drawing/2014/main" xmlns="" id="{7635C4A2-5898-8173-00B7-BC61C4DDFF87}"/>
              </a:ext>
            </a:extLst>
          </p:cNvPr>
          <p:cNvGrpSpPr/>
          <p:nvPr/>
        </p:nvGrpSpPr>
        <p:grpSpPr>
          <a:xfrm>
            <a:off x="55288" y="1135524"/>
            <a:ext cx="9060966" cy="3644431"/>
            <a:chOff x="55288" y="1135524"/>
            <a:chExt cx="9060966" cy="3644431"/>
          </a:xfrm>
        </p:grpSpPr>
        <p:sp>
          <p:nvSpPr>
            <p:cNvPr id="4" name="Rectangle 3">
              <a:extLst>
                <a:ext uri="{FF2B5EF4-FFF2-40B4-BE49-F238E27FC236}">
                  <a16:creationId xmlns:a16="http://schemas.microsoft.com/office/drawing/2014/main" xmlns="" id="{F1F2D28C-2E7E-5B25-3E59-BCBD92EFDC2A}"/>
                </a:ext>
              </a:extLst>
            </p:cNvPr>
            <p:cNvSpPr/>
            <p:nvPr/>
          </p:nvSpPr>
          <p:spPr>
            <a:xfrm>
              <a:off x="55288" y="1365702"/>
              <a:ext cx="2157825" cy="3355103"/>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lvl="0" indent="-171450" eaLnBrk="0" hangingPunct="0">
                <a:spcBef>
                  <a:spcPts val="600"/>
                </a:spcBef>
                <a:spcAft>
                  <a:spcPts val="600"/>
                </a:spcAft>
                <a:buFont typeface="Wingdings" panose="05000000000000000000" pitchFamily="2" charset="2"/>
                <a:buChar char="§"/>
              </a:pPr>
              <a:r>
                <a:rPr lang="en-ZA" sz="1000" dirty="0">
                  <a:solidFill>
                    <a:schemeClr val="tx1"/>
                  </a:solidFill>
                  <a:latin typeface="Arial" panose="020B0604020202020204" pitchFamily="34" charset="0"/>
                  <a:cs typeface="Arial" panose="020B0604020202020204" pitchFamily="34" charset="0"/>
                </a:rPr>
                <a:t>Investor Capital</a:t>
              </a:r>
              <a:endParaRPr lang="en-US" sz="1000" dirty="0">
                <a:solidFill>
                  <a:schemeClr val="tx1"/>
                </a:solidFill>
                <a:latin typeface="Arial" panose="020B0604020202020204" pitchFamily="34" charset="0"/>
                <a:cs typeface="Arial" panose="020B0604020202020204" pitchFamily="34" charset="0"/>
              </a:endParaRPr>
            </a:p>
            <a:p>
              <a:pPr marL="171450" lvl="0" indent="-171450" eaLnBrk="0" hangingPunct="0">
                <a:spcBef>
                  <a:spcPts val="600"/>
                </a:spcBef>
                <a:spcAft>
                  <a:spcPts val="600"/>
                </a:spcAft>
                <a:buFont typeface="Wingdings" panose="05000000000000000000" pitchFamily="2" charset="2"/>
                <a:buChar char="§"/>
              </a:pPr>
              <a:r>
                <a:rPr lang="en-ZA" sz="1000" dirty="0">
                  <a:solidFill>
                    <a:schemeClr val="tx1"/>
                  </a:solidFill>
                  <a:latin typeface="Arial" panose="020B0604020202020204" pitchFamily="34" charset="0"/>
                  <a:cs typeface="Arial" panose="020B0604020202020204" pitchFamily="34" charset="0"/>
                </a:rPr>
                <a:t>Funding  (advertising, revenue, grants, bank loans, tenant rentals and funding houses)</a:t>
              </a:r>
              <a:endParaRPr lang="en-US" sz="1000" dirty="0">
                <a:solidFill>
                  <a:schemeClr val="tx1"/>
                </a:solidFill>
                <a:latin typeface="Arial" panose="020B0604020202020204" pitchFamily="34" charset="0"/>
                <a:cs typeface="Arial" panose="020B0604020202020204" pitchFamily="34" charset="0"/>
              </a:endParaRPr>
            </a:p>
            <a:p>
              <a:pPr marL="171450" lvl="0" indent="-171450" eaLnBrk="0" hangingPunct="0">
                <a:spcBef>
                  <a:spcPts val="300"/>
                </a:spcBef>
                <a:spcAft>
                  <a:spcPts val="300"/>
                </a:spcAft>
                <a:buFont typeface="Wingdings" panose="05000000000000000000" pitchFamily="2" charset="2"/>
                <a:buChar char="§"/>
              </a:pPr>
              <a:r>
                <a:rPr lang="en-ZA" sz="1000" dirty="0">
                  <a:solidFill>
                    <a:schemeClr val="tx1"/>
                  </a:solidFill>
                  <a:latin typeface="Arial" panose="020B0604020202020204" pitchFamily="34" charset="0"/>
                  <a:cs typeface="Arial" panose="020B0604020202020204" pitchFamily="34" charset="0"/>
                </a:rPr>
                <a:t>Demarcated land and infrastructure</a:t>
              </a:r>
              <a:endParaRPr lang="en-US" sz="1000" dirty="0">
                <a:solidFill>
                  <a:schemeClr val="tx1"/>
                </a:solidFill>
                <a:latin typeface="Arial" panose="020B0604020202020204" pitchFamily="34" charset="0"/>
                <a:cs typeface="Arial" panose="020B0604020202020204" pitchFamily="34" charset="0"/>
              </a:endParaRPr>
            </a:p>
            <a:p>
              <a:pPr marL="171450" lvl="0" indent="-171450" eaLnBrk="0" hangingPunct="0">
                <a:spcBef>
                  <a:spcPts val="600"/>
                </a:spcBef>
                <a:spcAft>
                  <a:spcPts val="600"/>
                </a:spcAft>
                <a:buFont typeface="Wingdings" panose="05000000000000000000" pitchFamily="2" charset="2"/>
                <a:buChar char="§"/>
              </a:pPr>
              <a:r>
                <a:rPr lang="en-ZA" sz="1000" dirty="0">
                  <a:solidFill>
                    <a:schemeClr val="tx1"/>
                  </a:solidFill>
                  <a:latin typeface="Arial" panose="020B0604020202020204" pitchFamily="34" charset="0"/>
                  <a:cs typeface="Arial" panose="020B0604020202020204" pitchFamily="34" charset="0"/>
                </a:rPr>
                <a:t>Tax incentives and concessions  </a:t>
              </a:r>
              <a:endParaRPr lang="en-US" sz="1000" dirty="0">
                <a:solidFill>
                  <a:schemeClr val="tx1"/>
                </a:solidFill>
                <a:latin typeface="Arial" panose="020B0604020202020204" pitchFamily="34" charset="0"/>
                <a:cs typeface="Arial" panose="020B0604020202020204" pitchFamily="34" charset="0"/>
              </a:endParaRPr>
            </a:p>
            <a:p>
              <a:pPr marL="171450" lvl="0" indent="-171450" eaLnBrk="0" hangingPunct="0">
                <a:spcBef>
                  <a:spcPts val="600"/>
                </a:spcBef>
                <a:spcAft>
                  <a:spcPts val="600"/>
                </a:spcAft>
                <a:buFont typeface="Wingdings" panose="05000000000000000000" pitchFamily="2" charset="2"/>
                <a:buChar char="§"/>
              </a:pPr>
              <a:r>
                <a:rPr lang="en-ZA" sz="1000" dirty="0">
                  <a:solidFill>
                    <a:schemeClr val="tx1"/>
                  </a:solidFill>
                  <a:latin typeface="Arial" panose="020B0604020202020204" pitchFamily="34" charset="0"/>
                  <a:cs typeface="Arial" panose="020B0604020202020204" pitchFamily="34" charset="0"/>
                </a:rPr>
                <a:t>People resources (e.g. professionals) </a:t>
              </a:r>
              <a:endParaRPr lang="en-US" sz="1000" dirty="0">
                <a:solidFill>
                  <a:schemeClr val="tx1"/>
                </a:solidFill>
                <a:latin typeface="Arial" panose="020B0604020202020204" pitchFamily="34" charset="0"/>
                <a:cs typeface="Arial" panose="020B0604020202020204" pitchFamily="34" charset="0"/>
              </a:endParaRPr>
            </a:p>
            <a:p>
              <a:pPr marL="171450" lvl="0" indent="-171450" eaLnBrk="0" hangingPunct="0">
                <a:spcBef>
                  <a:spcPts val="600"/>
                </a:spcBef>
                <a:spcAft>
                  <a:spcPts val="600"/>
                </a:spcAft>
                <a:buFont typeface="Wingdings" panose="05000000000000000000" pitchFamily="2" charset="2"/>
                <a:buChar char="§"/>
              </a:pPr>
              <a:r>
                <a:rPr lang="en-ZA" sz="1000" dirty="0">
                  <a:solidFill>
                    <a:schemeClr val="tx1"/>
                  </a:solidFill>
                  <a:latin typeface="Arial" panose="020B0604020202020204" pitchFamily="34" charset="0"/>
                  <a:cs typeface="Arial" panose="020B0604020202020204" pitchFamily="34" charset="0"/>
                </a:rPr>
                <a:t>Utilities investment </a:t>
              </a:r>
              <a:endParaRPr lang="en-US" sz="1000" dirty="0">
                <a:solidFill>
                  <a:schemeClr val="tx1"/>
                </a:solidFill>
                <a:latin typeface="Arial" panose="020B0604020202020204" pitchFamily="34" charset="0"/>
                <a:cs typeface="Arial" panose="020B0604020202020204" pitchFamily="34" charset="0"/>
              </a:endParaRPr>
            </a:p>
            <a:p>
              <a:pPr marL="171450" lvl="0" indent="-171450" eaLnBrk="0" hangingPunct="0">
                <a:spcBef>
                  <a:spcPts val="600"/>
                </a:spcBef>
                <a:spcAft>
                  <a:spcPts val="600"/>
                </a:spcAft>
                <a:buFont typeface="Wingdings" panose="05000000000000000000" pitchFamily="2" charset="2"/>
                <a:buChar char="§"/>
              </a:pPr>
              <a:r>
                <a:rPr lang="en-ZA" sz="1000" dirty="0">
                  <a:solidFill>
                    <a:schemeClr val="tx1"/>
                  </a:solidFill>
                  <a:latin typeface="Arial" panose="020B0604020202020204" pitchFamily="34" charset="0"/>
                  <a:cs typeface="Arial" panose="020B0604020202020204" pitchFamily="34" charset="0"/>
                </a:rPr>
                <a:t>Stakeholder support services (DESTEA, FDC, Provincial Government, DTIC, IDC) </a:t>
              </a:r>
              <a:endParaRPr lang="en-US" sz="1000" dirty="0">
                <a:solidFill>
                  <a:schemeClr val="tx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DC20789D-71B5-448B-EB5A-A9F419BAF2AB}"/>
                </a:ext>
              </a:extLst>
            </p:cNvPr>
            <p:cNvSpPr/>
            <p:nvPr/>
          </p:nvSpPr>
          <p:spPr>
            <a:xfrm>
              <a:off x="5276907" y="1455574"/>
              <a:ext cx="2050953" cy="3239128"/>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Bef>
                  <a:spcPts val="600"/>
                </a:spcBef>
                <a:spcAft>
                  <a:spcPts val="600"/>
                </a:spcAft>
                <a:buFont typeface="Wingdings" panose="05000000000000000000" pitchFamily="2" charset="2"/>
                <a:buChar char="§"/>
              </a:pPr>
              <a:r>
                <a:rPr lang="en-US" sz="1200" dirty="0">
                  <a:solidFill>
                    <a:schemeClr val="tx1"/>
                  </a:solidFill>
                  <a:latin typeface="Arial" panose="020B0604020202020204" pitchFamily="34" charset="0"/>
                  <a:cs typeface="Arial" panose="020B0604020202020204" pitchFamily="34" charset="0"/>
                </a:rPr>
                <a:t>Potential local and international investors </a:t>
              </a:r>
            </a:p>
            <a:p>
              <a:pPr marL="285750" indent="-285750">
                <a:spcBef>
                  <a:spcPts val="600"/>
                </a:spcBef>
                <a:spcAft>
                  <a:spcPts val="600"/>
                </a:spcAft>
                <a:buFont typeface="Wingdings" panose="05000000000000000000" pitchFamily="2" charset="2"/>
                <a:buChar char="§"/>
              </a:pPr>
              <a:r>
                <a:rPr lang="en-US" sz="1200" dirty="0">
                  <a:solidFill>
                    <a:schemeClr val="tx1"/>
                  </a:solidFill>
                  <a:latin typeface="Arial" panose="020B0604020202020204" pitchFamily="34" charset="0"/>
                  <a:cs typeface="Arial" panose="020B0604020202020204" pitchFamily="34" charset="0"/>
                </a:rPr>
                <a:t>Citizens in the district</a:t>
              </a:r>
            </a:p>
            <a:p>
              <a:pPr marL="285750" indent="-285750">
                <a:spcBef>
                  <a:spcPts val="600"/>
                </a:spcBef>
                <a:spcAft>
                  <a:spcPts val="600"/>
                </a:spcAft>
                <a:buFont typeface="Wingdings" panose="05000000000000000000" pitchFamily="2" charset="2"/>
                <a:buChar char="§"/>
              </a:pPr>
              <a:r>
                <a:rPr lang="en-US" sz="1200" dirty="0">
                  <a:solidFill>
                    <a:schemeClr val="tx1"/>
                  </a:solidFill>
                  <a:latin typeface="Arial" panose="020B0604020202020204" pitchFamily="34" charset="0"/>
                  <a:cs typeface="Arial" panose="020B0604020202020204" pitchFamily="34" charset="0"/>
                </a:rPr>
                <a:t>Businesses within the region </a:t>
              </a:r>
            </a:p>
            <a:p>
              <a:pPr marL="285750" indent="-285750">
                <a:spcBef>
                  <a:spcPts val="600"/>
                </a:spcBef>
                <a:spcAft>
                  <a:spcPts val="600"/>
                </a:spcAft>
                <a:buFont typeface="Wingdings" panose="05000000000000000000" pitchFamily="2" charset="2"/>
                <a:buChar char="§"/>
              </a:pPr>
              <a:r>
                <a:rPr lang="en-US" sz="1200" dirty="0">
                  <a:solidFill>
                    <a:schemeClr val="tx1"/>
                  </a:solidFill>
                  <a:latin typeface="Arial" panose="020B0604020202020204" pitchFamily="34" charset="0"/>
                  <a:cs typeface="Arial" panose="020B0604020202020204" pitchFamily="34" charset="0"/>
                </a:rPr>
                <a:t>SMME’s </a:t>
              </a:r>
            </a:p>
          </p:txBody>
        </p:sp>
        <p:sp>
          <p:nvSpPr>
            <p:cNvPr id="9" name="Rectangle 8">
              <a:extLst>
                <a:ext uri="{FF2B5EF4-FFF2-40B4-BE49-F238E27FC236}">
                  <a16:creationId xmlns:a16="http://schemas.microsoft.com/office/drawing/2014/main" xmlns="" id="{B9C74AB5-94E9-3810-9E1C-40A73BA66543}"/>
                </a:ext>
              </a:extLst>
            </p:cNvPr>
            <p:cNvSpPr/>
            <p:nvPr/>
          </p:nvSpPr>
          <p:spPr>
            <a:xfrm>
              <a:off x="7535849" y="1469862"/>
              <a:ext cx="1497171" cy="3310093"/>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lvl="0" indent="-177800">
                <a:spcBef>
                  <a:spcPts val="600"/>
                </a:spcBef>
                <a:spcAft>
                  <a:spcPts val="600"/>
                </a:spcAft>
                <a:buFont typeface="Wingdings" panose="05000000000000000000" pitchFamily="2" charset="2"/>
                <a:buChar char="§"/>
              </a:pPr>
              <a:r>
                <a:rPr lang="en-ZA" sz="1100" dirty="0">
                  <a:solidFill>
                    <a:schemeClr val="tx1"/>
                  </a:solidFill>
                  <a:latin typeface="Arial" panose="020B0604020202020204" pitchFamily="34" charset="0"/>
                  <a:cs typeface="Arial" panose="020B0604020202020204" pitchFamily="34" charset="0"/>
                </a:rPr>
                <a:t>Functioning infrastructure (transport, utilities)</a:t>
              </a:r>
              <a:endParaRPr lang="en-US" sz="1100" dirty="0">
                <a:solidFill>
                  <a:schemeClr val="tx1"/>
                </a:solidFill>
                <a:latin typeface="Arial" panose="020B0604020202020204" pitchFamily="34" charset="0"/>
                <a:cs typeface="Arial" panose="020B0604020202020204" pitchFamily="34" charset="0"/>
              </a:endParaRPr>
            </a:p>
            <a:p>
              <a:pPr marL="177800" lvl="0" indent="-177800">
                <a:spcBef>
                  <a:spcPts val="600"/>
                </a:spcBef>
                <a:spcAft>
                  <a:spcPts val="600"/>
                </a:spcAft>
                <a:buFont typeface="Wingdings" panose="05000000000000000000" pitchFamily="2" charset="2"/>
                <a:buChar char="§"/>
              </a:pPr>
              <a:r>
                <a:rPr lang="en-ZA" sz="1100" dirty="0">
                  <a:solidFill>
                    <a:schemeClr val="tx1"/>
                  </a:solidFill>
                  <a:latin typeface="Arial" panose="020B0604020202020204" pitchFamily="34" charset="0"/>
                  <a:cs typeface="Arial" panose="020B0604020202020204" pitchFamily="34" charset="0"/>
                </a:rPr>
                <a:t>Operational profitable manufacturing and investment opportunities  </a:t>
              </a:r>
              <a:endParaRPr lang="en-US" sz="1100" dirty="0">
                <a:solidFill>
                  <a:schemeClr val="tx1"/>
                </a:solidFill>
                <a:latin typeface="Arial" panose="020B0604020202020204" pitchFamily="34" charset="0"/>
                <a:cs typeface="Arial" panose="020B0604020202020204" pitchFamily="34" charset="0"/>
              </a:endParaRPr>
            </a:p>
            <a:p>
              <a:pPr marL="177800" lvl="0" indent="-177800">
                <a:spcBef>
                  <a:spcPts val="600"/>
                </a:spcBef>
                <a:spcAft>
                  <a:spcPts val="600"/>
                </a:spcAft>
                <a:buFont typeface="Wingdings" panose="05000000000000000000" pitchFamily="2" charset="2"/>
                <a:buChar char="§"/>
              </a:pPr>
              <a:r>
                <a:rPr lang="en-ZA" sz="1100" dirty="0">
                  <a:solidFill>
                    <a:schemeClr val="tx1"/>
                  </a:solidFill>
                  <a:latin typeface="Arial" panose="020B0604020202020204" pitchFamily="34" charset="0"/>
                  <a:cs typeface="Arial" panose="020B0604020202020204" pitchFamily="34" charset="0"/>
                </a:rPr>
                <a:t>New jobs </a:t>
              </a:r>
              <a:endParaRPr lang="en-US" sz="1100" dirty="0">
                <a:solidFill>
                  <a:schemeClr val="tx1"/>
                </a:solidFill>
                <a:latin typeface="Arial" panose="020B0604020202020204" pitchFamily="34" charset="0"/>
                <a:cs typeface="Arial" panose="020B0604020202020204" pitchFamily="34" charset="0"/>
              </a:endParaRPr>
            </a:p>
            <a:p>
              <a:pPr marL="177800" lvl="0" indent="-177800">
                <a:spcBef>
                  <a:spcPts val="600"/>
                </a:spcBef>
                <a:spcAft>
                  <a:spcPts val="600"/>
                </a:spcAft>
                <a:buFont typeface="Wingdings" panose="05000000000000000000" pitchFamily="2" charset="2"/>
                <a:buChar char="§"/>
              </a:pPr>
              <a:r>
                <a:rPr lang="en-ZA" sz="1100" dirty="0">
                  <a:solidFill>
                    <a:schemeClr val="tx1"/>
                  </a:solidFill>
                  <a:latin typeface="Arial" panose="020B0604020202020204" pitchFamily="34" charset="0"/>
                  <a:cs typeface="Arial" panose="020B0604020202020204" pitchFamily="34" charset="0"/>
                </a:rPr>
                <a:t>Developed Skills </a:t>
              </a:r>
              <a:endParaRPr lang="en-US" sz="1100" dirty="0">
                <a:solidFill>
                  <a:schemeClr val="tx1"/>
                </a:solidFill>
                <a:latin typeface="Arial" panose="020B0604020202020204" pitchFamily="34" charset="0"/>
                <a:cs typeface="Arial" panose="020B0604020202020204" pitchFamily="34" charset="0"/>
              </a:endParaRPr>
            </a:p>
            <a:p>
              <a:pPr marL="177800" lvl="0" indent="-177800">
                <a:spcBef>
                  <a:spcPts val="600"/>
                </a:spcBef>
                <a:spcAft>
                  <a:spcPts val="600"/>
                </a:spcAft>
                <a:buFont typeface="Wingdings" panose="05000000000000000000" pitchFamily="2" charset="2"/>
                <a:buChar char="§"/>
              </a:pPr>
              <a:r>
                <a:rPr lang="en-ZA" sz="1100" dirty="0">
                  <a:solidFill>
                    <a:schemeClr val="tx1"/>
                  </a:solidFill>
                  <a:latin typeface="Arial" panose="020B0604020202020204" pitchFamily="34" charset="0"/>
                  <a:cs typeface="Arial" panose="020B0604020202020204" pitchFamily="34" charset="0"/>
                </a:rPr>
                <a:t>Custom controlled area </a:t>
              </a:r>
              <a:endParaRPr lang="en-US" sz="1100" dirty="0">
                <a:solidFill>
                  <a:schemeClr val="tx1"/>
                </a:solidFill>
                <a:latin typeface="Arial" panose="020B0604020202020204" pitchFamily="34" charset="0"/>
                <a:cs typeface="Arial" panose="020B0604020202020204" pitchFamily="34" charset="0"/>
              </a:endParaRPr>
            </a:p>
          </p:txBody>
        </p:sp>
        <p:sp>
          <p:nvSpPr>
            <p:cNvPr id="10" name="Parallelogram 9">
              <a:extLst>
                <a:ext uri="{FF2B5EF4-FFF2-40B4-BE49-F238E27FC236}">
                  <a16:creationId xmlns:a16="http://schemas.microsoft.com/office/drawing/2014/main" xmlns="" id="{24D8BA29-04E0-EB3A-38FC-95F1F969767B}"/>
                </a:ext>
              </a:extLst>
            </p:cNvPr>
            <p:cNvSpPr/>
            <p:nvPr/>
          </p:nvSpPr>
          <p:spPr>
            <a:xfrm>
              <a:off x="7535849" y="1135524"/>
              <a:ext cx="1580405" cy="310406"/>
            </a:xfrm>
            <a:prstGeom prst="parallelogram">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rPr>
                <a:t>Outputs </a:t>
              </a:r>
              <a:endParaRPr lang="en-US" sz="1600" b="1" dirty="0">
                <a:solidFill>
                  <a:schemeClr val="tx1"/>
                </a:solidFill>
              </a:endParaRPr>
            </a:p>
          </p:txBody>
        </p:sp>
        <p:sp>
          <p:nvSpPr>
            <p:cNvPr id="11" name="Parallelogram 10">
              <a:extLst>
                <a:ext uri="{FF2B5EF4-FFF2-40B4-BE49-F238E27FC236}">
                  <a16:creationId xmlns:a16="http://schemas.microsoft.com/office/drawing/2014/main" xmlns="" id="{ACCA43FD-A8EB-D000-D108-4D458DC1B0BD}"/>
                </a:ext>
              </a:extLst>
            </p:cNvPr>
            <p:cNvSpPr/>
            <p:nvPr/>
          </p:nvSpPr>
          <p:spPr>
            <a:xfrm>
              <a:off x="63167" y="1151938"/>
              <a:ext cx="2225938" cy="198172"/>
            </a:xfrm>
            <a:prstGeom prst="parallelogram">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tx1"/>
                  </a:solidFill>
                  <a:latin typeface="Arial" panose="020B0604020202020204" pitchFamily="34" charset="0"/>
                  <a:cs typeface="Arial" panose="020B0604020202020204" pitchFamily="34" charset="0"/>
                </a:rPr>
                <a:t>Inputs</a:t>
              </a:r>
              <a:r>
                <a:rPr lang="en-ZA" sz="1600" dirty="0">
                  <a:solidFill>
                    <a:schemeClr val="tx1"/>
                  </a:solidFill>
                </a:rPr>
                <a:t> </a:t>
              </a:r>
              <a:endParaRPr lang="en-US" sz="1600" dirty="0">
                <a:solidFill>
                  <a:schemeClr val="tx1"/>
                </a:solidFill>
              </a:endParaRPr>
            </a:p>
          </p:txBody>
        </p:sp>
        <p:sp>
          <p:nvSpPr>
            <p:cNvPr id="12" name="Parallelogram 11">
              <a:extLst>
                <a:ext uri="{FF2B5EF4-FFF2-40B4-BE49-F238E27FC236}">
                  <a16:creationId xmlns:a16="http://schemas.microsoft.com/office/drawing/2014/main" xmlns="" id="{C14DFD4A-AB70-7D23-6AAC-0478976B9F6F}"/>
                </a:ext>
              </a:extLst>
            </p:cNvPr>
            <p:cNvSpPr/>
            <p:nvPr/>
          </p:nvSpPr>
          <p:spPr>
            <a:xfrm>
              <a:off x="2375582" y="1177519"/>
              <a:ext cx="2868445" cy="198172"/>
            </a:xfrm>
            <a:prstGeom prst="parallelogram">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tx1"/>
                  </a:solidFill>
                  <a:latin typeface="Arial" panose="020B0604020202020204" pitchFamily="34" charset="0"/>
                  <a:cs typeface="Arial" panose="020B0604020202020204" pitchFamily="34" charset="0"/>
                </a:rPr>
                <a:t>Activities</a:t>
              </a:r>
              <a:r>
                <a:rPr lang="en-ZA" sz="1600" dirty="0">
                  <a:solidFill>
                    <a:schemeClr val="tx1"/>
                  </a:solidFill>
                  <a:latin typeface="Arial" panose="020B0604020202020204" pitchFamily="34" charset="0"/>
                  <a:cs typeface="Arial" panose="020B0604020202020204" pitchFamily="34" charset="0"/>
                </a:rPr>
                <a:t> </a:t>
              </a:r>
              <a:endParaRPr lang="en-US" sz="1600" dirty="0">
                <a:solidFill>
                  <a:schemeClr val="tx1"/>
                </a:solidFill>
                <a:latin typeface="Arial" panose="020B0604020202020204" pitchFamily="34" charset="0"/>
                <a:cs typeface="Arial" panose="020B0604020202020204" pitchFamily="34" charset="0"/>
              </a:endParaRPr>
            </a:p>
          </p:txBody>
        </p:sp>
        <p:sp>
          <p:nvSpPr>
            <p:cNvPr id="13" name="Parallelogram 12">
              <a:extLst>
                <a:ext uri="{FF2B5EF4-FFF2-40B4-BE49-F238E27FC236}">
                  <a16:creationId xmlns:a16="http://schemas.microsoft.com/office/drawing/2014/main" xmlns="" id="{7A3E477B-B279-47F6-15F4-10A6A4D6B626}"/>
                </a:ext>
              </a:extLst>
            </p:cNvPr>
            <p:cNvSpPr/>
            <p:nvPr/>
          </p:nvSpPr>
          <p:spPr>
            <a:xfrm>
              <a:off x="5270186" y="1151938"/>
              <a:ext cx="2205344" cy="293991"/>
            </a:xfrm>
            <a:prstGeom prst="parallelogram">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b="1" dirty="0">
                  <a:solidFill>
                    <a:schemeClr val="tx1"/>
                  </a:solidFill>
                  <a:latin typeface="Arial" panose="020B0604020202020204" pitchFamily="34" charset="0"/>
                  <a:cs typeface="Arial" panose="020B0604020202020204" pitchFamily="34" charset="0"/>
                </a:rPr>
                <a:t>Customers, &amp; Beneficiaries </a:t>
              </a:r>
              <a:endParaRPr lang="en-US" sz="1100" b="1" dirty="0">
                <a:solidFill>
                  <a:schemeClr val="tx1"/>
                </a:solidFill>
                <a:latin typeface="Arial" panose="020B0604020202020204" pitchFamily="34" charset="0"/>
                <a:cs typeface="Arial" panose="020B0604020202020204" pitchFamily="34" charset="0"/>
              </a:endParaRPr>
            </a:p>
          </p:txBody>
        </p:sp>
      </p:grpSp>
      <p:sp>
        <p:nvSpPr>
          <p:cNvPr id="18" name="TextBox 17">
            <a:extLst>
              <a:ext uri="{FF2B5EF4-FFF2-40B4-BE49-F238E27FC236}">
                <a16:creationId xmlns:a16="http://schemas.microsoft.com/office/drawing/2014/main" xmlns="" id="{426D975D-05D2-BC7A-6D13-AAE397119F2A}"/>
              </a:ext>
            </a:extLst>
          </p:cNvPr>
          <p:cNvSpPr txBox="1"/>
          <p:nvPr/>
        </p:nvSpPr>
        <p:spPr>
          <a:xfrm>
            <a:off x="230131" y="4832457"/>
            <a:ext cx="8750577" cy="246221"/>
          </a:xfrm>
          <a:prstGeom prst="rect">
            <a:avLst/>
          </a:prstGeom>
          <a:solidFill>
            <a:schemeClr val="bg1"/>
          </a:solidFill>
        </p:spPr>
        <p:txBody>
          <a:bodyPr wrap="square" rtlCol="0">
            <a:spAutoFit/>
          </a:bodyPr>
          <a:lstStyle/>
          <a:p>
            <a:pPr>
              <a:spcAft>
                <a:spcPts val="600"/>
              </a:spcAft>
            </a:pPr>
            <a:r>
              <a:rPr lang="en-US" sz="1000" b="1" i="1" dirty="0">
                <a:solidFill>
                  <a:srgbClr val="000000"/>
                </a:solidFill>
                <a:effectLst>
                  <a:outerShdw blurRad="38100" dist="38100" dir="2700000" algn="tl">
                    <a:srgbClr val="000000">
                      <a:alpha val="43137"/>
                    </a:srgbClr>
                  </a:outerShdw>
                </a:effectLst>
                <a:latin typeface="Arial Nova" panose="020B0504020202020204" pitchFamily="34" charset="0"/>
                <a:ea typeface="Calibri" panose="020F0502020204030204" pitchFamily="34" charset="0"/>
                <a:cs typeface="Calibri" panose="020F0502020204030204" pitchFamily="34" charset="0"/>
              </a:rPr>
              <a:t>This model is underpinned by the District Development Model for</a:t>
            </a:r>
            <a:r>
              <a:rPr lang="en-US" sz="1000" b="1" i="1" dirty="0">
                <a:effectLst>
                  <a:outerShdw blurRad="38100" dist="38100" dir="2700000" algn="tl">
                    <a:srgbClr val="000000">
                      <a:alpha val="43137"/>
                    </a:srgbClr>
                  </a:outerShdw>
                </a:effectLst>
                <a:latin typeface="Arial Nova" panose="020B0504020202020204" pitchFamily="34" charset="0"/>
                <a:ea typeface="Calibri" panose="020F0502020204030204" pitchFamily="34" charset="0"/>
                <a:cs typeface="Times New Roman" panose="02020603050405020304" pitchFamily="18" charset="0"/>
              </a:rPr>
              <a:t> </a:t>
            </a:r>
            <a:r>
              <a:rPr lang="en-GB" sz="1000" b="1" i="1" dirty="0">
                <a:effectLst>
                  <a:outerShdw blurRad="38100" dist="38100" dir="2700000" algn="tl">
                    <a:srgbClr val="000000">
                      <a:alpha val="43137"/>
                    </a:srgbClr>
                  </a:outerShdw>
                </a:effectLst>
                <a:latin typeface="Arial Nova" panose="020B0504020202020204" pitchFamily="34" charset="0"/>
                <a:ea typeface="Calibri" panose="020F0502020204030204" pitchFamily="34" charset="0"/>
                <a:cs typeface="Times New Roman" panose="02020603050405020304" pitchFamily="18" charset="0"/>
              </a:rPr>
              <a:t>joint and collaborative planning at local, district and metropolitan sphere</a:t>
            </a:r>
            <a:endParaRPr lang="en-ZA" sz="1000" b="1" i="1" dirty="0">
              <a:effectLst>
                <a:outerShdw blurRad="38100" dist="38100" dir="2700000" algn="tl">
                  <a:srgbClr val="000000">
                    <a:alpha val="43137"/>
                  </a:srgbClr>
                </a:outerShdw>
              </a:effectLst>
              <a:latin typeface="Arial Nova" panose="020B050402020202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842338B3-8E14-CE76-EA87-C7ABE727E140}"/>
              </a:ext>
            </a:extLst>
          </p:cNvPr>
          <p:cNvSpPr txBox="1"/>
          <p:nvPr/>
        </p:nvSpPr>
        <p:spPr>
          <a:xfrm>
            <a:off x="8590799" y="4645698"/>
            <a:ext cx="626819" cy="369332"/>
          </a:xfrm>
          <a:prstGeom prst="rect">
            <a:avLst/>
          </a:prstGeom>
          <a:noFill/>
        </p:spPr>
        <p:txBody>
          <a:bodyPr wrap="square">
            <a:spAutoFit/>
          </a:bodyPr>
          <a:lstStyle/>
          <a:p>
            <a:r>
              <a:rPr lang="en-ZA" b="1" dirty="0"/>
              <a:t>24</a:t>
            </a:r>
            <a:r>
              <a:rPr lang="en-US" b="1" dirty="0"/>
              <a:t>.</a:t>
            </a:r>
          </a:p>
        </p:txBody>
      </p:sp>
    </p:spTree>
    <p:extLst>
      <p:ext uri="{BB962C8B-B14F-4D97-AF65-F5344CB8AC3E}">
        <p14:creationId xmlns:p14="http://schemas.microsoft.com/office/powerpoint/2010/main" xmlns="" val="2623938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8C1AE7B-629E-E5A0-127B-640028774605}"/>
              </a:ext>
            </a:extLst>
          </p:cNvPr>
          <p:cNvSpPr txBox="1"/>
          <p:nvPr/>
        </p:nvSpPr>
        <p:spPr>
          <a:xfrm>
            <a:off x="117654" y="1502815"/>
            <a:ext cx="8908691" cy="2323778"/>
          </a:xfrm>
          <a:prstGeom prst="rect">
            <a:avLst/>
          </a:prstGeom>
          <a:solidFill>
            <a:schemeClr val="bg1"/>
          </a:solidFill>
        </p:spPr>
        <p:txBody>
          <a:bodyPr wrap="square" rtlCol="0">
            <a:spAutoFit/>
          </a:bodyPr>
          <a:lstStyle/>
          <a:p>
            <a:pPr algn="just">
              <a:lnSpc>
                <a:spcPct val="115000"/>
              </a:lnSpc>
              <a:spcAft>
                <a:spcPts val="800"/>
              </a:spcAft>
            </a:pPr>
            <a:r>
              <a:rPr lang="en-ZA" sz="1100" b="1" u="sng" dirty="0">
                <a:effectLst/>
                <a:latin typeface="Arial" panose="020B0604020202020204" pitchFamily="34" charset="0"/>
                <a:ea typeface="Calibri" panose="020F0502020204030204" pitchFamily="34" charset="0"/>
                <a:cs typeface="Times New Roman" panose="02020603050405020304" pitchFamily="18" charset="0"/>
              </a:rPr>
              <a:t>DISTRICT DEVELOPMENT MODEL</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en-ZA" sz="1100" dirty="0">
                <a:effectLst/>
                <a:latin typeface="Arial" panose="020B0604020202020204" pitchFamily="34" charset="0"/>
                <a:ea typeface="Times New Roman" panose="02020603050405020304" pitchFamily="18" charset="0"/>
              </a:rPr>
              <a:t>Under the District Development Model (DDM) all three spheres of government coordinate and integrate development plans and budgets and mobilise the capacity and resources of government and civil society, including business, labour and community, in pursuit of inclusive growth and job creation.</a:t>
            </a:r>
            <a:endParaRPr lang="en-ZA" sz="1100" dirty="0">
              <a:effectLst/>
              <a:latin typeface="Times New Roman" panose="02020603050405020304" pitchFamily="18" charset="0"/>
              <a:ea typeface="Times New Roman" panose="02020603050405020304" pitchFamily="18" charset="0"/>
            </a:endParaRPr>
          </a:p>
          <a:p>
            <a:pPr marL="457200" algn="just">
              <a:lnSpc>
                <a:spcPct val="115000"/>
              </a:lnSpc>
            </a:pPr>
            <a:endParaRPr lang="en-ZA" sz="11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Wingdings" panose="05000000000000000000" pitchFamily="2" charset="2"/>
              <a:buChar char="§"/>
            </a:pPr>
            <a:r>
              <a:rPr lang="en-ZA" sz="1100" dirty="0">
                <a:effectLst/>
                <a:latin typeface="Arial" panose="020B0604020202020204" pitchFamily="34" charset="0"/>
                <a:ea typeface="Times New Roman" panose="02020603050405020304" pitchFamily="18" charset="0"/>
              </a:rPr>
              <a:t>Therefore, in the context of the SEZ and for it to respond to the government’s developmental agenda, the DDM dictates that the SEZ and all the necessary spheres government including parastatals plan and budget together in a coordinated manner to achieve economic development and job creation and not plan in silos.</a:t>
            </a:r>
          </a:p>
          <a:p>
            <a:pPr marL="171450" lvl="0" indent="-171450" algn="just">
              <a:lnSpc>
                <a:spcPct val="115000"/>
              </a:lnSpc>
              <a:buFont typeface="Wingdings" panose="05000000000000000000" pitchFamily="2" charset="2"/>
              <a:buChar char="§"/>
            </a:pPr>
            <a:endParaRPr lang="en-ZA" sz="1100" dirty="0">
              <a:latin typeface="Times New Roman" panose="02020603050405020304" pitchFamily="18" charset="0"/>
              <a:ea typeface="Times New Roman" panose="02020603050405020304" pitchFamily="18" charset="0"/>
            </a:endParaRPr>
          </a:p>
          <a:p>
            <a:pPr marL="342900" lvl="0" indent="-342900" algn="just">
              <a:lnSpc>
                <a:spcPct val="115000"/>
              </a:lnSpc>
              <a:buFont typeface="Wingdings" panose="05000000000000000000" pitchFamily="2" charset="2"/>
              <a:buChar char="§"/>
            </a:pPr>
            <a:r>
              <a:rPr lang="en-ZA" sz="1100" dirty="0">
                <a:effectLst/>
                <a:latin typeface="Arial" panose="020B0604020202020204" pitchFamily="34" charset="0"/>
                <a:ea typeface="Calibri" panose="020F0502020204030204" pitchFamily="34" charset="0"/>
              </a:rPr>
              <a:t>To this end, the SEZ submitted its catalytic projects </a:t>
            </a:r>
            <a:r>
              <a:rPr lang="en-ZA" sz="1100" dirty="0">
                <a:latin typeface="Arial" panose="020B0604020202020204" pitchFamily="34" charset="0"/>
                <a:ea typeface="Calibri" panose="020F0502020204030204" pitchFamily="34" charset="0"/>
              </a:rPr>
              <a:t>to the </a:t>
            </a:r>
            <a:r>
              <a:rPr lang="en-ZA" sz="1100" dirty="0">
                <a:effectLst/>
                <a:latin typeface="Arial" panose="020B0604020202020204" pitchFamily="34" charset="0"/>
                <a:ea typeface="Calibri" panose="020F0502020204030204" pitchFamily="34" charset="0"/>
              </a:rPr>
              <a:t>DDM of Thabo Mofutsanyana District Municipality for integration into the DDM Plan.  </a:t>
            </a:r>
            <a:endParaRPr lang="en-ZA" sz="1100" dirty="0"/>
          </a:p>
        </p:txBody>
      </p:sp>
      <p:sp>
        <p:nvSpPr>
          <p:cNvPr id="3" name="Title 1">
            <a:extLst>
              <a:ext uri="{FF2B5EF4-FFF2-40B4-BE49-F238E27FC236}">
                <a16:creationId xmlns:a16="http://schemas.microsoft.com/office/drawing/2014/main" xmlns="" id="{40C43D8C-7906-80B7-0CE6-8A9186FC3069}"/>
              </a:ext>
            </a:extLst>
          </p:cNvPr>
          <p:cNvSpPr txBox="1">
            <a:spLocks/>
          </p:cNvSpPr>
          <p:nvPr/>
        </p:nvSpPr>
        <p:spPr>
          <a:xfrm>
            <a:off x="0" y="415098"/>
            <a:ext cx="8093363" cy="84829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5EEC3C"/>
                </a:solidFill>
              </a:rPr>
              <a:t>Management Model of MAPSEZ  …</a:t>
            </a:r>
          </a:p>
        </p:txBody>
      </p:sp>
      <p:sp>
        <p:nvSpPr>
          <p:cNvPr id="4" name="Oval 3">
            <a:extLst>
              <a:ext uri="{FF2B5EF4-FFF2-40B4-BE49-F238E27FC236}">
                <a16:creationId xmlns:a16="http://schemas.microsoft.com/office/drawing/2014/main" xmlns="" id="{7064881C-CB21-448B-1736-BF5E5D7A4599}"/>
              </a:ext>
            </a:extLst>
          </p:cNvPr>
          <p:cNvSpPr/>
          <p:nvPr/>
        </p:nvSpPr>
        <p:spPr>
          <a:xfrm>
            <a:off x="7931510" y="0"/>
            <a:ext cx="1068934" cy="1044700"/>
          </a:xfrm>
          <a:prstGeom prst="ellipse">
            <a:avLst/>
          </a:prstGeom>
          <a:blipFill dpi="0" rotWithShape="1">
            <a:blip r:embed="rId2" cstate="print">
              <a:extLst>
                <a:ext uri="{28A0092B-C50C-407E-A947-70E740481C1C}">
                  <a14:useLocalDpi xmlns:a14="http://schemas.microsoft.com/office/drawing/2010/main" xmlns="" val="0"/>
                </a:ext>
              </a:extLst>
            </a:blip>
            <a:srcRect/>
            <a:stretch>
              <a:fillRect/>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xmlns="" id="{0FA34C79-A11D-612E-525A-F358D94F277A}"/>
              </a:ext>
            </a:extLst>
          </p:cNvPr>
          <p:cNvSpPr txBox="1"/>
          <p:nvPr/>
        </p:nvSpPr>
        <p:spPr>
          <a:xfrm>
            <a:off x="8590799" y="4645698"/>
            <a:ext cx="626819" cy="369332"/>
          </a:xfrm>
          <a:prstGeom prst="rect">
            <a:avLst/>
          </a:prstGeom>
          <a:noFill/>
        </p:spPr>
        <p:txBody>
          <a:bodyPr wrap="square">
            <a:spAutoFit/>
          </a:bodyPr>
          <a:lstStyle/>
          <a:p>
            <a:r>
              <a:rPr lang="en-ZA" b="1" dirty="0"/>
              <a:t>25</a:t>
            </a:r>
            <a:r>
              <a:rPr lang="en-US" b="1" dirty="0"/>
              <a:t>.</a:t>
            </a:r>
          </a:p>
        </p:txBody>
      </p:sp>
    </p:spTree>
    <p:extLst>
      <p:ext uri="{BB962C8B-B14F-4D97-AF65-F5344CB8AC3E}">
        <p14:creationId xmlns:p14="http://schemas.microsoft.com/office/powerpoint/2010/main" xmlns="" val="3939226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40C43D8C-7906-80B7-0CE6-8A9186FC3069}"/>
              </a:ext>
            </a:extLst>
          </p:cNvPr>
          <p:cNvSpPr txBox="1">
            <a:spLocks/>
          </p:cNvSpPr>
          <p:nvPr/>
        </p:nvSpPr>
        <p:spPr>
          <a:xfrm>
            <a:off x="-50015" y="128470"/>
            <a:ext cx="8093363" cy="84829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5EEC3C"/>
                </a:solidFill>
              </a:rPr>
              <a:t>Coordination between the </a:t>
            </a:r>
          </a:p>
          <a:p>
            <a:pPr algn="l"/>
            <a:r>
              <a:rPr lang="en-US" sz="2800" dirty="0">
                <a:solidFill>
                  <a:srgbClr val="5EEC3C"/>
                </a:solidFill>
              </a:rPr>
              <a:t>three spheres of Government </a:t>
            </a:r>
          </a:p>
        </p:txBody>
      </p:sp>
      <p:graphicFrame>
        <p:nvGraphicFramePr>
          <p:cNvPr id="4" name="Content Placeholder 8">
            <a:extLst>
              <a:ext uri="{FF2B5EF4-FFF2-40B4-BE49-F238E27FC236}">
                <a16:creationId xmlns:a16="http://schemas.microsoft.com/office/drawing/2014/main" xmlns="" id="{AA5E221B-4BDF-411F-BE5D-87053A4B6D8B}"/>
              </a:ext>
            </a:extLst>
          </p:cNvPr>
          <p:cNvGraphicFramePr>
            <a:graphicFrameLocks/>
          </p:cNvGraphicFramePr>
          <p:nvPr>
            <p:extLst>
              <p:ext uri="{D42A27DB-BD31-4B8C-83A1-F6EECF244321}">
                <p14:modId xmlns:p14="http://schemas.microsoft.com/office/powerpoint/2010/main" xmlns="" val="2825057864"/>
              </p:ext>
            </p:extLst>
          </p:nvPr>
        </p:nvGraphicFramePr>
        <p:xfrm>
          <a:off x="-50015" y="1074592"/>
          <a:ext cx="9162300" cy="4124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Oval 1">
            <a:extLst>
              <a:ext uri="{FF2B5EF4-FFF2-40B4-BE49-F238E27FC236}">
                <a16:creationId xmlns:a16="http://schemas.microsoft.com/office/drawing/2014/main" xmlns="" id="{C03CE860-C439-11E7-B394-027000DBBFCB}"/>
              </a:ext>
            </a:extLst>
          </p:cNvPr>
          <p:cNvSpPr/>
          <p:nvPr/>
        </p:nvSpPr>
        <p:spPr>
          <a:xfrm>
            <a:off x="7931510" y="0"/>
            <a:ext cx="1068934" cy="1044700"/>
          </a:xfrm>
          <a:prstGeom prst="ellipse">
            <a:avLst/>
          </a:prstGeom>
          <a:blipFill dpi="0" rotWithShape="1">
            <a:blip r:embed="rId7" cstate="print">
              <a:extLst>
                <a:ext uri="{28A0092B-C50C-407E-A947-70E740481C1C}">
                  <a14:useLocalDpi xmlns:a14="http://schemas.microsoft.com/office/drawing/2010/main" xmlns="" val="0"/>
                </a:ext>
              </a:extLst>
            </a:blip>
            <a:srcRect/>
            <a:stretch>
              <a:fillRect/>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xmlns="" id="{908AA39B-723F-DC7D-60D9-A383362A4803}"/>
              </a:ext>
            </a:extLst>
          </p:cNvPr>
          <p:cNvSpPr txBox="1"/>
          <p:nvPr/>
        </p:nvSpPr>
        <p:spPr>
          <a:xfrm>
            <a:off x="8590799" y="4645698"/>
            <a:ext cx="626819" cy="369332"/>
          </a:xfrm>
          <a:prstGeom prst="rect">
            <a:avLst/>
          </a:prstGeom>
          <a:noFill/>
        </p:spPr>
        <p:txBody>
          <a:bodyPr wrap="square">
            <a:spAutoFit/>
          </a:bodyPr>
          <a:lstStyle/>
          <a:p>
            <a:r>
              <a:rPr lang="en-ZA" b="1" dirty="0"/>
              <a:t>26</a:t>
            </a:r>
            <a:r>
              <a:rPr lang="en-US" b="1" dirty="0"/>
              <a:t>.</a:t>
            </a:r>
          </a:p>
        </p:txBody>
      </p:sp>
    </p:spTree>
    <p:extLst>
      <p:ext uri="{BB962C8B-B14F-4D97-AF65-F5344CB8AC3E}">
        <p14:creationId xmlns:p14="http://schemas.microsoft.com/office/powerpoint/2010/main" xmlns="" val="826791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1D4605-D746-4A96-1281-ED55F5D00F3D}"/>
              </a:ext>
            </a:extLst>
          </p:cNvPr>
          <p:cNvSpPr>
            <a:spLocks noGrp="1"/>
          </p:cNvSpPr>
          <p:nvPr>
            <p:ph type="title"/>
          </p:nvPr>
        </p:nvSpPr>
        <p:spPr>
          <a:xfrm>
            <a:off x="-35556" y="281175"/>
            <a:ext cx="5955495" cy="448664"/>
          </a:xfrm>
        </p:spPr>
        <p:txBody>
          <a:bodyPr>
            <a:noAutofit/>
          </a:bodyPr>
          <a:lstStyle/>
          <a:p>
            <a:r>
              <a:rPr lang="en-US" sz="2800" dirty="0">
                <a:effectLst/>
              </a:rPr>
              <a:t>Challenges and Opportunities</a:t>
            </a:r>
            <a:br>
              <a:rPr lang="en-US" sz="2800" dirty="0">
                <a:effectLst/>
              </a:rPr>
            </a:br>
            <a:r>
              <a:rPr lang="en-US" sz="2800" dirty="0">
                <a:effectLst/>
              </a:rPr>
              <a:t> Electricity Supply</a:t>
            </a:r>
            <a:endParaRPr lang="en-ZA" sz="2800" dirty="0">
              <a:effectLst/>
            </a:endParaRPr>
          </a:p>
        </p:txBody>
      </p:sp>
      <p:graphicFrame>
        <p:nvGraphicFramePr>
          <p:cNvPr id="4" name="Table 4">
            <a:extLst>
              <a:ext uri="{FF2B5EF4-FFF2-40B4-BE49-F238E27FC236}">
                <a16:creationId xmlns:a16="http://schemas.microsoft.com/office/drawing/2014/main" xmlns="" id="{14C24BAC-87A8-8DD3-EAF1-C6B52A7A404B}"/>
              </a:ext>
            </a:extLst>
          </p:cNvPr>
          <p:cNvGraphicFramePr>
            <a:graphicFrameLocks noGrp="1"/>
          </p:cNvGraphicFramePr>
          <p:nvPr>
            <p:ph idx="1"/>
            <p:extLst>
              <p:ext uri="{D42A27DB-BD31-4B8C-83A1-F6EECF244321}">
                <p14:modId xmlns:p14="http://schemas.microsoft.com/office/powerpoint/2010/main" xmlns="" val="2421677912"/>
              </p:ext>
            </p:extLst>
          </p:nvPr>
        </p:nvGraphicFramePr>
        <p:xfrm>
          <a:off x="-9152" y="1312041"/>
          <a:ext cx="9162301" cy="2481349"/>
        </p:xfrm>
        <a:graphic>
          <a:graphicData uri="http://schemas.openxmlformats.org/drawingml/2006/table">
            <a:tbl>
              <a:tblPr firstRow="1" bandRow="1">
                <a:tableStyleId>{93296810-A885-4BE3-A3E7-6D5BEEA58F35}</a:tableStyleId>
              </a:tblPr>
              <a:tblGrid>
                <a:gridCol w="1579707">
                  <a:extLst>
                    <a:ext uri="{9D8B030D-6E8A-4147-A177-3AD203B41FA5}">
                      <a16:colId xmlns:a16="http://schemas.microsoft.com/office/drawing/2014/main" xmlns="" val="270519753"/>
                    </a:ext>
                  </a:extLst>
                </a:gridCol>
                <a:gridCol w="3469211">
                  <a:extLst>
                    <a:ext uri="{9D8B030D-6E8A-4147-A177-3AD203B41FA5}">
                      <a16:colId xmlns:a16="http://schemas.microsoft.com/office/drawing/2014/main" xmlns="" val="3975415519"/>
                    </a:ext>
                  </a:extLst>
                </a:gridCol>
                <a:gridCol w="4113383">
                  <a:extLst>
                    <a:ext uri="{9D8B030D-6E8A-4147-A177-3AD203B41FA5}">
                      <a16:colId xmlns:a16="http://schemas.microsoft.com/office/drawing/2014/main" xmlns="" val="4132574292"/>
                    </a:ext>
                  </a:extLst>
                </a:gridCol>
              </a:tblGrid>
              <a:tr h="317414">
                <a:tc>
                  <a:txBody>
                    <a:bodyPr/>
                    <a:lstStyle/>
                    <a:p>
                      <a:r>
                        <a:rPr lang="en-US" sz="1100" dirty="0">
                          <a:solidFill>
                            <a:schemeClr val="tx1"/>
                          </a:solidFill>
                          <a:latin typeface="Arial" panose="020B0604020202020204" pitchFamily="34" charset="0"/>
                          <a:cs typeface="Arial" panose="020B0604020202020204" pitchFamily="34" charset="0"/>
                        </a:rPr>
                        <a:t>Area</a:t>
                      </a:r>
                      <a:endParaRPr lang="en-ZA" sz="1100" dirty="0">
                        <a:solidFill>
                          <a:schemeClr val="tx1"/>
                        </a:solidFill>
                        <a:latin typeface="Arial" panose="020B0604020202020204" pitchFamily="34" charset="0"/>
                        <a:cs typeface="Arial" panose="020B0604020202020204" pitchFamily="34" charset="0"/>
                      </a:endParaRPr>
                    </a:p>
                  </a:txBody>
                  <a:tcPr marL="68580" marR="68580" marT="34290" marB="3429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a:txBody>
                    <a:bodyPr/>
                    <a:lstStyle/>
                    <a:p>
                      <a:r>
                        <a:rPr lang="en-US" sz="1100" dirty="0">
                          <a:solidFill>
                            <a:schemeClr val="tx1"/>
                          </a:solidFill>
                          <a:latin typeface="Arial" panose="020B0604020202020204" pitchFamily="34" charset="0"/>
                          <a:cs typeface="Arial" panose="020B0604020202020204" pitchFamily="34" charset="0"/>
                        </a:rPr>
                        <a:t>Challenges</a:t>
                      </a:r>
                      <a:endParaRPr lang="en-ZA" sz="1100" dirty="0">
                        <a:solidFill>
                          <a:schemeClr val="tx1"/>
                        </a:solidFill>
                        <a:latin typeface="Arial" panose="020B0604020202020204" pitchFamily="34" charset="0"/>
                        <a:cs typeface="Arial" panose="020B0604020202020204" pitchFamily="34" charset="0"/>
                      </a:endParaRPr>
                    </a:p>
                  </a:txBody>
                  <a:tcPr marL="68580" marR="68580" marT="34290" marB="3429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a:txBody>
                    <a:bodyPr/>
                    <a:lstStyle/>
                    <a:p>
                      <a:r>
                        <a:rPr lang="en-US" sz="1100" dirty="0">
                          <a:solidFill>
                            <a:schemeClr val="tx1"/>
                          </a:solidFill>
                          <a:latin typeface="Arial" panose="020B0604020202020204" pitchFamily="34" charset="0"/>
                          <a:cs typeface="Arial" panose="020B0604020202020204" pitchFamily="34" charset="0"/>
                        </a:rPr>
                        <a:t>Solutions </a:t>
                      </a:r>
                      <a:endParaRPr lang="en-ZA" sz="1100" dirty="0">
                        <a:solidFill>
                          <a:schemeClr val="tx1"/>
                        </a:solidFill>
                        <a:latin typeface="Arial" panose="020B0604020202020204" pitchFamily="34" charset="0"/>
                        <a:cs typeface="Arial" panose="020B0604020202020204" pitchFamily="34" charset="0"/>
                      </a:endParaRPr>
                    </a:p>
                  </a:txBody>
                  <a:tcPr marL="68580" marR="68580" marT="34290" marB="3429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xmlns="" val="2607164922"/>
                  </a:ext>
                </a:extLst>
              </a:tr>
              <a:tr h="2163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Arial" panose="020B0604020202020204" pitchFamily="34" charset="0"/>
                          <a:cs typeface="Arial" panose="020B0604020202020204" pitchFamily="34" charset="0"/>
                        </a:rPr>
                        <a:t>Intermittent Power Electricity Supply </a:t>
                      </a:r>
                      <a:endParaRPr lang="en-ZA" sz="1100" b="1" dirty="0">
                        <a:solidFill>
                          <a:schemeClr val="tx1"/>
                        </a:solidFill>
                        <a:latin typeface="Arial" panose="020B0604020202020204" pitchFamily="34" charset="0"/>
                        <a:cs typeface="Arial" panose="020B0604020202020204" pitchFamily="34" charset="0"/>
                      </a:endParaRPr>
                    </a:p>
                    <a:p>
                      <a:endParaRPr lang="en-ZA" sz="1100" dirty="0">
                        <a:solidFill>
                          <a:schemeClr val="tx1"/>
                        </a:solidFill>
                        <a:latin typeface="Arial" panose="020B0604020202020204" pitchFamily="34" charset="0"/>
                        <a:cs typeface="Arial" panose="020B0604020202020204" pitchFamily="34" charset="0"/>
                      </a:endParaRPr>
                    </a:p>
                  </a:txBody>
                  <a:tcPr marL="68580" marR="68580" marT="34290" marB="3429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accent3"/>
                      </a:solidFill>
                      <a:prstDash val="solid"/>
                      <a:round/>
                      <a:headEnd type="none" w="med" len="med"/>
                      <a:tailEnd type="none" w="med" len="med"/>
                    </a:lnB>
                    <a:solidFill>
                      <a:schemeClr val="bg1"/>
                    </a:solidFill>
                  </a:tcPr>
                </a:tc>
                <a:tc>
                  <a:txBody>
                    <a:bodyPr/>
                    <a:lstStyle/>
                    <a:p>
                      <a:pPr marL="285750" marR="0" lvl="0"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GB" sz="1100" b="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The power cuts negatively affect tenants production.</a:t>
                      </a:r>
                    </a:p>
                    <a:p>
                      <a:pPr marL="285750" marR="0" lvl="0"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GB" sz="1100" b="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They cause damage to tenants equipment.</a:t>
                      </a:r>
                    </a:p>
                    <a:p>
                      <a:pPr marL="285750" marR="0" lvl="0"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GB" sz="1100" b="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They lead to revenue losses during down times and in some instances leads to job losses.</a:t>
                      </a:r>
                    </a:p>
                    <a:p>
                      <a:pPr marL="285750" marR="0" lvl="0"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GB" sz="1100" b="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Cause potential litigations from investors </a:t>
                      </a:r>
                    </a:p>
                  </a:txBody>
                  <a:tcPr marL="68580" marR="68580" marT="34290" marB="3429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accent3"/>
                      </a:solidFill>
                      <a:prstDash val="solid"/>
                      <a:round/>
                      <a:headEnd type="none" w="med" len="med"/>
                      <a:tailEnd type="none" w="med" len="med"/>
                    </a:lnB>
                    <a:solidFill>
                      <a:schemeClr val="bg1"/>
                    </a:solidFill>
                  </a:tcPr>
                </a:tc>
                <a:tc>
                  <a:txBody>
                    <a:bodyPr/>
                    <a:lstStyle/>
                    <a:p>
                      <a:pPr marL="285750" indent="-285750" algn="just" fontAlgn="b">
                        <a:lnSpc>
                          <a:spcPct val="100000"/>
                        </a:lnSpc>
                        <a:spcBef>
                          <a:spcPts val="300"/>
                        </a:spcBef>
                        <a:spcAft>
                          <a:spcPts val="300"/>
                        </a:spcAft>
                        <a:buFont typeface="Wingdings" panose="05000000000000000000" pitchFamily="2" charset="2"/>
                        <a:buChar char="§"/>
                      </a:pPr>
                      <a:r>
                        <a:rPr lang="en-GB" sz="1100" b="0" i="0" u="none" strike="noStrike" dirty="0">
                          <a:solidFill>
                            <a:schemeClr val="tx1"/>
                          </a:solidFill>
                          <a:effectLst/>
                          <a:latin typeface="Arial" panose="020B0604020202020204" pitchFamily="34" charset="0"/>
                          <a:cs typeface="Arial" panose="020B0604020202020204" pitchFamily="34" charset="0"/>
                        </a:rPr>
                        <a:t>Upgrade of existing substations to ensure consistent electrical supply </a:t>
                      </a:r>
                    </a:p>
                    <a:p>
                      <a:pPr marL="285750" indent="-285750" algn="just" fontAlgn="b">
                        <a:lnSpc>
                          <a:spcPct val="100000"/>
                        </a:lnSpc>
                        <a:spcBef>
                          <a:spcPts val="300"/>
                        </a:spcBef>
                        <a:spcAft>
                          <a:spcPts val="300"/>
                        </a:spcAft>
                        <a:buFont typeface="Wingdings" panose="05000000000000000000" pitchFamily="2" charset="2"/>
                        <a:buChar char="§"/>
                      </a:pPr>
                      <a:r>
                        <a:rPr kumimoji="0" lang="en-ZA" sz="11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The MAPSEZ  is also exploring the installation of a  10 MW solar plant within the zone in an effort to mitigate electricity challenges through PPP. </a:t>
                      </a:r>
                    </a:p>
                    <a:p>
                      <a:pPr marL="285750" marR="0" lvl="0" indent="-285750" algn="l" defTabSz="914400" rtl="0" eaLnBrk="1" fontAlgn="auto" latinLnBrk="0" hangingPunct="1">
                        <a:lnSpc>
                          <a:spcPct val="150000"/>
                        </a:lnSpc>
                        <a:spcBef>
                          <a:spcPts val="600"/>
                        </a:spcBef>
                        <a:spcAft>
                          <a:spcPts val="600"/>
                        </a:spcAft>
                        <a:buClrTx/>
                        <a:buSzTx/>
                        <a:buFont typeface="Wingdings" panose="05000000000000000000" pitchFamily="2" charset="2"/>
                        <a:buChar char="§"/>
                        <a:tabLst/>
                        <a:defRPr/>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This alternative power supply initiative is spearheaded by the DTIC, IDC,DBSA  and MAPSEZ to ensure that MAPSEZ investors get consistent power supply.</a:t>
                      </a:r>
                    </a:p>
                  </a:txBody>
                  <a:tcPr marL="68580" marR="68580" marT="34290" marB="3429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xmlns="" val="1167969309"/>
                  </a:ext>
                </a:extLst>
              </a:tr>
            </a:tbl>
          </a:graphicData>
        </a:graphic>
      </p:graphicFrame>
      <p:sp>
        <p:nvSpPr>
          <p:cNvPr id="5" name="Oval 4">
            <a:extLst>
              <a:ext uri="{FF2B5EF4-FFF2-40B4-BE49-F238E27FC236}">
                <a16:creationId xmlns:a16="http://schemas.microsoft.com/office/drawing/2014/main" xmlns="" id="{A73E7D1A-EEC2-1126-7CB0-09EE335E17AD}"/>
              </a:ext>
            </a:extLst>
          </p:cNvPr>
          <p:cNvSpPr/>
          <p:nvPr/>
        </p:nvSpPr>
        <p:spPr>
          <a:xfrm>
            <a:off x="7931510" y="0"/>
            <a:ext cx="1068934" cy="1044700"/>
          </a:xfrm>
          <a:prstGeom prst="ellipse">
            <a:avLst/>
          </a:prstGeom>
          <a:blipFill dpi="0" rotWithShape="1">
            <a:blip r:embed="rId2" cstate="print">
              <a:extLst>
                <a:ext uri="{28A0092B-C50C-407E-A947-70E740481C1C}">
                  <a14:useLocalDpi xmlns:a14="http://schemas.microsoft.com/office/drawing/2010/main" xmlns="" val="0"/>
                </a:ext>
              </a:extLst>
            </a:blip>
            <a:srcRect/>
            <a:stretch>
              <a:fillRect/>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xmlns="" id="{A9BD9D30-3CFF-FA3B-E8A6-2A62D22695C1}"/>
              </a:ext>
            </a:extLst>
          </p:cNvPr>
          <p:cNvSpPr txBox="1"/>
          <p:nvPr/>
        </p:nvSpPr>
        <p:spPr>
          <a:xfrm>
            <a:off x="8590799" y="4645698"/>
            <a:ext cx="626819" cy="369332"/>
          </a:xfrm>
          <a:prstGeom prst="rect">
            <a:avLst/>
          </a:prstGeom>
          <a:noFill/>
        </p:spPr>
        <p:txBody>
          <a:bodyPr wrap="square">
            <a:spAutoFit/>
          </a:bodyPr>
          <a:lstStyle/>
          <a:p>
            <a:r>
              <a:rPr lang="en-ZA" b="1" dirty="0"/>
              <a:t>27</a:t>
            </a:r>
            <a:r>
              <a:rPr lang="en-US" b="1" dirty="0"/>
              <a:t>.</a:t>
            </a:r>
          </a:p>
        </p:txBody>
      </p:sp>
    </p:spTree>
    <p:extLst>
      <p:ext uri="{BB962C8B-B14F-4D97-AF65-F5344CB8AC3E}">
        <p14:creationId xmlns:p14="http://schemas.microsoft.com/office/powerpoint/2010/main" xmlns="" val="1019620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1D4605-D746-4A96-1281-ED55F5D00F3D}"/>
              </a:ext>
            </a:extLst>
          </p:cNvPr>
          <p:cNvSpPr>
            <a:spLocks noGrp="1"/>
          </p:cNvSpPr>
          <p:nvPr>
            <p:ph type="title"/>
          </p:nvPr>
        </p:nvSpPr>
        <p:spPr>
          <a:xfrm>
            <a:off x="0" y="273843"/>
            <a:ext cx="8127423" cy="448664"/>
          </a:xfrm>
        </p:spPr>
        <p:txBody>
          <a:bodyPr>
            <a:noAutofit/>
          </a:bodyPr>
          <a:lstStyle/>
          <a:p>
            <a:r>
              <a:rPr lang="en-US" sz="2700" dirty="0"/>
              <a:t>Challenges and Opportunities</a:t>
            </a:r>
            <a:br>
              <a:rPr lang="en-US" sz="2700" dirty="0"/>
            </a:br>
            <a:r>
              <a:rPr lang="en-US" sz="2700" dirty="0"/>
              <a:t>Water Supply </a:t>
            </a:r>
            <a:endParaRPr lang="en-ZA" sz="2700" dirty="0"/>
          </a:p>
        </p:txBody>
      </p:sp>
      <p:graphicFrame>
        <p:nvGraphicFramePr>
          <p:cNvPr id="4" name="Table 4">
            <a:extLst>
              <a:ext uri="{FF2B5EF4-FFF2-40B4-BE49-F238E27FC236}">
                <a16:creationId xmlns:a16="http://schemas.microsoft.com/office/drawing/2014/main" xmlns="" id="{14C24BAC-87A8-8DD3-EAF1-C6B52A7A404B}"/>
              </a:ext>
            </a:extLst>
          </p:cNvPr>
          <p:cNvGraphicFramePr>
            <a:graphicFrameLocks noGrp="1"/>
          </p:cNvGraphicFramePr>
          <p:nvPr>
            <p:ph idx="1"/>
            <p:extLst>
              <p:ext uri="{D42A27DB-BD31-4B8C-83A1-F6EECF244321}">
                <p14:modId xmlns:p14="http://schemas.microsoft.com/office/powerpoint/2010/main" xmlns="" val="3100676305"/>
              </p:ext>
            </p:extLst>
          </p:nvPr>
        </p:nvGraphicFramePr>
        <p:xfrm>
          <a:off x="-3061" y="1350110"/>
          <a:ext cx="9144000" cy="2901395"/>
        </p:xfrm>
        <a:graphic>
          <a:graphicData uri="http://schemas.openxmlformats.org/drawingml/2006/table">
            <a:tbl>
              <a:tblPr firstRow="1" bandRow="1">
                <a:tableStyleId>{93296810-A885-4BE3-A3E7-6D5BEEA58F35}</a:tableStyleId>
              </a:tblPr>
              <a:tblGrid>
                <a:gridCol w="1622951">
                  <a:extLst>
                    <a:ext uri="{9D8B030D-6E8A-4147-A177-3AD203B41FA5}">
                      <a16:colId xmlns:a16="http://schemas.microsoft.com/office/drawing/2014/main" xmlns="" val="270519753"/>
                    </a:ext>
                  </a:extLst>
                </a:gridCol>
                <a:gridCol w="3696251">
                  <a:extLst>
                    <a:ext uri="{9D8B030D-6E8A-4147-A177-3AD203B41FA5}">
                      <a16:colId xmlns:a16="http://schemas.microsoft.com/office/drawing/2014/main" xmlns="" val="3975415519"/>
                    </a:ext>
                  </a:extLst>
                </a:gridCol>
                <a:gridCol w="3824798">
                  <a:extLst>
                    <a:ext uri="{9D8B030D-6E8A-4147-A177-3AD203B41FA5}">
                      <a16:colId xmlns:a16="http://schemas.microsoft.com/office/drawing/2014/main" xmlns="" val="4132574292"/>
                    </a:ext>
                  </a:extLst>
                </a:gridCol>
              </a:tblGrid>
              <a:tr h="470054">
                <a:tc>
                  <a:txBody>
                    <a:bodyPr/>
                    <a:lstStyle/>
                    <a:p>
                      <a:r>
                        <a:rPr lang="en-US" sz="1200" dirty="0">
                          <a:solidFill>
                            <a:schemeClr val="tx1"/>
                          </a:solidFill>
                          <a:latin typeface="Arial" panose="020B0604020202020204" pitchFamily="34" charset="0"/>
                          <a:cs typeface="Arial" panose="020B0604020202020204" pitchFamily="34" charset="0"/>
                        </a:rPr>
                        <a:t>Area</a:t>
                      </a:r>
                      <a:endParaRPr lang="en-ZA" sz="1200" dirty="0">
                        <a:solidFill>
                          <a:schemeClr val="tx1"/>
                        </a:solidFill>
                        <a:latin typeface="Arial" panose="020B0604020202020204" pitchFamily="34" charset="0"/>
                        <a:cs typeface="Arial" panose="020B0604020202020204" pitchFamily="34" charset="0"/>
                      </a:endParaRPr>
                    </a:p>
                  </a:txBody>
                  <a:tcPr marL="68580" marR="68580" marT="34290" marB="3429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a:txBody>
                    <a:bodyPr/>
                    <a:lstStyle/>
                    <a:p>
                      <a:r>
                        <a:rPr lang="en-US" sz="1200" dirty="0">
                          <a:solidFill>
                            <a:schemeClr val="tx1"/>
                          </a:solidFill>
                          <a:latin typeface="Arial" panose="020B0604020202020204" pitchFamily="34" charset="0"/>
                          <a:cs typeface="Arial" panose="020B0604020202020204" pitchFamily="34" charset="0"/>
                        </a:rPr>
                        <a:t>Challenge</a:t>
                      </a:r>
                      <a:endParaRPr lang="en-ZA" sz="1200" dirty="0">
                        <a:solidFill>
                          <a:schemeClr val="tx1"/>
                        </a:solidFill>
                        <a:latin typeface="Arial" panose="020B0604020202020204" pitchFamily="34" charset="0"/>
                        <a:cs typeface="Arial" panose="020B0604020202020204" pitchFamily="34" charset="0"/>
                      </a:endParaRPr>
                    </a:p>
                  </a:txBody>
                  <a:tcPr marL="68580" marR="68580" marT="34290" marB="3429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a:txBody>
                    <a:bodyPr/>
                    <a:lstStyle/>
                    <a:p>
                      <a:r>
                        <a:rPr lang="en-US" sz="1200" dirty="0">
                          <a:solidFill>
                            <a:schemeClr val="tx1"/>
                          </a:solidFill>
                          <a:latin typeface="Arial" panose="020B0604020202020204" pitchFamily="34" charset="0"/>
                          <a:cs typeface="Arial" panose="020B0604020202020204" pitchFamily="34" charset="0"/>
                        </a:rPr>
                        <a:t>Solutions</a:t>
                      </a:r>
                      <a:endParaRPr lang="en-ZA" sz="1200" dirty="0">
                        <a:solidFill>
                          <a:schemeClr val="tx1"/>
                        </a:solidFill>
                        <a:latin typeface="Arial" panose="020B0604020202020204" pitchFamily="34" charset="0"/>
                        <a:cs typeface="Arial" panose="020B0604020202020204" pitchFamily="34" charset="0"/>
                      </a:endParaRPr>
                    </a:p>
                  </a:txBody>
                  <a:tcPr marL="68580" marR="68580" marT="34290" marB="3429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xmlns="" val="2607164922"/>
                  </a:ext>
                </a:extLst>
              </a:tr>
              <a:tr h="24313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ysClr val="windowText" lastClr="000000"/>
                          </a:solidFill>
                          <a:latin typeface="Arial" panose="020B0604020202020204" pitchFamily="34" charset="0"/>
                          <a:cs typeface="Arial" panose="020B0604020202020204" pitchFamily="34" charset="0"/>
                        </a:rPr>
                        <a:t>Water Supply Interruptions </a:t>
                      </a:r>
                      <a:endParaRPr lang="en-ZA" sz="1200" b="1" dirty="0">
                        <a:solidFill>
                          <a:sysClr val="windowText" lastClr="000000"/>
                        </a:solidFill>
                        <a:latin typeface="Arial" panose="020B0604020202020204" pitchFamily="34" charset="0"/>
                        <a:cs typeface="Arial" panose="020B0604020202020204" pitchFamily="34" charset="0"/>
                      </a:endParaRPr>
                    </a:p>
                    <a:p>
                      <a:endParaRPr lang="en-ZA" sz="1200" dirty="0">
                        <a:latin typeface="Arial" panose="020B0604020202020204" pitchFamily="34" charset="0"/>
                        <a:cs typeface="Arial" panose="020B0604020202020204" pitchFamily="34" charset="0"/>
                      </a:endParaRPr>
                    </a:p>
                  </a:txBody>
                  <a:tcPr marL="68580" marR="68580" marT="34290" marB="3429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accent3"/>
                      </a:solidFill>
                      <a:prstDash val="solid"/>
                      <a:round/>
                      <a:headEnd type="none" w="med" len="med"/>
                      <a:tailEnd type="none" w="med" len="med"/>
                    </a:lnB>
                    <a:solidFill>
                      <a:schemeClr val="bg1"/>
                    </a:solidFill>
                  </a:tcPr>
                </a:tc>
                <a:tc>
                  <a:txBody>
                    <a:bodyPr/>
                    <a:lstStyle/>
                    <a:p>
                      <a:pPr marL="285750" lvl="0" indent="-285750" algn="just">
                        <a:spcAft>
                          <a:spcPts val="1000"/>
                        </a:spcAft>
                        <a:buFont typeface="Wingdings" panose="05000000000000000000" pitchFamily="2" charset="2"/>
                        <a:buChar char="§"/>
                      </a:pPr>
                      <a:r>
                        <a:rPr lang="en-GB" sz="1200" dirty="0">
                          <a:latin typeface="Arial" panose="020B0604020202020204" pitchFamily="34" charset="0"/>
                          <a:cs typeface="Arial" panose="020B0604020202020204" pitchFamily="34" charset="0"/>
                        </a:rPr>
                        <a:t>The constant water interruptions have adverse effects on our tenant’s production lines and their profits. </a:t>
                      </a:r>
                      <a:endParaRPr lang="en-ZA" sz="1200" b="0" dirty="0">
                        <a:latin typeface="Arial" panose="020B0604020202020204" pitchFamily="34" charset="0"/>
                        <a:cs typeface="Arial" panose="020B0604020202020204" pitchFamily="34" charset="0"/>
                      </a:endParaRPr>
                    </a:p>
                    <a:p>
                      <a:pPr marL="285750" lvl="0" indent="-285750" algn="just">
                        <a:spcAft>
                          <a:spcPts val="1000"/>
                        </a:spcAft>
                        <a:buFont typeface="Wingdings" panose="05000000000000000000" pitchFamily="2" charset="2"/>
                        <a:buChar char="§"/>
                      </a:pPr>
                      <a:r>
                        <a:rPr lang="en-GB" sz="1200" dirty="0">
                          <a:latin typeface="Arial" panose="020B0604020202020204" pitchFamily="34" charset="0"/>
                          <a:cs typeface="Arial" panose="020B0604020202020204" pitchFamily="34" charset="0"/>
                        </a:rPr>
                        <a:t>This results in tenants threatening to relocate, which in turn will impact negatively on job creation within the region. </a:t>
                      </a:r>
                    </a:p>
                    <a:p>
                      <a:endParaRPr lang="en-ZA" sz="1200" dirty="0">
                        <a:latin typeface="Arial" panose="020B0604020202020204" pitchFamily="34" charset="0"/>
                        <a:cs typeface="Arial" panose="020B0604020202020204" pitchFamily="34" charset="0"/>
                      </a:endParaRPr>
                    </a:p>
                  </a:txBody>
                  <a:tcPr marL="68580" marR="68580" marT="34290" marB="3429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accent3"/>
                      </a:solidFill>
                      <a:prstDash val="solid"/>
                      <a:round/>
                      <a:headEnd type="none" w="med" len="med"/>
                      <a:tailEnd type="none" w="med" len="med"/>
                    </a:lnB>
                    <a:solidFill>
                      <a:schemeClr val="bg1"/>
                    </a:solidFill>
                  </a:tcPr>
                </a:tc>
                <a:tc>
                  <a:txBody>
                    <a:bodyPr/>
                    <a:lstStyle/>
                    <a:p>
                      <a:pPr marL="285750" indent="-285750" algn="just">
                        <a:buFont typeface="Wingdings" panose="05000000000000000000" pitchFamily="2" charset="2"/>
                        <a:buChar char="§"/>
                      </a:pPr>
                      <a:r>
                        <a:rPr lang="en-ZA" sz="1200" dirty="0">
                          <a:latin typeface="Arial" panose="020B0604020202020204" pitchFamily="34" charset="0"/>
                          <a:cs typeface="Arial" panose="020B0604020202020204" pitchFamily="34" charset="0"/>
                        </a:rPr>
                        <a:t>Completion of Tshiame water reservoir to feed water directly to the SEZ. </a:t>
                      </a:r>
                    </a:p>
                    <a:p>
                      <a:pPr marL="0" indent="0" algn="just">
                        <a:buFont typeface="Wingdings" panose="05000000000000000000" pitchFamily="2" charset="2"/>
                        <a:buNone/>
                      </a:pPr>
                      <a:endParaRPr lang="en-ZA" sz="12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ZA" sz="1200" dirty="0">
                          <a:latin typeface="Arial" panose="020B0604020202020204" pitchFamily="34" charset="0"/>
                          <a:cs typeface="Arial" panose="020B0604020202020204" pitchFamily="34" charset="0"/>
                        </a:rPr>
                        <a:t>Connection of the Municipal water pump station to MAPSEZ water infrastructure. </a:t>
                      </a:r>
                    </a:p>
                    <a:p>
                      <a:pPr marL="0" indent="0" algn="just">
                        <a:buFont typeface="Wingdings" panose="05000000000000000000" pitchFamily="2" charset="2"/>
                        <a:buNone/>
                      </a:pPr>
                      <a:endParaRPr lang="en-ZA" sz="12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ZA" sz="1200" dirty="0">
                          <a:latin typeface="Arial" panose="020B0604020202020204" pitchFamily="34" charset="0"/>
                          <a:cs typeface="Arial" panose="020B0604020202020204" pitchFamily="34" charset="0"/>
                        </a:rPr>
                        <a:t>MAP water is also exploring a direct water supply from Sterkfontein Damn  to MAPSEZ.</a:t>
                      </a:r>
                    </a:p>
                    <a:p>
                      <a:pPr marL="285750" indent="-285750" algn="just">
                        <a:buFont typeface="Wingdings" panose="05000000000000000000" pitchFamily="2" charset="2"/>
                        <a:buChar char="§"/>
                      </a:pPr>
                      <a:endParaRPr lang="en-ZA" sz="12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ZA" sz="1200" dirty="0">
                          <a:latin typeface="Arial" panose="020B0604020202020204" pitchFamily="34" charset="0"/>
                          <a:cs typeface="Arial" panose="020B0604020202020204" pitchFamily="34" charset="0"/>
                        </a:rPr>
                        <a:t>Capital funding required for infrastructure development within the Zone. </a:t>
                      </a:r>
                    </a:p>
                  </a:txBody>
                  <a:tcPr marL="68580" marR="68580" marT="34290" marB="3429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xmlns="" val="1167969309"/>
                  </a:ext>
                </a:extLst>
              </a:tr>
            </a:tbl>
          </a:graphicData>
        </a:graphic>
      </p:graphicFrame>
      <p:sp>
        <p:nvSpPr>
          <p:cNvPr id="3" name="Oval 2">
            <a:extLst>
              <a:ext uri="{FF2B5EF4-FFF2-40B4-BE49-F238E27FC236}">
                <a16:creationId xmlns:a16="http://schemas.microsoft.com/office/drawing/2014/main" xmlns="" id="{A2ECB887-39B2-A01C-DBEB-9F62ECC2F479}"/>
              </a:ext>
            </a:extLst>
          </p:cNvPr>
          <p:cNvSpPr/>
          <p:nvPr/>
        </p:nvSpPr>
        <p:spPr>
          <a:xfrm>
            <a:off x="7931510" y="0"/>
            <a:ext cx="1068934" cy="1044700"/>
          </a:xfrm>
          <a:prstGeom prst="ellipse">
            <a:avLst/>
          </a:prstGeom>
          <a:blipFill dpi="0" rotWithShape="1">
            <a:blip r:embed="rId2" cstate="print">
              <a:extLst>
                <a:ext uri="{28A0092B-C50C-407E-A947-70E740481C1C}">
                  <a14:useLocalDpi xmlns:a14="http://schemas.microsoft.com/office/drawing/2010/main" xmlns="" val="0"/>
                </a:ext>
              </a:extLst>
            </a:blip>
            <a:srcRect/>
            <a:stretch>
              <a:fillRect/>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xmlns="" id="{CF1D6E8D-E271-E550-912D-D1EA14939A34}"/>
              </a:ext>
            </a:extLst>
          </p:cNvPr>
          <p:cNvSpPr txBox="1"/>
          <p:nvPr/>
        </p:nvSpPr>
        <p:spPr>
          <a:xfrm>
            <a:off x="8590799" y="4645698"/>
            <a:ext cx="626819" cy="369332"/>
          </a:xfrm>
          <a:prstGeom prst="rect">
            <a:avLst/>
          </a:prstGeom>
          <a:noFill/>
        </p:spPr>
        <p:txBody>
          <a:bodyPr wrap="square">
            <a:spAutoFit/>
          </a:bodyPr>
          <a:lstStyle/>
          <a:p>
            <a:r>
              <a:rPr lang="en-ZA" b="1" dirty="0"/>
              <a:t>28</a:t>
            </a:r>
            <a:r>
              <a:rPr lang="en-US" b="1" dirty="0"/>
              <a:t>.</a:t>
            </a:r>
          </a:p>
        </p:txBody>
      </p:sp>
    </p:spTree>
    <p:extLst>
      <p:ext uri="{BB962C8B-B14F-4D97-AF65-F5344CB8AC3E}">
        <p14:creationId xmlns:p14="http://schemas.microsoft.com/office/powerpoint/2010/main" xmlns="" val="1484522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60" y="128470"/>
            <a:ext cx="8398773" cy="916230"/>
          </a:xfrm>
        </p:spPr>
        <p:txBody>
          <a:bodyPr>
            <a:noAutofit/>
          </a:bodyPr>
          <a:lstStyle/>
          <a:p>
            <a:r>
              <a:rPr lang="en-US" sz="2800" dirty="0"/>
              <a:t>Current State of development </a:t>
            </a:r>
            <a:br>
              <a:rPr lang="en-US" sz="2800" dirty="0"/>
            </a:br>
            <a:r>
              <a:rPr lang="en-US" sz="2800" dirty="0"/>
              <a:t>at MAPSEZ</a:t>
            </a:r>
          </a:p>
        </p:txBody>
      </p:sp>
      <p:sp>
        <p:nvSpPr>
          <p:cNvPr id="7" name="Oval 6">
            <a:extLst>
              <a:ext uri="{FF2B5EF4-FFF2-40B4-BE49-F238E27FC236}">
                <a16:creationId xmlns:a16="http://schemas.microsoft.com/office/drawing/2014/main" xmlns="" id="{0C23BEDF-1E88-C4D0-B096-B10EC32A0E68}"/>
              </a:ext>
            </a:extLst>
          </p:cNvPr>
          <p:cNvSpPr/>
          <p:nvPr/>
        </p:nvSpPr>
        <p:spPr>
          <a:xfrm>
            <a:off x="7931510" y="39074"/>
            <a:ext cx="1068935" cy="1044700"/>
          </a:xfrm>
          <a:prstGeom prst="ellipse">
            <a:avLst/>
          </a:prstGeom>
          <a:blipFill dpi="0" rotWithShape="1">
            <a:blip r:embed="rId2" cstate="print">
              <a:extLst>
                <a:ext uri="{28A0092B-C50C-407E-A947-70E740481C1C}">
                  <a14:useLocalDpi xmlns:a14="http://schemas.microsoft.com/office/drawing/2010/main" xmlns="" val="0"/>
                </a:ext>
              </a:extLst>
            </a:blip>
            <a:srcRect/>
            <a:stretch>
              <a:fillRect/>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xmlns="" id="{AD639ED7-5286-6890-ACEF-77345F9EAC4F}"/>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138" t="6589" r="2395" b="11266"/>
          <a:stretch/>
        </p:blipFill>
        <p:spPr>
          <a:xfrm>
            <a:off x="601670" y="1350110"/>
            <a:ext cx="7177135" cy="3642383"/>
          </a:xfrm>
          <a:prstGeom prst="rect">
            <a:avLst/>
          </a:prstGeom>
        </p:spPr>
      </p:pic>
      <p:sp>
        <p:nvSpPr>
          <p:cNvPr id="4" name="TextBox 3">
            <a:extLst>
              <a:ext uri="{FF2B5EF4-FFF2-40B4-BE49-F238E27FC236}">
                <a16:creationId xmlns:a16="http://schemas.microsoft.com/office/drawing/2014/main" xmlns="" id="{7398D9B8-E9EF-A759-5583-598170315349}"/>
              </a:ext>
            </a:extLst>
          </p:cNvPr>
          <p:cNvSpPr txBox="1"/>
          <p:nvPr/>
        </p:nvSpPr>
        <p:spPr>
          <a:xfrm>
            <a:off x="8590799" y="4645698"/>
            <a:ext cx="626819" cy="369332"/>
          </a:xfrm>
          <a:prstGeom prst="rect">
            <a:avLst/>
          </a:prstGeom>
          <a:noFill/>
        </p:spPr>
        <p:txBody>
          <a:bodyPr wrap="square">
            <a:spAutoFit/>
          </a:bodyPr>
          <a:lstStyle/>
          <a:p>
            <a:r>
              <a:rPr lang="en-ZA" b="1" dirty="0"/>
              <a:t>2</a:t>
            </a:r>
            <a:r>
              <a:rPr lang="en-US" b="1" dirty="0"/>
              <a:t>.</a:t>
            </a:r>
          </a:p>
        </p:txBody>
      </p:sp>
    </p:spTree>
    <p:extLst>
      <p:ext uri="{BB962C8B-B14F-4D97-AF65-F5344CB8AC3E}">
        <p14:creationId xmlns:p14="http://schemas.microsoft.com/office/powerpoint/2010/main" xmlns="" val="2005503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1D4605-D746-4A96-1281-ED55F5D00F3D}"/>
              </a:ext>
            </a:extLst>
          </p:cNvPr>
          <p:cNvSpPr>
            <a:spLocks noGrp="1"/>
          </p:cNvSpPr>
          <p:nvPr>
            <p:ph type="title"/>
          </p:nvPr>
        </p:nvSpPr>
        <p:spPr>
          <a:xfrm>
            <a:off x="0" y="281175"/>
            <a:ext cx="8127423" cy="448664"/>
          </a:xfrm>
        </p:spPr>
        <p:txBody>
          <a:bodyPr>
            <a:noAutofit/>
          </a:bodyPr>
          <a:lstStyle/>
          <a:p>
            <a:r>
              <a:rPr lang="en-US" sz="2700" dirty="0">
                <a:effectLst/>
                <a:cs typeface="Arial" panose="020B0604020202020204" pitchFamily="34" charset="0"/>
              </a:rPr>
              <a:t>Challenges and Opportunities </a:t>
            </a:r>
            <a:br>
              <a:rPr lang="en-US" sz="2700" dirty="0">
                <a:effectLst/>
                <a:cs typeface="Arial" panose="020B0604020202020204" pitchFamily="34" charset="0"/>
              </a:rPr>
            </a:br>
            <a:r>
              <a:rPr lang="en-US" sz="2700" dirty="0">
                <a:effectLst/>
                <a:cs typeface="Arial" panose="020B0604020202020204" pitchFamily="34" charset="0"/>
              </a:rPr>
              <a:t>Waste Treatment Plant</a:t>
            </a:r>
            <a:endParaRPr lang="en-ZA" sz="2700" dirty="0">
              <a:effectLst/>
              <a:cs typeface="Arial" panose="020B0604020202020204" pitchFamily="34" charset="0"/>
            </a:endParaRPr>
          </a:p>
        </p:txBody>
      </p:sp>
      <p:graphicFrame>
        <p:nvGraphicFramePr>
          <p:cNvPr id="4" name="Table 4">
            <a:extLst>
              <a:ext uri="{FF2B5EF4-FFF2-40B4-BE49-F238E27FC236}">
                <a16:creationId xmlns:a16="http://schemas.microsoft.com/office/drawing/2014/main" xmlns="" id="{14C24BAC-87A8-8DD3-EAF1-C6B52A7A404B}"/>
              </a:ext>
            </a:extLst>
          </p:cNvPr>
          <p:cNvGraphicFramePr>
            <a:graphicFrameLocks noGrp="1"/>
          </p:cNvGraphicFramePr>
          <p:nvPr>
            <p:ph idx="1"/>
            <p:extLst>
              <p:ext uri="{D42A27DB-BD31-4B8C-83A1-F6EECF244321}">
                <p14:modId xmlns:p14="http://schemas.microsoft.com/office/powerpoint/2010/main" xmlns="" val="1437649972"/>
              </p:ext>
            </p:extLst>
          </p:nvPr>
        </p:nvGraphicFramePr>
        <p:xfrm>
          <a:off x="17527" y="1502815"/>
          <a:ext cx="9126473" cy="2881342"/>
        </p:xfrm>
        <a:graphic>
          <a:graphicData uri="http://schemas.openxmlformats.org/drawingml/2006/table">
            <a:tbl>
              <a:tblPr firstRow="1" bandRow="1">
                <a:tableStyleId>{93296810-A885-4BE3-A3E7-6D5BEEA58F35}</a:tableStyleId>
              </a:tblPr>
              <a:tblGrid>
                <a:gridCol w="1573530">
                  <a:extLst>
                    <a:ext uri="{9D8B030D-6E8A-4147-A177-3AD203B41FA5}">
                      <a16:colId xmlns:a16="http://schemas.microsoft.com/office/drawing/2014/main" xmlns="" val="270519753"/>
                    </a:ext>
                  </a:extLst>
                </a:gridCol>
                <a:gridCol w="4346137">
                  <a:extLst>
                    <a:ext uri="{9D8B030D-6E8A-4147-A177-3AD203B41FA5}">
                      <a16:colId xmlns:a16="http://schemas.microsoft.com/office/drawing/2014/main" xmlns="" val="3975415519"/>
                    </a:ext>
                  </a:extLst>
                </a:gridCol>
                <a:gridCol w="3206806">
                  <a:extLst>
                    <a:ext uri="{9D8B030D-6E8A-4147-A177-3AD203B41FA5}">
                      <a16:colId xmlns:a16="http://schemas.microsoft.com/office/drawing/2014/main" xmlns="" val="4132574292"/>
                    </a:ext>
                  </a:extLst>
                </a:gridCol>
              </a:tblGrid>
              <a:tr h="458115">
                <a:tc>
                  <a:txBody>
                    <a:bodyPr/>
                    <a:lstStyle/>
                    <a:p>
                      <a:r>
                        <a:rPr lang="en-US" sz="1100" dirty="0">
                          <a:solidFill>
                            <a:schemeClr val="tx1"/>
                          </a:solidFill>
                          <a:latin typeface="Arial" panose="020B0604020202020204" pitchFamily="34" charset="0"/>
                          <a:cs typeface="Arial" panose="020B0604020202020204" pitchFamily="34" charset="0"/>
                        </a:rPr>
                        <a:t>Area</a:t>
                      </a:r>
                      <a:endParaRPr lang="en-ZA" sz="1100" dirty="0">
                        <a:solidFill>
                          <a:schemeClr val="tx1"/>
                        </a:solidFill>
                        <a:latin typeface="Arial" panose="020B0604020202020204" pitchFamily="34" charset="0"/>
                        <a:cs typeface="Arial" panose="020B0604020202020204" pitchFamily="34" charset="0"/>
                      </a:endParaRPr>
                    </a:p>
                  </a:txBody>
                  <a:tcPr marL="68580" marR="68580" marT="34290" marB="34290" anchor="ctr">
                    <a:lnL w="19050" cap="flat" cmpd="sng" algn="ctr">
                      <a:solidFill>
                        <a:schemeClr val="accent3"/>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a:txBody>
                    <a:bodyPr/>
                    <a:lstStyle/>
                    <a:p>
                      <a:r>
                        <a:rPr lang="en-US" sz="1100" dirty="0">
                          <a:solidFill>
                            <a:schemeClr val="tx1"/>
                          </a:solidFill>
                          <a:latin typeface="Arial" panose="020B0604020202020204" pitchFamily="34" charset="0"/>
                          <a:cs typeface="Arial" panose="020B0604020202020204" pitchFamily="34" charset="0"/>
                        </a:rPr>
                        <a:t>Challenge</a:t>
                      </a:r>
                      <a:endParaRPr lang="en-ZA" sz="1100" dirty="0">
                        <a:solidFill>
                          <a:schemeClr val="tx1"/>
                        </a:solidFill>
                        <a:latin typeface="Arial" panose="020B0604020202020204" pitchFamily="34" charset="0"/>
                        <a:cs typeface="Arial" panose="020B0604020202020204" pitchFamily="34" charset="0"/>
                      </a:endParaRPr>
                    </a:p>
                  </a:txBody>
                  <a:tcPr marL="68580" marR="68580" marT="34290" marB="3429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a:txBody>
                    <a:bodyPr/>
                    <a:lstStyle/>
                    <a:p>
                      <a:r>
                        <a:rPr lang="en-US" sz="1100" dirty="0">
                          <a:solidFill>
                            <a:schemeClr val="tx1"/>
                          </a:solidFill>
                          <a:latin typeface="Arial" panose="020B0604020202020204" pitchFamily="34" charset="0"/>
                          <a:cs typeface="Arial" panose="020B0604020202020204" pitchFamily="34" charset="0"/>
                        </a:rPr>
                        <a:t>Solutions</a:t>
                      </a:r>
                      <a:endParaRPr lang="en-ZA" sz="1100" dirty="0">
                        <a:solidFill>
                          <a:schemeClr val="tx1"/>
                        </a:solidFill>
                        <a:latin typeface="Arial" panose="020B0604020202020204" pitchFamily="34" charset="0"/>
                        <a:cs typeface="Arial" panose="020B0604020202020204" pitchFamily="34" charset="0"/>
                      </a:endParaRPr>
                    </a:p>
                  </a:txBody>
                  <a:tcPr marL="68580" marR="68580" marT="34290" marB="34290" anchor="ctr">
                    <a:lnL w="19050" cap="flat" cmpd="sng" algn="ctr">
                      <a:solidFill>
                        <a:schemeClr val="bg1"/>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solidFill>
                      <a:schemeClr val="accent3"/>
                    </a:solidFill>
                  </a:tcPr>
                </a:tc>
                <a:extLst>
                  <a:ext uri="{0D108BD9-81ED-4DB2-BD59-A6C34878D82A}">
                    <a16:rowId xmlns:a16="http://schemas.microsoft.com/office/drawing/2014/main" xmlns="" val="2607164922"/>
                  </a:ext>
                </a:extLst>
              </a:tr>
              <a:tr h="24232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ysClr val="windowText" lastClr="000000"/>
                          </a:solidFill>
                          <a:latin typeface="Arial" panose="020B0604020202020204" pitchFamily="34" charset="0"/>
                          <a:cs typeface="Arial" panose="020B0604020202020204" pitchFamily="34" charset="0"/>
                        </a:rPr>
                        <a:t>Dysfunctional Municipality Water Treatment Plant</a:t>
                      </a:r>
                      <a:endParaRPr lang="en-ZA" sz="1100" b="1" dirty="0">
                        <a:solidFill>
                          <a:sysClr val="windowText" lastClr="000000"/>
                        </a:solidFill>
                        <a:latin typeface="Arial" panose="020B0604020202020204" pitchFamily="34" charset="0"/>
                        <a:cs typeface="Arial" panose="020B0604020202020204" pitchFamily="34" charset="0"/>
                      </a:endParaRPr>
                    </a:p>
                    <a:p>
                      <a:endParaRPr lang="en-ZA" sz="1100" dirty="0">
                        <a:latin typeface="Arial" panose="020B0604020202020204" pitchFamily="34" charset="0"/>
                        <a:cs typeface="Arial" panose="020B0604020202020204" pitchFamily="34" charset="0"/>
                      </a:endParaRPr>
                    </a:p>
                  </a:txBody>
                  <a:tcPr marL="68580" marR="68580" marT="34290" marB="3429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accent3"/>
                      </a:solidFill>
                      <a:prstDash val="solid"/>
                      <a:round/>
                      <a:headEnd type="none" w="med" len="med"/>
                      <a:tailEnd type="none" w="med" len="med"/>
                    </a:lnB>
                    <a:solidFill>
                      <a:schemeClr val="bg1"/>
                    </a:solidFill>
                  </a:tcPr>
                </a:tc>
                <a:tc>
                  <a:txBody>
                    <a:bodyPr/>
                    <a:lstStyle/>
                    <a:p>
                      <a:pPr marL="285750" marR="0" lvl="0"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ZA" sz="1100" kern="1200" dirty="0">
                          <a:solidFill>
                            <a:srgbClr val="202122"/>
                          </a:solidFill>
                          <a:effectLst/>
                          <a:latin typeface="Arial" panose="020B0604020202020204" pitchFamily="34" charset="0"/>
                          <a:cs typeface="Arial" panose="020B0604020202020204" pitchFamily="34" charset="0"/>
                        </a:rPr>
                        <a:t>It impacts on the waste disposal system of MAPSEZ investors. </a:t>
                      </a:r>
                    </a:p>
                    <a:p>
                      <a:pPr marL="285750" lvl="0" indent="-285750" algn="just">
                        <a:spcBef>
                          <a:spcPts val="600"/>
                        </a:spcBef>
                        <a:spcAft>
                          <a:spcPts val="600"/>
                        </a:spcAft>
                        <a:buFont typeface="Wingdings" panose="05000000000000000000" pitchFamily="2" charset="2"/>
                        <a:buChar char="§"/>
                      </a:pPr>
                      <a:r>
                        <a:rPr lang="en-ZA" sz="1100" kern="1200" dirty="0">
                          <a:solidFill>
                            <a:srgbClr val="202122"/>
                          </a:solidFill>
                          <a:effectLst/>
                          <a:latin typeface="Arial" panose="020B0604020202020204" pitchFamily="34" charset="0"/>
                          <a:cs typeface="Arial" panose="020B0604020202020204" pitchFamily="34" charset="0"/>
                        </a:rPr>
                        <a:t>This poses a risk of contaminating the town’s water supply (greater Harrismith).</a:t>
                      </a:r>
                    </a:p>
                    <a:p>
                      <a:pPr marL="285750" marR="0" lvl="0"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ZA" sz="1100" kern="1200" dirty="0">
                          <a:solidFill>
                            <a:srgbClr val="202122"/>
                          </a:solidFill>
                          <a:effectLst/>
                          <a:latin typeface="Arial" panose="020B0604020202020204" pitchFamily="34" charset="0"/>
                          <a:cs typeface="Arial" panose="020B0604020202020204" pitchFamily="34" charset="0"/>
                        </a:rPr>
                        <a:t>It also impacts  the environmental and health and safety regulations relating to water treatment plants. </a:t>
                      </a:r>
                    </a:p>
                    <a:p>
                      <a:pPr marL="285750" marR="0" lvl="0"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ZA" sz="1100" kern="1200" dirty="0">
                          <a:solidFill>
                            <a:srgbClr val="202122"/>
                          </a:solidFill>
                          <a:effectLst/>
                          <a:latin typeface="Arial" panose="020B0604020202020204" pitchFamily="34" charset="0"/>
                          <a:ea typeface="+mn-ea"/>
                          <a:cs typeface="Arial" panose="020B0604020202020204" pitchFamily="34" charset="0"/>
                        </a:rPr>
                        <a:t>Adversely </a:t>
                      </a:r>
                      <a:r>
                        <a:rPr lang="en-ZA" sz="1100" dirty="0">
                          <a:solidFill>
                            <a:schemeClr val="dk1"/>
                          </a:solidFill>
                          <a:effectLst/>
                          <a:latin typeface="Arial" panose="020B0604020202020204" pitchFamily="34" charset="0"/>
                          <a:ea typeface="+mn-ea"/>
                          <a:cs typeface="Arial" panose="020B0604020202020204" pitchFamily="34" charset="0"/>
                        </a:rPr>
                        <a:t>affects the approval of plans due to the impact it has to the environment and the factories such as abattoirs who would be obliged to stop operating till the Municipal waste treatment plant is functional.</a:t>
                      </a:r>
                      <a:endParaRPr lang="en-ZA" sz="1100" dirty="0">
                        <a:latin typeface="Arial" panose="020B0604020202020204" pitchFamily="34" charset="0"/>
                        <a:cs typeface="Arial" panose="020B0604020202020204" pitchFamily="34" charset="0"/>
                      </a:endParaRPr>
                    </a:p>
                  </a:txBody>
                  <a:tcPr marL="68580" marR="68580" marT="34290" marB="3429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accent3"/>
                      </a:solidFill>
                      <a:prstDash val="solid"/>
                      <a:round/>
                      <a:headEnd type="none" w="med" len="med"/>
                      <a:tailEnd type="none" w="med" len="med"/>
                    </a:lnB>
                    <a:solidFill>
                      <a:schemeClr val="bg1"/>
                    </a:solidFill>
                  </a:tcPr>
                </a:tc>
                <a:tc>
                  <a:txBody>
                    <a:bodyPr/>
                    <a:lstStyle/>
                    <a:p>
                      <a:pPr marL="171450" lvl="0" indent="-171450" algn="just">
                        <a:spcAft>
                          <a:spcPts val="1200"/>
                        </a:spcAft>
                        <a:buFont typeface="Wingdings" panose="05000000000000000000" pitchFamily="2" charset="2"/>
                        <a:buChar char="§"/>
                      </a:pPr>
                      <a:r>
                        <a:rPr lang="en-GB" sz="1100" dirty="0">
                          <a:latin typeface="Arial" panose="020B0604020202020204" pitchFamily="34" charset="0"/>
                          <a:cs typeface="Arial" panose="020B0604020202020204" pitchFamily="34" charset="0"/>
                        </a:rPr>
                        <a:t>Refurbishment of the waste treatment plant </a:t>
                      </a:r>
                    </a:p>
                    <a:p>
                      <a:pPr marL="171450" lvl="0" indent="-171450" algn="just">
                        <a:spcAft>
                          <a:spcPts val="1200"/>
                        </a:spcAft>
                        <a:buFont typeface="Wingdings" panose="05000000000000000000" pitchFamily="2" charset="2"/>
                        <a:buChar char="§"/>
                      </a:pPr>
                      <a:r>
                        <a:rPr lang="en-GB" sz="1100" dirty="0">
                          <a:latin typeface="Arial" panose="020B0604020202020204" pitchFamily="34" charset="0"/>
                          <a:cs typeface="Arial" panose="020B0604020202020204" pitchFamily="34" charset="0"/>
                        </a:rPr>
                        <a:t>Municipality should implement security measures on a 24hr basis to ensure that the plant is protected from possible vandalism. </a:t>
                      </a:r>
                    </a:p>
                  </a:txBody>
                  <a:tcPr marL="68580" marR="68580" marT="34290" marB="3429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xmlns="" val="1167969309"/>
                  </a:ext>
                </a:extLst>
              </a:tr>
            </a:tbl>
          </a:graphicData>
        </a:graphic>
      </p:graphicFrame>
      <p:sp>
        <p:nvSpPr>
          <p:cNvPr id="5" name="Oval 4">
            <a:extLst>
              <a:ext uri="{FF2B5EF4-FFF2-40B4-BE49-F238E27FC236}">
                <a16:creationId xmlns:a16="http://schemas.microsoft.com/office/drawing/2014/main" xmlns="" id="{3C9F975D-1C5A-395A-E0A5-F9A7DFDB4B93}"/>
              </a:ext>
            </a:extLst>
          </p:cNvPr>
          <p:cNvSpPr/>
          <p:nvPr/>
        </p:nvSpPr>
        <p:spPr>
          <a:xfrm>
            <a:off x="7931510" y="0"/>
            <a:ext cx="1068934" cy="1044700"/>
          </a:xfrm>
          <a:prstGeom prst="ellipse">
            <a:avLst/>
          </a:prstGeom>
          <a:blipFill dpi="0" rotWithShape="1">
            <a:blip r:embed="rId3" cstate="print">
              <a:extLst>
                <a:ext uri="{28A0092B-C50C-407E-A947-70E740481C1C}">
                  <a14:useLocalDpi xmlns:a14="http://schemas.microsoft.com/office/drawing/2010/main" xmlns="" val="0"/>
                </a:ext>
              </a:extLst>
            </a:blip>
            <a:srcRect/>
            <a:stretch>
              <a:fillRect/>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xmlns="" id="{944A5B25-7BDF-C08F-8C03-D4733E65A0F0}"/>
              </a:ext>
            </a:extLst>
          </p:cNvPr>
          <p:cNvSpPr txBox="1"/>
          <p:nvPr/>
        </p:nvSpPr>
        <p:spPr>
          <a:xfrm>
            <a:off x="8590799" y="4645698"/>
            <a:ext cx="626819" cy="369332"/>
          </a:xfrm>
          <a:prstGeom prst="rect">
            <a:avLst/>
          </a:prstGeom>
          <a:noFill/>
        </p:spPr>
        <p:txBody>
          <a:bodyPr wrap="square">
            <a:spAutoFit/>
          </a:bodyPr>
          <a:lstStyle/>
          <a:p>
            <a:r>
              <a:rPr lang="en-ZA" b="1" dirty="0"/>
              <a:t>29</a:t>
            </a:r>
            <a:r>
              <a:rPr lang="en-US" b="1" dirty="0"/>
              <a:t>.</a:t>
            </a:r>
          </a:p>
        </p:txBody>
      </p:sp>
    </p:spTree>
    <p:extLst>
      <p:ext uri="{BB962C8B-B14F-4D97-AF65-F5344CB8AC3E}">
        <p14:creationId xmlns:p14="http://schemas.microsoft.com/office/powerpoint/2010/main" xmlns="" val="2522590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B31AFF-795B-A821-E96C-C15AB6F1EDC6}"/>
              </a:ext>
            </a:extLst>
          </p:cNvPr>
          <p:cNvSpPr>
            <a:spLocks noGrp="1"/>
          </p:cNvSpPr>
          <p:nvPr>
            <p:ph type="title"/>
          </p:nvPr>
        </p:nvSpPr>
        <p:spPr>
          <a:xfrm>
            <a:off x="0" y="281175"/>
            <a:ext cx="8264237" cy="394854"/>
          </a:xfrm>
        </p:spPr>
        <p:txBody>
          <a:bodyPr>
            <a:noAutofit/>
          </a:bodyPr>
          <a:lstStyle/>
          <a:p>
            <a:r>
              <a:rPr lang="en-ZA" sz="2800" dirty="0">
                <a:effectLst/>
                <a:cs typeface="Calibri" panose="020F0502020204030204" pitchFamily="34" charset="0"/>
              </a:rPr>
              <a:t>L</a:t>
            </a:r>
            <a:r>
              <a:rPr lang="en-US" sz="2800" dirty="0">
                <a:effectLst/>
                <a:cs typeface="Calibri" panose="020F0502020204030204" pitchFamily="34" charset="0"/>
              </a:rPr>
              <a:t>ack of Capital Budget </a:t>
            </a:r>
            <a:endParaRPr lang="en-ZA" sz="2800" dirty="0">
              <a:effectLst/>
              <a:cs typeface="Calibri" panose="020F0502020204030204" pitchFamily="34" charset="0"/>
            </a:endParaRPr>
          </a:p>
        </p:txBody>
      </p:sp>
      <p:sp>
        <p:nvSpPr>
          <p:cNvPr id="6" name="TextBox 5">
            <a:extLst>
              <a:ext uri="{FF2B5EF4-FFF2-40B4-BE49-F238E27FC236}">
                <a16:creationId xmlns:a16="http://schemas.microsoft.com/office/drawing/2014/main" xmlns="" id="{98FF2832-9EF8-1D14-F5B7-A957B702F959}"/>
              </a:ext>
            </a:extLst>
          </p:cNvPr>
          <p:cNvSpPr txBox="1"/>
          <p:nvPr/>
        </p:nvSpPr>
        <p:spPr>
          <a:xfrm>
            <a:off x="72922" y="1197405"/>
            <a:ext cx="9071078" cy="3592715"/>
          </a:xfrm>
          <a:prstGeom prst="rect">
            <a:avLst/>
          </a:prstGeom>
          <a:solidFill>
            <a:schemeClr val="bg1"/>
          </a:solidFill>
        </p:spPr>
        <p:txBody>
          <a:bodyPr wrap="square" rtlCol="0">
            <a:spAutoFit/>
          </a:bodyPr>
          <a:lstStyle/>
          <a:p>
            <a:pPr marL="214313" indent="-214313" algn="just">
              <a:lnSpc>
                <a:spcPct val="150000"/>
              </a:lnSpc>
              <a:buFont typeface="Wingdings" panose="05000000000000000000" pitchFamily="2" charset="2"/>
              <a:buChar char="§"/>
            </a:pPr>
            <a:r>
              <a:rPr lang="en-US" sz="1100" dirty="0">
                <a:latin typeface="Arial" panose="020B0604020202020204" pitchFamily="34" charset="0"/>
                <a:cs typeface="Arial" panose="020B0604020202020204" pitchFamily="34" charset="0"/>
              </a:rPr>
              <a:t>The MAPSEZ baseline has never increased since 2017. The R20 mil allocation was initially allocated for the recruitment of the necessary human resources and technical expertise required, however, a huge part of the budget is applied to Security Services and maintenance and repairs. </a:t>
            </a:r>
          </a:p>
          <a:p>
            <a:pPr marL="214313" indent="-214313" algn="just">
              <a:lnSpc>
                <a:spcPct val="150000"/>
              </a:lnSpc>
              <a:buFont typeface="Wingdings" panose="05000000000000000000" pitchFamily="2" charset="2"/>
              <a:buChar char="§"/>
            </a:pPr>
            <a:r>
              <a:rPr lang="en-US" sz="1100" dirty="0">
                <a:latin typeface="Arial" panose="020B0604020202020204" pitchFamily="34" charset="0"/>
                <a:cs typeface="Arial" panose="020B0604020202020204" pitchFamily="34" charset="0"/>
              </a:rPr>
              <a:t>The MAPSEZ has never received capital budget from the Province. There are currently 18 factories which are vacant </a:t>
            </a:r>
            <a:r>
              <a:rPr lang="en-GB" sz="1100" dirty="0">
                <a:latin typeface="Arial" panose="020B0604020202020204" pitchFamily="34" charset="0"/>
                <a:cs typeface="Arial" panose="020B0604020202020204" pitchFamily="34" charset="0"/>
              </a:rPr>
              <a:t>and require refurbishments to make them ready for investor occupation</a:t>
            </a:r>
            <a:r>
              <a:rPr lang="en-US" sz="110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MAPSEZ does not have a capital budget to fund these refurbishments, for the same reason, the SEZ depends on the dtic’s establishment fund for the building of new factories.</a:t>
            </a:r>
          </a:p>
          <a:p>
            <a:pPr>
              <a:lnSpc>
                <a:spcPct val="150000"/>
              </a:lnSpc>
            </a:pPr>
            <a:endParaRPr lang="en-US" sz="1200" dirty="0">
              <a:latin typeface="Arial Nova" panose="020B0504020202020204" pitchFamily="34" charset="0"/>
            </a:endParaRPr>
          </a:p>
          <a:p>
            <a:endParaRPr lang="en-US" sz="1200" dirty="0">
              <a:latin typeface="Arial Nova" panose="020B0504020202020204" pitchFamily="34" charset="0"/>
            </a:endParaRPr>
          </a:p>
          <a:p>
            <a:pPr>
              <a:lnSpc>
                <a:spcPct val="150000"/>
              </a:lnSpc>
            </a:pPr>
            <a:endParaRPr lang="en-US" sz="1200" dirty="0">
              <a:latin typeface="Arial Nova" panose="020B0504020202020204" pitchFamily="34" charset="0"/>
            </a:endParaRPr>
          </a:p>
          <a:p>
            <a:pPr marL="214313" indent="-214313" algn="just">
              <a:lnSpc>
                <a:spcPct val="150000"/>
              </a:lnSpc>
              <a:buFont typeface="Arial" panose="020B0604020202020204" pitchFamily="34" charset="0"/>
              <a:buChar char="•"/>
            </a:pPr>
            <a:r>
              <a:rPr lang="en-US" sz="1100" dirty="0">
                <a:latin typeface="Arial" panose="020B0604020202020204" pitchFamily="34" charset="0"/>
                <a:cs typeface="Arial" panose="020B0604020202020204" pitchFamily="34" charset="0"/>
              </a:rPr>
              <a:t>According to the newly approved Memorandum of Incorporation of the MAPSEZ, the transfer of control of assets is anticipated to be finalized between the FDC and SEZ during the 2022/23 financial year to enable the MAPSEZ to operate independently and to generate its own revenue.</a:t>
            </a:r>
          </a:p>
          <a:p>
            <a:pPr marL="214313" indent="-214313" algn="just">
              <a:lnSpc>
                <a:spcPct val="150000"/>
              </a:lnSpc>
              <a:buFont typeface="Arial" panose="020B0604020202020204" pitchFamily="34" charset="0"/>
              <a:buChar char="•"/>
            </a:pPr>
            <a:r>
              <a:rPr lang="en-US" sz="1100" dirty="0">
                <a:latin typeface="Arial" panose="020B0604020202020204" pitchFamily="34" charset="0"/>
                <a:cs typeface="Arial" panose="020B0604020202020204" pitchFamily="34" charset="0"/>
              </a:rPr>
              <a:t>There are critical processes and activities that will inevitably require funding such a ITC systems, Built Environment expertise, Operational staff, Business Analysts, Architect, Property and Facilities Management</a:t>
            </a:r>
          </a:p>
        </p:txBody>
      </p:sp>
      <p:pic>
        <p:nvPicPr>
          <p:cNvPr id="4" name="Picture 3">
            <a:extLst>
              <a:ext uri="{FF2B5EF4-FFF2-40B4-BE49-F238E27FC236}">
                <a16:creationId xmlns:a16="http://schemas.microsoft.com/office/drawing/2014/main" xmlns="" id="{733744A7-C4C1-F317-9E14-9676375D47F1}"/>
              </a:ext>
            </a:extLst>
          </p:cNvPr>
          <p:cNvPicPr>
            <a:picLocks noChangeAspect="1"/>
          </p:cNvPicPr>
          <p:nvPr/>
        </p:nvPicPr>
        <p:blipFill>
          <a:blip r:embed="rId2" cstate="print"/>
          <a:stretch>
            <a:fillRect/>
          </a:stretch>
        </p:blipFill>
        <p:spPr>
          <a:xfrm>
            <a:off x="601670" y="2826722"/>
            <a:ext cx="8354308" cy="661258"/>
          </a:xfrm>
          <a:prstGeom prst="rect">
            <a:avLst/>
          </a:prstGeom>
        </p:spPr>
      </p:pic>
      <p:sp>
        <p:nvSpPr>
          <p:cNvPr id="5" name="Oval 4">
            <a:extLst>
              <a:ext uri="{FF2B5EF4-FFF2-40B4-BE49-F238E27FC236}">
                <a16:creationId xmlns:a16="http://schemas.microsoft.com/office/drawing/2014/main" xmlns="" id="{04D7BAA1-BB3C-38B8-D6E8-7983D434A082}"/>
              </a:ext>
            </a:extLst>
          </p:cNvPr>
          <p:cNvSpPr/>
          <p:nvPr/>
        </p:nvSpPr>
        <p:spPr>
          <a:xfrm>
            <a:off x="7931510" y="0"/>
            <a:ext cx="1068934" cy="1044700"/>
          </a:xfrm>
          <a:prstGeom prst="ellipse">
            <a:avLst/>
          </a:prstGeom>
          <a:blipFill dpi="0" rotWithShape="1">
            <a:blip r:embed="rId3" cstate="print">
              <a:extLst>
                <a:ext uri="{28A0092B-C50C-407E-A947-70E740481C1C}">
                  <a14:useLocalDpi xmlns:a14="http://schemas.microsoft.com/office/drawing/2010/main" xmlns="" val="0"/>
                </a:ext>
              </a:extLst>
            </a:blip>
            <a:srcRect/>
            <a:stretch>
              <a:fillRect/>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4E4FC126-602D-BC68-2562-A00794A65F6D}"/>
              </a:ext>
            </a:extLst>
          </p:cNvPr>
          <p:cNvSpPr txBox="1"/>
          <p:nvPr/>
        </p:nvSpPr>
        <p:spPr>
          <a:xfrm>
            <a:off x="8590799" y="4645698"/>
            <a:ext cx="626819" cy="369332"/>
          </a:xfrm>
          <a:prstGeom prst="rect">
            <a:avLst/>
          </a:prstGeom>
          <a:noFill/>
        </p:spPr>
        <p:txBody>
          <a:bodyPr wrap="square">
            <a:spAutoFit/>
          </a:bodyPr>
          <a:lstStyle/>
          <a:p>
            <a:r>
              <a:rPr lang="en-ZA" b="1" dirty="0"/>
              <a:t>30</a:t>
            </a:r>
            <a:r>
              <a:rPr lang="en-US" b="1" dirty="0"/>
              <a:t>.</a:t>
            </a:r>
          </a:p>
        </p:txBody>
      </p:sp>
    </p:spTree>
    <p:extLst>
      <p:ext uri="{BB962C8B-B14F-4D97-AF65-F5344CB8AC3E}">
        <p14:creationId xmlns:p14="http://schemas.microsoft.com/office/powerpoint/2010/main" xmlns="" val="3192664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B31AFF-795B-A821-E96C-C15AB6F1EDC6}"/>
              </a:ext>
            </a:extLst>
          </p:cNvPr>
          <p:cNvSpPr>
            <a:spLocks noGrp="1"/>
          </p:cNvSpPr>
          <p:nvPr>
            <p:ph type="title"/>
          </p:nvPr>
        </p:nvSpPr>
        <p:spPr>
          <a:xfrm>
            <a:off x="0" y="281175"/>
            <a:ext cx="8264237" cy="394854"/>
          </a:xfrm>
        </p:spPr>
        <p:txBody>
          <a:bodyPr>
            <a:noAutofit/>
          </a:bodyPr>
          <a:lstStyle/>
          <a:p>
            <a:r>
              <a:rPr lang="en-ZA" sz="2800" dirty="0">
                <a:effectLst/>
                <a:cs typeface="Calibri" panose="020F0502020204030204" pitchFamily="34" charset="0"/>
              </a:rPr>
              <a:t>L</a:t>
            </a:r>
            <a:r>
              <a:rPr lang="en-US" sz="2800" dirty="0">
                <a:effectLst/>
                <a:cs typeface="Calibri" panose="020F0502020204030204" pitchFamily="34" charset="0"/>
              </a:rPr>
              <a:t>ack of Capacity</a:t>
            </a:r>
            <a:endParaRPr lang="en-ZA" sz="2800" dirty="0">
              <a:effectLst/>
              <a:cs typeface="Calibri" panose="020F0502020204030204" pitchFamily="34" charset="0"/>
            </a:endParaRPr>
          </a:p>
        </p:txBody>
      </p:sp>
      <p:sp>
        <p:nvSpPr>
          <p:cNvPr id="3" name="Content Placeholder 15">
            <a:extLst>
              <a:ext uri="{FF2B5EF4-FFF2-40B4-BE49-F238E27FC236}">
                <a16:creationId xmlns:a16="http://schemas.microsoft.com/office/drawing/2014/main" xmlns="" id="{E744819F-7E60-8751-387C-0A2DFF9E70C2}"/>
              </a:ext>
            </a:extLst>
          </p:cNvPr>
          <p:cNvSpPr>
            <a:spLocks noGrp="1"/>
          </p:cNvSpPr>
          <p:nvPr>
            <p:ph idx="1"/>
          </p:nvPr>
        </p:nvSpPr>
        <p:spPr>
          <a:xfrm>
            <a:off x="28623" y="1334064"/>
            <a:ext cx="4419294" cy="3512215"/>
          </a:xfrm>
          <a:solidFill>
            <a:schemeClr val="bg1"/>
          </a:solidFill>
          <a:ln>
            <a:solidFill>
              <a:schemeClr val="bg1"/>
            </a:solidFill>
          </a:ln>
        </p:spPr>
        <p:txBody>
          <a:bodyPr>
            <a:normAutofit fontScale="70000" lnSpcReduction="20000"/>
          </a:bodyPr>
          <a:lstStyle/>
          <a:p>
            <a:pPr marL="0" lvl="0" indent="0" algn="just">
              <a:lnSpc>
                <a:spcPct val="150000"/>
              </a:lnSpc>
              <a:buNone/>
            </a:pPr>
            <a:r>
              <a:rPr lang="en-US" sz="1900" b="1" dirty="0">
                <a:solidFill>
                  <a:schemeClr val="tx1"/>
                </a:solidFill>
                <a:latin typeface="Arial" panose="020B0604020202020204" pitchFamily="34" charset="0"/>
                <a:cs typeface="Arial" panose="020B0604020202020204" pitchFamily="34" charset="0"/>
              </a:rPr>
              <a:t>Challenge - Interim Organizational Structure </a:t>
            </a:r>
          </a:p>
          <a:p>
            <a:pPr lvl="0" algn="just">
              <a:lnSpc>
                <a:spcPct val="150000"/>
              </a:lnSpc>
              <a:buFont typeface="Wingdings" panose="05000000000000000000" pitchFamily="2" charset="2"/>
              <a:buChar char="§"/>
            </a:pPr>
            <a:r>
              <a:rPr lang="en-US" sz="1900" dirty="0">
                <a:latin typeface="Arial" panose="020B0604020202020204" pitchFamily="34" charset="0"/>
                <a:cs typeface="Arial" panose="020B0604020202020204" pitchFamily="34" charset="0"/>
              </a:rPr>
              <a:t>An</a:t>
            </a:r>
            <a:r>
              <a:rPr lang="en-US" sz="1900" b="0" dirty="0">
                <a:solidFill>
                  <a:schemeClr val="tx1"/>
                </a:solidFill>
                <a:latin typeface="Arial" panose="020B0604020202020204" pitchFamily="34" charset="0"/>
                <a:cs typeface="Arial" panose="020B0604020202020204" pitchFamily="34" charset="0"/>
              </a:rPr>
              <a:t> Interim Organizational Structure with 53 posts was approved by the MAPSEZ Board in August 2017.</a:t>
            </a:r>
          </a:p>
          <a:p>
            <a:pPr lvl="0" algn="just">
              <a:lnSpc>
                <a:spcPct val="150000"/>
              </a:lnSpc>
              <a:buFont typeface="Wingdings" panose="05000000000000000000" pitchFamily="2" charset="2"/>
              <a:buChar char="§"/>
            </a:pPr>
            <a:r>
              <a:rPr lang="en-US" sz="1900" b="0" dirty="0">
                <a:solidFill>
                  <a:schemeClr val="tx1"/>
                </a:solidFill>
                <a:latin typeface="Arial" panose="020B0604020202020204" pitchFamily="34" charset="0"/>
                <a:cs typeface="Arial" panose="020B0604020202020204" pitchFamily="34" charset="0"/>
              </a:rPr>
              <a:t>Seven of those posts were prioritized to be filled in 2018, but were not filled due to budgetary constraints. </a:t>
            </a:r>
          </a:p>
          <a:p>
            <a:pPr lvl="0" algn="just">
              <a:lnSpc>
                <a:spcPct val="150000"/>
              </a:lnSpc>
              <a:buFont typeface="Wingdings" panose="05000000000000000000" pitchFamily="2" charset="2"/>
              <a:buChar char="§"/>
            </a:pPr>
            <a:r>
              <a:rPr lang="en-US" sz="1900" b="0" dirty="0">
                <a:solidFill>
                  <a:schemeClr val="tx1"/>
                </a:solidFill>
                <a:latin typeface="Arial" panose="020B0604020202020204" pitchFamily="34" charset="0"/>
                <a:cs typeface="Arial" panose="020B0604020202020204" pitchFamily="34" charset="0"/>
              </a:rPr>
              <a:t>From 2017 to 2019 SEZ functioned with six employees.</a:t>
            </a:r>
            <a:endParaRPr lang="en-ZA" sz="1900" b="0" dirty="0">
              <a:solidFill>
                <a:schemeClr val="tx1"/>
              </a:solidFill>
              <a:latin typeface="Arial" panose="020B0604020202020204" pitchFamily="34" charset="0"/>
              <a:cs typeface="Arial" panose="020B0604020202020204" pitchFamily="34" charset="0"/>
            </a:endParaRPr>
          </a:p>
          <a:p>
            <a:pPr lvl="0" algn="just">
              <a:lnSpc>
                <a:spcPct val="150000"/>
              </a:lnSpc>
              <a:buFont typeface="Wingdings" panose="05000000000000000000" pitchFamily="2" charset="2"/>
              <a:buChar char="§"/>
            </a:pPr>
            <a:r>
              <a:rPr lang="en-US" sz="1900" b="0" dirty="0">
                <a:solidFill>
                  <a:schemeClr val="tx1"/>
                </a:solidFill>
                <a:latin typeface="Arial" panose="020B0604020202020204" pitchFamily="34" charset="0"/>
                <a:cs typeface="Arial" panose="020B0604020202020204" pitchFamily="34" charset="0"/>
              </a:rPr>
              <a:t>At present the SEZ </a:t>
            </a:r>
            <a:r>
              <a:rPr lang="en-US" sz="1900" dirty="0">
                <a:latin typeface="Arial" panose="020B0604020202020204" pitchFamily="34" charset="0"/>
                <a:cs typeface="Arial" panose="020B0604020202020204" pitchFamily="34" charset="0"/>
              </a:rPr>
              <a:t>has thirteen employees (2 Executives and 1 Manager)</a:t>
            </a:r>
            <a:endParaRPr lang="en-ZA" sz="1900" b="0" dirty="0">
              <a:solidFill>
                <a:schemeClr val="tx1"/>
              </a:solidFill>
              <a:latin typeface="Arial" panose="020B0604020202020204" pitchFamily="34" charset="0"/>
              <a:cs typeface="Arial" panose="020B0604020202020204" pitchFamily="34" charset="0"/>
            </a:endParaRPr>
          </a:p>
        </p:txBody>
      </p:sp>
      <p:sp>
        <p:nvSpPr>
          <p:cNvPr id="5" name="Content Placeholder 15">
            <a:extLst>
              <a:ext uri="{FF2B5EF4-FFF2-40B4-BE49-F238E27FC236}">
                <a16:creationId xmlns:a16="http://schemas.microsoft.com/office/drawing/2014/main" xmlns="" id="{E55EB998-633C-9A50-29FF-23A95D2E7C40}"/>
              </a:ext>
            </a:extLst>
          </p:cNvPr>
          <p:cNvSpPr txBox="1">
            <a:spLocks/>
          </p:cNvSpPr>
          <p:nvPr/>
        </p:nvSpPr>
        <p:spPr>
          <a:xfrm>
            <a:off x="4565603" y="1350109"/>
            <a:ext cx="4549774" cy="3512216"/>
          </a:xfrm>
          <a:prstGeom prst="rect">
            <a:avLst/>
          </a:prstGeom>
          <a:solidFill>
            <a:schemeClr val="bg1"/>
          </a:solidFill>
          <a:ln>
            <a:solidFill>
              <a:schemeClr val="accent6">
                <a:lumMod val="20000"/>
                <a:lumOff val="8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Font typeface="Arial" pitchFamily="34" charset="0"/>
              <a:buNone/>
            </a:pPr>
            <a:r>
              <a:rPr lang="en-US" sz="1400" b="1" dirty="0">
                <a:latin typeface="Arial" panose="020B0604020202020204" pitchFamily="34" charset="0"/>
                <a:cs typeface="Arial" panose="020B0604020202020204" pitchFamily="34" charset="0"/>
              </a:rPr>
              <a:t>Solution – Funding </a:t>
            </a:r>
          </a:p>
          <a:p>
            <a:pPr algn="just">
              <a:lnSpc>
                <a:spcPct val="150000"/>
              </a:lnSpc>
              <a:buFont typeface="Wingdings" panose="05000000000000000000" pitchFamily="2" charset="2"/>
              <a:buChar char="§"/>
            </a:pPr>
            <a:r>
              <a:rPr lang="en-US" sz="1400" dirty="0">
                <a:latin typeface="Arial" panose="020B0604020202020204" pitchFamily="34" charset="0"/>
                <a:cs typeface="Arial" panose="020B0604020202020204" pitchFamily="34" charset="0"/>
              </a:rPr>
              <a:t>Increase of Operational budget for the 2023/2024 financial year to fund MAPSEZ Operations and capacity requirements </a:t>
            </a:r>
          </a:p>
        </p:txBody>
      </p:sp>
      <p:sp>
        <p:nvSpPr>
          <p:cNvPr id="4" name="Oval 3">
            <a:extLst>
              <a:ext uri="{FF2B5EF4-FFF2-40B4-BE49-F238E27FC236}">
                <a16:creationId xmlns:a16="http://schemas.microsoft.com/office/drawing/2014/main" xmlns="" id="{CE946B28-A4B7-5A2B-3097-E135195A233A}"/>
              </a:ext>
            </a:extLst>
          </p:cNvPr>
          <p:cNvSpPr/>
          <p:nvPr/>
        </p:nvSpPr>
        <p:spPr>
          <a:xfrm>
            <a:off x="7931510" y="0"/>
            <a:ext cx="1068934" cy="1044700"/>
          </a:xfrm>
          <a:prstGeom prst="ellipse">
            <a:avLst/>
          </a:prstGeom>
          <a:blipFill dpi="0" rotWithShape="1">
            <a:blip r:embed="rId2" cstate="print">
              <a:extLst>
                <a:ext uri="{28A0092B-C50C-407E-A947-70E740481C1C}">
                  <a14:useLocalDpi xmlns:a14="http://schemas.microsoft.com/office/drawing/2010/main" xmlns="" val="0"/>
                </a:ext>
              </a:extLst>
            </a:blip>
            <a:srcRect/>
            <a:stretch>
              <a:fillRect/>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xmlns="" id="{C4863975-D854-204E-DE64-BF056CC10B20}"/>
              </a:ext>
            </a:extLst>
          </p:cNvPr>
          <p:cNvSpPr txBox="1"/>
          <p:nvPr/>
        </p:nvSpPr>
        <p:spPr>
          <a:xfrm>
            <a:off x="8590799" y="4645698"/>
            <a:ext cx="626819" cy="369332"/>
          </a:xfrm>
          <a:prstGeom prst="rect">
            <a:avLst/>
          </a:prstGeom>
          <a:noFill/>
        </p:spPr>
        <p:txBody>
          <a:bodyPr wrap="square">
            <a:spAutoFit/>
          </a:bodyPr>
          <a:lstStyle/>
          <a:p>
            <a:r>
              <a:rPr lang="en-ZA" b="1" dirty="0"/>
              <a:t>31</a:t>
            </a:r>
            <a:r>
              <a:rPr lang="en-US" b="1" dirty="0"/>
              <a:t>.</a:t>
            </a:r>
          </a:p>
        </p:txBody>
      </p:sp>
    </p:spTree>
    <p:extLst>
      <p:ext uri="{BB962C8B-B14F-4D97-AF65-F5344CB8AC3E}">
        <p14:creationId xmlns:p14="http://schemas.microsoft.com/office/powerpoint/2010/main" xmlns="" val="3974980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B31AFF-795B-A821-E96C-C15AB6F1EDC6}"/>
              </a:ext>
            </a:extLst>
          </p:cNvPr>
          <p:cNvSpPr>
            <a:spLocks noGrp="1"/>
          </p:cNvSpPr>
          <p:nvPr>
            <p:ph type="title"/>
          </p:nvPr>
        </p:nvSpPr>
        <p:spPr>
          <a:xfrm>
            <a:off x="0" y="281175"/>
            <a:ext cx="8264237" cy="394854"/>
          </a:xfrm>
        </p:spPr>
        <p:txBody>
          <a:bodyPr>
            <a:noAutofit/>
          </a:bodyPr>
          <a:lstStyle/>
          <a:p>
            <a:r>
              <a:rPr lang="en-US" sz="2500" dirty="0">
                <a:effectLst/>
                <a:cs typeface="Calibri" panose="020F0502020204030204" pitchFamily="34" charset="0"/>
              </a:rPr>
              <a:t>Future plans or initiatives </a:t>
            </a:r>
            <a:br>
              <a:rPr lang="en-US" sz="2500" dirty="0">
                <a:effectLst/>
                <a:cs typeface="Calibri" panose="020F0502020204030204" pitchFamily="34" charset="0"/>
              </a:rPr>
            </a:br>
            <a:r>
              <a:rPr lang="en-US" sz="2500" dirty="0">
                <a:effectLst/>
                <a:cs typeface="Calibri" panose="020F0502020204030204" pitchFamily="34" charset="0"/>
              </a:rPr>
              <a:t>to expand and attract investors</a:t>
            </a:r>
            <a:endParaRPr lang="en-ZA" sz="2500" dirty="0">
              <a:effectLst/>
              <a:cs typeface="Calibri" panose="020F0502020204030204" pitchFamily="34" charset="0"/>
            </a:endParaRPr>
          </a:p>
        </p:txBody>
      </p:sp>
      <p:sp>
        <p:nvSpPr>
          <p:cNvPr id="3" name="Content Placeholder 2">
            <a:extLst>
              <a:ext uri="{FF2B5EF4-FFF2-40B4-BE49-F238E27FC236}">
                <a16:creationId xmlns:a16="http://schemas.microsoft.com/office/drawing/2014/main" xmlns="" id="{6935EB6D-0BEE-9B2F-7674-56C8C425237C}"/>
              </a:ext>
            </a:extLst>
          </p:cNvPr>
          <p:cNvSpPr>
            <a:spLocks noGrp="1"/>
          </p:cNvSpPr>
          <p:nvPr>
            <p:ph idx="1"/>
          </p:nvPr>
        </p:nvSpPr>
        <p:spPr>
          <a:xfrm>
            <a:off x="134405" y="1350110"/>
            <a:ext cx="9009595" cy="3314500"/>
          </a:xfrm>
          <a:solidFill>
            <a:schemeClr val="bg1"/>
          </a:solidFill>
          <a:ln>
            <a:solidFill>
              <a:schemeClr val="bg1"/>
            </a:solidFill>
          </a:ln>
        </p:spPr>
        <p:txBody>
          <a:bodyPr anchor="ctr">
            <a:normAutofit lnSpcReduction="10000"/>
          </a:bodyPr>
          <a:lstStyle/>
          <a:p>
            <a:pPr algn="just">
              <a:spcAft>
                <a:spcPts val="600"/>
              </a:spcAft>
              <a:buFont typeface="Wingdings" panose="05000000000000000000" pitchFamily="2" charset="2"/>
              <a:buChar char="§"/>
            </a:pPr>
            <a:r>
              <a:rPr lang="en-US" sz="1400" b="1" u="sng" dirty="0">
                <a:latin typeface="Arial" panose="020B0604020202020204" pitchFamily="34" charset="0"/>
                <a:cs typeface="Arial" panose="020B0604020202020204" pitchFamily="34" charset="0"/>
              </a:rPr>
              <a:t>Customs Control Access Permit</a:t>
            </a:r>
          </a:p>
          <a:p>
            <a:pPr lvl="1" algn="just">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MAPSEZ has commenced the process of applying for a Customs Control Access(CCA) Permit. This permit will enable the Zone to accommodate bonded goods and also attract logistics and warehousing companies to invest in the Zone.</a:t>
            </a:r>
          </a:p>
          <a:p>
            <a:pPr algn="just">
              <a:spcAft>
                <a:spcPts val="600"/>
              </a:spcAft>
              <a:buFont typeface="Wingdings" panose="05000000000000000000" pitchFamily="2" charset="2"/>
              <a:buChar char="§"/>
            </a:pPr>
            <a:r>
              <a:rPr lang="en-US" sz="1400" b="1" u="sng" dirty="0">
                <a:latin typeface="Arial" panose="020B0604020202020204" pitchFamily="34" charset="0"/>
                <a:cs typeface="Arial" panose="020B0604020202020204" pitchFamily="34" charset="0"/>
              </a:rPr>
              <a:t>Presidential Projects</a:t>
            </a:r>
          </a:p>
          <a:p>
            <a:pPr lvl="1" algn="just">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Through the District Development Model Committee, the MAPSEZ has begun to engage with the committee to seize the opportunity of attracting Anchor tenants from the Presidential projects.</a:t>
            </a:r>
          </a:p>
          <a:p>
            <a:pPr algn="just">
              <a:spcAft>
                <a:spcPts val="600"/>
              </a:spcAft>
              <a:buFont typeface="Wingdings" panose="05000000000000000000" pitchFamily="2" charset="2"/>
              <a:buChar char="§"/>
            </a:pPr>
            <a:r>
              <a:rPr lang="en-US" sz="1400" b="1" u="sng" dirty="0">
                <a:latin typeface="Arial" panose="020B0604020202020204" pitchFamily="34" charset="0"/>
                <a:cs typeface="Arial" panose="020B0604020202020204" pitchFamily="34" charset="0"/>
              </a:rPr>
              <a:t>Refurbishment of existing Factories</a:t>
            </a:r>
          </a:p>
          <a:p>
            <a:pPr lvl="1" algn="just">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MAPSEZ requires to refurbish 18 existing factories that belonged to the FDC at the time of designation. These factories are not occupied and require extensive refurbishments. We have submitted our request to the Provincial Treasury for capex funding to refurbish the factories. </a:t>
            </a:r>
          </a:p>
          <a:p>
            <a:pPr lvl="1" algn="just">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aim is to enable the MAPSEZ to have readily available factories by SEZ investors.  </a:t>
            </a:r>
          </a:p>
        </p:txBody>
      </p:sp>
      <p:sp>
        <p:nvSpPr>
          <p:cNvPr id="4" name="Oval 3">
            <a:extLst>
              <a:ext uri="{FF2B5EF4-FFF2-40B4-BE49-F238E27FC236}">
                <a16:creationId xmlns:a16="http://schemas.microsoft.com/office/drawing/2014/main" xmlns="" id="{DD5606B1-D74B-516A-8D7C-108ED2A70D38}"/>
              </a:ext>
            </a:extLst>
          </p:cNvPr>
          <p:cNvSpPr/>
          <p:nvPr/>
        </p:nvSpPr>
        <p:spPr>
          <a:xfrm>
            <a:off x="7931510" y="0"/>
            <a:ext cx="1068934" cy="1044700"/>
          </a:xfrm>
          <a:prstGeom prst="ellipse">
            <a:avLst/>
          </a:prstGeom>
          <a:blipFill dpi="0" rotWithShape="1">
            <a:blip r:embed="rId2" cstate="print">
              <a:extLst>
                <a:ext uri="{28A0092B-C50C-407E-A947-70E740481C1C}">
                  <a14:useLocalDpi xmlns:a14="http://schemas.microsoft.com/office/drawing/2010/main" xmlns="" val="0"/>
                </a:ext>
              </a:extLst>
            </a:blip>
            <a:srcRect/>
            <a:stretch>
              <a:fillRect/>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xmlns="" id="{A5476E7D-9DE2-D4DC-4534-98C8F1E13C9E}"/>
              </a:ext>
            </a:extLst>
          </p:cNvPr>
          <p:cNvSpPr txBox="1"/>
          <p:nvPr/>
        </p:nvSpPr>
        <p:spPr>
          <a:xfrm>
            <a:off x="8590799" y="4645698"/>
            <a:ext cx="626819" cy="369332"/>
          </a:xfrm>
          <a:prstGeom prst="rect">
            <a:avLst/>
          </a:prstGeom>
          <a:noFill/>
        </p:spPr>
        <p:txBody>
          <a:bodyPr wrap="square">
            <a:spAutoFit/>
          </a:bodyPr>
          <a:lstStyle/>
          <a:p>
            <a:r>
              <a:rPr lang="en-ZA" b="1" dirty="0"/>
              <a:t>32</a:t>
            </a:r>
            <a:r>
              <a:rPr lang="en-US" b="1" dirty="0"/>
              <a:t>.</a:t>
            </a:r>
          </a:p>
        </p:txBody>
      </p:sp>
    </p:spTree>
    <p:extLst>
      <p:ext uri="{BB962C8B-B14F-4D97-AF65-F5344CB8AC3E}">
        <p14:creationId xmlns:p14="http://schemas.microsoft.com/office/powerpoint/2010/main" xmlns="" val="3918629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B31AFF-795B-A821-E96C-C15AB6F1EDC6}"/>
              </a:ext>
            </a:extLst>
          </p:cNvPr>
          <p:cNvSpPr>
            <a:spLocks noGrp="1"/>
          </p:cNvSpPr>
          <p:nvPr>
            <p:ph type="title"/>
          </p:nvPr>
        </p:nvSpPr>
        <p:spPr>
          <a:xfrm>
            <a:off x="0" y="281175"/>
            <a:ext cx="8264237" cy="394854"/>
          </a:xfrm>
        </p:spPr>
        <p:txBody>
          <a:bodyPr>
            <a:noAutofit/>
          </a:bodyPr>
          <a:lstStyle/>
          <a:p>
            <a:r>
              <a:rPr lang="en-US" sz="2500" dirty="0">
                <a:effectLst/>
                <a:cs typeface="Calibri" panose="020F0502020204030204" pitchFamily="34" charset="0"/>
              </a:rPr>
              <a:t>Future plans or initiatives </a:t>
            </a:r>
            <a:br>
              <a:rPr lang="en-US" sz="2500" dirty="0">
                <a:effectLst/>
                <a:cs typeface="Calibri" panose="020F0502020204030204" pitchFamily="34" charset="0"/>
              </a:rPr>
            </a:br>
            <a:r>
              <a:rPr lang="en-US" sz="2500" dirty="0">
                <a:effectLst/>
                <a:cs typeface="Calibri" panose="020F0502020204030204" pitchFamily="34" charset="0"/>
              </a:rPr>
              <a:t>to expand and attract investors</a:t>
            </a:r>
            <a:endParaRPr lang="en-ZA" sz="2500" dirty="0">
              <a:effectLst/>
              <a:cs typeface="Calibri" panose="020F0502020204030204" pitchFamily="34" charset="0"/>
            </a:endParaRPr>
          </a:p>
        </p:txBody>
      </p:sp>
      <p:sp>
        <p:nvSpPr>
          <p:cNvPr id="3" name="Content Placeholder 2">
            <a:extLst>
              <a:ext uri="{FF2B5EF4-FFF2-40B4-BE49-F238E27FC236}">
                <a16:creationId xmlns:a16="http://schemas.microsoft.com/office/drawing/2014/main" xmlns="" id="{6935EB6D-0BEE-9B2F-7674-56C8C425237C}"/>
              </a:ext>
            </a:extLst>
          </p:cNvPr>
          <p:cNvSpPr>
            <a:spLocks noGrp="1"/>
          </p:cNvSpPr>
          <p:nvPr>
            <p:ph idx="1"/>
          </p:nvPr>
        </p:nvSpPr>
        <p:spPr>
          <a:xfrm>
            <a:off x="143555" y="1325416"/>
            <a:ext cx="9000445" cy="3664919"/>
          </a:xfrm>
          <a:solidFill>
            <a:schemeClr val="bg1"/>
          </a:solidFill>
          <a:ln>
            <a:solidFill>
              <a:schemeClr val="bg1"/>
            </a:solidFill>
          </a:ln>
        </p:spPr>
        <p:txBody>
          <a:bodyPr anchor="ctr">
            <a:normAutofit/>
          </a:bodyPr>
          <a:lstStyle/>
          <a:p>
            <a:pPr marL="228600" indent="-171450" algn="just">
              <a:spcAft>
                <a:spcPts val="600"/>
              </a:spcAft>
              <a:buFont typeface="Wingdings" panose="05000000000000000000" pitchFamily="2" charset="2"/>
              <a:buChar char="§"/>
            </a:pPr>
            <a:r>
              <a:rPr lang="en-US" sz="1400" b="1" u="sng" dirty="0">
                <a:latin typeface="Arial" panose="020B0604020202020204" pitchFamily="34" charset="0"/>
                <a:cs typeface="Arial" panose="020B0604020202020204" pitchFamily="34" charset="0"/>
              </a:rPr>
              <a:t>Support to SMMEs</a:t>
            </a:r>
          </a:p>
          <a:p>
            <a:pPr lvl="1" algn="just">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Refurbishment some of the existing factories to convert and partition them into smaller sizes in order to accommodate SMMEs. </a:t>
            </a:r>
          </a:p>
          <a:p>
            <a:pPr lvl="1" algn="just">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Participation of SMME’s in the value chain of new MAPSEZ investors through value added benefits i.e. by products for further beneficiation and services </a:t>
            </a:r>
          </a:p>
          <a:p>
            <a:pPr algn="just">
              <a:spcAft>
                <a:spcPts val="600"/>
              </a:spcAft>
              <a:buFont typeface="Wingdings" panose="05000000000000000000" pitchFamily="2" charset="2"/>
              <a:buChar char="§"/>
            </a:pPr>
            <a:r>
              <a:rPr lang="en-US" sz="1400" b="1" u="sng" dirty="0">
                <a:latin typeface="Arial" panose="020B0604020202020204" pitchFamily="34" charset="0"/>
                <a:cs typeface="Arial" panose="020B0604020202020204" pitchFamily="34" charset="0"/>
              </a:rPr>
              <a:t>Multi Purpose Center</a:t>
            </a:r>
            <a:endParaRPr lang="en-US" sz="1400" b="1" dirty="0">
              <a:latin typeface="Arial" panose="020B0604020202020204" pitchFamily="34" charset="0"/>
              <a:cs typeface="Arial" panose="020B0604020202020204" pitchFamily="34" charset="0"/>
            </a:endParaRPr>
          </a:p>
          <a:p>
            <a:pPr lvl="1" algn="just">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We are planning to establish a Multi purpose center once funding is made available. This center will house amongst others a conference center, training facilities, One Stop Shop etc. These amenities including the selling of advertising space along the N5 highway will also assist in generating additional  revenue.</a:t>
            </a:r>
          </a:p>
          <a:p>
            <a:pPr algn="just">
              <a:spcAft>
                <a:spcPts val="600"/>
              </a:spcAft>
            </a:pPr>
            <a:r>
              <a:rPr lang="en-US" sz="1400" b="1" u="sng" dirty="0">
                <a:latin typeface="Arial" panose="020B0604020202020204" pitchFamily="34" charset="0"/>
                <a:cs typeface="Arial" panose="020B0604020202020204" pitchFamily="34" charset="0"/>
              </a:rPr>
              <a:t>Smart City </a:t>
            </a:r>
          </a:p>
          <a:p>
            <a:pPr lvl="1" algn="just">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Creation of a smart city in collaboration with the Municipality and other relevant Departments. </a:t>
            </a:r>
          </a:p>
          <a:p>
            <a:pPr algn="just">
              <a:spcAft>
                <a:spcPts val="600"/>
              </a:spcAft>
            </a:pPr>
            <a:endParaRPr lang="en-US" sz="1200" b="1" dirty="0">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xmlns="" id="{DA910DFF-31DE-9B0C-DEE0-9FA66DCBE9CF}"/>
              </a:ext>
            </a:extLst>
          </p:cNvPr>
          <p:cNvSpPr/>
          <p:nvPr/>
        </p:nvSpPr>
        <p:spPr>
          <a:xfrm>
            <a:off x="7931510" y="0"/>
            <a:ext cx="1068934" cy="1044700"/>
          </a:xfrm>
          <a:prstGeom prst="ellipse">
            <a:avLst/>
          </a:prstGeom>
          <a:blipFill dpi="0" rotWithShape="1">
            <a:blip r:embed="rId2" cstate="print">
              <a:extLst>
                <a:ext uri="{28A0092B-C50C-407E-A947-70E740481C1C}">
                  <a14:useLocalDpi xmlns:a14="http://schemas.microsoft.com/office/drawing/2010/main" xmlns="" val="0"/>
                </a:ext>
              </a:extLst>
            </a:blip>
            <a:srcRect/>
            <a:stretch>
              <a:fillRect/>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xmlns="" id="{2447805F-3417-3BD7-BCDE-4AE14344CB6C}"/>
              </a:ext>
            </a:extLst>
          </p:cNvPr>
          <p:cNvSpPr txBox="1"/>
          <p:nvPr/>
        </p:nvSpPr>
        <p:spPr>
          <a:xfrm>
            <a:off x="8590799" y="4645698"/>
            <a:ext cx="626819" cy="369332"/>
          </a:xfrm>
          <a:prstGeom prst="rect">
            <a:avLst/>
          </a:prstGeom>
          <a:noFill/>
        </p:spPr>
        <p:txBody>
          <a:bodyPr wrap="square">
            <a:spAutoFit/>
          </a:bodyPr>
          <a:lstStyle/>
          <a:p>
            <a:r>
              <a:rPr lang="en-US" b="1" dirty="0"/>
              <a:t>33.</a:t>
            </a:r>
          </a:p>
        </p:txBody>
      </p:sp>
    </p:spTree>
    <p:extLst>
      <p:ext uri="{BB962C8B-B14F-4D97-AF65-F5344CB8AC3E}">
        <p14:creationId xmlns:p14="http://schemas.microsoft.com/office/powerpoint/2010/main" xmlns="" val="3842663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F0E163-7822-F688-0D08-3C70ECD0510B}"/>
              </a:ext>
            </a:extLst>
          </p:cNvPr>
          <p:cNvSpPr>
            <a:spLocks noGrp="1"/>
          </p:cNvSpPr>
          <p:nvPr>
            <p:ph type="title"/>
          </p:nvPr>
        </p:nvSpPr>
        <p:spPr>
          <a:xfrm>
            <a:off x="311727" y="273844"/>
            <a:ext cx="8203623" cy="405029"/>
          </a:xfrm>
        </p:spPr>
        <p:txBody>
          <a:bodyPr>
            <a:noAutofit/>
          </a:bodyPr>
          <a:lstStyle/>
          <a:p>
            <a:r>
              <a:rPr lang="en-US" sz="2800" dirty="0">
                <a:effectLst/>
                <a:latin typeface="Calibri" panose="020F0502020204030204" pitchFamily="34" charset="0"/>
                <a:cs typeface="Calibri" panose="020F0502020204030204" pitchFamily="34" charset="0"/>
              </a:rPr>
              <a:t>Special Concessions</a:t>
            </a:r>
            <a:endParaRPr lang="en-ZA" sz="2800" dirty="0">
              <a:effectLst/>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A04D34F0-5EAC-F88A-3366-964A361CFBFC}"/>
              </a:ext>
            </a:extLst>
          </p:cNvPr>
          <p:cNvSpPr>
            <a:spLocks noGrp="1"/>
          </p:cNvSpPr>
          <p:nvPr>
            <p:ph idx="1"/>
          </p:nvPr>
        </p:nvSpPr>
        <p:spPr>
          <a:xfrm>
            <a:off x="155863" y="1502815"/>
            <a:ext cx="8832273" cy="2137870"/>
          </a:xfrm>
          <a:solidFill>
            <a:schemeClr val="bg1"/>
          </a:solidFill>
        </p:spPr>
        <p:txBody>
          <a:bodyPr>
            <a:normAutofit lnSpcReduction="10000"/>
          </a:bodyPr>
          <a:lstStyle/>
          <a:p>
            <a:pPr algn="just">
              <a:spcAft>
                <a:spcPts val="6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SEZ Tax incentives </a:t>
            </a:r>
          </a:p>
          <a:p>
            <a:pPr algn="just">
              <a:spcAft>
                <a:spcPts val="6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Offering of below market related rentals to tenants</a:t>
            </a:r>
          </a:p>
          <a:p>
            <a:pPr algn="just">
              <a:spcAft>
                <a:spcPts val="6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Holiday Rentals</a:t>
            </a:r>
          </a:p>
          <a:p>
            <a:pPr algn="just">
              <a:spcAft>
                <a:spcPts val="6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Low escalation rates</a:t>
            </a:r>
          </a:p>
          <a:p>
            <a:pPr algn="just">
              <a:spcAft>
                <a:spcPts val="6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Conferencing facilities at a discounted rate</a:t>
            </a:r>
            <a:endParaRPr lang="en-ZA" sz="2000" dirty="0">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xmlns="" id="{498C11DD-3454-8EB1-5568-367CA9078319}"/>
              </a:ext>
            </a:extLst>
          </p:cNvPr>
          <p:cNvSpPr/>
          <p:nvPr/>
        </p:nvSpPr>
        <p:spPr>
          <a:xfrm>
            <a:off x="7931510" y="0"/>
            <a:ext cx="1068934" cy="1044700"/>
          </a:xfrm>
          <a:prstGeom prst="ellipse">
            <a:avLst/>
          </a:prstGeom>
          <a:blipFill dpi="0" rotWithShape="1">
            <a:blip r:embed="rId2" cstate="print">
              <a:extLst>
                <a:ext uri="{28A0092B-C50C-407E-A947-70E740481C1C}">
                  <a14:useLocalDpi xmlns:a14="http://schemas.microsoft.com/office/drawing/2010/main" xmlns="" val="0"/>
                </a:ext>
              </a:extLst>
            </a:blip>
            <a:srcRect/>
            <a:stretch>
              <a:fillRect/>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xmlns="" id="{3756FCF3-4426-59B0-4780-66C40487D103}"/>
              </a:ext>
            </a:extLst>
          </p:cNvPr>
          <p:cNvSpPr txBox="1"/>
          <p:nvPr/>
        </p:nvSpPr>
        <p:spPr>
          <a:xfrm>
            <a:off x="8590799" y="4645698"/>
            <a:ext cx="626819" cy="369332"/>
          </a:xfrm>
          <a:prstGeom prst="rect">
            <a:avLst/>
          </a:prstGeom>
          <a:noFill/>
        </p:spPr>
        <p:txBody>
          <a:bodyPr wrap="square">
            <a:spAutoFit/>
          </a:bodyPr>
          <a:lstStyle/>
          <a:p>
            <a:r>
              <a:rPr lang="en-ZA" b="1" dirty="0"/>
              <a:t>34</a:t>
            </a:r>
            <a:r>
              <a:rPr lang="en-US" b="1" dirty="0"/>
              <a:t>.</a:t>
            </a:r>
          </a:p>
        </p:txBody>
      </p:sp>
    </p:spTree>
    <p:extLst>
      <p:ext uri="{BB962C8B-B14F-4D97-AF65-F5344CB8AC3E}">
        <p14:creationId xmlns:p14="http://schemas.microsoft.com/office/powerpoint/2010/main" xmlns="" val="432025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720" y="121768"/>
            <a:ext cx="8093363" cy="916230"/>
          </a:xfrm>
        </p:spPr>
        <p:txBody>
          <a:bodyPr>
            <a:normAutofit/>
          </a:bodyPr>
          <a:lstStyle/>
          <a:p>
            <a:r>
              <a:rPr lang="en-US" sz="2800" dirty="0"/>
              <a:t>Origins of MAPSEZ</a:t>
            </a:r>
          </a:p>
        </p:txBody>
      </p:sp>
      <p:sp>
        <p:nvSpPr>
          <p:cNvPr id="7" name="Oval 6">
            <a:extLst>
              <a:ext uri="{FF2B5EF4-FFF2-40B4-BE49-F238E27FC236}">
                <a16:creationId xmlns:a16="http://schemas.microsoft.com/office/drawing/2014/main" xmlns="" id="{0C23BEDF-1E88-C4D0-B096-B10EC32A0E68}"/>
              </a:ext>
            </a:extLst>
          </p:cNvPr>
          <p:cNvSpPr/>
          <p:nvPr/>
        </p:nvSpPr>
        <p:spPr>
          <a:xfrm>
            <a:off x="7931510" y="0"/>
            <a:ext cx="1068934" cy="1044700"/>
          </a:xfrm>
          <a:prstGeom prst="ellipse">
            <a:avLst/>
          </a:prstGeom>
          <a:blipFill dpi="0" rotWithShape="1">
            <a:blip r:embed="rId2" cstate="print">
              <a:extLst>
                <a:ext uri="{28A0092B-C50C-407E-A947-70E740481C1C}">
                  <a14:useLocalDpi xmlns:a14="http://schemas.microsoft.com/office/drawing/2010/main" xmlns="" val="0"/>
                </a:ext>
              </a:extLst>
            </a:blip>
            <a:srcRect/>
            <a:stretch>
              <a:fillRect/>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Content Placeholder 3">
            <a:extLst>
              <a:ext uri="{FF2B5EF4-FFF2-40B4-BE49-F238E27FC236}">
                <a16:creationId xmlns:a16="http://schemas.microsoft.com/office/drawing/2014/main" xmlns="" id="{C2BA3241-E065-D55A-564B-5FF3C6F1974A}"/>
              </a:ext>
            </a:extLst>
          </p:cNvPr>
          <p:cNvGraphicFramePr>
            <a:graphicFrameLocks noGrp="1"/>
          </p:cNvGraphicFramePr>
          <p:nvPr>
            <p:ph idx="1"/>
            <p:extLst>
              <p:ext uri="{D42A27DB-BD31-4B8C-83A1-F6EECF244321}">
                <p14:modId xmlns:p14="http://schemas.microsoft.com/office/powerpoint/2010/main" xmlns="" val="2397025374"/>
              </p:ext>
            </p:extLst>
          </p:nvPr>
        </p:nvGraphicFramePr>
        <p:xfrm>
          <a:off x="937164" y="1173170"/>
          <a:ext cx="7605165" cy="3841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xmlns="" id="{EE695DF2-2473-9DB8-BA61-E9713FF3566C}"/>
              </a:ext>
            </a:extLst>
          </p:cNvPr>
          <p:cNvSpPr txBox="1"/>
          <p:nvPr/>
        </p:nvSpPr>
        <p:spPr>
          <a:xfrm>
            <a:off x="8590799" y="4645698"/>
            <a:ext cx="626819" cy="369332"/>
          </a:xfrm>
          <a:prstGeom prst="rect">
            <a:avLst/>
          </a:prstGeom>
          <a:noFill/>
        </p:spPr>
        <p:txBody>
          <a:bodyPr wrap="square">
            <a:spAutoFit/>
          </a:bodyPr>
          <a:lstStyle/>
          <a:p>
            <a:r>
              <a:rPr lang="en-US" b="1" dirty="0"/>
              <a:t>3.</a:t>
            </a:r>
          </a:p>
        </p:txBody>
      </p:sp>
    </p:spTree>
    <p:extLst>
      <p:ext uri="{BB962C8B-B14F-4D97-AF65-F5344CB8AC3E}">
        <p14:creationId xmlns:p14="http://schemas.microsoft.com/office/powerpoint/2010/main" xmlns="" val="402533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93363" cy="916230"/>
          </a:xfrm>
        </p:spPr>
        <p:txBody>
          <a:bodyPr>
            <a:normAutofit/>
          </a:bodyPr>
          <a:lstStyle/>
          <a:p>
            <a:r>
              <a:rPr lang="en-US" sz="2800" dirty="0"/>
              <a:t>Objectives</a:t>
            </a:r>
          </a:p>
        </p:txBody>
      </p:sp>
      <p:sp>
        <p:nvSpPr>
          <p:cNvPr id="7" name="Oval 6">
            <a:extLst>
              <a:ext uri="{FF2B5EF4-FFF2-40B4-BE49-F238E27FC236}">
                <a16:creationId xmlns:a16="http://schemas.microsoft.com/office/drawing/2014/main" xmlns="" id="{0C23BEDF-1E88-C4D0-B096-B10EC32A0E68}"/>
              </a:ext>
            </a:extLst>
          </p:cNvPr>
          <p:cNvSpPr/>
          <p:nvPr/>
        </p:nvSpPr>
        <p:spPr>
          <a:xfrm>
            <a:off x="7931510" y="0"/>
            <a:ext cx="1068934" cy="1044700"/>
          </a:xfrm>
          <a:prstGeom prst="ellipse">
            <a:avLst/>
          </a:prstGeom>
          <a:blipFill dpi="0" rotWithShape="1">
            <a:blip r:embed="rId2" cstate="print">
              <a:extLst>
                <a:ext uri="{28A0092B-C50C-407E-A947-70E740481C1C}">
                  <a14:useLocalDpi xmlns:a14="http://schemas.microsoft.com/office/drawing/2010/main" xmlns="" val="0"/>
                </a:ext>
              </a:extLst>
            </a:blip>
            <a:srcRect/>
            <a:stretch>
              <a:fillRect/>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3">
            <a:extLst>
              <a:ext uri="{FF2B5EF4-FFF2-40B4-BE49-F238E27FC236}">
                <a16:creationId xmlns:a16="http://schemas.microsoft.com/office/drawing/2014/main" xmlns="" id="{199C38EA-B889-31C1-E92E-9678F7A3C3A6}"/>
              </a:ext>
            </a:extLst>
          </p:cNvPr>
          <p:cNvGraphicFramePr>
            <a:graphicFrameLocks noGrp="1"/>
          </p:cNvGraphicFramePr>
          <p:nvPr>
            <p:extLst>
              <p:ext uri="{D42A27DB-BD31-4B8C-83A1-F6EECF244321}">
                <p14:modId xmlns:p14="http://schemas.microsoft.com/office/powerpoint/2010/main" xmlns="" val="2384430358"/>
              </p:ext>
            </p:extLst>
          </p:nvPr>
        </p:nvGraphicFramePr>
        <p:xfrm>
          <a:off x="143555" y="1350110"/>
          <a:ext cx="8856890" cy="3423060"/>
        </p:xfrm>
        <a:graphic>
          <a:graphicData uri="http://schemas.openxmlformats.org/drawingml/2006/table">
            <a:tbl>
              <a:tblPr firstRow="1" bandRow="1">
                <a:tableStyleId>{5C22544A-7EE6-4342-B048-85BDC9FD1C3A}</a:tableStyleId>
              </a:tblPr>
              <a:tblGrid>
                <a:gridCol w="8856890">
                  <a:extLst>
                    <a:ext uri="{9D8B030D-6E8A-4147-A177-3AD203B41FA5}">
                      <a16:colId xmlns:a16="http://schemas.microsoft.com/office/drawing/2014/main" xmlns="" val="3526872181"/>
                    </a:ext>
                  </a:extLst>
                </a:gridCol>
              </a:tblGrid>
              <a:tr h="3423060">
                <a:tc>
                  <a:txBody>
                    <a:bodyPr/>
                    <a:lstStyle/>
                    <a:p>
                      <a:pPr marL="285750" marR="0" lvl="0"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ZA" sz="1800" b="0" dirty="0">
                          <a:solidFill>
                            <a:schemeClr val="tx1"/>
                          </a:solidFill>
                          <a:latin typeface="Arial" panose="020B0604020202020204" pitchFamily="34" charset="0"/>
                          <a:ea typeface="Abadi MT Condensed Extra Bold" charset="0"/>
                          <a:cs typeface="Arial" panose="020B0604020202020204" pitchFamily="34" charset="0"/>
                        </a:rPr>
                        <a:t>Attract foreign direct investment to accelerate exports and imports for economic growth and job creation</a:t>
                      </a:r>
                    </a:p>
                    <a:p>
                      <a:pPr marL="285750" marR="0" lvl="0"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GB" sz="1800" b="0" dirty="0">
                          <a:solidFill>
                            <a:schemeClr val="tx1"/>
                          </a:solidFill>
                          <a:latin typeface="Arial" panose="020B0604020202020204" pitchFamily="34" charset="0"/>
                          <a:cs typeface="Arial" panose="020B0604020202020204" pitchFamily="34" charset="0"/>
                        </a:rPr>
                        <a:t>To develop world class infrastructure in support of  targeted economic activities</a:t>
                      </a:r>
                    </a:p>
                    <a:p>
                      <a:pPr marL="285750" marR="0" lvl="0"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1800" b="0" dirty="0">
                          <a:solidFill>
                            <a:schemeClr val="tx1"/>
                          </a:solidFill>
                          <a:latin typeface="Arial" panose="020B0604020202020204" pitchFamily="34" charset="0"/>
                          <a:ea typeface="Abadi MT Condensed Extra Bold" charset="0"/>
                          <a:cs typeface="Arial" panose="020B0604020202020204" pitchFamily="34" charset="0"/>
                        </a:rPr>
                        <a:t>To stimulate social economic benefits for regional development</a:t>
                      </a:r>
                      <a:endParaRPr lang="en-GB" sz="1800" b="0" dirty="0">
                        <a:solidFill>
                          <a:schemeClr val="tx1"/>
                        </a:solidFill>
                      </a:endParaRPr>
                    </a:p>
                    <a:p>
                      <a:pPr marL="285750" marR="0" lvl="0"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ZA" sz="1800" b="0" dirty="0">
                          <a:solidFill>
                            <a:schemeClr val="tx1"/>
                          </a:solidFill>
                          <a:latin typeface="Arial" panose="020B0604020202020204" pitchFamily="34" charset="0"/>
                          <a:ea typeface="Abadi MT Condensed Extra Bold" charset="0"/>
                          <a:cs typeface="Arial" panose="020B0604020202020204" pitchFamily="34" charset="0"/>
                        </a:rPr>
                        <a:t>To establish manufacturing opportunities and creating regional and international trade environment</a:t>
                      </a:r>
                      <a:endParaRPr lang="en-GB" sz="1800" b="1" dirty="0">
                        <a:solidFill>
                          <a:schemeClr val="tx1"/>
                        </a:solidFill>
                      </a:endParaRPr>
                    </a:p>
                    <a:p>
                      <a:pPr marL="285750" marR="0" lvl="0"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1800" b="0" dirty="0">
                          <a:solidFill>
                            <a:schemeClr val="tx1"/>
                          </a:solidFill>
                          <a:latin typeface="Arial" panose="020B0604020202020204" pitchFamily="34" charset="0"/>
                          <a:ea typeface="Abadi MT Condensed Extra Bold" charset="0"/>
                          <a:cs typeface="Arial" panose="020B0604020202020204" pitchFamily="34" charset="0"/>
                        </a:rPr>
                        <a:t>To encourage beneficiation activities that promote value added benefits creating</a:t>
                      </a:r>
                      <a:r>
                        <a:rPr lang="en-ZA" sz="1800" b="0" dirty="0">
                          <a:solidFill>
                            <a:schemeClr val="tx1"/>
                          </a:solidFill>
                          <a:latin typeface="Arial" panose="020B0604020202020204" pitchFamily="34" charset="0"/>
                          <a:ea typeface="Abadi MT Condensed Extra Bold" charset="0"/>
                          <a:cs typeface="Arial" panose="020B0604020202020204" pitchFamily="34" charset="0"/>
                        </a:rPr>
                        <a:t> a prosperous trade city and functional trade ecosystem</a:t>
                      </a:r>
                      <a:endParaRPr lang="en-GB" sz="1800" b="0" dirty="0">
                        <a:solidFill>
                          <a:schemeClr val="tx1"/>
                        </a:solidFill>
                      </a:endParaRPr>
                    </a:p>
                  </a:txBody>
                  <a:tcPr anchor="ctr">
                    <a:solidFill>
                      <a:schemeClr val="bg1"/>
                    </a:solidFill>
                  </a:tcPr>
                </a:tc>
                <a:extLst>
                  <a:ext uri="{0D108BD9-81ED-4DB2-BD59-A6C34878D82A}">
                    <a16:rowId xmlns:a16="http://schemas.microsoft.com/office/drawing/2014/main" xmlns="" val="4194915078"/>
                  </a:ext>
                </a:extLst>
              </a:tr>
            </a:tbl>
          </a:graphicData>
        </a:graphic>
      </p:graphicFrame>
      <p:sp>
        <p:nvSpPr>
          <p:cNvPr id="4" name="TextBox 3">
            <a:extLst>
              <a:ext uri="{FF2B5EF4-FFF2-40B4-BE49-F238E27FC236}">
                <a16:creationId xmlns:a16="http://schemas.microsoft.com/office/drawing/2014/main" xmlns="" id="{B59D37DD-CE8B-8D61-0248-B18A7DF95C87}"/>
              </a:ext>
            </a:extLst>
          </p:cNvPr>
          <p:cNvSpPr txBox="1"/>
          <p:nvPr/>
        </p:nvSpPr>
        <p:spPr>
          <a:xfrm>
            <a:off x="8542330" y="4767769"/>
            <a:ext cx="626819" cy="369332"/>
          </a:xfrm>
          <a:prstGeom prst="rect">
            <a:avLst/>
          </a:prstGeom>
          <a:noFill/>
        </p:spPr>
        <p:txBody>
          <a:bodyPr wrap="square">
            <a:spAutoFit/>
          </a:bodyPr>
          <a:lstStyle/>
          <a:p>
            <a:r>
              <a:rPr lang="en-US" b="1" dirty="0"/>
              <a:t>4.</a:t>
            </a:r>
          </a:p>
        </p:txBody>
      </p:sp>
    </p:spTree>
    <p:extLst>
      <p:ext uri="{BB962C8B-B14F-4D97-AF65-F5344CB8AC3E}">
        <p14:creationId xmlns:p14="http://schemas.microsoft.com/office/powerpoint/2010/main" xmlns="" val="2786507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77" y="128470"/>
            <a:ext cx="8093363" cy="916230"/>
          </a:xfrm>
        </p:spPr>
        <p:txBody>
          <a:bodyPr>
            <a:normAutofit/>
          </a:bodyPr>
          <a:lstStyle/>
          <a:p>
            <a:r>
              <a:rPr lang="en-US" sz="2800" dirty="0"/>
              <a:t>Governance </a:t>
            </a:r>
            <a:r>
              <a:rPr lang="en-US" sz="3200" dirty="0"/>
              <a:t> </a:t>
            </a:r>
          </a:p>
        </p:txBody>
      </p:sp>
      <p:sp>
        <p:nvSpPr>
          <p:cNvPr id="7" name="Oval 6">
            <a:extLst>
              <a:ext uri="{FF2B5EF4-FFF2-40B4-BE49-F238E27FC236}">
                <a16:creationId xmlns:a16="http://schemas.microsoft.com/office/drawing/2014/main" xmlns="" id="{0C23BEDF-1E88-C4D0-B096-B10EC32A0E68}"/>
              </a:ext>
            </a:extLst>
          </p:cNvPr>
          <p:cNvSpPr/>
          <p:nvPr/>
        </p:nvSpPr>
        <p:spPr>
          <a:xfrm>
            <a:off x="7931510" y="0"/>
            <a:ext cx="1068934" cy="1044700"/>
          </a:xfrm>
          <a:prstGeom prst="ellipse">
            <a:avLst/>
          </a:prstGeom>
          <a:blipFill dpi="0" rotWithShape="1">
            <a:blip r:embed="rId2" cstate="print">
              <a:extLst>
                <a:ext uri="{28A0092B-C50C-407E-A947-70E740481C1C}">
                  <a14:useLocalDpi xmlns:a14="http://schemas.microsoft.com/office/drawing/2010/main" xmlns="" val="0"/>
                </a:ext>
              </a:extLst>
            </a:blip>
            <a:srcRect/>
            <a:stretch>
              <a:fillRect/>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61AC44AC-EE51-4A8A-E25D-A75FE34973E4}"/>
              </a:ext>
            </a:extLst>
          </p:cNvPr>
          <p:cNvSpPr txBox="1"/>
          <p:nvPr/>
        </p:nvSpPr>
        <p:spPr>
          <a:xfrm>
            <a:off x="71777" y="1157620"/>
            <a:ext cx="9000445" cy="3877985"/>
          </a:xfrm>
          <a:prstGeom prst="rect">
            <a:avLst/>
          </a:prstGeom>
          <a:solidFill>
            <a:schemeClr val="bg1"/>
          </a:solidFill>
        </p:spPr>
        <p:txBody>
          <a:bodyPr wrap="square" anchor="ctr">
            <a:spAutoFit/>
          </a:bodyPr>
          <a:lstStyle/>
          <a:p>
            <a:pPr algn="just"/>
            <a:r>
              <a:rPr lang="en-US" sz="1200" b="1" u="sng" dirty="0">
                <a:solidFill>
                  <a:srgbClr val="000000"/>
                </a:solidFill>
                <a:latin typeface="Arial" panose="020B0604020202020204" pitchFamily="34" charset="0"/>
                <a:cs typeface="Arial" panose="020B0604020202020204" pitchFamily="34" charset="0"/>
              </a:rPr>
              <a:t>Appointment of Board Members </a:t>
            </a:r>
          </a:p>
          <a:p>
            <a:pPr algn="just"/>
            <a:endParaRPr lang="en-US" sz="1200" b="1" u="sng" dirty="0">
              <a:solidFill>
                <a:srgbClr val="000000"/>
              </a:solidFill>
              <a:latin typeface="Arial" panose="020B0604020202020204" pitchFamily="34" charset="0"/>
              <a:cs typeface="Arial" panose="020B0604020202020204" pitchFamily="34" charset="0"/>
            </a:endParaRPr>
          </a:p>
          <a:p>
            <a:pPr marL="171450" indent="-171450" algn="just">
              <a:spcBef>
                <a:spcPts val="60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 previous MAPSEZ Board was appointed during May 2019 and served for a duration of 3 (THREE) years. </a:t>
            </a:r>
          </a:p>
          <a:p>
            <a:pPr marL="171450" indent="-171450" algn="just">
              <a:spcBef>
                <a:spcPts val="60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Subsequent to a resolution made by the Member of Executive Council (“</a:t>
            </a:r>
            <a:r>
              <a:rPr lang="en-US" sz="1200" b="1" dirty="0">
                <a:latin typeface="Arial" panose="020B0604020202020204" pitchFamily="34" charset="0"/>
                <a:cs typeface="Arial" panose="020B0604020202020204" pitchFamily="34" charset="0"/>
              </a:rPr>
              <a:t>MEC</a:t>
            </a:r>
            <a:r>
              <a:rPr lang="en-US" sz="1200" dirty="0">
                <a:latin typeface="Arial" panose="020B0604020202020204" pitchFamily="34" charset="0"/>
                <a:cs typeface="Arial" panose="020B0604020202020204" pitchFamily="34" charset="0"/>
              </a:rPr>
              <a:t>”) of the Free State Economic, Small Business Development, Tourism and Environmental Affairs (“</a:t>
            </a:r>
            <a:r>
              <a:rPr lang="en-US" sz="1200" b="1" dirty="0">
                <a:latin typeface="Arial" panose="020B0604020202020204" pitchFamily="34" charset="0"/>
                <a:cs typeface="Arial" panose="020B0604020202020204" pitchFamily="34" charset="0"/>
              </a:rPr>
              <a:t>DESTEA</a:t>
            </a:r>
            <a:r>
              <a:rPr lang="en-US" sz="1200" dirty="0">
                <a:latin typeface="Arial" panose="020B0604020202020204" pitchFamily="34" charset="0"/>
                <a:cs typeface="Arial" panose="020B0604020202020204" pitchFamily="34" charset="0"/>
              </a:rPr>
              <a:t>”) dated 30 June 2021 a decision was made to dissolve the aforementioned board. </a:t>
            </a:r>
          </a:p>
          <a:p>
            <a:pPr marL="171450" indent="-171450" algn="just">
              <a:spcBef>
                <a:spcPts val="600"/>
              </a:spcBef>
              <a:spcAft>
                <a:spcPts val="600"/>
              </a:spcAft>
              <a:buFont typeface="Arial" panose="020B0604020202020204" pitchFamily="34" charset="0"/>
              <a:buChar char="•"/>
            </a:pPr>
            <a:r>
              <a:rPr lang="en-US" sz="1200" dirty="0" smtClean="0">
                <a:solidFill>
                  <a:srgbClr val="000000"/>
                </a:solidFill>
                <a:latin typeface="Arial" panose="020B0604020202020204" pitchFamily="34" charset="0"/>
                <a:cs typeface="Arial" panose="020B0604020202020204" pitchFamily="34" charset="0"/>
              </a:rPr>
              <a:t>After the dissolution of the board, an </a:t>
            </a:r>
            <a:r>
              <a:rPr lang="en-US" sz="1200" dirty="0">
                <a:solidFill>
                  <a:srgbClr val="000000"/>
                </a:solidFill>
                <a:latin typeface="Arial" panose="020B0604020202020204" pitchFamily="34" charset="0"/>
                <a:cs typeface="Arial" panose="020B0604020202020204" pitchFamily="34" charset="0"/>
              </a:rPr>
              <a:t>interim Board was appointed </a:t>
            </a:r>
            <a:r>
              <a:rPr lang="en-US" sz="1200" dirty="0" smtClean="0">
                <a:solidFill>
                  <a:srgbClr val="000000"/>
                </a:solidFill>
                <a:latin typeface="Arial" panose="020B0604020202020204" pitchFamily="34" charset="0"/>
                <a:cs typeface="Arial" panose="020B0604020202020204" pitchFamily="34" charset="0"/>
              </a:rPr>
              <a:t>in December </a:t>
            </a:r>
            <a:r>
              <a:rPr lang="en-US" sz="1200" dirty="0">
                <a:solidFill>
                  <a:srgbClr val="000000"/>
                </a:solidFill>
                <a:latin typeface="Arial" panose="020B0604020202020204" pitchFamily="34" charset="0"/>
                <a:cs typeface="Arial" panose="020B0604020202020204" pitchFamily="34" charset="0"/>
              </a:rPr>
              <a:t>2021, </a:t>
            </a:r>
            <a:r>
              <a:rPr lang="en-US" sz="1200" dirty="0" smtClean="0">
                <a:solidFill>
                  <a:srgbClr val="000000"/>
                </a:solidFill>
                <a:latin typeface="Arial" panose="020B0604020202020204" pitchFamily="34" charset="0"/>
                <a:cs typeface="Arial" panose="020B0604020202020204" pitchFamily="34" charset="0"/>
              </a:rPr>
              <a:t>and </a:t>
            </a:r>
            <a:r>
              <a:rPr lang="en-US" sz="1200" dirty="0">
                <a:solidFill>
                  <a:srgbClr val="000000"/>
                </a:solidFill>
                <a:latin typeface="Arial" panose="020B0604020202020204" pitchFamily="34" charset="0"/>
                <a:cs typeface="Arial" panose="020B0604020202020204" pitchFamily="34" charset="0"/>
              </a:rPr>
              <a:t>a permanent Board was appointed </a:t>
            </a:r>
            <a:r>
              <a:rPr lang="en-US" sz="1200" dirty="0" smtClean="0">
                <a:solidFill>
                  <a:srgbClr val="000000"/>
                </a:solidFill>
                <a:latin typeface="Arial" panose="020B0604020202020204" pitchFamily="34" charset="0"/>
                <a:cs typeface="Arial" panose="020B0604020202020204" pitchFamily="34" charset="0"/>
              </a:rPr>
              <a:t>in November </a:t>
            </a:r>
            <a:r>
              <a:rPr lang="en-US" sz="1200" dirty="0">
                <a:solidFill>
                  <a:srgbClr val="000000"/>
                </a:solidFill>
                <a:latin typeface="Arial" panose="020B0604020202020204" pitchFamily="34" charset="0"/>
                <a:cs typeface="Arial" panose="020B0604020202020204" pitchFamily="34" charset="0"/>
              </a:rPr>
              <a:t>2022.  </a:t>
            </a:r>
            <a:endParaRPr lang="en-ZA" sz="1400" dirty="0">
              <a:solidFill>
                <a:srgbClr val="000000"/>
              </a:solidFill>
              <a:latin typeface="Arial" panose="020B0604020202020204" pitchFamily="34" charset="0"/>
              <a:cs typeface="Arial" panose="020B0604020202020204" pitchFamily="34" charset="0"/>
            </a:endParaRPr>
          </a:p>
          <a:p>
            <a:pPr algn="just"/>
            <a:r>
              <a:rPr lang="en-ZA" sz="1200" b="1" u="sng" strike="noStrike" baseline="0" dirty="0">
                <a:solidFill>
                  <a:srgbClr val="000000"/>
                </a:solidFill>
                <a:latin typeface="Arial" panose="020B0604020202020204" pitchFamily="34" charset="0"/>
                <a:cs typeface="Arial" panose="020B0604020202020204" pitchFamily="34" charset="0"/>
              </a:rPr>
              <a:t>Memorandum of Incorporation </a:t>
            </a:r>
          </a:p>
          <a:p>
            <a:pPr marL="285750" indent="-285750" algn="just">
              <a:buFont typeface="Wingdings" panose="05000000000000000000" pitchFamily="2" charset="2"/>
              <a:buChar char="§"/>
            </a:pPr>
            <a:endParaRPr lang="en-ZA" sz="1200" strike="noStrike" baseline="0" dirty="0">
              <a:solidFill>
                <a:srgbClr val="000000"/>
              </a:solidFill>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
            </a:pPr>
            <a:r>
              <a:rPr lang="en-US" sz="1200" b="1" i="0" u="none" strike="noStrike" baseline="0" dirty="0">
                <a:solidFill>
                  <a:srgbClr val="000000"/>
                </a:solidFill>
                <a:latin typeface="Arial" panose="020B0604020202020204" pitchFamily="34" charset="0"/>
                <a:cs typeface="Arial" panose="020B0604020202020204" pitchFamily="34" charset="0"/>
              </a:rPr>
              <a:t>The memorandum of incorporation (“MOI”) of the MAP-SEZ has been amended in order to adequately address Regulation 15 of the Governance Regulations which provides that – </a:t>
            </a:r>
          </a:p>
          <a:p>
            <a:endParaRPr lang="en-ZA" sz="1200" b="1" i="0" u="none" strike="noStrike" baseline="0" dirty="0">
              <a:solidFill>
                <a:srgbClr val="000000"/>
              </a:solidFill>
              <a:latin typeface="Arial" panose="020B0604020202020204" pitchFamily="34" charset="0"/>
              <a:cs typeface="Arial" panose="020B0604020202020204" pitchFamily="34" charset="0"/>
            </a:endParaRPr>
          </a:p>
          <a:p>
            <a:pPr algn="ctr"/>
            <a:r>
              <a:rPr lang="en-US" sz="1200" b="0" i="0" u="none" strike="noStrike" baseline="0" dirty="0">
                <a:latin typeface="Arial" panose="020B0604020202020204" pitchFamily="34" charset="0"/>
                <a:cs typeface="Arial" panose="020B0604020202020204" pitchFamily="34" charset="0"/>
              </a:rPr>
              <a:t>“</a:t>
            </a:r>
            <a:r>
              <a:rPr lang="en-US" sz="1200" b="0" i="1" u="none" strike="noStrike" baseline="0" dirty="0">
                <a:latin typeface="Arial" panose="020B0604020202020204" pitchFamily="34" charset="0"/>
                <a:cs typeface="Arial" panose="020B0604020202020204" pitchFamily="34" charset="0"/>
              </a:rPr>
              <a:t>Where a Special Economic Zone entity is registered in terms of the Companies Act, 2008 (Act No. 71 of 2008), the Memorandum of Incorporation governing the entity shall not be in conflict with the governance principles set out in these Regulations</a:t>
            </a:r>
            <a:r>
              <a:rPr lang="en-US" sz="1200" b="0" i="0" u="none" strike="noStrike" baseline="0" dirty="0">
                <a:latin typeface="Arial" panose="020B0604020202020204" pitchFamily="34" charset="0"/>
                <a:cs typeface="Arial" panose="020B0604020202020204" pitchFamily="34" charset="0"/>
              </a:rPr>
              <a:t>.” </a:t>
            </a:r>
          </a:p>
          <a:p>
            <a:endParaRPr lang="en-US" sz="1200" dirty="0">
              <a:solidFill>
                <a:srgbClr val="000000"/>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1200" b="1" dirty="0">
                <a:solidFill>
                  <a:srgbClr val="000000"/>
                </a:solidFill>
                <a:latin typeface="Arial" panose="020B0604020202020204" pitchFamily="34" charset="0"/>
                <a:cs typeface="Arial" panose="020B0604020202020204" pitchFamily="34" charset="0"/>
              </a:rPr>
              <a:t>The MOI of the MAP-SEZ has been successfully amended at the Companies and Intellectual Property Commission on 20 January 2022.</a:t>
            </a:r>
            <a:endParaRPr lang="en-ZA" sz="1200" b="1" i="0" u="none" strike="noStrike" baseline="0" dirty="0">
              <a:solidFill>
                <a:srgbClr val="00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4A292E3F-31FB-D10E-624A-68A0D4CD9AAF}"/>
              </a:ext>
            </a:extLst>
          </p:cNvPr>
          <p:cNvSpPr txBox="1"/>
          <p:nvPr/>
        </p:nvSpPr>
        <p:spPr>
          <a:xfrm>
            <a:off x="8687034" y="4738052"/>
            <a:ext cx="626819" cy="369332"/>
          </a:xfrm>
          <a:prstGeom prst="rect">
            <a:avLst/>
          </a:prstGeom>
          <a:noFill/>
        </p:spPr>
        <p:txBody>
          <a:bodyPr wrap="square">
            <a:spAutoFit/>
          </a:bodyPr>
          <a:lstStyle/>
          <a:p>
            <a:r>
              <a:rPr lang="en-ZA" b="1" dirty="0"/>
              <a:t>5</a:t>
            </a:r>
            <a:r>
              <a:rPr lang="en-US" b="1" dirty="0"/>
              <a:t>.</a:t>
            </a:r>
          </a:p>
        </p:txBody>
      </p:sp>
    </p:spTree>
    <p:extLst>
      <p:ext uri="{BB962C8B-B14F-4D97-AF65-F5344CB8AC3E}">
        <p14:creationId xmlns:p14="http://schemas.microsoft.com/office/powerpoint/2010/main" xmlns="" val="2654894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37" y="128470"/>
            <a:ext cx="8093363" cy="916230"/>
          </a:xfrm>
        </p:spPr>
        <p:txBody>
          <a:bodyPr>
            <a:normAutofit/>
          </a:bodyPr>
          <a:lstStyle/>
          <a:p>
            <a:r>
              <a:rPr lang="en-US" sz="2800" dirty="0"/>
              <a:t>Governance … </a:t>
            </a:r>
            <a:r>
              <a:rPr lang="en-US" sz="3200" dirty="0"/>
              <a:t> </a:t>
            </a:r>
          </a:p>
        </p:txBody>
      </p:sp>
      <p:sp>
        <p:nvSpPr>
          <p:cNvPr id="7" name="Oval 6">
            <a:extLst>
              <a:ext uri="{FF2B5EF4-FFF2-40B4-BE49-F238E27FC236}">
                <a16:creationId xmlns:a16="http://schemas.microsoft.com/office/drawing/2014/main" xmlns="" id="{0C23BEDF-1E88-C4D0-B096-B10EC32A0E68}"/>
              </a:ext>
            </a:extLst>
          </p:cNvPr>
          <p:cNvSpPr/>
          <p:nvPr/>
        </p:nvSpPr>
        <p:spPr>
          <a:xfrm>
            <a:off x="7931510" y="0"/>
            <a:ext cx="1068934" cy="1044700"/>
          </a:xfrm>
          <a:prstGeom prst="ellipse">
            <a:avLst/>
          </a:prstGeom>
          <a:blipFill dpi="0" rotWithShape="1">
            <a:blip r:embed="rId2" cstate="print">
              <a:extLst>
                <a:ext uri="{28A0092B-C50C-407E-A947-70E740481C1C}">
                  <a14:useLocalDpi xmlns:a14="http://schemas.microsoft.com/office/drawing/2010/main" xmlns="" val="0"/>
                </a:ext>
              </a:extLst>
            </a:blip>
            <a:srcRect/>
            <a:stretch>
              <a:fillRect/>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C15D8F6C-842F-69AC-19B2-9D66F73207EB}"/>
              </a:ext>
            </a:extLst>
          </p:cNvPr>
          <p:cNvSpPr txBox="1"/>
          <p:nvPr/>
        </p:nvSpPr>
        <p:spPr>
          <a:xfrm>
            <a:off x="80237" y="1350110"/>
            <a:ext cx="8848046" cy="1661993"/>
          </a:xfrm>
          <a:prstGeom prst="rect">
            <a:avLst/>
          </a:prstGeom>
          <a:solidFill>
            <a:schemeClr val="bg1"/>
          </a:solidFill>
        </p:spPr>
        <p:txBody>
          <a:bodyPr wrap="square">
            <a:spAutoFit/>
          </a:bodyPr>
          <a:lstStyle/>
          <a:p>
            <a:pPr algn="just"/>
            <a:r>
              <a:rPr lang="en-ZA" sz="1200" b="1" u="sng" dirty="0">
                <a:solidFill>
                  <a:srgbClr val="000000"/>
                </a:solidFill>
                <a:latin typeface="Arial" panose="020B0604020202020204" pitchFamily="34" charset="0"/>
                <a:cs typeface="Arial" panose="020B0604020202020204" pitchFamily="34" charset="0"/>
              </a:rPr>
              <a:t>Shareholders Compact </a:t>
            </a:r>
            <a:endParaRPr lang="en-ZA" sz="1200" b="1" i="0" u="sng" strike="noStrike" baseline="0" dirty="0">
              <a:solidFill>
                <a:srgbClr val="00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endParaRPr lang="en-US" sz="1200" b="0" i="0" u="none" strike="noStrike" baseline="0" dirty="0">
              <a:solidFill>
                <a:srgbClr val="00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sz="1200" b="0" i="0" u="none" strike="noStrike" baseline="0" dirty="0">
                <a:solidFill>
                  <a:srgbClr val="000000"/>
                </a:solidFill>
                <a:latin typeface="Arial" panose="020B0604020202020204" pitchFamily="34" charset="0"/>
                <a:cs typeface="Arial" panose="020B0604020202020204" pitchFamily="34" charset="0"/>
              </a:rPr>
              <a:t>The Shareholders Compact </a:t>
            </a:r>
            <a:r>
              <a:rPr lang="en-US" sz="1200" dirty="0">
                <a:solidFill>
                  <a:srgbClr val="000000"/>
                </a:solidFill>
                <a:latin typeface="Arial" panose="020B0604020202020204" pitchFamily="34" charset="0"/>
                <a:cs typeface="Arial" panose="020B0604020202020204" pitchFamily="34" charset="0"/>
              </a:rPr>
              <a:t>has been</a:t>
            </a:r>
            <a:r>
              <a:rPr lang="en-US" sz="1200" i="0" u="none" strike="noStrike" baseline="0" dirty="0">
                <a:solidFill>
                  <a:srgbClr val="000000"/>
                </a:solidFill>
                <a:latin typeface="Arial" panose="020B0604020202020204" pitchFamily="34" charset="0"/>
                <a:cs typeface="Arial" panose="020B0604020202020204" pitchFamily="34" charset="0"/>
              </a:rPr>
              <a:t> concluded </a:t>
            </a:r>
            <a:r>
              <a:rPr lang="en-US" sz="1200" b="0" i="0" u="none" strike="noStrike" baseline="0" dirty="0">
                <a:solidFill>
                  <a:srgbClr val="000000"/>
                </a:solidFill>
                <a:latin typeface="Arial" panose="020B0604020202020204" pitchFamily="34" charset="0"/>
                <a:cs typeface="Arial" panose="020B0604020202020204" pitchFamily="34" charset="0"/>
              </a:rPr>
              <a:t>between the MAPSEZ, the Free State Development Corporation (“</a:t>
            </a:r>
            <a:r>
              <a:rPr lang="en-US" sz="1200" b="1" i="0" u="none" strike="noStrike" baseline="0" dirty="0">
                <a:solidFill>
                  <a:srgbClr val="000000"/>
                </a:solidFill>
                <a:latin typeface="Arial" panose="020B0604020202020204" pitchFamily="34" charset="0"/>
                <a:cs typeface="Arial" panose="020B0604020202020204" pitchFamily="34" charset="0"/>
              </a:rPr>
              <a:t>FDC</a:t>
            </a:r>
            <a:r>
              <a:rPr lang="en-US" sz="1200" b="0" i="0" u="none" strike="noStrike" baseline="0" dirty="0">
                <a:solidFill>
                  <a:srgbClr val="000000"/>
                </a:solidFill>
                <a:latin typeface="Arial" panose="020B0604020202020204" pitchFamily="34" charset="0"/>
                <a:cs typeface="Arial" panose="020B0604020202020204" pitchFamily="34" charset="0"/>
              </a:rPr>
              <a:t>”) and the DESTEA.</a:t>
            </a:r>
          </a:p>
          <a:p>
            <a:pPr marL="285750" indent="-285750" algn="just">
              <a:buFont typeface="Wingdings" panose="05000000000000000000" pitchFamily="2" charset="2"/>
              <a:buChar char="§"/>
            </a:pPr>
            <a:endParaRPr lang="en-US" sz="1200" dirty="0">
              <a:solidFill>
                <a:srgbClr val="00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sz="1200" b="0" i="0" u="none" strike="noStrike" baseline="0" dirty="0">
                <a:solidFill>
                  <a:srgbClr val="000000"/>
                </a:solidFill>
                <a:latin typeface="Arial" panose="020B0604020202020204" pitchFamily="34" charset="0"/>
                <a:cs typeface="Arial" panose="020B0604020202020204" pitchFamily="34" charset="0"/>
              </a:rPr>
              <a:t>The aforementioned Shareholders </a:t>
            </a:r>
            <a:r>
              <a:rPr lang="en-US" sz="1200" dirty="0">
                <a:solidFill>
                  <a:srgbClr val="000000"/>
                </a:solidFill>
                <a:latin typeface="Arial" panose="020B0604020202020204" pitchFamily="34" charset="0"/>
                <a:cs typeface="Arial" panose="020B0604020202020204" pitchFamily="34" charset="0"/>
              </a:rPr>
              <a:t>C</a:t>
            </a:r>
            <a:r>
              <a:rPr lang="en-US" sz="1200" b="0" i="0" u="none" strike="noStrike" baseline="0" dirty="0">
                <a:solidFill>
                  <a:srgbClr val="000000"/>
                </a:solidFill>
                <a:latin typeface="Arial" panose="020B0604020202020204" pitchFamily="34" charset="0"/>
                <a:cs typeface="Arial" panose="020B0604020202020204" pitchFamily="34" charset="0"/>
              </a:rPr>
              <a:t>ompact intends to provide a regulatory framework to govern the relationship </a:t>
            </a:r>
            <a:r>
              <a:rPr lang="en-US" sz="1200" b="0" i="0" u="none" strike="noStrike" baseline="0" dirty="0" err="1">
                <a:solidFill>
                  <a:srgbClr val="000000"/>
                </a:solidFill>
                <a:latin typeface="Arial" panose="020B0604020202020204" pitchFamily="34" charset="0"/>
                <a:cs typeface="Arial" panose="020B0604020202020204" pitchFamily="34" charset="0"/>
              </a:rPr>
              <a:t>ans</a:t>
            </a:r>
            <a:r>
              <a:rPr lang="en-US" sz="1200" b="0" i="0" u="none" strike="noStrike" baseline="0" dirty="0">
                <a:solidFill>
                  <a:srgbClr val="000000"/>
                </a:solidFill>
                <a:latin typeface="Arial" panose="020B0604020202020204" pitchFamily="34" charset="0"/>
                <a:cs typeface="Arial" panose="020B0604020202020204" pitchFamily="34" charset="0"/>
              </a:rPr>
              <a:t> monitor performance </a:t>
            </a:r>
            <a:r>
              <a:rPr lang="en-US" sz="1200" b="0" i="1" u="none" strike="noStrike" baseline="0" dirty="0">
                <a:solidFill>
                  <a:srgbClr val="000000"/>
                </a:solidFill>
                <a:latin typeface="Arial" panose="020B0604020202020204" pitchFamily="34" charset="0"/>
                <a:cs typeface="Arial" panose="020B0604020202020204" pitchFamily="34" charset="0"/>
              </a:rPr>
              <a:t>inter se </a:t>
            </a:r>
            <a:r>
              <a:rPr lang="en-US" sz="1200" b="0" i="0" u="none" strike="noStrike" baseline="0" dirty="0">
                <a:solidFill>
                  <a:srgbClr val="000000"/>
                </a:solidFill>
                <a:latin typeface="Arial" panose="020B0604020202020204" pitchFamily="34" charset="0"/>
                <a:cs typeface="Arial" panose="020B0604020202020204" pitchFamily="34" charset="0"/>
              </a:rPr>
              <a:t>the MAPSEZ, FDC and DESTEA in order to:</a:t>
            </a:r>
            <a:r>
              <a:rPr lang="en-US" sz="1200" dirty="0">
                <a:solidFill>
                  <a:srgbClr val="000000"/>
                </a:solidFill>
                <a:latin typeface="Arial" panose="020B0604020202020204" pitchFamily="34" charset="0"/>
                <a:cs typeface="Arial" panose="020B0604020202020204" pitchFamily="34" charset="0"/>
              </a:rPr>
              <a:t>	</a:t>
            </a:r>
            <a:endParaRPr lang="en-ZA" b="0" i="0" u="none" strike="noStrike" baseline="0" dirty="0">
              <a:solidFill>
                <a:srgbClr val="000000"/>
              </a:solidFill>
              <a:latin typeface="Arial" panose="020B0604020202020204" pitchFamily="34" charset="0"/>
              <a:cs typeface="Arial" panose="020B0604020202020204" pitchFamily="34" charset="0"/>
            </a:endParaRPr>
          </a:p>
          <a:p>
            <a:pPr algn="just"/>
            <a:endParaRPr lang="en-ZA" sz="1800" b="0" i="0" u="none" strike="noStrike" baseline="0" dirty="0">
              <a:solidFill>
                <a:srgbClr val="000000"/>
              </a:solidFill>
            </a:endParaRPr>
          </a:p>
        </p:txBody>
      </p:sp>
      <p:sp>
        <p:nvSpPr>
          <p:cNvPr id="5" name="TextBox 4">
            <a:extLst>
              <a:ext uri="{FF2B5EF4-FFF2-40B4-BE49-F238E27FC236}">
                <a16:creationId xmlns:a16="http://schemas.microsoft.com/office/drawing/2014/main" xmlns="" id="{7F92E71C-F4B6-9CCB-B1C3-96B3FADABAC4}"/>
              </a:ext>
            </a:extLst>
          </p:cNvPr>
          <p:cNvSpPr txBox="1"/>
          <p:nvPr/>
        </p:nvSpPr>
        <p:spPr>
          <a:xfrm>
            <a:off x="8590799" y="4645698"/>
            <a:ext cx="626819" cy="369332"/>
          </a:xfrm>
          <a:prstGeom prst="rect">
            <a:avLst/>
          </a:prstGeom>
          <a:noFill/>
        </p:spPr>
        <p:txBody>
          <a:bodyPr wrap="square">
            <a:spAutoFit/>
          </a:bodyPr>
          <a:lstStyle/>
          <a:p>
            <a:r>
              <a:rPr lang="en-US" b="1" dirty="0"/>
              <a:t>6.</a:t>
            </a:r>
          </a:p>
        </p:txBody>
      </p:sp>
    </p:spTree>
    <p:extLst>
      <p:ext uri="{BB962C8B-B14F-4D97-AF65-F5344CB8AC3E}">
        <p14:creationId xmlns:p14="http://schemas.microsoft.com/office/powerpoint/2010/main" xmlns="" val="3628444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8470"/>
            <a:ext cx="8093363" cy="916230"/>
          </a:xfrm>
        </p:spPr>
        <p:txBody>
          <a:bodyPr>
            <a:normAutofit/>
          </a:bodyPr>
          <a:lstStyle/>
          <a:p>
            <a:r>
              <a:rPr lang="en-US" sz="2800" dirty="0"/>
              <a:t>Existing Structures</a:t>
            </a:r>
          </a:p>
        </p:txBody>
      </p:sp>
      <p:sp>
        <p:nvSpPr>
          <p:cNvPr id="7" name="Oval 6">
            <a:extLst>
              <a:ext uri="{FF2B5EF4-FFF2-40B4-BE49-F238E27FC236}">
                <a16:creationId xmlns:a16="http://schemas.microsoft.com/office/drawing/2014/main" xmlns="" id="{0C23BEDF-1E88-C4D0-B096-B10EC32A0E68}"/>
              </a:ext>
            </a:extLst>
          </p:cNvPr>
          <p:cNvSpPr/>
          <p:nvPr/>
        </p:nvSpPr>
        <p:spPr>
          <a:xfrm>
            <a:off x="7931510" y="0"/>
            <a:ext cx="1068934" cy="1044700"/>
          </a:xfrm>
          <a:prstGeom prst="ellipse">
            <a:avLst/>
          </a:prstGeom>
          <a:blipFill dpi="0" rotWithShape="1">
            <a:blip r:embed="rId2" cstate="print">
              <a:extLst>
                <a:ext uri="{28A0092B-C50C-407E-A947-70E740481C1C}">
                  <a14:useLocalDpi xmlns:a14="http://schemas.microsoft.com/office/drawing/2010/main" xmlns="" val="0"/>
                </a:ext>
              </a:extLst>
            </a:blip>
            <a:srcRect/>
            <a:stretch>
              <a:fillRect/>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Diagram 2">
            <a:extLst>
              <a:ext uri="{FF2B5EF4-FFF2-40B4-BE49-F238E27FC236}">
                <a16:creationId xmlns:a16="http://schemas.microsoft.com/office/drawing/2014/main" xmlns="" id="{2815038D-74EC-21FA-7401-7941F4C469BD}"/>
              </a:ext>
            </a:extLst>
          </p:cNvPr>
          <p:cNvGraphicFramePr/>
          <p:nvPr>
            <p:extLst>
              <p:ext uri="{D42A27DB-BD31-4B8C-83A1-F6EECF244321}">
                <p14:modId xmlns:p14="http://schemas.microsoft.com/office/powerpoint/2010/main" xmlns="" val="1570468892"/>
              </p:ext>
            </p:extLst>
          </p:nvPr>
        </p:nvGraphicFramePr>
        <p:xfrm>
          <a:off x="385407" y="1365071"/>
          <a:ext cx="8373186" cy="3591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xmlns="" id="{3D1989EC-4F4C-98AD-1569-B1183A5C7FB6}"/>
              </a:ext>
            </a:extLst>
          </p:cNvPr>
          <p:cNvSpPr txBox="1"/>
          <p:nvPr/>
        </p:nvSpPr>
        <p:spPr>
          <a:xfrm>
            <a:off x="8590799" y="4645698"/>
            <a:ext cx="626819" cy="369332"/>
          </a:xfrm>
          <a:prstGeom prst="rect">
            <a:avLst/>
          </a:prstGeom>
          <a:noFill/>
        </p:spPr>
        <p:txBody>
          <a:bodyPr wrap="square">
            <a:spAutoFit/>
          </a:bodyPr>
          <a:lstStyle/>
          <a:p>
            <a:r>
              <a:rPr lang="en-ZA" b="1" dirty="0"/>
              <a:t>7.</a:t>
            </a:r>
            <a:endParaRPr lang="en-US" b="1" dirty="0"/>
          </a:p>
        </p:txBody>
      </p:sp>
    </p:spTree>
    <p:extLst>
      <p:ext uri="{BB962C8B-B14F-4D97-AF65-F5344CB8AC3E}">
        <p14:creationId xmlns:p14="http://schemas.microsoft.com/office/powerpoint/2010/main" xmlns="" val="3588435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3925"/>
            <a:ext cx="8093363" cy="916230"/>
          </a:xfrm>
        </p:spPr>
        <p:txBody>
          <a:bodyPr>
            <a:normAutofit/>
          </a:bodyPr>
          <a:lstStyle/>
          <a:p>
            <a:r>
              <a:rPr lang="en-US" sz="3200" dirty="0"/>
              <a:t>Operating Investors </a:t>
            </a:r>
          </a:p>
        </p:txBody>
      </p:sp>
      <p:sp>
        <p:nvSpPr>
          <p:cNvPr id="7" name="Oval 6">
            <a:extLst>
              <a:ext uri="{FF2B5EF4-FFF2-40B4-BE49-F238E27FC236}">
                <a16:creationId xmlns:a16="http://schemas.microsoft.com/office/drawing/2014/main" xmlns="" id="{0C23BEDF-1E88-C4D0-B096-B10EC32A0E68}"/>
              </a:ext>
            </a:extLst>
          </p:cNvPr>
          <p:cNvSpPr/>
          <p:nvPr/>
        </p:nvSpPr>
        <p:spPr>
          <a:xfrm>
            <a:off x="7931510" y="0"/>
            <a:ext cx="1068934" cy="1044700"/>
          </a:xfrm>
          <a:prstGeom prst="ellipse">
            <a:avLst/>
          </a:prstGeom>
          <a:blipFill dpi="0" rotWithShape="1">
            <a:blip r:embed="rId2" cstate="print">
              <a:extLst>
                <a:ext uri="{28A0092B-C50C-407E-A947-70E740481C1C}">
                  <a14:useLocalDpi xmlns:a14="http://schemas.microsoft.com/office/drawing/2010/main" xmlns="" val="0"/>
                </a:ext>
              </a:extLst>
            </a:blip>
            <a:srcRect/>
            <a:stretch>
              <a:fillRect/>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xmlns="" id="{D560BC06-0A87-AAEC-6ED6-161F1B670F23}"/>
              </a:ext>
            </a:extLst>
          </p:cNvPr>
          <p:cNvGrpSpPr/>
          <p:nvPr/>
        </p:nvGrpSpPr>
        <p:grpSpPr>
          <a:xfrm>
            <a:off x="662971" y="1513250"/>
            <a:ext cx="6810424" cy="3349075"/>
            <a:chOff x="122621" y="1542261"/>
            <a:chExt cx="6933656" cy="4064000"/>
          </a:xfrm>
        </p:grpSpPr>
        <p:graphicFrame>
          <p:nvGraphicFramePr>
            <p:cNvPr id="5" name="Diagram 4">
              <a:extLst>
                <a:ext uri="{FF2B5EF4-FFF2-40B4-BE49-F238E27FC236}">
                  <a16:creationId xmlns:a16="http://schemas.microsoft.com/office/drawing/2014/main" xmlns="" id="{9A63B11C-424E-BC4C-75F0-DA3350D29E21}"/>
                </a:ext>
              </a:extLst>
            </p:cNvPr>
            <p:cNvGraphicFramePr/>
            <p:nvPr>
              <p:extLst>
                <p:ext uri="{D42A27DB-BD31-4B8C-83A1-F6EECF244321}">
                  <p14:modId xmlns:p14="http://schemas.microsoft.com/office/powerpoint/2010/main" xmlns="" val="2583931646"/>
                </p:ext>
              </p:extLst>
            </p:nvPr>
          </p:nvGraphicFramePr>
          <p:xfrm>
            <a:off x="122621" y="1542261"/>
            <a:ext cx="6647481"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Connector 5">
              <a:extLst>
                <a:ext uri="{FF2B5EF4-FFF2-40B4-BE49-F238E27FC236}">
                  <a16:creationId xmlns:a16="http://schemas.microsoft.com/office/drawing/2014/main" xmlns="" id="{4397D052-8736-57D7-08EF-B5651E6ED952}"/>
                </a:ext>
              </a:extLst>
            </p:cNvPr>
            <p:cNvCxnSpPr/>
            <p:nvPr/>
          </p:nvCxnSpPr>
          <p:spPr>
            <a:xfrm>
              <a:off x="6702458" y="1806039"/>
              <a:ext cx="0" cy="3195896"/>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8" name="Straight Connector 7">
              <a:extLst>
                <a:ext uri="{FF2B5EF4-FFF2-40B4-BE49-F238E27FC236}">
                  <a16:creationId xmlns:a16="http://schemas.microsoft.com/office/drawing/2014/main" xmlns="" id="{67C33759-8492-7FF0-AE30-774370692E0F}"/>
                </a:ext>
              </a:extLst>
            </p:cNvPr>
            <p:cNvCxnSpPr>
              <a:cxnSpLocks/>
            </p:cNvCxnSpPr>
            <p:nvPr/>
          </p:nvCxnSpPr>
          <p:spPr>
            <a:xfrm>
              <a:off x="6270410" y="1806039"/>
              <a:ext cx="444489" cy="0"/>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9" name="Straight Connector 8">
              <a:extLst>
                <a:ext uri="{FF2B5EF4-FFF2-40B4-BE49-F238E27FC236}">
                  <a16:creationId xmlns:a16="http://schemas.microsoft.com/office/drawing/2014/main" xmlns="" id="{55679D71-B410-BA43-CABC-AEF6FD7D51BE}"/>
                </a:ext>
              </a:extLst>
            </p:cNvPr>
            <p:cNvCxnSpPr>
              <a:cxnSpLocks/>
            </p:cNvCxnSpPr>
            <p:nvPr/>
          </p:nvCxnSpPr>
          <p:spPr>
            <a:xfrm>
              <a:off x="6270410" y="5001935"/>
              <a:ext cx="432048" cy="0"/>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10" name="Straight Arrow Connector 9">
              <a:extLst>
                <a:ext uri="{FF2B5EF4-FFF2-40B4-BE49-F238E27FC236}">
                  <a16:creationId xmlns:a16="http://schemas.microsoft.com/office/drawing/2014/main" xmlns="" id="{CDC87A62-1883-1479-0D6C-37D0EF342C88}"/>
                </a:ext>
              </a:extLst>
            </p:cNvPr>
            <p:cNvCxnSpPr>
              <a:cxnSpLocks/>
            </p:cNvCxnSpPr>
            <p:nvPr/>
          </p:nvCxnSpPr>
          <p:spPr>
            <a:xfrm>
              <a:off x="6702458" y="3403987"/>
              <a:ext cx="353819"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1" name="Straight Connector 10">
              <a:extLst>
                <a:ext uri="{FF2B5EF4-FFF2-40B4-BE49-F238E27FC236}">
                  <a16:creationId xmlns:a16="http://schemas.microsoft.com/office/drawing/2014/main" xmlns="" id="{5B740EA2-5C31-14DE-DA2B-17FBDDEFF4DE}"/>
                </a:ext>
              </a:extLst>
            </p:cNvPr>
            <p:cNvCxnSpPr>
              <a:cxnSpLocks/>
            </p:cNvCxnSpPr>
            <p:nvPr/>
          </p:nvCxnSpPr>
          <p:spPr>
            <a:xfrm>
              <a:off x="6270410" y="1831052"/>
              <a:ext cx="444489" cy="0"/>
            </a:xfrm>
            <a:prstGeom prst="line">
              <a:avLst/>
            </a:prstGeom>
            <a:ln>
              <a:noFill/>
            </a:ln>
          </p:spPr>
          <p:style>
            <a:lnRef idx="1">
              <a:schemeClr val="accent3"/>
            </a:lnRef>
            <a:fillRef idx="0">
              <a:schemeClr val="accent3"/>
            </a:fillRef>
            <a:effectRef idx="0">
              <a:schemeClr val="accent3"/>
            </a:effectRef>
            <a:fontRef idx="minor">
              <a:schemeClr val="tx1"/>
            </a:fontRef>
          </p:style>
        </p:cxnSp>
      </p:grpSp>
      <p:sp>
        <p:nvSpPr>
          <p:cNvPr id="12" name="Rectangle 11">
            <a:extLst>
              <a:ext uri="{FF2B5EF4-FFF2-40B4-BE49-F238E27FC236}">
                <a16:creationId xmlns:a16="http://schemas.microsoft.com/office/drawing/2014/main" xmlns="" id="{98DDE81C-E00A-6DEA-9E54-9F2FF42A6547}"/>
              </a:ext>
            </a:extLst>
          </p:cNvPr>
          <p:cNvSpPr/>
          <p:nvPr/>
        </p:nvSpPr>
        <p:spPr>
          <a:xfrm>
            <a:off x="7579842" y="2255379"/>
            <a:ext cx="1321634" cy="1584176"/>
          </a:xfrm>
          <a:prstGeom prst="rect">
            <a:avLst/>
          </a:prstGeom>
          <a:solidFill>
            <a:schemeClr val="accent3"/>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Arial" panose="020B0604020202020204" pitchFamily="34" charset="0"/>
              <a:cs typeface="Arial" panose="020B0604020202020204" pitchFamily="34" charset="0"/>
            </a:endParaRPr>
          </a:p>
          <a:p>
            <a:pPr algn="ctr"/>
            <a:endParaRPr lang="en-US" sz="1600" b="1" dirty="0">
              <a:solidFill>
                <a:schemeClr val="tx1"/>
              </a:solidFill>
              <a:latin typeface="Arial" panose="020B0604020202020204" pitchFamily="34" charset="0"/>
              <a:cs typeface="Arial" panose="020B0604020202020204" pitchFamily="34" charset="0"/>
            </a:endParaRPr>
          </a:p>
          <a:p>
            <a:pPr algn="ctr"/>
            <a:r>
              <a:rPr lang="en-US" sz="1600" b="1" dirty="0">
                <a:solidFill>
                  <a:schemeClr val="tx1"/>
                </a:solidFill>
                <a:latin typeface="Arial" panose="020B0604020202020204" pitchFamily="34" charset="0"/>
                <a:cs typeface="Arial" panose="020B0604020202020204" pitchFamily="34" charset="0"/>
              </a:rPr>
              <a:t>Total</a:t>
            </a:r>
          </a:p>
          <a:p>
            <a:pPr algn="ctr"/>
            <a:r>
              <a:rPr lang="en-US" sz="1600" b="1" dirty="0">
                <a:solidFill>
                  <a:schemeClr val="tx1"/>
                </a:solidFill>
                <a:latin typeface="Arial" panose="020B0604020202020204" pitchFamily="34" charset="0"/>
                <a:cs typeface="Arial" panose="020B0604020202020204" pitchFamily="34" charset="0"/>
              </a:rPr>
              <a:t>combined</a:t>
            </a:r>
          </a:p>
          <a:p>
            <a:pPr algn="ctr"/>
            <a:r>
              <a:rPr lang="en-US" sz="1600" b="1" dirty="0">
                <a:solidFill>
                  <a:schemeClr val="tx1"/>
                </a:solidFill>
                <a:latin typeface="Arial" panose="020B0604020202020204" pitchFamily="34" charset="0"/>
                <a:cs typeface="Arial" panose="020B0604020202020204" pitchFamily="34" charset="0"/>
              </a:rPr>
              <a:t> investment</a:t>
            </a:r>
          </a:p>
          <a:p>
            <a:pPr algn="ctr"/>
            <a:r>
              <a:rPr lang="en-US" sz="1600" b="1" dirty="0">
                <a:solidFill>
                  <a:schemeClr val="tx1"/>
                </a:solidFill>
                <a:latin typeface="Arial" panose="020B0604020202020204" pitchFamily="34" charset="0"/>
                <a:cs typeface="Arial" panose="020B0604020202020204" pitchFamily="34" charset="0"/>
              </a:rPr>
              <a:t> value: </a:t>
            </a:r>
          </a:p>
          <a:p>
            <a:pPr algn="ctr"/>
            <a:r>
              <a:rPr lang="en-US" sz="1600" b="1" dirty="0">
                <a:solidFill>
                  <a:schemeClr val="tx1"/>
                </a:solidFill>
                <a:latin typeface="Arial" panose="020B0604020202020204" pitchFamily="34" charset="0"/>
                <a:cs typeface="Arial" panose="020B0604020202020204" pitchFamily="34" charset="0"/>
              </a:rPr>
              <a:t>R 1,025b</a:t>
            </a:r>
          </a:p>
          <a:p>
            <a:pPr algn="ctr"/>
            <a:endParaRPr lang="en-US" b="1" dirty="0">
              <a:solidFill>
                <a:schemeClr val="tx1"/>
              </a:solidFill>
              <a:latin typeface="Arial" panose="020B0604020202020204" pitchFamily="34" charset="0"/>
              <a:cs typeface="Arial" panose="020B0604020202020204" pitchFamily="34" charset="0"/>
            </a:endParaRPr>
          </a:p>
          <a:p>
            <a:pPr algn="ctr"/>
            <a:endParaRPr lang="en-ZA" b="1" dirty="0">
              <a:solidFill>
                <a:schemeClr val="tx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64AB925C-7162-74AE-46E8-477144CA7E3E}"/>
              </a:ext>
            </a:extLst>
          </p:cNvPr>
          <p:cNvSpPr txBox="1"/>
          <p:nvPr/>
        </p:nvSpPr>
        <p:spPr>
          <a:xfrm>
            <a:off x="8590799" y="4645698"/>
            <a:ext cx="626819" cy="369332"/>
          </a:xfrm>
          <a:prstGeom prst="rect">
            <a:avLst/>
          </a:prstGeom>
          <a:noFill/>
        </p:spPr>
        <p:txBody>
          <a:bodyPr wrap="square">
            <a:spAutoFit/>
          </a:bodyPr>
          <a:lstStyle/>
          <a:p>
            <a:r>
              <a:rPr lang="en-US" b="1" dirty="0"/>
              <a:t>8.</a:t>
            </a:r>
          </a:p>
        </p:txBody>
      </p:sp>
    </p:spTree>
    <p:extLst>
      <p:ext uri="{BB962C8B-B14F-4D97-AF65-F5344CB8AC3E}">
        <p14:creationId xmlns:p14="http://schemas.microsoft.com/office/powerpoint/2010/main" xmlns="" val="3479391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3571</Words>
  <Application>Microsoft Office PowerPoint</Application>
  <PresentationFormat>On-screen Show (16:9)</PresentationFormat>
  <Paragraphs>599</Paragraphs>
  <Slides>35</Slides>
  <Notes>12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Slide 1</vt:lpstr>
      <vt:lpstr>Table of Contents</vt:lpstr>
      <vt:lpstr>Current State of development  at MAPSEZ</vt:lpstr>
      <vt:lpstr>Origins of MAPSEZ</vt:lpstr>
      <vt:lpstr>Objectives</vt:lpstr>
      <vt:lpstr>Governance  </vt:lpstr>
      <vt:lpstr>Governance …  </vt:lpstr>
      <vt:lpstr>Existing Structures</vt:lpstr>
      <vt:lpstr>Operating Investors </vt:lpstr>
      <vt:lpstr>Operating Investors to be migrated to MAPSEZ </vt:lpstr>
      <vt:lpstr>Operating Investors to be migrated to MAPSEZ</vt:lpstr>
      <vt:lpstr>Investment Promotion  Since Inception</vt:lpstr>
      <vt:lpstr>Investment Promotion </vt:lpstr>
      <vt:lpstr>Investment Promotion … </vt:lpstr>
      <vt:lpstr>Investment Promotion … </vt:lpstr>
      <vt:lpstr>Investment Promotion …</vt:lpstr>
      <vt:lpstr>Current Investment Pipeline </vt:lpstr>
      <vt:lpstr>Current Investment Pipeline</vt:lpstr>
      <vt:lpstr>Current Investment Pipeline</vt:lpstr>
      <vt:lpstr>Current Investment Pipeline</vt:lpstr>
      <vt:lpstr>Jobs Created and Sustained </vt:lpstr>
      <vt:lpstr>Feeder Sectors for Employment </vt:lpstr>
      <vt:lpstr>Feeder Sectors for Employment </vt:lpstr>
      <vt:lpstr>Feeder Sectors for Employment </vt:lpstr>
      <vt:lpstr>Management Model of MAPSEZ </vt:lpstr>
      <vt:lpstr>Slide 26</vt:lpstr>
      <vt:lpstr>Slide 27</vt:lpstr>
      <vt:lpstr>Challenges and Opportunities  Electricity Supply</vt:lpstr>
      <vt:lpstr>Challenges and Opportunities Water Supply </vt:lpstr>
      <vt:lpstr>Challenges and Opportunities  Waste Treatment Plant</vt:lpstr>
      <vt:lpstr>Lack of Capital Budget </vt:lpstr>
      <vt:lpstr>Lack of Capacity</vt:lpstr>
      <vt:lpstr>Future plans or initiatives  to expand and attract investors</vt:lpstr>
      <vt:lpstr>Future plans or initiatives  to expand and attract investors</vt:lpstr>
      <vt:lpstr>Special Concessions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2022-11-23T08:43:22Z</dcterms:modified>
</cp:coreProperties>
</file>