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8" r:id="rId1"/>
  </p:sldMasterIdLst>
  <p:notesMasterIdLst>
    <p:notesMasterId r:id="rId33"/>
  </p:notesMasterIdLst>
  <p:sldIdLst>
    <p:sldId id="274" r:id="rId2"/>
    <p:sldId id="709" r:id="rId3"/>
    <p:sldId id="676" r:id="rId4"/>
    <p:sldId id="677" r:id="rId5"/>
    <p:sldId id="678" r:id="rId6"/>
    <p:sldId id="707" r:id="rId7"/>
    <p:sldId id="708" r:id="rId8"/>
    <p:sldId id="259" r:id="rId9"/>
    <p:sldId id="272" r:id="rId10"/>
    <p:sldId id="273" r:id="rId11"/>
    <p:sldId id="261" r:id="rId12"/>
    <p:sldId id="264" r:id="rId13"/>
    <p:sldId id="266" r:id="rId14"/>
    <p:sldId id="267" r:id="rId15"/>
    <p:sldId id="269" r:id="rId16"/>
    <p:sldId id="268" r:id="rId17"/>
    <p:sldId id="665" r:id="rId18"/>
    <p:sldId id="681" r:id="rId19"/>
    <p:sldId id="680" r:id="rId20"/>
    <p:sldId id="635" r:id="rId21"/>
    <p:sldId id="636" r:id="rId22"/>
    <p:sldId id="587" r:id="rId23"/>
    <p:sldId id="686" r:id="rId24"/>
    <p:sldId id="685" r:id="rId25"/>
    <p:sldId id="687" r:id="rId26"/>
    <p:sldId id="551" r:id="rId27"/>
    <p:sldId id="588" r:id="rId28"/>
    <p:sldId id="688" r:id="rId29"/>
    <p:sldId id="684" r:id="rId30"/>
    <p:sldId id="689" r:id="rId31"/>
    <p:sldId id="40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2880" userDrawn="1">
          <p15:clr>
            <a:srgbClr val="A4A3A4"/>
          </p15:clr>
        </p15:guide>
        <p15:guide id="3" orient="horz" pos="777" userDrawn="1">
          <p15:clr>
            <a:srgbClr val="A4A3A4"/>
          </p15:clr>
        </p15:guide>
        <p15:guide id="4" orient="horz" pos="15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77" autoAdjust="0"/>
    <p:restoredTop sz="94650"/>
  </p:normalViewPr>
  <p:slideViewPr>
    <p:cSldViewPr snapToGrid="0" snapToObjects="1">
      <p:cViewPr varScale="1">
        <p:scale>
          <a:sx n="43" d="100"/>
          <a:sy n="43" d="100"/>
        </p:scale>
        <p:origin x="1076" y="40"/>
      </p:cViewPr>
      <p:guideLst>
        <p:guide orient="horz" pos="1049"/>
        <p:guide pos="2880"/>
        <p:guide orient="horz" pos="777"/>
        <p:guide orient="horz" pos="15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5198\AppData\Local\Microsoft\Windows\INetCache\Content.Outlook\PEUXA6J6\2%20Report%20Deviation%20Final_03%20Nov%20(00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ptacommon.treasury.gov.za\PTA%20COMMON\BR_OCPO\11.%20SCM%20Governance,%20Monitoring%20and%20Compliance\SCOA\Quarter%201_2022-2023\Reports\IN%203%20-22-23\Q1%202022-23%20Deviation%20Report%20IN%203%2021-22.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5198\AppData\Local\Microsoft\Windows\INetCache\Content.Outlook\PEUXA6J6\Q2%202021-22_Deviation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ptacommon.treasury.gov.za\PTA%20COMMON\BR_OCPO\11.%20SCM%20Governance,%20Monitoring%20and%20Compliance\ADMINISTRATION\REPORTS\2022-2023\Q2%202022-2023\Quarter%202_2022-2023\Q2-22-23_Deviation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ptacommon.treasury.gov.za\PTA%20COMMON\BR_OCPO\11.%20SCM%20Governance,%20Monitoring%20and%20Compliance\SCOA\Quarter%201_2022-2023\Reports\IN%203%20-22-23\Copy%20of%20Q1%202022-23%20Expansion%20Report%20IN%203%2021-22.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oleObject" Target="file:///\\ptacommon.treasury.gov.za\PTA%20COMMON\BR_OCPO\11.%20SCM%20Governance,%20Monitoring%20and%20Compliance\SCOA\Deviations%20and%20Expansion%20Q1-%202021-2022\Report\Report_Expansion%20-%20Final_14%20October.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oleObject" Target="file:///\\ptacommon.treasury.gov.za\PTA%20COMMON\BR_OCPO\11.%20SCM%20Governance,%20Monitoring%20and%20Compliance\ADMINISTRATION\REPORTS\2022-2023\Q2%202022-2023\Quarter%202_2022-2023\Do%20not%20open\Q2_22-23_Expansions.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oleObject" Target="file:///\\ptacommon.treasury.gov.za\PTA%20COMMON\BR_OCPO\11.%20SCM%20Governance,%20Monitoring%20and%20Compliance\SCOA\2021-2022\Q2\Q2%202021-22_Expansions.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0" i="0" u="none" strike="noStrike" kern="1200" spc="0" baseline="0">
                <a:solidFill>
                  <a:schemeClr val="tx1">
                    <a:lumMod val="65000"/>
                    <a:lumOff val="35000"/>
                  </a:schemeClr>
                </a:solidFill>
                <a:latin typeface="+mn-lt"/>
                <a:ea typeface="+mn-ea"/>
                <a:cs typeface="+mn-cs"/>
              </a:defRPr>
            </a:pPr>
            <a:r>
              <a:rPr lang="en-ZA" sz="1500" b="1" i="0" baseline="0" dirty="0">
                <a:effectLst/>
              </a:rPr>
              <a:t>Top 20 Applications in Q1 of 2021-22</a:t>
            </a:r>
          </a:p>
          <a:p>
            <a:pPr>
              <a:defRPr sz="1500"/>
            </a:pPr>
            <a:r>
              <a:rPr lang="en-GB" sz="1500" b="1" i="0" baseline="0" dirty="0">
                <a:effectLst/>
              </a:rPr>
              <a:t>(SCM IN 3 OF 2016/2017)</a:t>
            </a:r>
            <a:endParaRPr lang="en-ZA" sz="1500" dirty="0">
              <a:effectLst/>
            </a:endParaRPr>
          </a:p>
        </c:rich>
      </c:tx>
      <c:overlay val="0"/>
      <c:spPr>
        <a:noFill/>
        <a:ln>
          <a:noFill/>
        </a:ln>
        <a:effectLst/>
      </c:spPr>
      <c:txPr>
        <a:bodyPr rot="0" spcFirstLastPara="1" vertOverflow="ellipsis" vert="horz" wrap="square" anchor="ctr" anchorCtr="1"/>
        <a:lstStyle/>
        <a:p>
          <a:pPr>
            <a:defRPr sz="15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dLbl>
              <c:idx val="0"/>
              <c:layout>
                <c:manualLayout>
                  <c:x val="-1.0420987095380867E-16"/>
                  <c:y val="-1.0113268608414239E-2"/>
                </c:manualLayout>
              </c:layout>
              <c:tx>
                <c:rich>
                  <a:bodyPr/>
                  <a:lstStyle/>
                  <a:p>
                    <a:fld id="{E190A8CD-F0F8-4FC7-BB9C-881C0905C91B}" type="VALUE">
                      <a:rPr lang="en-US" sz="850"/>
                      <a:pPr/>
                      <a:t>[VALUE]</a:t>
                    </a:fld>
                    <a:endParaRPr lang="en-ZA"/>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8A7-4C32-933A-1F1C2471B49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20 Support'!$C$77:$C$97</c:f>
              <c:strCache>
                <c:ptCount val="21"/>
                <c:pt idx="0">
                  <c:v>DWS</c:v>
                </c:pt>
                <c:pt idx="1">
                  <c:v>DCOG</c:v>
                </c:pt>
                <c:pt idx="2">
                  <c:v>ESKOM</c:v>
                </c:pt>
                <c:pt idx="3">
                  <c:v>Transnet</c:v>
                </c:pt>
                <c:pt idx="4">
                  <c:v>DEFF</c:v>
                </c:pt>
                <c:pt idx="5">
                  <c:v>CGS</c:v>
                </c:pt>
                <c:pt idx="6">
                  <c:v>DPWI</c:v>
                </c:pt>
                <c:pt idx="7">
                  <c:v>Rand Water</c:v>
                </c:pt>
                <c:pt idx="8">
                  <c:v>PRASA</c:v>
                </c:pt>
                <c:pt idx="9">
                  <c:v>SARS</c:v>
                </c:pt>
                <c:pt idx="10">
                  <c:v>AEMFC</c:v>
                </c:pt>
                <c:pt idx="11">
                  <c:v>SANSA</c:v>
                </c:pt>
                <c:pt idx="12">
                  <c:v>SASSA</c:v>
                </c:pt>
                <c:pt idx="13">
                  <c:v>DHS</c:v>
                </c:pt>
                <c:pt idx="14">
                  <c:v>USAASA</c:v>
                </c:pt>
                <c:pt idx="15">
                  <c:v>DOT</c:v>
                </c:pt>
                <c:pt idx="16">
                  <c:v>Umgeni Water</c:v>
                </c:pt>
                <c:pt idx="17">
                  <c:v>DEL</c:v>
                </c:pt>
                <c:pt idx="18">
                  <c:v>Denel</c:v>
                </c:pt>
                <c:pt idx="19">
                  <c:v>DALRRD</c:v>
                </c:pt>
                <c:pt idx="20">
                  <c:v>SABC</c:v>
                </c:pt>
              </c:strCache>
            </c:strRef>
          </c:cat>
          <c:val>
            <c:numRef>
              <c:f>'Top 20 Support'!$D$77:$D$97</c:f>
              <c:numCache>
                <c:formatCode>_("R"* #,##0.00_);_("R"* \(#,##0.00\);_("R"* "-"??_);_(@_)</c:formatCode>
                <c:ptCount val="21"/>
                <c:pt idx="0">
                  <c:v>1104954983.6700001</c:v>
                </c:pt>
                <c:pt idx="1">
                  <c:v>763042100.62</c:v>
                </c:pt>
                <c:pt idx="2">
                  <c:v>685120124.93000007</c:v>
                </c:pt>
                <c:pt idx="3">
                  <c:v>523417376.76999998</c:v>
                </c:pt>
                <c:pt idx="4">
                  <c:v>451763615</c:v>
                </c:pt>
                <c:pt idx="5">
                  <c:v>267698331</c:v>
                </c:pt>
                <c:pt idx="6">
                  <c:v>215673598.46999997</c:v>
                </c:pt>
                <c:pt idx="7">
                  <c:v>198285319</c:v>
                </c:pt>
                <c:pt idx="8">
                  <c:v>188086800</c:v>
                </c:pt>
                <c:pt idx="9">
                  <c:v>148093669.51999998</c:v>
                </c:pt>
                <c:pt idx="10">
                  <c:v>127000000</c:v>
                </c:pt>
                <c:pt idx="11">
                  <c:v>124452764.33</c:v>
                </c:pt>
                <c:pt idx="12">
                  <c:v>120865681.2</c:v>
                </c:pt>
                <c:pt idx="13">
                  <c:v>120000000</c:v>
                </c:pt>
                <c:pt idx="14">
                  <c:v>118000000</c:v>
                </c:pt>
                <c:pt idx="15">
                  <c:v>86466069.200000003</c:v>
                </c:pt>
                <c:pt idx="16">
                  <c:v>83200000</c:v>
                </c:pt>
                <c:pt idx="17">
                  <c:v>74439540</c:v>
                </c:pt>
                <c:pt idx="18">
                  <c:v>37162054</c:v>
                </c:pt>
                <c:pt idx="19">
                  <c:v>33324693.890000001</c:v>
                </c:pt>
                <c:pt idx="20">
                  <c:v>29567376.539999999</c:v>
                </c:pt>
              </c:numCache>
            </c:numRef>
          </c:val>
          <c:extLst>
            <c:ext xmlns:c16="http://schemas.microsoft.com/office/drawing/2014/chart" uri="{C3380CC4-5D6E-409C-BE32-E72D297353CC}">
              <c16:uniqueId val="{00000000-1867-4FD6-BB69-F9E9B99D47E6}"/>
            </c:ext>
          </c:extLst>
        </c:ser>
        <c:dLbls>
          <c:dLblPos val="outEnd"/>
          <c:showLegendKey val="0"/>
          <c:showVal val="1"/>
          <c:showCatName val="0"/>
          <c:showSerName val="0"/>
          <c:showPercent val="0"/>
          <c:showBubbleSize val="0"/>
        </c:dLbls>
        <c:gapWidth val="182"/>
        <c:axId val="411084528"/>
        <c:axId val="411078704"/>
      </c:barChart>
      <c:catAx>
        <c:axId val="411084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1078704"/>
        <c:crosses val="autoZero"/>
        <c:auto val="1"/>
        <c:lblAlgn val="ctr"/>
        <c:lblOffset val="100"/>
        <c:noMultiLvlLbl val="0"/>
      </c:catAx>
      <c:valAx>
        <c:axId val="411078704"/>
        <c:scaling>
          <c:orientation val="minMax"/>
        </c:scaling>
        <c:delete val="0"/>
        <c:axPos val="b"/>
        <c:majorGridlines>
          <c:spPr>
            <a:ln w="9525" cap="flat" cmpd="sng" algn="ctr">
              <a:solidFill>
                <a:schemeClr val="tx1">
                  <a:lumMod val="15000"/>
                  <a:lumOff val="85000"/>
                </a:schemeClr>
              </a:solidFill>
              <a:round/>
            </a:ln>
            <a:effectLst/>
          </c:spPr>
        </c:majorGridlines>
        <c:numFmt formatCode="_(&quot;R&quot;* #,##0.00_);_(&quot;R&quot;* \(#,##0.00\);_(&quot;R&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10845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500" b="1" i="0" baseline="0" dirty="0">
                <a:effectLst/>
              </a:rPr>
              <a:t>Top 20 Applications in Q1 of 2022-23 (PFMA SCM IN 3 OF 2021/2022)  </a:t>
            </a:r>
            <a:endParaRPr lang="en-ZA" sz="1500" dirty="0">
              <a:effectLst/>
            </a:endParaRPr>
          </a:p>
        </c:rich>
      </c:tx>
      <c:layout>
        <c:manualLayout>
          <c:xMode val="edge"/>
          <c:yMode val="edge"/>
          <c:x val="9.1020401839501164E-2"/>
          <c:y val="5.9701754479433607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294162596764012"/>
          <c:y val="0.1207528071801003"/>
          <c:w val="0.80730172273508938"/>
          <c:h val="0.83942008992624395"/>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20_Amount 2'!$B$52:$B$71</c:f>
              <c:strCache>
                <c:ptCount val="20"/>
                <c:pt idx="0">
                  <c:v>AEMFC</c:v>
                </c:pt>
                <c:pt idx="1">
                  <c:v>CIPC</c:v>
                </c:pt>
                <c:pt idx="2">
                  <c:v>DALRRD</c:v>
                </c:pt>
                <c:pt idx="3">
                  <c:v>S.A Tourism</c:v>
                </c:pt>
                <c:pt idx="4">
                  <c:v>PetroSA</c:v>
                </c:pt>
                <c:pt idx="5">
                  <c:v>SAPS</c:v>
                </c:pt>
                <c:pt idx="6">
                  <c:v>DWYPD</c:v>
                </c:pt>
                <c:pt idx="7">
                  <c:v>DSBD</c:v>
                </c:pt>
                <c:pt idx="8">
                  <c:v>SEDA</c:v>
                </c:pt>
                <c:pt idx="9">
                  <c:v>LGSETA</c:v>
                </c:pt>
                <c:pt idx="10">
                  <c:v>SAWS</c:v>
                </c:pt>
                <c:pt idx="11">
                  <c:v>SABC</c:v>
                </c:pt>
                <c:pt idx="12">
                  <c:v>ARMSCOR</c:v>
                </c:pt>
                <c:pt idx="13">
                  <c:v>NRF</c:v>
                </c:pt>
                <c:pt idx="14">
                  <c:v>SIU</c:v>
                </c:pt>
                <c:pt idx="15">
                  <c:v>DSD</c:v>
                </c:pt>
                <c:pt idx="16">
                  <c:v>Mintek</c:v>
                </c:pt>
                <c:pt idx="17">
                  <c:v>PanSALB</c:v>
                </c:pt>
                <c:pt idx="18">
                  <c:v>ECIC</c:v>
                </c:pt>
                <c:pt idx="19">
                  <c:v>HSRC</c:v>
                </c:pt>
              </c:strCache>
            </c:strRef>
          </c:cat>
          <c:val>
            <c:numRef>
              <c:f>'Top 20_Amount 2'!$C$52:$C$71</c:f>
              <c:numCache>
                <c:formatCode>_("R"* #,##0.00_);_("R"* \(#,##0.00\);_("R"* "-"??_);_(@_)</c:formatCode>
                <c:ptCount val="20"/>
                <c:pt idx="0">
                  <c:v>114418684.88</c:v>
                </c:pt>
                <c:pt idx="1">
                  <c:v>34971271.68</c:v>
                </c:pt>
                <c:pt idx="2">
                  <c:v>17351680.920000002</c:v>
                </c:pt>
                <c:pt idx="3">
                  <c:v>13121800.9</c:v>
                </c:pt>
                <c:pt idx="4">
                  <c:v>12342478.720000001</c:v>
                </c:pt>
                <c:pt idx="5">
                  <c:v>11291400</c:v>
                </c:pt>
                <c:pt idx="6">
                  <c:v>8800000</c:v>
                </c:pt>
                <c:pt idx="7">
                  <c:v>8319925.0999999996</c:v>
                </c:pt>
                <c:pt idx="8">
                  <c:v>4201993.6400000006</c:v>
                </c:pt>
                <c:pt idx="9">
                  <c:v>3500000</c:v>
                </c:pt>
                <c:pt idx="10">
                  <c:v>3284413.8</c:v>
                </c:pt>
                <c:pt idx="11">
                  <c:v>2825741.48</c:v>
                </c:pt>
                <c:pt idx="12">
                  <c:v>2732257.5700000003</c:v>
                </c:pt>
                <c:pt idx="13">
                  <c:v>2659765.4399999995</c:v>
                </c:pt>
                <c:pt idx="14">
                  <c:v>2486400</c:v>
                </c:pt>
                <c:pt idx="15">
                  <c:v>2000000</c:v>
                </c:pt>
                <c:pt idx="16">
                  <c:v>1794473.94</c:v>
                </c:pt>
                <c:pt idx="17">
                  <c:v>974350.4</c:v>
                </c:pt>
                <c:pt idx="18">
                  <c:v>901497.59999999986</c:v>
                </c:pt>
                <c:pt idx="19">
                  <c:v>604318.79</c:v>
                </c:pt>
              </c:numCache>
            </c:numRef>
          </c:val>
          <c:extLst>
            <c:ext xmlns:c16="http://schemas.microsoft.com/office/drawing/2014/chart" uri="{C3380CC4-5D6E-409C-BE32-E72D297353CC}">
              <c16:uniqueId val="{00000000-FECA-4452-A30E-54C7ED85BB04}"/>
            </c:ext>
          </c:extLst>
        </c:ser>
        <c:dLbls>
          <c:showLegendKey val="0"/>
          <c:showVal val="0"/>
          <c:showCatName val="0"/>
          <c:showSerName val="0"/>
          <c:showPercent val="0"/>
          <c:showBubbleSize val="0"/>
        </c:dLbls>
        <c:gapWidth val="182"/>
        <c:axId val="571293263"/>
        <c:axId val="571294095"/>
      </c:barChart>
      <c:catAx>
        <c:axId val="5712932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1294095"/>
        <c:crosses val="autoZero"/>
        <c:auto val="1"/>
        <c:lblAlgn val="ctr"/>
        <c:lblOffset val="100"/>
        <c:noMultiLvlLbl val="0"/>
      </c:catAx>
      <c:valAx>
        <c:axId val="571294095"/>
        <c:scaling>
          <c:orientation val="minMax"/>
        </c:scaling>
        <c:delete val="0"/>
        <c:axPos val="b"/>
        <c:majorGridlines>
          <c:spPr>
            <a:ln w="9525" cap="flat" cmpd="sng" algn="ctr">
              <a:solidFill>
                <a:schemeClr val="tx1">
                  <a:lumMod val="15000"/>
                  <a:lumOff val="85000"/>
                </a:schemeClr>
              </a:solidFill>
              <a:round/>
            </a:ln>
            <a:effectLst/>
          </c:spPr>
        </c:majorGridlines>
        <c:numFmt formatCode="_(&quot;R&quot;* #,##0.00_);_(&quot;R&quot;* \(#,##0.00\);_(&quot;R&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129326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r>
              <a:rPr lang="en-ZA" sz="1500" b="1" dirty="0"/>
              <a:t>Top 20 Applications in Q2 of 2021-22</a:t>
            </a:r>
          </a:p>
          <a:p>
            <a:pPr>
              <a:defRPr sz="1500" b="1"/>
            </a:pPr>
            <a:r>
              <a:rPr lang="en-GB" sz="1500" b="1" dirty="0"/>
              <a:t>(SCM IN 3 OF 2016/2017)</a:t>
            </a:r>
            <a:endParaRPr lang="en-ZA" sz="1500" b="1" dirty="0"/>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02766318828774"/>
          <c:y val="0.14836068660789023"/>
          <c:w val="0.735944658696285"/>
          <c:h val="0.78182589637707323"/>
        </c:manualLayout>
      </c:layout>
      <c:barChart>
        <c:barDir val="bar"/>
        <c:grouping val="clustered"/>
        <c:varyColors val="0"/>
        <c:ser>
          <c:idx val="0"/>
          <c:order val="0"/>
          <c:spPr>
            <a:solidFill>
              <a:schemeClr val="accent1"/>
            </a:solidFill>
            <a:ln>
              <a:noFill/>
            </a:ln>
            <a:effectLst/>
          </c:spPr>
          <c:invertIfNegative val="0"/>
          <c:dLbls>
            <c:dLbl>
              <c:idx val="0"/>
              <c:layout>
                <c:manualLayout>
                  <c:x val="0"/>
                  <c:y val="-2.3814904041821413E-3"/>
                </c:manualLayout>
              </c:layout>
              <c:tx>
                <c:rich>
                  <a:bodyPr/>
                  <a:lstStyle/>
                  <a:p>
                    <a:fld id="{5B60E0EA-AC25-4762-95C5-439EB382FFF1}" type="VALUE">
                      <a:rPr lang="en-US" sz="800"/>
                      <a:pPr/>
                      <a:t>[VALUE]</a:t>
                    </a:fld>
                    <a:endParaRPr lang="en-ZA"/>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415-4CC6-8FB4-B7FAD8F2F733}"/>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20_Amounts'!$G$5:$G$24</c:f>
              <c:strCache>
                <c:ptCount val="20"/>
                <c:pt idx="0">
                  <c:v>DMV</c:v>
                </c:pt>
                <c:pt idx="1">
                  <c:v>DCoG</c:v>
                </c:pt>
                <c:pt idx="2">
                  <c:v>SABC</c:v>
                </c:pt>
                <c:pt idx="3">
                  <c:v>PRASA</c:v>
                </c:pt>
                <c:pt idx="4">
                  <c:v>DEFF</c:v>
                </c:pt>
                <c:pt idx="5">
                  <c:v>DEL</c:v>
                </c:pt>
                <c:pt idx="6">
                  <c:v>AEMFC</c:v>
                </c:pt>
                <c:pt idx="7">
                  <c:v>DALRRD</c:v>
                </c:pt>
                <c:pt idx="8">
                  <c:v>RAF</c:v>
                </c:pt>
                <c:pt idx="9">
                  <c:v>SITA</c:v>
                </c:pt>
                <c:pt idx="10">
                  <c:v>BBI</c:v>
                </c:pt>
                <c:pt idx="11">
                  <c:v>Sentech</c:v>
                </c:pt>
                <c:pt idx="12">
                  <c:v>DWS</c:v>
                </c:pt>
                <c:pt idx="13">
                  <c:v>SSA</c:v>
                </c:pt>
                <c:pt idx="14">
                  <c:v>Rand Water</c:v>
                </c:pt>
                <c:pt idx="15">
                  <c:v>SAPS</c:v>
                </c:pt>
                <c:pt idx="16">
                  <c:v>SARS</c:v>
                </c:pt>
                <c:pt idx="17">
                  <c:v>USAASA</c:v>
                </c:pt>
                <c:pt idx="18">
                  <c:v>SASSA</c:v>
                </c:pt>
                <c:pt idx="19">
                  <c:v>HDA</c:v>
                </c:pt>
              </c:strCache>
            </c:strRef>
          </c:cat>
          <c:val>
            <c:numRef>
              <c:f>'TOP 20_Amounts'!$H$5:$H$24</c:f>
              <c:numCache>
                <c:formatCode>_("R"* #,##0.00_);_("R"* \(#,##0.00\);_("R"* "-"??_);_(@_)</c:formatCode>
                <c:ptCount val="20"/>
                <c:pt idx="0">
                  <c:v>1800000000</c:v>
                </c:pt>
                <c:pt idx="1">
                  <c:v>1526084201.24</c:v>
                </c:pt>
                <c:pt idx="2">
                  <c:v>866206983.20000005</c:v>
                </c:pt>
                <c:pt idx="3">
                  <c:v>632000000</c:v>
                </c:pt>
                <c:pt idx="4">
                  <c:v>399304642.85000002</c:v>
                </c:pt>
                <c:pt idx="5">
                  <c:v>390718411</c:v>
                </c:pt>
                <c:pt idx="6">
                  <c:v>236000000</c:v>
                </c:pt>
                <c:pt idx="7">
                  <c:v>184331862.26999998</c:v>
                </c:pt>
                <c:pt idx="8">
                  <c:v>165028722.59999999</c:v>
                </c:pt>
                <c:pt idx="9">
                  <c:v>162217932.38</c:v>
                </c:pt>
                <c:pt idx="10">
                  <c:v>121418892.57000001</c:v>
                </c:pt>
                <c:pt idx="11">
                  <c:v>118584000</c:v>
                </c:pt>
                <c:pt idx="12">
                  <c:v>103479942.95</c:v>
                </c:pt>
                <c:pt idx="13">
                  <c:v>85933787</c:v>
                </c:pt>
                <c:pt idx="14">
                  <c:v>74181093</c:v>
                </c:pt>
                <c:pt idx="15">
                  <c:v>71928871.120000005</c:v>
                </c:pt>
                <c:pt idx="16">
                  <c:v>69439800.840000004</c:v>
                </c:pt>
                <c:pt idx="17">
                  <c:v>60000000</c:v>
                </c:pt>
                <c:pt idx="18">
                  <c:v>58272054.039999999</c:v>
                </c:pt>
                <c:pt idx="19">
                  <c:v>50593601.119999997</c:v>
                </c:pt>
              </c:numCache>
            </c:numRef>
          </c:val>
          <c:extLst>
            <c:ext xmlns:c16="http://schemas.microsoft.com/office/drawing/2014/chart" uri="{C3380CC4-5D6E-409C-BE32-E72D297353CC}">
              <c16:uniqueId val="{00000000-9415-4CC6-8FB4-B7FAD8F2F733}"/>
            </c:ext>
          </c:extLst>
        </c:ser>
        <c:dLbls>
          <c:showLegendKey val="0"/>
          <c:showVal val="0"/>
          <c:showCatName val="0"/>
          <c:showSerName val="0"/>
          <c:showPercent val="0"/>
          <c:showBubbleSize val="0"/>
        </c:dLbls>
        <c:gapWidth val="182"/>
        <c:axId val="451548656"/>
        <c:axId val="451546576"/>
      </c:barChart>
      <c:catAx>
        <c:axId val="451548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1546576"/>
        <c:crosses val="autoZero"/>
        <c:auto val="1"/>
        <c:lblAlgn val="ctr"/>
        <c:lblOffset val="100"/>
        <c:noMultiLvlLbl val="0"/>
      </c:catAx>
      <c:valAx>
        <c:axId val="451546576"/>
        <c:scaling>
          <c:orientation val="minMax"/>
        </c:scaling>
        <c:delete val="0"/>
        <c:axPos val="b"/>
        <c:majorGridlines>
          <c:spPr>
            <a:ln w="9525" cap="flat" cmpd="sng" algn="ctr">
              <a:solidFill>
                <a:schemeClr val="tx1">
                  <a:lumMod val="15000"/>
                  <a:lumOff val="85000"/>
                </a:schemeClr>
              </a:solidFill>
              <a:round/>
            </a:ln>
            <a:effectLst/>
          </c:spPr>
        </c:majorGridlines>
        <c:numFmt formatCode="_(&quot;R&quot;* #,##0.00_);_(&quot;R&quot;* \(#,##0.00\);_(&quot;R&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mn-lt"/>
                <a:ea typeface="+mn-ea"/>
                <a:cs typeface="+mn-cs"/>
              </a:defRPr>
            </a:pPr>
            <a:endParaRPr lang="en-US"/>
          </a:p>
        </c:txPr>
        <c:crossAx val="4515486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1"/>
      </a:solid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500" b="1" i="0" baseline="0" dirty="0">
                <a:effectLst/>
              </a:rPr>
              <a:t>Top 20 Applications in Q2 of 2022-23      (PFMA SCM IN 3 OF 2021/2022) </a:t>
            </a:r>
            <a:endParaRPr lang="en-ZA" sz="1500" dirty="0">
              <a:effectLst/>
            </a:endParaRPr>
          </a:p>
        </c:rich>
      </c:tx>
      <c:layout>
        <c:manualLayout>
          <c:xMode val="edge"/>
          <c:yMode val="edge"/>
          <c:x val="0.10599716570148889"/>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manualLayout>
          <c:layoutTarget val="inner"/>
          <c:xMode val="edge"/>
          <c:yMode val="edge"/>
          <c:x val="0.14803804061210168"/>
          <c:y val="0.12762148808785193"/>
          <c:w val="0.73568726328130785"/>
          <c:h val="0.80605705250395143"/>
        </c:manualLayout>
      </c:layout>
      <c:barChart>
        <c:barDir val="bar"/>
        <c:grouping val="clustered"/>
        <c:varyColors val="0"/>
        <c:ser>
          <c:idx val="0"/>
          <c:order val="0"/>
          <c:spPr>
            <a:solidFill>
              <a:schemeClr val="accent1"/>
            </a:solidFill>
            <a:ln>
              <a:noFill/>
            </a:ln>
            <a:effectLst/>
          </c:spPr>
          <c:invertIfNegative val="0"/>
          <c:dLbls>
            <c:dLbl>
              <c:idx val="0"/>
              <c:layout>
                <c:manualLayout>
                  <c:x val="-2.2140961214091863E-2"/>
                  <c:y val="-1.4143194583885783E-16"/>
                </c:manualLayout>
              </c:layout>
              <c:showLegendKey val="0"/>
              <c:showVal val="1"/>
              <c:showCatName val="0"/>
              <c:showSerName val="0"/>
              <c:showPercent val="0"/>
              <c:showBubbleSize val="0"/>
              <c:extLst>
                <c:ext xmlns:c15="http://schemas.microsoft.com/office/drawing/2012/chart" uri="{CE6537A1-D6FC-4f65-9D91-7224C49458BB}">
                  <c15:layout>
                    <c:manualLayout>
                      <c:w val="0.22491599074263749"/>
                      <c:h val="6.934431716434683E-2"/>
                    </c:manualLayout>
                  </c15:layout>
                </c:ext>
                <c:ext xmlns:c16="http://schemas.microsoft.com/office/drawing/2014/chart" uri="{C3380CC4-5D6E-409C-BE32-E72D297353CC}">
                  <c16:uniqueId val="{00000000-E4DB-44EB-BD55-5319DD2AB65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20_Amount 1'!$B$74:$B$93</c:f>
              <c:strCache>
                <c:ptCount val="20"/>
                <c:pt idx="0">
                  <c:v>NHLS</c:v>
                </c:pt>
                <c:pt idx="1">
                  <c:v>Transnet</c:v>
                </c:pt>
                <c:pt idx="2">
                  <c:v>AEMFC</c:v>
                </c:pt>
                <c:pt idx="3">
                  <c:v>DLCA</c:v>
                </c:pt>
                <c:pt idx="4">
                  <c:v>DBSA</c:v>
                </c:pt>
                <c:pt idx="5">
                  <c:v>CSIR</c:v>
                </c:pt>
                <c:pt idx="6">
                  <c:v>PetroSA</c:v>
                </c:pt>
                <c:pt idx="7">
                  <c:v>GPW</c:v>
                </c:pt>
                <c:pt idx="8">
                  <c:v>DEFF</c:v>
                </c:pt>
                <c:pt idx="9">
                  <c:v>DWS</c:v>
                </c:pt>
                <c:pt idx="10">
                  <c:v>SAMRC</c:v>
                </c:pt>
                <c:pt idx="11">
                  <c:v>NRF</c:v>
                </c:pt>
                <c:pt idx="12">
                  <c:v>Rand Water</c:v>
                </c:pt>
                <c:pt idx="13">
                  <c:v>HSRC</c:v>
                </c:pt>
                <c:pt idx="14">
                  <c:v>IEC</c:v>
                </c:pt>
                <c:pt idx="15">
                  <c:v>FIC</c:v>
                </c:pt>
                <c:pt idx="16">
                  <c:v>DPME</c:v>
                </c:pt>
                <c:pt idx="17">
                  <c:v>CGS</c:v>
                </c:pt>
                <c:pt idx="18">
                  <c:v>S.A Tourism</c:v>
                </c:pt>
                <c:pt idx="19">
                  <c:v>MLRF</c:v>
                </c:pt>
              </c:strCache>
            </c:strRef>
          </c:cat>
          <c:val>
            <c:numRef>
              <c:f>'Top 20_Amount 1'!$C$74:$C$93</c:f>
              <c:numCache>
                <c:formatCode>_("R"* #,##0.00_);_("R"* \(#,##0.00\);_("R"* "-"??_);_(@_)</c:formatCode>
                <c:ptCount val="20"/>
                <c:pt idx="0">
                  <c:v>1696407562.9300003</c:v>
                </c:pt>
                <c:pt idx="1">
                  <c:v>464011767</c:v>
                </c:pt>
                <c:pt idx="2">
                  <c:v>199088000</c:v>
                </c:pt>
                <c:pt idx="3">
                  <c:v>78764630.040000007</c:v>
                </c:pt>
                <c:pt idx="4">
                  <c:v>70020430.030000001</c:v>
                </c:pt>
                <c:pt idx="5">
                  <c:v>52458079.890500002</c:v>
                </c:pt>
                <c:pt idx="6">
                  <c:v>51529980.920000002</c:v>
                </c:pt>
                <c:pt idx="7">
                  <c:v>37883506.690000005</c:v>
                </c:pt>
                <c:pt idx="8">
                  <c:v>33437540</c:v>
                </c:pt>
                <c:pt idx="9">
                  <c:v>30617839.050000001</c:v>
                </c:pt>
                <c:pt idx="10">
                  <c:v>30000000</c:v>
                </c:pt>
                <c:pt idx="11">
                  <c:v>28636336.940000001</c:v>
                </c:pt>
                <c:pt idx="12">
                  <c:v>28091415.370000001</c:v>
                </c:pt>
                <c:pt idx="13">
                  <c:v>25813241.719999999</c:v>
                </c:pt>
                <c:pt idx="14">
                  <c:v>22216958</c:v>
                </c:pt>
                <c:pt idx="15">
                  <c:v>17225005.75</c:v>
                </c:pt>
                <c:pt idx="16">
                  <c:v>16700000</c:v>
                </c:pt>
                <c:pt idx="17">
                  <c:v>15938312.420000002</c:v>
                </c:pt>
                <c:pt idx="18">
                  <c:v>13483090.52</c:v>
                </c:pt>
                <c:pt idx="19">
                  <c:v>12660100</c:v>
                </c:pt>
              </c:numCache>
            </c:numRef>
          </c:val>
          <c:extLst>
            <c:ext xmlns:c16="http://schemas.microsoft.com/office/drawing/2014/chart" uri="{C3380CC4-5D6E-409C-BE32-E72D297353CC}">
              <c16:uniqueId val="{00000000-BA28-425D-A6CD-5BD4FE799850}"/>
            </c:ext>
          </c:extLst>
        </c:ser>
        <c:dLbls>
          <c:showLegendKey val="0"/>
          <c:showVal val="0"/>
          <c:showCatName val="0"/>
          <c:showSerName val="0"/>
          <c:showPercent val="0"/>
          <c:showBubbleSize val="0"/>
        </c:dLbls>
        <c:gapWidth val="182"/>
        <c:axId val="517475999"/>
        <c:axId val="517477247"/>
      </c:barChart>
      <c:catAx>
        <c:axId val="5174759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7477247"/>
        <c:crosses val="autoZero"/>
        <c:auto val="1"/>
        <c:lblAlgn val="ctr"/>
        <c:lblOffset val="100"/>
        <c:noMultiLvlLbl val="0"/>
      </c:catAx>
      <c:valAx>
        <c:axId val="517477247"/>
        <c:scaling>
          <c:orientation val="minMax"/>
        </c:scaling>
        <c:delete val="0"/>
        <c:axPos val="b"/>
        <c:majorGridlines>
          <c:spPr>
            <a:ln w="9525" cap="flat" cmpd="sng" algn="ctr">
              <a:solidFill>
                <a:schemeClr val="tx1">
                  <a:lumMod val="15000"/>
                  <a:lumOff val="85000"/>
                </a:schemeClr>
              </a:solidFill>
              <a:round/>
            </a:ln>
            <a:effectLst/>
          </c:spPr>
        </c:majorGridlines>
        <c:numFmt formatCode="_(&quot;R&quot;* #,##0.00_);_(&quot;R&quot;* \(#,##0.00\);_(&quot;R&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mn-lt"/>
                <a:ea typeface="+mn-ea"/>
                <a:cs typeface="+mn-cs"/>
              </a:defRPr>
            </a:pPr>
            <a:endParaRPr lang="en-US"/>
          </a:p>
        </c:txPr>
        <c:crossAx val="51747599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500" b="1" i="0" baseline="0" dirty="0">
                <a:effectLst/>
              </a:rPr>
              <a:t>Top 20 Applications Q1 2022-2023</a:t>
            </a:r>
            <a:endParaRPr lang="en-ZA" sz="1500" dirty="0">
              <a:effectLst/>
            </a:endParaRPr>
          </a:p>
          <a:p>
            <a:pPr>
              <a:defRPr/>
            </a:pPr>
            <a:r>
              <a:rPr lang="en-US" sz="1500" b="1" i="0" baseline="0" dirty="0">
                <a:effectLst/>
              </a:rPr>
              <a:t>(PFMA SCM IN 3 of 2021/2022)  </a:t>
            </a:r>
            <a:endParaRPr lang="en-ZA" sz="1500" dirty="0">
              <a:effectLst/>
            </a:endParaRPr>
          </a:p>
        </c:rich>
      </c:tx>
      <c:layout>
        <c:manualLayout>
          <c:xMode val="edge"/>
          <c:yMode val="edge"/>
          <c:x val="0.139458223972003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052148939968735"/>
          <c:y val="0.12378805215337385"/>
          <c:w val="0.70331733121893636"/>
          <c:h val="0.82066506304850317"/>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20_Amount 1'!$B$30:$B$49</c:f>
              <c:strCache>
                <c:ptCount val="20"/>
                <c:pt idx="0">
                  <c:v>DoJ&amp;CD</c:v>
                </c:pt>
                <c:pt idx="1">
                  <c:v>SANRAL</c:v>
                </c:pt>
                <c:pt idx="2">
                  <c:v>SARS</c:v>
                </c:pt>
                <c:pt idx="3">
                  <c:v>SACAA</c:v>
                </c:pt>
                <c:pt idx="4">
                  <c:v>SAWS</c:v>
                </c:pt>
                <c:pt idx="5">
                  <c:v>SIU</c:v>
                </c:pt>
                <c:pt idx="6">
                  <c:v>NSFAS</c:v>
                </c:pt>
                <c:pt idx="7">
                  <c:v>FIC</c:v>
                </c:pt>
                <c:pt idx="8">
                  <c:v>CCMA</c:v>
                </c:pt>
                <c:pt idx="9">
                  <c:v>IUCMA</c:v>
                </c:pt>
                <c:pt idx="10">
                  <c:v>DPE</c:v>
                </c:pt>
                <c:pt idx="11">
                  <c:v>LGSETA</c:v>
                </c:pt>
                <c:pt idx="12">
                  <c:v>LNW</c:v>
                </c:pt>
                <c:pt idx="13">
                  <c:v>TCTA</c:v>
                </c:pt>
                <c:pt idx="14">
                  <c:v>SANSA</c:v>
                </c:pt>
                <c:pt idx="15">
                  <c:v>NRF</c:v>
                </c:pt>
                <c:pt idx="16">
                  <c:v>ARMSCOR</c:v>
                </c:pt>
                <c:pt idx="17">
                  <c:v>Legal Aid</c:v>
                </c:pt>
                <c:pt idx="18">
                  <c:v>DLCA</c:v>
                </c:pt>
                <c:pt idx="19">
                  <c:v>BANKSETA</c:v>
                </c:pt>
              </c:strCache>
            </c:strRef>
          </c:cat>
          <c:val>
            <c:numRef>
              <c:f>'Top 20_Amount 1'!$C$30:$C$49</c:f>
              <c:numCache>
                <c:formatCode>_("R"* #,##0.00_);_("R"* \(#,##0.00\);_("R"* "-"??_);_(@_)</c:formatCode>
                <c:ptCount val="20"/>
                <c:pt idx="0">
                  <c:v>127897996.33</c:v>
                </c:pt>
                <c:pt idx="1">
                  <c:v>51803643.93</c:v>
                </c:pt>
                <c:pt idx="2">
                  <c:v>39936972.260000005</c:v>
                </c:pt>
                <c:pt idx="3">
                  <c:v>15148566</c:v>
                </c:pt>
                <c:pt idx="4">
                  <c:v>14055338.970000001</c:v>
                </c:pt>
                <c:pt idx="5">
                  <c:v>9445036.3599999994</c:v>
                </c:pt>
                <c:pt idx="6">
                  <c:v>8140539.8799999999</c:v>
                </c:pt>
                <c:pt idx="7">
                  <c:v>5057986.33</c:v>
                </c:pt>
                <c:pt idx="8">
                  <c:v>3529892.5300000003</c:v>
                </c:pt>
                <c:pt idx="9">
                  <c:v>3003449</c:v>
                </c:pt>
                <c:pt idx="10">
                  <c:v>2471907.21</c:v>
                </c:pt>
                <c:pt idx="11">
                  <c:v>1965801.6</c:v>
                </c:pt>
                <c:pt idx="12">
                  <c:v>1278545.5245000001</c:v>
                </c:pt>
                <c:pt idx="13">
                  <c:v>723442.29</c:v>
                </c:pt>
                <c:pt idx="14">
                  <c:v>529853.88</c:v>
                </c:pt>
                <c:pt idx="15">
                  <c:v>232807.22</c:v>
                </c:pt>
                <c:pt idx="16">
                  <c:v>196470</c:v>
                </c:pt>
                <c:pt idx="17">
                  <c:v>107454.73</c:v>
                </c:pt>
                <c:pt idx="18">
                  <c:v>74316.56</c:v>
                </c:pt>
                <c:pt idx="19">
                  <c:v>30000</c:v>
                </c:pt>
              </c:numCache>
            </c:numRef>
          </c:val>
          <c:extLst>
            <c:ext xmlns:c16="http://schemas.microsoft.com/office/drawing/2014/chart" uri="{C3380CC4-5D6E-409C-BE32-E72D297353CC}">
              <c16:uniqueId val="{00000000-11D4-4C61-AB87-D5BCE00FDC3B}"/>
            </c:ext>
          </c:extLst>
        </c:ser>
        <c:dLbls>
          <c:showLegendKey val="0"/>
          <c:showVal val="0"/>
          <c:showCatName val="0"/>
          <c:showSerName val="0"/>
          <c:showPercent val="0"/>
          <c:showBubbleSize val="0"/>
        </c:dLbls>
        <c:gapWidth val="182"/>
        <c:axId val="700249343"/>
        <c:axId val="700261407"/>
      </c:barChart>
      <c:catAx>
        <c:axId val="7002493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0261407"/>
        <c:crosses val="autoZero"/>
        <c:auto val="1"/>
        <c:lblAlgn val="ctr"/>
        <c:lblOffset val="100"/>
        <c:noMultiLvlLbl val="0"/>
      </c:catAx>
      <c:valAx>
        <c:axId val="700261407"/>
        <c:scaling>
          <c:orientation val="minMax"/>
        </c:scaling>
        <c:delete val="0"/>
        <c:axPos val="b"/>
        <c:majorGridlines>
          <c:spPr>
            <a:ln w="9525" cap="flat" cmpd="sng" algn="ctr">
              <a:solidFill>
                <a:schemeClr val="tx1">
                  <a:lumMod val="15000"/>
                  <a:lumOff val="85000"/>
                </a:schemeClr>
              </a:solidFill>
              <a:round/>
            </a:ln>
            <a:effectLst/>
          </c:spPr>
        </c:majorGridlines>
        <c:numFmt formatCode="_(&quot;R&quot;* #,##0.00_);_(&quot;R&quot;* \(#,##0.00\);_(&quot;R&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7002493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500" b="1" i="0" baseline="0" dirty="0">
                <a:effectLst/>
              </a:rPr>
              <a:t>Top 20 Applications Q1 2021-2022</a:t>
            </a:r>
            <a:endParaRPr lang="en-ZA" sz="1500" dirty="0">
              <a:effectLst/>
            </a:endParaRPr>
          </a:p>
          <a:p>
            <a:pPr>
              <a:defRPr/>
            </a:pPr>
            <a:r>
              <a:rPr lang="en-ZA" sz="1500" b="1" i="0" baseline="0" dirty="0">
                <a:effectLst/>
              </a:rPr>
              <a:t>(SCM IN 3 of 2016/2017)</a:t>
            </a:r>
            <a:endParaRPr lang="en-ZA" sz="15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23543365412314"/>
          <c:y val="0.1238293888897328"/>
          <c:w val="0.72218475146112548"/>
          <c:h val="0.81971134873057339"/>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20_Amount 1'!$B$80:$B$99</c:f>
              <c:strCache>
                <c:ptCount val="20"/>
                <c:pt idx="0">
                  <c:v>Eskom </c:v>
                </c:pt>
                <c:pt idx="1">
                  <c:v>NT</c:v>
                </c:pt>
                <c:pt idx="2">
                  <c:v>DEFF</c:v>
                </c:pt>
                <c:pt idx="3">
                  <c:v>SAPO</c:v>
                </c:pt>
                <c:pt idx="4">
                  <c:v>DEL</c:v>
                </c:pt>
                <c:pt idx="5">
                  <c:v>DHA</c:v>
                </c:pt>
                <c:pt idx="6">
                  <c:v>SITA</c:v>
                </c:pt>
                <c:pt idx="7">
                  <c:v>SARS</c:v>
                </c:pt>
                <c:pt idx="8">
                  <c:v>DPWI</c:v>
                </c:pt>
                <c:pt idx="9">
                  <c:v>NLC</c:v>
                </c:pt>
                <c:pt idx="10">
                  <c:v>SASSETA</c:v>
                </c:pt>
                <c:pt idx="11">
                  <c:v>IRBA</c:v>
                </c:pt>
                <c:pt idx="12">
                  <c:v>Transnet</c:v>
                </c:pt>
                <c:pt idx="13">
                  <c:v>IEC</c:v>
                </c:pt>
                <c:pt idx="14">
                  <c:v>GPAA</c:v>
                </c:pt>
                <c:pt idx="15">
                  <c:v>IPID</c:v>
                </c:pt>
                <c:pt idx="16">
                  <c:v>NPA</c:v>
                </c:pt>
                <c:pt idx="17">
                  <c:v>ETDP SETA</c:v>
                </c:pt>
                <c:pt idx="18">
                  <c:v>ACSA</c:v>
                </c:pt>
                <c:pt idx="19">
                  <c:v>SANRAL</c:v>
                </c:pt>
              </c:strCache>
            </c:strRef>
          </c:cat>
          <c:val>
            <c:numRef>
              <c:f>'Top 20_Amount 1'!$C$80:$C$99</c:f>
              <c:numCache>
                <c:formatCode>_("R"* #,##0.00_);_("R"* \(#,##0.00\);_("R"* "-"??_);_(@_)</c:formatCode>
                <c:ptCount val="20"/>
                <c:pt idx="0">
                  <c:v>14886131269.719997</c:v>
                </c:pt>
                <c:pt idx="1">
                  <c:v>1795072912.1900001</c:v>
                </c:pt>
                <c:pt idx="2">
                  <c:v>360301227.10000002</c:v>
                </c:pt>
                <c:pt idx="3">
                  <c:v>238107032.61000001</c:v>
                </c:pt>
                <c:pt idx="4">
                  <c:v>229682599.68000001</c:v>
                </c:pt>
                <c:pt idx="5">
                  <c:v>124149236</c:v>
                </c:pt>
                <c:pt idx="6">
                  <c:v>98515169.219999999</c:v>
                </c:pt>
                <c:pt idx="7">
                  <c:v>89266627.609999999</c:v>
                </c:pt>
                <c:pt idx="8">
                  <c:v>81277617.030000001</c:v>
                </c:pt>
                <c:pt idx="9">
                  <c:v>77888814</c:v>
                </c:pt>
                <c:pt idx="10">
                  <c:v>54054737.57</c:v>
                </c:pt>
                <c:pt idx="11">
                  <c:v>46438616.649999999</c:v>
                </c:pt>
                <c:pt idx="12">
                  <c:v>41409522</c:v>
                </c:pt>
                <c:pt idx="13">
                  <c:v>24303000</c:v>
                </c:pt>
                <c:pt idx="14">
                  <c:v>19613651.350000001</c:v>
                </c:pt>
                <c:pt idx="15">
                  <c:v>17642457.600000001</c:v>
                </c:pt>
                <c:pt idx="16">
                  <c:v>16191029.16</c:v>
                </c:pt>
                <c:pt idx="17">
                  <c:v>13760632.199999999</c:v>
                </c:pt>
                <c:pt idx="18">
                  <c:v>10409217.26</c:v>
                </c:pt>
                <c:pt idx="19">
                  <c:v>9778276.75</c:v>
                </c:pt>
              </c:numCache>
            </c:numRef>
          </c:val>
          <c:extLst>
            <c:ext xmlns:c16="http://schemas.microsoft.com/office/drawing/2014/chart" uri="{C3380CC4-5D6E-409C-BE32-E72D297353CC}">
              <c16:uniqueId val="{00000000-25CA-4446-B3F8-76EDF29834AF}"/>
            </c:ext>
          </c:extLst>
        </c:ser>
        <c:dLbls>
          <c:showLegendKey val="0"/>
          <c:showVal val="0"/>
          <c:showCatName val="0"/>
          <c:showSerName val="0"/>
          <c:showPercent val="0"/>
          <c:showBubbleSize val="0"/>
        </c:dLbls>
        <c:gapWidth val="182"/>
        <c:axId val="1076388287"/>
        <c:axId val="1076395359"/>
      </c:barChart>
      <c:catAx>
        <c:axId val="10763882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6395359"/>
        <c:crosses val="autoZero"/>
        <c:auto val="1"/>
        <c:lblAlgn val="ctr"/>
        <c:lblOffset val="100"/>
        <c:noMultiLvlLbl val="0"/>
      </c:catAx>
      <c:valAx>
        <c:axId val="1076395359"/>
        <c:scaling>
          <c:orientation val="minMax"/>
        </c:scaling>
        <c:delete val="0"/>
        <c:axPos val="b"/>
        <c:majorGridlines>
          <c:spPr>
            <a:ln w="9525" cap="flat" cmpd="sng" algn="ctr">
              <a:solidFill>
                <a:schemeClr val="tx1">
                  <a:lumMod val="15000"/>
                  <a:lumOff val="85000"/>
                </a:schemeClr>
              </a:solidFill>
              <a:round/>
            </a:ln>
            <a:effectLst/>
          </c:spPr>
        </c:majorGridlines>
        <c:numFmt formatCode="_(&quot;R&quot;* #,##0.00_);_(&quot;R&quot;* \(#,##0.00\);_(&quot;R&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0763882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500" b="1" i="0" baseline="0" dirty="0">
                <a:effectLst/>
              </a:rPr>
              <a:t>Top 20 Applications Q2 2022-2023</a:t>
            </a:r>
            <a:endParaRPr lang="en-ZA" sz="1500" dirty="0">
              <a:effectLst/>
            </a:endParaRPr>
          </a:p>
          <a:p>
            <a:pPr>
              <a:defRPr/>
            </a:pPr>
            <a:r>
              <a:rPr lang="en-US" sz="1500" b="1" i="0" baseline="0" dirty="0">
                <a:effectLst/>
              </a:rPr>
              <a:t>(PFMA SCM IN 3 of 2021/2022)  </a:t>
            </a:r>
            <a:endParaRPr lang="en-ZA" sz="1500" dirty="0">
              <a:effectLst/>
            </a:endParaRPr>
          </a:p>
        </c:rich>
      </c:tx>
      <c:layout>
        <c:manualLayout>
          <c:xMode val="edge"/>
          <c:yMode val="edge"/>
          <c:x val="0.21385729123260919"/>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539168654958927"/>
          <c:y val="0.12091279543602282"/>
          <c:w val="0.74273793230719654"/>
          <c:h val="0.80346122993794478"/>
        </c:manualLayout>
      </c:layout>
      <c:barChart>
        <c:barDir val="bar"/>
        <c:grouping val="clustered"/>
        <c:varyColors val="0"/>
        <c:ser>
          <c:idx val="0"/>
          <c:order val="0"/>
          <c:spPr>
            <a:solidFill>
              <a:schemeClr val="accent1"/>
            </a:solidFill>
            <a:ln>
              <a:noFill/>
            </a:ln>
            <a:effectLst/>
          </c:spPr>
          <c:invertIfNegative val="0"/>
          <c:dLbls>
            <c:dLbl>
              <c:idx val="0"/>
              <c:layout>
                <c:manualLayout>
                  <c:x val="-8.8810387644391239E-3"/>
                  <c:y val="1.9515635479704953E-3"/>
                </c:manualLayout>
              </c:layout>
              <c:showLegendKey val="0"/>
              <c:showVal val="1"/>
              <c:showCatName val="0"/>
              <c:showSerName val="0"/>
              <c:showPercent val="0"/>
              <c:showBubbleSize val="0"/>
              <c:extLst>
                <c:ext xmlns:c15="http://schemas.microsoft.com/office/drawing/2012/chart" uri="{CE6537A1-D6FC-4f65-9D91-7224C49458BB}">
                  <c15:layout>
                    <c:manualLayout>
                      <c:w val="0.25069063296546412"/>
                      <c:h val="7.2025309939974941E-2"/>
                    </c:manualLayout>
                  </c15:layout>
                </c:ext>
                <c:ext xmlns:c16="http://schemas.microsoft.com/office/drawing/2014/chart" uri="{C3380CC4-5D6E-409C-BE32-E72D297353CC}">
                  <c16:uniqueId val="{00000001-7354-4B8F-AD5B-A7F234B40DF9}"/>
                </c:ext>
              </c:extLst>
            </c:dLbl>
            <c:dLbl>
              <c:idx val="2"/>
              <c:layout>
                <c:manualLayout>
                  <c:x val="-2.7263566951101316E-17"/>
                  <c:y val="-9.757049468240804E-3"/>
                </c:manualLayout>
              </c:layout>
              <c:showLegendKey val="0"/>
              <c:showVal val="1"/>
              <c:showCatName val="0"/>
              <c:showSerName val="0"/>
              <c:showPercent val="0"/>
              <c:showBubbleSize val="0"/>
              <c:extLst>
                <c:ext xmlns:c15="http://schemas.microsoft.com/office/drawing/2012/chart" uri="{CE6537A1-D6FC-4f65-9D91-7224C49458BB}">
                  <c15:layout>
                    <c:manualLayout>
                      <c:w val="0.22555149934566684"/>
                      <c:h val="7.0163019553280789E-2"/>
                    </c:manualLayout>
                  </c15:layout>
                </c:ext>
                <c:ext xmlns:c16="http://schemas.microsoft.com/office/drawing/2014/chart" uri="{C3380CC4-5D6E-409C-BE32-E72D297353CC}">
                  <c16:uniqueId val="{00000011-5D7C-48FB-A572-60BE4D469ECC}"/>
                </c:ext>
              </c:extLst>
            </c:dLbl>
            <c:dLbl>
              <c:idx val="3"/>
              <c:layout>
                <c:manualLayout>
                  <c:x val="-2.7263566951101316E-17"/>
                  <c:y val="-1.1708459361889108E-2"/>
                </c:manualLayout>
              </c:layout>
              <c:showLegendKey val="0"/>
              <c:showVal val="1"/>
              <c:showCatName val="0"/>
              <c:showSerName val="0"/>
              <c:showPercent val="0"/>
              <c:showBubbleSize val="0"/>
              <c:extLst>
                <c:ext xmlns:c15="http://schemas.microsoft.com/office/drawing/2012/chart" uri="{CE6537A1-D6FC-4f65-9D91-7224C49458BB}">
                  <c15:layout>
                    <c:manualLayout>
                      <c:w val="0.22555149934566684"/>
                      <c:h val="7.0163019553280789E-2"/>
                    </c:manualLayout>
                  </c15:layout>
                </c:ext>
                <c:ext xmlns:c16="http://schemas.microsoft.com/office/drawing/2014/chart" uri="{C3380CC4-5D6E-409C-BE32-E72D297353CC}">
                  <c16:uniqueId val="{0000000F-5D7C-48FB-A572-60BE4D469ECC}"/>
                </c:ext>
              </c:extLst>
            </c:dLbl>
            <c:dLbl>
              <c:idx val="4"/>
              <c:layout>
                <c:manualLayout>
                  <c:x val="0"/>
                  <c:y val="1.9514098936480177E-3"/>
                </c:manualLayout>
              </c:layout>
              <c:showLegendKey val="0"/>
              <c:showVal val="1"/>
              <c:showCatName val="0"/>
              <c:showSerName val="0"/>
              <c:showPercent val="0"/>
              <c:showBubbleSize val="0"/>
              <c:extLst>
                <c:ext xmlns:c15="http://schemas.microsoft.com/office/drawing/2012/chart" uri="{CE6537A1-D6FC-4f65-9D91-7224C49458BB}">
                  <c15:layout>
                    <c:manualLayout>
                      <c:w val="0.25826815762825073"/>
                      <c:h val="7.0163019553280789E-2"/>
                    </c:manualLayout>
                  </c15:layout>
                </c:ext>
                <c:ext xmlns:c16="http://schemas.microsoft.com/office/drawing/2014/chart" uri="{C3380CC4-5D6E-409C-BE32-E72D297353CC}">
                  <c16:uniqueId val="{0000000E-5D7C-48FB-A572-60BE4D469ECC}"/>
                </c:ext>
              </c:extLst>
            </c:dLbl>
            <c:dLbl>
              <c:idx val="5"/>
              <c:layout>
                <c:manualLayout>
                  <c:x val="2.9742416620530793E-3"/>
                  <c:y val="-9.757049468240804E-3"/>
                </c:manualLayout>
              </c:layout>
              <c:showLegendKey val="0"/>
              <c:showVal val="1"/>
              <c:showCatName val="0"/>
              <c:showSerName val="0"/>
              <c:showPercent val="0"/>
              <c:showBubbleSize val="0"/>
              <c:extLst>
                <c:ext xmlns:c15="http://schemas.microsoft.com/office/drawing/2012/chart" uri="{CE6537A1-D6FC-4f65-9D91-7224C49458BB}">
                  <c15:layout>
                    <c:manualLayout>
                      <c:w val="0.22257725768361375"/>
                      <c:h val="7.0163019553280789E-2"/>
                    </c:manualLayout>
                  </c15:layout>
                </c:ext>
                <c:ext xmlns:c16="http://schemas.microsoft.com/office/drawing/2014/chart" uri="{C3380CC4-5D6E-409C-BE32-E72D297353CC}">
                  <c16:uniqueId val="{0000000D-5D7C-48FB-A572-60BE4D469ECC}"/>
                </c:ext>
              </c:extLst>
            </c:dLbl>
            <c:dLbl>
              <c:idx val="6"/>
              <c:layout>
                <c:manualLayout>
                  <c:x val="0"/>
                  <c:y val="0"/>
                </c:manualLayout>
              </c:layout>
              <c:showLegendKey val="0"/>
              <c:showVal val="1"/>
              <c:showCatName val="0"/>
              <c:showSerName val="0"/>
              <c:showPercent val="0"/>
              <c:showBubbleSize val="0"/>
              <c:extLst>
                <c:ext xmlns:c15="http://schemas.microsoft.com/office/drawing/2012/chart" uri="{CE6537A1-D6FC-4f65-9D91-7224C49458BB}">
                  <c15:layout>
                    <c:manualLayout>
                      <c:w val="0.270165124276463"/>
                      <c:h val="7.0163019553280789E-2"/>
                    </c:manualLayout>
                  </c15:layout>
                </c:ext>
                <c:ext xmlns:c16="http://schemas.microsoft.com/office/drawing/2014/chart" uri="{C3380CC4-5D6E-409C-BE32-E72D297353CC}">
                  <c16:uniqueId val="{0000000C-5D7C-48FB-A572-60BE4D469ECC}"/>
                </c:ext>
              </c:extLst>
            </c:dLbl>
            <c:dLbl>
              <c:idx val="7"/>
              <c:layout>
                <c:manualLayout>
                  <c:x val="-1.4871208310265397E-3"/>
                  <c:y val="0"/>
                </c:manualLayout>
              </c:layout>
              <c:showLegendKey val="0"/>
              <c:showVal val="1"/>
              <c:showCatName val="0"/>
              <c:showSerName val="0"/>
              <c:showPercent val="0"/>
              <c:showBubbleSize val="0"/>
              <c:extLst>
                <c:ext xmlns:c15="http://schemas.microsoft.com/office/drawing/2012/chart" uri="{CE6537A1-D6FC-4f65-9D91-7224C49458BB}">
                  <c15:layout>
                    <c:manualLayout>
                      <c:w val="0.2552939159661976"/>
                      <c:h val="7.0163019553280789E-2"/>
                    </c:manualLayout>
                  </c15:layout>
                </c:ext>
                <c:ext xmlns:c16="http://schemas.microsoft.com/office/drawing/2014/chart" uri="{C3380CC4-5D6E-409C-BE32-E72D297353CC}">
                  <c16:uniqueId val="{0000000B-5D7C-48FB-A572-60BE4D469ECC}"/>
                </c:ext>
              </c:extLst>
            </c:dLbl>
            <c:dLbl>
              <c:idx val="12"/>
              <c:layout>
                <c:manualLayout>
                  <c:x val="1.1896966648212317E-2"/>
                  <c:y val="-1.5611279149185286E-2"/>
                </c:manualLayout>
              </c:layout>
              <c:showLegendKey val="0"/>
              <c:showVal val="1"/>
              <c:showCatName val="0"/>
              <c:showSerName val="0"/>
              <c:showPercent val="0"/>
              <c:showBubbleSize val="0"/>
              <c:extLst>
                <c:ext xmlns:c15="http://schemas.microsoft.com/office/drawing/2012/chart" uri="{CE6537A1-D6FC-4f65-9D91-7224C49458BB}">
                  <c15:layout>
                    <c:manualLayout>
                      <c:w val="0.20165358468719877"/>
                      <c:h val="7.0163019553280789E-2"/>
                    </c:manualLayout>
                  </c15:layout>
                </c:ext>
                <c:ext xmlns:c16="http://schemas.microsoft.com/office/drawing/2014/chart" uri="{C3380CC4-5D6E-409C-BE32-E72D297353CC}">
                  <c16:uniqueId val="{00000006-5D7C-48FB-A572-60BE4D469ECC}"/>
                </c:ext>
              </c:extLst>
            </c:dLbl>
            <c:dLbl>
              <c:idx val="18"/>
              <c:layout>
                <c:manualLayout>
                  <c:x val="-5.9483662279777314E-3"/>
                  <c:y val="-7.8056395745926431E-3"/>
                </c:manualLayout>
              </c:layout>
              <c:showLegendKey val="0"/>
              <c:showVal val="1"/>
              <c:showCatName val="0"/>
              <c:showSerName val="0"/>
              <c:showPercent val="0"/>
              <c:showBubbleSize val="0"/>
              <c:extLst>
                <c:ext xmlns:c15="http://schemas.microsoft.com/office/drawing/2012/chart" uri="{CE6537A1-D6FC-4f65-9D91-7224C49458BB}">
                  <c15:layout>
                    <c:manualLayout>
                      <c:w val="0.20462782634925183"/>
                      <c:h val="7.0163019553280789E-2"/>
                    </c:manualLayout>
                  </c15:layout>
                </c:ext>
                <c:ext xmlns:c16="http://schemas.microsoft.com/office/drawing/2014/chart" uri="{C3380CC4-5D6E-409C-BE32-E72D297353CC}">
                  <c16:uniqueId val="{00000000-5D7C-48FB-A572-60BE4D469EC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20_Amount 1'!$B$46:$B$65</c:f>
              <c:strCache>
                <c:ptCount val="20"/>
                <c:pt idx="0">
                  <c:v>Eskom</c:v>
                </c:pt>
                <c:pt idx="1">
                  <c:v>SASSA</c:v>
                </c:pt>
                <c:pt idx="2">
                  <c:v>DWS</c:v>
                </c:pt>
                <c:pt idx="3">
                  <c:v>SARS</c:v>
                </c:pt>
                <c:pt idx="4">
                  <c:v>DOT</c:v>
                </c:pt>
                <c:pt idx="5">
                  <c:v>CCMA</c:v>
                </c:pt>
                <c:pt idx="6">
                  <c:v>GPW</c:v>
                </c:pt>
                <c:pt idx="7">
                  <c:v>UIF</c:v>
                </c:pt>
                <c:pt idx="8">
                  <c:v>RTMC</c:v>
                </c:pt>
                <c:pt idx="9">
                  <c:v>Brand SA </c:v>
                </c:pt>
                <c:pt idx="10">
                  <c:v>merSETA</c:v>
                </c:pt>
                <c:pt idx="11">
                  <c:v>SSETA</c:v>
                </c:pt>
                <c:pt idx="12">
                  <c:v>AEMFC</c:v>
                </c:pt>
                <c:pt idx="13">
                  <c:v>Transnet</c:v>
                </c:pt>
                <c:pt idx="14">
                  <c:v>CSIR</c:v>
                </c:pt>
                <c:pt idx="15">
                  <c:v>TCTA</c:v>
                </c:pt>
                <c:pt idx="16">
                  <c:v>HSRC</c:v>
                </c:pt>
                <c:pt idx="17">
                  <c:v>ACSA</c:v>
                </c:pt>
                <c:pt idx="18">
                  <c:v>Denel</c:v>
                </c:pt>
                <c:pt idx="19">
                  <c:v>SACAA</c:v>
                </c:pt>
              </c:strCache>
            </c:strRef>
          </c:cat>
          <c:val>
            <c:numRef>
              <c:f>'Top 20_Amount 1'!$C$46:$C$65</c:f>
              <c:numCache>
                <c:formatCode>_("R"* #,##0.00_);_("R"* \(#,##0.00\);_("R"* "-"??_);_(@_)</c:formatCode>
                <c:ptCount val="20"/>
                <c:pt idx="0">
                  <c:v>77322737180.949997</c:v>
                </c:pt>
                <c:pt idx="1">
                  <c:v>7887105026</c:v>
                </c:pt>
                <c:pt idx="2">
                  <c:v>6275086810</c:v>
                </c:pt>
                <c:pt idx="3">
                  <c:v>5940896883</c:v>
                </c:pt>
                <c:pt idx="4">
                  <c:v>3543021594</c:v>
                </c:pt>
                <c:pt idx="5">
                  <c:v>2043268736</c:v>
                </c:pt>
                <c:pt idx="6">
                  <c:v>1999300415</c:v>
                </c:pt>
                <c:pt idx="7">
                  <c:v>1697465551</c:v>
                </c:pt>
                <c:pt idx="8">
                  <c:v>600949584</c:v>
                </c:pt>
                <c:pt idx="9">
                  <c:v>587201181</c:v>
                </c:pt>
                <c:pt idx="10">
                  <c:v>514390022</c:v>
                </c:pt>
                <c:pt idx="11">
                  <c:v>391513755</c:v>
                </c:pt>
                <c:pt idx="12">
                  <c:v>282731057</c:v>
                </c:pt>
                <c:pt idx="13">
                  <c:v>243497750</c:v>
                </c:pt>
                <c:pt idx="14">
                  <c:v>241499416</c:v>
                </c:pt>
                <c:pt idx="15">
                  <c:v>149551213</c:v>
                </c:pt>
                <c:pt idx="16">
                  <c:v>132573910</c:v>
                </c:pt>
                <c:pt idx="17">
                  <c:v>121883946</c:v>
                </c:pt>
                <c:pt idx="18">
                  <c:v>117318660</c:v>
                </c:pt>
                <c:pt idx="19">
                  <c:v>58680337</c:v>
                </c:pt>
              </c:numCache>
            </c:numRef>
          </c:val>
          <c:extLst>
            <c:ext xmlns:c16="http://schemas.microsoft.com/office/drawing/2014/chart" uri="{C3380CC4-5D6E-409C-BE32-E72D297353CC}">
              <c16:uniqueId val="{00000000-7354-4B8F-AD5B-A7F234B40DF9}"/>
            </c:ext>
          </c:extLst>
        </c:ser>
        <c:dLbls>
          <c:showLegendKey val="0"/>
          <c:showVal val="0"/>
          <c:showCatName val="0"/>
          <c:showSerName val="0"/>
          <c:showPercent val="0"/>
          <c:showBubbleSize val="0"/>
        </c:dLbls>
        <c:gapWidth val="182"/>
        <c:axId val="520487327"/>
        <c:axId val="520483583"/>
      </c:barChart>
      <c:catAx>
        <c:axId val="5204873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0483583"/>
        <c:crosses val="autoZero"/>
        <c:auto val="1"/>
        <c:lblAlgn val="ctr"/>
        <c:lblOffset val="100"/>
        <c:noMultiLvlLbl val="0"/>
      </c:catAx>
      <c:valAx>
        <c:axId val="520483583"/>
        <c:scaling>
          <c:orientation val="minMax"/>
        </c:scaling>
        <c:delete val="0"/>
        <c:axPos val="b"/>
        <c:majorGridlines>
          <c:spPr>
            <a:ln w="9525" cap="flat" cmpd="sng" algn="ctr">
              <a:solidFill>
                <a:schemeClr val="tx1">
                  <a:lumMod val="15000"/>
                  <a:lumOff val="85000"/>
                </a:schemeClr>
              </a:solidFill>
              <a:round/>
            </a:ln>
            <a:effectLst/>
          </c:spPr>
        </c:majorGridlines>
        <c:numFmt formatCode="_(&quot;R&quot;* #,##0.00_);_(&quot;R&quot;* \(#,##0.00\);_(&quot;R&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mn-lt"/>
                <a:ea typeface="+mn-ea"/>
                <a:cs typeface="+mn-cs"/>
              </a:defRPr>
            </a:pPr>
            <a:endParaRPr lang="en-US"/>
          </a:p>
        </c:txPr>
        <c:crossAx val="52048732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500" b="1" i="0" baseline="0" dirty="0">
                <a:effectLst/>
              </a:rPr>
              <a:t>Top 20 Applications Q2 2021-2022</a:t>
            </a:r>
            <a:endParaRPr lang="en-ZA" sz="1500" dirty="0">
              <a:effectLst/>
            </a:endParaRPr>
          </a:p>
          <a:p>
            <a:pPr>
              <a:defRPr/>
            </a:pPr>
            <a:r>
              <a:rPr lang="en-ZA" sz="1500" b="1" i="0" baseline="0" dirty="0">
                <a:effectLst/>
              </a:rPr>
              <a:t>(SCM IN 3 of 2016/2017)</a:t>
            </a:r>
            <a:endParaRPr lang="en-ZA" sz="1500" dirty="0">
              <a:effectLst/>
            </a:endParaRPr>
          </a:p>
        </c:rich>
      </c:tx>
      <c:layout>
        <c:manualLayout>
          <c:xMode val="edge"/>
          <c:yMode val="edge"/>
          <c:x val="0.1945499193055007"/>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306696744068515"/>
          <c:y val="0.137121642540393"/>
          <c:w val="0.76130183513616423"/>
          <c:h val="0.78037067241206703"/>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20-Amount 1'!$B$91:$B$110</c:f>
              <c:strCache>
                <c:ptCount val="20"/>
                <c:pt idx="0">
                  <c:v>DHA</c:v>
                </c:pt>
                <c:pt idx="1">
                  <c:v>Eskom </c:v>
                </c:pt>
                <c:pt idx="2">
                  <c:v>SASSA</c:v>
                </c:pt>
                <c:pt idx="3">
                  <c:v>SAPO</c:v>
                </c:pt>
                <c:pt idx="4">
                  <c:v>SARS</c:v>
                </c:pt>
                <c:pt idx="5">
                  <c:v>DPWI</c:v>
                </c:pt>
                <c:pt idx="6">
                  <c:v>Magalies Water</c:v>
                </c:pt>
                <c:pt idx="7">
                  <c:v>MISA</c:v>
                </c:pt>
                <c:pt idx="8">
                  <c:v>SIU</c:v>
                </c:pt>
                <c:pt idx="9">
                  <c:v>DoJ&amp;CD</c:v>
                </c:pt>
                <c:pt idx="10">
                  <c:v>NDA</c:v>
                </c:pt>
                <c:pt idx="11">
                  <c:v>SABC</c:v>
                </c:pt>
                <c:pt idx="12">
                  <c:v>UIF</c:v>
                </c:pt>
                <c:pt idx="13">
                  <c:v>DoH</c:v>
                </c:pt>
                <c:pt idx="14">
                  <c:v>DBSA</c:v>
                </c:pt>
                <c:pt idx="15">
                  <c:v>DALRRD</c:v>
                </c:pt>
                <c:pt idx="16">
                  <c:v>SANParks</c:v>
                </c:pt>
                <c:pt idx="17">
                  <c:v>GPW</c:v>
                </c:pt>
                <c:pt idx="18">
                  <c:v>PRASA</c:v>
                </c:pt>
                <c:pt idx="19">
                  <c:v>SANBI</c:v>
                </c:pt>
              </c:strCache>
            </c:strRef>
          </c:cat>
          <c:val>
            <c:numRef>
              <c:f>'Top 20-Amount 1'!$C$91:$C$110</c:f>
              <c:numCache>
                <c:formatCode>_("R"* #,##0.00_);_("R"* \(#,##0.00\);_("R"* "-"??_);_(@_)</c:formatCode>
                <c:ptCount val="20"/>
                <c:pt idx="0">
                  <c:v>3148500000</c:v>
                </c:pt>
                <c:pt idx="1">
                  <c:v>865569715.30000007</c:v>
                </c:pt>
                <c:pt idx="2">
                  <c:v>387375910.74000001</c:v>
                </c:pt>
                <c:pt idx="3">
                  <c:v>218264779.88999999</c:v>
                </c:pt>
                <c:pt idx="4">
                  <c:v>113302422.26000001</c:v>
                </c:pt>
                <c:pt idx="5">
                  <c:v>84096706.019999996</c:v>
                </c:pt>
                <c:pt idx="6">
                  <c:v>57942350</c:v>
                </c:pt>
                <c:pt idx="7">
                  <c:v>32410913.989999998</c:v>
                </c:pt>
                <c:pt idx="8">
                  <c:v>31107699</c:v>
                </c:pt>
                <c:pt idx="9">
                  <c:v>31057000</c:v>
                </c:pt>
                <c:pt idx="10">
                  <c:v>30150000</c:v>
                </c:pt>
                <c:pt idx="11">
                  <c:v>27203231.140000001</c:v>
                </c:pt>
                <c:pt idx="12">
                  <c:v>23721693</c:v>
                </c:pt>
                <c:pt idx="13">
                  <c:v>23693549.030000001</c:v>
                </c:pt>
                <c:pt idx="14">
                  <c:v>22069649.640000001</c:v>
                </c:pt>
                <c:pt idx="15">
                  <c:v>21000000</c:v>
                </c:pt>
                <c:pt idx="16">
                  <c:v>19154782.260000002</c:v>
                </c:pt>
                <c:pt idx="17">
                  <c:v>18942967</c:v>
                </c:pt>
                <c:pt idx="18">
                  <c:v>18202965.120000001</c:v>
                </c:pt>
                <c:pt idx="19">
                  <c:v>13649296.59</c:v>
                </c:pt>
              </c:numCache>
            </c:numRef>
          </c:val>
          <c:extLst>
            <c:ext xmlns:c16="http://schemas.microsoft.com/office/drawing/2014/chart" uri="{C3380CC4-5D6E-409C-BE32-E72D297353CC}">
              <c16:uniqueId val="{00000000-99D3-4BCA-979B-B98E62EEF453}"/>
            </c:ext>
          </c:extLst>
        </c:ser>
        <c:dLbls>
          <c:showLegendKey val="0"/>
          <c:showVal val="0"/>
          <c:showCatName val="0"/>
          <c:showSerName val="0"/>
          <c:showPercent val="0"/>
          <c:showBubbleSize val="0"/>
        </c:dLbls>
        <c:gapWidth val="182"/>
        <c:axId val="640659439"/>
        <c:axId val="640661519"/>
      </c:barChart>
      <c:catAx>
        <c:axId val="6406594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0661519"/>
        <c:crosses val="autoZero"/>
        <c:auto val="1"/>
        <c:lblAlgn val="ctr"/>
        <c:lblOffset val="100"/>
        <c:noMultiLvlLbl val="0"/>
      </c:catAx>
      <c:valAx>
        <c:axId val="640661519"/>
        <c:scaling>
          <c:orientation val="minMax"/>
        </c:scaling>
        <c:delete val="0"/>
        <c:axPos val="b"/>
        <c:majorGridlines>
          <c:spPr>
            <a:ln w="9525" cap="flat" cmpd="sng" algn="ctr">
              <a:solidFill>
                <a:schemeClr val="tx1">
                  <a:lumMod val="15000"/>
                  <a:lumOff val="85000"/>
                </a:schemeClr>
              </a:solidFill>
              <a:round/>
            </a:ln>
            <a:effectLst/>
          </c:spPr>
        </c:majorGridlines>
        <c:numFmt formatCode="_(&quot;R&quot;* #,##0.00_);_(&quot;R&quot;* \(#,##0.00\);_(&quot;R&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mn-lt"/>
                <a:ea typeface="+mn-ea"/>
                <a:cs typeface="+mn-cs"/>
              </a:defRPr>
            </a:pPr>
            <a:endParaRPr lang="en-US"/>
          </a:p>
        </c:txPr>
        <c:crossAx val="6406594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0.52819</cdr:x>
      <cdr:y>0.35348</cdr:y>
    </cdr:from>
    <cdr:to>
      <cdr:x>0.96886</cdr:x>
      <cdr:y>0.4141</cdr:y>
    </cdr:to>
    <cdr:sp macro="" textlink="">
      <cdr:nvSpPr>
        <cdr:cNvPr id="5" name="TextBox 2">
          <a:extLst xmlns:a="http://schemas.openxmlformats.org/drawingml/2006/main">
            <a:ext uri="{FF2B5EF4-FFF2-40B4-BE49-F238E27FC236}">
              <a16:creationId xmlns:a16="http://schemas.microsoft.com/office/drawing/2014/main" id="{00000000-0008-0000-0D00-000003000000}"/>
            </a:ext>
          </a:extLst>
        </cdr:cNvPr>
        <cdr:cNvSpPr txBox="1"/>
      </cdr:nvSpPr>
      <cdr:spPr>
        <a:xfrm xmlns:a="http://schemas.openxmlformats.org/drawingml/2006/main">
          <a:off x="2360216" y="2219469"/>
          <a:ext cx="1969132" cy="380626"/>
        </a:xfrm>
        <a:prstGeom xmlns:a="http://schemas.openxmlformats.org/drawingml/2006/main" prst="rect">
          <a:avLst/>
        </a:prstGeom>
        <a:solidFill xmlns:a="http://schemas.openxmlformats.org/drawingml/2006/main">
          <a:schemeClr val="accent2"/>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ZA" sz="1600" b="1" i="0" u="none" strike="noStrike" dirty="0">
              <a:solidFill>
                <a:schemeClr val="bg1"/>
              </a:solidFill>
              <a:effectLst/>
              <a:latin typeface="Arial" panose="020B0604020202020204" pitchFamily="34" charset="0"/>
              <a:ea typeface="+mn-ea"/>
              <a:cs typeface="Arial" panose="020B0604020202020204" pitchFamily="34" charset="0"/>
            </a:rPr>
            <a:t>R5 500 614 098,14</a:t>
          </a:r>
          <a:r>
            <a:rPr lang="en-ZA" sz="1600" b="1" dirty="0">
              <a:solidFill>
                <a:schemeClr val="bg1"/>
              </a:solidFill>
              <a:latin typeface="Arial" panose="020B0604020202020204" pitchFamily="34" charset="0"/>
              <a:cs typeface="Arial" panose="020B0604020202020204" pitchFamily="34" charset="0"/>
            </a:rPr>
            <a:t> </a:t>
          </a:r>
        </a:p>
      </cdr:txBody>
    </cdr:sp>
  </cdr:relSizeAnchor>
</c:userShapes>
</file>

<file path=ppt/drawings/drawing2.xml><?xml version="1.0" encoding="utf-8"?>
<c:userShapes xmlns:c="http://schemas.openxmlformats.org/drawingml/2006/chart">
  <cdr:relSizeAnchor xmlns:cdr="http://schemas.openxmlformats.org/drawingml/2006/chartDrawing">
    <cdr:from>
      <cdr:x>0.42673</cdr:x>
      <cdr:y>0.3549</cdr:y>
    </cdr:from>
    <cdr:to>
      <cdr:x>0.87538</cdr:x>
      <cdr:y>0.41454</cdr:y>
    </cdr:to>
    <cdr:sp macro="" textlink="">
      <cdr:nvSpPr>
        <cdr:cNvPr id="2" name="TextBox 2">
          <a:extLst xmlns:a="http://schemas.openxmlformats.org/drawingml/2006/main">
            <a:ext uri="{FF2B5EF4-FFF2-40B4-BE49-F238E27FC236}">
              <a16:creationId xmlns:a16="http://schemas.microsoft.com/office/drawing/2014/main" id="{522D9237-1B37-8AA0-9F09-B57386A8C8C4}"/>
            </a:ext>
          </a:extLst>
        </cdr:cNvPr>
        <cdr:cNvSpPr txBox="1"/>
      </cdr:nvSpPr>
      <cdr:spPr>
        <a:xfrm xmlns:a="http://schemas.openxmlformats.org/drawingml/2006/main">
          <a:off x="1872925" y="2336970"/>
          <a:ext cx="1969132" cy="392726"/>
        </a:xfrm>
        <a:prstGeom xmlns:a="http://schemas.openxmlformats.org/drawingml/2006/main" prst="rect">
          <a:avLst/>
        </a:prstGeom>
        <a:solidFill xmlns:a="http://schemas.openxmlformats.org/drawingml/2006/main">
          <a:schemeClr val="accent2"/>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ZA" sz="1600" b="1">
              <a:solidFill>
                <a:schemeClr val="bg1"/>
              </a:solidFill>
              <a:latin typeface="Arial" panose="020B0604020202020204" pitchFamily="34" charset="0"/>
              <a:cs typeface="Arial" panose="020B0604020202020204" pitchFamily="34" charset="0"/>
            </a:rPr>
            <a:t> R248 582 454,86 </a:t>
          </a:r>
          <a:endParaRPr lang="en-ZA" sz="1600" b="1" dirty="0">
            <a:solidFill>
              <a:schemeClr val="bg1"/>
            </a:solidFill>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0.45531</cdr:x>
      <cdr:y>0.46696</cdr:y>
    </cdr:from>
    <cdr:to>
      <cdr:x>0.88835</cdr:x>
      <cdr:y>0.52559</cdr:y>
    </cdr:to>
    <cdr:sp macro="" textlink="">
      <cdr:nvSpPr>
        <cdr:cNvPr id="2" name="TextBox 2">
          <a:extLst xmlns:a="http://schemas.openxmlformats.org/drawingml/2006/main">
            <a:ext uri="{FF2B5EF4-FFF2-40B4-BE49-F238E27FC236}">
              <a16:creationId xmlns:a16="http://schemas.microsoft.com/office/drawing/2014/main" id="{EE1E0311-62EF-4068-899D-77B9D3BE8E02}"/>
            </a:ext>
          </a:extLst>
        </cdr:cNvPr>
        <cdr:cNvSpPr txBox="1"/>
      </cdr:nvSpPr>
      <cdr:spPr>
        <a:xfrm xmlns:a="http://schemas.openxmlformats.org/drawingml/2006/main">
          <a:off x="2135151" y="3074939"/>
          <a:ext cx="2030717" cy="386076"/>
        </a:xfrm>
        <a:prstGeom xmlns:a="http://schemas.openxmlformats.org/drawingml/2006/main" prst="rect">
          <a:avLst/>
        </a:prstGeom>
        <a:solidFill xmlns:a="http://schemas.openxmlformats.org/drawingml/2006/main">
          <a:schemeClr val="accent2"/>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ZA" sz="1600" b="1" dirty="0">
              <a:solidFill>
                <a:schemeClr val="bg1"/>
              </a:solidFill>
              <a:latin typeface="Arial" panose="020B0604020202020204" pitchFamily="34" charset="0"/>
              <a:cs typeface="Arial" panose="020B0604020202020204" pitchFamily="34" charset="0"/>
            </a:rPr>
            <a:t> R7 175 724 798,18 </a:t>
          </a:r>
        </a:p>
      </cdr:txBody>
    </cdr:sp>
  </cdr:relSizeAnchor>
</c:userShapes>
</file>

<file path=ppt/drawings/drawing4.xml><?xml version="1.0" encoding="utf-8"?>
<c:userShapes xmlns:c="http://schemas.openxmlformats.org/drawingml/2006/chart">
  <cdr:relSizeAnchor xmlns:cdr="http://schemas.openxmlformats.org/drawingml/2006/chartDrawing">
    <cdr:from>
      <cdr:x>0.42656</cdr:x>
      <cdr:y>0.4711</cdr:y>
    </cdr:from>
    <cdr:to>
      <cdr:x>0.85568</cdr:x>
      <cdr:y>0.5289</cdr:y>
    </cdr:to>
    <cdr:sp macro="" textlink="">
      <cdr:nvSpPr>
        <cdr:cNvPr id="2" name="TextBox 2">
          <a:extLst xmlns:a="http://schemas.openxmlformats.org/drawingml/2006/main">
            <a:ext uri="{FF2B5EF4-FFF2-40B4-BE49-F238E27FC236}">
              <a16:creationId xmlns:a16="http://schemas.microsoft.com/office/drawing/2014/main" id="{522D9237-1B37-8AA0-9F09-B57386A8C8C4}"/>
            </a:ext>
          </a:extLst>
        </cdr:cNvPr>
        <cdr:cNvSpPr txBox="1"/>
      </cdr:nvSpPr>
      <cdr:spPr>
        <a:xfrm xmlns:a="http://schemas.openxmlformats.org/drawingml/2006/main">
          <a:off x="1957381" y="3102162"/>
          <a:ext cx="1969132" cy="380626"/>
        </a:xfrm>
        <a:prstGeom xmlns:a="http://schemas.openxmlformats.org/drawingml/2006/main" prst="rect">
          <a:avLst/>
        </a:prstGeom>
        <a:solidFill xmlns:a="http://schemas.openxmlformats.org/drawingml/2006/main">
          <a:schemeClr val="accent2"/>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ZA" sz="1600" b="1" dirty="0">
              <a:solidFill>
                <a:schemeClr val="bg1"/>
              </a:solidFill>
              <a:latin typeface="Arial" panose="020B0604020202020204" pitchFamily="34" charset="0"/>
              <a:cs typeface="Arial" panose="020B0604020202020204" pitchFamily="34" charset="0"/>
            </a:rPr>
            <a:t> R2 924 983 797,27 </a:t>
          </a:r>
        </a:p>
      </cdr:txBody>
    </cdr:sp>
  </cdr:relSizeAnchor>
</c:userShapes>
</file>

<file path=ppt/drawings/drawing5.xml><?xml version="1.0" encoding="utf-8"?>
<c:userShapes xmlns:c="http://schemas.openxmlformats.org/drawingml/2006/chart">
  <cdr:relSizeAnchor xmlns:cdr="http://schemas.openxmlformats.org/drawingml/2006/chartDrawing">
    <cdr:from>
      <cdr:x>0.43913</cdr:x>
      <cdr:y>0.36193</cdr:y>
    </cdr:from>
    <cdr:to>
      <cdr:x>0.86983</cdr:x>
      <cdr:y>0.42154</cdr:y>
    </cdr:to>
    <cdr:sp macro="" textlink="">
      <cdr:nvSpPr>
        <cdr:cNvPr id="2" name="TextBox 2">
          <a:extLst xmlns:a="http://schemas.openxmlformats.org/drawingml/2006/main">
            <a:ext uri="{FF2B5EF4-FFF2-40B4-BE49-F238E27FC236}">
              <a16:creationId xmlns:a16="http://schemas.microsoft.com/office/drawing/2014/main" id="{522D9237-1B37-8AA0-9F09-B57386A8C8C4}"/>
            </a:ext>
          </a:extLst>
        </cdr:cNvPr>
        <cdr:cNvSpPr txBox="1"/>
      </cdr:nvSpPr>
      <cdr:spPr>
        <a:xfrm xmlns:a="http://schemas.openxmlformats.org/drawingml/2006/main">
          <a:off x="1970864" y="2311122"/>
          <a:ext cx="1933029" cy="380643"/>
        </a:xfrm>
        <a:prstGeom xmlns:a="http://schemas.openxmlformats.org/drawingml/2006/main" prst="rect">
          <a:avLst/>
        </a:prstGeom>
        <a:solidFill xmlns:a="http://schemas.openxmlformats.org/drawingml/2006/main">
          <a:schemeClr val="accent2"/>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ZA" sz="1600" b="1">
              <a:solidFill>
                <a:schemeClr val="bg1"/>
              </a:solidFill>
              <a:latin typeface="Arial" panose="020B0604020202020204" pitchFamily="34" charset="0"/>
              <a:cs typeface="Arial" panose="020B0604020202020204" pitchFamily="34" charset="0"/>
            </a:rPr>
            <a:t> R285 630 020,60 </a:t>
          </a:r>
          <a:endParaRPr lang="en-ZA" sz="1600" b="1" dirty="0">
            <a:solidFill>
              <a:schemeClr val="bg1"/>
            </a:solidFill>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0.43109</cdr:x>
      <cdr:y>0.36504</cdr:y>
    </cdr:from>
    <cdr:to>
      <cdr:x>0.96096</cdr:x>
      <cdr:y>0.42526</cdr:y>
    </cdr:to>
    <cdr:sp macro="" textlink="">
      <cdr:nvSpPr>
        <cdr:cNvPr id="2" name="TextBox 2">
          <a:extLst xmlns:a="http://schemas.openxmlformats.org/drawingml/2006/main">
            <a:ext uri="{FF2B5EF4-FFF2-40B4-BE49-F238E27FC236}">
              <a16:creationId xmlns:a16="http://schemas.microsoft.com/office/drawing/2014/main" id="{2A592896-A795-8341-261D-CAB11A0BC6F9}"/>
            </a:ext>
          </a:extLst>
        </cdr:cNvPr>
        <cdr:cNvSpPr txBox="1"/>
      </cdr:nvSpPr>
      <cdr:spPr>
        <a:xfrm xmlns:a="http://schemas.openxmlformats.org/drawingml/2006/main">
          <a:off x="1759905" y="2306946"/>
          <a:ext cx="2163127" cy="380626"/>
        </a:xfrm>
        <a:prstGeom xmlns:a="http://schemas.openxmlformats.org/drawingml/2006/main" prst="rect">
          <a:avLst/>
        </a:prstGeom>
        <a:solidFill xmlns:a="http://schemas.openxmlformats.org/drawingml/2006/main">
          <a:schemeClr val="accent2"/>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ZA" sz="1600" b="1">
              <a:solidFill>
                <a:schemeClr val="bg1"/>
              </a:solidFill>
              <a:latin typeface="Arial" panose="020B0604020202020204" pitchFamily="34" charset="0"/>
              <a:cs typeface="Arial" panose="020B0604020202020204" pitchFamily="34" charset="0"/>
            </a:rPr>
            <a:t> R18 233 993 645,70 </a:t>
          </a:r>
          <a:endParaRPr lang="en-ZA" sz="1600" b="1" dirty="0">
            <a:solidFill>
              <a:schemeClr val="bg1"/>
            </a:solidFill>
            <a:latin typeface="Arial" panose="020B0604020202020204" pitchFamily="34" charset="0"/>
            <a:cs typeface="Arial" panose="020B0604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0.40179</cdr:x>
      <cdr:y>0.35182</cdr:y>
    </cdr:from>
    <cdr:to>
      <cdr:x>0.94786</cdr:x>
      <cdr:y>0.40792</cdr:y>
    </cdr:to>
    <cdr:sp macro="" textlink="">
      <cdr:nvSpPr>
        <cdr:cNvPr id="2" name="TextBox 2">
          <a:extLst xmlns:a="http://schemas.openxmlformats.org/drawingml/2006/main">
            <a:ext uri="{FF2B5EF4-FFF2-40B4-BE49-F238E27FC236}">
              <a16:creationId xmlns:a16="http://schemas.microsoft.com/office/drawing/2014/main" id="{D5F936E9-C036-75DE-071E-CFFAA856D9FA}"/>
            </a:ext>
          </a:extLst>
        </cdr:cNvPr>
        <cdr:cNvSpPr txBox="1"/>
      </cdr:nvSpPr>
      <cdr:spPr>
        <a:xfrm xmlns:a="http://schemas.openxmlformats.org/drawingml/2006/main">
          <a:off x="1715639" y="2289685"/>
          <a:ext cx="2331719" cy="365125"/>
        </a:xfrm>
        <a:prstGeom xmlns:a="http://schemas.openxmlformats.org/drawingml/2006/main" prst="rect">
          <a:avLst/>
        </a:prstGeom>
        <a:solidFill xmlns:a="http://schemas.openxmlformats.org/drawingml/2006/main">
          <a:schemeClr val="accent2"/>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ZA" sz="1600" b="1" dirty="0">
              <a:solidFill>
                <a:schemeClr val="bg1"/>
              </a:solidFill>
              <a:latin typeface="Arial" panose="020B0604020202020204" pitchFamily="34" charset="0"/>
              <a:cs typeface="Arial" panose="020B0604020202020204" pitchFamily="34" charset="0"/>
            </a:rPr>
            <a:t> R110 150 673 026,95 </a:t>
          </a:r>
        </a:p>
      </cdr:txBody>
    </cdr:sp>
  </cdr:relSizeAnchor>
</c:userShapes>
</file>

<file path=ppt/drawings/drawing8.xml><?xml version="1.0" encoding="utf-8"?>
<c:userShapes xmlns:c="http://schemas.openxmlformats.org/drawingml/2006/chart">
  <cdr:relSizeAnchor xmlns:cdr="http://schemas.openxmlformats.org/drawingml/2006/chartDrawing">
    <cdr:from>
      <cdr:x>0.40699</cdr:x>
      <cdr:y>0.36111</cdr:y>
    </cdr:from>
    <cdr:to>
      <cdr:x>0.84627</cdr:x>
      <cdr:y>0.41987</cdr:y>
    </cdr:to>
    <cdr:sp macro="" textlink="">
      <cdr:nvSpPr>
        <cdr:cNvPr id="2" name="TextBox 2">
          <a:extLst xmlns:a="http://schemas.openxmlformats.org/drawingml/2006/main">
            <a:ext uri="{FF2B5EF4-FFF2-40B4-BE49-F238E27FC236}">
              <a16:creationId xmlns:a16="http://schemas.microsoft.com/office/drawing/2014/main" id="{522D9237-1B37-8AA0-9F09-B57386A8C8C4}"/>
            </a:ext>
          </a:extLst>
        </cdr:cNvPr>
        <cdr:cNvSpPr txBox="1"/>
      </cdr:nvSpPr>
      <cdr:spPr>
        <a:xfrm xmlns:a="http://schemas.openxmlformats.org/drawingml/2006/main">
          <a:off x="1959770" y="2355283"/>
          <a:ext cx="2115273" cy="383278"/>
        </a:xfrm>
        <a:prstGeom xmlns:a="http://schemas.openxmlformats.org/drawingml/2006/main" prst="rect">
          <a:avLst/>
        </a:prstGeom>
        <a:solidFill xmlns:a="http://schemas.openxmlformats.org/drawingml/2006/main">
          <a:schemeClr val="accent2"/>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ZA" sz="1600" b="1">
              <a:solidFill>
                <a:schemeClr val="bg1"/>
              </a:solidFill>
              <a:latin typeface="Arial" panose="020B0604020202020204" pitchFamily="34" charset="0"/>
              <a:cs typeface="Arial" panose="020B0604020202020204" pitchFamily="34" charset="0"/>
            </a:rPr>
            <a:t> R5 187 415 630,98 </a:t>
          </a:r>
          <a:endParaRPr lang="en-ZA" sz="1600" b="1" dirty="0">
            <a:solidFill>
              <a:schemeClr val="bg1"/>
            </a:solidFill>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E039C-83F2-E147-9F2D-75C6A621E4DA}" type="datetimeFigureOut">
              <a:rPr lang="en-US" smtClean="0"/>
              <a:t>11/22/2022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0E784-2655-D944-8273-D13A0E562E37}" type="slidenum">
              <a:rPr lang="en-US" smtClean="0"/>
              <a:t>‹#›</a:t>
            </a:fld>
            <a:endParaRPr lang="en-US"/>
          </a:p>
        </p:txBody>
      </p:sp>
    </p:spTree>
    <p:extLst>
      <p:ext uri="{BB962C8B-B14F-4D97-AF65-F5344CB8AC3E}">
        <p14:creationId xmlns:p14="http://schemas.microsoft.com/office/powerpoint/2010/main"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0E784-2655-D944-8273-D13A0E562E37}" type="slidenum">
              <a:rPr lang="en-US" smtClean="0"/>
              <a:t>1</a:t>
            </a:fld>
            <a:endParaRPr lang="en-US"/>
          </a:p>
        </p:txBody>
      </p:sp>
    </p:spTree>
    <p:extLst>
      <p:ext uri="{BB962C8B-B14F-4D97-AF65-F5344CB8AC3E}">
        <p14:creationId xmlns:p14="http://schemas.microsoft.com/office/powerpoint/2010/main" val="1880260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8C01262-3856-472B-85B7-475F0B9E19F9}"/>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944865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918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8C01262-3856-472B-85B7-475F0B9E19F9}"/>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614980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C9529CAC-8DBF-422D-8ED1-87D8DE49F0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8F92B0A-9EB3-4DA9-9FAF-9CE1925CA852}" type="slidenum">
              <a:rPr lang="en-US" altLang="en-US" sz="1200"/>
              <a:pPr/>
              <a:t>31</a:t>
            </a:fld>
            <a:endParaRPr lang="en-US" altLang="en-US" sz="1200"/>
          </a:p>
        </p:txBody>
      </p:sp>
      <p:sp>
        <p:nvSpPr>
          <p:cNvPr id="50179" name="Rectangle 2">
            <a:extLst>
              <a:ext uri="{FF2B5EF4-FFF2-40B4-BE49-F238E27FC236}">
                <a16:creationId xmlns:a16="http://schemas.microsoft.com/office/drawing/2014/main" id="{21515E76-C6CA-49FE-B691-8566213724C1}"/>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1F23A8E4-1085-4E96-8994-AE013076A4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000"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FB59C04-44A4-CF4D-BCCF-91B0EC4D587F}" type="datetime1">
              <a:rPr lang="en-ZA" smtClean="0"/>
              <a:t>2022/11/22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31FB4-306C-B14F-9DF4-0FD9AB22B8E7}" type="datetime1">
              <a:rPr lang="en-ZA" smtClean="0"/>
              <a:t>2022/11/22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9B79-E675-C345-883A-F23F764B154F}" type="datetime1">
              <a:rPr lang="en-ZA" smtClean="0"/>
              <a:t>2022/11/22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88099" y="620038"/>
            <a:ext cx="8536487" cy="945715"/>
          </a:xfrm>
        </p:spPr>
        <p:txBody>
          <a:bodyPr>
            <a:normAutofit/>
          </a:bodyPr>
          <a:lstStyle>
            <a:lvl1pPr>
              <a:lnSpc>
                <a:spcPts val="3000"/>
              </a:lnSpc>
              <a:defRPr sz="3500" b="1"/>
            </a:lvl1pPr>
          </a:lstStyle>
          <a:p>
            <a:r>
              <a:rPr lang="en-US" dirty="0"/>
              <a:t>HEADING GOES HERE NATIONAL TREASURY NATIONAL HEADINGGOES HERE NATIONAL</a:t>
            </a:r>
          </a:p>
        </p:txBody>
      </p:sp>
      <p:sp>
        <p:nvSpPr>
          <p:cNvPr id="3" name="Content Placeholder 2"/>
          <p:cNvSpPr>
            <a:spLocks noGrp="1"/>
          </p:cNvSpPr>
          <p:nvPr>
            <p:ph idx="1"/>
          </p:nvPr>
        </p:nvSpPr>
        <p:spPr>
          <a:xfrm>
            <a:off x="288099" y="1825624"/>
            <a:ext cx="8536487" cy="4821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8321841" y="0"/>
            <a:ext cx="405063"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dirty="0">
              <a:solidFill>
                <a:schemeClr val="tx1">
                  <a:lumMod val="95000"/>
                  <a:lumOff val="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t>2022/11/22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FC8E3-AC9B-484F-A89A-11D48F91BD50}" type="datetime1">
              <a:rPr lang="en-ZA" smtClean="0"/>
              <a:t>2022/11/22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73CD7-1148-2F44-B63B-DE7490027093}" type="datetime1">
              <a:rPr lang="en-ZA" smtClean="0"/>
              <a:t>2022/11/22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0C203-3373-6B42-997B-6A5702094014}" type="datetime1">
              <a:rPr lang="en-ZA" smtClean="0"/>
              <a:t>2022/11/22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t>2022/11/22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t>2022/11/22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t>2022/11/22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1792E-29FB-8649-BB25-70B41D2B30B2}" type="datetime1">
              <a:rPr lang="en-ZA" smtClean="0"/>
              <a:t>2022/11/22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t>‹#›</a:t>
            </a:fld>
            <a:endParaRPr lang="en-US"/>
          </a:p>
        </p:txBody>
      </p:sp>
    </p:spTree>
    <p:extLst>
      <p:ext uri="{BB962C8B-B14F-4D97-AF65-F5344CB8AC3E}">
        <p14:creationId xmlns:p14="http://schemas.microsoft.com/office/powerpoint/2010/main" val="7021765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9263" y="0"/>
            <a:ext cx="9125474" cy="6858000"/>
          </a:xfrm>
          <a:prstGeom prst="rect">
            <a:avLst/>
          </a:prstGeom>
        </p:spPr>
      </p:pic>
      <p:sp>
        <p:nvSpPr>
          <p:cNvPr id="2" name="Title 1"/>
          <p:cNvSpPr>
            <a:spLocks noGrp="1"/>
          </p:cNvSpPr>
          <p:nvPr>
            <p:ph type="ctrTitle"/>
          </p:nvPr>
        </p:nvSpPr>
        <p:spPr>
          <a:xfrm>
            <a:off x="800892" y="1141629"/>
            <a:ext cx="4960460" cy="1483508"/>
          </a:xfrm>
        </p:spPr>
        <p:txBody>
          <a:bodyPr lIns="0" tIns="0" anchor="b">
            <a:normAutofit fontScale="90000"/>
          </a:bodyPr>
          <a:lstStyle/>
          <a:p>
            <a:pPr algn="r">
              <a:lnSpc>
                <a:spcPts val="3600"/>
              </a:lnSpc>
            </a:pPr>
            <a:r>
              <a:rPr lang="en-US" sz="3800" b="1" cap="all" dirty="0">
                <a:solidFill>
                  <a:schemeClr val="bg1"/>
                </a:solidFill>
                <a:latin typeface="+mn-lt"/>
              </a:rPr>
              <a:t>ENHANCING COMPLIANCE, TRANSPARENCY &amp; ACCOUNTABILITY</a:t>
            </a:r>
          </a:p>
        </p:txBody>
      </p:sp>
      <p:sp>
        <p:nvSpPr>
          <p:cNvPr id="3" name="Subtitle 2"/>
          <p:cNvSpPr>
            <a:spLocks noGrp="1"/>
          </p:cNvSpPr>
          <p:nvPr>
            <p:ph type="subTitle" idx="1"/>
          </p:nvPr>
        </p:nvSpPr>
        <p:spPr>
          <a:xfrm>
            <a:off x="1249471" y="2842800"/>
            <a:ext cx="4503260" cy="1088648"/>
          </a:xfrm>
        </p:spPr>
        <p:txBody>
          <a:bodyPr>
            <a:normAutofit/>
          </a:bodyPr>
          <a:lstStyle/>
          <a:p>
            <a:pPr algn="r">
              <a:tabLst>
                <a:tab pos="1193800" algn="l"/>
              </a:tabLst>
            </a:pPr>
            <a:r>
              <a:rPr lang="en-US" sz="2200" dirty="0">
                <a:solidFill>
                  <a:schemeClr val="bg1"/>
                </a:solidFill>
              </a:rPr>
              <a:t>Update on the provisions of the National Treasury SCM Instruction No. 03 of 2021/22 </a:t>
            </a:r>
          </a:p>
        </p:txBody>
      </p:sp>
      <p:sp>
        <p:nvSpPr>
          <p:cNvPr id="6" name="TextBox 5"/>
          <p:cNvSpPr txBox="1"/>
          <p:nvPr/>
        </p:nvSpPr>
        <p:spPr>
          <a:xfrm>
            <a:off x="6569901" y="1135366"/>
            <a:ext cx="1935272" cy="2047292"/>
          </a:xfrm>
          <a:prstGeom prst="rect">
            <a:avLst/>
          </a:prstGeom>
          <a:noFill/>
        </p:spPr>
        <p:txBody>
          <a:bodyPr wrap="square" rtlCol="0">
            <a:spAutoFit/>
          </a:bodyPr>
          <a:lstStyle/>
          <a:p>
            <a:pPr>
              <a:lnSpc>
                <a:spcPts val="1720"/>
              </a:lnSpc>
            </a:pPr>
            <a:r>
              <a:rPr lang="en-US" sz="1400" dirty="0">
                <a:solidFill>
                  <a:schemeClr val="bg1"/>
                </a:solidFill>
              </a:rPr>
              <a:t>PRESENTED BY:</a:t>
            </a:r>
          </a:p>
          <a:p>
            <a:pPr>
              <a:lnSpc>
                <a:spcPts val="1720"/>
              </a:lnSpc>
            </a:pPr>
            <a:endParaRPr lang="en-US" sz="1400" dirty="0">
              <a:solidFill>
                <a:schemeClr val="bg1"/>
              </a:solidFill>
            </a:endParaRPr>
          </a:p>
          <a:p>
            <a:pPr>
              <a:lnSpc>
                <a:spcPts val="1720"/>
              </a:lnSpc>
            </a:pPr>
            <a:r>
              <a:rPr lang="en-US" sz="1400" b="1" dirty="0">
                <a:solidFill>
                  <a:schemeClr val="bg1"/>
                </a:solidFill>
              </a:rPr>
              <a:t>MENDOE NTSWAHLANA</a:t>
            </a:r>
          </a:p>
          <a:p>
            <a:pPr>
              <a:lnSpc>
                <a:spcPts val="1720"/>
              </a:lnSpc>
            </a:pPr>
            <a:endParaRPr lang="en-US" sz="1400" b="1" dirty="0">
              <a:solidFill>
                <a:schemeClr val="bg1"/>
              </a:solidFill>
            </a:endParaRPr>
          </a:p>
          <a:p>
            <a:pPr>
              <a:lnSpc>
                <a:spcPts val="1720"/>
              </a:lnSpc>
            </a:pPr>
            <a:r>
              <a:rPr lang="en-US" sz="1400" b="1" dirty="0">
                <a:solidFill>
                  <a:schemeClr val="bg1"/>
                </a:solidFill>
              </a:rPr>
              <a:t>CHIEF PROUREMENT OFFICER</a:t>
            </a:r>
          </a:p>
          <a:p>
            <a:pPr>
              <a:lnSpc>
                <a:spcPts val="1720"/>
              </a:lnSpc>
            </a:pPr>
            <a:endParaRPr lang="en-US" sz="1400" b="1" dirty="0">
              <a:solidFill>
                <a:schemeClr val="bg1"/>
              </a:solidFill>
            </a:endParaRPr>
          </a:p>
          <a:p>
            <a:pPr>
              <a:lnSpc>
                <a:spcPts val="1720"/>
              </a:lnSpc>
            </a:pPr>
            <a:r>
              <a:rPr lang="en-US" sz="1400" b="1" dirty="0">
                <a:solidFill>
                  <a:schemeClr val="bg1"/>
                </a:solidFill>
              </a:rPr>
              <a:t>22 November 2022</a:t>
            </a:r>
          </a:p>
        </p:txBody>
      </p:sp>
    </p:spTree>
    <p:extLst>
      <p:ext uri="{BB962C8B-B14F-4D97-AF65-F5344CB8AC3E}">
        <p14:creationId xmlns:p14="http://schemas.microsoft.com/office/powerpoint/2010/main" val="132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4A6E-EAFC-454E-9129-739079F083B8}"/>
              </a:ext>
            </a:extLst>
          </p:cNvPr>
          <p:cNvSpPr>
            <a:spLocks noGrp="1"/>
          </p:cNvSpPr>
          <p:nvPr>
            <p:ph type="title"/>
          </p:nvPr>
        </p:nvSpPr>
        <p:spPr/>
        <p:txBody>
          <a:bodyPr>
            <a:normAutofit/>
          </a:bodyPr>
          <a:lstStyle/>
          <a:p>
            <a:r>
              <a:rPr lang="en-ZA" sz="2000" dirty="0"/>
              <a:t>The approach adopted in developing Instruction 3 of 2021/2022 (cont.)</a:t>
            </a:r>
          </a:p>
        </p:txBody>
      </p:sp>
      <p:sp>
        <p:nvSpPr>
          <p:cNvPr id="6" name="Content Placeholder 5">
            <a:extLst>
              <a:ext uri="{FF2B5EF4-FFF2-40B4-BE49-F238E27FC236}">
                <a16:creationId xmlns:a16="http://schemas.microsoft.com/office/drawing/2014/main" id="{972AE2D9-2075-45FD-82CE-DC2D5D9574B2}"/>
              </a:ext>
            </a:extLst>
          </p:cNvPr>
          <p:cNvSpPr>
            <a:spLocks noGrp="1"/>
          </p:cNvSpPr>
          <p:nvPr>
            <p:ph idx="1"/>
          </p:nvPr>
        </p:nvSpPr>
        <p:spPr>
          <a:xfrm>
            <a:off x="288099" y="1418898"/>
            <a:ext cx="8536487" cy="5228392"/>
          </a:xfrm>
        </p:spPr>
        <p:txBody>
          <a:bodyPr>
            <a:noAutofit/>
          </a:bodyPr>
          <a:lstStyle/>
          <a:p>
            <a:pPr marL="457200" indent="-457200" algn="just">
              <a:buFont typeface="+mj-lt"/>
              <a:buAutoNum type="arabicPeriod" startAt="3"/>
            </a:pPr>
            <a:endParaRPr lang="en-ZA" sz="1800" dirty="0"/>
          </a:p>
          <a:p>
            <a:pPr marL="342900" lvl="1" indent="-342900" algn="just">
              <a:buAutoNum type="arabicPeriod" startAt="7"/>
            </a:pPr>
            <a:r>
              <a:rPr lang="en-GB" dirty="0"/>
              <a:t>To this end, the revised instruction differs somewhat from the strict format of being prescriptive, but has, in various areas, short of the narrative to provide context to the SOCs and government business enterprises, who are not governed by the General Conditions of Contract, standard bidding documents, etc.</a:t>
            </a:r>
          </a:p>
          <a:p>
            <a:pPr marL="685800" lvl="1" indent="-342900" algn="just">
              <a:buAutoNum type="arabicPeriod" startAt="7"/>
            </a:pPr>
            <a:endParaRPr lang="en-GB" dirty="0"/>
          </a:p>
          <a:p>
            <a:pPr marL="342900" indent="-342900" algn="just">
              <a:buAutoNum type="arabicPeriod" startAt="8"/>
            </a:pPr>
            <a:r>
              <a:rPr lang="en-GB" sz="1800" dirty="0"/>
              <a:t>Considered the inputs by stakeholders, some of which were conflicting, thus the National Treasury had to strike a balance between competing interests while maintaining respective legislative provisions. </a:t>
            </a:r>
          </a:p>
          <a:p>
            <a:pPr marL="342900" indent="-342900" algn="just">
              <a:buAutoNum type="arabicPeriod" startAt="8"/>
            </a:pPr>
            <a:endParaRPr lang="en-GB" sz="1800" dirty="0">
              <a:solidFill>
                <a:srgbClr val="FF0000"/>
              </a:solidFill>
            </a:endParaRPr>
          </a:p>
        </p:txBody>
      </p:sp>
    </p:spTree>
    <p:extLst>
      <p:ext uri="{BB962C8B-B14F-4D97-AF65-F5344CB8AC3E}">
        <p14:creationId xmlns:p14="http://schemas.microsoft.com/office/powerpoint/2010/main" val="1223521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3948C-4E84-4597-93B8-C2530FEDA1F3}"/>
              </a:ext>
            </a:extLst>
          </p:cNvPr>
          <p:cNvSpPr>
            <a:spLocks noGrp="1"/>
          </p:cNvSpPr>
          <p:nvPr>
            <p:ph type="title"/>
          </p:nvPr>
        </p:nvSpPr>
        <p:spPr/>
        <p:txBody>
          <a:bodyPr>
            <a:normAutofit/>
          </a:bodyPr>
          <a:lstStyle/>
          <a:p>
            <a:r>
              <a:rPr lang="en-US" sz="2000" dirty="0"/>
              <a:t>Treatment of Disclosures and Declarations</a:t>
            </a:r>
          </a:p>
        </p:txBody>
      </p:sp>
      <p:sp>
        <p:nvSpPr>
          <p:cNvPr id="3" name="Content Placeholder 2">
            <a:extLst>
              <a:ext uri="{FF2B5EF4-FFF2-40B4-BE49-F238E27FC236}">
                <a16:creationId xmlns:a16="http://schemas.microsoft.com/office/drawing/2014/main" id="{2CDAA5D3-BDD2-4F1F-AD2B-C3EF9192B14E}"/>
              </a:ext>
            </a:extLst>
          </p:cNvPr>
          <p:cNvSpPr>
            <a:spLocks noGrp="1"/>
          </p:cNvSpPr>
          <p:nvPr>
            <p:ph idx="1"/>
          </p:nvPr>
        </p:nvSpPr>
        <p:spPr>
          <a:xfrm>
            <a:off x="303756" y="1301594"/>
            <a:ext cx="8536487" cy="5081536"/>
          </a:xfrm>
        </p:spPr>
        <p:txBody>
          <a:bodyPr>
            <a:normAutofit lnSpcReduction="10000"/>
          </a:bodyPr>
          <a:lstStyle/>
          <a:p>
            <a:endParaRPr lang="en-ZA" sz="1800" dirty="0"/>
          </a:p>
          <a:p>
            <a:pPr marL="342900" indent="-342900" algn="just">
              <a:buFont typeface="+mj-lt"/>
              <a:buAutoNum type="arabicPeriod"/>
            </a:pPr>
            <a:r>
              <a:rPr lang="en-GB" sz="1800" dirty="0"/>
              <a:t>Provides for institutions to identify and manage all potential conflicts of interest and other disclosures made by a person participating in procurement processes to enable the Accounting Officer/Authorities to make informed decisions about the person participating in the SCM process.</a:t>
            </a:r>
          </a:p>
          <a:p>
            <a:pPr marL="342900" indent="-342900" algn="just">
              <a:buFont typeface="+mj-lt"/>
              <a:buAutoNum type="arabicPeriod"/>
            </a:pPr>
            <a:endParaRPr lang="en-GB" sz="1800" dirty="0"/>
          </a:p>
          <a:p>
            <a:pPr marL="342900" indent="-342900" algn="just">
              <a:buFont typeface="+mj-lt"/>
              <a:buAutoNum type="arabicPeriod"/>
            </a:pPr>
            <a:r>
              <a:rPr lang="en-GB" sz="1800" dirty="0"/>
              <a:t>During the review process, National Treasury identified a number of inconsistencies in the broader public procurement regulatory framework, and there is an expectation that the procurement prescripts should resolve these inconsistencies. </a:t>
            </a:r>
          </a:p>
          <a:p>
            <a:pPr marL="342900" indent="-342900" algn="just">
              <a:buFont typeface="+mj-lt"/>
              <a:buAutoNum type="arabicPeriod"/>
            </a:pPr>
            <a:endParaRPr lang="en-GB" sz="1800" dirty="0"/>
          </a:p>
          <a:p>
            <a:pPr marL="342900" indent="-342900" algn="just">
              <a:buFont typeface="+mj-lt"/>
              <a:buAutoNum type="arabicPeriod"/>
            </a:pPr>
            <a:r>
              <a:rPr lang="en-GB" sz="1800" dirty="0"/>
              <a:t>For instance, the Public Administration Management Act, of 2014 defines what an “employee” and “public service” is and when reading these together, they exclude employees of SOCs. Therefore, to close this gap in the legislation, the new instruction extended the prohibition to do business with the state to employees of SOCs as well.</a:t>
            </a:r>
          </a:p>
          <a:p>
            <a:pPr marL="342900" indent="-342900" algn="just">
              <a:buFont typeface="+mj-lt"/>
              <a:buAutoNum type="arabicPeriod"/>
            </a:pPr>
            <a:endParaRPr lang="en-GB" sz="1800" dirty="0"/>
          </a:p>
          <a:p>
            <a:pPr marL="342900" indent="-342900" algn="just">
              <a:buFont typeface="+mj-lt"/>
              <a:buAutoNum type="arabicPeriod"/>
            </a:pPr>
            <a:r>
              <a:rPr lang="en-GB" sz="1800" dirty="0"/>
              <a:t>With regard to the extension of the application, the previous Standard Bidding Documents (SBD) 4, was not applicable to Schedules 2, 3B, and 3D public entities, but in terms of the new SCM Instruction 3 of  2021/2022, the SBD 4 includes these other entities as well.</a:t>
            </a:r>
            <a:endParaRPr lang="en-ZA" sz="1800" dirty="0"/>
          </a:p>
        </p:txBody>
      </p:sp>
    </p:spTree>
    <p:extLst>
      <p:ext uri="{BB962C8B-B14F-4D97-AF65-F5344CB8AC3E}">
        <p14:creationId xmlns:p14="http://schemas.microsoft.com/office/powerpoint/2010/main" val="3767249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288B-EB8F-4FA9-9A7D-2C8C77EC21F3}"/>
              </a:ext>
            </a:extLst>
          </p:cNvPr>
          <p:cNvSpPr>
            <a:spLocks noGrp="1"/>
          </p:cNvSpPr>
          <p:nvPr>
            <p:ph type="title"/>
          </p:nvPr>
        </p:nvSpPr>
        <p:spPr>
          <a:xfrm>
            <a:off x="379539" y="305078"/>
            <a:ext cx="8536487" cy="945715"/>
          </a:xfrm>
        </p:spPr>
        <p:txBody>
          <a:bodyPr>
            <a:normAutofit/>
          </a:bodyPr>
          <a:lstStyle/>
          <a:p>
            <a:r>
              <a:rPr lang="en-US" sz="2000" dirty="0"/>
              <a:t>Deviations from the normal bidding process and expansions/variations</a:t>
            </a:r>
          </a:p>
        </p:txBody>
      </p:sp>
      <p:sp>
        <p:nvSpPr>
          <p:cNvPr id="3" name="Content Placeholder 2">
            <a:extLst>
              <a:ext uri="{FF2B5EF4-FFF2-40B4-BE49-F238E27FC236}">
                <a16:creationId xmlns:a16="http://schemas.microsoft.com/office/drawing/2014/main" id="{AE7C1D6A-2BF3-4398-9C8D-4BD87713C706}"/>
              </a:ext>
            </a:extLst>
          </p:cNvPr>
          <p:cNvSpPr>
            <a:spLocks noGrp="1"/>
          </p:cNvSpPr>
          <p:nvPr>
            <p:ph idx="1"/>
          </p:nvPr>
        </p:nvSpPr>
        <p:spPr>
          <a:xfrm>
            <a:off x="288099" y="1149193"/>
            <a:ext cx="8536487" cy="5525927"/>
          </a:xfrm>
        </p:spPr>
        <p:txBody>
          <a:bodyPr>
            <a:noAutofit/>
          </a:bodyPr>
          <a:lstStyle/>
          <a:p>
            <a:pPr marL="342900" indent="-342900" algn="just">
              <a:buFont typeface="+mj-lt"/>
              <a:buAutoNum type="arabicPeriod"/>
            </a:pPr>
            <a:r>
              <a:rPr lang="en-ZA" sz="1800" dirty="0"/>
              <a:t>The power to approve procurement by other means, i.e. deviations from inviting competitive bids, which includes limited bidding (sole source, single source), expansions/ variations, and written price quotations that fall outside the competitive bidding thresholds has been devolved to accounting officers/authorities (essentially returned to the AO/AA) and is no longer vested in the relevant treasuries.</a:t>
            </a:r>
          </a:p>
          <a:p>
            <a:pPr marL="342900" indent="-342900" algn="just">
              <a:buFont typeface="+mj-lt"/>
              <a:buAutoNum type="arabicPeriod"/>
            </a:pPr>
            <a:endParaRPr lang="en-ZA" sz="1200" dirty="0"/>
          </a:p>
          <a:p>
            <a:pPr marL="342900" indent="-342900" algn="just">
              <a:buFont typeface="+mj-lt"/>
              <a:buAutoNum type="arabicPeriod"/>
            </a:pPr>
            <a:r>
              <a:rPr lang="en-ZA" sz="1800" dirty="0"/>
              <a:t>The new Instruction provides for monthly reporting on procurement by other means ( deviations) to the relevant treasuries and the AGSA.</a:t>
            </a:r>
          </a:p>
          <a:p>
            <a:pPr marL="342900" indent="-342900" algn="just">
              <a:buFont typeface="+mj-lt"/>
              <a:buAutoNum type="arabicPeriod"/>
            </a:pPr>
            <a:endParaRPr lang="en-ZA" sz="1200" dirty="0"/>
          </a:p>
          <a:p>
            <a:pPr marL="342900" indent="-342900" algn="just">
              <a:buFont typeface="+mj-lt"/>
              <a:buAutoNum type="arabicPeriod"/>
            </a:pPr>
            <a:r>
              <a:rPr lang="en-ZA" sz="1800" dirty="0"/>
              <a:t>Moreover, a provision has been introduced in the Instruction to further provide for </a:t>
            </a:r>
            <a:r>
              <a:rPr lang="en-ZA" sz="1800" b="1" dirty="0"/>
              <a:t>reporting in the institution’s annual report </a:t>
            </a:r>
            <a:r>
              <a:rPr lang="en-ZA" sz="1800" dirty="0"/>
              <a:t>where deviations from the competitive process have taken place. It thus elevates transparency and reduces any level of obscurity.</a:t>
            </a:r>
          </a:p>
          <a:p>
            <a:pPr marL="342900" indent="-342900" algn="just">
              <a:buFont typeface="+mj-lt"/>
              <a:buAutoNum type="arabicPeriod"/>
            </a:pPr>
            <a:endParaRPr lang="en-ZA" sz="1200" dirty="0"/>
          </a:p>
          <a:p>
            <a:pPr marL="342900" indent="-342900" algn="just">
              <a:buFont typeface="+mj-lt"/>
              <a:buAutoNum type="arabicPeriod"/>
            </a:pPr>
            <a:r>
              <a:rPr lang="en-ZA" sz="1800" dirty="0"/>
              <a:t>National Treasury has developed the Compliance Reporting Framework that will be issued by the OAG.</a:t>
            </a:r>
          </a:p>
          <a:p>
            <a:pPr marL="342900" indent="-342900" algn="just">
              <a:buFont typeface="+mj-lt"/>
              <a:buAutoNum type="arabicPeriod"/>
            </a:pPr>
            <a:endParaRPr lang="en-ZA" sz="1200" dirty="0"/>
          </a:p>
          <a:p>
            <a:pPr marL="342900" indent="-342900">
              <a:buFont typeface="+mj-lt"/>
              <a:buAutoNum type="arabicPeriod"/>
            </a:pPr>
            <a:r>
              <a:rPr lang="en-ZA" sz="1800" dirty="0"/>
              <a:t>It is believed that these reporting interventions will enhance transparency, which is one of the major concerns </a:t>
            </a:r>
            <a:r>
              <a:rPr lang="en-ZA" sz="1700" dirty="0"/>
              <a:t>raised in the Zondo Commission of Inquiry into the state capture report.</a:t>
            </a:r>
          </a:p>
        </p:txBody>
      </p:sp>
    </p:spTree>
    <p:extLst>
      <p:ext uri="{BB962C8B-B14F-4D97-AF65-F5344CB8AC3E}">
        <p14:creationId xmlns:p14="http://schemas.microsoft.com/office/powerpoint/2010/main" val="1759811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288B-EB8F-4FA9-9A7D-2C8C77EC21F3}"/>
              </a:ext>
            </a:extLst>
          </p:cNvPr>
          <p:cNvSpPr>
            <a:spLocks noGrp="1"/>
          </p:cNvSpPr>
          <p:nvPr>
            <p:ph type="title"/>
          </p:nvPr>
        </p:nvSpPr>
        <p:spPr>
          <a:xfrm>
            <a:off x="288099" y="620038"/>
            <a:ext cx="8536487" cy="945715"/>
          </a:xfrm>
        </p:spPr>
        <p:txBody>
          <a:bodyPr>
            <a:normAutofit/>
          </a:bodyPr>
          <a:lstStyle/>
          <a:p>
            <a:r>
              <a:rPr lang="en-US" sz="2000" dirty="0"/>
              <a:t>Enforcement of compliance to Bid Committee system</a:t>
            </a:r>
          </a:p>
        </p:txBody>
      </p:sp>
      <p:sp>
        <p:nvSpPr>
          <p:cNvPr id="3" name="Content Placeholder 2">
            <a:extLst>
              <a:ext uri="{FF2B5EF4-FFF2-40B4-BE49-F238E27FC236}">
                <a16:creationId xmlns:a16="http://schemas.microsoft.com/office/drawing/2014/main" id="{AE7C1D6A-2BF3-4398-9C8D-4BD87713C706}"/>
              </a:ext>
            </a:extLst>
          </p:cNvPr>
          <p:cNvSpPr>
            <a:spLocks noGrp="1"/>
          </p:cNvSpPr>
          <p:nvPr>
            <p:ph idx="1"/>
          </p:nvPr>
        </p:nvSpPr>
        <p:spPr>
          <a:xfrm>
            <a:off x="288099" y="1292087"/>
            <a:ext cx="8536487" cy="5095331"/>
          </a:xfrm>
        </p:spPr>
        <p:txBody>
          <a:bodyPr>
            <a:normAutofit/>
          </a:bodyPr>
          <a:lstStyle/>
          <a:p>
            <a:pPr algn="just">
              <a:buFont typeface="Wingdings" panose="05000000000000000000" pitchFamily="2" charset="2"/>
              <a:buChar char="§"/>
            </a:pPr>
            <a:endParaRPr lang="en-ZA" dirty="0"/>
          </a:p>
          <a:p>
            <a:pPr marL="457200" indent="-457200" algn="just">
              <a:buFont typeface="+mj-lt"/>
              <a:buAutoNum type="arabicPeriod"/>
            </a:pPr>
            <a:r>
              <a:rPr lang="en-ZA" sz="1800" dirty="0"/>
              <a:t>I</a:t>
            </a:r>
            <a:r>
              <a:rPr lang="en-GB" sz="1800" dirty="0"/>
              <a:t>n light of several governance lapses which have subsequently been confirmed by the state capture Commissions, it became necessary to extend the bid committee system and enforce its implementation to also SOCs and government business enterprises. </a:t>
            </a:r>
          </a:p>
          <a:p>
            <a:pPr marL="457200" indent="-457200" algn="just">
              <a:buFont typeface="+mj-lt"/>
              <a:buAutoNum type="arabicPeriod"/>
            </a:pPr>
            <a:endParaRPr lang="en-GB" sz="1800" dirty="0"/>
          </a:p>
          <a:p>
            <a:pPr marL="457200" indent="-457200" algn="just">
              <a:buFont typeface="+mj-lt"/>
              <a:buAutoNum type="arabicPeriod"/>
            </a:pPr>
            <a:r>
              <a:rPr lang="en-GB" sz="1800" dirty="0"/>
              <a:t> This is an attempt to instil the culture of a bid committee system to avoid instances of abuse where, as articulated in the State Capture Report, it is indicated that certain projects were procured without the participation, knowledge, or approval of the business owners of those projects</a:t>
            </a:r>
            <a:r>
              <a:rPr lang="en-GB" dirty="0"/>
              <a:t>. </a:t>
            </a:r>
            <a:endParaRPr lang="en-ZA" dirty="0"/>
          </a:p>
        </p:txBody>
      </p:sp>
    </p:spTree>
    <p:extLst>
      <p:ext uri="{BB962C8B-B14F-4D97-AF65-F5344CB8AC3E}">
        <p14:creationId xmlns:p14="http://schemas.microsoft.com/office/powerpoint/2010/main" val="835795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288B-EB8F-4FA9-9A7D-2C8C77EC21F3}"/>
              </a:ext>
            </a:extLst>
          </p:cNvPr>
          <p:cNvSpPr>
            <a:spLocks noGrp="1"/>
          </p:cNvSpPr>
          <p:nvPr>
            <p:ph type="title"/>
          </p:nvPr>
        </p:nvSpPr>
        <p:spPr>
          <a:xfrm>
            <a:off x="288099" y="620038"/>
            <a:ext cx="8536487" cy="945715"/>
          </a:xfrm>
        </p:spPr>
        <p:txBody>
          <a:bodyPr>
            <a:normAutofit/>
          </a:bodyPr>
          <a:lstStyle/>
          <a:p>
            <a:r>
              <a:rPr lang="en-US" sz="2000" dirty="0"/>
              <a:t>General requirements</a:t>
            </a:r>
          </a:p>
        </p:txBody>
      </p:sp>
      <p:sp>
        <p:nvSpPr>
          <p:cNvPr id="3" name="Content Placeholder 2">
            <a:extLst>
              <a:ext uri="{FF2B5EF4-FFF2-40B4-BE49-F238E27FC236}">
                <a16:creationId xmlns:a16="http://schemas.microsoft.com/office/drawing/2014/main" id="{AE7C1D6A-2BF3-4398-9C8D-4BD87713C706}"/>
              </a:ext>
            </a:extLst>
          </p:cNvPr>
          <p:cNvSpPr>
            <a:spLocks noGrp="1"/>
          </p:cNvSpPr>
          <p:nvPr>
            <p:ph idx="1"/>
          </p:nvPr>
        </p:nvSpPr>
        <p:spPr>
          <a:xfrm>
            <a:off x="288099" y="1565753"/>
            <a:ext cx="8536487" cy="4821665"/>
          </a:xfrm>
        </p:spPr>
        <p:txBody>
          <a:bodyPr>
            <a:normAutofit/>
          </a:bodyPr>
          <a:lstStyle/>
          <a:p>
            <a:pPr marL="457200" indent="-457200">
              <a:buFont typeface="+mj-lt"/>
              <a:buAutoNum type="arabicPeriod"/>
            </a:pPr>
            <a:r>
              <a:rPr lang="en-GB" sz="1900" dirty="0"/>
              <a:t>The Accounting Officer/Authority—</a:t>
            </a:r>
          </a:p>
          <a:p>
            <a:pPr marL="457200" indent="-457200">
              <a:buFont typeface="+mj-lt"/>
              <a:buAutoNum type="arabicPeriod"/>
            </a:pPr>
            <a:endParaRPr lang="en-GB" sz="1900" dirty="0"/>
          </a:p>
          <a:p>
            <a:pPr lvl="2"/>
            <a:r>
              <a:rPr lang="en-GB" sz="1800" dirty="0"/>
              <a:t>may not invite price quotations or bids where no or insufficient provision has been made in the budget;</a:t>
            </a:r>
          </a:p>
          <a:p>
            <a:pPr lvl="2"/>
            <a:r>
              <a:rPr lang="en-GB" sz="1800" dirty="0"/>
              <a:t>must ensure that cash flow is sufficient to meet contractual obligations;  </a:t>
            </a:r>
          </a:p>
          <a:p>
            <a:pPr lvl="2"/>
            <a:r>
              <a:rPr lang="en-GB" sz="1800" dirty="0"/>
              <a:t>must pay suppliers within 30 days of receipt of invoice or the period provided for in the contract; and</a:t>
            </a:r>
          </a:p>
          <a:p>
            <a:pPr lvl="2"/>
            <a:r>
              <a:rPr lang="en-GB" sz="1800" dirty="0"/>
              <a:t>may not place orders with suppliers for goods and services to be received in the current financial year and arrange with suppliers to be invoiced and payment to be made in the next financial year, except in the case of a multi-year contract</a:t>
            </a:r>
            <a:r>
              <a:rPr lang="en-GB" sz="1900" dirty="0"/>
              <a:t>.</a:t>
            </a:r>
          </a:p>
          <a:p>
            <a:pPr marL="685800" lvl="2" indent="0">
              <a:buNone/>
            </a:pPr>
            <a:endParaRPr lang="en-GB" sz="1900" dirty="0"/>
          </a:p>
          <a:p>
            <a:pPr marL="342900" indent="-342900" algn="just">
              <a:buAutoNum type="arabicPeriod" startAt="2"/>
            </a:pPr>
            <a:r>
              <a:rPr lang="en-GB" sz="1800" dirty="0"/>
              <a:t>Most of these provisions were included in the revised Instruction to emphasise the compliance requirements as these are some of the main areas that are abused, even though these are not necessarily procurement/ SCM provisions, but they play out in the SCM environment. Furthermore, some of these are contained in prescripts that are not applicable to Schedules 2, 3B, and 3D public entities, hence they were included here.</a:t>
            </a:r>
          </a:p>
          <a:p>
            <a:pPr marL="342900" indent="-342900" algn="just">
              <a:buAutoNum type="arabicPeriod" startAt="2"/>
            </a:pPr>
            <a:endParaRPr lang="en-GB" sz="1800" dirty="0"/>
          </a:p>
          <a:p>
            <a:pPr marL="0" indent="0">
              <a:buNone/>
            </a:pPr>
            <a:endParaRPr lang="en-ZA" dirty="0"/>
          </a:p>
        </p:txBody>
      </p:sp>
    </p:spTree>
    <p:extLst>
      <p:ext uri="{BB962C8B-B14F-4D97-AF65-F5344CB8AC3E}">
        <p14:creationId xmlns:p14="http://schemas.microsoft.com/office/powerpoint/2010/main" val="2358171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288B-EB8F-4FA9-9A7D-2C8C77EC21F3}"/>
              </a:ext>
            </a:extLst>
          </p:cNvPr>
          <p:cNvSpPr>
            <a:spLocks noGrp="1"/>
          </p:cNvSpPr>
          <p:nvPr>
            <p:ph type="title"/>
          </p:nvPr>
        </p:nvSpPr>
        <p:spPr>
          <a:xfrm>
            <a:off x="288099" y="620038"/>
            <a:ext cx="8536487" cy="945715"/>
          </a:xfrm>
        </p:spPr>
        <p:txBody>
          <a:bodyPr>
            <a:normAutofit/>
          </a:bodyPr>
          <a:lstStyle/>
          <a:p>
            <a:r>
              <a:rPr lang="en-US" sz="2000" dirty="0"/>
              <a:t>General comments and observations</a:t>
            </a:r>
          </a:p>
        </p:txBody>
      </p:sp>
      <p:sp>
        <p:nvSpPr>
          <p:cNvPr id="3" name="Content Placeholder 2">
            <a:extLst>
              <a:ext uri="{FF2B5EF4-FFF2-40B4-BE49-F238E27FC236}">
                <a16:creationId xmlns:a16="http://schemas.microsoft.com/office/drawing/2014/main" id="{AE7C1D6A-2BF3-4398-9C8D-4BD87713C706}"/>
              </a:ext>
            </a:extLst>
          </p:cNvPr>
          <p:cNvSpPr>
            <a:spLocks noGrp="1"/>
          </p:cNvSpPr>
          <p:nvPr>
            <p:ph idx="1"/>
          </p:nvPr>
        </p:nvSpPr>
        <p:spPr>
          <a:xfrm>
            <a:off x="288099" y="1565753"/>
            <a:ext cx="8536487" cy="5221127"/>
          </a:xfrm>
        </p:spPr>
        <p:txBody>
          <a:bodyPr>
            <a:normAutofit fontScale="25000" lnSpcReduction="20000"/>
          </a:bodyPr>
          <a:lstStyle/>
          <a:p>
            <a:pPr marL="0" indent="0" algn="just">
              <a:buNone/>
            </a:pPr>
            <a:r>
              <a:rPr lang="en-GB" sz="7200" dirty="0"/>
              <a:t>The revised instruction makes provision for reporting to the relevant treasuries and the Auditor-General of South Africa (AGSA), as well as in the institutions’ annual reports:</a:t>
            </a:r>
          </a:p>
          <a:p>
            <a:pPr marL="0" indent="0" algn="just">
              <a:buNone/>
            </a:pPr>
            <a:endParaRPr lang="en-GB" sz="7200" dirty="0"/>
          </a:p>
          <a:p>
            <a:pPr lvl="1" algn="just">
              <a:buFont typeface="Wingdings" panose="05000000000000000000" pitchFamily="2" charset="2"/>
              <a:buChar char="§"/>
            </a:pPr>
            <a:r>
              <a:rPr lang="en-GB" sz="7200" dirty="0"/>
              <a:t>The intention of the monthly reporting to the relevant treasury and AGSA is to ensure that where there are glaring matters of non-compliance, OCPO and those equivalent units in the provincial treasuries can act on it; and the AGSA may, in terms of section 5(1)(d) of the Public Audit Act, consider a special investigation or audit if the AGSA deems it to be in the public interest to do so, based on the report it receives from the institution. In other words, the rationale is to provide for transparency with the belief that early detection can assist with the intervention by National Treasury, the relevant treasury, and the AGSA, and even refer such cases to law enforcement agencies, if so required.</a:t>
            </a:r>
          </a:p>
          <a:p>
            <a:pPr lvl="1" algn="just">
              <a:buFont typeface="Wingdings" panose="05000000000000000000" pitchFamily="2" charset="2"/>
              <a:buChar char="§"/>
            </a:pPr>
            <a:endParaRPr lang="en-GB" sz="7200" dirty="0"/>
          </a:p>
          <a:p>
            <a:pPr lvl="1" algn="just">
              <a:buFont typeface="Wingdings" panose="05000000000000000000" pitchFamily="2" charset="2"/>
              <a:buChar char="§"/>
            </a:pPr>
            <a:r>
              <a:rPr lang="en-GB" sz="7200" dirty="0"/>
              <a:t>The purpose of providing for reporting in the annual report is to ensure that the public also has access to this information and it is not hidden away in an obscure report that is difficult to access or even interrogate (and to also provide for ease of reference for the structures to whom AOs/AAs are required to report). </a:t>
            </a:r>
          </a:p>
          <a:p>
            <a:pPr lvl="1" algn="just">
              <a:buFont typeface="Wingdings" panose="05000000000000000000" pitchFamily="2" charset="2"/>
              <a:buChar char="§"/>
            </a:pPr>
            <a:endParaRPr lang="en-GB" sz="7200" dirty="0"/>
          </a:p>
          <a:p>
            <a:pPr lvl="1" algn="just">
              <a:buFont typeface="Wingdings" panose="05000000000000000000" pitchFamily="2" charset="2"/>
              <a:buChar char="§"/>
            </a:pPr>
            <a:r>
              <a:rPr lang="en-GB" sz="7200" dirty="0"/>
              <a:t>Most of the remarks from the State Capture report have highlighted the lack of transparency when it comes to procurement processes, and the aim of these reports is to further enhance transparency. It is anticipated that transparency will also help to hold accounting officers / authorities accountable for the decisions that they take. </a:t>
            </a:r>
          </a:p>
          <a:p>
            <a:pPr marL="342900" lvl="1" indent="0">
              <a:buNone/>
            </a:pPr>
            <a:r>
              <a:rPr lang="en-GB" dirty="0"/>
              <a:t/>
            </a:r>
            <a:br>
              <a:rPr lang="en-GB" dirty="0"/>
            </a:br>
            <a:endParaRPr lang="en-GB" dirty="0"/>
          </a:p>
          <a:p>
            <a:endParaRPr lang="en-ZA" dirty="0"/>
          </a:p>
        </p:txBody>
      </p:sp>
    </p:spTree>
    <p:extLst>
      <p:ext uri="{BB962C8B-B14F-4D97-AF65-F5344CB8AC3E}">
        <p14:creationId xmlns:p14="http://schemas.microsoft.com/office/powerpoint/2010/main" val="1906821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288B-EB8F-4FA9-9A7D-2C8C77EC21F3}"/>
              </a:ext>
            </a:extLst>
          </p:cNvPr>
          <p:cNvSpPr>
            <a:spLocks noGrp="1"/>
          </p:cNvSpPr>
          <p:nvPr>
            <p:ph type="title"/>
          </p:nvPr>
        </p:nvSpPr>
        <p:spPr>
          <a:xfrm>
            <a:off x="288099" y="406679"/>
            <a:ext cx="8536487" cy="589002"/>
          </a:xfrm>
        </p:spPr>
        <p:txBody>
          <a:bodyPr>
            <a:normAutofit/>
          </a:bodyPr>
          <a:lstStyle/>
          <a:p>
            <a:r>
              <a:rPr lang="en-US" sz="2000" dirty="0"/>
              <a:t>Repeal and withdrawal of Instructions, Practice Notes and Circulars</a:t>
            </a:r>
          </a:p>
        </p:txBody>
      </p:sp>
      <p:sp>
        <p:nvSpPr>
          <p:cNvPr id="3" name="Content Placeholder 2">
            <a:extLst>
              <a:ext uri="{FF2B5EF4-FFF2-40B4-BE49-F238E27FC236}">
                <a16:creationId xmlns:a16="http://schemas.microsoft.com/office/drawing/2014/main" id="{AE7C1D6A-2BF3-4398-9C8D-4BD87713C706}"/>
              </a:ext>
            </a:extLst>
          </p:cNvPr>
          <p:cNvSpPr>
            <a:spLocks noGrp="1"/>
          </p:cNvSpPr>
          <p:nvPr>
            <p:ph idx="1"/>
          </p:nvPr>
        </p:nvSpPr>
        <p:spPr>
          <a:xfrm>
            <a:off x="288099" y="1188720"/>
            <a:ext cx="8536487" cy="5567680"/>
          </a:xfrm>
        </p:spPr>
        <p:txBody>
          <a:bodyPr>
            <a:normAutofit fontScale="62500" lnSpcReduction="20000"/>
          </a:bodyPr>
          <a:lstStyle/>
          <a:p>
            <a:pPr marL="514350" indent="-514350">
              <a:buAutoNum type="arabicPeriod"/>
            </a:pPr>
            <a:r>
              <a:rPr lang="en-GB" sz="2900" dirty="0"/>
              <a:t>The following prescripts were considered in the review and will therefore be repealed by the instruction:</a:t>
            </a:r>
          </a:p>
          <a:p>
            <a:pPr marL="0" indent="0">
              <a:buNone/>
            </a:pPr>
            <a:endParaRPr lang="en-GB" sz="2900" dirty="0"/>
          </a:p>
          <a:p>
            <a:pPr lvl="1"/>
            <a:r>
              <a:rPr lang="en-GB" sz="2900" dirty="0"/>
              <a:t>National Treasury SCM Instruction Note 3 of 2016/17</a:t>
            </a:r>
          </a:p>
          <a:p>
            <a:pPr lvl="1"/>
            <a:r>
              <a:rPr lang="en-GB" sz="2900" dirty="0"/>
              <a:t>Instruction Note No 32 dated 31 May 2011 related to enhancing compliance monitoring and improving transparency and accountability in Supply Chain Management.</a:t>
            </a:r>
          </a:p>
          <a:p>
            <a:pPr lvl="1"/>
            <a:r>
              <a:rPr lang="en-GB" sz="2900" dirty="0"/>
              <a:t>Supply Chain Management Circular postponing implementation of certain paragraphs in Instruction Note No 32 dated 31 May 2011 related to enhancing compliance monitoring and improving transparency and accountability in Supply Chain Management.</a:t>
            </a:r>
          </a:p>
          <a:p>
            <a:pPr lvl="1"/>
            <a:r>
              <a:rPr lang="en-GB" sz="2900" dirty="0"/>
              <a:t>Practice Note Number 7 of 2009/2010 dated 2 October 2009 and the SBD4 document</a:t>
            </a:r>
          </a:p>
          <a:p>
            <a:pPr lvl="1"/>
            <a:r>
              <a:rPr lang="en-GB" sz="2900" dirty="0"/>
              <a:t>Practice Note No SCM 5 OF 2006 on the restriction of suppliers and augmentation of general conditions of contract</a:t>
            </a:r>
          </a:p>
          <a:p>
            <a:pPr lvl="1"/>
            <a:r>
              <a:rPr lang="en-GB" sz="2900" dirty="0"/>
              <a:t>National Treasury Practice Note on the prohibition of restrictive practices: certificate of independent bid determination: standard bidding document.</a:t>
            </a:r>
          </a:p>
          <a:p>
            <a:pPr lvl="1"/>
            <a:r>
              <a:rPr lang="en-GB" sz="2900" dirty="0"/>
              <a:t>Practice Note No SCM 4 of 2006 on Standard Bidding Document: Declaration of bidder's past supply chain management practices.</a:t>
            </a:r>
          </a:p>
          <a:p>
            <a:pPr lvl="1"/>
            <a:endParaRPr lang="en-GB" sz="2900" dirty="0"/>
          </a:p>
          <a:p>
            <a:pPr marL="514350" indent="-514350" algn="just">
              <a:buAutoNum type="arabicPeriod" startAt="2"/>
            </a:pPr>
            <a:r>
              <a:rPr lang="en-GB" sz="2900" dirty="0"/>
              <a:t>This reduces the fragmentation in the public procurement / SCM regulatory environment and lessens the burden of complying with conflicting regulatory requirements by SCM practitioners as the issues that were contained in these prescripts are reduced to a single document.</a:t>
            </a:r>
          </a:p>
          <a:p>
            <a:pPr marL="0" indent="0" algn="just">
              <a:buNone/>
            </a:pPr>
            <a:endParaRPr lang="en-GB" sz="2600" dirty="0"/>
          </a:p>
          <a:p>
            <a:endParaRPr lang="en-ZA" dirty="0"/>
          </a:p>
        </p:txBody>
      </p:sp>
    </p:spTree>
    <p:extLst>
      <p:ext uri="{BB962C8B-B14F-4D97-AF65-F5344CB8AC3E}">
        <p14:creationId xmlns:p14="http://schemas.microsoft.com/office/powerpoint/2010/main" val="3609423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D6F79B-F3AB-43DF-8B92-AFF22F18832B}"/>
              </a:ext>
            </a:extLst>
          </p:cNvPr>
          <p:cNvSpPr txBox="1">
            <a:spLocks/>
          </p:cNvSpPr>
          <p:nvPr/>
        </p:nvSpPr>
        <p:spPr>
          <a:xfrm>
            <a:off x="288099" y="463174"/>
            <a:ext cx="8567802" cy="517901"/>
          </a:xfrm>
          <a:prstGeom prst="rect">
            <a:avLst/>
          </a:prstGeom>
        </p:spPr>
        <p:txBody>
          <a:bodyPr vert="horz" lIns="91440" tIns="45720" rIns="91440" bIns="45720" rtlCol="0" anchor="ctr">
            <a:normAutofit/>
          </a:bodyPr>
          <a:lstStyle>
            <a:lvl1pPr algn="l" defTabSz="685800" rtl="0" eaLnBrk="1" latinLnBrk="0" hangingPunct="1">
              <a:lnSpc>
                <a:spcPts val="3000"/>
              </a:lnSpc>
              <a:spcBef>
                <a:spcPct val="0"/>
              </a:spcBef>
              <a:buNone/>
              <a:defRPr sz="3500" b="1" kern="1200">
                <a:solidFill>
                  <a:schemeClr val="tx1"/>
                </a:solidFill>
                <a:latin typeface="+mj-lt"/>
                <a:ea typeface="+mj-ea"/>
                <a:cs typeface="+mj-cs"/>
              </a:defRPr>
            </a:lvl1pPr>
          </a:lstStyle>
          <a:p>
            <a:r>
              <a:rPr lang="en-ZA" sz="2000" dirty="0"/>
              <a:t>Governance, Monitoring &amp; Compliance</a:t>
            </a:r>
          </a:p>
        </p:txBody>
      </p:sp>
      <p:sp>
        <p:nvSpPr>
          <p:cNvPr id="7" name="Content Placeholder 2">
            <a:extLst>
              <a:ext uri="{FF2B5EF4-FFF2-40B4-BE49-F238E27FC236}">
                <a16:creationId xmlns:a16="http://schemas.microsoft.com/office/drawing/2014/main" id="{0DE1572D-0F10-4317-9C74-C3E332C1A4CF}"/>
              </a:ext>
            </a:extLst>
          </p:cNvPr>
          <p:cNvSpPr txBox="1">
            <a:spLocks/>
          </p:cNvSpPr>
          <p:nvPr/>
        </p:nvSpPr>
        <p:spPr>
          <a:xfrm>
            <a:off x="102788" y="1087121"/>
            <a:ext cx="8536487" cy="5484502"/>
          </a:xfrm>
          <a:prstGeom prst="rect">
            <a:avLst/>
          </a:prstGeom>
        </p:spPr>
        <p:txBody>
          <a:bodyPr vert="horz" lIns="91440" tIns="45720" rIns="91440" bIns="45720" rtlCol="0">
            <a:normAutofit fontScale="85000" lnSpcReduction="1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893763" lvl="2" indent="-712788">
              <a:buFont typeface="Arial"/>
              <a:buNone/>
            </a:pPr>
            <a:r>
              <a:rPr lang="en-GB" sz="1900" b="1" dirty="0"/>
              <a:t>New Instruction changes the manner in which deviations and variations are now processed and approved.</a:t>
            </a:r>
          </a:p>
          <a:p>
            <a:pPr marL="893763" lvl="2" indent="-271463">
              <a:buFont typeface="Arial"/>
              <a:buNone/>
            </a:pPr>
            <a:endParaRPr lang="en-GB" sz="1900" b="1" dirty="0"/>
          </a:p>
          <a:p>
            <a:pPr marL="893763" lvl="2" indent="-271463">
              <a:buFont typeface="Arial"/>
              <a:buNone/>
            </a:pPr>
            <a:r>
              <a:rPr lang="en-GB" sz="1900" b="1" i="1" dirty="0"/>
              <a:t>DEVIATIONS FROM NORMAL BIDDING PROCESSES</a:t>
            </a:r>
          </a:p>
          <a:p>
            <a:pPr marL="893763" lvl="2" indent="-271463"/>
            <a:r>
              <a:rPr lang="en-GB" sz="1900" dirty="0"/>
              <a:t>Did away with National Treasury or relevant treasuries granting approval /support to deviations from due procurement processes,</a:t>
            </a:r>
          </a:p>
          <a:p>
            <a:pPr marL="893763" lvl="2" indent="-271463"/>
            <a:r>
              <a:rPr lang="en-GB" sz="1900" dirty="0"/>
              <a:t>Responsibility and accountability has been devolved and now vests with the AO/AA,</a:t>
            </a:r>
          </a:p>
          <a:p>
            <a:pPr marL="893763" lvl="2" indent="-271463"/>
            <a:r>
              <a:rPr lang="en-GB" sz="1900" dirty="0"/>
              <a:t>AO/AAs must draft their own SCM policies and include procedures for procurement “by other means” </a:t>
            </a:r>
          </a:p>
          <a:p>
            <a:pPr marL="893763" lvl="2" indent="-271463"/>
            <a:r>
              <a:rPr lang="en-GB" sz="1900" dirty="0"/>
              <a:t>Procurement by “other means” to be reported to the relevant treasury and the AGSA within 14 days after the finalization of the procurement;</a:t>
            </a:r>
          </a:p>
          <a:p>
            <a:pPr marL="893763" lvl="2" indent="-271463"/>
            <a:r>
              <a:rPr lang="en-GB" sz="1900" dirty="0"/>
              <a:t>Procurement “by other means” (deviations) to be recorded in the institution’s Annual Report.</a:t>
            </a:r>
          </a:p>
          <a:p>
            <a:pPr marL="622300" lvl="2" indent="0">
              <a:buNone/>
            </a:pPr>
            <a:endParaRPr lang="en-GB" sz="1900" dirty="0"/>
          </a:p>
          <a:p>
            <a:pPr marL="893763" lvl="2" indent="-271463">
              <a:buFont typeface="Arial"/>
              <a:buNone/>
            </a:pPr>
            <a:r>
              <a:rPr lang="en-ZA" sz="1900" b="1" i="1" dirty="0"/>
              <a:t>EXPANSIONS AND VARIATIONS OF CONTRACTS</a:t>
            </a:r>
          </a:p>
          <a:p>
            <a:pPr marL="893763" lvl="2" indent="-271463">
              <a:buFont typeface="Arial"/>
              <a:buNone/>
            </a:pPr>
            <a:endParaRPr lang="en-ZA" sz="1900" b="1" i="1" dirty="0"/>
          </a:p>
          <a:p>
            <a:pPr marL="893763" lvl="2" indent="-271463"/>
            <a:r>
              <a:rPr lang="en-GB" sz="1900" dirty="0"/>
              <a:t>Did away with NT OCPO giving approval / support to expansions or variations</a:t>
            </a:r>
          </a:p>
          <a:p>
            <a:pPr marL="893763" lvl="2" indent="-271463"/>
            <a:r>
              <a:rPr lang="en-GB" sz="1900" dirty="0"/>
              <a:t>Responsibility and accountability has been devolved and now vests with the AO/AA</a:t>
            </a:r>
          </a:p>
          <a:p>
            <a:pPr marL="893763" lvl="2" indent="-271463"/>
            <a:r>
              <a:rPr lang="en-GB" sz="1900" dirty="0"/>
              <a:t>If construction-related contracts are expanded or varied by more than </a:t>
            </a:r>
            <a:r>
              <a:rPr lang="en-ZA" sz="1900" dirty="0"/>
              <a:t>20% or R20m; and Goods &amp; Services contracts are expanded or varied by more than  15% or R15m (including all taxes), whichever is the lesser</a:t>
            </a:r>
          </a:p>
          <a:p>
            <a:pPr marL="893763" lvl="3" indent="-271463"/>
            <a:r>
              <a:rPr lang="en-ZA" sz="1900" dirty="0"/>
              <a:t>The AO/AA must submit monthly reports to the relevant treasury and AGSA</a:t>
            </a:r>
          </a:p>
          <a:p>
            <a:pPr marL="893763" lvl="3" indent="-271463"/>
            <a:r>
              <a:rPr lang="en-ZA" sz="1900" dirty="0"/>
              <a:t>Expansions and variations must be recorded in the institution’s Annual Report</a:t>
            </a:r>
          </a:p>
          <a:p>
            <a:pPr marL="538163" lvl="2" indent="-182563">
              <a:buFont typeface="Arial" panose="020B0604020202020204" pitchFamily="34" charset="0"/>
              <a:buChar char="•"/>
            </a:pPr>
            <a:endParaRPr lang="en-ZA" sz="1900" b="1" dirty="0"/>
          </a:p>
          <a:p>
            <a:pPr marL="538163" lvl="2" indent="-182563">
              <a:buFont typeface="Arial" panose="020B0604020202020204" pitchFamily="34" charset="0"/>
              <a:buChar char="•"/>
            </a:pPr>
            <a:endParaRPr lang="en-ZA" sz="1600" b="1" dirty="0"/>
          </a:p>
          <a:p>
            <a:pPr marL="538163" lvl="2" indent="-182563">
              <a:buFont typeface="Arial" panose="020B0604020202020204" pitchFamily="34" charset="0"/>
              <a:buChar char="•"/>
            </a:pPr>
            <a:endParaRPr lang="en-ZA" sz="1600" b="1" dirty="0"/>
          </a:p>
          <a:p>
            <a:pPr marL="355600" lvl="2" indent="0">
              <a:buFont typeface="Arial"/>
              <a:buNone/>
            </a:pPr>
            <a:endParaRPr lang="en-ZA" sz="1600" b="1" dirty="0"/>
          </a:p>
          <a:p>
            <a:pPr marL="538163" lvl="2" indent="-182563">
              <a:buFont typeface="Arial" panose="020B0604020202020204" pitchFamily="34" charset="0"/>
              <a:buChar char="•"/>
            </a:pPr>
            <a:endParaRPr lang="en-ZA" sz="1600" b="1" dirty="0"/>
          </a:p>
          <a:p>
            <a:pPr marL="538163" lvl="2" indent="-182563">
              <a:buFont typeface="Arial" panose="020B0604020202020204" pitchFamily="34" charset="0"/>
              <a:buChar char="•"/>
            </a:pPr>
            <a:endParaRPr lang="en-ZA" sz="1600" b="1" dirty="0"/>
          </a:p>
          <a:p>
            <a:pPr marL="538163" lvl="2" indent="-182563">
              <a:buFont typeface="Arial" panose="020B0604020202020204" pitchFamily="34" charset="0"/>
              <a:buChar char="•"/>
            </a:pPr>
            <a:endParaRPr lang="en-ZA" sz="1600" b="1" dirty="0"/>
          </a:p>
          <a:p>
            <a:pPr marL="823913" lvl="2" indent="-285750">
              <a:buFont typeface="Wingdings" panose="05000000000000000000" pitchFamily="2" charset="2"/>
              <a:buChar char="§"/>
            </a:pPr>
            <a:endParaRPr lang="en-ZA" sz="1600" dirty="0"/>
          </a:p>
          <a:p>
            <a:pPr marL="1028700" lvl="2" indent="-342900">
              <a:buFont typeface="+mj-lt"/>
              <a:buAutoNum type="alphaLcPeriod"/>
            </a:pPr>
            <a:endParaRPr lang="en-ZA" sz="1600" dirty="0"/>
          </a:p>
        </p:txBody>
      </p:sp>
    </p:spTree>
    <p:extLst>
      <p:ext uri="{BB962C8B-B14F-4D97-AF65-F5344CB8AC3E}">
        <p14:creationId xmlns:p14="http://schemas.microsoft.com/office/powerpoint/2010/main" val="3321595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3E37AF-F493-4145-856A-FB9B6827FDFE}"/>
              </a:ext>
            </a:extLst>
          </p:cNvPr>
          <p:cNvSpPr>
            <a:spLocks noGrp="1"/>
          </p:cNvSpPr>
          <p:nvPr>
            <p:ph idx="1"/>
          </p:nvPr>
        </p:nvSpPr>
        <p:spPr>
          <a:xfrm>
            <a:off x="288099" y="1825624"/>
            <a:ext cx="8536487" cy="5032376"/>
          </a:xfrm>
        </p:spPr>
        <p:txBody>
          <a:bodyPr/>
          <a:lstStyle/>
          <a:p>
            <a:r>
              <a:rPr lang="en-US" dirty="0"/>
              <a:t>T</a:t>
            </a:r>
            <a:endParaRPr lang="en-ZA" dirty="0"/>
          </a:p>
        </p:txBody>
      </p:sp>
      <p:sp>
        <p:nvSpPr>
          <p:cNvPr id="4" name="Title 1">
            <a:extLst>
              <a:ext uri="{FF2B5EF4-FFF2-40B4-BE49-F238E27FC236}">
                <a16:creationId xmlns:a16="http://schemas.microsoft.com/office/drawing/2014/main" id="{CAD46011-610A-4D32-9BF3-1B7B0C28D415}"/>
              </a:ext>
            </a:extLst>
          </p:cNvPr>
          <p:cNvSpPr txBox="1">
            <a:spLocks/>
          </p:cNvSpPr>
          <p:nvPr/>
        </p:nvSpPr>
        <p:spPr>
          <a:xfrm>
            <a:off x="288098" y="427952"/>
            <a:ext cx="8536487" cy="569762"/>
          </a:xfrm>
          <a:prstGeom prst="rect">
            <a:avLst/>
          </a:prstGeom>
        </p:spPr>
        <p:txBody>
          <a:bodyPr vert="horz" lIns="91440" tIns="45720" rIns="91440" bIns="45720" rtlCol="0" anchor="ctr">
            <a:normAutofit fontScale="97500"/>
          </a:bodyPr>
          <a:lstStyle>
            <a:lvl1pPr algn="l" defTabSz="685800" rtl="0" eaLnBrk="1" latinLnBrk="0" hangingPunct="1">
              <a:lnSpc>
                <a:spcPts val="3000"/>
              </a:lnSpc>
              <a:spcBef>
                <a:spcPct val="0"/>
              </a:spcBef>
              <a:buNone/>
              <a:defRPr sz="3500" b="1" kern="1200">
                <a:solidFill>
                  <a:schemeClr val="tx1"/>
                </a:solidFill>
                <a:latin typeface="+mj-lt"/>
                <a:ea typeface="+mj-ea"/>
                <a:cs typeface="+mj-cs"/>
              </a:defRPr>
            </a:lvl1pPr>
          </a:lstStyle>
          <a:p>
            <a:r>
              <a:rPr lang="en-US" sz="2000" dirty="0"/>
              <a:t>SOME OF THE DIFFERENCES BETWEEN THE TWO INSTRUCTIONS</a:t>
            </a:r>
            <a:endParaRPr lang="en-US" sz="2000" dirty="0">
              <a:solidFill>
                <a:srgbClr val="FF0000"/>
              </a:solidFill>
            </a:endParaRPr>
          </a:p>
        </p:txBody>
      </p:sp>
      <p:graphicFrame>
        <p:nvGraphicFramePr>
          <p:cNvPr id="5" name="Content Placeholder 3">
            <a:extLst>
              <a:ext uri="{FF2B5EF4-FFF2-40B4-BE49-F238E27FC236}">
                <a16:creationId xmlns:a16="http://schemas.microsoft.com/office/drawing/2014/main" id="{A69C4DF6-DAB7-4F54-B5A1-BDDB489FBD4E}"/>
              </a:ext>
            </a:extLst>
          </p:cNvPr>
          <p:cNvGraphicFramePr>
            <a:graphicFrameLocks/>
          </p:cNvGraphicFramePr>
          <p:nvPr>
            <p:extLst>
              <p:ext uri="{D42A27DB-BD31-4B8C-83A1-F6EECF244321}">
                <p14:modId xmlns:p14="http://schemas.microsoft.com/office/powerpoint/2010/main" val="4014429407"/>
              </p:ext>
            </p:extLst>
          </p:nvPr>
        </p:nvGraphicFramePr>
        <p:xfrm>
          <a:off x="254000" y="1297432"/>
          <a:ext cx="8645975" cy="4972613"/>
        </p:xfrm>
        <a:graphic>
          <a:graphicData uri="http://schemas.openxmlformats.org/drawingml/2006/table">
            <a:tbl>
              <a:tblPr firstRow="1" bandRow="1">
                <a:tableStyleId>{5C22544A-7EE6-4342-B048-85BDC9FD1C3A}</a:tableStyleId>
              </a:tblPr>
              <a:tblGrid>
                <a:gridCol w="4324003">
                  <a:extLst>
                    <a:ext uri="{9D8B030D-6E8A-4147-A177-3AD203B41FA5}">
                      <a16:colId xmlns:a16="http://schemas.microsoft.com/office/drawing/2014/main" val="2061772670"/>
                    </a:ext>
                  </a:extLst>
                </a:gridCol>
                <a:gridCol w="4321972">
                  <a:extLst>
                    <a:ext uri="{9D8B030D-6E8A-4147-A177-3AD203B41FA5}">
                      <a16:colId xmlns:a16="http://schemas.microsoft.com/office/drawing/2014/main" val="3308505391"/>
                    </a:ext>
                  </a:extLst>
                </a:gridCol>
              </a:tblGrid>
              <a:tr h="855061">
                <a:tc>
                  <a:txBody>
                    <a:bodyPr/>
                    <a:lstStyle/>
                    <a:p>
                      <a:r>
                        <a:rPr lang="en-ZA" sz="1400" dirty="0">
                          <a:solidFill>
                            <a:schemeClr val="tx1"/>
                          </a:solidFill>
                          <a:latin typeface="Arial" panose="020B0604020202020204" pitchFamily="34" charset="0"/>
                          <a:cs typeface="Arial" panose="020B0604020202020204" pitchFamily="34" charset="0"/>
                        </a:rPr>
                        <a:t>SCM INSTRUCTION NOTE 3 OF 2016/2017</a:t>
                      </a:r>
                    </a:p>
                  </a:txBody>
                  <a:tcP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ZA" sz="1400" b="1" kern="1200" dirty="0">
                          <a:solidFill>
                            <a:schemeClr val="tx1"/>
                          </a:solidFill>
                          <a:latin typeface="Arial" panose="020B0604020202020204" pitchFamily="34" charset="0"/>
                          <a:ea typeface="+mn-ea"/>
                          <a:cs typeface="Arial" panose="020B0604020202020204" pitchFamily="34" charset="0"/>
                        </a:rPr>
                        <a:t>PFMA SCM INSTRUCTION 3 OF 2021/2022</a:t>
                      </a:r>
                    </a:p>
                  </a:txBody>
                  <a:tcPr>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217213555"/>
                  </a:ext>
                </a:extLst>
              </a:tr>
              <a:tr h="945208">
                <a:tc>
                  <a:txBody>
                    <a:bodyPr/>
                    <a:lstStyle/>
                    <a:p>
                      <a:pPr algn="just"/>
                      <a:r>
                        <a:rPr lang="en-ZA" sz="1400" b="0" i="0" dirty="0">
                          <a:solidFill>
                            <a:schemeClr val="tx1"/>
                          </a:solidFill>
                          <a:latin typeface="Arial" panose="020B0604020202020204" pitchFamily="34" charset="0"/>
                          <a:cs typeface="Arial" panose="020B0604020202020204" pitchFamily="34" charset="0"/>
                        </a:rPr>
                        <a:t>Accounting Officers/Accounting Authorities must obtain prior approval from the relevant treasury for single-source procurement and any other means of procurement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b="0" i="0" dirty="0">
                          <a:solidFill>
                            <a:schemeClr val="tx1"/>
                          </a:solidFill>
                          <a:latin typeface="Arial" panose="020B0604020202020204" pitchFamily="34" charset="0"/>
                          <a:cs typeface="Arial" panose="020B0604020202020204" pitchFamily="34" charset="0"/>
                        </a:rPr>
                        <a:t>Authority to procure goods, services and or construction works, through other means, is conferred to the Accounting Officer/Accounting Authority (AO/AA)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3418681"/>
                  </a:ext>
                </a:extLst>
              </a:tr>
              <a:tr h="855061">
                <a:tc>
                  <a:txBody>
                    <a:bodyPr/>
                    <a:lstStyle/>
                    <a:p>
                      <a:pPr algn="just"/>
                      <a:r>
                        <a:rPr lang="en-ZA" sz="1400" b="0" i="0" dirty="0">
                          <a:solidFill>
                            <a:schemeClr val="tx1"/>
                          </a:solidFill>
                          <a:latin typeface="Arial" panose="020B0604020202020204" pitchFamily="34" charset="0"/>
                          <a:cs typeface="Arial" panose="020B0604020202020204" pitchFamily="34" charset="0"/>
                        </a:rPr>
                        <a:t>Sole source and emergency procurement methods are concluded by the AO/AA and reported to the relevant treasury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b="0" i="0" dirty="0">
                          <a:solidFill>
                            <a:schemeClr val="tx1"/>
                          </a:solidFill>
                          <a:latin typeface="Arial" panose="020B0604020202020204" pitchFamily="34" charset="0"/>
                          <a:cs typeface="Arial" panose="020B0604020202020204" pitchFamily="34" charset="0"/>
                        </a:rPr>
                        <a:t>All procurement through other means, are reported within the stipulated timeframe to the relevant treasury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9116895"/>
                  </a:ext>
                </a:extLst>
              </a:tr>
              <a:tr h="945208">
                <a:tc>
                  <a:txBody>
                    <a:bodyPr/>
                    <a:lstStyle/>
                    <a:p>
                      <a:pPr algn="just"/>
                      <a:r>
                        <a:rPr lang="en-ZA" sz="1400" b="0" i="0" dirty="0">
                          <a:solidFill>
                            <a:schemeClr val="tx1"/>
                          </a:solidFill>
                          <a:latin typeface="Arial" panose="020B0604020202020204" pitchFamily="34" charset="0"/>
                          <a:cs typeface="Arial" panose="020B0604020202020204" pitchFamily="34" charset="0"/>
                        </a:rPr>
                        <a:t>AO/AA may approve contract modifications below the stipulated thresholds, however, when the thresholds are exceeded the AO/AA must obtain prior approval from the relevant treasury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b="0" i="0" dirty="0">
                          <a:solidFill>
                            <a:schemeClr val="tx1"/>
                          </a:solidFill>
                          <a:latin typeface="Arial" panose="020B0604020202020204" pitchFamily="34" charset="0"/>
                          <a:cs typeface="Arial" panose="020B0604020202020204" pitchFamily="34" charset="0"/>
                        </a:rPr>
                        <a:t>All delegations are with the Accounting Officer/Authority regardless of the thresholds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3585365"/>
                  </a:ext>
                </a:extLst>
              </a:tr>
              <a:tr h="1372075">
                <a:tc>
                  <a:txBody>
                    <a:bodyPr/>
                    <a:lstStyle/>
                    <a:p>
                      <a:pPr algn="just"/>
                      <a:r>
                        <a:rPr lang="en-ZA" sz="1400" b="0" i="0" dirty="0">
                          <a:solidFill>
                            <a:schemeClr val="tx1"/>
                          </a:solidFill>
                          <a:latin typeface="Arial" panose="020B0604020202020204" pitchFamily="34" charset="0"/>
                          <a:cs typeface="Arial" panose="020B0604020202020204" pitchFamily="34" charset="0"/>
                        </a:rPr>
                        <a:t>The relevant treasury granted approval for deviations and contract variations if they exceeded prescribed thresholds.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ZA" sz="1400" b="0" i="0" dirty="0">
                          <a:solidFill>
                            <a:schemeClr val="tx1"/>
                          </a:solidFill>
                          <a:latin typeface="Arial" panose="020B0604020202020204" pitchFamily="34" charset="0"/>
                          <a:cs typeface="Arial" panose="020B0604020202020204" pitchFamily="34" charset="0"/>
                        </a:rPr>
                        <a:t>Accounting officers/ Authorities and report all procurements through deviations, and contract variations and report to relevant treasuries regardless of the thresholds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836848"/>
                  </a:ext>
                </a:extLst>
              </a:tr>
            </a:tbl>
          </a:graphicData>
        </a:graphic>
      </p:graphicFrame>
    </p:spTree>
    <p:extLst>
      <p:ext uri="{BB962C8B-B14F-4D97-AF65-F5344CB8AC3E}">
        <p14:creationId xmlns:p14="http://schemas.microsoft.com/office/powerpoint/2010/main" val="3647281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D6F79B-F3AB-43DF-8B92-AFF22F18832B}"/>
              </a:ext>
            </a:extLst>
          </p:cNvPr>
          <p:cNvSpPr txBox="1">
            <a:spLocks/>
          </p:cNvSpPr>
          <p:nvPr/>
        </p:nvSpPr>
        <p:spPr>
          <a:xfrm>
            <a:off x="288099" y="463174"/>
            <a:ext cx="8567802" cy="517901"/>
          </a:xfrm>
          <a:prstGeom prst="rect">
            <a:avLst/>
          </a:prstGeom>
        </p:spPr>
        <p:txBody>
          <a:bodyPr vert="horz" lIns="91440" tIns="45720" rIns="91440" bIns="45720" rtlCol="0" anchor="ctr">
            <a:normAutofit/>
          </a:bodyPr>
          <a:lstStyle>
            <a:lvl1pPr algn="l" defTabSz="685800" rtl="0" eaLnBrk="1" latinLnBrk="0" hangingPunct="1">
              <a:lnSpc>
                <a:spcPts val="3000"/>
              </a:lnSpc>
              <a:spcBef>
                <a:spcPct val="0"/>
              </a:spcBef>
              <a:buNone/>
              <a:defRPr sz="3500" b="1" kern="1200">
                <a:solidFill>
                  <a:schemeClr val="tx1"/>
                </a:solidFill>
                <a:latin typeface="+mj-lt"/>
                <a:ea typeface="+mj-ea"/>
                <a:cs typeface="+mj-cs"/>
              </a:defRPr>
            </a:lvl1pPr>
          </a:lstStyle>
          <a:p>
            <a:r>
              <a:rPr lang="en-ZA" sz="2000" dirty="0"/>
              <a:t>Relevant treasuries’ role in Instruction 3 of 2021/2022</a:t>
            </a:r>
          </a:p>
        </p:txBody>
      </p:sp>
      <p:sp>
        <p:nvSpPr>
          <p:cNvPr id="7" name="Content Placeholder 2">
            <a:extLst>
              <a:ext uri="{FF2B5EF4-FFF2-40B4-BE49-F238E27FC236}">
                <a16:creationId xmlns:a16="http://schemas.microsoft.com/office/drawing/2014/main" id="{0DE1572D-0F10-4317-9C74-C3E332C1A4CF}"/>
              </a:ext>
            </a:extLst>
          </p:cNvPr>
          <p:cNvSpPr txBox="1">
            <a:spLocks/>
          </p:cNvSpPr>
          <p:nvPr/>
        </p:nvSpPr>
        <p:spPr>
          <a:xfrm>
            <a:off x="102788" y="1127760"/>
            <a:ext cx="8536487" cy="527440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434975" lvl="2" indent="-342900">
              <a:buAutoNum type="arabicPeriod"/>
            </a:pPr>
            <a:r>
              <a:rPr lang="en-ZA" sz="1800" dirty="0"/>
              <a:t>Enhance </a:t>
            </a:r>
            <a:r>
              <a:rPr lang="en-ZA" sz="1800" b="1" dirty="0"/>
              <a:t>reporting tool </a:t>
            </a:r>
            <a:r>
              <a:rPr lang="en-ZA" sz="1800" dirty="0"/>
              <a:t>(E-Tender Portal or similar) to extract and analyse trends, such as,</a:t>
            </a:r>
          </a:p>
          <a:p>
            <a:pPr marL="92075" lvl="2" indent="0">
              <a:buNone/>
            </a:pPr>
            <a:endParaRPr lang="en-ZA" sz="1800" dirty="0"/>
          </a:p>
          <a:p>
            <a:pPr marL="881063" lvl="3" indent="-446088">
              <a:buFont typeface="Arial" panose="020B0604020202020204" pitchFamily="34" charset="0"/>
              <a:buChar char="•"/>
            </a:pPr>
            <a:r>
              <a:rPr lang="en-ZA" sz="1800" dirty="0"/>
              <a:t>Identify Institutions with a high number of deviations and contract variations,</a:t>
            </a:r>
          </a:p>
          <a:p>
            <a:pPr marL="434975" lvl="3" indent="0">
              <a:buNone/>
            </a:pPr>
            <a:endParaRPr lang="en-ZA" sz="1800" dirty="0"/>
          </a:p>
          <a:p>
            <a:pPr marL="881063" lvl="3" indent="-446088">
              <a:buFont typeface="Arial" panose="020B0604020202020204" pitchFamily="34" charset="0"/>
              <a:buChar char="•"/>
            </a:pPr>
            <a:r>
              <a:rPr lang="en-ZA" sz="1800" dirty="0"/>
              <a:t>Determine the root causes of the deviations and variations (or “other means of procurement”),</a:t>
            </a:r>
          </a:p>
          <a:p>
            <a:pPr marL="434975" lvl="3" indent="0">
              <a:buNone/>
            </a:pPr>
            <a:endParaRPr lang="en-ZA" sz="1800" dirty="0"/>
          </a:p>
          <a:p>
            <a:pPr marL="881063" lvl="3" indent="-446088">
              <a:buFont typeface="Arial" panose="020B0604020202020204" pitchFamily="34" charset="0"/>
              <a:buChar char="•"/>
            </a:pPr>
            <a:r>
              <a:rPr lang="en-ZA" sz="1800" dirty="0"/>
              <a:t>Support institutions where specific trends are apparent,</a:t>
            </a:r>
          </a:p>
          <a:p>
            <a:pPr marL="434975" lvl="3" indent="0">
              <a:buNone/>
            </a:pPr>
            <a:endParaRPr lang="en-ZA" sz="1800" dirty="0"/>
          </a:p>
          <a:p>
            <a:pPr marL="881063" lvl="3" indent="-446088">
              <a:buFont typeface="Arial" panose="020B0604020202020204" pitchFamily="34" charset="0"/>
              <a:buChar char="•"/>
            </a:pPr>
            <a:r>
              <a:rPr lang="en-ZA" sz="1800" dirty="0"/>
              <a:t>Provide advice on SCM procedures and practices, and</a:t>
            </a:r>
          </a:p>
          <a:p>
            <a:pPr marL="434975" lvl="3" indent="0">
              <a:buNone/>
            </a:pPr>
            <a:endParaRPr lang="en-ZA" sz="1800" dirty="0"/>
          </a:p>
          <a:p>
            <a:pPr marL="881063" lvl="3" indent="-446088">
              <a:buFont typeface="Arial" panose="020B0604020202020204" pitchFamily="34" charset="0"/>
              <a:buChar char="•"/>
            </a:pPr>
            <a:r>
              <a:rPr lang="en-ZA" sz="1800" dirty="0"/>
              <a:t>Take immediate corrective action by intervening where there is evidence of persistent abuse of the system.</a:t>
            </a:r>
          </a:p>
          <a:p>
            <a:pPr marL="434975" lvl="3" indent="0">
              <a:buNone/>
            </a:pPr>
            <a:endParaRPr lang="en-ZA" sz="1800" dirty="0"/>
          </a:p>
          <a:p>
            <a:pPr marL="434975" lvl="2" indent="-342900">
              <a:buAutoNum type="arabicPeriod" startAt="2"/>
            </a:pPr>
            <a:r>
              <a:rPr lang="en-ZA" sz="1800" dirty="0"/>
              <a:t>Access to the reports will be made available to all Provincial Treasuries, oversight bodies, and to the members of the public.</a:t>
            </a:r>
          </a:p>
          <a:p>
            <a:pPr marL="434975" lvl="2" indent="-342900">
              <a:buAutoNum type="arabicPeriod" startAt="2"/>
            </a:pPr>
            <a:endParaRPr lang="en-ZA" sz="1400" i="1" dirty="0">
              <a:highlight>
                <a:srgbClr val="FFFF00"/>
              </a:highlight>
            </a:endParaRPr>
          </a:p>
          <a:p>
            <a:pPr marL="0" indent="0">
              <a:buNone/>
            </a:pPr>
            <a:endParaRPr lang="en-ZA" sz="1400" dirty="0">
              <a:cs typeface="Arial" panose="020B0604020202020204" pitchFamily="34" charset="0"/>
            </a:endParaRPr>
          </a:p>
          <a:p>
            <a:pPr marL="355600" lvl="2" indent="0">
              <a:buFont typeface="Arial"/>
              <a:buNone/>
            </a:pPr>
            <a:endParaRPr lang="en-ZA" sz="1400" b="1" dirty="0"/>
          </a:p>
          <a:p>
            <a:pPr marL="538163" lvl="2" indent="-182563">
              <a:buFont typeface="Arial" panose="020B0604020202020204" pitchFamily="34" charset="0"/>
              <a:buChar char="•"/>
            </a:pPr>
            <a:endParaRPr lang="en-ZA" sz="1400" b="1" dirty="0"/>
          </a:p>
          <a:p>
            <a:pPr marL="538163" lvl="2" indent="-182563">
              <a:buFont typeface="Arial" panose="020B0604020202020204" pitchFamily="34" charset="0"/>
              <a:buChar char="•"/>
            </a:pPr>
            <a:endParaRPr lang="en-ZA" sz="1400" b="1" dirty="0"/>
          </a:p>
          <a:p>
            <a:pPr marL="538163" lvl="2" indent="-182563">
              <a:buFont typeface="Arial" panose="020B0604020202020204" pitchFamily="34" charset="0"/>
              <a:buChar char="•"/>
            </a:pPr>
            <a:endParaRPr lang="en-ZA" sz="1400" b="1" dirty="0"/>
          </a:p>
          <a:p>
            <a:pPr marL="823913" lvl="2" indent="-285750">
              <a:buFont typeface="Wingdings" panose="05000000000000000000" pitchFamily="2" charset="2"/>
              <a:buChar char="§"/>
            </a:pPr>
            <a:endParaRPr lang="en-ZA" sz="1400" dirty="0"/>
          </a:p>
          <a:p>
            <a:pPr marL="1028700" lvl="2" indent="-342900">
              <a:buFont typeface="+mj-lt"/>
              <a:buAutoNum type="alphaLcPeriod"/>
            </a:pPr>
            <a:endParaRPr lang="en-ZA" sz="1400" dirty="0"/>
          </a:p>
        </p:txBody>
      </p:sp>
    </p:spTree>
    <p:extLst>
      <p:ext uri="{BB962C8B-B14F-4D97-AF65-F5344CB8AC3E}">
        <p14:creationId xmlns:p14="http://schemas.microsoft.com/office/powerpoint/2010/main" val="1885857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B7E24-BC14-6A3D-3676-64F912498932}"/>
              </a:ext>
            </a:extLst>
          </p:cNvPr>
          <p:cNvSpPr>
            <a:spLocks noGrp="1"/>
          </p:cNvSpPr>
          <p:nvPr>
            <p:ph type="title"/>
          </p:nvPr>
        </p:nvSpPr>
        <p:spPr/>
        <p:txBody>
          <a:bodyPr/>
          <a:lstStyle/>
          <a:p>
            <a:r>
              <a:rPr lang="en-US" dirty="0"/>
              <a:t>PURPOSE OF THE PRESENTATION</a:t>
            </a:r>
            <a:endParaRPr lang="en-ZA" dirty="0"/>
          </a:p>
        </p:txBody>
      </p:sp>
      <p:sp>
        <p:nvSpPr>
          <p:cNvPr id="3" name="Content Placeholder 2">
            <a:extLst>
              <a:ext uri="{FF2B5EF4-FFF2-40B4-BE49-F238E27FC236}">
                <a16:creationId xmlns:a16="http://schemas.microsoft.com/office/drawing/2014/main" id="{EA5F5164-7CEF-E3FA-4134-AB3A9CAA28A2}"/>
              </a:ext>
            </a:extLst>
          </p:cNvPr>
          <p:cNvSpPr>
            <a:spLocks noGrp="1"/>
          </p:cNvSpPr>
          <p:nvPr>
            <p:ph idx="1"/>
          </p:nvPr>
        </p:nvSpPr>
        <p:spPr/>
        <p:txBody>
          <a:bodyPr/>
          <a:lstStyle/>
          <a:p>
            <a:r>
              <a:rPr lang="en-US" dirty="0"/>
              <a:t>The purpose of the presentation is to update the Standing Committee on Public Accounts (SCOPA) about Instruction Note 3 of 2021/22.</a:t>
            </a:r>
          </a:p>
          <a:p>
            <a:endParaRPr lang="en-ZA" dirty="0"/>
          </a:p>
        </p:txBody>
      </p:sp>
    </p:spTree>
    <p:extLst>
      <p:ext uri="{BB962C8B-B14F-4D97-AF65-F5344CB8AC3E}">
        <p14:creationId xmlns:p14="http://schemas.microsoft.com/office/powerpoint/2010/main" val="285091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cstate="print"/>
          <a:srcRect/>
          <a:stretch>
            <a:fillRect/>
          </a:stretch>
        </p:blipFill>
        <p:spPr bwMode="auto">
          <a:xfrm>
            <a:off x="-36512" y="-19576"/>
            <a:ext cx="9177338" cy="6891338"/>
          </a:xfrm>
          <a:prstGeom prst="rect">
            <a:avLst/>
          </a:prstGeom>
          <a:noFill/>
          <a:ln w="9525">
            <a:noFill/>
            <a:miter lim="800000"/>
            <a:headEnd/>
            <a:tailEnd/>
          </a:ln>
        </p:spPr>
      </p:pic>
      <p:sp>
        <p:nvSpPr>
          <p:cNvPr id="13317" name="Rectangle 14"/>
          <p:cNvSpPr>
            <a:spLocks noChangeArrowheads="1"/>
          </p:cNvSpPr>
          <p:nvPr/>
        </p:nvSpPr>
        <p:spPr bwMode="auto">
          <a:xfrm>
            <a:off x="777875" y="4548188"/>
            <a:ext cx="7696200" cy="304800"/>
          </a:xfrm>
          <a:prstGeom prst="rect">
            <a:avLst/>
          </a:prstGeom>
          <a:noFill/>
          <a:ln w="9525">
            <a:noFill/>
            <a:miter lim="800000"/>
            <a:headEnd/>
            <a:tailEnd/>
          </a:ln>
        </p:spPr>
        <p:txBody>
          <a:bodyPr/>
          <a:lstStyle/>
          <a:p>
            <a:pPr algn="r" eaLnBrk="1" hangingPunct="1">
              <a:spcBef>
                <a:spcPct val="20000"/>
              </a:spcBef>
            </a:pPr>
            <a:endParaRPr lang="en-US" sz="1000" dirty="0">
              <a:solidFill>
                <a:schemeClr val="bg1"/>
              </a:solidFill>
              <a:ea typeface="Osaka" pitchFamily="1" charset="-128"/>
            </a:endParaRPr>
          </a:p>
        </p:txBody>
      </p:sp>
      <p:sp>
        <p:nvSpPr>
          <p:cNvPr id="2" name="Slide Number Placeholder 1"/>
          <p:cNvSpPr>
            <a:spLocks noGrp="1"/>
          </p:cNvSpPr>
          <p:nvPr>
            <p:ph type="sldNum" sz="quarter" idx="12"/>
          </p:nvPr>
        </p:nvSpPr>
        <p:spPr/>
        <p:txBody>
          <a:bodyPr/>
          <a:lstStyle/>
          <a:p>
            <a:fld id="{6C4E7DD6-536E-442C-876A-F4C32B3DE23D}" type="slidenum">
              <a:rPr lang="en-ZA" smtClean="0"/>
              <a:t>20</a:t>
            </a:fld>
            <a:endParaRPr lang="en-ZA" dirty="0"/>
          </a:p>
        </p:txBody>
      </p:sp>
      <p:sp>
        <p:nvSpPr>
          <p:cNvPr id="8" name="Title 1">
            <a:extLst>
              <a:ext uri="{FF2B5EF4-FFF2-40B4-BE49-F238E27FC236}">
                <a16:creationId xmlns:a16="http://schemas.microsoft.com/office/drawing/2014/main" id="{D50F5278-7F92-4F28-A9C5-7F8A98768307}"/>
              </a:ext>
            </a:extLst>
          </p:cNvPr>
          <p:cNvSpPr txBox="1">
            <a:spLocks/>
          </p:cNvSpPr>
          <p:nvPr/>
        </p:nvSpPr>
        <p:spPr bwMode="auto">
          <a:xfrm>
            <a:off x="0" y="2027505"/>
            <a:ext cx="9010650" cy="12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Bold" pitchFamily="1" charset="0"/>
                <a:ea typeface="Osaka" pitchFamily="1" charset="-128"/>
              </a:defRPr>
            </a:lvl2pPr>
            <a:lvl3pPr algn="l" rtl="0" eaLnBrk="0" fontAlgn="base" hangingPunct="0">
              <a:spcBef>
                <a:spcPct val="0"/>
              </a:spcBef>
              <a:spcAft>
                <a:spcPct val="0"/>
              </a:spcAft>
              <a:defRPr sz="3000">
                <a:solidFill>
                  <a:schemeClr val="bg1"/>
                </a:solidFill>
                <a:latin typeface="Arial Bold" pitchFamily="1" charset="0"/>
                <a:ea typeface="Osaka" pitchFamily="1" charset="-128"/>
              </a:defRPr>
            </a:lvl3pPr>
            <a:lvl4pPr algn="l" rtl="0" eaLnBrk="0" fontAlgn="base" hangingPunct="0">
              <a:spcBef>
                <a:spcPct val="0"/>
              </a:spcBef>
              <a:spcAft>
                <a:spcPct val="0"/>
              </a:spcAft>
              <a:defRPr sz="3000">
                <a:solidFill>
                  <a:schemeClr val="bg1"/>
                </a:solidFill>
                <a:latin typeface="Arial Bold" pitchFamily="1" charset="0"/>
                <a:ea typeface="Osaka" pitchFamily="1" charset="-128"/>
              </a:defRPr>
            </a:lvl4pPr>
            <a:lvl5pPr algn="l" rtl="0" eaLnBrk="0" fontAlgn="base" hangingPunct="0">
              <a:spcBef>
                <a:spcPct val="0"/>
              </a:spcBef>
              <a:spcAft>
                <a:spcPct val="0"/>
              </a:spcAft>
              <a:defRPr sz="3000">
                <a:solidFill>
                  <a:schemeClr val="bg1"/>
                </a:solidFill>
                <a:latin typeface="Arial Bold" pitchFamily="1" charset="0"/>
                <a:ea typeface="Osaka" pitchFamily="1" charset="-128"/>
              </a:defRPr>
            </a:lvl5pPr>
            <a:lvl6pPr marL="457200" algn="l" rtl="0" eaLnBrk="1" fontAlgn="base" hangingPunct="1">
              <a:spcBef>
                <a:spcPct val="0"/>
              </a:spcBef>
              <a:spcAft>
                <a:spcPct val="0"/>
              </a:spcAft>
              <a:defRPr sz="3000">
                <a:solidFill>
                  <a:schemeClr val="bg1"/>
                </a:solidFill>
                <a:latin typeface="Arial Bold" pitchFamily="1" charset="0"/>
                <a:ea typeface="Osaka" pitchFamily="1" charset="-128"/>
              </a:defRPr>
            </a:lvl6pPr>
            <a:lvl7pPr marL="914400" algn="l" rtl="0" eaLnBrk="1" fontAlgn="base" hangingPunct="1">
              <a:spcBef>
                <a:spcPct val="0"/>
              </a:spcBef>
              <a:spcAft>
                <a:spcPct val="0"/>
              </a:spcAft>
              <a:defRPr sz="3000">
                <a:solidFill>
                  <a:schemeClr val="bg1"/>
                </a:solidFill>
                <a:latin typeface="Arial Bold" pitchFamily="1" charset="0"/>
                <a:ea typeface="Osaka" pitchFamily="1" charset="-128"/>
              </a:defRPr>
            </a:lvl7pPr>
            <a:lvl8pPr marL="1371600" algn="l" rtl="0" eaLnBrk="1" fontAlgn="base" hangingPunct="1">
              <a:spcBef>
                <a:spcPct val="0"/>
              </a:spcBef>
              <a:spcAft>
                <a:spcPct val="0"/>
              </a:spcAft>
              <a:defRPr sz="3000">
                <a:solidFill>
                  <a:schemeClr val="bg1"/>
                </a:solidFill>
                <a:latin typeface="Arial Bold" pitchFamily="1" charset="0"/>
                <a:ea typeface="Osaka" pitchFamily="1" charset="-128"/>
              </a:defRPr>
            </a:lvl8pPr>
            <a:lvl9pPr marL="1828800" algn="l" rtl="0" eaLnBrk="1" fontAlgn="base" hangingPunct="1">
              <a:spcBef>
                <a:spcPct val="0"/>
              </a:spcBef>
              <a:spcAft>
                <a:spcPct val="0"/>
              </a:spcAft>
              <a:defRPr sz="3000">
                <a:solidFill>
                  <a:schemeClr val="bg1"/>
                </a:solidFill>
                <a:latin typeface="Arial Bold" pitchFamily="1" charset="0"/>
                <a:ea typeface="Osaka" pitchFamily="1" charset="-128"/>
              </a:defRPr>
            </a:lvl9pPr>
          </a:lstStyle>
          <a:p>
            <a:pPr algn="ctr"/>
            <a:r>
              <a:rPr lang="en-US" sz="3500" b="1" kern="0" dirty="0">
                <a:effectLst>
                  <a:outerShdw blurRad="38100" dist="38100" dir="2700000" algn="tl">
                    <a:srgbClr val="000000">
                      <a:alpha val="43137"/>
                    </a:srgbClr>
                  </a:outerShdw>
                </a:effectLst>
              </a:rPr>
              <a:t>COMPARISONS BETWEEN </a:t>
            </a:r>
          </a:p>
          <a:p>
            <a:pPr algn="ctr"/>
            <a:r>
              <a:rPr lang="en-US" sz="3500" b="1" kern="0" dirty="0">
                <a:effectLst>
                  <a:outerShdw blurRad="38100" dist="38100" dir="2700000" algn="tl">
                    <a:srgbClr val="000000">
                      <a:alpha val="43137"/>
                    </a:srgbClr>
                  </a:outerShdw>
                </a:effectLst>
              </a:rPr>
              <a:t>Q1 &amp; Q2 2021/2022 </a:t>
            </a:r>
            <a:r>
              <a:rPr lang="en-US" sz="3500" b="1" kern="0" dirty="0">
                <a:solidFill>
                  <a:srgbClr val="FFFF00"/>
                </a:solidFill>
                <a:effectLst>
                  <a:outerShdw blurRad="38100" dist="38100" dir="2700000" algn="tl">
                    <a:srgbClr val="000000">
                      <a:alpha val="43137"/>
                    </a:srgbClr>
                  </a:outerShdw>
                </a:effectLst>
              </a:rPr>
              <a:t>AND</a:t>
            </a:r>
            <a:r>
              <a:rPr lang="en-US" sz="3500" b="1" kern="0" dirty="0">
                <a:effectLst>
                  <a:outerShdw blurRad="38100" dist="38100" dir="2700000" algn="tl">
                    <a:srgbClr val="000000">
                      <a:alpha val="43137"/>
                    </a:srgbClr>
                  </a:outerShdw>
                </a:effectLst>
              </a:rPr>
              <a:t> Q1 &amp; Q2 2022/2023</a:t>
            </a:r>
          </a:p>
        </p:txBody>
      </p:sp>
    </p:spTree>
    <p:extLst>
      <p:ext uri="{BB962C8B-B14F-4D97-AF65-F5344CB8AC3E}">
        <p14:creationId xmlns:p14="http://schemas.microsoft.com/office/powerpoint/2010/main" val="3646395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cstate="print"/>
          <a:srcRect/>
          <a:stretch>
            <a:fillRect/>
          </a:stretch>
        </p:blipFill>
        <p:spPr bwMode="auto">
          <a:xfrm>
            <a:off x="-36512" y="-83371"/>
            <a:ext cx="9177338" cy="6741052"/>
          </a:xfrm>
          <a:prstGeom prst="rect">
            <a:avLst/>
          </a:prstGeom>
          <a:noFill/>
          <a:ln w="9525">
            <a:noFill/>
            <a:miter lim="800000"/>
            <a:headEnd/>
            <a:tailEnd/>
          </a:ln>
        </p:spPr>
      </p:pic>
      <p:sp>
        <p:nvSpPr>
          <p:cNvPr id="13317" name="Rectangle 14"/>
          <p:cNvSpPr>
            <a:spLocks noChangeArrowheads="1"/>
          </p:cNvSpPr>
          <p:nvPr/>
        </p:nvSpPr>
        <p:spPr bwMode="auto">
          <a:xfrm>
            <a:off x="777875" y="4548188"/>
            <a:ext cx="7696200" cy="304800"/>
          </a:xfrm>
          <a:prstGeom prst="rect">
            <a:avLst/>
          </a:prstGeom>
          <a:noFill/>
          <a:ln w="9525">
            <a:noFill/>
            <a:miter lim="800000"/>
            <a:headEnd/>
            <a:tailEnd/>
          </a:ln>
        </p:spPr>
        <p:txBody>
          <a:bodyPr/>
          <a:lstStyle/>
          <a:p>
            <a:pPr algn="r" eaLnBrk="1" hangingPunct="1">
              <a:spcBef>
                <a:spcPct val="20000"/>
              </a:spcBef>
            </a:pPr>
            <a:endParaRPr lang="en-US" sz="1000" dirty="0">
              <a:solidFill>
                <a:schemeClr val="bg1"/>
              </a:solidFill>
              <a:ea typeface="Osaka" pitchFamily="1" charset="-128"/>
            </a:endParaRPr>
          </a:p>
        </p:txBody>
      </p:sp>
      <p:sp>
        <p:nvSpPr>
          <p:cNvPr id="2" name="Slide Number Placeholder 1"/>
          <p:cNvSpPr>
            <a:spLocks noGrp="1"/>
          </p:cNvSpPr>
          <p:nvPr>
            <p:ph type="sldNum" sz="quarter" idx="12"/>
          </p:nvPr>
        </p:nvSpPr>
        <p:spPr/>
        <p:txBody>
          <a:bodyPr/>
          <a:lstStyle/>
          <a:p>
            <a:fld id="{6C4E7DD6-536E-442C-876A-F4C32B3DE23D}" type="slidenum">
              <a:rPr lang="en-ZA" smtClean="0"/>
              <a:t>21</a:t>
            </a:fld>
            <a:endParaRPr lang="en-ZA" dirty="0"/>
          </a:p>
        </p:txBody>
      </p:sp>
      <p:sp>
        <p:nvSpPr>
          <p:cNvPr id="8" name="Title 1">
            <a:extLst>
              <a:ext uri="{FF2B5EF4-FFF2-40B4-BE49-F238E27FC236}">
                <a16:creationId xmlns:a16="http://schemas.microsoft.com/office/drawing/2014/main" id="{D50F5278-7F92-4F28-A9C5-7F8A98768307}"/>
              </a:ext>
            </a:extLst>
          </p:cNvPr>
          <p:cNvSpPr txBox="1">
            <a:spLocks/>
          </p:cNvSpPr>
          <p:nvPr/>
        </p:nvSpPr>
        <p:spPr bwMode="auto">
          <a:xfrm>
            <a:off x="0" y="1775464"/>
            <a:ext cx="9140825" cy="12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Bold" pitchFamily="1" charset="0"/>
                <a:ea typeface="Osaka" pitchFamily="1" charset="-128"/>
              </a:defRPr>
            </a:lvl2pPr>
            <a:lvl3pPr algn="l" rtl="0" eaLnBrk="0" fontAlgn="base" hangingPunct="0">
              <a:spcBef>
                <a:spcPct val="0"/>
              </a:spcBef>
              <a:spcAft>
                <a:spcPct val="0"/>
              </a:spcAft>
              <a:defRPr sz="3000">
                <a:solidFill>
                  <a:schemeClr val="bg1"/>
                </a:solidFill>
                <a:latin typeface="Arial Bold" pitchFamily="1" charset="0"/>
                <a:ea typeface="Osaka" pitchFamily="1" charset="-128"/>
              </a:defRPr>
            </a:lvl3pPr>
            <a:lvl4pPr algn="l" rtl="0" eaLnBrk="0" fontAlgn="base" hangingPunct="0">
              <a:spcBef>
                <a:spcPct val="0"/>
              </a:spcBef>
              <a:spcAft>
                <a:spcPct val="0"/>
              </a:spcAft>
              <a:defRPr sz="3000">
                <a:solidFill>
                  <a:schemeClr val="bg1"/>
                </a:solidFill>
                <a:latin typeface="Arial Bold" pitchFamily="1" charset="0"/>
                <a:ea typeface="Osaka" pitchFamily="1" charset="-128"/>
              </a:defRPr>
            </a:lvl4pPr>
            <a:lvl5pPr algn="l" rtl="0" eaLnBrk="0" fontAlgn="base" hangingPunct="0">
              <a:spcBef>
                <a:spcPct val="0"/>
              </a:spcBef>
              <a:spcAft>
                <a:spcPct val="0"/>
              </a:spcAft>
              <a:defRPr sz="3000">
                <a:solidFill>
                  <a:schemeClr val="bg1"/>
                </a:solidFill>
                <a:latin typeface="Arial Bold" pitchFamily="1" charset="0"/>
                <a:ea typeface="Osaka" pitchFamily="1" charset="-128"/>
              </a:defRPr>
            </a:lvl5pPr>
            <a:lvl6pPr marL="457200" algn="l" rtl="0" eaLnBrk="1" fontAlgn="base" hangingPunct="1">
              <a:spcBef>
                <a:spcPct val="0"/>
              </a:spcBef>
              <a:spcAft>
                <a:spcPct val="0"/>
              </a:spcAft>
              <a:defRPr sz="3000">
                <a:solidFill>
                  <a:schemeClr val="bg1"/>
                </a:solidFill>
                <a:latin typeface="Arial Bold" pitchFamily="1" charset="0"/>
                <a:ea typeface="Osaka" pitchFamily="1" charset="-128"/>
              </a:defRPr>
            </a:lvl6pPr>
            <a:lvl7pPr marL="914400" algn="l" rtl="0" eaLnBrk="1" fontAlgn="base" hangingPunct="1">
              <a:spcBef>
                <a:spcPct val="0"/>
              </a:spcBef>
              <a:spcAft>
                <a:spcPct val="0"/>
              </a:spcAft>
              <a:defRPr sz="3000">
                <a:solidFill>
                  <a:schemeClr val="bg1"/>
                </a:solidFill>
                <a:latin typeface="Arial Bold" pitchFamily="1" charset="0"/>
                <a:ea typeface="Osaka" pitchFamily="1" charset="-128"/>
              </a:defRPr>
            </a:lvl7pPr>
            <a:lvl8pPr marL="1371600" algn="l" rtl="0" eaLnBrk="1" fontAlgn="base" hangingPunct="1">
              <a:spcBef>
                <a:spcPct val="0"/>
              </a:spcBef>
              <a:spcAft>
                <a:spcPct val="0"/>
              </a:spcAft>
              <a:defRPr sz="3000">
                <a:solidFill>
                  <a:schemeClr val="bg1"/>
                </a:solidFill>
                <a:latin typeface="Arial Bold" pitchFamily="1" charset="0"/>
                <a:ea typeface="Osaka" pitchFamily="1" charset="-128"/>
              </a:defRPr>
            </a:lvl8pPr>
            <a:lvl9pPr marL="1828800" algn="l" rtl="0" eaLnBrk="1" fontAlgn="base" hangingPunct="1">
              <a:spcBef>
                <a:spcPct val="0"/>
              </a:spcBef>
              <a:spcAft>
                <a:spcPct val="0"/>
              </a:spcAft>
              <a:defRPr sz="3000">
                <a:solidFill>
                  <a:schemeClr val="bg1"/>
                </a:solidFill>
                <a:latin typeface="Arial Bold" pitchFamily="1" charset="0"/>
                <a:ea typeface="Osaka" pitchFamily="1" charset="-128"/>
              </a:defRPr>
            </a:lvl9pPr>
          </a:lstStyle>
          <a:p>
            <a:pPr algn="ctr"/>
            <a:r>
              <a:rPr lang="en-US" sz="4000" b="1" kern="0" dirty="0">
                <a:effectLst>
                  <a:outerShdw blurRad="38100" dist="38100" dir="2700000" algn="tl">
                    <a:srgbClr val="000000">
                      <a:alpha val="43137"/>
                    </a:srgbClr>
                  </a:outerShdw>
                </a:effectLst>
              </a:rPr>
              <a:t>DEVIATIONS</a:t>
            </a:r>
          </a:p>
        </p:txBody>
      </p:sp>
    </p:spTree>
    <p:extLst>
      <p:ext uri="{BB962C8B-B14F-4D97-AF65-F5344CB8AC3E}">
        <p14:creationId xmlns:p14="http://schemas.microsoft.com/office/powerpoint/2010/main" val="2191799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C272DEA-713B-422A-93E9-BE8F84526352}"/>
              </a:ext>
            </a:extLst>
          </p:cNvPr>
          <p:cNvSpPr>
            <a:spLocks noGrp="1"/>
          </p:cNvSpPr>
          <p:nvPr>
            <p:ph type="sldNum" sz="quarter" idx="12"/>
          </p:nvPr>
        </p:nvSpPr>
        <p:spPr/>
        <p:txBody>
          <a:bodyPr/>
          <a:lstStyle/>
          <a:p>
            <a:fld id="{ACF6FBCE-0EFB-9341-AF14-772DDDB8FE9A}" type="slidenum">
              <a:rPr lang="en-US" smtClean="0"/>
              <a:t>22</a:t>
            </a:fld>
            <a:endParaRPr lang="en-US"/>
          </a:p>
        </p:txBody>
      </p:sp>
      <p:graphicFrame>
        <p:nvGraphicFramePr>
          <p:cNvPr id="8" name="Content Placeholder 7">
            <a:extLst>
              <a:ext uri="{FF2B5EF4-FFF2-40B4-BE49-F238E27FC236}">
                <a16:creationId xmlns:a16="http://schemas.microsoft.com/office/drawing/2014/main" id="{9280D393-9932-43A5-B7C1-4036889D87AF}"/>
              </a:ext>
            </a:extLst>
          </p:cNvPr>
          <p:cNvGraphicFramePr>
            <a:graphicFrameLocks noGrp="1"/>
          </p:cNvGraphicFramePr>
          <p:nvPr>
            <p:ph sz="half" idx="2"/>
            <p:extLst>
              <p:ext uri="{D42A27DB-BD31-4B8C-83A1-F6EECF244321}">
                <p14:modId xmlns:p14="http://schemas.microsoft.com/office/powerpoint/2010/main" val="1490097961"/>
              </p:ext>
            </p:extLst>
          </p:nvPr>
        </p:nvGraphicFramePr>
        <p:xfrm>
          <a:off x="30479" y="136524"/>
          <a:ext cx="4468495" cy="65849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ontent Placeholder 3">
            <a:extLst>
              <a:ext uri="{FF2B5EF4-FFF2-40B4-BE49-F238E27FC236}">
                <a16:creationId xmlns:a16="http://schemas.microsoft.com/office/drawing/2014/main" id="{134F7A0A-6272-9505-5D8C-EFE171E7DEB5}"/>
              </a:ext>
            </a:extLst>
          </p:cNvPr>
          <p:cNvGraphicFramePr>
            <a:graphicFrameLocks noGrp="1"/>
          </p:cNvGraphicFramePr>
          <p:nvPr>
            <p:ph sz="quarter" idx="4"/>
            <p:extLst>
              <p:ext uri="{D42A27DB-BD31-4B8C-83A1-F6EECF244321}">
                <p14:modId xmlns:p14="http://schemas.microsoft.com/office/powerpoint/2010/main" val="2965853625"/>
              </p:ext>
            </p:extLst>
          </p:nvPr>
        </p:nvGraphicFramePr>
        <p:xfrm>
          <a:off x="4629149" y="136524"/>
          <a:ext cx="4389016" cy="65849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2558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D6F79B-F3AB-43DF-8B92-AFF22F18832B}"/>
              </a:ext>
            </a:extLst>
          </p:cNvPr>
          <p:cNvSpPr txBox="1">
            <a:spLocks/>
          </p:cNvSpPr>
          <p:nvPr/>
        </p:nvSpPr>
        <p:spPr>
          <a:xfrm>
            <a:off x="288099" y="463174"/>
            <a:ext cx="8567802" cy="517901"/>
          </a:xfrm>
          <a:prstGeom prst="rect">
            <a:avLst/>
          </a:prstGeom>
        </p:spPr>
        <p:txBody>
          <a:bodyPr vert="horz" lIns="91440" tIns="45720" rIns="91440" bIns="45720" rtlCol="0" anchor="ctr">
            <a:normAutofit/>
          </a:bodyPr>
          <a:lstStyle>
            <a:lvl1pPr algn="l" defTabSz="685800" rtl="0" eaLnBrk="1" latinLnBrk="0" hangingPunct="1">
              <a:lnSpc>
                <a:spcPts val="3000"/>
              </a:lnSpc>
              <a:spcBef>
                <a:spcPct val="0"/>
              </a:spcBef>
              <a:buNone/>
              <a:defRPr sz="3500" b="1" kern="1200">
                <a:solidFill>
                  <a:schemeClr val="tx1"/>
                </a:solidFill>
                <a:latin typeface="+mj-lt"/>
                <a:ea typeface="+mj-ea"/>
                <a:cs typeface="+mj-cs"/>
              </a:defRPr>
            </a:lvl1pPr>
          </a:lstStyle>
          <a:p>
            <a:r>
              <a:rPr lang="en-ZA" sz="2000" u="sng" dirty="0"/>
              <a:t>Comparisons  – Q1 (Old Instruction Note) vs Q1 (New Instruction Note) </a:t>
            </a:r>
          </a:p>
        </p:txBody>
      </p:sp>
      <p:sp>
        <p:nvSpPr>
          <p:cNvPr id="7" name="Content Placeholder 2">
            <a:extLst>
              <a:ext uri="{FF2B5EF4-FFF2-40B4-BE49-F238E27FC236}">
                <a16:creationId xmlns:a16="http://schemas.microsoft.com/office/drawing/2014/main" id="{0DE1572D-0F10-4317-9C74-C3E332C1A4CF}"/>
              </a:ext>
            </a:extLst>
          </p:cNvPr>
          <p:cNvSpPr txBox="1">
            <a:spLocks/>
          </p:cNvSpPr>
          <p:nvPr/>
        </p:nvSpPr>
        <p:spPr>
          <a:xfrm>
            <a:off x="102788" y="1017450"/>
            <a:ext cx="8882186" cy="563182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92075" lvl="2" indent="0" algn="just">
              <a:buNone/>
            </a:pPr>
            <a:r>
              <a:rPr lang="en-ZA" sz="1800" b="1" dirty="0"/>
              <a:t>Analysis (Deviations):</a:t>
            </a:r>
          </a:p>
          <a:p>
            <a:pPr marL="538163" lvl="2" indent="-446088" algn="just">
              <a:buFont typeface="Wingdings" panose="05000000000000000000" pitchFamily="2" charset="2"/>
              <a:buChar char="§"/>
            </a:pPr>
            <a:r>
              <a:rPr lang="en-ZA" sz="1800" dirty="0"/>
              <a:t>As noted in previous slide, there is a huge overall shift on the transaction total amount from R5.5 bn (Old) to R248 m (New).</a:t>
            </a:r>
          </a:p>
          <a:p>
            <a:pPr marL="92075" lvl="2" indent="0" algn="just">
              <a:buNone/>
            </a:pPr>
            <a:endParaRPr lang="en-ZA" sz="1800" dirty="0"/>
          </a:p>
          <a:p>
            <a:pPr marL="538163" lvl="2" indent="-446088" algn="just">
              <a:buFont typeface="Wingdings" panose="05000000000000000000" pitchFamily="2" charset="2"/>
              <a:buChar char="§"/>
            </a:pPr>
            <a:r>
              <a:rPr lang="en-ZA" sz="1800" dirty="0"/>
              <a:t>This can be due to institutions not procuring anymore using deviations (highly unlikely).</a:t>
            </a:r>
          </a:p>
          <a:p>
            <a:pPr marL="92075" lvl="2" indent="0" algn="just">
              <a:buNone/>
            </a:pPr>
            <a:endParaRPr lang="en-ZA" sz="1800" dirty="0"/>
          </a:p>
          <a:p>
            <a:pPr marL="538163" lvl="2" indent="-446088" algn="just">
              <a:buFont typeface="Wingdings" panose="05000000000000000000" pitchFamily="2" charset="2"/>
              <a:buChar char="§"/>
            </a:pPr>
            <a:r>
              <a:rPr lang="en-ZA" sz="1800" dirty="0"/>
              <a:t>This can also be due to institutions not reporting deviations as per the new Instruction Note (highly likely).</a:t>
            </a:r>
          </a:p>
          <a:p>
            <a:pPr marL="538163" lvl="2" indent="-446088" algn="just">
              <a:buFont typeface="Wingdings" panose="05000000000000000000" pitchFamily="2" charset="2"/>
              <a:buChar char="§"/>
            </a:pPr>
            <a:endParaRPr lang="en-ZA" sz="1800" dirty="0"/>
          </a:p>
          <a:p>
            <a:pPr marL="92075" lvl="2" indent="0" algn="just">
              <a:buNone/>
            </a:pPr>
            <a:r>
              <a:rPr lang="en-ZA" sz="1800" b="1" dirty="0"/>
              <a:t>Intervention:</a:t>
            </a:r>
          </a:p>
          <a:p>
            <a:pPr marL="377825" lvl="2" indent="-285750" algn="just">
              <a:buFont typeface="Wingdings" panose="05000000000000000000" pitchFamily="2" charset="2"/>
              <a:buChar char="§"/>
            </a:pPr>
            <a:r>
              <a:rPr lang="en-ZA" sz="1800" dirty="0"/>
              <a:t>OCPO has instituted a process of writing to the institutions that were in the top 20 in the Old Instruction Note but no longer featuring in the New Instruction Note and ask if there were no transactions done through deviation process.</a:t>
            </a:r>
          </a:p>
          <a:p>
            <a:pPr marL="377825" lvl="2" indent="-285750" algn="just">
              <a:buFont typeface="Wingdings" panose="05000000000000000000" pitchFamily="2" charset="2"/>
              <a:buChar char="§"/>
            </a:pPr>
            <a:endParaRPr lang="en-ZA" sz="1800" dirty="0"/>
          </a:p>
          <a:p>
            <a:pPr marL="377825" lvl="2" indent="-285750" algn="just">
              <a:buFont typeface="Wingdings" panose="05000000000000000000" pitchFamily="2" charset="2"/>
              <a:buChar char="§"/>
            </a:pPr>
            <a:r>
              <a:rPr lang="en-ZA" sz="1800" dirty="0"/>
              <a:t>Upon receipt of a no response, such institutions will be referred to the AGSA for a special audit process to verify if a no answer was indeed true, some have since reported but late.</a:t>
            </a:r>
          </a:p>
          <a:p>
            <a:pPr marL="92075" lvl="2" indent="0" algn="just">
              <a:buNone/>
            </a:pPr>
            <a:endParaRPr lang="en-ZA" sz="1800" dirty="0"/>
          </a:p>
          <a:p>
            <a:pPr marL="377825" lvl="2" indent="-285750" algn="just">
              <a:buFont typeface="Wingdings" panose="05000000000000000000" pitchFamily="2" charset="2"/>
              <a:buChar char="§"/>
            </a:pPr>
            <a:r>
              <a:rPr lang="en-ZA" sz="1800" dirty="0"/>
              <a:t>Upon a yes response, such transactions will be prioritised for site visits and bid reviews.</a:t>
            </a:r>
          </a:p>
        </p:txBody>
      </p:sp>
    </p:spTree>
    <p:extLst>
      <p:ext uri="{BB962C8B-B14F-4D97-AF65-F5344CB8AC3E}">
        <p14:creationId xmlns:p14="http://schemas.microsoft.com/office/powerpoint/2010/main" val="2983740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86F3493-BF7F-5B20-4A8E-68A449F6D311}"/>
              </a:ext>
            </a:extLst>
          </p:cNvPr>
          <p:cNvGraphicFramePr>
            <a:graphicFrameLocks/>
          </p:cNvGraphicFramePr>
          <p:nvPr>
            <p:extLst>
              <p:ext uri="{D42A27DB-BD31-4B8C-83A1-F6EECF244321}">
                <p14:modId xmlns:p14="http://schemas.microsoft.com/office/powerpoint/2010/main" val="165109804"/>
              </p:ext>
            </p:extLst>
          </p:nvPr>
        </p:nvGraphicFramePr>
        <p:xfrm>
          <a:off x="-25167" y="119745"/>
          <a:ext cx="4689445" cy="6584952"/>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a:extLst>
              <a:ext uri="{FF2B5EF4-FFF2-40B4-BE49-F238E27FC236}">
                <a16:creationId xmlns:a16="http://schemas.microsoft.com/office/drawing/2014/main" id="{5BFADC58-6D8F-4770-B534-500F6FAB91F2}"/>
              </a:ext>
            </a:extLst>
          </p:cNvPr>
          <p:cNvSpPr>
            <a:spLocks noGrp="1"/>
          </p:cNvSpPr>
          <p:nvPr>
            <p:ph type="sldNum" sz="quarter" idx="12"/>
          </p:nvPr>
        </p:nvSpPr>
        <p:spPr/>
        <p:txBody>
          <a:bodyPr/>
          <a:lstStyle/>
          <a:p>
            <a:fld id="{ACF6FBCE-0EFB-9341-AF14-772DDDB8FE9A}" type="slidenum">
              <a:rPr lang="en-US" smtClean="0"/>
              <a:t>24</a:t>
            </a:fld>
            <a:endParaRPr lang="en-US"/>
          </a:p>
        </p:txBody>
      </p:sp>
      <p:graphicFrame>
        <p:nvGraphicFramePr>
          <p:cNvPr id="4" name="Content Placeholder 3">
            <a:extLst>
              <a:ext uri="{FF2B5EF4-FFF2-40B4-BE49-F238E27FC236}">
                <a16:creationId xmlns:a16="http://schemas.microsoft.com/office/drawing/2014/main" id="{8A29C849-2E95-FA2D-D56F-ACD0F7FB4650}"/>
              </a:ext>
            </a:extLst>
          </p:cNvPr>
          <p:cNvGraphicFramePr>
            <a:graphicFrameLocks noGrp="1"/>
          </p:cNvGraphicFramePr>
          <p:nvPr>
            <p:ph sz="quarter" idx="4"/>
            <p:extLst>
              <p:ext uri="{D42A27DB-BD31-4B8C-83A1-F6EECF244321}">
                <p14:modId xmlns:p14="http://schemas.microsoft.com/office/powerpoint/2010/main" val="1105310417"/>
              </p:ext>
            </p:extLst>
          </p:nvPr>
        </p:nvGraphicFramePr>
        <p:xfrm>
          <a:off x="4664278" y="119746"/>
          <a:ext cx="4588780" cy="65849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9703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D6F79B-F3AB-43DF-8B92-AFF22F18832B}"/>
              </a:ext>
            </a:extLst>
          </p:cNvPr>
          <p:cNvSpPr txBox="1">
            <a:spLocks/>
          </p:cNvSpPr>
          <p:nvPr/>
        </p:nvSpPr>
        <p:spPr>
          <a:xfrm>
            <a:off x="288099" y="463174"/>
            <a:ext cx="8567802" cy="517901"/>
          </a:xfrm>
          <a:prstGeom prst="rect">
            <a:avLst/>
          </a:prstGeom>
        </p:spPr>
        <p:txBody>
          <a:bodyPr vert="horz" lIns="91440" tIns="45720" rIns="91440" bIns="45720" rtlCol="0" anchor="ctr">
            <a:normAutofit/>
          </a:bodyPr>
          <a:lstStyle>
            <a:lvl1pPr algn="l" defTabSz="685800" rtl="0" eaLnBrk="1" latinLnBrk="0" hangingPunct="1">
              <a:lnSpc>
                <a:spcPts val="3000"/>
              </a:lnSpc>
              <a:spcBef>
                <a:spcPct val="0"/>
              </a:spcBef>
              <a:buNone/>
              <a:defRPr sz="3500" b="1" kern="1200">
                <a:solidFill>
                  <a:schemeClr val="tx1"/>
                </a:solidFill>
                <a:latin typeface="+mj-lt"/>
                <a:ea typeface="+mj-ea"/>
                <a:cs typeface="+mj-cs"/>
              </a:defRPr>
            </a:lvl1pPr>
          </a:lstStyle>
          <a:p>
            <a:r>
              <a:rPr lang="en-ZA" sz="2000" u="sng" dirty="0"/>
              <a:t>Comparisons  – Q2 (Old Instruction Note) vs Q2 (New Instruction Note) </a:t>
            </a:r>
          </a:p>
        </p:txBody>
      </p:sp>
      <p:sp>
        <p:nvSpPr>
          <p:cNvPr id="7" name="Content Placeholder 2">
            <a:extLst>
              <a:ext uri="{FF2B5EF4-FFF2-40B4-BE49-F238E27FC236}">
                <a16:creationId xmlns:a16="http://schemas.microsoft.com/office/drawing/2014/main" id="{0DE1572D-0F10-4317-9C74-C3E332C1A4CF}"/>
              </a:ext>
            </a:extLst>
          </p:cNvPr>
          <p:cNvSpPr txBox="1">
            <a:spLocks/>
          </p:cNvSpPr>
          <p:nvPr/>
        </p:nvSpPr>
        <p:spPr>
          <a:xfrm>
            <a:off x="102787" y="1017450"/>
            <a:ext cx="8753113" cy="563182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92075" lvl="2" indent="0" algn="just">
              <a:buNone/>
            </a:pPr>
            <a:r>
              <a:rPr lang="en-ZA" sz="1800" b="1" dirty="0"/>
              <a:t>Analysis (Deviations):</a:t>
            </a:r>
          </a:p>
          <a:p>
            <a:pPr marL="538163" lvl="2" indent="-446088" algn="just">
              <a:buFont typeface="Wingdings" panose="05000000000000000000" pitchFamily="2" charset="2"/>
              <a:buChar char="§"/>
            </a:pPr>
            <a:r>
              <a:rPr lang="en-ZA" sz="1800" dirty="0"/>
              <a:t>As noted in previous slide, there is a huge overall shift on the transaction total amount from R7.1bn (Old) to R2.9bn (New).</a:t>
            </a:r>
          </a:p>
          <a:p>
            <a:pPr marL="92075" lvl="2" indent="0" algn="just">
              <a:buNone/>
            </a:pPr>
            <a:endParaRPr lang="en-ZA" sz="1800" dirty="0"/>
          </a:p>
          <a:p>
            <a:pPr marL="538163" lvl="2" indent="-446088" algn="just">
              <a:buFont typeface="Wingdings" panose="05000000000000000000" pitchFamily="2" charset="2"/>
              <a:buChar char="§"/>
            </a:pPr>
            <a:r>
              <a:rPr lang="en-ZA" sz="1800" dirty="0"/>
              <a:t>This can be due to institutions not procuring anymore using deviations (highly unlikely).</a:t>
            </a:r>
          </a:p>
          <a:p>
            <a:pPr marL="92075" lvl="2" indent="0" algn="just">
              <a:buNone/>
            </a:pPr>
            <a:endParaRPr lang="en-ZA" sz="1800" dirty="0"/>
          </a:p>
          <a:p>
            <a:pPr marL="538163" lvl="2" indent="-446088" algn="just">
              <a:buFont typeface="Wingdings" panose="05000000000000000000" pitchFamily="2" charset="2"/>
              <a:buChar char="§"/>
            </a:pPr>
            <a:r>
              <a:rPr lang="en-ZA" sz="1800" dirty="0"/>
              <a:t>This can also be due to institutions not reporting deviations as per the new Instruction Note (highly likely). </a:t>
            </a:r>
          </a:p>
          <a:p>
            <a:pPr marL="538163" lvl="2" indent="-446088" algn="just">
              <a:buFont typeface="Wingdings" panose="05000000000000000000" pitchFamily="2" charset="2"/>
              <a:buChar char="§"/>
            </a:pPr>
            <a:endParaRPr lang="en-ZA" sz="1800" dirty="0"/>
          </a:p>
          <a:p>
            <a:pPr marL="92075" lvl="2" indent="0" algn="just">
              <a:buNone/>
            </a:pPr>
            <a:r>
              <a:rPr lang="en-ZA" sz="1800" b="1" dirty="0"/>
              <a:t>Intervention:</a:t>
            </a:r>
          </a:p>
          <a:p>
            <a:pPr marL="377825" lvl="2" indent="-285750" algn="just">
              <a:buFont typeface="Wingdings" panose="05000000000000000000" pitchFamily="2" charset="2"/>
              <a:buChar char="§"/>
            </a:pPr>
            <a:r>
              <a:rPr lang="en-ZA" sz="1800" dirty="0"/>
              <a:t>OCPO has instituted a process of writing to the institutions that were in the top 20 in the Old Instruction Note but no longer featuring in the New Instruction Note and ask if there were no transactions done through deviation process.</a:t>
            </a:r>
          </a:p>
          <a:p>
            <a:pPr marL="377825" lvl="2" indent="-285750" algn="just">
              <a:buFont typeface="Wingdings" panose="05000000000000000000" pitchFamily="2" charset="2"/>
              <a:buChar char="§"/>
            </a:pPr>
            <a:endParaRPr lang="en-ZA" sz="1800" dirty="0"/>
          </a:p>
          <a:p>
            <a:pPr marL="377825" lvl="2" indent="-285750" algn="just">
              <a:buFont typeface="Wingdings" panose="05000000000000000000" pitchFamily="2" charset="2"/>
              <a:buChar char="§"/>
            </a:pPr>
            <a:r>
              <a:rPr lang="en-ZA" sz="1800" dirty="0"/>
              <a:t>Upon receipt of a no response, such institutions will be referred to the AGSA for a special audit process to verify if a no answer was indeed true.</a:t>
            </a:r>
          </a:p>
          <a:p>
            <a:pPr marL="92075" lvl="2" indent="0" algn="just">
              <a:buNone/>
            </a:pPr>
            <a:endParaRPr lang="en-ZA" sz="1800" dirty="0"/>
          </a:p>
          <a:p>
            <a:pPr marL="377825" lvl="2" indent="-285750" algn="just">
              <a:buFont typeface="Wingdings" panose="05000000000000000000" pitchFamily="2" charset="2"/>
              <a:buChar char="§"/>
            </a:pPr>
            <a:r>
              <a:rPr lang="en-ZA" sz="1800" dirty="0"/>
              <a:t>Upon a yes response, such transactions will be prioritised for site visits and bid reviews.</a:t>
            </a:r>
          </a:p>
        </p:txBody>
      </p:sp>
    </p:spTree>
    <p:extLst>
      <p:ext uri="{BB962C8B-B14F-4D97-AF65-F5344CB8AC3E}">
        <p14:creationId xmlns:p14="http://schemas.microsoft.com/office/powerpoint/2010/main" val="773647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cstate="print"/>
          <a:srcRect/>
          <a:stretch>
            <a:fillRect/>
          </a:stretch>
        </p:blipFill>
        <p:spPr bwMode="auto">
          <a:xfrm>
            <a:off x="-36512" y="-19576"/>
            <a:ext cx="9177338" cy="6891338"/>
          </a:xfrm>
          <a:prstGeom prst="rect">
            <a:avLst/>
          </a:prstGeom>
          <a:noFill/>
          <a:ln w="9525">
            <a:noFill/>
            <a:miter lim="800000"/>
            <a:headEnd/>
            <a:tailEnd/>
          </a:ln>
        </p:spPr>
      </p:pic>
      <p:sp>
        <p:nvSpPr>
          <p:cNvPr id="13317" name="Rectangle 14"/>
          <p:cNvSpPr>
            <a:spLocks noChangeArrowheads="1"/>
          </p:cNvSpPr>
          <p:nvPr/>
        </p:nvSpPr>
        <p:spPr bwMode="auto">
          <a:xfrm>
            <a:off x="777875" y="4548188"/>
            <a:ext cx="7696200" cy="304800"/>
          </a:xfrm>
          <a:prstGeom prst="rect">
            <a:avLst/>
          </a:prstGeom>
          <a:noFill/>
          <a:ln w="9525">
            <a:noFill/>
            <a:miter lim="800000"/>
            <a:headEnd/>
            <a:tailEnd/>
          </a:ln>
        </p:spPr>
        <p:txBody>
          <a:bodyPr/>
          <a:lstStyle/>
          <a:p>
            <a:pPr algn="r" eaLnBrk="1" hangingPunct="1">
              <a:spcBef>
                <a:spcPct val="20000"/>
              </a:spcBef>
            </a:pPr>
            <a:endParaRPr lang="en-US" sz="1000" dirty="0">
              <a:solidFill>
                <a:schemeClr val="bg1"/>
              </a:solidFill>
              <a:ea typeface="Osaka" pitchFamily="1" charset="-128"/>
            </a:endParaRPr>
          </a:p>
        </p:txBody>
      </p:sp>
      <p:sp>
        <p:nvSpPr>
          <p:cNvPr id="2" name="Slide Number Placeholder 1"/>
          <p:cNvSpPr>
            <a:spLocks noGrp="1"/>
          </p:cNvSpPr>
          <p:nvPr>
            <p:ph type="sldNum" sz="quarter" idx="12"/>
          </p:nvPr>
        </p:nvSpPr>
        <p:spPr/>
        <p:txBody>
          <a:bodyPr/>
          <a:lstStyle/>
          <a:p>
            <a:fld id="{6C4E7DD6-536E-442C-876A-F4C32B3DE23D}" type="slidenum">
              <a:rPr lang="en-ZA" smtClean="0"/>
              <a:t>26</a:t>
            </a:fld>
            <a:endParaRPr lang="en-ZA" dirty="0"/>
          </a:p>
        </p:txBody>
      </p:sp>
      <p:sp>
        <p:nvSpPr>
          <p:cNvPr id="8" name="Title 1">
            <a:extLst>
              <a:ext uri="{FF2B5EF4-FFF2-40B4-BE49-F238E27FC236}">
                <a16:creationId xmlns:a16="http://schemas.microsoft.com/office/drawing/2014/main" id="{D50F5278-7F92-4F28-A9C5-7F8A98768307}"/>
              </a:ext>
            </a:extLst>
          </p:cNvPr>
          <p:cNvSpPr txBox="1">
            <a:spLocks/>
          </p:cNvSpPr>
          <p:nvPr/>
        </p:nvSpPr>
        <p:spPr bwMode="auto">
          <a:xfrm>
            <a:off x="0" y="2027505"/>
            <a:ext cx="9010650" cy="12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Bold" pitchFamily="1" charset="0"/>
                <a:ea typeface="Osaka" pitchFamily="1" charset="-128"/>
              </a:defRPr>
            </a:lvl2pPr>
            <a:lvl3pPr algn="l" rtl="0" eaLnBrk="0" fontAlgn="base" hangingPunct="0">
              <a:spcBef>
                <a:spcPct val="0"/>
              </a:spcBef>
              <a:spcAft>
                <a:spcPct val="0"/>
              </a:spcAft>
              <a:defRPr sz="3000">
                <a:solidFill>
                  <a:schemeClr val="bg1"/>
                </a:solidFill>
                <a:latin typeface="Arial Bold" pitchFamily="1" charset="0"/>
                <a:ea typeface="Osaka" pitchFamily="1" charset="-128"/>
              </a:defRPr>
            </a:lvl3pPr>
            <a:lvl4pPr algn="l" rtl="0" eaLnBrk="0" fontAlgn="base" hangingPunct="0">
              <a:spcBef>
                <a:spcPct val="0"/>
              </a:spcBef>
              <a:spcAft>
                <a:spcPct val="0"/>
              </a:spcAft>
              <a:defRPr sz="3000">
                <a:solidFill>
                  <a:schemeClr val="bg1"/>
                </a:solidFill>
                <a:latin typeface="Arial Bold" pitchFamily="1" charset="0"/>
                <a:ea typeface="Osaka" pitchFamily="1" charset="-128"/>
              </a:defRPr>
            </a:lvl4pPr>
            <a:lvl5pPr algn="l" rtl="0" eaLnBrk="0" fontAlgn="base" hangingPunct="0">
              <a:spcBef>
                <a:spcPct val="0"/>
              </a:spcBef>
              <a:spcAft>
                <a:spcPct val="0"/>
              </a:spcAft>
              <a:defRPr sz="3000">
                <a:solidFill>
                  <a:schemeClr val="bg1"/>
                </a:solidFill>
                <a:latin typeface="Arial Bold" pitchFamily="1" charset="0"/>
                <a:ea typeface="Osaka" pitchFamily="1" charset="-128"/>
              </a:defRPr>
            </a:lvl5pPr>
            <a:lvl6pPr marL="457200" algn="l" rtl="0" eaLnBrk="1" fontAlgn="base" hangingPunct="1">
              <a:spcBef>
                <a:spcPct val="0"/>
              </a:spcBef>
              <a:spcAft>
                <a:spcPct val="0"/>
              </a:spcAft>
              <a:defRPr sz="3000">
                <a:solidFill>
                  <a:schemeClr val="bg1"/>
                </a:solidFill>
                <a:latin typeface="Arial Bold" pitchFamily="1" charset="0"/>
                <a:ea typeface="Osaka" pitchFamily="1" charset="-128"/>
              </a:defRPr>
            </a:lvl6pPr>
            <a:lvl7pPr marL="914400" algn="l" rtl="0" eaLnBrk="1" fontAlgn="base" hangingPunct="1">
              <a:spcBef>
                <a:spcPct val="0"/>
              </a:spcBef>
              <a:spcAft>
                <a:spcPct val="0"/>
              </a:spcAft>
              <a:defRPr sz="3000">
                <a:solidFill>
                  <a:schemeClr val="bg1"/>
                </a:solidFill>
                <a:latin typeface="Arial Bold" pitchFamily="1" charset="0"/>
                <a:ea typeface="Osaka" pitchFamily="1" charset="-128"/>
              </a:defRPr>
            </a:lvl7pPr>
            <a:lvl8pPr marL="1371600" algn="l" rtl="0" eaLnBrk="1" fontAlgn="base" hangingPunct="1">
              <a:spcBef>
                <a:spcPct val="0"/>
              </a:spcBef>
              <a:spcAft>
                <a:spcPct val="0"/>
              </a:spcAft>
              <a:defRPr sz="3000">
                <a:solidFill>
                  <a:schemeClr val="bg1"/>
                </a:solidFill>
                <a:latin typeface="Arial Bold" pitchFamily="1" charset="0"/>
                <a:ea typeface="Osaka" pitchFamily="1" charset="-128"/>
              </a:defRPr>
            </a:lvl8pPr>
            <a:lvl9pPr marL="1828800" algn="l" rtl="0" eaLnBrk="1" fontAlgn="base" hangingPunct="1">
              <a:spcBef>
                <a:spcPct val="0"/>
              </a:spcBef>
              <a:spcAft>
                <a:spcPct val="0"/>
              </a:spcAft>
              <a:defRPr sz="3000">
                <a:solidFill>
                  <a:schemeClr val="bg1"/>
                </a:solidFill>
                <a:latin typeface="Arial Bold" pitchFamily="1" charset="0"/>
                <a:ea typeface="Osaka" pitchFamily="1" charset="-128"/>
              </a:defRPr>
            </a:lvl9pPr>
          </a:lstStyle>
          <a:p>
            <a:pPr algn="ctr"/>
            <a:r>
              <a:rPr lang="en-US" sz="4000" b="1" kern="0" dirty="0">
                <a:effectLst>
                  <a:outerShdw blurRad="38100" dist="38100" dir="2700000" algn="tl">
                    <a:srgbClr val="000000">
                      <a:alpha val="43137"/>
                    </a:srgbClr>
                  </a:outerShdw>
                </a:effectLst>
              </a:rPr>
              <a:t>CONTRACT MODIFICATIONS </a:t>
            </a:r>
          </a:p>
          <a:p>
            <a:pPr algn="ctr"/>
            <a:endParaRPr lang="en-US" sz="6600" b="1"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4318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6304E49-34A9-479A-AC85-59AD4791121E}"/>
              </a:ext>
            </a:extLst>
          </p:cNvPr>
          <p:cNvSpPr>
            <a:spLocks noGrp="1"/>
          </p:cNvSpPr>
          <p:nvPr>
            <p:ph type="sldNum" sz="quarter" idx="12"/>
          </p:nvPr>
        </p:nvSpPr>
        <p:spPr/>
        <p:txBody>
          <a:bodyPr/>
          <a:lstStyle/>
          <a:p>
            <a:fld id="{ACF6FBCE-0EFB-9341-AF14-772DDDB8FE9A}" type="slidenum">
              <a:rPr lang="en-US" smtClean="0"/>
              <a:t>27</a:t>
            </a:fld>
            <a:endParaRPr lang="en-US"/>
          </a:p>
        </p:txBody>
      </p:sp>
      <p:sp>
        <p:nvSpPr>
          <p:cNvPr id="3" name="Content Placeholder 2">
            <a:extLst>
              <a:ext uri="{FF2B5EF4-FFF2-40B4-BE49-F238E27FC236}">
                <a16:creationId xmlns:a16="http://schemas.microsoft.com/office/drawing/2014/main" id="{A31A4603-D839-0274-B8B3-B9BB9497ACBC}"/>
              </a:ext>
            </a:extLst>
          </p:cNvPr>
          <p:cNvSpPr>
            <a:spLocks noGrp="1"/>
          </p:cNvSpPr>
          <p:nvPr>
            <p:ph sz="half" idx="2"/>
          </p:nvPr>
        </p:nvSpPr>
        <p:spPr/>
        <p:txBody>
          <a:bodyPr/>
          <a:lstStyle/>
          <a:p>
            <a:endParaRPr lang="en-ZA"/>
          </a:p>
        </p:txBody>
      </p:sp>
      <p:graphicFrame>
        <p:nvGraphicFramePr>
          <p:cNvPr id="11" name="Content Placeholder 10">
            <a:extLst>
              <a:ext uri="{FF2B5EF4-FFF2-40B4-BE49-F238E27FC236}">
                <a16:creationId xmlns:a16="http://schemas.microsoft.com/office/drawing/2014/main" id="{62D586CE-BA88-DCEE-9F4D-44942C391A2F}"/>
              </a:ext>
            </a:extLst>
          </p:cNvPr>
          <p:cNvGraphicFramePr>
            <a:graphicFrameLocks noGrp="1"/>
          </p:cNvGraphicFramePr>
          <p:nvPr>
            <p:ph sz="half" idx="1"/>
            <p:extLst>
              <p:ext uri="{D42A27DB-BD31-4B8C-83A1-F6EECF244321}">
                <p14:modId xmlns:p14="http://schemas.microsoft.com/office/powerpoint/2010/main" val="2939706132"/>
              </p:ext>
            </p:extLst>
          </p:nvPr>
        </p:nvGraphicFramePr>
        <p:xfrm>
          <a:off x="4572000" y="236220"/>
          <a:ext cx="4488110" cy="63855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a:extLst>
              <a:ext uri="{FF2B5EF4-FFF2-40B4-BE49-F238E27FC236}">
                <a16:creationId xmlns:a16="http://schemas.microsoft.com/office/drawing/2014/main" id="{D165BE62-0582-5F74-DA82-7EDF6B28C647}"/>
              </a:ext>
            </a:extLst>
          </p:cNvPr>
          <p:cNvGraphicFramePr>
            <a:graphicFrameLocks/>
          </p:cNvGraphicFramePr>
          <p:nvPr>
            <p:extLst>
              <p:ext uri="{D42A27DB-BD31-4B8C-83A1-F6EECF244321}">
                <p14:modId xmlns:p14="http://schemas.microsoft.com/office/powerpoint/2010/main" val="1040441317"/>
              </p:ext>
            </p:extLst>
          </p:nvPr>
        </p:nvGraphicFramePr>
        <p:xfrm>
          <a:off x="83890" y="236220"/>
          <a:ext cx="4408596" cy="6385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1672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D6F79B-F3AB-43DF-8B92-AFF22F18832B}"/>
              </a:ext>
            </a:extLst>
          </p:cNvPr>
          <p:cNvSpPr txBox="1">
            <a:spLocks/>
          </p:cNvSpPr>
          <p:nvPr/>
        </p:nvSpPr>
        <p:spPr>
          <a:xfrm>
            <a:off x="288099" y="463174"/>
            <a:ext cx="8567802" cy="517901"/>
          </a:xfrm>
          <a:prstGeom prst="rect">
            <a:avLst/>
          </a:prstGeom>
        </p:spPr>
        <p:txBody>
          <a:bodyPr vert="horz" lIns="91440" tIns="45720" rIns="91440" bIns="45720" rtlCol="0" anchor="ctr">
            <a:normAutofit/>
          </a:bodyPr>
          <a:lstStyle>
            <a:lvl1pPr algn="l" defTabSz="685800" rtl="0" eaLnBrk="1" latinLnBrk="0" hangingPunct="1">
              <a:lnSpc>
                <a:spcPts val="3000"/>
              </a:lnSpc>
              <a:spcBef>
                <a:spcPct val="0"/>
              </a:spcBef>
              <a:buNone/>
              <a:defRPr sz="3500" b="1" kern="1200">
                <a:solidFill>
                  <a:schemeClr val="tx1"/>
                </a:solidFill>
                <a:latin typeface="+mj-lt"/>
                <a:ea typeface="+mj-ea"/>
                <a:cs typeface="+mj-cs"/>
              </a:defRPr>
            </a:lvl1pPr>
          </a:lstStyle>
          <a:p>
            <a:r>
              <a:rPr lang="en-ZA" sz="2000" u="sng" dirty="0"/>
              <a:t>Comparisons  – Q1 (Old Instruction Note) vs Q1 (New Instruction Note) </a:t>
            </a:r>
          </a:p>
        </p:txBody>
      </p:sp>
      <p:sp>
        <p:nvSpPr>
          <p:cNvPr id="7" name="Content Placeholder 2">
            <a:extLst>
              <a:ext uri="{FF2B5EF4-FFF2-40B4-BE49-F238E27FC236}">
                <a16:creationId xmlns:a16="http://schemas.microsoft.com/office/drawing/2014/main" id="{0DE1572D-0F10-4317-9C74-C3E332C1A4CF}"/>
              </a:ext>
            </a:extLst>
          </p:cNvPr>
          <p:cNvSpPr txBox="1">
            <a:spLocks/>
          </p:cNvSpPr>
          <p:nvPr/>
        </p:nvSpPr>
        <p:spPr>
          <a:xfrm>
            <a:off x="102788" y="1017450"/>
            <a:ext cx="8673464" cy="563182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92075" lvl="2" indent="0" algn="just">
              <a:buNone/>
            </a:pPr>
            <a:r>
              <a:rPr lang="en-ZA" sz="1800" b="1" dirty="0"/>
              <a:t>Analysis (Contract Modifications):</a:t>
            </a:r>
          </a:p>
          <a:p>
            <a:pPr marL="538163" lvl="2" indent="-446088" algn="just">
              <a:buFont typeface="Wingdings" panose="05000000000000000000" pitchFamily="2" charset="2"/>
              <a:buChar char="§"/>
            </a:pPr>
            <a:r>
              <a:rPr lang="en-ZA" sz="1800" dirty="0"/>
              <a:t>As noted in previous slide, there is a huge overall shift on the transaction total amount from R18 bn (Old) to R285 m (New).</a:t>
            </a:r>
          </a:p>
          <a:p>
            <a:pPr marL="92075" lvl="2" indent="0" algn="just">
              <a:buNone/>
            </a:pPr>
            <a:endParaRPr lang="en-ZA" sz="1800" dirty="0"/>
          </a:p>
          <a:p>
            <a:pPr marL="538163" lvl="2" indent="-446088" algn="just">
              <a:buFont typeface="Wingdings" panose="05000000000000000000" pitchFamily="2" charset="2"/>
              <a:buChar char="§"/>
            </a:pPr>
            <a:r>
              <a:rPr lang="en-ZA" sz="1800" dirty="0"/>
              <a:t>This can be due to institutions not doing contract modifications anymore (highly unlikely).</a:t>
            </a:r>
          </a:p>
          <a:p>
            <a:pPr marL="92075" lvl="2" indent="0" algn="just">
              <a:buNone/>
            </a:pPr>
            <a:endParaRPr lang="en-ZA" sz="1800" dirty="0"/>
          </a:p>
          <a:p>
            <a:pPr marL="538163" lvl="2" indent="-446088" algn="just">
              <a:buFont typeface="Wingdings" panose="05000000000000000000" pitchFamily="2" charset="2"/>
              <a:buChar char="§"/>
            </a:pPr>
            <a:r>
              <a:rPr lang="en-ZA" sz="1800" dirty="0"/>
              <a:t>This can also be due to institutions not reporting contract modifications as per the new Instruction Note (highly likely).</a:t>
            </a:r>
          </a:p>
          <a:p>
            <a:pPr marL="538163" lvl="2" indent="-446088" algn="just">
              <a:buFont typeface="Wingdings" panose="05000000000000000000" pitchFamily="2" charset="2"/>
              <a:buChar char="§"/>
            </a:pPr>
            <a:endParaRPr lang="en-ZA" sz="1800" dirty="0"/>
          </a:p>
          <a:p>
            <a:pPr marL="92075" lvl="2" indent="0" algn="just">
              <a:buNone/>
            </a:pPr>
            <a:r>
              <a:rPr lang="en-ZA" sz="1800" b="1" dirty="0"/>
              <a:t>Intervention:</a:t>
            </a:r>
          </a:p>
          <a:p>
            <a:pPr marL="377825" lvl="2" indent="-285750" algn="just">
              <a:buFont typeface="Wingdings" panose="05000000000000000000" pitchFamily="2" charset="2"/>
              <a:buChar char="§"/>
            </a:pPr>
            <a:r>
              <a:rPr lang="en-ZA" sz="1800" dirty="0"/>
              <a:t>OCPO has instituted a process of writing to the institutions that were in the top 20 in the Old Instruction Note but no longer featuring in the New Instruction Note and ask if there were no contract modifications done.</a:t>
            </a:r>
          </a:p>
          <a:p>
            <a:pPr marL="377825" lvl="2" indent="-285750" algn="just">
              <a:buFont typeface="Wingdings" panose="05000000000000000000" pitchFamily="2" charset="2"/>
              <a:buChar char="§"/>
            </a:pPr>
            <a:endParaRPr lang="en-ZA" sz="1800" dirty="0"/>
          </a:p>
          <a:p>
            <a:pPr marL="377825" lvl="2" indent="-285750" algn="just">
              <a:buFont typeface="Wingdings" panose="05000000000000000000" pitchFamily="2" charset="2"/>
              <a:buChar char="§"/>
            </a:pPr>
            <a:r>
              <a:rPr lang="en-ZA" sz="1800" dirty="0"/>
              <a:t>Upon receipt of a no response, such institutions will be referred to the AGSA for a special audit process to verify if a no answer was indeed true, some have since reported but late.</a:t>
            </a:r>
          </a:p>
          <a:p>
            <a:pPr marL="377825" lvl="2" indent="-285750" algn="just">
              <a:buFont typeface="Wingdings" panose="05000000000000000000" pitchFamily="2" charset="2"/>
              <a:buChar char="§"/>
            </a:pPr>
            <a:endParaRPr lang="en-ZA" sz="1800" dirty="0"/>
          </a:p>
          <a:p>
            <a:pPr marL="377825" lvl="2" indent="-285750" algn="just">
              <a:buFont typeface="Wingdings" panose="05000000000000000000" pitchFamily="2" charset="2"/>
              <a:buChar char="§"/>
            </a:pPr>
            <a:r>
              <a:rPr lang="en-ZA" sz="1800" dirty="0"/>
              <a:t>Upon a yes response, such transactions will be prioritised for site visits and bid reviews.</a:t>
            </a:r>
          </a:p>
        </p:txBody>
      </p:sp>
    </p:spTree>
    <p:extLst>
      <p:ext uri="{BB962C8B-B14F-4D97-AF65-F5344CB8AC3E}">
        <p14:creationId xmlns:p14="http://schemas.microsoft.com/office/powerpoint/2010/main" val="3818829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6304E49-34A9-479A-AC85-59AD4791121E}"/>
              </a:ext>
            </a:extLst>
          </p:cNvPr>
          <p:cNvSpPr>
            <a:spLocks noGrp="1"/>
          </p:cNvSpPr>
          <p:nvPr>
            <p:ph type="sldNum" sz="quarter" idx="12"/>
          </p:nvPr>
        </p:nvSpPr>
        <p:spPr/>
        <p:txBody>
          <a:bodyPr/>
          <a:lstStyle/>
          <a:p>
            <a:fld id="{ACF6FBCE-0EFB-9341-AF14-772DDDB8FE9A}" type="slidenum">
              <a:rPr lang="en-US" smtClean="0"/>
              <a:t>29</a:t>
            </a:fld>
            <a:endParaRPr lang="en-US"/>
          </a:p>
        </p:txBody>
      </p:sp>
      <p:graphicFrame>
        <p:nvGraphicFramePr>
          <p:cNvPr id="2" name="Chart 1">
            <a:extLst>
              <a:ext uri="{FF2B5EF4-FFF2-40B4-BE49-F238E27FC236}">
                <a16:creationId xmlns:a16="http://schemas.microsoft.com/office/drawing/2014/main" id="{30EDA768-86FE-B111-E161-AA4DA20F702E}"/>
              </a:ext>
            </a:extLst>
          </p:cNvPr>
          <p:cNvGraphicFramePr>
            <a:graphicFrameLocks/>
          </p:cNvGraphicFramePr>
          <p:nvPr>
            <p:extLst>
              <p:ext uri="{D42A27DB-BD31-4B8C-83A1-F6EECF244321}">
                <p14:modId xmlns:p14="http://schemas.microsoft.com/office/powerpoint/2010/main" val="2279844770"/>
              </p:ext>
            </p:extLst>
          </p:nvPr>
        </p:nvGraphicFramePr>
        <p:xfrm>
          <a:off x="4874004" y="213359"/>
          <a:ext cx="4269996" cy="65081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05359D49-2BB5-CB07-CED7-6B1977704A48}"/>
              </a:ext>
            </a:extLst>
          </p:cNvPr>
          <p:cNvGraphicFramePr>
            <a:graphicFrameLocks/>
          </p:cNvGraphicFramePr>
          <p:nvPr>
            <p:extLst>
              <p:ext uri="{D42A27DB-BD31-4B8C-83A1-F6EECF244321}">
                <p14:modId xmlns:p14="http://schemas.microsoft.com/office/powerpoint/2010/main" val="803234339"/>
              </p:ext>
            </p:extLst>
          </p:nvPr>
        </p:nvGraphicFramePr>
        <p:xfrm>
          <a:off x="-1" y="199074"/>
          <a:ext cx="4815281" cy="65224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6540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765AD-D786-4DE0-9162-41B58E8C5583}"/>
              </a:ext>
            </a:extLst>
          </p:cNvPr>
          <p:cNvSpPr>
            <a:spLocks noGrp="1"/>
          </p:cNvSpPr>
          <p:nvPr>
            <p:ph type="title"/>
          </p:nvPr>
        </p:nvSpPr>
        <p:spPr>
          <a:xfrm>
            <a:off x="288099" y="210711"/>
            <a:ext cx="8536487" cy="945715"/>
          </a:xfrm>
        </p:spPr>
        <p:txBody>
          <a:bodyPr>
            <a:normAutofit/>
          </a:bodyPr>
          <a:lstStyle/>
          <a:p>
            <a:r>
              <a:rPr lang="en-ZA" sz="3200" dirty="0"/>
              <a:t>General Responsibilities of Accounting Officers</a:t>
            </a:r>
          </a:p>
        </p:txBody>
      </p:sp>
      <p:sp>
        <p:nvSpPr>
          <p:cNvPr id="3" name="Content Placeholder 2">
            <a:extLst>
              <a:ext uri="{FF2B5EF4-FFF2-40B4-BE49-F238E27FC236}">
                <a16:creationId xmlns:a16="http://schemas.microsoft.com/office/drawing/2014/main" id="{95C3AC0F-EB29-4731-985E-7FEF81358572}"/>
              </a:ext>
            </a:extLst>
          </p:cNvPr>
          <p:cNvSpPr>
            <a:spLocks noGrp="1"/>
          </p:cNvSpPr>
          <p:nvPr>
            <p:ph idx="1"/>
          </p:nvPr>
        </p:nvSpPr>
        <p:spPr>
          <a:xfrm>
            <a:off x="288098" y="1018167"/>
            <a:ext cx="8792292" cy="5483217"/>
          </a:xfrm>
        </p:spPr>
        <p:txBody>
          <a:bodyPr>
            <a:normAutofit fontScale="77500" lnSpcReduction="20000"/>
          </a:bodyPr>
          <a:lstStyle/>
          <a:p>
            <a:pPr marL="0" indent="0">
              <a:buNone/>
            </a:pPr>
            <a:r>
              <a:rPr lang="en-ZA" b="1" dirty="0"/>
              <a:t>PFMA Section 38</a:t>
            </a:r>
          </a:p>
          <a:p>
            <a:pPr marL="0" indent="0">
              <a:buNone/>
            </a:pPr>
            <a:r>
              <a:rPr lang="en-GB" dirty="0"/>
              <a:t>General responsibilities of accounting officers.—(1) The accounting officer for a department, trading entity, or constitutional institution—</a:t>
            </a:r>
          </a:p>
          <a:p>
            <a:pPr marL="265113" indent="-265113">
              <a:buFont typeface="+mj-lt"/>
              <a:buAutoNum type="alphaLcParenR"/>
            </a:pPr>
            <a:r>
              <a:rPr lang="en-GB" dirty="0"/>
              <a:t>must ensure that that department, trading entity or constitutional institution has and maintains—</a:t>
            </a:r>
          </a:p>
          <a:p>
            <a:pPr marL="987425" indent="-274638">
              <a:buNone/>
            </a:pPr>
            <a:r>
              <a:rPr lang="en-GB" dirty="0"/>
              <a:t>(i) effective, efficient and transparent systems of financial and risk management and internal control;</a:t>
            </a:r>
          </a:p>
          <a:p>
            <a:pPr marL="987425" indent="-274638">
              <a:buNone/>
            </a:pPr>
            <a:r>
              <a:rPr lang="en-GB" dirty="0"/>
              <a:t>(ii) a system of internal audit under the control and direction of an audit committee complying with and operating in accordance with regulations and instructions prescribed in terms of sections 76 and 77;</a:t>
            </a:r>
          </a:p>
          <a:p>
            <a:pPr marL="987425" indent="-274638">
              <a:buNone/>
            </a:pPr>
            <a:r>
              <a:rPr lang="en-GB" dirty="0"/>
              <a:t>(iii) an appropriate procurement and provisioning system which is fair, equitable, transparent,</a:t>
            </a:r>
          </a:p>
          <a:p>
            <a:pPr marL="987425" indent="-274638">
              <a:buNone/>
            </a:pPr>
            <a:r>
              <a:rPr lang="en-GB" dirty="0"/>
              <a:t>      competitive and cost-effective;</a:t>
            </a:r>
          </a:p>
          <a:p>
            <a:pPr marL="987425" indent="-274638">
              <a:buNone/>
            </a:pPr>
            <a:r>
              <a:rPr lang="en-GB" dirty="0"/>
              <a:t>(iv) a system for properly evaluating all major capital projects prior to a final decision on the project;</a:t>
            </a:r>
          </a:p>
          <a:p>
            <a:pPr marL="987425" indent="-274638">
              <a:buNone/>
            </a:pPr>
            <a:endParaRPr lang="en-GB" dirty="0"/>
          </a:p>
          <a:p>
            <a:pPr marL="457200" indent="-457200">
              <a:buFont typeface="+mj-lt"/>
              <a:buAutoNum type="alphaLcParenR" startAt="2"/>
            </a:pPr>
            <a:r>
              <a:rPr lang="en-GB" dirty="0"/>
              <a:t>is responsible for the effective, efficient, economical, and transparent use of the resources of the           department, trading entity, or constitutional institution;</a:t>
            </a:r>
          </a:p>
          <a:p>
            <a:pPr marL="0" indent="0">
              <a:lnSpc>
                <a:spcPct val="120000"/>
              </a:lnSpc>
              <a:spcBef>
                <a:spcPts val="0"/>
              </a:spcBef>
              <a:buNone/>
            </a:pPr>
            <a:endParaRPr lang="en-GB" dirty="0"/>
          </a:p>
          <a:p>
            <a:pPr marL="457200" indent="-457200">
              <a:buFont typeface="+mj-lt"/>
              <a:buAutoNum type="alphaLcParenR" startAt="3"/>
            </a:pPr>
            <a:r>
              <a:rPr lang="en-GB" dirty="0"/>
              <a:t>must take effective and appropriate steps to—</a:t>
            </a:r>
          </a:p>
          <a:p>
            <a:pPr marL="895350" indent="-182563">
              <a:buNone/>
            </a:pPr>
            <a:r>
              <a:rPr lang="en-GB" dirty="0"/>
              <a:t>(i) collect all money due to the department, trading entity or constitutional institution;</a:t>
            </a:r>
          </a:p>
          <a:p>
            <a:pPr marL="987425" indent="-274638">
              <a:buNone/>
            </a:pPr>
            <a:r>
              <a:rPr lang="en-GB" dirty="0"/>
              <a:t>(ii) prevent unauthorized, irregular and fruitless, and wasteful expenditure and losses resulting   from</a:t>
            </a:r>
            <a:r>
              <a:rPr lang="en-ZA" dirty="0"/>
              <a:t> criminal conduct; and</a:t>
            </a:r>
          </a:p>
          <a:p>
            <a:pPr marL="895350" indent="-182563">
              <a:buNone/>
            </a:pPr>
            <a:r>
              <a:rPr lang="en-GB" dirty="0"/>
              <a:t>(iii) manage available working capital efficiently and economically;</a:t>
            </a:r>
          </a:p>
        </p:txBody>
      </p:sp>
    </p:spTree>
    <p:extLst>
      <p:ext uri="{BB962C8B-B14F-4D97-AF65-F5344CB8AC3E}">
        <p14:creationId xmlns:p14="http://schemas.microsoft.com/office/powerpoint/2010/main" val="3574385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D6F79B-F3AB-43DF-8B92-AFF22F18832B}"/>
              </a:ext>
            </a:extLst>
          </p:cNvPr>
          <p:cNvSpPr txBox="1">
            <a:spLocks/>
          </p:cNvSpPr>
          <p:nvPr/>
        </p:nvSpPr>
        <p:spPr>
          <a:xfrm>
            <a:off x="288099" y="463174"/>
            <a:ext cx="8567802" cy="517901"/>
          </a:xfrm>
          <a:prstGeom prst="rect">
            <a:avLst/>
          </a:prstGeom>
        </p:spPr>
        <p:txBody>
          <a:bodyPr vert="horz" lIns="91440" tIns="45720" rIns="91440" bIns="45720" rtlCol="0" anchor="ctr">
            <a:normAutofit/>
          </a:bodyPr>
          <a:lstStyle>
            <a:lvl1pPr algn="l" defTabSz="685800" rtl="0" eaLnBrk="1" latinLnBrk="0" hangingPunct="1">
              <a:lnSpc>
                <a:spcPts val="3000"/>
              </a:lnSpc>
              <a:spcBef>
                <a:spcPct val="0"/>
              </a:spcBef>
              <a:buNone/>
              <a:defRPr sz="3500" b="1" kern="1200">
                <a:solidFill>
                  <a:schemeClr val="tx1"/>
                </a:solidFill>
                <a:latin typeface="+mj-lt"/>
                <a:ea typeface="+mj-ea"/>
                <a:cs typeface="+mj-cs"/>
              </a:defRPr>
            </a:lvl1pPr>
          </a:lstStyle>
          <a:p>
            <a:r>
              <a:rPr lang="en-ZA" sz="2000" u="sng" dirty="0"/>
              <a:t>Comparisons  – Q2 (Old Instruction Note) vs Q2 (New Instruction Note) </a:t>
            </a:r>
          </a:p>
        </p:txBody>
      </p:sp>
      <p:sp>
        <p:nvSpPr>
          <p:cNvPr id="7" name="Content Placeholder 2">
            <a:extLst>
              <a:ext uri="{FF2B5EF4-FFF2-40B4-BE49-F238E27FC236}">
                <a16:creationId xmlns:a16="http://schemas.microsoft.com/office/drawing/2014/main" id="{0DE1572D-0F10-4317-9C74-C3E332C1A4CF}"/>
              </a:ext>
            </a:extLst>
          </p:cNvPr>
          <p:cNvSpPr txBox="1">
            <a:spLocks/>
          </p:cNvSpPr>
          <p:nvPr/>
        </p:nvSpPr>
        <p:spPr>
          <a:xfrm>
            <a:off x="102788" y="1017450"/>
            <a:ext cx="8673464" cy="563182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92075" lvl="2" indent="0" algn="just">
              <a:buNone/>
            </a:pPr>
            <a:r>
              <a:rPr lang="en-ZA" sz="1800" b="1" dirty="0">
                <a:solidFill>
                  <a:prstClr val="black"/>
                </a:solidFill>
                <a:latin typeface="Calibri" panose="020F0502020204030204"/>
              </a:rPr>
              <a:t>Analysis (Contract Modifications):</a:t>
            </a:r>
          </a:p>
          <a:p>
            <a:pPr marL="538163" lvl="2" indent="-446088" algn="just">
              <a:buFont typeface="Wingdings" panose="05000000000000000000" pitchFamily="2" charset="2"/>
              <a:buChar char="§"/>
            </a:pPr>
            <a:r>
              <a:rPr lang="en-ZA" sz="1800" dirty="0">
                <a:solidFill>
                  <a:prstClr val="black"/>
                </a:solidFill>
                <a:latin typeface="Calibri" panose="020F0502020204030204"/>
              </a:rPr>
              <a:t>As noted in previous slide, there is a huge overall shift on the transaction total amount from R5.1 bn (Old) to R110 bn (New).</a:t>
            </a:r>
          </a:p>
          <a:p>
            <a:pPr marL="92075" lvl="2" indent="0" algn="just">
              <a:buNone/>
            </a:pPr>
            <a:endParaRPr lang="en-ZA" sz="1800" dirty="0">
              <a:solidFill>
                <a:prstClr val="black"/>
              </a:solidFill>
              <a:latin typeface="Calibri" panose="020F0502020204030204"/>
            </a:endParaRPr>
          </a:p>
          <a:p>
            <a:pPr marL="538163" lvl="2" indent="-446088" algn="just">
              <a:buFont typeface="Wingdings" panose="05000000000000000000" pitchFamily="2" charset="2"/>
              <a:buChar char="§"/>
            </a:pPr>
            <a:r>
              <a:rPr lang="en-ZA" sz="1800" dirty="0">
                <a:solidFill>
                  <a:prstClr val="black"/>
                </a:solidFill>
                <a:latin typeface="Calibri" panose="020F0502020204030204"/>
              </a:rPr>
              <a:t>This can be due to institutions doing more contract modifications (highly likely), as the main contributor on this one is clearly Eskom with R77 bn alone.</a:t>
            </a:r>
          </a:p>
          <a:p>
            <a:pPr marL="92075" lvl="2" indent="0" algn="just">
              <a:buNone/>
            </a:pPr>
            <a:endParaRPr lang="en-ZA" sz="1800" dirty="0">
              <a:solidFill>
                <a:prstClr val="black"/>
              </a:solidFill>
              <a:latin typeface="Calibri" panose="020F0502020204030204"/>
            </a:endParaRPr>
          </a:p>
          <a:p>
            <a:pPr marL="538163" lvl="2" indent="-446088" algn="just">
              <a:buFont typeface="Wingdings" panose="05000000000000000000" pitchFamily="2" charset="2"/>
              <a:buChar char="§"/>
            </a:pPr>
            <a:r>
              <a:rPr lang="en-ZA" sz="1800" dirty="0">
                <a:solidFill>
                  <a:prstClr val="black"/>
                </a:solidFill>
                <a:latin typeface="Calibri" panose="020F0502020204030204"/>
              </a:rPr>
              <a:t>This can also be due to institutions not reporting contract modifications as per the new Instruction Note (highly likely).</a:t>
            </a:r>
          </a:p>
          <a:p>
            <a:pPr marL="538163" lvl="2" indent="-446088" algn="just">
              <a:buFont typeface="Wingdings" panose="05000000000000000000" pitchFamily="2" charset="2"/>
              <a:buChar char="§"/>
            </a:pPr>
            <a:endParaRPr lang="en-ZA" sz="1800" dirty="0">
              <a:solidFill>
                <a:prstClr val="black"/>
              </a:solidFill>
              <a:latin typeface="Calibri" panose="020F0502020204030204"/>
            </a:endParaRPr>
          </a:p>
          <a:p>
            <a:pPr marL="92075" lvl="2" indent="0" algn="just">
              <a:buNone/>
            </a:pPr>
            <a:r>
              <a:rPr lang="en-ZA" sz="1800" b="1" dirty="0">
                <a:solidFill>
                  <a:prstClr val="black"/>
                </a:solidFill>
                <a:latin typeface="Calibri" panose="020F0502020204030204"/>
              </a:rPr>
              <a:t>Intervention:</a:t>
            </a:r>
          </a:p>
          <a:p>
            <a:pPr marL="377825" lvl="2" indent="-285750" algn="just">
              <a:buFont typeface="Wingdings" panose="05000000000000000000" pitchFamily="2" charset="2"/>
              <a:buChar char="§"/>
            </a:pPr>
            <a:r>
              <a:rPr lang="en-ZA" sz="1800" dirty="0">
                <a:solidFill>
                  <a:prstClr val="black"/>
                </a:solidFill>
                <a:latin typeface="Calibri" panose="020F0502020204030204"/>
              </a:rPr>
              <a:t>National Treasury will be writing to the institutions that were in the top 20 in the Old Instruction Note but no longer featuring in the New Instruction Note and ask if there were no contract modifications done.</a:t>
            </a:r>
          </a:p>
          <a:p>
            <a:pPr marL="377825" lvl="2" indent="-285750" algn="just">
              <a:buFont typeface="Wingdings" panose="05000000000000000000" pitchFamily="2" charset="2"/>
              <a:buChar char="§"/>
            </a:pPr>
            <a:endParaRPr lang="en-ZA" sz="1800" dirty="0">
              <a:solidFill>
                <a:prstClr val="black"/>
              </a:solidFill>
              <a:latin typeface="Calibri" panose="020F0502020204030204"/>
            </a:endParaRPr>
          </a:p>
          <a:p>
            <a:pPr marL="377825" lvl="2" indent="-285750" algn="just">
              <a:buFont typeface="Wingdings" panose="05000000000000000000" pitchFamily="2" charset="2"/>
              <a:buChar char="§"/>
            </a:pPr>
            <a:r>
              <a:rPr lang="en-ZA" sz="1800" dirty="0">
                <a:solidFill>
                  <a:prstClr val="black"/>
                </a:solidFill>
                <a:latin typeface="Calibri" panose="020F0502020204030204"/>
              </a:rPr>
              <a:t>Upon receipt of responses, such institutions will be referred to the AGSA for a special audit process to verify the correctness of information received.</a:t>
            </a:r>
          </a:p>
          <a:p>
            <a:pPr marL="92075" lvl="2" indent="0" algn="just">
              <a:buNone/>
            </a:pPr>
            <a:endParaRPr lang="en-ZA" sz="1800" dirty="0">
              <a:solidFill>
                <a:prstClr val="black"/>
              </a:solidFill>
              <a:latin typeface="Calibri" panose="020F0502020204030204"/>
            </a:endParaRPr>
          </a:p>
          <a:p>
            <a:pPr marL="377825" lvl="2" indent="-285750" algn="just">
              <a:buFont typeface="Wingdings" panose="05000000000000000000" pitchFamily="2" charset="2"/>
              <a:buChar char="§"/>
            </a:pPr>
            <a:r>
              <a:rPr lang="en-ZA" sz="1800" dirty="0">
                <a:solidFill>
                  <a:prstClr val="black"/>
                </a:solidFill>
                <a:latin typeface="Calibri" panose="020F0502020204030204"/>
              </a:rPr>
              <a:t>In addition, National Treasury will conduct its own physical verification in this regard including </a:t>
            </a:r>
            <a:r>
              <a:rPr lang="en-ZA" sz="1800" i="1" dirty="0">
                <a:solidFill>
                  <a:prstClr val="black"/>
                </a:solidFill>
                <a:latin typeface="Calibri" panose="020F0502020204030204"/>
              </a:rPr>
              <a:t>in loco </a:t>
            </a:r>
            <a:r>
              <a:rPr lang="en-ZA" sz="1800" dirty="0">
                <a:solidFill>
                  <a:prstClr val="black"/>
                </a:solidFill>
                <a:latin typeface="Calibri" panose="020F0502020204030204"/>
              </a:rPr>
              <a:t>inspections.</a:t>
            </a:r>
          </a:p>
          <a:p>
            <a:pPr marL="92075" lvl="2" indent="0" algn="just">
              <a:buNone/>
            </a:pPr>
            <a:endParaRPr lang="en-ZA" sz="1800" dirty="0"/>
          </a:p>
        </p:txBody>
      </p:sp>
    </p:spTree>
    <p:extLst>
      <p:ext uri="{BB962C8B-B14F-4D97-AF65-F5344CB8AC3E}">
        <p14:creationId xmlns:p14="http://schemas.microsoft.com/office/powerpoint/2010/main" val="4065178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1" descr="Powerpoint Presentation3">
            <a:extLst>
              <a:ext uri="{FF2B5EF4-FFF2-40B4-BE49-F238E27FC236}">
                <a16:creationId xmlns:a16="http://schemas.microsoft.com/office/drawing/2014/main" id="{27841D08-095F-493C-B343-7F29B25945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7338"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12">
            <a:extLst>
              <a:ext uri="{FF2B5EF4-FFF2-40B4-BE49-F238E27FC236}">
                <a16:creationId xmlns:a16="http://schemas.microsoft.com/office/drawing/2014/main" id="{ED44C63B-DE88-46C8-9253-7BEAE42ED4E9}"/>
              </a:ext>
            </a:extLst>
          </p:cNvPr>
          <p:cNvSpPr>
            <a:spLocks noGrp="1" noChangeArrowheads="1"/>
          </p:cNvSpPr>
          <p:nvPr>
            <p:ph type="ctrTitle"/>
          </p:nvPr>
        </p:nvSpPr>
        <p:spPr>
          <a:xfrm>
            <a:off x="549275" y="2133600"/>
            <a:ext cx="8045450" cy="1027113"/>
          </a:xfrm>
        </p:spPr>
        <p:txBody>
          <a:bodyPr>
            <a:normAutofit/>
          </a:bodyPr>
          <a:lstStyle/>
          <a:p>
            <a:pPr algn="ctr" eaLnBrk="1" hangingPunct="1"/>
            <a:r>
              <a:rPr lang="en-US" altLang="en-US" sz="5400" b="1" i="1" dirty="0">
                <a:solidFill>
                  <a:schemeClr val="bg1"/>
                </a:solidFill>
              </a:rPr>
              <a:t>THANK YOU</a:t>
            </a:r>
            <a:endParaRPr lang="en-US" altLang="en-US" sz="5400" i="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E8A2-C34A-4DB2-888D-8F454DE058EA}"/>
              </a:ext>
            </a:extLst>
          </p:cNvPr>
          <p:cNvSpPr>
            <a:spLocks noGrp="1"/>
          </p:cNvSpPr>
          <p:nvPr>
            <p:ph type="title"/>
          </p:nvPr>
        </p:nvSpPr>
        <p:spPr>
          <a:xfrm>
            <a:off x="288099" y="409460"/>
            <a:ext cx="8536487" cy="495530"/>
          </a:xfrm>
        </p:spPr>
        <p:txBody>
          <a:bodyPr>
            <a:normAutofit/>
          </a:bodyPr>
          <a:lstStyle/>
          <a:p>
            <a:r>
              <a:rPr lang="en-ZA" sz="3200" dirty="0"/>
              <a:t>General Responsibilities of Accounting Officers</a:t>
            </a:r>
          </a:p>
        </p:txBody>
      </p:sp>
      <p:sp>
        <p:nvSpPr>
          <p:cNvPr id="3" name="Content Placeholder 2">
            <a:extLst>
              <a:ext uri="{FF2B5EF4-FFF2-40B4-BE49-F238E27FC236}">
                <a16:creationId xmlns:a16="http://schemas.microsoft.com/office/drawing/2014/main" id="{0FF193BB-7C41-4E9F-9210-9D437E76A525}"/>
              </a:ext>
            </a:extLst>
          </p:cNvPr>
          <p:cNvSpPr>
            <a:spLocks noGrp="1"/>
          </p:cNvSpPr>
          <p:nvPr>
            <p:ph idx="1"/>
          </p:nvPr>
        </p:nvSpPr>
        <p:spPr>
          <a:xfrm>
            <a:off x="406971" y="1142734"/>
            <a:ext cx="8536487" cy="4821665"/>
          </a:xfrm>
        </p:spPr>
        <p:txBody>
          <a:bodyPr>
            <a:noAutofit/>
          </a:bodyPr>
          <a:lstStyle/>
          <a:p>
            <a:pPr marL="457200" indent="-457200">
              <a:lnSpc>
                <a:spcPct val="70000"/>
              </a:lnSpc>
              <a:buFont typeface="+mj-lt"/>
              <a:buAutoNum type="alphaLcParenR" startAt="4"/>
            </a:pPr>
            <a:r>
              <a:rPr lang="en-GB" sz="1600" dirty="0"/>
              <a:t>is responsible for the management, including the safeguarding and the maintenance of the assets, and for the management of the liabilities, of the department, trading entity, or constitutional institution;</a:t>
            </a:r>
          </a:p>
          <a:p>
            <a:pPr marL="457200" indent="-457200">
              <a:lnSpc>
                <a:spcPct val="70000"/>
              </a:lnSpc>
              <a:buFont typeface="+mj-lt"/>
              <a:buAutoNum type="alphaLcParenR" startAt="4"/>
            </a:pPr>
            <a:r>
              <a:rPr lang="en-GB" sz="1600" dirty="0"/>
              <a:t>must comply with any tax, levy, duty, pension, and audit commitments as may be required by legislation; </a:t>
            </a:r>
          </a:p>
          <a:p>
            <a:pPr marL="457200" indent="-457200">
              <a:lnSpc>
                <a:spcPct val="70000"/>
              </a:lnSpc>
              <a:buFont typeface="+mj-lt"/>
              <a:buAutoNum type="alphaLcParenR" startAt="4"/>
            </a:pPr>
            <a:r>
              <a:rPr lang="en-GB" sz="1600" dirty="0"/>
              <a:t>must settle all contractual obligations and pay all money owing, including intergovernmental claims, within the prescribed or agreed period;</a:t>
            </a:r>
          </a:p>
          <a:p>
            <a:pPr marL="457200" indent="-457200">
              <a:lnSpc>
                <a:spcPct val="70000"/>
              </a:lnSpc>
              <a:buFont typeface="+mj-lt"/>
              <a:buAutoNum type="alphaLcParenR" startAt="4"/>
            </a:pPr>
            <a:r>
              <a:rPr lang="en-GB" sz="1600" dirty="0"/>
              <a:t>on the discovery of any unauthorized, irregular or fruitless and wasteful expenditure, must immediately report, in writing, particulars of the expenditure to the relevant treasury and in the case of irregular expenditure involving the procurement of goods or services, also to the relevant tender board;</a:t>
            </a:r>
          </a:p>
          <a:p>
            <a:pPr marL="457200" indent="-457200">
              <a:lnSpc>
                <a:spcPct val="70000"/>
              </a:lnSpc>
              <a:buFont typeface="+mj-lt"/>
              <a:buAutoNum type="alphaLcParenR" startAt="4"/>
            </a:pPr>
            <a:r>
              <a:rPr lang="en-GB" sz="1600" dirty="0"/>
              <a:t>must take effective and appropriate disciplinary steps against any official in the service of the department, trading entity or constitutional institution who—</a:t>
            </a:r>
          </a:p>
          <a:p>
            <a:pPr marL="939800" indent="-400050">
              <a:buFont typeface="Arial"/>
              <a:buAutoNum type="romanLcParenBoth"/>
            </a:pPr>
            <a:r>
              <a:rPr lang="en-GB" sz="1600" dirty="0"/>
              <a:t>contravenes or fails to comply with a provision of this Act;</a:t>
            </a:r>
          </a:p>
          <a:p>
            <a:pPr marL="939800" indent="-400050">
              <a:buAutoNum type="romanLcParenBoth"/>
            </a:pPr>
            <a:r>
              <a:rPr lang="en-GB" sz="1600" dirty="0"/>
              <a:t>commits an act that undermines the financial management and internal control system of the department, trading entity, or constitutional institution; or</a:t>
            </a:r>
          </a:p>
          <a:p>
            <a:pPr marL="939800" indent="-400050">
              <a:buFont typeface="Arial"/>
              <a:buAutoNum type="romanLcParenBoth"/>
            </a:pPr>
            <a:r>
              <a:rPr lang="en-GB" sz="1600" dirty="0"/>
              <a:t>makes or permits an unauthorized expenditure, irregular expenditure or fruitless and wasteful expenditure;</a:t>
            </a:r>
          </a:p>
          <a:p>
            <a:pPr marL="457200" indent="-457200">
              <a:lnSpc>
                <a:spcPct val="70000"/>
              </a:lnSpc>
              <a:buFont typeface="+mj-lt"/>
              <a:buAutoNum type="alphaLcParenR" startAt="9"/>
            </a:pPr>
            <a:r>
              <a:rPr lang="en-GB" sz="1600" dirty="0"/>
              <a:t>when transferring funds in terms of the annual Division of Revenue Act, must ensure that the provisions of the Act are complied with;</a:t>
            </a:r>
          </a:p>
          <a:p>
            <a:pPr marL="0" indent="0">
              <a:buNone/>
            </a:pPr>
            <a:endParaRPr lang="en-ZA" sz="1600" dirty="0"/>
          </a:p>
        </p:txBody>
      </p:sp>
    </p:spTree>
    <p:extLst>
      <p:ext uri="{BB962C8B-B14F-4D97-AF65-F5344CB8AC3E}">
        <p14:creationId xmlns:p14="http://schemas.microsoft.com/office/powerpoint/2010/main" val="1811858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E8A2-C34A-4DB2-888D-8F454DE058EA}"/>
              </a:ext>
            </a:extLst>
          </p:cNvPr>
          <p:cNvSpPr>
            <a:spLocks noGrp="1"/>
          </p:cNvSpPr>
          <p:nvPr>
            <p:ph type="title"/>
          </p:nvPr>
        </p:nvSpPr>
        <p:spPr>
          <a:xfrm>
            <a:off x="288098" y="386600"/>
            <a:ext cx="8536487" cy="541250"/>
          </a:xfrm>
        </p:spPr>
        <p:txBody>
          <a:bodyPr>
            <a:normAutofit/>
          </a:bodyPr>
          <a:lstStyle/>
          <a:p>
            <a:r>
              <a:rPr lang="en-ZA" sz="3200" dirty="0"/>
              <a:t>General Responsibilities of Accounting Officers</a:t>
            </a:r>
          </a:p>
        </p:txBody>
      </p:sp>
      <p:sp>
        <p:nvSpPr>
          <p:cNvPr id="3" name="Content Placeholder 2">
            <a:extLst>
              <a:ext uri="{FF2B5EF4-FFF2-40B4-BE49-F238E27FC236}">
                <a16:creationId xmlns:a16="http://schemas.microsoft.com/office/drawing/2014/main" id="{0FF193BB-7C41-4E9F-9210-9D437E76A525}"/>
              </a:ext>
            </a:extLst>
          </p:cNvPr>
          <p:cNvSpPr>
            <a:spLocks noGrp="1"/>
          </p:cNvSpPr>
          <p:nvPr>
            <p:ph idx="1"/>
          </p:nvPr>
        </p:nvSpPr>
        <p:spPr>
          <a:xfrm>
            <a:off x="319415" y="915530"/>
            <a:ext cx="8536487" cy="4821665"/>
          </a:xfrm>
        </p:spPr>
        <p:txBody>
          <a:bodyPr>
            <a:noAutofit/>
          </a:bodyPr>
          <a:lstStyle/>
          <a:p>
            <a:pPr marL="457200" indent="-457200" algn="just">
              <a:lnSpc>
                <a:spcPct val="70000"/>
              </a:lnSpc>
              <a:buFont typeface="+mj-lt"/>
              <a:buAutoNum type="alphaLcParenR" startAt="10"/>
            </a:pPr>
            <a:r>
              <a:rPr lang="en-GB" sz="1600" dirty="0"/>
              <a:t>before transferring any funds (other than grants in terms of the annual Division of Revenue Act or to a constitutional institution) to an entity within or outside government, must obtain a written assurance from the entity that that entity implements effective, efficient and transparent financial management and internal control systems, or, if such written assurance is not or cannot be given, render the transfer of the funds subject to conditions and remedial measures requiring the entity to establish and implement effective, efficient and transparent financial management and internal control systems;</a:t>
            </a:r>
          </a:p>
          <a:p>
            <a:pPr marL="457200" indent="-457200" algn="just">
              <a:lnSpc>
                <a:spcPct val="70000"/>
              </a:lnSpc>
              <a:buFont typeface="+mj-lt"/>
              <a:buAutoNum type="alphaLcParenR" startAt="10"/>
            </a:pPr>
            <a:r>
              <a:rPr lang="en-GB" sz="1600" dirty="0"/>
              <a:t>must enforce compliance with any prescribed conditions if the department, trading entity or constitutional institution gives financial assistance to any entity or person;</a:t>
            </a:r>
          </a:p>
          <a:p>
            <a:pPr marL="457200" indent="-457200" algn="just">
              <a:lnSpc>
                <a:spcPct val="70000"/>
              </a:lnSpc>
              <a:buFont typeface="+mj-lt"/>
              <a:buAutoNum type="alphaLcParenR" startAt="10"/>
            </a:pPr>
            <a:r>
              <a:rPr lang="en-GB" sz="1600" dirty="0"/>
              <a:t>must take into account all relevant financial considerations, including issues of propriety, regularity and value for money, when policy proposals affecting the accounting officer’s responsibilities are considered, and when necessary, bring those considerations to the attention of the responsible executive authority;</a:t>
            </a:r>
          </a:p>
          <a:p>
            <a:pPr marL="457200" indent="-457200" algn="just">
              <a:lnSpc>
                <a:spcPct val="70000"/>
              </a:lnSpc>
              <a:buFont typeface="+mj-lt"/>
              <a:buAutoNum type="alphaLcParenR" startAt="10"/>
            </a:pPr>
            <a:r>
              <a:rPr lang="en-GB" sz="1600" dirty="0"/>
              <a:t>must promptly consult and seek the prior written consent of the National Treasury on any new entity which the department or constitutional institution intends to establish or in the establishment of which it took the initiative; and</a:t>
            </a:r>
          </a:p>
          <a:p>
            <a:pPr marL="457200" indent="-457200" algn="just">
              <a:lnSpc>
                <a:spcPct val="70000"/>
              </a:lnSpc>
              <a:buFont typeface="+mj-lt"/>
              <a:buAutoNum type="alphaLcParenR" startAt="10"/>
            </a:pPr>
            <a:r>
              <a:rPr lang="en-GB" sz="1600" dirty="0"/>
              <a:t>must comply, and ensure compliance by the department, trading entity or constitutional institution, with the provisions of this Act.</a:t>
            </a:r>
          </a:p>
          <a:p>
            <a:pPr marL="457200" indent="-457200" algn="just">
              <a:lnSpc>
                <a:spcPct val="70000"/>
              </a:lnSpc>
              <a:buFont typeface="+mj-lt"/>
              <a:buAutoNum type="alphaLcParenR" startAt="10"/>
            </a:pPr>
            <a:endParaRPr lang="en-GB" sz="1600" dirty="0"/>
          </a:p>
          <a:p>
            <a:pPr marL="457200" indent="-457200" algn="just">
              <a:lnSpc>
                <a:spcPct val="70000"/>
              </a:lnSpc>
              <a:buFont typeface="+mj-lt"/>
              <a:buAutoNum type="alphaLcParenR" startAt="10"/>
            </a:pPr>
            <a:endParaRPr lang="en-GB" sz="1600" dirty="0"/>
          </a:p>
          <a:p>
            <a:pPr marL="0" indent="0" algn="just">
              <a:lnSpc>
                <a:spcPct val="70000"/>
              </a:lnSpc>
              <a:buNone/>
            </a:pPr>
            <a:r>
              <a:rPr lang="en-GB" sz="1600" b="1" dirty="0"/>
              <a:t>SIMILAR PROVISIONS FOR </a:t>
            </a:r>
            <a:r>
              <a:rPr lang="en-GB" sz="1600" b="1" u="sng" dirty="0"/>
              <a:t>ACCOUNTING AUTHORITIES OF PUBLIC ENTITIES </a:t>
            </a:r>
            <a:r>
              <a:rPr lang="en-GB" sz="1600" b="1" dirty="0"/>
              <a:t>IS FOUND IN </a:t>
            </a:r>
          </a:p>
          <a:p>
            <a:pPr marL="0" indent="0" algn="just">
              <a:lnSpc>
                <a:spcPct val="70000"/>
              </a:lnSpc>
              <a:buNone/>
            </a:pPr>
            <a:r>
              <a:rPr lang="en-GB" sz="1600" b="1" u="sng" dirty="0"/>
              <a:t>SECTION 51 OF THE PFMA</a:t>
            </a:r>
            <a:endParaRPr lang="en-ZA" sz="1600" b="1" u="sng" dirty="0"/>
          </a:p>
          <a:p>
            <a:pPr marL="0" indent="0">
              <a:buNone/>
            </a:pPr>
            <a:endParaRPr lang="en-ZA" sz="1600" dirty="0"/>
          </a:p>
        </p:txBody>
      </p:sp>
    </p:spTree>
    <p:extLst>
      <p:ext uri="{BB962C8B-B14F-4D97-AF65-F5344CB8AC3E}">
        <p14:creationId xmlns:p14="http://schemas.microsoft.com/office/powerpoint/2010/main" val="1375888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E8A2-C34A-4DB2-888D-8F454DE058EA}"/>
              </a:ext>
            </a:extLst>
          </p:cNvPr>
          <p:cNvSpPr>
            <a:spLocks noGrp="1"/>
          </p:cNvSpPr>
          <p:nvPr>
            <p:ph type="title"/>
          </p:nvPr>
        </p:nvSpPr>
        <p:spPr>
          <a:xfrm>
            <a:off x="288098" y="386600"/>
            <a:ext cx="8536487" cy="541250"/>
          </a:xfrm>
        </p:spPr>
        <p:txBody>
          <a:bodyPr>
            <a:noAutofit/>
          </a:bodyPr>
          <a:lstStyle/>
          <a:p>
            <a:pPr>
              <a:lnSpc>
                <a:spcPts val="2000"/>
              </a:lnSpc>
            </a:pPr>
            <a:r>
              <a:rPr lang="en-ZA" sz="2000" dirty="0"/>
              <a:t/>
            </a:r>
            <a:br>
              <a:rPr lang="en-ZA" sz="2000" dirty="0"/>
            </a:br>
            <a:r>
              <a:rPr lang="en-ZA" sz="2000" dirty="0"/>
              <a:t>Some of the contributing reasons for replacing Instruction Note No. 3 of 2016/17</a:t>
            </a:r>
          </a:p>
        </p:txBody>
      </p:sp>
      <p:sp>
        <p:nvSpPr>
          <p:cNvPr id="3" name="Content Placeholder 2">
            <a:extLst>
              <a:ext uri="{FF2B5EF4-FFF2-40B4-BE49-F238E27FC236}">
                <a16:creationId xmlns:a16="http://schemas.microsoft.com/office/drawing/2014/main" id="{0FF193BB-7C41-4E9F-9210-9D437E76A525}"/>
              </a:ext>
            </a:extLst>
          </p:cNvPr>
          <p:cNvSpPr>
            <a:spLocks noGrp="1"/>
          </p:cNvSpPr>
          <p:nvPr>
            <p:ph idx="1"/>
          </p:nvPr>
        </p:nvSpPr>
        <p:spPr>
          <a:xfrm>
            <a:off x="288097" y="1200010"/>
            <a:ext cx="8536487" cy="5657990"/>
          </a:xfrm>
        </p:spPr>
        <p:txBody>
          <a:bodyPr>
            <a:noAutofit/>
          </a:bodyPr>
          <a:lstStyle/>
          <a:p>
            <a:pPr marL="0" indent="0" algn="just">
              <a:lnSpc>
                <a:spcPct val="70000"/>
              </a:lnSpc>
              <a:buNone/>
            </a:pPr>
            <a:r>
              <a:rPr lang="en-GB" sz="1800" dirty="0"/>
              <a:t>Instruction Note 3 of 2016/17 dealing with the Prevention and Combating of the abuse of the SCM system was updated and replaced with SCM Instruction 3 of 2021/22 due to the following reasons:</a:t>
            </a:r>
          </a:p>
          <a:p>
            <a:pPr algn="just">
              <a:lnSpc>
                <a:spcPct val="70000"/>
              </a:lnSpc>
              <a:buFont typeface="Wingdings" panose="05000000000000000000" pitchFamily="2" charset="2"/>
              <a:buChar char="§"/>
            </a:pPr>
            <a:endParaRPr lang="en-GB" sz="1800" dirty="0"/>
          </a:p>
          <a:p>
            <a:pPr marL="342900" indent="-342900" algn="just">
              <a:lnSpc>
                <a:spcPct val="70000"/>
              </a:lnSpc>
              <a:buFont typeface="+mj-lt"/>
              <a:buAutoNum type="arabicPeriod"/>
            </a:pPr>
            <a:r>
              <a:rPr lang="en-GB" sz="1800" dirty="0"/>
              <a:t>To enhance transparency and accommodate the recommendations of the Zondo Commission of enquiry into state capture,</a:t>
            </a:r>
          </a:p>
          <a:p>
            <a:pPr marL="342900" indent="-342900" algn="just">
              <a:lnSpc>
                <a:spcPct val="70000"/>
              </a:lnSpc>
              <a:buFont typeface="+mj-lt"/>
              <a:buAutoNum type="arabicPeriod"/>
            </a:pPr>
            <a:endParaRPr lang="en-GB" sz="1800" dirty="0"/>
          </a:p>
          <a:p>
            <a:pPr lvl="1" algn="just">
              <a:lnSpc>
                <a:spcPct val="70000"/>
              </a:lnSpc>
            </a:pPr>
            <a:r>
              <a:rPr lang="en-ZA" dirty="0"/>
              <a:t>Commission recommends that set standards of transparency consistent with the OECD Principles for integrity in public procurement be formulated by National Treasury for compulsory inclusion in every procurement system adopted by a public procurement entity.</a:t>
            </a:r>
          </a:p>
          <a:p>
            <a:pPr lvl="1" algn="just">
              <a:lnSpc>
                <a:spcPct val="70000"/>
              </a:lnSpc>
            </a:pPr>
            <a:endParaRPr lang="en-GB" dirty="0"/>
          </a:p>
          <a:p>
            <a:pPr marL="517525" lvl="2" indent="-233363" algn="just">
              <a:lnSpc>
                <a:spcPct val="70000"/>
              </a:lnSpc>
            </a:pPr>
            <a:r>
              <a:rPr lang="en-ZA" sz="1800" dirty="0"/>
              <a:t>Introduction of procurement plans, advertising on </a:t>
            </a:r>
            <a:r>
              <a:rPr lang="en-ZA" sz="1800" dirty="0" err="1"/>
              <a:t>etender</a:t>
            </a:r>
            <a:r>
              <a:rPr lang="en-ZA" sz="1800" dirty="0"/>
              <a:t> portal, development of an instruction to provide further elaboration on TR16A6.6 which deals with the participation on contracts arranged by other organs of state, publishing of all deviations and contract modifications (variations and expansions) submitted to National Treasury, etc. </a:t>
            </a:r>
          </a:p>
          <a:p>
            <a:pPr lvl="1" algn="just">
              <a:lnSpc>
                <a:spcPct val="70000"/>
              </a:lnSpc>
            </a:pPr>
            <a:endParaRPr lang="en-GB" dirty="0"/>
          </a:p>
          <a:p>
            <a:pPr marL="342900" indent="-342900" algn="just">
              <a:lnSpc>
                <a:spcPct val="70000"/>
              </a:lnSpc>
              <a:buFont typeface="+mj-lt"/>
              <a:buAutoNum type="arabicPeriod"/>
            </a:pPr>
            <a:r>
              <a:rPr lang="en-GB" sz="1800" dirty="0"/>
              <a:t>To improve turnaround time in decision-making and to expedite service delivery, particularly where the technical comprehension of the required process to be taken in line with the mandate of the institution is best placed with the institution. . During 2020/2021 it was found that there was an increasing number of applications for deviations, extensions and variations.  This exacerbated the long turn-around times and stunted institutions in providing the services required, especially in SOCs and institutions with complex capital projects. </a:t>
            </a:r>
          </a:p>
          <a:p>
            <a:pPr marL="342900" indent="-342900" algn="just">
              <a:lnSpc>
                <a:spcPct val="70000"/>
              </a:lnSpc>
              <a:buFont typeface="+mj-lt"/>
              <a:buAutoNum type="arabicPeriod"/>
            </a:pPr>
            <a:endParaRPr lang="en-GB" sz="1800" dirty="0">
              <a:solidFill>
                <a:srgbClr val="FF0000"/>
              </a:solidFill>
            </a:endParaRPr>
          </a:p>
          <a:p>
            <a:pPr marL="342900" indent="-342900" algn="just">
              <a:lnSpc>
                <a:spcPct val="70000"/>
              </a:lnSpc>
              <a:buFont typeface="+mj-lt"/>
              <a:buAutoNum type="arabicPeriod"/>
            </a:pPr>
            <a:endParaRPr lang="en-GB" sz="1600" dirty="0"/>
          </a:p>
          <a:p>
            <a:pPr marL="457200" indent="-457200" algn="just">
              <a:lnSpc>
                <a:spcPct val="70000"/>
              </a:lnSpc>
              <a:buFont typeface="+mj-lt"/>
              <a:buAutoNum type="alphaLcParenR" startAt="10"/>
            </a:pPr>
            <a:endParaRPr lang="en-GB" sz="1600" dirty="0"/>
          </a:p>
          <a:p>
            <a:pPr marL="457200" indent="-457200" algn="just">
              <a:lnSpc>
                <a:spcPct val="70000"/>
              </a:lnSpc>
              <a:buFont typeface="+mj-lt"/>
              <a:buAutoNum type="alphaLcParenR" startAt="10"/>
            </a:pPr>
            <a:endParaRPr lang="en-GB" sz="1600" dirty="0"/>
          </a:p>
          <a:p>
            <a:pPr marL="0" indent="0">
              <a:buNone/>
            </a:pPr>
            <a:endParaRPr lang="en-ZA" sz="1600" dirty="0"/>
          </a:p>
        </p:txBody>
      </p:sp>
    </p:spTree>
    <p:extLst>
      <p:ext uri="{BB962C8B-B14F-4D97-AF65-F5344CB8AC3E}">
        <p14:creationId xmlns:p14="http://schemas.microsoft.com/office/powerpoint/2010/main" val="3779186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E8A2-C34A-4DB2-888D-8F454DE058EA}"/>
              </a:ext>
            </a:extLst>
          </p:cNvPr>
          <p:cNvSpPr>
            <a:spLocks noGrp="1"/>
          </p:cNvSpPr>
          <p:nvPr>
            <p:ph type="title"/>
          </p:nvPr>
        </p:nvSpPr>
        <p:spPr>
          <a:xfrm>
            <a:off x="288098" y="386600"/>
            <a:ext cx="8536487" cy="541250"/>
          </a:xfrm>
        </p:spPr>
        <p:txBody>
          <a:bodyPr>
            <a:noAutofit/>
          </a:bodyPr>
          <a:lstStyle/>
          <a:p>
            <a:r>
              <a:rPr lang="en-ZA" sz="2000" dirty="0"/>
              <a:t/>
            </a:r>
            <a:br>
              <a:rPr lang="en-ZA" sz="2000" dirty="0"/>
            </a:br>
            <a:r>
              <a:rPr lang="en-ZA" sz="2000" dirty="0"/>
              <a:t>Some of the contributing reasons for replacing Instruction Note No. 3 of 2016/17</a:t>
            </a:r>
          </a:p>
        </p:txBody>
      </p:sp>
      <p:sp>
        <p:nvSpPr>
          <p:cNvPr id="3" name="Content Placeholder 2">
            <a:extLst>
              <a:ext uri="{FF2B5EF4-FFF2-40B4-BE49-F238E27FC236}">
                <a16:creationId xmlns:a16="http://schemas.microsoft.com/office/drawing/2014/main" id="{0FF193BB-7C41-4E9F-9210-9D437E76A525}"/>
              </a:ext>
            </a:extLst>
          </p:cNvPr>
          <p:cNvSpPr>
            <a:spLocks noGrp="1"/>
          </p:cNvSpPr>
          <p:nvPr>
            <p:ph idx="1"/>
          </p:nvPr>
        </p:nvSpPr>
        <p:spPr>
          <a:xfrm>
            <a:off x="288098" y="1657210"/>
            <a:ext cx="8536487" cy="5555870"/>
          </a:xfrm>
        </p:spPr>
        <p:txBody>
          <a:bodyPr>
            <a:noAutofit/>
          </a:bodyPr>
          <a:lstStyle/>
          <a:p>
            <a:pPr marL="342900" indent="-342900" algn="just">
              <a:lnSpc>
                <a:spcPct val="70000"/>
              </a:lnSpc>
              <a:buFont typeface="+mj-lt"/>
              <a:buAutoNum type="arabicPeriod"/>
            </a:pPr>
            <a:endParaRPr lang="en-GB" sz="1800" dirty="0">
              <a:solidFill>
                <a:srgbClr val="FF0000"/>
              </a:solidFill>
            </a:endParaRPr>
          </a:p>
          <a:p>
            <a:pPr marL="342900" indent="-342900" algn="just">
              <a:buAutoNum type="arabicPeriod" startAt="3"/>
            </a:pPr>
            <a:r>
              <a:rPr lang="en-GB" sz="1800" dirty="0"/>
              <a:t>To provide expanded measures to restrict suppliers from doing business with the state on the basis other than fraudulent claims of preference points.</a:t>
            </a:r>
            <a:r>
              <a:rPr lang="en-ZA" sz="1800" dirty="0"/>
              <a:t> During the review of the previous Instruction Note, it was established that when it comes to the restriction of suppliers for PFMA-related transgressions, the GCCs did not apply to the Schedules 2, 3B and 3D public entities, hence the gap in the case of these entities as Regulation 14 of the PPR, 2017 could ONLY be used to restrict a supplier for a transgression that is related to the fraudulent claims for preference points in terms of the PPPFA.</a:t>
            </a:r>
          </a:p>
          <a:p>
            <a:pPr marL="342900" indent="-342900" algn="just">
              <a:buAutoNum type="arabicPeriod" startAt="3"/>
            </a:pPr>
            <a:endParaRPr lang="en-ZA" sz="1800" dirty="0"/>
          </a:p>
          <a:p>
            <a:pPr marL="342900" indent="-342900" algn="just">
              <a:buAutoNum type="arabicPeriod" startAt="4"/>
            </a:pPr>
            <a:r>
              <a:rPr lang="en-ZA" sz="1800" dirty="0"/>
              <a:t>Hence in the new SCM Instruction 3 of 2021/22 the process to restrict a person or supplier from doing business with the state in terms of the PFMA has been provided for.</a:t>
            </a:r>
          </a:p>
          <a:p>
            <a:pPr marL="342900" indent="-342900" algn="just">
              <a:lnSpc>
                <a:spcPct val="70000"/>
              </a:lnSpc>
              <a:buAutoNum type="arabicPeriod" startAt="3"/>
            </a:pPr>
            <a:endParaRPr lang="en-GB" sz="1800" dirty="0">
              <a:highlight>
                <a:srgbClr val="FFFF00"/>
              </a:highlight>
            </a:endParaRPr>
          </a:p>
          <a:p>
            <a:pPr marL="342900" indent="-342900" algn="just">
              <a:lnSpc>
                <a:spcPct val="70000"/>
              </a:lnSpc>
              <a:buAutoNum type="arabicPeriod" startAt="5"/>
            </a:pPr>
            <a:r>
              <a:rPr lang="en-GB" sz="1800" dirty="0"/>
              <a:t>To provide measures for restricting and debarring employees of the state from doing business with government.</a:t>
            </a:r>
          </a:p>
          <a:p>
            <a:pPr marL="342900" indent="-342900" algn="just">
              <a:lnSpc>
                <a:spcPct val="70000"/>
              </a:lnSpc>
              <a:buAutoNum type="arabicPeriod" startAt="5"/>
            </a:pPr>
            <a:endParaRPr lang="en-GB" sz="1800" dirty="0"/>
          </a:p>
          <a:p>
            <a:pPr marL="342900" indent="-342900" algn="just">
              <a:lnSpc>
                <a:spcPct val="70000"/>
              </a:lnSpc>
              <a:buAutoNum type="arabicPeriod" startAt="3"/>
            </a:pPr>
            <a:endParaRPr lang="en-GB" sz="1800" dirty="0"/>
          </a:p>
          <a:p>
            <a:pPr marL="342900" indent="-342900" algn="just">
              <a:lnSpc>
                <a:spcPct val="70000"/>
              </a:lnSpc>
              <a:buAutoNum type="arabicPeriod" startAt="4"/>
            </a:pPr>
            <a:endParaRPr lang="en-GB" sz="1800" dirty="0"/>
          </a:p>
          <a:p>
            <a:pPr marL="342900" indent="-342900" algn="just">
              <a:lnSpc>
                <a:spcPct val="70000"/>
              </a:lnSpc>
              <a:buFont typeface="+mj-lt"/>
              <a:buAutoNum type="arabicPeriod"/>
            </a:pPr>
            <a:endParaRPr lang="en-GB" sz="1600" dirty="0"/>
          </a:p>
          <a:p>
            <a:pPr marL="457200" indent="-457200" algn="just">
              <a:lnSpc>
                <a:spcPct val="70000"/>
              </a:lnSpc>
              <a:buFont typeface="+mj-lt"/>
              <a:buAutoNum type="alphaLcParenR" startAt="10"/>
            </a:pPr>
            <a:endParaRPr lang="en-GB" sz="1600" dirty="0"/>
          </a:p>
          <a:p>
            <a:pPr marL="457200" indent="-457200" algn="just">
              <a:lnSpc>
                <a:spcPct val="70000"/>
              </a:lnSpc>
              <a:buFont typeface="+mj-lt"/>
              <a:buAutoNum type="alphaLcParenR" startAt="10"/>
            </a:pPr>
            <a:endParaRPr lang="en-GB" sz="1600" dirty="0"/>
          </a:p>
          <a:p>
            <a:pPr marL="0" indent="0">
              <a:buNone/>
            </a:pPr>
            <a:endParaRPr lang="en-ZA" sz="1600" dirty="0"/>
          </a:p>
        </p:txBody>
      </p:sp>
    </p:spTree>
    <p:extLst>
      <p:ext uri="{BB962C8B-B14F-4D97-AF65-F5344CB8AC3E}">
        <p14:creationId xmlns:p14="http://schemas.microsoft.com/office/powerpoint/2010/main" val="396770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4A6E-EAFC-454E-9129-739079F083B8}"/>
              </a:ext>
            </a:extLst>
          </p:cNvPr>
          <p:cNvSpPr>
            <a:spLocks noGrp="1"/>
          </p:cNvSpPr>
          <p:nvPr>
            <p:ph type="title"/>
          </p:nvPr>
        </p:nvSpPr>
        <p:spPr/>
        <p:txBody>
          <a:bodyPr>
            <a:normAutofit/>
          </a:bodyPr>
          <a:lstStyle/>
          <a:p>
            <a:r>
              <a:rPr lang="en-ZA" sz="2000" dirty="0"/>
              <a:t>The approach adopted in developing Instruction 3 of 2021/2022</a:t>
            </a:r>
          </a:p>
        </p:txBody>
      </p:sp>
      <p:sp>
        <p:nvSpPr>
          <p:cNvPr id="6" name="Content Placeholder 5">
            <a:extLst>
              <a:ext uri="{FF2B5EF4-FFF2-40B4-BE49-F238E27FC236}">
                <a16:creationId xmlns:a16="http://schemas.microsoft.com/office/drawing/2014/main" id="{972AE2D9-2075-45FD-82CE-DC2D5D9574B2}"/>
              </a:ext>
            </a:extLst>
          </p:cNvPr>
          <p:cNvSpPr>
            <a:spLocks noGrp="1"/>
          </p:cNvSpPr>
          <p:nvPr>
            <p:ph idx="1"/>
          </p:nvPr>
        </p:nvSpPr>
        <p:spPr>
          <a:xfrm>
            <a:off x="288099" y="1418898"/>
            <a:ext cx="8536487" cy="5228392"/>
          </a:xfrm>
        </p:spPr>
        <p:txBody>
          <a:bodyPr>
            <a:noAutofit/>
          </a:bodyPr>
          <a:lstStyle/>
          <a:p>
            <a:pPr marL="0" indent="0" algn="just">
              <a:buNone/>
            </a:pPr>
            <a:endParaRPr lang="en-GB" sz="1800" dirty="0"/>
          </a:p>
          <a:p>
            <a:pPr marL="0" indent="0" algn="just">
              <a:buNone/>
            </a:pPr>
            <a:r>
              <a:rPr lang="en-GB" sz="1800" dirty="0"/>
              <a:t>In developing Instruction note 3, the National Treasury adopted the following approach:</a:t>
            </a:r>
          </a:p>
          <a:p>
            <a:pPr marL="0" indent="0" algn="just">
              <a:buNone/>
            </a:pPr>
            <a:endParaRPr lang="en-GB" sz="1800" dirty="0"/>
          </a:p>
          <a:p>
            <a:pPr marL="457200" indent="-457200" algn="just">
              <a:buFont typeface="+mj-lt"/>
              <a:buAutoNum type="arabicPeriod"/>
            </a:pPr>
            <a:r>
              <a:rPr lang="en-GB" sz="1800" dirty="0"/>
              <a:t>Ensure that, to the extent possible, the revised Instruction does not encroach on the institutional accountability conferred on Accounting Officers and Accounting Authorities in terms of the PFMA.</a:t>
            </a:r>
          </a:p>
          <a:p>
            <a:pPr marL="457200" indent="-457200" algn="just">
              <a:buFont typeface="+mj-lt"/>
              <a:buAutoNum type="arabicPeriod"/>
            </a:pPr>
            <a:endParaRPr lang="en-GB" sz="1800" dirty="0"/>
          </a:p>
          <a:p>
            <a:pPr marL="457200" indent="-457200" algn="just">
              <a:buFont typeface="+mj-lt"/>
              <a:buAutoNum type="arabicPeriod"/>
            </a:pPr>
            <a:r>
              <a:rPr lang="en-GB" sz="1800" dirty="0"/>
              <a:t>The Constitutional Court has held that “</a:t>
            </a:r>
            <a:r>
              <a:rPr lang="en-GB" sz="1800" b="1" i="1" dirty="0"/>
              <a:t>c</a:t>
            </a:r>
            <a:r>
              <a:rPr lang="en-ZA" sz="1800" b="1" i="1" dirty="0"/>
              <a:t>onduct by an organ of state that has no foundation in some law breaches the principle of legality, which is a subset of the rule of law, a foundational value of the Constitution”</a:t>
            </a:r>
            <a:endParaRPr lang="en-ZA" sz="1800" dirty="0"/>
          </a:p>
          <a:p>
            <a:pPr marL="0" indent="0" algn="just">
              <a:buNone/>
            </a:pPr>
            <a:endParaRPr lang="en-ZA" sz="1800" dirty="0"/>
          </a:p>
          <a:p>
            <a:pPr marL="396875" indent="-396875" algn="just">
              <a:buAutoNum type="arabicPeriod" startAt="3"/>
            </a:pPr>
            <a:r>
              <a:rPr lang="en-ZA" sz="1800" dirty="0"/>
              <a:t>In other words, Accounting officers/ Authorities are accountable for their own decisions, since in terms of the PFMA accountability vests with them.</a:t>
            </a:r>
            <a:endParaRPr lang="en-GB" sz="1800" dirty="0"/>
          </a:p>
          <a:p>
            <a:pPr marL="0" indent="0" algn="just">
              <a:buNone/>
            </a:pPr>
            <a:endParaRPr lang="en-GB" sz="1600" dirty="0">
              <a:latin typeface="+mj-lt"/>
            </a:endParaRPr>
          </a:p>
          <a:p>
            <a:pPr marL="0" indent="0" algn="just">
              <a:buNone/>
            </a:pPr>
            <a:endParaRPr lang="en-GB" sz="1400" dirty="0"/>
          </a:p>
        </p:txBody>
      </p:sp>
    </p:spTree>
    <p:extLst>
      <p:ext uri="{BB962C8B-B14F-4D97-AF65-F5344CB8AC3E}">
        <p14:creationId xmlns:p14="http://schemas.microsoft.com/office/powerpoint/2010/main" val="484132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4A6E-EAFC-454E-9129-739079F083B8}"/>
              </a:ext>
            </a:extLst>
          </p:cNvPr>
          <p:cNvSpPr>
            <a:spLocks noGrp="1"/>
          </p:cNvSpPr>
          <p:nvPr>
            <p:ph type="title"/>
          </p:nvPr>
        </p:nvSpPr>
        <p:spPr/>
        <p:txBody>
          <a:bodyPr>
            <a:normAutofit/>
          </a:bodyPr>
          <a:lstStyle/>
          <a:p>
            <a:r>
              <a:rPr lang="en-ZA" sz="2000" dirty="0"/>
              <a:t>The approach adopted in developing Instruction 3 of 2021/2022 (cont.)</a:t>
            </a:r>
          </a:p>
        </p:txBody>
      </p:sp>
      <p:sp>
        <p:nvSpPr>
          <p:cNvPr id="6" name="Content Placeholder 5">
            <a:extLst>
              <a:ext uri="{FF2B5EF4-FFF2-40B4-BE49-F238E27FC236}">
                <a16:creationId xmlns:a16="http://schemas.microsoft.com/office/drawing/2014/main" id="{972AE2D9-2075-45FD-82CE-DC2D5D9574B2}"/>
              </a:ext>
            </a:extLst>
          </p:cNvPr>
          <p:cNvSpPr>
            <a:spLocks noGrp="1"/>
          </p:cNvSpPr>
          <p:nvPr>
            <p:ph idx="1"/>
          </p:nvPr>
        </p:nvSpPr>
        <p:spPr>
          <a:xfrm>
            <a:off x="288099" y="1418897"/>
            <a:ext cx="8536487" cy="6124903"/>
          </a:xfrm>
        </p:spPr>
        <p:txBody>
          <a:bodyPr>
            <a:noAutofit/>
          </a:bodyPr>
          <a:lstStyle/>
          <a:p>
            <a:pPr marL="342900" indent="-342900" algn="just">
              <a:buAutoNum type="arabicPeriod" startAt="4"/>
            </a:pPr>
            <a:r>
              <a:rPr lang="en-GB" sz="1800" dirty="0"/>
              <a:t> National Treasury considered all inputs received in an attempt to find legally cognizable means, which in this case was to provide for reporting requirements that would strengthen the transparency of procurement within institutions, thus forcing Accounting Officers/Authorities to account for their decisions, which would serve as a deterrent against abuse of the SCM system. </a:t>
            </a:r>
          </a:p>
          <a:p>
            <a:pPr marL="342900" indent="-342900" algn="just">
              <a:buAutoNum type="arabicPeriod" startAt="4"/>
            </a:pPr>
            <a:endParaRPr lang="en-GB" sz="1800" dirty="0"/>
          </a:p>
          <a:p>
            <a:pPr marL="342900" indent="-342900" algn="just">
              <a:buAutoNum type="arabicPeriod" startAt="5"/>
            </a:pPr>
            <a:r>
              <a:rPr lang="en-GB" sz="1800" dirty="0"/>
              <a:t>These reports would be a useful tool for the National Treasury and relevant treasuries to identify areas of possible intervention and support and to strengthen compliance monitoring in the implementation of the PFMA. </a:t>
            </a:r>
            <a:endParaRPr lang="en-GB" sz="1800" dirty="0">
              <a:solidFill>
                <a:srgbClr val="FF0000"/>
              </a:solidFill>
            </a:endParaRPr>
          </a:p>
          <a:p>
            <a:pPr marL="0" indent="0" algn="just">
              <a:buNone/>
            </a:pPr>
            <a:endParaRPr lang="en-GB" sz="1800" dirty="0"/>
          </a:p>
          <a:p>
            <a:pPr marL="342900" indent="-342900" algn="just">
              <a:buAutoNum type="arabicPeriod" startAt="6"/>
            </a:pPr>
            <a:r>
              <a:rPr lang="en-ZA" sz="1800" dirty="0"/>
              <a:t>To bridge the disparity between government departments, constitutional institutions, and public entities listed to the PFMA in Schedules 3A and 3C on the one hand, and Schedules 2 (SOCs) and 3B and 3D (government business enterprises) on the other hand within public procurement, created by the non-inclusion of SOCs and government business enterprises in Chapter 16A of the SCM Treasury Regulations.</a:t>
            </a:r>
            <a:endParaRPr lang="en-ZA" sz="1800" dirty="0">
              <a:solidFill>
                <a:srgbClr val="FF0000"/>
              </a:solidFill>
            </a:endParaRPr>
          </a:p>
          <a:p>
            <a:pPr marL="342900" indent="-342900" algn="just">
              <a:buAutoNum type="arabicPeriod" startAt="6"/>
            </a:pPr>
            <a:endParaRPr lang="en-ZA" sz="1800" dirty="0">
              <a:solidFill>
                <a:srgbClr val="FF0000"/>
              </a:solidFill>
            </a:endParaRPr>
          </a:p>
          <a:p>
            <a:pPr marL="342900" indent="-342900" algn="just">
              <a:buAutoNum type="arabicPeriod" startAt="5"/>
            </a:pPr>
            <a:endParaRPr lang="en-GB" sz="1800" dirty="0">
              <a:solidFill>
                <a:srgbClr val="FF0000"/>
              </a:solidFill>
            </a:endParaRPr>
          </a:p>
          <a:p>
            <a:pPr marL="342900" indent="-342900" algn="just">
              <a:buAutoNum type="arabicPeriod" startAt="5"/>
            </a:pPr>
            <a:endParaRPr lang="en-GB" sz="1800" dirty="0">
              <a:solidFill>
                <a:srgbClr val="FF0000"/>
              </a:solidFill>
            </a:endParaRPr>
          </a:p>
          <a:p>
            <a:pPr marL="0" indent="0" algn="just">
              <a:buNone/>
            </a:pPr>
            <a:endParaRPr lang="en-GB" sz="1800" dirty="0">
              <a:solidFill>
                <a:srgbClr val="FF0000"/>
              </a:solidFill>
            </a:endParaRPr>
          </a:p>
          <a:p>
            <a:pPr marL="342900" indent="-342900" algn="just">
              <a:buAutoNum type="arabicPeriod" startAt="6"/>
            </a:pPr>
            <a:endParaRPr lang="en-GB" sz="1400" dirty="0">
              <a:solidFill>
                <a:srgbClr val="FF0000"/>
              </a:solidFill>
            </a:endParaRPr>
          </a:p>
        </p:txBody>
      </p:sp>
    </p:spTree>
    <p:extLst>
      <p:ext uri="{BB962C8B-B14F-4D97-AF65-F5344CB8AC3E}">
        <p14:creationId xmlns:p14="http://schemas.microsoft.com/office/powerpoint/2010/main" val="3377328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2034</TotalTime>
  <Words>4134</Words>
  <Application>Microsoft Office PowerPoint</Application>
  <PresentationFormat>On-screen Show (4:3)</PresentationFormat>
  <Paragraphs>299</Paragraphs>
  <Slides>31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MS PGothic</vt:lpstr>
      <vt:lpstr>Arial</vt:lpstr>
      <vt:lpstr>Calibri</vt:lpstr>
      <vt:lpstr>Osaka</vt:lpstr>
      <vt:lpstr>Wingdings</vt:lpstr>
      <vt:lpstr>Office Theme</vt:lpstr>
      <vt:lpstr>ENHANCING COMPLIANCE, TRANSPARENCY &amp; ACCOUNTABILITY</vt:lpstr>
      <vt:lpstr>PURPOSE OF THE PRESENTATION</vt:lpstr>
      <vt:lpstr>General Responsibilities of Accounting Officers</vt:lpstr>
      <vt:lpstr>General Responsibilities of Accounting Officers</vt:lpstr>
      <vt:lpstr>General Responsibilities of Accounting Officers</vt:lpstr>
      <vt:lpstr> Some of the contributing reasons for replacing Instruction Note No. 3 of 2016/17</vt:lpstr>
      <vt:lpstr> Some of the contributing reasons for replacing Instruction Note No. 3 of 2016/17</vt:lpstr>
      <vt:lpstr>The approach adopted in developing Instruction 3 of 2021/2022</vt:lpstr>
      <vt:lpstr>The approach adopted in developing Instruction 3 of 2021/2022 (cont.)</vt:lpstr>
      <vt:lpstr>The approach adopted in developing Instruction 3 of 2021/2022 (cont.)</vt:lpstr>
      <vt:lpstr>Treatment of Disclosures and Declarations</vt:lpstr>
      <vt:lpstr>Deviations from the normal bidding process and expansions/variations</vt:lpstr>
      <vt:lpstr>Enforcement of compliance to Bid Committee system</vt:lpstr>
      <vt:lpstr>General requirements</vt:lpstr>
      <vt:lpstr>General comments and observations</vt:lpstr>
      <vt:lpstr>Repeal and withdrawal of Instructions, Practice Notes and Circulars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Faith Ndenze</cp:lastModifiedBy>
  <cp:revision>159</cp:revision>
  <dcterms:created xsi:type="dcterms:W3CDTF">2017-06-12T08:43:34Z</dcterms:created>
  <dcterms:modified xsi:type="dcterms:W3CDTF">2022-11-22T07:56:39Z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3c4247e-447d-4732-af29-2e529a4288f1_Enabled">
    <vt:lpwstr>true</vt:lpwstr>
  </property>
  <property fmtid="{D5CDD505-2E9C-101B-9397-08002B2CF9AE}" pid="3" name="MSIP_Label_93c4247e-447d-4732-af29-2e529a4288f1_SetDate">
    <vt:lpwstr>2022-11-13T15:16:17Z</vt:lpwstr>
  </property>
  <property fmtid="{D5CDD505-2E9C-101B-9397-08002B2CF9AE}" pid="4" name="MSIP_Label_93c4247e-447d-4732-af29-2e529a4288f1_Method">
    <vt:lpwstr>Standard</vt:lpwstr>
  </property>
  <property fmtid="{D5CDD505-2E9C-101B-9397-08002B2CF9AE}" pid="5" name="MSIP_Label_93c4247e-447d-4732-af29-2e529a4288f1_Name">
    <vt:lpwstr>93c4247e-447d-4732-af29-2e529a4288f1</vt:lpwstr>
  </property>
  <property fmtid="{D5CDD505-2E9C-101B-9397-08002B2CF9AE}" pid="6" name="MSIP_Label_93c4247e-447d-4732-af29-2e529a4288f1_SiteId">
    <vt:lpwstr>1a45348f-02b4-4f9a-a7a8-7786f6dd3245</vt:lpwstr>
  </property>
  <property fmtid="{D5CDD505-2E9C-101B-9397-08002B2CF9AE}" pid="7" name="MSIP_Label_93c4247e-447d-4732-af29-2e529a4288f1_ActionId">
    <vt:lpwstr>56b9991f-bb96-40a9-8016-df63f7e76464</vt:lpwstr>
  </property>
  <property fmtid="{D5CDD505-2E9C-101B-9397-08002B2CF9AE}" pid="8" name="MSIP_Label_93c4247e-447d-4732-af29-2e529a4288f1_ContentBits">
    <vt:lpwstr>0</vt:lpwstr>
  </property>
</Properties>
</file>