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2" r:id="rId2"/>
  </p:sldMasterIdLst>
  <p:notesMasterIdLst>
    <p:notesMasterId r:id="rId35"/>
  </p:notesMasterIdLst>
  <p:handoutMasterIdLst>
    <p:handoutMasterId r:id="rId36"/>
  </p:handoutMasterIdLst>
  <p:sldIdLst>
    <p:sldId id="256" r:id="rId3"/>
    <p:sldId id="258" r:id="rId4"/>
    <p:sldId id="613" r:id="rId5"/>
    <p:sldId id="573" r:id="rId6"/>
    <p:sldId id="608" r:id="rId7"/>
    <p:sldId id="609" r:id="rId8"/>
    <p:sldId id="610" r:id="rId9"/>
    <p:sldId id="611" r:id="rId10"/>
    <p:sldId id="612" r:id="rId11"/>
    <p:sldId id="1308" r:id="rId12"/>
    <p:sldId id="1309" r:id="rId13"/>
    <p:sldId id="614" r:id="rId14"/>
    <p:sldId id="1296" r:id="rId15"/>
    <p:sldId id="1297" r:id="rId16"/>
    <p:sldId id="1301" r:id="rId17"/>
    <p:sldId id="1303" r:id="rId18"/>
    <p:sldId id="1310" r:id="rId19"/>
    <p:sldId id="1311" r:id="rId20"/>
    <p:sldId id="1304" r:id="rId21"/>
    <p:sldId id="1305" r:id="rId22"/>
    <p:sldId id="1306" r:id="rId23"/>
    <p:sldId id="1307" r:id="rId24"/>
    <p:sldId id="1312" r:id="rId25"/>
    <p:sldId id="1313" r:id="rId26"/>
    <p:sldId id="1314" r:id="rId27"/>
    <p:sldId id="1315" r:id="rId28"/>
    <p:sldId id="1316" r:id="rId29"/>
    <p:sldId id="1317" r:id="rId30"/>
    <p:sldId id="1322" r:id="rId31"/>
    <p:sldId id="1319" r:id="rId32"/>
    <p:sldId id="1321"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9F66"/>
    <a:srgbClr val="0BA580"/>
    <a:srgbClr val="008238"/>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94660"/>
  </p:normalViewPr>
  <p:slideViewPr>
    <p:cSldViewPr snapToGrid="0" showGuides="1">
      <p:cViewPr varScale="1">
        <p:scale>
          <a:sx n="73" d="100"/>
          <a:sy n="73" d="100"/>
        </p:scale>
        <p:origin x="-85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2022/11/22</a:t>
            </a:fld>
            <a:endParaRPr lang="en-ZA"/>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2022/11/22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107103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96597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46297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19248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9651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74634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15495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1959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87697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2094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27135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1425408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257800" y="1019175"/>
            <a:ext cx="6503276" cy="1944743"/>
          </a:xfrm>
          <a:prstGeom prst="rect">
            <a:avLst/>
          </a:prstGeom>
        </p:spPr>
        <p:txBody>
          <a:bodyPr anchor="b">
            <a:noAutofit/>
          </a:bodyPr>
          <a:lstStyle>
            <a:lvl1pPr algn="ctr">
              <a:lnSpc>
                <a:spcPct val="100000"/>
              </a:lnSpc>
              <a:defRPr sz="5400" b="1">
                <a:latin typeface="+mn-lt"/>
              </a:defRPr>
            </a:lvl1pPr>
          </a:lstStyle>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BRIEFING BY THE DEPARTMENT OF COMMUNICATIONS AND DIGITAL TECHNOLOGY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ON MATERIAL IRREGULARITIES AND ACTION PLANS TO ADDRESS THE AGSA CONCERNS</a:t>
            </a:r>
            <a:endParaRPr lang="en-ZA" sz="44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6096000" y="3443722"/>
            <a:ext cx="6094476" cy="1585478"/>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ZA" sz="2000" b="1" dirty="0">
                <a:latin typeface="Arial" panose="020B0604020202020204" pitchFamily="34" charset="0"/>
                <a:cs typeface="Arial" panose="020B0604020202020204" pitchFamily="34" charset="0"/>
              </a:rPr>
              <a:t>22 November 2022</a:t>
            </a:r>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015603" y="991329"/>
            <a:ext cx="10160794" cy="400110"/>
          </a:xfrm>
          <a:prstGeom prst="rect">
            <a:avLst/>
          </a:prstGeom>
          <a:noFill/>
        </p:spPr>
        <p:txBody>
          <a:bodyPr wrap="square">
            <a:spAutoFit/>
          </a:bodyPr>
          <a:lstStyle/>
          <a:p>
            <a:pPr marL="0" lvl="1" algn="just">
              <a:spcBef>
                <a:spcPts val="554"/>
              </a:spcBef>
            </a:pPr>
            <a:r>
              <a:rPr lang="en-US" sz="2000" b="1" dirty="0">
                <a:solidFill>
                  <a:schemeClr val="accent1">
                    <a:lumMod val="75000"/>
                  </a:schemeClr>
                </a:solidFill>
                <a:latin typeface="Arial" panose="020B0604020202020204" pitchFamily="34" charset="0"/>
                <a:cs typeface="Arial" panose="020B0604020202020204" pitchFamily="34" charset="0"/>
              </a:rPr>
              <a:t>Action plans to address AGSA Concerns</a:t>
            </a:r>
          </a:p>
        </p:txBody>
      </p:sp>
      <p:graphicFrame>
        <p:nvGraphicFramePr>
          <p:cNvPr id="2" name="Table 1">
            <a:extLst>
              <a:ext uri="{FF2B5EF4-FFF2-40B4-BE49-F238E27FC236}">
                <a16:creationId xmlns:a16="http://schemas.microsoft.com/office/drawing/2014/main" xmlns="" id="{1F2AA6B9-EF57-6C3C-AD1C-3B74E95469B1}"/>
              </a:ext>
            </a:extLst>
          </p:cNvPr>
          <p:cNvGraphicFramePr>
            <a:graphicFrameLocks noGrp="1"/>
          </p:cNvGraphicFramePr>
          <p:nvPr>
            <p:extLst>
              <p:ext uri="{D42A27DB-BD31-4B8C-83A1-F6EECF244321}">
                <p14:modId xmlns:p14="http://schemas.microsoft.com/office/powerpoint/2010/main" xmlns="" val="2567421656"/>
              </p:ext>
            </p:extLst>
          </p:nvPr>
        </p:nvGraphicFramePr>
        <p:xfrm>
          <a:off x="1269999" y="1528435"/>
          <a:ext cx="8263470" cy="4824894"/>
        </p:xfrm>
        <a:graphic>
          <a:graphicData uri="http://schemas.openxmlformats.org/drawingml/2006/table">
            <a:tbl>
              <a:tblPr firstRow="1" firstCol="1" bandRow="1">
                <a:tableStyleId>{7DF18680-E054-41AD-8BC1-D1AEF772440D}</a:tableStyleId>
              </a:tblPr>
              <a:tblGrid>
                <a:gridCol w="958717">
                  <a:extLst>
                    <a:ext uri="{9D8B030D-6E8A-4147-A177-3AD203B41FA5}">
                      <a16:colId xmlns:a16="http://schemas.microsoft.com/office/drawing/2014/main" xmlns="" val="20000"/>
                    </a:ext>
                  </a:extLst>
                </a:gridCol>
                <a:gridCol w="770732">
                  <a:extLst>
                    <a:ext uri="{9D8B030D-6E8A-4147-A177-3AD203B41FA5}">
                      <a16:colId xmlns:a16="http://schemas.microsoft.com/office/drawing/2014/main" xmlns="" val="20001"/>
                    </a:ext>
                  </a:extLst>
                </a:gridCol>
                <a:gridCol w="770732">
                  <a:extLst>
                    <a:ext uri="{9D8B030D-6E8A-4147-A177-3AD203B41FA5}">
                      <a16:colId xmlns:a16="http://schemas.microsoft.com/office/drawing/2014/main" xmlns="" val="20002"/>
                    </a:ext>
                  </a:extLst>
                </a:gridCol>
                <a:gridCol w="827220">
                  <a:extLst>
                    <a:ext uri="{9D8B030D-6E8A-4147-A177-3AD203B41FA5}">
                      <a16:colId xmlns:a16="http://schemas.microsoft.com/office/drawing/2014/main" xmlns="" val="20003"/>
                    </a:ext>
                  </a:extLst>
                </a:gridCol>
                <a:gridCol w="714244">
                  <a:extLst>
                    <a:ext uri="{9D8B030D-6E8A-4147-A177-3AD203B41FA5}">
                      <a16:colId xmlns:a16="http://schemas.microsoft.com/office/drawing/2014/main" xmlns="" val="20004"/>
                    </a:ext>
                  </a:extLst>
                </a:gridCol>
                <a:gridCol w="770732">
                  <a:extLst>
                    <a:ext uri="{9D8B030D-6E8A-4147-A177-3AD203B41FA5}">
                      <a16:colId xmlns:a16="http://schemas.microsoft.com/office/drawing/2014/main" xmlns="" val="20005"/>
                    </a:ext>
                  </a:extLst>
                </a:gridCol>
                <a:gridCol w="3451093">
                  <a:extLst>
                    <a:ext uri="{9D8B030D-6E8A-4147-A177-3AD203B41FA5}">
                      <a16:colId xmlns:a16="http://schemas.microsoft.com/office/drawing/2014/main" xmlns="" val="20006"/>
                    </a:ext>
                  </a:extLst>
                </a:gridCol>
              </a:tblGrid>
              <a:tr h="585917">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Company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Number Reported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Number Resolved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Percentage Resolved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Work in Progress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Items  Failed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Details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extLst>
                  <a:ext uri="{0D108BD9-81ED-4DB2-BD59-A6C34878D82A}">
                    <a16:rowId xmlns:a16="http://schemas.microsoft.com/office/drawing/2014/main" xmlns="" val="10000"/>
                  </a:ext>
                </a:extLst>
              </a:tr>
              <a:tr h="3144040">
                <a:tc>
                  <a:txBody>
                    <a:bodyPr/>
                    <a:lstStyle/>
                    <a:p>
                      <a:pPr marL="0" marR="0">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SAPO</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gn="ctr">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160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gn="ctr">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38</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gn="ctr">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24%</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gn="ctr">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gn="ctr">
                        <a:lnSpc>
                          <a:spcPct val="107000"/>
                        </a:lnSpc>
                        <a:spcBef>
                          <a:spcPts val="0"/>
                        </a:spcBef>
                        <a:spcAft>
                          <a:spcPts val="0"/>
                        </a:spcAft>
                      </a:pPr>
                      <a:endParaRPr lang="en-ZA" sz="10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tc>
                  <a:txBody>
                    <a:bodyPr/>
                    <a:lstStyle/>
                    <a:p>
                      <a:pPr marL="0" marR="0">
                        <a:lnSpc>
                          <a:spcPct val="107000"/>
                        </a:lnSpc>
                        <a:spcBef>
                          <a:spcPts val="0"/>
                        </a:spcBef>
                        <a:spcAft>
                          <a:spcPts val="0"/>
                        </a:spcAft>
                      </a:pPr>
                      <a:r>
                        <a:rPr lang="en-ZA" sz="1000" u="sng" dirty="0">
                          <a:effectLst/>
                          <a:latin typeface="Arial" panose="020B0604020202020204" pitchFamily="34" charset="0"/>
                          <a:cs typeface="Arial" panose="020B0604020202020204" pitchFamily="34" charset="0"/>
                        </a:rPr>
                        <a:t>Items Failed </a:t>
                      </a:r>
                      <a:endParaRPr lang="en-ZA"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91. Internal control deficiencies identified on the internal audit function.</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 vacancy rate of 22.4% including that of Chief Audit Executive</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There were no external trainings were conducted in the internal audit function and no external quality assurance review was done in the last 5 years, however, there is internal quality assurance standard and internal trainings.</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97. Planning: Internal Control Deficiencies: South African Post Office does not have an approved annual procurement plan for 2021/22 financial year </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SAPO did not submit the annual procurement plan to the National Treasury for the year ended 2021/22 by 31 March 2021.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extLst>
                  <a:ext uri="{0D108BD9-81ED-4DB2-BD59-A6C34878D82A}">
                    <a16:rowId xmlns:a16="http://schemas.microsoft.com/office/drawing/2014/main" xmlns="" val="10001"/>
                  </a:ext>
                </a:extLst>
              </a:tr>
              <a:tr h="329362">
                <a:tc>
                  <a:txBody>
                    <a:bodyPr/>
                    <a:lstStyle/>
                    <a:p>
                      <a:pPr marL="0" marR="0" algn="l">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Docex</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41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5%</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39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nSpc>
                          <a:spcPct val="107000"/>
                        </a:lnSpc>
                        <a:spcBef>
                          <a:spcPts val="0"/>
                        </a:spcBef>
                        <a:spcAft>
                          <a:spcPts val="0"/>
                        </a:spcAft>
                      </a:pPr>
                      <a:r>
                        <a:rPr lang="en-ZA" sz="1000" u="none" strike="noStrike" dirty="0">
                          <a:effectLst/>
                          <a:latin typeface="Arial" panose="020B0604020202020204" pitchFamily="34" charset="0"/>
                          <a:cs typeface="Arial" panose="020B0604020202020204" pitchFamily="34" charset="0"/>
                        </a:rPr>
                        <a:t> </a:t>
                      </a:r>
                      <a:endParaRPr lang="en-ZA"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extLst>
                  <a:ext uri="{0D108BD9-81ED-4DB2-BD59-A6C34878D82A}">
                    <a16:rowId xmlns:a16="http://schemas.microsoft.com/office/drawing/2014/main" xmlns="" val="10002"/>
                  </a:ext>
                </a:extLst>
              </a:tr>
              <a:tr h="439439">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Property Companies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23</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23</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nSpc>
                          <a:spcPct val="107000"/>
                        </a:lnSpc>
                        <a:spcBef>
                          <a:spcPts val="0"/>
                        </a:spcBef>
                        <a:spcAft>
                          <a:spcPts val="0"/>
                        </a:spcAft>
                      </a:pPr>
                      <a:r>
                        <a:rPr lang="en-ZA" sz="1000">
                          <a:effectLst/>
                          <a:latin typeface="Arial" panose="020B0604020202020204" pitchFamily="34" charset="0"/>
                          <a:cs typeface="Arial" panose="020B0604020202020204" pitchFamily="34" charset="0"/>
                        </a:rPr>
                        <a:t> </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extLst>
                  <a:ext uri="{0D108BD9-81ED-4DB2-BD59-A6C34878D82A}">
                    <a16:rowId xmlns:a16="http://schemas.microsoft.com/office/drawing/2014/main" xmlns="" val="10003"/>
                  </a:ext>
                </a:extLst>
              </a:tr>
              <a:tr h="164682">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CFG</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48</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48</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gn="ctr">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nchor="ct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5451" marR="55451"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1161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015603" y="991329"/>
            <a:ext cx="10160794" cy="400110"/>
          </a:xfrm>
          <a:prstGeom prst="rect">
            <a:avLst/>
          </a:prstGeom>
          <a:noFill/>
        </p:spPr>
        <p:txBody>
          <a:bodyPr wrap="square">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SAPO – 2022/23 FY State of Readiness</a:t>
            </a:r>
          </a:p>
        </p:txBody>
      </p:sp>
      <p:sp>
        <p:nvSpPr>
          <p:cNvPr id="6" name="TextBox 5">
            <a:extLst>
              <a:ext uri="{FF2B5EF4-FFF2-40B4-BE49-F238E27FC236}">
                <a16:creationId xmlns:a16="http://schemas.microsoft.com/office/drawing/2014/main" xmlns="" id="{8EB2E649-B613-6456-D461-88D63E3E673C}"/>
              </a:ext>
            </a:extLst>
          </p:cNvPr>
          <p:cNvSpPr txBox="1"/>
          <p:nvPr/>
        </p:nvSpPr>
        <p:spPr>
          <a:xfrm>
            <a:off x="876300" y="1391438"/>
            <a:ext cx="10496550" cy="4787721"/>
          </a:xfrm>
          <a:prstGeom prst="rect">
            <a:avLst/>
          </a:prstGeom>
          <a:noFill/>
        </p:spPr>
        <p:txBody>
          <a:bodyPr wrap="square">
            <a:spAutoFit/>
          </a:bodyPr>
          <a:lstStyle/>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In the 2022 FY a framework for digitally managing communications with the AGSA was implemented  and will continue to improve this process for the 2023 FY.</a:t>
            </a: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Activity tracked under this framework includes:</a:t>
            </a:r>
          </a:p>
          <a:p>
            <a:pPr marL="707791" lvl="1" indent="-285750" algn="just">
              <a:lnSpc>
                <a:spcPts val="2200"/>
              </a:lnSpc>
              <a:spcBef>
                <a:spcPts val="554"/>
              </a:spcBef>
              <a:buFont typeface="Wingdings" panose="05000000000000000000" pitchFamily="2" charset="2"/>
              <a:buChar char="§"/>
            </a:pPr>
            <a:r>
              <a:rPr lang="en-US" sz="1600" dirty="0">
                <a:latin typeface="Arial" panose="020B0604020202020204" pitchFamily="34" charset="0"/>
                <a:cs typeface="Arial" panose="020B0604020202020204" pitchFamily="34" charset="0"/>
              </a:rPr>
              <a:t>The audit file - Documentation provided to the AGSA at commencement of the audit.</a:t>
            </a:r>
          </a:p>
          <a:p>
            <a:pPr marL="707791" lvl="1" indent="-285750" algn="just">
              <a:lnSpc>
                <a:spcPts val="2200"/>
              </a:lnSpc>
              <a:spcBef>
                <a:spcPts val="554"/>
              </a:spcBef>
              <a:buFont typeface="Wingdings" panose="05000000000000000000" pitchFamily="2" charset="2"/>
              <a:buChar char="§"/>
            </a:pPr>
            <a:r>
              <a:rPr lang="en-US" sz="1600" dirty="0">
                <a:latin typeface="Arial" panose="020B0604020202020204" pitchFamily="34" charset="0"/>
                <a:cs typeface="Arial" panose="020B0604020202020204" pitchFamily="34" charset="0"/>
              </a:rPr>
              <a:t>RFIs - Request for information issued by the auditors, responses from SAPO, and acceptance thereof by the audit team.</a:t>
            </a:r>
          </a:p>
          <a:p>
            <a:pPr marL="707791" lvl="1" indent="-285750" algn="just">
              <a:lnSpc>
                <a:spcPts val="2200"/>
              </a:lnSpc>
              <a:spcBef>
                <a:spcPts val="554"/>
              </a:spcBef>
              <a:buFont typeface="Wingdings" panose="05000000000000000000" pitchFamily="2" charset="2"/>
              <a:buChar char="§"/>
            </a:pPr>
            <a:r>
              <a:rPr lang="en-US" sz="1600" dirty="0">
                <a:latin typeface="Arial" panose="020B0604020202020204" pitchFamily="34" charset="0"/>
                <a:cs typeface="Arial" panose="020B0604020202020204" pitchFamily="34" charset="0"/>
              </a:rPr>
              <a:t>COAFs - Communications of audit findings as above, including auditors’ conclusions.</a:t>
            </a:r>
          </a:p>
          <a:p>
            <a:pPr marL="707791" lvl="1" indent="-285750" algn="just">
              <a:lnSpc>
                <a:spcPts val="2200"/>
              </a:lnSpc>
              <a:spcBef>
                <a:spcPts val="554"/>
              </a:spcBef>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information gathered to improve our internal processes and prepare for the 2022/2023 FY audit.</a:t>
            </a: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IT system challenges – age of infrastructure, hardware and software.</a:t>
            </a: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Finance section – resource challenges in critical areas (skills and capacity).</a:t>
            </a: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Despite challenges, focus is being given to all critical areas to resolve the audit findings to improve the audit outcome for the 2022/23 FY. </a:t>
            </a:r>
          </a:p>
          <a:p>
            <a:pPr marL="263776" indent="-263776" algn="just">
              <a:lnSpc>
                <a:spcPts val="22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Audit action plans developed for resolution of findings and will be assisted by Internal Audit to monitor progress.</a:t>
            </a:r>
          </a:p>
        </p:txBody>
      </p:sp>
    </p:spTree>
    <p:extLst>
      <p:ext uri="{BB962C8B-B14F-4D97-AF65-F5344CB8AC3E}">
        <p14:creationId xmlns:p14="http://schemas.microsoft.com/office/powerpoint/2010/main" xmlns="" val="32317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4F0646-0A00-8BA1-3E94-2F6067A2CEA9}"/>
              </a:ext>
            </a:extLst>
          </p:cNvPr>
          <p:cNvSpPr>
            <a:spLocks noGrp="1"/>
          </p:cNvSpPr>
          <p:nvPr>
            <p:ph idx="1"/>
          </p:nvPr>
        </p:nvSpPr>
        <p:spPr>
          <a:xfrm>
            <a:off x="838200" y="3282950"/>
            <a:ext cx="10515600" cy="4351338"/>
          </a:xfrm>
        </p:spPr>
        <p:txBody>
          <a:bodyPr/>
          <a:lstStyle/>
          <a:p>
            <a:pPr marL="0" indent="0" algn="ctr">
              <a:buNone/>
            </a:pPr>
            <a:r>
              <a:rPr lang="en-US" sz="2800" b="1" dirty="0">
                <a:solidFill>
                  <a:srgbClr val="000000"/>
                </a:solidFill>
                <a:latin typeface="Arial" panose="020B0604020202020204" pitchFamily="34" charset="0"/>
                <a:cs typeface="Arial" panose="020B0604020202020204" pitchFamily="34" charset="0"/>
              </a:rPr>
              <a:t>SITA</a:t>
            </a:r>
          </a:p>
          <a:p>
            <a:pPr marL="0" indent="0" algn="ctr">
              <a:buNone/>
            </a:pPr>
            <a:endParaRPr lang="en-US" sz="2800" b="1" dirty="0">
              <a:solidFill>
                <a:srgbClr val="000000"/>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xmlns="" val="12174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2CD6423-8E82-4053-A2C4-C39AC13F5F84}"/>
              </a:ext>
            </a:extLst>
          </p:cNvPr>
          <p:cNvSpPr/>
          <p:nvPr/>
        </p:nvSpPr>
        <p:spPr>
          <a:xfrm>
            <a:off x="466725" y="1003371"/>
            <a:ext cx="10887610" cy="535531"/>
          </a:xfrm>
          <a:prstGeom prst="rect">
            <a:avLst/>
          </a:prstGeom>
        </p:spPr>
        <p:txBody>
          <a:bodyPr wrap="square">
            <a:spAutoFit/>
          </a:bodyPr>
          <a:lstStyle/>
          <a:p>
            <a:pPr lvl="0" fontAlgn="base">
              <a:spcBef>
                <a:spcPct val="0"/>
              </a:spcBef>
              <a:spcAft>
                <a:spcPct val="0"/>
              </a:spcAft>
            </a:pPr>
            <a:r>
              <a:rPr lang="en-US" sz="2880" b="1" dirty="0">
                <a:solidFill>
                  <a:srgbClr val="0E1B8D"/>
                </a:solidFill>
                <a:latin typeface="+mj-lt"/>
                <a:ea typeface="+mj-ea"/>
                <a:cs typeface="Segoe UI Semibold" panose="020B0702040204020203" pitchFamily="34" charset="0"/>
              </a:rPr>
              <a:t>Specific Qualification Areas</a:t>
            </a:r>
          </a:p>
        </p:txBody>
      </p:sp>
      <p:sp>
        <p:nvSpPr>
          <p:cNvPr id="3" name="Content Placeholder 4">
            <a:extLst>
              <a:ext uri="{FF2B5EF4-FFF2-40B4-BE49-F238E27FC236}">
                <a16:creationId xmlns:a16="http://schemas.microsoft.com/office/drawing/2014/main" xmlns="" id="{A625475E-05D1-4BE0-9368-B111B941EB44}"/>
              </a:ext>
            </a:extLst>
          </p:cNvPr>
          <p:cNvSpPr txBox="1">
            <a:spLocks/>
          </p:cNvSpPr>
          <p:nvPr/>
        </p:nvSpPr>
        <p:spPr>
          <a:xfrm>
            <a:off x="362942" y="1607890"/>
            <a:ext cx="11466115" cy="5687742"/>
          </a:xfrm>
          <a:prstGeom prst="rect">
            <a:avLst/>
          </a:prstGeom>
        </p:spPr>
        <p:txBody>
          <a:bodyPr vert="horz" lIns="109711" tIns="54856" rIns="109711" bIns="54856" rtlCol="0">
            <a:noAutofit/>
          </a:bodyPr>
          <a:lstStyle>
            <a:lvl1pPr marL="336592" indent="-336592"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1074449" indent="-241053"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249359" indent="-17491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Clr>
                <a:srgbClr val="0E1B8D"/>
              </a:buClr>
              <a:buFont typeface="Wingdings" panose="05000000000000000000" pitchFamily="2" charset="2"/>
              <a:buChar char="q"/>
            </a:pPr>
            <a:r>
              <a:rPr lang="en-GB" sz="1680" dirty="0"/>
              <a:t>Qualifications relating to Property, Plant and Equipment (PPE) and Intangible Assets</a:t>
            </a:r>
          </a:p>
          <a:p>
            <a:pPr lvl="1">
              <a:buClr>
                <a:srgbClr val="0E1B8D"/>
              </a:buClr>
              <a:buFont typeface="Wingdings" panose="05000000000000000000" pitchFamily="2" charset="2"/>
              <a:buChar char="q"/>
            </a:pPr>
            <a:r>
              <a:rPr lang="en-US" sz="1680" dirty="0"/>
              <a:t>A lot of work has taken place during the last year that creates the basis for addressing the current year qualification.</a:t>
            </a:r>
            <a:endParaRPr lang="en-GB" sz="1680" dirty="0"/>
          </a:p>
          <a:p>
            <a:pPr lvl="1">
              <a:buClr>
                <a:srgbClr val="0E1B8D"/>
              </a:buClr>
              <a:buFont typeface="Wingdings" panose="05000000000000000000" pitchFamily="2" charset="2"/>
              <a:buChar char="q"/>
            </a:pPr>
            <a:r>
              <a:rPr lang="en-US" sz="1680" dirty="0"/>
              <a:t>N</a:t>
            </a:r>
            <a:r>
              <a:rPr lang="en-GB" sz="1680" dirty="0"/>
              <a:t>ational Treasury have been consulted where necessary to assess technical application of complex accounting standard requirements and to provide technical opinions and assistance to the audit. </a:t>
            </a:r>
          </a:p>
          <a:p>
            <a:pPr lvl="1">
              <a:buClr>
                <a:srgbClr val="0E1B8D"/>
              </a:buClr>
              <a:buFont typeface="Wingdings" panose="05000000000000000000" pitchFamily="2" charset="2"/>
              <a:buChar char="q"/>
            </a:pPr>
            <a:r>
              <a:rPr lang="en-US" sz="1680" dirty="0"/>
              <a:t>W</a:t>
            </a:r>
            <a:r>
              <a:rPr lang="en-GB" sz="1680" dirty="0"/>
              <a:t>rite-ups and assessments will be improved and any input from National Treasury will be incorporated into the assessments. </a:t>
            </a:r>
          </a:p>
          <a:p>
            <a:pPr lvl="1">
              <a:buClr>
                <a:srgbClr val="0E1B8D"/>
              </a:buClr>
              <a:buFont typeface="Wingdings" panose="05000000000000000000" pitchFamily="2" charset="2"/>
              <a:buChar char="q"/>
            </a:pPr>
            <a:r>
              <a:rPr lang="en-US" sz="1680" dirty="0"/>
              <a:t>M</a:t>
            </a:r>
            <a:r>
              <a:rPr lang="en-GB" sz="1680" dirty="0"/>
              <a:t>anual reconciliations between Loss on disposal of assets and impairment have been performed to ensure that the two amounts are disclosed accurately. </a:t>
            </a:r>
          </a:p>
          <a:p>
            <a:pPr lvl="1">
              <a:buClr>
                <a:srgbClr val="0E1B8D"/>
              </a:buClr>
              <a:buFont typeface="Wingdings" panose="05000000000000000000" pitchFamily="2" charset="2"/>
              <a:buChar char="q"/>
            </a:pPr>
            <a:endParaRPr lang="en-GB" sz="1680" dirty="0"/>
          </a:p>
          <a:p>
            <a:pPr>
              <a:buClr>
                <a:srgbClr val="0E1B8D"/>
              </a:buClr>
              <a:buFont typeface="Wingdings" panose="05000000000000000000" pitchFamily="2" charset="2"/>
              <a:buChar char="q"/>
            </a:pPr>
            <a:r>
              <a:rPr lang="en-GB" sz="1680" dirty="0"/>
              <a:t>Revenue, Cost of Sales and Operational Expenditure</a:t>
            </a:r>
          </a:p>
          <a:p>
            <a:pPr lvl="1">
              <a:buClr>
                <a:srgbClr val="0E1B8D"/>
              </a:buClr>
              <a:buFont typeface="Wingdings" panose="05000000000000000000" pitchFamily="2" charset="2"/>
              <a:buChar char="q"/>
            </a:pPr>
            <a:r>
              <a:rPr lang="en-US" sz="1680" dirty="0"/>
              <a:t>Record keeping of documentation has been centralized. </a:t>
            </a:r>
          </a:p>
          <a:p>
            <a:pPr lvl="1">
              <a:buClr>
                <a:srgbClr val="0E1B8D"/>
              </a:buClr>
              <a:buFont typeface="Wingdings" panose="05000000000000000000" pitchFamily="2" charset="2"/>
              <a:buChar char="q"/>
            </a:pPr>
            <a:r>
              <a:rPr lang="en-US" sz="1680" dirty="0"/>
              <a:t>Cut-off for revenue and operating expenditure are being reviewed and controls have been implemented to address this.</a:t>
            </a:r>
          </a:p>
          <a:p>
            <a:pPr marL="403909" lvl="1" indent="0">
              <a:buClr>
                <a:srgbClr val="0E1B8D"/>
              </a:buClr>
              <a:buNone/>
            </a:pPr>
            <a:r>
              <a:rPr lang="en-US" sz="1680" dirty="0"/>
              <a:t> </a:t>
            </a:r>
          </a:p>
          <a:p>
            <a:pPr>
              <a:buClr>
                <a:srgbClr val="0E1B8D"/>
              </a:buClr>
              <a:buFont typeface="Wingdings" panose="05000000000000000000" pitchFamily="2" charset="2"/>
              <a:buChar char="q"/>
            </a:pPr>
            <a:r>
              <a:rPr lang="en-GB" sz="1680" dirty="0"/>
              <a:t>Incorrect Calculation of Commitment Balances </a:t>
            </a:r>
          </a:p>
          <a:p>
            <a:pPr lvl="1">
              <a:buClr>
                <a:srgbClr val="0E1B8D"/>
              </a:buClr>
              <a:buFont typeface="Wingdings" panose="05000000000000000000" pitchFamily="2" charset="2"/>
              <a:buChar char="q"/>
            </a:pPr>
            <a:r>
              <a:rPr lang="en-US" sz="1680" dirty="0"/>
              <a:t>System reports have been reviewed for accuracy and where necessary are being refined. </a:t>
            </a:r>
          </a:p>
          <a:p>
            <a:pPr lvl="1">
              <a:buClr>
                <a:srgbClr val="0E1B8D"/>
              </a:buClr>
              <a:buFont typeface="Wingdings" panose="05000000000000000000" pitchFamily="2" charset="2"/>
              <a:buChar char="q"/>
            </a:pPr>
            <a:endParaRPr lang="en-US" sz="1680" dirty="0"/>
          </a:p>
          <a:p>
            <a:pPr lvl="1">
              <a:buClr>
                <a:srgbClr val="0E1B8D"/>
              </a:buClr>
              <a:buFont typeface="Wingdings" panose="05000000000000000000" pitchFamily="2" charset="2"/>
              <a:buChar char="q"/>
            </a:pPr>
            <a:endParaRPr lang="en-ZA" sz="1680" dirty="0"/>
          </a:p>
          <a:p>
            <a:pPr lvl="1">
              <a:buClr>
                <a:srgbClr val="0E1B8D"/>
              </a:buClr>
              <a:buFont typeface="Wingdings" panose="05000000000000000000" pitchFamily="2" charset="2"/>
              <a:buChar char="q"/>
            </a:pPr>
            <a:endParaRPr lang="en-GB" sz="1680" dirty="0"/>
          </a:p>
          <a:p>
            <a:pPr lvl="1">
              <a:buClr>
                <a:srgbClr val="0E1B8D"/>
              </a:buClr>
              <a:buFont typeface="Wingdings" panose="05000000000000000000" pitchFamily="2" charset="2"/>
              <a:buChar char="q"/>
            </a:pPr>
            <a:endParaRPr lang="en-ZA" sz="1680" dirty="0"/>
          </a:p>
          <a:p>
            <a:pPr>
              <a:buClr>
                <a:srgbClr val="0E1B8D"/>
              </a:buClr>
              <a:buFont typeface="Wingdings" panose="05000000000000000000" pitchFamily="2" charset="2"/>
              <a:buChar char="q"/>
            </a:pPr>
            <a:endParaRPr lang="en-ZA" sz="1680" dirty="0"/>
          </a:p>
        </p:txBody>
      </p:sp>
      <p:sp>
        <p:nvSpPr>
          <p:cNvPr id="5" name="TextBox 4">
            <a:extLst>
              <a:ext uri="{FF2B5EF4-FFF2-40B4-BE49-F238E27FC236}">
                <a16:creationId xmlns:a16="http://schemas.microsoft.com/office/drawing/2014/main" xmlns="" id="{5003E8F4-264A-6103-CDD5-8EDB125F9E89}"/>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309753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2CD6423-8E82-4053-A2C4-C39AC13F5F84}"/>
              </a:ext>
            </a:extLst>
          </p:cNvPr>
          <p:cNvSpPr/>
          <p:nvPr/>
        </p:nvSpPr>
        <p:spPr>
          <a:xfrm>
            <a:off x="466725" y="1003371"/>
            <a:ext cx="10887610" cy="535531"/>
          </a:xfrm>
          <a:prstGeom prst="rect">
            <a:avLst/>
          </a:prstGeom>
        </p:spPr>
        <p:txBody>
          <a:bodyPr wrap="square">
            <a:spAutoFit/>
          </a:bodyPr>
          <a:lstStyle/>
          <a:p>
            <a:pPr lvl="0" fontAlgn="base">
              <a:spcBef>
                <a:spcPct val="0"/>
              </a:spcBef>
              <a:spcAft>
                <a:spcPct val="0"/>
              </a:spcAft>
            </a:pPr>
            <a:r>
              <a:rPr lang="en-US" sz="2880" b="1" dirty="0">
                <a:solidFill>
                  <a:srgbClr val="0E1B8D"/>
                </a:solidFill>
                <a:latin typeface="+mj-lt"/>
                <a:ea typeface="+mj-ea"/>
                <a:cs typeface="Segoe UI Semibold" panose="020B0702040204020203" pitchFamily="34" charset="0"/>
              </a:rPr>
              <a:t>Specific Qualification Areas</a:t>
            </a:r>
          </a:p>
        </p:txBody>
      </p:sp>
      <p:sp>
        <p:nvSpPr>
          <p:cNvPr id="3" name="Content Placeholder 4">
            <a:extLst>
              <a:ext uri="{FF2B5EF4-FFF2-40B4-BE49-F238E27FC236}">
                <a16:creationId xmlns:a16="http://schemas.microsoft.com/office/drawing/2014/main" xmlns="" id="{A625475E-05D1-4BE0-9368-B111B941EB44}"/>
              </a:ext>
            </a:extLst>
          </p:cNvPr>
          <p:cNvSpPr txBox="1">
            <a:spLocks/>
          </p:cNvSpPr>
          <p:nvPr/>
        </p:nvSpPr>
        <p:spPr>
          <a:xfrm>
            <a:off x="362942" y="1607890"/>
            <a:ext cx="11466115" cy="5687742"/>
          </a:xfrm>
          <a:prstGeom prst="rect">
            <a:avLst/>
          </a:prstGeom>
        </p:spPr>
        <p:txBody>
          <a:bodyPr vert="horz" lIns="109711" tIns="54856" rIns="109711" bIns="54856" rtlCol="0">
            <a:noAutofit/>
          </a:bodyPr>
          <a:lstStyle>
            <a:lvl1pPr marL="336592" indent="-336592"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1074449" indent="-241053"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249359" indent="-17491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Clr>
                <a:srgbClr val="0E1B8D"/>
              </a:buClr>
              <a:buFont typeface="Wingdings" panose="05000000000000000000" pitchFamily="2" charset="2"/>
              <a:buChar char="q"/>
            </a:pPr>
            <a:r>
              <a:rPr lang="en-GB" sz="1800" dirty="0"/>
              <a:t>Trade Receivables</a:t>
            </a:r>
          </a:p>
          <a:p>
            <a:pPr lvl="1">
              <a:buClr>
                <a:srgbClr val="0E1B8D"/>
              </a:buClr>
              <a:buFont typeface="Wingdings" panose="05000000000000000000" pitchFamily="2" charset="2"/>
              <a:buChar char="q"/>
            </a:pPr>
            <a:r>
              <a:rPr lang="en-US" sz="1800" dirty="0"/>
              <a:t>Differences were identified between the debtors confirmation send to the AG directly to customers and the balance as per SITA’s records. Many customers also did not respond to debtors confirmations. </a:t>
            </a:r>
          </a:p>
          <a:p>
            <a:pPr lvl="1">
              <a:buClr>
                <a:srgbClr val="0E1B8D"/>
              </a:buClr>
              <a:buFont typeface="Wingdings" panose="05000000000000000000" pitchFamily="2" charset="2"/>
              <a:buChar char="q"/>
            </a:pPr>
            <a:r>
              <a:rPr lang="en-US" sz="1800" dirty="0"/>
              <a:t>Customers work on cash basis of accounting and many customers only confirmed balances captured in their system for payment and in many instances signed off on the billing subsequent to year-end and also paid undisputed amounts.</a:t>
            </a:r>
          </a:p>
          <a:p>
            <a:pPr lvl="1">
              <a:buClr>
                <a:srgbClr val="0E1B8D"/>
              </a:buClr>
              <a:buFont typeface="Wingdings" panose="05000000000000000000" pitchFamily="2" charset="2"/>
              <a:buChar char="q"/>
            </a:pPr>
            <a:r>
              <a:rPr lang="en-US" sz="1800" dirty="0"/>
              <a:t>Management will confirm balances with customers at year-end and reconcile any balances using support for services delivered. </a:t>
            </a:r>
          </a:p>
          <a:p>
            <a:pPr lvl="1">
              <a:buClr>
                <a:srgbClr val="0E1B8D"/>
              </a:buClr>
              <a:buFont typeface="Wingdings" panose="05000000000000000000" pitchFamily="2" charset="2"/>
              <a:buChar char="q"/>
            </a:pPr>
            <a:endParaRPr lang="en-US" sz="1800" dirty="0"/>
          </a:p>
          <a:p>
            <a:pPr>
              <a:buClr>
                <a:srgbClr val="0E1B8D"/>
              </a:buClr>
              <a:buFont typeface="Wingdings" panose="05000000000000000000" pitchFamily="2" charset="2"/>
              <a:buChar char="q"/>
            </a:pPr>
            <a:r>
              <a:rPr lang="en-US" sz="1800" dirty="0"/>
              <a:t>Cash Flow Statement</a:t>
            </a:r>
          </a:p>
          <a:p>
            <a:pPr lvl="1">
              <a:buClr>
                <a:srgbClr val="0E1B8D"/>
              </a:buClr>
              <a:buFont typeface="Wingdings" panose="05000000000000000000" pitchFamily="2" charset="2"/>
              <a:buChar char="q"/>
            </a:pPr>
            <a:r>
              <a:rPr lang="en-US" sz="1800" dirty="0"/>
              <a:t>System cash flow reports have been refined to support amounts included in the cash flow statement and these reports are reviewed monthly. </a:t>
            </a:r>
          </a:p>
          <a:p>
            <a:pPr lvl="1">
              <a:buClr>
                <a:srgbClr val="0E1B8D"/>
              </a:buClr>
              <a:buFont typeface="Wingdings" panose="05000000000000000000" pitchFamily="2" charset="2"/>
              <a:buChar char="q"/>
            </a:pPr>
            <a:endParaRPr lang="en-GB" sz="1800" dirty="0"/>
          </a:p>
          <a:p>
            <a:pPr>
              <a:buClr>
                <a:srgbClr val="0E1B8D"/>
              </a:buClr>
              <a:buFont typeface="Wingdings" panose="05000000000000000000" pitchFamily="2" charset="2"/>
              <a:buChar char="q"/>
            </a:pPr>
            <a:r>
              <a:rPr lang="en-ZA" sz="1800" dirty="0"/>
              <a:t>Income Tax</a:t>
            </a:r>
          </a:p>
          <a:p>
            <a:pPr lvl="1">
              <a:buClr>
                <a:srgbClr val="0E1B8D"/>
              </a:buClr>
              <a:buFont typeface="Wingdings" panose="05000000000000000000" pitchFamily="2" charset="2"/>
              <a:buChar char="q"/>
            </a:pPr>
            <a:r>
              <a:rPr lang="en-ZA" sz="1800" dirty="0"/>
              <a:t>Mostly related to the qualification on assets.</a:t>
            </a:r>
          </a:p>
          <a:p>
            <a:pPr lvl="1">
              <a:buClr>
                <a:srgbClr val="0E1B8D"/>
              </a:buClr>
              <a:buFont typeface="Wingdings" panose="05000000000000000000" pitchFamily="2" charset="2"/>
              <a:buChar char="q"/>
            </a:pPr>
            <a:endParaRPr lang="en-US" sz="1680" dirty="0"/>
          </a:p>
          <a:p>
            <a:pPr lvl="1">
              <a:buClr>
                <a:srgbClr val="0E1B8D"/>
              </a:buClr>
              <a:buFont typeface="Wingdings" panose="05000000000000000000" pitchFamily="2" charset="2"/>
              <a:buChar char="q"/>
            </a:pPr>
            <a:endParaRPr lang="en-ZA" sz="1680" dirty="0"/>
          </a:p>
          <a:p>
            <a:pPr lvl="1">
              <a:buClr>
                <a:srgbClr val="0E1B8D"/>
              </a:buClr>
              <a:buFont typeface="Wingdings" panose="05000000000000000000" pitchFamily="2" charset="2"/>
              <a:buChar char="q"/>
            </a:pPr>
            <a:endParaRPr lang="en-GB" sz="1680" dirty="0"/>
          </a:p>
          <a:p>
            <a:pPr lvl="1">
              <a:buClr>
                <a:srgbClr val="0E1B8D"/>
              </a:buClr>
              <a:buFont typeface="Wingdings" panose="05000000000000000000" pitchFamily="2" charset="2"/>
              <a:buChar char="q"/>
            </a:pPr>
            <a:endParaRPr lang="en-ZA" sz="1680" dirty="0"/>
          </a:p>
          <a:p>
            <a:pPr>
              <a:buClr>
                <a:srgbClr val="0E1B8D"/>
              </a:buClr>
              <a:buFont typeface="Wingdings" panose="05000000000000000000" pitchFamily="2" charset="2"/>
              <a:buChar char="q"/>
            </a:pPr>
            <a:endParaRPr lang="en-ZA" sz="1680" dirty="0"/>
          </a:p>
        </p:txBody>
      </p:sp>
      <p:sp>
        <p:nvSpPr>
          <p:cNvPr id="5" name="TextBox 4">
            <a:extLst>
              <a:ext uri="{FF2B5EF4-FFF2-40B4-BE49-F238E27FC236}">
                <a16:creationId xmlns:a16="http://schemas.microsoft.com/office/drawing/2014/main" xmlns="" id="{5003E8F4-264A-6103-CDD5-8EDB125F9E89}"/>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361857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FBD89-FBF0-4090-8F87-7586970DCD1A}"/>
              </a:ext>
            </a:extLst>
          </p:cNvPr>
          <p:cNvSpPr>
            <a:spLocks noGrp="1"/>
          </p:cNvSpPr>
          <p:nvPr>
            <p:ph type="title"/>
          </p:nvPr>
        </p:nvSpPr>
        <p:spPr>
          <a:xfrm>
            <a:off x="628650" y="949779"/>
            <a:ext cx="10515600" cy="569459"/>
          </a:xfrm>
        </p:spPr>
        <p:txBody>
          <a:bodyPr/>
          <a:lstStyle/>
          <a:p>
            <a:r>
              <a:rPr lang="en-US" sz="2400" dirty="0">
                <a:solidFill>
                  <a:schemeClr val="accent1">
                    <a:lumMod val="75000"/>
                  </a:schemeClr>
                </a:solidFill>
              </a:rPr>
              <a:t>Irregular Expenditure</a:t>
            </a:r>
            <a:endParaRPr lang="en-ZA" sz="24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DEC2B595-F5C2-4114-8E08-9B88B824A087}"/>
              </a:ext>
            </a:extLst>
          </p:cNvPr>
          <p:cNvSpPr>
            <a:spLocks noGrp="1"/>
          </p:cNvSpPr>
          <p:nvPr>
            <p:ph idx="1"/>
          </p:nvPr>
        </p:nvSpPr>
        <p:spPr>
          <a:xfrm>
            <a:off x="264000" y="1405958"/>
            <a:ext cx="11664000" cy="5458207"/>
          </a:xfrm>
        </p:spPr>
        <p:txBody>
          <a:bodyPr>
            <a:normAutofit/>
          </a:bodyPr>
          <a:lstStyle/>
          <a:p>
            <a:pPr marL="0" indent="0">
              <a:spcBef>
                <a:spcPts val="1440"/>
              </a:spcBef>
              <a:buClr>
                <a:srgbClr val="0E1B8D"/>
              </a:buClr>
              <a:buNone/>
            </a:pPr>
            <a:r>
              <a:rPr lang="en-US" sz="1680" dirty="0"/>
              <a:t>During the 2021/22 financial year, Irregular Expenditure decreased from R820million incurred during the 2020/21 financial year to  R282million incurred in the 2021/22 financial year. Of this amount R247million was continuing irregular expenditure identified in the prior year, mainly relating to access links. </a:t>
            </a:r>
          </a:p>
          <a:p>
            <a:pPr marL="0" indent="0" algn="just">
              <a:buNone/>
            </a:pPr>
            <a:r>
              <a:rPr lang="en-US" sz="1680" kern="0" dirty="0">
                <a:solidFill>
                  <a:srgbClr val="000000"/>
                </a:solidFill>
                <a:cs typeface="Arial" pitchFamily="34" charset="0"/>
              </a:rPr>
              <a:t>SITA implemented the following remedial actions to address the controls deficiencies highlighted during the clean-up process and noted by PP:</a:t>
            </a:r>
          </a:p>
          <a:p>
            <a:pPr algn="just">
              <a:buClr>
                <a:srgbClr val="0E1B8D"/>
              </a:buClr>
              <a:buFont typeface="Wingdings" pitchFamily="2" charset="2"/>
              <a:buChar char="q"/>
            </a:pPr>
            <a:r>
              <a:rPr lang="en-US" sz="1680" kern="0" dirty="0">
                <a:solidFill>
                  <a:srgbClr val="000000"/>
                </a:solidFill>
                <a:cs typeface="Arial" pitchFamily="34" charset="0"/>
              </a:rPr>
              <a:t>Restructured SITA and filled all critical positions including capacitating the SCM division;</a:t>
            </a:r>
          </a:p>
          <a:p>
            <a:pPr algn="just">
              <a:buClr>
                <a:srgbClr val="0E1B8D"/>
              </a:buClr>
              <a:buFont typeface="Wingdings" pitchFamily="2" charset="2"/>
              <a:buChar char="q"/>
            </a:pPr>
            <a:r>
              <a:rPr lang="en-US" sz="1680" kern="0" dirty="0">
                <a:solidFill>
                  <a:srgbClr val="000000"/>
                </a:solidFill>
                <a:cs typeface="Arial" pitchFamily="34" charset="0"/>
              </a:rPr>
              <a:t>Restructured the then Bid Committees and allocated most senior employees on the various Bid Adjudication Committees (BAC);</a:t>
            </a:r>
          </a:p>
          <a:p>
            <a:pPr algn="just">
              <a:buClr>
                <a:srgbClr val="0E1B8D"/>
              </a:buClr>
              <a:buFont typeface="Wingdings" pitchFamily="2" charset="2"/>
              <a:buChar char="q"/>
            </a:pPr>
            <a:r>
              <a:rPr lang="en-US" sz="1680" kern="0" dirty="0">
                <a:solidFill>
                  <a:srgbClr val="000000"/>
                </a:solidFill>
                <a:cs typeface="Arial" pitchFamily="34" charset="0"/>
              </a:rPr>
              <a:t>Bid specifications are now approved by the BAC before publication to eliminate instances of bid cancellations and cases of corruption;</a:t>
            </a:r>
          </a:p>
          <a:p>
            <a:pPr algn="just">
              <a:buClr>
                <a:srgbClr val="0E1B8D"/>
              </a:buClr>
              <a:buFont typeface="Wingdings" pitchFamily="2" charset="2"/>
              <a:buChar char="q"/>
            </a:pPr>
            <a:r>
              <a:rPr lang="en-US" sz="1680" kern="0" dirty="0">
                <a:solidFill>
                  <a:srgbClr val="000000"/>
                </a:solidFill>
                <a:cs typeface="Arial" pitchFamily="34" charset="0"/>
              </a:rPr>
              <a:t>All bid above R10 million are subject to probity audit by SITA’s Internal Audit and external audit service providers;</a:t>
            </a:r>
          </a:p>
          <a:p>
            <a:pPr algn="just">
              <a:buClr>
                <a:srgbClr val="0E1B8D"/>
              </a:buClr>
              <a:buFont typeface="Wingdings" pitchFamily="2" charset="2"/>
              <a:buChar char="q"/>
            </a:pPr>
            <a:r>
              <a:rPr lang="en-US" sz="1680" kern="0" dirty="0">
                <a:solidFill>
                  <a:srgbClr val="000000"/>
                </a:solidFill>
                <a:cs typeface="Arial" pitchFamily="34" charset="0"/>
              </a:rPr>
              <a:t> All SCM employees and SCM role players are receiving on-going training pertaining to SCM critical prescripts;</a:t>
            </a:r>
          </a:p>
          <a:p>
            <a:pPr algn="just">
              <a:buClr>
                <a:srgbClr val="0E1B8D"/>
              </a:buClr>
              <a:buFont typeface="Wingdings" pitchFamily="2" charset="2"/>
              <a:buChar char="q"/>
            </a:pPr>
            <a:r>
              <a:rPr lang="en-US" sz="1680" kern="0" dirty="0">
                <a:solidFill>
                  <a:srgbClr val="000000"/>
                </a:solidFill>
                <a:cs typeface="Arial" pitchFamily="34" charset="0"/>
              </a:rPr>
              <a:t>Implemented SCM documents management system (SharePoint) where all bids documents and Tender </a:t>
            </a:r>
            <a:r>
              <a:rPr lang="en-US" sz="1680" kern="0" dirty="0" err="1">
                <a:solidFill>
                  <a:srgbClr val="000000"/>
                </a:solidFill>
                <a:cs typeface="Arial" pitchFamily="34" charset="0"/>
              </a:rPr>
              <a:t>Masterfiles</a:t>
            </a:r>
            <a:r>
              <a:rPr lang="en-US" sz="1680" kern="0" dirty="0">
                <a:solidFill>
                  <a:srgbClr val="000000"/>
                </a:solidFill>
                <a:cs typeface="Arial" pitchFamily="34" charset="0"/>
              </a:rPr>
              <a:t> are stored to circumvent limitation of scope audit findings and unnecessary delays in the investigations (if any);</a:t>
            </a:r>
          </a:p>
          <a:p>
            <a:pPr algn="just">
              <a:buClr>
                <a:srgbClr val="0E1B8D"/>
              </a:buClr>
              <a:buFont typeface="Wingdings" pitchFamily="2" charset="2"/>
              <a:buChar char="q"/>
            </a:pPr>
            <a:r>
              <a:rPr lang="en-US" sz="1680" kern="0" dirty="0">
                <a:solidFill>
                  <a:srgbClr val="000000"/>
                </a:solidFill>
                <a:cs typeface="Arial" pitchFamily="34" charset="0"/>
              </a:rPr>
              <a:t>Improved Loss Control Committee (LCC) operations to ensure that proper consequence management is implemented against any employees who are impacted on Irregular, Fruitless and Wasteful expenditure  (IFWE);</a:t>
            </a:r>
          </a:p>
          <a:p>
            <a:pPr algn="just">
              <a:buClr>
                <a:srgbClr val="0E1B8D"/>
              </a:buClr>
              <a:buFont typeface="Wingdings" pitchFamily="2" charset="2"/>
              <a:buChar char="q"/>
            </a:pPr>
            <a:r>
              <a:rPr lang="en-US" sz="1680" kern="0" dirty="0">
                <a:solidFill>
                  <a:srgbClr val="000000"/>
                </a:solidFill>
                <a:cs typeface="Arial" pitchFamily="34" charset="0"/>
              </a:rPr>
              <a:t>Implemented strategies to curb cases of continuing Irregular expenditure, especially Data Links contracts, which is a main contributor to the Irregular expenditure book.</a:t>
            </a:r>
          </a:p>
          <a:p>
            <a:pPr>
              <a:spcBef>
                <a:spcPts val="1440"/>
              </a:spcBef>
            </a:pPr>
            <a:endParaRPr lang="en-GB" sz="1680" dirty="0"/>
          </a:p>
          <a:p>
            <a:endParaRPr lang="en-ZA" sz="1680" dirty="0"/>
          </a:p>
        </p:txBody>
      </p:sp>
      <p:sp>
        <p:nvSpPr>
          <p:cNvPr id="4" name="TextBox 3">
            <a:extLst>
              <a:ext uri="{FF2B5EF4-FFF2-40B4-BE49-F238E27FC236}">
                <a16:creationId xmlns:a16="http://schemas.microsoft.com/office/drawing/2014/main" xmlns="" id="{C00C2DDC-BCFF-2E89-4863-75A3A953EA79}"/>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46439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Material Audit findings</a:t>
            </a:r>
            <a:endParaRPr lang="en-ZA" sz="2400" dirty="0">
              <a:solidFill>
                <a:schemeClr val="accent1">
                  <a:lumMod val="75000"/>
                </a:schemeClr>
              </a:solidFill>
            </a:endParaRP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0" indent="0">
              <a:buNone/>
            </a:pPr>
            <a:r>
              <a:rPr lang="en-US" sz="1680" dirty="0">
                <a:cs typeface="Segoe UI Light" panose="020B0502040204020203" pitchFamily="34" charset="0"/>
              </a:rPr>
              <a:t>Blue Turtle</a:t>
            </a:r>
            <a:endParaRPr lang="en-ZA" sz="1680" dirty="0">
              <a:cs typeface="Segoe UI Light" panose="020B0502040204020203" pitchFamily="34" charset="0"/>
            </a:endParaRPr>
          </a:p>
          <a:p>
            <a:pPr>
              <a:buClr>
                <a:srgbClr val="0E1B8D"/>
              </a:buClr>
              <a:buFont typeface="Wingdings" panose="05000000000000000000" pitchFamily="2" charset="2"/>
              <a:buChar char="q"/>
            </a:pPr>
            <a:r>
              <a:rPr lang="en-US" sz="1680" dirty="0">
                <a:cs typeface="Segoe UI Light" panose="020B0502040204020203" pitchFamily="34" charset="0"/>
              </a:rPr>
              <a:t>SITA and Blue Turtle are waiting for an arbitration award. </a:t>
            </a:r>
          </a:p>
          <a:p>
            <a:pPr>
              <a:buClr>
                <a:srgbClr val="0E1B8D"/>
              </a:buClr>
              <a:buFont typeface="Wingdings" panose="05000000000000000000" pitchFamily="2" charset="2"/>
              <a:buChar char="q"/>
            </a:pPr>
            <a:r>
              <a:rPr lang="en-US" sz="1680" dirty="0">
                <a:cs typeface="Segoe UI Light" panose="020B0502040204020203" pitchFamily="34" charset="0"/>
              </a:rPr>
              <a:t>Blue Turtle is claiming an amount of approximately R9m being for the remaining amount of the 99000 licences. </a:t>
            </a:r>
          </a:p>
          <a:p>
            <a:pPr>
              <a:buClr>
                <a:srgbClr val="0E1B8D"/>
              </a:buClr>
              <a:buFont typeface="Wingdings" panose="05000000000000000000" pitchFamily="2" charset="2"/>
              <a:buChar char="q"/>
            </a:pPr>
            <a:r>
              <a:rPr lang="en-US" sz="1680" dirty="0"/>
              <a:t>SITA defended the matter as if of the view that according the agreement it will only pay licence per user. In addition SITA issued a counter claim </a:t>
            </a:r>
            <a:r>
              <a:rPr lang="en-GB" sz="1680" dirty="0"/>
              <a:t>in an amount of R13m </a:t>
            </a:r>
            <a:r>
              <a:rPr lang="en-US" sz="1680" dirty="0"/>
              <a:t>for licences that were paid for but not used. </a:t>
            </a:r>
          </a:p>
          <a:p>
            <a:pPr>
              <a:buClr>
                <a:srgbClr val="0E1B8D"/>
              </a:buClr>
              <a:buFont typeface="Wingdings" panose="05000000000000000000" pitchFamily="2" charset="2"/>
              <a:buChar char="q"/>
            </a:pPr>
            <a:r>
              <a:rPr lang="en-US" sz="1680" dirty="0"/>
              <a:t>SITA to charge employees that were responsible.</a:t>
            </a:r>
            <a:endParaRPr lang="en-ZA" sz="1680" dirty="0"/>
          </a:p>
          <a:p>
            <a:pPr>
              <a:buClr>
                <a:srgbClr val="0E1B8D"/>
              </a:buClr>
              <a:buFont typeface="Wingdings" panose="05000000000000000000" pitchFamily="2" charset="2"/>
              <a:buChar char="q"/>
            </a:pPr>
            <a:endParaRPr lang="en-ZA" sz="1680" dirty="0">
              <a:cs typeface="Segoe UI Light" panose="020B0502040204020203" pitchFamily="34" charset="0"/>
            </a:endParaRPr>
          </a:p>
          <a:p>
            <a:pPr marL="0" indent="0">
              <a:buNone/>
            </a:pPr>
            <a:r>
              <a:rPr lang="en-US" sz="1680" dirty="0">
                <a:cs typeface="Segoe UI Light" panose="020B0502040204020203" pitchFamily="34" charset="0"/>
              </a:rPr>
              <a:t>Tradezone</a:t>
            </a:r>
            <a:endParaRPr lang="en-ZA" sz="1680" dirty="0">
              <a:cs typeface="Segoe UI Light" panose="020B0502040204020203" pitchFamily="34" charset="0"/>
            </a:endParaRPr>
          </a:p>
          <a:p>
            <a:pPr>
              <a:buClr>
                <a:srgbClr val="0E1B8D"/>
              </a:buClr>
              <a:buFont typeface="Wingdings" panose="05000000000000000000" pitchFamily="2" charset="2"/>
              <a:buChar char="q"/>
            </a:pPr>
            <a:r>
              <a:rPr lang="en-US" sz="1680" dirty="0">
                <a:cs typeface="Segoe UI Light" panose="020B0502040204020203" pitchFamily="34" charset="0"/>
              </a:rPr>
              <a:t>SITA issued an application to recover fruitless and wasteful expenditures incurred as a result of monies paid and advanced to Trade zone for SMME conference which never materialized. </a:t>
            </a:r>
          </a:p>
          <a:p>
            <a:pPr>
              <a:buClr>
                <a:srgbClr val="0E1B8D"/>
              </a:buClr>
              <a:buFont typeface="Wingdings" panose="05000000000000000000" pitchFamily="2" charset="2"/>
              <a:buChar char="q"/>
            </a:pPr>
            <a:r>
              <a:rPr lang="en-US" sz="1680" dirty="0">
                <a:cs typeface="Segoe UI Light" panose="020B0502040204020203" pitchFamily="34" charset="0"/>
              </a:rPr>
              <a:t>Tradezone is currently defending the matter</a:t>
            </a:r>
            <a:r>
              <a:rPr lang="en-GB" sz="1680" dirty="0">
                <a:cs typeface="Segoe UI Light" panose="020B0502040204020203" pitchFamily="34" charset="0"/>
              </a:rPr>
              <a:t>, but have failed to file answering affidavit. SITA is considering applying for a default judgment against Tradezone</a:t>
            </a:r>
            <a:r>
              <a:rPr lang="en-US" sz="1680" dirty="0">
                <a:cs typeface="Segoe UI Light" panose="020B0502040204020203" pitchFamily="34" charset="0"/>
              </a:rPr>
              <a:t>. </a:t>
            </a:r>
          </a:p>
          <a:p>
            <a:pPr>
              <a:buClr>
                <a:srgbClr val="0E1B8D"/>
              </a:buClr>
              <a:buFont typeface="Wingdings" panose="05000000000000000000" pitchFamily="2" charset="2"/>
              <a:buChar char="q"/>
            </a:pPr>
            <a:r>
              <a:rPr lang="en-GB" sz="1680" dirty="0">
                <a:cs typeface="Segoe UI Light" panose="020B0502040204020203" pitchFamily="34" charset="0"/>
              </a:rPr>
              <a:t>SITA through its attorneys, appointed a tracing agent to trace the whereabout of former SITA employees with a view of serving the application.</a:t>
            </a: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56320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Background on audit action plan</a:t>
            </a:r>
            <a:endParaRPr lang="en-ZA" sz="2400" dirty="0">
              <a:solidFill>
                <a:schemeClr val="accent1">
                  <a:lumMod val="75000"/>
                </a:schemeClr>
              </a:solidFill>
            </a:endParaRP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03204" y="1768891"/>
            <a:ext cx="10513957" cy="5089109"/>
          </a:xfrm>
        </p:spPr>
        <p:txBody>
          <a:bodyPr>
            <a:noAutofit/>
          </a:bodyPr>
          <a:lstStyle/>
          <a:p>
            <a:pPr marL="0" indent="0">
              <a:buNone/>
            </a:pPr>
            <a:r>
              <a:rPr lang="en-GB" sz="1400" dirty="0"/>
              <a:t>SITA received a financially qualified audit report with findings on compliance with applicable legislation The following issues contributed to the qualification areas:</a:t>
            </a:r>
          </a:p>
          <a:p>
            <a:pPr>
              <a:buClr>
                <a:srgbClr val="0E1B8D"/>
              </a:buClr>
              <a:buFont typeface="Wingdings" panose="05000000000000000000" pitchFamily="2" charset="2"/>
              <a:buChar char="q"/>
            </a:pPr>
            <a:r>
              <a:rPr lang="en-US" sz="1400" dirty="0"/>
              <a:t>Late finalization of the previous audit had a ripple effect on the preparation of financial statements as well as the possibility of an interim audit</a:t>
            </a:r>
          </a:p>
          <a:p>
            <a:pPr lvl="1">
              <a:buClr>
                <a:srgbClr val="0E1B8D"/>
              </a:buClr>
              <a:buFont typeface="Wingdings" panose="05000000000000000000" pitchFamily="2" charset="2"/>
              <a:buChar char="q"/>
            </a:pPr>
            <a:r>
              <a:rPr lang="en-US" sz="1400" dirty="0"/>
              <a:t>Time was the biggest challenge given the nature of the different findings.</a:t>
            </a:r>
          </a:p>
          <a:p>
            <a:pPr lvl="1">
              <a:spcBef>
                <a:spcPts val="300"/>
              </a:spcBef>
              <a:buClr>
                <a:srgbClr val="0E1B8D"/>
              </a:buClr>
              <a:buFont typeface="Wingdings" panose="05000000000000000000" pitchFamily="2" charset="2"/>
              <a:buChar char="q"/>
            </a:pPr>
            <a:r>
              <a:rPr lang="en-US" sz="1400" dirty="0"/>
              <a:t>The time challenges relate to both the preparation for and submission of the financial statements as well as the short time available to the Auditor-General of South Africa (AG) to audit voluminous information as an interim audit was not possible.  This limited discussions between Management and the AG.</a:t>
            </a:r>
          </a:p>
          <a:p>
            <a:pPr lvl="1">
              <a:spcBef>
                <a:spcPts val="300"/>
              </a:spcBef>
              <a:buClr>
                <a:srgbClr val="0E1B8D"/>
              </a:buClr>
              <a:buFont typeface="Wingdings" panose="05000000000000000000" pitchFamily="2" charset="2"/>
              <a:buChar char="q"/>
            </a:pPr>
            <a:r>
              <a:rPr lang="en-US" sz="1400" dirty="0"/>
              <a:t>As the audit was finalized earlier, the timing of activities has been normalized and is likely to have a positive impact on the audit outcome going forward. </a:t>
            </a:r>
          </a:p>
          <a:p>
            <a:pPr>
              <a:buClr>
                <a:srgbClr val="0E1B8D"/>
              </a:buClr>
              <a:buFont typeface="Wingdings" panose="05000000000000000000" pitchFamily="2" charset="2"/>
              <a:buChar char="q"/>
            </a:pPr>
            <a:r>
              <a:rPr lang="en-US" sz="1400" dirty="0"/>
              <a:t>Staff training</a:t>
            </a:r>
          </a:p>
          <a:p>
            <a:pPr lvl="1">
              <a:buClr>
                <a:srgbClr val="0E1B8D"/>
              </a:buClr>
              <a:buFont typeface="Wingdings" panose="05000000000000000000" pitchFamily="2" charset="2"/>
              <a:buChar char="q"/>
            </a:pPr>
            <a:r>
              <a:rPr lang="en-US" sz="1400" dirty="0"/>
              <a:t>Only a very small compliment in Finance is up to date with Generally </a:t>
            </a:r>
            <a:r>
              <a:rPr lang="en-US" sz="1400" dirty="0" err="1"/>
              <a:t>Recognised</a:t>
            </a:r>
            <a:r>
              <a:rPr lang="en-US" sz="1400" dirty="0"/>
              <a:t> Accounting Practice standards (GRAP).</a:t>
            </a:r>
          </a:p>
          <a:p>
            <a:pPr lvl="1">
              <a:spcBef>
                <a:spcPts val="300"/>
              </a:spcBef>
              <a:buClr>
                <a:srgbClr val="0E1B8D"/>
              </a:buClr>
              <a:buFont typeface="Wingdings" panose="05000000000000000000" pitchFamily="2" charset="2"/>
              <a:buChar char="q"/>
            </a:pPr>
            <a:r>
              <a:rPr lang="en-US" sz="1400" dirty="0"/>
              <a:t>Training will be rolled out to all finance staff on key GRAP standards.</a:t>
            </a:r>
          </a:p>
          <a:p>
            <a:pPr lvl="1">
              <a:spcBef>
                <a:spcPts val="300"/>
              </a:spcBef>
              <a:buClr>
                <a:srgbClr val="0E1B8D"/>
              </a:buClr>
              <a:buFont typeface="Wingdings" panose="05000000000000000000" pitchFamily="2" charset="2"/>
              <a:buChar char="q"/>
            </a:pPr>
            <a:r>
              <a:rPr lang="en-US" sz="1400" dirty="0"/>
              <a:t>With the recent interactions with the Finance management team it became apparent there is a need to engage further on the assertions made to audit when presenting the financial statements for audit.  A session was held with the Finance management team to take them through the requirements of focusing on key controls and assertions. </a:t>
            </a:r>
          </a:p>
          <a:p>
            <a:pPr>
              <a:buClr>
                <a:srgbClr val="0E1B8D"/>
              </a:buClr>
              <a:buFont typeface="Wingdings" panose="05000000000000000000" pitchFamily="2" charset="2"/>
              <a:buChar char="q"/>
            </a:pPr>
            <a:r>
              <a:rPr lang="en-US" sz="1400" dirty="0"/>
              <a:t>System challenges</a:t>
            </a:r>
          </a:p>
          <a:p>
            <a:pPr lvl="1">
              <a:buClr>
                <a:srgbClr val="0E1B8D"/>
              </a:buClr>
              <a:buFont typeface="Wingdings" panose="05000000000000000000" pitchFamily="2" charset="2"/>
              <a:buChar char="q"/>
            </a:pPr>
            <a:r>
              <a:rPr lang="en-US" sz="1400" dirty="0"/>
              <a:t>System needs to be enhanced to ensure that it is aligned to GRAP requirements and to new developments in GRAP. </a:t>
            </a:r>
          </a:p>
          <a:p>
            <a:pPr lvl="1">
              <a:buClr>
                <a:srgbClr val="0E1B8D"/>
              </a:buClr>
              <a:buFont typeface="Wingdings" panose="05000000000000000000" pitchFamily="2" charset="2"/>
              <a:buChar char="q"/>
            </a:pPr>
            <a:r>
              <a:rPr lang="en-US" sz="1400" dirty="0"/>
              <a:t>For the 2022/23 financial year system related risks will be mitigated by manual controls. </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399115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Background on audit action plan</a:t>
            </a:r>
            <a:endParaRPr lang="en-ZA" sz="2400" dirty="0">
              <a:solidFill>
                <a:schemeClr val="accent1">
                  <a:lumMod val="75000"/>
                </a:schemeClr>
              </a:solidFill>
            </a:endParaRP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03204" y="1768891"/>
            <a:ext cx="10513957" cy="5089109"/>
          </a:xfrm>
        </p:spPr>
        <p:txBody>
          <a:bodyPr>
            <a:noAutofit/>
          </a:bodyPr>
          <a:lstStyle/>
          <a:p>
            <a:pPr>
              <a:buClr>
                <a:srgbClr val="0E1B8D"/>
              </a:buClr>
              <a:buFont typeface="Wingdings" panose="05000000000000000000" pitchFamily="2" charset="2"/>
              <a:buChar char="q"/>
            </a:pPr>
            <a:r>
              <a:rPr lang="en-US" sz="1400" dirty="0"/>
              <a:t>Standard Operating Procedures</a:t>
            </a:r>
          </a:p>
          <a:p>
            <a:pPr lvl="1">
              <a:buClr>
                <a:srgbClr val="0E1B8D"/>
              </a:buClr>
              <a:buFont typeface="Wingdings" panose="05000000000000000000" pitchFamily="2" charset="2"/>
              <a:buChar char="q"/>
            </a:pPr>
            <a:r>
              <a:rPr lang="en-US" sz="1400" dirty="0"/>
              <a:t>It should be noted that the basic standard operating procedures for the initiation of Requisitions, Purchase Orders, processing of invoices etc. are in place and is part of the system controls. However, the documentation of Standard Operating Procedures (SOPs) are not sufficient for AG audit purposes . </a:t>
            </a:r>
          </a:p>
          <a:p>
            <a:pPr lvl="1">
              <a:buClr>
                <a:srgbClr val="0E1B8D"/>
              </a:buClr>
              <a:buFont typeface="Wingdings" panose="05000000000000000000" pitchFamily="2" charset="2"/>
              <a:buChar char="q"/>
            </a:pPr>
            <a:r>
              <a:rPr lang="en-US" sz="1400" dirty="0"/>
              <a:t>The documentation and revision of SOPs have been included in the performance contract of managers.</a:t>
            </a:r>
          </a:p>
          <a:p>
            <a:pPr lvl="1">
              <a:buClr>
                <a:srgbClr val="0E1B8D"/>
              </a:buClr>
              <a:buFont typeface="Wingdings" panose="05000000000000000000" pitchFamily="2" charset="2"/>
              <a:buChar char="q"/>
            </a:pPr>
            <a:endParaRPr lang="en-US" sz="1400" dirty="0"/>
          </a:p>
          <a:p>
            <a:pPr>
              <a:buClr>
                <a:srgbClr val="0E1B8D"/>
              </a:buClr>
              <a:buFont typeface="Wingdings" panose="05000000000000000000" pitchFamily="2" charset="2"/>
              <a:buChar char="q"/>
            </a:pPr>
            <a:r>
              <a:rPr lang="en-US" sz="1400" dirty="0"/>
              <a:t>Engagement with the AG needs to improve – to be discussed, the following items should be considered</a:t>
            </a:r>
          </a:p>
          <a:p>
            <a:pPr lvl="1">
              <a:buClr>
                <a:srgbClr val="0E1B8D"/>
              </a:buClr>
              <a:buFont typeface="Wingdings" panose="05000000000000000000" pitchFamily="2" charset="2"/>
              <a:buChar char="q"/>
            </a:pPr>
            <a:r>
              <a:rPr lang="en-US" sz="1400" dirty="0"/>
              <a:t>Mechanisms to reach consensus/agreements on technical issues as well as disagreements on documentation submitted needs to be established.</a:t>
            </a:r>
          </a:p>
          <a:p>
            <a:pPr lvl="1">
              <a:buClr>
                <a:srgbClr val="0E1B8D"/>
              </a:buClr>
              <a:buFont typeface="Wingdings" panose="05000000000000000000" pitchFamily="2" charset="2"/>
              <a:buChar char="q"/>
            </a:pPr>
            <a:r>
              <a:rPr lang="en-US" sz="1400" dirty="0"/>
              <a:t>More engagement through discussions is necessary as written communications are always subject to the readers interpretation;</a:t>
            </a:r>
          </a:p>
          <a:p>
            <a:pPr lvl="1">
              <a:buClr>
                <a:srgbClr val="0E1B8D"/>
              </a:buClr>
              <a:buFont typeface="Wingdings" panose="05000000000000000000" pitchFamily="2" charset="2"/>
              <a:buChar char="q"/>
            </a:pPr>
            <a:r>
              <a:rPr lang="en-US" sz="1400" dirty="0"/>
              <a:t>A workshop focusing on the way forward was held with the AG and this proofed to be very constructive.</a:t>
            </a:r>
          </a:p>
          <a:p>
            <a:pPr lvl="1">
              <a:spcBef>
                <a:spcPts val="300"/>
              </a:spcBef>
              <a:buClr>
                <a:srgbClr val="0E1B8D"/>
              </a:buClr>
              <a:buFont typeface="Wingdings" panose="05000000000000000000" pitchFamily="2" charset="2"/>
              <a:buChar char="q"/>
            </a:pPr>
            <a:r>
              <a:rPr lang="en-US" sz="1400" dirty="0"/>
              <a:t>Interim audit to address opening balances will be discussed with the AG and this will take the pressure off the final audit. The dates for this will be agreed to when the AG strategic plan is compiled in November 2022. </a:t>
            </a:r>
          </a:p>
          <a:p>
            <a:pPr lvl="1">
              <a:spcBef>
                <a:spcPts val="300"/>
              </a:spcBef>
              <a:buClr>
                <a:srgbClr val="0E1B8D"/>
              </a:buClr>
              <a:buFont typeface="Wingdings" panose="05000000000000000000" pitchFamily="2" charset="2"/>
              <a:buChar char="q"/>
            </a:pPr>
            <a:endParaRPr lang="en-US" sz="1400" dirty="0"/>
          </a:p>
          <a:p>
            <a:pPr>
              <a:buClr>
                <a:srgbClr val="0E1B8D"/>
              </a:buClr>
              <a:buFont typeface="Wingdings" panose="05000000000000000000" pitchFamily="2" charset="2"/>
              <a:buChar char="q"/>
            </a:pPr>
            <a:r>
              <a:rPr lang="en-US" sz="1400" dirty="0"/>
              <a:t>Internal Audit</a:t>
            </a:r>
          </a:p>
          <a:p>
            <a:pPr lvl="1">
              <a:buClr>
                <a:srgbClr val="0E1B8D"/>
              </a:buClr>
              <a:buFont typeface="Wingdings" panose="05000000000000000000" pitchFamily="2" charset="2"/>
              <a:buChar char="q"/>
            </a:pPr>
            <a:r>
              <a:rPr lang="en-US" sz="1400" dirty="0"/>
              <a:t>Provide assurance on the plan itself.</a:t>
            </a:r>
          </a:p>
          <a:p>
            <a:pPr lvl="1">
              <a:buClr>
                <a:srgbClr val="0E1B8D"/>
              </a:buClr>
              <a:buFont typeface="Wingdings" panose="05000000000000000000" pitchFamily="2" charset="2"/>
              <a:buChar char="q"/>
            </a:pPr>
            <a:r>
              <a:rPr lang="en-US" sz="1400" dirty="0"/>
              <a:t>Provide assurance on the results of the action plan before it is submitted to the AG</a:t>
            </a: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SITA – 2021/2022 </a:t>
            </a:r>
          </a:p>
        </p:txBody>
      </p:sp>
    </p:spTree>
    <p:extLst>
      <p:ext uri="{BB962C8B-B14F-4D97-AF65-F5344CB8AC3E}">
        <p14:creationId xmlns:p14="http://schemas.microsoft.com/office/powerpoint/2010/main" xmlns="" val="44017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4F0646-0A00-8BA1-3E94-2F6067A2CEA9}"/>
              </a:ext>
            </a:extLst>
          </p:cNvPr>
          <p:cNvSpPr>
            <a:spLocks noGrp="1"/>
          </p:cNvSpPr>
          <p:nvPr>
            <p:ph idx="1"/>
          </p:nvPr>
        </p:nvSpPr>
        <p:spPr>
          <a:xfrm>
            <a:off x="838200" y="3282950"/>
            <a:ext cx="10515600" cy="4351338"/>
          </a:xfrm>
        </p:spPr>
        <p:txBody>
          <a:bodyPr/>
          <a:lstStyle/>
          <a:p>
            <a:pPr marL="0" indent="0" algn="ctr">
              <a:buNone/>
            </a:pPr>
            <a:r>
              <a:rPr lang="en-US" b="1" dirty="0">
                <a:solidFill>
                  <a:srgbClr val="000000"/>
                </a:solidFill>
                <a:latin typeface="Arial" panose="020B0604020202020204" pitchFamily="34" charset="0"/>
                <a:cs typeface="Arial" panose="020B0604020202020204" pitchFamily="34" charset="0"/>
              </a:rPr>
              <a:t>USAAS</a:t>
            </a:r>
            <a:r>
              <a:rPr lang="en-US" sz="2800" b="1" dirty="0">
                <a:solidFill>
                  <a:srgbClr val="000000"/>
                </a:solidFill>
                <a:latin typeface="Arial" panose="020B0604020202020204" pitchFamily="34" charset="0"/>
                <a:cs typeface="Arial" panose="020B0604020202020204" pitchFamily="34" charset="0"/>
              </a:rPr>
              <a:t>A</a:t>
            </a:r>
          </a:p>
          <a:p>
            <a:pPr marL="0" indent="0" algn="ctr">
              <a:buNone/>
            </a:pPr>
            <a:endParaRPr lang="en-US" sz="2800" b="1" dirty="0">
              <a:solidFill>
                <a:srgbClr val="000000"/>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xmlns="" val="6820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814051" y="1030014"/>
            <a:ext cx="10515600" cy="599089"/>
          </a:xfrm>
        </p:spPr>
        <p:txBody>
          <a:bodyPr>
            <a:normAutofit/>
          </a:bodyPr>
          <a:lstStyle/>
          <a:p>
            <a:pPr algn="ctr"/>
            <a:r>
              <a:rPr lang="en-ZA" sz="2000" dirty="0">
                <a:latin typeface="Arial" panose="020B0604020202020204" pitchFamily="34" charset="0"/>
                <a:cs typeface="Arial" panose="020B0604020202020204" pitchFamily="34" charset="0"/>
              </a:rPr>
              <a:t>PRESENTATION OULTINE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1081424" y="2397451"/>
            <a:ext cx="10515600" cy="4460549"/>
          </a:xfrm>
        </p:spPr>
        <p:txBody>
          <a:bodyPr>
            <a:normAutofit fontScale="32500" lnSpcReduction="20000"/>
          </a:bodyPr>
          <a:lstStyle/>
          <a:p>
            <a:pPr lvl="1" fontAlgn="base">
              <a:lnSpc>
                <a:spcPct val="200000"/>
              </a:lnSpc>
              <a:spcBef>
                <a:spcPct val="0"/>
              </a:spcBef>
              <a:spcAft>
                <a:spcPct val="0"/>
              </a:spcAft>
              <a:defRPr/>
            </a:pPr>
            <a:endParaRPr lang="en-US" sz="5600" dirty="0">
              <a:solidFill>
                <a:srgbClr val="000000"/>
              </a:solidFill>
              <a:latin typeface="Arial" panose="020B0604020202020204" pitchFamily="34" charset="0"/>
              <a:cs typeface="Arial" panose="020B0604020202020204" pitchFamily="34" charset="0"/>
            </a:endParaRPr>
          </a:p>
          <a:p>
            <a:pPr marL="800100" lvl="1" indent="-342900" fontAlgn="base">
              <a:lnSpc>
                <a:spcPct val="200000"/>
              </a:lnSpc>
              <a:spcBef>
                <a:spcPct val="0"/>
              </a:spcBef>
              <a:spcAft>
                <a:spcPct val="0"/>
              </a:spcAft>
              <a:buFont typeface="Wingdings" panose="05000000000000000000" pitchFamily="2" charset="2"/>
              <a:buChar char="ü"/>
              <a:defRPr/>
            </a:pPr>
            <a:r>
              <a:rPr lang="en-US" sz="5600" dirty="0">
                <a:solidFill>
                  <a:srgbClr val="000000"/>
                </a:solidFill>
                <a:latin typeface="Arial" panose="020B0604020202020204" pitchFamily="34" charset="0"/>
                <a:cs typeface="Arial" panose="020B0604020202020204" pitchFamily="34" charset="0"/>
              </a:rPr>
              <a:t>South African Post Office (SAPO)</a:t>
            </a:r>
          </a:p>
          <a:p>
            <a:pPr marL="800100" lvl="1" indent="-342900" fontAlgn="base">
              <a:lnSpc>
                <a:spcPct val="200000"/>
              </a:lnSpc>
              <a:spcBef>
                <a:spcPct val="0"/>
              </a:spcBef>
              <a:spcAft>
                <a:spcPct val="0"/>
              </a:spcAft>
              <a:buFont typeface="Wingdings" panose="05000000000000000000" pitchFamily="2" charset="2"/>
              <a:buChar char="ü"/>
              <a:defRPr/>
            </a:pPr>
            <a:r>
              <a:rPr lang="en-US" sz="5600" dirty="0">
                <a:solidFill>
                  <a:srgbClr val="000000"/>
                </a:solidFill>
                <a:latin typeface="Arial" panose="020B0604020202020204" pitchFamily="34" charset="0"/>
                <a:cs typeface="Arial" panose="020B0604020202020204" pitchFamily="34" charset="0"/>
              </a:rPr>
              <a:t>State Information Technology Agency (SITA)</a:t>
            </a:r>
          </a:p>
          <a:p>
            <a:pPr marL="800100" lvl="1" indent="-342900" fontAlgn="base">
              <a:lnSpc>
                <a:spcPct val="200000"/>
              </a:lnSpc>
              <a:spcBef>
                <a:spcPct val="0"/>
              </a:spcBef>
              <a:spcAft>
                <a:spcPct val="0"/>
              </a:spcAft>
              <a:buFont typeface="Wingdings" panose="05000000000000000000" pitchFamily="2" charset="2"/>
              <a:buChar char="ü"/>
              <a:defRPr/>
            </a:pPr>
            <a:r>
              <a:rPr lang="en-US" sz="5600" b="0" i="0" u="none" strike="noStrike" baseline="0" dirty="0">
                <a:solidFill>
                  <a:srgbClr val="000000"/>
                </a:solidFill>
                <a:latin typeface="Arial" panose="020B0604020202020204" pitchFamily="34" charset="0"/>
                <a:cs typeface="Arial" panose="020B0604020202020204" pitchFamily="34" charset="0"/>
              </a:rPr>
              <a:t>Universal Service and Access Agency of South Africa (USAASA)</a:t>
            </a:r>
          </a:p>
          <a:p>
            <a:pPr marL="800100" lvl="1" indent="-342900" fontAlgn="base">
              <a:lnSpc>
                <a:spcPct val="200000"/>
              </a:lnSpc>
              <a:spcBef>
                <a:spcPct val="0"/>
              </a:spcBef>
              <a:spcAft>
                <a:spcPct val="0"/>
              </a:spcAft>
              <a:buFont typeface="Wingdings" panose="05000000000000000000" pitchFamily="2" charset="2"/>
              <a:buChar char="ü"/>
              <a:defRPr/>
            </a:pPr>
            <a:r>
              <a:rPr lang="en-US" sz="5600" dirty="0">
                <a:solidFill>
                  <a:srgbClr val="000000"/>
                </a:solidFill>
                <a:latin typeface="Arial" panose="020B0604020202020204" pitchFamily="34" charset="0"/>
                <a:cs typeface="Arial" panose="020B0604020202020204" pitchFamily="34" charset="0"/>
              </a:rPr>
              <a:t>South African Broadcasting Corporation of South Africa (SABC</a:t>
            </a:r>
            <a:endParaRPr lang="en-US" sz="5600" b="0" i="0" u="none" strike="noStrike" baseline="0" dirty="0">
              <a:solidFill>
                <a:srgbClr val="000000"/>
              </a:solidFill>
              <a:latin typeface="Arial" panose="020B0604020202020204" pitchFamily="34" charset="0"/>
              <a:cs typeface="Arial" panose="020B0604020202020204" pitchFamily="34" charset="0"/>
            </a:endParaRPr>
          </a:p>
          <a:p>
            <a:pPr marL="800100" lvl="1" indent="-342900" fontAlgn="base">
              <a:lnSpc>
                <a:spcPct val="200000"/>
              </a:lnSpc>
              <a:spcBef>
                <a:spcPct val="0"/>
              </a:spcBef>
              <a:spcAft>
                <a:spcPct val="0"/>
              </a:spcAft>
              <a:buFont typeface="Wingdings" panose="05000000000000000000" pitchFamily="2" charset="2"/>
              <a:buChar char="ü"/>
              <a:defRPr/>
            </a:pPr>
            <a:endParaRPr lang="en-US" sz="5600"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sz="5600"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p:txBody>
      </p:sp>
    </p:spTree>
    <p:extLst>
      <p:ext uri="{BB962C8B-B14F-4D97-AF65-F5344CB8AC3E}">
        <p14:creationId xmlns:p14="http://schemas.microsoft.com/office/powerpoint/2010/main" xmlns="" val="165301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Material Irregularities</a:t>
            </a:r>
            <a:endParaRPr lang="en-ZA" sz="2400" dirty="0">
              <a:solidFill>
                <a:schemeClr val="accent1">
                  <a:lumMod val="75000"/>
                </a:schemeClr>
              </a:solidFill>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5" name="Content Placeholder 4">
            <a:extLst>
              <a:ext uri="{FF2B5EF4-FFF2-40B4-BE49-F238E27FC236}">
                <a16:creationId xmlns:a16="http://schemas.microsoft.com/office/drawing/2014/main" xmlns="" id="{E7542601-48F9-0649-DD07-FF161FB25764}"/>
              </a:ext>
            </a:extLst>
          </p:cNvPr>
          <p:cNvPicPr>
            <a:picLocks noGrp="1" noChangeAspect="1"/>
          </p:cNvPicPr>
          <p:nvPr>
            <p:ph idx="1"/>
          </p:nvPr>
        </p:nvPicPr>
        <p:blipFill rotWithShape="1">
          <a:blip r:embed="rId2" cstate="print"/>
          <a:srcRect l="12504" t="12921" r="11897" b="20131"/>
          <a:stretch/>
        </p:blipFill>
        <p:spPr>
          <a:xfrm>
            <a:off x="1312128" y="1615766"/>
            <a:ext cx="9001006" cy="4680569"/>
          </a:xfrm>
          <a:prstGeom prst="rect">
            <a:avLst/>
          </a:prstGeom>
        </p:spPr>
      </p:pic>
    </p:spTree>
    <p:extLst>
      <p:ext uri="{BB962C8B-B14F-4D97-AF65-F5344CB8AC3E}">
        <p14:creationId xmlns:p14="http://schemas.microsoft.com/office/powerpoint/2010/main" xmlns="" val="305216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Irregular Expenditure (IE) 2020/21 and 2021/22</a:t>
            </a:r>
            <a:endParaRPr lang="en-ZA" sz="2400" dirty="0">
              <a:solidFill>
                <a:schemeClr val="accent1">
                  <a:lumMod val="75000"/>
                </a:schemeClr>
              </a:solidFill>
            </a:endParaRP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sp>
        <p:nvSpPr>
          <p:cNvPr id="8" name="TextBox 7">
            <a:extLst>
              <a:ext uri="{FF2B5EF4-FFF2-40B4-BE49-F238E27FC236}">
                <a16:creationId xmlns:a16="http://schemas.microsoft.com/office/drawing/2014/main" xmlns="" id="{F25D48AD-26E0-EA5D-76EF-B9B519612AFD}"/>
              </a:ext>
            </a:extLst>
          </p:cNvPr>
          <p:cNvSpPr txBox="1"/>
          <p:nvPr/>
        </p:nvSpPr>
        <p:spPr>
          <a:xfrm>
            <a:off x="1447800" y="1849100"/>
            <a:ext cx="9582149" cy="3970318"/>
          </a:xfrm>
          <a:prstGeom prst="rect">
            <a:avLst/>
          </a:prstGeom>
          <a:noFill/>
        </p:spPr>
        <p:txBody>
          <a:bodyPr wrap="square">
            <a:spAutoFit/>
          </a:bodyPr>
          <a:lstStyle/>
          <a:p>
            <a:r>
              <a:rPr lang="en-US" dirty="0"/>
              <a:t>USAASA Cumulative balance up to 31/03/2021:              R 35 336 000</a:t>
            </a:r>
          </a:p>
          <a:p>
            <a:r>
              <a:rPr lang="en-US" dirty="0"/>
              <a:t>Incurred during 2021/22 FY:                                               R 16 778 000</a:t>
            </a:r>
          </a:p>
          <a:p>
            <a:r>
              <a:rPr lang="en-US" dirty="0"/>
              <a:t>Root cause: Majority (96%) due to contracts that have lapsed. USAASA was not able to extend beyond 31/03/2022 due to disestablishment.</a:t>
            </a:r>
          </a:p>
          <a:p>
            <a:endParaRPr lang="en-US" dirty="0"/>
          </a:p>
          <a:p>
            <a:r>
              <a:rPr lang="en-US" dirty="0"/>
              <a:t>Mitigation/progress: 2022/23 FY:</a:t>
            </a:r>
          </a:p>
          <a:p>
            <a:pPr marL="285750" indent="-285750">
              <a:buFont typeface="Wingdings" panose="05000000000000000000" pitchFamily="2" charset="2"/>
              <a:buChar char="ü"/>
            </a:pPr>
            <a:r>
              <a:rPr lang="en-US" dirty="0"/>
              <a:t>Entering into short-term contracts ending 31/03/2023. Office rent – Landlord not entertaining short-term contract. Vodacom – considering RT contract from NT.</a:t>
            </a:r>
          </a:p>
          <a:p>
            <a:pPr marL="285750" indent="-285750">
              <a:buFont typeface="Wingdings" panose="05000000000000000000" pitchFamily="2" charset="2"/>
              <a:buChar char="ü"/>
            </a:pPr>
            <a:r>
              <a:rPr lang="en-US" dirty="0"/>
              <a:t>IE under investigations =                                                 R 5 570 130</a:t>
            </a:r>
          </a:p>
          <a:p>
            <a:pPr marL="285750" indent="-285750">
              <a:buFont typeface="Wingdings" panose="05000000000000000000" pitchFamily="2" charset="2"/>
              <a:buChar char="ü"/>
            </a:pPr>
            <a:r>
              <a:rPr lang="en-US" dirty="0"/>
              <a:t>IE Submitted to National Treasury for condonation = R 30 383 253</a:t>
            </a:r>
          </a:p>
          <a:p>
            <a:pPr marL="285750" indent="-285750">
              <a:buFont typeface="Wingdings" panose="05000000000000000000" pitchFamily="2" charset="2"/>
              <a:buChar char="ü"/>
            </a:pPr>
            <a:r>
              <a:rPr lang="en-US" dirty="0"/>
              <a:t>IE submitted and written-off by Board =                       R 20 405 530</a:t>
            </a:r>
          </a:p>
          <a:p>
            <a:pPr marL="742950" lvl="1" indent="-285750">
              <a:buFont typeface="Arial" panose="020B0604020202020204" pitchFamily="34" charset="0"/>
              <a:buChar char="•"/>
            </a:pPr>
            <a:r>
              <a:rPr lang="en-US" dirty="0"/>
              <a:t>Investigations completed by SIU or NPA and court ruled matters;</a:t>
            </a:r>
          </a:p>
          <a:p>
            <a:pPr marL="742950" lvl="1" indent="-285750">
              <a:buFont typeface="Arial" panose="020B0604020202020204" pitchFamily="34" charset="0"/>
              <a:buChar char="•"/>
            </a:pPr>
            <a:r>
              <a:rPr lang="en-US" dirty="0"/>
              <a:t>In line with the current IE Framework; and</a:t>
            </a:r>
          </a:p>
          <a:p>
            <a:pPr marL="742950" lvl="1" indent="-285750">
              <a:buFont typeface="Arial" panose="020B0604020202020204" pitchFamily="34" charset="0"/>
              <a:buChar char="•"/>
            </a:pPr>
            <a:r>
              <a:rPr lang="en-US" dirty="0"/>
              <a:t>Majority are matters dating back to 2015/16.</a:t>
            </a:r>
            <a:endParaRPr lang="en-ZA" dirty="0"/>
          </a:p>
        </p:txBody>
      </p:sp>
    </p:spTree>
    <p:extLst>
      <p:ext uri="{BB962C8B-B14F-4D97-AF65-F5344CB8AC3E}">
        <p14:creationId xmlns:p14="http://schemas.microsoft.com/office/powerpoint/2010/main" xmlns="" val="11703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Irregular, Fruitless and Wasteful Expenditure (IFWE) 2020/21 and 2021/22</a:t>
            </a:r>
            <a:endParaRPr lang="en-ZA" sz="2400" dirty="0">
              <a:solidFill>
                <a:schemeClr val="accent1">
                  <a:lumMod val="75000"/>
                </a:schemeClr>
              </a:solidFill>
            </a:endParaRP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sp>
        <p:nvSpPr>
          <p:cNvPr id="8" name="TextBox 7">
            <a:extLst>
              <a:ext uri="{FF2B5EF4-FFF2-40B4-BE49-F238E27FC236}">
                <a16:creationId xmlns:a16="http://schemas.microsoft.com/office/drawing/2014/main" xmlns="" id="{F25D48AD-26E0-EA5D-76EF-B9B519612AFD}"/>
              </a:ext>
            </a:extLst>
          </p:cNvPr>
          <p:cNvSpPr txBox="1"/>
          <p:nvPr/>
        </p:nvSpPr>
        <p:spPr>
          <a:xfrm>
            <a:off x="1265314" y="1591925"/>
            <a:ext cx="9582149" cy="4801314"/>
          </a:xfrm>
          <a:prstGeom prst="rect">
            <a:avLst/>
          </a:prstGeom>
          <a:noFill/>
        </p:spPr>
        <p:txBody>
          <a:bodyPr wrap="square">
            <a:spAutoFit/>
          </a:bodyPr>
          <a:lstStyle/>
          <a:p>
            <a:r>
              <a:rPr lang="en-US" dirty="0"/>
              <a:t>A. Irregular Expenditure (IE):</a:t>
            </a:r>
          </a:p>
          <a:p>
            <a:r>
              <a:rPr lang="en-US" dirty="0"/>
              <a:t>     USAF Cumulative balance up to 31/03/2021:             R 63 250 000</a:t>
            </a:r>
          </a:p>
          <a:p>
            <a:r>
              <a:rPr lang="en-US" dirty="0"/>
              <a:t>     Incurred during 2021/22 FY:                                        R 0</a:t>
            </a:r>
          </a:p>
          <a:p>
            <a:endParaRPr lang="en-US" dirty="0"/>
          </a:p>
          <a:p>
            <a:r>
              <a:rPr lang="en-US" dirty="0"/>
              <a:t>B.  Fruitless and Wasteful Expenditure (FWE):</a:t>
            </a:r>
          </a:p>
          <a:p>
            <a:r>
              <a:rPr lang="en-US" dirty="0"/>
              <a:t>     USAF Cumulative balance up to 31/03/2021:             R 4 009 000</a:t>
            </a:r>
          </a:p>
          <a:p>
            <a:r>
              <a:rPr lang="en-US" dirty="0"/>
              <a:t>     Incurred during 2021/22 FY:                                        R 2 707 000</a:t>
            </a:r>
          </a:p>
          <a:p>
            <a:r>
              <a:rPr lang="en-US" dirty="0"/>
              <a:t>     Root cause: All current year made up of interest charged on litigations and through court orders.</a:t>
            </a:r>
          </a:p>
          <a:p>
            <a:r>
              <a:rPr lang="en-US" dirty="0"/>
              <a:t>     Mitigation/progress: 2022/23 FY </a:t>
            </a:r>
          </a:p>
          <a:p>
            <a:pPr marL="285750" indent="-285750">
              <a:buFont typeface="Wingdings" panose="05000000000000000000" pitchFamily="2" charset="2"/>
              <a:buChar char="ü"/>
            </a:pPr>
            <a:r>
              <a:rPr lang="en-US" dirty="0"/>
              <a:t>Appointing sister entities to implement our projects;</a:t>
            </a:r>
          </a:p>
          <a:p>
            <a:pPr marL="285750" indent="-285750">
              <a:buFont typeface="Wingdings" panose="05000000000000000000" pitchFamily="2" charset="2"/>
              <a:buChar char="ü"/>
            </a:pPr>
            <a:r>
              <a:rPr lang="en-US" dirty="0"/>
              <a:t>IFWE under investigations = R 8 721 849</a:t>
            </a:r>
          </a:p>
          <a:p>
            <a:pPr marL="285750" indent="-285750">
              <a:buFont typeface="Wingdings" panose="05000000000000000000" pitchFamily="2" charset="2"/>
              <a:buChar char="ü"/>
            </a:pPr>
            <a:r>
              <a:rPr lang="en-US" dirty="0"/>
              <a:t>IFWE Submitted to National Treasury for condonation = R 0.</a:t>
            </a:r>
          </a:p>
          <a:p>
            <a:pPr marL="285750" indent="-285750">
              <a:buFont typeface="Wingdings" panose="05000000000000000000" pitchFamily="2" charset="2"/>
              <a:buChar char="ü"/>
            </a:pPr>
            <a:r>
              <a:rPr lang="en-US" dirty="0"/>
              <a:t>IFWE submitted and written-off by Board = R 56 934 991</a:t>
            </a:r>
          </a:p>
          <a:p>
            <a:pPr marL="742950" lvl="1" indent="-285750">
              <a:buFont typeface="Arial" panose="020B0604020202020204" pitchFamily="34" charset="0"/>
              <a:buChar char="•"/>
            </a:pPr>
            <a:r>
              <a:rPr lang="en-US" dirty="0"/>
              <a:t>Investigations completed by SIU or NPA and court ruled matters);</a:t>
            </a:r>
          </a:p>
          <a:p>
            <a:pPr marL="742950" lvl="1" indent="-285750">
              <a:buFont typeface="Arial" panose="020B0604020202020204" pitchFamily="34" charset="0"/>
              <a:buChar char="•"/>
            </a:pPr>
            <a:r>
              <a:rPr lang="en-US" dirty="0"/>
              <a:t>In line with the current IE Framework; and</a:t>
            </a:r>
          </a:p>
          <a:p>
            <a:pPr marL="742950" lvl="1" indent="-285750">
              <a:buFont typeface="Arial" panose="020B0604020202020204" pitchFamily="34" charset="0"/>
              <a:buChar char="•"/>
            </a:pPr>
            <a:r>
              <a:rPr lang="en-US" dirty="0"/>
              <a:t>Majority are matters dating back to 2015/16.</a:t>
            </a:r>
          </a:p>
          <a:p>
            <a:pPr marL="742950" lvl="1"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109460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E455-15BF-44C1-BAD2-6E4527C64754}"/>
              </a:ext>
            </a:extLst>
          </p:cNvPr>
          <p:cNvSpPr>
            <a:spLocks noGrp="1"/>
          </p:cNvSpPr>
          <p:nvPr>
            <p:ph type="title"/>
          </p:nvPr>
        </p:nvSpPr>
        <p:spPr/>
        <p:txBody>
          <a:bodyPr/>
          <a:lstStyle/>
          <a:p>
            <a:r>
              <a:rPr lang="en-US" sz="2400" dirty="0">
                <a:solidFill>
                  <a:schemeClr val="accent1">
                    <a:lumMod val="75000"/>
                  </a:schemeClr>
                </a:solidFill>
              </a:rPr>
              <a:t>AGSA Findings &amp; Action Plans</a:t>
            </a:r>
          </a:p>
        </p:txBody>
      </p:sp>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sp>
        <p:nvSpPr>
          <p:cNvPr id="8" name="TextBox 7">
            <a:extLst>
              <a:ext uri="{FF2B5EF4-FFF2-40B4-BE49-F238E27FC236}">
                <a16:creationId xmlns:a16="http://schemas.microsoft.com/office/drawing/2014/main" xmlns="" id="{F25D48AD-26E0-EA5D-76EF-B9B519612AFD}"/>
              </a:ext>
            </a:extLst>
          </p:cNvPr>
          <p:cNvSpPr txBox="1"/>
          <p:nvPr/>
        </p:nvSpPr>
        <p:spPr>
          <a:xfrm>
            <a:off x="1265314" y="1591925"/>
            <a:ext cx="9582149" cy="369332"/>
          </a:xfrm>
          <a:prstGeom prst="rect">
            <a:avLst/>
          </a:prstGeom>
          <a:noFill/>
        </p:spPr>
        <p:txBody>
          <a:bodyPr wrap="square">
            <a:spAutoFit/>
          </a:bodyPr>
          <a:lstStyle/>
          <a:p>
            <a:endParaRPr lang="en-ZA" dirty="0"/>
          </a:p>
        </p:txBody>
      </p:sp>
      <p:graphicFrame>
        <p:nvGraphicFramePr>
          <p:cNvPr id="5" name="Table 4">
            <a:extLst>
              <a:ext uri="{FF2B5EF4-FFF2-40B4-BE49-F238E27FC236}">
                <a16:creationId xmlns:a16="http://schemas.microsoft.com/office/drawing/2014/main" xmlns="" id="{76E4BDA1-1837-4ECB-463F-E22DA48D1082}"/>
              </a:ext>
            </a:extLst>
          </p:cNvPr>
          <p:cNvGraphicFramePr>
            <a:graphicFrameLocks noGrp="1"/>
          </p:cNvGraphicFramePr>
          <p:nvPr>
            <p:extLst>
              <p:ext uri="{D42A27DB-BD31-4B8C-83A1-F6EECF244321}">
                <p14:modId xmlns:p14="http://schemas.microsoft.com/office/powerpoint/2010/main" xmlns="" val="1959685379"/>
              </p:ext>
            </p:extLst>
          </p:nvPr>
        </p:nvGraphicFramePr>
        <p:xfrm>
          <a:off x="1186091" y="1849100"/>
          <a:ext cx="9135219" cy="3830066"/>
        </p:xfrm>
        <a:graphic>
          <a:graphicData uri="http://schemas.openxmlformats.org/drawingml/2006/table">
            <a:tbl>
              <a:tblPr/>
              <a:tblGrid>
                <a:gridCol w="5463378">
                  <a:extLst>
                    <a:ext uri="{9D8B030D-6E8A-4147-A177-3AD203B41FA5}">
                      <a16:colId xmlns:a16="http://schemas.microsoft.com/office/drawing/2014/main" xmlns="" val="244886724"/>
                    </a:ext>
                  </a:extLst>
                </a:gridCol>
                <a:gridCol w="1121330">
                  <a:extLst>
                    <a:ext uri="{9D8B030D-6E8A-4147-A177-3AD203B41FA5}">
                      <a16:colId xmlns:a16="http://schemas.microsoft.com/office/drawing/2014/main" xmlns="" val="1566374360"/>
                    </a:ext>
                  </a:extLst>
                </a:gridCol>
                <a:gridCol w="1224136">
                  <a:extLst>
                    <a:ext uri="{9D8B030D-6E8A-4147-A177-3AD203B41FA5}">
                      <a16:colId xmlns:a16="http://schemas.microsoft.com/office/drawing/2014/main" xmlns="" val="3459650935"/>
                    </a:ext>
                  </a:extLst>
                </a:gridCol>
                <a:gridCol w="1326375">
                  <a:extLst>
                    <a:ext uri="{9D8B030D-6E8A-4147-A177-3AD203B41FA5}">
                      <a16:colId xmlns:a16="http://schemas.microsoft.com/office/drawing/2014/main" xmlns="" val="1259505287"/>
                    </a:ext>
                  </a:extLst>
                </a:gridCol>
              </a:tblGrid>
              <a:tr h="260503">
                <a:tc>
                  <a:txBody>
                    <a:bodyPr/>
                    <a:lstStyle/>
                    <a:p>
                      <a:pPr algn="l"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USAASA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USAF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Both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4336191"/>
                  </a:ext>
                </a:extLst>
              </a:tr>
              <a:tr h="260503">
                <a:tc>
                  <a:txBody>
                    <a:bodyPr/>
                    <a:lstStyle/>
                    <a:p>
                      <a:pPr algn="l" fontAlgn="b">
                        <a:lnSpc>
                          <a:spcPct val="150000"/>
                        </a:lnSpc>
                      </a:pPr>
                      <a:r>
                        <a:rPr lang="en-GB" sz="1800" b="1" i="0" u="none" strike="noStrike" dirty="0">
                          <a:solidFill>
                            <a:srgbClr val="000000"/>
                          </a:solidFill>
                          <a:effectLst/>
                          <a:latin typeface="Arial" panose="020B0604020202020204" pitchFamily="34" charset="0"/>
                          <a:cs typeface="Arial" panose="020B0604020202020204" pitchFamily="34" charset="0"/>
                        </a:rPr>
                        <a:t>Status on 2021/20 Audit Action Plans: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3947197"/>
                  </a:ext>
                </a:extLst>
              </a:tr>
              <a:tr h="260503">
                <a:tc>
                  <a:txBody>
                    <a:bodyPr/>
                    <a:lstStyle/>
                    <a:p>
                      <a:pPr algn="l" fontAlgn="b">
                        <a:lnSpc>
                          <a:spcPct val="150000"/>
                        </a:lnSpc>
                      </a:pPr>
                      <a:r>
                        <a:rPr lang="en-GB" sz="1800" b="1" i="0" u="none" strike="noStrike" dirty="0">
                          <a:solidFill>
                            <a:srgbClr val="000000"/>
                          </a:solidFill>
                          <a:effectLst/>
                          <a:latin typeface="Arial" panose="020B0604020202020204" pitchFamily="34" charset="0"/>
                          <a:cs typeface="Arial" panose="020B0604020202020204" pitchFamily="34" charset="0"/>
                        </a:rPr>
                        <a:t>Total findings affecting the audit report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GB" sz="1800" b="1" i="0" u="none" strike="noStrike" dirty="0">
                          <a:solidFill>
                            <a:srgbClr val="000000"/>
                          </a:solidFill>
                          <a:effectLst/>
                          <a:latin typeface="Arial" panose="020B0604020202020204" pitchFamily="34" charset="0"/>
                          <a:cs typeface="Arial" panose="020B0604020202020204" pitchFamily="34" charset="0"/>
                        </a:rPr>
                        <a:t>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lnSpc>
                          <a:spcPct val="150000"/>
                        </a:lnSpc>
                      </a:pPr>
                      <a:r>
                        <a:rPr lang="en-GB" sz="1800" b="1" i="0" u="none" strike="noStrike" dirty="0">
                          <a:solidFill>
                            <a:srgbClr val="000000"/>
                          </a:solidFill>
                          <a:effectLst/>
                          <a:latin typeface="Arial" panose="020B0604020202020204" pitchFamily="34" charset="0"/>
                          <a:cs typeface="Arial" panose="020B0604020202020204" pitchFamily="34" charset="0"/>
                        </a:rPr>
                        <a:t>14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lnSpc>
                          <a:spcPct val="150000"/>
                        </a:lnSpc>
                      </a:pPr>
                      <a:r>
                        <a:rPr lang="en-GB" sz="1800" b="1" i="0" u="none" strike="noStrike" dirty="0">
                          <a:solidFill>
                            <a:srgbClr val="000000"/>
                          </a:solidFill>
                          <a:effectLst/>
                          <a:latin typeface="Arial" panose="020B0604020202020204" pitchFamily="34" charset="0"/>
                          <a:cs typeface="Arial" panose="020B0604020202020204" pitchFamily="34" charset="0"/>
                        </a:rPr>
                        <a:t>21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44873853"/>
                  </a:ext>
                </a:extLst>
              </a:tr>
              <a:tr h="260503">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Relating</a:t>
                      </a:r>
                      <a:r>
                        <a:rPr lang="en-GB" sz="1600" b="0" i="0" u="none" strike="noStrike" baseline="0" dirty="0">
                          <a:solidFill>
                            <a:srgbClr val="000000"/>
                          </a:solidFill>
                          <a:effectLst/>
                          <a:latin typeface="Arial" panose="020B0604020202020204" pitchFamily="34" charset="0"/>
                          <a:cs typeface="Arial" panose="020B0604020202020204" pitchFamily="34" charset="0"/>
                        </a:rPr>
                        <a:t> to compliance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53510757"/>
                  </a:ext>
                </a:extLst>
              </a:tr>
              <a:tr h="260503">
                <a:tc>
                  <a:txBody>
                    <a:bodyPr/>
                    <a:lstStyle/>
                    <a:p>
                      <a:pPr marL="742950" lvl="1" indent="-285750" algn="l" fontAlgn="b">
                        <a:lnSpc>
                          <a:spcPct val="100000"/>
                        </a:lnSpc>
                        <a:buFont typeface="Wingdings" panose="05000000000000000000" pitchFamily="2" charset="2"/>
                        <a:buChar char="ü"/>
                      </a:pPr>
                      <a:r>
                        <a:rPr lang="en-US" sz="1600" b="0" i="0" u="none" strike="noStrike" dirty="0">
                          <a:solidFill>
                            <a:srgbClr val="000000"/>
                          </a:solidFill>
                          <a:effectLst/>
                          <a:latin typeface="Arial" panose="020B0604020202020204" pitchFamily="34" charset="0"/>
                          <a:cs typeface="Arial" panose="020B0604020202020204" pitchFamily="34" charset="0"/>
                        </a:rPr>
                        <a:t>Relating to operating expenses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67303589"/>
                  </a:ext>
                </a:extLst>
              </a:tr>
              <a:tr h="260503">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Relating to provisions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36798957"/>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Relating to receivables</a:t>
                      </a:r>
                      <a:r>
                        <a:rPr lang="en-GB" sz="1600" b="0" i="0" u="none" strike="noStrike" baseline="0" dirty="0">
                          <a:solidFill>
                            <a:srgbClr val="000000"/>
                          </a:solidFill>
                          <a:effectLst/>
                          <a:latin typeface="Arial" panose="020B0604020202020204" pitchFamily="34" charset="0"/>
                          <a:cs typeface="Arial" panose="020B0604020202020204" pitchFamily="34" charset="0"/>
                        </a:rPr>
                        <a:t> (staff debtors)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4674391"/>
                  </a:ext>
                </a:extLst>
              </a:tr>
              <a:tr h="193888">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inventory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2875596"/>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contingent</a:t>
                      </a:r>
                      <a:r>
                        <a:rPr lang="en-GB" sz="1600" b="0" i="0" u="none" strike="noStrike" baseline="0" dirty="0">
                          <a:solidFill>
                            <a:srgbClr val="000000"/>
                          </a:solidFill>
                          <a:effectLst/>
                          <a:latin typeface="Arial" panose="020B0604020202020204" pitchFamily="34" charset="0"/>
                          <a:cs typeface="Arial" panose="020B0604020202020204" pitchFamily="34" charset="0"/>
                        </a:rPr>
                        <a:t> liabilities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4333585"/>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accruals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0579267"/>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predetermined</a:t>
                      </a:r>
                      <a:r>
                        <a:rPr lang="en-GB" sz="1600" b="0" i="0" u="none" strike="noStrike" baseline="0" dirty="0">
                          <a:solidFill>
                            <a:srgbClr val="000000"/>
                          </a:solidFill>
                          <a:effectLst/>
                          <a:latin typeface="Arial" panose="020B0604020202020204" pitchFamily="34" charset="0"/>
                          <a:cs typeface="Arial" panose="020B0604020202020204" pitchFamily="34" charset="0"/>
                        </a:rPr>
                        <a:t> objectives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7685984"/>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related parties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5784221"/>
                  </a:ext>
                </a:extLst>
              </a:tr>
              <a:tr h="51132">
                <a:tc>
                  <a:txBody>
                    <a:bodyPr/>
                    <a:lstStyle/>
                    <a:p>
                      <a:pPr marL="742950" lvl="1" indent="-285750" algn="l" fontAlgn="b">
                        <a:lnSpc>
                          <a:spcPct val="100000"/>
                        </a:lnSpc>
                        <a:buFont typeface="Wingdings" panose="05000000000000000000" pitchFamily="2" charset="2"/>
                        <a:buChar char="ü"/>
                      </a:pPr>
                      <a:r>
                        <a:rPr lang="en-GB" sz="1600" b="0" i="0" u="none" strike="noStrike" dirty="0">
                          <a:solidFill>
                            <a:srgbClr val="000000"/>
                          </a:solidFill>
                          <a:effectLst/>
                          <a:latin typeface="Arial" panose="020B0604020202020204" pitchFamily="34" charset="0"/>
                          <a:cs typeface="Arial" panose="020B0604020202020204" pitchFamily="34" charset="0"/>
                        </a:rPr>
                        <a:t>Related to prior-year errors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0" i="0" u="none" strike="noStrike" dirty="0">
                          <a:solidFill>
                            <a:srgbClr val="000000"/>
                          </a:solidFill>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lnSpc>
                          <a:spcPct val="100000"/>
                        </a:lnSpc>
                      </a:pPr>
                      <a:r>
                        <a:rPr lang="en-GB" sz="1800" b="1" i="0" u="none" strike="noStrike" dirty="0">
                          <a:solidFill>
                            <a:srgbClr val="000000"/>
                          </a:solidFill>
                          <a:effectLst/>
                          <a:latin typeface="Arial" panose="020B0604020202020204" pitchFamily="34" charset="0"/>
                          <a:cs typeface="Arial" panose="020B0604020202020204" pitchFamily="34" charset="0"/>
                        </a:rPr>
                        <a:t>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5216696"/>
                  </a:ext>
                </a:extLst>
              </a:tr>
            </a:tbl>
          </a:graphicData>
        </a:graphic>
      </p:graphicFrame>
    </p:spTree>
    <p:extLst>
      <p:ext uri="{BB962C8B-B14F-4D97-AF65-F5344CB8AC3E}">
        <p14:creationId xmlns:p14="http://schemas.microsoft.com/office/powerpoint/2010/main" xmlns="" val="175075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sp>
        <p:nvSpPr>
          <p:cNvPr id="8" name="TextBox 7">
            <a:extLst>
              <a:ext uri="{FF2B5EF4-FFF2-40B4-BE49-F238E27FC236}">
                <a16:creationId xmlns:a16="http://schemas.microsoft.com/office/drawing/2014/main" xmlns="" id="{F25D48AD-26E0-EA5D-76EF-B9B519612AFD}"/>
              </a:ext>
            </a:extLst>
          </p:cNvPr>
          <p:cNvSpPr txBox="1"/>
          <p:nvPr/>
        </p:nvSpPr>
        <p:spPr>
          <a:xfrm>
            <a:off x="665239" y="1058525"/>
            <a:ext cx="9582149" cy="4934364"/>
          </a:xfrm>
          <a:prstGeom prst="rect">
            <a:avLst/>
          </a:prstGeom>
          <a:noFill/>
        </p:spPr>
        <p:txBody>
          <a:bodyPr wrap="square">
            <a:spAutoFit/>
          </a:bodyPr>
          <a:lstStyle/>
          <a:p>
            <a:pPr marL="0" algn="l" rtl="0" eaLnBrk="1" fontAlgn="b" latinLnBrk="0" hangingPunct="1">
              <a:lnSpc>
                <a:spcPct val="107000"/>
              </a:lnSpc>
              <a:spcBef>
                <a:spcPts val="0"/>
              </a:spcBef>
              <a:spcAft>
                <a:spcPts val="800"/>
              </a:spcAft>
            </a:pPr>
            <a:r>
              <a:rPr lang="en-GB" sz="1400" b="1"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Main root causes for the AGSA findings</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i="0" u="none" strike="noStrike" dirty="0">
              <a:effectLst/>
              <a:latin typeface="Arial" panose="020B0604020202020204" pitchFamily="34" charset="0"/>
            </a:endParaRPr>
          </a:p>
          <a:p>
            <a:pPr marL="347472" indent="-347472" algn="l" rtl="0" eaLnBrk="1" fontAlgn="b" latinLnBrk="0" hangingPunct="1">
              <a:lnSpc>
                <a:spcPct val="107000"/>
              </a:lnSpc>
              <a:spcBef>
                <a:spcPts val="0"/>
              </a:spcBef>
              <a:spcAft>
                <a:spcPts val="800"/>
              </a:spcAft>
              <a:buFont typeface="+mj-lt"/>
              <a:buAutoNum type="arabicPeriod"/>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SAP System errors that required SAP technicians to resolve. The errors were due to the following:</a:t>
            </a:r>
            <a:endParaRPr lang="en-ZA" sz="1400" i="0" u="none" strike="noStrike" dirty="0">
              <a:effectLst/>
              <a:latin typeface="Arial" panose="020B0604020202020204" pitchFamily="34" charset="0"/>
            </a:endParaRPr>
          </a:p>
          <a:p>
            <a:pPr marL="800100" indent="-342900" algn="l" rtl="0" eaLnBrk="1" fontAlgn="ctr" latinLnBrk="0" hangingPunct="1">
              <a:lnSpc>
                <a:spcPct val="107000"/>
              </a:lnSpc>
              <a:spcBef>
                <a:spcPts val="0"/>
              </a:spcBef>
              <a:spcAft>
                <a:spcPts val="800"/>
              </a:spcAft>
              <a:buFont typeface="+mj-lt"/>
              <a:buAutoNum type="alphaLcParenR"/>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Balances not carried over from the previous financial years into the opening balances. This led to the differences between amounts in the General Ledger and the Trial Balance.</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Appointment of a technical SAP specialist to diagnose the problem, i.e. whether it is due to lack of patching/updates OR due to configuration errors.</a:t>
            </a:r>
            <a:r>
              <a:rPr lang="en-GB" sz="1400" i="0" u="none" strike="noStrike"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a:t>
            </a:r>
            <a:r>
              <a:rPr lang="en-GB" sz="1400" i="0" u="none" strike="noStrike"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will be implemented immediately when the retention of funds is approved by the National Treasury</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i="0" u="none" strike="noStrike" dirty="0">
              <a:effectLst/>
              <a:latin typeface="Arial" panose="020B0604020202020204" pitchFamily="34" charset="0"/>
            </a:endParaRPr>
          </a:p>
          <a:p>
            <a:pPr marL="347472" indent="-347472" algn="l" rtl="0" eaLnBrk="1" fontAlgn="ctr" latinLnBrk="0" hangingPunct="1">
              <a:lnSpc>
                <a:spcPct val="107000"/>
              </a:lnSpc>
              <a:spcBef>
                <a:spcPts val="0"/>
              </a:spcBef>
              <a:spcAft>
                <a:spcPts val="800"/>
              </a:spcAft>
              <a:tabLst>
                <a:tab pos="457200" algn="l"/>
              </a:tabLst>
            </a:pPr>
            <a:r>
              <a:rPr lang="en-GB" sz="1400" dirty="0">
                <a:solidFill>
                  <a:srgbClr val="000000"/>
                </a:solidFill>
                <a:latin typeface="Arial" panose="020B0604020202020204" pitchFamily="34" charset="0"/>
                <a:cs typeface="Arial" panose="020B0604020202020204" pitchFamily="34" charset="0"/>
              </a:rPr>
              <a:t>2.	Using</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excel to prepare financial statement (manual). This led to unnecessary errors and audit findings. The use of excel was due to the Entity not renewing the financial statement system license. </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Renewing the financial statement system license. Attending technical training on using the system. This</a:t>
            </a:r>
            <a:r>
              <a:rPr lang="en-GB" sz="1400" i="0" u="none" strike="noStrike"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will be implemented immediately when the retention of funds is approved by the National Treasury</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i="0" u="none" strike="noStrike" dirty="0">
              <a:effectLst/>
              <a:latin typeface="Arial" panose="020B0604020202020204" pitchFamily="34" charset="0"/>
            </a:endParaRPr>
          </a:p>
          <a:p>
            <a:pPr marL="347472" indent="-347472" algn="l" rtl="0" eaLnBrk="1" fontAlgn="b" latinLnBrk="0" hangingPunct="1">
              <a:lnSpc>
                <a:spcPct val="107000"/>
              </a:lnSpc>
              <a:spcBef>
                <a:spcPts val="0"/>
              </a:spcBef>
              <a:spcAft>
                <a:spcPts val="800"/>
              </a:spcAft>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Not applying proper GRAP (accrual) basis of accounting.</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Finance team to attend GRAP training. Conducting detailed analysis and review of financials to ensure GRAP accounting compliance.</a:t>
            </a:r>
            <a:endParaRPr lang="en-ZA" sz="1400" i="0" u="none" strike="noStrike" dirty="0">
              <a:effectLst/>
              <a:latin typeface="Arial" panose="020B0604020202020204" pitchFamily="34" charset="0"/>
            </a:endParaRPr>
          </a:p>
          <a:p>
            <a:pPr marL="347472" indent="-347472" algn="l" rtl="0" eaLnBrk="1" fontAlgn="b" latinLnBrk="0" hangingPunct="1">
              <a:lnSpc>
                <a:spcPct val="107000"/>
              </a:lnSpc>
              <a:spcBef>
                <a:spcPts val="0"/>
              </a:spcBef>
              <a:spcAft>
                <a:spcPts val="800"/>
              </a:spcAft>
              <a:tabLst>
                <a:tab pos="457200" algn="l"/>
              </a:tabLst>
            </a:pPr>
            <a:r>
              <a:rPr lang="en-US"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Poor </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records</a:t>
            </a:r>
            <a:r>
              <a:rPr lang="en-US"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management.</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Enforced proper records keeping including preparing audit files and ensuring all required records are properly filed for ease of access during audits (internal or external). </a:t>
            </a:r>
            <a:endParaRPr lang="en-ZA" sz="1400" i="0" u="none" strike="noStrike" dirty="0">
              <a:effectLst/>
              <a:latin typeface="Arial" panose="020B0604020202020204" pitchFamily="34" charset="0"/>
            </a:endParaRPr>
          </a:p>
        </p:txBody>
      </p:sp>
    </p:spTree>
    <p:extLst>
      <p:ext uri="{BB962C8B-B14F-4D97-AF65-F5344CB8AC3E}">
        <p14:creationId xmlns:p14="http://schemas.microsoft.com/office/powerpoint/2010/main" xmlns="" val="231274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USAASA &amp; </a:t>
            </a:r>
            <a:r>
              <a:rPr lang="en-US" sz="1800" b="1" dirty="0" err="1">
                <a:solidFill>
                  <a:srgbClr val="C00000"/>
                </a:solidFill>
                <a:latin typeface="Arial" panose="020B0604020202020204" pitchFamily="34" charset="0"/>
                <a:cs typeface="Arial" panose="020B0604020202020204" pitchFamily="34" charset="0"/>
              </a:rPr>
              <a:t>USAf</a:t>
            </a:r>
            <a:r>
              <a:rPr lang="en-US" sz="1800" b="1" dirty="0">
                <a:solidFill>
                  <a:srgbClr val="C00000"/>
                </a:solidFill>
                <a:latin typeface="Arial" panose="020B0604020202020204" pitchFamily="34" charset="0"/>
                <a:cs typeface="Arial" panose="020B0604020202020204" pitchFamily="34" charset="0"/>
              </a:rPr>
              <a:t>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sp>
        <p:nvSpPr>
          <p:cNvPr id="8" name="TextBox 7">
            <a:extLst>
              <a:ext uri="{FF2B5EF4-FFF2-40B4-BE49-F238E27FC236}">
                <a16:creationId xmlns:a16="http://schemas.microsoft.com/office/drawing/2014/main" xmlns="" id="{F25D48AD-26E0-EA5D-76EF-B9B519612AFD}"/>
              </a:ext>
            </a:extLst>
          </p:cNvPr>
          <p:cNvSpPr txBox="1"/>
          <p:nvPr/>
        </p:nvSpPr>
        <p:spPr>
          <a:xfrm>
            <a:off x="665239" y="1058525"/>
            <a:ext cx="9582149" cy="4601260"/>
          </a:xfrm>
          <a:prstGeom prst="rect">
            <a:avLst/>
          </a:prstGeom>
          <a:noFill/>
        </p:spPr>
        <p:txBody>
          <a:bodyPr wrap="square">
            <a:spAutoFit/>
          </a:bodyPr>
          <a:lstStyle/>
          <a:p>
            <a:pPr marL="0" algn="l" rtl="0" eaLnBrk="1" fontAlgn="b" latinLnBrk="0" hangingPunct="1">
              <a:lnSpc>
                <a:spcPct val="107000"/>
              </a:lnSpc>
              <a:spcBef>
                <a:spcPts val="0"/>
              </a:spcBef>
              <a:spcAft>
                <a:spcPts val="800"/>
              </a:spcAft>
            </a:pPr>
            <a:r>
              <a:rPr lang="en-GB" sz="1400" b="1"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Main root causes for the AGSA findings</a:t>
            </a: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i="0" u="none" strike="noStrike" dirty="0">
              <a:effectLst/>
              <a:latin typeface="Arial" panose="020B0604020202020204" pitchFamily="34" charset="0"/>
            </a:endParaRPr>
          </a:p>
          <a:p>
            <a:pPr marL="347472" indent="-347472" algn="l" rtl="0" eaLnBrk="1" fontAlgn="ctr" latinLnBrk="0" hangingPunct="1">
              <a:lnSpc>
                <a:spcPct val="107000"/>
              </a:lnSpc>
              <a:spcBef>
                <a:spcPts val="0"/>
              </a:spcBef>
              <a:spcAft>
                <a:spcPts val="800"/>
              </a:spcAft>
              <a:buClrTx/>
              <a:buSzPts val="1600"/>
              <a:buFont typeface="+mj-lt"/>
              <a:buAutoNum type="arabicPeriod" startAt="5"/>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Inadequate Portfolio of evidence. This affected multiple transactions and accounting line items as well, e.g. inventory opening and closing balances, accounts payable, accruals, related party disclosures, commitments and project costs.</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Appointed a team in operations division working together with Sentech to verify POE in line with the relevant contracts. Continuous</a:t>
            </a:r>
            <a:r>
              <a:rPr lang="en-GB" sz="1400" i="0" u="none" strike="noStrike" kern="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verifications are now conducted on a monthly basis.</a:t>
            </a:r>
            <a:endParaRPr lang="en-ZA" sz="1400" i="0" u="none" strike="noStrike" dirty="0">
              <a:effectLst/>
              <a:latin typeface="Arial" panose="020B0604020202020204" pitchFamily="34" charset="0"/>
            </a:endParaRPr>
          </a:p>
          <a:p>
            <a:pPr marL="347472" indent="-347472" algn="l" rtl="0" eaLnBrk="1" fontAlgn="ctr" latinLnBrk="0" hangingPunct="1">
              <a:lnSpc>
                <a:spcPct val="107000"/>
              </a:lnSpc>
              <a:spcBef>
                <a:spcPts val="0"/>
              </a:spcBef>
              <a:spcAft>
                <a:spcPts val="800"/>
              </a:spcAft>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Capacity constraints in key positions. This is also affected by the number of employees in key positions that were placed on suspension.</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Appointed contract employees with requisite competencies in these critical positions to assist in the areas of concern. We are currently finalise the disciplinary proceedings.</a:t>
            </a:r>
            <a:endParaRPr lang="en-ZA" sz="1400" i="0" u="none" strike="noStrike" dirty="0">
              <a:effectLst/>
              <a:latin typeface="Arial" panose="020B0604020202020204" pitchFamily="34" charset="0"/>
            </a:endParaRPr>
          </a:p>
          <a:p>
            <a:pPr marL="347472" indent="-347472" algn="l" rtl="0" eaLnBrk="1" fontAlgn="b" latinLnBrk="0" hangingPunct="1">
              <a:lnSpc>
                <a:spcPct val="107000"/>
              </a:lnSpc>
              <a:spcBef>
                <a:spcPts val="0"/>
              </a:spcBef>
              <a:spcAft>
                <a:spcPts val="800"/>
              </a:spcAft>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Lack of consequence management for transgressors</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Implement consequence management in line with the relevant principles. Starting with accountability letters to be send to all the executives to account for the issues identified within their respective areas.</a:t>
            </a:r>
            <a:endParaRPr lang="en-ZA" sz="1400" i="0" u="none" strike="noStrike" dirty="0">
              <a:effectLst/>
              <a:latin typeface="Arial" panose="020B0604020202020204" pitchFamily="34" charset="0"/>
            </a:endParaRPr>
          </a:p>
          <a:p>
            <a:pPr marL="347472" indent="-347472" algn="l" rtl="0" eaLnBrk="1" fontAlgn="b" latinLnBrk="0" hangingPunct="1">
              <a:lnSpc>
                <a:spcPct val="107000"/>
              </a:lnSpc>
              <a:spcBef>
                <a:spcPts val="0"/>
              </a:spcBef>
              <a:spcAft>
                <a:spcPts val="800"/>
              </a:spcAft>
              <a:tabLst>
                <a:tab pos="457200" algn="l"/>
              </a:tabLs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Poor internal controls systems and processes</a:t>
            </a:r>
            <a:endParaRPr lang="en-ZA" sz="1400" i="0" u="none" strike="noStrike" dirty="0">
              <a:effectLst/>
              <a:latin typeface="Arial" panose="020B0604020202020204" pitchFamily="34" charset="0"/>
            </a:endParaRPr>
          </a:p>
          <a:p>
            <a:pPr marL="722376" algn="l" rtl="0" eaLnBrk="1" fontAlgn="ctr" latinLnBrk="0" hangingPunct="1">
              <a:lnSpc>
                <a:spcPct val="107000"/>
              </a:lnSpc>
              <a:spcBef>
                <a:spcPts val="0"/>
              </a:spcBef>
              <a:spcAft>
                <a:spcPts val="800"/>
              </a:spcAft>
            </a:pPr>
            <a:r>
              <a:rPr lang="en-GB" sz="14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Review and enforce adherence to internal control policies and procedures. Regular review/audit of internal controls, and development and implementation of internal improvement plans.</a:t>
            </a:r>
            <a:endParaRPr lang="en-ZA" sz="1400" i="0" u="none" strike="noStrike" dirty="0">
              <a:effectLst/>
              <a:latin typeface="Arial" panose="020B0604020202020204" pitchFamily="34" charset="0"/>
            </a:endParaRPr>
          </a:p>
        </p:txBody>
      </p:sp>
    </p:spTree>
    <p:extLst>
      <p:ext uri="{BB962C8B-B14F-4D97-AF65-F5344CB8AC3E}">
        <p14:creationId xmlns:p14="http://schemas.microsoft.com/office/powerpoint/2010/main" xmlns="" val="217595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4F0646-0A00-8BA1-3E94-2F6067A2CEA9}"/>
              </a:ext>
            </a:extLst>
          </p:cNvPr>
          <p:cNvSpPr>
            <a:spLocks noGrp="1"/>
          </p:cNvSpPr>
          <p:nvPr>
            <p:ph idx="1"/>
          </p:nvPr>
        </p:nvSpPr>
        <p:spPr>
          <a:xfrm>
            <a:off x="838200" y="3282950"/>
            <a:ext cx="10515600" cy="4351338"/>
          </a:xfrm>
        </p:spPr>
        <p:txBody>
          <a:bodyPr/>
          <a:lstStyle/>
          <a:p>
            <a:pPr marL="0" indent="0" algn="ctr">
              <a:buNone/>
            </a:pPr>
            <a:r>
              <a:rPr lang="en-US" sz="2800" b="1" dirty="0">
                <a:solidFill>
                  <a:srgbClr val="000000"/>
                </a:solidFill>
                <a:latin typeface="Arial" panose="020B0604020202020204" pitchFamily="34" charset="0"/>
                <a:cs typeface="Arial" panose="020B0604020202020204" pitchFamily="34" charset="0"/>
              </a:rPr>
              <a:t>SABC</a:t>
            </a:r>
          </a:p>
          <a:p>
            <a:pPr marL="0" indent="0" algn="ctr">
              <a:buNone/>
            </a:pPr>
            <a:endParaRPr lang="en-US" sz="2800" b="1" dirty="0">
              <a:solidFill>
                <a:srgbClr val="000000"/>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xmlns="" val="186349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SABC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pic>
        <p:nvPicPr>
          <p:cNvPr id="5" name="Picture 4">
            <a:extLst>
              <a:ext uri="{FF2B5EF4-FFF2-40B4-BE49-F238E27FC236}">
                <a16:creationId xmlns:a16="http://schemas.microsoft.com/office/drawing/2014/main" xmlns="" id="{0A152717-F968-014E-0819-7310916450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952500"/>
            <a:ext cx="10348912" cy="5548312"/>
          </a:xfrm>
          <a:prstGeom prst="rect">
            <a:avLst/>
          </a:prstGeom>
        </p:spPr>
      </p:pic>
    </p:spTree>
    <p:extLst>
      <p:ext uri="{BB962C8B-B14F-4D97-AF65-F5344CB8AC3E}">
        <p14:creationId xmlns:p14="http://schemas.microsoft.com/office/powerpoint/2010/main" xmlns="" val="230558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SABC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pic>
        <p:nvPicPr>
          <p:cNvPr id="7" name="Picture 6">
            <a:extLst>
              <a:ext uri="{FF2B5EF4-FFF2-40B4-BE49-F238E27FC236}">
                <a16:creationId xmlns:a16="http://schemas.microsoft.com/office/drawing/2014/main" xmlns="" id="{D3EC3E42-0FA8-5ADA-2C25-60C47855A12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3475" y="942975"/>
            <a:ext cx="10244137" cy="5553074"/>
          </a:xfrm>
          <a:prstGeom prst="rect">
            <a:avLst/>
          </a:prstGeom>
        </p:spPr>
      </p:pic>
    </p:spTree>
    <p:extLst>
      <p:ext uri="{BB962C8B-B14F-4D97-AF65-F5344CB8AC3E}">
        <p14:creationId xmlns:p14="http://schemas.microsoft.com/office/powerpoint/2010/main" xmlns="" val="418321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SABC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xmlns="" id="{8A802393-DF9F-8E58-756B-96AE91D9AE2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6775" y="971550"/>
            <a:ext cx="10458450" cy="5510212"/>
          </a:xfrm>
          <a:prstGeom prst="rect">
            <a:avLst/>
          </a:prstGeom>
        </p:spPr>
      </p:pic>
    </p:spTree>
    <p:extLst>
      <p:ext uri="{BB962C8B-B14F-4D97-AF65-F5344CB8AC3E}">
        <p14:creationId xmlns:p14="http://schemas.microsoft.com/office/powerpoint/2010/main" xmlns="" val="8614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4F0646-0A00-8BA1-3E94-2F6067A2CEA9}"/>
              </a:ext>
            </a:extLst>
          </p:cNvPr>
          <p:cNvSpPr>
            <a:spLocks noGrp="1"/>
          </p:cNvSpPr>
          <p:nvPr>
            <p:ph idx="1"/>
          </p:nvPr>
        </p:nvSpPr>
        <p:spPr>
          <a:xfrm>
            <a:off x="838200" y="3282950"/>
            <a:ext cx="10515600" cy="4351338"/>
          </a:xfrm>
        </p:spPr>
        <p:txBody>
          <a:bodyPr/>
          <a:lstStyle/>
          <a:p>
            <a:pPr marL="0" indent="0" algn="ctr">
              <a:buNone/>
            </a:pPr>
            <a:r>
              <a:rPr lang="en-US" sz="2800" b="1" dirty="0">
                <a:solidFill>
                  <a:srgbClr val="000000"/>
                </a:solidFill>
                <a:latin typeface="Arial" panose="020B0604020202020204" pitchFamily="34" charset="0"/>
                <a:cs typeface="Arial" panose="020B0604020202020204" pitchFamily="34" charset="0"/>
              </a:rPr>
              <a:t>SAPO</a:t>
            </a:r>
          </a:p>
          <a:p>
            <a:pPr marL="0" indent="0" algn="ctr">
              <a:buNone/>
            </a:pPr>
            <a:endParaRPr lang="en-US" sz="2800" b="1" dirty="0">
              <a:solidFill>
                <a:srgbClr val="000000"/>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xmlns="" val="265068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SABC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pic>
        <p:nvPicPr>
          <p:cNvPr id="7" name="Picture 6" descr="Text&#10;&#10;Description automatically generated">
            <a:extLst>
              <a:ext uri="{FF2B5EF4-FFF2-40B4-BE49-F238E27FC236}">
                <a16:creationId xmlns:a16="http://schemas.microsoft.com/office/drawing/2014/main" xmlns="" id="{8CDA8738-E4F3-24D1-E7EC-23B6206D6F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2962" y="914400"/>
            <a:ext cx="10490449" cy="5658946"/>
          </a:xfrm>
          <a:prstGeom prst="rect">
            <a:avLst/>
          </a:prstGeom>
        </p:spPr>
      </p:pic>
    </p:spTree>
    <p:extLst>
      <p:ext uri="{BB962C8B-B14F-4D97-AF65-F5344CB8AC3E}">
        <p14:creationId xmlns:p14="http://schemas.microsoft.com/office/powerpoint/2010/main" xmlns="" val="3797394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A8D5E79-2296-4E5B-8A23-94CF9F2D589D}"/>
              </a:ext>
            </a:extLst>
          </p:cNvPr>
          <p:cNvSpPr>
            <a:spLocks noGrp="1"/>
          </p:cNvSpPr>
          <p:nvPr>
            <p:ph idx="1"/>
          </p:nvPr>
        </p:nvSpPr>
        <p:spPr>
          <a:xfrm>
            <a:off x="412729" y="1849100"/>
            <a:ext cx="10513957" cy="5089109"/>
          </a:xfrm>
        </p:spPr>
        <p:txBody>
          <a:bodyPr>
            <a:noAutofit/>
          </a:bodyPr>
          <a:lstStyle/>
          <a:p>
            <a:pPr marL="457200" marR="0" lvl="1" indent="0" algn="just"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USAASA Cum/22 FY:                                               R 16 778 000</a:t>
            </a: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Root cause: Majority (96%) due to contracts that have lapsed. USAASA was not able to extend beyond 31/03/2022 due to disestablishment.</a:t>
            </a:r>
          </a:p>
          <a:p>
            <a:pPr marL="457200" marR="0" lvl="1" indent="0" algn="l" defTabSz="906463" rtl="0" eaLnBrk="1" fontAlgn="auto" latinLnBrk="0" hangingPunct="1">
              <a:lnSpc>
                <a:spcPct val="107000"/>
              </a:lnSpc>
              <a:spcBef>
                <a:spcPts val="0"/>
              </a:spcBef>
              <a:spcAft>
                <a:spcPts val="800"/>
              </a:spcAft>
              <a:buClrTx/>
              <a:buSzTx/>
              <a:buFontTx/>
              <a:buNone/>
              <a:tabLst/>
              <a:defRPr/>
            </a:pPr>
            <a:endParaRPr kumimoji="0" lang="en-GB" sz="5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06463"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Mitigation/progress: 2022/23 FY:</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Entering into short-term contracts ending 31/03/2023. Office rent – Landlord not entertaining short-term contract. Vodacom – considering RT contract from NT.</a:t>
            </a:r>
          </a:p>
          <a:p>
            <a:pPr marL="800100" lvl="1" indent="-342900" defTabSz="906463">
              <a:lnSpc>
                <a:spcPct val="107000"/>
              </a:lnSpc>
              <a:spcBef>
                <a:spcPts val="0"/>
              </a:spcBef>
              <a:spcAft>
                <a:spcPts val="800"/>
              </a:spcAft>
              <a:buFont typeface="Wingdings" panose="05000000000000000000" pitchFamily="2" charset="2"/>
              <a:buChar char="ü"/>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under investigations </a:t>
            </a:r>
            <a:r>
              <a:rPr lang="en-GB" sz="1800" b="1" dirty="0">
                <a:solidFill>
                  <a:srgbClr val="FFFFFF"/>
                </a:solidFill>
                <a:latin typeface="Arial" panose="020B0604020202020204" pitchFamily="34" charset="0"/>
                <a:ea typeface="Calibri" panose="020F0502020204030204" pitchFamily="34" charset="0"/>
                <a:cs typeface="Arial" panose="020B0604020202020204" pitchFamily="34" charset="0"/>
              </a:rPr>
              <a:t>=             Majority are matters dating back to 2015/16.</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R 5 570 130</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to National Treasury for condonation = R 30 383 253</a:t>
            </a:r>
          </a:p>
          <a:p>
            <a:pPr marL="800100" marR="0" lvl="1" indent="-342900" algn="l" defTabSz="906463"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IE submitted and written-off by Board =                       R 20 405 530</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Investigations completed by SIU or NPA and court ruled matters;</a:t>
            </a:r>
          </a:p>
          <a:p>
            <a:pPr marL="1200150" marR="0" lvl="2" indent="-285750" algn="l" defTabSz="906463"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 line with the current IE Framework; and</a:t>
            </a:r>
          </a:p>
          <a:p>
            <a:pPr marL="0" indent="0">
              <a:buNone/>
            </a:pPr>
            <a:endParaRPr lang="en-ZA" sz="1680" dirty="0">
              <a:cs typeface="Segoe UI Light" panose="020B0502040204020203" pitchFamily="34" charset="0"/>
            </a:endParaRPr>
          </a:p>
        </p:txBody>
      </p:sp>
      <p:sp>
        <p:nvSpPr>
          <p:cNvPr id="3" name="TextBox 2">
            <a:extLst>
              <a:ext uri="{FF2B5EF4-FFF2-40B4-BE49-F238E27FC236}">
                <a16:creationId xmlns:a16="http://schemas.microsoft.com/office/drawing/2014/main" xmlns="" id="{D9E5FDC2-01FE-AC3F-F907-E051A9CEBF11}"/>
              </a:ext>
            </a:extLst>
          </p:cNvPr>
          <p:cNvSpPr txBox="1"/>
          <p:nvPr/>
        </p:nvSpPr>
        <p:spPr>
          <a:xfrm>
            <a:off x="3045618" y="376779"/>
            <a:ext cx="6100762" cy="369332"/>
          </a:xfrm>
          <a:prstGeom prst="rect">
            <a:avLst/>
          </a:prstGeom>
          <a:noFill/>
        </p:spPr>
        <p:txBody>
          <a:bodyPr wrap="square">
            <a:spAutoFit/>
          </a:bodyPr>
          <a:lstStyle/>
          <a:p>
            <a:pPr algn="ctr"/>
            <a:r>
              <a:rPr lang="en-US" sz="1800" b="1" dirty="0">
                <a:solidFill>
                  <a:srgbClr val="C00000"/>
                </a:solidFill>
                <a:latin typeface="Arial" panose="020B0604020202020204" pitchFamily="34" charset="0"/>
                <a:cs typeface="Arial" panose="020B0604020202020204" pitchFamily="34" charset="0"/>
              </a:rPr>
              <a:t>SABC – 2021/2022 </a:t>
            </a:r>
          </a:p>
        </p:txBody>
      </p:sp>
      <p:pic>
        <p:nvPicPr>
          <p:cNvPr id="6" name="Picture 5">
            <a:extLst>
              <a:ext uri="{FF2B5EF4-FFF2-40B4-BE49-F238E27FC236}">
                <a16:creationId xmlns:a16="http://schemas.microsoft.com/office/drawing/2014/main" xmlns="" id="{F6B6F140-72D9-8D99-80D0-E0DB7C85D1F2}"/>
              </a:ext>
            </a:extLst>
          </p:cNvPr>
          <p:cNvPicPr>
            <a:picLocks noChangeAspect="1"/>
          </p:cNvPicPr>
          <p:nvPr/>
        </p:nvPicPr>
        <p:blipFill>
          <a:blip r:embed="rId2" cstate="print"/>
          <a:stretch>
            <a:fillRect/>
          </a:stretch>
        </p:blipFill>
        <p:spPr>
          <a:xfrm>
            <a:off x="819454" y="1782937"/>
            <a:ext cx="10553091" cy="3292125"/>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xmlns="" id="{44F60B01-94A1-B0B0-30BB-7CE803F200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3911" y="904875"/>
            <a:ext cx="10544175" cy="5219700"/>
          </a:xfrm>
          <a:prstGeom prst="rect">
            <a:avLst/>
          </a:prstGeom>
        </p:spPr>
      </p:pic>
    </p:spTree>
    <p:extLst>
      <p:ext uri="{BB962C8B-B14F-4D97-AF65-F5344CB8AC3E}">
        <p14:creationId xmlns:p14="http://schemas.microsoft.com/office/powerpoint/2010/main" xmlns="" val="1538817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899071" y="265978"/>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4" name="Rectangle 3"/>
          <p:cNvSpPr/>
          <p:nvPr/>
        </p:nvSpPr>
        <p:spPr>
          <a:xfrm>
            <a:off x="1670346" y="994758"/>
            <a:ext cx="8574322" cy="5480731"/>
          </a:xfrm>
          <a:prstGeom prst="rect">
            <a:avLst/>
          </a:prstGeom>
        </p:spPr>
        <p:txBody>
          <a:bodyPr wrap="square">
            <a:spAutoFit/>
          </a:bodyPr>
          <a:lstStyle/>
          <a:p>
            <a:pPr algn="just">
              <a:spcBef>
                <a:spcPts val="554"/>
              </a:spcBef>
            </a:pPr>
            <a:r>
              <a:rPr lang="en-GB" sz="1600" b="1" dirty="0">
                <a:latin typeface="Arial" panose="020B0604020202020204" pitchFamily="34" charset="0"/>
                <a:cs typeface="Arial" panose="020B0604020202020204" pitchFamily="34" charset="0"/>
              </a:rPr>
              <a:t>Audit Opinion - </a:t>
            </a:r>
            <a:r>
              <a:rPr lang="en-US" sz="1600" dirty="0">
                <a:latin typeface="Arial" panose="020B0604020202020204" pitchFamily="34" charset="0"/>
                <a:cs typeface="Arial" panose="020B0604020202020204" pitchFamily="34" charset="0"/>
              </a:rPr>
              <a:t>Disclaimer Audit opinion</a:t>
            </a:r>
          </a:p>
          <a:p>
            <a:pPr marL="281372" indent="-316531" algn="just">
              <a:spcBef>
                <a:spcPts val="554"/>
              </a:spcBef>
              <a:buFont typeface="+mj-lt"/>
              <a:buAutoNum type="arabicPeriod"/>
              <a:tabLst>
                <a:tab pos="2057400" algn="l"/>
              </a:tabLst>
            </a:pPr>
            <a:r>
              <a:rPr lang="en-US" sz="1500" dirty="0">
                <a:latin typeface="Arial" panose="020B0604020202020204" pitchFamily="34" charset="0"/>
                <a:cs typeface="Arial" panose="020B0604020202020204" pitchFamily="34" charset="0"/>
              </a:rPr>
              <a:t>Significant matters 	– 13 (2021: 18)</a:t>
            </a:r>
          </a:p>
          <a:p>
            <a:pPr marL="281372" indent="-316531" algn="just">
              <a:spcBef>
                <a:spcPts val="554"/>
              </a:spcBef>
              <a:buFont typeface="+mj-lt"/>
              <a:buAutoNum type="arabicPeriod"/>
              <a:tabLst>
                <a:tab pos="2057400" algn="l"/>
              </a:tabLst>
            </a:pPr>
            <a:r>
              <a:rPr lang="en-US" sz="1500" dirty="0">
                <a:latin typeface="Arial" panose="020B0604020202020204" pitchFamily="34" charset="0"/>
                <a:cs typeface="Arial" panose="020B0604020202020204" pitchFamily="34" charset="0"/>
              </a:rPr>
              <a:t>Category A findings 	– 39 (2021: 50)</a:t>
            </a:r>
          </a:p>
          <a:p>
            <a:pPr marL="685817" lvl="1" indent="-263776" algn="just">
              <a:spcBef>
                <a:spcPts val="554"/>
              </a:spcBef>
              <a:buFont typeface="Arial" panose="020B0604020202020204" pitchFamily="34" charset="0"/>
              <a:buChar char="•"/>
            </a:pPr>
            <a:endParaRPr lang="en-US" sz="1015" dirty="0">
              <a:latin typeface="Arial" panose="020B0604020202020204" pitchFamily="34" charset="0"/>
              <a:cs typeface="Arial" panose="020B0604020202020204" pitchFamily="34" charset="0"/>
            </a:endParaRPr>
          </a:p>
          <a:p>
            <a:pPr algn="just">
              <a:spcBef>
                <a:spcPts val="554"/>
              </a:spcBef>
            </a:pPr>
            <a:r>
              <a:rPr lang="en-US" sz="1600" b="1" dirty="0">
                <a:latin typeface="Arial" panose="020B0604020202020204" pitchFamily="34" charset="0"/>
                <a:cs typeface="Arial" panose="020B0604020202020204" pitchFamily="34" charset="0"/>
              </a:rPr>
              <a:t>Significant Matters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Going concern</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Right of use of asset and lease liability</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Funds collected on behalf of third parties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Noncurrent assets held for sale</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Trade and other receivables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Trade and other payables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Financial services revenue</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Other operating expenses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Accumulated loss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Cash and equivalents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Related parties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Comparative figures</a:t>
            </a:r>
          </a:p>
          <a:p>
            <a:pPr marL="281372" lvl="1" indent="-316531" algn="just">
              <a:spcBef>
                <a:spcPts val="554"/>
              </a:spcBef>
              <a:buFont typeface="+mj-lt"/>
              <a:buAutoNum type="arabicPeriod"/>
            </a:pPr>
            <a:r>
              <a:rPr lang="en-US" sz="1500" dirty="0">
                <a:latin typeface="Arial" panose="020B0604020202020204" pitchFamily="34" charset="0"/>
                <a:cs typeface="Arial" panose="020B0604020202020204" pitchFamily="34" charset="0"/>
              </a:rPr>
              <a:t>Fruitless and wasteful expenditure</a:t>
            </a:r>
          </a:p>
        </p:txBody>
      </p:sp>
    </p:spTree>
    <p:extLst>
      <p:ext uri="{BB962C8B-B14F-4D97-AF65-F5344CB8AC3E}">
        <p14:creationId xmlns:p14="http://schemas.microsoft.com/office/powerpoint/2010/main" xmlns="" val="355041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889546" y="265979"/>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a:t>
            </a:r>
          </a:p>
        </p:txBody>
      </p:sp>
      <p:sp>
        <p:nvSpPr>
          <p:cNvPr id="4" name="Rectangle 3"/>
          <p:cNvSpPr/>
          <p:nvPr/>
        </p:nvSpPr>
        <p:spPr>
          <a:xfrm>
            <a:off x="1757184" y="794733"/>
            <a:ext cx="8574322" cy="319639"/>
          </a:xfrm>
          <a:prstGeom prst="rect">
            <a:avLst/>
          </a:prstGeom>
        </p:spPr>
        <p:txBody>
          <a:bodyPr wrap="square">
            <a:spAutoFit/>
          </a:bodyPr>
          <a:lstStyle/>
          <a:p>
            <a:pPr algn="just">
              <a:spcBef>
                <a:spcPts val="554"/>
              </a:spcBef>
            </a:pPr>
            <a:endParaRPr lang="en-US" sz="1477"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xmlns="" id="{E3A06DFB-1ED7-4074-3E96-D98927FB4E24}"/>
              </a:ext>
            </a:extLst>
          </p:cNvPr>
          <p:cNvGraphicFramePr>
            <a:graphicFrameLocks noGrp="1"/>
          </p:cNvGraphicFramePr>
          <p:nvPr>
            <p:extLst>
              <p:ext uri="{D42A27DB-BD31-4B8C-83A1-F6EECF244321}">
                <p14:modId xmlns:p14="http://schemas.microsoft.com/office/powerpoint/2010/main" xmlns="" val="2179771108"/>
              </p:ext>
            </p:extLst>
          </p:nvPr>
        </p:nvGraphicFramePr>
        <p:xfrm>
          <a:off x="2101166" y="1568187"/>
          <a:ext cx="4048174" cy="4685122"/>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xmlns="" val="952854400"/>
                    </a:ext>
                  </a:extLst>
                </a:gridCol>
                <a:gridCol w="1000174">
                  <a:extLst>
                    <a:ext uri="{9D8B030D-6E8A-4147-A177-3AD203B41FA5}">
                      <a16:colId xmlns:a16="http://schemas.microsoft.com/office/drawing/2014/main" xmlns="" val="3439032211"/>
                    </a:ext>
                  </a:extLst>
                </a:gridCol>
              </a:tblGrid>
              <a:tr h="0">
                <a:tc>
                  <a:txBody>
                    <a:bodyPr/>
                    <a:lstStyle/>
                    <a:p>
                      <a:r>
                        <a:rPr lang="en-ZA" sz="1700" dirty="0">
                          <a:latin typeface="Arial" panose="020B0604020202020204" pitchFamily="34" charset="0"/>
                          <a:cs typeface="Arial" panose="020B0604020202020204" pitchFamily="34" charset="0"/>
                        </a:rPr>
                        <a:t>Category A  Audit Findings</a:t>
                      </a:r>
                    </a:p>
                  </a:txBody>
                  <a:tcPr marL="84406" marR="84406" marT="42203" marB="42203"/>
                </a:tc>
                <a:tc>
                  <a:txBody>
                    <a:bodyPr/>
                    <a:lstStyle/>
                    <a:p>
                      <a:pPr algn="ctr"/>
                      <a:r>
                        <a:rPr lang="en-ZA" sz="1700" dirty="0">
                          <a:latin typeface="Arial" panose="020B0604020202020204" pitchFamily="34" charset="0"/>
                          <a:cs typeface="Arial" panose="020B0604020202020204" pitchFamily="34" charset="0"/>
                        </a:rPr>
                        <a:t>27</a:t>
                      </a:r>
                    </a:p>
                  </a:txBody>
                  <a:tcPr marL="84406" marR="84406" marT="42203" marB="42203"/>
                </a:tc>
                <a:extLst>
                  <a:ext uri="{0D108BD9-81ED-4DB2-BD59-A6C34878D82A}">
                    <a16:rowId xmlns:a16="http://schemas.microsoft.com/office/drawing/2014/main" xmlns="" val="3825904546"/>
                  </a:ext>
                </a:extLst>
              </a:tr>
              <a:tr h="551566">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Going concern</a:t>
                      </a:r>
                    </a:p>
                  </a:txBody>
                  <a:tcPr marL="84406" marR="84406" marT="42203" marB="42203" anchor="ctr"/>
                </a:tc>
                <a:tc>
                  <a:txBody>
                    <a:bodyPr/>
                    <a:lstStyle/>
                    <a:p>
                      <a:pPr marL="0" algn="ctr" rtl="0" eaLnBrk="1" fontAlgn="t" latinLnBrk="0" hangingPunct="1">
                        <a:spcBef>
                          <a:spcPts val="0"/>
                        </a:spcBef>
                        <a:spcAft>
                          <a:spcPts val="0"/>
                        </a:spcAft>
                      </a:pPr>
                      <a:r>
                        <a:rPr lang="en-ZA" sz="1700" b="0" i="0" u="none" strike="noStrike" kern="1200" dirty="0">
                          <a:solidFill>
                            <a:srgbClr val="000000"/>
                          </a:solidFill>
                          <a:effectLst/>
                          <a:latin typeface="Arial" panose="020B0604020202020204" pitchFamily="34" charset="0"/>
                        </a:rPr>
                        <a:t>1</a:t>
                      </a:r>
                      <a:endParaRPr lang="en-ZA" sz="1700" b="0" i="0" u="none" strike="noStrike" dirty="0">
                        <a:effectLst/>
                        <a:latin typeface="Arial" panose="020B0604020202020204" pitchFamily="34" charset="0"/>
                      </a:endParaRPr>
                    </a:p>
                  </a:txBody>
                  <a:tcPr anchor="ctr"/>
                </a:tc>
                <a:extLst>
                  <a:ext uri="{0D108BD9-81ED-4DB2-BD59-A6C34878D82A}">
                    <a16:rowId xmlns:a16="http://schemas.microsoft.com/office/drawing/2014/main" xmlns="" val="10001"/>
                  </a:ext>
                </a:extLst>
              </a:tr>
              <a:tr h="599405">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Non current assets held for sale</a:t>
                      </a:r>
                    </a:p>
                  </a:txBody>
                  <a:tcPr marL="84406" marR="84406" marT="42203" marB="42203"/>
                </a:tc>
                <a:tc>
                  <a:txBody>
                    <a:bodyPr/>
                    <a:lstStyle/>
                    <a:p>
                      <a:pPr algn="ctr"/>
                      <a:r>
                        <a:rPr lang="en-ZA" sz="1700" dirty="0">
                          <a:latin typeface="Arial" panose="020B0604020202020204" pitchFamily="34" charset="0"/>
                          <a:cs typeface="Arial" panose="020B0604020202020204" pitchFamily="34" charset="0"/>
                        </a:rPr>
                        <a:t>4</a:t>
                      </a:r>
                    </a:p>
                  </a:txBody>
                  <a:tcPr marL="84406" marR="84406" marT="42203" marB="42203" anchor="ctr"/>
                </a:tc>
                <a:extLst>
                  <a:ext uri="{0D108BD9-81ED-4DB2-BD59-A6C34878D82A}">
                    <a16:rowId xmlns:a16="http://schemas.microsoft.com/office/drawing/2014/main" xmlns="" val="2612287975"/>
                  </a:ext>
                </a:extLst>
              </a:tr>
              <a:tr h="857126">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Right of use of assets</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Finance lease liability</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Lease payments</a:t>
                      </a:r>
                    </a:p>
                  </a:txBody>
                  <a:tcPr marL="84406" marR="84406" marT="42203" marB="42203"/>
                </a:tc>
                <a:tc>
                  <a:txBody>
                    <a:bodyPr/>
                    <a:lstStyle/>
                    <a:p>
                      <a:pPr marL="0" algn="ctr" defTabSz="914400" rtl="0" eaLnBrk="1" latinLnBrk="0" hangingPunct="1"/>
                      <a:r>
                        <a:rPr lang="en-ZA" sz="1700" kern="1200" dirty="0">
                          <a:solidFill>
                            <a:schemeClr val="dk1"/>
                          </a:solidFill>
                          <a:latin typeface="Arial" panose="020B0604020202020204" pitchFamily="34" charset="0"/>
                          <a:ea typeface="+mn-ea"/>
                          <a:cs typeface="Arial" panose="020B0604020202020204" pitchFamily="34" charset="0"/>
                        </a:rPr>
                        <a:t>3</a:t>
                      </a:r>
                    </a:p>
                  </a:txBody>
                  <a:tcPr marL="84406" marR="84406" marT="42203" marB="42203" anchor="ctr"/>
                </a:tc>
                <a:extLst>
                  <a:ext uri="{0D108BD9-81ED-4DB2-BD59-A6C34878D82A}">
                    <a16:rowId xmlns:a16="http://schemas.microsoft.com/office/drawing/2014/main" xmlns="" val="445658066"/>
                  </a:ext>
                </a:extLst>
              </a:tr>
              <a:tr h="341684">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Trade and other receivables</a:t>
                      </a:r>
                    </a:p>
                  </a:txBody>
                  <a:tcPr marL="84406" marR="84406" marT="42203" marB="42203"/>
                </a:tc>
                <a:tc>
                  <a:txBody>
                    <a:bodyPr/>
                    <a:lstStyle/>
                    <a:p>
                      <a:pPr marL="0" algn="ctr" defTabSz="914400" rtl="0" eaLnBrk="1" latinLnBrk="0" hangingPunct="1"/>
                      <a:r>
                        <a:rPr lang="en-ZA" sz="1700" kern="1200" dirty="0">
                          <a:solidFill>
                            <a:schemeClr val="dk1"/>
                          </a:solidFill>
                          <a:latin typeface="Arial" panose="020B0604020202020204" pitchFamily="34" charset="0"/>
                          <a:ea typeface="+mn-ea"/>
                          <a:cs typeface="Arial" panose="020B0604020202020204" pitchFamily="34" charset="0"/>
                        </a:rPr>
                        <a:t>9</a:t>
                      </a:r>
                    </a:p>
                  </a:txBody>
                  <a:tcPr marL="84406" marR="84406" marT="42203" marB="42203" anchor="ctr"/>
                </a:tc>
                <a:extLst>
                  <a:ext uri="{0D108BD9-81ED-4DB2-BD59-A6C34878D82A}">
                    <a16:rowId xmlns:a16="http://schemas.microsoft.com/office/drawing/2014/main" xmlns="" val="2232885966"/>
                  </a:ext>
                </a:extLst>
              </a:tr>
              <a:tr h="341684">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Trade and other payables</a:t>
                      </a:r>
                    </a:p>
                  </a:txBody>
                  <a:tcPr marL="84406" marR="84406" marT="42203" marB="42203"/>
                </a:tc>
                <a:tc>
                  <a:txBody>
                    <a:bodyPr/>
                    <a:lstStyle/>
                    <a:p>
                      <a:pPr marL="0" algn="ctr" defTabSz="914400" rtl="0" eaLnBrk="1" latinLnBrk="0" hangingPunct="1"/>
                      <a:r>
                        <a:rPr lang="en-ZA" sz="1700" kern="1200" dirty="0">
                          <a:solidFill>
                            <a:schemeClr val="dk1"/>
                          </a:solidFill>
                          <a:latin typeface="Arial" panose="020B0604020202020204" pitchFamily="34" charset="0"/>
                          <a:ea typeface="+mn-ea"/>
                          <a:cs typeface="Arial" panose="020B0604020202020204" pitchFamily="34" charset="0"/>
                        </a:rPr>
                        <a:t>3</a:t>
                      </a:r>
                    </a:p>
                  </a:txBody>
                  <a:tcPr marL="84406" marR="84406" marT="42203" marB="42203" anchor="ctr"/>
                </a:tc>
                <a:extLst>
                  <a:ext uri="{0D108BD9-81ED-4DB2-BD59-A6C34878D82A}">
                    <a16:rowId xmlns:a16="http://schemas.microsoft.com/office/drawing/2014/main" xmlns="" val="2899859336"/>
                  </a:ext>
                </a:extLst>
              </a:tr>
              <a:tr h="1630290">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Cash and equivalents</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Statement of changes in equity</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Funds collected</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Related parties</a:t>
                      </a:r>
                    </a:p>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Expenses</a:t>
                      </a:r>
                    </a:p>
                  </a:txBody>
                  <a:tcPr marL="84406" marR="84406" marT="42203" marB="42203"/>
                </a:tc>
                <a:tc>
                  <a:txBody>
                    <a:bodyPr/>
                    <a:lstStyle/>
                    <a:p>
                      <a:pPr marL="0" algn="ctr" defTabSz="914400" rtl="0" eaLnBrk="1" latinLnBrk="0" hangingPunct="1"/>
                      <a:r>
                        <a:rPr lang="en-ZA" sz="1700" kern="1200" dirty="0">
                          <a:solidFill>
                            <a:schemeClr val="dk1"/>
                          </a:solidFill>
                          <a:latin typeface="Arial" panose="020B0604020202020204" pitchFamily="34" charset="0"/>
                          <a:ea typeface="+mn-ea"/>
                          <a:cs typeface="Arial" panose="020B0604020202020204" pitchFamily="34" charset="0"/>
                        </a:rPr>
                        <a:t>7</a:t>
                      </a:r>
                    </a:p>
                  </a:txBody>
                  <a:tcPr marL="84406" marR="84406" marT="42203" marB="42203" anchor="ctr"/>
                </a:tc>
                <a:extLst>
                  <a:ext uri="{0D108BD9-81ED-4DB2-BD59-A6C34878D82A}">
                    <a16:rowId xmlns:a16="http://schemas.microsoft.com/office/drawing/2014/main" xmlns="" val="3320362528"/>
                  </a:ext>
                </a:extLst>
              </a:tr>
            </a:tbl>
          </a:graphicData>
        </a:graphic>
      </p:graphicFrame>
      <p:graphicFrame>
        <p:nvGraphicFramePr>
          <p:cNvPr id="7" name="Table 5">
            <a:extLst>
              <a:ext uri="{FF2B5EF4-FFF2-40B4-BE49-F238E27FC236}">
                <a16:creationId xmlns:a16="http://schemas.microsoft.com/office/drawing/2014/main" xmlns="" id="{E3A06DFB-1ED7-4074-3E96-D98927FB4E24}"/>
              </a:ext>
            </a:extLst>
          </p:cNvPr>
          <p:cNvGraphicFramePr>
            <a:graphicFrameLocks noGrp="1"/>
          </p:cNvGraphicFramePr>
          <p:nvPr>
            <p:extLst>
              <p:ext uri="{D42A27DB-BD31-4B8C-83A1-F6EECF244321}">
                <p14:modId xmlns:p14="http://schemas.microsoft.com/office/powerpoint/2010/main" xmlns="" val="339224167"/>
              </p:ext>
            </p:extLst>
          </p:nvPr>
        </p:nvGraphicFramePr>
        <p:xfrm>
          <a:off x="6232900" y="1568188"/>
          <a:ext cx="3818206" cy="1936885"/>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xmlns="" val="952854400"/>
                    </a:ext>
                  </a:extLst>
                </a:gridCol>
                <a:gridCol w="770206">
                  <a:extLst>
                    <a:ext uri="{9D8B030D-6E8A-4147-A177-3AD203B41FA5}">
                      <a16:colId xmlns:a16="http://schemas.microsoft.com/office/drawing/2014/main" xmlns="" val="3439032211"/>
                    </a:ext>
                  </a:extLst>
                </a:gridCol>
              </a:tblGrid>
              <a:tr h="0">
                <a:tc>
                  <a:txBody>
                    <a:bodyPr/>
                    <a:lstStyle/>
                    <a:p>
                      <a:r>
                        <a:rPr lang="en-ZA" sz="1700" dirty="0">
                          <a:latin typeface="Arial" panose="020B0604020202020204" pitchFamily="34" charset="0"/>
                          <a:cs typeface="Arial" panose="020B0604020202020204" pitchFamily="34" charset="0"/>
                        </a:rPr>
                        <a:t>Category A  Audit Findings</a:t>
                      </a:r>
                    </a:p>
                  </a:txBody>
                  <a:tcPr marL="84406" marR="84406" marT="42203" marB="42203"/>
                </a:tc>
                <a:tc>
                  <a:txBody>
                    <a:bodyPr/>
                    <a:lstStyle/>
                    <a:p>
                      <a:pPr marL="0" algn="ctr" rtl="0" eaLnBrk="1" fontAlgn="t" latinLnBrk="0" hangingPunct="1">
                        <a:spcBef>
                          <a:spcPts val="0"/>
                        </a:spcBef>
                        <a:spcAft>
                          <a:spcPts val="0"/>
                        </a:spcAft>
                      </a:pPr>
                      <a:r>
                        <a:rPr lang="en-ZA" sz="1700" b="1" i="0" u="none" strike="noStrike" kern="1200" dirty="0">
                          <a:solidFill>
                            <a:srgbClr val="FFFFFF"/>
                          </a:solidFill>
                          <a:effectLst/>
                          <a:latin typeface="Arial" panose="020B0604020202020204" pitchFamily="34" charset="0"/>
                        </a:rPr>
                        <a:t>12</a:t>
                      </a:r>
                      <a:endParaRPr lang="en-ZA" sz="1700" b="0" i="0" u="none" strike="noStrike" dirty="0">
                        <a:effectLst/>
                        <a:latin typeface="Arial" panose="020B0604020202020204" pitchFamily="34" charset="0"/>
                      </a:endParaRPr>
                    </a:p>
                  </a:txBody>
                  <a:tcPr anchor="ctr"/>
                </a:tc>
                <a:extLst>
                  <a:ext uri="{0D108BD9-81ED-4DB2-BD59-A6C34878D82A}">
                    <a16:rowId xmlns:a16="http://schemas.microsoft.com/office/drawing/2014/main" xmlns="" val="3825904546"/>
                  </a:ext>
                </a:extLst>
              </a:tr>
              <a:tr h="381233">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Supply chain management</a:t>
                      </a:r>
                    </a:p>
                  </a:txBody>
                  <a:tcPr marL="84406" marR="84406" marT="42203" marB="42203"/>
                </a:tc>
                <a:tc>
                  <a:txBody>
                    <a:bodyPr/>
                    <a:lstStyle/>
                    <a:p>
                      <a:pPr marL="0" algn="ctr" rtl="0" eaLnBrk="1" fontAlgn="t" latinLnBrk="0" hangingPunct="1">
                        <a:spcBef>
                          <a:spcPts val="0"/>
                        </a:spcBef>
                        <a:spcAft>
                          <a:spcPts val="0"/>
                        </a:spcAft>
                      </a:pPr>
                      <a:r>
                        <a:rPr lang="en-ZA" sz="1700" b="0" i="0" u="none" strike="noStrike" dirty="0">
                          <a:effectLst/>
                          <a:latin typeface="Arial" panose="020B0604020202020204" pitchFamily="34" charset="0"/>
                        </a:rPr>
                        <a:t>2</a:t>
                      </a:r>
                    </a:p>
                  </a:txBody>
                  <a:tcPr anchor="ctr"/>
                </a:tc>
                <a:extLst>
                  <a:ext uri="{0D108BD9-81ED-4DB2-BD59-A6C34878D82A}">
                    <a16:rowId xmlns:a16="http://schemas.microsoft.com/office/drawing/2014/main" xmlns="" val="445658066"/>
                  </a:ext>
                </a:extLst>
              </a:tr>
              <a:tr h="342314">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Strategic planning and performance management</a:t>
                      </a:r>
                    </a:p>
                  </a:txBody>
                  <a:tcPr marL="84406" marR="84406" marT="42203" marB="42203"/>
                </a:tc>
                <a:tc>
                  <a:txBody>
                    <a:bodyPr/>
                    <a:lstStyle/>
                    <a:p>
                      <a:pPr marL="0" algn="ctr" rtl="0" eaLnBrk="1" fontAlgn="t" latinLnBrk="0" hangingPunct="1">
                        <a:spcBef>
                          <a:spcPts val="0"/>
                        </a:spcBef>
                        <a:spcAft>
                          <a:spcPts val="0"/>
                        </a:spcAft>
                      </a:pPr>
                      <a:r>
                        <a:rPr lang="en-ZA" sz="1700" b="0" i="0" u="none" strike="noStrike" kern="1200" dirty="0">
                          <a:solidFill>
                            <a:srgbClr val="000000"/>
                          </a:solidFill>
                          <a:effectLst/>
                          <a:latin typeface="Arial" panose="020B0604020202020204" pitchFamily="34" charset="0"/>
                        </a:rPr>
                        <a:t>9</a:t>
                      </a:r>
                      <a:endParaRPr lang="en-ZA" sz="1700" b="0" i="0" u="none" strike="noStrike" dirty="0">
                        <a:effectLst/>
                        <a:latin typeface="Arial" panose="020B0604020202020204" pitchFamily="34" charset="0"/>
                      </a:endParaRPr>
                    </a:p>
                  </a:txBody>
                  <a:tcPr anchor="ctr"/>
                </a:tc>
                <a:extLst>
                  <a:ext uri="{0D108BD9-81ED-4DB2-BD59-A6C34878D82A}">
                    <a16:rowId xmlns:a16="http://schemas.microsoft.com/office/drawing/2014/main" xmlns="" val="2232885966"/>
                  </a:ext>
                </a:extLst>
              </a:tr>
              <a:tr h="342314">
                <a:tc>
                  <a:txBody>
                    <a:bodyPr/>
                    <a:lstStyle/>
                    <a:p>
                      <a:pPr marL="0" lvl="1" indent="0" algn="l" defTabSz="914400" rtl="0" eaLnBrk="1" latinLnBrk="0" hangingPunct="1">
                        <a:buFont typeface="Arial" panose="020B0604020202020204" pitchFamily="34" charset="0"/>
                        <a:buNone/>
                      </a:pPr>
                      <a:r>
                        <a:rPr lang="en-ZA" sz="1700" kern="1200" dirty="0">
                          <a:solidFill>
                            <a:schemeClr val="dk1"/>
                          </a:solidFill>
                          <a:latin typeface="Arial" panose="020B0604020202020204" pitchFamily="34" charset="0"/>
                          <a:ea typeface="+mn-ea"/>
                          <a:cs typeface="Arial" panose="020B0604020202020204" pitchFamily="34" charset="0"/>
                        </a:rPr>
                        <a:t>Fruitless</a:t>
                      </a:r>
                      <a:r>
                        <a:rPr lang="en-ZA" sz="1700" kern="1200" baseline="0" dirty="0">
                          <a:solidFill>
                            <a:schemeClr val="dk1"/>
                          </a:solidFill>
                          <a:latin typeface="Arial" panose="020B0604020202020204" pitchFamily="34" charset="0"/>
                          <a:ea typeface="+mn-ea"/>
                          <a:cs typeface="Arial" panose="020B0604020202020204" pitchFamily="34" charset="0"/>
                        </a:rPr>
                        <a:t> and wasteful expenditure</a:t>
                      </a:r>
                      <a:endParaRPr lang="en-ZA" sz="1700" kern="1200" dirty="0">
                        <a:solidFill>
                          <a:schemeClr val="dk1"/>
                        </a:solidFill>
                        <a:latin typeface="Arial" panose="020B0604020202020204" pitchFamily="34" charset="0"/>
                        <a:ea typeface="+mn-ea"/>
                        <a:cs typeface="Arial" panose="020B0604020202020204" pitchFamily="34" charset="0"/>
                      </a:endParaRPr>
                    </a:p>
                  </a:txBody>
                  <a:tcPr marL="84406" marR="84406" marT="42203" marB="42203"/>
                </a:tc>
                <a:tc>
                  <a:txBody>
                    <a:bodyPr/>
                    <a:lstStyle/>
                    <a:p>
                      <a:pPr marL="0" algn="ctr" rtl="0" eaLnBrk="1" fontAlgn="t" latinLnBrk="0" hangingPunct="1">
                        <a:spcBef>
                          <a:spcPts val="0"/>
                        </a:spcBef>
                        <a:spcAft>
                          <a:spcPts val="0"/>
                        </a:spcAft>
                      </a:pPr>
                      <a:r>
                        <a:rPr lang="en-ZA" sz="1700" b="0" i="0" u="none" strike="noStrike" dirty="0">
                          <a:effectLst/>
                          <a:latin typeface="Arial" panose="020B0604020202020204" pitchFamily="34" charset="0"/>
                        </a:rPr>
                        <a:t>1</a:t>
                      </a:r>
                    </a:p>
                  </a:txBody>
                  <a:tcPr anchor="ctr"/>
                </a:tc>
                <a:extLst>
                  <a:ext uri="{0D108BD9-81ED-4DB2-BD59-A6C34878D82A}">
                    <a16:rowId xmlns:a16="http://schemas.microsoft.com/office/drawing/2014/main" xmlns="" val="10003"/>
                  </a:ext>
                </a:extLst>
              </a:tr>
            </a:tbl>
          </a:graphicData>
        </a:graphic>
      </p:graphicFrame>
      <p:sp>
        <p:nvSpPr>
          <p:cNvPr id="8" name="TextBox 7">
            <a:extLst>
              <a:ext uri="{FF2B5EF4-FFF2-40B4-BE49-F238E27FC236}">
                <a16:creationId xmlns:a16="http://schemas.microsoft.com/office/drawing/2014/main" xmlns="" id="{0E8B134C-3242-E54F-7B0C-D2BFFC260E09}"/>
              </a:ext>
            </a:extLst>
          </p:cNvPr>
          <p:cNvSpPr txBox="1"/>
          <p:nvPr/>
        </p:nvSpPr>
        <p:spPr>
          <a:xfrm>
            <a:off x="4023982" y="954552"/>
            <a:ext cx="3845169" cy="34810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554"/>
              </a:spcBef>
            </a:pPr>
            <a:r>
              <a:rPr lang="en-US" sz="1662" dirty="0">
                <a:latin typeface="Arial" panose="020B0604020202020204" pitchFamily="34" charset="0"/>
                <a:cs typeface="Arial" panose="020B0604020202020204" pitchFamily="34" charset="0"/>
              </a:rPr>
              <a:t> </a:t>
            </a:r>
            <a:r>
              <a:rPr lang="en-US" sz="1662" b="1" dirty="0">
                <a:latin typeface="Arial" panose="020B0604020202020204" pitchFamily="34" charset="0"/>
                <a:cs typeface="Arial" panose="020B0604020202020204" pitchFamily="34" charset="0"/>
              </a:rPr>
              <a:t>Category A findings – 39</a:t>
            </a:r>
          </a:p>
        </p:txBody>
      </p:sp>
    </p:spTree>
    <p:extLst>
      <p:ext uri="{BB962C8B-B14F-4D97-AF65-F5344CB8AC3E}">
        <p14:creationId xmlns:p14="http://schemas.microsoft.com/office/powerpoint/2010/main" xmlns="" val="43159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850231" y="911736"/>
            <a:ext cx="10160794" cy="4970591"/>
          </a:xfrm>
          <a:prstGeom prst="rect">
            <a:avLst/>
          </a:prstGeom>
          <a:noFill/>
        </p:spPr>
        <p:txBody>
          <a:bodyPr wrap="square">
            <a:spAutoFit/>
          </a:bodyPr>
          <a:lstStyle/>
          <a:p>
            <a:pPr algn="just">
              <a:spcBef>
                <a:spcPts val="554"/>
              </a:spcBef>
            </a:pPr>
            <a:r>
              <a:rPr lang="en-US" sz="1600" b="1" dirty="0">
                <a:latin typeface="Arial" panose="020B0604020202020204" pitchFamily="34" charset="0"/>
                <a:cs typeface="Arial" panose="020B0604020202020204" pitchFamily="34" charset="0"/>
              </a:rPr>
              <a:t>Going concern – SAPO liquidity challenges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Losses of R2.4 billion for the 2021/2022 FY and R2.2 billion for the 2022/2023 FY.</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Implementation of the SAPO strategy will improve the financial performance.</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Financial assistance is required to settle to the historical debt and implement the strategy.</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Liquidity challenges results in late payment and interest being incurred.</a:t>
            </a:r>
          </a:p>
          <a:p>
            <a:pPr marL="228600" lvl="1" indent="-228600" algn="just">
              <a:spcBef>
                <a:spcPts val="554"/>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28600" lvl="1" indent="-228600" algn="just">
              <a:spcBef>
                <a:spcPts val="554"/>
              </a:spcBef>
            </a:pPr>
            <a:endParaRPr lang="en-US" sz="1400" dirty="0">
              <a:latin typeface="Arial" panose="020B0604020202020204" pitchFamily="34" charset="0"/>
              <a:cs typeface="Arial" panose="020B0604020202020204" pitchFamily="34" charset="0"/>
            </a:endParaRPr>
          </a:p>
          <a:p>
            <a:pPr marL="228600" lvl="1" indent="-228600" algn="just">
              <a:spcBef>
                <a:spcPts val="554"/>
              </a:spcBef>
            </a:pPr>
            <a:r>
              <a:rPr lang="en-US" sz="1600" b="1" dirty="0">
                <a:latin typeface="Arial" panose="020B0604020202020204" pitchFamily="34" charset="0"/>
                <a:cs typeface="Arial" panose="020B0604020202020204" pitchFamily="34" charset="0"/>
              </a:rPr>
              <a:t>Right of use of asset and lease liability</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Contractual payments was used instead of the lease payments.</a:t>
            </a:r>
          </a:p>
          <a:p>
            <a:pPr marL="685800" lvl="2"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Nonpayment of creditors results in delay payments resulting in the differences.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Large number of leases.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Investment in system to automate the process (cost implications).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IFRS schedules (Property rentals, lease vehicles and network equipment) are required to be recalculated for the 2021/2022 FY and 2020/2021 FY.</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Schedules are required to be updated  for the 2022/2023 FY.</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In progress - target to have the updated preliminary schedules to be completed by 28 February 2023.</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Final schedules to be updated to be completed by 30 April 2023.</a:t>
            </a:r>
            <a:endParaRPr lang="en-US" sz="129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9550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135856" y="1324704"/>
            <a:ext cx="10160794" cy="4493538"/>
          </a:xfrm>
          <a:prstGeom prst="rect">
            <a:avLst/>
          </a:prstGeom>
          <a:noFill/>
        </p:spPr>
        <p:txBody>
          <a:bodyPr wrap="square">
            <a:spAutoFit/>
          </a:bodyPr>
          <a:lstStyle/>
          <a:p>
            <a:pPr marL="0" lvl="1" algn="just">
              <a:spcBef>
                <a:spcPts val="554"/>
              </a:spcBef>
            </a:pPr>
            <a:r>
              <a:rPr lang="en-US" sz="1600" b="1">
                <a:latin typeface="Arial" panose="020B0604020202020204" pitchFamily="34" charset="0"/>
                <a:cs typeface="Arial" panose="020B0604020202020204" pitchFamily="34" charset="0"/>
              </a:rPr>
              <a:t>Funds collected on behalf of third parties and Financial services revenue</a:t>
            </a:r>
            <a:endParaRPr lang="en-US" sz="1400" b="1">
              <a:latin typeface="Arial" panose="020B0604020202020204" pitchFamily="34" charset="0"/>
              <a:cs typeface="Arial" panose="020B0604020202020204" pitchFamily="34" charset="0"/>
            </a:endParaRP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Third Party Management System (TPMS) .</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System was not restored / disaster recovery challenges. </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Resulted in limitation of scope on the audit of revenue from financial services and Agency services revenue.</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Investment in IT Infrastructure is required.</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Finance is constant discussions with IT department ensure the transactions are processed.</a:t>
            </a:r>
          </a:p>
          <a:p>
            <a:pPr marL="228600" lvl="1" indent="-228600" algn="just">
              <a:spcBef>
                <a:spcPts val="554"/>
              </a:spcBef>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28600" indent="-228600" algn="just">
              <a:spcBef>
                <a:spcPts val="554"/>
              </a:spcBef>
            </a:pPr>
            <a:r>
              <a:rPr lang="en-US" sz="1600" b="1">
                <a:latin typeface="Arial" panose="020B0604020202020204" pitchFamily="34" charset="0"/>
                <a:cs typeface="Arial" panose="020B0604020202020204" pitchFamily="34" charset="0"/>
              </a:rPr>
              <a:t>Noncurrent assets held for sale</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Difference in the approval schedule for the sale of properties and schedule provided to AGSA.</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Properties have prepared submission to Board to approve the revised schedule.</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Properties in process of expediting the transfer of the properties to the purchasers.</a:t>
            </a:r>
          </a:p>
          <a:p>
            <a:pPr marL="228600" indent="-228600" algn="just">
              <a:spcBef>
                <a:spcPts val="554"/>
              </a:spcBef>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28600" indent="-228600" algn="just">
              <a:spcBef>
                <a:spcPts val="554"/>
              </a:spcBef>
              <a:buFont typeface="Arial" panose="020B0604020202020204" pitchFamily="34" charset="0"/>
              <a:buChar char="•"/>
            </a:pPr>
            <a:r>
              <a:rPr lang="en-US" sz="1600" b="1">
                <a:latin typeface="Arial" panose="020B0604020202020204" pitchFamily="34" charset="0"/>
                <a:cs typeface="Arial" panose="020B0604020202020204" pitchFamily="34" charset="0"/>
              </a:rPr>
              <a:t>Related parties</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Target to have the updated preliminary schedules to be completed by 28 February 2023.</a:t>
            </a: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Final schedules to be updated to be completed by 30 April 2023.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993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126331" y="924654"/>
            <a:ext cx="10160794" cy="5539978"/>
          </a:xfrm>
          <a:prstGeom prst="rect">
            <a:avLst/>
          </a:prstGeom>
          <a:noFill/>
        </p:spPr>
        <p:txBody>
          <a:bodyPr wrap="square">
            <a:spAutoFit/>
          </a:bodyPr>
          <a:lstStyle/>
          <a:p>
            <a:pPr marL="0" lvl="1" algn="just">
              <a:spcBef>
                <a:spcPts val="554"/>
              </a:spcBef>
            </a:pPr>
            <a:r>
              <a:rPr lang="en-US" sz="1600" b="1" dirty="0">
                <a:latin typeface="Arial" panose="020B0604020202020204" pitchFamily="34" charset="0"/>
                <a:cs typeface="Arial" panose="020B0604020202020204" pitchFamily="34" charset="0"/>
              </a:rPr>
              <a:t>Trade and other receivables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Reconciliations not timeously cleared.</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Unacknowledged receipts by branches.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Documentation requested not provided within the three days.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All reconciliations are being attended to.</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SASWITCH process for branches for over the counter (OTC) transactions implemented from October 2022 – will improve the processes and control environment.</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In progress to address all audit findings</a:t>
            </a:r>
          </a:p>
          <a:p>
            <a:pPr algn="just">
              <a:spcBef>
                <a:spcPts val="554"/>
              </a:spcBef>
            </a:pPr>
            <a:endParaRPr lang="en-US" sz="1600" b="1" dirty="0">
              <a:latin typeface="Arial" panose="020B0604020202020204" pitchFamily="34" charset="0"/>
              <a:cs typeface="Arial" panose="020B0604020202020204" pitchFamily="34" charset="0"/>
            </a:endParaRPr>
          </a:p>
          <a:p>
            <a:pPr algn="just">
              <a:spcBef>
                <a:spcPts val="554"/>
              </a:spcBef>
            </a:pPr>
            <a:r>
              <a:rPr lang="en-US" sz="1600" b="1" dirty="0">
                <a:latin typeface="Arial" panose="020B0604020202020204" pitchFamily="34" charset="0"/>
                <a:cs typeface="Arial" panose="020B0604020202020204" pitchFamily="34" charset="0"/>
              </a:rPr>
              <a:t>Trade and other payables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In progress to have the required documentation to support the balances for audits for the 2021/22 FY and 2022/2023 financial year  by 31 January 2023.</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Documentation to support the balances for the 2022/2023 FY to be completed by 30 April 2023.</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In progress to address all audit findings</a:t>
            </a:r>
          </a:p>
          <a:p>
            <a:pPr lvl="1" algn="just">
              <a:spcBef>
                <a:spcPts val="554"/>
              </a:spcBef>
            </a:pPr>
            <a:endParaRPr lang="en-US" sz="1400" dirty="0">
              <a:latin typeface="Arial" panose="020B0604020202020204" pitchFamily="34" charset="0"/>
              <a:cs typeface="Arial" panose="020B0604020202020204" pitchFamily="34" charset="0"/>
            </a:endParaRPr>
          </a:p>
          <a:p>
            <a:pPr marL="0" lvl="1" algn="just">
              <a:spcBef>
                <a:spcPts val="554"/>
              </a:spcBef>
            </a:pPr>
            <a:r>
              <a:rPr lang="en-US" sz="1600" b="1" dirty="0">
                <a:latin typeface="Arial" panose="020B0604020202020204" pitchFamily="34" charset="0"/>
                <a:cs typeface="Arial" panose="020B0604020202020204" pitchFamily="34" charset="0"/>
              </a:rPr>
              <a:t>Cash and equivalents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Cash transferred to vendor was disclosed as receivables.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Auditors' opinion that funds should be disclosed as cash &amp; cash equivalents.</a:t>
            </a:r>
          </a:p>
          <a:p>
            <a:pPr marL="228600" indent="-228600" algn="just">
              <a:spcBef>
                <a:spcPts val="554"/>
              </a:spcBef>
              <a:buFont typeface="Arial" panose="020B0604020202020204" pitchFamily="34" charset="0"/>
              <a:buChar char="•"/>
            </a:pPr>
            <a:r>
              <a:rPr lang="en-US" sz="1400" dirty="0">
                <a:latin typeface="Arial" panose="020B0604020202020204" pitchFamily="34" charset="0"/>
                <a:cs typeface="Arial" panose="020B0604020202020204" pitchFamily="34" charset="0"/>
              </a:rPr>
              <a:t>To be corrected when the 2022/2023 FY AFS are prepared.</a:t>
            </a:r>
          </a:p>
        </p:txBody>
      </p:sp>
    </p:spTree>
    <p:extLst>
      <p:ext uri="{BB962C8B-B14F-4D97-AF65-F5344CB8AC3E}">
        <p14:creationId xmlns:p14="http://schemas.microsoft.com/office/powerpoint/2010/main" xmlns="" val="423720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2422821" y="311661"/>
            <a:ext cx="689186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SAPO – 2021/2022 </a:t>
            </a:r>
          </a:p>
        </p:txBody>
      </p:sp>
      <p:sp>
        <p:nvSpPr>
          <p:cNvPr id="5" name="TextBox 4">
            <a:extLst>
              <a:ext uri="{FF2B5EF4-FFF2-40B4-BE49-F238E27FC236}">
                <a16:creationId xmlns:a16="http://schemas.microsoft.com/office/drawing/2014/main" xmlns="" id="{D7EE6B5F-021A-C037-B546-5DB13ABC381B}"/>
              </a:ext>
            </a:extLst>
          </p:cNvPr>
          <p:cNvSpPr txBox="1"/>
          <p:nvPr/>
        </p:nvSpPr>
        <p:spPr>
          <a:xfrm>
            <a:off x="1015603" y="991329"/>
            <a:ext cx="10160794" cy="5247590"/>
          </a:xfrm>
          <a:prstGeom prst="rect">
            <a:avLst/>
          </a:prstGeom>
          <a:noFill/>
        </p:spPr>
        <p:txBody>
          <a:bodyPr wrap="square">
            <a:spAutoFit/>
          </a:bodyPr>
          <a:lstStyle/>
          <a:p>
            <a:pPr marL="0" lvl="1" algn="just">
              <a:spcBef>
                <a:spcPts val="554"/>
              </a:spcBef>
            </a:pPr>
            <a:r>
              <a:rPr lang="en-US" sz="1600" b="1">
                <a:latin typeface="Arial" panose="020B0604020202020204" pitchFamily="34" charset="0"/>
                <a:cs typeface="Arial" panose="020B0604020202020204" pitchFamily="34" charset="0"/>
              </a:rPr>
              <a:t>Supply chain management</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Dignity services contracts for SASSA grant payments where procurement </a:t>
            </a:r>
            <a:r>
              <a:rPr lang="en-ZA" sz="1400">
                <a:latin typeface="Arial" panose="020B0604020202020204" pitchFamily="34" charset="0"/>
                <a:cs typeface="Arial" panose="020B0604020202020204" pitchFamily="34" charset="0"/>
              </a:rPr>
              <a:t>was done regionally.</a:t>
            </a:r>
            <a:endParaRPr lang="en-US" sz="1400">
              <a:latin typeface="Arial" panose="020B0604020202020204" pitchFamily="34" charset="0"/>
              <a:cs typeface="Arial" panose="020B0604020202020204" pitchFamily="34" charset="0"/>
            </a:endParaRPr>
          </a:p>
          <a:p>
            <a:pPr marL="228600" indent="-228600"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Dignity services contracts expired 30 September 2022 and ceded to Postbank with effect from 01 October 2022.No further work will be performed.</a:t>
            </a:r>
          </a:p>
          <a:p>
            <a:pPr marL="228600" indent="-228600" algn="just">
              <a:spcBef>
                <a:spcPts val="554"/>
              </a:spcBef>
              <a:buFont typeface="Arial" panose="020B0604020202020204" pitchFamily="34" charset="0"/>
              <a:buChar char="•"/>
            </a:pPr>
            <a:r>
              <a:rPr lang="en-ZA" sz="1400">
                <a:latin typeface="Arial" panose="020B0604020202020204" pitchFamily="34" charset="0"/>
                <a:cs typeface="Arial" panose="020B0604020202020204" pitchFamily="34" charset="0"/>
              </a:rPr>
              <a:t>Continuous engagement with Finance to submit all fruitless and wasteful transactions to SCM for the registering of these transactions.</a:t>
            </a:r>
          </a:p>
          <a:p>
            <a:pPr marL="228617" indent="-263776" algn="just">
              <a:spcBef>
                <a:spcPts val="554"/>
              </a:spcBef>
              <a:buFont typeface="Arial" panose="020B0604020202020204" pitchFamily="34" charset="0"/>
              <a:buChar char="•"/>
            </a:pPr>
            <a:r>
              <a:rPr lang="en-ZA" sz="1400">
                <a:latin typeface="Arial" panose="020B0604020202020204" pitchFamily="34" charset="0"/>
                <a:cs typeface="Arial" panose="020B0604020202020204" pitchFamily="34" charset="0"/>
              </a:rPr>
              <a:t>Values have been included and/ or amended in the register and subsequently included in the AFS. </a:t>
            </a:r>
          </a:p>
          <a:p>
            <a:pPr algn="just">
              <a:spcBef>
                <a:spcPts val="554"/>
              </a:spcBef>
            </a:pPr>
            <a:endParaRPr lang="en-US" sz="1600" b="1">
              <a:latin typeface="Arial" panose="020B0604020202020204" pitchFamily="34" charset="0"/>
              <a:cs typeface="Arial" panose="020B0604020202020204" pitchFamily="34" charset="0"/>
            </a:endParaRPr>
          </a:p>
          <a:p>
            <a:pPr algn="just">
              <a:spcBef>
                <a:spcPts val="554"/>
              </a:spcBef>
            </a:pPr>
            <a:r>
              <a:rPr lang="en-US" sz="1600" b="1">
                <a:latin typeface="Arial" panose="020B0604020202020204" pitchFamily="34" charset="0"/>
                <a:cs typeface="Arial" panose="020B0604020202020204" pitchFamily="34" charset="0"/>
              </a:rPr>
              <a:t>Strategic planning and performance management</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Findings relate to reliability and measurability of reported performance.</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Findings in process of correction.</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Matters of subsidiaries have been included in the Corporate Plan for 2022/23 FY.</a:t>
            </a:r>
          </a:p>
          <a:p>
            <a:pPr marL="228617" indent="-263776" algn="just">
              <a:spcBef>
                <a:spcPts val="554"/>
              </a:spcBef>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algn="just">
              <a:spcBef>
                <a:spcPts val="554"/>
              </a:spcBef>
            </a:pPr>
            <a:r>
              <a:rPr lang="en-US" sz="1600" b="1">
                <a:latin typeface="Arial" panose="020B0604020202020204" pitchFamily="34" charset="0"/>
                <a:cs typeface="Arial" panose="020B0604020202020204" pitchFamily="34" charset="0"/>
              </a:rPr>
              <a:t>Fruitless and wasteful expenditure</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Write-off policy in process of approval by the Board of Directors.</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Identification of fruitless &amp; wasteful expenditure ongoing.</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Investigations into fruitless &amp; wasteful expenditure ongoing.</a:t>
            </a:r>
          </a:p>
          <a:p>
            <a:pPr marL="228617" indent="-263776" algn="just">
              <a:spcBef>
                <a:spcPts val="554"/>
              </a:spcBef>
              <a:buFont typeface="Arial" panose="020B0604020202020204" pitchFamily="34" charset="0"/>
              <a:buChar char="•"/>
            </a:pPr>
            <a:r>
              <a:rPr lang="en-US" sz="1400">
                <a:latin typeface="Arial" panose="020B0604020202020204" pitchFamily="34" charset="0"/>
                <a:cs typeface="Arial" panose="020B0604020202020204" pitchFamily="34" charset="0"/>
              </a:rPr>
              <a:t>Where required, consequence management has been recommended for implementation.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5020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6005</TotalTime>
  <Words>4097</Words>
  <Application>Microsoft Office PowerPoint</Application>
  <PresentationFormat>Custom</PresentationFormat>
  <Paragraphs>509</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2_Office Theme</vt:lpstr>
      <vt:lpstr>              BRIEFING BY THE DEPARTMENT OF COMMUNICATIONS AND DIGITAL TECHNOLOGY ON MATERIAL IRREGULARITIES AND ACTION PLANS TO ADDRESS THE AGSA CONCERNS</vt:lpstr>
      <vt:lpstr>PRESENTATION OULTINE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Irregular Expenditure</vt:lpstr>
      <vt:lpstr>Material Audit findings</vt:lpstr>
      <vt:lpstr>Background on audit action plan</vt:lpstr>
      <vt:lpstr>Background on audit action plan</vt:lpstr>
      <vt:lpstr>Slide 18</vt:lpstr>
      <vt:lpstr>Material Irregularities</vt:lpstr>
      <vt:lpstr>Irregular Expenditure (IE) 2020/21 and 2021/22</vt:lpstr>
      <vt:lpstr>Irregular, Fruitless and Wasteful Expenditure (IFWE) 2020/21 and 2021/22</vt:lpstr>
      <vt:lpstr>AGSA Findings &amp; Action Plans</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98</cp:revision>
  <dcterms:created xsi:type="dcterms:W3CDTF">2021-09-28T06:16:35Z</dcterms:created>
  <dcterms:modified xsi:type="dcterms:W3CDTF">2022-11-22T13:11:33Z</dcterms:modified>
</cp:coreProperties>
</file>