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1244" r:id="rId2"/>
    <p:sldId id="283" r:id="rId3"/>
    <p:sldId id="1079" r:id="rId4"/>
    <p:sldId id="1138" r:id="rId5"/>
    <p:sldId id="1245" r:id="rId6"/>
    <p:sldId id="476" r:id="rId7"/>
    <p:sldId id="499" r:id="rId8"/>
    <p:sldId id="1246" r:id="rId9"/>
    <p:sldId id="1247" r:id="rId10"/>
    <p:sldId id="1248" r:id="rId11"/>
    <p:sldId id="1249" r:id="rId12"/>
    <p:sldId id="1250" r:id="rId13"/>
    <p:sldId id="1258" r:id="rId14"/>
    <p:sldId id="1259" r:id="rId15"/>
    <p:sldId id="1260" r:id="rId16"/>
    <p:sldId id="1251" r:id="rId17"/>
    <p:sldId id="1252" r:id="rId18"/>
    <p:sldId id="1253" r:id="rId19"/>
    <p:sldId id="1254" r:id="rId20"/>
    <p:sldId id="1255" r:id="rId21"/>
    <p:sldId id="1256" r:id="rId22"/>
    <p:sldId id="1257" r:id="rId23"/>
    <p:sldId id="1243" r:id="rId24"/>
    <p:sldId id="2134805978" r:id="rId25"/>
    <p:sldId id="2134805979" r:id="rId26"/>
    <p:sldId id="26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1F20BC-8861-558B-52FC-89047BD9F6EA}" name="Ntombekaya Baart" initials="NB" userId="S::Ntombekaya.Baart@eccogta.gov.za::aed48371-fe30-4374-b7d6-d419484294f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sorterViewPr>
    <p:cViewPr>
      <p:scale>
        <a:sx n="100" d="100"/>
        <a:sy n="100" d="100"/>
      </p:scale>
      <p:origin x="0" y="-4675"/>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F4EB2B-B954-421C-AE8A-1FFF186BE800}" type="datetimeFigureOut">
              <a:rPr lang="en-ZA" smtClean="0"/>
              <a:t>2022/11/21</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886ECA-C4A2-4ECA-BCD2-AC3EF8971295}" type="slidenum">
              <a:rPr lang="en-ZA" smtClean="0"/>
              <a:t>‹#›</a:t>
            </a:fld>
            <a:endParaRPr lang="en-ZA"/>
          </a:p>
        </p:txBody>
      </p:sp>
    </p:spTree>
    <p:extLst>
      <p:ext uri="{BB962C8B-B14F-4D97-AF65-F5344CB8AC3E}">
        <p14:creationId xmlns:p14="http://schemas.microsoft.com/office/powerpoint/2010/main" val="936499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B861877-66B9-417C-A702-FFEEDEA97570}" type="slidenum">
              <a:rPr lang="en-GB" smtClean="0"/>
              <a:t>6</a:t>
            </a:fld>
            <a:endParaRPr lang="en-GB" dirty="0"/>
          </a:p>
        </p:txBody>
      </p:sp>
    </p:spTree>
    <p:extLst>
      <p:ext uri="{BB962C8B-B14F-4D97-AF65-F5344CB8AC3E}">
        <p14:creationId xmlns:p14="http://schemas.microsoft.com/office/powerpoint/2010/main" val="4069493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B861877-66B9-417C-A702-FFEEDEA97570}" type="slidenum">
              <a:rPr lang="en-GB" smtClean="0"/>
              <a:t>7</a:t>
            </a:fld>
            <a:endParaRPr lang="en-GB" dirty="0"/>
          </a:p>
        </p:txBody>
      </p:sp>
    </p:spTree>
    <p:extLst>
      <p:ext uri="{BB962C8B-B14F-4D97-AF65-F5344CB8AC3E}">
        <p14:creationId xmlns:p14="http://schemas.microsoft.com/office/powerpoint/2010/main" val="1627281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9645C8A-9B22-4C7B-978F-AB45BCD93DA5}" type="slidenum">
              <a:rPr lang="en-GB" smtClean="0"/>
              <a:t>23</a:t>
            </a:fld>
            <a:endParaRPr lang="en-GB"/>
          </a:p>
        </p:txBody>
      </p:sp>
    </p:spTree>
    <p:extLst>
      <p:ext uri="{BB962C8B-B14F-4D97-AF65-F5344CB8AC3E}">
        <p14:creationId xmlns:p14="http://schemas.microsoft.com/office/powerpoint/2010/main" val="2848840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EFD73-3E3C-943F-743E-1D452F75B5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DAA33B9E-E996-2126-9B25-C571509E4D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02248968-9C79-8E6A-9E67-F56B841733AB}"/>
              </a:ext>
            </a:extLst>
          </p:cNvPr>
          <p:cNvSpPr>
            <a:spLocks noGrp="1"/>
          </p:cNvSpPr>
          <p:nvPr>
            <p:ph type="dt" sz="half" idx="10"/>
          </p:nvPr>
        </p:nvSpPr>
        <p:spPr/>
        <p:txBody>
          <a:bodyPr/>
          <a:lstStyle/>
          <a:p>
            <a:fld id="{3A36539D-21B4-4179-A817-2F378EE18A86}" type="datetimeFigureOut">
              <a:rPr lang="en-ZA" smtClean="0"/>
              <a:t>2022/11/21</a:t>
            </a:fld>
            <a:endParaRPr lang="en-ZA"/>
          </a:p>
        </p:txBody>
      </p:sp>
      <p:sp>
        <p:nvSpPr>
          <p:cNvPr id="5" name="Footer Placeholder 4">
            <a:extLst>
              <a:ext uri="{FF2B5EF4-FFF2-40B4-BE49-F238E27FC236}">
                <a16:creationId xmlns:a16="http://schemas.microsoft.com/office/drawing/2014/main" id="{6FB35B09-292E-A16D-9AC1-7D5C17A41BE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AFDBBB5E-0722-6B8B-D4B4-5E8A7B79639D}"/>
              </a:ext>
            </a:extLst>
          </p:cNvPr>
          <p:cNvSpPr>
            <a:spLocks noGrp="1"/>
          </p:cNvSpPr>
          <p:nvPr>
            <p:ph type="sldNum" sz="quarter" idx="12"/>
          </p:nvPr>
        </p:nvSpPr>
        <p:spPr/>
        <p:txBody>
          <a:bodyPr/>
          <a:lstStyle/>
          <a:p>
            <a:fld id="{17D699CE-B5B1-491C-A681-DC64BC8DFC67}" type="slidenum">
              <a:rPr lang="en-ZA" smtClean="0"/>
              <a:t>‹#›</a:t>
            </a:fld>
            <a:endParaRPr lang="en-ZA"/>
          </a:p>
        </p:txBody>
      </p:sp>
    </p:spTree>
    <p:extLst>
      <p:ext uri="{BB962C8B-B14F-4D97-AF65-F5344CB8AC3E}">
        <p14:creationId xmlns:p14="http://schemas.microsoft.com/office/powerpoint/2010/main" val="3689365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1A93C-070F-1D52-1AA3-CDF998A45D0B}"/>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5DA74EC7-AA43-43D4-CCDB-F23AE1E6F8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95862649-7E1C-91FB-4DA7-06ED5F448274}"/>
              </a:ext>
            </a:extLst>
          </p:cNvPr>
          <p:cNvSpPr>
            <a:spLocks noGrp="1"/>
          </p:cNvSpPr>
          <p:nvPr>
            <p:ph type="dt" sz="half" idx="10"/>
          </p:nvPr>
        </p:nvSpPr>
        <p:spPr/>
        <p:txBody>
          <a:bodyPr/>
          <a:lstStyle/>
          <a:p>
            <a:fld id="{3A36539D-21B4-4179-A817-2F378EE18A86}" type="datetimeFigureOut">
              <a:rPr lang="en-ZA" smtClean="0"/>
              <a:t>2022/11/21</a:t>
            </a:fld>
            <a:endParaRPr lang="en-ZA"/>
          </a:p>
        </p:txBody>
      </p:sp>
      <p:sp>
        <p:nvSpPr>
          <p:cNvPr id="5" name="Footer Placeholder 4">
            <a:extLst>
              <a:ext uri="{FF2B5EF4-FFF2-40B4-BE49-F238E27FC236}">
                <a16:creationId xmlns:a16="http://schemas.microsoft.com/office/drawing/2014/main" id="{4D6FC07D-B8E8-23C5-09E3-15660EFA42F8}"/>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47AD2917-76AF-CF40-CCC3-2C00647ABB4B}"/>
              </a:ext>
            </a:extLst>
          </p:cNvPr>
          <p:cNvSpPr>
            <a:spLocks noGrp="1"/>
          </p:cNvSpPr>
          <p:nvPr>
            <p:ph type="sldNum" sz="quarter" idx="12"/>
          </p:nvPr>
        </p:nvSpPr>
        <p:spPr/>
        <p:txBody>
          <a:bodyPr/>
          <a:lstStyle/>
          <a:p>
            <a:fld id="{17D699CE-B5B1-491C-A681-DC64BC8DFC67}" type="slidenum">
              <a:rPr lang="en-ZA" smtClean="0"/>
              <a:t>‹#›</a:t>
            </a:fld>
            <a:endParaRPr lang="en-ZA"/>
          </a:p>
        </p:txBody>
      </p:sp>
    </p:spTree>
    <p:extLst>
      <p:ext uri="{BB962C8B-B14F-4D97-AF65-F5344CB8AC3E}">
        <p14:creationId xmlns:p14="http://schemas.microsoft.com/office/powerpoint/2010/main" val="237222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F8C1FB-E1A5-E3AB-67E9-47F3600AE8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42E84D0D-904A-F2ED-033E-7893033D40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82C2BF6-00BF-7930-C7F1-225BB5E402B7}"/>
              </a:ext>
            </a:extLst>
          </p:cNvPr>
          <p:cNvSpPr>
            <a:spLocks noGrp="1"/>
          </p:cNvSpPr>
          <p:nvPr>
            <p:ph type="dt" sz="half" idx="10"/>
          </p:nvPr>
        </p:nvSpPr>
        <p:spPr/>
        <p:txBody>
          <a:bodyPr/>
          <a:lstStyle/>
          <a:p>
            <a:fld id="{3A36539D-21B4-4179-A817-2F378EE18A86}" type="datetimeFigureOut">
              <a:rPr lang="en-ZA" smtClean="0"/>
              <a:t>2022/11/21</a:t>
            </a:fld>
            <a:endParaRPr lang="en-ZA"/>
          </a:p>
        </p:txBody>
      </p:sp>
      <p:sp>
        <p:nvSpPr>
          <p:cNvPr id="5" name="Footer Placeholder 4">
            <a:extLst>
              <a:ext uri="{FF2B5EF4-FFF2-40B4-BE49-F238E27FC236}">
                <a16:creationId xmlns:a16="http://schemas.microsoft.com/office/drawing/2014/main" id="{923ADE6B-8611-CAAB-6C89-BE7C6FDCDC5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4E893E88-90AD-662B-3B85-BEA5D63FF788}"/>
              </a:ext>
            </a:extLst>
          </p:cNvPr>
          <p:cNvSpPr>
            <a:spLocks noGrp="1"/>
          </p:cNvSpPr>
          <p:nvPr>
            <p:ph type="sldNum" sz="quarter" idx="12"/>
          </p:nvPr>
        </p:nvSpPr>
        <p:spPr/>
        <p:txBody>
          <a:bodyPr/>
          <a:lstStyle/>
          <a:p>
            <a:fld id="{17D699CE-B5B1-491C-A681-DC64BC8DFC67}" type="slidenum">
              <a:rPr lang="en-ZA" smtClean="0"/>
              <a:t>‹#›</a:t>
            </a:fld>
            <a:endParaRPr lang="en-ZA"/>
          </a:p>
        </p:txBody>
      </p:sp>
    </p:spTree>
    <p:extLst>
      <p:ext uri="{BB962C8B-B14F-4D97-AF65-F5344CB8AC3E}">
        <p14:creationId xmlns:p14="http://schemas.microsoft.com/office/powerpoint/2010/main" val="4175120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0AC34-46D2-A401-78C0-351CDAA50194}"/>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0D78007C-F60E-C801-FC39-E03D3EB1F2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8D3D8AE-D0EC-E6C4-6D83-FC5AF4948825}"/>
              </a:ext>
            </a:extLst>
          </p:cNvPr>
          <p:cNvSpPr>
            <a:spLocks noGrp="1"/>
          </p:cNvSpPr>
          <p:nvPr>
            <p:ph type="dt" sz="half" idx="10"/>
          </p:nvPr>
        </p:nvSpPr>
        <p:spPr/>
        <p:txBody>
          <a:bodyPr/>
          <a:lstStyle/>
          <a:p>
            <a:fld id="{3A36539D-21B4-4179-A817-2F378EE18A86}" type="datetimeFigureOut">
              <a:rPr lang="en-ZA" smtClean="0"/>
              <a:t>2022/11/21</a:t>
            </a:fld>
            <a:endParaRPr lang="en-ZA"/>
          </a:p>
        </p:txBody>
      </p:sp>
      <p:sp>
        <p:nvSpPr>
          <p:cNvPr id="5" name="Footer Placeholder 4">
            <a:extLst>
              <a:ext uri="{FF2B5EF4-FFF2-40B4-BE49-F238E27FC236}">
                <a16:creationId xmlns:a16="http://schemas.microsoft.com/office/drawing/2014/main" id="{33F9CB2D-2700-1078-D775-1AB875F182F8}"/>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DD27866-8B59-81A1-339A-145652D08446}"/>
              </a:ext>
            </a:extLst>
          </p:cNvPr>
          <p:cNvSpPr>
            <a:spLocks noGrp="1"/>
          </p:cNvSpPr>
          <p:nvPr>
            <p:ph type="sldNum" sz="quarter" idx="12"/>
          </p:nvPr>
        </p:nvSpPr>
        <p:spPr/>
        <p:txBody>
          <a:bodyPr/>
          <a:lstStyle/>
          <a:p>
            <a:fld id="{17D699CE-B5B1-491C-A681-DC64BC8DFC67}" type="slidenum">
              <a:rPr lang="en-ZA" smtClean="0"/>
              <a:t>‹#›</a:t>
            </a:fld>
            <a:endParaRPr lang="en-ZA"/>
          </a:p>
        </p:txBody>
      </p:sp>
    </p:spTree>
    <p:extLst>
      <p:ext uri="{BB962C8B-B14F-4D97-AF65-F5344CB8AC3E}">
        <p14:creationId xmlns:p14="http://schemas.microsoft.com/office/powerpoint/2010/main" val="2237734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03503-4F84-56CD-12FF-298FF3988B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6219BE6E-257F-CE35-4215-E3AE4486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7C7633-6AAF-1EA4-9C3E-52C3FF429A08}"/>
              </a:ext>
            </a:extLst>
          </p:cNvPr>
          <p:cNvSpPr>
            <a:spLocks noGrp="1"/>
          </p:cNvSpPr>
          <p:nvPr>
            <p:ph type="dt" sz="half" idx="10"/>
          </p:nvPr>
        </p:nvSpPr>
        <p:spPr/>
        <p:txBody>
          <a:bodyPr/>
          <a:lstStyle/>
          <a:p>
            <a:fld id="{3A36539D-21B4-4179-A817-2F378EE18A86}" type="datetimeFigureOut">
              <a:rPr lang="en-ZA" smtClean="0"/>
              <a:t>2022/11/21</a:t>
            </a:fld>
            <a:endParaRPr lang="en-ZA"/>
          </a:p>
        </p:txBody>
      </p:sp>
      <p:sp>
        <p:nvSpPr>
          <p:cNvPr id="5" name="Footer Placeholder 4">
            <a:extLst>
              <a:ext uri="{FF2B5EF4-FFF2-40B4-BE49-F238E27FC236}">
                <a16:creationId xmlns:a16="http://schemas.microsoft.com/office/drawing/2014/main" id="{6BD8B8F1-B7F0-1A5E-6668-C1343C7A338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226D7DB-027A-C8F3-C2FE-965D6DF5E7D8}"/>
              </a:ext>
            </a:extLst>
          </p:cNvPr>
          <p:cNvSpPr>
            <a:spLocks noGrp="1"/>
          </p:cNvSpPr>
          <p:nvPr>
            <p:ph type="sldNum" sz="quarter" idx="12"/>
          </p:nvPr>
        </p:nvSpPr>
        <p:spPr/>
        <p:txBody>
          <a:bodyPr/>
          <a:lstStyle/>
          <a:p>
            <a:fld id="{17D699CE-B5B1-491C-A681-DC64BC8DFC67}" type="slidenum">
              <a:rPr lang="en-ZA" smtClean="0"/>
              <a:t>‹#›</a:t>
            </a:fld>
            <a:endParaRPr lang="en-ZA"/>
          </a:p>
        </p:txBody>
      </p:sp>
    </p:spTree>
    <p:extLst>
      <p:ext uri="{BB962C8B-B14F-4D97-AF65-F5344CB8AC3E}">
        <p14:creationId xmlns:p14="http://schemas.microsoft.com/office/powerpoint/2010/main" val="483503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C1FAA-3C00-4F7D-E696-C8311BAE796F}"/>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456E6D08-D246-BE95-0B0F-F64258EE20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65B564B9-5B07-FDF6-B946-CE65712DC1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A1CDBC06-90FA-CE21-A660-EDB30B466871}"/>
              </a:ext>
            </a:extLst>
          </p:cNvPr>
          <p:cNvSpPr>
            <a:spLocks noGrp="1"/>
          </p:cNvSpPr>
          <p:nvPr>
            <p:ph type="dt" sz="half" idx="10"/>
          </p:nvPr>
        </p:nvSpPr>
        <p:spPr/>
        <p:txBody>
          <a:bodyPr/>
          <a:lstStyle/>
          <a:p>
            <a:fld id="{3A36539D-21B4-4179-A817-2F378EE18A86}" type="datetimeFigureOut">
              <a:rPr lang="en-ZA" smtClean="0"/>
              <a:t>2022/11/21</a:t>
            </a:fld>
            <a:endParaRPr lang="en-ZA"/>
          </a:p>
        </p:txBody>
      </p:sp>
      <p:sp>
        <p:nvSpPr>
          <p:cNvPr id="6" name="Footer Placeholder 5">
            <a:extLst>
              <a:ext uri="{FF2B5EF4-FFF2-40B4-BE49-F238E27FC236}">
                <a16:creationId xmlns:a16="http://schemas.microsoft.com/office/drawing/2014/main" id="{4154984C-FE9A-0388-9B4A-C0C10CCF5904}"/>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DA137CDE-DD24-D2BB-CE3F-C4C4777317C0}"/>
              </a:ext>
            </a:extLst>
          </p:cNvPr>
          <p:cNvSpPr>
            <a:spLocks noGrp="1"/>
          </p:cNvSpPr>
          <p:nvPr>
            <p:ph type="sldNum" sz="quarter" idx="12"/>
          </p:nvPr>
        </p:nvSpPr>
        <p:spPr/>
        <p:txBody>
          <a:bodyPr/>
          <a:lstStyle/>
          <a:p>
            <a:fld id="{17D699CE-B5B1-491C-A681-DC64BC8DFC67}" type="slidenum">
              <a:rPr lang="en-ZA" smtClean="0"/>
              <a:t>‹#›</a:t>
            </a:fld>
            <a:endParaRPr lang="en-ZA"/>
          </a:p>
        </p:txBody>
      </p:sp>
    </p:spTree>
    <p:extLst>
      <p:ext uri="{BB962C8B-B14F-4D97-AF65-F5344CB8AC3E}">
        <p14:creationId xmlns:p14="http://schemas.microsoft.com/office/powerpoint/2010/main" val="1895503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1104C-97CB-F1AD-AFE9-F03DDB8C1109}"/>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29D28437-135D-C188-15EC-A6B362C541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82BB4-4F6F-2131-402E-E7DFD28F07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247FCD18-FF47-0982-57BB-9C32B372B5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32BBD2-C2AC-CD4C-8B39-A220DD935F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B3D929DD-215F-ADFF-8AEF-5DAA54BBF3D1}"/>
              </a:ext>
            </a:extLst>
          </p:cNvPr>
          <p:cNvSpPr>
            <a:spLocks noGrp="1"/>
          </p:cNvSpPr>
          <p:nvPr>
            <p:ph type="dt" sz="half" idx="10"/>
          </p:nvPr>
        </p:nvSpPr>
        <p:spPr/>
        <p:txBody>
          <a:bodyPr/>
          <a:lstStyle/>
          <a:p>
            <a:fld id="{3A36539D-21B4-4179-A817-2F378EE18A86}" type="datetimeFigureOut">
              <a:rPr lang="en-ZA" smtClean="0"/>
              <a:t>2022/11/21</a:t>
            </a:fld>
            <a:endParaRPr lang="en-ZA"/>
          </a:p>
        </p:txBody>
      </p:sp>
      <p:sp>
        <p:nvSpPr>
          <p:cNvPr id="8" name="Footer Placeholder 7">
            <a:extLst>
              <a:ext uri="{FF2B5EF4-FFF2-40B4-BE49-F238E27FC236}">
                <a16:creationId xmlns:a16="http://schemas.microsoft.com/office/drawing/2014/main" id="{777A33F8-D5F9-27A5-B6E3-F1827CA63434}"/>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7D6CA3EB-1ECB-6B3A-5BA8-1948AE0D7ED7}"/>
              </a:ext>
            </a:extLst>
          </p:cNvPr>
          <p:cNvSpPr>
            <a:spLocks noGrp="1"/>
          </p:cNvSpPr>
          <p:nvPr>
            <p:ph type="sldNum" sz="quarter" idx="12"/>
          </p:nvPr>
        </p:nvSpPr>
        <p:spPr/>
        <p:txBody>
          <a:bodyPr/>
          <a:lstStyle/>
          <a:p>
            <a:fld id="{17D699CE-B5B1-491C-A681-DC64BC8DFC67}" type="slidenum">
              <a:rPr lang="en-ZA" smtClean="0"/>
              <a:t>‹#›</a:t>
            </a:fld>
            <a:endParaRPr lang="en-ZA"/>
          </a:p>
        </p:txBody>
      </p:sp>
    </p:spTree>
    <p:extLst>
      <p:ext uri="{BB962C8B-B14F-4D97-AF65-F5344CB8AC3E}">
        <p14:creationId xmlns:p14="http://schemas.microsoft.com/office/powerpoint/2010/main" val="1606609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72C20-B063-EE91-E07D-684F83151E17}"/>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0C692685-016F-FD02-F1D6-59C1CA0CF08F}"/>
              </a:ext>
            </a:extLst>
          </p:cNvPr>
          <p:cNvSpPr>
            <a:spLocks noGrp="1"/>
          </p:cNvSpPr>
          <p:nvPr>
            <p:ph type="dt" sz="half" idx="10"/>
          </p:nvPr>
        </p:nvSpPr>
        <p:spPr/>
        <p:txBody>
          <a:bodyPr/>
          <a:lstStyle/>
          <a:p>
            <a:fld id="{3A36539D-21B4-4179-A817-2F378EE18A86}" type="datetimeFigureOut">
              <a:rPr lang="en-ZA" smtClean="0"/>
              <a:t>2022/11/21</a:t>
            </a:fld>
            <a:endParaRPr lang="en-ZA"/>
          </a:p>
        </p:txBody>
      </p:sp>
      <p:sp>
        <p:nvSpPr>
          <p:cNvPr id="4" name="Footer Placeholder 3">
            <a:extLst>
              <a:ext uri="{FF2B5EF4-FFF2-40B4-BE49-F238E27FC236}">
                <a16:creationId xmlns:a16="http://schemas.microsoft.com/office/drawing/2014/main" id="{4AEA9685-F322-6468-3420-C706FC8A2741}"/>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1B45296D-54D8-492D-87B4-4094349AD970}"/>
              </a:ext>
            </a:extLst>
          </p:cNvPr>
          <p:cNvSpPr>
            <a:spLocks noGrp="1"/>
          </p:cNvSpPr>
          <p:nvPr>
            <p:ph type="sldNum" sz="quarter" idx="12"/>
          </p:nvPr>
        </p:nvSpPr>
        <p:spPr/>
        <p:txBody>
          <a:bodyPr/>
          <a:lstStyle/>
          <a:p>
            <a:fld id="{17D699CE-B5B1-491C-A681-DC64BC8DFC67}" type="slidenum">
              <a:rPr lang="en-ZA" smtClean="0"/>
              <a:t>‹#›</a:t>
            </a:fld>
            <a:endParaRPr lang="en-ZA"/>
          </a:p>
        </p:txBody>
      </p:sp>
    </p:spTree>
    <p:extLst>
      <p:ext uri="{BB962C8B-B14F-4D97-AF65-F5344CB8AC3E}">
        <p14:creationId xmlns:p14="http://schemas.microsoft.com/office/powerpoint/2010/main" val="61812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D5707C-3E6F-8F9D-BD00-2DD3B60A20EC}"/>
              </a:ext>
            </a:extLst>
          </p:cNvPr>
          <p:cNvSpPr>
            <a:spLocks noGrp="1"/>
          </p:cNvSpPr>
          <p:nvPr>
            <p:ph type="dt" sz="half" idx="10"/>
          </p:nvPr>
        </p:nvSpPr>
        <p:spPr/>
        <p:txBody>
          <a:bodyPr/>
          <a:lstStyle/>
          <a:p>
            <a:fld id="{3A36539D-21B4-4179-A817-2F378EE18A86}" type="datetimeFigureOut">
              <a:rPr lang="en-ZA" smtClean="0"/>
              <a:t>2022/11/21</a:t>
            </a:fld>
            <a:endParaRPr lang="en-ZA"/>
          </a:p>
        </p:txBody>
      </p:sp>
      <p:sp>
        <p:nvSpPr>
          <p:cNvPr id="3" name="Footer Placeholder 2">
            <a:extLst>
              <a:ext uri="{FF2B5EF4-FFF2-40B4-BE49-F238E27FC236}">
                <a16:creationId xmlns:a16="http://schemas.microsoft.com/office/drawing/2014/main" id="{CF344973-EB85-C5F8-AE86-55E826E4D2B2}"/>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9FBCE3BB-C243-5D0C-3208-D800AE09E126}"/>
              </a:ext>
            </a:extLst>
          </p:cNvPr>
          <p:cNvSpPr>
            <a:spLocks noGrp="1"/>
          </p:cNvSpPr>
          <p:nvPr>
            <p:ph type="sldNum" sz="quarter" idx="12"/>
          </p:nvPr>
        </p:nvSpPr>
        <p:spPr/>
        <p:txBody>
          <a:bodyPr/>
          <a:lstStyle/>
          <a:p>
            <a:fld id="{17D699CE-B5B1-491C-A681-DC64BC8DFC67}" type="slidenum">
              <a:rPr lang="en-ZA" smtClean="0"/>
              <a:t>‹#›</a:t>
            </a:fld>
            <a:endParaRPr lang="en-ZA"/>
          </a:p>
        </p:txBody>
      </p:sp>
    </p:spTree>
    <p:extLst>
      <p:ext uri="{BB962C8B-B14F-4D97-AF65-F5344CB8AC3E}">
        <p14:creationId xmlns:p14="http://schemas.microsoft.com/office/powerpoint/2010/main" val="4091279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49D74-B4D6-D0BE-C061-60554B6EDF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FA9F6BC0-0D3A-512F-E5D5-DD7F548AE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40A0C49E-D6E3-0E82-1893-256464830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F800B0-61C8-3183-FA65-089D59C25499}"/>
              </a:ext>
            </a:extLst>
          </p:cNvPr>
          <p:cNvSpPr>
            <a:spLocks noGrp="1"/>
          </p:cNvSpPr>
          <p:nvPr>
            <p:ph type="dt" sz="half" idx="10"/>
          </p:nvPr>
        </p:nvSpPr>
        <p:spPr/>
        <p:txBody>
          <a:bodyPr/>
          <a:lstStyle/>
          <a:p>
            <a:fld id="{3A36539D-21B4-4179-A817-2F378EE18A86}" type="datetimeFigureOut">
              <a:rPr lang="en-ZA" smtClean="0"/>
              <a:t>2022/11/21</a:t>
            </a:fld>
            <a:endParaRPr lang="en-ZA"/>
          </a:p>
        </p:txBody>
      </p:sp>
      <p:sp>
        <p:nvSpPr>
          <p:cNvPr id="6" name="Footer Placeholder 5">
            <a:extLst>
              <a:ext uri="{FF2B5EF4-FFF2-40B4-BE49-F238E27FC236}">
                <a16:creationId xmlns:a16="http://schemas.microsoft.com/office/drawing/2014/main" id="{45C938E0-1133-5DE3-A120-1B178AF9DE70}"/>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0724BD6C-FBAA-3A62-C69D-5946EEF2ECDA}"/>
              </a:ext>
            </a:extLst>
          </p:cNvPr>
          <p:cNvSpPr>
            <a:spLocks noGrp="1"/>
          </p:cNvSpPr>
          <p:nvPr>
            <p:ph type="sldNum" sz="quarter" idx="12"/>
          </p:nvPr>
        </p:nvSpPr>
        <p:spPr/>
        <p:txBody>
          <a:bodyPr/>
          <a:lstStyle/>
          <a:p>
            <a:fld id="{17D699CE-B5B1-491C-A681-DC64BC8DFC67}" type="slidenum">
              <a:rPr lang="en-ZA" smtClean="0"/>
              <a:t>‹#›</a:t>
            </a:fld>
            <a:endParaRPr lang="en-ZA"/>
          </a:p>
        </p:txBody>
      </p:sp>
    </p:spTree>
    <p:extLst>
      <p:ext uri="{BB962C8B-B14F-4D97-AF65-F5344CB8AC3E}">
        <p14:creationId xmlns:p14="http://schemas.microsoft.com/office/powerpoint/2010/main" val="3850623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B730-A60A-234F-03ED-6F139C9C38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34A95D3C-7612-3660-D365-E5E9FA4943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ACDE58BE-F5EE-CB0F-501C-94953BEB83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E6776A-96FD-5B56-6BD8-08F6AE632678}"/>
              </a:ext>
            </a:extLst>
          </p:cNvPr>
          <p:cNvSpPr>
            <a:spLocks noGrp="1"/>
          </p:cNvSpPr>
          <p:nvPr>
            <p:ph type="dt" sz="half" idx="10"/>
          </p:nvPr>
        </p:nvSpPr>
        <p:spPr/>
        <p:txBody>
          <a:bodyPr/>
          <a:lstStyle/>
          <a:p>
            <a:fld id="{3A36539D-21B4-4179-A817-2F378EE18A86}" type="datetimeFigureOut">
              <a:rPr lang="en-ZA" smtClean="0"/>
              <a:t>2022/11/21</a:t>
            </a:fld>
            <a:endParaRPr lang="en-ZA"/>
          </a:p>
        </p:txBody>
      </p:sp>
      <p:sp>
        <p:nvSpPr>
          <p:cNvPr id="6" name="Footer Placeholder 5">
            <a:extLst>
              <a:ext uri="{FF2B5EF4-FFF2-40B4-BE49-F238E27FC236}">
                <a16:creationId xmlns:a16="http://schemas.microsoft.com/office/drawing/2014/main" id="{D8AAA44A-2A1F-0850-7363-93F5B7D50243}"/>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2C0D4E3B-90F6-F878-50DD-521BAC1095C8}"/>
              </a:ext>
            </a:extLst>
          </p:cNvPr>
          <p:cNvSpPr>
            <a:spLocks noGrp="1"/>
          </p:cNvSpPr>
          <p:nvPr>
            <p:ph type="sldNum" sz="quarter" idx="12"/>
          </p:nvPr>
        </p:nvSpPr>
        <p:spPr/>
        <p:txBody>
          <a:bodyPr/>
          <a:lstStyle/>
          <a:p>
            <a:fld id="{17D699CE-B5B1-491C-A681-DC64BC8DFC67}" type="slidenum">
              <a:rPr lang="en-ZA" smtClean="0"/>
              <a:t>‹#›</a:t>
            </a:fld>
            <a:endParaRPr lang="en-ZA"/>
          </a:p>
        </p:txBody>
      </p:sp>
    </p:spTree>
    <p:extLst>
      <p:ext uri="{BB962C8B-B14F-4D97-AF65-F5344CB8AC3E}">
        <p14:creationId xmlns:p14="http://schemas.microsoft.com/office/powerpoint/2010/main" val="141126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A2229C-9F34-287E-DC1A-7E6849A353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0E534D93-F45F-C64A-DEC7-6603E19535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FE4CA673-7146-0E17-5874-A4B7D6EDD5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36539D-21B4-4179-A817-2F378EE18A86}" type="datetimeFigureOut">
              <a:rPr lang="en-ZA" smtClean="0"/>
              <a:t>2022/11/21</a:t>
            </a:fld>
            <a:endParaRPr lang="en-ZA"/>
          </a:p>
        </p:txBody>
      </p:sp>
      <p:sp>
        <p:nvSpPr>
          <p:cNvPr id="5" name="Footer Placeholder 4">
            <a:extLst>
              <a:ext uri="{FF2B5EF4-FFF2-40B4-BE49-F238E27FC236}">
                <a16:creationId xmlns:a16="http://schemas.microsoft.com/office/drawing/2014/main" id="{75F37E40-9886-5716-9988-C7112E9526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12726F55-99B2-FC9B-A2B8-CC8050575C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699CE-B5B1-491C-A681-DC64BC8DFC67}" type="slidenum">
              <a:rPr lang="en-ZA" smtClean="0"/>
              <a:t>‹#›</a:t>
            </a:fld>
            <a:endParaRPr lang="en-ZA"/>
          </a:p>
        </p:txBody>
      </p:sp>
    </p:spTree>
    <p:extLst>
      <p:ext uri="{BB962C8B-B14F-4D97-AF65-F5344CB8AC3E}">
        <p14:creationId xmlns:p14="http://schemas.microsoft.com/office/powerpoint/2010/main" val="2188231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GTA - PowerPoint 2-1.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ctrTitle"/>
          </p:nvPr>
        </p:nvSpPr>
        <p:spPr>
          <a:xfrm>
            <a:off x="2279576" y="2348881"/>
            <a:ext cx="8136904" cy="3050211"/>
          </a:xfrm>
        </p:spPr>
        <p:txBody>
          <a:bodyPr/>
          <a:lstStyle/>
          <a:p>
            <a:r>
              <a:rPr lang="en-ZA" dirty="0">
                <a:solidFill>
                  <a:srgbClr val="D1B681"/>
                </a:solidFill>
                <a:latin typeface="Arial" pitchFamily="34" charset="0"/>
                <a:cs typeface="Arial" pitchFamily="34" charset="0"/>
              </a:rPr>
              <a:t/>
            </a:r>
            <a:br>
              <a:rPr lang="en-ZA" dirty="0">
                <a:solidFill>
                  <a:srgbClr val="D1B681"/>
                </a:solidFill>
                <a:latin typeface="Arial" pitchFamily="34" charset="0"/>
                <a:cs typeface="Arial" pitchFamily="34" charset="0"/>
              </a:rPr>
            </a:br>
            <a:endParaRPr lang="en-ZA" dirty="0">
              <a:solidFill>
                <a:srgbClr val="D1B681"/>
              </a:solidFill>
              <a:latin typeface="Arial" pitchFamily="34" charset="0"/>
              <a:cs typeface="Arial" pitchFamily="34" charset="0"/>
            </a:endParaRPr>
          </a:p>
        </p:txBody>
      </p:sp>
      <p:sp>
        <p:nvSpPr>
          <p:cNvPr id="3" name="TextBox 2">
            <a:extLst>
              <a:ext uri="{FF2B5EF4-FFF2-40B4-BE49-F238E27FC236}">
                <a16:creationId xmlns:a16="http://schemas.microsoft.com/office/drawing/2014/main" id="{7332E70C-08E3-40DA-8479-1AD39582EE23}"/>
              </a:ext>
            </a:extLst>
          </p:cNvPr>
          <p:cNvSpPr txBox="1"/>
          <p:nvPr/>
        </p:nvSpPr>
        <p:spPr>
          <a:xfrm>
            <a:off x="1775520" y="3068960"/>
            <a:ext cx="8280920" cy="2308324"/>
          </a:xfrm>
          <a:prstGeom prst="rect">
            <a:avLst/>
          </a:prstGeom>
          <a:noFill/>
        </p:spPr>
        <p:txBody>
          <a:bodyPr wrap="square" rtlCol="0">
            <a:spAutoFit/>
          </a:bodyPr>
          <a:lstStyle/>
          <a:p>
            <a:pPr algn="ctr"/>
            <a:r>
              <a:rPr lang="en-ZA" sz="4000" dirty="0"/>
              <a:t>COGTA-PT meeting with the National Portfolio Committee on the ADM intervention</a:t>
            </a:r>
            <a:endParaRPr lang="en-ZA" sz="1100" b="1" dirty="0">
              <a:latin typeface="Times New Roman" panose="02020603050405020304" pitchFamily="18" charset="0"/>
              <a:cs typeface="Times New Roman" panose="02020603050405020304" pitchFamily="18" charset="0"/>
            </a:endParaRPr>
          </a:p>
          <a:p>
            <a:pPr algn="ctr"/>
            <a:r>
              <a:rPr lang="en-ZA" sz="1200" b="1" dirty="0">
                <a:latin typeface="Times New Roman" panose="02020603050405020304" pitchFamily="18" charset="0"/>
                <a:cs typeface="Times New Roman" panose="02020603050405020304" pitchFamily="18" charset="0"/>
              </a:rPr>
              <a:t>18 November 2022</a:t>
            </a:r>
          </a:p>
          <a:p>
            <a:pPr algn="ctr"/>
            <a:endParaRPr lang="en-ZA" sz="1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 y="-195308"/>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a:bodyPr>
          <a:lstStyle/>
          <a:p>
            <a:r>
              <a:rPr lang="en-US" altLang="en-US" sz="3200" b="1" dirty="0"/>
              <a:t>Re-Categorization of ADM</a:t>
            </a:r>
            <a:endParaRPr lang="en-GB" sz="32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7906826-D418-38C5-0ABE-9298A07BE1E7}"/>
              </a:ext>
            </a:extLst>
          </p:cNvPr>
          <p:cNvSpPr txBox="1"/>
          <p:nvPr/>
        </p:nvSpPr>
        <p:spPr>
          <a:xfrm>
            <a:off x="0" y="1397675"/>
            <a:ext cx="11953328" cy="3693319"/>
          </a:xfrm>
          <a:prstGeom prst="rect">
            <a:avLst/>
          </a:prstGeom>
          <a:noFill/>
        </p:spPr>
        <p:txBody>
          <a:bodyPr wrap="square">
            <a:spAutoFit/>
          </a:bodyPr>
          <a:lstStyle/>
          <a:p>
            <a:pPr marL="285750" indent="-285750">
              <a:lnSpc>
                <a:spcPct val="200000"/>
              </a:lnSpc>
              <a:buFont typeface="Arial" panose="020B0604020202020204" pitchFamily="34" charset="0"/>
              <a:buChar char="•"/>
            </a:pPr>
            <a:r>
              <a:rPr lang="en-US" dirty="0"/>
              <a:t>ADM was </a:t>
            </a:r>
            <a:r>
              <a:rPr lang="en-US" dirty="0" err="1"/>
              <a:t>categorised</a:t>
            </a:r>
            <a:r>
              <a:rPr lang="en-US" dirty="0"/>
              <a:t> by the SALGBC as a Grade 6 Municipality.</a:t>
            </a:r>
          </a:p>
          <a:p>
            <a:pPr marL="285750" indent="-285750">
              <a:lnSpc>
                <a:spcPct val="200000"/>
              </a:lnSpc>
              <a:buFont typeface="Arial" panose="020B0604020202020204" pitchFamily="34" charset="0"/>
              <a:buChar char="•"/>
            </a:pPr>
            <a:r>
              <a:rPr lang="en-US" dirty="0"/>
              <a:t>However, the grading of the municipality was changed in 2013/14 to a grade 7 through an illegal process.</a:t>
            </a:r>
          </a:p>
          <a:p>
            <a:pPr marL="285750" indent="-285750">
              <a:lnSpc>
                <a:spcPct val="200000"/>
              </a:lnSpc>
              <a:buFont typeface="Arial" panose="020B0604020202020204" pitchFamily="34" charset="0"/>
              <a:buChar char="•"/>
            </a:pPr>
            <a:r>
              <a:rPr lang="en-US" dirty="0"/>
              <a:t>The Court has since declared that action to be illegal and directed the municipality to correct such in consultation with </a:t>
            </a:r>
            <a:r>
              <a:rPr lang="en-US" dirty="0" err="1"/>
              <a:t>Organised</a:t>
            </a:r>
            <a:r>
              <a:rPr lang="en-US" dirty="0"/>
              <a:t> </a:t>
            </a:r>
            <a:r>
              <a:rPr lang="en-US" dirty="0" err="1"/>
              <a:t>Labour</a:t>
            </a:r>
            <a:r>
              <a:rPr lang="en-US" dirty="0"/>
              <a:t> particularly on matters that affect employees.</a:t>
            </a:r>
          </a:p>
          <a:p>
            <a:pPr marL="285750" indent="-285750">
              <a:lnSpc>
                <a:spcPct val="200000"/>
              </a:lnSpc>
              <a:buFont typeface="Arial" panose="020B0604020202020204" pitchFamily="34" charset="0"/>
              <a:buChar char="•"/>
            </a:pPr>
            <a:r>
              <a:rPr lang="en-US" dirty="0"/>
              <a:t>ADM has prepared a letter to SALGA and the SALGBC to confirm that the official grade of the municipality is a Grade 6 and has never been changed,</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66087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 y="-195308"/>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a:bodyPr>
          <a:lstStyle/>
          <a:p>
            <a:r>
              <a:rPr lang="en-US" altLang="en-US" sz="3200" b="1" dirty="0"/>
              <a:t>Re-Categorization of ADM</a:t>
            </a:r>
            <a:endParaRPr lang="en-GB" sz="32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7906826-D418-38C5-0ABE-9298A07BE1E7}"/>
              </a:ext>
            </a:extLst>
          </p:cNvPr>
          <p:cNvSpPr txBox="1"/>
          <p:nvPr/>
        </p:nvSpPr>
        <p:spPr>
          <a:xfrm>
            <a:off x="0" y="1397675"/>
            <a:ext cx="11953328" cy="3139321"/>
          </a:xfrm>
          <a:prstGeom prst="rect">
            <a:avLst/>
          </a:prstGeom>
          <a:noFill/>
        </p:spPr>
        <p:txBody>
          <a:bodyPr wrap="square">
            <a:spAutoFit/>
          </a:bodyPr>
          <a:lstStyle/>
          <a:p>
            <a:pPr marL="285750" indent="-285750">
              <a:lnSpc>
                <a:spcPct val="200000"/>
              </a:lnSpc>
              <a:buFont typeface="Arial" panose="020B0604020202020204" pitchFamily="34" charset="0"/>
              <a:buChar char="•"/>
            </a:pPr>
            <a:r>
              <a:rPr lang="en-US" dirty="0"/>
              <a:t>ADM Management has been engaged in a process of establishing individual liability of all employees arising from the incorrect re-grading of the municipality,</a:t>
            </a:r>
          </a:p>
          <a:p>
            <a:pPr marL="285750" indent="-285750">
              <a:lnSpc>
                <a:spcPct val="200000"/>
              </a:lnSpc>
              <a:buFont typeface="Arial" panose="020B0604020202020204" pitchFamily="34" charset="0"/>
              <a:buChar char="•"/>
            </a:pPr>
            <a:r>
              <a:rPr lang="en-US" dirty="0"/>
              <a:t>To stablish liability, professional services were engaged to determine the individual cost and such a report is now ready however, it will first be presented in the Local </a:t>
            </a:r>
            <a:r>
              <a:rPr lang="en-US" dirty="0" err="1"/>
              <a:t>Labour</a:t>
            </a:r>
            <a:r>
              <a:rPr lang="en-US" dirty="0"/>
              <a:t> Forum and thereafter the Workstream,</a:t>
            </a:r>
          </a:p>
          <a:p>
            <a:pPr marL="285750" indent="-285750">
              <a:lnSpc>
                <a:spcPct val="200000"/>
              </a:lnSpc>
              <a:buFont typeface="Arial" panose="020B0604020202020204" pitchFamily="34" charset="0"/>
              <a:buChar char="•"/>
            </a:pPr>
            <a:r>
              <a:rPr lang="en-US" dirty="0"/>
              <a:t>The exercise also includes the cost of </a:t>
            </a:r>
            <a:r>
              <a:rPr lang="en-US" dirty="0" err="1"/>
              <a:t>Standardisation</a:t>
            </a:r>
            <a:r>
              <a:rPr lang="en-US" dirty="0"/>
              <a:t> of salaries which was also declared as an illegal practice.</a:t>
            </a:r>
          </a:p>
          <a:p>
            <a:endParaRPr lang="en-US" dirty="0"/>
          </a:p>
        </p:txBody>
      </p:sp>
    </p:spTree>
    <p:extLst>
      <p:ext uri="{BB962C8B-B14F-4D97-AF65-F5344CB8AC3E}">
        <p14:creationId xmlns:p14="http://schemas.microsoft.com/office/powerpoint/2010/main" val="2688652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195308"/>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a:bodyPr>
          <a:lstStyle/>
          <a:p>
            <a:r>
              <a:rPr lang="en-US" altLang="en-US" sz="3200" b="1" dirty="0"/>
              <a:t>HUMAN RESOURCE PLAN AND STAFF ESTABLISHMENT</a:t>
            </a:r>
            <a:endParaRPr lang="en-GB" sz="32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7906826-D418-38C5-0ABE-9298A07BE1E7}"/>
              </a:ext>
            </a:extLst>
          </p:cNvPr>
          <p:cNvSpPr txBox="1"/>
          <p:nvPr/>
        </p:nvSpPr>
        <p:spPr>
          <a:xfrm>
            <a:off x="0" y="1397675"/>
            <a:ext cx="11953328" cy="4486100"/>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sz="1600" dirty="0"/>
              <a:t>The reviewal of the HR Policies was been initiated in 2020/2021 and approval was secured through Council.</a:t>
            </a:r>
          </a:p>
          <a:p>
            <a:pPr marL="742950" lvl="1" indent="-285750">
              <a:lnSpc>
                <a:spcPct val="150000"/>
              </a:lnSpc>
              <a:buFont typeface="Arial" panose="020B0604020202020204" pitchFamily="34" charset="0"/>
              <a:buChar char="•"/>
            </a:pPr>
            <a:r>
              <a:rPr lang="en-US" sz="1600" dirty="0"/>
              <a:t>However, the 2020/2021 reviewal was never implemented by the ADM management due to a Court interdict that was brought about by the affected employees.</a:t>
            </a:r>
          </a:p>
          <a:p>
            <a:pPr marL="742950" lvl="1" indent="-285750">
              <a:lnSpc>
                <a:spcPct val="150000"/>
              </a:lnSpc>
              <a:buFont typeface="Arial" panose="020B0604020202020204" pitchFamily="34" charset="0"/>
              <a:buChar char="•"/>
            </a:pPr>
            <a:r>
              <a:rPr lang="en-US" sz="1600" dirty="0"/>
              <a:t>The employer then embarked on a fresh review of the policies in 2021/2022 which took into consideration the Court ruling on the matter.</a:t>
            </a:r>
          </a:p>
          <a:p>
            <a:pPr marL="742950" lvl="1" indent="-285750">
              <a:lnSpc>
                <a:spcPct val="150000"/>
              </a:lnSpc>
              <a:buFont typeface="Arial" panose="020B0604020202020204" pitchFamily="34" charset="0"/>
              <a:buChar char="•"/>
            </a:pPr>
            <a:r>
              <a:rPr lang="en-US" sz="1600" dirty="0"/>
              <a:t>The Court ruling had specifically stated that the implementation of the reviewed polices would constitute a breach of employment contracts for the employees who were enjoying benefits such as Travel allowance, Cellphone allowance and Essential User scheme </a:t>
            </a:r>
          </a:p>
          <a:p>
            <a:pPr marL="285750" indent="-285750">
              <a:lnSpc>
                <a:spcPct val="150000"/>
              </a:lnSpc>
              <a:buFont typeface="Arial" panose="020B0604020202020204" pitchFamily="34" charset="0"/>
              <a:buChar char="•"/>
            </a:pPr>
            <a:r>
              <a:rPr lang="en-US" sz="1600" dirty="0"/>
              <a:t>Having taken note of the Court Judgement, ADM embarked on a fresh review and ensured that a clause was inserted in all the policies.</a:t>
            </a:r>
          </a:p>
          <a:p>
            <a:pPr marL="285750" indent="-285750">
              <a:lnSpc>
                <a:spcPct val="150000"/>
              </a:lnSpc>
              <a:buFont typeface="Arial" panose="020B0604020202020204" pitchFamily="34" charset="0"/>
              <a:buChar char="•"/>
            </a:pPr>
            <a:r>
              <a:rPr lang="en-US" sz="1600" dirty="0"/>
              <a:t> The clause inserted stated that the revised monthly allowances would not affect the employees that were already participating in the schemes. </a:t>
            </a:r>
          </a:p>
          <a:p>
            <a:pPr marL="285750" indent="-285750">
              <a:lnSpc>
                <a:spcPct val="150000"/>
              </a:lnSpc>
              <a:buFont typeface="Arial" panose="020B0604020202020204" pitchFamily="34" charset="0"/>
              <a:buChar char="•"/>
            </a:pPr>
            <a:r>
              <a:rPr lang="en-US" sz="1600" dirty="0"/>
              <a:t>The condition was inserted to ensure that the municipality was not found to be in contravention of the Court Order which categorically stated that employee benefits could not be tempered with as that would constitute a breach of contract on the side of the employer</a:t>
            </a:r>
          </a:p>
        </p:txBody>
      </p:sp>
    </p:spTree>
    <p:extLst>
      <p:ext uri="{BB962C8B-B14F-4D97-AF65-F5344CB8AC3E}">
        <p14:creationId xmlns:p14="http://schemas.microsoft.com/office/powerpoint/2010/main" val="1272748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195308"/>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fontScale="90000"/>
          </a:bodyPr>
          <a:lstStyle/>
          <a:p>
            <a:r>
              <a:rPr lang="en-GB" sz="3200" b="1" dirty="0">
                <a:latin typeface="Times New Roman" panose="02020603050405020304" pitchFamily="18" charset="0"/>
                <a:cs typeface="Times New Roman" panose="02020603050405020304" pitchFamily="18" charset="0"/>
              </a:rPr>
              <a:t>AMATHOLE DISTRICT MUNICIPALITY </a:t>
            </a:r>
            <a:br>
              <a:rPr lang="en-GB" sz="3200" b="1" dirty="0">
                <a:latin typeface="Times New Roman" panose="02020603050405020304" pitchFamily="18" charset="0"/>
                <a:cs typeface="Times New Roman" panose="02020603050405020304" pitchFamily="18" charset="0"/>
              </a:rPr>
            </a:br>
            <a:r>
              <a:rPr lang="en-GB" sz="3200" b="1" dirty="0">
                <a:latin typeface="Times New Roman" panose="02020603050405020304" pitchFamily="18" charset="0"/>
                <a:cs typeface="Times New Roman" panose="02020603050405020304" pitchFamily="18" charset="0"/>
              </a:rPr>
              <a:t>POSITIONS PER DIRECTORATE [%]</a:t>
            </a:r>
            <a:br>
              <a:rPr lang="en-GB" sz="3200" b="1" dirty="0">
                <a:latin typeface="Times New Roman" panose="02020603050405020304" pitchFamily="18" charset="0"/>
                <a:cs typeface="Times New Roman" panose="02020603050405020304" pitchFamily="18" charset="0"/>
              </a:rPr>
            </a:br>
            <a:endParaRPr lang="en-GB" sz="3200" b="1" dirty="0">
              <a:latin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2EE21392-77DF-4F2F-E651-E2FD7F63D4FD}"/>
              </a:ext>
            </a:extLst>
          </p:cNvPr>
          <p:cNvGraphicFramePr>
            <a:graphicFrameLocks noGrp="1"/>
          </p:cNvGraphicFramePr>
          <p:nvPr>
            <p:extLst>
              <p:ext uri="{D42A27DB-BD31-4B8C-83A1-F6EECF244321}">
                <p14:modId xmlns:p14="http://schemas.microsoft.com/office/powerpoint/2010/main" val="668598102"/>
              </p:ext>
            </p:extLst>
          </p:nvPr>
        </p:nvGraphicFramePr>
        <p:xfrm>
          <a:off x="323850" y="1484312"/>
          <a:ext cx="11629478" cy="4543625"/>
        </p:xfrm>
        <a:graphic>
          <a:graphicData uri="http://schemas.openxmlformats.org/drawingml/2006/table">
            <a:tbl>
              <a:tblPr firstRow="1" firstCol="1" bandRow="1"/>
              <a:tblGrid>
                <a:gridCol w="6997396">
                  <a:extLst>
                    <a:ext uri="{9D8B030D-6E8A-4147-A177-3AD203B41FA5}">
                      <a16:colId xmlns:a16="http://schemas.microsoft.com/office/drawing/2014/main" val="20000"/>
                    </a:ext>
                  </a:extLst>
                </a:gridCol>
                <a:gridCol w="2168208">
                  <a:extLst>
                    <a:ext uri="{9D8B030D-6E8A-4147-A177-3AD203B41FA5}">
                      <a16:colId xmlns:a16="http://schemas.microsoft.com/office/drawing/2014/main" val="20001"/>
                    </a:ext>
                  </a:extLst>
                </a:gridCol>
                <a:gridCol w="2463874">
                  <a:extLst>
                    <a:ext uri="{9D8B030D-6E8A-4147-A177-3AD203B41FA5}">
                      <a16:colId xmlns:a16="http://schemas.microsoft.com/office/drawing/2014/main" val="20002"/>
                    </a:ext>
                  </a:extLst>
                </a:gridCol>
              </a:tblGrid>
              <a:tr h="908729">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l">
                        <a:spcBef>
                          <a:spcPts val="0"/>
                        </a:spcBef>
                        <a:spcAft>
                          <a:spcPts val="0"/>
                        </a:spcAft>
                      </a:pPr>
                      <a:r>
                        <a:rPr lang="en-GB" sz="1600" dirty="0">
                          <a:solidFill>
                            <a:schemeClr val="tx1"/>
                          </a:solidFill>
                          <a:effectLst/>
                        </a:rPr>
                        <a:t>Department</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ctr">
                        <a:spcBef>
                          <a:spcPts val="0"/>
                        </a:spcBef>
                        <a:spcAft>
                          <a:spcPts val="0"/>
                        </a:spcAft>
                      </a:pPr>
                      <a:r>
                        <a:rPr lang="en-GB" sz="1600" dirty="0">
                          <a:solidFill>
                            <a:schemeClr val="tx1"/>
                          </a:solidFill>
                          <a:effectLst/>
                        </a:rPr>
                        <a:t>Number of Positions</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ctr">
                        <a:spcBef>
                          <a:spcPts val="0"/>
                        </a:spcBef>
                        <a:spcAft>
                          <a:spcPts val="0"/>
                        </a:spcAft>
                      </a:pPr>
                      <a:r>
                        <a:rPr lang="en-GB" sz="1600" dirty="0">
                          <a:solidFill>
                            <a:schemeClr val="tx1"/>
                          </a:solidFill>
                          <a:effectLst/>
                        </a:rPr>
                        <a:t>Percentage</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extLst>
                  <a:ext uri="{0D108BD9-81ED-4DB2-BD59-A6C34878D82A}">
                    <a16:rowId xmlns:a16="http://schemas.microsoft.com/office/drawing/2014/main" val="10000"/>
                  </a:ext>
                </a:extLst>
              </a:tr>
              <a:tr h="454362">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just">
                        <a:spcBef>
                          <a:spcPts val="0"/>
                        </a:spcBef>
                        <a:spcAft>
                          <a:spcPts val="0"/>
                        </a:spcAft>
                      </a:pPr>
                      <a:r>
                        <a:rPr lang="en-GB" sz="1600" dirty="0">
                          <a:solidFill>
                            <a:schemeClr val="tx1"/>
                          </a:solidFill>
                          <a:effectLst/>
                        </a:rPr>
                        <a:t>Office of the Municipal Manager</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r">
                        <a:spcBef>
                          <a:spcPts val="0"/>
                        </a:spcBef>
                        <a:spcAft>
                          <a:spcPts val="0"/>
                        </a:spcAft>
                      </a:pPr>
                      <a:r>
                        <a:rPr lang="en-GB" sz="1600" dirty="0">
                          <a:solidFill>
                            <a:schemeClr val="tx1"/>
                          </a:solidFill>
                          <a:effectLst/>
                        </a:rPr>
                        <a:t>77</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r">
                        <a:spcBef>
                          <a:spcPts val="0"/>
                        </a:spcBef>
                        <a:spcAft>
                          <a:spcPts val="0"/>
                        </a:spcAft>
                      </a:pPr>
                      <a:r>
                        <a:rPr lang="en-GB" sz="1600">
                          <a:solidFill>
                            <a:schemeClr val="tx1"/>
                          </a:solidFill>
                          <a:effectLst/>
                        </a:rPr>
                        <a:t>3.68</a:t>
                      </a:r>
                      <a:endParaRPr lang="en-U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extLst>
                  <a:ext uri="{0D108BD9-81ED-4DB2-BD59-A6C34878D82A}">
                    <a16:rowId xmlns:a16="http://schemas.microsoft.com/office/drawing/2014/main" val="10001"/>
                  </a:ext>
                </a:extLst>
              </a:tr>
              <a:tr h="454362">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just">
                        <a:spcBef>
                          <a:spcPts val="0"/>
                        </a:spcBef>
                        <a:spcAft>
                          <a:spcPts val="0"/>
                        </a:spcAft>
                      </a:pPr>
                      <a:r>
                        <a:rPr lang="en-GB" sz="1600" dirty="0">
                          <a:solidFill>
                            <a:schemeClr val="tx1"/>
                          </a:solidFill>
                          <a:effectLst/>
                        </a:rPr>
                        <a:t>Strategic Planning &amp; Development</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r">
                        <a:spcBef>
                          <a:spcPts val="0"/>
                        </a:spcBef>
                        <a:spcAft>
                          <a:spcPts val="0"/>
                        </a:spcAft>
                      </a:pPr>
                      <a:r>
                        <a:rPr lang="en-GB" sz="1600" dirty="0">
                          <a:solidFill>
                            <a:schemeClr val="tx1"/>
                          </a:solidFill>
                          <a:effectLst/>
                        </a:rPr>
                        <a:t>66</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r">
                        <a:spcBef>
                          <a:spcPts val="0"/>
                        </a:spcBef>
                        <a:spcAft>
                          <a:spcPts val="0"/>
                        </a:spcAft>
                      </a:pPr>
                      <a:r>
                        <a:rPr lang="en-GB" sz="1600" dirty="0">
                          <a:solidFill>
                            <a:schemeClr val="tx1"/>
                          </a:solidFill>
                          <a:effectLst/>
                        </a:rPr>
                        <a:t>3.15</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0002"/>
                  </a:ext>
                </a:extLst>
              </a:tr>
              <a:tr h="454362">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just">
                        <a:spcBef>
                          <a:spcPts val="0"/>
                        </a:spcBef>
                        <a:spcAft>
                          <a:spcPts val="0"/>
                        </a:spcAft>
                      </a:pPr>
                      <a:r>
                        <a:rPr lang="en-GB" sz="1600" dirty="0">
                          <a:solidFill>
                            <a:schemeClr val="tx1"/>
                          </a:solidFill>
                          <a:effectLst/>
                        </a:rPr>
                        <a:t>Budget &amp; Treasury Office</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r">
                        <a:spcBef>
                          <a:spcPts val="0"/>
                        </a:spcBef>
                        <a:spcAft>
                          <a:spcPts val="0"/>
                        </a:spcAft>
                      </a:pPr>
                      <a:r>
                        <a:rPr lang="en-GB" sz="1600">
                          <a:solidFill>
                            <a:schemeClr val="tx1"/>
                          </a:solidFill>
                          <a:effectLst/>
                        </a:rPr>
                        <a:t>253</a:t>
                      </a:r>
                      <a:endParaRPr lang="en-U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r">
                        <a:spcBef>
                          <a:spcPts val="0"/>
                        </a:spcBef>
                        <a:spcAft>
                          <a:spcPts val="0"/>
                        </a:spcAft>
                      </a:pPr>
                      <a:r>
                        <a:rPr lang="en-GB" sz="1600" dirty="0">
                          <a:solidFill>
                            <a:schemeClr val="tx1"/>
                          </a:solidFill>
                          <a:effectLst/>
                        </a:rPr>
                        <a:t>12.09</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extLst>
                  <a:ext uri="{0D108BD9-81ED-4DB2-BD59-A6C34878D82A}">
                    <a16:rowId xmlns:a16="http://schemas.microsoft.com/office/drawing/2014/main" val="10003"/>
                  </a:ext>
                </a:extLst>
              </a:tr>
              <a:tr h="454362">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just">
                        <a:spcBef>
                          <a:spcPts val="0"/>
                        </a:spcBef>
                        <a:spcAft>
                          <a:spcPts val="0"/>
                        </a:spcAft>
                      </a:pPr>
                      <a:r>
                        <a:rPr lang="en-GB" sz="1600" dirty="0">
                          <a:solidFill>
                            <a:schemeClr val="tx1"/>
                          </a:solidFill>
                          <a:effectLst/>
                        </a:rPr>
                        <a:t>Corporate Services</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r">
                        <a:spcBef>
                          <a:spcPts val="0"/>
                        </a:spcBef>
                        <a:spcAft>
                          <a:spcPts val="0"/>
                        </a:spcAft>
                      </a:pPr>
                      <a:r>
                        <a:rPr lang="en-GB" sz="1600" dirty="0">
                          <a:solidFill>
                            <a:schemeClr val="tx1"/>
                          </a:solidFill>
                          <a:effectLst/>
                        </a:rPr>
                        <a:t>130</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r">
                        <a:spcBef>
                          <a:spcPts val="0"/>
                        </a:spcBef>
                        <a:spcAft>
                          <a:spcPts val="0"/>
                        </a:spcAft>
                      </a:pPr>
                      <a:r>
                        <a:rPr lang="en-GB" sz="1600" dirty="0">
                          <a:solidFill>
                            <a:schemeClr val="tx1"/>
                          </a:solidFill>
                          <a:effectLst/>
                        </a:rPr>
                        <a:t>6.21</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0004"/>
                  </a:ext>
                </a:extLst>
              </a:tr>
              <a:tr h="454362">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just">
                        <a:spcBef>
                          <a:spcPts val="0"/>
                        </a:spcBef>
                        <a:spcAft>
                          <a:spcPts val="0"/>
                        </a:spcAft>
                      </a:pPr>
                      <a:r>
                        <a:rPr lang="en-GB" sz="1600" dirty="0">
                          <a:solidFill>
                            <a:schemeClr val="tx1"/>
                          </a:solidFill>
                          <a:effectLst/>
                        </a:rPr>
                        <a:t>Engineering &amp; Infrastructure Services</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r">
                        <a:spcBef>
                          <a:spcPts val="0"/>
                        </a:spcBef>
                        <a:spcAft>
                          <a:spcPts val="0"/>
                        </a:spcAft>
                      </a:pPr>
                      <a:r>
                        <a:rPr lang="en-GB" sz="1600" dirty="0">
                          <a:solidFill>
                            <a:schemeClr val="tx1"/>
                          </a:solidFill>
                          <a:effectLst/>
                        </a:rPr>
                        <a:t>1272</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r">
                        <a:spcBef>
                          <a:spcPts val="0"/>
                        </a:spcBef>
                        <a:spcAft>
                          <a:spcPts val="0"/>
                        </a:spcAft>
                      </a:pPr>
                      <a:r>
                        <a:rPr lang="en-GB" sz="1600" dirty="0">
                          <a:solidFill>
                            <a:schemeClr val="tx1"/>
                          </a:solidFill>
                          <a:effectLst/>
                        </a:rPr>
                        <a:t>60.8</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extLst>
                  <a:ext uri="{0D108BD9-81ED-4DB2-BD59-A6C34878D82A}">
                    <a16:rowId xmlns:a16="http://schemas.microsoft.com/office/drawing/2014/main" val="10005"/>
                  </a:ext>
                </a:extLst>
              </a:tr>
              <a:tr h="454362">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just">
                        <a:spcBef>
                          <a:spcPts val="0"/>
                        </a:spcBef>
                        <a:spcAft>
                          <a:spcPts val="0"/>
                        </a:spcAft>
                      </a:pPr>
                      <a:r>
                        <a:rPr lang="en-GB" sz="1600" dirty="0">
                          <a:solidFill>
                            <a:schemeClr val="tx1"/>
                          </a:solidFill>
                          <a:effectLst/>
                        </a:rPr>
                        <a:t>Community Services	</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r">
                        <a:spcBef>
                          <a:spcPts val="0"/>
                        </a:spcBef>
                        <a:spcAft>
                          <a:spcPts val="0"/>
                        </a:spcAft>
                      </a:pPr>
                      <a:r>
                        <a:rPr lang="en-GB" sz="1600" dirty="0">
                          <a:solidFill>
                            <a:schemeClr val="tx1"/>
                          </a:solidFill>
                          <a:effectLst/>
                        </a:rPr>
                        <a:t>240</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r">
                        <a:spcBef>
                          <a:spcPts val="0"/>
                        </a:spcBef>
                        <a:spcAft>
                          <a:spcPts val="0"/>
                        </a:spcAft>
                      </a:pPr>
                      <a:r>
                        <a:rPr lang="en-GB" sz="1600" dirty="0">
                          <a:solidFill>
                            <a:schemeClr val="tx1"/>
                          </a:solidFill>
                          <a:effectLst/>
                        </a:rPr>
                        <a:t>11.47</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0006"/>
                  </a:ext>
                </a:extLst>
              </a:tr>
              <a:tr h="454362">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just">
                        <a:spcBef>
                          <a:spcPts val="0"/>
                        </a:spcBef>
                        <a:spcAft>
                          <a:spcPts val="0"/>
                        </a:spcAft>
                      </a:pPr>
                      <a:r>
                        <a:rPr lang="en-GB" sz="1600" dirty="0">
                          <a:solidFill>
                            <a:schemeClr val="tx1"/>
                          </a:solidFill>
                          <a:effectLst/>
                        </a:rPr>
                        <a:t>Spatial Planning &amp; Economic Development</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r">
                        <a:spcBef>
                          <a:spcPts val="0"/>
                        </a:spcBef>
                        <a:spcAft>
                          <a:spcPts val="0"/>
                        </a:spcAft>
                      </a:pPr>
                      <a:r>
                        <a:rPr lang="en-GB" sz="1600">
                          <a:solidFill>
                            <a:schemeClr val="tx1"/>
                          </a:solidFill>
                          <a:effectLst/>
                        </a:rPr>
                        <a:t>54</a:t>
                      </a:r>
                      <a:endParaRPr lang="en-U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r">
                        <a:spcBef>
                          <a:spcPts val="0"/>
                        </a:spcBef>
                        <a:spcAft>
                          <a:spcPts val="0"/>
                        </a:spcAft>
                      </a:pPr>
                      <a:r>
                        <a:rPr lang="en-GB" sz="1600" dirty="0">
                          <a:solidFill>
                            <a:schemeClr val="tx1"/>
                          </a:solidFill>
                          <a:effectLst/>
                        </a:rPr>
                        <a:t>2.58</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extLst>
                  <a:ext uri="{0D108BD9-81ED-4DB2-BD59-A6C34878D82A}">
                    <a16:rowId xmlns:a16="http://schemas.microsoft.com/office/drawing/2014/main" val="10007"/>
                  </a:ext>
                </a:extLst>
              </a:tr>
              <a:tr h="454362">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algn="r">
                        <a:spcBef>
                          <a:spcPts val="0"/>
                        </a:spcBef>
                        <a:spcAft>
                          <a:spcPts val="0"/>
                        </a:spcAft>
                      </a:pPr>
                      <a:r>
                        <a:rPr lang="en-GB" sz="1600" dirty="0">
                          <a:solidFill>
                            <a:schemeClr val="tx1"/>
                          </a:solidFill>
                          <a:effectLst/>
                        </a:rPr>
                        <a:t>TOTAL =   </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r">
                        <a:spcBef>
                          <a:spcPts val="0"/>
                        </a:spcBef>
                        <a:spcAft>
                          <a:spcPts val="0"/>
                        </a:spcAft>
                      </a:pPr>
                      <a:r>
                        <a:rPr lang="en-GB" sz="1600" b="1" dirty="0">
                          <a:solidFill>
                            <a:schemeClr val="tx1"/>
                          </a:solidFill>
                          <a:effectLst/>
                        </a:rPr>
                        <a:t>2092</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algn="r">
                        <a:spcBef>
                          <a:spcPts val="0"/>
                        </a:spcBef>
                        <a:spcAft>
                          <a:spcPts val="0"/>
                        </a:spcAft>
                      </a:pPr>
                      <a:r>
                        <a:rPr lang="en-GB" sz="1600" b="1" dirty="0">
                          <a:solidFill>
                            <a:schemeClr val="tx1"/>
                          </a:solidFill>
                          <a:effectLst/>
                        </a:rPr>
                        <a:t>100%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3" marR="38573"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372551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19337" y="0"/>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fontScale="90000"/>
          </a:bodyPr>
          <a:lstStyle/>
          <a:p>
            <a:r>
              <a:rPr lang="en-US" sz="3200" b="1" dirty="0">
                <a:latin typeface="Times New Roman" panose="02020603050405020304" pitchFamily="18" charset="0"/>
                <a:cs typeface="Times New Roman" panose="02020603050405020304" pitchFamily="18" charset="0"/>
              </a:rPr>
              <a:t>MUTUAL SEPARATION AGREEMENT (MSA) UPDATE</a:t>
            </a:r>
            <a:br>
              <a:rPr lang="en-US" sz="3200" b="1" dirty="0">
                <a:latin typeface="Times New Roman" panose="02020603050405020304" pitchFamily="18" charset="0"/>
                <a:cs typeface="Times New Roman" panose="02020603050405020304" pitchFamily="18" charset="0"/>
              </a:rPr>
            </a:br>
            <a:endParaRPr lang="en-GB" sz="32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360F1D27-E806-2AED-E10B-6584592EEBB7}"/>
              </a:ext>
            </a:extLst>
          </p:cNvPr>
          <p:cNvSpPr txBox="1"/>
          <p:nvPr/>
        </p:nvSpPr>
        <p:spPr>
          <a:xfrm>
            <a:off x="119336" y="1674674"/>
            <a:ext cx="12072663" cy="5078313"/>
          </a:xfrm>
          <a:prstGeom prst="rect">
            <a:avLst/>
          </a:prstGeom>
          <a:noFill/>
        </p:spPr>
        <p:txBody>
          <a:bodyPr wrap="square">
            <a:spAutoFit/>
          </a:bodyPr>
          <a:lstStyle/>
          <a:p>
            <a:pPr marL="285750" indent="-285750">
              <a:buFont typeface="Arial" panose="020B0604020202020204" pitchFamily="34" charset="0"/>
              <a:buChar char="•"/>
            </a:pPr>
            <a:r>
              <a:rPr lang="en-US" dirty="0"/>
              <a:t>The MSA process was first opened for applications in 2019 and only managers from Task Grade 14 to Task Grade 20 were eligible to apply.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Total number of targeted group of employees was 135 and to-date, only 13 applied and only 11 applications were approved and 1 is no longer an employee of ADM since end July 2022.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Thus, a total of 10 applicants will be processed for MSA.</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Calculations are updated continuously to reflect current salary package to be paid in respect of MSA.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 third party has been engaged to audit figures payable to qualifying MSA applicants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report on audited figures has been submitted by the third party.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potential cost of 10 applicants as at September 2022 is estimated at plus/minus  R9 731 698.58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Third party report has been submitted to Internal Audit for verification.</a:t>
            </a:r>
          </a:p>
          <a:p>
            <a:endParaRPr lang="en-US" dirty="0"/>
          </a:p>
        </p:txBody>
      </p:sp>
    </p:spTree>
    <p:extLst>
      <p:ext uri="{BB962C8B-B14F-4D97-AF65-F5344CB8AC3E}">
        <p14:creationId xmlns:p14="http://schemas.microsoft.com/office/powerpoint/2010/main" val="1265179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19337" y="17756"/>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a:bodyPr>
          <a:lstStyle/>
          <a:p>
            <a:r>
              <a:rPr lang="en-US" sz="2400" dirty="0">
                <a:latin typeface="Times New Roman" panose="02020603050405020304" pitchFamily="18" charset="0"/>
                <a:cs typeface="Times New Roman" panose="02020603050405020304" pitchFamily="18" charset="0"/>
              </a:rPr>
              <a:t>ADM JOB EVALUATION UPDATE AS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OF 20 SEPTEMBER   2022</a:t>
            </a:r>
            <a:endParaRPr lang="en-GB" sz="2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360F1D27-E806-2AED-E10B-6584592EEBB7}"/>
              </a:ext>
            </a:extLst>
          </p:cNvPr>
          <p:cNvSpPr txBox="1"/>
          <p:nvPr/>
        </p:nvSpPr>
        <p:spPr>
          <a:xfrm>
            <a:off x="119336" y="1674674"/>
            <a:ext cx="12072663" cy="1200329"/>
          </a:xfrm>
          <a:prstGeom prst="rect">
            <a:avLst/>
          </a:prstGeom>
          <a:noFill/>
        </p:spPr>
        <p:txBody>
          <a:bodyPr wrap="square">
            <a:spAutoFit/>
          </a:bodyPr>
          <a:lstStyle/>
          <a:p>
            <a:r>
              <a:rPr lang="en-US" dirty="0"/>
              <a:t>To-date, a total of 2028 (97%) positions have been graded by the DJEC,</a:t>
            </a:r>
          </a:p>
          <a:p>
            <a:endParaRPr lang="en-US" dirty="0"/>
          </a:p>
          <a:p>
            <a:r>
              <a:rPr lang="en-US" dirty="0"/>
              <a:t>Out of 2028 positions 1733 (83%)  have been audited and confirmed by the PAC.</a:t>
            </a:r>
          </a:p>
          <a:p>
            <a:endParaRPr lang="en-US" dirty="0"/>
          </a:p>
        </p:txBody>
      </p:sp>
    </p:spTree>
    <p:extLst>
      <p:ext uri="{BB962C8B-B14F-4D97-AF65-F5344CB8AC3E}">
        <p14:creationId xmlns:p14="http://schemas.microsoft.com/office/powerpoint/2010/main" val="139640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195308"/>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a:bodyPr>
          <a:lstStyle/>
          <a:p>
            <a:r>
              <a:rPr lang="en-US" altLang="en-US" sz="3200" b="1" dirty="0"/>
              <a:t>CHANGE MANAGEMENT PROCESS</a:t>
            </a:r>
            <a:endParaRPr lang="en-GB" sz="32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7906826-D418-38C5-0ABE-9298A07BE1E7}"/>
              </a:ext>
            </a:extLst>
          </p:cNvPr>
          <p:cNvSpPr txBox="1"/>
          <p:nvPr/>
        </p:nvSpPr>
        <p:spPr>
          <a:xfrm>
            <a:off x="0" y="1397675"/>
            <a:ext cx="11953328" cy="3747436"/>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sz="1600" dirty="0"/>
              <a:t>Part of the Process Plan developed to implement the </a:t>
            </a:r>
            <a:r>
              <a:rPr lang="en-US" sz="1600" dirty="0" err="1"/>
              <a:t>Makhanda</a:t>
            </a:r>
            <a:r>
              <a:rPr lang="en-US" sz="1600" dirty="0"/>
              <a:t> Court Judgement is to activate Change Management as part of the broader intervention.</a:t>
            </a:r>
          </a:p>
          <a:p>
            <a:pPr marL="285750" indent="-285750">
              <a:lnSpc>
                <a:spcPct val="150000"/>
              </a:lnSpc>
              <a:buFont typeface="Arial" panose="020B0604020202020204" pitchFamily="34" charset="0"/>
              <a:buChar char="•"/>
            </a:pPr>
            <a:r>
              <a:rPr lang="en-US" sz="1600" dirty="0"/>
              <a:t>There is already an existing Change Management Committee at ADM chaired by the Strategic Planning Dept however, that committee has not been functioning optimally.</a:t>
            </a:r>
          </a:p>
          <a:p>
            <a:pPr marL="285750" indent="-285750">
              <a:lnSpc>
                <a:spcPct val="150000"/>
              </a:lnSpc>
              <a:buFont typeface="Arial" panose="020B0604020202020204" pitchFamily="34" charset="0"/>
              <a:buChar char="•"/>
            </a:pPr>
            <a:r>
              <a:rPr lang="en-US" sz="1600" dirty="0"/>
              <a:t>The </a:t>
            </a:r>
            <a:r>
              <a:rPr lang="en-US" sz="1600" dirty="0" err="1"/>
              <a:t>programme</a:t>
            </a:r>
            <a:r>
              <a:rPr lang="en-US" sz="1600" dirty="0"/>
              <a:t> will entail all aspects of change management that are necessary to transform ADM as there are many changes unfolding simultaneously</a:t>
            </a:r>
          </a:p>
          <a:p>
            <a:pPr marL="285750" indent="-285750">
              <a:lnSpc>
                <a:spcPct val="150000"/>
              </a:lnSpc>
              <a:buFont typeface="Arial" panose="020B0604020202020204" pitchFamily="34" charset="0"/>
              <a:buChar char="•"/>
            </a:pPr>
            <a:r>
              <a:rPr lang="en-US" sz="1600" dirty="0"/>
              <a:t>In the main, the change management intervention is intended to build relations between the employer and employees as the relations are at an all time low due to various changes that have and still unfold at ADM.</a:t>
            </a:r>
          </a:p>
          <a:p>
            <a:pPr marL="285750" indent="-285750">
              <a:lnSpc>
                <a:spcPct val="150000"/>
              </a:lnSpc>
              <a:buFont typeface="Arial" panose="020B0604020202020204" pitchFamily="34" charset="0"/>
              <a:buChar char="•"/>
            </a:pPr>
            <a:r>
              <a:rPr lang="en-US" sz="1600" dirty="0"/>
              <a:t>It is our hope and belief that the </a:t>
            </a:r>
            <a:r>
              <a:rPr lang="en-US" sz="1600" dirty="0" err="1"/>
              <a:t>programme</a:t>
            </a:r>
            <a:r>
              <a:rPr lang="en-US" sz="1600" dirty="0"/>
              <a:t> will assist to change the mindset of employee to work towards a common goal and uplift ADM </a:t>
            </a:r>
          </a:p>
          <a:p>
            <a:pPr>
              <a:lnSpc>
                <a:spcPct val="150000"/>
              </a:lnSpc>
            </a:pPr>
            <a:endParaRPr lang="en-US" sz="1600" dirty="0"/>
          </a:p>
        </p:txBody>
      </p:sp>
    </p:spTree>
    <p:extLst>
      <p:ext uri="{BB962C8B-B14F-4D97-AF65-F5344CB8AC3E}">
        <p14:creationId xmlns:p14="http://schemas.microsoft.com/office/powerpoint/2010/main" val="659402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195308"/>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a:bodyPr>
          <a:lstStyle/>
          <a:p>
            <a:r>
              <a:rPr lang="en-US" altLang="en-US" sz="3200" b="1" dirty="0"/>
              <a:t>CHANGE MANAGEMENT PROCESS</a:t>
            </a:r>
            <a:endParaRPr lang="en-GB" sz="32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7906826-D418-38C5-0ABE-9298A07BE1E7}"/>
              </a:ext>
            </a:extLst>
          </p:cNvPr>
          <p:cNvSpPr txBox="1"/>
          <p:nvPr/>
        </p:nvSpPr>
        <p:spPr>
          <a:xfrm>
            <a:off x="0" y="1397675"/>
            <a:ext cx="11953328" cy="3747436"/>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sz="1600" dirty="0"/>
              <a:t>Part of the Process Plan developed to implement the </a:t>
            </a:r>
            <a:r>
              <a:rPr lang="en-US" sz="1600" dirty="0" err="1"/>
              <a:t>Makhanda</a:t>
            </a:r>
            <a:r>
              <a:rPr lang="en-US" sz="1600" dirty="0"/>
              <a:t> Court Judgement is to activate Change Management as part of the broader intervention.</a:t>
            </a:r>
          </a:p>
          <a:p>
            <a:pPr marL="285750" indent="-285750">
              <a:lnSpc>
                <a:spcPct val="150000"/>
              </a:lnSpc>
              <a:buFont typeface="Arial" panose="020B0604020202020204" pitchFamily="34" charset="0"/>
              <a:buChar char="•"/>
            </a:pPr>
            <a:r>
              <a:rPr lang="en-US" sz="1600" dirty="0"/>
              <a:t>There is already an existing Change Management Committee at ADM chaired by the Strategic Planning Dept however, that committee has not been functioning optimally.</a:t>
            </a:r>
          </a:p>
          <a:p>
            <a:pPr marL="285750" indent="-285750">
              <a:lnSpc>
                <a:spcPct val="150000"/>
              </a:lnSpc>
              <a:buFont typeface="Arial" panose="020B0604020202020204" pitchFamily="34" charset="0"/>
              <a:buChar char="•"/>
            </a:pPr>
            <a:r>
              <a:rPr lang="en-US" sz="1600" dirty="0"/>
              <a:t>The </a:t>
            </a:r>
            <a:r>
              <a:rPr lang="en-US" sz="1600" dirty="0" err="1"/>
              <a:t>programme</a:t>
            </a:r>
            <a:r>
              <a:rPr lang="en-US" sz="1600" dirty="0"/>
              <a:t> will entail all aspects of change management that are necessary to transform ADM as there are many changes unfolding simultaneously</a:t>
            </a:r>
          </a:p>
          <a:p>
            <a:pPr marL="285750" indent="-285750">
              <a:lnSpc>
                <a:spcPct val="150000"/>
              </a:lnSpc>
              <a:buFont typeface="Arial" panose="020B0604020202020204" pitchFamily="34" charset="0"/>
              <a:buChar char="•"/>
            </a:pPr>
            <a:r>
              <a:rPr lang="en-US" sz="1600" dirty="0"/>
              <a:t>In the main, the change management intervention is intended to build relations between the employer and employees as the relations are at an all time low due to various changes that have and still unfold at ADM.</a:t>
            </a:r>
          </a:p>
          <a:p>
            <a:pPr marL="285750" indent="-285750">
              <a:lnSpc>
                <a:spcPct val="150000"/>
              </a:lnSpc>
              <a:buFont typeface="Arial" panose="020B0604020202020204" pitchFamily="34" charset="0"/>
              <a:buChar char="•"/>
            </a:pPr>
            <a:r>
              <a:rPr lang="en-US" sz="1600" dirty="0"/>
              <a:t>It is our hope and belief that the </a:t>
            </a:r>
            <a:r>
              <a:rPr lang="en-US" sz="1600" dirty="0" err="1"/>
              <a:t>programme</a:t>
            </a:r>
            <a:r>
              <a:rPr lang="en-US" sz="1600" dirty="0"/>
              <a:t> will assist to change the mindset of employee to work towards a common goal and uplift ADM </a:t>
            </a:r>
          </a:p>
          <a:p>
            <a:pPr>
              <a:lnSpc>
                <a:spcPct val="150000"/>
              </a:lnSpc>
            </a:pPr>
            <a:endParaRPr lang="en-US" sz="1600" dirty="0"/>
          </a:p>
        </p:txBody>
      </p:sp>
    </p:spTree>
    <p:extLst>
      <p:ext uri="{BB962C8B-B14F-4D97-AF65-F5344CB8AC3E}">
        <p14:creationId xmlns:p14="http://schemas.microsoft.com/office/powerpoint/2010/main" val="3907811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195308"/>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a:bodyPr>
          <a:lstStyle/>
          <a:p>
            <a:r>
              <a:rPr lang="en-US" altLang="en-US" sz="3200" b="1" dirty="0"/>
              <a:t>PROGRESS ON THE RFP MANDATE</a:t>
            </a:r>
            <a:endParaRPr lang="en-GB" sz="32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7906826-D418-38C5-0ABE-9298A07BE1E7}"/>
              </a:ext>
            </a:extLst>
          </p:cNvPr>
          <p:cNvSpPr txBox="1"/>
          <p:nvPr/>
        </p:nvSpPr>
        <p:spPr>
          <a:xfrm>
            <a:off x="0" y="1397675"/>
            <a:ext cx="11953328" cy="5347874"/>
          </a:xfrm>
          <a:prstGeom prst="rect">
            <a:avLst/>
          </a:prstGeom>
          <a:noFill/>
        </p:spPr>
        <p:txBody>
          <a:bodyPr wrap="square">
            <a:spAutoFit/>
          </a:bodyPr>
          <a:lstStyle/>
          <a:p>
            <a:pPr marL="285750" indent="-285750">
              <a:lnSpc>
                <a:spcPct val="200000"/>
              </a:lnSpc>
              <a:buFont typeface="Arial" panose="020B0604020202020204" pitchFamily="34" charset="0"/>
              <a:buChar char="•"/>
            </a:pPr>
            <a:r>
              <a:rPr lang="en-US" sz="1600" dirty="0"/>
              <a:t>ADM developed a tool for identifying critical positions and such a tool is currently </a:t>
            </a:r>
            <a:r>
              <a:rPr lang="en-US" sz="1600" dirty="0" err="1"/>
              <a:t>utilised</a:t>
            </a:r>
            <a:r>
              <a:rPr lang="en-US" sz="1600" dirty="0"/>
              <a:t> when vacancies arise.</a:t>
            </a:r>
          </a:p>
          <a:p>
            <a:pPr marL="285750" indent="-285750">
              <a:lnSpc>
                <a:spcPct val="200000"/>
              </a:lnSpc>
              <a:buFont typeface="Arial" panose="020B0604020202020204" pitchFamily="34" charset="0"/>
              <a:buChar char="•"/>
            </a:pPr>
            <a:r>
              <a:rPr lang="en-US" sz="1600" dirty="0"/>
              <a:t>Generally, ADM does not fill vacancies unless a positions is extremely critical and the tool is </a:t>
            </a:r>
            <a:r>
              <a:rPr lang="en-US" sz="1600" dirty="0" err="1"/>
              <a:t>utilised</a:t>
            </a:r>
            <a:r>
              <a:rPr lang="en-US" sz="1600" dirty="0"/>
              <a:t> accordingly to ensure that there is objectivity in identifying such posts.</a:t>
            </a:r>
          </a:p>
          <a:p>
            <a:pPr marL="285750" indent="-285750">
              <a:lnSpc>
                <a:spcPct val="200000"/>
              </a:lnSpc>
              <a:buFont typeface="Arial" panose="020B0604020202020204" pitchFamily="34" charset="0"/>
              <a:buChar char="•"/>
            </a:pPr>
            <a:r>
              <a:rPr lang="en-US" sz="1600" dirty="0"/>
              <a:t>The ADM conducted a Head-Count in April 2022 to eliminate any ghost workers and the final report was presented to the Executive Management Committee on 19 April 2022 having identified zero ghost workers</a:t>
            </a:r>
          </a:p>
          <a:p>
            <a:pPr marL="285750" indent="-285750">
              <a:lnSpc>
                <a:spcPct val="200000"/>
              </a:lnSpc>
              <a:buFont typeface="Arial" panose="020B0604020202020204" pitchFamily="34" charset="0"/>
              <a:buChar char="•"/>
            </a:pPr>
            <a:r>
              <a:rPr lang="en-US" sz="1600" dirty="0"/>
              <a:t>The MFRP also calls for the verification of all employee qualifications and the municipalities lack the financial resources to conduct such an exercise</a:t>
            </a:r>
          </a:p>
          <a:p>
            <a:pPr marL="285750" indent="-285750">
              <a:lnSpc>
                <a:spcPct val="200000"/>
              </a:lnSpc>
              <a:buFont typeface="Arial" panose="020B0604020202020204" pitchFamily="34" charset="0"/>
              <a:buChar char="•"/>
            </a:pPr>
            <a:r>
              <a:rPr lang="en-US" sz="1600" dirty="0"/>
              <a:t>A letter was prepared to be dispatched to National Treasury requesting such funding however, the letter is yet to be signed for delivery to the National Treasury.</a:t>
            </a:r>
          </a:p>
          <a:p>
            <a:pPr marL="285750" indent="-285750">
              <a:lnSpc>
                <a:spcPct val="200000"/>
              </a:lnSpc>
              <a:buFont typeface="Arial" panose="020B0604020202020204" pitchFamily="34" charset="0"/>
              <a:buChar char="•"/>
            </a:pPr>
            <a:r>
              <a:rPr lang="en-US" sz="1600" dirty="0"/>
              <a:t>Currently the letter is in the Acting Municipal Managers office for final signature</a:t>
            </a:r>
          </a:p>
          <a:p>
            <a:pPr>
              <a:lnSpc>
                <a:spcPct val="150000"/>
              </a:lnSpc>
            </a:pPr>
            <a:endParaRPr lang="en-US" sz="1600" dirty="0"/>
          </a:p>
        </p:txBody>
      </p:sp>
    </p:spTree>
    <p:extLst>
      <p:ext uri="{BB962C8B-B14F-4D97-AF65-F5344CB8AC3E}">
        <p14:creationId xmlns:p14="http://schemas.microsoft.com/office/powerpoint/2010/main" val="2007026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195308"/>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a:bodyPr>
          <a:lstStyle/>
          <a:p>
            <a:r>
              <a:rPr lang="en-US" altLang="en-US" sz="3200" b="1" dirty="0"/>
              <a:t>PROGRESS ON THE RFP MANDATE</a:t>
            </a:r>
            <a:endParaRPr lang="en-GB" sz="32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7906826-D418-38C5-0ABE-9298A07BE1E7}"/>
              </a:ext>
            </a:extLst>
          </p:cNvPr>
          <p:cNvSpPr txBox="1"/>
          <p:nvPr/>
        </p:nvSpPr>
        <p:spPr>
          <a:xfrm>
            <a:off x="0" y="1338308"/>
            <a:ext cx="11953328" cy="4855432"/>
          </a:xfrm>
          <a:prstGeom prst="rect">
            <a:avLst/>
          </a:prstGeom>
          <a:noFill/>
        </p:spPr>
        <p:txBody>
          <a:bodyPr wrap="square">
            <a:spAutoFit/>
          </a:bodyPr>
          <a:lstStyle/>
          <a:p>
            <a:pPr>
              <a:lnSpc>
                <a:spcPct val="150000"/>
              </a:lnSpc>
            </a:pPr>
            <a:r>
              <a:rPr lang="en-US" sz="1600" b="1" dirty="0"/>
              <a:t>PROPERTIES OFFICE ACCOMMODATION   [40 CAMBRIDGE STREET &amp; WHELAN DEPOT]</a:t>
            </a:r>
          </a:p>
          <a:p>
            <a:pPr marL="285750" indent="-285750">
              <a:lnSpc>
                <a:spcPct val="150000"/>
              </a:lnSpc>
              <a:buFont typeface="Arial" panose="020B0604020202020204" pitchFamily="34" charset="0"/>
              <a:buChar char="•"/>
            </a:pPr>
            <a:r>
              <a:rPr lang="en-US" sz="1600" dirty="0"/>
              <a:t>On a long-term basis ADM is preparing to move out of BCMM and build offices in Chintsa within its own jurisdiction.</a:t>
            </a:r>
          </a:p>
          <a:p>
            <a:pPr marL="285750" indent="-285750">
              <a:lnSpc>
                <a:spcPct val="150000"/>
              </a:lnSpc>
              <a:buFont typeface="Arial" panose="020B0604020202020204" pitchFamily="34" charset="0"/>
              <a:buChar char="•"/>
            </a:pPr>
            <a:r>
              <a:rPr lang="en-US" sz="1600" dirty="0"/>
              <a:t>Currently ADM is renting office space in </a:t>
            </a:r>
            <a:r>
              <a:rPr lang="en-US" sz="1600" dirty="0" err="1"/>
              <a:t>Chiselhurst</a:t>
            </a:r>
            <a:r>
              <a:rPr lang="en-US" sz="1600" dirty="0"/>
              <a:t> at an amount of  R 3.5m a month for staff based in East London and the lease expires end of Feb 2023.</a:t>
            </a:r>
          </a:p>
          <a:p>
            <a:pPr marL="285750" indent="-285750">
              <a:lnSpc>
                <a:spcPct val="150000"/>
              </a:lnSpc>
              <a:buFont typeface="Arial" panose="020B0604020202020204" pitchFamily="34" charset="0"/>
              <a:buChar char="•"/>
            </a:pPr>
            <a:r>
              <a:rPr lang="en-US" sz="1600" dirty="0"/>
              <a:t>Due to its financial constraints ADM took a resolution not to renew the contract and </a:t>
            </a:r>
            <a:r>
              <a:rPr lang="en-US" sz="1600" dirty="0" err="1"/>
              <a:t>utilise</a:t>
            </a:r>
            <a:r>
              <a:rPr lang="en-US" sz="1600" dirty="0"/>
              <a:t> its two properties,namely,40 Cambridge Street and Whelan Depot.</a:t>
            </a:r>
          </a:p>
          <a:p>
            <a:pPr marL="285750" indent="-285750">
              <a:lnSpc>
                <a:spcPct val="150000"/>
              </a:lnSpc>
              <a:buFont typeface="Arial" panose="020B0604020202020204" pitchFamily="34" charset="0"/>
              <a:buChar char="•"/>
            </a:pPr>
            <a:r>
              <a:rPr lang="en-US" sz="1600" dirty="0"/>
              <a:t>A contractor has been appointed through SCM processes on a Turnkey based contract with a value of R13 785 000(direct and indirect costs inclusive)</a:t>
            </a:r>
          </a:p>
          <a:p>
            <a:pPr marL="285750" indent="-285750">
              <a:lnSpc>
                <a:spcPct val="150000"/>
              </a:lnSpc>
              <a:buFont typeface="Arial" panose="020B0604020202020204" pitchFamily="34" charset="0"/>
              <a:buChar char="•"/>
            </a:pPr>
            <a:r>
              <a:rPr lang="en-US" sz="1600" dirty="0"/>
              <a:t>The contractor commenced its work at 40 Cambridge Street in August 2022.</a:t>
            </a:r>
          </a:p>
          <a:p>
            <a:pPr marL="285750" indent="-285750">
              <a:lnSpc>
                <a:spcPct val="150000"/>
              </a:lnSpc>
              <a:buFont typeface="Arial" panose="020B0604020202020204" pitchFamily="34" charset="0"/>
              <a:buChar char="•"/>
            </a:pPr>
            <a:r>
              <a:rPr lang="en-US" sz="1600" dirty="0"/>
              <a:t>As of end October 2022, there were contractual disputes with the contractor and the alterations in the Cambridge building have come to the standstill. The Acting Municipal Manager is engaging the contractor to resolve the impasse.</a:t>
            </a:r>
          </a:p>
          <a:p>
            <a:pPr>
              <a:lnSpc>
                <a:spcPct val="150000"/>
              </a:lnSpc>
            </a:pPr>
            <a:endParaRPr lang="en-US" sz="1600" dirty="0"/>
          </a:p>
          <a:p>
            <a:pPr>
              <a:lnSpc>
                <a:spcPct val="150000"/>
              </a:lnSpc>
            </a:pPr>
            <a:endParaRPr lang="en-US" sz="1600" dirty="0"/>
          </a:p>
        </p:txBody>
      </p:sp>
    </p:spTree>
    <p:extLst>
      <p:ext uri="{BB962C8B-B14F-4D97-AF65-F5344CB8AC3E}">
        <p14:creationId xmlns:p14="http://schemas.microsoft.com/office/powerpoint/2010/main" val="140393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0"/>
            <a:ext cx="12176154" cy="6758608"/>
          </a:xfrm>
        </p:spPr>
      </p:pic>
      <p:sp>
        <p:nvSpPr>
          <p:cNvPr id="2" name="Title 1"/>
          <p:cNvSpPr>
            <a:spLocks noGrp="1"/>
          </p:cNvSpPr>
          <p:nvPr>
            <p:ph type="title"/>
          </p:nvPr>
        </p:nvSpPr>
        <p:spPr>
          <a:xfrm>
            <a:off x="4944459" y="84206"/>
            <a:ext cx="7231696" cy="998639"/>
          </a:xfrm>
          <a:solidFill>
            <a:srgbClr val="D1B681"/>
          </a:solidFill>
        </p:spPr>
        <p:txBody>
          <a:bodyPr>
            <a:normAutofit/>
          </a:bodyPr>
          <a:lstStyle/>
          <a:p>
            <a:r>
              <a:rPr lang="en-ZA" sz="2200" b="1" dirty="0">
                <a:latin typeface="Times New Roman" panose="02020603050405020304" pitchFamily="18" charset="0"/>
                <a:cs typeface="Times New Roman" panose="02020603050405020304" pitchFamily="18" charset="0"/>
              </a:rPr>
              <a:t>PURPOSE OF THE PRESENTATION</a:t>
            </a:r>
          </a:p>
        </p:txBody>
      </p:sp>
      <p:sp>
        <p:nvSpPr>
          <p:cNvPr id="5" name="TextBox 4"/>
          <p:cNvSpPr txBox="1"/>
          <p:nvPr/>
        </p:nvSpPr>
        <p:spPr>
          <a:xfrm>
            <a:off x="119336" y="1556792"/>
            <a:ext cx="11665296" cy="1141146"/>
          </a:xfrm>
          <a:prstGeom prst="rect">
            <a:avLst/>
          </a:prstGeom>
          <a:noFill/>
        </p:spPr>
        <p:txBody>
          <a:bodyPr wrap="square" rtlCol="0">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The purpose of the presentation is to present </a:t>
            </a:r>
            <a:r>
              <a:rPr lang="en-ZA" sz="2400" dirty="0">
                <a:latin typeface="Times New Roman" panose="02020603050405020304" pitchFamily="18" charset="0"/>
                <a:cs typeface="Times New Roman" panose="02020603050405020304" pitchFamily="18" charset="0"/>
              </a:rPr>
              <a:t>an update on the </a:t>
            </a:r>
            <a:r>
              <a:rPr lang="en-ZA" sz="2400" dirty="0" err="1">
                <a:latin typeface="Times New Roman" panose="02020603050405020304" pitchFamily="18" charset="0"/>
                <a:cs typeface="Times New Roman" panose="02020603050405020304" pitchFamily="18" charset="0"/>
              </a:rPr>
              <a:t>Amathole</a:t>
            </a:r>
            <a:r>
              <a:rPr lang="en-ZA" sz="2400" dirty="0">
                <a:latin typeface="Times New Roman" panose="02020603050405020304" pitchFamily="18" charset="0"/>
                <a:cs typeface="Times New Roman" panose="02020603050405020304" pitchFamily="18" charset="0"/>
              </a:rPr>
              <a:t> District  intervention. The report covers the period up to October 2022.  </a:t>
            </a:r>
            <a:endParaRPr lang="en-US" sz="2400" dirty="0"/>
          </a:p>
        </p:txBody>
      </p:sp>
    </p:spTree>
    <p:extLst>
      <p:ext uri="{BB962C8B-B14F-4D97-AF65-F5344CB8AC3E}">
        <p14:creationId xmlns:p14="http://schemas.microsoft.com/office/powerpoint/2010/main" val="1000774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195308"/>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a:bodyPr>
          <a:lstStyle/>
          <a:p>
            <a:r>
              <a:rPr lang="en-US" altLang="en-US" sz="3200" b="1" dirty="0"/>
              <a:t>PROGRESS ON THE RFP MANDATE</a:t>
            </a:r>
            <a:endParaRPr lang="en-GB" sz="32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7906826-D418-38C5-0ABE-9298A07BE1E7}"/>
              </a:ext>
            </a:extLst>
          </p:cNvPr>
          <p:cNvSpPr txBox="1"/>
          <p:nvPr/>
        </p:nvSpPr>
        <p:spPr>
          <a:xfrm>
            <a:off x="0" y="1338308"/>
            <a:ext cx="11953328" cy="792781"/>
          </a:xfrm>
          <a:prstGeom prst="rect">
            <a:avLst/>
          </a:prstGeom>
          <a:noFill/>
        </p:spPr>
        <p:txBody>
          <a:bodyPr wrap="square">
            <a:spAutoFit/>
          </a:bodyPr>
          <a:lstStyle/>
          <a:p>
            <a:pPr>
              <a:lnSpc>
                <a:spcPct val="150000"/>
              </a:lnSpc>
            </a:pPr>
            <a:endParaRPr lang="en-US" sz="1600" dirty="0"/>
          </a:p>
          <a:p>
            <a:pPr>
              <a:lnSpc>
                <a:spcPct val="150000"/>
              </a:lnSpc>
            </a:pPr>
            <a:endParaRPr lang="en-US" sz="1600" dirty="0"/>
          </a:p>
        </p:txBody>
      </p:sp>
      <p:sp>
        <p:nvSpPr>
          <p:cNvPr id="5" name="TextBox 4">
            <a:extLst>
              <a:ext uri="{FF2B5EF4-FFF2-40B4-BE49-F238E27FC236}">
                <a16:creationId xmlns:a16="http://schemas.microsoft.com/office/drawing/2014/main" id="{991F9ADE-7EC8-752B-82A4-AF9C4C7AA802}"/>
              </a:ext>
            </a:extLst>
          </p:cNvPr>
          <p:cNvSpPr txBox="1"/>
          <p:nvPr/>
        </p:nvSpPr>
        <p:spPr>
          <a:xfrm>
            <a:off x="-1" y="1404359"/>
            <a:ext cx="12072663" cy="2977995"/>
          </a:xfrm>
          <a:prstGeom prst="rect">
            <a:avLst/>
          </a:prstGeom>
          <a:noFill/>
        </p:spPr>
        <p:txBody>
          <a:bodyPr wrap="square">
            <a:spAutoFit/>
          </a:bodyPr>
          <a:lstStyle/>
          <a:p>
            <a:pPr marL="285750" indent="-285750">
              <a:lnSpc>
                <a:spcPct val="200000"/>
              </a:lnSpc>
              <a:buFont typeface="Arial" panose="020B0604020202020204" pitchFamily="34" charset="0"/>
              <a:buChar char="•"/>
            </a:pPr>
            <a:r>
              <a:rPr lang="en-US" sz="1600" dirty="0"/>
              <a:t>The construction is anticipated to be completed by end of November and the relocation process should be completed by February 2023  when the current contract ends.</a:t>
            </a:r>
          </a:p>
          <a:p>
            <a:pPr marL="285750" indent="-285750">
              <a:lnSpc>
                <a:spcPct val="200000"/>
              </a:lnSpc>
              <a:buFont typeface="Arial" panose="020B0604020202020204" pitchFamily="34" charset="0"/>
              <a:buChar char="•"/>
            </a:pPr>
            <a:r>
              <a:rPr lang="en-US" sz="1600" dirty="0"/>
              <a:t>At Whelan a Social Facilitation has started (Pre-construction process).</a:t>
            </a:r>
          </a:p>
          <a:p>
            <a:pPr marL="285750" indent="-285750">
              <a:lnSpc>
                <a:spcPct val="200000"/>
              </a:lnSpc>
              <a:buFont typeface="Arial" panose="020B0604020202020204" pitchFamily="34" charset="0"/>
              <a:buChar char="•"/>
            </a:pPr>
            <a:r>
              <a:rPr lang="en-US" sz="1600" dirty="0"/>
              <a:t>Work to be done at Whelan include rehabilitation of the current workshop due to financial constraints.</a:t>
            </a:r>
          </a:p>
          <a:p>
            <a:pPr marL="285750" indent="-285750">
              <a:lnSpc>
                <a:spcPct val="200000"/>
              </a:lnSpc>
              <a:buFont typeface="Arial" panose="020B0604020202020204" pitchFamily="34" charset="0"/>
              <a:buChar char="•"/>
            </a:pPr>
            <a:r>
              <a:rPr lang="en-US" sz="1600" dirty="0"/>
              <a:t>Further budget will be requested through the adjustment budget.</a:t>
            </a:r>
          </a:p>
          <a:p>
            <a:pPr marL="285750" indent="-285750">
              <a:lnSpc>
                <a:spcPct val="200000"/>
              </a:lnSpc>
              <a:buFont typeface="Arial" panose="020B0604020202020204" pitchFamily="34" charset="0"/>
              <a:buChar char="•"/>
            </a:pPr>
            <a:r>
              <a:rPr lang="en-US" sz="1600" dirty="0"/>
              <a:t>The Project period is 4 months for both sites and anticipated to be finished by end November 2022.</a:t>
            </a:r>
          </a:p>
        </p:txBody>
      </p:sp>
    </p:spTree>
    <p:extLst>
      <p:ext uri="{BB962C8B-B14F-4D97-AF65-F5344CB8AC3E}">
        <p14:creationId xmlns:p14="http://schemas.microsoft.com/office/powerpoint/2010/main" val="2551502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195308"/>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a:bodyPr>
          <a:lstStyle/>
          <a:p>
            <a:r>
              <a:rPr lang="en-US" altLang="en-US" sz="3200" b="1" dirty="0"/>
              <a:t>PROGRESS ON THE RFP MANDATE</a:t>
            </a:r>
            <a:endParaRPr lang="en-GB" sz="32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7906826-D418-38C5-0ABE-9298A07BE1E7}"/>
              </a:ext>
            </a:extLst>
          </p:cNvPr>
          <p:cNvSpPr txBox="1"/>
          <p:nvPr/>
        </p:nvSpPr>
        <p:spPr>
          <a:xfrm>
            <a:off x="0" y="1338308"/>
            <a:ext cx="11953328" cy="792781"/>
          </a:xfrm>
          <a:prstGeom prst="rect">
            <a:avLst/>
          </a:prstGeom>
          <a:noFill/>
        </p:spPr>
        <p:txBody>
          <a:bodyPr wrap="square">
            <a:spAutoFit/>
          </a:bodyPr>
          <a:lstStyle/>
          <a:p>
            <a:pPr>
              <a:lnSpc>
                <a:spcPct val="150000"/>
              </a:lnSpc>
            </a:pPr>
            <a:endParaRPr lang="en-US" sz="1600" dirty="0"/>
          </a:p>
          <a:p>
            <a:pPr>
              <a:lnSpc>
                <a:spcPct val="150000"/>
              </a:lnSpc>
            </a:pPr>
            <a:endParaRPr lang="en-US" sz="1600" dirty="0"/>
          </a:p>
        </p:txBody>
      </p:sp>
      <p:sp>
        <p:nvSpPr>
          <p:cNvPr id="5" name="TextBox 4">
            <a:extLst>
              <a:ext uri="{FF2B5EF4-FFF2-40B4-BE49-F238E27FC236}">
                <a16:creationId xmlns:a16="http://schemas.microsoft.com/office/drawing/2014/main" id="{991F9ADE-7EC8-752B-82A4-AF9C4C7AA802}"/>
              </a:ext>
            </a:extLst>
          </p:cNvPr>
          <p:cNvSpPr txBox="1"/>
          <p:nvPr/>
        </p:nvSpPr>
        <p:spPr>
          <a:xfrm>
            <a:off x="-1" y="1404359"/>
            <a:ext cx="12072663" cy="5440207"/>
          </a:xfrm>
          <a:prstGeom prst="rect">
            <a:avLst/>
          </a:prstGeom>
          <a:noFill/>
        </p:spPr>
        <p:txBody>
          <a:bodyPr wrap="square">
            <a:spAutoFit/>
          </a:bodyPr>
          <a:lstStyle/>
          <a:p>
            <a:pPr>
              <a:lnSpc>
                <a:spcPct val="200000"/>
              </a:lnSpc>
            </a:pPr>
            <a:r>
              <a:rPr lang="en-US" sz="1600" b="1" dirty="0"/>
              <a:t>FLEET MANAGEMENT</a:t>
            </a:r>
          </a:p>
          <a:p>
            <a:pPr marL="285750" indent="-285750">
              <a:lnSpc>
                <a:spcPct val="200000"/>
              </a:lnSpc>
              <a:buFont typeface="Arial" panose="020B0604020202020204" pitchFamily="34" charset="0"/>
              <a:buChar char="•"/>
            </a:pPr>
            <a:r>
              <a:rPr lang="en-US" sz="1600" dirty="0"/>
              <a:t>As per National Treasury’s  Mandatory Financial Recovery Plan, Fleet was identified as one of the cost drivers for the institution. Among issues identified was that ADM has old fleet that costs ADM a lot and recommendations were made that the obsolete and redundant vehicles be identified and auctioned.</a:t>
            </a:r>
          </a:p>
          <a:p>
            <a:pPr marL="285750" indent="-285750">
              <a:lnSpc>
                <a:spcPct val="200000"/>
              </a:lnSpc>
              <a:buFont typeface="Arial" panose="020B0604020202020204" pitchFamily="34" charset="0"/>
              <a:buChar char="•"/>
            </a:pPr>
            <a:r>
              <a:rPr lang="en-US" sz="1600" dirty="0"/>
              <a:t>A cost benefit analysis is also underway to consider the best option between leasing and purchasing own vehicles.</a:t>
            </a:r>
          </a:p>
          <a:p>
            <a:pPr marL="285750" indent="-285750">
              <a:lnSpc>
                <a:spcPct val="200000"/>
              </a:lnSpc>
              <a:buFont typeface="Arial" panose="020B0604020202020204" pitchFamily="34" charset="0"/>
              <a:buChar char="•"/>
            </a:pPr>
            <a:r>
              <a:rPr lang="en-US" sz="1600" dirty="0"/>
              <a:t>Fleet management conducts meetings with WesBank on a quarterly basis to discuss fleet maintenance issues.</a:t>
            </a:r>
          </a:p>
          <a:p>
            <a:pPr marL="285750" indent="-285750">
              <a:lnSpc>
                <a:spcPct val="200000"/>
              </a:lnSpc>
              <a:buFont typeface="Arial" panose="020B0604020202020204" pitchFamily="34" charset="0"/>
              <a:buChar char="•"/>
            </a:pPr>
            <a:r>
              <a:rPr lang="en-US" sz="1600" dirty="0"/>
              <a:t>Monthly cost analysis reports are emailed to Snr Managers in Satellite Offices to investigate high fuel costs emanating from generators and  vehicles.</a:t>
            </a:r>
          </a:p>
          <a:p>
            <a:pPr marL="285750" indent="-285750">
              <a:lnSpc>
                <a:spcPct val="200000"/>
              </a:lnSpc>
              <a:buFont typeface="Arial" panose="020B0604020202020204" pitchFamily="34" charset="0"/>
              <a:buChar char="•"/>
            </a:pPr>
            <a:r>
              <a:rPr lang="en-US" sz="1600" dirty="0"/>
              <a:t>It is worth noting that in 2021/2022 financial year fuel costs were high in certain months and decreased in some as marked red and blue in the table below respectively.</a:t>
            </a:r>
          </a:p>
          <a:p>
            <a:pPr marL="285750" indent="-285750">
              <a:lnSpc>
                <a:spcPct val="200000"/>
              </a:lnSpc>
              <a:buFont typeface="Arial" panose="020B0604020202020204" pitchFamily="34" charset="0"/>
              <a:buChar char="•"/>
            </a:pPr>
            <a:endParaRPr lang="en-US" sz="1600" dirty="0"/>
          </a:p>
        </p:txBody>
      </p:sp>
    </p:spTree>
    <p:extLst>
      <p:ext uri="{BB962C8B-B14F-4D97-AF65-F5344CB8AC3E}">
        <p14:creationId xmlns:p14="http://schemas.microsoft.com/office/powerpoint/2010/main" val="3600161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185977"/>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a:bodyPr>
          <a:lstStyle/>
          <a:p>
            <a:r>
              <a:rPr lang="en-US" altLang="en-US" sz="3200" b="1" dirty="0"/>
              <a:t>PROGRESS ON THE RFP MANDATE</a:t>
            </a:r>
            <a:endParaRPr lang="en-GB" sz="32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7906826-D418-38C5-0ABE-9298A07BE1E7}"/>
              </a:ext>
            </a:extLst>
          </p:cNvPr>
          <p:cNvSpPr txBox="1"/>
          <p:nvPr/>
        </p:nvSpPr>
        <p:spPr>
          <a:xfrm>
            <a:off x="0" y="1338308"/>
            <a:ext cx="11953328" cy="792781"/>
          </a:xfrm>
          <a:prstGeom prst="rect">
            <a:avLst/>
          </a:prstGeom>
          <a:noFill/>
        </p:spPr>
        <p:txBody>
          <a:bodyPr wrap="square">
            <a:spAutoFit/>
          </a:bodyPr>
          <a:lstStyle/>
          <a:p>
            <a:pPr>
              <a:lnSpc>
                <a:spcPct val="150000"/>
              </a:lnSpc>
            </a:pPr>
            <a:endParaRPr lang="en-US" sz="1600" dirty="0"/>
          </a:p>
          <a:p>
            <a:pPr>
              <a:lnSpc>
                <a:spcPct val="150000"/>
              </a:lnSpc>
            </a:pPr>
            <a:endParaRPr lang="en-US" sz="1600" dirty="0"/>
          </a:p>
        </p:txBody>
      </p:sp>
      <p:sp>
        <p:nvSpPr>
          <p:cNvPr id="5" name="TextBox 4">
            <a:extLst>
              <a:ext uri="{FF2B5EF4-FFF2-40B4-BE49-F238E27FC236}">
                <a16:creationId xmlns:a16="http://schemas.microsoft.com/office/drawing/2014/main" id="{991F9ADE-7EC8-752B-82A4-AF9C4C7AA802}"/>
              </a:ext>
            </a:extLst>
          </p:cNvPr>
          <p:cNvSpPr txBox="1"/>
          <p:nvPr/>
        </p:nvSpPr>
        <p:spPr>
          <a:xfrm>
            <a:off x="-1" y="1404359"/>
            <a:ext cx="12072663" cy="1993110"/>
          </a:xfrm>
          <a:prstGeom prst="rect">
            <a:avLst/>
          </a:prstGeom>
          <a:noFill/>
        </p:spPr>
        <p:txBody>
          <a:bodyPr wrap="square">
            <a:spAutoFit/>
          </a:bodyPr>
          <a:lstStyle/>
          <a:p>
            <a:pPr marL="285750" indent="-285750">
              <a:lnSpc>
                <a:spcPct val="200000"/>
              </a:lnSpc>
              <a:buFont typeface="Arial" panose="020B0604020202020204" pitchFamily="34" charset="0"/>
              <a:buChar char="•"/>
            </a:pPr>
            <a:r>
              <a:rPr lang="en-US" sz="1600" dirty="0"/>
              <a:t>For the period 2021/22 financial year, there was a number of Council Committees that did not sit owing to non-availability of quorum and sometimes due to clashes resulting to other institutional commitments, the table below depicts the percentage with respect to the sitting of ADM Council Committee Meetings:</a:t>
            </a:r>
          </a:p>
          <a:p>
            <a:pPr marL="285750" indent="-285750">
              <a:lnSpc>
                <a:spcPct val="200000"/>
              </a:lnSpc>
              <a:buFont typeface="Arial" panose="020B0604020202020204" pitchFamily="34" charset="0"/>
              <a:buChar char="•"/>
            </a:pPr>
            <a:endParaRPr lang="en-US" sz="1600" dirty="0"/>
          </a:p>
        </p:txBody>
      </p:sp>
      <p:pic>
        <p:nvPicPr>
          <p:cNvPr id="7" name="Picture 6">
            <a:extLst>
              <a:ext uri="{FF2B5EF4-FFF2-40B4-BE49-F238E27FC236}">
                <a16:creationId xmlns:a16="http://schemas.microsoft.com/office/drawing/2014/main" id="{74A67998-5AF8-F26A-C981-4B9866B4733B}"/>
              </a:ext>
            </a:extLst>
          </p:cNvPr>
          <p:cNvPicPr>
            <a:picLocks noChangeAspect="1"/>
          </p:cNvPicPr>
          <p:nvPr/>
        </p:nvPicPr>
        <p:blipFill>
          <a:blip r:embed="rId3"/>
          <a:stretch>
            <a:fillRect/>
          </a:stretch>
        </p:blipFill>
        <p:spPr>
          <a:xfrm>
            <a:off x="384103" y="3053540"/>
            <a:ext cx="11147989" cy="2286198"/>
          </a:xfrm>
          <a:prstGeom prst="rect">
            <a:avLst/>
          </a:prstGeom>
        </p:spPr>
      </p:pic>
    </p:spTree>
    <p:extLst>
      <p:ext uri="{BB962C8B-B14F-4D97-AF65-F5344CB8AC3E}">
        <p14:creationId xmlns:p14="http://schemas.microsoft.com/office/powerpoint/2010/main" val="3485676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3"/>
          <a:stretch>
            <a:fillRect/>
          </a:stretch>
        </p:blipFill>
        <p:spPr>
          <a:xfrm>
            <a:off x="47330" y="1"/>
            <a:ext cx="12025333" cy="7911497"/>
          </a:xfrm>
        </p:spPr>
      </p:pic>
      <p:sp>
        <p:nvSpPr>
          <p:cNvPr id="2" name="Title 1"/>
          <p:cNvSpPr>
            <a:spLocks noGrp="1"/>
          </p:cNvSpPr>
          <p:nvPr>
            <p:ph type="title"/>
          </p:nvPr>
        </p:nvSpPr>
        <p:spPr>
          <a:xfrm>
            <a:off x="4730633" y="38653"/>
            <a:ext cx="7447721" cy="366011"/>
          </a:xfrm>
          <a:solidFill>
            <a:srgbClr val="D1B681"/>
          </a:solidFill>
        </p:spPr>
        <p:txBody>
          <a:bodyPr>
            <a:normAutofit fontScale="90000"/>
          </a:bodyPr>
          <a:lstStyle/>
          <a:p>
            <a:pPr algn="ctr">
              <a:lnSpc>
                <a:spcPct val="115000"/>
              </a:lnSpc>
              <a:spcAft>
                <a:spcPts val="1000"/>
              </a:spcAft>
            </a:pPr>
            <a:r>
              <a:rPr lang="en-ZA" sz="1800" b="1" dirty="0">
                <a:latin typeface="Times New Roman" panose="02020603050405020304" pitchFamily="18" charset="0"/>
                <a:ea typeface="Cambria" panose="02040503050406030204" pitchFamily="18" charset="0"/>
                <a:cs typeface="Times New Roman" panose="02020603050405020304" pitchFamily="18" charset="0"/>
              </a:rPr>
              <a:t>ADM STATUS UPDATE SUMMARY</a:t>
            </a:r>
            <a:endParaRPr lang="en-ZA" sz="25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775520" y="1628802"/>
            <a:ext cx="864096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3" name="Table 7">
            <a:extLst>
              <a:ext uri="{FF2B5EF4-FFF2-40B4-BE49-F238E27FC236}">
                <a16:creationId xmlns:a16="http://schemas.microsoft.com/office/drawing/2014/main" id="{911F2510-2A39-3880-5F62-097C92628F23}"/>
              </a:ext>
            </a:extLst>
          </p:cNvPr>
          <p:cNvGraphicFramePr>
            <a:graphicFrameLocks noGrp="1"/>
          </p:cNvGraphicFramePr>
          <p:nvPr>
            <p:extLst>
              <p:ext uri="{D42A27DB-BD31-4B8C-83A1-F6EECF244321}">
                <p14:modId xmlns:p14="http://schemas.microsoft.com/office/powerpoint/2010/main" val="3689012393"/>
              </p:ext>
            </p:extLst>
          </p:nvPr>
        </p:nvGraphicFramePr>
        <p:xfrm>
          <a:off x="155340" y="726568"/>
          <a:ext cx="11881319" cy="6733912"/>
        </p:xfrm>
        <a:graphic>
          <a:graphicData uri="http://schemas.openxmlformats.org/drawingml/2006/table">
            <a:tbl>
              <a:tblPr firstRow="1" bandRow="1">
                <a:tableStyleId>{5C22544A-7EE6-4342-B048-85BDC9FD1C3A}</a:tableStyleId>
              </a:tblPr>
              <a:tblGrid>
                <a:gridCol w="3194528">
                  <a:extLst>
                    <a:ext uri="{9D8B030D-6E8A-4147-A177-3AD203B41FA5}">
                      <a16:colId xmlns:a16="http://schemas.microsoft.com/office/drawing/2014/main" val="1715327443"/>
                    </a:ext>
                  </a:extLst>
                </a:gridCol>
                <a:gridCol w="2422095">
                  <a:extLst>
                    <a:ext uri="{9D8B030D-6E8A-4147-A177-3AD203B41FA5}">
                      <a16:colId xmlns:a16="http://schemas.microsoft.com/office/drawing/2014/main" val="2711956103"/>
                    </a:ext>
                  </a:extLst>
                </a:gridCol>
                <a:gridCol w="1296144">
                  <a:extLst>
                    <a:ext uri="{9D8B030D-6E8A-4147-A177-3AD203B41FA5}">
                      <a16:colId xmlns:a16="http://schemas.microsoft.com/office/drawing/2014/main" val="3758376733"/>
                    </a:ext>
                  </a:extLst>
                </a:gridCol>
                <a:gridCol w="2376264">
                  <a:extLst>
                    <a:ext uri="{9D8B030D-6E8A-4147-A177-3AD203B41FA5}">
                      <a16:colId xmlns:a16="http://schemas.microsoft.com/office/drawing/2014/main" val="1664485452"/>
                    </a:ext>
                  </a:extLst>
                </a:gridCol>
                <a:gridCol w="2592288">
                  <a:extLst>
                    <a:ext uri="{9D8B030D-6E8A-4147-A177-3AD203B41FA5}">
                      <a16:colId xmlns:a16="http://schemas.microsoft.com/office/drawing/2014/main" val="1530518355"/>
                    </a:ext>
                  </a:extLst>
                </a:gridCol>
              </a:tblGrid>
              <a:tr h="266398">
                <a:tc>
                  <a:txBody>
                    <a:bodyPr/>
                    <a:lstStyle/>
                    <a:p>
                      <a:pPr algn="just"/>
                      <a:r>
                        <a:rPr lang="en-ZA" sz="1200" dirty="0">
                          <a:solidFill>
                            <a:schemeClr val="tx1"/>
                          </a:solidFill>
                          <a:latin typeface="Times New Roman" panose="02020603050405020304" pitchFamily="18" charset="0"/>
                          <a:cs typeface="Times New Roman" panose="02020603050405020304" pitchFamily="18" charset="0"/>
                        </a:rPr>
                        <a:t>POLITICAL</a:t>
                      </a:r>
                    </a:p>
                  </a:txBody>
                  <a:tcPr>
                    <a:lnB w="12700" cap="flat" cmpd="sng" algn="ctr">
                      <a:solidFill>
                        <a:schemeClr val="tx1"/>
                      </a:solidFill>
                      <a:prstDash val="solid"/>
                      <a:round/>
                      <a:headEnd type="none" w="med" len="med"/>
                      <a:tailEnd type="none" w="med" len="med"/>
                    </a:lnB>
                    <a:solidFill>
                      <a:srgbClr val="D1B681"/>
                    </a:solidFill>
                  </a:tcPr>
                </a:tc>
                <a:tc>
                  <a:txBody>
                    <a:bodyPr/>
                    <a:lstStyle/>
                    <a:p>
                      <a:pPr algn="just"/>
                      <a:r>
                        <a:rPr lang="en-ZA" sz="1200" dirty="0">
                          <a:solidFill>
                            <a:schemeClr val="tx1"/>
                          </a:solidFill>
                          <a:latin typeface="Times New Roman" panose="02020603050405020304" pitchFamily="18" charset="0"/>
                          <a:cs typeface="Times New Roman" panose="02020603050405020304" pitchFamily="18" charset="0"/>
                        </a:rPr>
                        <a:t>GOVERNANCE</a:t>
                      </a:r>
                    </a:p>
                  </a:txBody>
                  <a:tcPr>
                    <a:lnB w="12700" cap="flat" cmpd="sng" algn="ctr">
                      <a:solidFill>
                        <a:schemeClr val="tx1"/>
                      </a:solidFill>
                      <a:prstDash val="solid"/>
                      <a:round/>
                      <a:headEnd type="none" w="med" len="med"/>
                      <a:tailEnd type="none" w="med" len="med"/>
                    </a:lnB>
                    <a:solidFill>
                      <a:srgbClr val="D1B681"/>
                    </a:solidFill>
                  </a:tcPr>
                </a:tc>
                <a:tc>
                  <a:txBody>
                    <a:bodyPr/>
                    <a:lstStyle/>
                    <a:p>
                      <a:pPr algn="just"/>
                      <a:r>
                        <a:rPr lang="en-ZA" sz="1200" dirty="0">
                          <a:solidFill>
                            <a:schemeClr val="tx1"/>
                          </a:solidFill>
                          <a:latin typeface="Times New Roman" panose="02020603050405020304" pitchFamily="18" charset="0"/>
                          <a:cs typeface="Times New Roman" panose="02020603050405020304" pitchFamily="18" charset="0"/>
                        </a:rPr>
                        <a:t>ADMINISTRATIVE </a:t>
                      </a:r>
                    </a:p>
                  </a:txBody>
                  <a:tcPr>
                    <a:lnB w="12700" cap="flat" cmpd="sng" algn="ctr">
                      <a:solidFill>
                        <a:schemeClr val="tx1"/>
                      </a:solidFill>
                      <a:prstDash val="solid"/>
                      <a:round/>
                      <a:headEnd type="none" w="med" len="med"/>
                      <a:tailEnd type="none" w="med" len="med"/>
                    </a:lnB>
                    <a:solidFill>
                      <a:srgbClr val="D1B681"/>
                    </a:solidFill>
                  </a:tcPr>
                </a:tc>
                <a:tc>
                  <a:txBody>
                    <a:bodyPr/>
                    <a:lstStyle/>
                    <a:p>
                      <a:pPr algn="just"/>
                      <a:r>
                        <a:rPr lang="en-ZA" sz="1200" dirty="0">
                          <a:solidFill>
                            <a:schemeClr val="tx1"/>
                          </a:solidFill>
                          <a:latin typeface="Times New Roman" panose="02020603050405020304" pitchFamily="18" charset="0"/>
                          <a:cs typeface="Times New Roman" panose="02020603050405020304" pitchFamily="18" charset="0"/>
                        </a:rPr>
                        <a:t>FINANCIAL MANAGEMENT</a:t>
                      </a:r>
                    </a:p>
                  </a:txBody>
                  <a:tcPr>
                    <a:lnB w="12700" cap="flat" cmpd="sng" algn="ctr">
                      <a:solidFill>
                        <a:schemeClr val="tx1"/>
                      </a:solidFill>
                      <a:prstDash val="solid"/>
                      <a:round/>
                      <a:headEnd type="none" w="med" len="med"/>
                      <a:tailEnd type="none" w="med" len="med"/>
                    </a:lnB>
                    <a:solidFill>
                      <a:srgbClr val="D1B681"/>
                    </a:solidFill>
                  </a:tcPr>
                </a:tc>
                <a:tc>
                  <a:txBody>
                    <a:bodyPr/>
                    <a:lstStyle/>
                    <a:p>
                      <a:pPr algn="just"/>
                      <a:r>
                        <a:rPr lang="en-ZA" sz="1200" dirty="0">
                          <a:solidFill>
                            <a:schemeClr val="tx1"/>
                          </a:solidFill>
                          <a:latin typeface="Times New Roman" panose="02020603050405020304" pitchFamily="18" charset="0"/>
                          <a:cs typeface="Times New Roman" panose="02020603050405020304" pitchFamily="18" charset="0"/>
                        </a:rPr>
                        <a:t>SERVICE DELIVERY</a:t>
                      </a:r>
                    </a:p>
                  </a:txBody>
                  <a:tcPr>
                    <a:lnB w="12700" cap="flat" cmpd="sng" algn="ctr">
                      <a:solidFill>
                        <a:schemeClr val="tx1"/>
                      </a:solidFill>
                      <a:prstDash val="solid"/>
                      <a:round/>
                      <a:headEnd type="none" w="med" len="med"/>
                      <a:tailEnd type="none" w="med" len="med"/>
                    </a:lnB>
                    <a:solidFill>
                      <a:srgbClr val="D1B681"/>
                    </a:solidFill>
                  </a:tcPr>
                </a:tc>
                <a:extLst>
                  <a:ext uri="{0D108BD9-81ED-4DB2-BD59-A6C34878D82A}">
                    <a16:rowId xmlns:a16="http://schemas.microsoft.com/office/drawing/2014/main" val="613756422"/>
                  </a:ext>
                </a:extLst>
              </a:tr>
              <a:tr h="5494242">
                <a:tc>
                  <a:txBody>
                    <a:bodyPr/>
                    <a:lstStyle/>
                    <a:p>
                      <a:pPr marL="171450" lvl="0" indent="-171450" algn="just">
                        <a:lnSpc>
                          <a:spcPct val="90000"/>
                        </a:lnSpc>
                        <a:spcBef>
                          <a:spcPts val="100"/>
                        </a:spcBef>
                        <a:spcAft>
                          <a:spcPts val="100"/>
                        </a:spcAft>
                        <a:buFont typeface="Arial" panose="020B0604020202020204" pitchFamily="34" charset="0"/>
                        <a:buChar char="•"/>
                      </a:pPr>
                      <a:r>
                        <a:rPr lang="en-GB" sz="1200" b="0" i="0" u="none" strike="noStrike" baseline="0" noProof="0" dirty="0">
                          <a:solidFill>
                            <a:schemeClr val="tx1"/>
                          </a:solidFill>
                          <a:effectLst/>
                          <a:latin typeface="Times New Roman" panose="02020603050405020304" pitchFamily="18" charset="0"/>
                          <a:cs typeface="Times New Roman" panose="02020603050405020304" pitchFamily="18" charset="0"/>
                        </a:rPr>
                        <a:t>The newly elected TROIKA (Political Office Bearers) is in place and the municipality is politically stable.</a:t>
                      </a:r>
                    </a:p>
                    <a:p>
                      <a:pPr marL="171450" lvl="0" indent="-171450" algn="just">
                        <a:lnSpc>
                          <a:spcPct val="90000"/>
                        </a:lnSpc>
                        <a:spcBef>
                          <a:spcPts val="100"/>
                        </a:spcBef>
                        <a:spcAft>
                          <a:spcPts val="100"/>
                        </a:spcAft>
                        <a:buFont typeface="Arial" panose="020B0604020202020204" pitchFamily="34" charset="0"/>
                        <a:buChar char="•"/>
                      </a:pPr>
                      <a:r>
                        <a:rPr lang="en-GB" sz="1200" b="0" i="0" u="none" strike="noStrike" baseline="0" noProof="0" dirty="0">
                          <a:solidFill>
                            <a:schemeClr val="tx1"/>
                          </a:solidFill>
                          <a:effectLst/>
                          <a:latin typeface="Times New Roman" panose="02020603050405020304" pitchFamily="18" charset="0"/>
                          <a:cs typeface="Times New Roman" panose="02020603050405020304" pitchFamily="18" charset="0"/>
                        </a:rPr>
                        <a:t>The new Executive Mayor has since appointed a new Mayoral committee and is functional.</a:t>
                      </a:r>
                    </a:p>
                    <a:p>
                      <a:pPr marL="0" lvl="0" indent="0" algn="just">
                        <a:lnSpc>
                          <a:spcPct val="90000"/>
                        </a:lnSpc>
                        <a:spcBef>
                          <a:spcPts val="100"/>
                        </a:spcBef>
                        <a:spcAft>
                          <a:spcPts val="100"/>
                        </a:spcAft>
                        <a:buFont typeface="Arial" panose="020B0604020202020204" pitchFamily="34" charset="0"/>
                        <a:buNone/>
                      </a:pPr>
                      <a:endParaRPr lang="en-GB" sz="1200" b="0" i="0" u="none" strike="noStrike" baseline="0" noProof="0" dirty="0">
                        <a:solidFill>
                          <a:schemeClr val="tx1"/>
                        </a:solidFill>
                        <a:effectLst/>
                        <a:latin typeface="Times New Roman" panose="02020603050405020304" pitchFamily="18" charset="0"/>
                        <a:cs typeface="Times New Roman" panose="02020603050405020304" pitchFamily="18" charset="0"/>
                      </a:endParaRPr>
                    </a:p>
                    <a:p>
                      <a:pPr marL="171450" lvl="0" indent="-171450" algn="just">
                        <a:lnSpc>
                          <a:spcPct val="90000"/>
                        </a:lnSpc>
                        <a:spcBef>
                          <a:spcPts val="100"/>
                        </a:spcBef>
                        <a:spcAft>
                          <a:spcPts val="100"/>
                        </a:spcAft>
                        <a:buFont typeface="Arial" panose="020B0604020202020204" pitchFamily="34" charset="0"/>
                        <a:buChar char="•"/>
                      </a:pPr>
                      <a:endParaRPr lang="en-GB" sz="1200" b="0" i="0" u="none" strike="noStrike" baseline="0" noProof="0" dirty="0">
                        <a:solidFill>
                          <a:schemeClr val="tx1"/>
                        </a:solidFill>
                        <a:effectLst/>
                        <a:latin typeface="Times New Roman" panose="02020603050405020304" pitchFamily="18" charset="0"/>
                        <a:cs typeface="Times New Roman" panose="02020603050405020304" pitchFamily="18" charset="0"/>
                      </a:endParaRPr>
                    </a:p>
                    <a:p>
                      <a:pPr marL="171450" lvl="0" indent="-171450" algn="just">
                        <a:lnSpc>
                          <a:spcPct val="90000"/>
                        </a:lnSpc>
                        <a:spcBef>
                          <a:spcPts val="100"/>
                        </a:spcBef>
                        <a:spcAft>
                          <a:spcPts val="100"/>
                        </a:spcAft>
                        <a:buFont typeface="Arial" panose="020B0604020202020204" pitchFamily="34" charset="0"/>
                        <a:buChar char="•"/>
                      </a:pPr>
                      <a:r>
                        <a:rPr lang="en-GB" sz="1200" b="0" i="0" u="none" strike="noStrike" baseline="0" noProof="0" dirty="0">
                          <a:solidFill>
                            <a:schemeClr val="tx1"/>
                          </a:solidFill>
                          <a:effectLst/>
                          <a:latin typeface="Times New Roman" panose="02020603050405020304" pitchFamily="18" charset="0"/>
                          <a:cs typeface="Times New Roman" panose="02020603050405020304" pitchFamily="18" charset="0"/>
                        </a:rPr>
                        <a:t>Chairpersons of both Section 79/79A &amp; 80 Committees were elected, and Committees established.  </a:t>
                      </a:r>
                    </a:p>
                    <a:p>
                      <a:pPr marL="171450" lvl="0" indent="-171450" algn="just">
                        <a:lnSpc>
                          <a:spcPct val="90000"/>
                        </a:lnSpc>
                        <a:spcBef>
                          <a:spcPts val="100"/>
                        </a:spcBef>
                        <a:spcAft>
                          <a:spcPts val="100"/>
                        </a:spcAft>
                        <a:buFont typeface="Arial" panose="020B0604020202020204" pitchFamily="34" charset="0"/>
                        <a:buChar char="•"/>
                      </a:pPr>
                      <a:endParaRPr lang="en-GB" sz="1200" b="0" i="0" u="none" strike="noStrike" baseline="0" noProof="0" dirty="0">
                        <a:solidFill>
                          <a:schemeClr val="tx1"/>
                        </a:solidFill>
                        <a:effectLst/>
                        <a:latin typeface="Times New Roman" panose="02020603050405020304" pitchFamily="18" charset="0"/>
                        <a:cs typeface="Times New Roman" panose="02020603050405020304" pitchFamily="18" charset="0"/>
                      </a:endParaRPr>
                    </a:p>
                    <a:p>
                      <a:pPr marL="171450" lvl="0" indent="-171450" algn="just">
                        <a:lnSpc>
                          <a:spcPct val="90000"/>
                        </a:lnSpc>
                        <a:spcBef>
                          <a:spcPts val="100"/>
                        </a:spcBef>
                        <a:spcAft>
                          <a:spcPts val="100"/>
                        </a:spcAft>
                        <a:buFont typeface="Arial" panose="020B0604020202020204" pitchFamily="34" charset="0"/>
                        <a:buChar char="•"/>
                      </a:pPr>
                      <a:endParaRPr lang="en-GB" sz="1200" b="0" i="0" u="none" strike="noStrike" baseline="0" noProof="0" dirty="0">
                        <a:solidFill>
                          <a:schemeClr val="tx1"/>
                        </a:solidFill>
                        <a:effectLst/>
                        <a:latin typeface="Times New Roman" panose="02020603050405020304" pitchFamily="18" charset="0"/>
                        <a:cs typeface="Times New Roman" panose="02020603050405020304" pitchFamily="18" charset="0"/>
                      </a:endParaRPr>
                    </a:p>
                    <a:p>
                      <a:pPr marL="171450" lvl="0" indent="-171450" algn="just">
                        <a:lnSpc>
                          <a:spcPct val="90000"/>
                        </a:lnSpc>
                        <a:spcBef>
                          <a:spcPts val="100"/>
                        </a:spcBef>
                        <a:spcAft>
                          <a:spcPts val="100"/>
                        </a:spcAft>
                        <a:buFont typeface="Arial" panose="020B0604020202020204" pitchFamily="34" charset="0"/>
                        <a:buChar char="•"/>
                      </a:pPr>
                      <a:r>
                        <a:rPr lang="en-GB" sz="1200" b="0" i="0" u="none" strike="noStrike" baseline="0" noProof="0" dirty="0">
                          <a:solidFill>
                            <a:schemeClr val="tx1"/>
                          </a:solidFill>
                          <a:effectLst/>
                          <a:latin typeface="Times New Roman" panose="02020603050405020304" pitchFamily="18" charset="0"/>
                          <a:cs typeface="Times New Roman" panose="02020603050405020304" pitchFamily="18" charset="0"/>
                        </a:rPr>
                        <a:t>The municipality is still under section 139(5)(a) intervention and there is slow progress in the implementation of the FRP.</a:t>
                      </a:r>
                    </a:p>
                    <a:p>
                      <a:pPr marL="171450" lvl="0" indent="-171450" algn="just">
                        <a:lnSpc>
                          <a:spcPct val="90000"/>
                        </a:lnSpc>
                        <a:spcBef>
                          <a:spcPts val="100"/>
                        </a:spcBef>
                        <a:spcAft>
                          <a:spcPts val="100"/>
                        </a:spcAft>
                        <a:buFont typeface="Arial" panose="020B0604020202020204" pitchFamily="34" charset="0"/>
                        <a:buChar char="•"/>
                      </a:pPr>
                      <a:endParaRPr lang="en-GB" sz="1200" b="0" i="0" u="none" strike="noStrike" baseline="0" noProof="0" dirty="0">
                        <a:solidFill>
                          <a:schemeClr val="tx1"/>
                        </a:solidFill>
                        <a:effectLst/>
                        <a:latin typeface="Times New Roman" panose="02020603050405020304" pitchFamily="18" charset="0"/>
                        <a:cs typeface="Times New Roman" panose="02020603050405020304" pitchFamily="18" charset="0"/>
                      </a:endParaRPr>
                    </a:p>
                  </a:txBody>
                  <a:tcPr marL="9524" marR="9524" marT="95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mn-cs"/>
                        </a:rPr>
                        <a:t>The municipality has developed and adopted the Schedule of Meetings.</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Council and Committees meetings are sitting as per adopted schedule</a:t>
                      </a:r>
                      <a:endParaRPr kumimoji="0" lang="en-ZA" sz="1200" b="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mn-cs"/>
                      </a:endParaRPr>
                    </a:p>
                    <a:p>
                      <a:pPr marL="171450" indent="-171450" algn="just" fontAlgn="t">
                        <a:lnSpc>
                          <a:spcPct val="90000"/>
                        </a:lnSpc>
                        <a:spcBef>
                          <a:spcPts val="100"/>
                        </a:spcBef>
                        <a:spcAft>
                          <a:spcPts val="100"/>
                        </a:spcAft>
                        <a:buFont typeface="Arial" panose="020B0604020202020204" pitchFamily="34" charset="0"/>
                        <a:buChar char="•"/>
                      </a:pPr>
                      <a:r>
                        <a:rPr lang="en-GB" sz="1200" b="0" i="0" u="none" strike="noStrike" dirty="0">
                          <a:solidFill>
                            <a:schemeClr val="tx1"/>
                          </a:solidFill>
                          <a:effectLst/>
                          <a:latin typeface="Times New Roman" panose="02020603050405020304" pitchFamily="18" charset="0"/>
                          <a:cs typeface="Times New Roman" panose="02020603050405020304" pitchFamily="18" charset="0"/>
                        </a:rPr>
                        <a:t>The Department currently monitors the functionality of Councils and its structures on a quarterly basis.  The municipal Council noted and adopted both the Rules of Order and Delegation of Powers during the Inauguration Council meeting. All Councillors have signed the Code of Conduct and declared their financial interests. </a:t>
                      </a:r>
                    </a:p>
                    <a:p>
                      <a:pPr marL="171450" indent="-171450" algn="just" fontAlgn="t">
                        <a:lnSpc>
                          <a:spcPct val="90000"/>
                        </a:lnSpc>
                        <a:spcBef>
                          <a:spcPts val="100"/>
                        </a:spcBef>
                        <a:spcAft>
                          <a:spcPts val="100"/>
                        </a:spcAft>
                        <a:buFont typeface="Arial" panose="020B0604020202020204" pitchFamily="34" charset="0"/>
                        <a:buChar char="•"/>
                      </a:pPr>
                      <a:r>
                        <a:rPr lang="en-GB" sz="1200" b="0" i="0" u="none" strike="noStrike" dirty="0">
                          <a:solidFill>
                            <a:schemeClr val="tx1"/>
                          </a:solidFill>
                          <a:effectLst/>
                          <a:latin typeface="Times New Roman" panose="02020603050405020304" pitchFamily="18" charset="0"/>
                          <a:cs typeface="Times New Roman" panose="02020603050405020304" pitchFamily="18" charset="0"/>
                        </a:rPr>
                        <a:t>Public participation is actively supportive to the local municipalities.</a:t>
                      </a:r>
                    </a:p>
                    <a:p>
                      <a:pPr marL="171450" indent="-171450" algn="just" fontAlgn="t">
                        <a:lnSpc>
                          <a:spcPct val="90000"/>
                        </a:lnSpc>
                        <a:spcBef>
                          <a:spcPts val="100"/>
                        </a:spcBef>
                        <a:spcAft>
                          <a:spcPts val="100"/>
                        </a:spcAft>
                        <a:buFont typeface="Arial" panose="020B0604020202020204" pitchFamily="34" charset="0"/>
                        <a:buChar char="•"/>
                      </a:pPr>
                      <a:r>
                        <a:rPr lang="en-GB" sz="1200" b="0" i="0" u="none" strike="noStrike" dirty="0">
                          <a:solidFill>
                            <a:schemeClr val="tx1"/>
                          </a:solidFill>
                          <a:effectLst/>
                          <a:latin typeface="Times New Roman" panose="02020603050405020304" pitchFamily="18" charset="0"/>
                          <a:cs typeface="Times New Roman" panose="02020603050405020304" pitchFamily="18" charset="0"/>
                        </a:rPr>
                        <a:t>There is a fully fledged public participation unit.</a:t>
                      </a:r>
                    </a:p>
                    <a:p>
                      <a:pPr marL="171450" indent="-171450" algn="just" fontAlgn="t">
                        <a:lnSpc>
                          <a:spcPct val="90000"/>
                        </a:lnSpc>
                        <a:spcBef>
                          <a:spcPts val="100"/>
                        </a:spcBef>
                        <a:spcAft>
                          <a:spcPts val="100"/>
                        </a:spcAft>
                        <a:buFont typeface="Arial" panose="020B0604020202020204" pitchFamily="34" charset="0"/>
                        <a:buChar char="•"/>
                      </a:pPr>
                      <a:r>
                        <a:rPr lang="en-GB" sz="1200" b="0" i="0" u="none" strike="noStrike" dirty="0">
                          <a:solidFill>
                            <a:schemeClr val="tx1"/>
                          </a:solidFill>
                          <a:effectLst/>
                          <a:latin typeface="Times New Roman" panose="02020603050405020304" pitchFamily="18" charset="0"/>
                          <a:cs typeface="Times New Roman" panose="02020603050405020304" pitchFamily="18" charset="0"/>
                        </a:rPr>
                        <a:t>There is no policy on public participation</a:t>
                      </a:r>
                    </a:p>
                    <a:p>
                      <a:pPr marL="171450" indent="-171450" algn="just" fontAlgn="t">
                        <a:lnSpc>
                          <a:spcPct val="90000"/>
                        </a:lnSpc>
                        <a:spcBef>
                          <a:spcPts val="100"/>
                        </a:spcBef>
                        <a:spcAft>
                          <a:spcPts val="300"/>
                        </a:spcAft>
                        <a:buFont typeface="Arial" panose="020B0604020202020204" pitchFamily="34" charset="0"/>
                        <a:buChar char="•"/>
                      </a:pPr>
                      <a:r>
                        <a:rPr lang="en-GB" sz="1200" b="0" i="0" u="none" strike="noStrike" baseline="0" dirty="0">
                          <a:solidFill>
                            <a:schemeClr val="tx1"/>
                          </a:solidFill>
                          <a:effectLst/>
                          <a:latin typeface="Times New Roman" panose="02020603050405020304" pitchFamily="18" charset="0"/>
                          <a:cs typeface="Times New Roman" panose="02020603050405020304" pitchFamily="18" charset="0"/>
                        </a:rPr>
                        <a:t> IDP framework and process plan not yet adopted due to political instability </a:t>
                      </a:r>
                    </a:p>
                    <a:p>
                      <a:pPr marL="171450" indent="-171450" algn="just" fontAlgn="t">
                        <a:lnSpc>
                          <a:spcPct val="90000"/>
                        </a:lnSpc>
                        <a:spcBef>
                          <a:spcPts val="100"/>
                        </a:spcBef>
                        <a:spcAft>
                          <a:spcPts val="300"/>
                        </a:spcAft>
                        <a:buFont typeface="Arial" panose="020B0604020202020204" pitchFamily="34" charset="0"/>
                        <a:buChar char="•"/>
                      </a:pPr>
                      <a:r>
                        <a:rPr lang="en-GB" sz="1200" b="0" i="0" u="none" strike="noStrike" baseline="0" dirty="0">
                          <a:solidFill>
                            <a:schemeClr val="tx1"/>
                          </a:solidFill>
                          <a:effectLst/>
                          <a:latin typeface="Times New Roman" panose="02020603050405020304" pitchFamily="18" charset="0"/>
                          <a:cs typeface="Times New Roman" panose="02020603050405020304" pitchFamily="18" charset="0"/>
                        </a:rPr>
                        <a:t>The  municipality was assessed on the 22 August 2022</a:t>
                      </a:r>
                    </a:p>
                  </a:txBody>
                  <a:tcPr marL="9524" marR="9524" marT="95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just" rtl="0" eaLnBrk="1" fontAlgn="t" latinLnBrk="0" hangingPunct="1">
                        <a:lnSpc>
                          <a:spcPct val="90000"/>
                        </a:lnSpc>
                        <a:spcBef>
                          <a:spcPts val="100"/>
                        </a:spcBef>
                        <a:spcAft>
                          <a:spcPts val="100"/>
                        </a:spcAft>
                        <a:buClrTx/>
                        <a:buSzTx/>
                        <a:buFont typeface="Arial" panose="020B0604020202020204" pitchFamily="34" charset="0"/>
                        <a:buChar char="•"/>
                      </a:pPr>
                      <a:r>
                        <a:rPr lang="en-ZA" sz="1200" b="0" i="0" u="none" strike="noStrike" dirty="0">
                          <a:solidFill>
                            <a:schemeClr val="tx1"/>
                          </a:solidFill>
                          <a:effectLst/>
                          <a:latin typeface="Times New Roman" panose="02020603050405020304" pitchFamily="18" charset="0"/>
                          <a:cs typeface="Times New Roman" panose="02020603050405020304" pitchFamily="18" charset="0"/>
                        </a:rPr>
                        <a:t>MM position is vacant and COGTA has sent one of its senior managers to go and act as MM with effect from the 1</a:t>
                      </a:r>
                      <a:r>
                        <a:rPr lang="en-ZA" sz="1200" b="0" i="0" u="none" strike="noStrike" baseline="30000" dirty="0">
                          <a:solidFill>
                            <a:schemeClr val="tx1"/>
                          </a:solidFill>
                          <a:effectLst/>
                          <a:latin typeface="Times New Roman" panose="02020603050405020304" pitchFamily="18" charset="0"/>
                          <a:cs typeface="Times New Roman" panose="02020603050405020304" pitchFamily="18" charset="0"/>
                        </a:rPr>
                        <a:t>st</a:t>
                      </a:r>
                      <a:r>
                        <a:rPr lang="en-ZA" sz="1200" b="0" i="0" u="none" strike="noStrike" dirty="0">
                          <a:solidFill>
                            <a:schemeClr val="tx1"/>
                          </a:solidFill>
                          <a:effectLst/>
                          <a:latin typeface="Times New Roman" panose="02020603050405020304" pitchFamily="18" charset="0"/>
                          <a:cs typeface="Times New Roman" panose="02020603050405020304" pitchFamily="18" charset="0"/>
                        </a:rPr>
                        <a:t> of November 2022</a:t>
                      </a:r>
                    </a:p>
                    <a:p>
                      <a:pPr marL="171450" marR="0" lvl="0" indent="-171450" algn="just" rtl="0" eaLnBrk="1" fontAlgn="t" latinLnBrk="0" hangingPunct="1">
                        <a:lnSpc>
                          <a:spcPct val="90000"/>
                        </a:lnSpc>
                        <a:spcBef>
                          <a:spcPts val="100"/>
                        </a:spcBef>
                        <a:spcAft>
                          <a:spcPts val="100"/>
                        </a:spcAft>
                        <a:buClrTx/>
                        <a:buSzTx/>
                        <a:buFont typeface="Arial" panose="020B0604020202020204" pitchFamily="34" charset="0"/>
                        <a:buChar char="•"/>
                      </a:pPr>
                      <a:r>
                        <a:rPr lang="en-ZA" sz="1200" b="0" i="0" u="none" strike="noStrike" dirty="0">
                          <a:solidFill>
                            <a:schemeClr val="tx1"/>
                          </a:solidFill>
                          <a:effectLst/>
                          <a:latin typeface="Times New Roman" panose="02020603050405020304" pitchFamily="18" charset="0"/>
                          <a:cs typeface="Times New Roman" panose="02020603050405020304" pitchFamily="18" charset="0"/>
                        </a:rPr>
                        <a:t>Position of a Strategic Director came  to an end this end of October.</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lvl="0" indent="-171450" algn="just">
                        <a:lnSpc>
                          <a:spcPct val="90000"/>
                        </a:lnSpc>
                        <a:spcBef>
                          <a:spcPts val="100"/>
                        </a:spcBef>
                        <a:spcAft>
                          <a:spcPts val="100"/>
                        </a:spcAft>
                        <a:buFont typeface="Arial" panose="020B0604020202020204" pitchFamily="34" charset="0"/>
                        <a:buChar char="•"/>
                      </a:pPr>
                      <a:r>
                        <a:rPr lang="en-ZA" sz="1200" b="0" i="0" u="none" strike="noStrike" noProof="0" dirty="0">
                          <a:solidFill>
                            <a:schemeClr val="tx1"/>
                          </a:solidFill>
                          <a:effectLst/>
                          <a:latin typeface="Times New Roman" panose="02020603050405020304" pitchFamily="18" charset="0"/>
                          <a:cs typeface="Times New Roman" panose="02020603050405020304" pitchFamily="18" charset="0"/>
                        </a:rPr>
                        <a:t>Adverse 2020/21 opinion</a:t>
                      </a:r>
                      <a:endParaRPr lang="en-ZA" sz="1200" b="0" i="0" u="none" strike="noStrike" baseline="0" noProof="0" dirty="0">
                        <a:solidFill>
                          <a:schemeClr val="tx1"/>
                        </a:solidFill>
                        <a:effectLst/>
                        <a:latin typeface="Times New Roman" panose="02020603050405020304" pitchFamily="18" charset="0"/>
                        <a:cs typeface="Times New Roman" panose="02020603050405020304" pitchFamily="18" charset="0"/>
                      </a:endParaRPr>
                    </a:p>
                    <a:p>
                      <a:pPr marL="171450" lvl="0" indent="-171450" algn="just">
                        <a:lnSpc>
                          <a:spcPct val="90000"/>
                        </a:lnSpc>
                        <a:spcBef>
                          <a:spcPts val="100"/>
                        </a:spcBef>
                        <a:spcAft>
                          <a:spcPts val="100"/>
                        </a:spcAft>
                        <a:buFont typeface="Arial" panose="020B0604020202020204" pitchFamily="34" charset="0"/>
                        <a:buChar char="•"/>
                      </a:pPr>
                      <a:r>
                        <a:rPr lang="en-ZA" sz="1200" b="0" i="0" u="none" strike="noStrike" baseline="0" noProof="0" dirty="0">
                          <a:solidFill>
                            <a:schemeClr val="tx1"/>
                          </a:solidFill>
                          <a:effectLst/>
                          <a:latin typeface="Times New Roman" panose="02020603050405020304" pitchFamily="18" charset="0"/>
                          <a:cs typeface="Times New Roman" panose="02020603050405020304" pitchFamily="18" charset="0"/>
                        </a:rPr>
                        <a:t>Poor revenue collection at 32%</a:t>
                      </a:r>
                    </a:p>
                    <a:p>
                      <a:pPr marL="171450" lvl="0" indent="-171450" algn="just">
                        <a:lnSpc>
                          <a:spcPct val="90000"/>
                        </a:lnSpc>
                        <a:spcBef>
                          <a:spcPts val="100"/>
                        </a:spcBef>
                        <a:spcAft>
                          <a:spcPts val="100"/>
                        </a:spcAft>
                        <a:buFont typeface="Arial" panose="020B0604020202020204" pitchFamily="34" charset="0"/>
                        <a:buChar char="•"/>
                      </a:pPr>
                      <a:r>
                        <a:rPr lang="en-US" sz="1200" b="0" i="0" u="none" strike="noStrike" baseline="0" noProof="0" dirty="0">
                          <a:solidFill>
                            <a:schemeClr val="tx1"/>
                          </a:solidFill>
                          <a:effectLst/>
                          <a:latin typeface="Times New Roman" panose="02020603050405020304" pitchFamily="18" charset="0"/>
                          <a:cs typeface="Times New Roman" panose="02020603050405020304" pitchFamily="18" charset="0"/>
                        </a:rPr>
                        <a:t>The municipality is financially distressed </a:t>
                      </a:r>
                    </a:p>
                    <a:p>
                      <a:pPr marL="171450" lvl="0" indent="-171450" algn="just">
                        <a:lnSpc>
                          <a:spcPct val="90000"/>
                        </a:lnSpc>
                        <a:spcBef>
                          <a:spcPts val="100"/>
                        </a:spcBef>
                        <a:spcAft>
                          <a:spcPts val="100"/>
                        </a:spcAft>
                        <a:buFont typeface="Arial" panose="020B0604020202020204" pitchFamily="34" charset="0"/>
                        <a:buChar char="•"/>
                      </a:pPr>
                      <a:r>
                        <a:rPr lang="en-US" sz="1200" b="0" i="0" u="none" strike="noStrike" baseline="0" noProof="0" dirty="0">
                          <a:solidFill>
                            <a:schemeClr val="tx1"/>
                          </a:solidFill>
                          <a:effectLst/>
                          <a:latin typeface="Times New Roman" panose="02020603050405020304" pitchFamily="18" charset="0"/>
                          <a:cs typeface="Times New Roman" panose="02020603050405020304" pitchFamily="18" charset="0"/>
                        </a:rPr>
                        <a:t>Unfunded budget for 2022/23 MTREF</a:t>
                      </a:r>
                    </a:p>
                    <a:p>
                      <a:pPr marL="171450" lvl="0" indent="-171450" algn="just">
                        <a:lnSpc>
                          <a:spcPct val="90000"/>
                        </a:lnSpc>
                        <a:spcBef>
                          <a:spcPts val="100"/>
                        </a:spcBef>
                        <a:spcAft>
                          <a:spcPts val="100"/>
                        </a:spcAft>
                        <a:buFont typeface="Arial" panose="020B0604020202020204" pitchFamily="34" charset="0"/>
                        <a:buChar char="•"/>
                      </a:pPr>
                      <a:r>
                        <a:rPr lang="en-US" sz="1200" b="0" i="0" u="none" strike="noStrike" baseline="0" noProof="0" dirty="0">
                          <a:solidFill>
                            <a:schemeClr val="tx1"/>
                          </a:solidFill>
                          <a:effectLst/>
                          <a:latin typeface="Times New Roman" panose="02020603050405020304" pitchFamily="18" charset="0"/>
                          <a:cs typeface="Times New Roman" panose="02020603050405020304" pitchFamily="18" charset="0"/>
                        </a:rPr>
                        <a:t>Huge irregular expenditure</a:t>
                      </a:r>
                    </a:p>
                    <a:p>
                      <a:pPr marL="171450" lvl="0" indent="-171450" algn="just">
                        <a:lnSpc>
                          <a:spcPct val="90000"/>
                        </a:lnSpc>
                        <a:spcBef>
                          <a:spcPts val="100"/>
                        </a:spcBef>
                        <a:spcAft>
                          <a:spcPts val="100"/>
                        </a:spcAft>
                        <a:buFont typeface="Arial" panose="020B0604020202020204" pitchFamily="34" charset="0"/>
                        <a:buChar char="•"/>
                      </a:pPr>
                      <a:r>
                        <a:rPr lang="en-US" sz="1200" b="0" i="0" u="none" strike="noStrike" baseline="0" noProof="0" dirty="0">
                          <a:solidFill>
                            <a:schemeClr val="tx1"/>
                          </a:solidFill>
                          <a:effectLst/>
                          <a:latin typeface="Times New Roman" panose="02020603050405020304" pitchFamily="18" charset="0"/>
                          <a:cs typeface="Times New Roman" panose="02020603050405020304" pitchFamily="18" charset="0"/>
                        </a:rPr>
                        <a:t>No systems in place to accurately record and disclose </a:t>
                      </a:r>
                    </a:p>
                    <a:p>
                      <a:pPr marL="171450" lvl="0" indent="-171450" algn="just">
                        <a:lnSpc>
                          <a:spcPct val="90000"/>
                        </a:lnSpc>
                        <a:spcBef>
                          <a:spcPts val="100"/>
                        </a:spcBef>
                        <a:spcAft>
                          <a:spcPts val="100"/>
                        </a:spcAft>
                        <a:buFont typeface="Arial" panose="020B0604020202020204" pitchFamily="34" charset="0"/>
                        <a:buChar char="•"/>
                      </a:pPr>
                      <a:r>
                        <a:rPr lang="en-US" sz="1200" b="0" i="0" u="none" strike="noStrike" baseline="0" noProof="0" dirty="0">
                          <a:solidFill>
                            <a:schemeClr val="tx1"/>
                          </a:solidFill>
                          <a:effectLst/>
                          <a:latin typeface="Times New Roman" panose="02020603050405020304" pitchFamily="18" charset="0"/>
                          <a:cs typeface="Times New Roman" panose="02020603050405020304" pitchFamily="18" charset="0"/>
                        </a:rPr>
                        <a:t>Salary Bill remains above the norm </a:t>
                      </a:r>
                    </a:p>
                    <a:p>
                      <a:pPr marL="171450" lvl="0" indent="-171450" algn="just">
                        <a:lnSpc>
                          <a:spcPct val="90000"/>
                        </a:lnSpc>
                        <a:spcBef>
                          <a:spcPts val="100"/>
                        </a:spcBef>
                        <a:spcAft>
                          <a:spcPts val="100"/>
                        </a:spcAft>
                        <a:buFont typeface="Arial" panose="020B0604020202020204" pitchFamily="34" charset="0"/>
                        <a:buChar char="•"/>
                      </a:pPr>
                      <a:r>
                        <a:rPr lang="en-US" sz="1200" b="0" i="0" u="none" strike="noStrike" baseline="0" noProof="0" dirty="0">
                          <a:solidFill>
                            <a:schemeClr val="tx1"/>
                          </a:solidFill>
                          <a:effectLst/>
                          <a:latin typeface="Times New Roman" panose="02020603050405020304" pitchFamily="18" charset="0"/>
                          <a:cs typeface="Times New Roman" panose="02020603050405020304" pitchFamily="18" charset="0"/>
                        </a:rPr>
                        <a:t>Material uncertainty relating financial stability </a:t>
                      </a:r>
                    </a:p>
                    <a:p>
                      <a:pPr marL="171450" lvl="0" indent="-171450" algn="just">
                        <a:lnSpc>
                          <a:spcPct val="90000"/>
                        </a:lnSpc>
                        <a:spcBef>
                          <a:spcPts val="100"/>
                        </a:spcBef>
                        <a:spcAft>
                          <a:spcPts val="100"/>
                        </a:spcAft>
                        <a:buFont typeface="Arial" panose="020B0604020202020204" pitchFamily="34" charset="0"/>
                        <a:buChar char="•"/>
                      </a:pPr>
                      <a:r>
                        <a:rPr lang="en-US" sz="1200" b="0" i="0" u="none" strike="noStrike" baseline="0" noProof="0" dirty="0">
                          <a:solidFill>
                            <a:schemeClr val="tx1"/>
                          </a:solidFill>
                          <a:effectLst/>
                          <a:latin typeface="Times New Roman" panose="02020603050405020304" pitchFamily="18" charset="0"/>
                          <a:cs typeface="Times New Roman" panose="02020603050405020304" pitchFamily="18" charset="0"/>
                        </a:rPr>
                        <a:t>Inability to meet its financial obligations</a:t>
                      </a:r>
                    </a:p>
                    <a:p>
                      <a:pPr marL="171450" lvl="0" indent="-171450" algn="just">
                        <a:lnSpc>
                          <a:spcPct val="90000"/>
                        </a:lnSpc>
                        <a:spcBef>
                          <a:spcPts val="100"/>
                        </a:spcBef>
                        <a:spcAft>
                          <a:spcPts val="100"/>
                        </a:spcAft>
                        <a:buFont typeface="Arial" panose="020B0604020202020204" pitchFamily="34" charset="0"/>
                        <a:buChar char="•"/>
                      </a:pPr>
                      <a:endParaRPr lang="en-US" sz="1200" b="0" i="0" u="none" strike="noStrike" baseline="0" noProof="0" dirty="0">
                        <a:solidFill>
                          <a:schemeClr val="tx1"/>
                        </a:solidFill>
                        <a:effectLst/>
                        <a:latin typeface="Times New Roman" panose="02020603050405020304" pitchFamily="18" charset="0"/>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just" defTabSz="914400" rtl="0" eaLnBrk="1" fontAlgn="auto" latinLnBrk="0" hangingPunct="1">
                        <a:lnSpc>
                          <a:spcPct val="90000"/>
                        </a:lnSpc>
                        <a:spcBef>
                          <a:spcPts val="100"/>
                        </a:spcBef>
                        <a:spcAft>
                          <a:spcPts val="100"/>
                        </a:spcAft>
                        <a:buClrTx/>
                        <a:buSzTx/>
                        <a:buFont typeface="Arial" panose="020B0604020202020204" pitchFamily="34" charset="0"/>
                        <a:buChar char="•"/>
                        <a:tabLst/>
                        <a:defRPr/>
                      </a:pPr>
                      <a:r>
                        <a:rPr lang="en-ZA" sz="1200" kern="1200" dirty="0">
                          <a:solidFill>
                            <a:schemeClr val="tx1"/>
                          </a:solidFill>
                          <a:effectLst/>
                          <a:latin typeface="Times New Roman" panose="02020603050405020304" pitchFamily="18" charset="0"/>
                          <a:ea typeface="+mn-ea"/>
                          <a:cs typeface="Times New Roman" panose="02020603050405020304" pitchFamily="18" charset="0"/>
                        </a:rPr>
                        <a:t>The Municipality did not report for July and in August, a total of   R73 588 917.00   was planned to be spent in July and August as per PIP.  However, after re-instating of the 5 Service Delivery Managers, the Municipality have spent R8, 4million which is 1.7% at the end of October 2022. </a:t>
                      </a:r>
                    </a:p>
                    <a:p>
                      <a:pPr marL="171450" marR="0" lvl="0" indent="-171450" algn="just" defTabSz="914400" rtl="0" eaLnBrk="1" fontAlgn="auto" latinLnBrk="0" hangingPunct="1">
                        <a:lnSpc>
                          <a:spcPct val="90000"/>
                        </a:lnSpc>
                        <a:spcBef>
                          <a:spcPts val="100"/>
                        </a:spcBef>
                        <a:spcAft>
                          <a:spcPts val="100"/>
                        </a:spcAft>
                        <a:buClrTx/>
                        <a:buSzTx/>
                        <a:buFont typeface="Arial" panose="020B0604020202020204" pitchFamily="34" charset="0"/>
                        <a:buChar char="•"/>
                        <a:tabLst/>
                        <a:defRPr/>
                      </a:pPr>
                      <a:r>
                        <a:rPr lang="en-ZA" sz="1200" kern="1200" dirty="0">
                          <a:solidFill>
                            <a:schemeClr val="tx1"/>
                          </a:solidFill>
                          <a:effectLst/>
                          <a:latin typeface="Times New Roman" panose="02020603050405020304" pitchFamily="18" charset="0"/>
                          <a:ea typeface="+mn-ea"/>
                          <a:cs typeface="Times New Roman" panose="02020603050405020304" pitchFamily="18" charset="0"/>
                        </a:rPr>
                        <a:t>The Municipality had a balance of R38m in 2021/22 FY allocation, a rollover application was submitted to NT Treasury on the 31st of August 2022. Unfortunately, the rollover application was rejected by the NT.</a:t>
                      </a:r>
                      <a:endParaRPr lang="en-US" sz="1200" kern="1200" dirty="0">
                        <a:solidFill>
                          <a:schemeClr val="tx1"/>
                        </a:solidFill>
                        <a:effectLst/>
                        <a:latin typeface="Times New Roman" panose="02020603050405020304" pitchFamily="18" charset="0"/>
                        <a:ea typeface="+mn-ea"/>
                        <a:cs typeface="Times New Roman" panose="02020603050405020304" pitchFamily="18" charset="0"/>
                      </a:endParaRPr>
                    </a:p>
                    <a:p>
                      <a:pPr marL="171450" marR="0" lvl="0" indent="-171450" algn="just" rtl="0" eaLnBrk="1" fontAlgn="auto" latinLnBrk="0" hangingPunct="1">
                        <a:lnSpc>
                          <a:spcPct val="90000"/>
                        </a:lnSpc>
                        <a:spcBef>
                          <a:spcPts val="100"/>
                        </a:spcBef>
                        <a:spcAft>
                          <a:spcPts val="300"/>
                        </a:spcAft>
                        <a:buClrTx/>
                        <a:buSzTx/>
                        <a:buFont typeface="Arial" panose="020B0604020202020204" pitchFamily="34" charset="0"/>
                        <a:buChar char="•"/>
                      </a:pPr>
                      <a:r>
                        <a:rPr lang="en-GB" sz="1200" b="0" i="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The District assisted with FBS policy review</a:t>
                      </a:r>
                    </a:p>
                    <a:p>
                      <a:pPr marL="171450" marR="0" lvl="0" indent="-171450" algn="just" rtl="0" eaLnBrk="1" fontAlgn="auto" latinLnBrk="0" hangingPunct="1">
                        <a:lnSpc>
                          <a:spcPct val="90000"/>
                        </a:lnSpc>
                        <a:spcBef>
                          <a:spcPts val="100"/>
                        </a:spcBef>
                        <a:spcAft>
                          <a:spcPts val="300"/>
                        </a:spcAft>
                        <a:buClrTx/>
                        <a:buSzTx/>
                        <a:buFont typeface="Arial" panose="020B0604020202020204" pitchFamily="34" charset="0"/>
                        <a:buChar char="•"/>
                      </a:pPr>
                      <a:r>
                        <a:rPr lang="en-GB" sz="1200" b="0" i="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The ADM has a functional  FBS District Forum for integration of  Indigent with its local municipalities. The district is also assisting its local municipalities to conduct indigent registration</a:t>
                      </a:r>
                    </a:p>
                    <a:p>
                      <a:pPr marL="171450" marR="0" lvl="0" indent="-171450" algn="just" rtl="0" eaLnBrk="1" fontAlgn="auto" latinLnBrk="0" hangingPunct="1">
                        <a:lnSpc>
                          <a:spcPct val="90000"/>
                        </a:lnSpc>
                        <a:spcBef>
                          <a:spcPts val="100"/>
                        </a:spcBef>
                        <a:spcAft>
                          <a:spcPts val="300"/>
                        </a:spcAft>
                        <a:buClrTx/>
                        <a:buSzTx/>
                        <a:buFont typeface="Arial" panose="020B0604020202020204" pitchFamily="34" charset="0"/>
                        <a:buChar char="•"/>
                      </a:pPr>
                      <a:r>
                        <a:rPr lang="en-GB" sz="1200" b="0" i="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COGTA in collaboration with NBI is assisting ADM with Professional Engineers to assisting them to unlock any bottleneck that will impede service Delivery expenditure.</a:t>
                      </a:r>
                    </a:p>
                    <a:p>
                      <a:pPr marL="171450" marR="0" lvl="0" indent="-171450" algn="just" rtl="0" eaLnBrk="1" fontAlgn="auto" latinLnBrk="0" hangingPunct="1">
                        <a:lnSpc>
                          <a:spcPct val="90000"/>
                        </a:lnSpc>
                        <a:spcBef>
                          <a:spcPts val="100"/>
                        </a:spcBef>
                        <a:spcAft>
                          <a:spcPts val="300"/>
                        </a:spcAft>
                        <a:buClrTx/>
                        <a:buSzTx/>
                        <a:buFont typeface="Arial" panose="020B0604020202020204" pitchFamily="34" charset="0"/>
                        <a:buChar char="•"/>
                      </a:pPr>
                      <a:r>
                        <a:rPr lang="en-GB" sz="1200" b="0" i="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The Engineers will render service not limited to Project Management . Technical Report Writing,  Project Designs, Development of Scope of Works and any other area of expertise that may need..</a:t>
                      </a:r>
                    </a:p>
                    <a:p>
                      <a:pPr marL="171450" marR="0" lvl="0" indent="-171450" algn="just" defTabSz="914400" rtl="0" eaLnBrk="1" fontAlgn="auto" latinLnBrk="0" hangingPunct="1">
                        <a:lnSpc>
                          <a:spcPct val="90000"/>
                        </a:lnSpc>
                        <a:spcBef>
                          <a:spcPts val="100"/>
                        </a:spcBef>
                        <a:spcAft>
                          <a:spcPts val="100"/>
                        </a:spcAft>
                        <a:buClrTx/>
                        <a:buSzTx/>
                        <a:buFont typeface="Arial" panose="020B0604020202020204" pitchFamily="34" charset="0"/>
                        <a:buChar char="•"/>
                        <a:tabLst/>
                        <a:defRPr/>
                      </a:pPr>
                      <a:endParaRPr lang="en-GB" sz="1200" b="0"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p>
                      <a:pPr marL="171450" marR="0" lvl="0" indent="-171450" algn="just">
                        <a:lnSpc>
                          <a:spcPct val="90000"/>
                        </a:lnSpc>
                        <a:spcBef>
                          <a:spcPts val="100"/>
                        </a:spcBef>
                        <a:spcAft>
                          <a:spcPts val="100"/>
                        </a:spcAft>
                        <a:buClrTx/>
                        <a:buSzTx/>
                        <a:buFont typeface="Arial" panose="020B0604020202020204" pitchFamily="34" charset="0"/>
                        <a:buChar char="•"/>
                      </a:pPr>
                      <a:endParaRPr lang="en-GB" sz="1200" b="0"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092754"/>
                  </a:ext>
                </a:extLst>
              </a:tr>
            </a:tbl>
          </a:graphicData>
        </a:graphic>
      </p:graphicFrame>
    </p:spTree>
    <p:extLst>
      <p:ext uri="{BB962C8B-B14F-4D97-AF65-F5344CB8AC3E}">
        <p14:creationId xmlns:p14="http://schemas.microsoft.com/office/powerpoint/2010/main" val="2183199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114233"/>
            <a:ext cx="12192000" cy="6858000"/>
          </a:xfrm>
          <a:solidFill>
            <a:srgbClr val="D1B681"/>
          </a:solidFill>
        </p:spPr>
      </p:pic>
      <p:sp>
        <p:nvSpPr>
          <p:cNvPr id="12" name="Title 11">
            <a:extLst>
              <a:ext uri="{FF2B5EF4-FFF2-40B4-BE49-F238E27FC236}">
                <a16:creationId xmlns:a16="http://schemas.microsoft.com/office/drawing/2014/main" id="{F4DF42EB-84D9-453C-9B3A-81960883C92D}"/>
              </a:ext>
            </a:extLst>
          </p:cNvPr>
          <p:cNvSpPr>
            <a:spLocks noGrp="1"/>
          </p:cNvSpPr>
          <p:nvPr>
            <p:ph type="title"/>
          </p:nvPr>
        </p:nvSpPr>
        <p:spPr>
          <a:xfrm>
            <a:off x="3138985" y="312496"/>
            <a:ext cx="8893358" cy="1018162"/>
          </a:xfrm>
          <a:solidFill>
            <a:srgbClr val="D1B681"/>
          </a:solidFill>
        </p:spPr>
        <p:txBody>
          <a:bodyPr>
            <a:normAutofit/>
          </a:bodyPr>
          <a:lstStyle/>
          <a:p>
            <a:pPr algn="ctr"/>
            <a:r>
              <a:rPr lang="en-ZA" sz="2400" b="1" dirty="0">
                <a:effectLst/>
                <a:latin typeface="Times New Roman" panose="02020603050405020304" pitchFamily="18" charset="0"/>
                <a:ea typeface="Times New Roman" panose="02020603050405020304" pitchFamily="18" charset="0"/>
                <a:cs typeface="Times New Roman" panose="02020603050405020304" pitchFamily="18" charset="0"/>
              </a:rPr>
              <a:t>DDM Reflections on the Review Process</a:t>
            </a:r>
            <a:br>
              <a:rPr lang="en-ZA" sz="24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ZA" sz="1800" b="1" dirty="0">
              <a:solidFill>
                <a:schemeClr val="dk1"/>
              </a:solidFill>
              <a:latin typeface="Times New Roman" panose="02020603050405020304" pitchFamily="18" charset="0"/>
              <a:cs typeface="Times New Roman" panose="02020603050405020304" pitchFamily="18" charset="0"/>
            </a:endParaRPr>
          </a:p>
        </p:txBody>
      </p:sp>
      <p:sp>
        <p:nvSpPr>
          <p:cNvPr id="2" name="Content Placeholder 2">
            <a:extLst>
              <a:ext uri="{FF2B5EF4-FFF2-40B4-BE49-F238E27FC236}">
                <a16:creationId xmlns:a16="http://schemas.microsoft.com/office/drawing/2014/main" id="{C3303160-8119-DE28-9F62-BF4839DBB7DA}"/>
              </a:ext>
            </a:extLst>
          </p:cNvPr>
          <p:cNvSpPr txBox="1">
            <a:spLocks/>
          </p:cNvSpPr>
          <p:nvPr/>
        </p:nvSpPr>
        <p:spPr>
          <a:xfrm>
            <a:off x="682388" y="1924333"/>
            <a:ext cx="10619664" cy="36030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70000"/>
              </a:lnSpc>
            </a:pPr>
            <a:endParaRPr lang="en-GB" sz="2000" b="0" i="0" u="none" strike="noStrike" baseline="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753E2C3-8A06-D3E6-09CD-1A8B2214AEDB}"/>
              </a:ext>
            </a:extLst>
          </p:cNvPr>
          <p:cNvSpPr txBox="1"/>
          <p:nvPr/>
        </p:nvSpPr>
        <p:spPr>
          <a:xfrm>
            <a:off x="603345" y="1732022"/>
            <a:ext cx="10278470" cy="4356962"/>
          </a:xfrm>
          <a:prstGeom prst="rect">
            <a:avLst/>
          </a:prstGeom>
          <a:noFill/>
        </p:spPr>
        <p:txBody>
          <a:bodyPr wrap="square">
            <a:spAutoFit/>
          </a:bodyPr>
          <a:lstStyle/>
          <a:p>
            <a:endParaRPr lang="en-ZA" sz="1600" b="1" i="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q"/>
              <a:defRPr/>
            </a:pPr>
            <a:r>
              <a:rPr lang="en-ZA" sz="1600" dirty="0">
                <a:latin typeface="Times New Roman" panose="02020603050405020304" pitchFamily="18" charset="0"/>
                <a:cs typeface="Times New Roman" panose="02020603050405020304" pitchFamily="18" charset="0"/>
              </a:rPr>
              <a:t>EC-COGTA and OTP facilitates the process and content review process.</a:t>
            </a:r>
          </a:p>
          <a:p>
            <a:pPr marL="342900" indent="-342900" algn="just">
              <a:lnSpc>
                <a:spcPct val="150000"/>
              </a:lnSpc>
              <a:buFont typeface="Wingdings" panose="05000000000000000000" pitchFamily="2" charset="2"/>
              <a:buChar char="q"/>
              <a:defRPr/>
            </a:pPr>
            <a:r>
              <a:rPr lang="en-ZA" sz="1600" dirty="0">
                <a:latin typeface="Times New Roman" panose="02020603050405020304" pitchFamily="18" charset="0"/>
                <a:cs typeface="Times New Roman" panose="02020603050405020304" pitchFamily="18" charset="0"/>
              </a:rPr>
              <a:t>The ADM DDM Technical Structure has been established in line with Circular 10 of 2022 on review of One Plans. </a:t>
            </a:r>
          </a:p>
          <a:p>
            <a:pPr marL="342900" indent="-342900" algn="just">
              <a:lnSpc>
                <a:spcPct val="150000"/>
              </a:lnSpc>
              <a:buFont typeface="Wingdings" panose="05000000000000000000" pitchFamily="2" charset="2"/>
              <a:buChar char="q"/>
              <a:defRPr/>
            </a:pPr>
            <a:r>
              <a:rPr lang="en-ZA" sz="1600" dirty="0">
                <a:latin typeface="Times New Roman" panose="02020603050405020304" pitchFamily="18" charset="0"/>
                <a:cs typeface="Times New Roman" panose="02020603050405020304" pitchFamily="18" charset="0"/>
              </a:rPr>
              <a:t>ADM DDM Technical Structure was convened on the 25 October 2022 and 3</a:t>
            </a:r>
            <a:r>
              <a:rPr lang="en-ZA" sz="1600" baseline="30000" dirty="0">
                <a:latin typeface="Times New Roman" panose="02020603050405020304" pitchFamily="18" charset="0"/>
                <a:cs typeface="Times New Roman" panose="02020603050405020304" pitchFamily="18" charset="0"/>
              </a:rPr>
              <a:t>rd</a:t>
            </a:r>
            <a:r>
              <a:rPr lang="en-ZA" sz="1600" dirty="0">
                <a:latin typeface="Times New Roman" panose="02020603050405020304" pitchFamily="18" charset="0"/>
                <a:cs typeface="Times New Roman" panose="02020603050405020304" pitchFamily="18" charset="0"/>
              </a:rPr>
              <a:t> November 2022.</a:t>
            </a:r>
          </a:p>
          <a:p>
            <a:pPr marL="342900" indent="-342900" algn="just">
              <a:lnSpc>
                <a:spcPct val="150000"/>
              </a:lnSpc>
              <a:buFont typeface="Wingdings" panose="05000000000000000000" pitchFamily="2" charset="2"/>
              <a:buChar char="q"/>
              <a:defRPr/>
            </a:pPr>
            <a:r>
              <a:rPr lang="en-ZA" sz="1600" dirty="0">
                <a:latin typeface="Times New Roman" panose="02020603050405020304" pitchFamily="18" charset="0"/>
                <a:cs typeface="Times New Roman" panose="02020603050405020304" pitchFamily="18" charset="0"/>
              </a:rPr>
              <a:t>Information gathering tools to close the One Plan Gap were distributed to all sector departments in all three spheres of government including the District and the local municipalities. </a:t>
            </a:r>
          </a:p>
          <a:p>
            <a:pPr marL="342900" indent="-342900" algn="just">
              <a:lnSpc>
                <a:spcPct val="150000"/>
              </a:lnSpc>
              <a:buFont typeface="Wingdings" panose="05000000000000000000" pitchFamily="2" charset="2"/>
              <a:buChar char="q"/>
              <a:defRPr/>
            </a:pPr>
            <a:r>
              <a:rPr lang="en-ZA" sz="1600" dirty="0">
                <a:latin typeface="Times New Roman" panose="02020603050405020304" pitchFamily="18" charset="0"/>
                <a:ea typeface="Calibri" panose="020F0502020204030204" pitchFamily="34" charset="0"/>
                <a:cs typeface="Times New Roman" panose="02020603050405020304" pitchFamily="18" charset="0"/>
              </a:rPr>
              <a:t>Finalization of DDM One Plan review is earmarked for 30</a:t>
            </a:r>
            <a:r>
              <a:rPr lang="en-ZA" sz="16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ZA" sz="1600" dirty="0">
                <a:latin typeface="Times New Roman" panose="02020603050405020304" pitchFamily="18" charset="0"/>
                <a:ea typeface="Calibri" panose="020F0502020204030204" pitchFamily="34" charset="0"/>
                <a:cs typeface="Times New Roman" panose="02020603050405020304" pitchFamily="18" charset="0"/>
              </a:rPr>
              <a:t> November 2022.  </a:t>
            </a:r>
          </a:p>
          <a:p>
            <a:pPr marL="342900" indent="-342900" algn="just">
              <a:lnSpc>
                <a:spcPct val="150000"/>
              </a:lnSpc>
              <a:buFont typeface="Wingdings" panose="05000000000000000000" pitchFamily="2" charset="2"/>
              <a:buChar char="q"/>
              <a:defRPr/>
            </a:pPr>
            <a:r>
              <a:rPr lang="en-ZA" sz="1600" dirty="0">
                <a:latin typeface="Times New Roman" panose="02020603050405020304" pitchFamily="18" charset="0"/>
                <a:ea typeface="Calibri" panose="020F0502020204030204" pitchFamily="34" charset="0"/>
                <a:cs typeface="Times New Roman" panose="02020603050405020304" pitchFamily="18" charset="0"/>
              </a:rPr>
              <a:t> On the 7</a:t>
            </a:r>
            <a:r>
              <a:rPr lang="en-ZA" sz="16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ZA" sz="1600" dirty="0">
                <a:latin typeface="Times New Roman" panose="02020603050405020304" pitchFamily="18" charset="0"/>
                <a:ea typeface="Calibri" panose="020F0502020204030204" pitchFamily="34" charset="0"/>
                <a:cs typeface="Times New Roman" panose="02020603050405020304" pitchFamily="18" charset="0"/>
              </a:rPr>
              <a:t> November 2022, the National DDM National Political Champion Nkosi </a:t>
            </a:r>
            <a:r>
              <a:rPr lang="en-ZA" sz="1600" dirty="0" err="1">
                <a:latin typeface="Times New Roman" panose="02020603050405020304" pitchFamily="18" charset="0"/>
                <a:ea typeface="Calibri" panose="020F0502020204030204" pitchFamily="34" charset="0"/>
                <a:cs typeface="Times New Roman" panose="02020603050405020304" pitchFamily="18" charset="0"/>
              </a:rPr>
              <a:t>Phathekile</a:t>
            </a:r>
            <a:r>
              <a:rPr lang="en-ZA" sz="1600" dirty="0">
                <a:latin typeface="Times New Roman" panose="02020603050405020304" pitchFamily="18" charset="0"/>
                <a:ea typeface="Calibri" panose="020F0502020204030204" pitchFamily="34" charset="0"/>
                <a:cs typeface="Times New Roman" panose="02020603050405020304" pitchFamily="18" charset="0"/>
              </a:rPr>
              <a:t> </a:t>
            </a:r>
            <a:r>
              <a:rPr lang="en-ZA" sz="1600" dirty="0" err="1">
                <a:latin typeface="Times New Roman" panose="02020603050405020304" pitchFamily="18" charset="0"/>
                <a:ea typeface="Calibri" panose="020F0502020204030204" pitchFamily="34" charset="0"/>
                <a:cs typeface="Times New Roman" panose="02020603050405020304" pitchFamily="18" charset="0"/>
              </a:rPr>
              <a:t>Holomisa</a:t>
            </a:r>
            <a:r>
              <a:rPr lang="en-ZA" sz="1600" dirty="0">
                <a:latin typeface="Times New Roman" panose="02020603050405020304" pitchFamily="18" charset="0"/>
                <a:ea typeface="Calibri" panose="020F0502020204030204" pitchFamily="34" charset="0"/>
                <a:cs typeface="Times New Roman" panose="02020603050405020304" pitchFamily="18" charset="0"/>
              </a:rPr>
              <a:t> conducted a DDM oversight visit and raised the concern of instabilities in the District that result in non-sitting of the DDM meetings.</a:t>
            </a:r>
          </a:p>
          <a:p>
            <a:pPr marL="342900" indent="-342900" algn="just">
              <a:lnSpc>
                <a:spcPct val="150000"/>
              </a:lnSpc>
              <a:buFont typeface="Wingdings" panose="05000000000000000000" pitchFamily="2" charset="2"/>
              <a:buChar char="q"/>
              <a:defRPr/>
            </a:pPr>
            <a:r>
              <a:rPr lang="en-ZA" sz="1600" dirty="0">
                <a:latin typeface="Times New Roman" panose="02020603050405020304" pitchFamily="18" charset="0"/>
                <a:ea typeface="Calibri" panose="020F0502020204030204" pitchFamily="34" charset="0"/>
                <a:cs typeface="Times New Roman" panose="02020603050405020304" pitchFamily="18" charset="0"/>
              </a:rPr>
              <a:t>The purpose of the National Champion oversight meeting was to support the One Plan review. </a:t>
            </a:r>
          </a:p>
          <a:p>
            <a:pPr lvl="1" algn="just">
              <a:lnSpc>
                <a:spcPct val="150000"/>
              </a:lnSpc>
              <a:defRPr/>
            </a:pPr>
            <a:endParaRPr lang="en-ZA"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00570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114233"/>
            <a:ext cx="12192000" cy="6858000"/>
          </a:xfrm>
          <a:solidFill>
            <a:srgbClr val="D1B681"/>
          </a:solidFill>
        </p:spPr>
      </p:pic>
      <p:sp>
        <p:nvSpPr>
          <p:cNvPr id="12" name="Title 11">
            <a:extLst>
              <a:ext uri="{FF2B5EF4-FFF2-40B4-BE49-F238E27FC236}">
                <a16:creationId xmlns:a16="http://schemas.microsoft.com/office/drawing/2014/main" id="{F4DF42EB-84D9-453C-9B3A-81960883C92D}"/>
              </a:ext>
            </a:extLst>
          </p:cNvPr>
          <p:cNvSpPr>
            <a:spLocks noGrp="1"/>
          </p:cNvSpPr>
          <p:nvPr>
            <p:ph type="title"/>
          </p:nvPr>
        </p:nvSpPr>
        <p:spPr>
          <a:xfrm>
            <a:off x="3138985" y="312496"/>
            <a:ext cx="8893358" cy="1018162"/>
          </a:xfrm>
          <a:solidFill>
            <a:srgbClr val="D1B681"/>
          </a:solidFill>
        </p:spPr>
        <p:txBody>
          <a:bodyPr>
            <a:normAutofit/>
          </a:bodyPr>
          <a:lstStyle/>
          <a:p>
            <a:pPr algn="ctr"/>
            <a:r>
              <a:rPr lang="en-ZA" sz="2400" b="1" dirty="0">
                <a:effectLst/>
                <a:latin typeface="Times New Roman" panose="02020603050405020304" pitchFamily="18" charset="0"/>
                <a:ea typeface="Times New Roman" panose="02020603050405020304" pitchFamily="18" charset="0"/>
                <a:cs typeface="Times New Roman" panose="02020603050405020304" pitchFamily="18" charset="0"/>
              </a:rPr>
              <a:t>DDM Reflections on the Review Process</a:t>
            </a:r>
            <a:br>
              <a:rPr lang="en-ZA" sz="24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ZA" sz="1800" b="1" dirty="0">
              <a:solidFill>
                <a:schemeClr val="dk1"/>
              </a:solidFill>
              <a:latin typeface="Times New Roman" panose="02020603050405020304" pitchFamily="18" charset="0"/>
              <a:cs typeface="Times New Roman" panose="02020603050405020304" pitchFamily="18" charset="0"/>
            </a:endParaRPr>
          </a:p>
        </p:txBody>
      </p:sp>
      <p:sp>
        <p:nvSpPr>
          <p:cNvPr id="2" name="Content Placeholder 2">
            <a:extLst>
              <a:ext uri="{FF2B5EF4-FFF2-40B4-BE49-F238E27FC236}">
                <a16:creationId xmlns:a16="http://schemas.microsoft.com/office/drawing/2014/main" id="{C3303160-8119-DE28-9F62-BF4839DBB7DA}"/>
              </a:ext>
            </a:extLst>
          </p:cNvPr>
          <p:cNvSpPr txBox="1">
            <a:spLocks/>
          </p:cNvSpPr>
          <p:nvPr/>
        </p:nvSpPr>
        <p:spPr>
          <a:xfrm>
            <a:off x="682388" y="1924333"/>
            <a:ext cx="10619664" cy="36030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70000"/>
              </a:lnSpc>
            </a:pPr>
            <a:endParaRPr lang="en-GB" sz="2000" b="0" i="0" u="none" strike="noStrike" baseline="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753E2C3-8A06-D3E6-09CD-1A8B2214AEDB}"/>
              </a:ext>
            </a:extLst>
          </p:cNvPr>
          <p:cNvSpPr txBox="1"/>
          <p:nvPr/>
        </p:nvSpPr>
        <p:spPr>
          <a:xfrm>
            <a:off x="378021" y="2026694"/>
            <a:ext cx="11045588" cy="3618298"/>
          </a:xfrm>
          <a:prstGeom prst="rect">
            <a:avLst/>
          </a:prstGeom>
          <a:noFill/>
        </p:spPr>
        <p:txBody>
          <a:bodyPr wrap="square">
            <a:spAutoFit/>
          </a:bodyPr>
          <a:lstStyle/>
          <a:p>
            <a:endParaRPr lang="en-ZA" sz="1600" b="1" i="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q"/>
              <a:defRPr/>
            </a:pPr>
            <a:r>
              <a:rPr lang="en-ZA" sz="1600" dirty="0">
                <a:latin typeface="Times New Roman" panose="02020603050405020304" pitchFamily="18" charset="0"/>
                <a:ea typeface="Calibri" panose="020F0502020204030204" pitchFamily="34" charset="0"/>
                <a:cs typeface="Times New Roman" panose="02020603050405020304" pitchFamily="18" charset="0"/>
              </a:rPr>
              <a:t>On Service Delivery Matters raised during the National Political Champion DDM oversight visit, Deputy Minister committed to engage National Department of Transport to respond to roads.</a:t>
            </a:r>
          </a:p>
          <a:p>
            <a:pPr marL="342900" indent="-342900" algn="just">
              <a:lnSpc>
                <a:spcPct val="150000"/>
              </a:lnSpc>
              <a:buFont typeface="Wingdings" panose="05000000000000000000" pitchFamily="2" charset="2"/>
              <a:buChar char="q"/>
              <a:defRPr/>
            </a:pPr>
            <a:r>
              <a:rPr lang="en-ZA" sz="1600" dirty="0">
                <a:latin typeface="Times New Roman" panose="02020603050405020304" pitchFamily="18" charset="0"/>
                <a:ea typeface="Calibri" panose="020F0502020204030204" pitchFamily="34" charset="0"/>
                <a:cs typeface="Times New Roman" panose="02020603050405020304" pitchFamily="18" charset="0"/>
              </a:rPr>
              <a:t>The National Champions committed to engage the National Sphere of government to cooperate and support the review of </a:t>
            </a:r>
            <a:r>
              <a:rPr lang="en-ZA" sz="1600" dirty="0" err="1">
                <a:latin typeface="Times New Roman" panose="02020603050405020304" pitchFamily="18" charset="0"/>
                <a:ea typeface="Calibri" panose="020F0502020204030204" pitchFamily="34" charset="0"/>
                <a:cs typeface="Times New Roman" panose="02020603050405020304" pitchFamily="18" charset="0"/>
              </a:rPr>
              <a:t>Amathole</a:t>
            </a:r>
            <a:r>
              <a:rPr lang="en-ZA" sz="1600" dirty="0">
                <a:latin typeface="Times New Roman" panose="02020603050405020304" pitchFamily="18" charset="0"/>
                <a:ea typeface="Calibri" panose="020F0502020204030204" pitchFamily="34" charset="0"/>
                <a:cs typeface="Times New Roman" panose="02020603050405020304" pitchFamily="18" charset="0"/>
              </a:rPr>
              <a:t> District One Plan and other service delivery challenges highlighted during the visit. </a:t>
            </a:r>
          </a:p>
          <a:p>
            <a:pPr marL="342900" indent="-342900" algn="just">
              <a:lnSpc>
                <a:spcPct val="150000"/>
              </a:lnSpc>
              <a:buFont typeface="Wingdings" panose="05000000000000000000" pitchFamily="2" charset="2"/>
              <a:buChar char="q"/>
              <a:defRPr/>
            </a:pPr>
            <a:r>
              <a:rPr lang="en-ZA" sz="1600" dirty="0">
                <a:latin typeface="Times New Roman" panose="02020603050405020304" pitchFamily="18" charset="0"/>
                <a:ea typeface="Calibri" panose="020F0502020204030204" pitchFamily="34" charset="0"/>
                <a:cs typeface="Times New Roman" panose="02020603050405020304" pitchFamily="18" charset="0"/>
              </a:rPr>
              <a:t>Department of Justice and Correctional Services committed to support </a:t>
            </a:r>
            <a:r>
              <a:rPr lang="en-ZA" sz="1600" dirty="0" err="1">
                <a:latin typeface="Times New Roman" panose="02020603050405020304" pitchFamily="18" charset="0"/>
                <a:ea typeface="Calibri" panose="020F0502020204030204" pitchFamily="34" charset="0"/>
                <a:cs typeface="Times New Roman" panose="02020603050405020304" pitchFamily="18" charset="0"/>
              </a:rPr>
              <a:t>Amathole</a:t>
            </a:r>
            <a:r>
              <a:rPr lang="en-ZA" sz="1600" dirty="0">
                <a:latin typeface="Times New Roman" panose="02020603050405020304" pitchFamily="18" charset="0"/>
                <a:ea typeface="Calibri" panose="020F0502020204030204" pitchFamily="34" charset="0"/>
                <a:cs typeface="Times New Roman" panose="02020603050405020304" pitchFamily="18" charset="0"/>
              </a:rPr>
              <a:t> District in the context of DDM. </a:t>
            </a:r>
          </a:p>
          <a:p>
            <a:pPr marL="342900" indent="-342900" algn="just">
              <a:lnSpc>
                <a:spcPct val="150000"/>
              </a:lnSpc>
              <a:buFont typeface="Wingdings" panose="05000000000000000000" pitchFamily="2" charset="2"/>
              <a:buChar char="q"/>
              <a:defRPr/>
            </a:pPr>
            <a:r>
              <a:rPr lang="en-ZA" sz="1600" dirty="0">
                <a:latin typeface="Times New Roman" panose="02020603050405020304" pitchFamily="18" charset="0"/>
                <a:ea typeface="Calibri" panose="020F0502020204030204" pitchFamily="34" charset="0"/>
                <a:cs typeface="Times New Roman" panose="02020603050405020304" pitchFamily="18" charset="0"/>
              </a:rPr>
              <a:t>COGTA-EC and OTP plans to facilitate and c</a:t>
            </a:r>
            <a:r>
              <a:rPr lang="en-ZA" sz="1600" b="0" dirty="0">
                <a:solidFill>
                  <a:schemeClr val="tx1"/>
                </a:solidFill>
                <a:effectLst/>
                <a:latin typeface="Times New Roman" panose="02020603050405020304" pitchFamily="18" charset="0"/>
                <a:cs typeface="Times New Roman" panose="02020603050405020304" pitchFamily="18" charset="0"/>
              </a:rPr>
              <a:t>onvene a District Political IGR Structure Session (all Political Champions) for endorsement of the One Plans.</a:t>
            </a:r>
          </a:p>
          <a:p>
            <a:pPr marL="342900" indent="-342900" algn="just">
              <a:lnSpc>
                <a:spcPct val="150000"/>
              </a:lnSpc>
              <a:buFont typeface="Wingdings" panose="05000000000000000000" pitchFamily="2" charset="2"/>
              <a:buChar char="q"/>
              <a:defRPr/>
            </a:pPr>
            <a:r>
              <a:rPr lang="en-ZA" sz="1600" dirty="0">
                <a:latin typeface="Times New Roman" panose="02020603050405020304" pitchFamily="18" charset="0"/>
                <a:ea typeface="Calibri" panose="020F0502020204030204" pitchFamily="34" charset="0"/>
                <a:cs typeface="Times New Roman" panose="02020603050405020304" pitchFamily="18" charset="0"/>
              </a:rPr>
              <a:t>The District committed to give the Province a date for the </a:t>
            </a:r>
            <a:r>
              <a:rPr lang="en-ZA" sz="1600" b="0" dirty="0">
                <a:solidFill>
                  <a:schemeClr val="tx1"/>
                </a:solidFill>
                <a:effectLst/>
                <a:latin typeface="Times New Roman" panose="02020603050405020304" pitchFamily="18" charset="0"/>
                <a:cs typeface="Times New Roman" panose="02020603050405020304" pitchFamily="18" charset="0"/>
              </a:rPr>
              <a:t>District Political IGR Structure Session </a:t>
            </a:r>
            <a:endParaRPr lang="en-ZA" sz="1600" dirty="0">
              <a:latin typeface="Times New Roman" panose="02020603050405020304" pitchFamily="18" charset="0"/>
              <a:ea typeface="Calibri" panose="020F0502020204030204" pitchFamily="34" charset="0"/>
              <a:cs typeface="Times New Roman" panose="02020603050405020304" pitchFamily="18" charset="0"/>
            </a:endParaRPr>
          </a:p>
          <a:p>
            <a:pPr lvl="1" algn="just">
              <a:lnSpc>
                <a:spcPct val="150000"/>
              </a:lnSpc>
              <a:defRPr/>
            </a:pPr>
            <a:endParaRPr lang="en-ZA"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6062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19336" y="0"/>
            <a:ext cx="11953328" cy="6858000"/>
          </a:xfrm>
        </p:spPr>
      </p:pic>
      <p:sp>
        <p:nvSpPr>
          <p:cNvPr id="3" name="TextBox 2"/>
          <p:cNvSpPr txBox="1"/>
          <p:nvPr/>
        </p:nvSpPr>
        <p:spPr>
          <a:xfrm>
            <a:off x="3431704" y="2420890"/>
            <a:ext cx="4896544" cy="646331"/>
          </a:xfrm>
          <a:prstGeom prst="rect">
            <a:avLst/>
          </a:prstGeom>
          <a:solidFill>
            <a:srgbClr val="D1B681"/>
          </a:solid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THANK YOU </a:t>
            </a:r>
          </a:p>
        </p:txBody>
      </p:sp>
    </p:spTree>
    <p:extLst>
      <p:ext uri="{BB962C8B-B14F-4D97-AF65-F5344CB8AC3E}">
        <p14:creationId xmlns:p14="http://schemas.microsoft.com/office/powerpoint/2010/main" val="392620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 y="0"/>
            <a:ext cx="12156013" cy="6758608"/>
          </a:xfrm>
        </p:spPr>
      </p:pic>
      <p:sp>
        <p:nvSpPr>
          <p:cNvPr id="2" name="Title 1"/>
          <p:cNvSpPr>
            <a:spLocks noGrp="1"/>
          </p:cNvSpPr>
          <p:nvPr>
            <p:ph type="title"/>
          </p:nvPr>
        </p:nvSpPr>
        <p:spPr>
          <a:xfrm>
            <a:off x="4924317" y="18902"/>
            <a:ext cx="7231696" cy="998639"/>
          </a:xfrm>
          <a:solidFill>
            <a:srgbClr val="D1B681"/>
          </a:solidFill>
        </p:spPr>
        <p:txBody>
          <a:bodyPr>
            <a:normAutofit/>
          </a:bodyPr>
          <a:lstStyle/>
          <a:p>
            <a:r>
              <a:rPr lang="en-ZA" sz="2200" b="1" dirty="0">
                <a:latin typeface="Times New Roman" panose="02020603050405020304" pitchFamily="18" charset="0"/>
                <a:cs typeface="Times New Roman" panose="02020603050405020304" pitchFamily="18" charset="0"/>
              </a:rPr>
              <a:t>AMATHOLE DISTRICT AREA</a:t>
            </a:r>
          </a:p>
        </p:txBody>
      </p:sp>
      <p:sp>
        <p:nvSpPr>
          <p:cNvPr id="3" name="AutoShape 2">
            <a:extLst>
              <a:ext uri="{FF2B5EF4-FFF2-40B4-BE49-F238E27FC236}">
                <a16:creationId xmlns:a16="http://schemas.microsoft.com/office/drawing/2014/main" id="{6CFE0E34-5223-ABF8-38CF-DD305A475E7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377">
              <a:defRPr/>
            </a:pPr>
            <a:endParaRPr lang="en-GB">
              <a:solidFill>
                <a:prstClr val="black"/>
              </a:solidFill>
              <a:latin typeface="Calibri"/>
            </a:endParaRPr>
          </a:p>
        </p:txBody>
      </p:sp>
      <p:sp>
        <p:nvSpPr>
          <p:cNvPr id="8" name="TextBox 7">
            <a:extLst>
              <a:ext uri="{FF2B5EF4-FFF2-40B4-BE49-F238E27FC236}">
                <a16:creationId xmlns:a16="http://schemas.microsoft.com/office/drawing/2014/main" id="{962D6215-8B8A-772E-A366-4980551C5314}"/>
              </a:ext>
            </a:extLst>
          </p:cNvPr>
          <p:cNvSpPr txBox="1">
            <a:spLocks noGrp="1" noRot="1" noMove="1" noResize="1" noEditPoints="1" noAdjustHandles="1" noChangeArrowheads="1" noChangeShapeType="1"/>
          </p:cNvSpPr>
          <p:nvPr/>
        </p:nvSpPr>
        <p:spPr>
          <a:xfrm>
            <a:off x="191344" y="1268762"/>
            <a:ext cx="6264696" cy="4401205"/>
          </a:xfrm>
          <a:prstGeom prst="rect">
            <a:avLst/>
          </a:prstGeom>
          <a:noFill/>
        </p:spPr>
        <p:txBody>
          <a:bodyPr wrap="square">
            <a:spAutoFit/>
          </a:bodyPr>
          <a:lstStyle/>
          <a:p>
            <a:pPr algn="just"/>
            <a:r>
              <a:rPr lang="en-GB" sz="1400" b="1" dirty="0">
                <a:latin typeface="Times New Roman" panose="02020603050405020304" pitchFamily="18" charset="0"/>
                <a:cs typeface="Times New Roman" panose="02020603050405020304" pitchFamily="18" charset="0"/>
              </a:rPr>
              <a:t>MDB code: DC12</a:t>
            </a:r>
          </a:p>
          <a:p>
            <a:pPr algn="just"/>
            <a:r>
              <a:rPr lang="en-GB" sz="1400" dirty="0">
                <a:latin typeface="Times New Roman" panose="02020603050405020304" pitchFamily="18" charset="0"/>
                <a:cs typeface="Times New Roman" panose="02020603050405020304" pitchFamily="18" charset="0"/>
              </a:rPr>
              <a:t>Description: The </a:t>
            </a:r>
            <a:r>
              <a:rPr lang="en-GB" sz="1400" dirty="0" err="1">
                <a:latin typeface="Times New Roman" panose="02020603050405020304" pitchFamily="18" charset="0"/>
                <a:cs typeface="Times New Roman" panose="02020603050405020304" pitchFamily="18" charset="0"/>
              </a:rPr>
              <a:t>Amathole</a:t>
            </a:r>
            <a:r>
              <a:rPr lang="en-GB" sz="1400" dirty="0">
                <a:latin typeface="Times New Roman" panose="02020603050405020304" pitchFamily="18" charset="0"/>
                <a:cs typeface="Times New Roman" panose="02020603050405020304" pitchFamily="18" charset="0"/>
              </a:rPr>
              <a:t> District Municipality is a Category C municipality situated in the central part of the Eastern Cape. It stretches along the Sunshine Coast from the Fish River Mouth and along the Eastern Seaboard to just south of Hole in the Wall along the Wild Coast. It is bordered to the north by the </a:t>
            </a:r>
            <a:r>
              <a:rPr lang="en-GB" sz="1400" dirty="0" err="1">
                <a:latin typeface="Times New Roman" panose="02020603050405020304" pitchFamily="18" charset="0"/>
                <a:cs typeface="Times New Roman" panose="02020603050405020304" pitchFamily="18" charset="0"/>
              </a:rPr>
              <a:t>Amathole</a:t>
            </a:r>
            <a:r>
              <a:rPr lang="en-GB" sz="1400" dirty="0">
                <a:latin typeface="Times New Roman" panose="02020603050405020304" pitchFamily="18" charset="0"/>
                <a:cs typeface="Times New Roman" panose="02020603050405020304" pitchFamily="18" charset="0"/>
              </a:rPr>
              <a:t> Mountain Range. </a:t>
            </a:r>
            <a:r>
              <a:rPr lang="en-GB" sz="1400" b="1" dirty="0">
                <a:latin typeface="Times New Roman" panose="02020603050405020304" pitchFamily="18" charset="0"/>
                <a:cs typeface="Times New Roman" panose="02020603050405020304" pitchFamily="18" charset="0"/>
              </a:rPr>
              <a:t>The municipality is comprised of six local municipalities: </a:t>
            </a:r>
            <a:r>
              <a:rPr lang="en-GB" sz="1400" b="1" dirty="0" err="1">
                <a:latin typeface="Times New Roman" panose="02020603050405020304" pitchFamily="18" charset="0"/>
                <a:cs typeface="Times New Roman" panose="02020603050405020304" pitchFamily="18" charset="0"/>
              </a:rPr>
              <a:t>Mbhashe</a:t>
            </a:r>
            <a:r>
              <a:rPr lang="en-GB" sz="1400" b="1" dirty="0">
                <a:latin typeface="Times New Roman" panose="02020603050405020304" pitchFamily="18" charset="0"/>
                <a:cs typeface="Times New Roman" panose="02020603050405020304" pitchFamily="18" charset="0"/>
              </a:rPr>
              <a:t>, </a:t>
            </a:r>
            <a:r>
              <a:rPr lang="en-GB" sz="1400" b="1" dirty="0" err="1">
                <a:latin typeface="Times New Roman" panose="02020603050405020304" pitchFamily="18" charset="0"/>
                <a:cs typeface="Times New Roman" panose="02020603050405020304" pitchFamily="18" charset="0"/>
              </a:rPr>
              <a:t>Mnquma</a:t>
            </a:r>
            <a:r>
              <a:rPr lang="en-GB" sz="1400" b="1" dirty="0">
                <a:latin typeface="Times New Roman" panose="02020603050405020304" pitchFamily="18" charset="0"/>
                <a:cs typeface="Times New Roman" panose="02020603050405020304" pitchFamily="18" charset="0"/>
              </a:rPr>
              <a:t>, Great Kei, </a:t>
            </a:r>
            <a:r>
              <a:rPr lang="en-GB" sz="1400" b="1" dirty="0" err="1">
                <a:latin typeface="Times New Roman" panose="02020603050405020304" pitchFamily="18" charset="0"/>
                <a:cs typeface="Times New Roman" panose="02020603050405020304" pitchFamily="18" charset="0"/>
              </a:rPr>
              <a:t>Amahlathi</a:t>
            </a:r>
            <a:r>
              <a:rPr lang="en-GB" sz="1400" b="1" dirty="0">
                <a:latin typeface="Times New Roman" panose="02020603050405020304" pitchFamily="18" charset="0"/>
                <a:cs typeface="Times New Roman" panose="02020603050405020304" pitchFamily="18" charset="0"/>
              </a:rPr>
              <a:t>, </a:t>
            </a:r>
            <a:r>
              <a:rPr lang="en-GB" sz="1400" b="1" dirty="0" err="1">
                <a:latin typeface="Times New Roman" panose="02020603050405020304" pitchFamily="18" charset="0"/>
                <a:cs typeface="Times New Roman" panose="02020603050405020304" pitchFamily="18" charset="0"/>
              </a:rPr>
              <a:t>Ngqushwa</a:t>
            </a:r>
            <a:r>
              <a:rPr lang="en-GB" sz="1400" b="1" dirty="0">
                <a:latin typeface="Times New Roman" panose="02020603050405020304" pitchFamily="18" charset="0"/>
                <a:cs typeface="Times New Roman" panose="02020603050405020304" pitchFamily="18" charset="0"/>
              </a:rPr>
              <a:t> and Raymond Mhlaba.</a:t>
            </a:r>
          </a:p>
          <a:p>
            <a:pPr algn="just"/>
            <a:endParaRPr lang="en-GB" sz="1400" b="1" dirty="0">
              <a:latin typeface="Times New Roman" panose="02020603050405020304" pitchFamily="18" charset="0"/>
              <a:cs typeface="Times New Roman" panose="02020603050405020304" pitchFamily="18" charset="0"/>
            </a:endParaRPr>
          </a:p>
          <a:p>
            <a:pPr algn="just"/>
            <a:r>
              <a:rPr lang="en-GB" sz="1400" dirty="0">
                <a:latin typeface="Times New Roman" panose="02020603050405020304" pitchFamily="18" charset="0"/>
                <a:cs typeface="Times New Roman" panose="02020603050405020304" pitchFamily="18" charset="0"/>
              </a:rPr>
              <a:t>Four heritage routes have been developed that are named after Xhosa kings and heroes. They are the </a:t>
            </a:r>
            <a:r>
              <a:rPr lang="en-GB" sz="1400" dirty="0" err="1">
                <a:latin typeface="Times New Roman" panose="02020603050405020304" pitchFamily="18" charset="0"/>
                <a:cs typeface="Times New Roman" panose="02020603050405020304" pitchFamily="18" charset="0"/>
              </a:rPr>
              <a:t>Maqoma</a:t>
            </a:r>
            <a:r>
              <a:rPr lang="en-GB" sz="1400" dirty="0">
                <a:latin typeface="Times New Roman" panose="02020603050405020304" pitchFamily="18" charset="0"/>
                <a:cs typeface="Times New Roman" panose="02020603050405020304" pitchFamily="18" charset="0"/>
              </a:rPr>
              <a:t> Route, the Makana Route, the Sandile Route and the </a:t>
            </a:r>
            <a:r>
              <a:rPr lang="en-GB" sz="1400" dirty="0" err="1">
                <a:latin typeface="Times New Roman" panose="02020603050405020304" pitchFamily="18" charset="0"/>
                <a:cs typeface="Times New Roman" panose="02020603050405020304" pitchFamily="18" charset="0"/>
              </a:rPr>
              <a:t>Phalo</a:t>
            </a:r>
            <a:r>
              <a:rPr lang="en-GB" sz="1400" dirty="0">
                <a:latin typeface="Times New Roman" panose="02020603050405020304" pitchFamily="18" charset="0"/>
                <a:cs typeface="Times New Roman" panose="02020603050405020304" pitchFamily="18" charset="0"/>
              </a:rPr>
              <a:t> Route. These intertwine with the other tourism routes located within the district, namely the Sunshine Coast Route, the Wild Coast Route, the </a:t>
            </a:r>
            <a:r>
              <a:rPr lang="en-GB" sz="1400" dirty="0" err="1">
                <a:latin typeface="Times New Roman" panose="02020603050405020304" pitchFamily="18" charset="0"/>
                <a:cs typeface="Times New Roman" panose="02020603050405020304" pitchFamily="18" charset="0"/>
              </a:rPr>
              <a:t>Amathole</a:t>
            </a:r>
            <a:r>
              <a:rPr lang="en-GB" sz="1400" dirty="0">
                <a:latin typeface="Times New Roman" panose="02020603050405020304" pitchFamily="18" charset="0"/>
                <a:cs typeface="Times New Roman" panose="02020603050405020304" pitchFamily="18" charset="0"/>
              </a:rPr>
              <a:t> Mountain Escape Route and the Friendly N6 Route.</a:t>
            </a:r>
          </a:p>
          <a:p>
            <a:pPr algn="just"/>
            <a:r>
              <a:rPr lang="en-GB" sz="1400" b="1" dirty="0">
                <a:latin typeface="Times New Roman" panose="02020603050405020304" pitchFamily="18" charset="0"/>
                <a:cs typeface="Times New Roman" panose="02020603050405020304" pitchFamily="18" charset="0"/>
              </a:rPr>
              <a:t>Area: 21 114km²</a:t>
            </a:r>
          </a:p>
          <a:p>
            <a:pPr algn="just"/>
            <a:r>
              <a:rPr lang="en-GB" sz="1400" dirty="0">
                <a:latin typeface="Times New Roman" panose="02020603050405020304" pitchFamily="18" charset="0"/>
                <a:cs typeface="Times New Roman" panose="02020603050405020304" pitchFamily="18" charset="0"/>
              </a:rPr>
              <a:t>Cities/Towns: Adelaide, Alice, </a:t>
            </a:r>
            <a:r>
              <a:rPr lang="en-GB" sz="1400" dirty="0" err="1">
                <a:latin typeface="Times New Roman" panose="02020603050405020304" pitchFamily="18" charset="0"/>
                <a:cs typeface="Times New Roman" panose="02020603050405020304" pitchFamily="18" charset="0"/>
              </a:rPr>
              <a:t>Amatola</a:t>
            </a:r>
            <a:r>
              <a:rPr lang="en-GB" sz="1400" dirty="0">
                <a:latin typeface="Times New Roman" panose="02020603050405020304" pitchFamily="18" charset="0"/>
                <a:cs typeface="Times New Roman" panose="02020603050405020304" pitchFamily="18" charset="0"/>
              </a:rPr>
              <a:t> Coastal, Bedford, Butterworth, Cathcart, Dutywa, </a:t>
            </a:r>
            <a:r>
              <a:rPr lang="en-GB" sz="1400" dirty="0" err="1">
                <a:latin typeface="Times New Roman" panose="02020603050405020304" pitchFamily="18" charset="0"/>
                <a:cs typeface="Times New Roman" panose="02020603050405020304" pitchFamily="18" charset="0"/>
              </a:rPr>
              <a:t>Elliotdale</a:t>
            </a:r>
            <a:r>
              <a:rPr lang="en-GB" sz="1400" dirty="0">
                <a:latin typeface="Times New Roman" panose="02020603050405020304" pitchFamily="18" charset="0"/>
                <a:cs typeface="Times New Roman" panose="02020603050405020304" pitchFamily="18" charset="0"/>
              </a:rPr>
              <a:t>, Fort Beaufort, Hamburg, Hogsback, Kei Mouth, Kei Road, </a:t>
            </a:r>
            <a:r>
              <a:rPr lang="en-GB" sz="1400" dirty="0" err="1">
                <a:latin typeface="Times New Roman" panose="02020603050405020304" pitchFamily="18" charset="0"/>
                <a:cs typeface="Times New Roman" panose="02020603050405020304" pitchFamily="18" charset="0"/>
              </a:rPr>
              <a:t>Keiskammahoek</a:t>
            </a:r>
            <a:r>
              <a:rPr lang="en-GB" sz="1400" dirty="0">
                <a:latin typeface="Times New Roman" panose="02020603050405020304" pitchFamily="18" charset="0"/>
                <a:cs typeface="Times New Roman" panose="02020603050405020304" pitchFamily="18" charset="0"/>
              </a:rPr>
              <a:t>, </a:t>
            </a:r>
            <a:r>
              <a:rPr lang="en-GB" sz="1400" dirty="0" err="1">
                <a:latin typeface="Times New Roman" panose="02020603050405020304" pitchFamily="18" charset="0"/>
                <a:cs typeface="Times New Roman" panose="02020603050405020304" pitchFamily="18" charset="0"/>
              </a:rPr>
              <a:t>Kentani</a:t>
            </a:r>
            <a:r>
              <a:rPr lang="en-GB" sz="1400" dirty="0">
                <a:latin typeface="Times New Roman" panose="02020603050405020304" pitchFamily="18" charset="0"/>
                <a:cs typeface="Times New Roman" panose="02020603050405020304" pitchFamily="18" charset="0"/>
              </a:rPr>
              <a:t>, </a:t>
            </a:r>
            <a:r>
              <a:rPr lang="en-GB" sz="1400" dirty="0" err="1">
                <a:latin typeface="Times New Roman" panose="02020603050405020304" pitchFamily="18" charset="0"/>
                <a:cs typeface="Times New Roman" panose="02020603050405020304" pitchFamily="18" charset="0"/>
              </a:rPr>
              <a:t>Komga</a:t>
            </a:r>
            <a:r>
              <a:rPr lang="en-GB" sz="1400" dirty="0">
                <a:latin typeface="Times New Roman" panose="02020603050405020304" pitchFamily="18" charset="0"/>
                <a:cs typeface="Times New Roman" panose="02020603050405020304" pitchFamily="18" charset="0"/>
              </a:rPr>
              <a:t>, </a:t>
            </a:r>
            <a:r>
              <a:rPr lang="en-GB" sz="1400" dirty="0" err="1">
                <a:latin typeface="Times New Roman" panose="02020603050405020304" pitchFamily="18" charset="0"/>
                <a:cs typeface="Times New Roman" panose="02020603050405020304" pitchFamily="18" charset="0"/>
              </a:rPr>
              <a:t>Middeldrift</a:t>
            </a:r>
            <a:r>
              <a:rPr lang="en-GB" sz="1400" dirty="0">
                <a:latin typeface="Times New Roman" panose="02020603050405020304" pitchFamily="18" charset="0"/>
                <a:cs typeface="Times New Roman" panose="02020603050405020304" pitchFamily="18" charset="0"/>
              </a:rPr>
              <a:t>, Morgan Bay, </a:t>
            </a:r>
            <a:r>
              <a:rPr lang="en-GB" sz="1400" dirty="0" err="1">
                <a:latin typeface="Times New Roman" panose="02020603050405020304" pitchFamily="18" charset="0"/>
                <a:cs typeface="Times New Roman" panose="02020603050405020304" pitchFamily="18" charset="0"/>
              </a:rPr>
              <a:t>Ngqamakhwe</a:t>
            </a:r>
            <a:r>
              <a:rPr lang="en-GB" sz="1400" dirty="0">
                <a:latin typeface="Times New Roman" panose="02020603050405020304" pitchFamily="18" charset="0"/>
                <a:cs typeface="Times New Roman" panose="02020603050405020304" pitchFamily="18" charset="0"/>
              </a:rPr>
              <a:t>, Peddie, Seymore, Stutterheim, </a:t>
            </a:r>
            <a:r>
              <a:rPr lang="en-GB" sz="1400" dirty="0" err="1">
                <a:latin typeface="Times New Roman" panose="02020603050405020304" pitchFamily="18" charset="0"/>
                <a:cs typeface="Times New Roman" panose="02020603050405020304" pitchFamily="18" charset="0"/>
              </a:rPr>
              <a:t>Willowvale</a:t>
            </a:r>
            <a:endParaRPr lang="en-GB" sz="1400" dirty="0">
              <a:latin typeface="Times New Roman" panose="02020603050405020304" pitchFamily="18" charset="0"/>
              <a:cs typeface="Times New Roman" panose="02020603050405020304" pitchFamily="18" charset="0"/>
            </a:endParaRPr>
          </a:p>
          <a:p>
            <a:pPr algn="just"/>
            <a:r>
              <a:rPr lang="en-GB" sz="1400" dirty="0">
                <a:latin typeface="Times New Roman" panose="02020603050405020304" pitchFamily="18" charset="0"/>
                <a:cs typeface="Times New Roman" panose="02020603050405020304" pitchFamily="18" charset="0"/>
              </a:rPr>
              <a:t>Main Economic Sectors: Community services (44%), finance (19%), manufacturing (14%), trade (13%), transport (4%), agriculture (3%), construction (2%)</a:t>
            </a:r>
          </a:p>
        </p:txBody>
      </p:sp>
      <p:pic>
        <p:nvPicPr>
          <p:cNvPr id="11" name="Picture 10">
            <a:extLst>
              <a:ext uri="{FF2B5EF4-FFF2-40B4-BE49-F238E27FC236}">
                <a16:creationId xmlns:a16="http://schemas.microsoft.com/office/drawing/2014/main" id="{23F9FB23-B200-A836-F5DE-1766A1EA174B}"/>
              </a:ext>
            </a:extLst>
          </p:cNvPr>
          <p:cNvPicPr>
            <a:picLocks noGrp="1" noRot="1" noChangeAspect="1" noMove="1" noResize="1" noEditPoints="1" noAdjustHandles="1" noChangeArrowheads="1" noChangeShapeType="1" noCrop="1"/>
          </p:cNvPicPr>
          <p:nvPr/>
        </p:nvPicPr>
        <p:blipFill>
          <a:blip r:embed="rId3"/>
          <a:stretch>
            <a:fillRect/>
          </a:stretch>
        </p:blipFill>
        <p:spPr>
          <a:xfrm>
            <a:off x="6792588" y="1229922"/>
            <a:ext cx="5352752" cy="4694327"/>
          </a:xfrm>
          <a:prstGeom prst="rect">
            <a:avLst/>
          </a:prstGeom>
        </p:spPr>
      </p:pic>
    </p:spTree>
    <p:extLst>
      <p:ext uri="{BB962C8B-B14F-4D97-AF65-F5344CB8AC3E}">
        <p14:creationId xmlns:p14="http://schemas.microsoft.com/office/powerpoint/2010/main" val="4263074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 y="-195308"/>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a:bodyPr>
          <a:lstStyle/>
          <a:p>
            <a:r>
              <a:rPr lang="en-US" altLang="en-US" sz="3200" b="1" dirty="0"/>
              <a:t>BACKGROUND</a:t>
            </a:r>
            <a:endParaRPr lang="en-GB" sz="32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16AE8C3-F387-3D11-D93C-E1C2BF9BB7BF}"/>
              </a:ext>
            </a:extLst>
          </p:cNvPr>
          <p:cNvSpPr txBox="1"/>
          <p:nvPr/>
        </p:nvSpPr>
        <p:spPr>
          <a:xfrm>
            <a:off x="0" y="1412776"/>
            <a:ext cx="12072664" cy="6126485"/>
          </a:xfrm>
          <a:prstGeom prst="rect">
            <a:avLst/>
          </a:prstGeom>
          <a:noFill/>
        </p:spPr>
        <p:txBody>
          <a:bodyPr wrap="square" rtlCol="0">
            <a:spAutoFit/>
          </a:bodyPr>
          <a:lstStyle/>
          <a:p>
            <a:pPr marL="285750" indent="-285750" algn="just">
              <a:lnSpc>
                <a:spcPct val="150000"/>
              </a:lnSpc>
              <a:spcAft>
                <a:spcPts val="1000"/>
              </a:spcAft>
              <a:buFont typeface="Arial" panose="020B0604020202020204" pitchFamily="34" charset="0"/>
              <a:buChar char="•"/>
            </a:pPr>
            <a:r>
              <a:rPr lang="en-ZA" sz="1600" dirty="0" err="1">
                <a:effectLst/>
                <a:latin typeface="Times New Roman" panose="02020603050405020304" pitchFamily="18" charset="0"/>
                <a:ea typeface="Times New Roman" panose="02020603050405020304" pitchFamily="18" charset="0"/>
                <a:cs typeface="Times New Roman" panose="02020603050405020304" pitchFamily="18" charset="0"/>
              </a:rPr>
              <a:t>Amathole</a:t>
            </a:r>
            <a:r>
              <a:rPr lang="en-ZA" sz="1600" dirty="0">
                <a:effectLst/>
                <a:latin typeface="Times New Roman" panose="02020603050405020304" pitchFamily="18" charset="0"/>
                <a:ea typeface="Times New Roman" panose="02020603050405020304" pitchFamily="18" charset="0"/>
                <a:cs typeface="Times New Roman" panose="02020603050405020304" pitchFamily="18" charset="0"/>
              </a:rPr>
              <a:t> District Municipality is currently on the Financial Recovery Plan intervention as per section 139(5)(a)of the South African Constitution. This intervention mandates the National Treasury, COGTA, Provincial Treasury and COGTA to be part of the workstreams in assisting the municipality to recover from the financial difficulties in finds itself in.</a:t>
            </a:r>
          </a:p>
          <a:p>
            <a:pPr marL="285750" indent="-285750" algn="just">
              <a:lnSpc>
                <a:spcPct val="150000"/>
              </a:lnSpc>
              <a:spcAft>
                <a:spcPts val="1000"/>
              </a:spcAft>
              <a:buFont typeface="Arial" panose="020B0604020202020204" pitchFamily="34" charset="0"/>
              <a:buChar char="•"/>
            </a:pPr>
            <a:r>
              <a:rPr lang="en-ZA" sz="1600" dirty="0">
                <a:effectLst/>
                <a:latin typeface="Times New Roman" panose="02020603050405020304" pitchFamily="18" charset="0"/>
                <a:ea typeface="Times New Roman" panose="02020603050405020304" pitchFamily="18" charset="0"/>
                <a:cs typeface="Times New Roman" panose="02020603050405020304" pitchFamily="18" charset="0"/>
              </a:rPr>
              <a:t>The environment at the District has also been compounded by the High Court Judgement that ordered for the invalidation of the decisions to change the grade of the District from 6 to 7, thereby having serious implications on the compensation of employees as against the legislated equitable share.</a:t>
            </a:r>
            <a:endParaRPr lang="en-ZA"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50000"/>
              </a:lnSpc>
              <a:spcAft>
                <a:spcPts val="1000"/>
              </a:spcAft>
              <a:buFont typeface="Arial" panose="020B0604020202020204" pitchFamily="34" charset="0"/>
              <a:buChar char="•"/>
            </a:pPr>
            <a:r>
              <a:rPr lang="en-ZA" sz="1600" dirty="0">
                <a:effectLst/>
                <a:latin typeface="Times New Roman" panose="02020603050405020304" pitchFamily="18" charset="0"/>
                <a:ea typeface="Times New Roman" panose="02020603050405020304" pitchFamily="18" charset="0"/>
                <a:cs typeface="Times New Roman" panose="02020603050405020304" pitchFamily="18" charset="0"/>
              </a:rPr>
              <a:t>The Labour Unions established a task team to engage the District political and executive management on the matter of salary increases. It should be noted that staff had not received any salary increase since 2019. </a:t>
            </a:r>
            <a:endParaRPr lang="en-ZA"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50000"/>
              </a:lnSpc>
              <a:spcAft>
                <a:spcPts val="1000"/>
              </a:spcAft>
              <a:buFont typeface="Arial" panose="020B0604020202020204" pitchFamily="34" charset="0"/>
              <a:buChar char="•"/>
            </a:pPr>
            <a:r>
              <a:rPr lang="en-ZA" sz="1600" dirty="0">
                <a:effectLst/>
                <a:latin typeface="Times New Roman" panose="02020603050405020304" pitchFamily="18" charset="0"/>
                <a:ea typeface="Calibri" panose="020F0502020204030204" pitchFamily="34" charset="0"/>
                <a:cs typeface="Times New Roman" panose="02020603050405020304" pitchFamily="18" charset="0"/>
              </a:rPr>
              <a:t>The Labour Unions representatives then approached the High Court for that resolution to be reversed and the appointment of Mr Mnyimba be declared invalid. The court case </a:t>
            </a:r>
            <a:r>
              <a:rPr lang="en-ZA" sz="1600" b="1" u="sng" dirty="0">
                <a:effectLst/>
                <a:latin typeface="Times New Roman" panose="02020603050405020304" pitchFamily="18" charset="0"/>
                <a:ea typeface="Calibri" panose="020F0502020204030204" pitchFamily="34" charset="0"/>
                <a:cs typeface="Times New Roman" panose="02020603050405020304" pitchFamily="18" charset="0"/>
              </a:rPr>
              <a:t>NO: EL841/2022 </a:t>
            </a:r>
            <a:r>
              <a:rPr lang="en-ZA" sz="1600" dirty="0">
                <a:effectLst/>
                <a:latin typeface="Times New Roman" panose="02020603050405020304" pitchFamily="18" charset="0"/>
                <a:ea typeface="Calibri" panose="020F0502020204030204" pitchFamily="34" charset="0"/>
                <a:cs typeface="Times New Roman" panose="02020603050405020304" pitchFamily="18" charset="0"/>
              </a:rPr>
              <a:t>was heard on the 28 June 2022 and ordered that Mr </a:t>
            </a:r>
            <a:r>
              <a:rPr lang="en-ZA" sz="1600" dirty="0" err="1">
                <a:effectLst/>
                <a:latin typeface="Times New Roman" panose="02020603050405020304" pitchFamily="18" charset="0"/>
                <a:ea typeface="Calibri" panose="020F0502020204030204" pitchFamily="34" charset="0"/>
                <a:cs typeface="Times New Roman" panose="02020603050405020304" pitchFamily="18" charset="0"/>
              </a:rPr>
              <a:t>Mnyimba’s</a:t>
            </a:r>
            <a:r>
              <a:rPr lang="en-ZA" sz="1600" dirty="0">
                <a:effectLst/>
                <a:latin typeface="Times New Roman" panose="02020603050405020304" pitchFamily="18" charset="0"/>
                <a:ea typeface="Calibri" panose="020F0502020204030204" pitchFamily="34" charset="0"/>
                <a:cs typeface="Times New Roman" panose="02020603050405020304" pitchFamily="18" charset="0"/>
              </a:rPr>
              <a:t> appointment should be declared invalid and set aside, therefore he should vacate the offices forthwith.</a:t>
            </a:r>
            <a:endParaRPr lang="en-ZA"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50000"/>
              </a:lnSpc>
              <a:spcAft>
                <a:spcPts val="1000"/>
              </a:spcAft>
              <a:buFont typeface="Arial" panose="020B0604020202020204" pitchFamily="34" charset="0"/>
              <a:buChar char="•"/>
            </a:pPr>
            <a:endParaRPr lang="en-ZA"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4159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 y="-195308"/>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a:bodyPr>
          <a:lstStyle/>
          <a:p>
            <a:r>
              <a:rPr lang="en-US" altLang="en-US" sz="3200" b="1" dirty="0"/>
              <a:t>BACKGROUND</a:t>
            </a:r>
            <a:endParaRPr lang="en-GB" sz="32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16AE8C3-F387-3D11-D93C-E1C2BF9BB7BF}"/>
              </a:ext>
            </a:extLst>
          </p:cNvPr>
          <p:cNvSpPr txBox="1"/>
          <p:nvPr/>
        </p:nvSpPr>
        <p:spPr>
          <a:xfrm>
            <a:off x="0" y="1412776"/>
            <a:ext cx="12072664" cy="5469895"/>
          </a:xfrm>
          <a:prstGeom prst="rect">
            <a:avLst/>
          </a:prstGeom>
          <a:noFill/>
        </p:spPr>
        <p:txBody>
          <a:bodyPr wrap="square" rtlCol="0">
            <a:spAutoFit/>
          </a:bodyPr>
          <a:lstStyle/>
          <a:p>
            <a:pPr algn="just">
              <a:lnSpc>
                <a:spcPct val="150000"/>
              </a:lnSpc>
              <a:spcAft>
                <a:spcPts val="800"/>
              </a:spcAft>
            </a:pPr>
            <a:r>
              <a:rPr lang="en-ZA" sz="1600" dirty="0">
                <a:effectLst/>
                <a:latin typeface="Times New Roman" panose="02020603050405020304" pitchFamily="18" charset="0"/>
                <a:ea typeface="Calibri" panose="020F0502020204030204" pitchFamily="34" charset="0"/>
                <a:cs typeface="Times New Roman" panose="02020603050405020304" pitchFamily="18" charset="0"/>
              </a:rPr>
              <a:t>The Department of Cooperative Governance and Traditional Affairs, in executing its oversight on the appointment of municipal ;senior managers, had noted that the appointment of Mr Mnyimba could not be confirmed because of 5 areas by which the process was not compliant with the Local Government Regulations of 2014;</a:t>
            </a:r>
            <a:endParaRPr lang="en-ZA"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Arial" panose="020B0604020202020204" pitchFamily="34" charset="0"/>
              <a:buChar char="-"/>
            </a:pPr>
            <a:r>
              <a:rPr lang="en-ZA" sz="1400" dirty="0">
                <a:effectLst/>
                <a:latin typeface="Times New Roman" panose="02020603050405020304" pitchFamily="18" charset="0"/>
                <a:ea typeface="Calibri" panose="020F0502020204030204" pitchFamily="34" charset="0"/>
                <a:cs typeface="Times New Roman" panose="02020603050405020304" pitchFamily="18" charset="0"/>
              </a:rPr>
              <a:t>The vetting process failed to confirm Mr Mnyimba as having a grade 12 (Senior Certificate) certificate.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Arial" panose="020B0604020202020204" pitchFamily="34" charset="0"/>
              <a:buChar char="-"/>
            </a:pPr>
            <a:r>
              <a:rPr lang="en-ZA" sz="1400" dirty="0">
                <a:effectLst/>
                <a:latin typeface="Times New Roman" panose="02020603050405020304" pitchFamily="18" charset="0"/>
                <a:ea typeface="Calibri" panose="020F0502020204030204" pitchFamily="34" charset="0"/>
                <a:cs typeface="Times New Roman" panose="02020603050405020304" pitchFamily="18" charset="0"/>
              </a:rPr>
              <a:t>Mr </a:t>
            </a:r>
            <a:r>
              <a:rPr lang="en-ZA" sz="1400" dirty="0" err="1">
                <a:effectLst/>
                <a:latin typeface="Times New Roman" panose="02020603050405020304" pitchFamily="18" charset="0"/>
                <a:ea typeface="Calibri" panose="020F0502020204030204" pitchFamily="34" charset="0"/>
                <a:cs typeface="Times New Roman" panose="02020603050405020304" pitchFamily="18" charset="0"/>
              </a:rPr>
              <a:t>Mnyimba’s</a:t>
            </a:r>
            <a:r>
              <a:rPr lang="en-ZA" sz="1400" dirty="0">
                <a:effectLst/>
                <a:latin typeface="Times New Roman" panose="02020603050405020304" pitchFamily="18" charset="0"/>
                <a:ea typeface="Calibri" panose="020F0502020204030204" pitchFamily="34" charset="0"/>
                <a:cs typeface="Times New Roman" panose="02020603050405020304" pitchFamily="18" charset="0"/>
              </a:rPr>
              <a:t> qualifications do not meet the legislated minimum requirements and qualifications in terms of the Local Government Regulations of 2014.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Arial" panose="020B0604020202020204" pitchFamily="34" charset="0"/>
              <a:buChar char="-"/>
            </a:pPr>
            <a:r>
              <a:rPr lang="en-ZA" sz="1400" dirty="0">
                <a:effectLst/>
                <a:latin typeface="Times New Roman" panose="02020603050405020304" pitchFamily="18" charset="0"/>
                <a:ea typeface="Calibri" panose="020F0502020204030204" pitchFamily="34" charset="0"/>
                <a:cs typeface="Times New Roman" panose="02020603050405020304" pitchFamily="18" charset="0"/>
              </a:rPr>
              <a:t>ADM used an unaccredited service provider for competency assessment. This is in contravention of National Government circular 27 of 2017.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Arial" panose="020B0604020202020204" pitchFamily="34" charset="0"/>
              <a:buChar char="-"/>
            </a:pPr>
            <a:r>
              <a:rPr lang="en-ZA" sz="1400" dirty="0">
                <a:effectLst/>
                <a:latin typeface="Times New Roman" panose="02020603050405020304" pitchFamily="18" charset="0"/>
                <a:ea typeface="Calibri" panose="020F0502020204030204" pitchFamily="34" charset="0"/>
                <a:cs typeface="Times New Roman" panose="02020603050405020304" pitchFamily="18" charset="0"/>
              </a:rPr>
              <a:t>An anomaly was identified as he was the signatory of the Council Resolutions confirming his appointment.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Arial" panose="020B0604020202020204" pitchFamily="34" charset="0"/>
              <a:buChar char="-"/>
            </a:pPr>
            <a:r>
              <a:rPr lang="en-ZA" sz="1400" dirty="0">
                <a:effectLst/>
                <a:latin typeface="Times New Roman" panose="02020603050405020304" pitchFamily="18" charset="0"/>
                <a:ea typeface="Calibri" panose="020F0502020204030204" pitchFamily="34" charset="0"/>
                <a:cs typeface="Times New Roman" panose="02020603050405020304" pitchFamily="18" charset="0"/>
              </a:rPr>
              <a:t>Mr Mnyimba misrepresented facts in his CV, claiming that he is a member of the Institute of Financial Managers, a statement disputed by  the vetting process.</a:t>
            </a:r>
          </a:p>
          <a:p>
            <a:pPr lvl="0" algn="just">
              <a:lnSpc>
                <a:spcPct val="150000"/>
              </a:lnSpc>
              <a:spcAft>
                <a:spcPts val="1000"/>
              </a:spcAft>
            </a:pPr>
            <a:r>
              <a:rPr lang="en-ZA" sz="1600" dirty="0">
                <a:effectLst/>
                <a:latin typeface="Times New Roman" panose="02020603050405020304" pitchFamily="18" charset="0"/>
                <a:ea typeface="Calibri" panose="020F0502020204030204" pitchFamily="34" charset="0"/>
              </a:rPr>
              <a:t>Mr Mnyimba is currently appealing the judgement.</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50000"/>
              </a:lnSpc>
              <a:spcAft>
                <a:spcPts val="1000"/>
              </a:spcAft>
              <a:buFont typeface="Arial" panose="020B0604020202020204" pitchFamily="34" charset="0"/>
              <a:buChar char="•"/>
            </a:pPr>
            <a:endParaRPr lang="en-ZA"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8789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7" name="Content Placeholder 3" descr="COGTA - PowerPoint 2-2.jpg"/>
          <p:cNvPicPr>
            <a:picLocks noGrp="1" noChangeAspect="1"/>
          </p:cNvPicPr>
          <p:nvPr>
            <p:ph idx="1"/>
          </p:nvPr>
        </p:nvPicPr>
        <p:blipFill>
          <a:blip r:embed="rId3"/>
          <a:stretch>
            <a:fillRect/>
          </a:stretch>
        </p:blipFill>
        <p:spPr>
          <a:xfrm>
            <a:off x="93306" y="136525"/>
            <a:ext cx="11961845" cy="7388116"/>
          </a:xfrm>
        </p:spPr>
      </p:pic>
      <p:sp>
        <p:nvSpPr>
          <p:cNvPr id="1048621" name="Rectangle 4"/>
          <p:cNvSpPr/>
          <p:nvPr/>
        </p:nvSpPr>
        <p:spPr>
          <a:xfrm>
            <a:off x="1847528" y="1471225"/>
            <a:ext cx="8640960" cy="1052596"/>
          </a:xfrm>
          <a:prstGeom prst="rect">
            <a:avLst/>
          </a:prstGeom>
        </p:spPr>
        <p:txBody>
          <a:bodyPr wrap="square">
            <a:spAutoFit/>
          </a:bodyPr>
          <a:lstStyle/>
          <a:p>
            <a:pPr>
              <a:lnSpc>
                <a:spcPct val="90000"/>
              </a:lnSpc>
            </a:pPr>
            <a:r>
              <a:rPr lang="en-US" sz="1600" dirty="0">
                <a:solidFill>
                  <a:prstClr val="black"/>
                </a:solidFill>
                <a:latin typeface="Calibri"/>
              </a:rPr>
              <a:t> </a:t>
            </a:r>
            <a:endParaRPr lang="en-ZA" sz="1600" dirty="0">
              <a:solidFill>
                <a:prstClr val="black"/>
              </a:solidFill>
              <a:latin typeface="Calibri"/>
            </a:endParaRPr>
          </a:p>
          <a:p>
            <a:endParaRPr lang="en-US" sz="1600" dirty="0">
              <a:solidFill>
                <a:prstClr val="black"/>
              </a:solidFill>
              <a:latin typeface="Calibri"/>
            </a:endParaRPr>
          </a:p>
          <a:p>
            <a:endParaRPr lang="en-ZA" sz="1600" dirty="0">
              <a:solidFill>
                <a:prstClr val="black"/>
              </a:solidFill>
              <a:latin typeface="Calibri"/>
            </a:endParaRPr>
          </a:p>
          <a:p>
            <a:endParaRPr lang="en-US" sz="1600" dirty="0">
              <a:solidFill>
                <a:prstClr val="black"/>
              </a:solidFill>
              <a:latin typeface="Calibri"/>
            </a:endParaRPr>
          </a:p>
        </p:txBody>
      </p:sp>
      <p:sp>
        <p:nvSpPr>
          <p:cNvPr id="1048622" name="Rectangle 2"/>
          <p:cNvSpPr/>
          <p:nvPr/>
        </p:nvSpPr>
        <p:spPr>
          <a:xfrm>
            <a:off x="1631504" y="1409248"/>
            <a:ext cx="8173416" cy="785343"/>
          </a:xfrm>
          <a:prstGeom prst="rect">
            <a:avLst/>
          </a:prstGeom>
        </p:spPr>
        <p:txBody>
          <a:bodyPr wrap="square">
            <a:spAutoFit/>
          </a:bodyPr>
          <a:lstStyle/>
          <a:p>
            <a:pPr>
              <a:lnSpc>
                <a:spcPct val="150000"/>
              </a:lnSpc>
            </a:pPr>
            <a:endParaRPr lang="en-ZA" sz="1600" dirty="0">
              <a:solidFill>
                <a:prstClr val="black"/>
              </a:solidFill>
              <a:latin typeface="Arial" panose="020B0604020202020204" pitchFamily="34" charset="0"/>
              <a:cs typeface="Arial" panose="020B0604020202020204" pitchFamily="34" charset="0"/>
            </a:endParaRPr>
          </a:p>
          <a:p>
            <a:pPr>
              <a:lnSpc>
                <a:spcPct val="150000"/>
              </a:lnSpc>
            </a:pPr>
            <a:endParaRPr lang="en-ZA" sz="1600" dirty="0">
              <a:solidFill>
                <a:prstClr val="black"/>
              </a:solidFill>
              <a:latin typeface="Arial" panose="020B0604020202020204" pitchFamily="34" charset="0"/>
              <a:cs typeface="Arial" panose="020B0604020202020204" pitchFamily="34" charset="0"/>
            </a:endParaRPr>
          </a:p>
        </p:txBody>
      </p:sp>
      <p:sp>
        <p:nvSpPr>
          <p:cNvPr id="1048625" name="Slide Number Placeholder 5"/>
          <p:cNvSpPr>
            <a:spLocks noGrp="1"/>
          </p:cNvSpPr>
          <p:nvPr>
            <p:ph type="sldNum" sz="quarter" idx="12"/>
          </p:nvPr>
        </p:nvSpPr>
        <p:spPr/>
        <p:txBody>
          <a:bodyPr/>
          <a:lstStyle/>
          <a:p>
            <a:fld id="{7A16A41F-2C63-4653-934C-56EBAFAAFE2E}" type="slidenum">
              <a:rPr lang="en-ZA">
                <a:solidFill>
                  <a:prstClr val="black">
                    <a:tint val="75000"/>
                  </a:prstClr>
                </a:solidFill>
                <a:latin typeface="Calibri"/>
              </a:rPr>
              <a:pPr/>
              <a:t>6</a:t>
            </a:fld>
            <a:endParaRPr lang="en-ZA">
              <a:solidFill>
                <a:prstClr val="black">
                  <a:tint val="75000"/>
                </a:prstClr>
              </a:solidFill>
              <a:latin typeface="Calibri"/>
            </a:endParaRPr>
          </a:p>
        </p:txBody>
      </p:sp>
      <p:sp>
        <p:nvSpPr>
          <p:cNvPr id="1048626" name="Content Placeholder 2"/>
          <p:cNvSpPr txBox="1"/>
          <p:nvPr/>
        </p:nvSpPr>
        <p:spPr>
          <a:xfrm>
            <a:off x="475860" y="1619465"/>
            <a:ext cx="11196735" cy="4982782"/>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buNone/>
            </a:pPr>
            <a:endParaRPr lang="en-US" sz="2300" b="1" dirty="0">
              <a:latin typeface="Cambria" panose="02040503050406030204" pitchFamily="18" charset="0"/>
              <a:ea typeface="Cambria" panose="02040503050406030204" pitchFamily="18" charset="0"/>
            </a:endParaRPr>
          </a:p>
          <a:p>
            <a:pPr marL="0" indent="0" algn="just">
              <a:buNone/>
            </a:pPr>
            <a:r>
              <a:rPr lang="en-ZA" sz="7200" b="1" dirty="0">
                <a:ea typeface="Cambria" panose="02040503050406030204" pitchFamily="18" charset="0"/>
                <a:cs typeface="Times New Roman"/>
              </a:rPr>
              <a:t>RISKS IDENTIFIED AS PER ADM FRP</a:t>
            </a:r>
          </a:p>
          <a:p>
            <a:pPr marL="0" indent="0" algn="just">
              <a:buNone/>
            </a:pPr>
            <a:endParaRPr lang="en-US" sz="7200" b="1" dirty="0">
              <a:ea typeface="Cambria" panose="02040503050406030204" pitchFamily="18" charset="0"/>
            </a:endParaRPr>
          </a:p>
          <a:p>
            <a:pPr marL="355600" indent="-355600" algn="just">
              <a:buFont typeface="+mj-lt"/>
              <a:buAutoNum type="arabicPeriod"/>
            </a:pPr>
            <a:r>
              <a:rPr lang="en-US" sz="6400" dirty="0">
                <a:ea typeface="Cambria" panose="02040503050406030204" pitchFamily="18" charset="0"/>
              </a:rPr>
              <a:t>Industrial actions owing to communications and resistance to the changes due to any organizational restructuring.</a:t>
            </a:r>
          </a:p>
          <a:p>
            <a:pPr marL="355600" indent="-355600" algn="just">
              <a:buFont typeface="+mj-lt"/>
              <a:buAutoNum type="arabicPeriod"/>
            </a:pPr>
            <a:r>
              <a:rPr lang="en-US" sz="6400" dirty="0">
                <a:ea typeface="Cambria" panose="02040503050406030204" pitchFamily="18" charset="0"/>
              </a:rPr>
              <a:t>The high costs of employment which have been caused by the approval of unrealistic and unaffordable HR Allowances, Policies, bloated Organization Structure, and the illegal categorization of ADM from a category 6 to a 7, if not urgently addressed, poses a very serious at threat to the financial recovery and long-term sustainability of the municipality. </a:t>
            </a:r>
          </a:p>
          <a:p>
            <a:pPr marL="355600" indent="-355600" algn="just">
              <a:buFont typeface="+mj-lt"/>
              <a:buAutoNum type="arabicPeriod"/>
            </a:pPr>
            <a:r>
              <a:rPr lang="en-US" sz="6400" dirty="0">
                <a:ea typeface="Cambria" panose="02040503050406030204" pitchFamily="18" charset="0"/>
              </a:rPr>
              <a:t>Slow progress in the finalization of disciplinary matters.</a:t>
            </a:r>
          </a:p>
          <a:p>
            <a:pPr marL="355600" indent="-355600" algn="just">
              <a:buFont typeface="+mj-lt"/>
              <a:buAutoNum type="arabicPeriod"/>
            </a:pPr>
            <a:r>
              <a:rPr lang="en-US" sz="6400" dirty="0">
                <a:ea typeface="Cambria" panose="02040503050406030204" pitchFamily="18" charset="0"/>
              </a:rPr>
              <a:t> Loss of grant funding due to non-compliance with grant conditions. </a:t>
            </a:r>
          </a:p>
          <a:p>
            <a:pPr marL="355600" indent="-355600" algn="just">
              <a:buFont typeface="+mj-lt"/>
              <a:buAutoNum type="arabicPeriod"/>
            </a:pPr>
            <a:r>
              <a:rPr lang="en-US" sz="6400" dirty="0">
                <a:ea typeface="Cambria" panose="02040503050406030204" pitchFamily="18" charset="0"/>
              </a:rPr>
              <a:t>Continued non-collection of revenue and increase in the debtors’ book. </a:t>
            </a:r>
          </a:p>
          <a:p>
            <a:pPr marL="355600" indent="-355600" algn="just">
              <a:buFont typeface="+mj-lt"/>
              <a:buAutoNum type="arabicPeriod"/>
            </a:pPr>
            <a:r>
              <a:rPr lang="en-US" sz="6400" dirty="0">
                <a:ea typeface="Cambria" panose="02040503050406030204" pitchFamily="18" charset="0"/>
              </a:rPr>
              <a:t>Failure to reverse the trend of under-maintenance. </a:t>
            </a:r>
          </a:p>
          <a:p>
            <a:pPr marL="355600" indent="-355600" algn="just">
              <a:buFont typeface="+mj-lt"/>
              <a:buAutoNum type="arabicPeriod"/>
            </a:pPr>
            <a:r>
              <a:rPr lang="en-US" sz="6400" dirty="0">
                <a:ea typeface="Cambria" panose="02040503050406030204" pitchFamily="18" charset="0"/>
              </a:rPr>
              <a:t>Non-commitment to stringent expenditure controls and non-implementation of the revenue enhancement initiatives. </a:t>
            </a:r>
          </a:p>
          <a:p>
            <a:pPr marL="355600" indent="-355600" algn="just">
              <a:buFont typeface="+mj-lt"/>
              <a:buAutoNum type="arabicPeriod"/>
            </a:pPr>
            <a:r>
              <a:rPr lang="en-US" sz="6400" dirty="0">
                <a:ea typeface="Cambria" panose="02040503050406030204" pitchFamily="18" charset="0"/>
              </a:rPr>
              <a:t>Non-implementation of the approved systems of delegation that impact on governance, administration and operational efficiency. </a:t>
            </a:r>
          </a:p>
          <a:p>
            <a:pPr marL="355600" indent="-355600" algn="just">
              <a:buFont typeface="+mj-lt"/>
              <a:buAutoNum type="arabicPeriod"/>
            </a:pPr>
            <a:r>
              <a:rPr lang="en-US" sz="6400" dirty="0">
                <a:ea typeface="Cambria" panose="02040503050406030204" pitchFamily="18" charset="0"/>
              </a:rPr>
              <a:t>High level of litigation issues and financial impact related thereto. </a:t>
            </a:r>
          </a:p>
          <a:p>
            <a:pPr marL="355600" indent="-355600" algn="just">
              <a:buFont typeface="+mj-lt"/>
              <a:buAutoNum type="arabicPeriod"/>
            </a:pPr>
            <a:r>
              <a:rPr lang="en-US" sz="6400" dirty="0">
                <a:ea typeface="Cambria" panose="02040503050406030204" pitchFamily="18" charset="0"/>
              </a:rPr>
              <a:t>Inadequate implementation of internal controls. </a:t>
            </a:r>
          </a:p>
          <a:p>
            <a:pPr marL="355600" indent="-355600" algn="just">
              <a:buFont typeface="+mj-lt"/>
              <a:buAutoNum type="arabicPeriod"/>
            </a:pPr>
            <a:r>
              <a:rPr lang="en-US" sz="6400" dirty="0">
                <a:ea typeface="Cambria" panose="02040503050406030204" pitchFamily="18" charset="0"/>
              </a:rPr>
              <a:t>The financial management system is not yet fully functional.</a:t>
            </a:r>
            <a:endParaRPr lang="en-ZA" sz="6400" dirty="0">
              <a:solidFill>
                <a:prstClr val="black"/>
              </a:solidFill>
              <a:ea typeface="Cambria" panose="02040503050406030204" pitchFamily="18" charset="0"/>
              <a:cs typeface="Arial" pitchFamily="34" charset="0"/>
            </a:endParaRPr>
          </a:p>
        </p:txBody>
      </p:sp>
      <p:sp>
        <p:nvSpPr>
          <p:cNvPr id="10" name="Title 1"/>
          <p:cNvSpPr txBox="1">
            <a:spLocks/>
          </p:cNvSpPr>
          <p:nvPr/>
        </p:nvSpPr>
        <p:spPr>
          <a:xfrm>
            <a:off x="5384326" y="136525"/>
            <a:ext cx="5283675" cy="1000588"/>
          </a:xfrm>
          <a:prstGeom prst="rect">
            <a:avLst/>
          </a:prstGeom>
          <a:solidFill>
            <a:srgbClr val="D1B68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ZA" sz="2400" b="1" dirty="0">
                <a:latin typeface="Cambria" panose="02040503050406030204" pitchFamily="18" charset="0"/>
                <a:ea typeface="Cambria" panose="02040503050406030204" pitchFamily="18" charset="0"/>
              </a:rPr>
              <a:t>BACKGROUND</a:t>
            </a:r>
            <a:endParaRPr lang="en-US" sz="24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34410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7" name="Content Placeholder 3" descr="COGTA - PowerPoint 2-2.jpg"/>
          <p:cNvPicPr>
            <a:picLocks noGrp="1" noChangeAspect="1"/>
          </p:cNvPicPr>
          <p:nvPr>
            <p:ph idx="1"/>
          </p:nvPr>
        </p:nvPicPr>
        <p:blipFill>
          <a:blip r:embed="rId3"/>
          <a:stretch>
            <a:fillRect/>
          </a:stretch>
        </p:blipFill>
        <p:spPr>
          <a:xfrm>
            <a:off x="0" y="-113831"/>
            <a:ext cx="12192000" cy="7326004"/>
          </a:xfrm>
        </p:spPr>
      </p:pic>
      <p:sp>
        <p:nvSpPr>
          <p:cNvPr id="1048621" name="Rectangle 4"/>
          <p:cNvSpPr/>
          <p:nvPr/>
        </p:nvSpPr>
        <p:spPr>
          <a:xfrm>
            <a:off x="1847528" y="1471225"/>
            <a:ext cx="8640960" cy="1052596"/>
          </a:xfrm>
          <a:prstGeom prst="rect">
            <a:avLst/>
          </a:prstGeom>
        </p:spPr>
        <p:txBody>
          <a:bodyPr wrap="square">
            <a:spAutoFit/>
          </a:bodyPr>
          <a:lstStyle/>
          <a:p>
            <a:pPr>
              <a:lnSpc>
                <a:spcPct val="90000"/>
              </a:lnSpc>
            </a:pPr>
            <a:r>
              <a:rPr lang="en-US" sz="1600" dirty="0">
                <a:solidFill>
                  <a:prstClr val="black"/>
                </a:solidFill>
                <a:latin typeface="Calibri"/>
              </a:rPr>
              <a:t> </a:t>
            </a:r>
            <a:endParaRPr lang="en-ZA" sz="1600" dirty="0">
              <a:solidFill>
                <a:prstClr val="black"/>
              </a:solidFill>
              <a:latin typeface="Calibri"/>
            </a:endParaRPr>
          </a:p>
          <a:p>
            <a:endParaRPr lang="en-US" sz="1600" dirty="0">
              <a:solidFill>
                <a:prstClr val="black"/>
              </a:solidFill>
              <a:latin typeface="Calibri"/>
            </a:endParaRPr>
          </a:p>
          <a:p>
            <a:endParaRPr lang="en-ZA" sz="1600" dirty="0">
              <a:solidFill>
                <a:prstClr val="black"/>
              </a:solidFill>
              <a:latin typeface="Calibri"/>
            </a:endParaRPr>
          </a:p>
          <a:p>
            <a:endParaRPr lang="en-US" sz="1600" dirty="0">
              <a:solidFill>
                <a:prstClr val="black"/>
              </a:solidFill>
              <a:latin typeface="Calibri"/>
            </a:endParaRPr>
          </a:p>
        </p:txBody>
      </p:sp>
      <p:sp>
        <p:nvSpPr>
          <p:cNvPr id="1048622" name="Rectangle 2"/>
          <p:cNvSpPr/>
          <p:nvPr/>
        </p:nvSpPr>
        <p:spPr>
          <a:xfrm>
            <a:off x="1631504" y="1409248"/>
            <a:ext cx="8173416" cy="785343"/>
          </a:xfrm>
          <a:prstGeom prst="rect">
            <a:avLst/>
          </a:prstGeom>
        </p:spPr>
        <p:txBody>
          <a:bodyPr wrap="square">
            <a:spAutoFit/>
          </a:bodyPr>
          <a:lstStyle/>
          <a:p>
            <a:pPr>
              <a:lnSpc>
                <a:spcPct val="150000"/>
              </a:lnSpc>
            </a:pPr>
            <a:endParaRPr lang="en-ZA" sz="1600" dirty="0">
              <a:solidFill>
                <a:prstClr val="black"/>
              </a:solidFill>
              <a:latin typeface="Arial" panose="020B0604020202020204" pitchFamily="34" charset="0"/>
              <a:cs typeface="Arial" panose="020B0604020202020204" pitchFamily="34" charset="0"/>
            </a:endParaRPr>
          </a:p>
          <a:p>
            <a:pPr>
              <a:lnSpc>
                <a:spcPct val="150000"/>
              </a:lnSpc>
            </a:pPr>
            <a:endParaRPr lang="en-ZA" sz="1600" dirty="0">
              <a:solidFill>
                <a:prstClr val="black"/>
              </a:solidFill>
              <a:latin typeface="Arial" panose="020B0604020202020204" pitchFamily="34" charset="0"/>
              <a:cs typeface="Arial" panose="020B0604020202020204" pitchFamily="34" charset="0"/>
            </a:endParaRPr>
          </a:p>
        </p:txBody>
      </p:sp>
      <p:sp>
        <p:nvSpPr>
          <p:cNvPr id="1048623" name="Title 1"/>
          <p:cNvSpPr>
            <a:spLocks noGrp="1"/>
          </p:cNvSpPr>
          <p:nvPr>
            <p:ph type="title"/>
          </p:nvPr>
        </p:nvSpPr>
        <p:spPr>
          <a:xfrm>
            <a:off x="5718212" y="362079"/>
            <a:ext cx="4938824" cy="1000588"/>
          </a:xfrm>
          <a:solidFill>
            <a:srgbClr val="D1B681"/>
          </a:solidFill>
        </p:spPr>
        <p:txBody>
          <a:bodyPr>
            <a:noAutofit/>
          </a:bodyPr>
          <a:lstStyle/>
          <a:p>
            <a:r>
              <a:rPr lang="en-ZA" sz="2000" b="1" dirty="0">
                <a:latin typeface="Cambria" panose="02040503050406030204" pitchFamily="18" charset="0"/>
                <a:ea typeface="Cambria" panose="02040503050406030204" pitchFamily="18" charset="0"/>
              </a:rPr>
              <a:t>BACKGROUND</a:t>
            </a:r>
          </a:p>
        </p:txBody>
      </p:sp>
      <p:sp>
        <p:nvSpPr>
          <p:cNvPr id="1048625" name="Slide Number Placeholder 5"/>
          <p:cNvSpPr>
            <a:spLocks noGrp="1"/>
          </p:cNvSpPr>
          <p:nvPr>
            <p:ph type="sldNum" sz="quarter" idx="12"/>
          </p:nvPr>
        </p:nvSpPr>
        <p:spPr/>
        <p:txBody>
          <a:bodyPr/>
          <a:lstStyle/>
          <a:p>
            <a:fld id="{7A16A41F-2C63-4653-934C-56EBAFAAFE2E}" type="slidenum">
              <a:rPr lang="en-ZA">
                <a:solidFill>
                  <a:prstClr val="black">
                    <a:tint val="75000"/>
                  </a:prstClr>
                </a:solidFill>
                <a:latin typeface="Calibri"/>
              </a:rPr>
              <a:pPr/>
              <a:t>7</a:t>
            </a:fld>
            <a:endParaRPr lang="en-ZA">
              <a:solidFill>
                <a:prstClr val="black">
                  <a:tint val="75000"/>
                </a:prstClr>
              </a:solidFill>
              <a:latin typeface="Calibri"/>
            </a:endParaRPr>
          </a:p>
        </p:txBody>
      </p:sp>
      <p:sp>
        <p:nvSpPr>
          <p:cNvPr id="1048626" name="Content Placeholder 2"/>
          <p:cNvSpPr txBox="1"/>
          <p:nvPr/>
        </p:nvSpPr>
        <p:spPr>
          <a:xfrm>
            <a:off x="1534964" y="1196753"/>
            <a:ext cx="9323512" cy="470483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50000"/>
              </a:lnSpc>
              <a:buNone/>
            </a:pPr>
            <a:endParaRPr lang="en-ZA" sz="1800" dirty="0">
              <a:ea typeface="Times New Roman" panose="02020603050405020304" pitchFamily="18" charset="0"/>
            </a:endParaRPr>
          </a:p>
          <a:p>
            <a:pPr algn="just">
              <a:lnSpc>
                <a:spcPct val="150000"/>
              </a:lnSpc>
            </a:pPr>
            <a:endParaRPr lang="en-US" sz="2400" dirty="0"/>
          </a:p>
          <a:p>
            <a:pPr marL="400050" lvl="1" indent="0" algn="just" defTabSz="457200" eaLnBrk="0" hangingPunct="0">
              <a:buNone/>
              <a:tabLst>
                <a:tab pos="355600" algn="l"/>
              </a:tabLst>
            </a:pPr>
            <a:endParaRPr lang="en-ZA" sz="1600" dirty="0">
              <a:solidFill>
                <a:prstClr val="black"/>
              </a:solidFill>
              <a:latin typeface="Arial" pitchFamily="34" charset="0"/>
              <a:ea typeface="ヒラギノ角ゴ Pro W3"/>
              <a:cs typeface="Arial" pitchFamily="34" charset="0"/>
            </a:endParaRPr>
          </a:p>
        </p:txBody>
      </p:sp>
      <p:sp>
        <p:nvSpPr>
          <p:cNvPr id="2" name="Content Placeholder 2">
            <a:extLst>
              <a:ext uri="{FF2B5EF4-FFF2-40B4-BE49-F238E27FC236}">
                <a16:creationId xmlns:a16="http://schemas.microsoft.com/office/drawing/2014/main" id="{89E73DE9-AD0C-86D4-5D27-466E577D9988}"/>
              </a:ext>
            </a:extLst>
          </p:cNvPr>
          <p:cNvSpPr txBox="1">
            <a:spLocks/>
          </p:cNvSpPr>
          <p:nvPr/>
        </p:nvSpPr>
        <p:spPr>
          <a:xfrm>
            <a:off x="1948331" y="1329047"/>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
        <p:nvSpPr>
          <p:cNvPr id="4" name="TextBox 3">
            <a:extLst>
              <a:ext uri="{FF2B5EF4-FFF2-40B4-BE49-F238E27FC236}">
                <a16:creationId xmlns:a16="http://schemas.microsoft.com/office/drawing/2014/main" id="{7BAC2234-0598-EF84-2E08-B1758979A35A}"/>
              </a:ext>
            </a:extLst>
          </p:cNvPr>
          <p:cNvSpPr txBox="1"/>
          <p:nvPr/>
        </p:nvSpPr>
        <p:spPr>
          <a:xfrm>
            <a:off x="447869" y="1498283"/>
            <a:ext cx="11411339" cy="5227072"/>
          </a:xfrm>
          <a:prstGeom prst="rect">
            <a:avLst/>
          </a:prstGeom>
          <a:noFill/>
        </p:spPr>
        <p:txBody>
          <a:bodyPr wrap="square">
            <a:spAutoFit/>
          </a:bodyPr>
          <a:lstStyle/>
          <a:p>
            <a:pPr marL="269875" indent="-269875">
              <a:lnSpc>
                <a:spcPct val="150000"/>
              </a:lnSpc>
              <a:spcAft>
                <a:spcPts val="1000"/>
              </a:spcAft>
              <a:buFont typeface="Arial" panose="020B0604020202020204" pitchFamily="34" charset="0"/>
              <a:buChar char="•"/>
            </a:pPr>
            <a:r>
              <a:rPr lang="en-US" sz="2200" dirty="0"/>
              <a:t>COGTA provides monitoring and oversight of the intervention and the FRP through the </a:t>
            </a:r>
            <a:r>
              <a:rPr lang="en-ZA" sz="2200" dirty="0">
                <a:solidFill>
                  <a:srgbClr val="000000"/>
                </a:solidFill>
                <a:effectLst/>
                <a:ea typeface="Times New Roman" panose="02020603050405020304" pitchFamily="18" charset="0"/>
                <a:cs typeface="Times New Roman" panose="02020603050405020304" pitchFamily="18" charset="0"/>
              </a:rPr>
              <a:t>Technical FRP Intervention Coordinating Team and </a:t>
            </a:r>
            <a:r>
              <a:rPr lang="en-GB" sz="2200" dirty="0">
                <a:ea typeface="Cambria" panose="02040503050406030204" pitchFamily="18" charset="0"/>
                <a:cs typeface="Arial" panose="020B0604020202020204" pitchFamily="34" charset="0"/>
              </a:rPr>
              <a:t>4 Workstreams arranged in accordance with the Pillars of Governance, </a:t>
            </a:r>
            <a:r>
              <a:rPr lang="en-ZA" sz="2200" dirty="0">
                <a:effectLst/>
                <a:ea typeface="Cambria" panose="02040503050406030204" pitchFamily="18" charset="0"/>
                <a:cs typeface="Times New Roman" panose="02020603050405020304" pitchFamily="18" charset="0"/>
              </a:rPr>
              <a:t>Institutional Stability &amp; Capability, </a:t>
            </a:r>
            <a:r>
              <a:rPr lang="en-GB" sz="2200" dirty="0">
                <a:ea typeface="Cambria" panose="02040503050406030204" pitchFamily="18" charset="0"/>
                <a:cs typeface="Arial" panose="020B0604020202020204" pitchFamily="34" charset="0"/>
              </a:rPr>
              <a:t>Financial Health and Service Delivery.</a:t>
            </a:r>
          </a:p>
          <a:p>
            <a:pPr marL="269875" indent="-269875">
              <a:lnSpc>
                <a:spcPct val="150000"/>
              </a:lnSpc>
              <a:spcAft>
                <a:spcPts val="1000"/>
              </a:spcAft>
              <a:buFont typeface="Arial" panose="020B0604020202020204" pitchFamily="34" charset="0"/>
              <a:buChar char="•"/>
            </a:pPr>
            <a:r>
              <a:rPr lang="en-US" sz="2200" dirty="0">
                <a:ea typeface="Cambria" panose="02040503050406030204" pitchFamily="18" charset="0"/>
              </a:rPr>
              <a:t>Workstreams are guided by the activities of the strategies contained in the FRP. </a:t>
            </a:r>
          </a:p>
          <a:p>
            <a:pPr marL="269875" indent="-269875" algn="just">
              <a:lnSpc>
                <a:spcPct val="150000"/>
              </a:lnSpc>
              <a:buFont typeface="Arial" panose="020B0604020202020204" pitchFamily="34" charset="0"/>
              <a:buChar char="•"/>
              <a:tabLst>
                <a:tab pos="85725" algn="l"/>
              </a:tabLst>
            </a:pPr>
            <a:r>
              <a:rPr lang="en-US" sz="2200" dirty="0">
                <a:ea typeface="Cambria" panose="02040503050406030204" pitchFamily="18" charset="0"/>
              </a:rPr>
              <a:t>Workstreams meet monthly and consider performance progress reports on the FRP implementation. </a:t>
            </a:r>
          </a:p>
          <a:p>
            <a:pPr marL="269875" indent="-269875" algn="just">
              <a:lnSpc>
                <a:spcPct val="150000"/>
              </a:lnSpc>
              <a:buFont typeface="Arial" panose="020B0604020202020204" pitchFamily="34" charset="0"/>
              <a:buChar char="•"/>
              <a:tabLst>
                <a:tab pos="85725" algn="l"/>
              </a:tabLst>
            </a:pPr>
            <a:r>
              <a:rPr lang="en-US" sz="2200" dirty="0">
                <a:ea typeface="Cambria" panose="02040503050406030204" pitchFamily="18" charset="0"/>
              </a:rPr>
              <a:t>Workstream Conveners prepare and submit consolidated progress reports monthly for consideration by the Technical FRP Intervention Coordinating Team; LG Working Group, G&amp;A Cluster.</a:t>
            </a:r>
          </a:p>
          <a:p>
            <a:pPr marL="269875" indent="-269875" algn="just">
              <a:buFont typeface="Arial" panose="020B0604020202020204" pitchFamily="34" charset="0"/>
              <a:buChar char="•"/>
              <a:tabLst>
                <a:tab pos="85725" algn="l"/>
              </a:tabLst>
            </a:pP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71029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 y="-195308"/>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a:bodyPr>
          <a:lstStyle/>
          <a:p>
            <a:r>
              <a:rPr lang="en-US" altLang="en-US" sz="3200" b="1" dirty="0" err="1"/>
              <a:t>Labour</a:t>
            </a:r>
            <a:r>
              <a:rPr lang="en-US" altLang="en-US" sz="3200" b="1" dirty="0"/>
              <a:t> Relations Overview</a:t>
            </a:r>
            <a:endParaRPr lang="en-GB" sz="32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16AE8C3-F387-3D11-D93C-E1C2BF9BB7BF}"/>
              </a:ext>
            </a:extLst>
          </p:cNvPr>
          <p:cNvSpPr txBox="1"/>
          <p:nvPr/>
        </p:nvSpPr>
        <p:spPr>
          <a:xfrm>
            <a:off x="0" y="1412776"/>
            <a:ext cx="12072664" cy="4623702"/>
          </a:xfrm>
          <a:prstGeom prst="rect">
            <a:avLst/>
          </a:prstGeom>
          <a:noFill/>
        </p:spPr>
        <p:txBody>
          <a:bodyPr wrap="square" rtlCol="0">
            <a:spAutoFit/>
          </a:bodyPr>
          <a:lstStyle/>
          <a:p>
            <a:pPr marL="285750" indent="-285750" algn="just">
              <a:lnSpc>
                <a:spcPct val="150000"/>
              </a:lnSpc>
              <a:spcAft>
                <a:spcPts val="100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Following a Court Order (19 Aug 2021) that declared the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Standardisation</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and Re-categorization of ADM as illegal, the ADM Council took it upon themselves to consult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Organised</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labour</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on the Court Ruling. </a:t>
            </a:r>
          </a:p>
          <a:p>
            <a:pPr marL="285750" indent="-285750" algn="just">
              <a:lnSpc>
                <a:spcPct val="150000"/>
              </a:lnSpc>
              <a:spcAft>
                <a:spcPts val="100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The Judgement was tabled in the Local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Labour</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Forum on the 14th of October 2021 for consultation and the matter was not conclusively dealt with on that meeting. </a:t>
            </a:r>
          </a:p>
          <a:p>
            <a:pPr marL="285750" indent="-285750" algn="just">
              <a:lnSpc>
                <a:spcPct val="150000"/>
              </a:lnSpc>
              <a:spcAft>
                <a:spcPts val="100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The Judgement was again tabled  in the LLF on the 15th of September 2022 for further consultation and therein,  the decision was that the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Makhanda</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Judgement must be tabled with all relevant calculations, However there was a delay in compiling such calculations due to ADM having insufficient funds to appoint a Service Provider with relevant expertise.</a:t>
            </a:r>
          </a:p>
          <a:p>
            <a:pPr marL="285750" indent="-285750" algn="just">
              <a:lnSpc>
                <a:spcPct val="150000"/>
              </a:lnSpc>
              <a:spcAft>
                <a:spcPts val="100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Eventually the calculations were done by a co-sourced internal Audit function (ARM’s Audit) that was to be presented in the next LLF on the 26 September 2022.</a:t>
            </a:r>
          </a:p>
          <a:p>
            <a:pPr marL="285750" indent="-285750" algn="just">
              <a:lnSpc>
                <a:spcPct val="150000"/>
              </a:lnSpc>
              <a:spcAft>
                <a:spcPts val="100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ADM Management hopes that after the work has been tabled in the LLF, there would be engagement and a clear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wayforward</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on how to recoup such funds from the individual employees who are liable and also a plan on how to reimburse where refunds are due</a:t>
            </a:r>
          </a:p>
        </p:txBody>
      </p:sp>
    </p:spTree>
    <p:extLst>
      <p:ext uri="{BB962C8B-B14F-4D97-AF65-F5344CB8AC3E}">
        <p14:creationId xmlns:p14="http://schemas.microsoft.com/office/powerpoint/2010/main" val="2860604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 y="-195308"/>
            <a:ext cx="12072663" cy="7477316"/>
          </a:xfrm>
        </p:spPr>
      </p:pic>
      <p:sp>
        <p:nvSpPr>
          <p:cNvPr id="6" name="Title 5">
            <a:extLst>
              <a:ext uri="{FF2B5EF4-FFF2-40B4-BE49-F238E27FC236}">
                <a16:creationId xmlns:a16="http://schemas.microsoft.com/office/drawing/2014/main" id="{05A4684C-8472-911E-D4BE-EDBE782FDBCD}"/>
              </a:ext>
            </a:extLst>
          </p:cNvPr>
          <p:cNvSpPr>
            <a:spLocks noGrp="1"/>
          </p:cNvSpPr>
          <p:nvPr>
            <p:ph type="title"/>
          </p:nvPr>
        </p:nvSpPr>
        <p:spPr>
          <a:xfrm>
            <a:off x="4439816" y="0"/>
            <a:ext cx="7752184" cy="1143000"/>
          </a:xfrm>
          <a:solidFill>
            <a:srgbClr val="D1B681"/>
          </a:solidFill>
        </p:spPr>
        <p:txBody>
          <a:bodyPr>
            <a:normAutofit/>
          </a:bodyPr>
          <a:lstStyle/>
          <a:p>
            <a:r>
              <a:rPr lang="en-US" altLang="en-US" sz="3200" b="1" dirty="0" err="1"/>
              <a:t>Labour</a:t>
            </a:r>
            <a:r>
              <a:rPr lang="en-US" altLang="en-US" sz="3200" b="1" dirty="0"/>
              <a:t> Relations Overview</a:t>
            </a:r>
            <a:endParaRPr lang="en-GB" sz="32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7906826-D418-38C5-0ABE-9298A07BE1E7}"/>
              </a:ext>
            </a:extLst>
          </p:cNvPr>
          <p:cNvSpPr txBox="1"/>
          <p:nvPr/>
        </p:nvSpPr>
        <p:spPr>
          <a:xfrm>
            <a:off x="0" y="1397675"/>
            <a:ext cx="11953328" cy="4524315"/>
          </a:xfrm>
          <a:prstGeom prst="rect">
            <a:avLst/>
          </a:prstGeom>
          <a:noFill/>
        </p:spPr>
        <p:txBody>
          <a:bodyPr wrap="square">
            <a:spAutoFit/>
          </a:bodyPr>
          <a:lstStyle/>
          <a:p>
            <a:pPr marL="285750" indent="-285750">
              <a:buFont typeface="Arial" panose="020B0604020202020204" pitchFamily="34" charset="0"/>
              <a:buChar char="•"/>
            </a:pPr>
            <a:r>
              <a:rPr lang="en-US" dirty="0"/>
              <a:t>Local </a:t>
            </a:r>
            <a:r>
              <a:rPr lang="en-US" dirty="0" err="1"/>
              <a:t>Labour</a:t>
            </a:r>
            <a:r>
              <a:rPr lang="en-US" dirty="0"/>
              <a:t> Forum at ADM is functional and convenes every quarter with special LLF meetings in between.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EC COGTA has had 2 engagements with the ADM LLF on the issue of the Staff Regulations and Staff establishment. The latest engagement was on the 8 November 2022 and the follow up session is scheduled for the 2 December 2022.</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Under microscope will be the issue of the Organogram that was reviewed in 2021 which is yet to be processed by the LLF and the delayed processing of reviewed HR Policies.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ADM currently is using the organogram that was approved in 2014, with some elements of the organogram approved in 2021. The Institutional workstream recognized that the District is </a:t>
            </a:r>
            <a:r>
              <a:rPr lang="en-US" dirty="0" err="1"/>
              <a:t>wholy</a:t>
            </a:r>
            <a:r>
              <a:rPr lang="en-US" dirty="0"/>
              <a:t> not compliant with the provisions of the Staff Regulations of September 2021.</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Troika, Management and the </a:t>
            </a:r>
            <a:r>
              <a:rPr lang="en-US" dirty="0" err="1"/>
              <a:t>Labour</a:t>
            </a:r>
            <a:r>
              <a:rPr lang="en-US" dirty="0"/>
              <a:t> Union established Task Team resolved to  unsuspend the 14 employees that were suspended by the previous Municipal Manager. All 14 of the affected employees reported for duty on the 10</a:t>
            </a:r>
            <a:r>
              <a:rPr lang="en-US" baseline="30000" dirty="0"/>
              <a:t>th</a:t>
            </a:r>
            <a:r>
              <a:rPr lang="en-US" dirty="0"/>
              <a:t> October 2022.</a:t>
            </a:r>
          </a:p>
          <a:p>
            <a:r>
              <a:rPr lang="en-US" dirty="0"/>
              <a:t>	- It was agreed that their respective offences and disciplinary processes would continue whilst they are at work.</a:t>
            </a:r>
          </a:p>
        </p:txBody>
      </p:sp>
    </p:spTree>
    <p:extLst>
      <p:ext uri="{BB962C8B-B14F-4D97-AF65-F5344CB8AC3E}">
        <p14:creationId xmlns:p14="http://schemas.microsoft.com/office/powerpoint/2010/main" val="1868232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3182</TotalTime>
  <Words>3584</Words>
  <Application>Microsoft Office PowerPoint</Application>
  <PresentationFormat>Widescreen</PresentationFormat>
  <Paragraphs>242</Paragraphs>
  <Slides>26</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ＭＳ Ｐゴシック</vt:lpstr>
      <vt:lpstr>Arial</vt:lpstr>
      <vt:lpstr>Calibri</vt:lpstr>
      <vt:lpstr>Calibri Light</vt:lpstr>
      <vt:lpstr>Cambria</vt:lpstr>
      <vt:lpstr>Times New Roman</vt:lpstr>
      <vt:lpstr>Wingdings</vt:lpstr>
      <vt:lpstr>ヒラギノ角ゴ Pro W3</vt:lpstr>
      <vt:lpstr>Office Theme</vt:lpstr>
      <vt:lpstr> </vt:lpstr>
      <vt:lpstr>PURPOSE OF THE PRESENTATION</vt:lpstr>
      <vt:lpstr>AMATHOLE DISTRICT AREA</vt:lpstr>
      <vt:lpstr>BACKGROUND</vt:lpstr>
      <vt:lpstr>BACKGROUND</vt:lpstr>
      <vt:lpstr>PowerPoint Presentation</vt:lpstr>
      <vt:lpstr>BACKGROUND</vt:lpstr>
      <vt:lpstr>Labour Relations Overview</vt:lpstr>
      <vt:lpstr>Labour Relations Overview</vt:lpstr>
      <vt:lpstr>Re-Categorization of ADM</vt:lpstr>
      <vt:lpstr>Re-Categorization of ADM</vt:lpstr>
      <vt:lpstr>HUMAN RESOURCE PLAN AND STAFF ESTABLISHMENT</vt:lpstr>
      <vt:lpstr>AMATHOLE DISTRICT MUNICIPALITY  POSITIONS PER DIRECTORATE [%] </vt:lpstr>
      <vt:lpstr>MUTUAL SEPARATION AGREEMENT (MSA) UPDATE </vt:lpstr>
      <vt:lpstr>ADM JOB EVALUATION UPDATE AS  OF 20 SEPTEMBER   2022</vt:lpstr>
      <vt:lpstr>CHANGE MANAGEMENT PROCESS</vt:lpstr>
      <vt:lpstr>CHANGE MANAGEMENT PROCESS</vt:lpstr>
      <vt:lpstr>PROGRESS ON THE RFP MANDATE</vt:lpstr>
      <vt:lpstr>PROGRESS ON THE RFP MANDATE</vt:lpstr>
      <vt:lpstr>PROGRESS ON THE RFP MANDATE</vt:lpstr>
      <vt:lpstr>PROGRESS ON THE RFP MANDATE</vt:lpstr>
      <vt:lpstr>PROGRESS ON THE RFP MANDATE</vt:lpstr>
      <vt:lpstr>ADM STATUS UPDATE SUMMARY</vt:lpstr>
      <vt:lpstr>DDM Reflections on the Review Process </vt:lpstr>
      <vt:lpstr>DDM Reflections on the Review Process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COGTA-PT meeting with the National Portfolio Committee on the ADM intervention</dc:title>
  <dc:creator>Vuyo Mlokothi</dc:creator>
  <cp:lastModifiedBy>Shereen Cassiem</cp:lastModifiedBy>
  <cp:revision>12</cp:revision>
  <dcterms:created xsi:type="dcterms:W3CDTF">2022-11-10T13:47:09Z</dcterms:created>
  <dcterms:modified xsi:type="dcterms:W3CDTF">2022-11-21T11:21:24Z</dcterms:modified>
</cp:coreProperties>
</file>