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712" r:id="rId2"/>
  </p:sldMasterIdLst>
  <p:notesMasterIdLst>
    <p:notesMasterId r:id="rId37"/>
  </p:notesMasterIdLst>
  <p:handoutMasterIdLst>
    <p:handoutMasterId r:id="rId38"/>
  </p:handoutMasterIdLst>
  <p:sldIdLst>
    <p:sldId id="594" r:id="rId3"/>
    <p:sldId id="644" r:id="rId4"/>
    <p:sldId id="578" r:id="rId5"/>
    <p:sldId id="703" r:id="rId6"/>
    <p:sldId id="699" r:id="rId7"/>
    <p:sldId id="727" r:id="rId8"/>
    <p:sldId id="635" r:id="rId9"/>
    <p:sldId id="708" r:id="rId10"/>
    <p:sldId id="646" r:id="rId11"/>
    <p:sldId id="702" r:id="rId12"/>
    <p:sldId id="710" r:id="rId13"/>
    <p:sldId id="711" r:id="rId14"/>
    <p:sldId id="712" r:id="rId15"/>
    <p:sldId id="713" r:id="rId16"/>
    <p:sldId id="714" r:id="rId17"/>
    <p:sldId id="715" r:id="rId18"/>
    <p:sldId id="716" r:id="rId19"/>
    <p:sldId id="717" r:id="rId20"/>
    <p:sldId id="718" r:id="rId21"/>
    <p:sldId id="719" r:id="rId22"/>
    <p:sldId id="720" r:id="rId23"/>
    <p:sldId id="721" r:id="rId24"/>
    <p:sldId id="709" r:id="rId25"/>
    <p:sldId id="682" r:id="rId26"/>
    <p:sldId id="687" r:id="rId27"/>
    <p:sldId id="689" r:id="rId28"/>
    <p:sldId id="723" r:id="rId29"/>
    <p:sldId id="724" r:id="rId30"/>
    <p:sldId id="725" r:id="rId31"/>
    <p:sldId id="726" r:id="rId32"/>
    <p:sldId id="722" r:id="rId33"/>
    <p:sldId id="707" r:id="rId34"/>
    <p:sldId id="583" r:id="rId35"/>
    <p:sldId id="584" r:id="rId36"/>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E MILNE" initials="M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44"/>
    <a:srgbClr val="FFCC66"/>
    <a:srgbClr val="125D55"/>
    <a:srgbClr val="008040"/>
    <a:srgbClr val="008000"/>
    <a:srgbClr val="145D35"/>
    <a:srgbClr val="008080"/>
    <a:srgbClr val="FFD21E"/>
    <a:srgbClr val="17645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62" autoAdjust="0"/>
    <p:restoredTop sz="92603" autoAdjust="0"/>
  </p:normalViewPr>
  <p:slideViewPr>
    <p:cSldViewPr>
      <p:cViewPr varScale="1">
        <p:scale>
          <a:sx n="57" d="100"/>
          <a:sy n="57" d="100"/>
        </p:scale>
        <p:origin x="1550"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792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1"/>
            <a:ext cx="2946400" cy="497928"/>
          </a:xfrm>
          <a:prstGeom prst="rect">
            <a:avLst/>
          </a:prstGeom>
        </p:spPr>
        <p:txBody>
          <a:bodyPr vert="horz" lIns="91440" tIns="45720" rIns="91440" bIns="45720" rtlCol="0"/>
          <a:lstStyle>
            <a:lvl1pPr algn="r">
              <a:defRPr sz="1200"/>
            </a:lvl1pPr>
          </a:lstStyle>
          <a:p>
            <a:fld id="{F7D42896-8E1F-4592-B5A5-18C5C72FB23A}" type="datetimeFigureOut">
              <a:rPr lang="en-ZA" smtClean="0"/>
              <a:t>2022/11/14</a:t>
            </a:fld>
            <a:endParaRPr lang="en-ZA"/>
          </a:p>
        </p:txBody>
      </p:sp>
      <p:sp>
        <p:nvSpPr>
          <p:cNvPr id="4" name="Footer Placeholder 3"/>
          <p:cNvSpPr>
            <a:spLocks noGrp="1"/>
          </p:cNvSpPr>
          <p:nvPr>
            <p:ph type="ftr" sz="quarter" idx="2"/>
          </p:nvPr>
        </p:nvSpPr>
        <p:spPr>
          <a:xfrm>
            <a:off x="0" y="9428710"/>
            <a:ext cx="2946400" cy="49792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8710"/>
            <a:ext cx="2946400" cy="497928"/>
          </a:xfrm>
          <a:prstGeom prst="rect">
            <a:avLst/>
          </a:prstGeom>
        </p:spPr>
        <p:txBody>
          <a:bodyPr vert="horz" lIns="91440" tIns="45720" rIns="91440" bIns="45720" rtlCol="0" anchor="b"/>
          <a:lstStyle>
            <a:lvl1pPr algn="r">
              <a:defRPr sz="1200"/>
            </a:lvl1pPr>
          </a:lstStyle>
          <a:p>
            <a:fld id="{A500E8E3-D37B-4AA5-9D84-59ED5DB46622}" type="slidenum">
              <a:rPr lang="en-ZA" smtClean="0"/>
              <a:t>‹#›</a:t>
            </a:fld>
            <a:endParaRPr lang="en-ZA"/>
          </a:p>
        </p:txBody>
      </p:sp>
    </p:spTree>
    <p:extLst>
      <p:ext uri="{BB962C8B-B14F-4D97-AF65-F5344CB8AC3E}">
        <p14:creationId xmlns:p14="http://schemas.microsoft.com/office/powerpoint/2010/main" val="17724539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49688" y="1"/>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F99D547-1A9C-4812-81A1-DCCB702D1569}" type="datetimeFigureOut">
              <a:rPr lang="en-US"/>
              <a:pPr>
                <a:defRPr/>
              </a:pPr>
              <a:t>11/14/2022</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451" y="4714877"/>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164"/>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49688" y="9428164"/>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BE2F452-BBC8-48A0-81EB-29E797DD877A}" type="slidenum">
              <a:rPr lang="en-US" altLang="en-US"/>
              <a:pPr/>
              <a:t>‹#›</a:t>
            </a:fld>
            <a:endParaRPr lang="en-US" altLang="en-US" dirty="0"/>
          </a:p>
        </p:txBody>
      </p:sp>
    </p:spTree>
    <p:extLst>
      <p:ext uri="{BB962C8B-B14F-4D97-AF65-F5344CB8AC3E}">
        <p14:creationId xmlns:p14="http://schemas.microsoft.com/office/powerpoint/2010/main" val="406740333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3</a:t>
            </a:fld>
            <a:endParaRPr lang="en-US" altLang="en-US" dirty="0"/>
          </a:p>
        </p:txBody>
      </p:sp>
    </p:spTree>
    <p:extLst>
      <p:ext uri="{BB962C8B-B14F-4D97-AF65-F5344CB8AC3E}">
        <p14:creationId xmlns:p14="http://schemas.microsoft.com/office/powerpoint/2010/main" val="4004440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17</a:t>
            </a:fld>
            <a:endParaRPr lang="en-US" altLang="en-US" dirty="0"/>
          </a:p>
        </p:txBody>
      </p:sp>
    </p:spTree>
    <p:extLst>
      <p:ext uri="{BB962C8B-B14F-4D97-AF65-F5344CB8AC3E}">
        <p14:creationId xmlns:p14="http://schemas.microsoft.com/office/powerpoint/2010/main" val="2564896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20</a:t>
            </a:fld>
            <a:endParaRPr lang="en-US" altLang="en-US" dirty="0"/>
          </a:p>
        </p:txBody>
      </p:sp>
    </p:spTree>
    <p:extLst>
      <p:ext uri="{BB962C8B-B14F-4D97-AF65-F5344CB8AC3E}">
        <p14:creationId xmlns:p14="http://schemas.microsoft.com/office/powerpoint/2010/main" val="2594910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22</a:t>
            </a:fld>
            <a:endParaRPr lang="en-US" altLang="en-US" dirty="0"/>
          </a:p>
        </p:txBody>
      </p:sp>
    </p:spTree>
    <p:extLst>
      <p:ext uri="{BB962C8B-B14F-4D97-AF65-F5344CB8AC3E}">
        <p14:creationId xmlns:p14="http://schemas.microsoft.com/office/powerpoint/2010/main" val="1682620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16DE5D0-5B82-4AA8-A138-95945FA5B395}" type="datetime1">
              <a:rPr lang="en-ZA" smtClean="0">
                <a:solidFill>
                  <a:prstClr val="black">
                    <a:tint val="75000"/>
                  </a:prstClr>
                </a:solidFill>
              </a:rPr>
              <a:t>2022/11/14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F3A2FD1-091E-4E14-B5E1-3309D4850A6F}" type="slidenum">
              <a:rPr lang="en-US" altLang="en-US"/>
              <a:pPr/>
              <a:t>‹#›</a:t>
            </a:fld>
            <a:endParaRPr lang="en-US" altLang="en-US" dirty="0"/>
          </a:p>
        </p:txBody>
      </p:sp>
    </p:spTree>
    <p:extLst>
      <p:ext uri="{BB962C8B-B14F-4D97-AF65-F5344CB8AC3E}">
        <p14:creationId xmlns:p14="http://schemas.microsoft.com/office/powerpoint/2010/main" val="301970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4F72B75-6218-4FF3-8D99-31D5344DE494}" type="datetime1">
              <a:rPr lang="en-ZA" smtClean="0">
                <a:solidFill>
                  <a:prstClr val="black">
                    <a:tint val="75000"/>
                  </a:prstClr>
                </a:solidFill>
              </a:rPr>
              <a:t>2022/11/14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DDF82E0-F617-466A-8989-E6F91EEE8384}" type="slidenum">
              <a:rPr lang="en-US" altLang="en-US"/>
              <a:pPr/>
              <a:t>‹#›</a:t>
            </a:fld>
            <a:endParaRPr lang="en-US" altLang="en-US" dirty="0"/>
          </a:p>
        </p:txBody>
      </p:sp>
    </p:spTree>
    <p:extLst>
      <p:ext uri="{BB962C8B-B14F-4D97-AF65-F5344CB8AC3E}">
        <p14:creationId xmlns:p14="http://schemas.microsoft.com/office/powerpoint/2010/main" val="2520793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2C4B3DB-6945-4C97-A3D6-95FB793DD76A}" type="datetime1">
              <a:rPr lang="en-ZA" smtClean="0">
                <a:solidFill>
                  <a:prstClr val="black">
                    <a:tint val="75000"/>
                  </a:prstClr>
                </a:solidFill>
              </a:rPr>
              <a:t>2022/11/14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F9C980E-3AC1-4DFD-ABD0-F24C9196324D}" type="slidenum">
              <a:rPr lang="en-US" altLang="en-US"/>
              <a:pPr/>
              <a:t>‹#›</a:t>
            </a:fld>
            <a:endParaRPr lang="en-US" altLang="en-US" dirty="0"/>
          </a:p>
        </p:txBody>
      </p:sp>
    </p:spTree>
    <p:extLst>
      <p:ext uri="{BB962C8B-B14F-4D97-AF65-F5344CB8AC3E}">
        <p14:creationId xmlns:p14="http://schemas.microsoft.com/office/powerpoint/2010/main" val="2400888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2EF5B03-FF08-4664-AB7F-F7F41C6A7238}" type="datetime1">
              <a:rPr lang="en-ZA" smtClean="0">
                <a:solidFill>
                  <a:prstClr val="black">
                    <a:tint val="75000"/>
                  </a:prstClr>
                </a:solidFill>
              </a:rPr>
              <a:t>2022/11/14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DB76249-C742-443A-9BEC-97296B7C0194}" type="slidenum">
              <a:rPr lang="en-US" altLang="en-US"/>
              <a:pPr/>
              <a:t>‹#›</a:t>
            </a:fld>
            <a:endParaRPr lang="en-US" altLang="en-US" dirty="0"/>
          </a:p>
        </p:txBody>
      </p:sp>
    </p:spTree>
    <p:extLst>
      <p:ext uri="{BB962C8B-B14F-4D97-AF65-F5344CB8AC3E}">
        <p14:creationId xmlns:p14="http://schemas.microsoft.com/office/powerpoint/2010/main" val="1627539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650C2D2-42DF-4403-887D-13881F30F7CD}" type="datetimeFigureOut">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2022/11/14</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352EF3-4E86-45B3-BB8F-DB62F9023463}"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39323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650C2D2-42DF-4403-887D-13881F30F7CD}" type="datetimeFigureOut">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2022/11/14</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352EF3-4E86-45B3-BB8F-DB62F9023463}"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94696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650C2D2-42DF-4403-887D-13881F30F7CD}" type="datetimeFigureOut">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2022/11/14</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352EF3-4E86-45B3-BB8F-DB62F9023463}"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7510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650C2D2-42DF-4403-887D-13881F30F7CD}" type="datetimeFigureOut">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2022/11/14</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352EF3-4E86-45B3-BB8F-DB62F9023463}"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94599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650C2D2-42DF-4403-887D-13881F30F7CD}" type="datetimeFigureOut">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2022/11/14</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352EF3-4E86-45B3-BB8F-DB62F9023463}"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98469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650C2D2-42DF-4403-887D-13881F30F7CD}" type="datetimeFigureOut">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2022/11/14</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352EF3-4E86-45B3-BB8F-DB62F9023463}"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77715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650C2D2-42DF-4403-887D-13881F30F7CD}" type="datetimeFigureOut">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2022/11/14</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352EF3-4E86-45B3-BB8F-DB62F9023463}"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5053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B171EEE-155A-43AA-A3E7-3EA8120B4B9C}" type="datetime1">
              <a:rPr lang="en-ZA" smtClean="0">
                <a:solidFill>
                  <a:prstClr val="black">
                    <a:tint val="75000"/>
                  </a:prstClr>
                </a:solidFill>
              </a:rPr>
              <a:t>2022/11/14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D312F24-582A-4117-A0B2-A1DD2489FD11}" type="slidenum">
              <a:rPr lang="en-US" altLang="en-US"/>
              <a:pPr/>
              <a:t>‹#›</a:t>
            </a:fld>
            <a:endParaRPr lang="en-US" altLang="en-US" dirty="0"/>
          </a:p>
        </p:txBody>
      </p:sp>
    </p:spTree>
    <p:extLst>
      <p:ext uri="{BB962C8B-B14F-4D97-AF65-F5344CB8AC3E}">
        <p14:creationId xmlns:p14="http://schemas.microsoft.com/office/powerpoint/2010/main" val="26678888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650C2D2-42DF-4403-887D-13881F30F7CD}" type="datetimeFigureOut">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2022/11/14</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352EF3-4E86-45B3-BB8F-DB62F9023463}"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76948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650C2D2-42DF-4403-887D-13881F30F7CD}" type="datetimeFigureOut">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2022/11/14</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352EF3-4E86-45B3-BB8F-DB62F9023463}"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88544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650C2D2-42DF-4403-887D-13881F30F7CD}" type="datetimeFigureOut">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2022/11/14</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352EF3-4E86-45B3-BB8F-DB62F9023463}"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97293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650C2D2-42DF-4403-887D-13881F30F7CD}" type="datetimeFigureOut">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2022/11/14</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352EF3-4E86-45B3-BB8F-DB62F9023463}"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0048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0DDDD430-26E8-4A62-A162-01D27877BCBC}" type="datetime1">
              <a:rPr lang="en-ZA" smtClean="0">
                <a:solidFill>
                  <a:prstClr val="black">
                    <a:tint val="75000"/>
                  </a:prstClr>
                </a:solidFill>
              </a:rPr>
              <a:t>2022/11/14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lvl1pPr>
              <a:defRPr/>
            </a:lvl1pPr>
          </a:lstStyle>
          <a:p>
            <a:r>
              <a:rPr lang="en-US" altLang="en-US" dirty="0" smtClean="0"/>
              <a:t>1</a:t>
            </a:r>
            <a:endParaRPr lang="en-US" altLang="en-US" dirty="0"/>
          </a:p>
        </p:txBody>
      </p:sp>
    </p:spTree>
    <p:extLst>
      <p:ext uri="{BB962C8B-B14F-4D97-AF65-F5344CB8AC3E}">
        <p14:creationId xmlns:p14="http://schemas.microsoft.com/office/powerpoint/2010/main" val="174096026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8F5EE98-1E5A-41C3-AD54-A70A4025D0EE}" type="datetime1">
              <a:rPr lang="en-ZA" smtClean="0">
                <a:solidFill>
                  <a:prstClr val="black">
                    <a:tint val="75000"/>
                  </a:prstClr>
                </a:solidFill>
              </a:rPr>
              <a:t>2022/11/14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DBF3DF0-8F4F-4A0C-B1E1-3C80CEE4DE50}" type="slidenum">
              <a:rPr lang="en-US" altLang="en-US"/>
              <a:pPr/>
              <a:t>‹#›</a:t>
            </a:fld>
            <a:endParaRPr lang="en-US" altLang="en-US" dirty="0"/>
          </a:p>
        </p:txBody>
      </p:sp>
    </p:spTree>
    <p:extLst>
      <p:ext uri="{BB962C8B-B14F-4D97-AF65-F5344CB8AC3E}">
        <p14:creationId xmlns:p14="http://schemas.microsoft.com/office/powerpoint/2010/main" val="3242746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2B01F75-ABE6-496D-9DBC-2E05335A8E38}" type="datetime1">
              <a:rPr lang="en-ZA" smtClean="0">
                <a:solidFill>
                  <a:prstClr val="black">
                    <a:tint val="75000"/>
                  </a:prstClr>
                </a:solidFill>
              </a:rPr>
              <a:t>2022/11/14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9757167-10C8-42C7-B29A-1F1A091DEDC4}" type="slidenum">
              <a:rPr lang="en-US" altLang="en-US"/>
              <a:pPr/>
              <a:t>‹#›</a:t>
            </a:fld>
            <a:endParaRPr lang="en-US" altLang="en-US" dirty="0"/>
          </a:p>
        </p:txBody>
      </p:sp>
    </p:spTree>
    <p:extLst>
      <p:ext uri="{BB962C8B-B14F-4D97-AF65-F5344CB8AC3E}">
        <p14:creationId xmlns:p14="http://schemas.microsoft.com/office/powerpoint/2010/main" val="1032597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50AE1B8-2947-42B2-A47C-6EBF4AD45D3D}" type="datetime1">
              <a:rPr lang="en-ZA" smtClean="0">
                <a:solidFill>
                  <a:prstClr val="black">
                    <a:tint val="75000"/>
                  </a:prstClr>
                </a:solidFill>
              </a:rPr>
              <a:t>2022/11/14</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730BF22A-558E-49CD-8C91-D895D543537F}" type="slidenum">
              <a:rPr lang="en-US" altLang="en-US"/>
              <a:pPr/>
              <a:t>‹#›</a:t>
            </a:fld>
            <a:endParaRPr lang="en-US" altLang="en-US" dirty="0"/>
          </a:p>
        </p:txBody>
      </p:sp>
    </p:spTree>
    <p:extLst>
      <p:ext uri="{BB962C8B-B14F-4D97-AF65-F5344CB8AC3E}">
        <p14:creationId xmlns:p14="http://schemas.microsoft.com/office/powerpoint/2010/main" val="1197780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CD570FA-B397-43F1-8BBC-ABF6A4F1C1C1}" type="datetime1">
              <a:rPr lang="en-ZA" smtClean="0">
                <a:solidFill>
                  <a:prstClr val="black">
                    <a:tint val="75000"/>
                  </a:prstClr>
                </a:solidFill>
              </a:rPr>
              <a:t>2022/11/14</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BC070C76-ABB2-4FD9-BD01-E906E11C999E}" type="slidenum">
              <a:rPr lang="en-US" altLang="en-US"/>
              <a:pPr/>
              <a:t>‹#›</a:t>
            </a:fld>
            <a:endParaRPr lang="en-US" altLang="en-US" dirty="0"/>
          </a:p>
        </p:txBody>
      </p:sp>
    </p:spTree>
    <p:extLst>
      <p:ext uri="{BB962C8B-B14F-4D97-AF65-F5344CB8AC3E}">
        <p14:creationId xmlns:p14="http://schemas.microsoft.com/office/powerpoint/2010/main" val="3740495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87095F9-A149-4EF2-B8A0-3E0110F06337}" type="datetime1">
              <a:rPr lang="en-ZA" smtClean="0">
                <a:solidFill>
                  <a:prstClr val="black">
                    <a:tint val="75000"/>
                  </a:prstClr>
                </a:solidFill>
              </a:rPr>
              <a:t>2022/11/14</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312A617F-46FE-4A8A-8649-A4E46A8175BC}" type="slidenum">
              <a:rPr lang="en-US" altLang="en-US"/>
              <a:pPr/>
              <a:t>‹#›</a:t>
            </a:fld>
            <a:endParaRPr lang="en-US" altLang="en-US" dirty="0"/>
          </a:p>
        </p:txBody>
      </p:sp>
    </p:spTree>
    <p:extLst>
      <p:ext uri="{BB962C8B-B14F-4D97-AF65-F5344CB8AC3E}">
        <p14:creationId xmlns:p14="http://schemas.microsoft.com/office/powerpoint/2010/main" val="625494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9D4F80C-3DF2-4C55-B09D-EB423939666B}" type="datetime1">
              <a:rPr lang="en-ZA" smtClean="0">
                <a:solidFill>
                  <a:prstClr val="black">
                    <a:tint val="75000"/>
                  </a:prstClr>
                </a:solidFill>
              </a:rPr>
              <a:t>2022/11/14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C6A8617-99DB-44A4-9BFF-66DE9E62441A}" type="slidenum">
              <a:rPr lang="en-US" altLang="en-US"/>
              <a:pPr/>
              <a:t>‹#›</a:t>
            </a:fld>
            <a:endParaRPr lang="en-US" altLang="en-US" dirty="0"/>
          </a:p>
        </p:txBody>
      </p:sp>
    </p:spTree>
    <p:extLst>
      <p:ext uri="{BB962C8B-B14F-4D97-AF65-F5344CB8AC3E}">
        <p14:creationId xmlns:p14="http://schemas.microsoft.com/office/powerpoint/2010/main" val="105226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DDDD430-26E8-4A62-A162-01D27877BCBC}" type="datetime1">
              <a:rPr lang="en-ZA" smtClean="0">
                <a:solidFill>
                  <a:prstClr val="black">
                    <a:tint val="75000"/>
                  </a:prstClr>
                </a:solidFill>
              </a:rPr>
              <a:t>2022/11/14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r>
              <a:rPr lang="en-US" altLang="en-US" dirty="0" smtClean="0"/>
              <a:t>	1</a:t>
            </a:r>
            <a:endParaRPr lang="en-US" altLang="en-US" dirty="0"/>
          </a:p>
        </p:txBody>
      </p:sp>
    </p:spTree>
    <p:extLst>
      <p:ext uri="{BB962C8B-B14F-4D97-AF65-F5344CB8AC3E}">
        <p14:creationId xmlns:p14="http://schemas.microsoft.com/office/powerpoint/2010/main" val="3817342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99"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iming>
    <p:tnLst>
      <p:par>
        <p:cTn id="1" dur="indefinite" restart="never" nodeType="tmRoot"/>
      </p:par>
    </p:tnLst>
  </p:timing>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650C2D2-42DF-4403-887D-13881F30F7CD}" type="datetimeFigureOut">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2022/11/14</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0352EF3-4E86-45B3-BB8F-DB62F9023463}"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4395618"/>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0.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8.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BMA Powerpoint Template-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34" y="-459432"/>
            <a:ext cx="9108504" cy="7749480"/>
          </a:xfrm>
          <a:prstGeom prst="rect">
            <a:avLst/>
          </a:prstGeom>
          <a:solidFill>
            <a:schemeClr val="accent2"/>
          </a:solidFill>
        </p:spPr>
      </p:pic>
      <p:sp>
        <p:nvSpPr>
          <p:cNvPr id="7" name="Slide Number Placeholder 6"/>
          <p:cNvSpPr>
            <a:spLocks noGrp="1"/>
          </p:cNvSpPr>
          <p:nvPr>
            <p:ph type="sldNum" sz="quarter" idx="12"/>
          </p:nvPr>
        </p:nvSpPr>
        <p:spPr/>
        <p:txBody>
          <a:bodyPr/>
          <a:lstStyle/>
          <a:p>
            <a:fld id="{2DDF82E0-F617-466A-8989-E6F91EEE8384}" type="slidenum">
              <a:rPr lang="en-US" altLang="en-US" smtClean="0"/>
              <a:pPr/>
              <a:t>1</a:t>
            </a:fld>
            <a:endParaRPr lang="en-US" altLang="en-US" dirty="0"/>
          </a:p>
        </p:txBody>
      </p:sp>
      <p:sp>
        <p:nvSpPr>
          <p:cNvPr id="2" name="Rectangle 10"/>
          <p:cNvSpPr>
            <a:spLocks noChangeArrowheads="1"/>
          </p:cNvSpPr>
          <p:nvPr/>
        </p:nvSpPr>
        <p:spPr bwMode="auto">
          <a:xfrm>
            <a:off x="1043608" y="1772816"/>
            <a:ext cx="7200900" cy="13234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3200" b="1" dirty="0">
              <a:solidFill>
                <a:prstClr val="black"/>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p:txBody>
      </p:sp>
      <p:sp>
        <p:nvSpPr>
          <p:cNvPr id="5" name="Rectangle 4"/>
          <p:cNvSpPr/>
          <p:nvPr/>
        </p:nvSpPr>
        <p:spPr>
          <a:xfrm>
            <a:off x="395536" y="2828836"/>
            <a:ext cx="8496944" cy="461665"/>
          </a:xfrm>
          <a:prstGeom prst="rect">
            <a:avLst/>
          </a:prstGeom>
          <a:noFill/>
        </p:spPr>
        <p:txBody>
          <a:bodyPr wrap="square">
            <a:spAutoFit/>
          </a:bodyPr>
          <a:lstStyle/>
          <a:p>
            <a:pPr lvl="0" algn="ctr"/>
            <a:endParaRPr lang="en-US" altLang="en-US" sz="2400" b="1" dirty="0">
              <a:latin typeface="+mj-lt"/>
            </a:endParaRPr>
          </a:p>
        </p:txBody>
      </p:sp>
      <p:sp>
        <p:nvSpPr>
          <p:cNvPr id="6" name="Rectangle 5"/>
          <p:cNvSpPr/>
          <p:nvPr/>
        </p:nvSpPr>
        <p:spPr>
          <a:xfrm>
            <a:off x="107504" y="2397949"/>
            <a:ext cx="8928992" cy="584775"/>
          </a:xfrm>
          <a:prstGeom prst="rect">
            <a:avLst/>
          </a:prstGeom>
        </p:spPr>
        <p:txBody>
          <a:bodyPr wrap="square">
            <a:spAutoFit/>
          </a:bodyPr>
          <a:lstStyle/>
          <a:p>
            <a:pPr lvl="0" algn="ctr" fontAlgn="auto">
              <a:spcBef>
                <a:spcPct val="20000"/>
              </a:spcBef>
              <a:spcAft>
                <a:spcPts val="0"/>
              </a:spcAft>
              <a:defRPr/>
            </a:pPr>
            <a:endParaRPr lang="en-US" sz="3200" b="1" dirty="0">
              <a:solidFill>
                <a:srgbClr val="FFFF66"/>
              </a:solidFill>
              <a:effectLst>
                <a:outerShdw blurRad="38100" dist="38100" dir="2700000" algn="tl">
                  <a:srgbClr val="000000"/>
                </a:outerShdw>
              </a:effectLst>
              <a:cs typeface="Arial" pitchFamily="34" charset="0"/>
            </a:endParaRPr>
          </a:p>
        </p:txBody>
      </p:sp>
      <p:pic>
        <p:nvPicPr>
          <p:cNvPr id="12" name="Picture 11" descr="NDP 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4368" y="260649"/>
            <a:ext cx="1152128" cy="998524"/>
          </a:xfrm>
          <a:prstGeom prst="rect">
            <a:avLst/>
          </a:prstGeom>
        </p:spPr>
      </p:pic>
      <p:pic>
        <p:nvPicPr>
          <p:cNvPr id="3" name="Picture 2" descr="BMA Logo_CMYK.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1" y="188967"/>
            <a:ext cx="1186180" cy="1070205"/>
          </a:xfrm>
          <a:prstGeom prst="rect">
            <a:avLst/>
          </a:prstGeom>
        </p:spPr>
      </p:pic>
      <p:sp>
        <p:nvSpPr>
          <p:cNvPr id="15" name="Rectangle 14"/>
          <p:cNvSpPr/>
          <p:nvPr/>
        </p:nvSpPr>
        <p:spPr>
          <a:xfrm>
            <a:off x="3275856" y="6343878"/>
            <a:ext cx="2951449" cy="307777"/>
          </a:xfrm>
          <a:prstGeom prst="rect">
            <a:avLst/>
          </a:prstGeom>
        </p:spPr>
        <p:txBody>
          <a:bodyPr wrap="none">
            <a:spAutoFit/>
          </a:bodyPr>
          <a:lstStyle/>
          <a:p>
            <a:r>
              <a:rPr lang="en-US" sz="1400" dirty="0">
                <a:solidFill>
                  <a:schemeClr val="bg1"/>
                </a:solidFill>
              </a:rPr>
              <a:t>Secure </a:t>
            </a:r>
            <a:r>
              <a:rPr lang="en-US" sz="1400" b="1" dirty="0">
                <a:solidFill>
                  <a:schemeClr val="bg1"/>
                </a:solidFill>
              </a:rPr>
              <a:t>Borders for Development</a:t>
            </a:r>
            <a:endParaRPr lang="en-US" sz="1400" dirty="0">
              <a:solidFill>
                <a:schemeClr val="bg1"/>
              </a:solidFill>
            </a:endParaRPr>
          </a:p>
        </p:txBody>
      </p:sp>
      <p:sp>
        <p:nvSpPr>
          <p:cNvPr id="9" name="Rectangle 8"/>
          <p:cNvSpPr/>
          <p:nvPr/>
        </p:nvSpPr>
        <p:spPr>
          <a:xfrm>
            <a:off x="35497" y="2939751"/>
            <a:ext cx="6480720" cy="1446550"/>
          </a:xfrm>
          <a:prstGeom prst="rect">
            <a:avLst/>
          </a:prstGeom>
          <a:ln>
            <a:solidFill>
              <a:srgbClr val="FF0000"/>
            </a:solidFill>
          </a:ln>
        </p:spPr>
        <p:txBody>
          <a:bodyPr wrap="square">
            <a:spAutoFit/>
          </a:bodyPr>
          <a:lstStyle/>
          <a:p>
            <a:pPr lvl="0" algn="ctr"/>
            <a:r>
              <a:rPr lang="en-ZA" sz="2400" b="1" kern="0" dirty="0" smtClean="0">
                <a:solidFill>
                  <a:prstClr val="black"/>
                </a:solidFill>
                <a:latin typeface="Gill Sans MT" panose="020B0502020104020203" pitchFamily="34" charset="0"/>
                <a:ea typeface="Cambria" panose="02040503050406030204" pitchFamily="18" charset="0"/>
              </a:rPr>
              <a:t>FESTIVE SEASON </a:t>
            </a:r>
            <a:r>
              <a:rPr lang="en-ZA" sz="2400" b="1" kern="0" dirty="0">
                <a:solidFill>
                  <a:prstClr val="black"/>
                </a:solidFill>
                <a:latin typeface="Gill Sans MT" panose="020B0502020104020203" pitchFamily="34" charset="0"/>
                <a:ea typeface="Cambria" panose="02040503050406030204" pitchFamily="18" charset="0"/>
              </a:rPr>
              <a:t>OPERATIONAL </a:t>
            </a:r>
            <a:r>
              <a:rPr lang="en-ZA" sz="2400" b="1" kern="0" dirty="0" smtClean="0">
                <a:solidFill>
                  <a:prstClr val="black"/>
                </a:solidFill>
                <a:latin typeface="Gill Sans MT" panose="020B0502020104020203" pitchFamily="34" charset="0"/>
                <a:ea typeface="Cambria" panose="02040503050406030204" pitchFamily="18" charset="0"/>
              </a:rPr>
              <a:t>PLAN- 2022/23</a:t>
            </a:r>
            <a:r>
              <a:rPr lang="en-ZA" sz="2400" b="1" kern="0" dirty="0">
                <a:solidFill>
                  <a:prstClr val="black"/>
                </a:solidFill>
                <a:latin typeface="Gill Sans MT" panose="020B0502020104020203" pitchFamily="34" charset="0"/>
                <a:ea typeface="Cambria" panose="02040503050406030204" pitchFamily="18" charset="0"/>
              </a:rPr>
              <a:t>: </a:t>
            </a:r>
            <a:r>
              <a:rPr lang="en-ZA" sz="2400" b="1" kern="0" dirty="0" smtClean="0">
                <a:solidFill>
                  <a:prstClr val="black"/>
                </a:solidFill>
                <a:latin typeface="Gill Sans MT" panose="020B0502020104020203" pitchFamily="34" charset="0"/>
                <a:ea typeface="Cambria" panose="02040503050406030204" pitchFamily="18" charset="0"/>
              </a:rPr>
              <a:t>BMA: </a:t>
            </a:r>
          </a:p>
          <a:p>
            <a:pPr lvl="0" algn="ctr"/>
            <a:endParaRPr lang="en-ZA" sz="2400" b="1" kern="0" dirty="0" smtClean="0">
              <a:solidFill>
                <a:prstClr val="black"/>
              </a:solidFill>
              <a:latin typeface="Gill Sans MT" panose="020B0502020104020203" pitchFamily="34" charset="0"/>
              <a:ea typeface="Cambria" panose="02040503050406030204" pitchFamily="18" charset="0"/>
            </a:endParaRPr>
          </a:p>
          <a:p>
            <a:pPr lvl="0" algn="ctr"/>
            <a:r>
              <a:rPr lang="en-ZA" sz="1600" b="1" kern="0" dirty="0" smtClean="0">
                <a:solidFill>
                  <a:prstClr val="black"/>
                </a:solidFill>
                <a:latin typeface="Gill Sans MT" panose="020B0502020104020203" pitchFamily="34" charset="0"/>
                <a:ea typeface="Cambria" panose="02040503050406030204" pitchFamily="18" charset="0"/>
              </a:rPr>
              <a:t>PRESENTED BY: MAJOR-GENERAL (</a:t>
            </a:r>
            <a:r>
              <a:rPr lang="en-ZA" sz="1600" b="1" kern="0" dirty="0" err="1" smtClean="0">
                <a:solidFill>
                  <a:prstClr val="black"/>
                </a:solidFill>
                <a:latin typeface="Gill Sans MT" panose="020B0502020104020203" pitchFamily="34" charset="0"/>
                <a:ea typeface="Cambria" panose="02040503050406030204" pitchFamily="18" charset="0"/>
              </a:rPr>
              <a:t>Rtd</a:t>
            </a:r>
            <a:r>
              <a:rPr lang="en-ZA" sz="1600" b="1" kern="0" dirty="0" smtClean="0">
                <a:solidFill>
                  <a:prstClr val="black"/>
                </a:solidFill>
                <a:latin typeface="Gill Sans MT" panose="020B0502020104020203" pitchFamily="34" charset="0"/>
                <a:ea typeface="Cambria" panose="02040503050406030204" pitchFamily="18" charset="0"/>
              </a:rPr>
              <a:t>) CHILEMBE</a:t>
            </a:r>
            <a:endParaRPr lang="en-ZA" b="1" i="1" kern="0" dirty="0">
              <a:solidFill>
                <a:prstClr val="black"/>
              </a:solidFill>
              <a:latin typeface="Gill Sans MT" panose="020B0502020104020203" pitchFamily="34" charset="0"/>
              <a:ea typeface="Cambria" panose="02040503050406030204" pitchFamily="18" charset="0"/>
            </a:endParaRPr>
          </a:p>
        </p:txBody>
      </p:sp>
      <p:sp>
        <p:nvSpPr>
          <p:cNvPr id="11" name="Slide Number Placeholder 1"/>
          <p:cNvSpPr txBox="1">
            <a:spLocks/>
          </p:cNvSpPr>
          <p:nvPr/>
        </p:nvSpPr>
        <p:spPr>
          <a:xfrm>
            <a:off x="7020272" y="6343878"/>
            <a:ext cx="2016224" cy="307777"/>
          </a:xfrm>
          <a:prstGeom prst="rect">
            <a:avLst/>
          </a:prstGeom>
          <a:noFill/>
          <a:ln>
            <a:solidFill>
              <a:srgbClr val="C00000"/>
            </a:solidFill>
          </a:ln>
        </p:spPr>
        <p:txBody>
          <a:bodyPr vert="horz" wrap="square" lIns="91440" tIns="45720" rIns="91440" bIns="45720" numCol="1" anchor="ctr"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tx1"/>
                </a:solidFill>
                <a:latin typeface="Arial"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l" eaLnBrk="1" hangingPunct="1">
              <a:defRPr/>
            </a:pPr>
            <a:r>
              <a:rPr lang="en-US" sz="1600" b="1" dirty="0" smtClean="0"/>
              <a:t>NOV/DEC 2022</a:t>
            </a:r>
            <a:endParaRPr lang="en-US" sz="1600" b="1" dirty="0"/>
          </a:p>
        </p:txBody>
      </p:sp>
    </p:spTree>
    <p:extLst>
      <p:ext uri="{BB962C8B-B14F-4D97-AF65-F5344CB8AC3E}">
        <p14:creationId xmlns:p14="http://schemas.microsoft.com/office/powerpoint/2010/main" val="1807512864"/>
      </p:ext>
    </p:extLst>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971600" y="79241"/>
            <a:ext cx="7416824" cy="504056"/>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Gill Sans MT" panose="020B0502020104020203" pitchFamily="34" charset="0"/>
                <a:ea typeface="Cambria" panose="02040503050406030204" pitchFamily="18" charset="0"/>
              </a:rPr>
              <a:t>EXTENSION OF OPERATIONAL HOURS</a:t>
            </a:r>
            <a:endParaRPr lang="en-US" sz="2400" b="1" dirty="0">
              <a:solidFill>
                <a:schemeClr val="bg1"/>
              </a:solidFill>
              <a:latin typeface="Gill Sans MT" panose="020B0502020104020203" pitchFamily="34" charset="0"/>
              <a:ea typeface="Cambria" panose="02040503050406030204" pitchFamily="18"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11256019"/>
              </p:ext>
            </p:extLst>
          </p:nvPr>
        </p:nvGraphicFramePr>
        <p:xfrm>
          <a:off x="107505" y="717425"/>
          <a:ext cx="8737818" cy="5226162"/>
        </p:xfrm>
        <a:graphic>
          <a:graphicData uri="http://schemas.openxmlformats.org/drawingml/2006/table">
            <a:tbl>
              <a:tblPr firstRow="1" bandRow="1">
                <a:tableStyleId>{5940675A-B579-460E-94D1-54222C63F5DA}</a:tableStyleId>
              </a:tblPr>
              <a:tblGrid>
                <a:gridCol w="1533402">
                  <a:extLst>
                    <a:ext uri="{9D8B030D-6E8A-4147-A177-3AD203B41FA5}">
                      <a16:colId xmlns:a16="http://schemas.microsoft.com/office/drawing/2014/main" val="1303452994"/>
                    </a:ext>
                  </a:extLst>
                </a:gridCol>
                <a:gridCol w="1560324">
                  <a:extLst>
                    <a:ext uri="{9D8B030D-6E8A-4147-A177-3AD203B41FA5}">
                      <a16:colId xmlns:a16="http://schemas.microsoft.com/office/drawing/2014/main" val="2936467317"/>
                    </a:ext>
                  </a:extLst>
                </a:gridCol>
                <a:gridCol w="1743279">
                  <a:extLst>
                    <a:ext uri="{9D8B030D-6E8A-4147-A177-3AD203B41FA5}">
                      <a16:colId xmlns:a16="http://schemas.microsoft.com/office/drawing/2014/main" val="1422578661"/>
                    </a:ext>
                  </a:extLst>
                </a:gridCol>
                <a:gridCol w="1326276">
                  <a:extLst>
                    <a:ext uri="{9D8B030D-6E8A-4147-A177-3AD203B41FA5}">
                      <a16:colId xmlns:a16="http://schemas.microsoft.com/office/drawing/2014/main" val="3101459657"/>
                    </a:ext>
                  </a:extLst>
                </a:gridCol>
                <a:gridCol w="2574537">
                  <a:extLst>
                    <a:ext uri="{9D8B030D-6E8A-4147-A177-3AD203B41FA5}">
                      <a16:colId xmlns:a16="http://schemas.microsoft.com/office/drawing/2014/main" val="2473042480"/>
                    </a:ext>
                  </a:extLst>
                </a:gridCol>
              </a:tblGrid>
              <a:tr h="335445">
                <a:tc>
                  <a:txBody>
                    <a:bodyPr/>
                    <a:lstStyle/>
                    <a:p>
                      <a:r>
                        <a:rPr lang="en-US" sz="1100" b="1" dirty="0" smtClean="0"/>
                        <a:t>CONTRY</a:t>
                      </a:r>
                      <a:endParaRPr lang="en-ZA" sz="1100" b="1" dirty="0"/>
                    </a:p>
                  </a:txBody>
                  <a:tcPr/>
                </a:tc>
                <a:tc>
                  <a:txBody>
                    <a:bodyPr/>
                    <a:lstStyle/>
                    <a:p>
                      <a:r>
                        <a:rPr lang="en-US" sz="1100" b="1" dirty="0" smtClean="0"/>
                        <a:t>PORTS OF ENTRY</a:t>
                      </a:r>
                      <a:endParaRPr lang="en-ZA" sz="1100" b="1" dirty="0"/>
                    </a:p>
                  </a:txBody>
                  <a:tcPr/>
                </a:tc>
                <a:tc>
                  <a:txBody>
                    <a:bodyPr/>
                    <a:lstStyle/>
                    <a:p>
                      <a:r>
                        <a:rPr lang="en-US" sz="1100" b="1" dirty="0" smtClean="0"/>
                        <a:t>CURRENT HOURS</a:t>
                      </a:r>
                      <a:endParaRPr lang="en-ZA" sz="1100" b="1" dirty="0"/>
                    </a:p>
                  </a:txBody>
                  <a:tcPr/>
                </a:tc>
                <a:tc>
                  <a:txBody>
                    <a:bodyPr/>
                    <a:lstStyle/>
                    <a:p>
                      <a:r>
                        <a:rPr lang="en-US" sz="1100" b="1" dirty="0" smtClean="0"/>
                        <a:t>EXTENDED HOURS</a:t>
                      </a:r>
                      <a:endParaRPr lang="en-ZA" sz="1100" b="1" dirty="0"/>
                    </a:p>
                  </a:txBody>
                  <a:tcPr/>
                </a:tc>
                <a:tc>
                  <a:txBody>
                    <a:bodyPr/>
                    <a:lstStyle/>
                    <a:p>
                      <a:r>
                        <a:rPr lang="en-US" sz="1100" b="1" dirty="0" smtClean="0"/>
                        <a:t>PERIODS/DATES</a:t>
                      </a:r>
                      <a:endParaRPr lang="en-ZA" sz="1100" b="1" dirty="0"/>
                    </a:p>
                  </a:txBody>
                  <a:tcPr/>
                </a:tc>
                <a:extLst>
                  <a:ext uri="{0D108BD9-81ED-4DB2-BD59-A6C34878D82A}">
                    <a16:rowId xmlns:a16="http://schemas.microsoft.com/office/drawing/2014/main" val="286938541"/>
                  </a:ext>
                </a:extLst>
              </a:tr>
              <a:tr h="401779">
                <a:tc>
                  <a:txBody>
                    <a:bodyPr/>
                    <a:lstStyle/>
                    <a:p>
                      <a:r>
                        <a:rPr lang="en-US" sz="1100" b="1" dirty="0" smtClean="0"/>
                        <a:t>MOZAMBIQUE</a:t>
                      </a:r>
                      <a:endParaRPr lang="en-ZA" sz="1100" b="1" dirty="0"/>
                    </a:p>
                  </a:txBody>
                  <a:tcPr/>
                </a:tc>
                <a:tc>
                  <a:txBody>
                    <a:bodyPr/>
                    <a:lstStyle/>
                    <a:p>
                      <a:r>
                        <a:rPr lang="en-US" sz="1100" b="1" dirty="0" smtClean="0"/>
                        <a:t>KOSIBAY</a:t>
                      </a:r>
                      <a:endParaRPr lang="en-ZA" sz="1100" b="1" dirty="0"/>
                    </a:p>
                  </a:txBody>
                  <a:tcPr/>
                </a:tc>
                <a:tc>
                  <a:txBody>
                    <a:bodyPr/>
                    <a:lstStyle/>
                    <a:p>
                      <a:r>
                        <a:rPr lang="en-US" sz="1100" b="1" dirty="0" smtClean="0"/>
                        <a:t>08:00 – 17:00</a:t>
                      </a:r>
                      <a:endParaRPr lang="en-ZA" sz="1100" b="1" dirty="0"/>
                    </a:p>
                  </a:txBody>
                  <a:tcPr/>
                </a:tc>
                <a:tc>
                  <a:txBody>
                    <a:bodyPr/>
                    <a:lstStyle/>
                    <a:p>
                      <a:r>
                        <a:rPr lang="en-US" sz="1100" b="1" dirty="0" smtClean="0"/>
                        <a:t>06:00 – 18:00</a:t>
                      </a:r>
                      <a:endParaRPr lang="en-ZA" sz="1100" b="1" dirty="0"/>
                    </a:p>
                  </a:txBody>
                  <a:tcPr/>
                </a:tc>
                <a:tc>
                  <a:txBody>
                    <a:bodyPr/>
                    <a:lstStyle/>
                    <a:p>
                      <a:r>
                        <a:rPr lang="en-US" sz="1100" b="1" dirty="0" smtClean="0"/>
                        <a:t>15 DEC 2022 – 08 JAN 2023</a:t>
                      </a:r>
                      <a:endParaRPr lang="en-ZA" sz="1100" b="1" dirty="0"/>
                    </a:p>
                  </a:txBody>
                  <a:tcPr/>
                </a:tc>
                <a:extLst>
                  <a:ext uri="{0D108BD9-81ED-4DB2-BD59-A6C34878D82A}">
                    <a16:rowId xmlns:a16="http://schemas.microsoft.com/office/drawing/2014/main" val="1458172849"/>
                  </a:ext>
                </a:extLst>
              </a:tr>
              <a:tr h="763382">
                <a:tc>
                  <a:txBody>
                    <a:bodyPr/>
                    <a:lstStyle/>
                    <a:p>
                      <a:r>
                        <a:rPr lang="en-US" sz="1100" b="1" dirty="0" smtClean="0"/>
                        <a:t>eSWATINI</a:t>
                      </a:r>
                      <a:endParaRPr lang="en-ZA" sz="1100" b="1" dirty="0"/>
                    </a:p>
                  </a:txBody>
                  <a:tcPr/>
                </a:tc>
                <a:tc>
                  <a:txBody>
                    <a:bodyPr/>
                    <a:lstStyle/>
                    <a:p>
                      <a:r>
                        <a:rPr lang="en-US" sz="1100" b="1" dirty="0" smtClean="0"/>
                        <a:t>MAHAMBA</a:t>
                      </a:r>
                      <a:endParaRPr lang="en-ZA" sz="1100" b="1" dirty="0"/>
                    </a:p>
                  </a:txBody>
                  <a:tcPr/>
                </a:tc>
                <a:tc>
                  <a:txBody>
                    <a:bodyPr/>
                    <a:lstStyle/>
                    <a:p>
                      <a:r>
                        <a:rPr lang="en-US" sz="1100" b="1" dirty="0" smtClean="0"/>
                        <a:t>07:00 – 22:00</a:t>
                      </a:r>
                      <a:endParaRPr lang="en-ZA" sz="1100" b="1" dirty="0"/>
                    </a:p>
                  </a:txBody>
                  <a:tcPr/>
                </a:tc>
                <a:tc>
                  <a:txBody>
                    <a:bodyPr/>
                    <a:lstStyle/>
                    <a:p>
                      <a:r>
                        <a:rPr lang="en-US" sz="1100" b="1" dirty="0" smtClean="0"/>
                        <a:t>07:00 – 00:00</a:t>
                      </a:r>
                      <a:endParaRPr lang="en-ZA" sz="1100" b="1" dirty="0"/>
                    </a:p>
                  </a:txBody>
                  <a:tcPr/>
                </a:tc>
                <a:tc>
                  <a:txBody>
                    <a:bodyPr/>
                    <a:lstStyle/>
                    <a:p>
                      <a:r>
                        <a:rPr lang="en-US" sz="1100" b="1" dirty="0" smtClean="0"/>
                        <a:t>15 DEC 2022</a:t>
                      </a:r>
                    </a:p>
                    <a:p>
                      <a:r>
                        <a:rPr lang="en-US" sz="1100" b="1" dirty="0" smtClean="0"/>
                        <a:t>23 DEC 2022</a:t>
                      </a:r>
                    </a:p>
                    <a:p>
                      <a:r>
                        <a:rPr lang="en-US" sz="1100" b="1" dirty="0" smtClean="0"/>
                        <a:t>24 DEC 2022</a:t>
                      </a:r>
                      <a:endParaRPr lang="en-ZA" sz="1100" b="1" dirty="0"/>
                    </a:p>
                  </a:txBody>
                  <a:tcPr/>
                </a:tc>
                <a:extLst>
                  <a:ext uri="{0D108BD9-81ED-4DB2-BD59-A6C34878D82A}">
                    <a16:rowId xmlns:a16="http://schemas.microsoft.com/office/drawing/2014/main" val="3293945788"/>
                  </a:ext>
                </a:extLst>
              </a:tr>
              <a:tr h="522314">
                <a:tc>
                  <a:txBody>
                    <a:bodyPr/>
                    <a:lstStyle/>
                    <a:p>
                      <a:r>
                        <a:rPr lang="en-US" sz="1100" b="1" dirty="0" smtClean="0"/>
                        <a:t>LESOTHO</a:t>
                      </a:r>
                      <a:endParaRPr lang="en-ZA" sz="1100" b="1" dirty="0"/>
                    </a:p>
                  </a:txBody>
                  <a:tcPr/>
                </a:tc>
                <a:tc>
                  <a:txBody>
                    <a:bodyPr/>
                    <a:lstStyle/>
                    <a:p>
                      <a:r>
                        <a:rPr lang="en-US" sz="1100" b="1" dirty="0" smtClean="0"/>
                        <a:t>SANIPASS</a:t>
                      </a:r>
                      <a:endParaRPr lang="en-ZA" sz="1100" b="1" dirty="0"/>
                    </a:p>
                  </a:txBody>
                  <a:tcPr/>
                </a:tc>
                <a:tc>
                  <a:txBody>
                    <a:bodyPr/>
                    <a:lstStyle/>
                    <a:p>
                      <a:r>
                        <a:rPr lang="en-US" sz="1100" b="1" dirty="0" smtClean="0"/>
                        <a:t>06:00</a:t>
                      </a:r>
                      <a:r>
                        <a:rPr lang="en-US" sz="1100" b="1" baseline="0" dirty="0" smtClean="0"/>
                        <a:t> – 18:00</a:t>
                      </a:r>
                      <a:endParaRPr lang="en-ZA" sz="1100" b="1" dirty="0"/>
                    </a:p>
                  </a:txBody>
                  <a:tcPr/>
                </a:tc>
                <a:tc>
                  <a:txBody>
                    <a:bodyPr/>
                    <a:lstStyle/>
                    <a:p>
                      <a:r>
                        <a:rPr lang="en-US" sz="1100" b="1" dirty="0" smtClean="0"/>
                        <a:t>06:00 – 20:00</a:t>
                      </a:r>
                      <a:endParaRPr lang="en-ZA" sz="1100" b="1" dirty="0"/>
                    </a:p>
                  </a:txBody>
                  <a:tcPr/>
                </a:tc>
                <a:tc>
                  <a:txBody>
                    <a:bodyPr/>
                    <a:lstStyle/>
                    <a:p>
                      <a:r>
                        <a:rPr lang="en-US" sz="1100" b="1" dirty="0" smtClean="0"/>
                        <a:t>15 – 16 DEC 2022</a:t>
                      </a:r>
                    </a:p>
                    <a:p>
                      <a:r>
                        <a:rPr lang="en-US" sz="1100" b="1" dirty="0" smtClean="0"/>
                        <a:t>23 –</a:t>
                      </a:r>
                      <a:r>
                        <a:rPr lang="en-US" sz="1100" b="1" baseline="0" dirty="0" smtClean="0"/>
                        <a:t> 24 DEC 2022</a:t>
                      </a:r>
                      <a:endParaRPr lang="en-ZA" sz="1100" b="1" dirty="0"/>
                    </a:p>
                  </a:txBody>
                  <a:tcPr/>
                </a:tc>
                <a:extLst>
                  <a:ext uri="{0D108BD9-81ED-4DB2-BD59-A6C34878D82A}">
                    <a16:rowId xmlns:a16="http://schemas.microsoft.com/office/drawing/2014/main" val="2281239097"/>
                  </a:ext>
                </a:extLst>
              </a:tr>
              <a:tr h="763382">
                <a:tc>
                  <a:txBody>
                    <a:bodyPr/>
                    <a:lstStyle/>
                    <a:p>
                      <a:r>
                        <a:rPr lang="en-US" sz="1100" b="1" dirty="0" smtClean="0"/>
                        <a:t>LESOTHO</a:t>
                      </a:r>
                      <a:endParaRPr lang="en-ZA" sz="1100" b="1" dirty="0"/>
                    </a:p>
                  </a:txBody>
                  <a:tcPr/>
                </a:tc>
                <a:tc>
                  <a:txBody>
                    <a:bodyPr/>
                    <a:lstStyle/>
                    <a:p>
                      <a:r>
                        <a:rPr lang="en-US" sz="1100" b="1" dirty="0" smtClean="0"/>
                        <a:t>CALEDONSPOORT</a:t>
                      </a:r>
                      <a:endParaRPr lang="en-ZA" sz="1100" b="1" dirty="0"/>
                    </a:p>
                  </a:txBody>
                  <a:tcPr/>
                </a:tc>
                <a:tc>
                  <a:txBody>
                    <a:bodyPr/>
                    <a:lstStyle/>
                    <a:p>
                      <a:r>
                        <a:rPr lang="en-US" sz="1100" b="1" dirty="0" smtClean="0"/>
                        <a:t>06:00 – 22:00</a:t>
                      </a:r>
                      <a:endParaRPr lang="en-ZA" sz="1100" b="1" dirty="0"/>
                    </a:p>
                  </a:txBody>
                  <a:tcPr/>
                </a:tc>
                <a:tc>
                  <a:txBody>
                    <a:bodyPr/>
                    <a:lstStyle/>
                    <a:p>
                      <a:r>
                        <a:rPr lang="en-US" sz="1100" b="1" dirty="0" smtClean="0"/>
                        <a:t>06:00 – 00:00</a:t>
                      </a:r>
                      <a:endParaRPr lang="en-ZA" sz="1100" b="1" dirty="0"/>
                    </a:p>
                  </a:txBody>
                  <a:tcPr/>
                </a:tc>
                <a:tc>
                  <a:txBody>
                    <a:bodyPr/>
                    <a:lstStyle/>
                    <a:p>
                      <a:r>
                        <a:rPr lang="en-US" sz="1100" b="1" dirty="0" smtClean="0"/>
                        <a:t>15 – 16BDEC 2022</a:t>
                      </a:r>
                    </a:p>
                    <a:p>
                      <a:r>
                        <a:rPr lang="en-US" sz="1100" b="1" dirty="0" smtClean="0"/>
                        <a:t>24 DEC 2022</a:t>
                      </a:r>
                    </a:p>
                    <a:p>
                      <a:r>
                        <a:rPr lang="en-US" sz="1100" b="1" dirty="0" smtClean="0"/>
                        <a:t>8</a:t>
                      </a:r>
                      <a:r>
                        <a:rPr lang="en-US" sz="1100" b="1" baseline="0" dirty="0" smtClean="0"/>
                        <a:t> JAN 2023</a:t>
                      </a:r>
                      <a:endParaRPr lang="en-ZA" sz="1100" b="1" dirty="0"/>
                    </a:p>
                  </a:txBody>
                  <a:tcPr/>
                </a:tc>
                <a:extLst>
                  <a:ext uri="{0D108BD9-81ED-4DB2-BD59-A6C34878D82A}">
                    <a16:rowId xmlns:a16="http://schemas.microsoft.com/office/drawing/2014/main" val="4025887598"/>
                  </a:ext>
                </a:extLst>
              </a:tr>
              <a:tr h="401779">
                <a:tc>
                  <a:txBody>
                    <a:bodyPr/>
                    <a:lstStyle/>
                    <a:p>
                      <a:endParaRPr lang="en-ZA" sz="1100" b="1" dirty="0"/>
                    </a:p>
                  </a:txBody>
                  <a:tcPr/>
                </a:tc>
                <a:tc>
                  <a:txBody>
                    <a:bodyPr/>
                    <a:lstStyle/>
                    <a:p>
                      <a:endParaRPr lang="en-ZA" sz="1100" b="1" dirty="0"/>
                    </a:p>
                  </a:txBody>
                  <a:tcPr/>
                </a:tc>
                <a:tc>
                  <a:txBody>
                    <a:bodyPr/>
                    <a:lstStyle/>
                    <a:p>
                      <a:r>
                        <a:rPr lang="en-US" sz="1100" b="1" dirty="0" smtClean="0"/>
                        <a:t>06:00 – 22:00</a:t>
                      </a:r>
                      <a:endParaRPr lang="en-ZA" sz="1100" b="1" dirty="0"/>
                    </a:p>
                  </a:txBody>
                  <a:tcPr/>
                </a:tc>
                <a:tc>
                  <a:txBody>
                    <a:bodyPr/>
                    <a:lstStyle/>
                    <a:p>
                      <a:r>
                        <a:rPr lang="en-US" sz="1100" b="1" dirty="0" smtClean="0"/>
                        <a:t>24 HOURS</a:t>
                      </a:r>
                      <a:endParaRPr lang="en-ZA" sz="1100" b="1" dirty="0"/>
                    </a:p>
                  </a:txBody>
                  <a:tcPr/>
                </a:tc>
                <a:tc>
                  <a:txBody>
                    <a:bodyPr/>
                    <a:lstStyle/>
                    <a:p>
                      <a:r>
                        <a:rPr lang="en-US" sz="1100" b="1" dirty="0" smtClean="0"/>
                        <a:t>23 DEC 2022</a:t>
                      </a:r>
                    </a:p>
                    <a:p>
                      <a:r>
                        <a:rPr lang="en-US" sz="1100" b="1" dirty="0" smtClean="0"/>
                        <a:t>2 JAN 2023</a:t>
                      </a:r>
                      <a:endParaRPr lang="en-ZA" sz="1100" b="1" dirty="0"/>
                    </a:p>
                  </a:txBody>
                  <a:tcPr/>
                </a:tc>
                <a:extLst>
                  <a:ext uri="{0D108BD9-81ED-4DB2-BD59-A6C34878D82A}">
                    <a16:rowId xmlns:a16="http://schemas.microsoft.com/office/drawing/2014/main" val="211577924"/>
                  </a:ext>
                </a:extLst>
              </a:tr>
              <a:tr h="518781">
                <a:tc>
                  <a:txBody>
                    <a:bodyPr/>
                    <a:lstStyle/>
                    <a:p>
                      <a:r>
                        <a:rPr lang="en-US" sz="1100" b="1" dirty="0" smtClean="0"/>
                        <a:t>LESOTHO</a:t>
                      </a:r>
                      <a:r>
                        <a:rPr lang="en-US" sz="1100" b="1" baseline="0" dirty="0" smtClean="0"/>
                        <a:t> </a:t>
                      </a:r>
                      <a:endParaRPr lang="en-ZA" sz="1100" b="1" dirty="0"/>
                    </a:p>
                  </a:txBody>
                  <a:tcPr/>
                </a:tc>
                <a:tc>
                  <a:txBody>
                    <a:bodyPr/>
                    <a:lstStyle/>
                    <a:p>
                      <a:r>
                        <a:rPr lang="en-US" sz="1100" b="1" dirty="0" smtClean="0"/>
                        <a:t>PEKABRIDGE</a:t>
                      </a:r>
                      <a:endParaRPr lang="en-ZA" sz="1100" b="1" dirty="0"/>
                    </a:p>
                  </a:txBody>
                  <a:tcPr/>
                </a:tc>
                <a:tc>
                  <a:txBody>
                    <a:bodyPr/>
                    <a:lstStyle/>
                    <a:p>
                      <a:r>
                        <a:rPr lang="en-US" sz="1100" b="1" dirty="0" smtClean="0"/>
                        <a:t>08:00</a:t>
                      </a:r>
                      <a:r>
                        <a:rPr lang="en-US" sz="1100" b="1" baseline="0" dirty="0" smtClean="0"/>
                        <a:t> – 16:00</a:t>
                      </a:r>
                      <a:endParaRPr lang="en-ZA" sz="1100" b="1" dirty="0"/>
                    </a:p>
                  </a:txBody>
                  <a:tcPr/>
                </a:tc>
                <a:tc>
                  <a:txBody>
                    <a:bodyPr/>
                    <a:lstStyle/>
                    <a:p>
                      <a:r>
                        <a:rPr lang="en-US" sz="1100" b="1" dirty="0" smtClean="0"/>
                        <a:t>08:00-18:00</a:t>
                      </a:r>
                      <a:endParaRPr lang="en-ZA" sz="1100" b="1" dirty="0"/>
                    </a:p>
                  </a:txBody>
                  <a:tcPr/>
                </a:tc>
                <a:tc>
                  <a:txBody>
                    <a:bodyPr/>
                    <a:lstStyle/>
                    <a:p>
                      <a:r>
                        <a:rPr lang="en-US" sz="1100" b="1" dirty="0" smtClean="0"/>
                        <a:t>15 – 16 DEC </a:t>
                      </a:r>
                      <a:r>
                        <a:rPr lang="en-US" sz="1100" b="1" dirty="0" err="1" smtClean="0"/>
                        <a:t>DEC</a:t>
                      </a:r>
                      <a:r>
                        <a:rPr lang="en-US" sz="1100" b="1" dirty="0" smtClean="0"/>
                        <a:t> 2022</a:t>
                      </a:r>
                    </a:p>
                    <a:p>
                      <a:r>
                        <a:rPr lang="en-US" sz="1100" b="1" dirty="0" smtClean="0"/>
                        <a:t>23 – 24 DEC 2022</a:t>
                      </a:r>
                    </a:p>
                    <a:p>
                      <a:r>
                        <a:rPr lang="en-US" sz="1100" b="1" dirty="0" smtClean="0"/>
                        <a:t>02 JAN 2023</a:t>
                      </a:r>
                      <a:endParaRPr lang="en-ZA" sz="1100" b="1" dirty="0"/>
                    </a:p>
                  </a:txBody>
                  <a:tcPr/>
                </a:tc>
                <a:extLst>
                  <a:ext uri="{0D108BD9-81ED-4DB2-BD59-A6C34878D82A}">
                    <a16:rowId xmlns:a16="http://schemas.microsoft.com/office/drawing/2014/main" val="3424797362"/>
                  </a:ext>
                </a:extLst>
              </a:tr>
              <a:tr h="665104">
                <a:tc>
                  <a:txBody>
                    <a:bodyPr/>
                    <a:lstStyle/>
                    <a:p>
                      <a:r>
                        <a:rPr lang="en-US" sz="1100" b="1" dirty="0" smtClean="0"/>
                        <a:t>LESETHO</a:t>
                      </a:r>
                      <a:endParaRPr lang="en-ZA" sz="1100" b="1" dirty="0"/>
                    </a:p>
                  </a:txBody>
                  <a:tcPr/>
                </a:tc>
                <a:tc>
                  <a:txBody>
                    <a:bodyPr/>
                    <a:lstStyle/>
                    <a:p>
                      <a:r>
                        <a:rPr lang="en-US" sz="1100" b="1" dirty="0" smtClean="0"/>
                        <a:t>VAN ROOYENSGATE</a:t>
                      </a:r>
                      <a:endParaRPr lang="en-ZA" sz="1100" b="1" dirty="0"/>
                    </a:p>
                  </a:txBody>
                  <a:tcPr/>
                </a:tc>
                <a:tc>
                  <a:txBody>
                    <a:bodyPr/>
                    <a:lstStyle/>
                    <a:p>
                      <a:r>
                        <a:rPr lang="en-US" sz="1100" b="1" dirty="0" smtClean="0"/>
                        <a:t>06:00 – 22:00</a:t>
                      </a:r>
                      <a:endParaRPr lang="en-ZA" sz="1100" b="1" dirty="0"/>
                    </a:p>
                  </a:txBody>
                  <a:tcPr/>
                </a:tc>
                <a:tc>
                  <a:txBody>
                    <a:bodyPr/>
                    <a:lstStyle/>
                    <a:p>
                      <a:r>
                        <a:rPr lang="en-US" sz="1100" b="1" dirty="0" smtClean="0"/>
                        <a:t>06:00 – 00:00</a:t>
                      </a:r>
                      <a:endParaRPr lang="en-ZA" sz="1100" b="1" dirty="0"/>
                    </a:p>
                  </a:txBody>
                  <a:tcPr/>
                </a:tc>
                <a:tc>
                  <a:txBody>
                    <a:bodyPr/>
                    <a:lstStyle/>
                    <a:p>
                      <a:r>
                        <a:rPr lang="en-US" sz="1100" b="1" dirty="0" smtClean="0"/>
                        <a:t>15 – 16 DEC </a:t>
                      </a:r>
                      <a:r>
                        <a:rPr lang="en-US" sz="1100" b="1" dirty="0" err="1" smtClean="0"/>
                        <a:t>DEC</a:t>
                      </a:r>
                      <a:r>
                        <a:rPr lang="en-US" sz="1100" b="1" dirty="0" smtClean="0"/>
                        <a:t> 2022</a:t>
                      </a:r>
                    </a:p>
                    <a:p>
                      <a:r>
                        <a:rPr lang="en-US" sz="1100" b="1" dirty="0" smtClean="0"/>
                        <a:t>24 DEC 2022</a:t>
                      </a:r>
                    </a:p>
                    <a:p>
                      <a:r>
                        <a:rPr lang="en-US" sz="1100" b="1" dirty="0" smtClean="0"/>
                        <a:t>08 JAN 2023</a:t>
                      </a:r>
                      <a:endParaRPr lang="en-ZA" sz="1100" b="1" dirty="0" smtClean="0"/>
                    </a:p>
                    <a:p>
                      <a:endParaRPr lang="en-ZA" sz="1100" b="1" dirty="0"/>
                    </a:p>
                  </a:txBody>
                  <a:tcPr/>
                </a:tc>
                <a:extLst>
                  <a:ext uri="{0D108BD9-81ED-4DB2-BD59-A6C34878D82A}">
                    <a16:rowId xmlns:a16="http://schemas.microsoft.com/office/drawing/2014/main" val="1698015668"/>
                  </a:ext>
                </a:extLst>
              </a:tr>
              <a:tr h="656780">
                <a:tc>
                  <a:txBody>
                    <a:bodyPr/>
                    <a:lstStyle/>
                    <a:p>
                      <a:endParaRPr lang="en-ZA" b="1" dirty="0"/>
                    </a:p>
                  </a:txBody>
                  <a:tcPr/>
                </a:tc>
                <a:tc>
                  <a:txBody>
                    <a:bodyPr/>
                    <a:lstStyle/>
                    <a:p>
                      <a:endParaRPr lang="en-ZA"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06:00 – 22:00</a:t>
                      </a:r>
                      <a:endParaRPr lang="en-ZA" sz="1100" b="1" dirty="0" smtClean="0"/>
                    </a:p>
                    <a:p>
                      <a:endParaRPr lang="en-ZA" sz="1100" b="1" dirty="0"/>
                    </a:p>
                  </a:txBody>
                  <a:tcPr/>
                </a:tc>
                <a:tc>
                  <a:txBody>
                    <a:bodyPr/>
                    <a:lstStyle/>
                    <a:p>
                      <a:r>
                        <a:rPr lang="en-US" sz="1100" b="1" dirty="0" smtClean="0"/>
                        <a:t>24 HOURS</a:t>
                      </a:r>
                      <a:endParaRPr lang="en-ZA" sz="1100" b="1" dirty="0"/>
                    </a:p>
                  </a:txBody>
                  <a:tcPr/>
                </a:tc>
                <a:tc>
                  <a:txBody>
                    <a:bodyPr/>
                    <a:lstStyle/>
                    <a:p>
                      <a:r>
                        <a:rPr lang="en-US" sz="1100" b="1" dirty="0" smtClean="0"/>
                        <a:t>23 DEC 2022</a:t>
                      </a:r>
                    </a:p>
                    <a:p>
                      <a:r>
                        <a:rPr lang="en-US" sz="1100" b="1" dirty="0" smtClean="0"/>
                        <a:t>02 JAN 2023</a:t>
                      </a:r>
                      <a:endParaRPr lang="en-ZA" sz="1100" b="1" dirty="0" smtClean="0"/>
                    </a:p>
                    <a:p>
                      <a:endParaRPr lang="en-ZA" sz="1100" b="1" dirty="0"/>
                    </a:p>
                  </a:txBody>
                  <a:tcPr/>
                </a:tc>
                <a:extLst>
                  <a:ext uri="{0D108BD9-81ED-4DB2-BD59-A6C34878D82A}">
                    <a16:rowId xmlns:a16="http://schemas.microsoft.com/office/drawing/2014/main" val="1331247041"/>
                  </a:ext>
                </a:extLst>
              </a:tr>
            </a:tbl>
          </a:graphicData>
        </a:graphic>
      </p:graphicFrame>
      <p:sp>
        <p:nvSpPr>
          <p:cNvPr id="2054" name="Slide Number Placeholder 1"/>
          <p:cNvSpPr>
            <a:spLocks noGrp="1"/>
          </p:cNvSpPr>
          <p:nvPr>
            <p:ph type="sldNum" sz="quarter" idx="12"/>
          </p:nvPr>
        </p:nvSpPr>
        <p:spPr>
          <a:xfrm>
            <a:off x="3923928" y="6425597"/>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smtClean="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10</a:t>
            </a:fld>
            <a:r>
              <a:rPr kumimoji="0" lang="en-US" sz="1600" b="1" i="0" u="none" strike="noStrike" kern="1200" cap="none" spc="0" normalizeH="0" baseline="0" noProof="0" dirty="0" smtClean="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34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6093296"/>
            <a:ext cx="792088" cy="664602"/>
          </a:xfrm>
          <a:prstGeom prst="rect">
            <a:avLst/>
          </a:prstGeom>
        </p:spPr>
      </p:pic>
      <p:sp>
        <p:nvSpPr>
          <p:cNvPr id="6" name="Rectangle 5"/>
          <p:cNvSpPr/>
          <p:nvPr/>
        </p:nvSpPr>
        <p:spPr>
          <a:xfrm>
            <a:off x="6671746" y="6263734"/>
            <a:ext cx="2364750" cy="261610"/>
          </a:xfrm>
          <a:prstGeom prst="rect">
            <a:avLst/>
          </a:prstGeom>
        </p:spPr>
        <p:txBody>
          <a:bodyPr wrap="square">
            <a:spAutoFit/>
          </a:bodyPr>
          <a:lstStyle/>
          <a:p>
            <a:r>
              <a:rPr lang="en-US" sz="1100" dirty="0">
                <a:solidFill>
                  <a:srgbClr val="008040"/>
                </a:solidFill>
              </a:rPr>
              <a:t>Secure </a:t>
            </a:r>
            <a:r>
              <a:rPr lang="en-US" sz="1100" b="1" dirty="0">
                <a:solidFill>
                  <a:srgbClr val="008040"/>
                </a:solidFill>
              </a:rPr>
              <a:t>Borders for Development</a:t>
            </a:r>
            <a:endParaRPr lang="en-US" sz="1100" dirty="0">
              <a:solidFill>
                <a:srgbClr val="008040"/>
              </a:solidFill>
            </a:endParaRPr>
          </a:p>
        </p:txBody>
      </p:sp>
      <p:cxnSp>
        <p:nvCxnSpPr>
          <p:cNvPr id="8" name="Straight Connector 7"/>
          <p:cNvCxnSpPr/>
          <p:nvPr/>
        </p:nvCxnSpPr>
        <p:spPr>
          <a:xfrm>
            <a:off x="174867" y="6125751"/>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835657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899592" y="102237"/>
            <a:ext cx="7416824" cy="504056"/>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Gill Sans MT" panose="020B0502020104020203" pitchFamily="34" charset="0"/>
                <a:ea typeface="Cambria" panose="02040503050406030204" pitchFamily="18" charset="0"/>
              </a:rPr>
              <a:t>OPERATIONAL SUPPORT – DHA HR</a:t>
            </a:r>
            <a:endParaRPr lang="en-US" sz="2400" b="1" dirty="0">
              <a:solidFill>
                <a:schemeClr val="bg1"/>
              </a:solidFill>
              <a:latin typeface="Gill Sans MT" panose="020B0502020104020203" pitchFamily="34" charset="0"/>
              <a:ea typeface="Cambria" panose="02040503050406030204" pitchFamily="18" charset="0"/>
            </a:endParaRPr>
          </a:p>
        </p:txBody>
      </p:sp>
      <p:sp>
        <p:nvSpPr>
          <p:cNvPr id="3" name="Content Placeholder 2"/>
          <p:cNvSpPr>
            <a:spLocks noGrp="1"/>
          </p:cNvSpPr>
          <p:nvPr>
            <p:ph idx="1"/>
          </p:nvPr>
        </p:nvSpPr>
        <p:spPr>
          <a:xfrm>
            <a:off x="215008" y="636718"/>
            <a:ext cx="8928992" cy="5286945"/>
          </a:xfrm>
          <a:ln>
            <a:solidFill>
              <a:schemeClr val="bg1"/>
            </a:solidFill>
          </a:ln>
        </p:spPr>
        <p:style>
          <a:lnRef idx="2">
            <a:schemeClr val="accent1"/>
          </a:lnRef>
          <a:fillRef idx="1">
            <a:schemeClr val="lt1"/>
          </a:fillRef>
          <a:effectRef idx="0">
            <a:schemeClr val="accent1"/>
          </a:effectRef>
          <a:fontRef idx="minor">
            <a:schemeClr val="dk1"/>
          </a:fontRef>
        </p:style>
        <p:txBody>
          <a:bodyPr/>
          <a:lstStyle/>
          <a:p>
            <a:pPr marL="0" indent="0">
              <a:lnSpc>
                <a:spcPct val="125000"/>
              </a:lnSpc>
              <a:spcBef>
                <a:spcPts val="0"/>
              </a:spcBef>
              <a:buNone/>
            </a:pPr>
            <a:endParaRPr lang="en-US" sz="2400" b="1" i="1" dirty="0"/>
          </a:p>
          <a:p>
            <a:pPr marL="457200" lvl="1" indent="0" algn="just">
              <a:buNone/>
            </a:pPr>
            <a:endParaRPr lang="en-US" sz="2400" dirty="0"/>
          </a:p>
          <a:p>
            <a:pPr lvl="1" algn="just"/>
            <a:endParaRPr lang="en-US" dirty="0" smtClean="0"/>
          </a:p>
          <a:p>
            <a:pPr lvl="1" algn="just"/>
            <a:endParaRPr lang="en-US" dirty="0" smtClean="0"/>
          </a:p>
          <a:p>
            <a:pPr marL="0" indent="0" algn="just">
              <a:buNone/>
            </a:pPr>
            <a:endParaRPr lang="en-US" dirty="0" smtClean="0"/>
          </a:p>
          <a:p>
            <a:pPr lvl="1" algn="just"/>
            <a:endParaRPr lang="en-ZA" dirty="0"/>
          </a:p>
        </p:txBody>
      </p:sp>
      <p:sp>
        <p:nvSpPr>
          <p:cNvPr id="2054" name="Slide Number Placeholder 1"/>
          <p:cNvSpPr>
            <a:spLocks noGrp="1"/>
          </p:cNvSpPr>
          <p:nvPr>
            <p:ph type="sldNum" sz="quarter" idx="12"/>
          </p:nvPr>
        </p:nvSpPr>
        <p:spPr>
          <a:xfrm>
            <a:off x="3923928" y="6425597"/>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smtClean="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11</a:t>
            </a:fld>
            <a:r>
              <a:rPr kumimoji="0" lang="en-US" sz="1600" b="1" i="0" u="none" strike="noStrike" kern="1200" cap="none" spc="0" normalizeH="0" baseline="0" noProof="0" dirty="0" smtClean="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34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6093296"/>
            <a:ext cx="792088" cy="664602"/>
          </a:xfrm>
          <a:prstGeom prst="rect">
            <a:avLst/>
          </a:prstGeom>
        </p:spPr>
      </p:pic>
      <p:sp>
        <p:nvSpPr>
          <p:cNvPr id="6" name="Rectangle 5"/>
          <p:cNvSpPr/>
          <p:nvPr/>
        </p:nvSpPr>
        <p:spPr>
          <a:xfrm>
            <a:off x="6671746" y="6263734"/>
            <a:ext cx="2364750" cy="261610"/>
          </a:xfrm>
          <a:prstGeom prst="rect">
            <a:avLst/>
          </a:prstGeom>
        </p:spPr>
        <p:txBody>
          <a:bodyPr wrap="square">
            <a:spAutoFit/>
          </a:bodyPr>
          <a:lstStyle/>
          <a:p>
            <a:r>
              <a:rPr lang="en-US" sz="1100" dirty="0">
                <a:solidFill>
                  <a:srgbClr val="008040"/>
                </a:solidFill>
              </a:rPr>
              <a:t>Secure </a:t>
            </a:r>
            <a:r>
              <a:rPr lang="en-US" sz="1100" b="1" dirty="0">
                <a:solidFill>
                  <a:srgbClr val="008040"/>
                </a:solidFill>
              </a:rPr>
              <a:t>Borders for Development</a:t>
            </a:r>
            <a:endParaRPr lang="en-US" sz="1100" dirty="0">
              <a:solidFill>
                <a:srgbClr val="008040"/>
              </a:solidFill>
            </a:endParaRPr>
          </a:p>
        </p:txBody>
      </p:sp>
      <p:cxnSp>
        <p:nvCxnSpPr>
          <p:cNvPr id="8" name="Straight Connector 7"/>
          <p:cNvCxnSpPr/>
          <p:nvPr/>
        </p:nvCxnSpPr>
        <p:spPr>
          <a:xfrm>
            <a:off x="62513" y="6079953"/>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graphicFrame>
        <p:nvGraphicFramePr>
          <p:cNvPr id="2" name="Table 1"/>
          <p:cNvGraphicFramePr>
            <a:graphicFrameLocks noGrp="1"/>
          </p:cNvGraphicFramePr>
          <p:nvPr>
            <p:extLst/>
          </p:nvPr>
        </p:nvGraphicFramePr>
        <p:xfrm>
          <a:off x="467036" y="788848"/>
          <a:ext cx="8424935" cy="5226705"/>
        </p:xfrm>
        <a:graphic>
          <a:graphicData uri="http://schemas.openxmlformats.org/drawingml/2006/table">
            <a:tbl>
              <a:tblPr firstRow="1" firstCol="1" bandRow="1"/>
              <a:tblGrid>
                <a:gridCol w="1623909">
                  <a:extLst>
                    <a:ext uri="{9D8B030D-6E8A-4147-A177-3AD203B41FA5}">
                      <a16:colId xmlns:a16="http://schemas.microsoft.com/office/drawing/2014/main" val="1218717130"/>
                    </a:ext>
                  </a:extLst>
                </a:gridCol>
                <a:gridCol w="2629455">
                  <a:extLst>
                    <a:ext uri="{9D8B030D-6E8A-4147-A177-3AD203B41FA5}">
                      <a16:colId xmlns:a16="http://schemas.microsoft.com/office/drawing/2014/main" val="497931373"/>
                    </a:ext>
                  </a:extLst>
                </a:gridCol>
                <a:gridCol w="4171571">
                  <a:extLst>
                    <a:ext uri="{9D8B030D-6E8A-4147-A177-3AD203B41FA5}">
                      <a16:colId xmlns:a16="http://schemas.microsoft.com/office/drawing/2014/main" val="1415098553"/>
                    </a:ext>
                  </a:extLst>
                </a:gridCol>
              </a:tblGrid>
              <a:tr h="566346">
                <a:tc>
                  <a:txBody>
                    <a:bodyPr/>
                    <a:lstStyle/>
                    <a:p>
                      <a:pPr marL="457200" algn="ctr">
                        <a:lnSpc>
                          <a:spcPct val="150000"/>
                        </a:lnSpc>
                        <a:spcAft>
                          <a:spcPts val="0"/>
                        </a:spcAft>
                      </a:pPr>
                      <a:r>
                        <a:rPr lang="en-GB" sz="1000" b="1">
                          <a:effectLst/>
                          <a:latin typeface="Arial" panose="020B0604020202020204" pitchFamily="34" charset="0"/>
                          <a:ea typeface="Times New Roman" panose="02020603050405020304" pitchFamily="18" charset="0"/>
                          <a:cs typeface="Times New Roman" panose="02020603050405020304" pitchFamily="18" charset="0"/>
                        </a:rPr>
                        <a:t>Port of Entry</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457200" algn="ctr">
                        <a:lnSpc>
                          <a:spcPct val="150000"/>
                        </a:lnSpc>
                        <a:spcAft>
                          <a:spcPts val="0"/>
                        </a:spcAft>
                      </a:pPr>
                      <a:r>
                        <a:rPr lang="en-GB" sz="1000" b="1">
                          <a:effectLst/>
                          <a:latin typeface="Arial" panose="020B0604020202020204" pitchFamily="34" charset="0"/>
                          <a:ea typeface="Times New Roman" panose="02020603050405020304" pitchFamily="18" charset="0"/>
                          <a:cs typeface="Times New Roman" panose="02020603050405020304" pitchFamily="18" charset="0"/>
                        </a:rPr>
                        <a:t>Additional Capacity</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457200" algn="ctr">
                        <a:lnSpc>
                          <a:spcPct val="150000"/>
                        </a:lnSpc>
                        <a:spcAft>
                          <a:spcPts val="0"/>
                        </a:spcAft>
                      </a:pPr>
                      <a:r>
                        <a:rPr lang="en-GB" sz="1000" b="1" dirty="0">
                          <a:effectLst/>
                          <a:latin typeface="Arial" panose="020B0604020202020204" pitchFamily="34" charset="0"/>
                          <a:ea typeface="Times New Roman" panose="02020603050405020304" pitchFamily="18" charset="0"/>
                          <a:cs typeface="Times New Roman" panose="02020603050405020304" pitchFamily="18" charset="0"/>
                        </a:rPr>
                        <a:t>Comments</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022562266"/>
                  </a:ext>
                </a:extLst>
              </a:tr>
              <a:tr h="283172">
                <a:tc>
                  <a:txBody>
                    <a:bodyPr/>
                    <a:lstStyle/>
                    <a:p>
                      <a:pPr marL="457200" algn="just">
                        <a:lnSpc>
                          <a:spcPct val="150000"/>
                        </a:lnSpc>
                        <a:spcAft>
                          <a:spcPts val="0"/>
                        </a:spcAft>
                      </a:pPr>
                      <a:r>
                        <a:rPr lang="en-GB" sz="1000" b="1" dirty="0" err="1">
                          <a:effectLst/>
                          <a:latin typeface="Arial" panose="020B0604020202020204" pitchFamily="34" charset="0"/>
                          <a:ea typeface="Times New Roman" panose="02020603050405020304" pitchFamily="18" charset="0"/>
                          <a:cs typeface="Times New Roman" panose="02020603050405020304" pitchFamily="18" charset="0"/>
                        </a:rPr>
                        <a:t>Beitbridge</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en-GB" sz="1000" b="1">
                          <a:effectLst/>
                          <a:latin typeface="Arial" panose="020B0604020202020204" pitchFamily="34" charset="0"/>
                          <a:ea typeface="Times New Roman" panose="02020603050405020304" pitchFamily="18" charset="0"/>
                          <a:cs typeface="Times New Roman" panose="02020603050405020304" pitchFamily="18" charset="0"/>
                        </a:rPr>
                        <a:t>75</a:t>
                      </a:r>
                      <a:endParaRPr lang="en-ZA"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en-GB" sz="1000" b="1">
                          <a:effectLst/>
                          <a:latin typeface="Arial" panose="020B0604020202020204" pitchFamily="34" charset="0"/>
                          <a:ea typeface="Times New Roman" panose="02020603050405020304" pitchFamily="18" charset="0"/>
                          <a:cs typeface="Times New Roman" panose="02020603050405020304" pitchFamily="18" charset="0"/>
                        </a:rPr>
                        <a:t>Overtime to be provided</a:t>
                      </a:r>
                      <a:endParaRPr lang="en-ZA"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8901893"/>
                  </a:ext>
                </a:extLst>
              </a:tr>
              <a:tr h="283172">
                <a:tc>
                  <a:txBody>
                    <a:bodyPr/>
                    <a:lstStyle/>
                    <a:p>
                      <a:pPr marL="457200" algn="just">
                        <a:lnSpc>
                          <a:spcPct val="150000"/>
                        </a:lnSpc>
                        <a:spcAft>
                          <a:spcPts val="0"/>
                        </a:spcAft>
                      </a:pPr>
                      <a:r>
                        <a:rPr lang="en-GB" sz="1000" b="1" dirty="0">
                          <a:effectLst/>
                          <a:latin typeface="Arial" panose="020B0604020202020204" pitchFamily="34" charset="0"/>
                          <a:ea typeface="Times New Roman" panose="02020603050405020304" pitchFamily="18" charset="0"/>
                          <a:cs typeface="Times New Roman" panose="02020603050405020304" pitchFamily="18" charset="0"/>
                        </a:rPr>
                        <a:t>Lebombo</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en-GB" sz="1000" b="1">
                          <a:effectLst/>
                          <a:latin typeface="Arial" panose="020B0604020202020204" pitchFamily="34" charset="0"/>
                          <a:ea typeface="Times New Roman" panose="02020603050405020304" pitchFamily="18" charset="0"/>
                          <a:cs typeface="Times New Roman" panose="02020603050405020304" pitchFamily="18" charset="0"/>
                        </a:rPr>
                        <a:t>60</a:t>
                      </a:r>
                      <a:endParaRPr lang="en-ZA"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a:effectLst/>
                          <a:latin typeface="Arial" panose="020B0604020202020204" pitchFamily="34" charset="0"/>
                          <a:ea typeface="Times New Roman" panose="02020603050405020304" pitchFamily="18" charset="0"/>
                          <a:cs typeface="Times New Roman" panose="02020603050405020304" pitchFamily="18" charset="0"/>
                        </a:rPr>
                        <a:t>Overtime to be provided</a:t>
                      </a:r>
                      <a:endParaRPr lang="en-ZA"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7689330"/>
                  </a:ext>
                </a:extLst>
              </a:tr>
              <a:tr h="283172">
                <a:tc>
                  <a:txBody>
                    <a:bodyPr/>
                    <a:lstStyle/>
                    <a:p>
                      <a:pPr marL="457200" algn="just">
                        <a:lnSpc>
                          <a:spcPct val="150000"/>
                        </a:lnSpc>
                        <a:spcAft>
                          <a:spcPts val="0"/>
                        </a:spcAft>
                      </a:pPr>
                      <a:r>
                        <a:rPr lang="en-GB" sz="1000" b="1" dirty="0">
                          <a:effectLst/>
                          <a:latin typeface="Arial" panose="020B0604020202020204" pitchFamily="34" charset="0"/>
                          <a:ea typeface="Times New Roman" panose="02020603050405020304" pitchFamily="18" charset="0"/>
                          <a:cs typeface="Times New Roman" panose="02020603050405020304" pitchFamily="18" charset="0"/>
                        </a:rPr>
                        <a:t>Oshoek</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en-GB" sz="1000" b="1">
                          <a:effectLst/>
                          <a:latin typeface="Arial" panose="020B0604020202020204" pitchFamily="34" charset="0"/>
                          <a:ea typeface="Times New Roman" panose="02020603050405020304" pitchFamily="18" charset="0"/>
                          <a:cs typeface="Times New Roman" panose="02020603050405020304" pitchFamily="18" charset="0"/>
                        </a:rPr>
                        <a:t>15</a:t>
                      </a:r>
                      <a:endParaRPr lang="en-ZA"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en-GB" sz="1000" b="1">
                          <a:effectLst/>
                          <a:latin typeface="Arial" panose="020B0604020202020204" pitchFamily="34" charset="0"/>
                          <a:ea typeface="Times New Roman" panose="02020603050405020304" pitchFamily="18" charset="0"/>
                          <a:cs typeface="Times New Roman" panose="02020603050405020304" pitchFamily="18" charset="0"/>
                        </a:rPr>
                        <a:t>Overtime to be provided</a:t>
                      </a:r>
                      <a:endParaRPr lang="en-ZA"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3966501"/>
                  </a:ext>
                </a:extLst>
              </a:tr>
              <a:tr h="427034">
                <a:tc>
                  <a:txBody>
                    <a:bodyPr/>
                    <a:lstStyle/>
                    <a:p>
                      <a:pPr marL="457200" algn="just">
                        <a:lnSpc>
                          <a:spcPct val="150000"/>
                        </a:lnSpc>
                        <a:spcAft>
                          <a:spcPts val="0"/>
                        </a:spcAft>
                      </a:pPr>
                      <a:r>
                        <a:rPr lang="en-GB" sz="1000" b="1" dirty="0">
                          <a:effectLst/>
                          <a:latin typeface="Arial" panose="020B0604020202020204" pitchFamily="34" charset="0"/>
                          <a:ea typeface="Times New Roman" panose="02020603050405020304" pitchFamily="18" charset="0"/>
                          <a:cs typeface="Times New Roman" panose="02020603050405020304" pitchFamily="18" charset="0"/>
                        </a:rPr>
                        <a:t>Maserubridge</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en-GB" sz="1000" b="1" dirty="0">
                          <a:effectLst/>
                          <a:latin typeface="Arial" panose="020B0604020202020204" pitchFamily="34" charset="0"/>
                          <a:ea typeface="Times New Roman" panose="02020603050405020304" pitchFamily="18" charset="0"/>
                          <a:cs typeface="Times New Roman" panose="02020603050405020304" pitchFamily="18" charset="0"/>
                        </a:rPr>
                        <a:t>30</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a:effectLst/>
                          <a:latin typeface="Arial" panose="020B0604020202020204" pitchFamily="34" charset="0"/>
                          <a:ea typeface="Times New Roman" panose="02020603050405020304" pitchFamily="18" charset="0"/>
                          <a:cs typeface="Times New Roman" panose="02020603050405020304" pitchFamily="18" charset="0"/>
                        </a:rPr>
                        <a:t>Overtime to be provided</a:t>
                      </a:r>
                      <a:endParaRPr lang="en-ZA"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6294587"/>
                  </a:ext>
                </a:extLst>
              </a:tr>
              <a:tr h="283172">
                <a:tc>
                  <a:txBody>
                    <a:bodyPr/>
                    <a:lstStyle/>
                    <a:p>
                      <a:pPr marL="457200" algn="just">
                        <a:lnSpc>
                          <a:spcPct val="150000"/>
                        </a:lnSpc>
                        <a:spcAft>
                          <a:spcPts val="0"/>
                        </a:spcAft>
                      </a:pPr>
                      <a:r>
                        <a:rPr lang="en-GB" sz="1000" b="1" dirty="0">
                          <a:effectLst/>
                          <a:latin typeface="Arial" panose="020B0604020202020204" pitchFamily="34" charset="0"/>
                          <a:ea typeface="Times New Roman" panose="02020603050405020304" pitchFamily="18" charset="0"/>
                          <a:cs typeface="Times New Roman" panose="02020603050405020304" pitchFamily="18" charset="0"/>
                        </a:rPr>
                        <a:t>Ficksburg</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en-GB" sz="1000" b="1">
                          <a:effectLst/>
                          <a:latin typeface="Arial" panose="020B0604020202020204" pitchFamily="34" charset="0"/>
                          <a:ea typeface="Times New Roman" panose="02020603050405020304" pitchFamily="18" charset="0"/>
                          <a:cs typeface="Times New Roman" panose="02020603050405020304" pitchFamily="18" charset="0"/>
                        </a:rPr>
                        <a:t>25</a:t>
                      </a:r>
                      <a:endParaRPr lang="en-ZA"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en-GB" sz="1000" b="1">
                          <a:effectLst/>
                          <a:latin typeface="Arial" panose="020B0604020202020204" pitchFamily="34" charset="0"/>
                          <a:ea typeface="Times New Roman" panose="02020603050405020304" pitchFamily="18" charset="0"/>
                          <a:cs typeface="Times New Roman" panose="02020603050405020304" pitchFamily="18" charset="0"/>
                        </a:rPr>
                        <a:t>Overtime to be provided</a:t>
                      </a:r>
                      <a:endParaRPr lang="en-ZA"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60360"/>
                  </a:ext>
                </a:extLst>
              </a:tr>
              <a:tr h="421570">
                <a:tc>
                  <a:txBody>
                    <a:bodyPr/>
                    <a:lstStyle/>
                    <a:p>
                      <a:pPr marL="457200" algn="just">
                        <a:lnSpc>
                          <a:spcPct val="150000"/>
                        </a:lnSpc>
                        <a:spcAft>
                          <a:spcPts val="0"/>
                        </a:spcAft>
                      </a:pPr>
                      <a:r>
                        <a:rPr lang="en-GB" sz="1000" b="1" dirty="0" err="1">
                          <a:effectLst/>
                          <a:latin typeface="Arial" panose="020B0604020202020204" pitchFamily="34" charset="0"/>
                          <a:ea typeface="Times New Roman" panose="02020603050405020304" pitchFamily="18" charset="0"/>
                          <a:cs typeface="Times New Roman" panose="02020603050405020304" pitchFamily="18" charset="0"/>
                        </a:rPr>
                        <a:t>Golela</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en-GB" sz="1000" b="1" dirty="0">
                          <a:effectLst/>
                          <a:latin typeface="Arial" panose="020B0604020202020204" pitchFamily="34" charset="0"/>
                          <a:ea typeface="Times New Roman" panose="02020603050405020304" pitchFamily="18" charset="0"/>
                          <a:cs typeface="Times New Roman" panose="02020603050405020304" pitchFamily="18" charset="0"/>
                        </a:rPr>
                        <a:t>6</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dirty="0">
                          <a:effectLst/>
                          <a:latin typeface="Arial" panose="020B0604020202020204" pitchFamily="34" charset="0"/>
                          <a:ea typeface="Times New Roman" panose="02020603050405020304" pitchFamily="18" charset="0"/>
                          <a:cs typeface="Times New Roman" panose="02020603050405020304" pitchFamily="18" charset="0"/>
                        </a:rPr>
                        <a:t>Overtime to be provided</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7895317"/>
                  </a:ext>
                </a:extLst>
              </a:tr>
              <a:tr h="283172">
                <a:tc>
                  <a:txBody>
                    <a:bodyPr/>
                    <a:lstStyle/>
                    <a:p>
                      <a:pPr marL="457200" algn="just">
                        <a:lnSpc>
                          <a:spcPct val="150000"/>
                        </a:lnSpc>
                        <a:spcAft>
                          <a:spcPts val="0"/>
                        </a:spcAft>
                      </a:pPr>
                      <a:r>
                        <a:rPr lang="en-GB" sz="1000" b="1" dirty="0">
                          <a:effectLst/>
                          <a:latin typeface="Arial" panose="020B0604020202020204" pitchFamily="34" charset="0"/>
                          <a:ea typeface="Times New Roman" panose="02020603050405020304" pitchFamily="18" charset="0"/>
                          <a:cs typeface="Times New Roman" panose="02020603050405020304" pitchFamily="18" charset="0"/>
                        </a:rPr>
                        <a:t>Caledonspoort</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en-GB" sz="1000" b="1">
                          <a:effectLst/>
                          <a:latin typeface="Arial" panose="020B0604020202020204" pitchFamily="34" charset="0"/>
                          <a:ea typeface="Times New Roman" panose="02020603050405020304" pitchFamily="18" charset="0"/>
                          <a:cs typeface="Times New Roman" panose="02020603050405020304" pitchFamily="18" charset="0"/>
                        </a:rPr>
                        <a:t>10</a:t>
                      </a:r>
                      <a:endParaRPr lang="en-ZA"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en-GB" sz="1000" b="1">
                          <a:effectLst/>
                          <a:latin typeface="Arial" panose="020B0604020202020204" pitchFamily="34" charset="0"/>
                          <a:ea typeface="Times New Roman" panose="02020603050405020304" pitchFamily="18" charset="0"/>
                          <a:cs typeface="Times New Roman" panose="02020603050405020304" pitchFamily="18" charset="0"/>
                        </a:rPr>
                        <a:t>Overtime to be provided</a:t>
                      </a:r>
                      <a:endParaRPr lang="en-ZA"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7621941"/>
                  </a:ext>
                </a:extLst>
              </a:tr>
              <a:tr h="283172">
                <a:tc>
                  <a:txBody>
                    <a:bodyPr/>
                    <a:lstStyle/>
                    <a:p>
                      <a:pPr marL="457200" algn="just">
                        <a:lnSpc>
                          <a:spcPct val="150000"/>
                        </a:lnSpc>
                        <a:spcAft>
                          <a:spcPts val="0"/>
                        </a:spcAft>
                      </a:pPr>
                      <a:r>
                        <a:rPr lang="en-GB" sz="1000" b="1" dirty="0">
                          <a:effectLst/>
                          <a:latin typeface="Arial" panose="020B0604020202020204" pitchFamily="34" charset="0"/>
                          <a:ea typeface="Times New Roman" panose="02020603050405020304" pitchFamily="18" charset="0"/>
                          <a:cs typeface="Times New Roman" panose="02020603050405020304" pitchFamily="18" charset="0"/>
                        </a:rPr>
                        <a:t>Kopfontein</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en-GB" sz="1000" b="1">
                          <a:effectLst/>
                          <a:latin typeface="Arial" panose="020B0604020202020204" pitchFamily="34" charset="0"/>
                          <a:ea typeface="Times New Roman" panose="02020603050405020304" pitchFamily="18" charset="0"/>
                          <a:cs typeface="Times New Roman" panose="02020603050405020304" pitchFamily="18" charset="0"/>
                        </a:rPr>
                        <a:t>10</a:t>
                      </a:r>
                      <a:endParaRPr lang="en-ZA"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a:effectLst/>
                          <a:latin typeface="Arial" panose="020B0604020202020204" pitchFamily="34" charset="0"/>
                          <a:ea typeface="Times New Roman" panose="02020603050405020304" pitchFamily="18" charset="0"/>
                          <a:cs typeface="Times New Roman" panose="02020603050405020304" pitchFamily="18" charset="0"/>
                        </a:rPr>
                        <a:t>Overtime to be provided</a:t>
                      </a:r>
                      <a:endParaRPr lang="en-ZA"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4413530"/>
                  </a:ext>
                </a:extLst>
              </a:tr>
              <a:tr h="283172">
                <a:tc>
                  <a:txBody>
                    <a:bodyPr/>
                    <a:lstStyle/>
                    <a:p>
                      <a:pPr marL="457200" algn="just">
                        <a:lnSpc>
                          <a:spcPct val="150000"/>
                        </a:lnSpc>
                        <a:spcAft>
                          <a:spcPts val="0"/>
                        </a:spcAft>
                      </a:pPr>
                      <a:r>
                        <a:rPr lang="en-GB" sz="1000" b="1" dirty="0" err="1">
                          <a:effectLst/>
                          <a:latin typeface="Arial" panose="020B0604020202020204" pitchFamily="34" charset="0"/>
                          <a:ea typeface="Times New Roman" panose="02020603050405020304" pitchFamily="18" charset="0"/>
                          <a:cs typeface="Times New Roman" panose="02020603050405020304" pitchFamily="18" charset="0"/>
                        </a:rPr>
                        <a:t>Stockpoort</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en-GB" sz="1000" b="1">
                          <a:effectLst/>
                          <a:latin typeface="Arial" panose="020B0604020202020204" pitchFamily="34" charset="0"/>
                          <a:ea typeface="Times New Roman" panose="02020603050405020304" pitchFamily="18" charset="0"/>
                          <a:cs typeface="Times New Roman" panose="02020603050405020304" pitchFamily="18" charset="0"/>
                        </a:rPr>
                        <a:t>2</a:t>
                      </a:r>
                      <a:endParaRPr lang="en-ZA"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en-GB" sz="1000" b="1">
                          <a:effectLst/>
                          <a:latin typeface="Arial" panose="020B0604020202020204" pitchFamily="34" charset="0"/>
                          <a:ea typeface="Times New Roman" panose="02020603050405020304" pitchFamily="18" charset="0"/>
                          <a:cs typeface="Times New Roman" panose="02020603050405020304" pitchFamily="18" charset="0"/>
                        </a:rPr>
                        <a:t>Overtime to be provided</a:t>
                      </a:r>
                      <a:endParaRPr lang="en-ZA"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7628465"/>
                  </a:ext>
                </a:extLst>
              </a:tr>
              <a:tr h="283172">
                <a:tc>
                  <a:txBody>
                    <a:bodyPr/>
                    <a:lstStyle/>
                    <a:p>
                      <a:pPr marL="457200" algn="just">
                        <a:lnSpc>
                          <a:spcPct val="150000"/>
                        </a:lnSpc>
                        <a:spcAft>
                          <a:spcPts val="0"/>
                        </a:spcAft>
                      </a:pPr>
                      <a:r>
                        <a:rPr lang="en-GB" sz="1000" b="1" dirty="0" err="1">
                          <a:effectLst/>
                          <a:latin typeface="Arial" panose="020B0604020202020204" pitchFamily="34" charset="0"/>
                          <a:ea typeface="Times New Roman" panose="02020603050405020304" pitchFamily="18" charset="0"/>
                          <a:cs typeface="Times New Roman" panose="02020603050405020304" pitchFamily="18" charset="0"/>
                        </a:rPr>
                        <a:t>Tellebridge</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en-GB" sz="1000" b="1">
                          <a:effectLst/>
                          <a:latin typeface="Arial" panose="020B0604020202020204" pitchFamily="34" charset="0"/>
                          <a:ea typeface="Times New Roman" panose="02020603050405020304" pitchFamily="18" charset="0"/>
                          <a:cs typeface="Times New Roman" panose="02020603050405020304" pitchFamily="18" charset="0"/>
                        </a:rPr>
                        <a:t>8</a:t>
                      </a:r>
                      <a:endParaRPr lang="en-ZA"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a:effectLst/>
                          <a:latin typeface="Arial" panose="020B0604020202020204" pitchFamily="34" charset="0"/>
                          <a:ea typeface="Times New Roman" panose="02020603050405020304" pitchFamily="18" charset="0"/>
                          <a:cs typeface="Times New Roman" panose="02020603050405020304" pitchFamily="18" charset="0"/>
                        </a:rPr>
                        <a:t>Overtime to be provided</a:t>
                      </a:r>
                      <a:endParaRPr lang="en-ZA"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8878852"/>
                  </a:ext>
                </a:extLst>
              </a:tr>
              <a:tr h="696863">
                <a:tc>
                  <a:txBody>
                    <a:bodyPr/>
                    <a:lstStyle/>
                    <a:p>
                      <a:pPr marL="457200" algn="just">
                        <a:lnSpc>
                          <a:spcPct val="150000"/>
                        </a:lnSpc>
                        <a:spcAft>
                          <a:spcPts val="0"/>
                        </a:spcAft>
                      </a:pPr>
                      <a:r>
                        <a:rPr lang="en-GB" sz="1000" b="1" dirty="0" err="1">
                          <a:effectLst/>
                          <a:latin typeface="Arial" panose="020B0604020202020204" pitchFamily="34" charset="0"/>
                          <a:ea typeface="Times New Roman" panose="02020603050405020304" pitchFamily="18" charset="0"/>
                          <a:cs typeface="Times New Roman" panose="02020603050405020304" pitchFamily="18" charset="0"/>
                        </a:rPr>
                        <a:t>Gorblersbridge</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en-GB" sz="1000" b="1">
                          <a:effectLst/>
                          <a:latin typeface="Arial" panose="020B0604020202020204" pitchFamily="34" charset="0"/>
                          <a:ea typeface="Times New Roman" panose="02020603050405020304" pitchFamily="18" charset="0"/>
                          <a:cs typeface="Times New Roman" panose="02020603050405020304" pitchFamily="18" charset="0"/>
                        </a:rPr>
                        <a:t>10</a:t>
                      </a:r>
                      <a:endParaRPr lang="en-ZA"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en-GB" sz="1000" b="1" dirty="0">
                          <a:effectLst/>
                          <a:latin typeface="Arial" panose="020B0604020202020204" pitchFamily="34" charset="0"/>
                          <a:ea typeface="Times New Roman" panose="02020603050405020304" pitchFamily="18" charset="0"/>
                          <a:cs typeface="Times New Roman" panose="02020603050405020304" pitchFamily="18" charset="0"/>
                        </a:rPr>
                        <a:t>Overtime to be provided</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5033884"/>
                  </a:ext>
                </a:extLst>
              </a:tr>
              <a:tr h="283172">
                <a:tc>
                  <a:txBody>
                    <a:bodyPr/>
                    <a:lstStyle/>
                    <a:p>
                      <a:pPr marL="457200" algn="just">
                        <a:lnSpc>
                          <a:spcPct val="150000"/>
                        </a:lnSpc>
                        <a:spcAft>
                          <a:spcPts val="0"/>
                        </a:spcAft>
                      </a:pPr>
                      <a:r>
                        <a:rPr lang="en-GB" sz="1000" b="1" dirty="0">
                          <a:effectLst/>
                          <a:latin typeface="Arial" panose="020B0604020202020204" pitchFamily="34" charset="0"/>
                          <a:ea typeface="Times New Roman" panose="02020603050405020304" pitchFamily="18" charset="0"/>
                          <a:cs typeface="Times New Roman" panose="02020603050405020304" pitchFamily="18" charset="0"/>
                        </a:rPr>
                        <a:t>Kosibay</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en-GB" sz="1000" b="1">
                          <a:effectLst/>
                          <a:latin typeface="Arial" panose="020B0604020202020204" pitchFamily="34" charset="0"/>
                          <a:ea typeface="Times New Roman" panose="02020603050405020304" pitchFamily="18" charset="0"/>
                          <a:cs typeface="Times New Roman" panose="02020603050405020304" pitchFamily="18" charset="0"/>
                        </a:rPr>
                        <a:t>8</a:t>
                      </a:r>
                      <a:endParaRPr lang="en-ZA"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dirty="0">
                          <a:effectLst/>
                          <a:latin typeface="Arial" panose="020B0604020202020204" pitchFamily="34" charset="0"/>
                          <a:ea typeface="Times New Roman" panose="02020603050405020304" pitchFamily="18" charset="0"/>
                          <a:cs typeface="Times New Roman" panose="02020603050405020304" pitchFamily="18" charset="0"/>
                        </a:rPr>
                        <a:t>Overtime to be provided</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5695419"/>
                  </a:ext>
                </a:extLst>
              </a:tr>
              <a:tr h="283172">
                <a:tc>
                  <a:txBody>
                    <a:bodyPr/>
                    <a:lstStyle/>
                    <a:p>
                      <a:pPr marL="457200" algn="just">
                        <a:lnSpc>
                          <a:spcPct val="150000"/>
                        </a:lnSpc>
                        <a:spcAft>
                          <a:spcPts val="0"/>
                        </a:spcAft>
                      </a:pPr>
                      <a:r>
                        <a:rPr lang="en-GB" sz="1000" b="1" dirty="0" err="1">
                          <a:effectLst/>
                          <a:latin typeface="Arial" panose="020B0604020202020204" pitchFamily="34" charset="0"/>
                          <a:ea typeface="Times New Roman" panose="02020603050405020304" pitchFamily="18" charset="0"/>
                          <a:cs typeface="Times New Roman" panose="02020603050405020304" pitchFamily="18" charset="0"/>
                        </a:rPr>
                        <a:t>Qachasnek</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en-GB" sz="1000" b="1">
                          <a:effectLst/>
                          <a:latin typeface="Arial" panose="020B0604020202020204" pitchFamily="34" charset="0"/>
                          <a:ea typeface="Times New Roman" panose="02020603050405020304" pitchFamily="18" charset="0"/>
                          <a:cs typeface="Times New Roman" panose="02020603050405020304" pitchFamily="18" charset="0"/>
                        </a:rPr>
                        <a:t>6</a:t>
                      </a:r>
                      <a:endParaRPr lang="en-ZA"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dirty="0">
                          <a:effectLst/>
                          <a:latin typeface="Arial" panose="020B0604020202020204" pitchFamily="34" charset="0"/>
                          <a:ea typeface="Times New Roman" panose="02020603050405020304" pitchFamily="18" charset="0"/>
                          <a:cs typeface="Times New Roman" panose="02020603050405020304" pitchFamily="18" charset="0"/>
                        </a:rPr>
                        <a:t>Overtime to be provided</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4858550"/>
                  </a:ext>
                </a:extLst>
              </a:tr>
              <a:tr h="283172">
                <a:tc>
                  <a:txBody>
                    <a:bodyPr/>
                    <a:lstStyle/>
                    <a:p>
                      <a:pPr marL="457200" algn="just">
                        <a:lnSpc>
                          <a:spcPct val="150000"/>
                        </a:lnSpc>
                        <a:spcAft>
                          <a:spcPts val="0"/>
                        </a:spcAft>
                      </a:pPr>
                      <a:r>
                        <a:rPr lang="en-GB" sz="1000" b="1" dirty="0" err="1">
                          <a:effectLst/>
                          <a:latin typeface="Arial" panose="020B0604020202020204" pitchFamily="34" charset="0"/>
                          <a:ea typeface="Times New Roman" panose="02020603050405020304" pitchFamily="18" charset="0"/>
                          <a:cs typeface="Times New Roman" panose="02020603050405020304" pitchFamily="18" charset="0"/>
                        </a:rPr>
                        <a:t>Sanipass</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en-GB" sz="1000" b="1" dirty="0">
                          <a:effectLst/>
                          <a:latin typeface="Arial" panose="020B0604020202020204" pitchFamily="34" charset="0"/>
                          <a:ea typeface="Times New Roman" panose="02020603050405020304" pitchFamily="18" charset="0"/>
                          <a:cs typeface="Times New Roman" panose="02020603050405020304" pitchFamily="18" charset="0"/>
                        </a:rPr>
                        <a:t>6</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b="1" dirty="0">
                          <a:effectLst/>
                          <a:latin typeface="Arial" panose="020B0604020202020204" pitchFamily="34" charset="0"/>
                          <a:ea typeface="Times New Roman" panose="02020603050405020304" pitchFamily="18" charset="0"/>
                          <a:cs typeface="Times New Roman" panose="02020603050405020304" pitchFamily="18" charset="0"/>
                        </a:rPr>
                        <a:t>Overtime to be provided</a:t>
                      </a:r>
                      <a:endParaRPr lang="en-Z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302397"/>
                  </a:ext>
                </a:extLst>
              </a:tr>
            </a:tbl>
          </a:graphicData>
        </a:graphic>
      </p:graphicFrame>
      <p:sp>
        <p:nvSpPr>
          <p:cNvPr id="4" name="Rectangle 1"/>
          <p:cNvSpPr>
            <a:spLocks noChangeArrowheads="1"/>
          </p:cNvSpPr>
          <p:nvPr/>
        </p:nvSpPr>
        <p:spPr bwMode="auto">
          <a:xfrm>
            <a:off x="724128" y="981846"/>
            <a:ext cx="760576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marR="0" lvl="1" indent="0" algn="just" defTabSz="914400" rtl="0" eaLnBrk="0" fontAlgn="base" latinLnBrk="0" hangingPunct="0">
              <a:lnSpc>
                <a:spcPct val="100000"/>
              </a:lnSpc>
              <a:spcBef>
                <a:spcPct val="0"/>
              </a:spcBef>
              <a:spcAft>
                <a:spcPct val="0"/>
              </a:spcAft>
              <a:buClrTx/>
              <a:buSzTx/>
              <a:tabLst/>
            </a:pPr>
            <a:r>
              <a:rPr kumimoji="0" lang="en-GB" altLang="en-US"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ZA" altLang="en-US" sz="3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911748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899592" y="102237"/>
            <a:ext cx="7416824" cy="504056"/>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Gill Sans MT" panose="020B0502020104020203" pitchFamily="34" charset="0"/>
                <a:ea typeface="Cambria" panose="02040503050406030204" pitchFamily="18" charset="0"/>
              </a:rPr>
              <a:t>SOUTH AFRICAN POLICE SERVICE </a:t>
            </a:r>
            <a:endParaRPr lang="en-US" sz="2400" b="1" dirty="0">
              <a:solidFill>
                <a:schemeClr val="bg1"/>
              </a:solidFill>
              <a:latin typeface="Gill Sans MT" panose="020B0502020104020203" pitchFamily="34" charset="0"/>
              <a:ea typeface="Cambria" panose="02040503050406030204" pitchFamily="18" charset="0"/>
            </a:endParaRPr>
          </a:p>
        </p:txBody>
      </p:sp>
      <p:sp>
        <p:nvSpPr>
          <p:cNvPr id="3" name="Content Placeholder 2"/>
          <p:cNvSpPr>
            <a:spLocks noGrp="1"/>
          </p:cNvSpPr>
          <p:nvPr>
            <p:ph idx="1"/>
          </p:nvPr>
        </p:nvSpPr>
        <p:spPr>
          <a:xfrm>
            <a:off x="-8723" y="941388"/>
            <a:ext cx="8928992" cy="4499935"/>
          </a:xfrm>
          <a:ln>
            <a:solidFill>
              <a:schemeClr val="bg1"/>
            </a:solidFill>
          </a:ln>
        </p:spPr>
        <p:style>
          <a:lnRef idx="2">
            <a:schemeClr val="accent1"/>
          </a:lnRef>
          <a:fillRef idx="1">
            <a:schemeClr val="lt1"/>
          </a:fillRef>
          <a:effectRef idx="0">
            <a:schemeClr val="accent1"/>
          </a:effectRef>
          <a:fontRef idx="minor">
            <a:schemeClr val="dk1"/>
          </a:fontRef>
        </p:style>
        <p:txBody>
          <a:bodyPr/>
          <a:lstStyle/>
          <a:p>
            <a:pPr marL="0" indent="0">
              <a:lnSpc>
                <a:spcPct val="125000"/>
              </a:lnSpc>
              <a:spcBef>
                <a:spcPts val="0"/>
              </a:spcBef>
              <a:buNone/>
            </a:pPr>
            <a:endParaRPr lang="en-US" sz="2400" b="1" i="1" dirty="0"/>
          </a:p>
          <a:p>
            <a:pPr lvl="1" algn="just"/>
            <a:endParaRPr lang="en-US" sz="2400" dirty="0"/>
          </a:p>
          <a:p>
            <a:pPr lvl="1" algn="just"/>
            <a:endParaRPr lang="en-US" dirty="0" smtClean="0"/>
          </a:p>
          <a:p>
            <a:pPr lvl="1" algn="just"/>
            <a:endParaRPr lang="en-US" dirty="0" smtClean="0"/>
          </a:p>
          <a:p>
            <a:pPr marL="0" indent="0" algn="just">
              <a:buNone/>
            </a:pPr>
            <a:endParaRPr lang="en-US" dirty="0" smtClean="0"/>
          </a:p>
          <a:p>
            <a:pPr lvl="1" algn="just"/>
            <a:endParaRPr lang="en-ZA" dirty="0"/>
          </a:p>
        </p:txBody>
      </p:sp>
      <p:sp>
        <p:nvSpPr>
          <p:cNvPr id="2054" name="Slide Number Placeholder 1"/>
          <p:cNvSpPr>
            <a:spLocks noGrp="1"/>
          </p:cNvSpPr>
          <p:nvPr>
            <p:ph type="sldNum" sz="quarter" idx="12"/>
          </p:nvPr>
        </p:nvSpPr>
        <p:spPr>
          <a:xfrm>
            <a:off x="3923928" y="6425597"/>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smtClean="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12</a:t>
            </a:fld>
            <a:r>
              <a:rPr kumimoji="0" lang="en-US" sz="1600" b="1" i="0" u="none" strike="noStrike" kern="1200" cap="none" spc="0" normalizeH="0" baseline="0" noProof="0" dirty="0" smtClean="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34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6093296"/>
            <a:ext cx="792088" cy="664602"/>
          </a:xfrm>
          <a:prstGeom prst="rect">
            <a:avLst/>
          </a:prstGeom>
        </p:spPr>
      </p:pic>
      <p:sp>
        <p:nvSpPr>
          <p:cNvPr id="6" name="Rectangle 5"/>
          <p:cNvSpPr/>
          <p:nvPr/>
        </p:nvSpPr>
        <p:spPr>
          <a:xfrm>
            <a:off x="6671746" y="6263734"/>
            <a:ext cx="2364750" cy="261610"/>
          </a:xfrm>
          <a:prstGeom prst="rect">
            <a:avLst/>
          </a:prstGeom>
        </p:spPr>
        <p:txBody>
          <a:bodyPr wrap="square">
            <a:spAutoFit/>
          </a:bodyPr>
          <a:lstStyle/>
          <a:p>
            <a:r>
              <a:rPr lang="en-US" sz="1100" dirty="0">
                <a:solidFill>
                  <a:srgbClr val="008040"/>
                </a:solidFill>
              </a:rPr>
              <a:t>Secure </a:t>
            </a:r>
            <a:r>
              <a:rPr lang="en-US" sz="1100" b="1" dirty="0">
                <a:solidFill>
                  <a:srgbClr val="008040"/>
                </a:solidFill>
              </a:rPr>
              <a:t>Borders for Development</a:t>
            </a:r>
            <a:endParaRPr lang="en-US" sz="1100" dirty="0">
              <a:solidFill>
                <a:srgbClr val="008040"/>
              </a:solidFill>
            </a:endParaRPr>
          </a:p>
        </p:txBody>
      </p:sp>
      <p:cxnSp>
        <p:nvCxnSpPr>
          <p:cNvPr id="8" name="Straight Connector 7"/>
          <p:cNvCxnSpPr/>
          <p:nvPr/>
        </p:nvCxnSpPr>
        <p:spPr>
          <a:xfrm>
            <a:off x="62513" y="6079953"/>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graphicFrame>
        <p:nvGraphicFramePr>
          <p:cNvPr id="4" name="Table 3"/>
          <p:cNvGraphicFramePr>
            <a:graphicFrameLocks noGrp="1"/>
          </p:cNvGraphicFramePr>
          <p:nvPr>
            <p:extLst/>
          </p:nvPr>
        </p:nvGraphicFramePr>
        <p:xfrm>
          <a:off x="395536" y="790072"/>
          <a:ext cx="8280919" cy="5289881"/>
        </p:xfrm>
        <a:graphic>
          <a:graphicData uri="http://schemas.openxmlformats.org/drawingml/2006/table">
            <a:tbl>
              <a:tblPr firstRow="1" firstCol="1" bandRow="1"/>
              <a:tblGrid>
                <a:gridCol w="2039508">
                  <a:extLst>
                    <a:ext uri="{9D8B030D-6E8A-4147-A177-3AD203B41FA5}">
                      <a16:colId xmlns:a16="http://schemas.microsoft.com/office/drawing/2014/main" val="1930259802"/>
                    </a:ext>
                  </a:extLst>
                </a:gridCol>
                <a:gridCol w="2296169">
                  <a:extLst>
                    <a:ext uri="{9D8B030D-6E8A-4147-A177-3AD203B41FA5}">
                      <a16:colId xmlns:a16="http://schemas.microsoft.com/office/drawing/2014/main" val="4079167555"/>
                    </a:ext>
                  </a:extLst>
                </a:gridCol>
                <a:gridCol w="3945242">
                  <a:extLst>
                    <a:ext uri="{9D8B030D-6E8A-4147-A177-3AD203B41FA5}">
                      <a16:colId xmlns:a16="http://schemas.microsoft.com/office/drawing/2014/main" val="1078348926"/>
                    </a:ext>
                  </a:extLst>
                </a:gridCol>
              </a:tblGrid>
              <a:tr h="984615">
                <a:tc>
                  <a:txBody>
                    <a:bodyPr/>
                    <a:lstStyle/>
                    <a:p>
                      <a:pPr marL="457200" algn="ctr">
                        <a:lnSpc>
                          <a:spcPct val="150000"/>
                        </a:lnSpc>
                        <a:spcAft>
                          <a:spcPts val="0"/>
                        </a:spcAft>
                      </a:pPr>
                      <a:r>
                        <a:rPr lang="en-GB" sz="1400" b="1" dirty="0">
                          <a:effectLst/>
                          <a:latin typeface="Arial" panose="020B0604020202020204" pitchFamily="34" charset="0"/>
                          <a:ea typeface="Times New Roman" panose="02020603050405020304" pitchFamily="18" charset="0"/>
                          <a:cs typeface="Times New Roman" panose="02020603050405020304" pitchFamily="18" charset="0"/>
                        </a:rPr>
                        <a:t>Port of Entry</a:t>
                      </a:r>
                      <a:endParaRPr lang="en-Z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457200" algn="ctr">
                        <a:lnSpc>
                          <a:spcPct val="150000"/>
                        </a:lnSpc>
                        <a:spcAft>
                          <a:spcPts val="0"/>
                        </a:spcAft>
                      </a:pPr>
                      <a:r>
                        <a:rPr lang="en-GB" sz="1400" b="1">
                          <a:effectLst/>
                          <a:latin typeface="Arial" panose="020B0604020202020204" pitchFamily="34" charset="0"/>
                          <a:ea typeface="Times New Roman" panose="02020603050405020304" pitchFamily="18" charset="0"/>
                          <a:cs typeface="Times New Roman" panose="02020603050405020304" pitchFamily="18" charset="0"/>
                        </a:rPr>
                        <a:t>Additional Capacity</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457200" algn="ctr">
                        <a:lnSpc>
                          <a:spcPct val="150000"/>
                        </a:lnSpc>
                        <a:spcAft>
                          <a:spcPts val="0"/>
                        </a:spcAft>
                      </a:pPr>
                      <a:r>
                        <a:rPr lang="en-GB" sz="1400" b="1">
                          <a:effectLst/>
                          <a:latin typeface="Arial" panose="020B0604020202020204" pitchFamily="34" charset="0"/>
                          <a:ea typeface="Times New Roman" panose="02020603050405020304" pitchFamily="18" charset="0"/>
                          <a:cs typeface="Times New Roman" panose="02020603050405020304" pitchFamily="18" charset="0"/>
                        </a:rPr>
                        <a:t>Comments</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848252391"/>
                  </a:ext>
                </a:extLst>
              </a:tr>
              <a:tr h="729355">
                <a:tc>
                  <a:txBody>
                    <a:bodyPr/>
                    <a:lstStyle/>
                    <a:p>
                      <a:pPr marL="457200" algn="just">
                        <a:lnSpc>
                          <a:spcPct val="150000"/>
                        </a:lnSpc>
                        <a:spcAft>
                          <a:spcPts val="0"/>
                        </a:spcAft>
                      </a:pPr>
                      <a:r>
                        <a:rPr lang="en-GB" sz="1400" b="1" dirty="0" smtClean="0">
                          <a:effectLst/>
                          <a:latin typeface="Arial" panose="020B0604020202020204" pitchFamily="34" charset="0"/>
                          <a:ea typeface="Times New Roman" panose="02020603050405020304" pitchFamily="18" charset="0"/>
                          <a:cs typeface="Times New Roman" panose="02020603050405020304" pitchFamily="18" charset="0"/>
                        </a:rPr>
                        <a:t>Beit bridge</a:t>
                      </a:r>
                      <a:endParaRPr lang="en-ZA"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en-GB" sz="1400" b="1" dirty="0">
                          <a:effectLst/>
                          <a:latin typeface="Arial" panose="020B0604020202020204" pitchFamily="34" charset="0"/>
                          <a:ea typeface="Times New Roman" panose="02020603050405020304" pitchFamily="18" charset="0"/>
                          <a:cs typeface="Times New Roman" panose="02020603050405020304" pitchFamily="18" charset="0"/>
                        </a:rPr>
                        <a:t>30 Public Order Police</a:t>
                      </a:r>
                      <a:endParaRPr lang="en-ZA"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en-GB" sz="1400" b="1" dirty="0">
                          <a:effectLst/>
                          <a:latin typeface="Arial" panose="020B0604020202020204" pitchFamily="34" charset="0"/>
                          <a:ea typeface="Times New Roman" panose="02020603050405020304" pitchFamily="18" charset="0"/>
                          <a:cs typeface="Times New Roman" panose="02020603050405020304" pitchFamily="18" charset="0"/>
                        </a:rPr>
                        <a:t>Overtime to be provided</a:t>
                      </a:r>
                      <a:endParaRPr lang="en-ZA"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2760708"/>
                  </a:ext>
                </a:extLst>
              </a:tr>
              <a:tr h="729355">
                <a:tc>
                  <a:txBody>
                    <a:bodyPr/>
                    <a:lstStyle/>
                    <a:p>
                      <a:pPr marL="457200" algn="just">
                        <a:lnSpc>
                          <a:spcPct val="150000"/>
                        </a:lnSpc>
                        <a:spcAft>
                          <a:spcPts val="0"/>
                        </a:spcAft>
                      </a:pPr>
                      <a:r>
                        <a:rPr lang="en-GB" sz="1400" b="1" dirty="0">
                          <a:effectLst/>
                          <a:latin typeface="Arial" panose="020B0604020202020204" pitchFamily="34" charset="0"/>
                          <a:ea typeface="Times New Roman" panose="02020603050405020304" pitchFamily="18" charset="0"/>
                          <a:cs typeface="Times New Roman" panose="02020603050405020304" pitchFamily="18" charset="0"/>
                        </a:rPr>
                        <a:t>Lebombo</a:t>
                      </a:r>
                      <a:endParaRPr lang="en-ZA"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en-GB" sz="1400" b="1">
                          <a:effectLst/>
                          <a:latin typeface="Arial" panose="020B0604020202020204" pitchFamily="34" charset="0"/>
                          <a:ea typeface="Times New Roman" panose="02020603050405020304" pitchFamily="18" charset="0"/>
                          <a:cs typeface="Times New Roman" panose="02020603050405020304" pitchFamily="18" charset="0"/>
                        </a:rPr>
                        <a:t>88 Public Order Police</a:t>
                      </a:r>
                      <a:endParaRPr lang="en-ZA" sz="14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b="1">
                          <a:effectLst/>
                          <a:latin typeface="Arial" panose="020B0604020202020204" pitchFamily="34" charset="0"/>
                          <a:ea typeface="Times New Roman" panose="02020603050405020304" pitchFamily="18" charset="0"/>
                          <a:cs typeface="Times New Roman" panose="02020603050405020304" pitchFamily="18" charset="0"/>
                        </a:rPr>
                        <a:t>Overtime to be provided</a:t>
                      </a:r>
                      <a:endParaRPr lang="en-ZA" sz="14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3128407"/>
                  </a:ext>
                </a:extLst>
              </a:tr>
              <a:tr h="729355">
                <a:tc>
                  <a:txBody>
                    <a:bodyPr/>
                    <a:lstStyle/>
                    <a:p>
                      <a:pPr marL="457200" algn="just">
                        <a:lnSpc>
                          <a:spcPct val="150000"/>
                        </a:lnSpc>
                        <a:spcAft>
                          <a:spcPts val="0"/>
                        </a:spcAft>
                      </a:pPr>
                      <a:r>
                        <a:rPr lang="en-GB" sz="1400" b="1" dirty="0">
                          <a:effectLst/>
                          <a:latin typeface="Arial" panose="020B0604020202020204" pitchFamily="34" charset="0"/>
                          <a:ea typeface="Times New Roman" panose="02020603050405020304" pitchFamily="18" charset="0"/>
                          <a:cs typeface="Times New Roman" panose="02020603050405020304" pitchFamily="18" charset="0"/>
                        </a:rPr>
                        <a:t>Oshoek</a:t>
                      </a:r>
                      <a:endParaRPr lang="en-ZA"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en-GB" sz="1400" b="1" dirty="0">
                          <a:effectLst/>
                          <a:latin typeface="Arial" panose="020B0604020202020204" pitchFamily="34" charset="0"/>
                          <a:ea typeface="Times New Roman" panose="02020603050405020304" pitchFamily="18" charset="0"/>
                          <a:cs typeface="Times New Roman" panose="02020603050405020304" pitchFamily="18" charset="0"/>
                        </a:rPr>
                        <a:t>No additional police</a:t>
                      </a:r>
                      <a:endParaRPr lang="en-ZA"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en-GB" sz="1400" b="1">
                          <a:effectLst/>
                          <a:latin typeface="Arial" panose="020B0604020202020204" pitchFamily="34" charset="0"/>
                          <a:ea typeface="Times New Roman" panose="02020603050405020304" pitchFamily="18" charset="0"/>
                          <a:cs typeface="Times New Roman" panose="02020603050405020304" pitchFamily="18" charset="0"/>
                        </a:rPr>
                        <a:t>Overtime to be provided</a:t>
                      </a:r>
                      <a:endParaRPr lang="en-ZA" sz="14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19959"/>
                  </a:ext>
                </a:extLst>
              </a:tr>
              <a:tr h="729355">
                <a:tc>
                  <a:txBody>
                    <a:bodyPr/>
                    <a:lstStyle/>
                    <a:p>
                      <a:pPr marL="457200" algn="just">
                        <a:lnSpc>
                          <a:spcPct val="150000"/>
                        </a:lnSpc>
                        <a:spcAft>
                          <a:spcPts val="0"/>
                        </a:spcAft>
                      </a:pPr>
                      <a:r>
                        <a:rPr lang="en-GB" sz="1400" b="1" dirty="0">
                          <a:effectLst/>
                          <a:latin typeface="Arial" panose="020B0604020202020204" pitchFamily="34" charset="0"/>
                          <a:ea typeface="Times New Roman" panose="02020603050405020304" pitchFamily="18" charset="0"/>
                          <a:cs typeface="Times New Roman" panose="02020603050405020304" pitchFamily="18" charset="0"/>
                        </a:rPr>
                        <a:t>Maserubridge</a:t>
                      </a:r>
                      <a:endParaRPr lang="en-ZA"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en-GB" sz="1400" b="1" dirty="0">
                          <a:effectLst/>
                          <a:latin typeface="Arial" panose="020B0604020202020204" pitchFamily="34" charset="0"/>
                          <a:ea typeface="Times New Roman" panose="02020603050405020304" pitchFamily="18" charset="0"/>
                          <a:cs typeface="Times New Roman" panose="02020603050405020304" pitchFamily="18" charset="0"/>
                        </a:rPr>
                        <a:t>16 Public Order Police</a:t>
                      </a:r>
                      <a:endParaRPr lang="en-ZA"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b="1">
                          <a:effectLst/>
                          <a:latin typeface="Arial" panose="020B0604020202020204" pitchFamily="34" charset="0"/>
                          <a:ea typeface="Times New Roman" panose="02020603050405020304" pitchFamily="18" charset="0"/>
                          <a:cs typeface="Times New Roman" panose="02020603050405020304" pitchFamily="18" charset="0"/>
                        </a:rPr>
                        <a:t>Overtime to be provided</a:t>
                      </a:r>
                      <a:endParaRPr lang="en-ZA" sz="14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4736049"/>
                  </a:ext>
                </a:extLst>
              </a:tr>
              <a:tr h="729355">
                <a:tc>
                  <a:txBody>
                    <a:bodyPr/>
                    <a:lstStyle/>
                    <a:p>
                      <a:pPr marL="457200" algn="just">
                        <a:lnSpc>
                          <a:spcPct val="150000"/>
                        </a:lnSpc>
                        <a:spcAft>
                          <a:spcPts val="0"/>
                        </a:spcAft>
                      </a:pPr>
                      <a:r>
                        <a:rPr lang="en-GB" sz="1400" b="1" dirty="0">
                          <a:effectLst/>
                          <a:latin typeface="Arial" panose="020B0604020202020204" pitchFamily="34" charset="0"/>
                          <a:ea typeface="Times New Roman" panose="02020603050405020304" pitchFamily="18" charset="0"/>
                          <a:cs typeface="Times New Roman" panose="02020603050405020304" pitchFamily="18" charset="0"/>
                        </a:rPr>
                        <a:t>Ficksburg</a:t>
                      </a:r>
                      <a:endParaRPr lang="en-ZA"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en-GB" sz="1400" b="1">
                          <a:effectLst/>
                          <a:latin typeface="Arial" panose="020B0604020202020204" pitchFamily="34" charset="0"/>
                          <a:ea typeface="Times New Roman" panose="02020603050405020304" pitchFamily="18" charset="0"/>
                          <a:cs typeface="Times New Roman" panose="02020603050405020304" pitchFamily="18" charset="0"/>
                        </a:rPr>
                        <a:t>16 Public Order Police</a:t>
                      </a:r>
                      <a:endParaRPr lang="en-ZA" sz="14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en-GB" sz="1400" b="1">
                          <a:effectLst/>
                          <a:latin typeface="Arial" panose="020B0604020202020204" pitchFamily="34" charset="0"/>
                          <a:ea typeface="Times New Roman" panose="02020603050405020304" pitchFamily="18" charset="0"/>
                          <a:cs typeface="Times New Roman" panose="02020603050405020304" pitchFamily="18" charset="0"/>
                        </a:rPr>
                        <a:t>Overtime to be provided</a:t>
                      </a:r>
                      <a:endParaRPr lang="en-ZA" sz="14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5120523"/>
                  </a:ext>
                </a:extLst>
              </a:tr>
              <a:tr h="658491">
                <a:tc>
                  <a:txBody>
                    <a:bodyPr/>
                    <a:lstStyle/>
                    <a:p>
                      <a:pPr marL="457200" algn="just">
                        <a:lnSpc>
                          <a:spcPct val="150000"/>
                        </a:lnSpc>
                        <a:spcAft>
                          <a:spcPts val="0"/>
                        </a:spcAft>
                      </a:pPr>
                      <a:r>
                        <a:rPr lang="en-GB" sz="1400" b="1" dirty="0" err="1">
                          <a:effectLst/>
                          <a:latin typeface="Arial" panose="020B0604020202020204" pitchFamily="34" charset="0"/>
                          <a:ea typeface="Times New Roman" panose="02020603050405020304" pitchFamily="18" charset="0"/>
                          <a:cs typeface="Times New Roman" panose="02020603050405020304" pitchFamily="18" charset="0"/>
                        </a:rPr>
                        <a:t>Groblersbridge</a:t>
                      </a:r>
                      <a:endParaRPr lang="en-ZA"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en-GB" sz="1400" b="1" dirty="0">
                          <a:effectLst/>
                          <a:latin typeface="Arial" panose="020B0604020202020204" pitchFamily="34" charset="0"/>
                          <a:ea typeface="Times New Roman" panose="02020603050405020304" pitchFamily="18" charset="0"/>
                          <a:cs typeface="Times New Roman" panose="02020603050405020304" pitchFamily="18" charset="0"/>
                        </a:rPr>
                        <a:t>14 additional police </a:t>
                      </a:r>
                      <a:endParaRPr lang="en-ZA"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en-GB" sz="1400" b="1" dirty="0">
                          <a:effectLst/>
                          <a:latin typeface="Arial" panose="020B0604020202020204" pitchFamily="34" charset="0"/>
                          <a:ea typeface="Times New Roman" panose="02020603050405020304" pitchFamily="18" charset="0"/>
                          <a:cs typeface="Times New Roman" panose="02020603050405020304" pitchFamily="18" charset="0"/>
                        </a:rPr>
                        <a:t>Overtime to be provided</a:t>
                      </a:r>
                      <a:endParaRPr lang="en-ZA"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9716672"/>
                  </a:ext>
                </a:extLst>
              </a:tr>
            </a:tbl>
          </a:graphicData>
        </a:graphic>
      </p:graphicFrame>
    </p:spTree>
    <p:extLst>
      <p:ext uri="{BB962C8B-B14F-4D97-AF65-F5344CB8AC3E}">
        <p14:creationId xmlns:p14="http://schemas.microsoft.com/office/powerpoint/2010/main" val="35029029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899592" y="102237"/>
            <a:ext cx="7416824" cy="504056"/>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Gill Sans MT" panose="020B0502020104020203" pitchFamily="34" charset="0"/>
                <a:ea typeface="Cambria" panose="02040503050406030204" pitchFamily="18" charset="0"/>
              </a:rPr>
              <a:t>SARS-CUSTOMS</a:t>
            </a:r>
            <a:endParaRPr lang="en-US" sz="2400" b="1" dirty="0">
              <a:solidFill>
                <a:schemeClr val="bg1"/>
              </a:solidFill>
              <a:latin typeface="Gill Sans MT" panose="020B0502020104020203" pitchFamily="34" charset="0"/>
              <a:ea typeface="Cambria" panose="02040503050406030204" pitchFamily="18" charset="0"/>
            </a:endParaRPr>
          </a:p>
        </p:txBody>
      </p:sp>
      <p:sp>
        <p:nvSpPr>
          <p:cNvPr id="3" name="Content Placeholder 2"/>
          <p:cNvSpPr>
            <a:spLocks noGrp="1"/>
          </p:cNvSpPr>
          <p:nvPr>
            <p:ph idx="1"/>
          </p:nvPr>
        </p:nvSpPr>
        <p:spPr>
          <a:xfrm>
            <a:off x="323528" y="699650"/>
            <a:ext cx="8928992" cy="5286945"/>
          </a:xfrm>
          <a:ln>
            <a:solidFill>
              <a:schemeClr val="bg1"/>
            </a:solidFill>
          </a:ln>
        </p:spPr>
        <p:style>
          <a:lnRef idx="2">
            <a:schemeClr val="accent1"/>
          </a:lnRef>
          <a:fillRef idx="1">
            <a:schemeClr val="lt1"/>
          </a:fillRef>
          <a:effectRef idx="0">
            <a:schemeClr val="accent1"/>
          </a:effectRef>
          <a:fontRef idx="minor">
            <a:schemeClr val="dk1"/>
          </a:fontRef>
        </p:style>
        <p:txBody>
          <a:bodyPr/>
          <a:lstStyle/>
          <a:p>
            <a:pPr marL="0" indent="0">
              <a:lnSpc>
                <a:spcPct val="125000"/>
              </a:lnSpc>
              <a:spcBef>
                <a:spcPts val="0"/>
              </a:spcBef>
              <a:buNone/>
            </a:pPr>
            <a:endParaRPr lang="en-US" sz="2400" b="1" i="1" dirty="0"/>
          </a:p>
          <a:p>
            <a:pPr marL="457200" lvl="1" indent="0" algn="just">
              <a:buNone/>
            </a:pPr>
            <a:endParaRPr lang="en-US" dirty="0" smtClean="0"/>
          </a:p>
          <a:p>
            <a:pPr lvl="1" algn="just"/>
            <a:endParaRPr lang="en-US" dirty="0" smtClean="0"/>
          </a:p>
          <a:p>
            <a:pPr marL="0" indent="0" algn="just">
              <a:buNone/>
            </a:pPr>
            <a:endParaRPr lang="en-US" dirty="0" smtClean="0"/>
          </a:p>
          <a:p>
            <a:pPr lvl="1" algn="just"/>
            <a:endParaRPr lang="en-ZA" dirty="0"/>
          </a:p>
        </p:txBody>
      </p:sp>
      <p:sp>
        <p:nvSpPr>
          <p:cNvPr id="2054" name="Slide Number Placeholder 1"/>
          <p:cNvSpPr>
            <a:spLocks noGrp="1"/>
          </p:cNvSpPr>
          <p:nvPr>
            <p:ph type="sldNum" sz="quarter" idx="12"/>
          </p:nvPr>
        </p:nvSpPr>
        <p:spPr>
          <a:xfrm>
            <a:off x="3923928" y="6425597"/>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smtClean="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13</a:t>
            </a:fld>
            <a:r>
              <a:rPr kumimoji="0" lang="en-US" sz="1600" b="1" i="0" u="none" strike="noStrike" kern="1200" cap="none" spc="0" normalizeH="0" baseline="0" noProof="0" dirty="0" smtClean="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34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6093296"/>
            <a:ext cx="792088" cy="664602"/>
          </a:xfrm>
          <a:prstGeom prst="rect">
            <a:avLst/>
          </a:prstGeom>
        </p:spPr>
      </p:pic>
      <p:sp>
        <p:nvSpPr>
          <p:cNvPr id="6" name="Rectangle 5"/>
          <p:cNvSpPr/>
          <p:nvPr/>
        </p:nvSpPr>
        <p:spPr>
          <a:xfrm>
            <a:off x="6671746" y="6263734"/>
            <a:ext cx="2364750" cy="261610"/>
          </a:xfrm>
          <a:prstGeom prst="rect">
            <a:avLst/>
          </a:prstGeom>
        </p:spPr>
        <p:txBody>
          <a:bodyPr wrap="square">
            <a:spAutoFit/>
          </a:bodyPr>
          <a:lstStyle/>
          <a:p>
            <a:r>
              <a:rPr lang="en-US" sz="1100" dirty="0">
                <a:solidFill>
                  <a:srgbClr val="008040"/>
                </a:solidFill>
              </a:rPr>
              <a:t>Secure </a:t>
            </a:r>
            <a:r>
              <a:rPr lang="en-US" sz="1100" b="1" dirty="0">
                <a:solidFill>
                  <a:srgbClr val="008040"/>
                </a:solidFill>
              </a:rPr>
              <a:t>Borders for Development</a:t>
            </a:r>
            <a:endParaRPr lang="en-US" sz="1100" dirty="0">
              <a:solidFill>
                <a:srgbClr val="008040"/>
              </a:solidFill>
            </a:endParaRPr>
          </a:p>
        </p:txBody>
      </p:sp>
      <p:cxnSp>
        <p:nvCxnSpPr>
          <p:cNvPr id="8" name="Straight Connector 7"/>
          <p:cNvCxnSpPr/>
          <p:nvPr/>
        </p:nvCxnSpPr>
        <p:spPr>
          <a:xfrm>
            <a:off x="62513" y="6079953"/>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graphicFrame>
        <p:nvGraphicFramePr>
          <p:cNvPr id="2" name="Table 1"/>
          <p:cNvGraphicFramePr>
            <a:graphicFrameLocks noGrp="1"/>
          </p:cNvGraphicFramePr>
          <p:nvPr>
            <p:extLst/>
          </p:nvPr>
        </p:nvGraphicFramePr>
        <p:xfrm>
          <a:off x="179511" y="764704"/>
          <a:ext cx="8811994" cy="5076435"/>
        </p:xfrm>
        <a:graphic>
          <a:graphicData uri="http://schemas.openxmlformats.org/drawingml/2006/table">
            <a:tbl>
              <a:tblPr firstRow="1" bandRow="1"/>
              <a:tblGrid>
                <a:gridCol w="3461406">
                  <a:extLst>
                    <a:ext uri="{9D8B030D-6E8A-4147-A177-3AD203B41FA5}">
                      <a16:colId xmlns:a16="http://schemas.microsoft.com/office/drawing/2014/main" val="3185766446"/>
                    </a:ext>
                  </a:extLst>
                </a:gridCol>
                <a:gridCol w="5350588">
                  <a:extLst>
                    <a:ext uri="{9D8B030D-6E8A-4147-A177-3AD203B41FA5}">
                      <a16:colId xmlns:a16="http://schemas.microsoft.com/office/drawing/2014/main" val="2194526394"/>
                    </a:ext>
                  </a:extLst>
                </a:gridCol>
              </a:tblGrid>
              <a:tr h="1080307">
                <a:tc>
                  <a:txBody>
                    <a:bodyPr/>
                    <a:lstStyle/>
                    <a:p>
                      <a:pPr algn="ctr">
                        <a:lnSpc>
                          <a:spcPct val="115000"/>
                        </a:lnSpc>
                        <a:spcAft>
                          <a:spcPts val="0"/>
                        </a:spcAft>
                      </a:pPr>
                      <a:r>
                        <a:rPr lang="en-ZA" sz="20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Port of Entry</a:t>
                      </a:r>
                      <a:endParaRPr lang="en-Z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ZA" sz="20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Additional security personnel</a:t>
                      </a:r>
                      <a:endParaRPr lang="en-Z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916588061"/>
                  </a:ext>
                </a:extLst>
              </a:tr>
              <a:tr h="668215">
                <a:tc>
                  <a:txBody>
                    <a:bodyPr/>
                    <a:lstStyle/>
                    <a:p>
                      <a:pPr>
                        <a:lnSpc>
                          <a:spcPct val="115000"/>
                        </a:lnSpc>
                        <a:spcAft>
                          <a:spcPts val="0"/>
                        </a:spcAft>
                      </a:pPr>
                      <a:r>
                        <a:rPr lang="en-ZA" sz="20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Lebombo</a:t>
                      </a:r>
                      <a:endParaRPr lang="en-Z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2000" dirty="0">
                          <a:effectLst/>
                          <a:latin typeface="Arial" panose="020B0604020202020204" pitchFamily="34" charset="0"/>
                          <a:ea typeface="Times New Roman" panose="02020603050405020304" pitchFamily="18" charset="0"/>
                          <a:cs typeface="Times New Roman" panose="02020603050405020304" pitchFamily="18" charset="0"/>
                        </a:rPr>
                        <a:t>8</a:t>
                      </a:r>
                      <a:endParaRPr lang="en-Z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1288898"/>
                  </a:ext>
                </a:extLst>
              </a:tr>
              <a:tr h="668215">
                <a:tc>
                  <a:txBody>
                    <a:bodyPr/>
                    <a:lstStyle/>
                    <a:p>
                      <a:pPr>
                        <a:lnSpc>
                          <a:spcPct val="115000"/>
                        </a:lnSpc>
                        <a:spcAft>
                          <a:spcPts val="0"/>
                        </a:spcAft>
                      </a:pPr>
                      <a:r>
                        <a:rPr lang="en-ZA" sz="2000" b="1" kern="12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Beit bridge </a:t>
                      </a:r>
                      <a:endParaRPr lang="en-Z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2000" dirty="0">
                          <a:effectLst/>
                          <a:latin typeface="Arial" panose="020B0604020202020204" pitchFamily="34" charset="0"/>
                          <a:ea typeface="Times New Roman" panose="02020603050405020304" pitchFamily="18" charset="0"/>
                          <a:cs typeface="Times New Roman" panose="02020603050405020304" pitchFamily="18" charset="0"/>
                        </a:rPr>
                        <a:t>4</a:t>
                      </a:r>
                      <a:endParaRPr lang="en-Z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9562110"/>
                  </a:ext>
                </a:extLst>
              </a:tr>
              <a:tr h="668215">
                <a:tc>
                  <a:txBody>
                    <a:bodyPr/>
                    <a:lstStyle/>
                    <a:p>
                      <a:pPr>
                        <a:lnSpc>
                          <a:spcPct val="115000"/>
                        </a:lnSpc>
                        <a:spcAft>
                          <a:spcPts val="0"/>
                        </a:spcAft>
                      </a:pPr>
                      <a:r>
                        <a:rPr lang="en-ZA" sz="20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Maseru Bridge</a:t>
                      </a:r>
                      <a:endParaRPr lang="en-Z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2000" dirty="0">
                          <a:effectLst/>
                          <a:latin typeface="Arial" panose="020B0604020202020204" pitchFamily="34" charset="0"/>
                          <a:ea typeface="Times New Roman" panose="02020603050405020304" pitchFamily="18" charset="0"/>
                          <a:cs typeface="Times New Roman" panose="02020603050405020304" pitchFamily="18" charset="0"/>
                        </a:rPr>
                        <a:t>6</a:t>
                      </a:r>
                      <a:endParaRPr lang="en-Z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4854726"/>
                  </a:ext>
                </a:extLst>
              </a:tr>
              <a:tr h="655053">
                <a:tc>
                  <a:txBody>
                    <a:bodyPr/>
                    <a:lstStyle/>
                    <a:p>
                      <a:pPr>
                        <a:lnSpc>
                          <a:spcPct val="115000"/>
                        </a:lnSpc>
                        <a:spcAft>
                          <a:spcPts val="0"/>
                        </a:spcAft>
                      </a:pPr>
                      <a:r>
                        <a:rPr lang="en-ZA" sz="20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Ficksburg</a:t>
                      </a:r>
                      <a:endParaRPr lang="en-Z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2000" dirty="0">
                          <a:effectLst/>
                          <a:latin typeface="Arial" panose="020B0604020202020204" pitchFamily="34" charset="0"/>
                          <a:ea typeface="Times New Roman" panose="02020603050405020304" pitchFamily="18" charset="0"/>
                          <a:cs typeface="Times New Roman" panose="02020603050405020304" pitchFamily="18" charset="0"/>
                        </a:rPr>
                        <a:t>4</a:t>
                      </a:r>
                      <a:endParaRPr lang="en-Z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4026185"/>
                  </a:ext>
                </a:extLst>
              </a:tr>
              <a:tr h="668215">
                <a:tc>
                  <a:txBody>
                    <a:bodyPr/>
                    <a:lstStyle/>
                    <a:p>
                      <a:pPr>
                        <a:lnSpc>
                          <a:spcPct val="115000"/>
                        </a:lnSpc>
                        <a:spcAft>
                          <a:spcPts val="0"/>
                        </a:spcAft>
                      </a:pPr>
                      <a:r>
                        <a:rPr lang="en-ZA" sz="20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Oshoek</a:t>
                      </a:r>
                      <a:endParaRPr lang="en-Z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2000" dirty="0">
                          <a:effectLst/>
                          <a:latin typeface="Arial" panose="020B0604020202020204" pitchFamily="34" charset="0"/>
                          <a:ea typeface="Times New Roman" panose="02020603050405020304" pitchFamily="18" charset="0"/>
                          <a:cs typeface="Times New Roman" panose="02020603050405020304" pitchFamily="18" charset="0"/>
                        </a:rPr>
                        <a:t>4</a:t>
                      </a:r>
                      <a:endParaRPr lang="en-Z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6206234"/>
                  </a:ext>
                </a:extLst>
              </a:tr>
              <a:tr h="668215">
                <a:tc>
                  <a:txBody>
                    <a:bodyPr/>
                    <a:lstStyle/>
                    <a:p>
                      <a:pPr>
                        <a:lnSpc>
                          <a:spcPct val="115000"/>
                        </a:lnSpc>
                        <a:spcAft>
                          <a:spcPts val="0"/>
                        </a:spcAft>
                      </a:pPr>
                      <a:r>
                        <a:rPr lang="en-ZA" sz="20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Kopfontein</a:t>
                      </a:r>
                      <a:endParaRPr lang="en-Z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2000" dirty="0">
                          <a:effectLst/>
                          <a:latin typeface="Arial" panose="020B0604020202020204" pitchFamily="34" charset="0"/>
                          <a:ea typeface="Times New Roman" panose="02020603050405020304" pitchFamily="18" charset="0"/>
                          <a:cs typeface="Times New Roman" panose="02020603050405020304" pitchFamily="18" charset="0"/>
                        </a:rPr>
                        <a:t>4</a:t>
                      </a:r>
                      <a:endParaRPr lang="en-Z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6810672"/>
                  </a:ext>
                </a:extLst>
              </a:tr>
            </a:tbl>
          </a:graphicData>
        </a:graphic>
      </p:graphicFrame>
    </p:spTree>
    <p:extLst>
      <p:ext uri="{BB962C8B-B14F-4D97-AF65-F5344CB8AC3E}">
        <p14:creationId xmlns:p14="http://schemas.microsoft.com/office/powerpoint/2010/main" val="38120632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899592" y="102237"/>
            <a:ext cx="7776864" cy="504056"/>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Gill Sans MT" panose="020B0502020104020203" pitchFamily="34" charset="0"/>
                <a:ea typeface="Cambria" panose="02040503050406030204" pitchFamily="18" charset="0"/>
              </a:rPr>
              <a:t>SOUTH AFRICAN NATIONAL DEFENCE FORCE</a:t>
            </a:r>
            <a:endParaRPr lang="en-US" sz="2400" b="1" dirty="0">
              <a:solidFill>
                <a:schemeClr val="bg1"/>
              </a:solidFill>
              <a:latin typeface="Gill Sans MT" panose="020B0502020104020203" pitchFamily="34" charset="0"/>
              <a:ea typeface="Cambria" panose="02040503050406030204" pitchFamily="18" charset="0"/>
            </a:endParaRPr>
          </a:p>
        </p:txBody>
      </p:sp>
      <p:sp>
        <p:nvSpPr>
          <p:cNvPr id="3" name="Content Placeholder 2"/>
          <p:cNvSpPr>
            <a:spLocks noGrp="1"/>
          </p:cNvSpPr>
          <p:nvPr>
            <p:ph idx="1"/>
          </p:nvPr>
        </p:nvSpPr>
        <p:spPr>
          <a:xfrm>
            <a:off x="58626" y="625766"/>
            <a:ext cx="8928992" cy="5286945"/>
          </a:xfrm>
          <a:ln>
            <a:solidFill>
              <a:schemeClr val="bg1"/>
            </a:solidFill>
          </a:ln>
        </p:spPr>
        <p:style>
          <a:lnRef idx="2">
            <a:schemeClr val="accent1"/>
          </a:lnRef>
          <a:fillRef idx="1">
            <a:schemeClr val="lt1"/>
          </a:fillRef>
          <a:effectRef idx="0">
            <a:schemeClr val="accent1"/>
          </a:effectRef>
          <a:fontRef idx="minor">
            <a:schemeClr val="dk1"/>
          </a:fontRef>
        </p:style>
        <p:txBody>
          <a:bodyPr/>
          <a:lstStyle/>
          <a:p>
            <a:pPr marL="0" indent="0">
              <a:lnSpc>
                <a:spcPct val="125000"/>
              </a:lnSpc>
              <a:spcBef>
                <a:spcPts val="0"/>
              </a:spcBef>
              <a:buNone/>
            </a:pPr>
            <a:endParaRPr lang="en-US" sz="2400" b="1" i="1" dirty="0"/>
          </a:p>
          <a:p>
            <a:pPr lvl="1" algn="just"/>
            <a:endParaRPr lang="en-US" sz="2400" dirty="0"/>
          </a:p>
          <a:p>
            <a:pPr lvl="1" algn="just"/>
            <a:endParaRPr lang="en-US" dirty="0" smtClean="0"/>
          </a:p>
          <a:p>
            <a:pPr lvl="1" algn="just"/>
            <a:endParaRPr lang="en-US" dirty="0" smtClean="0"/>
          </a:p>
          <a:p>
            <a:pPr marL="0" indent="0" algn="just">
              <a:buNone/>
            </a:pPr>
            <a:endParaRPr lang="en-US" dirty="0" smtClean="0"/>
          </a:p>
          <a:p>
            <a:pPr lvl="1" algn="just"/>
            <a:endParaRPr lang="en-ZA" dirty="0"/>
          </a:p>
        </p:txBody>
      </p:sp>
      <p:sp>
        <p:nvSpPr>
          <p:cNvPr id="2054" name="Slide Number Placeholder 1"/>
          <p:cNvSpPr>
            <a:spLocks noGrp="1"/>
          </p:cNvSpPr>
          <p:nvPr>
            <p:ph type="sldNum" sz="quarter" idx="12"/>
          </p:nvPr>
        </p:nvSpPr>
        <p:spPr>
          <a:xfrm>
            <a:off x="3923928" y="6425597"/>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smtClean="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14</a:t>
            </a:fld>
            <a:r>
              <a:rPr kumimoji="0" lang="en-US" sz="1600" b="1" i="0" u="none" strike="noStrike" kern="1200" cap="none" spc="0" normalizeH="0" baseline="0" noProof="0" dirty="0" smtClean="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34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6093296"/>
            <a:ext cx="792088" cy="664602"/>
          </a:xfrm>
          <a:prstGeom prst="rect">
            <a:avLst/>
          </a:prstGeom>
        </p:spPr>
      </p:pic>
      <p:sp>
        <p:nvSpPr>
          <p:cNvPr id="6" name="Rectangle 5"/>
          <p:cNvSpPr/>
          <p:nvPr/>
        </p:nvSpPr>
        <p:spPr>
          <a:xfrm>
            <a:off x="6671746" y="6263734"/>
            <a:ext cx="2364750" cy="261610"/>
          </a:xfrm>
          <a:prstGeom prst="rect">
            <a:avLst/>
          </a:prstGeom>
        </p:spPr>
        <p:txBody>
          <a:bodyPr wrap="square">
            <a:spAutoFit/>
          </a:bodyPr>
          <a:lstStyle/>
          <a:p>
            <a:r>
              <a:rPr lang="en-US" sz="1100" dirty="0">
                <a:solidFill>
                  <a:srgbClr val="008040"/>
                </a:solidFill>
              </a:rPr>
              <a:t>Secure </a:t>
            </a:r>
            <a:r>
              <a:rPr lang="en-US" sz="1100" b="1" dirty="0">
                <a:solidFill>
                  <a:srgbClr val="008040"/>
                </a:solidFill>
              </a:rPr>
              <a:t>Borders for Development</a:t>
            </a:r>
            <a:endParaRPr lang="en-US" sz="1100" dirty="0">
              <a:solidFill>
                <a:srgbClr val="008040"/>
              </a:solidFill>
            </a:endParaRPr>
          </a:p>
        </p:txBody>
      </p:sp>
      <p:cxnSp>
        <p:nvCxnSpPr>
          <p:cNvPr id="8" name="Straight Connector 7"/>
          <p:cNvCxnSpPr/>
          <p:nvPr/>
        </p:nvCxnSpPr>
        <p:spPr>
          <a:xfrm>
            <a:off x="62513" y="6079953"/>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graphicFrame>
        <p:nvGraphicFramePr>
          <p:cNvPr id="2" name="Table 1"/>
          <p:cNvGraphicFramePr>
            <a:graphicFrameLocks noGrp="1"/>
          </p:cNvGraphicFramePr>
          <p:nvPr>
            <p:extLst/>
          </p:nvPr>
        </p:nvGraphicFramePr>
        <p:xfrm>
          <a:off x="395536" y="635639"/>
          <a:ext cx="8568952" cy="5462509"/>
        </p:xfrm>
        <a:graphic>
          <a:graphicData uri="http://schemas.openxmlformats.org/drawingml/2006/table">
            <a:tbl>
              <a:tblPr firstRow="1" firstCol="1" bandRow="1"/>
              <a:tblGrid>
                <a:gridCol w="1966120">
                  <a:extLst>
                    <a:ext uri="{9D8B030D-6E8A-4147-A177-3AD203B41FA5}">
                      <a16:colId xmlns:a16="http://schemas.microsoft.com/office/drawing/2014/main" val="1627235732"/>
                    </a:ext>
                  </a:extLst>
                </a:gridCol>
                <a:gridCol w="4085944">
                  <a:extLst>
                    <a:ext uri="{9D8B030D-6E8A-4147-A177-3AD203B41FA5}">
                      <a16:colId xmlns:a16="http://schemas.microsoft.com/office/drawing/2014/main" val="630330513"/>
                    </a:ext>
                  </a:extLst>
                </a:gridCol>
                <a:gridCol w="2516888">
                  <a:extLst>
                    <a:ext uri="{9D8B030D-6E8A-4147-A177-3AD203B41FA5}">
                      <a16:colId xmlns:a16="http://schemas.microsoft.com/office/drawing/2014/main" val="1822306740"/>
                    </a:ext>
                  </a:extLst>
                </a:gridCol>
              </a:tblGrid>
              <a:tr h="435472">
                <a:tc>
                  <a:txBody>
                    <a:bodyPr/>
                    <a:lstStyle/>
                    <a:p>
                      <a:pPr marL="457200" algn="ctr">
                        <a:lnSpc>
                          <a:spcPct val="150000"/>
                        </a:lnSpc>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Borderline</a:t>
                      </a:r>
                      <a:endParaRPr lang="en-ZA"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7" marR="56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457200" algn="ctr">
                        <a:lnSpc>
                          <a:spcPct val="150000"/>
                        </a:lnSpc>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Deployments</a:t>
                      </a:r>
                      <a:endParaRPr lang="en-ZA"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7" marR="56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457200" algn="ctr">
                        <a:lnSpc>
                          <a:spcPct val="150000"/>
                        </a:lnSpc>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Comments</a:t>
                      </a:r>
                      <a:endParaRPr lang="en-ZA"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7" marR="56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98220841"/>
                  </a:ext>
                </a:extLst>
              </a:tr>
              <a:tr h="631272">
                <a:tc>
                  <a:txBody>
                    <a:bodyPr/>
                    <a:lstStyle/>
                    <a:p>
                      <a:pPr marL="457200">
                        <a:lnSpc>
                          <a:spcPct val="150000"/>
                        </a:lnSpc>
                        <a:spcAft>
                          <a:spcPts val="0"/>
                        </a:spcAft>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Limpopo</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7" marR="56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457200">
                        <a:lnSpc>
                          <a:spcPct val="150000"/>
                        </a:lnSpc>
                        <a:spcAft>
                          <a:spcPts val="0"/>
                        </a:spcAft>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1 x Battalion (4 x Companies)</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nSpc>
                          <a:spcPct val="150000"/>
                        </a:lnSpc>
                        <a:spcAft>
                          <a:spcPts val="0"/>
                        </a:spcAft>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3 x Company – RSA/Zimbabwe</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nSpc>
                          <a:spcPct val="150000"/>
                        </a:lnSpc>
                        <a:spcAft>
                          <a:spcPts val="0"/>
                        </a:spcAft>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1 x Company – RSA/Botswana</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7" marR="56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ZA" sz="1100" b="1">
                          <a:effectLst/>
                          <a:latin typeface="Arial" panose="020B0604020202020204" pitchFamily="34" charset="0"/>
                          <a:ea typeface="Times New Roman" panose="02020603050405020304" pitchFamily="18" charset="0"/>
                          <a:cs typeface="Times New Roman" panose="02020603050405020304" pitchFamily="18" charset="0"/>
                        </a:rPr>
                        <a:t>Battalion Hq based in Musina.</a:t>
                      </a:r>
                      <a:endParaRPr lang="en-ZA"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7" marR="56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5681251"/>
                  </a:ext>
                </a:extLst>
              </a:tr>
              <a:tr h="1027445">
                <a:tc>
                  <a:txBody>
                    <a:bodyPr/>
                    <a:lstStyle/>
                    <a:p>
                      <a:pPr marL="457200">
                        <a:lnSpc>
                          <a:spcPct val="150000"/>
                        </a:lnSpc>
                        <a:spcAft>
                          <a:spcPts val="0"/>
                        </a:spcAft>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Mpumalanga</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7" marR="56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457200">
                        <a:lnSpc>
                          <a:spcPct val="150000"/>
                        </a:lnSpc>
                        <a:spcAft>
                          <a:spcPts val="0"/>
                        </a:spcAft>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1 x Battalion (4 x Companies)</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nSpc>
                          <a:spcPct val="150000"/>
                        </a:lnSpc>
                        <a:spcAft>
                          <a:spcPts val="0"/>
                        </a:spcAft>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1 x Company - RSA/Mozambique. </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nSpc>
                          <a:spcPct val="150000"/>
                        </a:lnSpc>
                        <a:spcAft>
                          <a:spcPts val="0"/>
                        </a:spcAft>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1 x Company – RSA/</a:t>
                      </a:r>
                      <a:r>
                        <a:rPr lang="en-GB" sz="1100" b="1" dirty="0" err="1">
                          <a:effectLst/>
                          <a:latin typeface="Arial" panose="020B0604020202020204" pitchFamily="34" charset="0"/>
                          <a:ea typeface="Times New Roman" panose="02020603050405020304" pitchFamily="18" charset="0"/>
                          <a:cs typeface="Times New Roman" panose="02020603050405020304" pitchFamily="18" charset="0"/>
                        </a:rPr>
                        <a:t>eSwatini</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nSpc>
                          <a:spcPct val="150000"/>
                        </a:lnSpc>
                        <a:spcAft>
                          <a:spcPts val="0"/>
                        </a:spcAft>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1 x Company – Kruger National Park</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7" marR="56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Battalion HQ based in </a:t>
                      </a:r>
                      <a:r>
                        <a:rPr lang="en-ZA" sz="1100" b="1" dirty="0" err="1">
                          <a:effectLst/>
                          <a:latin typeface="Arial" panose="020B0604020202020204" pitchFamily="34" charset="0"/>
                          <a:ea typeface="Times New Roman" panose="02020603050405020304" pitchFamily="18" charset="0"/>
                          <a:cs typeface="Times New Roman" panose="02020603050405020304" pitchFamily="18" charset="0"/>
                        </a:rPr>
                        <a:t>Makhadamia</a:t>
                      </a: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7" marR="56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8616070"/>
                  </a:ext>
                </a:extLst>
              </a:tr>
              <a:tr h="841696">
                <a:tc>
                  <a:txBody>
                    <a:bodyPr/>
                    <a:lstStyle/>
                    <a:p>
                      <a:pPr marL="457200">
                        <a:lnSpc>
                          <a:spcPct val="150000"/>
                        </a:lnSpc>
                        <a:spcAft>
                          <a:spcPts val="0"/>
                        </a:spcAft>
                      </a:pPr>
                      <a:r>
                        <a:rPr lang="en-GB" sz="1100" b="1" dirty="0" err="1">
                          <a:effectLst/>
                          <a:latin typeface="Arial" panose="020B0604020202020204" pitchFamily="34" charset="0"/>
                          <a:ea typeface="Times New Roman" panose="02020603050405020304" pitchFamily="18" charset="0"/>
                          <a:cs typeface="Times New Roman" panose="02020603050405020304" pitchFamily="18" charset="0"/>
                        </a:rPr>
                        <a:t>KwaZulu</a:t>
                      </a: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 Natal</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7" marR="56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457200">
                        <a:lnSpc>
                          <a:spcPct val="150000"/>
                        </a:lnSpc>
                        <a:spcAft>
                          <a:spcPts val="0"/>
                        </a:spcAft>
                      </a:pPr>
                      <a:r>
                        <a:rPr lang="en-GB" sz="1100" b="1">
                          <a:effectLst/>
                          <a:latin typeface="Arial" panose="020B0604020202020204" pitchFamily="34" charset="0"/>
                          <a:ea typeface="Times New Roman" panose="02020603050405020304" pitchFamily="18" charset="0"/>
                          <a:cs typeface="Times New Roman" panose="02020603050405020304" pitchFamily="18" charset="0"/>
                        </a:rPr>
                        <a:t>1 x Battalion (3 x Companies)</a:t>
                      </a:r>
                      <a:endParaRPr lang="en-ZA" sz="1100" b="1">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nSpc>
                          <a:spcPct val="150000"/>
                        </a:lnSpc>
                        <a:spcAft>
                          <a:spcPts val="0"/>
                        </a:spcAft>
                      </a:pPr>
                      <a:r>
                        <a:rPr lang="en-GB" sz="1100" b="1">
                          <a:effectLst/>
                          <a:latin typeface="Arial" panose="020B0604020202020204" pitchFamily="34" charset="0"/>
                          <a:ea typeface="Times New Roman" panose="02020603050405020304" pitchFamily="18" charset="0"/>
                          <a:cs typeface="Times New Roman" panose="02020603050405020304" pitchFamily="18" charset="0"/>
                        </a:rPr>
                        <a:t>1 x Company RSA/Mozambique</a:t>
                      </a:r>
                      <a:endParaRPr lang="en-ZA" sz="1100" b="1">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nSpc>
                          <a:spcPct val="150000"/>
                        </a:lnSpc>
                        <a:spcAft>
                          <a:spcPts val="0"/>
                        </a:spcAft>
                      </a:pPr>
                      <a:r>
                        <a:rPr lang="en-GB" sz="1100" b="1">
                          <a:effectLst/>
                          <a:latin typeface="Arial" panose="020B0604020202020204" pitchFamily="34" charset="0"/>
                          <a:ea typeface="Times New Roman" panose="02020603050405020304" pitchFamily="18" charset="0"/>
                          <a:cs typeface="Times New Roman" panose="02020603050405020304" pitchFamily="18" charset="0"/>
                        </a:rPr>
                        <a:t>1 x Company – RSA/eSwatini</a:t>
                      </a:r>
                      <a:endParaRPr lang="en-ZA" sz="1100" b="1">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nSpc>
                          <a:spcPct val="150000"/>
                        </a:lnSpc>
                        <a:spcAft>
                          <a:spcPts val="0"/>
                        </a:spcAft>
                      </a:pPr>
                      <a:r>
                        <a:rPr lang="en-GB" sz="1100" b="1">
                          <a:effectLst/>
                          <a:latin typeface="Arial" panose="020B0604020202020204" pitchFamily="34" charset="0"/>
                          <a:ea typeface="Times New Roman" panose="02020603050405020304" pitchFamily="18" charset="0"/>
                          <a:cs typeface="Times New Roman" panose="02020603050405020304" pitchFamily="18" charset="0"/>
                        </a:rPr>
                        <a:t>1 x Company – RSA/Lesotho</a:t>
                      </a:r>
                      <a:endParaRPr lang="en-ZA"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7" marR="56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ZA" sz="1100" b="1">
                          <a:effectLst/>
                          <a:latin typeface="Arial" panose="020B0604020202020204" pitchFamily="34" charset="0"/>
                          <a:ea typeface="Times New Roman" panose="02020603050405020304" pitchFamily="18" charset="0"/>
                          <a:cs typeface="Times New Roman" panose="02020603050405020304" pitchFamily="18" charset="0"/>
                        </a:rPr>
                        <a:t>Battalion HQ based in Pongola.</a:t>
                      </a:r>
                      <a:endParaRPr lang="en-ZA"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7" marR="56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7972778"/>
                  </a:ext>
                </a:extLst>
              </a:tr>
              <a:tr h="631272">
                <a:tc>
                  <a:txBody>
                    <a:bodyPr/>
                    <a:lstStyle/>
                    <a:p>
                      <a:pPr marL="457200">
                        <a:lnSpc>
                          <a:spcPct val="150000"/>
                        </a:lnSpc>
                        <a:spcAft>
                          <a:spcPts val="0"/>
                        </a:spcAft>
                      </a:pPr>
                      <a:r>
                        <a:rPr lang="en-GB" sz="1100" b="1" dirty="0" err="1">
                          <a:effectLst/>
                          <a:latin typeface="Arial" panose="020B0604020202020204" pitchFamily="34" charset="0"/>
                          <a:ea typeface="Times New Roman" panose="02020603050405020304" pitchFamily="18" charset="0"/>
                          <a:cs typeface="Times New Roman" panose="02020603050405020304" pitchFamily="18" charset="0"/>
                        </a:rPr>
                        <a:t>Freestate</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7" marR="56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457200">
                        <a:lnSpc>
                          <a:spcPct val="150000"/>
                        </a:lnSpc>
                        <a:spcAft>
                          <a:spcPts val="0"/>
                        </a:spcAft>
                      </a:pPr>
                      <a:r>
                        <a:rPr lang="en-GB" sz="1100" b="1">
                          <a:effectLst/>
                          <a:latin typeface="Arial" panose="020B0604020202020204" pitchFamily="34" charset="0"/>
                          <a:ea typeface="Times New Roman" panose="02020603050405020304" pitchFamily="18" charset="0"/>
                          <a:cs typeface="Times New Roman" panose="02020603050405020304" pitchFamily="18" charset="0"/>
                        </a:rPr>
                        <a:t>1 x Battalion (2 x Companies) </a:t>
                      </a:r>
                      <a:endParaRPr lang="en-ZA" sz="1100" b="1">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nSpc>
                          <a:spcPct val="150000"/>
                        </a:lnSpc>
                        <a:spcAft>
                          <a:spcPts val="0"/>
                        </a:spcAft>
                      </a:pPr>
                      <a:r>
                        <a:rPr lang="en-GB" sz="1100" b="1">
                          <a:effectLst/>
                          <a:latin typeface="Arial" panose="020B0604020202020204" pitchFamily="34" charset="0"/>
                          <a:ea typeface="Times New Roman" panose="02020603050405020304" pitchFamily="18" charset="0"/>
                          <a:cs typeface="Times New Roman" panose="02020603050405020304" pitchFamily="18" charset="0"/>
                        </a:rPr>
                        <a:t>2 x Company RSA/Lesotho</a:t>
                      </a:r>
                      <a:endParaRPr lang="en-ZA" sz="1100" b="1">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nSpc>
                          <a:spcPct val="150000"/>
                        </a:lnSpc>
                        <a:spcAft>
                          <a:spcPts val="0"/>
                        </a:spcAft>
                      </a:pPr>
                      <a:r>
                        <a:rPr lang="en-GB" sz="1100" b="1">
                          <a:effectLst/>
                          <a:latin typeface="Arial" panose="020B0604020202020204" pitchFamily="34" charset="0"/>
                          <a:ea typeface="Times New Roman" panose="02020603050405020304" pitchFamily="18" charset="0"/>
                          <a:cs typeface="Times New Roman" panose="02020603050405020304" pitchFamily="18" charset="0"/>
                        </a:rPr>
                        <a:t>Special infantry capability</a:t>
                      </a:r>
                      <a:endParaRPr lang="en-ZA"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7" marR="56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ZA" sz="1100" b="1">
                          <a:effectLst/>
                          <a:latin typeface="Arial" panose="020B0604020202020204" pitchFamily="34" charset="0"/>
                          <a:ea typeface="Times New Roman" panose="02020603050405020304" pitchFamily="18" charset="0"/>
                          <a:cs typeface="Times New Roman" panose="02020603050405020304" pitchFamily="18" charset="0"/>
                        </a:rPr>
                        <a:t>Battalion HQ based in Ladybrandt.</a:t>
                      </a:r>
                      <a:endParaRPr lang="en-ZA"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7" marR="56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6594892"/>
                  </a:ext>
                </a:extLst>
              </a:tr>
              <a:tr h="586189">
                <a:tc>
                  <a:txBody>
                    <a:bodyPr/>
                    <a:lstStyle/>
                    <a:p>
                      <a:pPr marL="457200">
                        <a:lnSpc>
                          <a:spcPct val="150000"/>
                        </a:lnSpc>
                        <a:spcAft>
                          <a:spcPts val="0"/>
                        </a:spcAft>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Northern Cape</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7" marR="56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457200">
                        <a:lnSpc>
                          <a:spcPct val="150000"/>
                        </a:lnSpc>
                        <a:spcAft>
                          <a:spcPts val="0"/>
                        </a:spcAft>
                      </a:pPr>
                      <a:r>
                        <a:rPr lang="en-GB" sz="1100" b="1">
                          <a:effectLst/>
                          <a:latin typeface="Arial" panose="020B0604020202020204" pitchFamily="34" charset="0"/>
                          <a:ea typeface="Times New Roman" panose="02020603050405020304" pitchFamily="18" charset="0"/>
                          <a:cs typeface="Times New Roman" panose="02020603050405020304" pitchFamily="18" charset="0"/>
                        </a:rPr>
                        <a:t>1 x Company RSA/Namibia </a:t>
                      </a:r>
                      <a:endParaRPr lang="en-ZA" sz="1100" b="1">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nSpc>
                          <a:spcPct val="150000"/>
                        </a:lnSpc>
                        <a:spcAft>
                          <a:spcPts val="0"/>
                        </a:spcAft>
                      </a:pPr>
                      <a:r>
                        <a:rPr lang="en-GB" sz="1100" b="1">
                          <a:effectLst/>
                          <a:latin typeface="Arial" panose="020B0604020202020204" pitchFamily="34" charset="0"/>
                          <a:ea typeface="Times New Roman" panose="02020603050405020304" pitchFamily="18" charset="0"/>
                          <a:cs typeface="Times New Roman" panose="02020603050405020304" pitchFamily="18" charset="0"/>
                        </a:rPr>
                        <a:t>(Rotated – 31</a:t>
                      </a:r>
                      <a:r>
                        <a:rPr lang="en-GB" sz="1100" b="1" baseline="30000">
                          <a:effectLst/>
                          <a:latin typeface="Arial" panose="020B0604020202020204" pitchFamily="34" charset="0"/>
                          <a:ea typeface="Times New Roman" panose="02020603050405020304" pitchFamily="18" charset="0"/>
                          <a:cs typeface="Times New Roman" panose="02020603050405020304" pitchFamily="18" charset="0"/>
                        </a:rPr>
                        <a:t>st</a:t>
                      </a:r>
                      <a:r>
                        <a:rPr lang="en-GB" sz="1100" b="1">
                          <a:effectLst/>
                          <a:latin typeface="Arial" panose="020B0604020202020204" pitchFamily="34" charset="0"/>
                          <a:ea typeface="Times New Roman" panose="02020603050405020304" pitchFamily="18" charset="0"/>
                          <a:cs typeface="Times New Roman" panose="02020603050405020304" pitchFamily="18" charset="0"/>
                        </a:rPr>
                        <a:t> Oct 2022)</a:t>
                      </a:r>
                      <a:endParaRPr lang="en-ZA"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7" marR="56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Company HQ based in </a:t>
                      </a:r>
                      <a:r>
                        <a:rPr lang="en-ZA" sz="1100" b="1" dirty="0" err="1">
                          <a:effectLst/>
                          <a:latin typeface="Arial" panose="020B0604020202020204" pitchFamily="34" charset="0"/>
                          <a:ea typeface="Times New Roman" panose="02020603050405020304" pitchFamily="18" charset="0"/>
                          <a:cs typeface="Times New Roman" panose="02020603050405020304" pitchFamily="18" charset="0"/>
                        </a:rPr>
                        <a:t>Upington</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7" marR="56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0073529"/>
                  </a:ext>
                </a:extLst>
              </a:tr>
              <a:tr h="395883">
                <a:tc>
                  <a:txBody>
                    <a:bodyPr/>
                    <a:lstStyle/>
                    <a:p>
                      <a:pPr marL="457200">
                        <a:lnSpc>
                          <a:spcPct val="150000"/>
                        </a:lnSpc>
                        <a:spcAft>
                          <a:spcPts val="0"/>
                        </a:spcAft>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North West</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7" marR="56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457200">
                        <a:lnSpc>
                          <a:spcPct val="150000"/>
                        </a:lnSpc>
                        <a:spcAft>
                          <a:spcPts val="0"/>
                        </a:spcAft>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1 x Company RSA/Botswana</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7" marR="56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Company HQ based at NW Joint Tactical HQ.</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7" marR="56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3376640"/>
                  </a:ext>
                </a:extLst>
              </a:tr>
              <a:tr h="395883">
                <a:tc>
                  <a:txBody>
                    <a:bodyPr/>
                    <a:lstStyle/>
                    <a:p>
                      <a:pPr marL="457200">
                        <a:lnSpc>
                          <a:spcPct val="150000"/>
                        </a:lnSpc>
                        <a:spcAft>
                          <a:spcPts val="0"/>
                        </a:spcAft>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Eastern Cape</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7" marR="56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457200">
                        <a:lnSpc>
                          <a:spcPct val="150000"/>
                        </a:lnSpc>
                        <a:spcAft>
                          <a:spcPts val="0"/>
                        </a:spcAft>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1 x Company RSA/Lesotho</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7" marR="56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7" marR="561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2283489"/>
                  </a:ext>
                </a:extLst>
              </a:tr>
            </a:tbl>
          </a:graphicData>
        </a:graphic>
      </p:graphicFrame>
    </p:spTree>
    <p:extLst>
      <p:ext uri="{BB962C8B-B14F-4D97-AF65-F5344CB8AC3E}">
        <p14:creationId xmlns:p14="http://schemas.microsoft.com/office/powerpoint/2010/main" val="34586752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251521" y="97975"/>
            <a:ext cx="8736740" cy="504056"/>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altLang="en-US" sz="2400" b="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BORDER MANAGEMENT AUTHORITY BORDER GUARDS</a:t>
            </a:r>
            <a:endParaRPr lang="en-US" sz="2400" b="1" i="1" dirty="0">
              <a:solidFill>
                <a:schemeClr val="bg1"/>
              </a:solidFill>
              <a:latin typeface="Gill Sans MT" panose="020B0502020104020203" pitchFamily="34" charset="0"/>
              <a:ea typeface="Cambria" panose="02040503050406030204" pitchFamily="18" charset="0"/>
            </a:endParaRPr>
          </a:p>
        </p:txBody>
      </p:sp>
      <p:sp>
        <p:nvSpPr>
          <p:cNvPr id="3" name="Content Placeholder 2"/>
          <p:cNvSpPr>
            <a:spLocks noGrp="1"/>
          </p:cNvSpPr>
          <p:nvPr>
            <p:ph idx="1"/>
          </p:nvPr>
        </p:nvSpPr>
        <p:spPr>
          <a:xfrm>
            <a:off x="251521" y="971710"/>
            <a:ext cx="8640959" cy="4924463"/>
          </a:xfrm>
          <a:ln>
            <a:solidFill>
              <a:schemeClr val="bg1"/>
            </a:solidFill>
          </a:ln>
        </p:spPr>
        <p:style>
          <a:lnRef idx="2">
            <a:schemeClr val="accent1"/>
          </a:lnRef>
          <a:fillRef idx="1">
            <a:schemeClr val="lt1"/>
          </a:fillRef>
          <a:effectRef idx="0">
            <a:schemeClr val="accent1"/>
          </a:effectRef>
          <a:fontRef idx="minor">
            <a:schemeClr val="dk1"/>
          </a:fontRef>
        </p:style>
        <p:txBody>
          <a:bodyPr/>
          <a:lstStyle/>
          <a:p>
            <a:pPr marL="0" indent="0">
              <a:lnSpc>
                <a:spcPct val="125000"/>
              </a:lnSpc>
              <a:spcBef>
                <a:spcPts val="0"/>
              </a:spcBef>
              <a:buNone/>
            </a:pPr>
            <a:endParaRPr lang="en-US" sz="2400" b="1" i="1" dirty="0"/>
          </a:p>
          <a:p>
            <a:pPr marL="457200" lvl="1" indent="0" algn="just">
              <a:buNone/>
            </a:pPr>
            <a:endParaRPr lang="en-US" sz="2400" dirty="0"/>
          </a:p>
          <a:p>
            <a:pPr lvl="1" algn="just"/>
            <a:endParaRPr lang="en-US" dirty="0" smtClean="0"/>
          </a:p>
          <a:p>
            <a:pPr lvl="1" algn="just"/>
            <a:endParaRPr lang="en-US" dirty="0" smtClean="0"/>
          </a:p>
          <a:p>
            <a:pPr marL="0" indent="0" algn="just">
              <a:buNone/>
            </a:pPr>
            <a:endParaRPr lang="en-US" dirty="0" smtClean="0"/>
          </a:p>
          <a:p>
            <a:pPr lvl="1" algn="just"/>
            <a:endParaRPr lang="en-ZA" dirty="0"/>
          </a:p>
        </p:txBody>
      </p:sp>
      <p:sp>
        <p:nvSpPr>
          <p:cNvPr id="2054" name="Slide Number Placeholder 1"/>
          <p:cNvSpPr>
            <a:spLocks noGrp="1"/>
          </p:cNvSpPr>
          <p:nvPr>
            <p:ph type="sldNum" sz="quarter" idx="12"/>
          </p:nvPr>
        </p:nvSpPr>
        <p:spPr>
          <a:xfrm>
            <a:off x="3923928" y="6425597"/>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smtClean="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15</a:t>
            </a:fld>
            <a:r>
              <a:rPr kumimoji="0" lang="en-US" sz="1600" b="1" i="0" u="none" strike="noStrike" kern="1200" cap="none" spc="0" normalizeH="0" baseline="0" noProof="0" dirty="0" smtClean="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34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6093296"/>
            <a:ext cx="792088" cy="664602"/>
          </a:xfrm>
          <a:prstGeom prst="rect">
            <a:avLst/>
          </a:prstGeom>
        </p:spPr>
      </p:pic>
      <p:sp>
        <p:nvSpPr>
          <p:cNvPr id="6" name="Rectangle 5"/>
          <p:cNvSpPr/>
          <p:nvPr/>
        </p:nvSpPr>
        <p:spPr>
          <a:xfrm>
            <a:off x="6671746" y="6263734"/>
            <a:ext cx="2364750" cy="261610"/>
          </a:xfrm>
          <a:prstGeom prst="rect">
            <a:avLst/>
          </a:prstGeom>
        </p:spPr>
        <p:txBody>
          <a:bodyPr wrap="square">
            <a:spAutoFit/>
          </a:bodyPr>
          <a:lstStyle/>
          <a:p>
            <a:r>
              <a:rPr lang="en-US" sz="1100" dirty="0">
                <a:solidFill>
                  <a:srgbClr val="008040"/>
                </a:solidFill>
              </a:rPr>
              <a:t>Secure </a:t>
            </a:r>
            <a:r>
              <a:rPr lang="en-US" sz="1100" b="1" dirty="0">
                <a:solidFill>
                  <a:srgbClr val="008040"/>
                </a:solidFill>
              </a:rPr>
              <a:t>Borders for Development</a:t>
            </a:r>
            <a:endParaRPr lang="en-US" sz="1100" dirty="0">
              <a:solidFill>
                <a:srgbClr val="008040"/>
              </a:solidFill>
            </a:endParaRPr>
          </a:p>
        </p:txBody>
      </p:sp>
      <p:cxnSp>
        <p:nvCxnSpPr>
          <p:cNvPr id="8" name="Straight Connector 7"/>
          <p:cNvCxnSpPr/>
          <p:nvPr/>
        </p:nvCxnSpPr>
        <p:spPr>
          <a:xfrm>
            <a:off x="62513" y="6079953"/>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graphicFrame>
        <p:nvGraphicFramePr>
          <p:cNvPr id="2" name="Table 1"/>
          <p:cNvGraphicFramePr>
            <a:graphicFrameLocks noGrp="1"/>
          </p:cNvGraphicFramePr>
          <p:nvPr>
            <p:extLst>
              <p:ext uri="{D42A27DB-BD31-4B8C-83A1-F6EECF244321}">
                <p14:modId xmlns:p14="http://schemas.microsoft.com/office/powerpoint/2010/main" val="3850128728"/>
              </p:ext>
            </p:extLst>
          </p:nvPr>
        </p:nvGraphicFramePr>
        <p:xfrm>
          <a:off x="206529" y="953414"/>
          <a:ext cx="8640959" cy="4909060"/>
        </p:xfrm>
        <a:graphic>
          <a:graphicData uri="http://schemas.openxmlformats.org/drawingml/2006/table">
            <a:tbl>
              <a:tblPr firstRow="1" firstCol="1" bandRow="1"/>
              <a:tblGrid>
                <a:gridCol w="2592933">
                  <a:extLst>
                    <a:ext uri="{9D8B030D-6E8A-4147-A177-3AD203B41FA5}">
                      <a16:colId xmlns:a16="http://schemas.microsoft.com/office/drawing/2014/main" val="3858404379"/>
                    </a:ext>
                  </a:extLst>
                </a:gridCol>
                <a:gridCol w="1983718">
                  <a:extLst>
                    <a:ext uri="{9D8B030D-6E8A-4147-A177-3AD203B41FA5}">
                      <a16:colId xmlns:a16="http://schemas.microsoft.com/office/drawing/2014/main" val="231844158"/>
                    </a:ext>
                  </a:extLst>
                </a:gridCol>
                <a:gridCol w="4064308">
                  <a:extLst>
                    <a:ext uri="{9D8B030D-6E8A-4147-A177-3AD203B41FA5}">
                      <a16:colId xmlns:a16="http://schemas.microsoft.com/office/drawing/2014/main" val="1114729199"/>
                    </a:ext>
                  </a:extLst>
                </a:gridCol>
              </a:tblGrid>
              <a:tr h="576063">
                <a:tc>
                  <a:txBody>
                    <a:bodyPr/>
                    <a:lstStyle/>
                    <a:p>
                      <a:pPr>
                        <a:lnSpc>
                          <a:spcPct val="150000"/>
                        </a:lnSpc>
                        <a:spcAft>
                          <a:spcPts val="0"/>
                        </a:spcAft>
                      </a:pPr>
                      <a:r>
                        <a:rPr lang="en-GB" sz="1400" b="1" dirty="0">
                          <a:effectLst/>
                          <a:latin typeface="Arial" panose="020B0604020202020204" pitchFamily="34" charset="0"/>
                          <a:ea typeface="Times New Roman" panose="02020603050405020304" pitchFamily="18" charset="0"/>
                          <a:cs typeface="Times New Roman" panose="02020603050405020304" pitchFamily="18" charset="0"/>
                        </a:rPr>
                        <a:t> Borderline Segment</a:t>
                      </a:r>
                      <a:endParaRPr lang="en-ZA"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149" marR="48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457200" algn="ctr">
                        <a:lnSpc>
                          <a:spcPct val="150000"/>
                        </a:lnSpc>
                        <a:spcAft>
                          <a:spcPts val="0"/>
                        </a:spcAft>
                      </a:pPr>
                      <a:r>
                        <a:rPr lang="en-GB" sz="1400" b="1" dirty="0">
                          <a:effectLst/>
                          <a:latin typeface="Arial" panose="020B0604020202020204" pitchFamily="34" charset="0"/>
                          <a:ea typeface="Times New Roman" panose="02020603050405020304" pitchFamily="18" charset="0"/>
                          <a:cs typeface="Times New Roman" panose="02020603050405020304" pitchFamily="18" charset="0"/>
                        </a:rPr>
                        <a:t>Force levels</a:t>
                      </a:r>
                      <a:endParaRPr lang="en-ZA"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149" marR="48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457200" algn="ctr">
                        <a:lnSpc>
                          <a:spcPct val="150000"/>
                        </a:lnSpc>
                        <a:spcAft>
                          <a:spcPts val="0"/>
                        </a:spcAft>
                      </a:pPr>
                      <a:r>
                        <a:rPr lang="en-GB" sz="1400" b="1" dirty="0">
                          <a:effectLst/>
                          <a:latin typeface="Arial" panose="020B0604020202020204" pitchFamily="34" charset="0"/>
                          <a:ea typeface="Times New Roman" panose="02020603050405020304" pitchFamily="18" charset="0"/>
                          <a:cs typeface="Times New Roman" panose="02020603050405020304" pitchFamily="18" charset="0"/>
                        </a:rPr>
                        <a:t>Comments</a:t>
                      </a:r>
                      <a:endParaRPr lang="en-ZA"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149" marR="48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243802813"/>
                  </a:ext>
                </a:extLst>
              </a:tr>
              <a:tr h="561097">
                <a:tc>
                  <a:txBody>
                    <a:bodyPr/>
                    <a:lstStyle/>
                    <a:p>
                      <a:pPr marL="457200">
                        <a:lnSpc>
                          <a:spcPct val="150000"/>
                        </a:lnSpc>
                        <a:spcAft>
                          <a:spcPts val="0"/>
                        </a:spcAft>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Limpopo</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149" marR="48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457200">
                        <a:lnSpc>
                          <a:spcPct val="150000"/>
                        </a:lnSpc>
                        <a:spcAft>
                          <a:spcPts val="0"/>
                        </a:spcAft>
                      </a:pPr>
                      <a:r>
                        <a:rPr lang="en-GB" sz="1100" b="1">
                          <a:effectLst/>
                          <a:latin typeface="Arial" panose="020B0604020202020204" pitchFamily="34" charset="0"/>
                          <a:ea typeface="Times New Roman" panose="02020603050405020304" pitchFamily="18" charset="0"/>
                          <a:cs typeface="Times New Roman" panose="02020603050405020304" pitchFamily="18" charset="0"/>
                        </a:rPr>
                        <a:t>Beitbridge – 40 </a:t>
                      </a:r>
                      <a:endParaRPr lang="en-ZA" sz="1100" b="1">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nSpc>
                          <a:spcPct val="150000"/>
                        </a:lnSpc>
                        <a:spcAft>
                          <a:spcPts val="0"/>
                        </a:spcAft>
                      </a:pPr>
                      <a:r>
                        <a:rPr lang="en-GB" sz="1100" b="1">
                          <a:effectLst/>
                          <a:latin typeface="Arial" panose="020B0604020202020204" pitchFamily="34" charset="0"/>
                          <a:ea typeface="Times New Roman" panose="02020603050405020304" pitchFamily="18" charset="0"/>
                          <a:cs typeface="Times New Roman" panose="02020603050405020304" pitchFamily="18" charset="0"/>
                        </a:rPr>
                        <a:t>Giriyondo – 22 </a:t>
                      </a:r>
                      <a:endParaRPr lang="en-ZA"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149" marR="48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100" b="1">
                          <a:effectLst/>
                          <a:latin typeface="Arial" panose="020B0604020202020204" pitchFamily="34" charset="0"/>
                          <a:ea typeface="Times New Roman" panose="02020603050405020304" pitchFamily="18" charset="0"/>
                          <a:cs typeface="Times New Roman" panose="02020603050405020304" pitchFamily="18" charset="0"/>
                        </a:rPr>
                        <a:t>Due to lower operational activities in the Giriyondo area, the Border Guard will be redeployed for the festive season to Beitbridge segement </a:t>
                      </a:r>
                      <a:endParaRPr lang="en-ZA" sz="11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149" marR="48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2890974"/>
                  </a:ext>
                </a:extLst>
              </a:tr>
              <a:tr h="841644">
                <a:tc>
                  <a:txBody>
                    <a:bodyPr/>
                    <a:lstStyle/>
                    <a:p>
                      <a:pPr marL="457200">
                        <a:lnSpc>
                          <a:spcPct val="150000"/>
                        </a:lnSpc>
                        <a:spcAft>
                          <a:spcPts val="0"/>
                        </a:spcAft>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Mpumalanga</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149" marR="48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457200">
                        <a:lnSpc>
                          <a:spcPct val="150000"/>
                        </a:lnSpc>
                        <a:spcAft>
                          <a:spcPts val="0"/>
                        </a:spcAft>
                      </a:pPr>
                      <a:r>
                        <a:rPr lang="en-GB" sz="1100" b="1" dirty="0" err="1">
                          <a:effectLst/>
                          <a:latin typeface="Arial" panose="020B0604020202020204" pitchFamily="34" charset="0"/>
                          <a:ea typeface="Times New Roman" panose="02020603050405020304" pitchFamily="18" charset="0"/>
                          <a:cs typeface="Times New Roman" panose="02020603050405020304" pitchFamily="18" charset="0"/>
                        </a:rPr>
                        <a:t>Lebombo</a:t>
                      </a: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 </a:t>
                      </a:r>
                      <a:r>
                        <a:rPr lang="en-GB" sz="1100" b="1" dirty="0" smtClean="0">
                          <a:effectLst/>
                          <a:latin typeface="Arial" panose="020B0604020202020204" pitchFamily="34" charset="0"/>
                          <a:ea typeface="Times New Roman" panose="02020603050405020304" pitchFamily="18" charset="0"/>
                          <a:cs typeface="Times New Roman" panose="02020603050405020304" pitchFamily="18" charset="0"/>
                        </a:rPr>
                        <a:t>– 39</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nSpc>
                          <a:spcPct val="150000"/>
                        </a:lnSpc>
                        <a:spcAft>
                          <a:spcPts val="0"/>
                        </a:spcAft>
                      </a:pPr>
                      <a:r>
                        <a:rPr lang="en-GB" sz="1100" b="1" dirty="0" err="1">
                          <a:effectLst/>
                          <a:latin typeface="Arial" panose="020B0604020202020204" pitchFamily="34" charset="0"/>
                          <a:ea typeface="Times New Roman" panose="02020603050405020304" pitchFamily="18" charset="0"/>
                          <a:cs typeface="Times New Roman" panose="02020603050405020304" pitchFamily="18" charset="0"/>
                        </a:rPr>
                        <a:t>Oshoek</a:t>
                      </a: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 - </a:t>
                      </a:r>
                      <a:r>
                        <a:rPr lang="en-GB" sz="1100" b="1" dirty="0" smtClean="0">
                          <a:effectLst/>
                          <a:latin typeface="Arial" panose="020B0604020202020204" pitchFamily="34" charset="0"/>
                          <a:ea typeface="Times New Roman" panose="02020603050405020304" pitchFamily="18" charset="0"/>
                          <a:cs typeface="Times New Roman" panose="02020603050405020304" pitchFamily="18" charset="0"/>
                        </a:rPr>
                        <a:t> 33</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149" marR="48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The current Border Guard deployments remain as currently with the intention to secure the RSA/</a:t>
                      </a:r>
                      <a:r>
                        <a:rPr lang="en-ZA" sz="1100" b="1" dirty="0" err="1">
                          <a:effectLst/>
                          <a:latin typeface="Arial" panose="020B0604020202020204" pitchFamily="34" charset="0"/>
                          <a:ea typeface="Times New Roman" panose="02020603050405020304" pitchFamily="18" charset="0"/>
                          <a:cs typeface="Times New Roman" panose="02020603050405020304" pitchFamily="18" charset="0"/>
                        </a:rPr>
                        <a:t>Mozambiqan</a:t>
                      </a: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 border segment from Lebombo. Another grouping is to secure the RSA/</a:t>
                      </a:r>
                      <a:r>
                        <a:rPr lang="en-ZA" sz="1100" b="1" dirty="0" err="1">
                          <a:effectLst/>
                          <a:latin typeface="Arial" panose="020B0604020202020204" pitchFamily="34" charset="0"/>
                          <a:ea typeface="Times New Roman" panose="02020603050405020304" pitchFamily="18" charset="0"/>
                          <a:cs typeface="Times New Roman" panose="02020603050405020304" pitchFamily="18" charset="0"/>
                        </a:rPr>
                        <a:t>eSwatini</a:t>
                      </a: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 borderline from Oshoek.</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149" marR="48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1381423"/>
                  </a:ext>
                </a:extLst>
              </a:tr>
              <a:tr h="981918">
                <a:tc>
                  <a:txBody>
                    <a:bodyPr/>
                    <a:lstStyle/>
                    <a:p>
                      <a:pPr marL="457200">
                        <a:lnSpc>
                          <a:spcPct val="150000"/>
                        </a:lnSpc>
                        <a:spcAft>
                          <a:spcPts val="0"/>
                        </a:spcAft>
                      </a:pPr>
                      <a:r>
                        <a:rPr lang="en-GB" sz="1100" b="1" dirty="0" err="1">
                          <a:effectLst/>
                          <a:latin typeface="Arial" panose="020B0604020202020204" pitchFamily="34" charset="0"/>
                          <a:ea typeface="Times New Roman" panose="02020603050405020304" pitchFamily="18" charset="0"/>
                          <a:cs typeface="Times New Roman" panose="02020603050405020304" pitchFamily="18" charset="0"/>
                        </a:rPr>
                        <a:t>KwaZulu</a:t>
                      </a: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 Natal</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149" marR="48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457200">
                        <a:lnSpc>
                          <a:spcPct val="150000"/>
                        </a:lnSpc>
                        <a:spcAft>
                          <a:spcPts val="0"/>
                        </a:spcAft>
                      </a:pPr>
                      <a:r>
                        <a:rPr lang="en-GB" sz="1100" b="1" dirty="0" err="1">
                          <a:effectLst/>
                          <a:latin typeface="Arial" panose="020B0604020202020204" pitchFamily="34" charset="0"/>
                          <a:ea typeface="Times New Roman" panose="02020603050405020304" pitchFamily="18" charset="0"/>
                          <a:cs typeface="Times New Roman" panose="02020603050405020304" pitchFamily="18" charset="0"/>
                        </a:rPr>
                        <a:t>Kosibay</a:t>
                      </a: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 – </a:t>
                      </a:r>
                      <a:r>
                        <a:rPr lang="en-GB" sz="1100" b="1" dirty="0" smtClean="0">
                          <a:effectLst/>
                          <a:latin typeface="Arial" panose="020B0604020202020204" pitchFamily="34" charset="0"/>
                          <a:ea typeface="Times New Roman" panose="02020603050405020304" pitchFamily="18" charset="0"/>
                          <a:cs typeface="Times New Roman" panose="02020603050405020304" pitchFamily="18" charset="0"/>
                        </a:rPr>
                        <a:t>33</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nSpc>
                          <a:spcPct val="150000"/>
                        </a:lnSpc>
                        <a:spcAft>
                          <a:spcPts val="0"/>
                        </a:spcAft>
                      </a:pPr>
                      <a:r>
                        <a:rPr lang="en-GB" sz="1100" b="1" dirty="0" err="1">
                          <a:effectLst/>
                          <a:latin typeface="Arial" panose="020B0604020202020204" pitchFamily="34" charset="0"/>
                          <a:ea typeface="Times New Roman" panose="02020603050405020304" pitchFamily="18" charset="0"/>
                          <a:cs typeface="Times New Roman" panose="02020603050405020304" pitchFamily="18" charset="0"/>
                        </a:rPr>
                        <a:t>Sanipass</a:t>
                      </a: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 - </a:t>
                      </a:r>
                      <a:r>
                        <a:rPr lang="en-GB" sz="1100" b="1" dirty="0" smtClean="0">
                          <a:effectLst/>
                          <a:latin typeface="Arial" panose="020B0604020202020204" pitchFamily="34" charset="0"/>
                          <a:ea typeface="Times New Roman" panose="02020603050405020304" pitchFamily="18" charset="0"/>
                          <a:cs typeface="Times New Roman" panose="02020603050405020304" pitchFamily="18" charset="0"/>
                        </a:rPr>
                        <a:t>11</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149" marR="48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The current capacity based in </a:t>
                      </a:r>
                      <a:r>
                        <a:rPr lang="en-ZA" sz="1100" b="1" dirty="0" err="1">
                          <a:effectLst/>
                          <a:latin typeface="Arial" panose="020B0604020202020204" pitchFamily="34" charset="0"/>
                          <a:ea typeface="Times New Roman" panose="02020603050405020304" pitchFamily="18" charset="0"/>
                          <a:cs typeface="Times New Roman" panose="02020603050405020304" pitchFamily="18" charset="0"/>
                        </a:rPr>
                        <a:t>Kosibay</a:t>
                      </a: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 will continue with securing the RSA/Mozambican.  </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The appointment of new recruits should be finalised and be ready for deployment in the </a:t>
                      </a:r>
                      <a:r>
                        <a:rPr lang="en-ZA" sz="1100" b="1" dirty="0" err="1">
                          <a:effectLst/>
                          <a:latin typeface="Arial" panose="020B0604020202020204" pitchFamily="34" charset="0"/>
                          <a:ea typeface="Times New Roman" panose="02020603050405020304" pitchFamily="18" charset="0"/>
                          <a:cs typeface="Times New Roman" panose="02020603050405020304" pitchFamily="18" charset="0"/>
                        </a:rPr>
                        <a:t>Sanipass</a:t>
                      </a: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 are on the RSA/Lesotho segment.</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149" marR="48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9661742"/>
                  </a:ext>
                </a:extLst>
              </a:tr>
              <a:tr h="701370">
                <a:tc>
                  <a:txBody>
                    <a:bodyPr/>
                    <a:lstStyle/>
                    <a:p>
                      <a:pPr marL="457200">
                        <a:lnSpc>
                          <a:spcPct val="150000"/>
                        </a:lnSpc>
                        <a:spcAft>
                          <a:spcPts val="0"/>
                        </a:spcAft>
                      </a:pPr>
                      <a:r>
                        <a:rPr lang="en-GB" sz="1100" b="1" dirty="0" err="1">
                          <a:effectLst/>
                          <a:latin typeface="Arial" panose="020B0604020202020204" pitchFamily="34" charset="0"/>
                          <a:ea typeface="Times New Roman" panose="02020603050405020304" pitchFamily="18" charset="0"/>
                          <a:cs typeface="Times New Roman" panose="02020603050405020304" pitchFamily="18" charset="0"/>
                        </a:rPr>
                        <a:t>Freestate</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149" marR="48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457200">
                        <a:lnSpc>
                          <a:spcPct val="150000"/>
                        </a:lnSpc>
                        <a:spcAft>
                          <a:spcPts val="0"/>
                        </a:spcAft>
                      </a:pPr>
                      <a:r>
                        <a:rPr lang="en-GB" sz="1100" b="1" dirty="0" err="1">
                          <a:effectLst/>
                          <a:latin typeface="Arial" panose="020B0604020202020204" pitchFamily="34" charset="0"/>
                          <a:ea typeface="Times New Roman" panose="02020603050405020304" pitchFamily="18" charset="0"/>
                          <a:cs typeface="Times New Roman" panose="02020603050405020304" pitchFamily="18" charset="0"/>
                        </a:rPr>
                        <a:t>Maserubridge</a:t>
                      </a: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 &amp; </a:t>
                      </a:r>
                      <a:r>
                        <a:rPr lang="en-GB" sz="1100" b="1" dirty="0" err="1" smtClean="0">
                          <a:effectLst/>
                          <a:latin typeface="Arial" panose="020B0604020202020204" pitchFamily="34" charset="0"/>
                          <a:ea typeface="Times New Roman" panose="02020603050405020304" pitchFamily="18" charset="0"/>
                          <a:cs typeface="Times New Roman" panose="02020603050405020304" pitchFamily="18" charset="0"/>
                        </a:rPr>
                        <a:t>Ficksburg</a:t>
                      </a:r>
                      <a:r>
                        <a:rPr lang="en-GB" sz="1100" b="1" dirty="0" smtClean="0">
                          <a:effectLst/>
                          <a:latin typeface="Arial" panose="020B0604020202020204" pitchFamily="34" charset="0"/>
                          <a:ea typeface="Times New Roman" panose="02020603050405020304" pitchFamily="18" charset="0"/>
                          <a:cs typeface="Times New Roman" panose="02020603050405020304" pitchFamily="18" charset="0"/>
                        </a:rPr>
                        <a:t> - 33</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149" marR="48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The current deployments of the Border Guards remain as current with the intention to secure the RSA/Lesotho borderline segment from Maserubridge &amp; Ficksburg.</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149" marR="48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6834548"/>
                  </a:ext>
                </a:extLst>
              </a:tr>
              <a:tr h="561097">
                <a:tc>
                  <a:txBody>
                    <a:bodyPr/>
                    <a:lstStyle/>
                    <a:p>
                      <a:pPr marL="457200">
                        <a:lnSpc>
                          <a:spcPct val="150000"/>
                        </a:lnSpc>
                        <a:spcAft>
                          <a:spcPts val="0"/>
                        </a:spcAft>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Eastern Cape</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149" marR="48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457200">
                        <a:lnSpc>
                          <a:spcPct val="150000"/>
                        </a:lnSpc>
                        <a:spcAft>
                          <a:spcPts val="0"/>
                        </a:spcAft>
                      </a:pPr>
                      <a:r>
                        <a:rPr lang="en-GB" sz="1100" b="1" dirty="0" err="1">
                          <a:effectLst/>
                          <a:latin typeface="Arial" panose="020B0604020202020204" pitchFamily="34" charset="0"/>
                          <a:ea typeface="Times New Roman" panose="02020603050405020304" pitchFamily="18" charset="0"/>
                          <a:cs typeface="Times New Roman" panose="02020603050405020304" pitchFamily="18" charset="0"/>
                        </a:rPr>
                        <a:t>Matatielle</a:t>
                      </a: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 &amp; </a:t>
                      </a:r>
                      <a:r>
                        <a:rPr lang="en-GB" sz="1100" b="1" dirty="0" err="1" smtClean="0">
                          <a:effectLst/>
                          <a:latin typeface="Arial" panose="020B0604020202020204" pitchFamily="34" charset="0"/>
                          <a:ea typeface="Times New Roman" panose="02020603050405020304" pitchFamily="18" charset="0"/>
                          <a:cs typeface="Times New Roman" panose="02020603050405020304" pitchFamily="18" charset="0"/>
                        </a:rPr>
                        <a:t>Qachasnek</a:t>
                      </a:r>
                      <a:r>
                        <a:rPr lang="en-GB" sz="1100" b="1" dirty="0" smtClean="0">
                          <a:effectLst/>
                          <a:latin typeface="Arial" panose="020B0604020202020204" pitchFamily="34" charset="0"/>
                          <a:ea typeface="Times New Roman" panose="02020603050405020304" pitchFamily="18" charset="0"/>
                          <a:cs typeface="Times New Roman" panose="02020603050405020304" pitchFamily="18" charset="0"/>
                        </a:rPr>
                        <a:t> - 10 </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149" marR="48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The appointment of new recruits should be finalised and be ready for deployment in the </a:t>
                      </a:r>
                      <a:r>
                        <a:rPr lang="en-ZA" sz="1100" b="1" dirty="0" err="1">
                          <a:effectLst/>
                          <a:latin typeface="Arial" panose="020B0604020202020204" pitchFamily="34" charset="0"/>
                          <a:ea typeface="Times New Roman" panose="02020603050405020304" pitchFamily="18" charset="0"/>
                          <a:cs typeface="Times New Roman" panose="02020603050405020304" pitchFamily="18" charset="0"/>
                        </a:rPr>
                        <a:t>Matatiele</a:t>
                      </a: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 area. </a:t>
                      </a:r>
                      <a:endParaRPr lang="en-ZA"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149" marR="48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1344169"/>
                  </a:ext>
                </a:extLst>
              </a:tr>
            </a:tbl>
          </a:graphicData>
        </a:graphic>
      </p:graphicFrame>
    </p:spTree>
    <p:extLst>
      <p:ext uri="{BB962C8B-B14F-4D97-AF65-F5344CB8AC3E}">
        <p14:creationId xmlns:p14="http://schemas.microsoft.com/office/powerpoint/2010/main" val="9120066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899592" y="102237"/>
            <a:ext cx="7416824" cy="504056"/>
          </a:xfrm>
          <a:prstGeom prst="rect">
            <a:avLst/>
          </a:prstGeom>
          <a:solidFill>
            <a:srgbClr val="00804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Gill Sans MT" panose="020B0502020104020203" pitchFamily="34" charset="0"/>
                <a:ea typeface="Cambria" panose="02040503050406030204" pitchFamily="18" charset="0"/>
              </a:rPr>
              <a:t>DALRRD AND </a:t>
            </a:r>
            <a:r>
              <a:rPr lang="en-US" sz="2400" b="1" dirty="0" err="1" smtClean="0">
                <a:solidFill>
                  <a:schemeClr val="bg1"/>
                </a:solidFill>
                <a:latin typeface="Gill Sans MT" panose="020B0502020104020203" pitchFamily="34" charset="0"/>
                <a:ea typeface="Cambria" panose="02040503050406030204" pitchFamily="18" charset="0"/>
              </a:rPr>
              <a:t>DoH</a:t>
            </a:r>
            <a:r>
              <a:rPr lang="en-US" sz="2400" b="1" dirty="0" smtClean="0">
                <a:solidFill>
                  <a:schemeClr val="bg1"/>
                </a:solidFill>
                <a:latin typeface="Gill Sans MT" panose="020B0502020104020203" pitchFamily="34" charset="0"/>
                <a:ea typeface="Cambria" panose="02040503050406030204" pitchFamily="18" charset="0"/>
              </a:rPr>
              <a:t> (Port Health</a:t>
            </a:r>
            <a:r>
              <a:rPr lang="en-US" sz="2400" i="1" dirty="0" smtClean="0">
                <a:solidFill>
                  <a:schemeClr val="bg1"/>
                </a:solidFill>
                <a:latin typeface="Gill Sans MT" panose="020B0502020104020203" pitchFamily="34" charset="0"/>
                <a:ea typeface="Cambria" panose="02040503050406030204" pitchFamily="18" charset="0"/>
              </a:rPr>
              <a:t>)</a:t>
            </a:r>
            <a:endParaRPr lang="en-US" sz="2400" i="1" dirty="0">
              <a:solidFill>
                <a:schemeClr val="bg1"/>
              </a:solidFill>
              <a:latin typeface="Gill Sans MT" panose="020B0502020104020203" pitchFamily="34" charset="0"/>
              <a:ea typeface="Cambria" panose="02040503050406030204" pitchFamily="18" charset="0"/>
            </a:endParaRPr>
          </a:p>
        </p:txBody>
      </p:sp>
      <p:sp>
        <p:nvSpPr>
          <p:cNvPr id="3" name="Content Placeholder 2"/>
          <p:cNvSpPr>
            <a:spLocks noGrp="1"/>
          </p:cNvSpPr>
          <p:nvPr>
            <p:ph idx="1"/>
          </p:nvPr>
        </p:nvSpPr>
        <p:spPr>
          <a:xfrm>
            <a:off x="58626" y="1124745"/>
            <a:ext cx="8928992" cy="4392488"/>
          </a:xfrm>
          <a:ln>
            <a:solidFill>
              <a:srgbClr val="FF0000"/>
            </a:solidFill>
          </a:ln>
        </p:spPr>
        <p:style>
          <a:lnRef idx="2">
            <a:schemeClr val="accent1"/>
          </a:lnRef>
          <a:fillRef idx="1">
            <a:schemeClr val="lt1"/>
          </a:fillRef>
          <a:effectRef idx="0">
            <a:schemeClr val="accent1"/>
          </a:effectRef>
          <a:fontRef idx="minor">
            <a:schemeClr val="dk1"/>
          </a:fontRef>
        </p:style>
        <p:txBody>
          <a:bodyPr/>
          <a:lstStyle/>
          <a:p>
            <a:pPr lvl="1" algn="just"/>
            <a:endParaRPr lang="en-US" sz="2400" dirty="0"/>
          </a:p>
          <a:p>
            <a:pPr marL="446088" lvl="1" indent="-357188" algn="just"/>
            <a:r>
              <a:rPr lang="en-US" dirty="0" smtClean="0"/>
              <a:t>The Department of Agriculture Land Reform and Rural Development and the Department of Health (Port Health) are both deployed selected Commercial Ports of Entry</a:t>
            </a:r>
          </a:p>
          <a:p>
            <a:pPr marL="446088" lvl="1" indent="-357188" algn="just"/>
            <a:r>
              <a:rPr lang="en-US" dirty="0" smtClean="0"/>
              <a:t>No additional staff will be deployed however they have catered for and planned for overtime to be used should there be extra demand for their services. </a:t>
            </a:r>
          </a:p>
          <a:p>
            <a:pPr lvl="1" algn="just"/>
            <a:endParaRPr lang="en-US" dirty="0" smtClean="0"/>
          </a:p>
          <a:p>
            <a:pPr marL="0" indent="0" algn="just">
              <a:buNone/>
            </a:pPr>
            <a:endParaRPr lang="en-US" dirty="0" smtClean="0"/>
          </a:p>
          <a:p>
            <a:pPr lvl="1" algn="just"/>
            <a:endParaRPr lang="en-ZA" dirty="0"/>
          </a:p>
        </p:txBody>
      </p:sp>
      <p:sp>
        <p:nvSpPr>
          <p:cNvPr id="2054" name="Slide Number Placeholder 1"/>
          <p:cNvSpPr>
            <a:spLocks noGrp="1"/>
          </p:cNvSpPr>
          <p:nvPr>
            <p:ph type="sldNum" sz="quarter" idx="12"/>
          </p:nvPr>
        </p:nvSpPr>
        <p:spPr>
          <a:xfrm>
            <a:off x="3923928" y="6425597"/>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smtClean="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16</a:t>
            </a:fld>
            <a:r>
              <a:rPr kumimoji="0" lang="en-US" sz="1600" b="1" i="0" u="none" strike="noStrike" kern="1200" cap="none" spc="0" normalizeH="0" baseline="0" noProof="0" dirty="0" smtClean="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34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6093296"/>
            <a:ext cx="792088" cy="664602"/>
          </a:xfrm>
          <a:prstGeom prst="rect">
            <a:avLst/>
          </a:prstGeom>
        </p:spPr>
      </p:pic>
      <p:sp>
        <p:nvSpPr>
          <p:cNvPr id="6" name="Rectangle 5"/>
          <p:cNvSpPr/>
          <p:nvPr/>
        </p:nvSpPr>
        <p:spPr>
          <a:xfrm>
            <a:off x="6671746" y="6263734"/>
            <a:ext cx="2364750" cy="261610"/>
          </a:xfrm>
          <a:prstGeom prst="rect">
            <a:avLst/>
          </a:prstGeom>
        </p:spPr>
        <p:txBody>
          <a:bodyPr wrap="square">
            <a:spAutoFit/>
          </a:bodyPr>
          <a:lstStyle/>
          <a:p>
            <a:r>
              <a:rPr lang="en-US" sz="1100" dirty="0">
                <a:solidFill>
                  <a:srgbClr val="008040"/>
                </a:solidFill>
              </a:rPr>
              <a:t>Secure </a:t>
            </a:r>
            <a:r>
              <a:rPr lang="en-US" sz="1100" b="1" dirty="0">
                <a:solidFill>
                  <a:srgbClr val="008040"/>
                </a:solidFill>
              </a:rPr>
              <a:t>Borders for Development</a:t>
            </a:r>
            <a:endParaRPr lang="en-US" sz="1100" dirty="0">
              <a:solidFill>
                <a:srgbClr val="008040"/>
              </a:solidFill>
            </a:endParaRPr>
          </a:p>
        </p:txBody>
      </p:sp>
      <p:cxnSp>
        <p:nvCxnSpPr>
          <p:cNvPr id="8" name="Straight Connector 7"/>
          <p:cNvCxnSpPr/>
          <p:nvPr/>
        </p:nvCxnSpPr>
        <p:spPr>
          <a:xfrm>
            <a:off x="62513" y="6079953"/>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486832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70482" y="260648"/>
            <a:ext cx="8568953" cy="504056"/>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libri" panose="020F0502020204030204" pitchFamily="34" charset="0"/>
                <a:ea typeface="Cambria" panose="02040503050406030204" pitchFamily="18" charset="0"/>
                <a:cs typeface="Calibri" panose="020F0502020204030204" pitchFamily="34" charset="0"/>
              </a:rPr>
              <a:t>DEPT OF FORESTRY AND FISHERIES AND ENVIRONMENT</a:t>
            </a:r>
            <a:r>
              <a:rPr lang="en-US" sz="2400" b="1" i="1" dirty="0" smtClean="0">
                <a:solidFill>
                  <a:schemeClr val="bg1"/>
                </a:solidFill>
                <a:latin typeface="Gill Sans MT" panose="020B0502020104020203" pitchFamily="34" charset="0"/>
                <a:ea typeface="Cambria" panose="02040503050406030204" pitchFamily="18" charset="0"/>
              </a:rPr>
              <a:t>:</a:t>
            </a:r>
            <a:endParaRPr lang="en-US" sz="2400" i="1" dirty="0">
              <a:solidFill>
                <a:schemeClr val="bg1"/>
              </a:solidFill>
              <a:latin typeface="Gill Sans MT" panose="020B0502020104020203" pitchFamily="34" charset="0"/>
              <a:ea typeface="Cambria" panose="02040503050406030204" pitchFamily="18" charset="0"/>
            </a:endParaRPr>
          </a:p>
        </p:txBody>
      </p:sp>
      <p:sp>
        <p:nvSpPr>
          <p:cNvPr id="2054" name="Slide Number Placeholder 1"/>
          <p:cNvSpPr>
            <a:spLocks noGrp="1"/>
          </p:cNvSpPr>
          <p:nvPr>
            <p:ph type="sldNum" sz="quarter" idx="12"/>
          </p:nvPr>
        </p:nvSpPr>
        <p:spPr>
          <a:xfrm>
            <a:off x="3898875" y="6497650"/>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smtClean="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17</a:t>
            </a:fld>
            <a:r>
              <a:rPr kumimoji="0" lang="en-US" sz="1600" b="1" i="0" u="none" strike="noStrike" kern="1200" cap="none" spc="0" normalizeH="0" baseline="0" noProof="0" dirty="0" smtClean="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34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sp>
        <p:nvSpPr>
          <p:cNvPr id="6" name="Rectangle 5"/>
          <p:cNvSpPr/>
          <p:nvPr/>
        </p:nvSpPr>
        <p:spPr>
          <a:xfrm>
            <a:off x="6235777" y="6302249"/>
            <a:ext cx="2951449" cy="307777"/>
          </a:xfrm>
          <a:prstGeom prst="rect">
            <a:avLst/>
          </a:prstGeom>
        </p:spPr>
        <p:txBody>
          <a:bodyPr wrap="none">
            <a:spAutoFit/>
          </a:bodyPr>
          <a:lstStyle/>
          <a:p>
            <a:r>
              <a:rPr lang="en-US" sz="1400" dirty="0">
                <a:solidFill>
                  <a:srgbClr val="008040"/>
                </a:solidFill>
              </a:rPr>
              <a:t>Secure </a:t>
            </a:r>
            <a:r>
              <a:rPr lang="en-US" sz="1400" b="1" dirty="0">
                <a:solidFill>
                  <a:srgbClr val="008040"/>
                </a:solidFill>
              </a:rPr>
              <a:t>Borders for Development</a:t>
            </a:r>
            <a:endParaRPr lang="en-US" sz="1400" dirty="0">
              <a:solidFill>
                <a:srgbClr val="008040"/>
              </a:solidFill>
            </a:endParaRPr>
          </a:p>
        </p:txBody>
      </p:sp>
      <p:sp>
        <p:nvSpPr>
          <p:cNvPr id="2" name="Title 1"/>
          <p:cNvSpPr>
            <a:spLocks noGrp="1"/>
          </p:cNvSpPr>
          <p:nvPr>
            <p:ph type="title"/>
          </p:nvPr>
        </p:nvSpPr>
        <p:spPr>
          <a:xfrm>
            <a:off x="179513" y="836712"/>
            <a:ext cx="8640960" cy="5184577"/>
          </a:xfrm>
          <a:ln>
            <a:solidFill>
              <a:srgbClr val="FF0000"/>
            </a:solidFill>
          </a:ln>
        </p:spPr>
        <p:txBody>
          <a:bodyPr/>
          <a:lstStyle/>
          <a:p>
            <a:pPr algn="l"/>
            <a:r>
              <a:rPr lang="en-US" sz="1800" dirty="0" smtClean="0"/>
              <a:t/>
            </a:r>
            <a:br>
              <a:rPr lang="en-US" sz="1800" dirty="0" smtClean="0"/>
            </a:br>
            <a:r>
              <a:rPr lang="en-US" sz="1800" dirty="0" smtClean="0"/>
              <a:t>Department of Forestry, Fisheries, and the Environment. The department is the custodian </a:t>
            </a:r>
            <a:r>
              <a:rPr lang="en-US" sz="1800" dirty="0"/>
              <a:t>of the environment as mandated in Section 24 of the Constitution of South Africa. Accordingly, under the framework the National Environment Management Act (NEMA), Section 24 is enforceable</a:t>
            </a:r>
            <a:r>
              <a:rPr lang="en-US" sz="1800" dirty="0" smtClean="0"/>
              <a:t>.	 </a:t>
            </a:r>
            <a:r>
              <a:rPr lang="en-US" sz="1800" dirty="0" smtClean="0"/>
              <a:t/>
            </a:r>
            <a:br>
              <a:rPr lang="en-US" sz="1800" dirty="0" smtClean="0"/>
            </a:br>
            <a:r>
              <a:rPr lang="en-US" sz="1800" dirty="0"/>
              <a:t/>
            </a:r>
            <a:br>
              <a:rPr lang="en-US" sz="1800" dirty="0"/>
            </a:br>
            <a:r>
              <a:rPr lang="en-US" sz="1800" dirty="0" smtClean="0"/>
              <a:t>NEMA </a:t>
            </a:r>
            <a:r>
              <a:rPr lang="en-US" sz="1800" dirty="0"/>
              <a:t>gives </a:t>
            </a:r>
            <a:r>
              <a:rPr lang="en-US" sz="1800" dirty="0" smtClean="0"/>
              <a:t>rise to the various Specific Environmental Management Acts and of particular relevance in the border space is the National Environmental Management: Biodiversity Act, 2004 (NEMBA) and its associated Regulations.</a:t>
            </a:r>
            <a:br>
              <a:rPr lang="en-US" sz="1800" dirty="0" smtClean="0"/>
            </a:br>
            <a:r>
              <a:rPr lang="en-US" sz="1800" dirty="0"/>
              <a:t/>
            </a:r>
            <a:br>
              <a:rPr lang="en-US" sz="1800" dirty="0"/>
            </a:br>
            <a:r>
              <a:rPr lang="en-US" sz="1800" dirty="0" smtClean="0"/>
              <a:t>  </a:t>
            </a:r>
            <a:r>
              <a:rPr lang="en-US" sz="1800" dirty="0"/>
              <a:t>The Environmental Management Inspectors (EMIs) then monitor compliance with the aforementioned legislation and where non-compliance is detected, enforcement action is taken against the perpetrators. </a:t>
            </a:r>
            <a:r>
              <a:rPr lang="en-US" sz="1800" dirty="0" smtClean="0"/>
              <a:t/>
            </a:r>
            <a:br>
              <a:rPr lang="en-US" sz="1800" dirty="0" smtClean="0"/>
            </a:br>
            <a:r>
              <a:rPr lang="en-US" sz="1800" dirty="0"/>
              <a:t/>
            </a:r>
            <a:br>
              <a:rPr lang="en-US" sz="1800" dirty="0"/>
            </a:br>
            <a:r>
              <a:rPr lang="en-US" sz="1800" b="1" dirty="0" smtClean="0"/>
              <a:t>The </a:t>
            </a:r>
            <a:r>
              <a:rPr lang="en-US" sz="1800" b="1" dirty="0"/>
              <a:t>Department will be at selected ports during and post the Festive season that includes Kopfontein (14-18th November 2022), Tele Bridge (23rd-27th January 2023) and </a:t>
            </a:r>
            <a:r>
              <a:rPr lang="en-US" sz="1800" b="1" dirty="0" err="1"/>
              <a:t>Mahamba</a:t>
            </a:r>
            <a:r>
              <a:rPr lang="en-US" sz="1800" b="1" dirty="0"/>
              <a:t> &amp; </a:t>
            </a:r>
            <a:r>
              <a:rPr lang="en-US" sz="1800" b="1" dirty="0" err="1"/>
              <a:t>Golela</a:t>
            </a:r>
            <a:r>
              <a:rPr lang="en-US" sz="1800" b="1" dirty="0"/>
              <a:t> (13th-17th February 2023). No additional staff will be deployed but overtime has been provided for. </a:t>
            </a:r>
            <a:r>
              <a:rPr lang="en-US" sz="1800" b="1" dirty="0" smtClean="0"/>
              <a:t/>
            </a:r>
            <a:br>
              <a:rPr lang="en-US" sz="1800" b="1" dirty="0" smtClean="0"/>
            </a:br>
            <a:endParaRPr lang="en-ZA" sz="1800" b="1" dirty="0"/>
          </a:p>
        </p:txBody>
      </p:sp>
      <p:pic>
        <p:nvPicPr>
          <p:cNvPr id="53" name="Picture 52" descr="BMA Logo_CMYK.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6021288"/>
            <a:ext cx="864096" cy="736610"/>
          </a:xfrm>
          <a:prstGeom prst="rect">
            <a:avLst/>
          </a:prstGeom>
        </p:spPr>
      </p:pic>
    </p:spTree>
    <p:extLst>
      <p:ext uri="{BB962C8B-B14F-4D97-AF65-F5344CB8AC3E}">
        <p14:creationId xmlns:p14="http://schemas.microsoft.com/office/powerpoint/2010/main" val="5412642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904460" y="56000"/>
            <a:ext cx="7416824" cy="504056"/>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Gill Sans MT" panose="020B0502020104020203" pitchFamily="34" charset="0"/>
                <a:ea typeface="Cambria" panose="02040503050406030204" pitchFamily="18" charset="0"/>
              </a:rPr>
              <a:t>MARITIME / COASTAL OPERATIONS</a:t>
            </a:r>
            <a:endParaRPr lang="en-US" sz="2400" b="1" dirty="0">
              <a:solidFill>
                <a:schemeClr val="bg1"/>
              </a:solidFill>
              <a:latin typeface="Gill Sans MT" panose="020B0502020104020203" pitchFamily="34" charset="0"/>
              <a:ea typeface="Cambria" panose="02040503050406030204" pitchFamily="18" charset="0"/>
            </a:endParaRPr>
          </a:p>
        </p:txBody>
      </p:sp>
      <p:sp>
        <p:nvSpPr>
          <p:cNvPr id="3" name="Content Placeholder 2"/>
          <p:cNvSpPr>
            <a:spLocks noGrp="1"/>
          </p:cNvSpPr>
          <p:nvPr>
            <p:ph idx="1"/>
          </p:nvPr>
        </p:nvSpPr>
        <p:spPr>
          <a:xfrm>
            <a:off x="19878" y="701118"/>
            <a:ext cx="8928992" cy="5286945"/>
          </a:xfrm>
          <a:ln>
            <a:solidFill>
              <a:schemeClr val="bg1"/>
            </a:solidFill>
          </a:ln>
        </p:spPr>
        <p:style>
          <a:lnRef idx="2">
            <a:schemeClr val="accent1"/>
          </a:lnRef>
          <a:fillRef idx="1">
            <a:schemeClr val="lt1"/>
          </a:fillRef>
          <a:effectRef idx="0">
            <a:schemeClr val="accent1"/>
          </a:effectRef>
          <a:fontRef idx="minor">
            <a:schemeClr val="dk1"/>
          </a:fontRef>
        </p:style>
        <p:txBody>
          <a:bodyPr/>
          <a:lstStyle/>
          <a:p>
            <a:pPr marL="0" indent="0">
              <a:lnSpc>
                <a:spcPct val="125000"/>
              </a:lnSpc>
              <a:spcBef>
                <a:spcPts val="0"/>
              </a:spcBef>
              <a:buNone/>
            </a:pPr>
            <a:endParaRPr lang="en-US" sz="2400" b="1" i="1" dirty="0"/>
          </a:p>
          <a:p>
            <a:pPr marL="457200" lvl="1" indent="0" algn="just">
              <a:buNone/>
            </a:pPr>
            <a:endParaRPr lang="en-US" sz="2400" dirty="0"/>
          </a:p>
          <a:p>
            <a:pPr lvl="1" algn="just"/>
            <a:endParaRPr lang="en-US" dirty="0" smtClean="0"/>
          </a:p>
          <a:p>
            <a:pPr lvl="1" algn="just"/>
            <a:endParaRPr lang="en-US" dirty="0" smtClean="0"/>
          </a:p>
          <a:p>
            <a:pPr marL="0" indent="0" algn="just">
              <a:buNone/>
            </a:pPr>
            <a:endParaRPr lang="en-US" dirty="0" smtClean="0"/>
          </a:p>
          <a:p>
            <a:pPr lvl="1" algn="just"/>
            <a:endParaRPr lang="en-ZA" dirty="0"/>
          </a:p>
        </p:txBody>
      </p:sp>
      <p:sp>
        <p:nvSpPr>
          <p:cNvPr id="2054" name="Slide Number Placeholder 1"/>
          <p:cNvSpPr>
            <a:spLocks noGrp="1"/>
          </p:cNvSpPr>
          <p:nvPr>
            <p:ph type="sldNum" sz="quarter" idx="12"/>
          </p:nvPr>
        </p:nvSpPr>
        <p:spPr>
          <a:xfrm>
            <a:off x="3923928" y="6425597"/>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smtClean="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18</a:t>
            </a:fld>
            <a:r>
              <a:rPr kumimoji="0" lang="en-US" sz="1600" b="1" i="0" u="none" strike="noStrike" kern="1200" cap="none" spc="0" normalizeH="0" baseline="0" noProof="0" dirty="0" smtClean="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34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6093296"/>
            <a:ext cx="792088" cy="664602"/>
          </a:xfrm>
          <a:prstGeom prst="rect">
            <a:avLst/>
          </a:prstGeom>
        </p:spPr>
      </p:pic>
      <p:sp>
        <p:nvSpPr>
          <p:cNvPr id="6" name="Rectangle 5"/>
          <p:cNvSpPr/>
          <p:nvPr/>
        </p:nvSpPr>
        <p:spPr>
          <a:xfrm>
            <a:off x="6671746" y="6263734"/>
            <a:ext cx="2364750" cy="261610"/>
          </a:xfrm>
          <a:prstGeom prst="rect">
            <a:avLst/>
          </a:prstGeom>
        </p:spPr>
        <p:txBody>
          <a:bodyPr wrap="square">
            <a:spAutoFit/>
          </a:bodyPr>
          <a:lstStyle/>
          <a:p>
            <a:r>
              <a:rPr lang="en-US" sz="1100" dirty="0">
                <a:solidFill>
                  <a:srgbClr val="008040"/>
                </a:solidFill>
              </a:rPr>
              <a:t>Secure </a:t>
            </a:r>
            <a:r>
              <a:rPr lang="en-US" sz="1100" b="1" dirty="0">
                <a:solidFill>
                  <a:srgbClr val="008040"/>
                </a:solidFill>
              </a:rPr>
              <a:t>Borders for Development</a:t>
            </a:r>
            <a:endParaRPr lang="en-US" sz="1100" dirty="0">
              <a:solidFill>
                <a:srgbClr val="008040"/>
              </a:solidFill>
            </a:endParaRPr>
          </a:p>
        </p:txBody>
      </p:sp>
      <p:cxnSp>
        <p:nvCxnSpPr>
          <p:cNvPr id="8" name="Straight Connector 7"/>
          <p:cNvCxnSpPr/>
          <p:nvPr/>
        </p:nvCxnSpPr>
        <p:spPr>
          <a:xfrm>
            <a:off x="62513" y="6079953"/>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pic>
        <p:nvPicPr>
          <p:cNvPr id="2" name="Picture 1"/>
          <p:cNvPicPr>
            <a:picLocks noChangeAspect="1"/>
          </p:cNvPicPr>
          <p:nvPr/>
        </p:nvPicPr>
        <p:blipFill>
          <a:blip r:embed="rId3"/>
          <a:stretch>
            <a:fillRect/>
          </a:stretch>
        </p:blipFill>
        <p:spPr>
          <a:xfrm>
            <a:off x="179513" y="743836"/>
            <a:ext cx="8769710" cy="5176639"/>
          </a:xfrm>
          <a:prstGeom prst="rect">
            <a:avLst/>
          </a:prstGeom>
          <a:ln>
            <a:solidFill>
              <a:srgbClr val="FF0000"/>
            </a:solidFill>
          </a:ln>
        </p:spPr>
      </p:pic>
    </p:spTree>
    <p:extLst>
      <p:ext uri="{BB962C8B-B14F-4D97-AF65-F5344CB8AC3E}">
        <p14:creationId xmlns:p14="http://schemas.microsoft.com/office/powerpoint/2010/main" val="16017395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899592" y="115039"/>
            <a:ext cx="7416824" cy="504056"/>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t>TEMPORARY </a:t>
            </a:r>
            <a:r>
              <a:rPr lang="en-US" sz="2400" b="1" dirty="0" smtClean="0"/>
              <a:t>INFRASTRUCTURE REQUESTED  </a:t>
            </a:r>
            <a:endParaRPr lang="en-ZA" sz="2400" dirty="0"/>
          </a:p>
        </p:txBody>
      </p:sp>
      <p:sp>
        <p:nvSpPr>
          <p:cNvPr id="3" name="Content Placeholder 2"/>
          <p:cNvSpPr>
            <a:spLocks noGrp="1"/>
          </p:cNvSpPr>
          <p:nvPr>
            <p:ph idx="1"/>
          </p:nvPr>
        </p:nvSpPr>
        <p:spPr>
          <a:xfrm>
            <a:off x="48112" y="716598"/>
            <a:ext cx="8928992" cy="5286945"/>
          </a:xfrm>
          <a:ln>
            <a:solidFill>
              <a:schemeClr val="bg1"/>
            </a:solidFill>
          </a:ln>
        </p:spPr>
        <p:style>
          <a:lnRef idx="2">
            <a:schemeClr val="accent1"/>
          </a:lnRef>
          <a:fillRef idx="1">
            <a:schemeClr val="lt1"/>
          </a:fillRef>
          <a:effectRef idx="0">
            <a:schemeClr val="accent1"/>
          </a:effectRef>
          <a:fontRef idx="minor">
            <a:schemeClr val="dk1"/>
          </a:fontRef>
        </p:style>
        <p:txBody>
          <a:bodyPr/>
          <a:lstStyle/>
          <a:p>
            <a:pPr marL="0" indent="0">
              <a:lnSpc>
                <a:spcPct val="125000"/>
              </a:lnSpc>
              <a:spcBef>
                <a:spcPts val="0"/>
              </a:spcBef>
              <a:buNone/>
            </a:pPr>
            <a:endParaRPr lang="en-US" sz="2400" b="1" i="1" dirty="0"/>
          </a:p>
          <a:p>
            <a:pPr marL="457200" lvl="1" indent="0" algn="just">
              <a:buNone/>
            </a:pPr>
            <a:endParaRPr lang="en-US" sz="2400" dirty="0"/>
          </a:p>
          <a:p>
            <a:pPr lvl="1" algn="just"/>
            <a:endParaRPr lang="en-US" dirty="0" smtClean="0"/>
          </a:p>
          <a:p>
            <a:pPr marL="457200" lvl="1" indent="0" algn="just">
              <a:buNone/>
            </a:pPr>
            <a:endParaRPr lang="en-US" dirty="0" smtClean="0"/>
          </a:p>
          <a:p>
            <a:pPr marL="0" indent="0" algn="just">
              <a:buNone/>
            </a:pPr>
            <a:endParaRPr lang="en-US" dirty="0" smtClean="0"/>
          </a:p>
          <a:p>
            <a:pPr lvl="1" algn="just"/>
            <a:endParaRPr lang="en-ZA" dirty="0"/>
          </a:p>
        </p:txBody>
      </p:sp>
      <p:sp>
        <p:nvSpPr>
          <p:cNvPr id="2054" name="Slide Number Placeholder 1"/>
          <p:cNvSpPr>
            <a:spLocks noGrp="1"/>
          </p:cNvSpPr>
          <p:nvPr>
            <p:ph type="sldNum" sz="quarter" idx="12"/>
          </p:nvPr>
        </p:nvSpPr>
        <p:spPr>
          <a:xfrm>
            <a:off x="3923928" y="6425597"/>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smtClean="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19</a:t>
            </a:fld>
            <a:r>
              <a:rPr kumimoji="0" lang="en-US" sz="1600" b="1" i="0" u="none" strike="noStrike" kern="1200" cap="none" spc="0" normalizeH="0" baseline="0" noProof="0" dirty="0" smtClean="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34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6093296"/>
            <a:ext cx="792088" cy="664602"/>
          </a:xfrm>
          <a:prstGeom prst="rect">
            <a:avLst/>
          </a:prstGeom>
        </p:spPr>
      </p:pic>
      <p:sp>
        <p:nvSpPr>
          <p:cNvPr id="6" name="Rectangle 5"/>
          <p:cNvSpPr/>
          <p:nvPr/>
        </p:nvSpPr>
        <p:spPr>
          <a:xfrm>
            <a:off x="6671746" y="6263734"/>
            <a:ext cx="2364750" cy="261610"/>
          </a:xfrm>
          <a:prstGeom prst="rect">
            <a:avLst/>
          </a:prstGeom>
        </p:spPr>
        <p:txBody>
          <a:bodyPr wrap="square">
            <a:spAutoFit/>
          </a:bodyPr>
          <a:lstStyle/>
          <a:p>
            <a:r>
              <a:rPr lang="en-US" sz="1100" dirty="0">
                <a:solidFill>
                  <a:srgbClr val="008040"/>
                </a:solidFill>
              </a:rPr>
              <a:t>Secure </a:t>
            </a:r>
            <a:r>
              <a:rPr lang="en-US" sz="1100" b="1" dirty="0">
                <a:solidFill>
                  <a:srgbClr val="008040"/>
                </a:solidFill>
              </a:rPr>
              <a:t>Borders for Development</a:t>
            </a:r>
            <a:endParaRPr lang="en-US" sz="1100" dirty="0">
              <a:solidFill>
                <a:srgbClr val="008040"/>
              </a:solidFill>
            </a:endParaRPr>
          </a:p>
        </p:txBody>
      </p:sp>
      <p:cxnSp>
        <p:nvCxnSpPr>
          <p:cNvPr id="8" name="Straight Connector 7"/>
          <p:cNvCxnSpPr/>
          <p:nvPr/>
        </p:nvCxnSpPr>
        <p:spPr>
          <a:xfrm>
            <a:off x="62513" y="6079953"/>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graphicFrame>
        <p:nvGraphicFramePr>
          <p:cNvPr id="2" name="Table 1"/>
          <p:cNvGraphicFramePr>
            <a:graphicFrameLocks noGrp="1"/>
          </p:cNvGraphicFramePr>
          <p:nvPr>
            <p:extLst>
              <p:ext uri="{D42A27DB-BD31-4B8C-83A1-F6EECF244321}">
                <p14:modId xmlns:p14="http://schemas.microsoft.com/office/powerpoint/2010/main" val="62118166"/>
              </p:ext>
            </p:extLst>
          </p:nvPr>
        </p:nvGraphicFramePr>
        <p:xfrm>
          <a:off x="112089" y="716599"/>
          <a:ext cx="8928991" cy="5203876"/>
        </p:xfrm>
        <a:graphic>
          <a:graphicData uri="http://schemas.openxmlformats.org/drawingml/2006/table">
            <a:tbl>
              <a:tblPr firstRow="1" firstCol="1" bandRow="1"/>
              <a:tblGrid>
                <a:gridCol w="1813690">
                  <a:extLst>
                    <a:ext uri="{9D8B030D-6E8A-4147-A177-3AD203B41FA5}">
                      <a16:colId xmlns:a16="http://schemas.microsoft.com/office/drawing/2014/main" val="21955602"/>
                    </a:ext>
                  </a:extLst>
                </a:gridCol>
                <a:gridCol w="2251977">
                  <a:extLst>
                    <a:ext uri="{9D8B030D-6E8A-4147-A177-3AD203B41FA5}">
                      <a16:colId xmlns:a16="http://schemas.microsoft.com/office/drawing/2014/main" val="3241652547"/>
                    </a:ext>
                  </a:extLst>
                </a:gridCol>
                <a:gridCol w="4863324">
                  <a:extLst>
                    <a:ext uri="{9D8B030D-6E8A-4147-A177-3AD203B41FA5}">
                      <a16:colId xmlns:a16="http://schemas.microsoft.com/office/drawing/2014/main" val="1293508512"/>
                    </a:ext>
                  </a:extLst>
                </a:gridCol>
              </a:tblGrid>
              <a:tr h="632896">
                <a:tc>
                  <a:txBody>
                    <a:bodyPr/>
                    <a:lstStyle/>
                    <a:p>
                      <a:pPr algn="ctr">
                        <a:lnSpc>
                          <a:spcPct val="150000"/>
                        </a:lnSpc>
                        <a:spcAft>
                          <a:spcPts val="0"/>
                        </a:spcAft>
                      </a:pPr>
                      <a:r>
                        <a:rPr lang="en-GB" sz="700" b="1" dirty="0">
                          <a:effectLst/>
                          <a:latin typeface="Arial" panose="020B0604020202020204" pitchFamily="34" charset="0"/>
                          <a:ea typeface="Times New Roman" panose="02020603050405020304" pitchFamily="18" charset="0"/>
                          <a:cs typeface="Times New Roman" panose="02020603050405020304" pitchFamily="18" charset="0"/>
                        </a:rPr>
                        <a:t>Province</a:t>
                      </a:r>
                      <a:endParaRPr lang="en-ZA"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084" marR="44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50000"/>
                        </a:lnSpc>
                        <a:spcAft>
                          <a:spcPts val="0"/>
                        </a:spcAft>
                      </a:pPr>
                      <a:r>
                        <a:rPr lang="en-GB" sz="700" b="1" dirty="0">
                          <a:effectLst/>
                          <a:latin typeface="Arial" panose="020B0604020202020204" pitchFamily="34" charset="0"/>
                          <a:ea typeface="Times New Roman" panose="02020603050405020304" pitchFamily="18" charset="0"/>
                          <a:cs typeface="Times New Roman" panose="02020603050405020304" pitchFamily="18" charset="0"/>
                        </a:rPr>
                        <a:t>Port of Entry</a:t>
                      </a:r>
                      <a:endParaRPr lang="en-ZA"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084" marR="44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50000"/>
                        </a:lnSpc>
                        <a:spcAft>
                          <a:spcPts val="0"/>
                        </a:spcAft>
                      </a:pPr>
                      <a:r>
                        <a:rPr lang="en-GB" sz="700" b="1" dirty="0">
                          <a:effectLst/>
                          <a:latin typeface="Arial" panose="020B0604020202020204" pitchFamily="34" charset="0"/>
                          <a:ea typeface="Times New Roman" panose="02020603050405020304" pitchFamily="18" charset="0"/>
                          <a:cs typeface="Times New Roman" panose="02020603050405020304" pitchFamily="18" charset="0"/>
                        </a:rPr>
                        <a:t>Infrastructure Improvements/Requirements</a:t>
                      </a:r>
                      <a:endParaRPr lang="en-ZA"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084" marR="44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98051224"/>
                  </a:ext>
                </a:extLst>
              </a:tr>
              <a:tr h="2285490">
                <a:tc>
                  <a:txBody>
                    <a:bodyPr/>
                    <a:lstStyle/>
                    <a:p>
                      <a:pPr algn="just">
                        <a:lnSpc>
                          <a:spcPct val="150000"/>
                        </a:lnSpc>
                        <a:spcAft>
                          <a:spcPts val="0"/>
                        </a:spcAft>
                      </a:pPr>
                      <a:r>
                        <a:rPr lang="en-GB"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Limpopo</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084" marR="44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700" b="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Beitbridge</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084" marR="44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900m x crowd management barricades</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 x Plastic chairs</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 x Insect trappers</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 x tents (4m x 4m)</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28 x Chemical toilets</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 x Portable water tanks</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42 Additional cleaners</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 x Standby generators for the park homes.</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100L Diesel for standby generators</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Sunscreen x 100 units x 523 officials</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36 x 750ml Sanitisers</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8000 x 1.5L additional water</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523 x 3L bottled water x 35 days (officials)</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084" marR="44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7329297"/>
                  </a:ext>
                </a:extLst>
              </a:tr>
              <a:tr h="175807">
                <a:tc>
                  <a:txBody>
                    <a:bodyPr/>
                    <a:lstStyle/>
                    <a:p>
                      <a:pPr algn="just">
                        <a:lnSpc>
                          <a:spcPct val="150000"/>
                        </a:lnSpc>
                        <a:spcAft>
                          <a:spcPts val="0"/>
                        </a:spcAft>
                      </a:pPr>
                      <a:r>
                        <a:rPr lang="en-GB"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084" marR="44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7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Groblersbridge</a:t>
                      </a:r>
                      <a:endParaRPr lang="en-ZA" sz="8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084" marR="44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 x chemical toilets</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084" marR="44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1991754"/>
                  </a:ext>
                </a:extLst>
              </a:tr>
              <a:tr h="2109683">
                <a:tc>
                  <a:txBody>
                    <a:bodyPr/>
                    <a:lstStyle/>
                    <a:p>
                      <a:pPr algn="just">
                        <a:lnSpc>
                          <a:spcPct val="150000"/>
                        </a:lnSpc>
                        <a:spcAft>
                          <a:spcPts val="0"/>
                        </a:spcAft>
                      </a:pPr>
                      <a:r>
                        <a:rPr lang="en-GB"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Mpumalanga</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084" marR="44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Lebombo</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084" marR="44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700L Diesel for backup generator</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 x Medium Tents</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400L Diesel</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x VIP ablution facilities</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900m crowd management fence/barricades</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Concrete barricades/cones (truck bypass facility)</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x Army tents</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x Flood lights</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 x Generators for tents</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 x Chemical toilets</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 x Additional cleaning staff (cover 24hrs should the port be authorised to operate 24 hrs)</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x Additional water points</a:t>
                      </a:r>
                      <a:endParaRPr lang="en-ZA" sz="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084" marR="44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8750347"/>
                  </a:ext>
                </a:extLst>
              </a:tr>
            </a:tbl>
          </a:graphicData>
        </a:graphic>
      </p:graphicFrame>
    </p:spTree>
    <p:extLst>
      <p:ext uri="{BB962C8B-B14F-4D97-AF65-F5344CB8AC3E}">
        <p14:creationId xmlns:p14="http://schemas.microsoft.com/office/powerpoint/2010/main" val="2331759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611560" y="101519"/>
            <a:ext cx="7416824" cy="540061"/>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chemeClr val="bg1"/>
                </a:solidFill>
                <a:effectLst/>
                <a:uLnTx/>
                <a:uFillTx/>
                <a:latin typeface="Gill Sans MT" panose="020B0502020104020203" pitchFamily="34" charset="0"/>
                <a:ea typeface="Cambria" panose="02040503050406030204" pitchFamily="18" charset="0"/>
                <a:cs typeface="+mn-cs"/>
              </a:rPr>
              <a:t>PURPOSE OF THE PRESENTATION </a:t>
            </a:r>
            <a:endParaRPr kumimoji="0" lang="en-US" sz="2400" b="0" i="0" u="none" strike="noStrike" kern="1200" cap="none" spc="0" normalizeH="0" baseline="0" noProof="0" dirty="0">
              <a:ln>
                <a:noFill/>
              </a:ln>
              <a:solidFill>
                <a:schemeClr val="bg1"/>
              </a:solidFill>
              <a:effectLst/>
              <a:uLnTx/>
              <a:uFillTx/>
              <a:latin typeface="Gill Sans MT" panose="020B0502020104020203" pitchFamily="34" charset="0"/>
              <a:ea typeface="Cambria" panose="02040503050406030204" pitchFamily="18" charset="0"/>
              <a:cs typeface="+mn-cs"/>
            </a:endParaRPr>
          </a:p>
        </p:txBody>
      </p:sp>
      <p:sp>
        <p:nvSpPr>
          <p:cNvPr id="3" name="Content Placeholder 2"/>
          <p:cNvSpPr>
            <a:spLocks noGrp="1"/>
          </p:cNvSpPr>
          <p:nvPr>
            <p:ph idx="1"/>
          </p:nvPr>
        </p:nvSpPr>
        <p:spPr>
          <a:xfrm>
            <a:off x="107504" y="762205"/>
            <a:ext cx="8856984" cy="5181471"/>
          </a:xfrm>
          <a:ln>
            <a:solidFill>
              <a:srgbClr val="FF0000"/>
            </a:solidFill>
          </a:ln>
        </p:spPr>
        <p:style>
          <a:lnRef idx="2">
            <a:schemeClr val="accent1"/>
          </a:lnRef>
          <a:fillRef idx="1">
            <a:schemeClr val="lt1"/>
          </a:fillRef>
          <a:effectRef idx="0">
            <a:schemeClr val="accent1"/>
          </a:effectRef>
          <a:fontRef idx="minor">
            <a:schemeClr val="dk1"/>
          </a:fontRef>
        </p:style>
        <p:txBody>
          <a:bodyPr>
            <a:normAutofit/>
          </a:bodyPr>
          <a:lstStyle/>
          <a:p>
            <a:pPr marL="0" indent="0" algn="just">
              <a:lnSpc>
                <a:spcPct val="125000"/>
              </a:lnSpc>
              <a:spcBef>
                <a:spcPts val="0"/>
              </a:spcBef>
              <a:buNone/>
            </a:pPr>
            <a:r>
              <a:rPr lang="en-US" sz="3200" b="1" dirty="0"/>
              <a:t>The purpose of this presentation is to </a:t>
            </a:r>
            <a:r>
              <a:rPr lang="en-US" sz="3200" b="1" dirty="0" smtClean="0"/>
              <a:t>provide the Portfolio Committee </a:t>
            </a:r>
            <a:r>
              <a:rPr lang="en-US" sz="3200" b="1" dirty="0" smtClean="0"/>
              <a:t>of Home Affairs </a:t>
            </a:r>
            <a:r>
              <a:rPr lang="en-US" sz="3200" b="1" dirty="0" smtClean="0"/>
              <a:t>on </a:t>
            </a:r>
            <a:r>
              <a:rPr lang="en-US" sz="3200" b="1" dirty="0" smtClean="0"/>
              <a:t>the</a:t>
            </a:r>
            <a:r>
              <a:rPr lang="en-US" sz="3200" dirty="0" smtClean="0"/>
              <a:t>:</a:t>
            </a:r>
          </a:p>
          <a:p>
            <a:pPr lvl="1" algn="just">
              <a:lnSpc>
                <a:spcPct val="125000"/>
              </a:lnSpc>
              <a:spcBef>
                <a:spcPts val="0"/>
              </a:spcBef>
            </a:pPr>
            <a:r>
              <a:rPr lang="en-US" sz="2800" dirty="0" smtClean="0"/>
              <a:t>update regarding the preparations made towards the 2022/23 safer festive </a:t>
            </a:r>
            <a:r>
              <a:rPr lang="en-US" sz="2800" dirty="0"/>
              <a:t>season operations </a:t>
            </a:r>
            <a:r>
              <a:rPr lang="en-US" sz="2800" dirty="0" smtClean="0"/>
              <a:t>at all declared ports of entry and the vulnerable </a:t>
            </a:r>
            <a:r>
              <a:rPr lang="en-US" sz="2800" dirty="0" smtClean="0"/>
              <a:t>segments </a:t>
            </a:r>
            <a:r>
              <a:rPr lang="en-US" sz="2800" dirty="0" smtClean="0"/>
              <a:t>of the borderline and further to:</a:t>
            </a:r>
          </a:p>
          <a:p>
            <a:pPr lvl="1" algn="just">
              <a:lnSpc>
                <a:spcPct val="125000"/>
              </a:lnSpc>
              <a:spcBef>
                <a:spcPts val="0"/>
              </a:spcBef>
            </a:pPr>
            <a:r>
              <a:rPr lang="en-US" sz="2800" dirty="0" smtClean="0"/>
              <a:t>Show the direction and guidance provided to ports structures for the </a:t>
            </a:r>
            <a:r>
              <a:rPr lang="en-US" sz="2800" dirty="0"/>
              <a:t>O</a:t>
            </a:r>
            <a:r>
              <a:rPr lang="en-US" sz="2800" dirty="0" smtClean="0"/>
              <a:t>perational Planning of the sound execution of the Festive Plan</a:t>
            </a:r>
            <a:endParaRPr lang="en-US" sz="2800" dirty="0"/>
          </a:p>
          <a:p>
            <a:pPr marL="0" indent="0" algn="ctr">
              <a:lnSpc>
                <a:spcPct val="125000"/>
              </a:lnSpc>
              <a:spcBef>
                <a:spcPts val="0"/>
              </a:spcBef>
              <a:buNone/>
            </a:pPr>
            <a:endParaRPr lang="en-ZA" dirty="0"/>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6021288"/>
            <a:ext cx="864096" cy="736610"/>
          </a:xfrm>
          <a:prstGeom prst="rect">
            <a:avLst/>
          </a:prstGeom>
        </p:spPr>
      </p:pic>
      <p:sp>
        <p:nvSpPr>
          <p:cNvPr id="6" name="Rectangle 5"/>
          <p:cNvSpPr/>
          <p:nvPr/>
        </p:nvSpPr>
        <p:spPr>
          <a:xfrm>
            <a:off x="6183033" y="6309320"/>
            <a:ext cx="2951449"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8040"/>
                </a:solidFill>
                <a:effectLst/>
                <a:uLnTx/>
                <a:uFillTx/>
                <a:latin typeface="Calibri" panose="020F0502020204030204"/>
                <a:ea typeface="+mn-ea"/>
                <a:cs typeface="+mn-cs"/>
              </a:rPr>
              <a:t>Secure </a:t>
            </a:r>
            <a:r>
              <a:rPr kumimoji="0" lang="en-US" sz="1400" b="1" i="0" u="none" strike="noStrike" kern="1200" cap="none" spc="0" normalizeH="0" baseline="0" noProof="0" dirty="0">
                <a:ln>
                  <a:noFill/>
                </a:ln>
                <a:solidFill>
                  <a:srgbClr val="008040"/>
                </a:solidFill>
                <a:effectLst/>
                <a:uLnTx/>
                <a:uFillTx/>
                <a:latin typeface="Calibri" panose="020F0502020204030204"/>
                <a:ea typeface="+mn-ea"/>
                <a:cs typeface="+mn-cs"/>
              </a:rPr>
              <a:t>Borders for Development</a:t>
            </a:r>
            <a:endParaRPr kumimoji="0" lang="en-US" sz="1400" b="0" i="0" u="none" strike="noStrike" kern="1200" cap="none" spc="0" normalizeH="0" baseline="0" noProof="0" dirty="0">
              <a:ln>
                <a:noFill/>
              </a:ln>
              <a:solidFill>
                <a:srgbClr val="008040"/>
              </a:solidFill>
              <a:effectLst/>
              <a:uLnTx/>
              <a:uFillTx/>
              <a:latin typeface="Calibri" panose="020F0502020204030204"/>
              <a:ea typeface="+mn-ea"/>
              <a:cs typeface="+mn-cs"/>
            </a:endParaRPr>
          </a:p>
        </p:txBody>
      </p:sp>
      <p:cxnSp>
        <p:nvCxnSpPr>
          <p:cNvPr id="8" name="Straight Connector 7"/>
          <p:cNvCxnSpPr/>
          <p:nvPr/>
        </p:nvCxnSpPr>
        <p:spPr>
          <a:xfrm>
            <a:off x="215008" y="6126498"/>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sp>
        <p:nvSpPr>
          <p:cNvPr id="11" name="Slide Number Placeholder 1"/>
          <p:cNvSpPr txBox="1">
            <a:spLocks/>
          </p:cNvSpPr>
          <p:nvPr/>
        </p:nvSpPr>
        <p:spPr>
          <a:xfrm>
            <a:off x="3851920" y="6301326"/>
            <a:ext cx="1512168" cy="315771"/>
          </a:xfrm>
          <a:prstGeom prst="rect">
            <a:avLst/>
          </a:prstGeom>
          <a:noFill/>
          <a:ln>
            <a:solidFill>
              <a:schemeClr val="accent2"/>
            </a:solidFill>
          </a:ln>
        </p:spPr>
        <p:txBody>
          <a:bodyPr vert="horz" wrap="square" lIns="91440" tIns="45720" rIns="91440" bIns="45720" numCol="1" anchor="ctr" anchorCtr="0" compatLnSpc="1">
            <a:prstTxWarp prst="textNoShape">
              <a:avLst/>
            </a:prstTxWarp>
          </a:bodyPr>
          <a:lstStyle>
            <a:defPPr>
              <a:defRPr lang="en-US"/>
            </a:defPPr>
            <a:lvl1pPr marL="0" marR="0" lvl="0" indent="0" defTabSz="914400" eaLnBrk="1" latinLnBrk="0" hangingPunct="1">
              <a:lnSpc>
                <a:spcPct val="100000"/>
              </a:lnSpc>
              <a:buClrTx/>
              <a:buSzTx/>
              <a:buFontTx/>
              <a:buNone/>
              <a:tabLst/>
              <a:defRPr kumimoji="0" sz="1600" b="1" i="0" u="none" strike="noStrike" cap="none" spc="0" normalizeH="0" baseline="0">
                <a:ln>
                  <a:noFill/>
                </a:ln>
                <a:solidFill>
                  <a:srgbClr val="5B9BD5">
                    <a:lumMod val="75000"/>
                  </a:srgbClr>
                </a:solidFill>
                <a:effectLst/>
                <a:uLnTx/>
                <a:uFillTx/>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US" dirty="0">
                <a:solidFill>
                  <a:schemeClr val="accent2">
                    <a:lumMod val="75000"/>
                  </a:schemeClr>
                </a:solidFill>
              </a:rPr>
              <a:t>Slide 2 of </a:t>
            </a:r>
            <a:r>
              <a:rPr lang="en-US" dirty="0" smtClean="0">
                <a:solidFill>
                  <a:schemeClr val="accent2">
                    <a:lumMod val="75000"/>
                  </a:schemeClr>
                </a:solidFill>
              </a:rPr>
              <a:t>34</a:t>
            </a:r>
            <a:endParaRPr lang="en-US" dirty="0">
              <a:solidFill>
                <a:schemeClr val="accent2">
                  <a:lumMod val="75000"/>
                </a:schemeClr>
              </a:solidFill>
            </a:endParaRPr>
          </a:p>
        </p:txBody>
      </p:sp>
    </p:spTree>
    <p:extLst>
      <p:ext uri="{BB962C8B-B14F-4D97-AF65-F5344CB8AC3E}">
        <p14:creationId xmlns:p14="http://schemas.microsoft.com/office/powerpoint/2010/main" val="6971750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899592" y="116632"/>
            <a:ext cx="7416824" cy="504056"/>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800" b="1" dirty="0">
                <a:solidFill>
                  <a:prstClr val="white"/>
                </a:solidFill>
              </a:rPr>
              <a:t>TEMPORARY INFRASTRUCTURE </a:t>
            </a:r>
            <a:r>
              <a:rPr lang="en-US" sz="2800" b="1" dirty="0" smtClean="0">
                <a:solidFill>
                  <a:prstClr val="white"/>
                </a:solidFill>
              </a:rPr>
              <a:t>REQUESTED</a:t>
            </a:r>
            <a:endParaRPr lang="en-ZA" sz="2800" dirty="0">
              <a:solidFill>
                <a:prstClr val="white"/>
              </a:solidFill>
            </a:endParaRPr>
          </a:p>
        </p:txBody>
      </p:sp>
      <p:sp>
        <p:nvSpPr>
          <p:cNvPr id="3" name="Content Placeholder 2"/>
          <p:cNvSpPr>
            <a:spLocks noGrp="1"/>
          </p:cNvSpPr>
          <p:nvPr>
            <p:ph idx="1"/>
          </p:nvPr>
        </p:nvSpPr>
        <p:spPr>
          <a:xfrm>
            <a:off x="58626" y="625766"/>
            <a:ext cx="8928992" cy="5286945"/>
          </a:xfrm>
          <a:ln>
            <a:solidFill>
              <a:schemeClr val="bg1"/>
            </a:solidFill>
          </a:ln>
        </p:spPr>
        <p:style>
          <a:lnRef idx="2">
            <a:schemeClr val="accent1"/>
          </a:lnRef>
          <a:fillRef idx="1">
            <a:schemeClr val="lt1"/>
          </a:fillRef>
          <a:effectRef idx="0">
            <a:schemeClr val="accent1"/>
          </a:effectRef>
          <a:fontRef idx="minor">
            <a:schemeClr val="dk1"/>
          </a:fontRef>
        </p:style>
        <p:txBody>
          <a:bodyPr/>
          <a:lstStyle/>
          <a:p>
            <a:pPr marL="0" indent="0">
              <a:lnSpc>
                <a:spcPct val="125000"/>
              </a:lnSpc>
              <a:spcBef>
                <a:spcPts val="0"/>
              </a:spcBef>
              <a:buNone/>
            </a:pPr>
            <a:endParaRPr lang="en-US" sz="2400" b="1" i="1" dirty="0"/>
          </a:p>
          <a:p>
            <a:pPr marL="457200" lvl="1" indent="0" algn="just">
              <a:buNone/>
            </a:pPr>
            <a:endParaRPr lang="en-US" sz="2400" dirty="0"/>
          </a:p>
          <a:p>
            <a:pPr lvl="1" algn="just"/>
            <a:endParaRPr lang="en-US" dirty="0" smtClean="0"/>
          </a:p>
          <a:p>
            <a:pPr lvl="1" algn="just"/>
            <a:endParaRPr lang="en-US" dirty="0" smtClean="0"/>
          </a:p>
          <a:p>
            <a:pPr marL="0" indent="0" algn="just">
              <a:buNone/>
            </a:pPr>
            <a:endParaRPr lang="en-US" dirty="0" smtClean="0"/>
          </a:p>
          <a:p>
            <a:pPr lvl="1" algn="just"/>
            <a:endParaRPr lang="en-ZA" dirty="0"/>
          </a:p>
        </p:txBody>
      </p:sp>
      <p:sp>
        <p:nvSpPr>
          <p:cNvPr id="2054" name="Slide Number Placeholder 1"/>
          <p:cNvSpPr>
            <a:spLocks noGrp="1"/>
          </p:cNvSpPr>
          <p:nvPr>
            <p:ph type="sldNum" sz="quarter" idx="12"/>
          </p:nvPr>
        </p:nvSpPr>
        <p:spPr>
          <a:xfrm>
            <a:off x="3923928" y="6425597"/>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smtClean="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a:t>
            </a:fld>
            <a:r>
              <a:rPr kumimoji="0" lang="en-US" sz="1600" b="1" i="0" u="none" strike="noStrike" kern="1200" cap="none" spc="0" normalizeH="0" baseline="0" noProof="0" dirty="0" smtClean="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34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6093296"/>
            <a:ext cx="792088" cy="664602"/>
          </a:xfrm>
          <a:prstGeom prst="rect">
            <a:avLst/>
          </a:prstGeom>
        </p:spPr>
      </p:pic>
      <p:sp>
        <p:nvSpPr>
          <p:cNvPr id="6" name="Rectangle 5"/>
          <p:cNvSpPr/>
          <p:nvPr/>
        </p:nvSpPr>
        <p:spPr>
          <a:xfrm>
            <a:off x="6671746" y="6263734"/>
            <a:ext cx="2364750" cy="261610"/>
          </a:xfrm>
          <a:prstGeom prst="rect">
            <a:avLst/>
          </a:prstGeom>
        </p:spPr>
        <p:txBody>
          <a:bodyPr wrap="square">
            <a:spAutoFit/>
          </a:bodyPr>
          <a:lstStyle/>
          <a:p>
            <a:r>
              <a:rPr lang="en-US" sz="1100" dirty="0">
                <a:solidFill>
                  <a:srgbClr val="008040"/>
                </a:solidFill>
              </a:rPr>
              <a:t>Secure </a:t>
            </a:r>
            <a:r>
              <a:rPr lang="en-US" sz="1100" b="1" dirty="0">
                <a:solidFill>
                  <a:srgbClr val="008040"/>
                </a:solidFill>
              </a:rPr>
              <a:t>Borders for Development</a:t>
            </a:r>
            <a:endParaRPr lang="en-US" sz="1100" dirty="0">
              <a:solidFill>
                <a:srgbClr val="008040"/>
              </a:solidFill>
            </a:endParaRPr>
          </a:p>
        </p:txBody>
      </p:sp>
      <p:cxnSp>
        <p:nvCxnSpPr>
          <p:cNvPr id="8" name="Straight Connector 7"/>
          <p:cNvCxnSpPr/>
          <p:nvPr/>
        </p:nvCxnSpPr>
        <p:spPr>
          <a:xfrm>
            <a:off x="58626" y="6093296"/>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graphicFrame>
        <p:nvGraphicFramePr>
          <p:cNvPr id="2" name="Table 1"/>
          <p:cNvGraphicFramePr>
            <a:graphicFrameLocks noGrp="1"/>
          </p:cNvGraphicFramePr>
          <p:nvPr>
            <p:extLst>
              <p:ext uri="{D42A27DB-BD31-4B8C-83A1-F6EECF244321}">
                <p14:modId xmlns:p14="http://schemas.microsoft.com/office/powerpoint/2010/main" val="4255108909"/>
              </p:ext>
            </p:extLst>
          </p:nvPr>
        </p:nvGraphicFramePr>
        <p:xfrm>
          <a:off x="323528" y="908720"/>
          <a:ext cx="8568952" cy="4680519"/>
        </p:xfrm>
        <a:graphic>
          <a:graphicData uri="http://schemas.openxmlformats.org/drawingml/2006/table">
            <a:tbl>
              <a:tblPr firstRow="1" firstCol="1" bandRow="1"/>
              <a:tblGrid>
                <a:gridCol w="1650530">
                  <a:extLst>
                    <a:ext uri="{9D8B030D-6E8A-4147-A177-3AD203B41FA5}">
                      <a16:colId xmlns:a16="http://schemas.microsoft.com/office/drawing/2014/main" val="3778818111"/>
                    </a:ext>
                  </a:extLst>
                </a:gridCol>
                <a:gridCol w="1903974">
                  <a:extLst>
                    <a:ext uri="{9D8B030D-6E8A-4147-A177-3AD203B41FA5}">
                      <a16:colId xmlns:a16="http://schemas.microsoft.com/office/drawing/2014/main" val="928220939"/>
                    </a:ext>
                  </a:extLst>
                </a:gridCol>
                <a:gridCol w="5014448">
                  <a:extLst>
                    <a:ext uri="{9D8B030D-6E8A-4147-A177-3AD203B41FA5}">
                      <a16:colId xmlns:a16="http://schemas.microsoft.com/office/drawing/2014/main" val="3316693747"/>
                    </a:ext>
                  </a:extLst>
                </a:gridCol>
              </a:tblGrid>
              <a:tr h="352409">
                <a:tc>
                  <a:txBody>
                    <a:bodyPr/>
                    <a:lstStyle/>
                    <a:p>
                      <a:pPr algn="just">
                        <a:lnSpc>
                          <a:spcPct val="150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ZA"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89" marR="293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Oshoek</a:t>
                      </a:r>
                      <a:endParaRPr lang="en-ZA"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89" marR="293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 x Chemical toilets</a:t>
                      </a:r>
                      <a:endParaRPr lang="en-ZA"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89" marR="293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6541171"/>
                  </a:ext>
                </a:extLst>
              </a:tr>
              <a:tr h="4328110">
                <a:tc>
                  <a:txBody>
                    <a:bodyPr/>
                    <a:lstStyle/>
                    <a:p>
                      <a:pPr algn="just">
                        <a:lnSpc>
                          <a:spcPct val="150000"/>
                        </a:lnSpc>
                        <a:spcAft>
                          <a:spcPts val="0"/>
                        </a:spcAft>
                      </a:pPr>
                      <a:r>
                        <a:rPr lang="en-GB" sz="1000" b="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Freestate</a:t>
                      </a:r>
                      <a:endParaRPr lang="en-ZA"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89" marR="293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Maseru Bridge</a:t>
                      </a:r>
                      <a:endParaRPr lang="en-ZA"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89" marR="293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 x VIP Mobile toilets</a:t>
                      </a:r>
                      <a:endParaRPr lang="en-ZA"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 x 4m speed fence</a:t>
                      </a:r>
                      <a:endParaRPr lang="en-ZA"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x 6m high mast mobile lighting tower</a:t>
                      </a:r>
                      <a:endParaRPr lang="en-ZA"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 x tent (4mx4m)</a:t>
                      </a:r>
                      <a:endParaRPr lang="en-ZA"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 x Gazebos (2.5m x2.5m)</a:t>
                      </a:r>
                      <a:endParaRPr lang="en-ZA"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 x steel folding tables (189x76cm)</a:t>
                      </a:r>
                      <a:endParaRPr lang="en-ZA"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 x Plastic chairs</a:t>
                      </a:r>
                      <a:endParaRPr lang="en-ZA"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 x COVID-19 desk shields (W600mm x H800mm)</a:t>
                      </a:r>
                      <a:endParaRPr lang="en-ZA"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X 250L of portable water points</a:t>
                      </a:r>
                      <a:endParaRPr lang="en-ZA"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x 5000L water tanks</a:t>
                      </a:r>
                      <a:endParaRPr lang="en-ZA"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x Chemical toilets</a:t>
                      </a:r>
                      <a:endParaRPr lang="en-ZA"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 x waste bins</a:t>
                      </a:r>
                      <a:endParaRPr lang="en-ZA"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x Additional cleaners</a:t>
                      </a:r>
                      <a:endParaRPr lang="en-ZA"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500L Diesel (standby) </a:t>
                      </a:r>
                      <a:endParaRPr lang="en-ZA"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x Foldable and Extendable Barricades (1.6m x 3.2m)</a:t>
                      </a:r>
                      <a:endParaRPr lang="en-ZA"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89" marR="293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1090909"/>
                  </a:ext>
                </a:extLst>
              </a:tr>
            </a:tbl>
          </a:graphicData>
        </a:graphic>
      </p:graphicFrame>
    </p:spTree>
    <p:extLst>
      <p:ext uri="{BB962C8B-B14F-4D97-AF65-F5344CB8AC3E}">
        <p14:creationId xmlns:p14="http://schemas.microsoft.com/office/powerpoint/2010/main" val="40899101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6553200" y="6309320"/>
            <a:ext cx="2133600" cy="365125"/>
          </a:xfrm>
        </p:spPr>
        <p:txBody>
          <a:bodyPr/>
          <a:lstStyle/>
          <a:p>
            <a:fld id="{312A617F-46FE-4A8A-8649-A4E46A8175BC}" type="slidenum">
              <a:rPr lang="en-US" altLang="en-US" smtClean="0"/>
              <a:pPr/>
              <a:t>21</a:t>
            </a:fld>
            <a:endParaRPr lang="en-US" altLang="en-US" dirty="0"/>
          </a:p>
        </p:txBody>
      </p:sp>
      <p:pic>
        <p:nvPicPr>
          <p:cNvPr id="4" name="Picture 3"/>
          <p:cNvPicPr>
            <a:picLocks noChangeAspect="1"/>
          </p:cNvPicPr>
          <p:nvPr/>
        </p:nvPicPr>
        <p:blipFill>
          <a:blip r:embed="rId2"/>
          <a:stretch>
            <a:fillRect/>
          </a:stretch>
        </p:blipFill>
        <p:spPr>
          <a:xfrm>
            <a:off x="683568" y="-56287"/>
            <a:ext cx="7651143" cy="853514"/>
          </a:xfrm>
          <a:prstGeom prst="rect">
            <a:avLst/>
          </a:prstGeom>
        </p:spPr>
      </p:pic>
      <p:pic>
        <p:nvPicPr>
          <p:cNvPr id="5" name="Picture 4"/>
          <p:cNvPicPr>
            <a:picLocks noChangeAspect="1"/>
          </p:cNvPicPr>
          <p:nvPr/>
        </p:nvPicPr>
        <p:blipFill>
          <a:blip r:embed="rId3"/>
          <a:stretch>
            <a:fillRect/>
          </a:stretch>
        </p:blipFill>
        <p:spPr>
          <a:xfrm>
            <a:off x="251520" y="764704"/>
            <a:ext cx="8596105" cy="5328592"/>
          </a:xfrm>
          <a:prstGeom prst="rect">
            <a:avLst/>
          </a:prstGeom>
        </p:spPr>
      </p:pic>
      <p:sp>
        <p:nvSpPr>
          <p:cNvPr id="11" name="Slide Number Placeholder 1"/>
          <p:cNvSpPr>
            <a:spLocks noGrp="1"/>
          </p:cNvSpPr>
          <p:nvPr>
            <p:ph type="ftr" sz="quarter" idx="11"/>
          </p:nvPr>
        </p:nvSpPr>
        <p:spPr>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defTabSz="914400" rtl="0" eaLnBrk="1" fontAlgn="base" latinLnBrk="0" hangingPunct="1">
              <a:lnSpc>
                <a:spcPct val="100000"/>
              </a:lnSpc>
              <a:spcBef>
                <a:spcPct val="0"/>
              </a:spcBef>
              <a:spcAft>
                <a:spcPct val="0"/>
              </a:spcAft>
              <a:buClrTx/>
              <a:buSzTx/>
              <a:buFontTx/>
              <a:buNone/>
              <a:tabLst/>
              <a:defRPr/>
            </a:pPr>
            <a:r>
              <a:rPr lang="en-US" sz="1600" b="1" noProof="0" dirty="0" smtClean="0">
                <a:solidFill>
                  <a:schemeClr val="accent1">
                    <a:lumMod val="75000"/>
                  </a:schemeClr>
                </a:solidFill>
              </a:rPr>
              <a:t>Slide </a:t>
            </a:r>
            <a:r>
              <a:rPr lang="en-US" sz="1600" b="1" dirty="0" smtClean="0">
                <a:solidFill>
                  <a:schemeClr val="accent1">
                    <a:lumMod val="75000"/>
                  </a:schemeClr>
                </a:solidFill>
              </a:rPr>
              <a:t>21</a:t>
            </a:r>
            <a:r>
              <a:rPr kumimoji="0" lang="en-US" sz="1600" b="1" i="0" u="none" strike="noStrike" kern="1200" cap="none" spc="0" normalizeH="0" baseline="0" noProof="0" dirty="0" smtClean="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baseline="0" noProof="0" dirty="0" smtClean="0">
                <a:ln>
                  <a:noFill/>
                </a:ln>
                <a:solidFill>
                  <a:schemeClr val="accent1">
                    <a:lumMod val="75000"/>
                  </a:schemeClr>
                </a:solidFill>
                <a:effectLst/>
                <a:uLnTx/>
                <a:uFillTx/>
                <a:latin typeface="Arial" pitchFamily="34" charset="0"/>
                <a:ea typeface="+mn-ea"/>
                <a:cs typeface="+mn-cs"/>
              </a:rPr>
              <a:t>of</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34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6" name="Picture 5" descr="BMA Logo_CMYK.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6159581"/>
            <a:ext cx="792088" cy="664602"/>
          </a:xfrm>
          <a:prstGeom prst="rect">
            <a:avLst/>
          </a:prstGeom>
        </p:spPr>
      </p:pic>
    </p:spTree>
    <p:extLst>
      <p:ext uri="{BB962C8B-B14F-4D97-AF65-F5344CB8AC3E}">
        <p14:creationId xmlns:p14="http://schemas.microsoft.com/office/powerpoint/2010/main" val="36405763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971600" y="79241"/>
            <a:ext cx="7416824" cy="397431"/>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800" b="1" dirty="0">
                <a:solidFill>
                  <a:prstClr val="white"/>
                </a:solidFill>
              </a:rPr>
              <a:t>TEMPORARY INFRASTRUCTURE </a:t>
            </a:r>
            <a:r>
              <a:rPr lang="en-US" sz="2800" b="1" dirty="0" smtClean="0">
                <a:solidFill>
                  <a:prstClr val="white"/>
                </a:solidFill>
              </a:rPr>
              <a:t>REQUESTED</a:t>
            </a:r>
            <a:endParaRPr lang="en-ZA" sz="2800" dirty="0">
              <a:solidFill>
                <a:prstClr val="white"/>
              </a:solidFill>
            </a:endParaRPr>
          </a:p>
        </p:txBody>
      </p:sp>
      <p:sp>
        <p:nvSpPr>
          <p:cNvPr id="3" name="Content Placeholder 2"/>
          <p:cNvSpPr>
            <a:spLocks noGrp="1"/>
          </p:cNvSpPr>
          <p:nvPr>
            <p:ph idx="1"/>
          </p:nvPr>
        </p:nvSpPr>
        <p:spPr>
          <a:xfrm>
            <a:off x="107504" y="714461"/>
            <a:ext cx="8928992" cy="5286945"/>
          </a:xfrm>
          <a:ln>
            <a:solidFill>
              <a:schemeClr val="bg1"/>
            </a:solidFill>
          </a:ln>
        </p:spPr>
        <p:style>
          <a:lnRef idx="2">
            <a:schemeClr val="accent1"/>
          </a:lnRef>
          <a:fillRef idx="1">
            <a:schemeClr val="lt1"/>
          </a:fillRef>
          <a:effectRef idx="0">
            <a:schemeClr val="accent1"/>
          </a:effectRef>
          <a:fontRef idx="minor">
            <a:schemeClr val="dk1"/>
          </a:fontRef>
        </p:style>
        <p:txBody>
          <a:bodyPr/>
          <a:lstStyle/>
          <a:p>
            <a:pPr marL="0" indent="0">
              <a:lnSpc>
                <a:spcPct val="125000"/>
              </a:lnSpc>
              <a:spcBef>
                <a:spcPts val="0"/>
              </a:spcBef>
              <a:buNone/>
            </a:pPr>
            <a:endParaRPr lang="en-US" sz="2400" b="1" i="1" dirty="0"/>
          </a:p>
          <a:p>
            <a:pPr lvl="1" algn="just"/>
            <a:endParaRPr lang="en-US" sz="2400" dirty="0"/>
          </a:p>
          <a:p>
            <a:pPr lvl="1" algn="just"/>
            <a:endParaRPr lang="en-US" dirty="0" smtClean="0"/>
          </a:p>
          <a:p>
            <a:pPr lvl="1" algn="just"/>
            <a:endParaRPr lang="en-US" dirty="0" smtClean="0"/>
          </a:p>
          <a:p>
            <a:pPr marL="0" indent="0" algn="just">
              <a:buNone/>
            </a:pPr>
            <a:endParaRPr lang="en-US" dirty="0" smtClean="0"/>
          </a:p>
          <a:p>
            <a:pPr lvl="1" algn="just"/>
            <a:endParaRPr lang="en-ZA" dirty="0"/>
          </a:p>
        </p:txBody>
      </p:sp>
      <p:sp>
        <p:nvSpPr>
          <p:cNvPr id="2054" name="Slide Number Placeholder 1"/>
          <p:cNvSpPr>
            <a:spLocks noGrp="1"/>
          </p:cNvSpPr>
          <p:nvPr>
            <p:ph type="sldNum" sz="quarter" idx="12"/>
          </p:nvPr>
        </p:nvSpPr>
        <p:spPr>
          <a:xfrm>
            <a:off x="3707904" y="6425597"/>
            <a:ext cx="2160240"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600" b="1" noProof="0" dirty="0" smtClean="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22</a:t>
            </a:fld>
            <a:r>
              <a:rPr kumimoji="0" lang="en-US" sz="1600" b="1" i="0" u="none" strike="noStrike" kern="1200" cap="none" spc="0" normalizeH="0" baseline="0" noProof="0" dirty="0" smtClean="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34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18598"/>
            <a:ext cx="792088" cy="552010"/>
          </a:xfrm>
          <a:prstGeom prst="rect">
            <a:avLst/>
          </a:prstGeom>
        </p:spPr>
      </p:pic>
      <p:sp>
        <p:nvSpPr>
          <p:cNvPr id="6" name="Rectangle 5"/>
          <p:cNvSpPr/>
          <p:nvPr/>
        </p:nvSpPr>
        <p:spPr>
          <a:xfrm>
            <a:off x="6671746" y="6376689"/>
            <a:ext cx="2364750" cy="261610"/>
          </a:xfrm>
          <a:prstGeom prst="rect">
            <a:avLst/>
          </a:prstGeom>
        </p:spPr>
        <p:txBody>
          <a:bodyPr wrap="square">
            <a:spAutoFit/>
          </a:bodyPr>
          <a:lstStyle/>
          <a:p>
            <a:r>
              <a:rPr lang="en-US" sz="1100" dirty="0">
                <a:solidFill>
                  <a:srgbClr val="008040"/>
                </a:solidFill>
              </a:rPr>
              <a:t>Secure </a:t>
            </a:r>
            <a:r>
              <a:rPr lang="en-US" sz="1100" b="1" dirty="0">
                <a:solidFill>
                  <a:srgbClr val="008040"/>
                </a:solidFill>
              </a:rPr>
              <a:t>Borders for Development</a:t>
            </a:r>
            <a:endParaRPr lang="en-US" sz="1100" dirty="0">
              <a:solidFill>
                <a:srgbClr val="008040"/>
              </a:solidFill>
            </a:endParaRPr>
          </a:p>
        </p:txBody>
      </p:sp>
      <p:cxnSp>
        <p:nvCxnSpPr>
          <p:cNvPr id="8" name="Straight Connector 7"/>
          <p:cNvCxnSpPr/>
          <p:nvPr/>
        </p:nvCxnSpPr>
        <p:spPr>
          <a:xfrm>
            <a:off x="0" y="6333444"/>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graphicFrame>
        <p:nvGraphicFramePr>
          <p:cNvPr id="2" name="Table 1"/>
          <p:cNvGraphicFramePr>
            <a:graphicFrameLocks noGrp="1"/>
          </p:cNvGraphicFramePr>
          <p:nvPr>
            <p:extLst/>
          </p:nvPr>
        </p:nvGraphicFramePr>
        <p:xfrm>
          <a:off x="539553" y="716783"/>
          <a:ext cx="8280918" cy="5586333"/>
        </p:xfrm>
        <a:graphic>
          <a:graphicData uri="http://schemas.openxmlformats.org/drawingml/2006/table">
            <a:tbl>
              <a:tblPr firstRow="1" firstCol="1" bandRow="1"/>
              <a:tblGrid>
                <a:gridCol w="1368151">
                  <a:extLst>
                    <a:ext uri="{9D8B030D-6E8A-4147-A177-3AD203B41FA5}">
                      <a16:colId xmlns:a16="http://schemas.microsoft.com/office/drawing/2014/main" val="1870655642"/>
                    </a:ext>
                  </a:extLst>
                </a:gridCol>
                <a:gridCol w="1512168">
                  <a:extLst>
                    <a:ext uri="{9D8B030D-6E8A-4147-A177-3AD203B41FA5}">
                      <a16:colId xmlns:a16="http://schemas.microsoft.com/office/drawing/2014/main" val="3754903465"/>
                    </a:ext>
                  </a:extLst>
                </a:gridCol>
                <a:gridCol w="5400599">
                  <a:extLst>
                    <a:ext uri="{9D8B030D-6E8A-4147-A177-3AD203B41FA5}">
                      <a16:colId xmlns:a16="http://schemas.microsoft.com/office/drawing/2014/main" val="2263752663"/>
                    </a:ext>
                  </a:extLst>
                </a:gridCol>
              </a:tblGrid>
              <a:tr h="854313">
                <a:tc>
                  <a:txBody>
                    <a:bodyPr/>
                    <a:lstStyle/>
                    <a:p>
                      <a:pPr algn="just">
                        <a:lnSpc>
                          <a:spcPct val="150000"/>
                        </a:lnSpc>
                        <a:spcAft>
                          <a:spcPts val="0"/>
                        </a:spcAft>
                      </a:pPr>
                      <a:endParaRPr lang="en-ZA"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4" marR="3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ZA"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4" marR="3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b="1" dirty="0" smtClean="0">
                          <a:solidFill>
                            <a:srgbClr val="000000"/>
                          </a:solidFill>
                          <a:effectLst/>
                          <a:latin typeface="Arial" panose="020B0604020202020204" pitchFamily="34" charset="0"/>
                          <a:ea typeface="Times New Roman" panose="02020603050405020304" pitchFamily="18" charset="0"/>
                        </a:rPr>
                        <a:t>2 x additional cleaners</a:t>
                      </a:r>
                      <a:endParaRPr lang="en-ZA" sz="900" b="1" dirty="0" smtClean="0">
                        <a:effectLst/>
                        <a:latin typeface="Times New Roman" panose="02020603050405020304" pitchFamily="18" charset="0"/>
                        <a:ea typeface="Times New Roman" panose="02020603050405020304" pitchFamily="18" charset="0"/>
                      </a:endParaRPr>
                    </a:p>
                    <a:p>
                      <a:pPr algn="just">
                        <a:lnSpc>
                          <a:spcPct val="150000"/>
                        </a:lnSpc>
                        <a:spcAft>
                          <a:spcPts val="0"/>
                        </a:spcAft>
                      </a:pPr>
                      <a:r>
                        <a:rPr lang="en-GB" sz="900" b="1" dirty="0" smtClean="0">
                          <a:solidFill>
                            <a:srgbClr val="000000"/>
                          </a:solidFill>
                          <a:effectLst/>
                          <a:latin typeface="Arial" panose="020B0604020202020204" pitchFamily="34" charset="0"/>
                          <a:ea typeface="Times New Roman" panose="02020603050405020304" pitchFamily="18" charset="0"/>
                        </a:rPr>
                        <a:t>2 x Gazebos</a:t>
                      </a:r>
                      <a:endParaRPr lang="en-ZA" sz="900" b="1" dirty="0" smtClean="0">
                        <a:effectLst/>
                        <a:latin typeface="Times New Roman" panose="02020603050405020304" pitchFamily="18" charset="0"/>
                        <a:ea typeface="Times New Roman" panose="02020603050405020304" pitchFamily="18" charset="0"/>
                      </a:endParaRPr>
                    </a:p>
                    <a:p>
                      <a:pPr algn="just">
                        <a:lnSpc>
                          <a:spcPct val="150000"/>
                        </a:lnSpc>
                        <a:spcAft>
                          <a:spcPts val="0"/>
                        </a:spcAft>
                      </a:pPr>
                      <a:r>
                        <a:rPr lang="en-GB" sz="900" b="1" dirty="0" smtClean="0">
                          <a:solidFill>
                            <a:srgbClr val="000000"/>
                          </a:solidFill>
                          <a:effectLst/>
                          <a:latin typeface="Arial" panose="020B0604020202020204" pitchFamily="34" charset="0"/>
                          <a:ea typeface="Times New Roman" panose="02020603050405020304" pitchFamily="18" charset="0"/>
                        </a:rPr>
                        <a:t>2 x Plastic Top Trestle Tables with carry handle and steel folding legs</a:t>
                      </a:r>
                      <a:endParaRPr lang="en-ZA" sz="900" b="1" dirty="0" smtClean="0">
                        <a:effectLst/>
                        <a:latin typeface="Times New Roman" panose="02020603050405020304" pitchFamily="18" charset="0"/>
                        <a:ea typeface="Times New Roman" panose="02020603050405020304" pitchFamily="18" charset="0"/>
                      </a:endParaRPr>
                    </a:p>
                    <a:p>
                      <a:r>
                        <a:rPr lang="en-GB" sz="900" b="1" dirty="0" smtClean="0">
                          <a:solidFill>
                            <a:srgbClr val="000000"/>
                          </a:solidFill>
                          <a:effectLst/>
                          <a:latin typeface="Arial" panose="020B0604020202020204" pitchFamily="34" charset="0"/>
                          <a:ea typeface="Times New Roman" panose="02020603050405020304" pitchFamily="18" charset="0"/>
                        </a:rPr>
                        <a:t>500ml bottled water</a:t>
                      </a:r>
                      <a:endParaRPr lang="en-ZA"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4" marR="3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5047481"/>
                  </a:ext>
                </a:extLst>
              </a:tr>
              <a:tr h="1536244">
                <a:tc>
                  <a:txBody>
                    <a:bodyPr/>
                    <a:lstStyle/>
                    <a:p>
                      <a:pPr algn="just">
                        <a:lnSpc>
                          <a:spcPct val="150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ZA"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4" marR="3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Van Rooyen’s Gate</a:t>
                      </a:r>
                      <a:endParaRPr lang="en-ZA"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4" marR="3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 x Foldable tables</a:t>
                      </a:r>
                      <a:endParaRPr lang="en-ZA"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x Gazebos (2.5m x 2.5m)</a:t>
                      </a:r>
                      <a:endParaRPr lang="en-ZA"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x Chemical toilets</a:t>
                      </a:r>
                      <a:endParaRPr lang="en-ZA"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 x Tent (4m x 4m)</a:t>
                      </a:r>
                      <a:endParaRPr lang="en-ZA"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x Plastic Chairs</a:t>
                      </a:r>
                      <a:endParaRPr lang="en-ZA"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x 500L water tanks</a:t>
                      </a:r>
                      <a:endParaRPr lang="en-ZA"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200L Diesel</a:t>
                      </a:r>
                      <a:endParaRPr lang="en-ZA"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 x additional cleaners</a:t>
                      </a:r>
                      <a:endParaRPr lang="en-ZA"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4" marR="3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248788"/>
                  </a:ext>
                </a:extLst>
              </a:tr>
              <a:tr h="2901045">
                <a:tc>
                  <a:txBody>
                    <a:bodyPr/>
                    <a:lstStyle/>
                    <a:p>
                      <a:pPr algn="just">
                        <a:lnSpc>
                          <a:spcPct val="150000"/>
                        </a:lnSpc>
                        <a:spcAft>
                          <a:spcPts val="0"/>
                        </a:spcAft>
                      </a:pPr>
                      <a:r>
                        <a:rPr lang="en-GB" sz="900" b="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KwaZulu</a:t>
                      </a: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Natal</a:t>
                      </a:r>
                      <a:endParaRPr lang="en-ZA"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4" marR="3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b="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Kosi</a:t>
                      </a: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Bay</a:t>
                      </a:r>
                      <a:endParaRPr lang="en-ZA"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4" marR="3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x VIP Mobile toilets</a:t>
                      </a:r>
                      <a:endParaRPr lang="en-ZA"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25 panels of Temporary foldable and extendable barricade fencing (1.9m x 2m wide)</a:t>
                      </a:r>
                      <a:endParaRPr lang="en-ZA"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x 6m High Mast Mobile lighting Tower</a:t>
                      </a:r>
                      <a:endParaRPr lang="en-ZA"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 x Tent (4m x 4m)</a:t>
                      </a:r>
                      <a:endParaRPr lang="en-ZA"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x Gazebos (2.5m x 2.5m)</a:t>
                      </a:r>
                      <a:endParaRPr lang="en-ZA"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x Steel folding tables (189 x 76cm)</a:t>
                      </a:r>
                      <a:endParaRPr lang="en-ZA"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 x COVID-19 desk shields (W600mm x H800mm)</a:t>
                      </a:r>
                      <a:endParaRPr lang="en-ZA"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 x Plastic chairs</a:t>
                      </a:r>
                      <a:endParaRPr lang="en-ZA"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x 250L Portable water points</a:t>
                      </a:r>
                      <a:endParaRPr lang="en-ZA"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1.6-foot operated sanitizer machines and 25L sanitisers</a:t>
                      </a:r>
                      <a:endParaRPr lang="en-ZA"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x screening booths with shields</a:t>
                      </a:r>
                      <a:endParaRPr lang="en-ZA"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x Chemical toilets</a:t>
                      </a:r>
                      <a:endParaRPr lang="en-ZA"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x 5000L Water tanks</a:t>
                      </a:r>
                      <a:endParaRPr lang="en-ZA"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 x Waste bins</a:t>
                      </a:r>
                      <a:endParaRPr lang="en-ZA"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x Additional cleaners</a:t>
                      </a:r>
                      <a:endParaRPr lang="en-ZA"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574" marR="3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8757641"/>
                  </a:ext>
                </a:extLst>
              </a:tr>
            </a:tbl>
          </a:graphicData>
        </a:graphic>
      </p:graphicFrame>
    </p:spTree>
    <p:extLst>
      <p:ext uri="{BB962C8B-B14F-4D97-AF65-F5344CB8AC3E}">
        <p14:creationId xmlns:p14="http://schemas.microsoft.com/office/powerpoint/2010/main" val="34721340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420888"/>
            <a:ext cx="8680132" cy="1224136"/>
          </a:xfrm>
        </p:spPr>
        <p:style>
          <a:lnRef idx="2">
            <a:schemeClr val="accent1"/>
          </a:lnRef>
          <a:fillRef idx="1">
            <a:schemeClr val="lt1"/>
          </a:fillRef>
          <a:effectRef idx="0">
            <a:schemeClr val="accent1"/>
          </a:effectRef>
          <a:fontRef idx="minor">
            <a:schemeClr val="dk1"/>
          </a:fontRef>
        </p:style>
        <p:txBody>
          <a:bodyPr/>
          <a:lstStyle/>
          <a:p>
            <a:pPr marL="0" indent="0" algn="ctr">
              <a:lnSpc>
                <a:spcPct val="125000"/>
              </a:lnSpc>
              <a:spcBef>
                <a:spcPts val="0"/>
              </a:spcBef>
              <a:buNone/>
            </a:pPr>
            <a:endParaRPr lang="en-US" sz="2000" b="1" dirty="0" smtClean="0">
              <a:latin typeface="Gill Sans MT" panose="020B0502020104020203" pitchFamily="34" charset="0"/>
              <a:ea typeface="Cambria" panose="02040503050406030204" pitchFamily="18" charset="0"/>
            </a:endParaRPr>
          </a:p>
          <a:p>
            <a:pPr marL="0" indent="0" algn="ctr">
              <a:lnSpc>
                <a:spcPct val="125000"/>
              </a:lnSpc>
              <a:spcBef>
                <a:spcPts val="0"/>
              </a:spcBef>
              <a:buNone/>
            </a:pPr>
            <a:r>
              <a:rPr lang="en-US" sz="2000" b="1" dirty="0" smtClean="0">
                <a:latin typeface="Gill Sans MT" panose="020B0502020104020203" pitchFamily="34" charset="0"/>
                <a:ea typeface="Cambria" panose="02040503050406030204" pitchFamily="18" charset="0"/>
              </a:rPr>
              <a:t>PHASE 2: EXECUTION</a:t>
            </a:r>
            <a:endParaRPr lang="en-US" sz="2000" b="1" u="sng" dirty="0">
              <a:latin typeface="Gill Sans MT" panose="020B0502020104020203" pitchFamily="34" charset="0"/>
              <a:ea typeface="Cambria" panose="02040503050406030204" pitchFamily="18" charset="0"/>
            </a:endParaRPr>
          </a:p>
          <a:p>
            <a:pPr marL="0" indent="0" algn="ctr">
              <a:lnSpc>
                <a:spcPct val="125000"/>
              </a:lnSpc>
              <a:spcBef>
                <a:spcPts val="0"/>
              </a:spcBef>
              <a:buNone/>
            </a:pPr>
            <a:endParaRPr lang="en-US" sz="2000" b="1" dirty="0" smtClean="0">
              <a:latin typeface="Gill Sans MT" panose="020B0502020104020203" pitchFamily="34" charset="0"/>
              <a:ea typeface="Cambria" panose="02040503050406030204" pitchFamily="18" charset="0"/>
            </a:endParaRPr>
          </a:p>
          <a:p>
            <a:pPr algn="just"/>
            <a:endParaRPr lang="en-ZA" b="1" dirty="0"/>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6021288"/>
            <a:ext cx="864096" cy="736610"/>
          </a:xfrm>
          <a:prstGeom prst="rect">
            <a:avLst/>
          </a:prstGeom>
        </p:spPr>
      </p:pic>
      <p:sp>
        <p:nvSpPr>
          <p:cNvPr id="6" name="Rectangle 5"/>
          <p:cNvSpPr/>
          <p:nvPr/>
        </p:nvSpPr>
        <p:spPr>
          <a:xfrm>
            <a:off x="6183033" y="6309320"/>
            <a:ext cx="2951449" cy="307777"/>
          </a:xfrm>
          <a:prstGeom prst="rect">
            <a:avLst/>
          </a:prstGeom>
        </p:spPr>
        <p:txBody>
          <a:bodyPr wrap="none">
            <a:spAutoFit/>
          </a:bodyPr>
          <a:lstStyle/>
          <a:p>
            <a:r>
              <a:rPr lang="en-US" sz="1400" dirty="0">
                <a:solidFill>
                  <a:srgbClr val="008040"/>
                </a:solidFill>
              </a:rPr>
              <a:t>Secure </a:t>
            </a:r>
            <a:r>
              <a:rPr lang="en-US" sz="1400" b="1" dirty="0">
                <a:solidFill>
                  <a:srgbClr val="008040"/>
                </a:solidFill>
              </a:rPr>
              <a:t>Borders for Development</a:t>
            </a:r>
            <a:endParaRPr lang="en-US" sz="1400" dirty="0">
              <a:solidFill>
                <a:srgbClr val="008040"/>
              </a:solidFill>
            </a:endParaRPr>
          </a:p>
        </p:txBody>
      </p:sp>
      <p:cxnSp>
        <p:nvCxnSpPr>
          <p:cNvPr id="8" name="Straight Connector 7"/>
          <p:cNvCxnSpPr/>
          <p:nvPr/>
        </p:nvCxnSpPr>
        <p:spPr>
          <a:xfrm>
            <a:off x="107504" y="6021288"/>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pic>
        <p:nvPicPr>
          <p:cNvPr id="9" name="Picture 8" descr="BMA Logo_CMYK.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35896" y="188640"/>
            <a:ext cx="1559076" cy="1499138"/>
          </a:xfrm>
          <a:prstGeom prst="rect">
            <a:avLst/>
          </a:prstGeom>
        </p:spPr>
      </p:pic>
      <p:pic>
        <p:nvPicPr>
          <p:cNvPr id="10" name="Picture 9"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84368" y="4221088"/>
            <a:ext cx="977365" cy="941403"/>
          </a:xfrm>
          <a:prstGeom prst="rect">
            <a:avLst/>
          </a:prstGeom>
        </p:spPr>
      </p:pic>
      <p:sp>
        <p:nvSpPr>
          <p:cNvPr id="11" name="Slide Number Placeholder 1"/>
          <p:cNvSpPr txBox="1">
            <a:spLocks/>
          </p:cNvSpPr>
          <p:nvPr/>
        </p:nvSpPr>
        <p:spPr>
          <a:xfrm>
            <a:off x="3779912" y="6231708"/>
            <a:ext cx="1512168" cy="315771"/>
          </a:xfrm>
          <a:prstGeom prst="rect">
            <a:avLst/>
          </a:prstGeom>
          <a:noFill/>
          <a:ln>
            <a:solidFill>
              <a:schemeClr val="accent1"/>
            </a:solidFill>
          </a:ln>
        </p:spPr>
        <p:txBody>
          <a:bodyPr vert="horz" wrap="square" lIns="91440" tIns="45720" rIns="91440" bIns="45720" numCol="1" anchor="ctr"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tx1"/>
                </a:solidFill>
                <a:latin typeface="Arial"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l" eaLnBrk="1" hangingPunct="1">
              <a:defRPr/>
            </a:pPr>
            <a:r>
              <a:rPr lang="en-US" sz="1600" b="1" dirty="0" smtClean="0">
                <a:solidFill>
                  <a:schemeClr val="accent1">
                    <a:lumMod val="75000"/>
                  </a:schemeClr>
                </a:solidFill>
              </a:rPr>
              <a:t>Slide </a:t>
            </a:r>
            <a:r>
              <a:rPr lang="en-US" sz="1600" b="1" dirty="0" smtClean="0">
                <a:solidFill>
                  <a:schemeClr val="accent1">
                    <a:lumMod val="75000"/>
                  </a:schemeClr>
                </a:solidFill>
              </a:rPr>
              <a:t>23 </a:t>
            </a:r>
            <a:r>
              <a:rPr lang="en-US" sz="1600" b="1" dirty="0" smtClean="0">
                <a:solidFill>
                  <a:schemeClr val="accent1">
                    <a:lumMod val="75000"/>
                  </a:schemeClr>
                </a:solidFill>
              </a:rPr>
              <a:t>of </a:t>
            </a:r>
            <a:r>
              <a:rPr lang="en-US" sz="1600" b="1" dirty="0" smtClean="0">
                <a:solidFill>
                  <a:schemeClr val="accent1">
                    <a:lumMod val="75000"/>
                  </a:schemeClr>
                </a:solidFill>
              </a:rPr>
              <a:t>34</a:t>
            </a:r>
            <a:endParaRPr lang="en-US" sz="1600" b="1"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5D312F24-582A-4117-A0B2-A1DD2489FD11}" type="slidenum">
              <a:rPr lang="en-US" altLang="en-US" smtClean="0"/>
              <a:pPr/>
              <a:t>23</a:t>
            </a:fld>
            <a:endParaRPr lang="en-US" altLang="en-US" dirty="0"/>
          </a:p>
        </p:txBody>
      </p:sp>
    </p:spTree>
    <p:extLst>
      <p:ext uri="{BB962C8B-B14F-4D97-AF65-F5344CB8AC3E}">
        <p14:creationId xmlns:p14="http://schemas.microsoft.com/office/powerpoint/2010/main" val="29497926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899592" y="102237"/>
            <a:ext cx="7416824" cy="504056"/>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Gill Sans MT" panose="020B0502020104020203" pitchFamily="34" charset="0"/>
                <a:ea typeface="Cambria" panose="02040503050406030204" pitchFamily="18" charset="0"/>
              </a:rPr>
              <a:t>PHASE 2 THE EXECUTION PHASE</a:t>
            </a:r>
            <a:r>
              <a:rPr lang="en-US" sz="2400" b="1" i="1" dirty="0" smtClean="0">
                <a:solidFill>
                  <a:schemeClr val="bg1"/>
                </a:solidFill>
                <a:latin typeface="Gill Sans MT" panose="020B0502020104020203" pitchFamily="34" charset="0"/>
                <a:ea typeface="Cambria" panose="02040503050406030204" pitchFamily="18" charset="0"/>
              </a:rPr>
              <a:t> </a:t>
            </a:r>
            <a:endParaRPr lang="en-US" sz="2400" b="1" i="1" dirty="0">
              <a:solidFill>
                <a:schemeClr val="bg1"/>
              </a:solidFill>
              <a:latin typeface="Gill Sans MT" panose="020B0502020104020203" pitchFamily="34" charset="0"/>
              <a:ea typeface="Cambria" panose="02040503050406030204" pitchFamily="18" charset="0"/>
            </a:endParaRPr>
          </a:p>
        </p:txBody>
      </p:sp>
      <p:sp>
        <p:nvSpPr>
          <p:cNvPr id="3" name="Content Placeholder 2"/>
          <p:cNvSpPr>
            <a:spLocks noGrp="1"/>
          </p:cNvSpPr>
          <p:nvPr>
            <p:ph idx="1"/>
          </p:nvPr>
        </p:nvSpPr>
        <p:spPr>
          <a:xfrm>
            <a:off x="76757" y="790073"/>
            <a:ext cx="8928992" cy="5139280"/>
          </a:xfrm>
          <a:ln>
            <a:solidFill>
              <a:srgbClr val="FF0000"/>
            </a:solidFill>
          </a:ln>
        </p:spPr>
        <p:style>
          <a:lnRef idx="2">
            <a:schemeClr val="accent1"/>
          </a:lnRef>
          <a:fillRef idx="1">
            <a:schemeClr val="lt1"/>
          </a:fillRef>
          <a:effectRef idx="0">
            <a:schemeClr val="accent1"/>
          </a:effectRef>
          <a:fontRef idx="minor">
            <a:schemeClr val="dk1"/>
          </a:fontRef>
        </p:style>
        <p:txBody>
          <a:bodyPr/>
          <a:lstStyle/>
          <a:p>
            <a:pPr>
              <a:lnSpc>
                <a:spcPct val="125000"/>
              </a:lnSpc>
              <a:spcBef>
                <a:spcPts val="0"/>
              </a:spcBef>
            </a:pPr>
            <a:r>
              <a:rPr lang="en-US" sz="2400" b="1" dirty="0" smtClean="0"/>
              <a:t>The execution phase</a:t>
            </a:r>
            <a:r>
              <a:rPr lang="en-US" sz="2400" dirty="0" smtClean="0"/>
              <a:t> will start on </a:t>
            </a:r>
            <a:r>
              <a:rPr lang="en-US" sz="2400" b="1" dirty="0" smtClean="0"/>
              <a:t>7</a:t>
            </a:r>
            <a:r>
              <a:rPr lang="en-US" sz="2400" b="1" baseline="30000" dirty="0" smtClean="0"/>
              <a:t>th</a:t>
            </a:r>
            <a:r>
              <a:rPr lang="en-US" sz="2400" b="1" dirty="0" smtClean="0"/>
              <a:t> of December 2022 </a:t>
            </a:r>
            <a:r>
              <a:rPr lang="en-US" sz="2400" dirty="0" smtClean="0"/>
              <a:t>until the </a:t>
            </a:r>
            <a:r>
              <a:rPr lang="en-US" sz="2400" b="1" dirty="0" smtClean="0"/>
              <a:t>11</a:t>
            </a:r>
            <a:r>
              <a:rPr lang="en-US" sz="2400" b="1" baseline="30000" dirty="0" smtClean="0"/>
              <a:t>th</a:t>
            </a:r>
            <a:r>
              <a:rPr lang="en-US" sz="2400" b="1" dirty="0" smtClean="0"/>
              <a:t> of January 2023 </a:t>
            </a:r>
            <a:r>
              <a:rPr lang="en-US" sz="2400" dirty="0" smtClean="0"/>
              <a:t>and will include the following:</a:t>
            </a:r>
          </a:p>
          <a:p>
            <a:pPr lvl="1" algn="just">
              <a:lnSpc>
                <a:spcPct val="125000"/>
              </a:lnSpc>
              <a:spcBef>
                <a:spcPts val="0"/>
              </a:spcBef>
            </a:pPr>
            <a:r>
              <a:rPr lang="en-US" sz="2000" dirty="0" smtClean="0"/>
              <a:t>Daily operations as approved per the category of the port</a:t>
            </a:r>
          </a:p>
          <a:p>
            <a:pPr lvl="1" algn="just">
              <a:lnSpc>
                <a:spcPct val="125000"/>
              </a:lnSpc>
              <a:spcBef>
                <a:spcPts val="0"/>
              </a:spcBef>
            </a:pPr>
            <a:r>
              <a:rPr lang="en-US" sz="2000" dirty="0" smtClean="0"/>
              <a:t>Ensure the sound collaboration with all stakeholders charged with border control to include authorities of the neighboring country and in the borderline to coordinate functions with the SANDF, SARS and the SAPS.</a:t>
            </a:r>
          </a:p>
          <a:p>
            <a:pPr lvl="1" algn="just">
              <a:lnSpc>
                <a:spcPct val="125000"/>
              </a:lnSpc>
              <a:spcBef>
                <a:spcPts val="0"/>
              </a:spcBef>
            </a:pPr>
            <a:r>
              <a:rPr lang="en-US" sz="2000" dirty="0" smtClean="0"/>
              <a:t>Enforcement of Legislative and regulatory frameworks within the port of entry</a:t>
            </a:r>
          </a:p>
          <a:p>
            <a:pPr lvl="1" algn="just">
              <a:lnSpc>
                <a:spcPct val="125000"/>
              </a:lnSpc>
              <a:spcBef>
                <a:spcPts val="0"/>
              </a:spcBef>
            </a:pPr>
            <a:r>
              <a:rPr lang="en-US" sz="2000" dirty="0" smtClean="0"/>
              <a:t>Prevent and intercept all potential security threats including any corrupt activities.</a:t>
            </a:r>
          </a:p>
          <a:p>
            <a:pPr lvl="1" algn="just">
              <a:lnSpc>
                <a:spcPct val="125000"/>
              </a:lnSpc>
              <a:spcBef>
                <a:spcPts val="0"/>
              </a:spcBef>
            </a:pPr>
            <a:r>
              <a:rPr lang="en-US" sz="2000" dirty="0" smtClean="0"/>
              <a:t>Facilitate the legitimate movement of people and goods</a:t>
            </a:r>
          </a:p>
          <a:p>
            <a:pPr lvl="1" algn="just">
              <a:lnSpc>
                <a:spcPct val="125000"/>
              </a:lnSpc>
              <a:spcBef>
                <a:spcPts val="0"/>
              </a:spcBef>
            </a:pPr>
            <a:r>
              <a:rPr lang="en-US" sz="2000" dirty="0" smtClean="0"/>
              <a:t>Ensure that the port is without challenges of congestion by involving the counterparts.</a:t>
            </a:r>
          </a:p>
          <a:p>
            <a:pPr lvl="1">
              <a:lnSpc>
                <a:spcPct val="125000"/>
              </a:lnSpc>
              <a:spcBef>
                <a:spcPts val="0"/>
              </a:spcBef>
            </a:pPr>
            <a:endParaRPr lang="en-US" sz="2000" dirty="0" smtClean="0"/>
          </a:p>
          <a:p>
            <a:pPr marL="0" indent="0">
              <a:lnSpc>
                <a:spcPct val="125000"/>
              </a:lnSpc>
              <a:spcBef>
                <a:spcPts val="0"/>
              </a:spcBef>
              <a:buNone/>
            </a:pPr>
            <a:r>
              <a:rPr lang="en-US" sz="2400" dirty="0" smtClean="0"/>
              <a:t> </a:t>
            </a:r>
            <a:endParaRPr lang="en-US" sz="2400" b="1" i="1" dirty="0"/>
          </a:p>
        </p:txBody>
      </p:sp>
      <p:sp>
        <p:nvSpPr>
          <p:cNvPr id="2054" name="Slide Number Placeholder 1"/>
          <p:cNvSpPr>
            <a:spLocks noGrp="1"/>
          </p:cNvSpPr>
          <p:nvPr>
            <p:ph type="sldNum" sz="quarter" idx="12"/>
          </p:nvPr>
        </p:nvSpPr>
        <p:spPr>
          <a:xfrm>
            <a:off x="3923928" y="6425597"/>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smtClean="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24</a:t>
            </a:fld>
            <a:r>
              <a:rPr kumimoji="0" lang="en-US" sz="1600" b="1" i="0" u="none" strike="noStrike" kern="1200" cap="none" spc="0" normalizeH="0" baseline="0" noProof="0" dirty="0" smtClean="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34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6093296"/>
            <a:ext cx="792088" cy="664602"/>
          </a:xfrm>
          <a:prstGeom prst="rect">
            <a:avLst/>
          </a:prstGeom>
        </p:spPr>
      </p:pic>
      <p:sp>
        <p:nvSpPr>
          <p:cNvPr id="6" name="Rectangle 5"/>
          <p:cNvSpPr/>
          <p:nvPr/>
        </p:nvSpPr>
        <p:spPr>
          <a:xfrm>
            <a:off x="6671746" y="6263734"/>
            <a:ext cx="2364750" cy="261610"/>
          </a:xfrm>
          <a:prstGeom prst="rect">
            <a:avLst/>
          </a:prstGeom>
        </p:spPr>
        <p:txBody>
          <a:bodyPr wrap="square">
            <a:spAutoFit/>
          </a:bodyPr>
          <a:lstStyle/>
          <a:p>
            <a:r>
              <a:rPr lang="en-US" sz="1100" dirty="0">
                <a:solidFill>
                  <a:srgbClr val="008040"/>
                </a:solidFill>
              </a:rPr>
              <a:t>Secure </a:t>
            </a:r>
            <a:r>
              <a:rPr lang="en-US" sz="1100" b="1" dirty="0">
                <a:solidFill>
                  <a:srgbClr val="008040"/>
                </a:solidFill>
              </a:rPr>
              <a:t>Borders for Development</a:t>
            </a:r>
            <a:endParaRPr lang="en-US" sz="1100" dirty="0">
              <a:solidFill>
                <a:srgbClr val="008040"/>
              </a:solidFill>
            </a:endParaRPr>
          </a:p>
        </p:txBody>
      </p:sp>
      <p:cxnSp>
        <p:nvCxnSpPr>
          <p:cNvPr id="8" name="Straight Connector 7"/>
          <p:cNvCxnSpPr/>
          <p:nvPr/>
        </p:nvCxnSpPr>
        <p:spPr>
          <a:xfrm>
            <a:off x="62513" y="6079953"/>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041848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899592" y="102237"/>
            <a:ext cx="7416824" cy="504056"/>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Gill Sans MT" panose="020B0502020104020203" pitchFamily="34" charset="0"/>
                <a:ea typeface="Cambria" panose="02040503050406030204" pitchFamily="18" charset="0"/>
              </a:rPr>
              <a:t>EXECUTION PHASE </a:t>
            </a:r>
            <a:r>
              <a:rPr lang="en-US" sz="2400" b="1" dirty="0" err="1" smtClean="0">
                <a:solidFill>
                  <a:schemeClr val="bg1"/>
                </a:solidFill>
                <a:latin typeface="Gill Sans MT" panose="020B0502020104020203" pitchFamily="34" charset="0"/>
                <a:ea typeface="Cambria" panose="02040503050406030204" pitchFamily="18" charset="0"/>
              </a:rPr>
              <a:t>Cont</a:t>
            </a:r>
            <a:r>
              <a:rPr lang="en-US" sz="2400" b="1" dirty="0" smtClean="0">
                <a:solidFill>
                  <a:schemeClr val="bg1"/>
                </a:solidFill>
                <a:latin typeface="Gill Sans MT" panose="020B0502020104020203" pitchFamily="34" charset="0"/>
                <a:ea typeface="Cambria" panose="02040503050406030204" pitchFamily="18" charset="0"/>
              </a:rPr>
              <a:t>….</a:t>
            </a:r>
            <a:endParaRPr lang="en-US" sz="2400" b="1" dirty="0">
              <a:solidFill>
                <a:schemeClr val="bg1"/>
              </a:solidFill>
              <a:latin typeface="Gill Sans MT" panose="020B0502020104020203" pitchFamily="34" charset="0"/>
              <a:ea typeface="Cambria" panose="02040503050406030204" pitchFamily="18" charset="0"/>
            </a:endParaRPr>
          </a:p>
        </p:txBody>
      </p:sp>
      <p:sp>
        <p:nvSpPr>
          <p:cNvPr id="3" name="Content Placeholder 2"/>
          <p:cNvSpPr>
            <a:spLocks noGrp="1"/>
          </p:cNvSpPr>
          <p:nvPr>
            <p:ph idx="1"/>
          </p:nvPr>
        </p:nvSpPr>
        <p:spPr>
          <a:xfrm>
            <a:off x="107504" y="692696"/>
            <a:ext cx="8880114" cy="5220015"/>
          </a:xfrm>
          <a:ln>
            <a:solidFill>
              <a:srgbClr val="FF0000"/>
            </a:solidFill>
          </a:ln>
        </p:spPr>
        <p:style>
          <a:lnRef idx="2">
            <a:schemeClr val="accent1"/>
          </a:lnRef>
          <a:fillRef idx="1">
            <a:schemeClr val="lt1"/>
          </a:fillRef>
          <a:effectRef idx="0">
            <a:schemeClr val="accent1"/>
          </a:effectRef>
          <a:fontRef idx="minor">
            <a:schemeClr val="dk1"/>
          </a:fontRef>
        </p:style>
        <p:txBody>
          <a:bodyPr/>
          <a:lstStyle/>
          <a:p>
            <a:pPr marL="457200" lvl="1" indent="-279400" algn="just">
              <a:buNone/>
            </a:pPr>
            <a:r>
              <a:rPr lang="en-US" sz="2400" b="1" dirty="0" smtClean="0"/>
              <a:t>Factors Affecting Execution </a:t>
            </a:r>
          </a:p>
          <a:p>
            <a:pPr marL="623888" lvl="2" indent="-266700" algn="just"/>
            <a:r>
              <a:rPr lang="en-US" dirty="0" smtClean="0"/>
              <a:t>Managing of the </a:t>
            </a:r>
            <a:r>
              <a:rPr lang="en-US" b="1" dirty="0" smtClean="0"/>
              <a:t>corridors </a:t>
            </a:r>
            <a:r>
              <a:rPr lang="en-US" b="1" dirty="0" err="1" smtClean="0"/>
              <a:t>en</a:t>
            </a:r>
            <a:r>
              <a:rPr lang="en-US" b="1" dirty="0" smtClean="0"/>
              <a:t> route</a:t>
            </a:r>
            <a:r>
              <a:rPr lang="en-US" dirty="0" smtClean="0"/>
              <a:t> to the ports by enforcing the traffic regulations in conjunction with the traffic departments, the local police and the SANDF</a:t>
            </a:r>
          </a:p>
          <a:p>
            <a:pPr marL="623888" lvl="2" indent="-266700" algn="just"/>
            <a:r>
              <a:rPr lang="en-US" dirty="0" smtClean="0"/>
              <a:t> Managing of the </a:t>
            </a:r>
            <a:r>
              <a:rPr lang="en-US" b="1" dirty="0" smtClean="0"/>
              <a:t>traffic contingences</a:t>
            </a:r>
            <a:r>
              <a:rPr lang="en-US" dirty="0" smtClean="0"/>
              <a:t> for seamless traffic flow especially in the main commercial ports such as Beit Bridge, Lebombo and Maseru </a:t>
            </a:r>
            <a:r>
              <a:rPr lang="en-US" dirty="0" err="1" smtClean="0"/>
              <a:t>Brigde</a:t>
            </a:r>
            <a:endParaRPr lang="en-US" dirty="0" smtClean="0"/>
          </a:p>
          <a:p>
            <a:pPr marL="623888" lvl="2" indent="-266700" algn="just"/>
            <a:r>
              <a:rPr lang="en-US" dirty="0" smtClean="0"/>
              <a:t>Engage with all agencies responsible for traffic management and cross border movements</a:t>
            </a:r>
          </a:p>
          <a:p>
            <a:pPr marL="623888" lvl="2" indent="-266700" algn="just"/>
            <a:r>
              <a:rPr lang="en-US" dirty="0" smtClean="0"/>
              <a:t>Improved process flow by </a:t>
            </a:r>
            <a:r>
              <a:rPr lang="en-US" b="1" dirty="0" smtClean="0"/>
              <a:t>designating and segregation </a:t>
            </a:r>
            <a:r>
              <a:rPr lang="en-US" dirty="0" smtClean="0"/>
              <a:t>of </a:t>
            </a:r>
            <a:r>
              <a:rPr lang="en-US" dirty="0" smtClean="0"/>
              <a:t> </a:t>
            </a:r>
            <a:r>
              <a:rPr lang="en-US" dirty="0" smtClean="0"/>
              <a:t>vehicle flows </a:t>
            </a:r>
          </a:p>
          <a:p>
            <a:pPr marL="623888" lvl="2" indent="-266700" algn="just"/>
            <a:r>
              <a:rPr lang="en-US" dirty="0" smtClean="0"/>
              <a:t>Introducing of proper signage, barricades and </a:t>
            </a:r>
            <a:r>
              <a:rPr lang="en-US" dirty="0" smtClean="0"/>
              <a:t>marshals</a:t>
            </a:r>
            <a:endParaRPr lang="en-ZA" dirty="0"/>
          </a:p>
          <a:p>
            <a:pPr lvl="1" algn="just">
              <a:buFont typeface="Arial" panose="020B0604020202020204" pitchFamily="34" charset="0"/>
              <a:buChar char="•"/>
            </a:pPr>
            <a:endParaRPr lang="en-US" dirty="0" smtClean="0"/>
          </a:p>
          <a:p>
            <a:pPr lvl="1" algn="just">
              <a:buFont typeface="Arial" panose="020B0604020202020204" pitchFamily="34" charset="0"/>
              <a:buChar char="•"/>
            </a:pPr>
            <a:endParaRPr lang="en-ZA" dirty="0"/>
          </a:p>
        </p:txBody>
      </p:sp>
      <p:sp>
        <p:nvSpPr>
          <p:cNvPr id="2054" name="Slide Number Placeholder 1"/>
          <p:cNvSpPr>
            <a:spLocks noGrp="1"/>
          </p:cNvSpPr>
          <p:nvPr>
            <p:ph type="sldNum" sz="quarter" idx="12"/>
          </p:nvPr>
        </p:nvSpPr>
        <p:spPr>
          <a:xfrm>
            <a:off x="3923928" y="6425597"/>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smtClean="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25</a:t>
            </a:fld>
            <a:r>
              <a:rPr kumimoji="0" lang="en-US" sz="1600" b="1" i="0" u="none" strike="noStrike" kern="1200" cap="none" spc="0" normalizeH="0" baseline="0" noProof="0" dirty="0" smtClean="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34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6093296"/>
            <a:ext cx="792088" cy="664602"/>
          </a:xfrm>
          <a:prstGeom prst="rect">
            <a:avLst/>
          </a:prstGeom>
        </p:spPr>
      </p:pic>
      <p:sp>
        <p:nvSpPr>
          <p:cNvPr id="6" name="Rectangle 5"/>
          <p:cNvSpPr/>
          <p:nvPr/>
        </p:nvSpPr>
        <p:spPr>
          <a:xfrm>
            <a:off x="6671746" y="6263734"/>
            <a:ext cx="2364750" cy="261610"/>
          </a:xfrm>
          <a:prstGeom prst="rect">
            <a:avLst/>
          </a:prstGeom>
        </p:spPr>
        <p:txBody>
          <a:bodyPr wrap="square">
            <a:spAutoFit/>
          </a:bodyPr>
          <a:lstStyle/>
          <a:p>
            <a:r>
              <a:rPr lang="en-US" sz="1100" dirty="0">
                <a:solidFill>
                  <a:srgbClr val="008040"/>
                </a:solidFill>
              </a:rPr>
              <a:t>Secure </a:t>
            </a:r>
            <a:r>
              <a:rPr lang="en-US" sz="1100" b="1" dirty="0">
                <a:solidFill>
                  <a:srgbClr val="008040"/>
                </a:solidFill>
              </a:rPr>
              <a:t>Borders for Development</a:t>
            </a:r>
            <a:endParaRPr lang="en-US" sz="1100" dirty="0">
              <a:solidFill>
                <a:srgbClr val="008040"/>
              </a:solidFill>
            </a:endParaRPr>
          </a:p>
        </p:txBody>
      </p:sp>
      <p:cxnSp>
        <p:nvCxnSpPr>
          <p:cNvPr id="8" name="Straight Connector 7"/>
          <p:cNvCxnSpPr/>
          <p:nvPr/>
        </p:nvCxnSpPr>
        <p:spPr>
          <a:xfrm>
            <a:off x="62513" y="6079953"/>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687400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899592" y="102237"/>
            <a:ext cx="7416824" cy="504056"/>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Gill Sans MT" panose="020B0502020104020203" pitchFamily="34" charset="0"/>
                <a:ea typeface="Cambria" panose="02040503050406030204" pitchFamily="18" charset="0"/>
              </a:rPr>
              <a:t>EXECUTION PHASE factors affecting </a:t>
            </a:r>
            <a:r>
              <a:rPr lang="en-US" sz="2400" b="1" dirty="0" err="1" smtClean="0">
                <a:solidFill>
                  <a:schemeClr val="bg1"/>
                </a:solidFill>
                <a:latin typeface="Gill Sans MT" panose="020B0502020104020203" pitchFamily="34" charset="0"/>
                <a:ea typeface="Cambria" panose="02040503050406030204" pitchFamily="18" charset="0"/>
              </a:rPr>
              <a:t>Cont</a:t>
            </a:r>
            <a:r>
              <a:rPr lang="en-US" sz="2400" b="1" dirty="0" smtClean="0">
                <a:solidFill>
                  <a:schemeClr val="bg1"/>
                </a:solidFill>
                <a:latin typeface="Gill Sans MT" panose="020B0502020104020203" pitchFamily="34" charset="0"/>
                <a:ea typeface="Cambria" panose="02040503050406030204" pitchFamily="18" charset="0"/>
              </a:rPr>
              <a:t>…</a:t>
            </a:r>
            <a:endParaRPr lang="en-US" sz="2400" b="1" dirty="0">
              <a:solidFill>
                <a:schemeClr val="bg1"/>
              </a:solidFill>
              <a:latin typeface="Gill Sans MT" panose="020B0502020104020203" pitchFamily="34" charset="0"/>
              <a:ea typeface="Cambria" panose="02040503050406030204" pitchFamily="18" charset="0"/>
            </a:endParaRPr>
          </a:p>
        </p:txBody>
      </p:sp>
      <p:sp>
        <p:nvSpPr>
          <p:cNvPr id="3" name="Content Placeholder 2"/>
          <p:cNvSpPr>
            <a:spLocks noGrp="1"/>
          </p:cNvSpPr>
          <p:nvPr>
            <p:ph idx="1"/>
          </p:nvPr>
        </p:nvSpPr>
        <p:spPr>
          <a:xfrm>
            <a:off x="251520" y="790073"/>
            <a:ext cx="8736098" cy="5015191"/>
          </a:xfrm>
          <a:ln>
            <a:solidFill>
              <a:srgbClr val="FF0000"/>
            </a:solidFill>
          </a:ln>
        </p:spPr>
        <p:style>
          <a:lnRef idx="2">
            <a:schemeClr val="accent1"/>
          </a:lnRef>
          <a:fillRef idx="1">
            <a:schemeClr val="lt1"/>
          </a:fillRef>
          <a:effectRef idx="0">
            <a:schemeClr val="accent1"/>
          </a:effectRef>
          <a:fontRef idx="minor">
            <a:schemeClr val="dk1"/>
          </a:fontRef>
        </p:style>
        <p:txBody>
          <a:bodyPr/>
          <a:lstStyle/>
          <a:p>
            <a:pPr marL="357188" lvl="1" indent="-268288" algn="just">
              <a:buFont typeface="Arial" panose="020B0604020202020204" pitchFamily="34" charset="0"/>
              <a:buChar char="•"/>
            </a:pPr>
            <a:r>
              <a:rPr lang="en-US" dirty="0" smtClean="0"/>
              <a:t>Separation </a:t>
            </a:r>
            <a:r>
              <a:rPr lang="en-US" dirty="0" smtClean="0"/>
              <a:t>of incoming and outgoing passengers </a:t>
            </a:r>
          </a:p>
          <a:p>
            <a:pPr marL="357188" lvl="1" indent="-268288" algn="just">
              <a:buFont typeface="Arial" panose="020B0604020202020204" pitchFamily="34" charset="0"/>
              <a:buChar char="•"/>
            </a:pPr>
            <a:r>
              <a:rPr lang="en-US" b="1" dirty="0" smtClean="0"/>
              <a:t>Dedicated counters</a:t>
            </a:r>
            <a:r>
              <a:rPr lang="en-US" dirty="0" smtClean="0"/>
              <a:t> for certain travelers for example those from mines and </a:t>
            </a:r>
            <a:r>
              <a:rPr lang="en-US" b="1" dirty="0" smtClean="0"/>
              <a:t>contract workers</a:t>
            </a:r>
          </a:p>
          <a:p>
            <a:pPr marL="357188" lvl="1" indent="-268288" algn="just">
              <a:buFont typeface="Arial" panose="020B0604020202020204" pitchFamily="34" charset="0"/>
              <a:buChar char="•"/>
            </a:pPr>
            <a:r>
              <a:rPr lang="en-US" dirty="0" smtClean="0"/>
              <a:t>Conducting of the daily </a:t>
            </a:r>
            <a:r>
              <a:rPr lang="en-US" b="1" dirty="0" smtClean="0"/>
              <a:t>Joint </a:t>
            </a:r>
            <a:r>
              <a:rPr lang="en-US" b="1" dirty="0" smtClean="0"/>
              <a:t>Operations </a:t>
            </a:r>
            <a:r>
              <a:rPr lang="en-US" dirty="0" smtClean="0"/>
              <a:t>through the Venue Operational Centre (VOC)</a:t>
            </a:r>
            <a:r>
              <a:rPr lang="en-US" b="1" dirty="0" smtClean="0"/>
              <a:t> </a:t>
            </a:r>
            <a:r>
              <a:rPr lang="en-US" dirty="0" smtClean="0"/>
              <a:t>for </a:t>
            </a:r>
            <a:r>
              <a:rPr lang="en-US" dirty="0" smtClean="0"/>
              <a:t>efficient governance to monitor the implementation of the plan.</a:t>
            </a:r>
          </a:p>
          <a:p>
            <a:pPr marL="357188" lvl="1" indent="-268288" algn="just">
              <a:buFont typeface="Arial" panose="020B0604020202020204" pitchFamily="34" charset="0"/>
              <a:buChar char="•"/>
            </a:pPr>
            <a:r>
              <a:rPr lang="en-US" dirty="0" smtClean="0"/>
              <a:t>Ensure the support services on the ICT, for system management</a:t>
            </a:r>
          </a:p>
          <a:p>
            <a:pPr marL="357188" lvl="1" indent="-268288" algn="just">
              <a:buFont typeface="Arial" panose="020B0604020202020204" pitchFamily="34" charset="0"/>
              <a:buChar char="•"/>
            </a:pPr>
            <a:r>
              <a:rPr lang="en-US" dirty="0" smtClean="0"/>
              <a:t>Engage the </a:t>
            </a:r>
            <a:r>
              <a:rPr lang="en-US" b="1" dirty="0" smtClean="0"/>
              <a:t>trucking business</a:t>
            </a:r>
            <a:r>
              <a:rPr lang="en-US" dirty="0" smtClean="0"/>
              <a:t> on options to have lesser truck movement during peak hours.</a:t>
            </a:r>
            <a:endParaRPr lang="en-US" dirty="0"/>
          </a:p>
          <a:p>
            <a:pPr lvl="1" algn="just"/>
            <a:endParaRPr lang="en-US" dirty="0" smtClean="0"/>
          </a:p>
          <a:p>
            <a:pPr lvl="1" algn="just"/>
            <a:endParaRPr lang="en-US" dirty="0" smtClean="0"/>
          </a:p>
          <a:p>
            <a:pPr marL="0" indent="0" algn="just">
              <a:buNone/>
            </a:pPr>
            <a:endParaRPr lang="en-US" dirty="0" smtClean="0"/>
          </a:p>
          <a:p>
            <a:pPr lvl="1" algn="just"/>
            <a:endParaRPr lang="en-ZA" dirty="0"/>
          </a:p>
        </p:txBody>
      </p:sp>
      <p:sp>
        <p:nvSpPr>
          <p:cNvPr id="2054" name="Slide Number Placeholder 1"/>
          <p:cNvSpPr>
            <a:spLocks noGrp="1"/>
          </p:cNvSpPr>
          <p:nvPr>
            <p:ph type="sldNum" sz="quarter" idx="12"/>
          </p:nvPr>
        </p:nvSpPr>
        <p:spPr>
          <a:xfrm>
            <a:off x="3923928" y="6425597"/>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smtClean="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26</a:t>
            </a:fld>
            <a:r>
              <a:rPr kumimoji="0" lang="en-US" sz="1600" b="1" i="0" u="none" strike="noStrike" kern="1200" cap="none" spc="0" normalizeH="0" baseline="0" noProof="0" dirty="0" smtClean="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34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6093296"/>
            <a:ext cx="792088" cy="664602"/>
          </a:xfrm>
          <a:prstGeom prst="rect">
            <a:avLst/>
          </a:prstGeom>
        </p:spPr>
      </p:pic>
      <p:sp>
        <p:nvSpPr>
          <p:cNvPr id="6" name="Rectangle 5"/>
          <p:cNvSpPr/>
          <p:nvPr/>
        </p:nvSpPr>
        <p:spPr>
          <a:xfrm>
            <a:off x="6671746" y="6263734"/>
            <a:ext cx="2364750" cy="261610"/>
          </a:xfrm>
          <a:prstGeom prst="rect">
            <a:avLst/>
          </a:prstGeom>
        </p:spPr>
        <p:txBody>
          <a:bodyPr wrap="square">
            <a:spAutoFit/>
          </a:bodyPr>
          <a:lstStyle/>
          <a:p>
            <a:r>
              <a:rPr lang="en-US" sz="1100" dirty="0">
                <a:solidFill>
                  <a:srgbClr val="008040"/>
                </a:solidFill>
              </a:rPr>
              <a:t>Secure </a:t>
            </a:r>
            <a:r>
              <a:rPr lang="en-US" sz="1100" b="1" dirty="0">
                <a:solidFill>
                  <a:srgbClr val="008040"/>
                </a:solidFill>
              </a:rPr>
              <a:t>Borders for Development</a:t>
            </a:r>
            <a:endParaRPr lang="en-US" sz="1100" dirty="0">
              <a:solidFill>
                <a:srgbClr val="008040"/>
              </a:solidFill>
            </a:endParaRPr>
          </a:p>
        </p:txBody>
      </p:sp>
      <p:cxnSp>
        <p:nvCxnSpPr>
          <p:cNvPr id="8" name="Straight Connector 7"/>
          <p:cNvCxnSpPr/>
          <p:nvPr/>
        </p:nvCxnSpPr>
        <p:spPr>
          <a:xfrm>
            <a:off x="62513" y="6079953"/>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646597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971600" y="79241"/>
            <a:ext cx="7416824" cy="504056"/>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Gill Sans MT" panose="020B0502020104020203" pitchFamily="34" charset="0"/>
                <a:ea typeface="Cambria" panose="02040503050406030204" pitchFamily="18" charset="0"/>
              </a:rPr>
              <a:t>MEDIA AND COMMUNICATION PROTOCOL</a:t>
            </a:r>
            <a:endParaRPr lang="en-US" sz="2400" b="1" dirty="0">
              <a:solidFill>
                <a:schemeClr val="bg1"/>
              </a:solidFill>
              <a:latin typeface="Gill Sans MT" panose="020B0502020104020203" pitchFamily="34" charset="0"/>
              <a:ea typeface="Cambria" panose="02040503050406030204" pitchFamily="18" charset="0"/>
            </a:endParaRPr>
          </a:p>
        </p:txBody>
      </p:sp>
      <p:sp>
        <p:nvSpPr>
          <p:cNvPr id="3" name="Content Placeholder 2"/>
          <p:cNvSpPr>
            <a:spLocks noGrp="1"/>
          </p:cNvSpPr>
          <p:nvPr>
            <p:ph idx="1"/>
          </p:nvPr>
        </p:nvSpPr>
        <p:spPr>
          <a:xfrm>
            <a:off x="107504" y="714461"/>
            <a:ext cx="8928992" cy="5286945"/>
          </a:xfrm>
          <a:ln>
            <a:solidFill>
              <a:schemeClr val="bg1"/>
            </a:solidFill>
          </a:ln>
        </p:spPr>
        <p:style>
          <a:lnRef idx="2">
            <a:schemeClr val="accent1"/>
          </a:lnRef>
          <a:fillRef idx="1">
            <a:schemeClr val="lt1"/>
          </a:fillRef>
          <a:effectRef idx="0">
            <a:schemeClr val="accent1"/>
          </a:effectRef>
          <a:fontRef idx="minor">
            <a:schemeClr val="dk1"/>
          </a:fontRef>
        </p:style>
        <p:txBody>
          <a:bodyPr/>
          <a:lstStyle/>
          <a:p>
            <a:pPr marL="457200" lvl="1" indent="0" algn="just">
              <a:buNone/>
            </a:pPr>
            <a:endParaRPr lang="en-US" dirty="0" smtClean="0"/>
          </a:p>
          <a:p>
            <a:pPr marL="0" indent="0" algn="just">
              <a:buNone/>
            </a:pPr>
            <a:endParaRPr lang="en-US" dirty="0" smtClean="0"/>
          </a:p>
          <a:p>
            <a:pPr lvl="1" algn="just"/>
            <a:endParaRPr lang="en-ZA" dirty="0"/>
          </a:p>
        </p:txBody>
      </p:sp>
      <p:sp>
        <p:nvSpPr>
          <p:cNvPr id="2054" name="Slide Number Placeholder 1"/>
          <p:cNvSpPr>
            <a:spLocks noGrp="1"/>
          </p:cNvSpPr>
          <p:nvPr>
            <p:ph type="sldNum" sz="quarter" idx="12"/>
          </p:nvPr>
        </p:nvSpPr>
        <p:spPr>
          <a:xfrm>
            <a:off x="3923928" y="6425597"/>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smtClean="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27</a:t>
            </a:fld>
            <a:r>
              <a:rPr kumimoji="0" lang="en-US" sz="1600" b="1" i="0" u="none" strike="noStrike" kern="1200" cap="none" spc="0" normalizeH="0" baseline="0" noProof="0" dirty="0" smtClean="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34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6093296"/>
            <a:ext cx="792088" cy="664602"/>
          </a:xfrm>
          <a:prstGeom prst="rect">
            <a:avLst/>
          </a:prstGeom>
        </p:spPr>
      </p:pic>
      <p:sp>
        <p:nvSpPr>
          <p:cNvPr id="6" name="Rectangle 5"/>
          <p:cNvSpPr/>
          <p:nvPr/>
        </p:nvSpPr>
        <p:spPr>
          <a:xfrm>
            <a:off x="6671746" y="6263734"/>
            <a:ext cx="2364750" cy="261610"/>
          </a:xfrm>
          <a:prstGeom prst="rect">
            <a:avLst/>
          </a:prstGeom>
        </p:spPr>
        <p:txBody>
          <a:bodyPr wrap="square">
            <a:spAutoFit/>
          </a:bodyPr>
          <a:lstStyle/>
          <a:p>
            <a:r>
              <a:rPr lang="en-US" sz="1100" dirty="0">
                <a:solidFill>
                  <a:srgbClr val="008040"/>
                </a:solidFill>
              </a:rPr>
              <a:t>Secure </a:t>
            </a:r>
            <a:r>
              <a:rPr lang="en-US" sz="1100" b="1" dirty="0">
                <a:solidFill>
                  <a:srgbClr val="008040"/>
                </a:solidFill>
              </a:rPr>
              <a:t>Borders for Development</a:t>
            </a:r>
            <a:endParaRPr lang="en-US" sz="1100" dirty="0">
              <a:solidFill>
                <a:srgbClr val="008040"/>
              </a:solidFill>
            </a:endParaRPr>
          </a:p>
        </p:txBody>
      </p:sp>
      <p:cxnSp>
        <p:nvCxnSpPr>
          <p:cNvPr id="8" name="Straight Connector 7"/>
          <p:cNvCxnSpPr/>
          <p:nvPr/>
        </p:nvCxnSpPr>
        <p:spPr>
          <a:xfrm>
            <a:off x="62513" y="6079953"/>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pic>
        <p:nvPicPr>
          <p:cNvPr id="4" name="Picture 3"/>
          <p:cNvPicPr>
            <a:picLocks noChangeAspect="1"/>
          </p:cNvPicPr>
          <p:nvPr/>
        </p:nvPicPr>
        <p:blipFill>
          <a:blip r:embed="rId3"/>
          <a:stretch>
            <a:fillRect/>
          </a:stretch>
        </p:blipFill>
        <p:spPr>
          <a:xfrm>
            <a:off x="107504" y="767077"/>
            <a:ext cx="8784976" cy="5168861"/>
          </a:xfrm>
          <a:prstGeom prst="rect">
            <a:avLst/>
          </a:prstGeom>
          <a:ln>
            <a:solidFill>
              <a:srgbClr val="FF0000"/>
            </a:solidFill>
          </a:ln>
        </p:spPr>
      </p:pic>
    </p:spTree>
    <p:extLst>
      <p:ext uri="{BB962C8B-B14F-4D97-AF65-F5344CB8AC3E}">
        <p14:creationId xmlns:p14="http://schemas.microsoft.com/office/powerpoint/2010/main" val="35078967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992737" y="185969"/>
            <a:ext cx="7416824" cy="504056"/>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Gill Sans MT" panose="020B0502020104020203" pitchFamily="34" charset="0"/>
                <a:ea typeface="Cambria" panose="02040503050406030204" pitchFamily="18" charset="0"/>
              </a:rPr>
              <a:t>COMMAND AND CONTROL</a:t>
            </a:r>
            <a:endParaRPr lang="en-US" sz="2400" b="1" dirty="0">
              <a:solidFill>
                <a:schemeClr val="bg1"/>
              </a:solidFill>
              <a:latin typeface="Gill Sans MT" panose="020B0502020104020203" pitchFamily="34" charset="0"/>
              <a:ea typeface="Cambria" panose="02040503050406030204" pitchFamily="18" charset="0"/>
            </a:endParaRPr>
          </a:p>
        </p:txBody>
      </p:sp>
      <p:sp>
        <p:nvSpPr>
          <p:cNvPr id="3" name="Content Placeholder 2"/>
          <p:cNvSpPr>
            <a:spLocks noGrp="1"/>
          </p:cNvSpPr>
          <p:nvPr>
            <p:ph idx="1"/>
          </p:nvPr>
        </p:nvSpPr>
        <p:spPr>
          <a:xfrm>
            <a:off x="107503" y="873805"/>
            <a:ext cx="8884001" cy="4860505"/>
          </a:xfrm>
          <a:ln>
            <a:solidFill>
              <a:srgbClr val="FF0000"/>
            </a:solidFill>
          </a:ln>
        </p:spPr>
        <p:style>
          <a:lnRef idx="2">
            <a:schemeClr val="accent1"/>
          </a:lnRef>
          <a:fillRef idx="1">
            <a:schemeClr val="lt1"/>
          </a:fillRef>
          <a:effectRef idx="0">
            <a:schemeClr val="accent1"/>
          </a:effectRef>
          <a:fontRef idx="minor">
            <a:schemeClr val="dk1"/>
          </a:fontRef>
        </p:style>
        <p:txBody>
          <a:bodyPr/>
          <a:lstStyle/>
          <a:p>
            <a:pPr marL="446088" lvl="1" indent="-357188" algn="just">
              <a:buFont typeface="Arial" panose="020B0604020202020204" pitchFamily="34" charset="0"/>
              <a:buChar char="•"/>
            </a:pPr>
            <a:r>
              <a:rPr lang="en-US" dirty="0" smtClean="0"/>
              <a:t>Overall command and control of all border operations will remain with the Deputy Commissioner Operations on behalf of the Commissioner BMA</a:t>
            </a:r>
          </a:p>
          <a:p>
            <a:pPr marL="446088" lvl="1" indent="-357188" algn="just">
              <a:buFont typeface="Arial" panose="020B0604020202020204" pitchFamily="34" charset="0"/>
              <a:buChar char="•"/>
            </a:pPr>
            <a:r>
              <a:rPr lang="en-US" b="1" dirty="0" smtClean="0"/>
              <a:t>PORT Managers</a:t>
            </a:r>
            <a:r>
              <a:rPr lang="en-US" dirty="0" smtClean="0"/>
              <a:t> are responsible for the coordination of activities at the port of entry and segments of the borderline, such coordination should also be done in the cascading Provincial Joint Structures </a:t>
            </a:r>
          </a:p>
          <a:p>
            <a:pPr marL="446088" lvl="1" indent="-357188" algn="just">
              <a:buFont typeface="Arial" panose="020B0604020202020204" pitchFamily="34" charset="0"/>
              <a:buChar char="•"/>
            </a:pPr>
            <a:r>
              <a:rPr lang="en-US" dirty="0" smtClean="0"/>
              <a:t>Any intervention required by the departments not represented at the port committee, must be communicated via the </a:t>
            </a:r>
            <a:r>
              <a:rPr lang="en-US" b="1" dirty="0" smtClean="0"/>
              <a:t>NBMCC </a:t>
            </a:r>
            <a:endParaRPr lang="en-ZA" b="1" dirty="0"/>
          </a:p>
        </p:txBody>
      </p:sp>
      <p:sp>
        <p:nvSpPr>
          <p:cNvPr id="2054" name="Slide Number Placeholder 1"/>
          <p:cNvSpPr>
            <a:spLocks noGrp="1"/>
          </p:cNvSpPr>
          <p:nvPr>
            <p:ph type="sldNum" sz="quarter" idx="12"/>
          </p:nvPr>
        </p:nvSpPr>
        <p:spPr>
          <a:xfrm>
            <a:off x="3923928" y="6425597"/>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smtClean="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28</a:t>
            </a:fld>
            <a:r>
              <a:rPr kumimoji="0" lang="en-US" sz="1600" b="1" i="0" u="none" strike="noStrike" kern="1200" cap="none" spc="0" normalizeH="0" baseline="0" noProof="0" dirty="0" smtClean="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34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6093296"/>
            <a:ext cx="792088" cy="664602"/>
          </a:xfrm>
          <a:prstGeom prst="rect">
            <a:avLst/>
          </a:prstGeom>
        </p:spPr>
      </p:pic>
      <p:sp>
        <p:nvSpPr>
          <p:cNvPr id="6" name="Rectangle 5"/>
          <p:cNvSpPr/>
          <p:nvPr/>
        </p:nvSpPr>
        <p:spPr>
          <a:xfrm>
            <a:off x="6671746" y="6263734"/>
            <a:ext cx="2364750" cy="261610"/>
          </a:xfrm>
          <a:prstGeom prst="rect">
            <a:avLst/>
          </a:prstGeom>
        </p:spPr>
        <p:txBody>
          <a:bodyPr wrap="square">
            <a:spAutoFit/>
          </a:bodyPr>
          <a:lstStyle/>
          <a:p>
            <a:r>
              <a:rPr lang="en-US" sz="1100" dirty="0">
                <a:solidFill>
                  <a:srgbClr val="008040"/>
                </a:solidFill>
              </a:rPr>
              <a:t>Secure </a:t>
            </a:r>
            <a:r>
              <a:rPr lang="en-US" sz="1100" b="1" dirty="0">
                <a:solidFill>
                  <a:srgbClr val="008040"/>
                </a:solidFill>
              </a:rPr>
              <a:t>Borders for Development</a:t>
            </a:r>
            <a:endParaRPr lang="en-US" sz="1100" dirty="0">
              <a:solidFill>
                <a:srgbClr val="008040"/>
              </a:solidFill>
            </a:endParaRPr>
          </a:p>
        </p:txBody>
      </p:sp>
      <p:cxnSp>
        <p:nvCxnSpPr>
          <p:cNvPr id="8" name="Straight Connector 7"/>
          <p:cNvCxnSpPr/>
          <p:nvPr/>
        </p:nvCxnSpPr>
        <p:spPr>
          <a:xfrm>
            <a:off x="62513" y="6079953"/>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265507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863588" y="105832"/>
            <a:ext cx="7416824" cy="504056"/>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Gill Sans MT" panose="020B0502020104020203" pitchFamily="34" charset="0"/>
                <a:ea typeface="Cambria" panose="02040503050406030204" pitchFamily="18" charset="0"/>
              </a:rPr>
              <a:t>ESCALATION PROTOCOL</a:t>
            </a:r>
            <a:endParaRPr lang="en-US" sz="2400" b="1" dirty="0">
              <a:solidFill>
                <a:schemeClr val="bg1"/>
              </a:solidFill>
              <a:latin typeface="Gill Sans MT" panose="020B0502020104020203" pitchFamily="34" charset="0"/>
              <a:ea typeface="Cambria" panose="02040503050406030204" pitchFamily="18" charset="0"/>
            </a:endParaRPr>
          </a:p>
        </p:txBody>
      </p:sp>
      <p:sp>
        <p:nvSpPr>
          <p:cNvPr id="3" name="Content Placeholder 2"/>
          <p:cNvSpPr>
            <a:spLocks noGrp="1"/>
          </p:cNvSpPr>
          <p:nvPr>
            <p:ph idx="1"/>
          </p:nvPr>
        </p:nvSpPr>
        <p:spPr>
          <a:xfrm>
            <a:off x="107504" y="714461"/>
            <a:ext cx="8928992" cy="5286945"/>
          </a:xfrm>
          <a:ln>
            <a:solidFill>
              <a:schemeClr val="bg1"/>
            </a:solidFill>
          </a:ln>
        </p:spPr>
        <p:style>
          <a:lnRef idx="2">
            <a:schemeClr val="accent1"/>
          </a:lnRef>
          <a:fillRef idx="1">
            <a:schemeClr val="lt1"/>
          </a:fillRef>
          <a:effectRef idx="0">
            <a:schemeClr val="accent1"/>
          </a:effectRef>
          <a:fontRef idx="minor">
            <a:schemeClr val="dk1"/>
          </a:fontRef>
        </p:style>
        <p:txBody>
          <a:bodyPr/>
          <a:lstStyle/>
          <a:p>
            <a:pPr marL="457200" lvl="1" indent="0" algn="just">
              <a:buNone/>
            </a:pPr>
            <a:endParaRPr lang="en-US" dirty="0" smtClean="0"/>
          </a:p>
          <a:p>
            <a:pPr lvl="1" algn="just"/>
            <a:endParaRPr lang="en-US" dirty="0" smtClean="0"/>
          </a:p>
          <a:p>
            <a:pPr marL="0" indent="0" algn="just">
              <a:buNone/>
            </a:pPr>
            <a:endParaRPr lang="en-US" dirty="0" smtClean="0"/>
          </a:p>
          <a:p>
            <a:pPr lvl="1" algn="just"/>
            <a:endParaRPr lang="en-ZA" dirty="0"/>
          </a:p>
        </p:txBody>
      </p:sp>
      <p:sp>
        <p:nvSpPr>
          <p:cNvPr id="2054" name="Slide Number Placeholder 1"/>
          <p:cNvSpPr>
            <a:spLocks noGrp="1"/>
          </p:cNvSpPr>
          <p:nvPr>
            <p:ph type="sldNum" sz="quarter" idx="12"/>
          </p:nvPr>
        </p:nvSpPr>
        <p:spPr>
          <a:xfrm>
            <a:off x="3923928" y="6425597"/>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smtClean="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29</a:t>
            </a:fld>
            <a:r>
              <a:rPr kumimoji="0" lang="en-US" sz="1600" b="1" i="0" u="none" strike="noStrike" kern="1200" cap="none" spc="0" normalizeH="0" baseline="0" noProof="0" dirty="0" smtClean="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34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6093296"/>
            <a:ext cx="792088" cy="664602"/>
          </a:xfrm>
          <a:prstGeom prst="rect">
            <a:avLst/>
          </a:prstGeom>
        </p:spPr>
      </p:pic>
      <p:sp>
        <p:nvSpPr>
          <p:cNvPr id="6" name="Rectangle 5"/>
          <p:cNvSpPr/>
          <p:nvPr/>
        </p:nvSpPr>
        <p:spPr>
          <a:xfrm>
            <a:off x="6671746" y="6263734"/>
            <a:ext cx="2364750" cy="261610"/>
          </a:xfrm>
          <a:prstGeom prst="rect">
            <a:avLst/>
          </a:prstGeom>
        </p:spPr>
        <p:txBody>
          <a:bodyPr wrap="square">
            <a:spAutoFit/>
          </a:bodyPr>
          <a:lstStyle/>
          <a:p>
            <a:r>
              <a:rPr lang="en-US" sz="1100" dirty="0">
                <a:solidFill>
                  <a:srgbClr val="008040"/>
                </a:solidFill>
              </a:rPr>
              <a:t>Secure </a:t>
            </a:r>
            <a:r>
              <a:rPr lang="en-US" sz="1100" b="1" dirty="0">
                <a:solidFill>
                  <a:srgbClr val="008040"/>
                </a:solidFill>
              </a:rPr>
              <a:t>Borders for Development</a:t>
            </a:r>
            <a:endParaRPr lang="en-US" sz="1100" dirty="0">
              <a:solidFill>
                <a:srgbClr val="008040"/>
              </a:solidFill>
            </a:endParaRPr>
          </a:p>
        </p:txBody>
      </p:sp>
      <p:cxnSp>
        <p:nvCxnSpPr>
          <p:cNvPr id="8" name="Straight Connector 7"/>
          <p:cNvCxnSpPr/>
          <p:nvPr/>
        </p:nvCxnSpPr>
        <p:spPr>
          <a:xfrm>
            <a:off x="62513" y="6079953"/>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sp>
        <p:nvSpPr>
          <p:cNvPr id="5" name="Rectangle 2"/>
          <p:cNvSpPr>
            <a:spLocks noChangeArrowheads="1"/>
          </p:cNvSpPr>
          <p:nvPr/>
        </p:nvSpPr>
        <p:spPr bwMode="auto">
          <a:xfrm>
            <a:off x="251520" y="771669"/>
            <a:ext cx="8424936" cy="5170646"/>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just"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n-US" altLang="en-US" sz="2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To streamline and ensuring proper operational management and information flow from the POE to the NBMCC, BMA and supporting government structures.</a:t>
            </a:r>
          </a:p>
          <a:p>
            <a:pPr marL="342900" marR="0" lvl="0" indent="-342900" algn="just" defTabSz="914400" rtl="0" eaLnBrk="0" fontAlgn="base" latinLnBrk="0" hangingPunct="0">
              <a:lnSpc>
                <a:spcPct val="100000"/>
              </a:lnSpc>
              <a:spcBef>
                <a:spcPct val="0"/>
              </a:spcBef>
              <a:spcAft>
                <a:spcPct val="0"/>
              </a:spcAft>
              <a:buClrTx/>
              <a:buSzTx/>
              <a:buFont typeface="Wingdings" panose="05000000000000000000" pitchFamily="2" charset="2"/>
              <a:buChar char="§"/>
              <a:tabLst/>
            </a:pPr>
            <a:endParaRPr lang="en-US" altLang="en-US" sz="2400" dirty="0">
              <a:ea typeface="Times New Roman" panose="02020603050405020304" pitchFamily="18" charset="0"/>
              <a:cs typeface="Arial" panose="020B0604020202020204" pitchFamily="34" charset="0"/>
            </a:endParaRPr>
          </a:p>
          <a:p>
            <a:pPr marL="342900" marR="0" lvl="0" indent="-342900" algn="just"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n-US" altLang="en-US" sz="2400" b="0" i="0" u="none" strike="noStrike" cap="none" normalizeH="0" baseline="0" dirty="0" smtClean="0">
                <a:ln>
                  <a:noFill/>
                </a:ln>
                <a:solidFill>
                  <a:srgbClr val="000000"/>
                </a:solidFill>
                <a:effectLst/>
                <a:ea typeface="Times New Roman" panose="02020603050405020304" pitchFamily="18" charset="0"/>
                <a:cs typeface="Arial" panose="020B0604020202020204" pitchFamily="34" charset="0"/>
              </a:rPr>
              <a:t>It is imperative that individual departments are responsive to matters related to their respective mandates. This will ensure that operations management across the spectrum is seamless and services are delivered efficiently and effectively. </a:t>
            </a:r>
          </a:p>
          <a:p>
            <a:pPr marL="342900" marR="0" lvl="0" indent="-342900" algn="just" defTabSz="914400" rtl="0" eaLnBrk="0" fontAlgn="base" latinLnBrk="0" hangingPunct="0">
              <a:lnSpc>
                <a:spcPct val="100000"/>
              </a:lnSpc>
              <a:spcBef>
                <a:spcPct val="0"/>
              </a:spcBef>
              <a:spcAft>
                <a:spcPct val="0"/>
              </a:spcAft>
              <a:buClrTx/>
              <a:buSzTx/>
              <a:buFont typeface="Wingdings" panose="05000000000000000000" pitchFamily="2" charset="2"/>
              <a:buChar char="§"/>
              <a:tabLst/>
            </a:pPr>
            <a:endParaRPr kumimoji="0" lang="en-US" altLang="en-US" sz="2400" b="0" i="0" u="none" strike="noStrike" cap="none" normalizeH="0" baseline="0" dirty="0" smtClean="0">
              <a:ln>
                <a:noFill/>
              </a:ln>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endParaRPr>
          </a:p>
          <a:p>
            <a:pPr marL="342900" marR="0" lvl="0" indent="-342900" algn="just"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n-US" altLang="en-US" sz="2400" b="0" i="0" u="none" strike="noStrike" cap="none" normalizeH="0" baseline="0" dirty="0" smtClean="0">
                <a:ln>
                  <a:noFill/>
                </a:ln>
                <a:solidFill>
                  <a:srgbClr val="000000"/>
                </a:solidFill>
                <a:effectLst/>
                <a:ea typeface="Times New Roman" panose="02020603050405020304" pitchFamily="18" charset="0"/>
                <a:cs typeface="Arial" panose="020B0604020202020204" pitchFamily="34" charset="0"/>
              </a:rPr>
              <a:t>The escalating protocol is in line with the recognized and approved structures to manage the border environment as illustrated below: </a:t>
            </a:r>
            <a:endParaRPr kumimoji="0" lang="en-US" altLang="en-US" sz="2400" b="0" i="0" u="none" strike="noStrike" cap="none" normalizeH="0" baseline="0" dirty="0" smtClean="0">
              <a:ln>
                <a:noFill/>
              </a:ln>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58265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863588" y="188325"/>
            <a:ext cx="7416824" cy="540061"/>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Gill Sans MT" panose="020B0502020104020203" pitchFamily="34" charset="0"/>
                <a:ea typeface="Cambria" panose="02040503050406030204" pitchFamily="18" charset="0"/>
              </a:rPr>
              <a:t>CONTENTS OF THE PRESENTATION</a:t>
            </a:r>
            <a:endParaRPr lang="en-US" sz="2400" i="1" dirty="0">
              <a:solidFill>
                <a:schemeClr val="bg1"/>
              </a:solidFill>
              <a:latin typeface="Gill Sans MT" panose="020B0502020104020203" pitchFamily="34" charset="0"/>
              <a:ea typeface="Cambria" panose="02040503050406030204" pitchFamily="18" charset="0"/>
            </a:endParaRPr>
          </a:p>
        </p:txBody>
      </p:sp>
      <p:sp>
        <p:nvSpPr>
          <p:cNvPr id="3" name="Content Placeholder 2"/>
          <p:cNvSpPr>
            <a:spLocks noGrp="1"/>
          </p:cNvSpPr>
          <p:nvPr>
            <p:ph idx="1"/>
          </p:nvPr>
        </p:nvSpPr>
        <p:spPr>
          <a:xfrm>
            <a:off x="179512" y="836712"/>
            <a:ext cx="8712968" cy="5040560"/>
          </a:xfrm>
          <a:ln>
            <a:solidFill>
              <a:srgbClr val="FF0000"/>
            </a:solidFill>
          </a:ln>
        </p:spPr>
        <p:style>
          <a:lnRef idx="2">
            <a:schemeClr val="accent1"/>
          </a:lnRef>
          <a:fillRef idx="1">
            <a:schemeClr val="lt1"/>
          </a:fillRef>
          <a:effectRef idx="0">
            <a:schemeClr val="accent1"/>
          </a:effectRef>
          <a:fontRef idx="minor">
            <a:schemeClr val="dk1"/>
          </a:fontRef>
        </p:style>
        <p:txBody>
          <a:bodyPr anchor="ctr"/>
          <a:lstStyle/>
          <a:p>
            <a:pPr marL="0" indent="0">
              <a:lnSpc>
                <a:spcPct val="125000"/>
              </a:lnSpc>
              <a:spcBef>
                <a:spcPts val="0"/>
              </a:spcBef>
              <a:buNone/>
            </a:pPr>
            <a:endParaRPr lang="en-US" sz="2000" dirty="0" smtClean="0">
              <a:latin typeface="Gill Sans MT" panose="020B0502020104020203" pitchFamily="34" charset="0"/>
              <a:ea typeface="Cambria" panose="02040503050406030204" pitchFamily="18" charset="0"/>
            </a:endParaRPr>
          </a:p>
          <a:p>
            <a:pPr marL="0" indent="0">
              <a:lnSpc>
                <a:spcPct val="125000"/>
              </a:lnSpc>
              <a:spcBef>
                <a:spcPts val="0"/>
              </a:spcBef>
              <a:buNone/>
            </a:pPr>
            <a:endParaRPr lang="en-US" sz="2000" b="1" dirty="0" smtClean="0">
              <a:latin typeface="Calibri" panose="020F0502020204030204" pitchFamily="34" charset="0"/>
              <a:ea typeface="Cambria" panose="02040503050406030204" pitchFamily="18" charset="0"/>
              <a:cs typeface="Calibri" panose="020F0502020204030204" pitchFamily="34" charset="0"/>
            </a:endParaRPr>
          </a:p>
          <a:p>
            <a:pPr>
              <a:lnSpc>
                <a:spcPct val="125000"/>
              </a:lnSpc>
              <a:spcBef>
                <a:spcPts val="0"/>
              </a:spcBef>
              <a:buFont typeface="Wingdings" panose="05000000000000000000" pitchFamily="2" charset="2"/>
              <a:buChar char="q"/>
            </a:pPr>
            <a:r>
              <a:rPr lang="en-US" sz="2000" b="1" dirty="0" smtClean="0">
                <a:latin typeface="Calibri" panose="020F0502020204030204" pitchFamily="34" charset="0"/>
                <a:ea typeface="Cambria" panose="02040503050406030204" pitchFamily="18" charset="0"/>
                <a:cs typeface="Calibri" panose="020F0502020204030204" pitchFamily="34" charset="0"/>
              </a:rPr>
              <a:t>KEY PRINCIPLES FOR THE OPERATIONAL PLANNING</a:t>
            </a:r>
          </a:p>
          <a:p>
            <a:pPr>
              <a:lnSpc>
                <a:spcPct val="125000"/>
              </a:lnSpc>
              <a:spcBef>
                <a:spcPts val="0"/>
              </a:spcBef>
              <a:buFont typeface="Wingdings" panose="05000000000000000000" pitchFamily="2" charset="2"/>
              <a:buChar char="q"/>
            </a:pPr>
            <a:endParaRPr lang="en-US" sz="2000" b="1" dirty="0" smtClean="0">
              <a:latin typeface="Calibri" panose="020F0502020204030204" pitchFamily="34" charset="0"/>
              <a:ea typeface="Cambria" panose="02040503050406030204" pitchFamily="18" charset="0"/>
              <a:cs typeface="Calibri" panose="020F0502020204030204" pitchFamily="34" charset="0"/>
            </a:endParaRPr>
          </a:p>
          <a:p>
            <a:pPr>
              <a:lnSpc>
                <a:spcPct val="125000"/>
              </a:lnSpc>
              <a:spcBef>
                <a:spcPts val="0"/>
              </a:spcBef>
              <a:buFont typeface="Wingdings" panose="05000000000000000000" pitchFamily="2" charset="2"/>
              <a:buChar char="q"/>
            </a:pPr>
            <a:r>
              <a:rPr lang="en-US" sz="2000" b="1" dirty="0" smtClean="0">
                <a:latin typeface="Calibri" panose="020F0502020204030204" pitchFamily="34" charset="0"/>
                <a:ea typeface="Cambria" panose="02040503050406030204" pitchFamily="18" charset="0"/>
                <a:cs typeface="Calibri" panose="020F0502020204030204" pitchFamily="34" charset="0"/>
              </a:rPr>
              <a:t>OPERATIONAL CONCEPT</a:t>
            </a:r>
          </a:p>
          <a:p>
            <a:pPr>
              <a:lnSpc>
                <a:spcPct val="125000"/>
              </a:lnSpc>
              <a:spcBef>
                <a:spcPts val="0"/>
              </a:spcBef>
              <a:buFont typeface="Wingdings" panose="05000000000000000000" pitchFamily="2" charset="2"/>
              <a:buChar char="q"/>
            </a:pPr>
            <a:endParaRPr lang="en-US" sz="2000" dirty="0" smtClean="0">
              <a:latin typeface="Gill Sans MT" panose="020B0502020104020203" pitchFamily="34" charset="0"/>
              <a:ea typeface="Cambria" panose="02040503050406030204" pitchFamily="18" charset="0"/>
            </a:endParaRPr>
          </a:p>
          <a:p>
            <a:pPr>
              <a:lnSpc>
                <a:spcPct val="125000"/>
              </a:lnSpc>
              <a:spcBef>
                <a:spcPts val="0"/>
              </a:spcBef>
              <a:buFont typeface="Wingdings" panose="05000000000000000000" pitchFamily="2" charset="2"/>
              <a:buChar char="q"/>
            </a:pPr>
            <a:r>
              <a:rPr lang="en-US" sz="2000" b="1" dirty="0" smtClean="0">
                <a:latin typeface="Calibri" panose="020F0502020204030204" pitchFamily="34" charset="0"/>
                <a:ea typeface="Cambria" panose="02040503050406030204" pitchFamily="18" charset="0"/>
                <a:cs typeface="Calibri" panose="020F0502020204030204" pitchFamily="34" charset="0"/>
              </a:rPr>
              <a:t>THREAT &amp; RISK ASSESSMENT</a:t>
            </a:r>
            <a:endParaRPr lang="en-US" sz="2000" b="1" dirty="0">
              <a:latin typeface="Calibri" panose="020F0502020204030204" pitchFamily="34" charset="0"/>
              <a:ea typeface="Cambria" panose="02040503050406030204" pitchFamily="18" charset="0"/>
              <a:cs typeface="Calibri" panose="020F0502020204030204" pitchFamily="34" charset="0"/>
            </a:endParaRPr>
          </a:p>
          <a:p>
            <a:pPr marL="0">
              <a:lnSpc>
                <a:spcPct val="125000"/>
              </a:lnSpc>
              <a:spcBef>
                <a:spcPts val="0"/>
              </a:spcBef>
              <a:buFont typeface="Wingdings" panose="05000000000000000000" pitchFamily="2" charset="2"/>
              <a:buChar char="§"/>
            </a:pPr>
            <a:endParaRPr lang="en-US" sz="2000" b="1" dirty="0" smtClean="0">
              <a:latin typeface="Calibri" panose="020F0502020204030204" pitchFamily="34" charset="0"/>
              <a:ea typeface="Cambria" panose="02040503050406030204" pitchFamily="18" charset="0"/>
              <a:cs typeface="Calibri" panose="020F0502020204030204" pitchFamily="34" charset="0"/>
            </a:endParaRPr>
          </a:p>
          <a:p>
            <a:pPr indent="14288" defTabSz="896938">
              <a:lnSpc>
                <a:spcPct val="125000"/>
              </a:lnSpc>
              <a:spcBef>
                <a:spcPts val="0"/>
              </a:spcBef>
              <a:buFont typeface="Wingdings" panose="05000000000000000000" pitchFamily="2" charset="2"/>
              <a:buChar char="§"/>
            </a:pPr>
            <a:r>
              <a:rPr lang="en-US" sz="2000" b="1" dirty="0" smtClean="0">
                <a:latin typeface="Calibri" panose="020F0502020204030204" pitchFamily="34" charset="0"/>
                <a:ea typeface="Cambria" panose="02040503050406030204" pitchFamily="18" charset="0"/>
                <a:cs typeface="Calibri" panose="020F0502020204030204" pitchFamily="34" charset="0"/>
              </a:rPr>
              <a:t> PHASE 1: PLANNING </a:t>
            </a:r>
            <a:r>
              <a:rPr lang="en-US" sz="2000" i="1" dirty="0" smtClean="0">
                <a:latin typeface="Calibri" panose="020F0502020204030204" pitchFamily="34" charset="0"/>
                <a:ea typeface="Cambria" panose="02040503050406030204" pitchFamily="18" charset="0"/>
                <a:cs typeface="Calibri" panose="020F0502020204030204" pitchFamily="34" charset="0"/>
              </a:rPr>
              <a:t>(1 OCTOBER - 6 DECEMBER 2022)</a:t>
            </a:r>
            <a:endParaRPr lang="en-US" sz="2000" i="1" dirty="0" smtClean="0">
              <a:latin typeface="Calibri" panose="020F0502020204030204" pitchFamily="34" charset="0"/>
              <a:ea typeface="Cambria" panose="02040503050406030204" pitchFamily="18" charset="0"/>
              <a:cs typeface="Calibri" panose="020F0502020204030204" pitchFamily="34" charset="0"/>
            </a:endParaRPr>
          </a:p>
          <a:p>
            <a:pPr indent="14288" defTabSz="896938">
              <a:lnSpc>
                <a:spcPct val="125000"/>
              </a:lnSpc>
              <a:spcBef>
                <a:spcPts val="0"/>
              </a:spcBef>
              <a:buFont typeface="Wingdings" panose="05000000000000000000" pitchFamily="2" charset="2"/>
              <a:buChar char="§"/>
            </a:pPr>
            <a:endParaRPr lang="en-US" sz="2000" b="1" dirty="0" smtClean="0">
              <a:latin typeface="Calibri" panose="020F0502020204030204" pitchFamily="34" charset="0"/>
              <a:ea typeface="Cambria" panose="02040503050406030204" pitchFamily="18" charset="0"/>
              <a:cs typeface="Calibri" panose="020F0502020204030204" pitchFamily="34" charset="0"/>
            </a:endParaRPr>
          </a:p>
          <a:p>
            <a:pPr indent="14288" defTabSz="896938">
              <a:lnSpc>
                <a:spcPct val="125000"/>
              </a:lnSpc>
              <a:spcBef>
                <a:spcPts val="0"/>
              </a:spcBef>
              <a:buFont typeface="Wingdings" panose="05000000000000000000" pitchFamily="2" charset="2"/>
              <a:buChar char="§"/>
            </a:pPr>
            <a:r>
              <a:rPr lang="en-US" sz="2000" b="1" dirty="0" smtClean="0">
                <a:latin typeface="Calibri" panose="020F0502020204030204" pitchFamily="34" charset="0"/>
                <a:ea typeface="Cambria" panose="02040503050406030204" pitchFamily="18" charset="0"/>
                <a:cs typeface="Calibri" panose="020F0502020204030204" pitchFamily="34" charset="0"/>
              </a:rPr>
              <a:t> PHASE 2: EXECUTION </a:t>
            </a:r>
            <a:r>
              <a:rPr lang="en-US" sz="2000" i="1" dirty="0" smtClean="0">
                <a:latin typeface="Calibri" panose="020F0502020204030204" pitchFamily="34" charset="0"/>
                <a:ea typeface="Cambria" panose="02040503050406030204" pitchFamily="18" charset="0"/>
                <a:cs typeface="Calibri" panose="020F0502020204030204" pitchFamily="34" charset="0"/>
              </a:rPr>
              <a:t>(7 DECEMBER – 11 JANUARY 2023) </a:t>
            </a:r>
            <a:endParaRPr lang="en-US" sz="2000" i="1" dirty="0">
              <a:latin typeface="Calibri" panose="020F0502020204030204" pitchFamily="34" charset="0"/>
              <a:ea typeface="Cambria" panose="02040503050406030204" pitchFamily="18" charset="0"/>
              <a:cs typeface="Calibri" panose="020F0502020204030204" pitchFamily="34" charset="0"/>
            </a:endParaRPr>
          </a:p>
          <a:p>
            <a:pPr indent="14288" defTabSz="896938">
              <a:lnSpc>
                <a:spcPct val="125000"/>
              </a:lnSpc>
              <a:spcBef>
                <a:spcPts val="0"/>
              </a:spcBef>
              <a:buFont typeface="Wingdings" panose="05000000000000000000" pitchFamily="2" charset="2"/>
              <a:buChar char="§"/>
            </a:pPr>
            <a:endParaRPr lang="en-US" sz="2000" b="1" dirty="0" smtClean="0">
              <a:latin typeface="Calibri" panose="020F0502020204030204" pitchFamily="34" charset="0"/>
              <a:ea typeface="Cambria" panose="02040503050406030204" pitchFamily="18" charset="0"/>
              <a:cs typeface="Calibri" panose="020F0502020204030204" pitchFamily="34" charset="0"/>
            </a:endParaRPr>
          </a:p>
          <a:p>
            <a:pPr indent="14288" defTabSz="896938">
              <a:lnSpc>
                <a:spcPct val="125000"/>
              </a:lnSpc>
              <a:spcBef>
                <a:spcPts val="0"/>
              </a:spcBef>
              <a:buFont typeface="Wingdings" panose="05000000000000000000" pitchFamily="2" charset="2"/>
              <a:buChar char="§"/>
            </a:pPr>
            <a:r>
              <a:rPr lang="en-US" sz="2000" b="1" dirty="0" smtClean="0">
                <a:latin typeface="Calibri" panose="020F0502020204030204" pitchFamily="34" charset="0"/>
                <a:ea typeface="Cambria" panose="02040503050406030204" pitchFamily="18" charset="0"/>
                <a:cs typeface="Calibri" panose="020F0502020204030204" pitchFamily="34" charset="0"/>
              </a:rPr>
              <a:t> PHASE 3: DEMOBILIZATION </a:t>
            </a:r>
            <a:r>
              <a:rPr lang="en-US" sz="2000" i="1" dirty="0" smtClean="0">
                <a:latin typeface="Calibri" panose="020F0502020204030204" pitchFamily="34" charset="0"/>
                <a:ea typeface="Cambria" panose="02040503050406030204" pitchFamily="18" charset="0"/>
                <a:cs typeface="Calibri" panose="020F0502020204030204" pitchFamily="34" charset="0"/>
              </a:rPr>
              <a:t>(12 JANUARY 2023)</a:t>
            </a:r>
            <a:endParaRPr lang="en-US" sz="2000" i="1" dirty="0" smtClean="0">
              <a:latin typeface="Calibri" panose="020F0502020204030204" pitchFamily="34" charset="0"/>
              <a:ea typeface="Cambria" panose="02040503050406030204" pitchFamily="18" charset="0"/>
              <a:cs typeface="Calibri" panose="020F0502020204030204" pitchFamily="34" charset="0"/>
            </a:endParaRPr>
          </a:p>
          <a:p>
            <a:pPr marL="0" indent="0">
              <a:lnSpc>
                <a:spcPct val="125000"/>
              </a:lnSpc>
              <a:spcBef>
                <a:spcPts val="0"/>
              </a:spcBef>
              <a:buNone/>
            </a:pPr>
            <a:endParaRPr lang="en-US" sz="2000" b="1" dirty="0" smtClean="0">
              <a:latin typeface="Calibri" panose="020F0502020204030204" pitchFamily="34" charset="0"/>
              <a:ea typeface="Cambria" panose="02040503050406030204" pitchFamily="18" charset="0"/>
              <a:cs typeface="Calibri" panose="020F0502020204030204" pitchFamily="34" charset="0"/>
            </a:endParaRPr>
          </a:p>
          <a:p>
            <a:pPr marL="0" indent="0">
              <a:lnSpc>
                <a:spcPct val="125000"/>
              </a:lnSpc>
              <a:spcBef>
                <a:spcPts val="0"/>
              </a:spcBef>
              <a:buNone/>
            </a:pPr>
            <a:r>
              <a:rPr lang="en-US" sz="2000" b="1" dirty="0" smtClean="0">
                <a:latin typeface="Calibri" panose="020F0502020204030204" pitchFamily="34" charset="0"/>
                <a:ea typeface="Cambria" panose="02040503050406030204" pitchFamily="18" charset="0"/>
                <a:cs typeface="Calibri" panose="020F0502020204030204" pitchFamily="34" charset="0"/>
              </a:rPr>
              <a:t>RECOMMENDATION</a:t>
            </a:r>
            <a:endParaRPr lang="en-US" sz="2000" b="1" dirty="0"/>
          </a:p>
          <a:p>
            <a:pPr marL="0" algn="just">
              <a:lnSpc>
                <a:spcPct val="125000"/>
              </a:lnSpc>
            </a:pPr>
            <a:endParaRPr lang="en-ZA" dirty="0"/>
          </a:p>
        </p:txBody>
      </p:sp>
      <p:sp>
        <p:nvSpPr>
          <p:cNvPr id="2054" name="Slide Number Placeholder 1"/>
          <p:cNvSpPr>
            <a:spLocks noGrp="1"/>
          </p:cNvSpPr>
          <p:nvPr>
            <p:ph type="sldNum" sz="quarter" idx="12"/>
          </p:nvPr>
        </p:nvSpPr>
        <p:spPr>
          <a:xfrm>
            <a:off x="3815916" y="6240631"/>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smtClean="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a:t>
            </a:fld>
            <a:r>
              <a:rPr kumimoji="0" lang="en-US" sz="1600" b="1" i="0" u="none" strike="noStrike" kern="1200" cap="none" spc="0" normalizeH="0" baseline="0" noProof="0" dirty="0" smtClean="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34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6038385"/>
            <a:ext cx="864096" cy="819615"/>
          </a:xfrm>
          <a:prstGeom prst="rect">
            <a:avLst/>
          </a:prstGeom>
        </p:spPr>
      </p:pic>
      <p:sp>
        <p:nvSpPr>
          <p:cNvPr id="6" name="Rectangle 5"/>
          <p:cNvSpPr/>
          <p:nvPr/>
        </p:nvSpPr>
        <p:spPr>
          <a:xfrm>
            <a:off x="6599738" y="6425597"/>
            <a:ext cx="2364750" cy="261610"/>
          </a:xfrm>
          <a:prstGeom prst="rect">
            <a:avLst/>
          </a:prstGeom>
        </p:spPr>
        <p:txBody>
          <a:bodyPr wrap="none">
            <a:spAutoFit/>
          </a:bodyPr>
          <a:lstStyle/>
          <a:p>
            <a:r>
              <a:rPr lang="en-US" sz="1100" dirty="0">
                <a:solidFill>
                  <a:srgbClr val="008040"/>
                </a:solidFill>
              </a:rPr>
              <a:t>Secure </a:t>
            </a:r>
            <a:r>
              <a:rPr lang="en-US" sz="1100" b="1" dirty="0">
                <a:solidFill>
                  <a:srgbClr val="008040"/>
                </a:solidFill>
              </a:rPr>
              <a:t>Borders for Development</a:t>
            </a:r>
            <a:endParaRPr lang="en-US" sz="1100" dirty="0">
              <a:solidFill>
                <a:srgbClr val="008040"/>
              </a:solidFill>
            </a:endParaRPr>
          </a:p>
        </p:txBody>
      </p:sp>
      <p:cxnSp>
        <p:nvCxnSpPr>
          <p:cNvPr id="8" name="Straight Connector 7"/>
          <p:cNvCxnSpPr/>
          <p:nvPr/>
        </p:nvCxnSpPr>
        <p:spPr>
          <a:xfrm>
            <a:off x="107504" y="6021288"/>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879505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971600" y="79241"/>
            <a:ext cx="7416824" cy="504056"/>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Gill Sans MT" panose="020B0502020104020203" pitchFamily="34" charset="0"/>
                <a:ea typeface="Cambria" panose="02040503050406030204" pitchFamily="18" charset="0"/>
              </a:rPr>
              <a:t>ESCALATION PROTOCOL CONT…</a:t>
            </a:r>
            <a:endParaRPr lang="en-US" sz="2400" b="1" dirty="0">
              <a:solidFill>
                <a:schemeClr val="bg1"/>
              </a:solidFill>
              <a:latin typeface="Gill Sans MT" panose="020B0502020104020203" pitchFamily="34" charset="0"/>
              <a:ea typeface="Cambria" panose="02040503050406030204" pitchFamily="18" charset="0"/>
            </a:endParaRPr>
          </a:p>
        </p:txBody>
      </p:sp>
      <p:sp>
        <p:nvSpPr>
          <p:cNvPr id="3" name="Content Placeholder 2"/>
          <p:cNvSpPr>
            <a:spLocks noGrp="1"/>
          </p:cNvSpPr>
          <p:nvPr>
            <p:ph idx="1"/>
          </p:nvPr>
        </p:nvSpPr>
        <p:spPr>
          <a:xfrm>
            <a:off x="107504" y="714461"/>
            <a:ext cx="8928992" cy="5286945"/>
          </a:xfrm>
          <a:ln>
            <a:solidFill>
              <a:schemeClr val="bg1"/>
            </a:solidFill>
          </a:ln>
        </p:spPr>
        <p:style>
          <a:lnRef idx="2">
            <a:schemeClr val="accent1"/>
          </a:lnRef>
          <a:fillRef idx="1">
            <a:schemeClr val="lt1"/>
          </a:fillRef>
          <a:effectRef idx="0">
            <a:schemeClr val="accent1"/>
          </a:effectRef>
          <a:fontRef idx="minor">
            <a:schemeClr val="dk1"/>
          </a:fontRef>
        </p:style>
        <p:txBody>
          <a:bodyPr/>
          <a:lstStyle/>
          <a:p>
            <a:pPr marL="0" indent="0">
              <a:lnSpc>
                <a:spcPct val="125000"/>
              </a:lnSpc>
              <a:spcBef>
                <a:spcPts val="0"/>
              </a:spcBef>
              <a:buNone/>
            </a:pPr>
            <a:endParaRPr lang="en-US" sz="2400" b="1" i="1" dirty="0"/>
          </a:p>
          <a:p>
            <a:pPr lvl="1" algn="just"/>
            <a:endParaRPr lang="en-US" sz="2400" dirty="0"/>
          </a:p>
          <a:p>
            <a:pPr lvl="1" algn="just"/>
            <a:endParaRPr lang="en-US" dirty="0" smtClean="0"/>
          </a:p>
          <a:p>
            <a:pPr lvl="1" algn="just"/>
            <a:endParaRPr lang="en-US" dirty="0" smtClean="0"/>
          </a:p>
          <a:p>
            <a:pPr marL="0" indent="0" algn="just">
              <a:buNone/>
            </a:pPr>
            <a:endParaRPr lang="en-US" dirty="0" smtClean="0"/>
          </a:p>
          <a:p>
            <a:pPr lvl="1" algn="just"/>
            <a:endParaRPr lang="en-ZA" dirty="0"/>
          </a:p>
        </p:txBody>
      </p:sp>
      <p:sp>
        <p:nvSpPr>
          <p:cNvPr id="2054" name="Slide Number Placeholder 1"/>
          <p:cNvSpPr>
            <a:spLocks noGrp="1"/>
          </p:cNvSpPr>
          <p:nvPr>
            <p:ph type="sldNum" sz="quarter" idx="12"/>
          </p:nvPr>
        </p:nvSpPr>
        <p:spPr>
          <a:xfrm>
            <a:off x="3923928" y="6425597"/>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smtClean="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30</a:t>
            </a:fld>
            <a:r>
              <a:rPr kumimoji="0" lang="en-US" sz="1600" b="1" i="0" u="none" strike="noStrike" kern="1200" cap="none" spc="0" normalizeH="0" baseline="0" noProof="0" dirty="0" smtClean="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34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6093296"/>
            <a:ext cx="792088" cy="664602"/>
          </a:xfrm>
          <a:prstGeom prst="rect">
            <a:avLst/>
          </a:prstGeom>
        </p:spPr>
      </p:pic>
      <p:sp>
        <p:nvSpPr>
          <p:cNvPr id="6" name="Rectangle 5"/>
          <p:cNvSpPr/>
          <p:nvPr/>
        </p:nvSpPr>
        <p:spPr>
          <a:xfrm>
            <a:off x="6671746" y="6263734"/>
            <a:ext cx="2364750" cy="261610"/>
          </a:xfrm>
          <a:prstGeom prst="rect">
            <a:avLst/>
          </a:prstGeom>
        </p:spPr>
        <p:txBody>
          <a:bodyPr wrap="square">
            <a:spAutoFit/>
          </a:bodyPr>
          <a:lstStyle/>
          <a:p>
            <a:r>
              <a:rPr lang="en-US" sz="1100" dirty="0">
                <a:solidFill>
                  <a:srgbClr val="008040"/>
                </a:solidFill>
              </a:rPr>
              <a:t>Secure </a:t>
            </a:r>
            <a:r>
              <a:rPr lang="en-US" sz="1100" b="1" dirty="0">
                <a:solidFill>
                  <a:srgbClr val="008040"/>
                </a:solidFill>
              </a:rPr>
              <a:t>Borders for Development</a:t>
            </a:r>
            <a:endParaRPr lang="en-US" sz="1100" dirty="0">
              <a:solidFill>
                <a:srgbClr val="008040"/>
              </a:solidFill>
            </a:endParaRPr>
          </a:p>
        </p:txBody>
      </p:sp>
      <p:cxnSp>
        <p:nvCxnSpPr>
          <p:cNvPr id="8" name="Straight Connector 7"/>
          <p:cNvCxnSpPr/>
          <p:nvPr/>
        </p:nvCxnSpPr>
        <p:spPr>
          <a:xfrm>
            <a:off x="62513" y="6079953"/>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pic>
        <p:nvPicPr>
          <p:cNvPr id="9" name="Picture 8" descr="NDP 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4368" y="4514853"/>
            <a:ext cx="1121381" cy="1080120"/>
          </a:xfrm>
          <a:prstGeom prst="rect">
            <a:avLst/>
          </a:prstGeom>
        </p:spPr>
      </p:pic>
      <p:pic>
        <p:nvPicPr>
          <p:cNvPr id="1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141" y="635914"/>
            <a:ext cx="8811993" cy="5260258"/>
          </a:xfrm>
          <a:prstGeom prst="rect">
            <a:avLst/>
          </a:prstGeom>
          <a:noFill/>
          <a:ln>
            <a:solidFill>
              <a:srgbClr val="FF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08540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420888"/>
            <a:ext cx="8680132" cy="1224136"/>
          </a:xfrm>
        </p:spPr>
        <p:style>
          <a:lnRef idx="2">
            <a:schemeClr val="accent1"/>
          </a:lnRef>
          <a:fillRef idx="1">
            <a:schemeClr val="lt1"/>
          </a:fillRef>
          <a:effectRef idx="0">
            <a:schemeClr val="accent1"/>
          </a:effectRef>
          <a:fontRef idx="minor">
            <a:schemeClr val="dk1"/>
          </a:fontRef>
        </p:style>
        <p:txBody>
          <a:bodyPr/>
          <a:lstStyle/>
          <a:p>
            <a:pPr marL="0" indent="0" algn="ctr">
              <a:lnSpc>
                <a:spcPct val="125000"/>
              </a:lnSpc>
              <a:spcBef>
                <a:spcPts val="0"/>
              </a:spcBef>
              <a:buNone/>
            </a:pPr>
            <a:endParaRPr lang="en-US" sz="2000" b="1" dirty="0" smtClean="0">
              <a:latin typeface="Gill Sans MT" panose="020B0502020104020203" pitchFamily="34" charset="0"/>
              <a:ea typeface="Cambria" panose="02040503050406030204" pitchFamily="18" charset="0"/>
            </a:endParaRPr>
          </a:p>
          <a:p>
            <a:pPr marL="0" indent="0" algn="ctr">
              <a:lnSpc>
                <a:spcPct val="125000"/>
              </a:lnSpc>
              <a:spcBef>
                <a:spcPts val="0"/>
              </a:spcBef>
              <a:buNone/>
            </a:pPr>
            <a:r>
              <a:rPr lang="en-US" sz="2000" b="1" dirty="0" smtClean="0">
                <a:latin typeface="Gill Sans MT" panose="020B0502020104020203" pitchFamily="34" charset="0"/>
                <a:ea typeface="Cambria" panose="02040503050406030204" pitchFamily="18" charset="0"/>
              </a:rPr>
              <a:t>PHASE 3: DEMOBILIZATION</a:t>
            </a:r>
            <a:endParaRPr lang="en-US" sz="2000" b="1" u="sng" dirty="0">
              <a:latin typeface="Gill Sans MT" panose="020B0502020104020203" pitchFamily="34" charset="0"/>
              <a:ea typeface="Cambria" panose="02040503050406030204" pitchFamily="18" charset="0"/>
            </a:endParaRPr>
          </a:p>
          <a:p>
            <a:pPr marL="0" indent="0" algn="ctr">
              <a:lnSpc>
                <a:spcPct val="125000"/>
              </a:lnSpc>
              <a:spcBef>
                <a:spcPts val="0"/>
              </a:spcBef>
              <a:buNone/>
            </a:pPr>
            <a:endParaRPr lang="en-US" sz="2000" b="1" dirty="0" smtClean="0">
              <a:latin typeface="Gill Sans MT" panose="020B0502020104020203" pitchFamily="34" charset="0"/>
              <a:ea typeface="Cambria" panose="02040503050406030204" pitchFamily="18" charset="0"/>
            </a:endParaRPr>
          </a:p>
          <a:p>
            <a:pPr algn="just"/>
            <a:endParaRPr lang="en-ZA" b="1" dirty="0"/>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6021288"/>
            <a:ext cx="864096" cy="736610"/>
          </a:xfrm>
          <a:prstGeom prst="rect">
            <a:avLst/>
          </a:prstGeom>
        </p:spPr>
      </p:pic>
      <p:sp>
        <p:nvSpPr>
          <p:cNvPr id="6" name="Rectangle 5"/>
          <p:cNvSpPr/>
          <p:nvPr/>
        </p:nvSpPr>
        <p:spPr>
          <a:xfrm>
            <a:off x="6183033" y="6309320"/>
            <a:ext cx="2951449" cy="307777"/>
          </a:xfrm>
          <a:prstGeom prst="rect">
            <a:avLst/>
          </a:prstGeom>
        </p:spPr>
        <p:txBody>
          <a:bodyPr wrap="none">
            <a:spAutoFit/>
          </a:bodyPr>
          <a:lstStyle/>
          <a:p>
            <a:r>
              <a:rPr lang="en-US" sz="1400" dirty="0">
                <a:solidFill>
                  <a:srgbClr val="008040"/>
                </a:solidFill>
              </a:rPr>
              <a:t>Secure </a:t>
            </a:r>
            <a:r>
              <a:rPr lang="en-US" sz="1400" b="1" dirty="0">
                <a:solidFill>
                  <a:srgbClr val="008040"/>
                </a:solidFill>
              </a:rPr>
              <a:t>Borders for Development</a:t>
            </a:r>
            <a:endParaRPr lang="en-US" sz="1400" dirty="0">
              <a:solidFill>
                <a:srgbClr val="008040"/>
              </a:solidFill>
            </a:endParaRPr>
          </a:p>
        </p:txBody>
      </p:sp>
      <p:cxnSp>
        <p:nvCxnSpPr>
          <p:cNvPr id="8" name="Straight Connector 7"/>
          <p:cNvCxnSpPr/>
          <p:nvPr/>
        </p:nvCxnSpPr>
        <p:spPr>
          <a:xfrm>
            <a:off x="107504" y="6021288"/>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pic>
        <p:nvPicPr>
          <p:cNvPr id="9" name="Picture 8" descr="BMA Logo_CMYK.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35896" y="188640"/>
            <a:ext cx="1559076" cy="1499138"/>
          </a:xfrm>
          <a:prstGeom prst="rect">
            <a:avLst/>
          </a:prstGeom>
        </p:spPr>
      </p:pic>
      <p:pic>
        <p:nvPicPr>
          <p:cNvPr id="10" name="Picture 9"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84368" y="4221088"/>
            <a:ext cx="977365" cy="941403"/>
          </a:xfrm>
          <a:prstGeom prst="rect">
            <a:avLst/>
          </a:prstGeom>
        </p:spPr>
      </p:pic>
      <p:sp>
        <p:nvSpPr>
          <p:cNvPr id="11" name="Slide Number Placeholder 1"/>
          <p:cNvSpPr txBox="1">
            <a:spLocks/>
          </p:cNvSpPr>
          <p:nvPr/>
        </p:nvSpPr>
        <p:spPr>
          <a:xfrm>
            <a:off x="3779912" y="6231708"/>
            <a:ext cx="1512168" cy="315771"/>
          </a:xfrm>
          <a:prstGeom prst="rect">
            <a:avLst/>
          </a:prstGeom>
          <a:noFill/>
          <a:ln>
            <a:solidFill>
              <a:schemeClr val="accent1"/>
            </a:solidFill>
          </a:ln>
        </p:spPr>
        <p:txBody>
          <a:bodyPr vert="horz" wrap="square" lIns="91440" tIns="45720" rIns="91440" bIns="45720" numCol="1" anchor="ctr"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tx1"/>
                </a:solidFill>
                <a:latin typeface="Arial"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l" eaLnBrk="1" hangingPunct="1">
              <a:defRPr/>
            </a:pPr>
            <a:r>
              <a:rPr lang="en-US" sz="1600" b="1" dirty="0" smtClean="0">
                <a:solidFill>
                  <a:schemeClr val="accent1">
                    <a:lumMod val="75000"/>
                  </a:schemeClr>
                </a:solidFill>
              </a:rPr>
              <a:t>Slide </a:t>
            </a:r>
            <a:r>
              <a:rPr lang="en-US" sz="1600" b="1" dirty="0" smtClean="0">
                <a:solidFill>
                  <a:schemeClr val="accent1">
                    <a:lumMod val="75000"/>
                  </a:schemeClr>
                </a:solidFill>
              </a:rPr>
              <a:t>31 </a:t>
            </a:r>
            <a:r>
              <a:rPr lang="en-US" sz="1600" b="1" dirty="0" smtClean="0">
                <a:solidFill>
                  <a:schemeClr val="accent1">
                    <a:lumMod val="75000"/>
                  </a:schemeClr>
                </a:solidFill>
              </a:rPr>
              <a:t>of </a:t>
            </a:r>
            <a:r>
              <a:rPr lang="en-US" sz="1600" b="1" dirty="0" smtClean="0">
                <a:solidFill>
                  <a:schemeClr val="accent1">
                    <a:lumMod val="75000"/>
                  </a:schemeClr>
                </a:solidFill>
              </a:rPr>
              <a:t>34</a:t>
            </a:r>
            <a:endParaRPr lang="en-US" sz="1600" b="1"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5D312F24-582A-4117-A0B2-A1DD2489FD11}" type="slidenum">
              <a:rPr lang="en-US" altLang="en-US" smtClean="0"/>
              <a:pPr/>
              <a:t>31</a:t>
            </a:fld>
            <a:endParaRPr lang="en-US" altLang="en-US" dirty="0"/>
          </a:p>
        </p:txBody>
      </p:sp>
    </p:spTree>
    <p:extLst>
      <p:ext uri="{BB962C8B-B14F-4D97-AF65-F5344CB8AC3E}">
        <p14:creationId xmlns:p14="http://schemas.microsoft.com/office/powerpoint/2010/main" val="18894911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611560" y="79240"/>
            <a:ext cx="7848872" cy="901488"/>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Gill Sans MT" panose="020B0502020104020203" pitchFamily="34" charset="0"/>
                <a:ea typeface="Cambria" panose="02040503050406030204" pitchFamily="18" charset="0"/>
              </a:rPr>
              <a:t>PHASE 3- WITHDRAWAL OF STAFF &amp; WRAPPING UP OF OPERATIONS</a:t>
            </a:r>
            <a:endParaRPr lang="en-US" sz="2400" b="1" dirty="0">
              <a:solidFill>
                <a:schemeClr val="bg1"/>
              </a:solidFill>
              <a:latin typeface="Gill Sans MT" panose="020B0502020104020203" pitchFamily="34" charset="0"/>
              <a:ea typeface="Cambria" panose="02040503050406030204" pitchFamily="18" charset="0"/>
            </a:endParaRPr>
          </a:p>
        </p:txBody>
      </p:sp>
      <p:sp>
        <p:nvSpPr>
          <p:cNvPr id="3" name="Content Placeholder 2"/>
          <p:cNvSpPr>
            <a:spLocks noGrp="1"/>
          </p:cNvSpPr>
          <p:nvPr>
            <p:ph idx="1"/>
          </p:nvPr>
        </p:nvSpPr>
        <p:spPr>
          <a:xfrm>
            <a:off x="107504" y="1164508"/>
            <a:ext cx="8928992" cy="4496740"/>
          </a:xfrm>
          <a:ln>
            <a:solidFill>
              <a:srgbClr val="FF0000"/>
            </a:solidFill>
          </a:ln>
        </p:spPr>
        <p:style>
          <a:lnRef idx="2">
            <a:schemeClr val="accent1"/>
          </a:lnRef>
          <a:fillRef idx="1">
            <a:schemeClr val="lt1"/>
          </a:fillRef>
          <a:effectRef idx="0">
            <a:schemeClr val="accent1"/>
          </a:effectRef>
          <a:fontRef idx="minor">
            <a:schemeClr val="dk1"/>
          </a:fontRef>
        </p:style>
        <p:txBody>
          <a:bodyPr/>
          <a:lstStyle/>
          <a:p>
            <a:pPr marL="0" indent="0" algn="just">
              <a:buNone/>
            </a:pPr>
            <a:r>
              <a:rPr lang="en-US" sz="2800" b="1" dirty="0" smtClean="0"/>
              <a:t>Demobilization </a:t>
            </a:r>
            <a:r>
              <a:rPr lang="en-US" sz="2800" b="1" dirty="0" smtClean="0"/>
              <a:t>&amp; </a:t>
            </a:r>
            <a:r>
              <a:rPr lang="en-US" sz="2800" b="1" dirty="0" smtClean="0"/>
              <a:t>withdrawal</a:t>
            </a:r>
          </a:p>
          <a:p>
            <a:pPr marL="0" indent="0" algn="just">
              <a:buNone/>
            </a:pPr>
            <a:endParaRPr lang="en-US" sz="2800" b="1" dirty="0" smtClean="0"/>
          </a:p>
          <a:p>
            <a:pPr algn="just"/>
            <a:r>
              <a:rPr lang="en-US" sz="2800" dirty="0" smtClean="0"/>
              <a:t>This </a:t>
            </a:r>
            <a:r>
              <a:rPr lang="en-US" sz="2800" dirty="0" smtClean="0"/>
              <a:t>phase of the operations commences on </a:t>
            </a:r>
            <a:r>
              <a:rPr lang="en-US" sz="2800" b="1" dirty="0" smtClean="0"/>
              <a:t>12 January 2023</a:t>
            </a:r>
            <a:r>
              <a:rPr lang="en-US" sz="2800" dirty="0" smtClean="0"/>
              <a:t> and includes the wrapping of operations. Debriefing of the 2022/23 Festive Season periods and withdrawal from deployments where applicable</a:t>
            </a:r>
            <a:r>
              <a:rPr lang="en-US" sz="2800" dirty="0" smtClean="0"/>
              <a:t>.</a:t>
            </a:r>
          </a:p>
          <a:p>
            <a:pPr marL="0" indent="0" algn="just">
              <a:buNone/>
            </a:pPr>
            <a:endParaRPr lang="en-US" sz="2800" dirty="0" smtClean="0"/>
          </a:p>
          <a:p>
            <a:pPr algn="just"/>
            <a:r>
              <a:rPr lang="en-US" sz="2800" dirty="0" smtClean="0"/>
              <a:t>By this time all travelers would have entered and operations at ports turned to normal.</a:t>
            </a:r>
          </a:p>
          <a:p>
            <a:pPr lvl="1" algn="just"/>
            <a:endParaRPr lang="en-ZA" dirty="0"/>
          </a:p>
        </p:txBody>
      </p:sp>
      <p:sp>
        <p:nvSpPr>
          <p:cNvPr id="2054" name="Slide Number Placeholder 1"/>
          <p:cNvSpPr>
            <a:spLocks noGrp="1"/>
          </p:cNvSpPr>
          <p:nvPr>
            <p:ph type="sldNum" sz="quarter" idx="12"/>
          </p:nvPr>
        </p:nvSpPr>
        <p:spPr>
          <a:xfrm>
            <a:off x="3923928" y="6425597"/>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smtClean="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32</a:t>
            </a:fld>
            <a:r>
              <a:rPr kumimoji="0" lang="en-US" sz="1600" b="1" i="0" u="none" strike="noStrike" kern="1200" cap="none" spc="0" normalizeH="0" baseline="0" noProof="0" dirty="0" smtClean="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34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6093296"/>
            <a:ext cx="792088" cy="664602"/>
          </a:xfrm>
          <a:prstGeom prst="rect">
            <a:avLst/>
          </a:prstGeom>
        </p:spPr>
      </p:pic>
      <p:sp>
        <p:nvSpPr>
          <p:cNvPr id="6" name="Rectangle 5"/>
          <p:cNvSpPr/>
          <p:nvPr/>
        </p:nvSpPr>
        <p:spPr>
          <a:xfrm>
            <a:off x="6671746" y="6263734"/>
            <a:ext cx="2364750" cy="261610"/>
          </a:xfrm>
          <a:prstGeom prst="rect">
            <a:avLst/>
          </a:prstGeom>
        </p:spPr>
        <p:txBody>
          <a:bodyPr wrap="square">
            <a:spAutoFit/>
          </a:bodyPr>
          <a:lstStyle/>
          <a:p>
            <a:r>
              <a:rPr lang="en-US" sz="1100" dirty="0">
                <a:solidFill>
                  <a:srgbClr val="008040"/>
                </a:solidFill>
              </a:rPr>
              <a:t>Secure </a:t>
            </a:r>
            <a:r>
              <a:rPr lang="en-US" sz="1100" b="1" dirty="0">
                <a:solidFill>
                  <a:srgbClr val="008040"/>
                </a:solidFill>
              </a:rPr>
              <a:t>Borders for Development</a:t>
            </a:r>
            <a:endParaRPr lang="en-US" sz="1100" dirty="0">
              <a:solidFill>
                <a:srgbClr val="008040"/>
              </a:solidFill>
            </a:endParaRPr>
          </a:p>
        </p:txBody>
      </p:sp>
      <p:cxnSp>
        <p:nvCxnSpPr>
          <p:cNvPr id="8" name="Straight Connector 7"/>
          <p:cNvCxnSpPr/>
          <p:nvPr/>
        </p:nvCxnSpPr>
        <p:spPr>
          <a:xfrm>
            <a:off x="62513" y="6079953"/>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859864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863588" y="116633"/>
            <a:ext cx="7416824" cy="485449"/>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Gill Sans MT" panose="020B0502020104020203" pitchFamily="34" charset="0"/>
              </a:rPr>
              <a:t>RECOMMENDATION:</a:t>
            </a:r>
            <a:endParaRPr lang="en-US" sz="2400" i="1" dirty="0">
              <a:solidFill>
                <a:schemeClr val="bg1"/>
              </a:solidFill>
              <a:latin typeface="Gill Sans MT" panose="020B0502020104020203" pitchFamily="34" charset="0"/>
            </a:endParaRPr>
          </a:p>
        </p:txBody>
      </p:sp>
      <p:sp>
        <p:nvSpPr>
          <p:cNvPr id="3" name="Content Placeholder 2"/>
          <p:cNvSpPr>
            <a:spLocks noGrp="1"/>
          </p:cNvSpPr>
          <p:nvPr>
            <p:ph idx="1"/>
          </p:nvPr>
        </p:nvSpPr>
        <p:spPr>
          <a:xfrm>
            <a:off x="179512" y="1052736"/>
            <a:ext cx="8784976" cy="4176464"/>
          </a:xfrm>
          <a:ln>
            <a:solidFill>
              <a:srgbClr val="FF0000"/>
            </a:solidFill>
          </a:ln>
        </p:spPr>
        <p:style>
          <a:lnRef idx="2">
            <a:schemeClr val="accent1"/>
          </a:lnRef>
          <a:fillRef idx="1">
            <a:schemeClr val="lt1"/>
          </a:fillRef>
          <a:effectRef idx="0">
            <a:schemeClr val="accent1"/>
          </a:effectRef>
          <a:fontRef idx="minor">
            <a:schemeClr val="dk1"/>
          </a:fontRef>
        </p:style>
        <p:txBody>
          <a:bodyPr/>
          <a:lstStyle/>
          <a:p>
            <a:pPr marL="0" indent="0" algn="just">
              <a:lnSpc>
                <a:spcPct val="125000"/>
              </a:lnSpc>
              <a:spcBef>
                <a:spcPts val="0"/>
              </a:spcBef>
              <a:buNone/>
            </a:pPr>
            <a:r>
              <a:rPr lang="en-US" sz="2400" dirty="0" smtClean="0">
                <a:solidFill>
                  <a:schemeClr val="tx1"/>
                </a:solidFill>
                <a:latin typeface="Gill Sans MT" panose="020B0502020104020203" pitchFamily="34" charset="0"/>
                <a:ea typeface="Cambria" panose="02040503050406030204" pitchFamily="18" charset="0"/>
              </a:rPr>
              <a:t>It is recommended that the Portfolio Committee  </a:t>
            </a:r>
            <a:r>
              <a:rPr lang="en-US" sz="2400" dirty="0" smtClean="0">
                <a:solidFill>
                  <a:schemeClr val="tx1"/>
                </a:solidFill>
                <a:latin typeface="Gill Sans MT" panose="020B0502020104020203" pitchFamily="34" charset="0"/>
                <a:ea typeface="Cambria" panose="02040503050406030204" pitchFamily="18" charset="0"/>
              </a:rPr>
              <a:t>should:</a:t>
            </a:r>
          </a:p>
          <a:p>
            <a:pPr marL="0" indent="0" algn="just">
              <a:lnSpc>
                <a:spcPct val="125000"/>
              </a:lnSpc>
              <a:spcBef>
                <a:spcPts val="0"/>
              </a:spcBef>
              <a:buNone/>
            </a:pPr>
            <a:endParaRPr lang="en-US" sz="2400" dirty="0">
              <a:solidFill>
                <a:schemeClr val="tx1"/>
              </a:solidFill>
              <a:latin typeface="Gill Sans MT" panose="020B0502020104020203" pitchFamily="34" charset="0"/>
              <a:ea typeface="Cambria" panose="02040503050406030204" pitchFamily="18" charset="0"/>
            </a:endParaRPr>
          </a:p>
          <a:p>
            <a:pPr algn="just">
              <a:lnSpc>
                <a:spcPct val="125000"/>
              </a:lnSpc>
              <a:spcBef>
                <a:spcPts val="0"/>
              </a:spcBef>
            </a:pPr>
            <a:r>
              <a:rPr lang="en-US" sz="2400" dirty="0" smtClean="0">
                <a:solidFill>
                  <a:schemeClr val="tx1"/>
                </a:solidFill>
                <a:latin typeface="Gill Sans MT" panose="020B0502020104020203" pitchFamily="34" charset="0"/>
                <a:ea typeface="Cambria" panose="02040503050406030204" pitchFamily="18" charset="0"/>
              </a:rPr>
              <a:t>note </a:t>
            </a:r>
            <a:r>
              <a:rPr lang="en-US" sz="2400" dirty="0" smtClean="0">
                <a:solidFill>
                  <a:schemeClr val="tx1"/>
                </a:solidFill>
                <a:latin typeface="Gill Sans MT" panose="020B0502020104020203" pitchFamily="34" charset="0"/>
                <a:ea typeface="Cambria" panose="02040503050406030204" pitchFamily="18" charset="0"/>
              </a:rPr>
              <a:t>and support the 2022/23 festive Season plan in the Border environment.</a:t>
            </a:r>
          </a:p>
        </p:txBody>
      </p:sp>
      <p:sp>
        <p:nvSpPr>
          <p:cNvPr id="2054" name="Slide Number Placeholder 1"/>
          <p:cNvSpPr>
            <a:spLocks noGrp="1"/>
          </p:cNvSpPr>
          <p:nvPr>
            <p:ph type="sldNum" sz="quarter" idx="12"/>
          </p:nvPr>
        </p:nvSpPr>
        <p:spPr>
          <a:xfrm>
            <a:off x="3995936" y="6525344"/>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smtClean="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33</a:t>
            </a:fld>
            <a:r>
              <a:rPr kumimoji="0" lang="en-US" sz="1600" b="1" i="0" u="none" strike="noStrike" kern="1200" cap="none" spc="0" normalizeH="0" baseline="0" noProof="0" dirty="0" smtClean="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34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6093296"/>
            <a:ext cx="792088" cy="664602"/>
          </a:xfrm>
          <a:prstGeom prst="rect">
            <a:avLst/>
          </a:prstGeom>
        </p:spPr>
      </p:pic>
      <p:sp>
        <p:nvSpPr>
          <p:cNvPr id="6" name="Rectangle 5"/>
          <p:cNvSpPr/>
          <p:nvPr/>
        </p:nvSpPr>
        <p:spPr>
          <a:xfrm>
            <a:off x="6671746" y="6263734"/>
            <a:ext cx="2364750" cy="261610"/>
          </a:xfrm>
          <a:prstGeom prst="rect">
            <a:avLst/>
          </a:prstGeom>
        </p:spPr>
        <p:txBody>
          <a:bodyPr wrap="none">
            <a:spAutoFit/>
          </a:bodyPr>
          <a:lstStyle/>
          <a:p>
            <a:r>
              <a:rPr lang="en-US" sz="1100" dirty="0">
                <a:solidFill>
                  <a:srgbClr val="008040"/>
                </a:solidFill>
              </a:rPr>
              <a:t>Secure </a:t>
            </a:r>
            <a:r>
              <a:rPr lang="en-US" sz="1100" b="1" dirty="0">
                <a:solidFill>
                  <a:srgbClr val="008040"/>
                </a:solidFill>
              </a:rPr>
              <a:t>Borders for Development</a:t>
            </a:r>
            <a:endParaRPr lang="en-US" sz="1100" dirty="0">
              <a:solidFill>
                <a:srgbClr val="008040"/>
              </a:solidFill>
            </a:endParaRPr>
          </a:p>
        </p:txBody>
      </p:sp>
      <p:cxnSp>
        <p:nvCxnSpPr>
          <p:cNvPr id="8" name="Straight Connector 7"/>
          <p:cNvCxnSpPr/>
          <p:nvPr/>
        </p:nvCxnSpPr>
        <p:spPr>
          <a:xfrm>
            <a:off x="107504" y="5943347"/>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739579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587317"/>
            <a:ext cx="8280920" cy="1273731"/>
          </a:xfrm>
          <a:ln>
            <a:solidFill>
              <a:srgbClr val="FF0000"/>
            </a:solidFill>
          </a:ln>
        </p:spPr>
        <p:style>
          <a:lnRef idx="2">
            <a:schemeClr val="accent1"/>
          </a:lnRef>
          <a:fillRef idx="1">
            <a:schemeClr val="lt1"/>
          </a:fillRef>
          <a:effectRef idx="0">
            <a:schemeClr val="accent1"/>
          </a:effectRef>
          <a:fontRef idx="minor">
            <a:schemeClr val="dk1"/>
          </a:fontRef>
        </p:style>
        <p:txBody>
          <a:bodyPr/>
          <a:lstStyle/>
          <a:p>
            <a:pPr marL="0" indent="0" algn="ctr">
              <a:lnSpc>
                <a:spcPct val="125000"/>
              </a:lnSpc>
              <a:spcBef>
                <a:spcPts val="0"/>
              </a:spcBef>
              <a:buNone/>
            </a:pPr>
            <a:endParaRPr lang="en-US" sz="1600" b="1" dirty="0" smtClean="0"/>
          </a:p>
          <a:p>
            <a:pPr marL="0" indent="0" algn="ctr">
              <a:lnSpc>
                <a:spcPct val="125000"/>
              </a:lnSpc>
              <a:spcBef>
                <a:spcPts val="0"/>
              </a:spcBef>
              <a:buNone/>
            </a:pPr>
            <a:r>
              <a:rPr lang="en-US" sz="2800" b="1" dirty="0" smtClean="0">
                <a:solidFill>
                  <a:srgbClr val="008000"/>
                </a:solidFill>
                <a:latin typeface="Gill Sans MT" panose="020B0502020104020203" pitchFamily="34" charset="0"/>
                <a:ea typeface="Cambria" panose="02040503050406030204" pitchFamily="18" charset="0"/>
              </a:rPr>
              <a:t>THANK YOU</a:t>
            </a:r>
            <a:r>
              <a:rPr lang="en-US" sz="2800" b="1" i="1" dirty="0">
                <a:solidFill>
                  <a:srgbClr val="008000"/>
                </a:solidFill>
                <a:latin typeface="Gill Sans MT" panose="020B0502020104020203" pitchFamily="34" charset="0"/>
                <a:ea typeface="Cambria" panose="02040503050406030204" pitchFamily="18" charset="0"/>
              </a:rPr>
              <a:t>!</a:t>
            </a:r>
          </a:p>
          <a:p>
            <a:pPr algn="just"/>
            <a:endParaRPr lang="en-ZA" dirty="0"/>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6021288"/>
            <a:ext cx="864096" cy="792088"/>
          </a:xfrm>
          <a:prstGeom prst="rect">
            <a:avLst/>
          </a:prstGeom>
        </p:spPr>
      </p:pic>
      <p:sp>
        <p:nvSpPr>
          <p:cNvPr id="6" name="Rectangle 5"/>
          <p:cNvSpPr/>
          <p:nvPr/>
        </p:nvSpPr>
        <p:spPr>
          <a:xfrm>
            <a:off x="6477782" y="6278831"/>
            <a:ext cx="2558714" cy="276999"/>
          </a:xfrm>
          <a:prstGeom prst="rect">
            <a:avLst/>
          </a:prstGeom>
        </p:spPr>
        <p:txBody>
          <a:bodyPr wrap="none">
            <a:spAutoFit/>
          </a:bodyPr>
          <a:lstStyle/>
          <a:p>
            <a:r>
              <a:rPr lang="en-US" sz="1200" dirty="0">
                <a:solidFill>
                  <a:srgbClr val="008040"/>
                </a:solidFill>
              </a:rPr>
              <a:t>Secure </a:t>
            </a:r>
            <a:r>
              <a:rPr lang="en-US" sz="1200" b="1" dirty="0">
                <a:solidFill>
                  <a:srgbClr val="008040"/>
                </a:solidFill>
              </a:rPr>
              <a:t>Borders for Development</a:t>
            </a:r>
            <a:endParaRPr lang="en-US" sz="1200" dirty="0">
              <a:solidFill>
                <a:srgbClr val="008040"/>
              </a:solidFill>
            </a:endParaRPr>
          </a:p>
        </p:txBody>
      </p:sp>
      <p:cxnSp>
        <p:nvCxnSpPr>
          <p:cNvPr id="8" name="Straight Connector 7"/>
          <p:cNvCxnSpPr/>
          <p:nvPr/>
        </p:nvCxnSpPr>
        <p:spPr>
          <a:xfrm>
            <a:off x="107504" y="6021288"/>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pic>
        <p:nvPicPr>
          <p:cNvPr id="9" name="Picture 8" descr="BMA Logo_CMYK.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07904" y="116632"/>
            <a:ext cx="1840462" cy="1800200"/>
          </a:xfrm>
          <a:prstGeom prst="rect">
            <a:avLst/>
          </a:prstGeom>
        </p:spPr>
      </p:pic>
      <p:sp>
        <p:nvSpPr>
          <p:cNvPr id="11" name="Slide Number Placeholder 1"/>
          <p:cNvSpPr txBox="1">
            <a:spLocks/>
          </p:cNvSpPr>
          <p:nvPr/>
        </p:nvSpPr>
        <p:spPr>
          <a:xfrm>
            <a:off x="3995936" y="6259446"/>
            <a:ext cx="1512168" cy="315771"/>
          </a:xfrm>
          <a:prstGeom prst="rect">
            <a:avLst/>
          </a:prstGeom>
          <a:noFill/>
          <a:ln>
            <a:solidFill>
              <a:schemeClr val="accent1"/>
            </a:solidFill>
          </a:ln>
        </p:spPr>
        <p:txBody>
          <a:bodyPr vert="horz" wrap="square" lIns="91440" tIns="45720" rIns="91440" bIns="45720" numCol="1" anchor="ctr"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tx1"/>
                </a:solidFill>
                <a:latin typeface="Arial"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l" eaLnBrk="1" hangingPunct="1">
              <a:defRPr/>
            </a:pPr>
            <a:r>
              <a:rPr lang="en-US" sz="1600" b="1" dirty="0" smtClean="0">
                <a:solidFill>
                  <a:schemeClr val="accent1">
                    <a:lumMod val="75000"/>
                  </a:schemeClr>
                </a:solidFill>
              </a:rPr>
              <a:t>Slide </a:t>
            </a:r>
            <a:r>
              <a:rPr lang="en-US" sz="1600" b="1" dirty="0" smtClean="0">
                <a:solidFill>
                  <a:schemeClr val="accent1">
                    <a:lumMod val="75000"/>
                  </a:schemeClr>
                </a:solidFill>
              </a:rPr>
              <a:t>34 </a:t>
            </a:r>
            <a:r>
              <a:rPr lang="en-US" sz="1600" b="1" dirty="0" smtClean="0">
                <a:solidFill>
                  <a:schemeClr val="accent1">
                    <a:lumMod val="75000"/>
                  </a:schemeClr>
                </a:solidFill>
              </a:rPr>
              <a:t>of </a:t>
            </a:r>
            <a:r>
              <a:rPr lang="en-US" sz="1600" b="1" dirty="0" smtClean="0">
                <a:solidFill>
                  <a:schemeClr val="accent1">
                    <a:lumMod val="75000"/>
                  </a:schemeClr>
                </a:solidFill>
              </a:rPr>
              <a:t>34</a:t>
            </a:r>
            <a:endParaRPr lang="en-US" sz="1600" b="1"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5D312F24-582A-4117-A0B2-A1DD2489FD11}" type="slidenum">
              <a:rPr lang="en-US" altLang="en-US" smtClean="0"/>
              <a:pPr/>
              <a:t>34</a:t>
            </a:fld>
            <a:endParaRPr lang="en-US" altLang="en-US" dirty="0"/>
          </a:p>
        </p:txBody>
      </p:sp>
    </p:spTree>
    <p:extLst>
      <p:ext uri="{BB962C8B-B14F-4D97-AF65-F5344CB8AC3E}">
        <p14:creationId xmlns:p14="http://schemas.microsoft.com/office/powerpoint/2010/main" val="1027863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23528" y="147654"/>
            <a:ext cx="8568952" cy="504056"/>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Gill Sans MT" panose="020B0502020104020203" pitchFamily="34" charset="0"/>
                <a:ea typeface="Cambria" panose="02040503050406030204" pitchFamily="18" charset="0"/>
              </a:rPr>
              <a:t>KEY PRINCIPLES FOR THE </a:t>
            </a:r>
            <a:r>
              <a:rPr lang="en-US" sz="2400" b="1" dirty="0" smtClean="0">
                <a:solidFill>
                  <a:schemeClr val="bg1"/>
                </a:solidFill>
                <a:latin typeface="Gill Sans MT" panose="020B0502020104020203" pitchFamily="34" charset="0"/>
                <a:ea typeface="Cambria" panose="02040503050406030204" pitchFamily="18" charset="0"/>
              </a:rPr>
              <a:t>OPERATIONAL PLANNING</a:t>
            </a:r>
            <a:endParaRPr lang="en-US" sz="2400" b="1" dirty="0">
              <a:solidFill>
                <a:schemeClr val="bg1"/>
              </a:solidFill>
              <a:latin typeface="Gill Sans MT" panose="020B0502020104020203" pitchFamily="34" charset="0"/>
              <a:ea typeface="Cambria" panose="02040503050406030204" pitchFamily="18" charset="0"/>
            </a:endParaRPr>
          </a:p>
        </p:txBody>
      </p:sp>
      <p:sp>
        <p:nvSpPr>
          <p:cNvPr id="3" name="Content Placeholder 2"/>
          <p:cNvSpPr>
            <a:spLocks noGrp="1"/>
          </p:cNvSpPr>
          <p:nvPr>
            <p:ph idx="1"/>
          </p:nvPr>
        </p:nvSpPr>
        <p:spPr>
          <a:xfrm>
            <a:off x="107504" y="908720"/>
            <a:ext cx="8928992" cy="4825590"/>
          </a:xfrm>
          <a:ln>
            <a:solidFill>
              <a:srgbClr val="FF0000"/>
            </a:solidFill>
          </a:ln>
        </p:spPr>
        <p:style>
          <a:lnRef idx="2">
            <a:schemeClr val="accent1"/>
          </a:lnRef>
          <a:fillRef idx="1">
            <a:schemeClr val="lt1"/>
          </a:fillRef>
          <a:effectRef idx="0">
            <a:schemeClr val="accent1"/>
          </a:effectRef>
          <a:fontRef idx="minor">
            <a:schemeClr val="dk1"/>
          </a:fontRef>
        </p:style>
        <p:txBody>
          <a:bodyPr/>
          <a:lstStyle/>
          <a:p>
            <a:pPr marL="268288" lvl="1" indent="-268288" algn="just">
              <a:buFont typeface="Wingdings" panose="05000000000000000000" pitchFamily="2" charset="2"/>
              <a:buChar char="§"/>
            </a:pPr>
            <a:r>
              <a:rPr lang="en-US" b="1" dirty="0" smtClean="0"/>
              <a:t>Ensure </a:t>
            </a:r>
            <a:r>
              <a:rPr lang="en-US" b="1" dirty="0"/>
              <a:t>sound collaboration</a:t>
            </a:r>
            <a:r>
              <a:rPr lang="en-US" dirty="0"/>
              <a:t> with all stakeholders in the operational area including Authorities of </a:t>
            </a:r>
            <a:r>
              <a:rPr lang="en-US" dirty="0" smtClean="0"/>
              <a:t>neighboring </a:t>
            </a:r>
            <a:r>
              <a:rPr lang="en-US" dirty="0"/>
              <a:t>countries; SANDF along the borderline and Customs</a:t>
            </a:r>
            <a:r>
              <a:rPr lang="en-US" dirty="0" smtClean="0"/>
              <a:t>.</a:t>
            </a:r>
          </a:p>
          <a:p>
            <a:pPr marL="268288" lvl="1" indent="-268288" algn="just">
              <a:buFont typeface="Wingdings" panose="05000000000000000000" pitchFamily="2" charset="2"/>
              <a:buChar char="§"/>
            </a:pPr>
            <a:endParaRPr lang="en-US" dirty="0"/>
          </a:p>
          <a:p>
            <a:pPr marL="268288" lvl="1" indent="-268288" algn="just">
              <a:buFont typeface="Wingdings" panose="05000000000000000000" pitchFamily="2" charset="2"/>
              <a:buChar char="§"/>
            </a:pPr>
            <a:r>
              <a:rPr lang="en-US" b="1" dirty="0" smtClean="0"/>
              <a:t>Enforcement</a:t>
            </a:r>
            <a:r>
              <a:rPr lang="en-US" dirty="0" smtClean="0"/>
              <a:t> </a:t>
            </a:r>
            <a:r>
              <a:rPr lang="en-US" dirty="0"/>
              <a:t>of all RSA legislative and regulatory frameworks within the border environment. </a:t>
            </a:r>
            <a:endParaRPr lang="en-US" dirty="0" smtClean="0"/>
          </a:p>
          <a:p>
            <a:pPr marL="268288" lvl="1" indent="-268288" algn="just">
              <a:buFont typeface="Wingdings" panose="05000000000000000000" pitchFamily="2" charset="2"/>
              <a:buChar char="§"/>
            </a:pPr>
            <a:endParaRPr lang="en-US" dirty="0"/>
          </a:p>
          <a:p>
            <a:pPr marL="268288" lvl="1" indent="-268288" algn="just">
              <a:buFont typeface="Wingdings" panose="05000000000000000000" pitchFamily="2" charset="2"/>
              <a:buChar char="§"/>
            </a:pPr>
            <a:r>
              <a:rPr lang="en-US" b="1" dirty="0" smtClean="0"/>
              <a:t>Prevent </a:t>
            </a:r>
            <a:r>
              <a:rPr lang="en-US" b="1" dirty="0"/>
              <a:t>and intercept</a:t>
            </a:r>
            <a:r>
              <a:rPr lang="en-US" dirty="0"/>
              <a:t> all security threats posed to the State including any corrupt activities by border officials and travelers in the Ports and borderline.</a:t>
            </a:r>
          </a:p>
          <a:p>
            <a:pPr lvl="1" algn="just">
              <a:buFont typeface="Wingdings" panose="05000000000000000000" pitchFamily="2" charset="2"/>
              <a:buChar char="§"/>
            </a:pPr>
            <a:endParaRPr lang="en-US" dirty="0" smtClean="0"/>
          </a:p>
          <a:p>
            <a:pPr lvl="1" algn="just"/>
            <a:endParaRPr lang="en-US" dirty="0" smtClean="0"/>
          </a:p>
          <a:p>
            <a:pPr marL="0" indent="0" algn="just">
              <a:buNone/>
            </a:pPr>
            <a:endParaRPr lang="en-US" dirty="0" smtClean="0"/>
          </a:p>
          <a:p>
            <a:pPr marL="457200" lvl="1" indent="0" algn="just">
              <a:buNone/>
            </a:pPr>
            <a:endParaRPr lang="en-ZA" dirty="0"/>
          </a:p>
        </p:txBody>
      </p:sp>
      <p:sp>
        <p:nvSpPr>
          <p:cNvPr id="2054" name="Slide Number Placeholder 1"/>
          <p:cNvSpPr>
            <a:spLocks noGrp="1"/>
          </p:cNvSpPr>
          <p:nvPr>
            <p:ph type="sldNum" sz="quarter" idx="12"/>
          </p:nvPr>
        </p:nvSpPr>
        <p:spPr>
          <a:xfrm>
            <a:off x="3923928" y="6425597"/>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smtClean="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a:t>
            </a:fld>
            <a:r>
              <a:rPr kumimoji="0" lang="en-US" sz="1600" b="1" i="0" u="none" strike="noStrike" kern="1200" cap="none" spc="0" normalizeH="0" baseline="0" noProof="0" dirty="0" smtClean="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34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6093296"/>
            <a:ext cx="792088" cy="664602"/>
          </a:xfrm>
          <a:prstGeom prst="rect">
            <a:avLst/>
          </a:prstGeom>
        </p:spPr>
      </p:pic>
      <p:sp>
        <p:nvSpPr>
          <p:cNvPr id="6" name="Rectangle 5"/>
          <p:cNvSpPr/>
          <p:nvPr/>
        </p:nvSpPr>
        <p:spPr>
          <a:xfrm>
            <a:off x="6671746" y="6263734"/>
            <a:ext cx="2364750" cy="261610"/>
          </a:xfrm>
          <a:prstGeom prst="rect">
            <a:avLst/>
          </a:prstGeom>
        </p:spPr>
        <p:txBody>
          <a:bodyPr wrap="square">
            <a:spAutoFit/>
          </a:bodyPr>
          <a:lstStyle/>
          <a:p>
            <a:r>
              <a:rPr lang="en-US" sz="1100" dirty="0">
                <a:solidFill>
                  <a:srgbClr val="008040"/>
                </a:solidFill>
              </a:rPr>
              <a:t>Secure </a:t>
            </a:r>
            <a:r>
              <a:rPr lang="en-US" sz="1100" b="1" dirty="0">
                <a:solidFill>
                  <a:srgbClr val="008040"/>
                </a:solidFill>
              </a:rPr>
              <a:t>Borders for Development</a:t>
            </a:r>
            <a:endParaRPr lang="en-US" sz="1100" dirty="0">
              <a:solidFill>
                <a:srgbClr val="008040"/>
              </a:solidFill>
            </a:endParaRPr>
          </a:p>
        </p:txBody>
      </p:sp>
      <p:cxnSp>
        <p:nvCxnSpPr>
          <p:cNvPr id="8" name="Straight Connector 7"/>
          <p:cNvCxnSpPr/>
          <p:nvPr/>
        </p:nvCxnSpPr>
        <p:spPr>
          <a:xfrm>
            <a:off x="62513" y="6079953"/>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48438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971600" y="79241"/>
            <a:ext cx="7416824" cy="504056"/>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Gill Sans MT" panose="020B0502020104020203" pitchFamily="34" charset="0"/>
                <a:ea typeface="Cambria" panose="02040503050406030204" pitchFamily="18" charset="0"/>
              </a:rPr>
              <a:t>OPERATIONAL CONCEPT</a:t>
            </a:r>
            <a:endParaRPr lang="en-US" sz="2400" b="1" dirty="0">
              <a:solidFill>
                <a:schemeClr val="bg1"/>
              </a:solidFill>
              <a:latin typeface="Gill Sans MT" panose="020B0502020104020203" pitchFamily="34" charset="0"/>
              <a:ea typeface="Cambria" panose="02040503050406030204" pitchFamily="18" charset="0"/>
            </a:endParaRPr>
          </a:p>
        </p:txBody>
      </p:sp>
      <p:sp>
        <p:nvSpPr>
          <p:cNvPr id="3" name="Content Placeholder 2"/>
          <p:cNvSpPr>
            <a:spLocks noGrp="1"/>
          </p:cNvSpPr>
          <p:nvPr>
            <p:ph idx="1"/>
          </p:nvPr>
        </p:nvSpPr>
        <p:spPr>
          <a:xfrm>
            <a:off x="107504" y="652346"/>
            <a:ext cx="8928992" cy="5152918"/>
          </a:xfrm>
          <a:ln>
            <a:solidFill>
              <a:srgbClr val="FF0000"/>
            </a:solidFill>
          </a:ln>
        </p:spPr>
        <p:style>
          <a:lnRef idx="2">
            <a:schemeClr val="accent1"/>
          </a:lnRef>
          <a:fillRef idx="1">
            <a:schemeClr val="lt1"/>
          </a:fillRef>
          <a:effectRef idx="0">
            <a:schemeClr val="accent1"/>
          </a:effectRef>
          <a:fontRef idx="minor">
            <a:schemeClr val="dk1"/>
          </a:fontRef>
        </p:style>
        <p:txBody>
          <a:bodyPr/>
          <a:lstStyle/>
          <a:p>
            <a:pPr marL="357188" lvl="1" indent="-268288" algn="just">
              <a:buFont typeface="Arial" panose="020B0604020202020204" pitchFamily="34" charset="0"/>
              <a:buChar char="•"/>
            </a:pPr>
            <a:r>
              <a:rPr lang="en-US" sz="2400" b="1" dirty="0" smtClean="0"/>
              <a:t>Facilitate </a:t>
            </a:r>
            <a:r>
              <a:rPr lang="en-US" sz="2400" b="1" dirty="0"/>
              <a:t>the movement</a:t>
            </a:r>
            <a:r>
              <a:rPr lang="en-US" sz="2400" dirty="0"/>
              <a:t> of legitimate traders and </a:t>
            </a:r>
            <a:r>
              <a:rPr lang="en-US" sz="2400" dirty="0" err="1"/>
              <a:t>travellers</a:t>
            </a:r>
            <a:r>
              <a:rPr lang="en-US" sz="2400" dirty="0"/>
              <a:t> by interdicting all potential violators in the border law enforcement area. </a:t>
            </a:r>
          </a:p>
          <a:p>
            <a:pPr marL="357188" lvl="1" indent="-268288" algn="just">
              <a:buFont typeface="Arial" panose="020B0604020202020204" pitchFamily="34" charset="0"/>
              <a:buChar char="•"/>
            </a:pPr>
            <a:r>
              <a:rPr lang="en-US" sz="2400" dirty="0" smtClean="0"/>
              <a:t>Ensure </a:t>
            </a:r>
            <a:r>
              <a:rPr lang="en-US" sz="2400" dirty="0"/>
              <a:t>that </a:t>
            </a:r>
            <a:r>
              <a:rPr lang="en-US" sz="2400" b="1" dirty="0"/>
              <a:t>trade facilitation</a:t>
            </a:r>
            <a:r>
              <a:rPr lang="en-US" sz="2400" dirty="0"/>
              <a:t> is not affected by the increase in passenger and light vehicle volumes and intercept all inadmissible goods and conveyances.</a:t>
            </a:r>
          </a:p>
          <a:p>
            <a:pPr marL="357188" lvl="1" indent="-268288" algn="just">
              <a:buFont typeface="Arial" panose="020B0604020202020204" pitchFamily="34" charset="0"/>
              <a:buChar char="•"/>
            </a:pPr>
            <a:r>
              <a:rPr lang="en-US" sz="2400" dirty="0" smtClean="0"/>
              <a:t>Ensure </a:t>
            </a:r>
            <a:r>
              <a:rPr lang="en-US" sz="2400" dirty="0"/>
              <a:t>that commercial vehicles do not create an </a:t>
            </a:r>
            <a:r>
              <a:rPr lang="en-US" sz="2400" b="1" dirty="0"/>
              <a:t>obstacle </a:t>
            </a:r>
            <a:r>
              <a:rPr lang="en-US" sz="2400" dirty="0"/>
              <a:t>to passenger movement.</a:t>
            </a:r>
          </a:p>
          <a:p>
            <a:pPr marL="357188" lvl="1" indent="-268288" algn="just">
              <a:buFont typeface="Arial" panose="020B0604020202020204" pitchFamily="34" charset="0"/>
              <a:buChar char="•"/>
            </a:pPr>
            <a:r>
              <a:rPr lang="en-US" sz="2400" b="1" dirty="0" smtClean="0"/>
              <a:t>Control</a:t>
            </a:r>
            <a:r>
              <a:rPr lang="en-US" sz="2400" dirty="0" smtClean="0"/>
              <a:t> </a:t>
            </a:r>
            <a:r>
              <a:rPr lang="en-US" sz="2400" dirty="0"/>
              <a:t>the movement of all </a:t>
            </a:r>
            <a:r>
              <a:rPr lang="en-US" sz="2400" dirty="0" smtClean="0"/>
              <a:t>travelers </a:t>
            </a:r>
            <a:r>
              <a:rPr lang="en-US" sz="2400" dirty="0"/>
              <a:t>entering and leaving South Africa. </a:t>
            </a:r>
          </a:p>
          <a:p>
            <a:pPr marL="357188" lvl="1" indent="-268288" algn="just">
              <a:buFont typeface="Arial" panose="020B0604020202020204" pitchFamily="34" charset="0"/>
              <a:buChar char="•"/>
            </a:pPr>
            <a:r>
              <a:rPr lang="en-US" sz="2400" dirty="0" smtClean="0"/>
              <a:t>Ensure </a:t>
            </a:r>
            <a:r>
              <a:rPr lang="en-US" sz="2400" dirty="0"/>
              <a:t>all </a:t>
            </a:r>
            <a:r>
              <a:rPr lang="en-US" sz="2400" b="1" dirty="0"/>
              <a:t>illegal</a:t>
            </a:r>
            <a:r>
              <a:rPr lang="en-US" sz="2400" dirty="0"/>
              <a:t> movements across the borderline are intercepted by ensuring the interdiction of people, goods and animal movement</a:t>
            </a:r>
          </a:p>
          <a:p>
            <a:pPr lvl="1" algn="just"/>
            <a:endParaRPr lang="en-US" sz="2400" dirty="0"/>
          </a:p>
          <a:p>
            <a:pPr lvl="1" algn="just"/>
            <a:endParaRPr lang="en-US" dirty="0" smtClean="0"/>
          </a:p>
          <a:p>
            <a:pPr lvl="1" algn="just"/>
            <a:endParaRPr lang="en-US" dirty="0" smtClean="0"/>
          </a:p>
          <a:p>
            <a:pPr marL="0" indent="0" algn="just">
              <a:buNone/>
            </a:pPr>
            <a:endParaRPr lang="en-US" dirty="0" smtClean="0"/>
          </a:p>
          <a:p>
            <a:pPr lvl="1" algn="just"/>
            <a:endParaRPr lang="en-ZA" dirty="0"/>
          </a:p>
        </p:txBody>
      </p:sp>
      <p:sp>
        <p:nvSpPr>
          <p:cNvPr id="2054" name="Slide Number Placeholder 1"/>
          <p:cNvSpPr>
            <a:spLocks noGrp="1"/>
          </p:cNvSpPr>
          <p:nvPr>
            <p:ph type="sldNum" sz="quarter" idx="12"/>
          </p:nvPr>
        </p:nvSpPr>
        <p:spPr>
          <a:xfrm>
            <a:off x="3923928" y="6425597"/>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smtClean="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a:t>
            </a:fld>
            <a:r>
              <a:rPr kumimoji="0" lang="en-US" sz="1600" b="1" i="0" u="none" strike="noStrike" kern="1200" cap="none" spc="0" normalizeH="0" baseline="0" noProof="0" dirty="0" smtClean="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34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6093296"/>
            <a:ext cx="792088" cy="664602"/>
          </a:xfrm>
          <a:prstGeom prst="rect">
            <a:avLst/>
          </a:prstGeom>
        </p:spPr>
      </p:pic>
      <p:sp>
        <p:nvSpPr>
          <p:cNvPr id="6" name="Rectangle 5"/>
          <p:cNvSpPr/>
          <p:nvPr/>
        </p:nvSpPr>
        <p:spPr>
          <a:xfrm>
            <a:off x="6671746" y="6263734"/>
            <a:ext cx="2364750" cy="261610"/>
          </a:xfrm>
          <a:prstGeom prst="rect">
            <a:avLst/>
          </a:prstGeom>
        </p:spPr>
        <p:txBody>
          <a:bodyPr wrap="square">
            <a:spAutoFit/>
          </a:bodyPr>
          <a:lstStyle/>
          <a:p>
            <a:r>
              <a:rPr lang="en-US" sz="1100" dirty="0">
                <a:solidFill>
                  <a:srgbClr val="008040"/>
                </a:solidFill>
              </a:rPr>
              <a:t>Secure </a:t>
            </a:r>
            <a:r>
              <a:rPr lang="en-US" sz="1100" b="1" dirty="0">
                <a:solidFill>
                  <a:srgbClr val="008040"/>
                </a:solidFill>
              </a:rPr>
              <a:t>Borders for Development</a:t>
            </a:r>
            <a:endParaRPr lang="en-US" sz="1100" dirty="0">
              <a:solidFill>
                <a:srgbClr val="008040"/>
              </a:solidFill>
            </a:endParaRPr>
          </a:p>
        </p:txBody>
      </p:sp>
      <p:cxnSp>
        <p:nvCxnSpPr>
          <p:cNvPr id="8" name="Straight Connector 7"/>
          <p:cNvCxnSpPr/>
          <p:nvPr/>
        </p:nvCxnSpPr>
        <p:spPr>
          <a:xfrm>
            <a:off x="62513" y="6079953"/>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17120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420888"/>
            <a:ext cx="8394189" cy="1224136"/>
          </a:xfrm>
        </p:spPr>
        <p:style>
          <a:lnRef idx="2">
            <a:schemeClr val="accent1"/>
          </a:lnRef>
          <a:fillRef idx="1">
            <a:schemeClr val="lt1"/>
          </a:fillRef>
          <a:effectRef idx="0">
            <a:schemeClr val="accent1"/>
          </a:effectRef>
          <a:fontRef idx="minor">
            <a:schemeClr val="dk1"/>
          </a:fontRef>
        </p:style>
        <p:txBody>
          <a:bodyPr/>
          <a:lstStyle/>
          <a:p>
            <a:pPr marL="0" indent="0" algn="ctr">
              <a:lnSpc>
                <a:spcPct val="125000"/>
              </a:lnSpc>
              <a:spcBef>
                <a:spcPts val="0"/>
              </a:spcBef>
              <a:buNone/>
            </a:pPr>
            <a:endParaRPr lang="en-US" sz="2000" b="1" dirty="0" smtClean="0">
              <a:latin typeface="Gill Sans MT" panose="020B0502020104020203" pitchFamily="34" charset="0"/>
              <a:ea typeface="Cambria" panose="02040503050406030204" pitchFamily="18" charset="0"/>
            </a:endParaRPr>
          </a:p>
          <a:p>
            <a:pPr marL="0" indent="0" algn="ctr">
              <a:lnSpc>
                <a:spcPct val="125000"/>
              </a:lnSpc>
              <a:spcBef>
                <a:spcPts val="0"/>
              </a:spcBef>
              <a:buNone/>
            </a:pPr>
            <a:r>
              <a:rPr lang="en-US" sz="2000" b="1" dirty="0" smtClean="0">
                <a:latin typeface="Gill Sans MT" panose="020B0502020104020203" pitchFamily="34" charset="0"/>
                <a:ea typeface="Cambria" panose="02040503050406030204" pitchFamily="18" charset="0"/>
              </a:rPr>
              <a:t>THREAT AND RISK ASSESSMENT</a:t>
            </a:r>
            <a:endParaRPr lang="en-US" sz="2000" b="1" u="sng" dirty="0">
              <a:latin typeface="Gill Sans MT" panose="020B0502020104020203" pitchFamily="34" charset="0"/>
              <a:ea typeface="Cambria" panose="02040503050406030204" pitchFamily="18" charset="0"/>
            </a:endParaRPr>
          </a:p>
          <a:p>
            <a:pPr marL="0" indent="0" algn="ctr">
              <a:lnSpc>
                <a:spcPct val="125000"/>
              </a:lnSpc>
              <a:spcBef>
                <a:spcPts val="0"/>
              </a:spcBef>
              <a:buNone/>
            </a:pPr>
            <a:endParaRPr lang="en-US" sz="2000" b="1" dirty="0" smtClean="0">
              <a:latin typeface="Gill Sans MT" panose="020B0502020104020203" pitchFamily="34" charset="0"/>
              <a:ea typeface="Cambria" panose="02040503050406030204" pitchFamily="18" charset="0"/>
            </a:endParaRPr>
          </a:p>
          <a:p>
            <a:pPr algn="just"/>
            <a:endParaRPr lang="en-ZA" b="1" dirty="0"/>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6021288"/>
            <a:ext cx="864096" cy="736610"/>
          </a:xfrm>
          <a:prstGeom prst="rect">
            <a:avLst/>
          </a:prstGeom>
        </p:spPr>
      </p:pic>
      <p:sp>
        <p:nvSpPr>
          <p:cNvPr id="6" name="Rectangle 5"/>
          <p:cNvSpPr/>
          <p:nvPr/>
        </p:nvSpPr>
        <p:spPr>
          <a:xfrm>
            <a:off x="6183033" y="6309320"/>
            <a:ext cx="2951449" cy="307777"/>
          </a:xfrm>
          <a:prstGeom prst="rect">
            <a:avLst/>
          </a:prstGeom>
        </p:spPr>
        <p:txBody>
          <a:bodyPr wrap="none">
            <a:spAutoFit/>
          </a:bodyPr>
          <a:lstStyle/>
          <a:p>
            <a:r>
              <a:rPr lang="en-US" sz="1400" dirty="0">
                <a:solidFill>
                  <a:srgbClr val="008040"/>
                </a:solidFill>
              </a:rPr>
              <a:t>Secure </a:t>
            </a:r>
            <a:r>
              <a:rPr lang="en-US" sz="1400" b="1" dirty="0">
                <a:solidFill>
                  <a:srgbClr val="008040"/>
                </a:solidFill>
              </a:rPr>
              <a:t>Borders for Development</a:t>
            </a:r>
            <a:endParaRPr lang="en-US" sz="1400" dirty="0">
              <a:solidFill>
                <a:srgbClr val="008040"/>
              </a:solidFill>
            </a:endParaRPr>
          </a:p>
        </p:txBody>
      </p:sp>
      <p:cxnSp>
        <p:nvCxnSpPr>
          <p:cNvPr id="8" name="Straight Connector 7"/>
          <p:cNvCxnSpPr/>
          <p:nvPr/>
        </p:nvCxnSpPr>
        <p:spPr>
          <a:xfrm>
            <a:off x="107504" y="6021288"/>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pic>
        <p:nvPicPr>
          <p:cNvPr id="9" name="Picture 8" descr="BMA Logo_CMYK.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35896" y="188640"/>
            <a:ext cx="1559076" cy="1499138"/>
          </a:xfrm>
          <a:prstGeom prst="rect">
            <a:avLst/>
          </a:prstGeom>
        </p:spPr>
      </p:pic>
      <p:pic>
        <p:nvPicPr>
          <p:cNvPr id="10" name="Picture 9"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84368" y="4221088"/>
            <a:ext cx="977365" cy="941403"/>
          </a:xfrm>
          <a:prstGeom prst="rect">
            <a:avLst/>
          </a:prstGeom>
        </p:spPr>
      </p:pic>
      <p:sp>
        <p:nvSpPr>
          <p:cNvPr id="11" name="Slide Number Placeholder 1"/>
          <p:cNvSpPr txBox="1">
            <a:spLocks/>
          </p:cNvSpPr>
          <p:nvPr/>
        </p:nvSpPr>
        <p:spPr>
          <a:xfrm>
            <a:off x="3779912" y="6231708"/>
            <a:ext cx="1512168" cy="315771"/>
          </a:xfrm>
          <a:prstGeom prst="rect">
            <a:avLst/>
          </a:prstGeom>
          <a:noFill/>
          <a:ln>
            <a:solidFill>
              <a:schemeClr val="accent1"/>
            </a:solidFill>
          </a:ln>
        </p:spPr>
        <p:txBody>
          <a:bodyPr vert="horz" wrap="square" lIns="91440" tIns="45720" rIns="91440" bIns="45720" numCol="1" anchor="ctr"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tx1"/>
                </a:solidFill>
                <a:latin typeface="Arial"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l" eaLnBrk="1" hangingPunct="1">
              <a:defRPr/>
            </a:pPr>
            <a:r>
              <a:rPr lang="en-US" sz="1600" b="1" dirty="0" smtClean="0">
                <a:solidFill>
                  <a:schemeClr val="accent1">
                    <a:lumMod val="75000"/>
                  </a:schemeClr>
                </a:solidFill>
              </a:rPr>
              <a:t>Slide </a:t>
            </a:r>
            <a:r>
              <a:rPr lang="en-US" sz="1600" b="1" dirty="0" smtClean="0">
                <a:solidFill>
                  <a:schemeClr val="accent1">
                    <a:lumMod val="75000"/>
                  </a:schemeClr>
                </a:solidFill>
              </a:rPr>
              <a:t>6 </a:t>
            </a:r>
            <a:r>
              <a:rPr lang="en-US" sz="1600" b="1" dirty="0" smtClean="0">
                <a:solidFill>
                  <a:schemeClr val="accent1">
                    <a:lumMod val="75000"/>
                  </a:schemeClr>
                </a:solidFill>
              </a:rPr>
              <a:t>of </a:t>
            </a:r>
            <a:r>
              <a:rPr lang="en-US" sz="1600" b="1" dirty="0" smtClean="0">
                <a:solidFill>
                  <a:schemeClr val="accent1">
                    <a:lumMod val="75000"/>
                  </a:schemeClr>
                </a:solidFill>
              </a:rPr>
              <a:t>34</a:t>
            </a:r>
            <a:endParaRPr lang="en-US" sz="1600" b="1"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5D312F24-582A-4117-A0B2-A1DD2489FD11}" type="slidenum">
              <a:rPr lang="en-US" altLang="en-US" smtClean="0"/>
              <a:pPr/>
              <a:t>6</a:t>
            </a:fld>
            <a:endParaRPr lang="en-US" altLang="en-US" dirty="0"/>
          </a:p>
        </p:txBody>
      </p:sp>
    </p:spTree>
    <p:extLst>
      <p:ext uri="{BB962C8B-B14F-4D97-AF65-F5344CB8AC3E}">
        <p14:creationId xmlns:p14="http://schemas.microsoft.com/office/powerpoint/2010/main" val="21621304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467544" y="114323"/>
            <a:ext cx="8208912" cy="504056"/>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marL="0" indent="0" algn="ctr">
              <a:lnSpc>
                <a:spcPct val="125000"/>
              </a:lnSpc>
              <a:spcBef>
                <a:spcPts val="0"/>
              </a:spcBef>
              <a:buNone/>
            </a:pPr>
            <a:r>
              <a:rPr lang="en-US" sz="2400" b="1" dirty="0" smtClean="0">
                <a:solidFill>
                  <a:schemeClr val="bg1"/>
                </a:solidFill>
                <a:latin typeface="Gill Sans MT" panose="020B0502020104020203" pitchFamily="34" charset="0"/>
                <a:ea typeface="Cambria" panose="02040503050406030204" pitchFamily="18" charset="0"/>
              </a:rPr>
              <a:t>THREAT AND RISKS</a:t>
            </a:r>
            <a:r>
              <a:rPr lang="en-US" sz="2400" b="1" i="1" dirty="0" smtClean="0">
                <a:solidFill>
                  <a:schemeClr val="bg1"/>
                </a:solidFill>
                <a:latin typeface="Gill Sans MT" panose="020B0502020104020203" pitchFamily="34" charset="0"/>
                <a:ea typeface="Cambria" panose="02040503050406030204" pitchFamily="18" charset="0"/>
              </a:rPr>
              <a:t>:</a:t>
            </a:r>
            <a:endParaRPr lang="en-US" sz="2400" b="1" i="1" dirty="0">
              <a:solidFill>
                <a:schemeClr val="bg1"/>
              </a:solidFill>
              <a:latin typeface="Gill Sans MT" panose="020B0502020104020203" pitchFamily="34" charset="0"/>
              <a:ea typeface="Cambria" panose="02040503050406030204" pitchFamily="18" charset="0"/>
            </a:endParaRPr>
          </a:p>
        </p:txBody>
      </p:sp>
      <p:sp>
        <p:nvSpPr>
          <p:cNvPr id="3" name="Content Placeholder 2"/>
          <p:cNvSpPr>
            <a:spLocks noGrp="1"/>
          </p:cNvSpPr>
          <p:nvPr>
            <p:ph idx="1"/>
          </p:nvPr>
        </p:nvSpPr>
        <p:spPr>
          <a:xfrm>
            <a:off x="143508" y="746307"/>
            <a:ext cx="8856984" cy="5086086"/>
          </a:xfrm>
          <a:ln>
            <a:solidFill>
              <a:srgbClr val="FF0000"/>
            </a:solidFill>
          </a:ln>
        </p:spPr>
        <p:style>
          <a:lnRef idx="2">
            <a:schemeClr val="accent1"/>
          </a:lnRef>
          <a:fillRef idx="1">
            <a:schemeClr val="lt1"/>
          </a:fillRef>
          <a:effectRef idx="0">
            <a:schemeClr val="accent1"/>
          </a:effectRef>
          <a:fontRef idx="minor">
            <a:schemeClr val="dk1"/>
          </a:fontRef>
        </p:style>
        <p:txBody>
          <a:bodyPr/>
          <a:lstStyle/>
          <a:p>
            <a:pPr marL="433387" lvl="1" indent="-342900" algn="just">
              <a:buFont typeface="Arial" panose="020B0604020202020204" pitchFamily="34" charset="0"/>
              <a:buChar char="•"/>
            </a:pPr>
            <a:r>
              <a:rPr lang="en-US" sz="2000" dirty="0" smtClean="0">
                <a:latin typeface="Calibri" panose="020F0502020204030204" pitchFamily="34" charset="0"/>
                <a:ea typeface="Cambria" panose="02040503050406030204" pitchFamily="18" charset="0"/>
                <a:cs typeface="Calibri" panose="020F0502020204030204" pitchFamily="34" charset="0"/>
              </a:rPr>
              <a:t>The</a:t>
            </a:r>
            <a:r>
              <a:rPr lang="en-US" sz="2000" b="1" dirty="0" smtClean="0">
                <a:latin typeface="Calibri" panose="020F0502020204030204" pitchFamily="34" charset="0"/>
                <a:ea typeface="Cambria" panose="02040503050406030204" pitchFamily="18" charset="0"/>
                <a:cs typeface="Calibri" panose="020F0502020204030204" pitchFamily="34" charset="0"/>
              </a:rPr>
              <a:t> </a:t>
            </a:r>
            <a:r>
              <a:rPr lang="en-US" sz="2000" b="1" dirty="0" smtClean="0">
                <a:latin typeface="Calibri" panose="020F0502020204030204" pitchFamily="34" charset="0"/>
                <a:ea typeface="Cambria" panose="02040503050406030204" pitchFamily="18" charset="0"/>
                <a:cs typeface="Calibri" panose="020F0502020204030204" pitchFamily="34" charset="0"/>
              </a:rPr>
              <a:t>threat and risks</a:t>
            </a:r>
            <a:r>
              <a:rPr lang="en-US" sz="2000" dirty="0" smtClean="0">
                <a:latin typeface="Calibri" panose="020F0502020204030204" pitchFamily="34" charset="0"/>
                <a:ea typeface="Cambria" panose="02040503050406030204" pitchFamily="18" charset="0"/>
                <a:cs typeface="Calibri" panose="020F0502020204030204" pitchFamily="34" charset="0"/>
              </a:rPr>
              <a:t> were compiled by the combination of Intelligence Agencies under Border Intelligence that included SSA, CI and Defense Intelligence.</a:t>
            </a:r>
          </a:p>
          <a:p>
            <a:pPr marL="433387" lvl="1" indent="-342900" algn="just">
              <a:buFont typeface="Arial" panose="020B0604020202020204" pitchFamily="34" charset="0"/>
              <a:buChar char="•"/>
            </a:pPr>
            <a:endParaRPr lang="en-US" sz="2000" dirty="0" smtClean="0">
              <a:latin typeface="Calibri" panose="020F0502020204030204" pitchFamily="34" charset="0"/>
              <a:ea typeface="Cambria" panose="02040503050406030204" pitchFamily="18" charset="0"/>
              <a:cs typeface="Calibri" panose="020F0502020204030204" pitchFamily="34" charset="0"/>
            </a:endParaRPr>
          </a:p>
          <a:p>
            <a:pPr marL="433387" lvl="1" indent="-342900" algn="just">
              <a:buFont typeface="Arial" panose="020B0604020202020204" pitchFamily="34" charset="0"/>
              <a:buChar char="•"/>
            </a:pPr>
            <a:r>
              <a:rPr lang="en-US" sz="2000" dirty="0" smtClean="0">
                <a:latin typeface="Calibri" panose="020F0502020204030204" pitchFamily="34" charset="0"/>
                <a:ea typeface="Cambria" panose="02040503050406030204" pitchFamily="18" charset="0"/>
                <a:cs typeface="Calibri" panose="020F0502020204030204" pitchFamily="34" charset="0"/>
              </a:rPr>
              <a:t>There </a:t>
            </a:r>
            <a:r>
              <a:rPr lang="en-US" sz="2000" dirty="0">
                <a:latin typeface="Calibri" panose="020F0502020204030204" pitchFamily="34" charset="0"/>
                <a:ea typeface="Cambria" panose="02040503050406030204" pitchFamily="18" charset="0"/>
                <a:cs typeface="Calibri" panose="020F0502020204030204" pitchFamily="34" charset="0"/>
              </a:rPr>
              <a:t>have been frequent incidents reported during peak periods that impacted on the integrity of border security. </a:t>
            </a:r>
            <a:endParaRPr lang="en-US" sz="2000" dirty="0" smtClean="0">
              <a:latin typeface="Calibri" panose="020F0502020204030204" pitchFamily="34" charset="0"/>
              <a:ea typeface="Cambria" panose="02040503050406030204" pitchFamily="18" charset="0"/>
              <a:cs typeface="Calibri" panose="020F0502020204030204" pitchFamily="34" charset="0"/>
            </a:endParaRPr>
          </a:p>
          <a:p>
            <a:pPr marL="776287" lvl="2" indent="-285750" algn="just">
              <a:buFont typeface="Wingdings" panose="05000000000000000000" pitchFamily="2" charset="2"/>
              <a:buChar char="Ø"/>
            </a:pPr>
            <a:r>
              <a:rPr lang="en-US" sz="2000" dirty="0">
                <a:latin typeface="Calibri" panose="020F0502020204030204" pitchFamily="34" charset="0"/>
                <a:ea typeface="Cambria" panose="02040503050406030204" pitchFamily="18" charset="0"/>
                <a:cs typeface="Calibri" panose="020F0502020204030204" pitchFamily="34" charset="0"/>
              </a:rPr>
              <a:t>	</a:t>
            </a:r>
            <a:r>
              <a:rPr lang="en-US" sz="2000" dirty="0" smtClean="0">
                <a:latin typeface="Calibri" panose="020F0502020204030204" pitchFamily="34" charset="0"/>
                <a:ea typeface="Cambria" panose="02040503050406030204" pitchFamily="18" charset="0"/>
                <a:cs typeface="Calibri" panose="020F0502020204030204" pitchFamily="34" charset="0"/>
              </a:rPr>
              <a:t>These </a:t>
            </a:r>
            <a:r>
              <a:rPr lang="en-US" sz="2000" dirty="0">
                <a:latin typeface="Calibri" panose="020F0502020204030204" pitchFamily="34" charset="0"/>
                <a:ea typeface="Cambria" panose="02040503050406030204" pitchFamily="18" charset="0"/>
                <a:cs typeface="Calibri" panose="020F0502020204030204" pitchFamily="34" charset="0"/>
              </a:rPr>
              <a:t>risks and vulnerabilities do not only have an effect on port operations, but also have a potential impact on national security as the porousness of the borders allow for uncontrolled movement of people, some of whom may be wanted fugitives and prohibited goods. It should be noted that the </a:t>
            </a:r>
            <a:r>
              <a:rPr lang="en-US" sz="2000" dirty="0" smtClean="0">
                <a:latin typeface="Calibri" panose="020F0502020204030204" pitchFamily="34" charset="0"/>
                <a:ea typeface="Cambria" panose="02040503050406030204" pitchFamily="18" charset="0"/>
                <a:cs typeface="Calibri" panose="020F0502020204030204" pitchFamily="34" charset="0"/>
              </a:rPr>
              <a:t>assessment </a:t>
            </a:r>
            <a:r>
              <a:rPr lang="en-US" sz="2000" dirty="0">
                <a:latin typeface="Calibri" panose="020F0502020204030204" pitchFamily="34" charset="0"/>
                <a:ea typeface="Cambria" panose="02040503050406030204" pitchFamily="18" charset="0"/>
                <a:cs typeface="Calibri" panose="020F0502020204030204" pitchFamily="34" charset="0"/>
              </a:rPr>
              <a:t>includes both the Ports of Entry as well as the </a:t>
            </a:r>
            <a:r>
              <a:rPr lang="en-US" sz="2000" dirty="0" smtClean="0">
                <a:latin typeface="Calibri" panose="020F0502020204030204" pitchFamily="34" charset="0"/>
                <a:ea typeface="Cambria" panose="02040503050406030204" pitchFamily="18" charset="0"/>
                <a:cs typeface="Calibri" panose="020F0502020204030204" pitchFamily="34" charset="0"/>
              </a:rPr>
              <a:t>Borderline and include the following:</a:t>
            </a:r>
          </a:p>
          <a:p>
            <a:pPr marL="776287" lvl="2" indent="-285750" algn="just">
              <a:buFont typeface="Wingdings" panose="05000000000000000000" pitchFamily="2" charset="2"/>
              <a:buChar char="Ø"/>
            </a:pPr>
            <a:r>
              <a:rPr lang="en-US" sz="2000" b="1" dirty="0" smtClean="0">
                <a:latin typeface="Calibri" panose="020F0502020204030204" pitchFamily="34" charset="0"/>
                <a:ea typeface="Cambria" panose="02040503050406030204" pitchFamily="18" charset="0"/>
                <a:cs typeface="Calibri" panose="020F0502020204030204" pitchFamily="34" charset="0"/>
              </a:rPr>
              <a:t>Public Health Risks</a:t>
            </a:r>
            <a:r>
              <a:rPr lang="en-US" sz="2000" dirty="0" smtClean="0">
                <a:latin typeface="Calibri" panose="020F0502020204030204" pitchFamily="34" charset="0"/>
                <a:ea typeface="Cambria" panose="02040503050406030204" pitchFamily="18" charset="0"/>
                <a:cs typeface="Calibri" panose="020F0502020204030204" pitchFamily="34" charset="0"/>
              </a:rPr>
              <a:t>- importation of communicable diseases</a:t>
            </a:r>
          </a:p>
          <a:p>
            <a:pPr marL="776287" lvl="2" indent="-285750" algn="just">
              <a:buFont typeface="Wingdings" panose="05000000000000000000" pitchFamily="2" charset="2"/>
              <a:buChar char="Ø"/>
            </a:pPr>
            <a:r>
              <a:rPr lang="en-US" sz="2000" dirty="0" smtClean="0">
                <a:latin typeface="Calibri" panose="020F0502020204030204" pitchFamily="34" charset="0"/>
                <a:ea typeface="Cambria" panose="02040503050406030204" pitchFamily="18" charset="0"/>
                <a:cs typeface="Calibri" panose="020F0502020204030204" pitchFamily="34" charset="0"/>
              </a:rPr>
              <a:t>Personnel Integrity challenges-insider threats and collusion</a:t>
            </a:r>
          </a:p>
          <a:p>
            <a:pPr marL="776287" lvl="2" indent="-285750" algn="just">
              <a:buFont typeface="Wingdings" panose="05000000000000000000" pitchFamily="2" charset="2"/>
              <a:buChar char="Ø"/>
            </a:pPr>
            <a:r>
              <a:rPr lang="en-US" sz="2000" dirty="0" smtClean="0">
                <a:latin typeface="Calibri" panose="020F0502020204030204" pitchFamily="34" charset="0"/>
                <a:ea typeface="Cambria" panose="02040503050406030204" pitchFamily="18" charset="0"/>
                <a:cs typeface="Calibri" panose="020F0502020204030204" pitchFamily="34" charset="0"/>
              </a:rPr>
              <a:t>Smuggling, cross border transportation, clearing Agents </a:t>
            </a:r>
            <a:r>
              <a:rPr lang="en-US" sz="2000" dirty="0" smtClean="0">
                <a:latin typeface="Calibri" panose="020F0502020204030204" pitchFamily="34" charset="0"/>
                <a:ea typeface="Cambria" panose="02040503050406030204" pitchFamily="18" charset="0"/>
                <a:cs typeface="Calibri" panose="020F0502020204030204" pitchFamily="34" charset="0"/>
              </a:rPr>
              <a:t>etcetera.</a:t>
            </a:r>
          </a:p>
          <a:p>
            <a:pPr marL="490537" lvl="2" indent="0" algn="just">
              <a:buNone/>
            </a:pPr>
            <a:r>
              <a:rPr lang="en-US" sz="2000" b="1" dirty="0" smtClean="0">
                <a:latin typeface="Calibri" panose="020F0502020204030204" pitchFamily="34" charset="0"/>
                <a:ea typeface="Cambria" panose="02040503050406030204" pitchFamily="18" charset="0"/>
                <a:cs typeface="Calibri" panose="020F0502020204030204" pitchFamily="34" charset="0"/>
              </a:rPr>
              <a:t>Full </a:t>
            </a:r>
            <a:r>
              <a:rPr lang="en-US" sz="2000" b="1" dirty="0" smtClean="0">
                <a:latin typeface="Calibri" panose="020F0502020204030204" pitchFamily="34" charset="0"/>
                <a:ea typeface="Cambria" panose="02040503050406030204" pitchFamily="18" charset="0"/>
                <a:cs typeface="Calibri" panose="020F0502020204030204" pitchFamily="34" charset="0"/>
              </a:rPr>
              <a:t>document is attached as Annexure A</a:t>
            </a:r>
          </a:p>
          <a:p>
            <a:pPr marL="776287" lvl="2" indent="-285750" algn="just">
              <a:buFont typeface="Wingdings" panose="05000000000000000000" pitchFamily="2" charset="2"/>
              <a:buChar char="Ø"/>
            </a:pPr>
            <a:endParaRPr lang="en-US" sz="1600" i="1" dirty="0" smtClean="0">
              <a:latin typeface="Gill Sans MT" panose="020B0502020104020203" pitchFamily="34" charset="0"/>
              <a:ea typeface="Cambria" panose="02040503050406030204" pitchFamily="18" charset="0"/>
            </a:endParaRPr>
          </a:p>
          <a:p>
            <a:pPr marL="90487" lvl="1" indent="0" algn="just">
              <a:buNone/>
            </a:pPr>
            <a:endParaRPr lang="en-US" sz="2000" i="1" dirty="0" smtClean="0">
              <a:latin typeface="Gill Sans MT" panose="020B0502020104020203" pitchFamily="34" charset="0"/>
              <a:ea typeface="Cambria" panose="02040503050406030204" pitchFamily="18" charset="0"/>
            </a:endParaRPr>
          </a:p>
          <a:p>
            <a:pPr marL="90487" lvl="1" indent="0" algn="just">
              <a:buNone/>
            </a:pPr>
            <a:endParaRPr lang="en-US" sz="1800" i="1" dirty="0">
              <a:latin typeface="Gill Sans MT" panose="020B0502020104020203" pitchFamily="34" charset="0"/>
              <a:ea typeface="Cambria" panose="02040503050406030204" pitchFamily="18" charset="0"/>
            </a:endParaRPr>
          </a:p>
          <a:p>
            <a:pPr>
              <a:lnSpc>
                <a:spcPct val="125000"/>
              </a:lnSpc>
              <a:spcBef>
                <a:spcPts val="0"/>
              </a:spcBef>
              <a:buFont typeface="Wingdings" panose="05000000000000000000" pitchFamily="2" charset="2"/>
              <a:buChar char="§"/>
            </a:pPr>
            <a:endParaRPr lang="en-US" sz="2000" dirty="0" smtClean="0"/>
          </a:p>
          <a:p>
            <a:pPr>
              <a:lnSpc>
                <a:spcPct val="125000"/>
              </a:lnSpc>
              <a:spcBef>
                <a:spcPts val="0"/>
              </a:spcBef>
              <a:buFont typeface="Wingdings" panose="05000000000000000000" pitchFamily="2" charset="2"/>
              <a:buChar char="§"/>
            </a:pPr>
            <a:endParaRPr lang="en-US" sz="2000" b="1" i="1" dirty="0"/>
          </a:p>
          <a:p>
            <a:pPr algn="just"/>
            <a:endParaRPr lang="en-ZA" sz="2800" dirty="0"/>
          </a:p>
        </p:txBody>
      </p:sp>
      <p:sp>
        <p:nvSpPr>
          <p:cNvPr id="2054" name="Slide Number Placeholder 1"/>
          <p:cNvSpPr>
            <a:spLocks noGrp="1"/>
          </p:cNvSpPr>
          <p:nvPr>
            <p:ph type="sldNum" sz="quarter" idx="12"/>
          </p:nvPr>
        </p:nvSpPr>
        <p:spPr>
          <a:xfrm>
            <a:off x="3923928" y="6313939"/>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smtClean="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7</a:t>
            </a:fld>
            <a:r>
              <a:rPr kumimoji="0" lang="en-US" sz="1600" b="1" i="0" u="none" strike="noStrike" kern="1200" cap="none" spc="0" normalizeH="0" baseline="0" noProof="0" dirty="0" smtClean="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34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015" y="6149568"/>
            <a:ext cx="792088" cy="664602"/>
          </a:xfrm>
          <a:prstGeom prst="rect">
            <a:avLst/>
          </a:prstGeom>
        </p:spPr>
      </p:pic>
      <p:sp>
        <p:nvSpPr>
          <p:cNvPr id="6" name="Rectangle 5"/>
          <p:cNvSpPr/>
          <p:nvPr/>
        </p:nvSpPr>
        <p:spPr>
          <a:xfrm>
            <a:off x="6477782" y="6306483"/>
            <a:ext cx="2558714" cy="276999"/>
          </a:xfrm>
          <a:prstGeom prst="rect">
            <a:avLst/>
          </a:prstGeom>
        </p:spPr>
        <p:txBody>
          <a:bodyPr wrap="none">
            <a:spAutoFit/>
          </a:bodyPr>
          <a:lstStyle/>
          <a:p>
            <a:r>
              <a:rPr lang="en-US" sz="1200" dirty="0">
                <a:solidFill>
                  <a:srgbClr val="008040"/>
                </a:solidFill>
              </a:rPr>
              <a:t>Secure </a:t>
            </a:r>
            <a:r>
              <a:rPr lang="en-US" sz="1200" b="1" dirty="0">
                <a:solidFill>
                  <a:srgbClr val="008040"/>
                </a:solidFill>
              </a:rPr>
              <a:t>Borders for Development</a:t>
            </a:r>
            <a:endParaRPr lang="en-US" sz="1200" dirty="0">
              <a:solidFill>
                <a:srgbClr val="008040"/>
              </a:solidFill>
            </a:endParaRPr>
          </a:p>
        </p:txBody>
      </p:sp>
      <p:cxnSp>
        <p:nvCxnSpPr>
          <p:cNvPr id="8" name="Straight Connector 7"/>
          <p:cNvCxnSpPr/>
          <p:nvPr/>
        </p:nvCxnSpPr>
        <p:spPr>
          <a:xfrm>
            <a:off x="107504" y="6021288"/>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72751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420888"/>
            <a:ext cx="8680132" cy="1224136"/>
          </a:xfrm>
        </p:spPr>
        <p:style>
          <a:lnRef idx="2">
            <a:schemeClr val="accent1"/>
          </a:lnRef>
          <a:fillRef idx="1">
            <a:schemeClr val="lt1"/>
          </a:fillRef>
          <a:effectRef idx="0">
            <a:schemeClr val="accent1"/>
          </a:effectRef>
          <a:fontRef idx="minor">
            <a:schemeClr val="dk1"/>
          </a:fontRef>
        </p:style>
        <p:txBody>
          <a:bodyPr/>
          <a:lstStyle/>
          <a:p>
            <a:pPr marL="0" indent="0" algn="ctr">
              <a:lnSpc>
                <a:spcPct val="125000"/>
              </a:lnSpc>
              <a:spcBef>
                <a:spcPts val="0"/>
              </a:spcBef>
              <a:buNone/>
            </a:pPr>
            <a:endParaRPr lang="en-US" sz="2000" b="1" dirty="0" smtClean="0">
              <a:latin typeface="Gill Sans MT" panose="020B0502020104020203" pitchFamily="34" charset="0"/>
              <a:ea typeface="Cambria" panose="02040503050406030204" pitchFamily="18" charset="0"/>
            </a:endParaRPr>
          </a:p>
          <a:p>
            <a:pPr marL="0" indent="0" algn="ctr">
              <a:lnSpc>
                <a:spcPct val="125000"/>
              </a:lnSpc>
              <a:spcBef>
                <a:spcPts val="0"/>
              </a:spcBef>
              <a:buNone/>
            </a:pPr>
            <a:r>
              <a:rPr lang="en-US" sz="2000" b="1" dirty="0" smtClean="0">
                <a:latin typeface="Gill Sans MT" panose="020B0502020104020203" pitchFamily="34" charset="0"/>
                <a:ea typeface="Cambria" panose="02040503050406030204" pitchFamily="18" charset="0"/>
              </a:rPr>
              <a:t>PHASE 1: PLANNING</a:t>
            </a:r>
            <a:endParaRPr lang="en-US" sz="2000" b="1" u="sng" dirty="0">
              <a:latin typeface="Gill Sans MT" panose="020B0502020104020203" pitchFamily="34" charset="0"/>
              <a:ea typeface="Cambria" panose="02040503050406030204" pitchFamily="18" charset="0"/>
            </a:endParaRPr>
          </a:p>
          <a:p>
            <a:pPr marL="0" indent="0" algn="ctr">
              <a:lnSpc>
                <a:spcPct val="125000"/>
              </a:lnSpc>
              <a:spcBef>
                <a:spcPts val="0"/>
              </a:spcBef>
              <a:buNone/>
            </a:pPr>
            <a:endParaRPr lang="en-US" sz="2000" b="1" dirty="0" smtClean="0">
              <a:latin typeface="Gill Sans MT" panose="020B0502020104020203" pitchFamily="34" charset="0"/>
              <a:ea typeface="Cambria" panose="02040503050406030204" pitchFamily="18" charset="0"/>
            </a:endParaRPr>
          </a:p>
          <a:p>
            <a:pPr algn="just"/>
            <a:endParaRPr lang="en-ZA" b="1" dirty="0"/>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6021288"/>
            <a:ext cx="864096" cy="736610"/>
          </a:xfrm>
          <a:prstGeom prst="rect">
            <a:avLst/>
          </a:prstGeom>
        </p:spPr>
      </p:pic>
      <p:sp>
        <p:nvSpPr>
          <p:cNvPr id="6" name="Rectangle 5"/>
          <p:cNvSpPr/>
          <p:nvPr/>
        </p:nvSpPr>
        <p:spPr>
          <a:xfrm>
            <a:off x="6183033" y="6309320"/>
            <a:ext cx="2951449" cy="307777"/>
          </a:xfrm>
          <a:prstGeom prst="rect">
            <a:avLst/>
          </a:prstGeom>
        </p:spPr>
        <p:txBody>
          <a:bodyPr wrap="none">
            <a:spAutoFit/>
          </a:bodyPr>
          <a:lstStyle/>
          <a:p>
            <a:r>
              <a:rPr lang="en-US" sz="1400" dirty="0">
                <a:solidFill>
                  <a:srgbClr val="008040"/>
                </a:solidFill>
              </a:rPr>
              <a:t>Secure </a:t>
            </a:r>
            <a:r>
              <a:rPr lang="en-US" sz="1400" b="1" dirty="0">
                <a:solidFill>
                  <a:srgbClr val="008040"/>
                </a:solidFill>
              </a:rPr>
              <a:t>Borders for Development</a:t>
            </a:r>
            <a:endParaRPr lang="en-US" sz="1400" dirty="0">
              <a:solidFill>
                <a:srgbClr val="008040"/>
              </a:solidFill>
            </a:endParaRPr>
          </a:p>
        </p:txBody>
      </p:sp>
      <p:cxnSp>
        <p:nvCxnSpPr>
          <p:cNvPr id="8" name="Straight Connector 7"/>
          <p:cNvCxnSpPr/>
          <p:nvPr/>
        </p:nvCxnSpPr>
        <p:spPr>
          <a:xfrm>
            <a:off x="107504" y="6021288"/>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pic>
        <p:nvPicPr>
          <p:cNvPr id="9" name="Picture 8" descr="BMA Logo_CMYK.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35896" y="188640"/>
            <a:ext cx="1559076" cy="1499138"/>
          </a:xfrm>
          <a:prstGeom prst="rect">
            <a:avLst/>
          </a:prstGeom>
        </p:spPr>
      </p:pic>
      <p:pic>
        <p:nvPicPr>
          <p:cNvPr id="10" name="Picture 9"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84368" y="4221088"/>
            <a:ext cx="977365" cy="941403"/>
          </a:xfrm>
          <a:prstGeom prst="rect">
            <a:avLst/>
          </a:prstGeom>
        </p:spPr>
      </p:pic>
      <p:sp>
        <p:nvSpPr>
          <p:cNvPr id="11" name="Slide Number Placeholder 1"/>
          <p:cNvSpPr txBox="1">
            <a:spLocks/>
          </p:cNvSpPr>
          <p:nvPr/>
        </p:nvSpPr>
        <p:spPr>
          <a:xfrm>
            <a:off x="3779912" y="6231708"/>
            <a:ext cx="1512168" cy="315771"/>
          </a:xfrm>
          <a:prstGeom prst="rect">
            <a:avLst/>
          </a:prstGeom>
          <a:noFill/>
          <a:ln>
            <a:solidFill>
              <a:schemeClr val="accent1"/>
            </a:solidFill>
          </a:ln>
        </p:spPr>
        <p:txBody>
          <a:bodyPr vert="horz" wrap="square" lIns="91440" tIns="45720" rIns="91440" bIns="45720" numCol="1" anchor="ctr"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tx1"/>
                </a:solidFill>
                <a:latin typeface="Arial"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l" eaLnBrk="1" hangingPunct="1">
              <a:defRPr/>
            </a:pPr>
            <a:r>
              <a:rPr lang="en-US" sz="1600" b="1" dirty="0" smtClean="0">
                <a:solidFill>
                  <a:schemeClr val="accent1">
                    <a:lumMod val="75000"/>
                  </a:schemeClr>
                </a:solidFill>
              </a:rPr>
              <a:t>Slide </a:t>
            </a:r>
            <a:r>
              <a:rPr lang="en-US" sz="1600" b="1" dirty="0" smtClean="0">
                <a:solidFill>
                  <a:schemeClr val="accent1">
                    <a:lumMod val="75000"/>
                  </a:schemeClr>
                </a:solidFill>
              </a:rPr>
              <a:t>8 </a:t>
            </a:r>
            <a:r>
              <a:rPr lang="en-US" sz="1600" b="1" dirty="0" smtClean="0">
                <a:solidFill>
                  <a:schemeClr val="accent1">
                    <a:lumMod val="75000"/>
                  </a:schemeClr>
                </a:solidFill>
              </a:rPr>
              <a:t>of </a:t>
            </a:r>
            <a:r>
              <a:rPr lang="en-US" sz="1600" b="1" dirty="0" smtClean="0">
                <a:solidFill>
                  <a:schemeClr val="accent1">
                    <a:lumMod val="75000"/>
                  </a:schemeClr>
                </a:solidFill>
              </a:rPr>
              <a:t>34</a:t>
            </a:r>
            <a:endParaRPr lang="en-US" sz="1600" b="1"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5D312F24-582A-4117-A0B2-A1DD2489FD11}" type="slidenum">
              <a:rPr lang="en-US" altLang="en-US" smtClean="0"/>
              <a:pPr/>
              <a:t>8</a:t>
            </a:fld>
            <a:endParaRPr lang="en-US" altLang="en-US" dirty="0"/>
          </a:p>
        </p:txBody>
      </p:sp>
    </p:spTree>
    <p:extLst>
      <p:ext uri="{BB962C8B-B14F-4D97-AF65-F5344CB8AC3E}">
        <p14:creationId xmlns:p14="http://schemas.microsoft.com/office/powerpoint/2010/main" val="3941521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115616" y="175971"/>
            <a:ext cx="7416824" cy="504056"/>
          </a:xfrm>
          <a:prstGeom prst="rect">
            <a:avLst/>
          </a:prstGeom>
          <a:solidFill>
            <a:srgbClr val="008040"/>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Gill Sans MT" panose="020B0502020104020203" pitchFamily="34" charset="0"/>
                <a:ea typeface="Cambria" panose="02040503050406030204" pitchFamily="18" charset="0"/>
              </a:rPr>
              <a:t>ACTIVITIES DURING </a:t>
            </a:r>
            <a:r>
              <a:rPr lang="en-US" sz="2400" b="1" dirty="0" smtClean="0">
                <a:solidFill>
                  <a:schemeClr val="bg1"/>
                </a:solidFill>
                <a:latin typeface="Gill Sans MT" panose="020B0502020104020203" pitchFamily="34" charset="0"/>
                <a:ea typeface="Cambria" panose="02040503050406030204" pitchFamily="18" charset="0"/>
              </a:rPr>
              <a:t>PLANNING</a:t>
            </a:r>
            <a:r>
              <a:rPr lang="en-US" sz="2400" b="1" i="1" dirty="0" smtClean="0">
                <a:solidFill>
                  <a:schemeClr val="bg1"/>
                </a:solidFill>
                <a:latin typeface="Gill Sans MT" panose="020B0502020104020203" pitchFamily="34" charset="0"/>
                <a:ea typeface="Cambria" panose="02040503050406030204" pitchFamily="18" charset="0"/>
              </a:rPr>
              <a:t>:</a:t>
            </a:r>
            <a:endParaRPr lang="en-US" sz="2400" b="1" i="1" dirty="0">
              <a:solidFill>
                <a:schemeClr val="bg1"/>
              </a:solidFill>
              <a:latin typeface="Gill Sans MT" panose="020B0502020104020203" pitchFamily="34" charset="0"/>
              <a:ea typeface="Cambria" panose="02040503050406030204" pitchFamily="18" charset="0"/>
            </a:endParaRPr>
          </a:p>
        </p:txBody>
      </p:sp>
      <p:sp>
        <p:nvSpPr>
          <p:cNvPr id="3" name="Content Placeholder 2"/>
          <p:cNvSpPr>
            <a:spLocks noGrp="1"/>
          </p:cNvSpPr>
          <p:nvPr>
            <p:ph idx="1"/>
          </p:nvPr>
        </p:nvSpPr>
        <p:spPr>
          <a:xfrm>
            <a:off x="62513" y="851127"/>
            <a:ext cx="8928992" cy="4931983"/>
          </a:xfrm>
          <a:ln>
            <a:solidFill>
              <a:srgbClr val="FF0000"/>
            </a:solidFill>
          </a:ln>
        </p:spPr>
        <p:style>
          <a:lnRef idx="2">
            <a:schemeClr val="accent1"/>
          </a:lnRef>
          <a:fillRef idx="1">
            <a:schemeClr val="lt1"/>
          </a:fillRef>
          <a:effectRef idx="0">
            <a:schemeClr val="accent1"/>
          </a:effectRef>
          <a:fontRef idx="minor">
            <a:schemeClr val="dk1"/>
          </a:fontRef>
        </p:style>
        <p:txBody>
          <a:bodyPr/>
          <a:lstStyle/>
          <a:p>
            <a:pPr algn="just"/>
            <a:r>
              <a:rPr lang="en-US" sz="2400" b="1" dirty="0" smtClean="0"/>
              <a:t>The </a:t>
            </a:r>
            <a:r>
              <a:rPr lang="en-US" sz="2400" b="1" dirty="0" smtClean="0"/>
              <a:t>Planning phase</a:t>
            </a:r>
            <a:r>
              <a:rPr lang="en-US" sz="2400" dirty="0" smtClean="0"/>
              <a:t> started as early as </a:t>
            </a:r>
            <a:r>
              <a:rPr lang="en-US" sz="2400" b="1" dirty="0" smtClean="0"/>
              <a:t>1</a:t>
            </a:r>
            <a:r>
              <a:rPr lang="en-US" sz="2400" dirty="0" smtClean="0"/>
              <a:t> </a:t>
            </a:r>
            <a:r>
              <a:rPr lang="en-US" sz="2400" b="1" dirty="0" smtClean="0"/>
              <a:t>October </a:t>
            </a:r>
            <a:r>
              <a:rPr lang="en-US" sz="2400" b="1" dirty="0" smtClean="0"/>
              <a:t>2022</a:t>
            </a:r>
            <a:r>
              <a:rPr lang="en-US" sz="2400" dirty="0" smtClean="0"/>
              <a:t> and will end on the </a:t>
            </a:r>
            <a:r>
              <a:rPr lang="en-US" sz="2400" b="1" dirty="0" smtClean="0"/>
              <a:t>6</a:t>
            </a:r>
            <a:r>
              <a:rPr lang="en-US" sz="2400" b="1" baseline="30000" dirty="0" smtClean="0"/>
              <a:t>th</a:t>
            </a:r>
            <a:r>
              <a:rPr lang="en-US" sz="2400" b="1" dirty="0" smtClean="0"/>
              <a:t> of December 2022</a:t>
            </a:r>
            <a:r>
              <a:rPr lang="en-US" sz="2400" dirty="0" smtClean="0"/>
              <a:t>.</a:t>
            </a:r>
          </a:p>
          <a:p>
            <a:pPr algn="just"/>
            <a:r>
              <a:rPr lang="en-US" sz="2400" b="1" dirty="0" smtClean="0"/>
              <a:t>Salient </a:t>
            </a:r>
            <a:r>
              <a:rPr lang="en-US" sz="2400" b="1" dirty="0"/>
              <a:t>issues</a:t>
            </a:r>
            <a:r>
              <a:rPr lang="en-US" sz="2400" dirty="0"/>
              <a:t> were</a:t>
            </a:r>
            <a:r>
              <a:rPr lang="en-US" sz="2400" dirty="0" smtClean="0"/>
              <a:t>:</a:t>
            </a:r>
          </a:p>
          <a:p>
            <a:pPr lvl="1" algn="just"/>
            <a:r>
              <a:rPr lang="en-US" sz="2400" dirty="0" smtClean="0"/>
              <a:t>Finalization, completion and </a:t>
            </a:r>
            <a:r>
              <a:rPr lang="en-US" sz="2400" b="1" dirty="0" smtClean="0"/>
              <a:t>consolidation</a:t>
            </a:r>
            <a:r>
              <a:rPr lang="en-US" sz="2400" dirty="0" smtClean="0"/>
              <a:t> </a:t>
            </a:r>
            <a:r>
              <a:rPr lang="en-US" sz="2400" dirty="0"/>
              <a:t>of all </a:t>
            </a:r>
            <a:r>
              <a:rPr lang="en-US" sz="2400" dirty="0" smtClean="0"/>
              <a:t>ports plans into a </a:t>
            </a:r>
            <a:r>
              <a:rPr lang="en-US" sz="2400" b="1" u="sng" dirty="0" smtClean="0"/>
              <a:t>national plan</a:t>
            </a:r>
            <a:endParaRPr lang="en-US" sz="2400" b="1" u="sng" dirty="0" smtClean="0"/>
          </a:p>
          <a:p>
            <a:pPr lvl="1" algn="just"/>
            <a:r>
              <a:rPr lang="en-US" sz="2400" dirty="0" smtClean="0"/>
              <a:t>Request and approval of the ports</a:t>
            </a:r>
            <a:r>
              <a:rPr lang="en-US" sz="2400" b="1" dirty="0" smtClean="0"/>
              <a:t> extension of operational hours</a:t>
            </a:r>
            <a:r>
              <a:rPr lang="en-US" sz="2400" dirty="0" smtClean="0"/>
              <a:t> (Minister Home Affairs)</a:t>
            </a:r>
          </a:p>
          <a:p>
            <a:pPr lvl="1" algn="just"/>
            <a:r>
              <a:rPr lang="en-US" sz="2400" dirty="0" smtClean="0"/>
              <a:t>Approval of needs for </a:t>
            </a:r>
            <a:r>
              <a:rPr lang="en-US" sz="2400" b="1" dirty="0" smtClean="0"/>
              <a:t>infrastructural requirements</a:t>
            </a:r>
            <a:r>
              <a:rPr lang="en-US" sz="2400" dirty="0" smtClean="0"/>
              <a:t> National Department of Public Works and Infrastructure.</a:t>
            </a:r>
          </a:p>
          <a:p>
            <a:pPr lvl="1" algn="just"/>
            <a:r>
              <a:rPr lang="en-US" sz="2400" dirty="0" smtClean="0"/>
              <a:t>Request and </a:t>
            </a:r>
            <a:r>
              <a:rPr lang="en-US" sz="2400" b="1" dirty="0" smtClean="0"/>
              <a:t>approval of extra HR</a:t>
            </a:r>
            <a:r>
              <a:rPr lang="en-US" sz="2400" dirty="0" smtClean="0"/>
              <a:t> and overtime budgets</a:t>
            </a:r>
          </a:p>
          <a:p>
            <a:pPr lvl="1" algn="just"/>
            <a:r>
              <a:rPr lang="en-US" sz="2400" b="1" dirty="0" smtClean="0"/>
              <a:t>Briefing of relevant structures</a:t>
            </a:r>
            <a:r>
              <a:rPr lang="en-US" sz="2400" dirty="0" smtClean="0"/>
              <a:t> for the approval of plans</a:t>
            </a:r>
          </a:p>
          <a:p>
            <a:pPr lvl="1" algn="just"/>
            <a:r>
              <a:rPr lang="en-US" sz="2400" b="1" dirty="0" smtClean="0"/>
              <a:t>Dissemination</a:t>
            </a:r>
            <a:r>
              <a:rPr lang="en-US" sz="2400" dirty="0" smtClean="0"/>
              <a:t> of Operational Plans to accounting authorities</a:t>
            </a:r>
          </a:p>
          <a:p>
            <a:pPr lvl="1" algn="just"/>
            <a:endParaRPr lang="en-US" sz="2400" dirty="0"/>
          </a:p>
          <a:p>
            <a:pPr lvl="1" algn="just"/>
            <a:endParaRPr lang="en-US" dirty="0" smtClean="0"/>
          </a:p>
          <a:p>
            <a:pPr lvl="1" algn="just"/>
            <a:endParaRPr lang="en-US" dirty="0" smtClean="0"/>
          </a:p>
          <a:p>
            <a:pPr marL="0" indent="0" algn="just">
              <a:buNone/>
            </a:pPr>
            <a:endParaRPr lang="en-US" dirty="0" smtClean="0"/>
          </a:p>
          <a:p>
            <a:pPr lvl="1" algn="just"/>
            <a:endParaRPr lang="en-ZA" dirty="0"/>
          </a:p>
        </p:txBody>
      </p:sp>
      <p:sp>
        <p:nvSpPr>
          <p:cNvPr id="2054" name="Slide Number Placeholder 1"/>
          <p:cNvSpPr>
            <a:spLocks noGrp="1"/>
          </p:cNvSpPr>
          <p:nvPr>
            <p:ph type="sldNum" sz="quarter" idx="12"/>
          </p:nvPr>
        </p:nvSpPr>
        <p:spPr>
          <a:xfrm>
            <a:off x="3923928" y="6425597"/>
            <a:ext cx="1512168" cy="315771"/>
          </a:xfrm>
          <a:noFill/>
          <a:ln>
            <a:solidFill>
              <a:schemeClr val="accent1"/>
            </a:solidFill>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noProof="0" dirty="0" smtClean="0">
                <a:solidFill>
                  <a:schemeClr val="accent1">
                    <a:lumMod val="75000"/>
                  </a:schemeClr>
                </a:solidFill>
              </a:rPr>
              <a:t>Slide </a:t>
            </a:r>
            <a:fld id="{10D10A82-EC7D-4051-91C0-F2BDFF4106F7}" type="slidenum">
              <a:rPr kumimoji="0" lang="en-US" sz="1600" b="1" i="0" u="none" strike="noStrike" kern="1200" cap="none" spc="0" normalizeH="0" baseline="0" noProof="0" smtClean="0">
                <a:ln>
                  <a:noFill/>
                </a:ln>
                <a:solidFill>
                  <a:schemeClr val="accent1">
                    <a:lumMod val="75000"/>
                  </a:schemeClr>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9</a:t>
            </a:fld>
            <a:r>
              <a:rPr kumimoji="0" lang="en-US" sz="1600" b="1" i="0" u="none" strike="noStrike" kern="1200" cap="none" spc="0" normalizeH="0" baseline="0" noProof="0" dirty="0" smtClean="0">
                <a:ln>
                  <a:noFill/>
                </a:ln>
                <a:solidFill>
                  <a:schemeClr val="accent1">
                    <a:lumMod val="75000"/>
                  </a:schemeClr>
                </a:solidFill>
                <a:effectLst/>
                <a:uLnTx/>
                <a:uFillTx/>
                <a:latin typeface="Arial" pitchFamily="34" charset="0"/>
                <a:ea typeface="+mn-ea"/>
                <a:cs typeface="+mn-cs"/>
              </a:rPr>
              <a:t> of</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 </a:t>
            </a:r>
            <a:r>
              <a:rPr kumimoji="0" lang="en-US" sz="1600" b="1" i="0" u="none" strike="noStrike" kern="1200" cap="none" spc="0" normalizeH="0" noProof="0" dirty="0" smtClean="0">
                <a:ln>
                  <a:noFill/>
                </a:ln>
                <a:solidFill>
                  <a:schemeClr val="accent1">
                    <a:lumMod val="75000"/>
                  </a:schemeClr>
                </a:solidFill>
                <a:effectLst/>
                <a:uLnTx/>
                <a:uFillTx/>
                <a:latin typeface="Arial" pitchFamily="34" charset="0"/>
                <a:ea typeface="+mn-ea"/>
                <a:cs typeface="+mn-cs"/>
              </a:rPr>
              <a:t>34</a:t>
            </a:r>
            <a:endParaRPr kumimoji="0" lang="en-US" sz="1600" b="1" i="0" u="none" strike="noStrike" kern="1200" cap="none" spc="0" normalizeH="0" baseline="0" noProof="0" dirty="0">
              <a:ln>
                <a:noFill/>
              </a:ln>
              <a:solidFill>
                <a:schemeClr val="accent1">
                  <a:lumMod val="75000"/>
                </a:schemeClr>
              </a:solidFill>
              <a:effectLst/>
              <a:uLnTx/>
              <a:uFillTx/>
              <a:latin typeface="Arial" pitchFamily="34" charset="0"/>
              <a:ea typeface="+mn-ea"/>
              <a:cs typeface="+mn-cs"/>
            </a:endParaRPr>
          </a:p>
        </p:txBody>
      </p:sp>
      <p:pic>
        <p:nvPicPr>
          <p:cNvPr id="15" name="Picture 14" descr="BMA Logo_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6093296"/>
            <a:ext cx="792088" cy="664602"/>
          </a:xfrm>
          <a:prstGeom prst="rect">
            <a:avLst/>
          </a:prstGeom>
        </p:spPr>
      </p:pic>
      <p:sp>
        <p:nvSpPr>
          <p:cNvPr id="6" name="Rectangle 5"/>
          <p:cNvSpPr/>
          <p:nvPr/>
        </p:nvSpPr>
        <p:spPr>
          <a:xfrm>
            <a:off x="6671746" y="6263734"/>
            <a:ext cx="2364750" cy="261610"/>
          </a:xfrm>
          <a:prstGeom prst="rect">
            <a:avLst/>
          </a:prstGeom>
        </p:spPr>
        <p:txBody>
          <a:bodyPr wrap="square">
            <a:spAutoFit/>
          </a:bodyPr>
          <a:lstStyle/>
          <a:p>
            <a:r>
              <a:rPr lang="en-US" sz="1100" dirty="0">
                <a:solidFill>
                  <a:srgbClr val="008040"/>
                </a:solidFill>
              </a:rPr>
              <a:t>Secure </a:t>
            </a:r>
            <a:r>
              <a:rPr lang="en-US" sz="1100" b="1" dirty="0">
                <a:solidFill>
                  <a:srgbClr val="008040"/>
                </a:solidFill>
              </a:rPr>
              <a:t>Borders for Development</a:t>
            </a:r>
            <a:endParaRPr lang="en-US" sz="1100" dirty="0">
              <a:solidFill>
                <a:srgbClr val="008040"/>
              </a:solidFill>
            </a:endParaRPr>
          </a:p>
        </p:txBody>
      </p:sp>
      <p:cxnSp>
        <p:nvCxnSpPr>
          <p:cNvPr id="8" name="Straight Connector 7"/>
          <p:cNvCxnSpPr/>
          <p:nvPr/>
        </p:nvCxnSpPr>
        <p:spPr>
          <a:xfrm>
            <a:off x="62513" y="6079953"/>
            <a:ext cx="8928992" cy="0"/>
          </a:xfrm>
          <a:prstGeom prst="line">
            <a:avLst/>
          </a:prstGeom>
          <a:ln>
            <a:solidFill>
              <a:srgbClr val="00804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74276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27550</TotalTime>
  <Words>2435</Words>
  <Application>Microsoft Office PowerPoint</Application>
  <PresentationFormat>On-screen Show (4:3)</PresentationFormat>
  <Paragraphs>537</Paragraphs>
  <Slides>34</Slides>
  <Notes>4</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34</vt:i4>
      </vt:variant>
    </vt:vector>
  </HeadingPairs>
  <TitlesOfParts>
    <vt:vector size="45" baseType="lpstr">
      <vt:lpstr>Arial</vt:lpstr>
      <vt:lpstr>Arial Black</vt:lpstr>
      <vt:lpstr>Calibri</vt:lpstr>
      <vt:lpstr>Calibri Light</vt:lpstr>
      <vt:lpstr>Cambria</vt:lpstr>
      <vt:lpstr>Gill Sans MT</vt:lpstr>
      <vt:lpstr>Times New Roman</vt:lpstr>
      <vt:lpstr>Verdana</vt:lpstr>
      <vt:lpstr>Wingdings</vt:lpstr>
      <vt:lpstr>1_Office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Department of Forestry, Fisheries, and the Environment. The department is the custodian of the environment as mandated in Section 24 of the Constitution of South Africa. Accordingly, under the framework the National Environment Management Act (NEMA), Section 24 is enforceable.    NEMA gives rise to the various Specific Environmental Management Acts and of particular relevance in the border space is the National Environmental Management: Biodiversity Act, 2004 (NEMBA) and its associated Regulations.    The Environmental Management Inspectors (EMIs) then monitor compliance with the aforementioned legislation and where non-compliance is detected, enforcement action is taken against the perpetrators.   The Department will be at selected ports during and post the Festive season that includes Kopfontein (14-18th November 2022), Tele Bridge (23rd-27th January 2023) and Mahamba &amp; Golela (13th-17th February 2023). No additional staff will be deployed but overtime has been provided for.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Date : 18th March 2020</dc:title>
  <dc:creator>User</dc:creator>
  <cp:lastModifiedBy>Nakampe N. Masiapato</cp:lastModifiedBy>
  <cp:revision>2941</cp:revision>
  <cp:lastPrinted>2022-11-02T08:48:27Z</cp:lastPrinted>
  <dcterms:created xsi:type="dcterms:W3CDTF">2011-10-05T05:43:47Z</dcterms:created>
  <dcterms:modified xsi:type="dcterms:W3CDTF">2022-11-14T10:23:15Z</dcterms:modified>
</cp:coreProperties>
</file>