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Override PartName="/ppt/charts/colors4.xml" ContentType="application/vnd.ms-office.chartcolorstyl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charts/style3.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797675" cy="987425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g2/xMmwIwQtmPpIvYZK1ZmA+ADu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78C34FD8-5240-4298-9041-2B49EB916D27}">
  <a:tblStyle styleId="{78C34FD8-5240-4298-9041-2B49EB916D2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C:\Users\soniaw\Cash%20flows\working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a:t>Billing vs Collection Trend</a:t>
            </a:r>
          </a:p>
        </c:rich>
      </c:tx>
      <c:spPr>
        <a:noFill/>
        <a:ln>
          <a:noFill/>
        </a:ln>
        <a:effectLst/>
      </c:spPr>
    </c:title>
    <c:plotArea>
      <c:layout/>
      <c:barChart>
        <c:barDir val="col"/>
        <c:grouping val="clustered"/>
        <c:ser>
          <c:idx val="0"/>
          <c:order val="0"/>
          <c:tx>
            <c:v>Billing</c:v>
          </c:tx>
          <c:spPr>
            <a:solidFill>
              <a:schemeClr val="accent1"/>
            </a:solidFill>
            <a:ln>
              <a:noFill/>
            </a:ln>
            <a:effectLst/>
          </c:spPr>
          <c:cat>
            <c:strRef>
              <c:f>('Billing vs Actua'!$A$69,'Billing vs Actua'!$A$70:$A$76)</c:f>
              <c:strCache>
                <c:ptCount val="8"/>
                <c:pt idx="0">
                  <c:v>2022/23</c:v>
                </c:pt>
                <c:pt idx="1">
                  <c:v>2021/22</c:v>
                </c:pt>
                <c:pt idx="2">
                  <c:v>2020/21</c:v>
                </c:pt>
                <c:pt idx="3">
                  <c:v>2019/20</c:v>
                </c:pt>
                <c:pt idx="4">
                  <c:v>2018/19</c:v>
                </c:pt>
                <c:pt idx="5">
                  <c:v>2017/18</c:v>
                </c:pt>
                <c:pt idx="6">
                  <c:v>2016/17</c:v>
                </c:pt>
                <c:pt idx="7">
                  <c:v>2015/16</c:v>
                </c:pt>
              </c:strCache>
            </c:strRef>
          </c:cat>
          <c:val>
            <c:numRef>
              <c:f>('Billing vs Actua'!$B$69,'Billing vs Actua'!$B$70:$B$76)</c:f>
              <c:numCache>
                <c:formatCode>_(* #\ ##0_);_(* \(#\ ##0\);_(* "-"??_);_(@_)</c:formatCode>
                <c:ptCount val="8"/>
                <c:pt idx="0">
                  <c:v>193751144</c:v>
                </c:pt>
                <c:pt idx="1">
                  <c:v>696272109</c:v>
                </c:pt>
                <c:pt idx="2">
                  <c:v>596360942</c:v>
                </c:pt>
                <c:pt idx="3">
                  <c:v>601979093</c:v>
                </c:pt>
                <c:pt idx="4">
                  <c:v>391699278</c:v>
                </c:pt>
                <c:pt idx="5">
                  <c:v>303156735</c:v>
                </c:pt>
                <c:pt idx="6">
                  <c:v>322105500</c:v>
                </c:pt>
                <c:pt idx="7">
                  <c:v>325005339</c:v>
                </c:pt>
              </c:numCache>
            </c:numRef>
          </c:val>
          <c:extLst xmlns:c16r2="http://schemas.microsoft.com/office/drawing/2015/06/chart">
            <c:ext xmlns:c16="http://schemas.microsoft.com/office/drawing/2014/chart" uri="{C3380CC4-5D6E-409C-BE32-E72D297353CC}">
              <c16:uniqueId val="{00000000-242E-4CC7-ADA9-0D0E92D39BF1}"/>
            </c:ext>
          </c:extLst>
        </c:ser>
        <c:ser>
          <c:idx val="1"/>
          <c:order val="1"/>
          <c:tx>
            <c:v>Collection</c:v>
          </c:tx>
          <c:spPr>
            <a:solidFill>
              <a:schemeClr val="accent2"/>
            </a:solidFill>
            <a:ln>
              <a:noFill/>
            </a:ln>
            <a:effectLst/>
          </c:spPr>
          <c:trendline>
            <c:spPr>
              <a:ln w="19050" cap="rnd">
                <a:solidFill>
                  <a:schemeClr val="accent2"/>
                </a:solidFill>
                <a:prstDash val="sysDot"/>
              </a:ln>
              <a:effectLst/>
            </c:spPr>
            <c:trendlineType val="linear"/>
          </c:trendline>
          <c:cat>
            <c:strRef>
              <c:f>('Billing vs Actua'!$A$69,'Billing vs Actua'!$A$70:$A$76)</c:f>
              <c:strCache>
                <c:ptCount val="8"/>
                <c:pt idx="0">
                  <c:v>2022/23</c:v>
                </c:pt>
                <c:pt idx="1">
                  <c:v>2021/22</c:v>
                </c:pt>
                <c:pt idx="2">
                  <c:v>2020/21</c:v>
                </c:pt>
                <c:pt idx="3">
                  <c:v>2019/20</c:v>
                </c:pt>
                <c:pt idx="4">
                  <c:v>2018/19</c:v>
                </c:pt>
                <c:pt idx="5">
                  <c:v>2017/18</c:v>
                </c:pt>
                <c:pt idx="6">
                  <c:v>2016/17</c:v>
                </c:pt>
                <c:pt idx="7">
                  <c:v>2015/16</c:v>
                </c:pt>
              </c:strCache>
            </c:strRef>
          </c:cat>
          <c:val>
            <c:numRef>
              <c:f>('Billing vs Actua'!$C$69,'Billing vs Actua'!$C$70:$C$76)</c:f>
              <c:numCache>
                <c:formatCode>_(* #\ ##0_);_(* \(#\ ##0\);_(* "-"??_);_(@_)</c:formatCode>
                <c:ptCount val="8"/>
                <c:pt idx="0">
                  <c:v>53104234</c:v>
                </c:pt>
                <c:pt idx="1">
                  <c:v>196285462</c:v>
                </c:pt>
                <c:pt idx="2">
                  <c:v>141529580</c:v>
                </c:pt>
                <c:pt idx="3">
                  <c:v>132650793</c:v>
                </c:pt>
                <c:pt idx="4">
                  <c:v>149371606</c:v>
                </c:pt>
                <c:pt idx="5">
                  <c:v>129710592</c:v>
                </c:pt>
                <c:pt idx="6">
                  <c:v>161331680</c:v>
                </c:pt>
                <c:pt idx="7">
                  <c:v>155853040</c:v>
                </c:pt>
              </c:numCache>
            </c:numRef>
          </c:val>
          <c:extLst xmlns:c16r2="http://schemas.microsoft.com/office/drawing/2015/06/chart">
            <c:ext xmlns:c16="http://schemas.microsoft.com/office/drawing/2014/chart" uri="{C3380CC4-5D6E-409C-BE32-E72D297353CC}">
              <c16:uniqueId val="{00000002-242E-4CC7-ADA9-0D0E92D39BF1}"/>
            </c:ext>
          </c:extLst>
        </c:ser>
        <c:dLbls/>
        <c:gapWidth val="219"/>
        <c:overlap val="-27"/>
        <c:axId val="100601216"/>
        <c:axId val="100676736"/>
      </c:barChart>
      <c:catAx>
        <c:axId val="10060121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676736"/>
        <c:crosses val="autoZero"/>
        <c:auto val="1"/>
        <c:lblAlgn val="ctr"/>
        <c:lblOffset val="100"/>
      </c:catAx>
      <c:valAx>
        <c:axId val="100676736"/>
        <c:scaling>
          <c:orientation val="minMax"/>
        </c:scaling>
        <c:axPos val="l"/>
        <c:majorGridlines>
          <c:spPr>
            <a:ln w="9525" cap="flat" cmpd="sng" algn="ctr">
              <a:solidFill>
                <a:schemeClr val="tx1">
                  <a:lumMod val="15000"/>
                  <a:lumOff val="85000"/>
                </a:schemeClr>
              </a:solidFill>
              <a:round/>
            </a:ln>
            <a:effectLst/>
          </c:spPr>
        </c:majorGridlines>
        <c:numFmt formatCode="_(* #\ ##0_);_(* \(#\ ##0\);_(* &quot;-&quot;??_);_(@_)"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601216"/>
        <c:crosses val="autoZero"/>
        <c:crossBetween val="between"/>
      </c:valAx>
      <c:spPr>
        <a:noFill/>
        <a:ln>
          <a:noFill/>
        </a:ln>
        <a:effectLst/>
      </c:spPr>
    </c:plotArea>
    <c:legend>
      <c:legendPos val="r"/>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rgbClr val="FFFFFF"/>
    </a:solidFill>
    <a:ln>
      <a:noFill/>
    </a:ln>
    <a:effectLst/>
  </c:spPr>
  <c:txPr>
    <a:bodyPr/>
    <a:lstStyle/>
    <a:p>
      <a:pPr>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barChart>
        <c:barDir val="col"/>
        <c:grouping val="clustered"/>
        <c:ser>
          <c:idx val="0"/>
          <c:order val="0"/>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trendline>
          <c:cat>
            <c:strRef>
              <c:f>('Billing vs Actua'!$A$69,'Billing vs Actua'!$A$70:$A$76)</c:f>
              <c:strCache>
                <c:ptCount val="8"/>
                <c:pt idx="0">
                  <c:v>2022/23</c:v>
                </c:pt>
                <c:pt idx="1">
                  <c:v>2021/22</c:v>
                </c:pt>
                <c:pt idx="2">
                  <c:v>2020/21</c:v>
                </c:pt>
                <c:pt idx="3">
                  <c:v>2019/20</c:v>
                </c:pt>
                <c:pt idx="4">
                  <c:v>2018/19</c:v>
                </c:pt>
                <c:pt idx="5">
                  <c:v>2017/18</c:v>
                </c:pt>
                <c:pt idx="6">
                  <c:v>2016/17</c:v>
                </c:pt>
                <c:pt idx="7">
                  <c:v>2015/16</c:v>
                </c:pt>
              </c:strCache>
            </c:strRef>
          </c:cat>
          <c:val>
            <c:numRef>
              <c:f>('Billing vs Actua'!$D$69,'Billing vs Actua'!$D$70:$D$76)</c:f>
              <c:numCache>
                <c:formatCode>0%</c:formatCode>
                <c:ptCount val="8"/>
                <c:pt idx="0">
                  <c:v>0.27408475069442695</c:v>
                </c:pt>
                <c:pt idx="1">
                  <c:v>0.28190912642172195</c:v>
                </c:pt>
                <c:pt idx="2">
                  <c:v>0.23732201429113714</c:v>
                </c:pt>
                <c:pt idx="3">
                  <c:v>0.22035780734331911</c:v>
                </c:pt>
                <c:pt idx="4">
                  <c:v>0.38134256147390716</c:v>
                </c:pt>
                <c:pt idx="5">
                  <c:v>0.42786643681196795</c:v>
                </c:pt>
                <c:pt idx="6">
                  <c:v>0.50086595851359272</c:v>
                </c:pt>
                <c:pt idx="7">
                  <c:v>0.47953993765007041</c:v>
                </c:pt>
              </c:numCache>
            </c:numRef>
          </c:val>
          <c:extLst xmlns:c16r2="http://schemas.microsoft.com/office/drawing/2015/06/chart">
            <c:ext xmlns:c16="http://schemas.microsoft.com/office/drawing/2014/chart" uri="{C3380CC4-5D6E-409C-BE32-E72D297353CC}">
              <c16:uniqueId val="{00000001-B39A-4F0C-A4E5-18193383D9A8}"/>
            </c:ext>
          </c:extLst>
        </c:ser>
        <c:dLbls>
          <c:showVal val="1"/>
        </c:dLbls>
        <c:gapWidth val="219"/>
        <c:overlap val="-27"/>
        <c:axId val="100432512"/>
        <c:axId val="100454784"/>
      </c:barChart>
      <c:catAx>
        <c:axId val="10043251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454784"/>
        <c:crosses val="autoZero"/>
        <c:auto val="1"/>
        <c:lblAlgn val="ctr"/>
        <c:lblOffset val="100"/>
      </c:catAx>
      <c:valAx>
        <c:axId val="100454784"/>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432512"/>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rgbClr val="FFFFFF"/>
    </a:solidFill>
    <a:ln>
      <a:noFill/>
    </a:ln>
    <a:effectLst/>
  </c:spPr>
  <c:txPr>
    <a:bodyPr/>
    <a:lstStyle/>
    <a:p>
      <a:pPr>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a:t>Billing versus collection</a:t>
            </a:r>
          </a:p>
        </c:rich>
      </c:tx>
      <c:spPr>
        <a:noFill/>
        <a:ln>
          <a:noFill/>
        </a:ln>
        <a:effectLst/>
      </c:spPr>
    </c:title>
    <c:plotArea>
      <c:layout/>
      <c:barChart>
        <c:barDir val="col"/>
        <c:grouping val="clustered"/>
        <c:ser>
          <c:idx val="0"/>
          <c:order val="0"/>
          <c:tx>
            <c:strRef>
              <c:f>'Billing vs Actua'!$M$50</c:f>
              <c:strCache>
                <c:ptCount val="1"/>
                <c:pt idx="0">
                  <c:v> Billing </c:v>
                </c:pt>
              </c:strCache>
            </c:strRef>
          </c:tx>
          <c:spPr>
            <a:solidFill>
              <a:schemeClr val="accent1"/>
            </a:solidFill>
            <a:ln>
              <a:noFill/>
            </a:ln>
            <a:effectLst/>
          </c:spPr>
          <c:cat>
            <c:numRef>
              <c:f>'Billing vs Actua'!$L$51:$L$54</c:f>
              <c:numCache>
                <c:formatCode>mmm\-yy</c:formatCode>
                <c:ptCount val="4"/>
                <c:pt idx="0">
                  <c:v>44743</c:v>
                </c:pt>
                <c:pt idx="1">
                  <c:v>44774</c:v>
                </c:pt>
                <c:pt idx="2">
                  <c:v>44805</c:v>
                </c:pt>
                <c:pt idx="3">
                  <c:v>44835</c:v>
                </c:pt>
              </c:numCache>
            </c:numRef>
          </c:cat>
          <c:val>
            <c:numRef>
              <c:f>'Billing vs Actua'!$M$51:$M$54</c:f>
              <c:numCache>
                <c:formatCode>_(* #\ ##0.00_);_(* \(#\ ##0.00\);_(* "-"??_);_(@_)</c:formatCode>
                <c:ptCount val="4"/>
                <c:pt idx="0">
                  <c:v>25056454</c:v>
                </c:pt>
                <c:pt idx="1">
                  <c:v>59829526</c:v>
                </c:pt>
                <c:pt idx="2">
                  <c:v>59340003</c:v>
                </c:pt>
                <c:pt idx="3">
                  <c:v>49525161</c:v>
                </c:pt>
              </c:numCache>
            </c:numRef>
          </c:val>
          <c:extLst xmlns:c16r2="http://schemas.microsoft.com/office/drawing/2015/06/chart">
            <c:ext xmlns:c16="http://schemas.microsoft.com/office/drawing/2014/chart" uri="{C3380CC4-5D6E-409C-BE32-E72D297353CC}">
              <c16:uniqueId val="{00000000-9026-450A-8088-99C8799C317E}"/>
            </c:ext>
          </c:extLst>
        </c:ser>
        <c:ser>
          <c:idx val="1"/>
          <c:order val="1"/>
          <c:tx>
            <c:strRef>
              <c:f>'Billing vs Actua'!$N$50</c:f>
              <c:strCache>
                <c:ptCount val="1"/>
                <c:pt idx="0">
                  <c:v> Collection </c:v>
                </c:pt>
              </c:strCache>
            </c:strRef>
          </c:tx>
          <c:spPr>
            <a:solidFill>
              <a:schemeClr val="accent2"/>
            </a:solidFill>
            <a:ln>
              <a:noFill/>
            </a:ln>
            <a:effectLst/>
          </c:spPr>
          <c:trendline>
            <c:spPr>
              <a:ln w="19050" cap="rnd">
                <a:solidFill>
                  <a:schemeClr val="accent2"/>
                </a:solidFill>
                <a:prstDash val="sysDot"/>
              </a:ln>
              <a:effectLst/>
            </c:spPr>
            <c:trendlineType val="linear"/>
          </c:trendline>
          <c:cat>
            <c:numRef>
              <c:f>'Billing vs Actua'!$L$51:$L$54</c:f>
              <c:numCache>
                <c:formatCode>mmm\-yy</c:formatCode>
                <c:ptCount val="4"/>
                <c:pt idx="0">
                  <c:v>44743</c:v>
                </c:pt>
                <c:pt idx="1">
                  <c:v>44774</c:v>
                </c:pt>
                <c:pt idx="2">
                  <c:v>44805</c:v>
                </c:pt>
                <c:pt idx="3">
                  <c:v>44835</c:v>
                </c:pt>
              </c:numCache>
            </c:numRef>
          </c:cat>
          <c:val>
            <c:numRef>
              <c:f>'Billing vs Actua'!$N$51:$N$54</c:f>
              <c:numCache>
                <c:formatCode>_(* #\ ##0.00_);_(* \(#\ ##0.00\);_(* "-"??_);_(@_)</c:formatCode>
                <c:ptCount val="4"/>
                <c:pt idx="0">
                  <c:v>16852093</c:v>
                </c:pt>
                <c:pt idx="1">
                  <c:v>12575448</c:v>
                </c:pt>
                <c:pt idx="2">
                  <c:v>9085855</c:v>
                </c:pt>
                <c:pt idx="3">
                  <c:v>14590838</c:v>
                </c:pt>
              </c:numCache>
            </c:numRef>
          </c:val>
          <c:extLst xmlns:c16r2="http://schemas.microsoft.com/office/drawing/2015/06/chart">
            <c:ext xmlns:c16="http://schemas.microsoft.com/office/drawing/2014/chart" uri="{C3380CC4-5D6E-409C-BE32-E72D297353CC}">
              <c16:uniqueId val="{00000001-9026-450A-8088-99C8799C317E}"/>
            </c:ext>
          </c:extLst>
        </c:ser>
        <c:dLbls/>
        <c:axId val="117325184"/>
        <c:axId val="117331072"/>
      </c:barChart>
      <c:dateAx>
        <c:axId val="117325184"/>
        <c:scaling>
          <c:orientation val="minMax"/>
        </c:scaling>
        <c:axPos val="b"/>
        <c:numFmt formatCode="mmm\-yy"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331072"/>
        <c:crosses val="autoZero"/>
        <c:auto val="1"/>
        <c:lblOffset val="100"/>
        <c:baseTimeUnit val="months"/>
      </c:dateAx>
      <c:valAx>
        <c:axId val="117331072"/>
        <c:scaling>
          <c:orientation val="minMax"/>
        </c:scaling>
        <c:axPos val="l"/>
        <c:majorGridlines>
          <c:spPr>
            <a:ln w="9525" cap="flat" cmpd="sng" algn="ctr">
              <a:solidFill>
                <a:schemeClr val="tx1">
                  <a:lumMod val="15000"/>
                  <a:lumOff val="85000"/>
                </a:schemeClr>
              </a:solidFill>
              <a:round/>
            </a:ln>
            <a:effectLst/>
          </c:spPr>
        </c:majorGridlines>
        <c:numFmt formatCode="_(* #\ ##0.00_);_(* \(#\ ##0.00\);_(* &quot;-&quot;??_);_(@_)"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325184"/>
        <c:crosses val="autoZero"/>
        <c:crossBetween val="between"/>
      </c:valAx>
      <c:spPr>
        <a:noFill/>
        <a:ln>
          <a:noFill/>
        </a:ln>
        <a:effectLst/>
      </c:spPr>
    </c:plotArea>
    <c:legend>
      <c:legendPos val="r"/>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rgbClr val="FFFFFF"/>
    </a:solidFill>
    <a:ln>
      <a:noFill/>
    </a:ln>
    <a:effectLst/>
  </c:spPr>
  <c:txPr>
    <a:bodyPr/>
    <a:lstStyle/>
    <a:p>
      <a:pPr>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b="1"/>
              <a:t>Debt due to ADM as at 31 October 2022</a:t>
            </a:r>
          </a:p>
        </c:rich>
      </c:tx>
      <c:spPr>
        <a:noFill/>
        <a:ln>
          <a:noFill/>
        </a:ln>
        <a:effectLst/>
      </c:spPr>
    </c:title>
    <c:plotArea>
      <c:layout/>
      <c:barChart>
        <c:barDir val="col"/>
        <c:grouping val="clustered"/>
        <c:ser>
          <c:idx val="0"/>
          <c:order val="0"/>
          <c:spPr>
            <a:solidFill>
              <a:schemeClr val="accent1"/>
            </a:solidFill>
            <a:ln>
              <a:noFill/>
            </a:ln>
            <a:effectLst/>
          </c:spPr>
          <c:dPt>
            <c:idx val="0"/>
            <c:spPr>
              <a:solidFill>
                <a:srgbClr val="00B0F0"/>
              </a:solidFill>
              <a:ln>
                <a:noFill/>
              </a:ln>
              <a:effectLst/>
            </c:spPr>
            <c:extLst xmlns:c16r2="http://schemas.microsoft.com/office/drawing/2015/06/chart">
              <c:ext xmlns:c16="http://schemas.microsoft.com/office/drawing/2014/chart" uri="{C3380CC4-5D6E-409C-BE32-E72D297353CC}">
                <c16:uniqueId val="{00000001-2EF2-4671-AE48-1213EB30B16A}"/>
              </c:ext>
            </c:extLst>
          </c:dPt>
          <c:dPt>
            <c:idx val="1"/>
            <c:spPr>
              <a:solidFill>
                <a:srgbClr val="00B050"/>
              </a:solidFill>
              <a:ln>
                <a:noFill/>
              </a:ln>
              <a:effectLst/>
            </c:spPr>
            <c:extLst xmlns:c16r2="http://schemas.microsoft.com/office/drawing/2015/06/chart">
              <c:ext xmlns:c16="http://schemas.microsoft.com/office/drawing/2014/chart" uri="{C3380CC4-5D6E-409C-BE32-E72D297353CC}">
                <c16:uniqueId val="{00000003-2EF2-4671-AE48-1213EB30B16A}"/>
              </c:ext>
            </c:extLst>
          </c:dPt>
          <c:dPt>
            <c:idx val="2"/>
            <c:spPr>
              <a:solidFill>
                <a:srgbClr val="FF0000"/>
              </a:solidFill>
              <a:ln>
                <a:noFill/>
              </a:ln>
              <a:effectLst/>
            </c:spPr>
            <c:extLst xmlns:c16r2="http://schemas.microsoft.com/office/drawing/2015/06/chart">
              <c:ext xmlns:c16="http://schemas.microsoft.com/office/drawing/2014/chart" uri="{C3380CC4-5D6E-409C-BE32-E72D297353CC}">
                <c16:uniqueId val="{00000005-2EF2-4671-AE48-1213EB30B16A}"/>
              </c:ext>
            </c:extLst>
          </c:dPt>
          <c:dPt>
            <c:idx val="3"/>
            <c:spPr>
              <a:solidFill>
                <a:srgbClr val="FFC000"/>
              </a:solidFill>
              <a:ln>
                <a:noFill/>
              </a:ln>
              <a:effectLst/>
            </c:spPr>
            <c:extLst xmlns:c16r2="http://schemas.microsoft.com/office/drawing/2015/06/chart">
              <c:ext xmlns:c16="http://schemas.microsoft.com/office/drawing/2014/chart" uri="{C3380CC4-5D6E-409C-BE32-E72D297353CC}">
                <c16:uniqueId val="{00000007-2EF2-4671-AE48-1213EB30B16A}"/>
              </c:ext>
            </c:extLst>
          </c:dPt>
          <c:dPt>
            <c:idx val="4"/>
            <c:spPr>
              <a:solidFill>
                <a:srgbClr val="002060"/>
              </a:solidFill>
              <a:ln>
                <a:noFill/>
              </a:ln>
              <a:effectLst/>
            </c:spPr>
            <c:extLst xmlns:c16r2="http://schemas.microsoft.com/office/drawing/2015/06/chart">
              <c:ext xmlns:c16="http://schemas.microsoft.com/office/drawing/2014/chart" uri="{C3380CC4-5D6E-409C-BE32-E72D297353CC}">
                <c16:uniqueId val="{00000009-2EF2-4671-AE48-1213EB30B16A}"/>
              </c:ext>
            </c:extLst>
          </c:dPt>
          <c:dPt>
            <c:idx val="5"/>
            <c:spPr>
              <a:solidFill>
                <a:srgbClr val="FF00FF"/>
              </a:solidFill>
              <a:ln>
                <a:noFill/>
              </a:ln>
              <a:effectLst/>
            </c:spPr>
            <c:extLst xmlns:c16r2="http://schemas.microsoft.com/office/drawing/2015/06/chart">
              <c:ext xmlns:c16="http://schemas.microsoft.com/office/drawing/2014/chart" uri="{C3380CC4-5D6E-409C-BE32-E72D297353CC}">
                <c16:uniqueId val="{0000000B-2EF2-4671-AE48-1213EB30B16A}"/>
              </c:ext>
            </c:extLst>
          </c:dPt>
          <c:cat>
            <c:strRef>
              <c:f>debtors!$H$79:$H$84</c:f>
              <c:strCache>
                <c:ptCount val="6"/>
                <c:pt idx="0">
                  <c:v>Local Municipalities</c:v>
                </c:pt>
                <c:pt idx="1">
                  <c:v>Government </c:v>
                </c:pt>
                <c:pt idx="2">
                  <c:v>Households</c:v>
                </c:pt>
                <c:pt idx="3">
                  <c:v>Business</c:v>
                </c:pt>
                <c:pt idx="4">
                  <c:v>Other</c:v>
                </c:pt>
                <c:pt idx="5">
                  <c:v>Indigent</c:v>
                </c:pt>
              </c:strCache>
            </c:strRef>
          </c:cat>
          <c:val>
            <c:numRef>
              <c:f>debtors!$I$79:$I$84</c:f>
              <c:numCache>
                <c:formatCode>_(* #\ ##0_);_(* \(#\ ##0\);_(* "-"??_);_(@_)</c:formatCode>
                <c:ptCount val="6"/>
                <c:pt idx="0">
                  <c:v>67440686</c:v>
                </c:pt>
                <c:pt idx="1">
                  <c:v>29974333</c:v>
                </c:pt>
                <c:pt idx="2">
                  <c:v>444437499</c:v>
                </c:pt>
                <c:pt idx="3">
                  <c:v>26933645</c:v>
                </c:pt>
                <c:pt idx="4">
                  <c:v>54376169</c:v>
                </c:pt>
                <c:pt idx="5">
                  <c:v>24535103</c:v>
                </c:pt>
              </c:numCache>
            </c:numRef>
          </c:val>
          <c:extLst xmlns:c16r2="http://schemas.microsoft.com/office/drawing/2015/06/chart">
            <c:ext xmlns:c16="http://schemas.microsoft.com/office/drawing/2014/chart" uri="{C3380CC4-5D6E-409C-BE32-E72D297353CC}">
              <c16:uniqueId val="{0000000C-2EF2-4671-AE48-1213EB30B16A}"/>
            </c:ext>
          </c:extLst>
        </c:ser>
        <c:dLbls/>
        <c:gapWidth val="219"/>
        <c:overlap val="-27"/>
        <c:axId val="80234368"/>
        <c:axId val="80235904"/>
      </c:barChart>
      <c:catAx>
        <c:axId val="8023436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235904"/>
        <c:crosses val="autoZero"/>
        <c:auto val="1"/>
        <c:lblAlgn val="ctr"/>
        <c:lblOffset val="100"/>
      </c:catAx>
      <c:valAx>
        <c:axId val="80235904"/>
        <c:scaling>
          <c:orientation val="minMax"/>
        </c:scaling>
        <c:axPos val="l"/>
        <c:majorGridlines>
          <c:spPr>
            <a:ln w="9525" cap="flat" cmpd="sng" algn="ctr">
              <a:solidFill>
                <a:schemeClr val="tx1">
                  <a:lumMod val="15000"/>
                  <a:lumOff val="85000"/>
                </a:schemeClr>
              </a:solidFill>
              <a:round/>
            </a:ln>
            <a:effectLst/>
          </c:spPr>
        </c:majorGridlines>
        <c:numFmt formatCode="_(* #\ ##0_);_(* \(#\ ##0\);_(* &quot;-&quot;??_);_(@_)"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234368"/>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371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49688" y="0"/>
            <a:ext cx="2946400" cy="49371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318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450" y="4691063"/>
            <a:ext cx="5438775" cy="4443412"/>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378950"/>
            <a:ext cx="2946400" cy="4937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49688" y="9378950"/>
            <a:ext cx="2946400" cy="4937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ZA" sz="1200" b="0" i="0" u="none" strike="noStrike" cap="none">
                <a:solidFill>
                  <a:schemeClr val="dk1"/>
                </a:solidFill>
                <a:latin typeface="Arial"/>
                <a:ea typeface="Arial"/>
                <a:cs typeface="Arial"/>
                <a:sym typeface="Arial"/>
              </a:rPr>
              <a:pPr marL="0" marR="0" lvl="0" indent="0" algn="r" rtl="0">
                <a:spcBef>
                  <a:spcPts val="0"/>
                </a:spcBef>
                <a:spcAft>
                  <a:spcPts val="0"/>
                </a:spcAft>
                <a:buNone/>
              </a:p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79450" y="4691063"/>
            <a:ext cx="5438775" cy="44434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9318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0:notes"/>
          <p:cNvSpPr txBox="1">
            <a:spLocks noGrp="1"/>
          </p:cNvSpPr>
          <p:nvPr>
            <p:ph type="body" idx="1"/>
          </p:nvPr>
        </p:nvSpPr>
        <p:spPr>
          <a:xfrm>
            <a:off x="679450" y="4691063"/>
            <a:ext cx="5438775" cy="44434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10:notes"/>
          <p:cNvSpPr>
            <a:spLocks noGrp="1" noRot="1" noChangeAspect="1"/>
          </p:cNvSpPr>
          <p:nvPr>
            <p:ph type="sldImg" idx="2"/>
          </p:nvPr>
        </p:nvSpPr>
        <p:spPr>
          <a:xfrm>
            <a:off x="9318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1:notes"/>
          <p:cNvSpPr>
            <a:spLocks noGrp="1" noRot="1" noChangeAspect="1"/>
          </p:cNvSpPr>
          <p:nvPr>
            <p:ph type="sldImg" idx="2"/>
          </p:nvPr>
        </p:nvSpPr>
        <p:spPr>
          <a:xfrm>
            <a:off x="9318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11:notes"/>
          <p:cNvSpPr txBox="1">
            <a:spLocks noGrp="1"/>
          </p:cNvSpPr>
          <p:nvPr>
            <p:ph type="body" idx="1"/>
          </p:nvPr>
        </p:nvSpPr>
        <p:spPr>
          <a:xfrm>
            <a:off x="679450" y="4691063"/>
            <a:ext cx="5438775" cy="444341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ZA"/>
              <a:t>2022/23 UIF&amp;W STILL TO BE INVESTIGATED BY MPAC </a:t>
            </a:r>
            <a:endParaRPr/>
          </a:p>
          <a:p>
            <a:pPr marL="0" lvl="0" indent="0" algn="l" rtl="0">
              <a:spcBef>
                <a:spcPts val="0"/>
              </a:spcBef>
              <a:spcAft>
                <a:spcPts val="0"/>
              </a:spcAft>
              <a:buNone/>
            </a:pPr>
            <a:r>
              <a:rPr lang="en-ZA"/>
              <a:t>FRUITLESS AND WASTEFUL INTEREST ON OVERDUE ACCOUNTS I.E. ESKOM, TELKOM, LOCAL MUNICIPALITIES</a:t>
            </a:r>
            <a:endParaRPr/>
          </a:p>
          <a:p>
            <a:pPr marL="0" marR="0" lvl="0" indent="0" algn="l" rtl="0">
              <a:lnSpc>
                <a:spcPct val="100000"/>
              </a:lnSpc>
              <a:spcBef>
                <a:spcPts val="0"/>
              </a:spcBef>
              <a:spcAft>
                <a:spcPts val="0"/>
              </a:spcAft>
              <a:buClr>
                <a:schemeClr val="dk1"/>
              </a:buClr>
              <a:buSzPts val="1800"/>
              <a:buFont typeface="Calibri"/>
              <a:buNone/>
            </a:pPr>
            <a:endParaRPr sz="1800">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ZA" sz="1800">
                <a:latin typeface="Arial"/>
                <a:ea typeface="Arial"/>
                <a:cs typeface="Arial"/>
                <a:sym typeface="Arial"/>
              </a:rPr>
              <a:t>IRREGULAR EXPENDITURE - Rocks Solutions Security Services’ appointment was formalised on 9 September 2022 through emergency procurement (Regulations 36) at a monthly rate of R298 000,00.  No payment has been made to date.</a:t>
            </a:r>
            <a:endParaRPr sz="1800">
              <a:latin typeface="Calibri"/>
              <a:ea typeface="Calibri"/>
              <a:cs typeface="Calibri"/>
              <a:sym typeface="Calibri"/>
            </a:endParaRPr>
          </a:p>
          <a:p>
            <a:pPr marL="0" lvl="0" indent="0" algn="l" rtl="0">
              <a:spcBef>
                <a:spcPts val="0"/>
              </a:spcBef>
              <a:spcAft>
                <a:spcPts val="0"/>
              </a:spcAft>
              <a:buNone/>
            </a:pPr>
            <a:endParaRPr/>
          </a:p>
        </p:txBody>
      </p:sp>
      <p:sp>
        <p:nvSpPr>
          <p:cNvPr id="155" name="Google Shape;155;p11:notes"/>
          <p:cNvSpPr txBox="1">
            <a:spLocks noGrp="1"/>
          </p:cNvSpPr>
          <p:nvPr>
            <p:ph type="sldNum" idx="12"/>
          </p:nvPr>
        </p:nvSpPr>
        <p:spPr>
          <a:xfrm>
            <a:off x="3849688" y="9378950"/>
            <a:ext cx="2946400" cy="4937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pPr marL="0" lvl="0" indent="0" algn="r" rtl="0">
                <a:spcBef>
                  <a:spcPts val="0"/>
                </a:spcBef>
                <a:spcAft>
                  <a:spcPts val="0"/>
                </a:spcAft>
                <a:buNone/>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2:notes"/>
          <p:cNvSpPr txBox="1">
            <a:spLocks noGrp="1"/>
          </p:cNvSpPr>
          <p:nvPr>
            <p:ph type="body" idx="1"/>
          </p:nvPr>
        </p:nvSpPr>
        <p:spPr>
          <a:xfrm>
            <a:off x="679450" y="4691063"/>
            <a:ext cx="5438775" cy="44434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2:notes"/>
          <p:cNvSpPr>
            <a:spLocks noGrp="1" noRot="1" noChangeAspect="1"/>
          </p:cNvSpPr>
          <p:nvPr>
            <p:ph type="sldImg" idx="2"/>
          </p:nvPr>
        </p:nvSpPr>
        <p:spPr>
          <a:xfrm>
            <a:off x="9318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3:notes"/>
          <p:cNvSpPr txBox="1">
            <a:spLocks noGrp="1"/>
          </p:cNvSpPr>
          <p:nvPr>
            <p:ph type="body" idx="1"/>
          </p:nvPr>
        </p:nvSpPr>
        <p:spPr>
          <a:xfrm>
            <a:off x="679450" y="4691063"/>
            <a:ext cx="5438775" cy="44434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13:notes"/>
          <p:cNvSpPr>
            <a:spLocks noGrp="1" noRot="1" noChangeAspect="1"/>
          </p:cNvSpPr>
          <p:nvPr>
            <p:ph type="sldImg" idx="2"/>
          </p:nvPr>
        </p:nvSpPr>
        <p:spPr>
          <a:xfrm>
            <a:off x="9318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4:notes"/>
          <p:cNvSpPr txBox="1">
            <a:spLocks noGrp="1"/>
          </p:cNvSpPr>
          <p:nvPr>
            <p:ph type="body" idx="1"/>
          </p:nvPr>
        </p:nvSpPr>
        <p:spPr>
          <a:xfrm>
            <a:off x="679450" y="4691063"/>
            <a:ext cx="5438775" cy="44434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14:notes"/>
          <p:cNvSpPr>
            <a:spLocks noGrp="1" noRot="1" noChangeAspect="1"/>
          </p:cNvSpPr>
          <p:nvPr>
            <p:ph type="sldImg" idx="2"/>
          </p:nvPr>
        </p:nvSpPr>
        <p:spPr>
          <a:xfrm>
            <a:off x="9318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5:notes"/>
          <p:cNvSpPr txBox="1">
            <a:spLocks noGrp="1"/>
          </p:cNvSpPr>
          <p:nvPr>
            <p:ph type="body" idx="1"/>
          </p:nvPr>
        </p:nvSpPr>
        <p:spPr>
          <a:xfrm>
            <a:off x="679450" y="4691063"/>
            <a:ext cx="5438775" cy="44434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5:notes"/>
          <p:cNvSpPr>
            <a:spLocks noGrp="1" noRot="1" noChangeAspect="1"/>
          </p:cNvSpPr>
          <p:nvPr>
            <p:ph type="sldImg" idx="2"/>
          </p:nvPr>
        </p:nvSpPr>
        <p:spPr>
          <a:xfrm>
            <a:off x="9318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6:notes"/>
          <p:cNvSpPr txBox="1">
            <a:spLocks noGrp="1"/>
          </p:cNvSpPr>
          <p:nvPr>
            <p:ph type="body" idx="1"/>
          </p:nvPr>
        </p:nvSpPr>
        <p:spPr>
          <a:xfrm>
            <a:off x="679450" y="4691063"/>
            <a:ext cx="5438775" cy="44434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16:notes"/>
          <p:cNvSpPr>
            <a:spLocks noGrp="1" noRot="1" noChangeAspect="1"/>
          </p:cNvSpPr>
          <p:nvPr>
            <p:ph type="sldImg" idx="2"/>
          </p:nvPr>
        </p:nvSpPr>
        <p:spPr>
          <a:xfrm>
            <a:off x="9318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7:notes"/>
          <p:cNvSpPr txBox="1">
            <a:spLocks noGrp="1"/>
          </p:cNvSpPr>
          <p:nvPr>
            <p:ph type="body" idx="1"/>
          </p:nvPr>
        </p:nvSpPr>
        <p:spPr>
          <a:xfrm>
            <a:off x="679450" y="4691063"/>
            <a:ext cx="5438775" cy="44434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7:notes"/>
          <p:cNvSpPr>
            <a:spLocks noGrp="1" noRot="1" noChangeAspect="1"/>
          </p:cNvSpPr>
          <p:nvPr>
            <p:ph type="sldImg" idx="2"/>
          </p:nvPr>
        </p:nvSpPr>
        <p:spPr>
          <a:xfrm>
            <a:off x="9318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8:notes"/>
          <p:cNvSpPr txBox="1">
            <a:spLocks noGrp="1"/>
          </p:cNvSpPr>
          <p:nvPr>
            <p:ph type="body" idx="1"/>
          </p:nvPr>
        </p:nvSpPr>
        <p:spPr>
          <a:xfrm>
            <a:off x="679450" y="4691063"/>
            <a:ext cx="5438775" cy="44434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8:notes"/>
          <p:cNvSpPr>
            <a:spLocks noGrp="1" noRot="1" noChangeAspect="1"/>
          </p:cNvSpPr>
          <p:nvPr>
            <p:ph type="sldImg" idx="2"/>
          </p:nvPr>
        </p:nvSpPr>
        <p:spPr>
          <a:xfrm>
            <a:off x="9318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9:notes"/>
          <p:cNvSpPr txBox="1">
            <a:spLocks noGrp="1"/>
          </p:cNvSpPr>
          <p:nvPr>
            <p:ph type="body" idx="1"/>
          </p:nvPr>
        </p:nvSpPr>
        <p:spPr>
          <a:xfrm>
            <a:off x="679450" y="4691063"/>
            <a:ext cx="5438775" cy="44434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9:notes"/>
          <p:cNvSpPr>
            <a:spLocks noGrp="1" noRot="1" noChangeAspect="1"/>
          </p:cNvSpPr>
          <p:nvPr>
            <p:ph type="sldImg" idx="2"/>
          </p:nvPr>
        </p:nvSpPr>
        <p:spPr>
          <a:xfrm>
            <a:off x="9318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79450" y="4691063"/>
            <a:ext cx="5438775" cy="44434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9318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0:notes"/>
          <p:cNvSpPr txBox="1">
            <a:spLocks noGrp="1"/>
          </p:cNvSpPr>
          <p:nvPr>
            <p:ph type="body" idx="1"/>
          </p:nvPr>
        </p:nvSpPr>
        <p:spPr>
          <a:xfrm>
            <a:off x="679450" y="4691063"/>
            <a:ext cx="5438775" cy="44434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20:notes"/>
          <p:cNvSpPr>
            <a:spLocks noGrp="1" noRot="1" noChangeAspect="1"/>
          </p:cNvSpPr>
          <p:nvPr>
            <p:ph type="sldImg" idx="2"/>
          </p:nvPr>
        </p:nvSpPr>
        <p:spPr>
          <a:xfrm>
            <a:off x="9318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1:notes"/>
          <p:cNvSpPr txBox="1">
            <a:spLocks noGrp="1"/>
          </p:cNvSpPr>
          <p:nvPr>
            <p:ph type="body" idx="1"/>
          </p:nvPr>
        </p:nvSpPr>
        <p:spPr>
          <a:xfrm>
            <a:off x="679450" y="4691063"/>
            <a:ext cx="5438775" cy="44434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21:notes"/>
          <p:cNvSpPr>
            <a:spLocks noGrp="1" noRot="1" noChangeAspect="1"/>
          </p:cNvSpPr>
          <p:nvPr>
            <p:ph type="sldImg" idx="2"/>
          </p:nvPr>
        </p:nvSpPr>
        <p:spPr>
          <a:xfrm>
            <a:off x="9318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2:notes"/>
          <p:cNvSpPr txBox="1">
            <a:spLocks noGrp="1"/>
          </p:cNvSpPr>
          <p:nvPr>
            <p:ph type="body" idx="1"/>
          </p:nvPr>
        </p:nvSpPr>
        <p:spPr>
          <a:xfrm>
            <a:off x="679450" y="4691063"/>
            <a:ext cx="5438775" cy="44434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22:notes"/>
          <p:cNvSpPr>
            <a:spLocks noGrp="1" noRot="1" noChangeAspect="1"/>
          </p:cNvSpPr>
          <p:nvPr>
            <p:ph type="sldImg" idx="2"/>
          </p:nvPr>
        </p:nvSpPr>
        <p:spPr>
          <a:xfrm>
            <a:off x="9318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79450" y="4691063"/>
            <a:ext cx="5438775" cy="44434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9318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79450" y="4691063"/>
            <a:ext cx="5438775" cy="44434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9318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79450" y="4691063"/>
            <a:ext cx="5438775" cy="44434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9318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79450" y="4691063"/>
            <a:ext cx="5438775" cy="44434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9318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a:spLocks noGrp="1" noRot="1" noChangeAspect="1"/>
          </p:cNvSpPr>
          <p:nvPr>
            <p:ph type="sldImg" idx="2"/>
          </p:nvPr>
        </p:nvSpPr>
        <p:spPr>
          <a:xfrm>
            <a:off x="9318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7:notes"/>
          <p:cNvSpPr txBox="1">
            <a:spLocks noGrp="1"/>
          </p:cNvSpPr>
          <p:nvPr>
            <p:ph type="body" idx="1"/>
          </p:nvPr>
        </p:nvSpPr>
        <p:spPr>
          <a:xfrm>
            <a:off x="679450" y="4691063"/>
            <a:ext cx="5438775" cy="444341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23" name="Google Shape;123;p7:notes"/>
          <p:cNvSpPr txBox="1">
            <a:spLocks noGrp="1"/>
          </p:cNvSpPr>
          <p:nvPr>
            <p:ph type="sldNum" idx="12"/>
          </p:nvPr>
        </p:nvSpPr>
        <p:spPr>
          <a:xfrm>
            <a:off x="3849688" y="9378950"/>
            <a:ext cx="2946400" cy="4937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pPr marL="0" lvl="0" indent="0" algn="r" rtl="0">
                <a:spcBef>
                  <a:spcPts val="0"/>
                </a:spcBef>
                <a:spcAft>
                  <a:spcPts val="0"/>
                </a:spcAft>
                <a:buNone/>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8:notes"/>
          <p:cNvSpPr>
            <a:spLocks noGrp="1" noRot="1" noChangeAspect="1"/>
          </p:cNvSpPr>
          <p:nvPr>
            <p:ph type="sldImg" idx="2"/>
          </p:nvPr>
        </p:nvSpPr>
        <p:spPr>
          <a:xfrm>
            <a:off x="9318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8:notes"/>
          <p:cNvSpPr txBox="1">
            <a:spLocks noGrp="1"/>
          </p:cNvSpPr>
          <p:nvPr>
            <p:ph type="body" idx="1"/>
          </p:nvPr>
        </p:nvSpPr>
        <p:spPr>
          <a:xfrm>
            <a:off x="679450" y="4691063"/>
            <a:ext cx="5438775" cy="444341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ZA"/>
              <a:t>July 2022 – solution on SAP to correct the billing based on estimates, hence billing is less in July due to the billing corrections all being done in July.</a:t>
            </a:r>
            <a:endParaRPr/>
          </a:p>
          <a:p>
            <a:pPr marL="0" lvl="0" indent="0" algn="l" rtl="0">
              <a:spcBef>
                <a:spcPts val="0"/>
              </a:spcBef>
              <a:spcAft>
                <a:spcPts val="0"/>
              </a:spcAft>
              <a:buNone/>
            </a:pPr>
            <a:r>
              <a:rPr lang="en-ZA"/>
              <a:t>The collection rate is higher as the billing is lower.</a:t>
            </a:r>
            <a:endParaRPr/>
          </a:p>
        </p:txBody>
      </p:sp>
      <p:sp>
        <p:nvSpPr>
          <p:cNvPr id="132" name="Google Shape;132;p8:notes"/>
          <p:cNvSpPr txBox="1">
            <a:spLocks noGrp="1"/>
          </p:cNvSpPr>
          <p:nvPr>
            <p:ph type="sldNum" idx="12"/>
          </p:nvPr>
        </p:nvSpPr>
        <p:spPr>
          <a:xfrm>
            <a:off x="3849688" y="9378950"/>
            <a:ext cx="2946400" cy="4937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pPr marL="0" lvl="0" indent="0" algn="r" rtl="0">
                <a:spcBef>
                  <a:spcPts val="0"/>
                </a:spcBef>
                <a:spcAft>
                  <a:spcPts val="0"/>
                </a:spcAft>
                <a:buNone/>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9:notes"/>
          <p:cNvSpPr txBox="1">
            <a:spLocks noGrp="1"/>
          </p:cNvSpPr>
          <p:nvPr>
            <p:ph type="body" idx="1"/>
          </p:nvPr>
        </p:nvSpPr>
        <p:spPr>
          <a:xfrm>
            <a:off x="679450" y="4691063"/>
            <a:ext cx="5438775" cy="44434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9:notes"/>
          <p:cNvSpPr>
            <a:spLocks noGrp="1" noRot="1" noChangeAspect="1"/>
          </p:cNvSpPr>
          <p:nvPr>
            <p:ph type="sldImg" idx="2"/>
          </p:nvPr>
        </p:nvSpPr>
        <p:spPr>
          <a:xfrm>
            <a:off x="9318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2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a:endParaRPr/>
          </a:p>
        </p:txBody>
      </p:sp>
      <p:sp>
        <p:nvSpPr>
          <p:cNvPr id="18" name="Google Shape;18;p2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3"/>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33"/>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3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4"/>
          <p:cNvSpPr txBox="1">
            <a:spLocks noGrp="1"/>
          </p:cNvSpPr>
          <p:nvPr>
            <p:ph type="title"/>
          </p:nvPr>
        </p:nvSpPr>
        <p:spPr>
          <a:xfrm rot="5400000">
            <a:off x="4743450" y="2381250"/>
            <a:ext cx="5486400" cy="1943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34"/>
          <p:cNvSpPr txBox="1">
            <a:spLocks noGrp="1"/>
          </p:cNvSpPr>
          <p:nvPr>
            <p:ph type="body" idx="1"/>
          </p:nvPr>
        </p:nvSpPr>
        <p:spPr>
          <a:xfrm rot="5400000">
            <a:off x="781050" y="514350"/>
            <a:ext cx="5486400" cy="56769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3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25"/>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2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Arial"/>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30" name="Google Shape;30;p2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36" name="Google Shape;36;p27"/>
          <p:cNvSpPr txBox="1">
            <a:spLocks noGrp="1"/>
          </p:cNvSpPr>
          <p:nvPr>
            <p:ph type="body" idx="2"/>
          </p:nvPr>
        </p:nvSpPr>
        <p:spPr>
          <a:xfrm>
            <a:off x="4648200" y="1981200"/>
            <a:ext cx="3810000"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37" name="Google Shape;37;p2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 name="Google Shape;42;p2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43" name="Google Shape;43;p2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44" name="Google Shape;44;p2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45" name="Google Shape;45;p2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46" name="Google Shape;46;p2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9"/>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1" name="Google Shape;51;p2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3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61" name="Google Shape;61;p3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62" name="Google Shape;62;p3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32"/>
          <p:cNvSpPr>
            <a:spLocks noGrp="1"/>
          </p:cNvSpPr>
          <p:nvPr>
            <p:ph type="pic" idx="2"/>
          </p:nvPr>
        </p:nvSpPr>
        <p:spPr>
          <a:xfrm>
            <a:off x="1792288" y="612775"/>
            <a:ext cx="5486400" cy="4114800"/>
          </a:xfrm>
          <a:prstGeom prst="rect">
            <a:avLst/>
          </a:prstGeom>
          <a:noFill/>
          <a:ln>
            <a:noFill/>
          </a:ln>
        </p:spPr>
      </p:sp>
      <p:sp>
        <p:nvSpPr>
          <p:cNvPr id="68" name="Google Shape;68;p3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69" name="Google Shape;69;p3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1" name="Google Shape;11;p23"/>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2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3" name="Google Shape;13;p2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4" name="Google Shape;14;p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611560" y="188641"/>
            <a:ext cx="7846640" cy="194421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ZA" sz="4400" b="1"/>
              <a:t/>
            </a:r>
            <a:br>
              <a:rPr lang="en-ZA" sz="4400" b="1"/>
            </a:br>
            <a:r>
              <a:rPr lang="en-ZA" sz="4400" b="1"/>
              <a:t>AMATHOLE DISTRICT MUNICIPALITY</a:t>
            </a:r>
            <a:br>
              <a:rPr lang="en-ZA" sz="4400" b="1"/>
            </a:br>
            <a:endParaRPr/>
          </a:p>
        </p:txBody>
      </p:sp>
      <p:sp>
        <p:nvSpPr>
          <p:cNvPr id="89" name="Google Shape;89;p1"/>
          <p:cNvSpPr txBox="1">
            <a:spLocks noGrp="1"/>
          </p:cNvSpPr>
          <p:nvPr>
            <p:ph type="subTitle" idx="1"/>
          </p:nvPr>
        </p:nvSpPr>
        <p:spPr>
          <a:xfrm>
            <a:off x="465300" y="2405063"/>
            <a:ext cx="7992900" cy="3143100"/>
          </a:xfrm>
          <a:prstGeom prst="rect">
            <a:avLst/>
          </a:prstGeom>
          <a:noFill/>
          <a:ln>
            <a:noFill/>
          </a:ln>
        </p:spPr>
        <p:txBody>
          <a:bodyPr spcFirstLastPara="1" wrap="square" lIns="91425" tIns="45700" rIns="91425" bIns="45700" anchor="t" anchorCtr="0">
            <a:noAutofit/>
          </a:bodyPr>
          <a:lstStyle/>
          <a:p>
            <a:pPr marL="0" lvl="0" indent="0" algn="ctr" rtl="0">
              <a:spcBef>
                <a:spcPts val="800"/>
              </a:spcBef>
              <a:spcAft>
                <a:spcPts val="0"/>
              </a:spcAft>
              <a:buClr>
                <a:schemeClr val="dk1"/>
              </a:buClr>
              <a:buSzPts val="4000"/>
              <a:buFont typeface="Arial"/>
              <a:buNone/>
            </a:pPr>
            <a:r>
              <a:rPr lang="en-ZA" sz="4000" cap="none" dirty="0"/>
              <a:t> </a:t>
            </a:r>
            <a:r>
              <a:rPr lang="en-ZA" sz="4000" dirty="0"/>
              <a:t>PORTFOLIO COMMITTEE ON </a:t>
            </a:r>
            <a:r>
              <a:rPr lang="en-ZA" sz="4000" cap="none" dirty="0"/>
              <a:t>COGTA</a:t>
            </a:r>
            <a:r>
              <a:rPr lang="en-ZA" sz="4000" dirty="0"/>
              <a:t> </a:t>
            </a:r>
          </a:p>
          <a:p>
            <a:pPr marL="0" lvl="0" indent="0" algn="ctr" rtl="0">
              <a:spcBef>
                <a:spcPts val="800"/>
              </a:spcBef>
              <a:spcAft>
                <a:spcPts val="0"/>
              </a:spcAft>
              <a:buClr>
                <a:schemeClr val="dk1"/>
              </a:buClr>
              <a:buSzPts val="4000"/>
              <a:buFont typeface="Arial"/>
              <a:buNone/>
            </a:pPr>
            <a:endParaRPr sz="1200" dirty="0"/>
          </a:p>
          <a:p>
            <a:pPr marL="0" lvl="0" indent="0" algn="ctr" rtl="0">
              <a:spcBef>
                <a:spcPts val="800"/>
              </a:spcBef>
              <a:spcAft>
                <a:spcPts val="0"/>
              </a:spcAft>
              <a:buClr>
                <a:schemeClr val="dk1"/>
              </a:buClr>
              <a:buSzPts val="4000"/>
              <a:buFont typeface="Arial"/>
              <a:buNone/>
            </a:pPr>
            <a:r>
              <a:rPr lang="en-ZA" dirty="0"/>
              <a:t>STATE OF AMATHOLE DISTRICT MUNICIPALITY</a:t>
            </a:r>
            <a:endParaRPr dirty="0"/>
          </a:p>
          <a:p>
            <a:pPr marL="0" lvl="0" indent="0" algn="ctr" rtl="0">
              <a:spcBef>
                <a:spcPts val="800"/>
              </a:spcBef>
              <a:spcAft>
                <a:spcPts val="0"/>
              </a:spcAft>
              <a:buClr>
                <a:schemeClr val="dk1"/>
              </a:buClr>
              <a:buSzPts val="4000"/>
              <a:buFont typeface="Arial"/>
              <a:buNone/>
            </a:pPr>
            <a:r>
              <a:rPr lang="en-ZA" sz="4000" cap="none" dirty="0"/>
              <a:t> </a:t>
            </a:r>
            <a:r>
              <a:rPr lang="en-ZA" sz="1800" b="1" cap="none" dirty="0"/>
              <a:t>2</a:t>
            </a:r>
            <a:r>
              <a:rPr lang="en-ZA" sz="1800" b="1" dirty="0"/>
              <a:t>2 </a:t>
            </a:r>
            <a:r>
              <a:rPr lang="en-ZA" sz="1800" b="1" cap="none" dirty="0"/>
              <a:t>NOVEMBER 2022</a:t>
            </a:r>
            <a:endParaRPr sz="18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0"/>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342900" lvl="0" indent="-342900" algn="ctr" rtl="0">
              <a:spcBef>
                <a:spcPts val="0"/>
              </a:spcBef>
              <a:spcAft>
                <a:spcPts val="0"/>
              </a:spcAft>
              <a:buNone/>
            </a:pPr>
            <a:r>
              <a:rPr lang="en-ZA" sz="2000" b="1">
                <a:solidFill>
                  <a:srgbClr val="000000"/>
                </a:solidFill>
              </a:rPr>
              <a:t>4. Debt owed by the municipality </a:t>
            </a:r>
            <a:br>
              <a:rPr lang="en-ZA" sz="2000" b="1">
                <a:solidFill>
                  <a:srgbClr val="000000"/>
                </a:solidFill>
              </a:rPr>
            </a:br>
            <a:endParaRPr b="1"/>
          </a:p>
        </p:txBody>
      </p:sp>
      <p:graphicFrame>
        <p:nvGraphicFramePr>
          <p:cNvPr id="150" name="Google Shape;150;p10"/>
          <p:cNvGraphicFramePr/>
          <p:nvPr/>
        </p:nvGraphicFramePr>
        <p:xfrm>
          <a:off x="611560" y="2780928"/>
          <a:ext cx="7190675" cy="3024250"/>
        </p:xfrm>
        <a:graphic>
          <a:graphicData uri="http://schemas.openxmlformats.org/drawingml/2006/table">
            <a:tbl>
              <a:tblPr>
                <a:noFill/>
                <a:tableStyleId>{78C34FD8-5240-4298-9041-2B49EB916D27}</a:tableStyleId>
              </a:tblPr>
              <a:tblGrid>
                <a:gridCol w="2095575">
                  <a:extLst>
                    <a:ext uri="{9D8B030D-6E8A-4147-A177-3AD203B41FA5}">
                      <a16:colId xmlns:a16="http://schemas.microsoft.com/office/drawing/2014/main" xmlns="" val="20000"/>
                    </a:ext>
                  </a:extLst>
                </a:gridCol>
                <a:gridCol w="1404350">
                  <a:extLst>
                    <a:ext uri="{9D8B030D-6E8A-4147-A177-3AD203B41FA5}">
                      <a16:colId xmlns:a16="http://schemas.microsoft.com/office/drawing/2014/main" xmlns="" val="20001"/>
                    </a:ext>
                  </a:extLst>
                </a:gridCol>
                <a:gridCol w="3690750">
                  <a:extLst>
                    <a:ext uri="{9D8B030D-6E8A-4147-A177-3AD203B41FA5}">
                      <a16:colId xmlns:a16="http://schemas.microsoft.com/office/drawing/2014/main" xmlns="" val="20002"/>
                    </a:ext>
                  </a:extLst>
                </a:gridCol>
              </a:tblGrid>
              <a:tr h="261000">
                <a:tc>
                  <a:txBody>
                    <a:bodyPr/>
                    <a:lstStyle/>
                    <a:p>
                      <a:pPr marL="0" marR="0" lvl="0" indent="0" algn="l" rtl="0">
                        <a:lnSpc>
                          <a:spcPct val="115000"/>
                        </a:lnSpc>
                        <a:spcBef>
                          <a:spcPts val="0"/>
                        </a:spcBef>
                        <a:spcAft>
                          <a:spcPts val="0"/>
                        </a:spcAft>
                        <a:buNone/>
                      </a:pPr>
                      <a:r>
                        <a:rPr lang="en-ZA" sz="1100" b="1" u="none" strike="noStrike" cap="none">
                          <a:solidFill>
                            <a:srgbClr val="000000"/>
                          </a:solidFill>
                          <a:latin typeface="Arial"/>
                          <a:ea typeface="Arial"/>
                          <a:cs typeface="Arial"/>
                          <a:sym typeface="Arial"/>
                        </a:rPr>
                        <a:t>PAYEE NAME</a:t>
                      </a:r>
                      <a:endParaRPr sz="12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ZA" sz="1100" b="1" u="none" strike="noStrike" cap="none">
                          <a:solidFill>
                            <a:srgbClr val="000000"/>
                          </a:solidFill>
                          <a:latin typeface="Arial"/>
                          <a:ea typeface="Arial"/>
                          <a:cs typeface="Arial"/>
                          <a:sym typeface="Arial"/>
                        </a:rPr>
                        <a:t>AMOUNT</a:t>
                      </a:r>
                      <a:endParaRPr sz="12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ZA" sz="1100" b="1" u="none" strike="noStrike" cap="none">
                          <a:solidFill>
                            <a:srgbClr val="000000"/>
                          </a:solidFill>
                          <a:latin typeface="Arial"/>
                          <a:ea typeface="Arial"/>
                          <a:cs typeface="Arial"/>
                          <a:sym typeface="Arial"/>
                        </a:rPr>
                        <a:t>DESCRIPTION OF SERVICE</a:t>
                      </a:r>
                      <a:endParaRPr sz="12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xmlns="" val="10000"/>
                  </a:ext>
                </a:extLst>
              </a:tr>
              <a:tr h="250225">
                <a:tc>
                  <a:txBody>
                    <a:bodyPr/>
                    <a:lstStyle/>
                    <a:p>
                      <a:pPr marL="0" marR="0" lvl="0" indent="0" algn="l" rtl="0">
                        <a:lnSpc>
                          <a:spcPct val="115000"/>
                        </a:lnSpc>
                        <a:spcBef>
                          <a:spcPts val="0"/>
                        </a:spcBef>
                        <a:spcAft>
                          <a:spcPts val="0"/>
                        </a:spcAft>
                        <a:buNone/>
                      </a:pPr>
                      <a:r>
                        <a:rPr lang="en-ZA" sz="1100" u="none" strike="noStrike" cap="none">
                          <a:solidFill>
                            <a:srgbClr val="000000"/>
                          </a:solidFill>
                          <a:latin typeface="Arial"/>
                          <a:ea typeface="Arial"/>
                          <a:cs typeface="Arial"/>
                          <a:sym typeface="Arial"/>
                        </a:rPr>
                        <a:t>AMATOLA WATER</a:t>
                      </a:r>
                      <a:endParaRPr sz="12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None/>
                      </a:pPr>
                      <a:r>
                        <a:rPr lang="en-ZA" sz="1100" u="none" strike="noStrike" cap="none">
                          <a:latin typeface="Arial"/>
                          <a:ea typeface="Arial"/>
                          <a:cs typeface="Arial"/>
                          <a:sym typeface="Arial"/>
                        </a:rPr>
                        <a:t>R 196 047 375.08</a:t>
                      </a:r>
                      <a:endParaRPr sz="12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ZA" sz="1100" u="none" strike="noStrike" cap="none">
                          <a:solidFill>
                            <a:srgbClr val="000000"/>
                          </a:solidFill>
                          <a:latin typeface="Arial"/>
                          <a:ea typeface="Arial"/>
                          <a:cs typeface="Arial"/>
                          <a:sym typeface="Arial"/>
                        </a:rPr>
                        <a:t>BULK WATER PURCHASES AND WATER SAMPLING</a:t>
                      </a:r>
                      <a:endParaRPr sz="12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xmlns="" val="10001"/>
                  </a:ext>
                </a:extLst>
              </a:tr>
              <a:tr h="250225">
                <a:tc>
                  <a:txBody>
                    <a:bodyPr/>
                    <a:lstStyle/>
                    <a:p>
                      <a:pPr marL="0" marR="0" lvl="0" indent="0" algn="l" rtl="0">
                        <a:lnSpc>
                          <a:spcPct val="115000"/>
                        </a:lnSpc>
                        <a:spcBef>
                          <a:spcPts val="0"/>
                        </a:spcBef>
                        <a:spcAft>
                          <a:spcPts val="0"/>
                        </a:spcAft>
                        <a:buNone/>
                      </a:pPr>
                      <a:r>
                        <a:rPr lang="en-ZA" sz="1100" u="none" strike="noStrike" cap="none">
                          <a:solidFill>
                            <a:srgbClr val="000000"/>
                          </a:solidFill>
                          <a:latin typeface="Arial"/>
                          <a:ea typeface="Arial"/>
                          <a:cs typeface="Arial"/>
                          <a:sym typeface="Arial"/>
                        </a:rPr>
                        <a:t>DEPARTMENT OF WATER</a:t>
                      </a:r>
                      <a:endParaRPr sz="12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None/>
                      </a:pPr>
                      <a:r>
                        <a:rPr lang="en-ZA" sz="1100" u="none" strike="noStrike" cap="none">
                          <a:latin typeface="Arial"/>
                          <a:ea typeface="Arial"/>
                          <a:cs typeface="Arial"/>
                          <a:sym typeface="Arial"/>
                        </a:rPr>
                        <a:t>R 32 244 459.04</a:t>
                      </a:r>
                      <a:endParaRPr sz="12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ZA" sz="1100" u="none" strike="noStrike" cap="none">
                          <a:solidFill>
                            <a:srgbClr val="000000"/>
                          </a:solidFill>
                          <a:latin typeface="Arial"/>
                          <a:ea typeface="Arial"/>
                          <a:cs typeface="Arial"/>
                          <a:sym typeface="Arial"/>
                        </a:rPr>
                        <a:t>BULK WATER PURCHASES AND WATER LEVY</a:t>
                      </a:r>
                      <a:endParaRPr sz="12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xmlns="" val="10002"/>
                  </a:ext>
                </a:extLst>
              </a:tr>
              <a:tr h="250225">
                <a:tc>
                  <a:txBody>
                    <a:bodyPr/>
                    <a:lstStyle/>
                    <a:p>
                      <a:pPr marL="0" marR="0" lvl="0" indent="0" algn="l" rtl="0">
                        <a:lnSpc>
                          <a:spcPct val="115000"/>
                        </a:lnSpc>
                        <a:spcBef>
                          <a:spcPts val="0"/>
                        </a:spcBef>
                        <a:spcAft>
                          <a:spcPts val="0"/>
                        </a:spcAft>
                        <a:buNone/>
                      </a:pPr>
                      <a:r>
                        <a:rPr lang="en-ZA" sz="1100" u="none" strike="noStrike" cap="none">
                          <a:latin typeface="Arial"/>
                          <a:ea typeface="Arial"/>
                          <a:cs typeface="Arial"/>
                          <a:sym typeface="Arial"/>
                        </a:rPr>
                        <a:t>BUFFALO CITY METROPO</a:t>
                      </a:r>
                      <a:endParaRPr sz="12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None/>
                      </a:pPr>
                      <a:r>
                        <a:rPr lang="en-ZA" sz="1100" u="none" strike="noStrike" cap="none">
                          <a:latin typeface="Arial"/>
                          <a:ea typeface="Arial"/>
                          <a:cs typeface="Arial"/>
                          <a:sym typeface="Arial"/>
                        </a:rPr>
                        <a:t>R 7 415 475.73</a:t>
                      </a:r>
                      <a:endParaRPr sz="12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ZA" sz="1100" u="none" strike="noStrike" cap="none">
                          <a:solidFill>
                            <a:srgbClr val="000000"/>
                          </a:solidFill>
                          <a:latin typeface="Arial"/>
                          <a:ea typeface="Arial"/>
                          <a:cs typeface="Arial"/>
                          <a:sym typeface="Arial"/>
                        </a:rPr>
                        <a:t>MUNICIPAL SERVICES</a:t>
                      </a:r>
                      <a:endParaRPr sz="12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xmlns="" val="10003"/>
                  </a:ext>
                </a:extLst>
              </a:tr>
              <a:tr h="250225">
                <a:tc>
                  <a:txBody>
                    <a:bodyPr/>
                    <a:lstStyle/>
                    <a:p>
                      <a:pPr marL="0" marR="0" lvl="0" indent="0" algn="l" rtl="0">
                        <a:lnSpc>
                          <a:spcPct val="115000"/>
                        </a:lnSpc>
                        <a:spcBef>
                          <a:spcPts val="0"/>
                        </a:spcBef>
                        <a:spcAft>
                          <a:spcPts val="0"/>
                        </a:spcAft>
                        <a:buNone/>
                      </a:pPr>
                      <a:r>
                        <a:rPr lang="en-ZA" sz="1100" u="none" strike="noStrike" cap="none">
                          <a:latin typeface="Arial"/>
                          <a:ea typeface="Arial"/>
                          <a:cs typeface="Arial"/>
                          <a:sym typeface="Arial"/>
                        </a:rPr>
                        <a:t>ESKOM</a:t>
                      </a:r>
                      <a:endParaRPr sz="12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None/>
                      </a:pPr>
                      <a:r>
                        <a:rPr lang="en-ZA" sz="1100" u="none" strike="noStrike" cap="none">
                          <a:latin typeface="Arial"/>
                          <a:ea typeface="Arial"/>
                          <a:cs typeface="Arial"/>
                          <a:sym typeface="Arial"/>
                        </a:rPr>
                        <a:t>R 1 378 558.99</a:t>
                      </a:r>
                      <a:endParaRPr sz="12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ZA" sz="1100" u="none" strike="noStrike" cap="none">
                          <a:solidFill>
                            <a:srgbClr val="000000"/>
                          </a:solidFill>
                          <a:latin typeface="Arial"/>
                          <a:ea typeface="Arial"/>
                          <a:cs typeface="Arial"/>
                          <a:sym typeface="Arial"/>
                        </a:rPr>
                        <a:t>ELECTRICITY</a:t>
                      </a:r>
                      <a:endParaRPr sz="12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xmlns="" val="10004"/>
                  </a:ext>
                </a:extLst>
              </a:tr>
              <a:tr h="250225">
                <a:tc>
                  <a:txBody>
                    <a:bodyPr/>
                    <a:lstStyle/>
                    <a:p>
                      <a:pPr marL="0" marR="0" lvl="0" indent="0" algn="l" rtl="0">
                        <a:lnSpc>
                          <a:spcPct val="115000"/>
                        </a:lnSpc>
                        <a:spcBef>
                          <a:spcPts val="0"/>
                        </a:spcBef>
                        <a:spcAft>
                          <a:spcPts val="0"/>
                        </a:spcAft>
                        <a:buNone/>
                      </a:pPr>
                      <a:r>
                        <a:rPr lang="en-ZA" sz="1100" u="none" strike="noStrike" cap="none">
                          <a:latin typeface="Arial"/>
                          <a:ea typeface="Arial"/>
                          <a:cs typeface="Arial"/>
                          <a:sym typeface="Arial"/>
                        </a:rPr>
                        <a:t>TELKOM SA LIMITED</a:t>
                      </a:r>
                      <a:endParaRPr sz="12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None/>
                      </a:pPr>
                      <a:r>
                        <a:rPr lang="en-ZA" sz="1100" u="none" strike="noStrike" cap="none">
                          <a:latin typeface="Arial"/>
                          <a:ea typeface="Arial"/>
                          <a:cs typeface="Arial"/>
                          <a:sym typeface="Arial"/>
                        </a:rPr>
                        <a:t>R 786 637.59</a:t>
                      </a:r>
                      <a:endParaRPr sz="12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ZA" sz="1100" u="none" strike="noStrike" cap="none">
                          <a:solidFill>
                            <a:srgbClr val="000000"/>
                          </a:solidFill>
                          <a:latin typeface="Arial"/>
                          <a:ea typeface="Arial"/>
                          <a:cs typeface="Arial"/>
                          <a:sym typeface="Arial"/>
                        </a:rPr>
                        <a:t>TELEPHONE LINES</a:t>
                      </a:r>
                      <a:endParaRPr sz="12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xmlns="" val="10005"/>
                  </a:ext>
                </a:extLst>
              </a:tr>
              <a:tr h="250225">
                <a:tc>
                  <a:txBody>
                    <a:bodyPr/>
                    <a:lstStyle/>
                    <a:p>
                      <a:pPr marL="0" marR="0" lvl="0" indent="0" algn="l" rtl="0">
                        <a:lnSpc>
                          <a:spcPct val="115000"/>
                        </a:lnSpc>
                        <a:spcBef>
                          <a:spcPts val="0"/>
                        </a:spcBef>
                        <a:spcAft>
                          <a:spcPts val="0"/>
                        </a:spcAft>
                        <a:buNone/>
                      </a:pPr>
                      <a:r>
                        <a:rPr lang="en-ZA" sz="1100" u="none" strike="noStrike" cap="none">
                          <a:latin typeface="Arial"/>
                          <a:ea typeface="Arial"/>
                          <a:cs typeface="Arial"/>
                          <a:sym typeface="Arial"/>
                        </a:rPr>
                        <a:t>COMPENSATION COMMISS</a:t>
                      </a:r>
                      <a:endParaRPr sz="12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None/>
                      </a:pPr>
                      <a:r>
                        <a:rPr lang="en-ZA" sz="1100" u="none" strike="noStrike" cap="none">
                          <a:latin typeface="Arial"/>
                          <a:ea typeface="Arial"/>
                          <a:cs typeface="Arial"/>
                          <a:sym typeface="Arial"/>
                        </a:rPr>
                        <a:t>R 3 779 152.38</a:t>
                      </a:r>
                      <a:endParaRPr sz="12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ZA" sz="1100" u="none" strike="noStrike" cap="none">
                          <a:solidFill>
                            <a:srgbClr val="000000"/>
                          </a:solidFill>
                          <a:latin typeface="Arial"/>
                          <a:ea typeface="Arial"/>
                          <a:cs typeface="Arial"/>
                          <a:sym typeface="Arial"/>
                        </a:rPr>
                        <a:t>WORKMENS COMPENSATION</a:t>
                      </a:r>
                      <a:endParaRPr sz="12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xmlns="" val="10006"/>
                  </a:ext>
                </a:extLst>
              </a:tr>
              <a:tr h="250225">
                <a:tc>
                  <a:txBody>
                    <a:bodyPr/>
                    <a:lstStyle/>
                    <a:p>
                      <a:pPr marL="0" marR="0" lvl="0" indent="0" algn="l" rtl="0">
                        <a:lnSpc>
                          <a:spcPct val="115000"/>
                        </a:lnSpc>
                        <a:spcBef>
                          <a:spcPts val="0"/>
                        </a:spcBef>
                        <a:spcAft>
                          <a:spcPts val="0"/>
                        </a:spcAft>
                        <a:buNone/>
                      </a:pPr>
                      <a:r>
                        <a:rPr lang="en-ZA" sz="1100" u="none" strike="noStrike" cap="none">
                          <a:latin typeface="Arial"/>
                          <a:ea typeface="Arial"/>
                          <a:cs typeface="Arial"/>
                          <a:sym typeface="Arial"/>
                        </a:rPr>
                        <a:t>RAYMOND MHLABA MUNUC</a:t>
                      </a:r>
                      <a:endParaRPr sz="12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None/>
                      </a:pPr>
                      <a:r>
                        <a:rPr lang="en-ZA" sz="1100" u="none" strike="noStrike" cap="none">
                          <a:latin typeface="Arial"/>
                          <a:ea typeface="Arial"/>
                          <a:cs typeface="Arial"/>
                          <a:sym typeface="Arial"/>
                        </a:rPr>
                        <a:t>R 12 265 207.98</a:t>
                      </a:r>
                      <a:endParaRPr sz="12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ZA" sz="1100" u="none" strike="noStrike" cap="none">
                          <a:solidFill>
                            <a:srgbClr val="000000"/>
                          </a:solidFill>
                          <a:latin typeface="Arial"/>
                          <a:ea typeface="Arial"/>
                          <a:cs typeface="Arial"/>
                          <a:sym typeface="Arial"/>
                        </a:rPr>
                        <a:t>ELECTRICITY</a:t>
                      </a:r>
                      <a:endParaRPr sz="12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xmlns="" val="10007"/>
                  </a:ext>
                </a:extLst>
              </a:tr>
              <a:tr h="250225">
                <a:tc>
                  <a:txBody>
                    <a:bodyPr/>
                    <a:lstStyle/>
                    <a:p>
                      <a:pPr marL="0" marR="0" lvl="0" indent="0" algn="l" rtl="0">
                        <a:lnSpc>
                          <a:spcPct val="115000"/>
                        </a:lnSpc>
                        <a:spcBef>
                          <a:spcPts val="0"/>
                        </a:spcBef>
                        <a:spcAft>
                          <a:spcPts val="0"/>
                        </a:spcAft>
                        <a:buNone/>
                      </a:pPr>
                      <a:r>
                        <a:rPr lang="en-ZA" sz="1100" u="none" strike="noStrike" cap="none">
                          <a:solidFill>
                            <a:srgbClr val="000000"/>
                          </a:solidFill>
                          <a:latin typeface="Arial"/>
                          <a:ea typeface="Arial"/>
                          <a:cs typeface="Arial"/>
                          <a:sym typeface="Arial"/>
                        </a:rPr>
                        <a:t>INDLELA CONSULTANTS</a:t>
                      </a:r>
                      <a:endParaRPr sz="12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None/>
                      </a:pPr>
                      <a:r>
                        <a:rPr lang="en-ZA" sz="1100" u="none" strike="noStrike" cap="none">
                          <a:latin typeface="Arial"/>
                          <a:ea typeface="Arial"/>
                          <a:cs typeface="Arial"/>
                          <a:sym typeface="Arial"/>
                        </a:rPr>
                        <a:t>R 1 536 457.50</a:t>
                      </a:r>
                      <a:endParaRPr sz="12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ZA" sz="1100" u="none" strike="noStrike" cap="none">
                          <a:solidFill>
                            <a:srgbClr val="000000"/>
                          </a:solidFill>
                          <a:latin typeface="Arial"/>
                          <a:ea typeface="Arial"/>
                          <a:cs typeface="Arial"/>
                          <a:sym typeface="Arial"/>
                        </a:rPr>
                        <a:t>CHEMICALS</a:t>
                      </a:r>
                      <a:endParaRPr sz="12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xmlns="" val="10008"/>
                  </a:ext>
                </a:extLst>
              </a:tr>
              <a:tr h="250225">
                <a:tc>
                  <a:txBody>
                    <a:bodyPr/>
                    <a:lstStyle/>
                    <a:p>
                      <a:pPr marL="0" marR="0" lvl="0" indent="0" algn="l" rtl="0">
                        <a:lnSpc>
                          <a:spcPct val="115000"/>
                        </a:lnSpc>
                        <a:spcBef>
                          <a:spcPts val="0"/>
                        </a:spcBef>
                        <a:spcAft>
                          <a:spcPts val="0"/>
                        </a:spcAft>
                        <a:buNone/>
                      </a:pPr>
                      <a:r>
                        <a:rPr lang="en-ZA" sz="1000" u="none" strike="noStrike" cap="none">
                          <a:solidFill>
                            <a:srgbClr val="000000"/>
                          </a:solidFill>
                          <a:latin typeface="Arial"/>
                          <a:ea typeface="Arial"/>
                          <a:cs typeface="Arial"/>
                          <a:sym typeface="Arial"/>
                        </a:rPr>
                        <a:t>THE OFFICE OF THE AG</a:t>
                      </a:r>
                      <a:endParaRPr sz="1200" u="none" strike="noStrike" cap="none">
                        <a:latin typeface="Times New Roman"/>
                        <a:ea typeface="Times New Roman"/>
                        <a:cs typeface="Times New Roman"/>
                        <a:sym typeface="Times New Roman"/>
                      </a:endParaRPr>
                    </a:p>
                  </a:txBody>
                  <a:tcPr marL="68575" marR="68575"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None/>
                      </a:pPr>
                      <a:r>
                        <a:rPr lang="en-ZA" sz="1100" u="none" strike="noStrike" cap="none">
                          <a:latin typeface="Arial"/>
                          <a:ea typeface="Arial"/>
                          <a:cs typeface="Arial"/>
                          <a:sym typeface="Arial"/>
                        </a:rPr>
                        <a:t>R 1 621 938.95</a:t>
                      </a:r>
                      <a:endParaRPr sz="12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ZA" sz="1100" u="none" strike="noStrike" cap="none">
                          <a:solidFill>
                            <a:srgbClr val="000000"/>
                          </a:solidFill>
                          <a:latin typeface="Arial"/>
                          <a:ea typeface="Arial"/>
                          <a:cs typeface="Arial"/>
                          <a:sym typeface="Arial"/>
                        </a:rPr>
                        <a:t>AUDIT FEES</a:t>
                      </a:r>
                      <a:endParaRPr sz="12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xmlns="" val="10009"/>
                  </a:ext>
                </a:extLst>
              </a:tr>
              <a:tr h="261000">
                <a:tc>
                  <a:txBody>
                    <a:bodyPr/>
                    <a:lstStyle/>
                    <a:p>
                      <a:pPr marL="0" marR="0" lvl="0" indent="0" algn="l" rtl="0">
                        <a:lnSpc>
                          <a:spcPct val="115000"/>
                        </a:lnSpc>
                        <a:spcBef>
                          <a:spcPts val="0"/>
                        </a:spcBef>
                        <a:spcAft>
                          <a:spcPts val="0"/>
                        </a:spcAft>
                        <a:buNone/>
                      </a:pPr>
                      <a:r>
                        <a:rPr lang="en-ZA" sz="1100" u="none" strike="noStrike" cap="none">
                          <a:solidFill>
                            <a:srgbClr val="000000"/>
                          </a:solidFill>
                          <a:latin typeface="Arial"/>
                          <a:ea typeface="Arial"/>
                          <a:cs typeface="Arial"/>
                          <a:sym typeface="Arial"/>
                        </a:rPr>
                        <a:t>TECH MAHINDRA SOUTH</a:t>
                      </a:r>
                      <a:endParaRPr sz="12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None/>
                      </a:pPr>
                      <a:r>
                        <a:rPr lang="en-ZA" sz="1100" u="none" strike="noStrike" cap="none">
                          <a:latin typeface="Arial"/>
                          <a:ea typeface="Arial"/>
                          <a:cs typeface="Arial"/>
                          <a:sym typeface="Arial"/>
                        </a:rPr>
                        <a:t>R 3 037 886.00</a:t>
                      </a:r>
                      <a:endParaRPr sz="12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ZA" sz="1100" u="none" strike="noStrike" cap="none">
                          <a:solidFill>
                            <a:srgbClr val="000000"/>
                          </a:solidFill>
                          <a:latin typeface="Arial"/>
                          <a:ea typeface="Arial"/>
                          <a:cs typeface="Arial"/>
                          <a:sym typeface="Arial"/>
                        </a:rPr>
                        <a:t>SAP SUPPORT</a:t>
                      </a:r>
                      <a:endParaRPr sz="12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xmlns="" val="10010"/>
                  </a:ext>
                </a:extLst>
              </a:tr>
              <a:tr h="250225">
                <a:tc>
                  <a:txBody>
                    <a:bodyPr/>
                    <a:lstStyle/>
                    <a:p>
                      <a:pPr marL="0" marR="0" lvl="0" indent="0" algn="l" rtl="0">
                        <a:lnSpc>
                          <a:spcPct val="115000"/>
                        </a:lnSpc>
                        <a:spcBef>
                          <a:spcPts val="0"/>
                        </a:spcBef>
                        <a:spcAft>
                          <a:spcPts val="0"/>
                        </a:spcAft>
                        <a:buNone/>
                      </a:pPr>
                      <a:r>
                        <a:rPr lang="en-ZA" sz="1000" b="1" u="none" strike="noStrike" cap="none">
                          <a:latin typeface="Arial"/>
                          <a:ea typeface="Arial"/>
                          <a:cs typeface="Arial"/>
                          <a:sym typeface="Arial"/>
                        </a:rPr>
                        <a:t>TOTAL</a:t>
                      </a:r>
                      <a:endParaRPr sz="12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None/>
                      </a:pPr>
                      <a:r>
                        <a:rPr lang="en-ZA" sz="1000" b="1" u="none" strike="noStrike" cap="none">
                          <a:latin typeface="Arial"/>
                          <a:ea typeface="Arial"/>
                          <a:cs typeface="Arial"/>
                          <a:sym typeface="Arial"/>
                        </a:rPr>
                        <a:t>R 260 113 149.24</a:t>
                      </a:r>
                      <a:endParaRPr sz="12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ZA" sz="1000" u="none" strike="noStrike" cap="none">
                          <a:latin typeface="Arial"/>
                          <a:ea typeface="Arial"/>
                          <a:cs typeface="Arial"/>
                          <a:sym typeface="Arial"/>
                        </a:rPr>
                        <a:t> </a:t>
                      </a:r>
                      <a:endParaRPr sz="12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xmlns="" val="10011"/>
                  </a:ext>
                </a:extLst>
              </a:tr>
            </a:tbl>
          </a:graphicData>
        </a:graphic>
      </p:graphicFrame>
      <p:sp>
        <p:nvSpPr>
          <p:cNvPr id="151" name="Google Shape;151;p10"/>
          <p:cNvSpPr/>
          <p:nvPr/>
        </p:nvSpPr>
        <p:spPr>
          <a:xfrm>
            <a:off x="611560" y="1268760"/>
            <a:ext cx="7056784" cy="1296144"/>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ZA" sz="2400" b="0" i="0" u="none" strike="noStrike" cap="none">
                <a:solidFill>
                  <a:schemeClr val="dk1"/>
                </a:solidFill>
                <a:latin typeface="Arial"/>
                <a:ea typeface="Arial"/>
                <a:cs typeface="Arial"/>
                <a:sym typeface="Arial"/>
              </a:rPr>
              <a:t>TOTAL CREDITORS R318 MILLION</a:t>
            </a:r>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r>
              <a:rPr lang="en-ZA" sz="1400" b="1" i="0" u="none" strike="noStrike" cap="none">
                <a:solidFill>
                  <a:schemeClr val="dk1"/>
                </a:solidFill>
                <a:latin typeface="Arial"/>
                <a:ea typeface="Arial"/>
                <a:cs typeface="Arial"/>
                <a:sym typeface="Arial"/>
              </a:rPr>
              <a:t>TOP TEN CREDITORS (OPERATIONS) FOR THE FOURTH MONTH ENDED 31 OCTOBER 2022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1"/>
          <p:cNvSpPr txBox="1">
            <a:spLocks noGrp="1"/>
          </p:cNvSpPr>
          <p:nvPr>
            <p:ph type="title"/>
          </p:nvPr>
        </p:nvSpPr>
        <p:spPr>
          <a:xfrm>
            <a:off x="0" y="333375"/>
            <a:ext cx="9144000" cy="93503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ZA" sz="2400" b="1">
                <a:solidFill>
                  <a:srgbClr val="000000"/>
                </a:solidFill>
              </a:rPr>
              <a:t>5. UIFW expenditure by the municipality and consequence management for it.</a:t>
            </a:r>
            <a:br>
              <a:rPr lang="en-ZA" sz="2400" b="1">
                <a:solidFill>
                  <a:srgbClr val="000000"/>
                </a:solidFill>
              </a:rPr>
            </a:br>
            <a:endParaRPr sz="2400" b="1">
              <a:solidFill>
                <a:schemeClr val="dk1"/>
              </a:solidFill>
            </a:endParaRPr>
          </a:p>
        </p:txBody>
      </p:sp>
      <p:grpSp>
        <p:nvGrpSpPr>
          <p:cNvPr id="158" name="Google Shape;158;p11"/>
          <p:cNvGrpSpPr/>
          <p:nvPr/>
        </p:nvGrpSpPr>
        <p:grpSpPr>
          <a:xfrm>
            <a:off x="179512" y="980728"/>
            <a:ext cx="8856984" cy="5884937"/>
            <a:chOff x="0" y="0"/>
            <a:chExt cx="8856984" cy="5884937"/>
          </a:xfrm>
        </p:grpSpPr>
        <p:sp>
          <p:nvSpPr>
            <p:cNvPr id="159" name="Google Shape;159;p11"/>
            <p:cNvSpPr/>
            <p:nvPr/>
          </p:nvSpPr>
          <p:spPr>
            <a:xfrm>
              <a:off x="0" y="0"/>
              <a:ext cx="8856984" cy="2334153"/>
            </a:xfrm>
            <a:prstGeom prst="roundRect">
              <a:avLst>
                <a:gd name="adj" fmla="val 10000"/>
              </a:avLst>
            </a:prstGeom>
            <a:solidFill>
              <a:srgbClr val="E7F2F3">
                <a:alpha val="89803"/>
              </a:srgbClr>
            </a:solidFill>
            <a:ln w="25400" cap="flat" cmpd="sng">
              <a:solidFill>
                <a:srgbClr val="E7F2F3">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1"/>
            <p:cNvSpPr/>
            <p:nvPr/>
          </p:nvSpPr>
          <p:spPr>
            <a:xfrm>
              <a:off x="372969" y="0"/>
              <a:ext cx="2534218" cy="1970942"/>
            </a:xfrm>
            <a:prstGeom prst="roundRect">
              <a:avLst>
                <a:gd name="adj" fmla="val 10000"/>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rot="10800000">
              <a:off x="327379" y="1754341"/>
              <a:ext cx="2625399" cy="4130134"/>
            </a:xfrm>
            <a:prstGeom prst="round2SameRect">
              <a:avLst>
                <a:gd name="adj1" fmla="val 10500"/>
                <a:gd name="adj2" fmla="val 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txBox="1"/>
            <p:nvPr/>
          </p:nvSpPr>
          <p:spPr>
            <a:xfrm>
              <a:off x="408119" y="1754341"/>
              <a:ext cx="2463919" cy="4049394"/>
            </a:xfrm>
            <a:prstGeom prst="rect">
              <a:avLst/>
            </a:prstGeom>
            <a:noFill/>
            <a:ln>
              <a:noFill/>
            </a:ln>
          </p:spPr>
          <p:txBody>
            <a:bodyPr spcFirstLastPara="1" wrap="square" lIns="85325" tIns="85325" rIns="85325" bIns="85325" anchor="t" anchorCtr="0">
              <a:noAutofit/>
            </a:bodyPr>
            <a:lstStyle/>
            <a:p>
              <a:pPr marL="0" marR="0" lvl="0" indent="0" algn="ctr" rtl="0">
                <a:lnSpc>
                  <a:spcPct val="90000"/>
                </a:lnSpc>
                <a:spcBef>
                  <a:spcPts val="0"/>
                </a:spcBef>
                <a:spcAft>
                  <a:spcPts val="0"/>
                </a:spcAft>
                <a:buNone/>
              </a:pPr>
              <a:r>
                <a:rPr lang="en-ZA" sz="1200" b="1">
                  <a:solidFill>
                    <a:schemeClr val="dk1"/>
                  </a:solidFill>
                  <a:latin typeface="Arial"/>
                  <a:ea typeface="Arial"/>
                  <a:cs typeface="Arial"/>
                  <a:sym typeface="Arial"/>
                </a:rPr>
                <a:t>Unauthorised Expenditure</a:t>
              </a:r>
              <a:endParaRPr/>
            </a:p>
            <a:p>
              <a:pPr marL="0" marR="0" lvl="0" indent="0" algn="ctr" rtl="0">
                <a:lnSpc>
                  <a:spcPct val="90000"/>
                </a:lnSpc>
                <a:spcBef>
                  <a:spcPts val="420"/>
                </a:spcBef>
                <a:spcAft>
                  <a:spcPts val="0"/>
                </a:spcAft>
                <a:buNone/>
              </a:pPr>
              <a:r>
                <a:rPr lang="en-ZA" sz="1200" b="1">
                  <a:solidFill>
                    <a:schemeClr val="dk1"/>
                  </a:solidFill>
                  <a:latin typeface="Arial"/>
                  <a:ea typeface="Arial"/>
                  <a:cs typeface="Arial"/>
                  <a:sym typeface="Arial"/>
                </a:rPr>
                <a:t>2019/20</a:t>
              </a:r>
              <a:endParaRPr/>
            </a:p>
            <a:p>
              <a:pPr marL="0" marR="0" lvl="0" indent="0" algn="ctr" rtl="0">
                <a:lnSpc>
                  <a:spcPct val="90000"/>
                </a:lnSpc>
                <a:spcBef>
                  <a:spcPts val="420"/>
                </a:spcBef>
                <a:spcAft>
                  <a:spcPts val="0"/>
                </a:spcAft>
                <a:buNone/>
              </a:pPr>
              <a:r>
                <a:rPr lang="en-ZA" sz="1200" b="0">
                  <a:solidFill>
                    <a:schemeClr val="dk1"/>
                  </a:solidFill>
                  <a:latin typeface="Arial"/>
                  <a:ea typeface="Arial"/>
                  <a:cs typeface="Arial"/>
                  <a:sym typeface="Arial"/>
                </a:rPr>
                <a:t>R13 165 331 </a:t>
              </a:r>
              <a:endParaRPr sz="1200" b="1">
                <a:solidFill>
                  <a:schemeClr val="dk1"/>
                </a:solidFill>
                <a:latin typeface="Arial"/>
                <a:ea typeface="Arial"/>
                <a:cs typeface="Arial"/>
                <a:sym typeface="Arial"/>
              </a:endParaRPr>
            </a:p>
            <a:p>
              <a:pPr marL="0" marR="0" lvl="0" indent="0" algn="ctr" rtl="0">
                <a:lnSpc>
                  <a:spcPct val="90000"/>
                </a:lnSpc>
                <a:spcBef>
                  <a:spcPts val="420"/>
                </a:spcBef>
                <a:spcAft>
                  <a:spcPts val="0"/>
                </a:spcAft>
                <a:buNone/>
              </a:pPr>
              <a:r>
                <a:rPr lang="en-ZA" sz="1200" b="1">
                  <a:solidFill>
                    <a:schemeClr val="dk1"/>
                  </a:solidFill>
                  <a:latin typeface="Arial"/>
                  <a:ea typeface="Arial"/>
                  <a:cs typeface="Arial"/>
                  <a:sym typeface="Arial"/>
                </a:rPr>
                <a:t>2020/21</a:t>
              </a:r>
              <a:endParaRPr/>
            </a:p>
            <a:p>
              <a:pPr marL="0" marR="0" lvl="0" indent="0" algn="ctr" rtl="0">
                <a:lnSpc>
                  <a:spcPct val="90000"/>
                </a:lnSpc>
                <a:spcBef>
                  <a:spcPts val="420"/>
                </a:spcBef>
                <a:spcAft>
                  <a:spcPts val="0"/>
                </a:spcAft>
                <a:buNone/>
              </a:pPr>
              <a:r>
                <a:rPr lang="en-ZA" sz="1200" b="1">
                  <a:solidFill>
                    <a:schemeClr val="dk1"/>
                  </a:solidFill>
                  <a:latin typeface="Arial"/>
                  <a:ea typeface="Arial"/>
                  <a:cs typeface="Arial"/>
                  <a:sym typeface="Arial"/>
                </a:rPr>
                <a:t>R Nil</a:t>
              </a:r>
              <a:endParaRPr/>
            </a:p>
            <a:p>
              <a:pPr marL="0" marR="0" lvl="0" indent="0" algn="ctr" rtl="0">
                <a:lnSpc>
                  <a:spcPct val="90000"/>
                </a:lnSpc>
                <a:spcBef>
                  <a:spcPts val="420"/>
                </a:spcBef>
                <a:spcAft>
                  <a:spcPts val="0"/>
                </a:spcAft>
                <a:buNone/>
              </a:pPr>
              <a:r>
                <a:rPr lang="en-ZA" sz="1200" b="1">
                  <a:solidFill>
                    <a:schemeClr val="dk1"/>
                  </a:solidFill>
                  <a:latin typeface="Arial"/>
                  <a:ea typeface="Arial"/>
                  <a:cs typeface="Arial"/>
                  <a:sym typeface="Arial"/>
                </a:rPr>
                <a:t>2021/22</a:t>
              </a:r>
              <a:endParaRPr/>
            </a:p>
            <a:p>
              <a:pPr marL="0" marR="0" lvl="0" indent="0" algn="ctr" rtl="0">
                <a:lnSpc>
                  <a:spcPct val="90000"/>
                </a:lnSpc>
                <a:spcBef>
                  <a:spcPts val="420"/>
                </a:spcBef>
                <a:spcAft>
                  <a:spcPts val="0"/>
                </a:spcAft>
                <a:buNone/>
              </a:pPr>
              <a:r>
                <a:rPr lang="en-ZA" sz="1200" b="0">
                  <a:solidFill>
                    <a:schemeClr val="dk1"/>
                  </a:solidFill>
                  <a:latin typeface="Arial"/>
                  <a:ea typeface="Arial"/>
                  <a:cs typeface="Arial"/>
                  <a:sym typeface="Arial"/>
                </a:rPr>
                <a:t>R Nil</a:t>
              </a:r>
              <a:endParaRPr/>
            </a:p>
            <a:p>
              <a:pPr marL="0" marR="0" lvl="0" indent="0" algn="ctr" rtl="0">
                <a:lnSpc>
                  <a:spcPct val="90000"/>
                </a:lnSpc>
                <a:spcBef>
                  <a:spcPts val="420"/>
                </a:spcBef>
                <a:spcAft>
                  <a:spcPts val="0"/>
                </a:spcAft>
                <a:buNone/>
              </a:pPr>
              <a:r>
                <a:rPr lang="en-ZA" sz="1200" b="1">
                  <a:solidFill>
                    <a:schemeClr val="dk1"/>
                  </a:solidFill>
                  <a:latin typeface="Arial"/>
                  <a:ea typeface="Arial"/>
                  <a:cs typeface="Arial"/>
                  <a:sym typeface="Arial"/>
                </a:rPr>
                <a:t>2022/23</a:t>
              </a:r>
              <a:endParaRPr/>
            </a:p>
            <a:p>
              <a:pPr marL="0" marR="0" lvl="0" indent="0" algn="ctr" rtl="0">
                <a:lnSpc>
                  <a:spcPct val="90000"/>
                </a:lnSpc>
                <a:spcBef>
                  <a:spcPts val="420"/>
                </a:spcBef>
                <a:spcAft>
                  <a:spcPts val="0"/>
                </a:spcAft>
                <a:buNone/>
              </a:pPr>
              <a:r>
                <a:rPr lang="en-ZA" sz="1200" b="1">
                  <a:solidFill>
                    <a:schemeClr val="dk1"/>
                  </a:solidFill>
                  <a:latin typeface="Arial"/>
                  <a:ea typeface="Arial"/>
                  <a:cs typeface="Arial"/>
                  <a:sym typeface="Arial"/>
                </a:rPr>
                <a:t> </a:t>
              </a:r>
              <a:r>
                <a:rPr lang="en-ZA" sz="1200" b="0">
                  <a:solidFill>
                    <a:schemeClr val="dk1"/>
                  </a:solidFill>
                  <a:latin typeface="Arial"/>
                  <a:ea typeface="Arial"/>
                  <a:cs typeface="Arial"/>
                  <a:sym typeface="Arial"/>
                </a:rPr>
                <a:t>R Nil</a:t>
              </a:r>
              <a:endParaRPr/>
            </a:p>
            <a:p>
              <a:pPr marL="0" marR="0" lvl="0" indent="0" algn="ctr" rtl="0">
                <a:lnSpc>
                  <a:spcPct val="90000"/>
                </a:lnSpc>
                <a:spcBef>
                  <a:spcPts val="420"/>
                </a:spcBef>
                <a:spcAft>
                  <a:spcPts val="0"/>
                </a:spcAft>
                <a:buNone/>
              </a:pPr>
              <a:r>
                <a:rPr lang="en-ZA" sz="1200" b="0" i="0" u="none">
                  <a:solidFill>
                    <a:schemeClr val="dk1"/>
                  </a:solidFill>
                  <a:latin typeface="Arial"/>
                  <a:ea typeface="Arial"/>
                  <a:cs typeface="Arial"/>
                  <a:sym typeface="Arial"/>
                </a:rPr>
                <a:t>Related to amortisation, </a:t>
              </a:r>
              <a:endParaRPr sz="1200">
                <a:solidFill>
                  <a:schemeClr val="dk1"/>
                </a:solidFill>
                <a:latin typeface="Arial"/>
                <a:ea typeface="Arial"/>
                <a:cs typeface="Arial"/>
                <a:sym typeface="Arial"/>
              </a:endParaRPr>
            </a:p>
            <a:p>
              <a:pPr marL="0" marR="0" lvl="0" indent="0" algn="ctr" rtl="0">
                <a:lnSpc>
                  <a:spcPct val="90000"/>
                </a:lnSpc>
                <a:spcBef>
                  <a:spcPts val="420"/>
                </a:spcBef>
                <a:spcAft>
                  <a:spcPts val="0"/>
                </a:spcAft>
                <a:buNone/>
              </a:pPr>
              <a:r>
                <a:rPr lang="en-ZA" sz="1200" b="0" i="0" u="none">
                  <a:solidFill>
                    <a:schemeClr val="dk1"/>
                  </a:solidFill>
                  <a:latin typeface="Arial"/>
                  <a:ea typeface="Arial"/>
                  <a:cs typeface="Arial"/>
                  <a:sym typeface="Arial"/>
                </a:rPr>
                <a:t>top up on the provision for bad debts and leave. </a:t>
              </a:r>
              <a:endParaRPr sz="1200">
                <a:solidFill>
                  <a:schemeClr val="dk1"/>
                </a:solidFill>
                <a:latin typeface="Arial"/>
                <a:ea typeface="Arial"/>
                <a:cs typeface="Arial"/>
                <a:sym typeface="Arial"/>
              </a:endParaRPr>
            </a:p>
            <a:p>
              <a:pPr marL="0" marR="0" lvl="0" indent="0" algn="ctr" rtl="0">
                <a:lnSpc>
                  <a:spcPct val="90000"/>
                </a:lnSpc>
                <a:spcBef>
                  <a:spcPts val="420"/>
                </a:spcBef>
                <a:spcAft>
                  <a:spcPts val="0"/>
                </a:spcAft>
                <a:buNone/>
              </a:pPr>
              <a:r>
                <a:rPr lang="en-ZA" sz="1200" b="0" i="0" u="none">
                  <a:solidFill>
                    <a:schemeClr val="dk1"/>
                  </a:solidFill>
                  <a:latin typeface="Arial"/>
                  <a:ea typeface="Arial"/>
                  <a:cs typeface="Arial"/>
                  <a:sym typeface="Arial"/>
                </a:rPr>
                <a:t>2019/20 Expenditure was investigated and subsequently written off by Council on 15 March 2021</a:t>
              </a:r>
              <a:endParaRPr sz="1200" b="0">
                <a:solidFill>
                  <a:schemeClr val="dk1"/>
                </a:solidFill>
                <a:latin typeface="Arial"/>
                <a:ea typeface="Arial"/>
                <a:cs typeface="Arial"/>
                <a:sym typeface="Arial"/>
              </a:endParaRPr>
            </a:p>
          </p:txBody>
        </p:sp>
        <p:sp>
          <p:nvSpPr>
            <p:cNvPr id="163" name="Google Shape;163;p11"/>
            <p:cNvSpPr/>
            <p:nvPr/>
          </p:nvSpPr>
          <p:spPr>
            <a:xfrm>
              <a:off x="3245822" y="0"/>
              <a:ext cx="2534218" cy="1877248"/>
            </a:xfrm>
            <a:prstGeom prst="roundRect">
              <a:avLst>
                <a:gd name="adj" fmla="val 10000"/>
              </a:avLst>
            </a:prstGeom>
            <a:blipFill rotWithShape="1">
              <a:blip r:embed="rId4">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1"/>
            <p:cNvSpPr/>
            <p:nvPr/>
          </p:nvSpPr>
          <p:spPr>
            <a:xfrm rot="10800000">
              <a:off x="3154122" y="1992227"/>
              <a:ext cx="2639920" cy="3885622"/>
            </a:xfrm>
            <a:prstGeom prst="round2SameRect">
              <a:avLst>
                <a:gd name="adj1" fmla="val 10500"/>
                <a:gd name="adj2" fmla="val 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txBox="1"/>
            <p:nvPr/>
          </p:nvSpPr>
          <p:spPr>
            <a:xfrm>
              <a:off x="3235309" y="1992227"/>
              <a:ext cx="2477546" cy="3804435"/>
            </a:xfrm>
            <a:prstGeom prst="rect">
              <a:avLst/>
            </a:prstGeom>
            <a:noFill/>
            <a:ln>
              <a:noFill/>
            </a:ln>
          </p:spPr>
          <p:txBody>
            <a:bodyPr spcFirstLastPara="1" wrap="square" lIns="85325" tIns="85325" rIns="85325" bIns="85325" anchor="t" anchorCtr="0">
              <a:noAutofit/>
            </a:bodyPr>
            <a:lstStyle/>
            <a:p>
              <a:pPr marL="0" marR="0" lvl="0" indent="0" algn="ctr" rtl="0">
                <a:lnSpc>
                  <a:spcPct val="90000"/>
                </a:lnSpc>
                <a:spcBef>
                  <a:spcPts val="0"/>
                </a:spcBef>
                <a:spcAft>
                  <a:spcPts val="0"/>
                </a:spcAft>
                <a:buNone/>
              </a:pPr>
              <a:r>
                <a:rPr lang="en-ZA" sz="1200" b="1">
                  <a:solidFill>
                    <a:schemeClr val="dk1"/>
                  </a:solidFill>
                  <a:latin typeface="Arial"/>
                  <a:ea typeface="Arial"/>
                  <a:cs typeface="Arial"/>
                  <a:sym typeface="Arial"/>
                </a:rPr>
                <a:t>Irregular Expenditure</a:t>
              </a:r>
              <a:endParaRPr/>
            </a:p>
            <a:p>
              <a:pPr marL="0" marR="0" lvl="0" indent="0" algn="ctr" rtl="0">
                <a:lnSpc>
                  <a:spcPct val="90000"/>
                </a:lnSpc>
                <a:spcBef>
                  <a:spcPts val="420"/>
                </a:spcBef>
                <a:spcAft>
                  <a:spcPts val="0"/>
                </a:spcAft>
                <a:buNone/>
              </a:pPr>
              <a:r>
                <a:rPr lang="en-ZA" sz="1200" b="1">
                  <a:solidFill>
                    <a:schemeClr val="dk1"/>
                  </a:solidFill>
                  <a:latin typeface="Arial"/>
                  <a:ea typeface="Arial"/>
                  <a:cs typeface="Arial"/>
                  <a:sym typeface="Arial"/>
                </a:rPr>
                <a:t>2019/20</a:t>
              </a:r>
              <a:endParaRPr/>
            </a:p>
            <a:p>
              <a:pPr marL="0" marR="0" lvl="0" indent="0" algn="ctr" rtl="0">
                <a:lnSpc>
                  <a:spcPct val="90000"/>
                </a:lnSpc>
                <a:spcBef>
                  <a:spcPts val="420"/>
                </a:spcBef>
                <a:spcAft>
                  <a:spcPts val="0"/>
                </a:spcAft>
                <a:buNone/>
              </a:pPr>
              <a:r>
                <a:rPr lang="en-ZA" sz="1200" b="0">
                  <a:solidFill>
                    <a:schemeClr val="dk1"/>
                  </a:solidFill>
                  <a:latin typeface="Arial"/>
                  <a:ea typeface="Arial"/>
                  <a:cs typeface="Arial"/>
                  <a:sym typeface="Arial"/>
                </a:rPr>
                <a:t>R103 819 538</a:t>
              </a:r>
              <a:endParaRPr/>
            </a:p>
            <a:p>
              <a:pPr marL="0" marR="0" lvl="0" indent="0" algn="ctr" rtl="0">
                <a:lnSpc>
                  <a:spcPct val="90000"/>
                </a:lnSpc>
                <a:spcBef>
                  <a:spcPts val="420"/>
                </a:spcBef>
                <a:spcAft>
                  <a:spcPts val="0"/>
                </a:spcAft>
                <a:buNone/>
              </a:pPr>
              <a:r>
                <a:rPr lang="en-ZA" sz="1200" b="1">
                  <a:solidFill>
                    <a:schemeClr val="dk1"/>
                  </a:solidFill>
                  <a:latin typeface="Arial"/>
                  <a:ea typeface="Arial"/>
                  <a:cs typeface="Arial"/>
                  <a:sym typeface="Arial"/>
                </a:rPr>
                <a:t>2020/21</a:t>
              </a:r>
              <a:endParaRPr/>
            </a:p>
            <a:p>
              <a:pPr marL="0" marR="0" lvl="0" indent="0" algn="ctr" rtl="0">
                <a:lnSpc>
                  <a:spcPct val="90000"/>
                </a:lnSpc>
                <a:spcBef>
                  <a:spcPts val="420"/>
                </a:spcBef>
                <a:spcAft>
                  <a:spcPts val="0"/>
                </a:spcAft>
                <a:buNone/>
              </a:pPr>
              <a:r>
                <a:rPr lang="en-ZA" sz="1200" b="0">
                  <a:solidFill>
                    <a:schemeClr val="dk1"/>
                  </a:solidFill>
                  <a:latin typeface="Arial"/>
                  <a:ea typeface="Arial"/>
                  <a:cs typeface="Arial"/>
                  <a:sym typeface="Arial"/>
                </a:rPr>
                <a:t>R39 232 551</a:t>
              </a:r>
              <a:endParaRPr sz="1200" b="1">
                <a:solidFill>
                  <a:schemeClr val="dk1"/>
                </a:solidFill>
                <a:latin typeface="Arial"/>
                <a:ea typeface="Arial"/>
                <a:cs typeface="Arial"/>
                <a:sym typeface="Arial"/>
              </a:endParaRPr>
            </a:p>
            <a:p>
              <a:pPr marL="0" marR="0" lvl="0" indent="0" algn="ctr" rtl="0">
                <a:lnSpc>
                  <a:spcPct val="90000"/>
                </a:lnSpc>
                <a:spcBef>
                  <a:spcPts val="420"/>
                </a:spcBef>
                <a:spcAft>
                  <a:spcPts val="0"/>
                </a:spcAft>
                <a:buNone/>
              </a:pPr>
              <a:r>
                <a:rPr lang="en-ZA" sz="1200" b="1">
                  <a:solidFill>
                    <a:schemeClr val="dk1"/>
                  </a:solidFill>
                  <a:latin typeface="Arial"/>
                  <a:ea typeface="Arial"/>
                  <a:cs typeface="Arial"/>
                  <a:sym typeface="Arial"/>
                </a:rPr>
                <a:t>2021/22</a:t>
              </a:r>
              <a:endParaRPr/>
            </a:p>
            <a:p>
              <a:pPr marL="0" marR="0" lvl="0" indent="0" algn="ctr" rtl="0">
                <a:lnSpc>
                  <a:spcPct val="90000"/>
                </a:lnSpc>
                <a:spcBef>
                  <a:spcPts val="420"/>
                </a:spcBef>
                <a:spcAft>
                  <a:spcPts val="0"/>
                </a:spcAft>
                <a:buNone/>
              </a:pPr>
              <a:r>
                <a:rPr lang="en-ZA" sz="1200" b="0">
                  <a:solidFill>
                    <a:schemeClr val="dk1"/>
                  </a:solidFill>
                  <a:latin typeface="Arial"/>
                  <a:ea typeface="Arial"/>
                  <a:cs typeface="Arial"/>
                  <a:sym typeface="Arial"/>
                </a:rPr>
                <a:t>R30 892 509</a:t>
              </a:r>
              <a:endParaRPr/>
            </a:p>
            <a:p>
              <a:pPr marL="0" marR="0" lvl="0" indent="0" algn="ctr" rtl="0">
                <a:lnSpc>
                  <a:spcPct val="90000"/>
                </a:lnSpc>
                <a:spcBef>
                  <a:spcPts val="420"/>
                </a:spcBef>
                <a:spcAft>
                  <a:spcPts val="0"/>
                </a:spcAft>
                <a:buNone/>
              </a:pPr>
              <a:r>
                <a:rPr lang="en-ZA" sz="1200" b="1">
                  <a:solidFill>
                    <a:schemeClr val="dk1"/>
                  </a:solidFill>
                  <a:latin typeface="Arial"/>
                  <a:ea typeface="Arial"/>
                  <a:cs typeface="Arial"/>
                  <a:sym typeface="Arial"/>
                </a:rPr>
                <a:t>2022/23</a:t>
              </a:r>
              <a:endParaRPr/>
            </a:p>
            <a:p>
              <a:pPr marL="0" marR="0" lvl="0" indent="0" algn="ctr" rtl="0">
                <a:lnSpc>
                  <a:spcPct val="90000"/>
                </a:lnSpc>
                <a:spcBef>
                  <a:spcPts val="420"/>
                </a:spcBef>
                <a:spcAft>
                  <a:spcPts val="0"/>
                </a:spcAft>
                <a:buNone/>
              </a:pPr>
              <a:r>
                <a:rPr lang="en-ZA" sz="1200" b="0">
                  <a:solidFill>
                    <a:schemeClr val="dk1"/>
                  </a:solidFill>
                  <a:latin typeface="Arial"/>
                  <a:ea typeface="Arial"/>
                  <a:cs typeface="Arial"/>
                  <a:sym typeface="Arial"/>
                </a:rPr>
                <a:t>R Nil</a:t>
              </a:r>
              <a:endParaRPr/>
            </a:p>
            <a:p>
              <a:pPr marL="0" marR="0" lvl="0" indent="0" algn="ctr" rtl="0">
                <a:lnSpc>
                  <a:spcPct val="90000"/>
                </a:lnSpc>
                <a:spcBef>
                  <a:spcPts val="420"/>
                </a:spcBef>
                <a:spcAft>
                  <a:spcPts val="0"/>
                </a:spcAft>
                <a:buNone/>
              </a:pPr>
              <a:r>
                <a:rPr lang="en-ZA" sz="1200" b="0">
                  <a:solidFill>
                    <a:schemeClr val="dk1"/>
                  </a:solidFill>
                  <a:latin typeface="Arial"/>
                  <a:ea typeface="Arial"/>
                  <a:cs typeface="Arial"/>
                  <a:sym typeface="Arial"/>
                </a:rPr>
                <a:t>Multi year projects awarded in prior years, payments in subsequent years deemed as irregular.</a:t>
              </a:r>
              <a:endParaRPr/>
            </a:p>
            <a:p>
              <a:pPr marL="0" marR="0" lvl="0" indent="0" algn="ctr" rtl="0">
                <a:lnSpc>
                  <a:spcPct val="90000"/>
                </a:lnSpc>
                <a:spcBef>
                  <a:spcPts val="420"/>
                </a:spcBef>
                <a:spcAft>
                  <a:spcPts val="0"/>
                </a:spcAft>
                <a:buNone/>
              </a:pPr>
              <a:r>
                <a:rPr lang="en-ZA" sz="1200" b="0" i="0" u="none">
                  <a:solidFill>
                    <a:schemeClr val="dk1"/>
                  </a:solidFill>
                  <a:latin typeface="Arial"/>
                  <a:ea typeface="Arial"/>
                  <a:cs typeface="Arial"/>
                  <a:sym typeface="Arial"/>
                </a:rPr>
                <a:t>2019/20 Expenditure was investigated and subsequently written off by Council on 15 March 2021.</a:t>
              </a:r>
              <a:endParaRPr/>
            </a:p>
            <a:p>
              <a:pPr marL="0" marR="0" lvl="0" indent="0" algn="ctr" rtl="0">
                <a:lnSpc>
                  <a:spcPct val="90000"/>
                </a:lnSpc>
                <a:spcBef>
                  <a:spcPts val="420"/>
                </a:spcBef>
                <a:spcAft>
                  <a:spcPts val="0"/>
                </a:spcAft>
                <a:buNone/>
              </a:pPr>
              <a:r>
                <a:rPr lang="en-ZA" sz="1200" b="0" i="0" u="none">
                  <a:solidFill>
                    <a:schemeClr val="dk1"/>
                  </a:solidFill>
                  <a:latin typeface="Arial"/>
                  <a:ea typeface="Arial"/>
                  <a:cs typeface="Arial"/>
                  <a:sym typeface="Arial"/>
                </a:rPr>
                <a:t>2020/21 Expenditure had been taken to MPAC for investigation and written off by Council.</a:t>
              </a:r>
              <a:endParaRPr/>
            </a:p>
            <a:p>
              <a:pPr marL="0" marR="0" lvl="0" indent="0" algn="ctr" rtl="0">
                <a:lnSpc>
                  <a:spcPct val="90000"/>
                </a:lnSpc>
                <a:spcBef>
                  <a:spcPts val="420"/>
                </a:spcBef>
                <a:spcAft>
                  <a:spcPts val="0"/>
                </a:spcAft>
                <a:buNone/>
              </a:pPr>
              <a:endParaRPr sz="900" b="0">
                <a:solidFill>
                  <a:schemeClr val="dk1"/>
                </a:solidFill>
                <a:latin typeface="Arial"/>
                <a:ea typeface="Arial"/>
                <a:cs typeface="Arial"/>
                <a:sym typeface="Arial"/>
              </a:endParaRPr>
            </a:p>
          </p:txBody>
        </p:sp>
        <p:sp>
          <p:nvSpPr>
            <p:cNvPr id="166" name="Google Shape;166;p11"/>
            <p:cNvSpPr/>
            <p:nvPr/>
          </p:nvSpPr>
          <p:spPr>
            <a:xfrm>
              <a:off x="6042522" y="0"/>
              <a:ext cx="2534218" cy="1988250"/>
            </a:xfrm>
            <a:prstGeom prst="roundRect">
              <a:avLst>
                <a:gd name="adj" fmla="val 10000"/>
              </a:avLst>
            </a:prstGeom>
            <a:blipFill rotWithShape="1">
              <a:blip r:embed="rId5">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rot="10800000">
              <a:off x="6042522" y="1970968"/>
              <a:ext cx="2534218" cy="3913969"/>
            </a:xfrm>
            <a:prstGeom prst="round2SameRect">
              <a:avLst>
                <a:gd name="adj1" fmla="val 10500"/>
                <a:gd name="adj2" fmla="val 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txBox="1"/>
            <p:nvPr/>
          </p:nvSpPr>
          <p:spPr>
            <a:xfrm>
              <a:off x="6120458" y="1970968"/>
              <a:ext cx="2378346" cy="3836033"/>
            </a:xfrm>
            <a:prstGeom prst="rect">
              <a:avLst/>
            </a:prstGeom>
            <a:noFill/>
            <a:ln>
              <a:noFill/>
            </a:ln>
          </p:spPr>
          <p:txBody>
            <a:bodyPr spcFirstLastPara="1" wrap="square" lIns="85325" tIns="85325" rIns="85325" bIns="85325" anchor="t" anchorCtr="0">
              <a:noAutofit/>
            </a:bodyPr>
            <a:lstStyle/>
            <a:p>
              <a:pPr marL="0" marR="0" lvl="0" indent="0" algn="ctr" rtl="0">
                <a:lnSpc>
                  <a:spcPct val="90000"/>
                </a:lnSpc>
                <a:spcBef>
                  <a:spcPts val="0"/>
                </a:spcBef>
                <a:spcAft>
                  <a:spcPts val="0"/>
                </a:spcAft>
                <a:buNone/>
              </a:pPr>
              <a:r>
                <a:rPr lang="en-ZA" sz="1200" b="1">
                  <a:solidFill>
                    <a:schemeClr val="dk1"/>
                  </a:solidFill>
                  <a:latin typeface="Arial"/>
                  <a:ea typeface="Arial"/>
                  <a:cs typeface="Arial"/>
                  <a:sym typeface="Arial"/>
                </a:rPr>
                <a:t>Fruitless and Wasteful Expenditure</a:t>
              </a:r>
              <a:endParaRPr/>
            </a:p>
            <a:p>
              <a:pPr marL="0" marR="0" lvl="0" indent="0" algn="ctr" rtl="0">
                <a:lnSpc>
                  <a:spcPct val="90000"/>
                </a:lnSpc>
                <a:spcBef>
                  <a:spcPts val="420"/>
                </a:spcBef>
                <a:spcAft>
                  <a:spcPts val="0"/>
                </a:spcAft>
                <a:buNone/>
              </a:pPr>
              <a:r>
                <a:rPr lang="en-ZA" sz="1200" b="1">
                  <a:solidFill>
                    <a:schemeClr val="dk1"/>
                  </a:solidFill>
                  <a:latin typeface="Arial"/>
                  <a:ea typeface="Arial"/>
                  <a:cs typeface="Arial"/>
                  <a:sym typeface="Arial"/>
                </a:rPr>
                <a:t>2019/20</a:t>
              </a:r>
              <a:endParaRPr/>
            </a:p>
            <a:p>
              <a:pPr marL="0" marR="0" lvl="0" indent="0" algn="ctr" rtl="0">
                <a:lnSpc>
                  <a:spcPct val="90000"/>
                </a:lnSpc>
                <a:spcBef>
                  <a:spcPts val="420"/>
                </a:spcBef>
                <a:spcAft>
                  <a:spcPts val="0"/>
                </a:spcAft>
                <a:buNone/>
              </a:pPr>
              <a:r>
                <a:rPr lang="en-ZA" sz="1200">
                  <a:solidFill>
                    <a:schemeClr val="dk1"/>
                  </a:solidFill>
                  <a:latin typeface="Arial"/>
                  <a:ea typeface="Arial"/>
                  <a:cs typeface="Arial"/>
                  <a:sym typeface="Arial"/>
                </a:rPr>
                <a:t>R3 793 446</a:t>
              </a:r>
              <a:endParaRPr/>
            </a:p>
            <a:p>
              <a:pPr marL="0" marR="0" lvl="0" indent="0" algn="ctr" rtl="0">
                <a:lnSpc>
                  <a:spcPct val="90000"/>
                </a:lnSpc>
                <a:spcBef>
                  <a:spcPts val="420"/>
                </a:spcBef>
                <a:spcAft>
                  <a:spcPts val="0"/>
                </a:spcAft>
                <a:buNone/>
              </a:pPr>
              <a:r>
                <a:rPr lang="en-ZA" sz="1200" b="1">
                  <a:solidFill>
                    <a:schemeClr val="dk1"/>
                  </a:solidFill>
                  <a:latin typeface="Arial"/>
                  <a:ea typeface="Arial"/>
                  <a:cs typeface="Arial"/>
                  <a:sym typeface="Arial"/>
                </a:rPr>
                <a:t>2020/21</a:t>
              </a:r>
              <a:endParaRPr/>
            </a:p>
            <a:p>
              <a:pPr marL="0" marR="0" lvl="0" indent="0" algn="ctr" rtl="0">
                <a:lnSpc>
                  <a:spcPct val="90000"/>
                </a:lnSpc>
                <a:spcBef>
                  <a:spcPts val="420"/>
                </a:spcBef>
                <a:spcAft>
                  <a:spcPts val="0"/>
                </a:spcAft>
                <a:buNone/>
              </a:pPr>
              <a:r>
                <a:rPr lang="en-ZA" sz="1200">
                  <a:solidFill>
                    <a:schemeClr val="dk1"/>
                  </a:solidFill>
                  <a:latin typeface="Arial"/>
                  <a:ea typeface="Arial"/>
                  <a:cs typeface="Arial"/>
                  <a:sym typeface="Arial"/>
                </a:rPr>
                <a:t>R6 960 460</a:t>
              </a:r>
              <a:endParaRPr/>
            </a:p>
            <a:p>
              <a:pPr marL="0" marR="0" lvl="0" indent="0" algn="ctr" rtl="0">
                <a:lnSpc>
                  <a:spcPct val="90000"/>
                </a:lnSpc>
                <a:spcBef>
                  <a:spcPts val="420"/>
                </a:spcBef>
                <a:spcAft>
                  <a:spcPts val="0"/>
                </a:spcAft>
                <a:buNone/>
              </a:pPr>
              <a:r>
                <a:rPr lang="en-ZA" sz="1200" b="1">
                  <a:solidFill>
                    <a:schemeClr val="dk1"/>
                  </a:solidFill>
                  <a:latin typeface="Arial"/>
                  <a:ea typeface="Arial"/>
                  <a:cs typeface="Arial"/>
                  <a:sym typeface="Arial"/>
                </a:rPr>
                <a:t>2021/22</a:t>
              </a:r>
              <a:endParaRPr/>
            </a:p>
            <a:p>
              <a:pPr marL="0" marR="0" lvl="0" indent="0" algn="ctr" rtl="0">
                <a:lnSpc>
                  <a:spcPct val="90000"/>
                </a:lnSpc>
                <a:spcBef>
                  <a:spcPts val="420"/>
                </a:spcBef>
                <a:spcAft>
                  <a:spcPts val="0"/>
                </a:spcAft>
                <a:buNone/>
              </a:pPr>
              <a:r>
                <a:rPr lang="en-ZA" sz="1200" b="0">
                  <a:solidFill>
                    <a:schemeClr val="dk1"/>
                  </a:solidFill>
                  <a:latin typeface="Arial"/>
                  <a:ea typeface="Arial"/>
                  <a:cs typeface="Arial"/>
                  <a:sym typeface="Arial"/>
                </a:rPr>
                <a:t>R1 451 718</a:t>
              </a:r>
              <a:endParaRPr/>
            </a:p>
            <a:p>
              <a:pPr marL="0" marR="0" lvl="0" indent="0" algn="ctr" rtl="0">
                <a:lnSpc>
                  <a:spcPct val="90000"/>
                </a:lnSpc>
                <a:spcBef>
                  <a:spcPts val="420"/>
                </a:spcBef>
                <a:spcAft>
                  <a:spcPts val="0"/>
                </a:spcAft>
                <a:buNone/>
              </a:pPr>
              <a:r>
                <a:rPr lang="en-ZA" sz="1200" b="1">
                  <a:solidFill>
                    <a:schemeClr val="dk1"/>
                  </a:solidFill>
                  <a:latin typeface="Arial"/>
                  <a:ea typeface="Arial"/>
                  <a:cs typeface="Arial"/>
                  <a:sym typeface="Arial"/>
                </a:rPr>
                <a:t>2022/23</a:t>
              </a:r>
              <a:endParaRPr/>
            </a:p>
            <a:p>
              <a:pPr marL="0" marR="0" lvl="0" indent="0" algn="ctr" rtl="0">
                <a:lnSpc>
                  <a:spcPct val="90000"/>
                </a:lnSpc>
                <a:spcBef>
                  <a:spcPts val="420"/>
                </a:spcBef>
                <a:spcAft>
                  <a:spcPts val="0"/>
                </a:spcAft>
                <a:buNone/>
              </a:pPr>
              <a:r>
                <a:rPr lang="en-ZA" sz="1200" b="0">
                  <a:solidFill>
                    <a:schemeClr val="dk1"/>
                  </a:solidFill>
                  <a:latin typeface="Arial"/>
                  <a:ea typeface="Arial"/>
                  <a:cs typeface="Arial"/>
                  <a:sym typeface="Arial"/>
                </a:rPr>
                <a:t>R93 749</a:t>
              </a:r>
              <a:endParaRPr/>
            </a:p>
            <a:p>
              <a:pPr marL="0" marR="0" lvl="0" indent="0" algn="ctr" rtl="0">
                <a:lnSpc>
                  <a:spcPct val="90000"/>
                </a:lnSpc>
                <a:spcBef>
                  <a:spcPts val="420"/>
                </a:spcBef>
                <a:spcAft>
                  <a:spcPts val="0"/>
                </a:spcAft>
                <a:buNone/>
              </a:pPr>
              <a:r>
                <a:rPr lang="en-ZA" sz="1200">
                  <a:solidFill>
                    <a:schemeClr val="dk1"/>
                  </a:solidFill>
                  <a:latin typeface="Arial"/>
                  <a:ea typeface="Arial"/>
                  <a:cs typeface="Arial"/>
                  <a:sym typeface="Arial"/>
                </a:rPr>
                <a:t>Cash constraints unable to pay debt when due </a:t>
              </a:r>
              <a:endParaRPr/>
            </a:p>
            <a:p>
              <a:pPr marL="0" marR="0" lvl="0" indent="0" algn="ctr" rtl="0">
                <a:lnSpc>
                  <a:spcPct val="90000"/>
                </a:lnSpc>
                <a:spcBef>
                  <a:spcPts val="420"/>
                </a:spcBef>
                <a:spcAft>
                  <a:spcPts val="0"/>
                </a:spcAft>
                <a:buNone/>
              </a:pPr>
              <a:r>
                <a:rPr lang="en-ZA" sz="1200">
                  <a:solidFill>
                    <a:schemeClr val="dk1"/>
                  </a:solidFill>
                  <a:latin typeface="Arial"/>
                  <a:ea typeface="Arial"/>
                  <a:cs typeface="Arial"/>
                  <a:sym typeface="Arial"/>
                </a:rPr>
                <a:t>Labour unrest</a:t>
              </a:r>
              <a:endParaRPr/>
            </a:p>
            <a:p>
              <a:pPr marL="0" marR="0" lvl="0" indent="0" algn="ctr" rtl="0">
                <a:lnSpc>
                  <a:spcPct val="90000"/>
                </a:lnSpc>
                <a:spcBef>
                  <a:spcPts val="420"/>
                </a:spcBef>
                <a:spcAft>
                  <a:spcPts val="0"/>
                </a:spcAft>
                <a:buNone/>
              </a:pPr>
              <a:r>
                <a:rPr lang="en-ZA" sz="1200">
                  <a:solidFill>
                    <a:schemeClr val="dk1"/>
                  </a:solidFill>
                  <a:latin typeface="Arial"/>
                  <a:ea typeface="Arial"/>
                  <a:cs typeface="Arial"/>
                  <a:sym typeface="Arial"/>
                </a:rPr>
                <a:t>Payment arrangements</a:t>
              </a:r>
              <a:endParaRPr/>
            </a:p>
            <a:p>
              <a:pPr marL="0" marR="0" lvl="0" indent="0" algn="ctr" rtl="0">
                <a:lnSpc>
                  <a:spcPct val="90000"/>
                </a:lnSpc>
                <a:spcBef>
                  <a:spcPts val="420"/>
                </a:spcBef>
                <a:spcAft>
                  <a:spcPts val="0"/>
                </a:spcAft>
                <a:buNone/>
              </a:pPr>
              <a:r>
                <a:rPr lang="en-ZA" sz="1200" b="0" i="0" u="none">
                  <a:solidFill>
                    <a:schemeClr val="dk1"/>
                  </a:solidFill>
                  <a:latin typeface="Arial"/>
                  <a:ea typeface="Arial"/>
                  <a:cs typeface="Arial"/>
                  <a:sym typeface="Arial"/>
                </a:rPr>
                <a:t>2019/20 Expenditure was investigated and subsequently written off by Council on 15 March 2021.</a:t>
              </a:r>
              <a:endParaRPr sz="1200">
                <a:solidFill>
                  <a:schemeClr val="dk1"/>
                </a:solidFill>
                <a:latin typeface="Arial"/>
                <a:ea typeface="Arial"/>
                <a:cs typeface="Arial"/>
                <a:sym typeface="Arial"/>
              </a:endParaRPr>
            </a:p>
            <a:p>
              <a:pPr marL="0" marR="0" lvl="0" indent="0" algn="ctr" rtl="0">
                <a:lnSpc>
                  <a:spcPct val="90000"/>
                </a:lnSpc>
                <a:spcBef>
                  <a:spcPts val="420"/>
                </a:spcBef>
                <a:spcAft>
                  <a:spcPts val="0"/>
                </a:spcAft>
                <a:buNone/>
              </a:pPr>
              <a:r>
                <a:rPr lang="en-ZA" sz="1200" b="0" i="0" u="none">
                  <a:solidFill>
                    <a:schemeClr val="dk1"/>
                  </a:solidFill>
                  <a:latin typeface="Arial"/>
                  <a:ea typeface="Arial"/>
                  <a:cs typeface="Arial"/>
                  <a:sym typeface="Arial"/>
                </a:rPr>
                <a:t>2020/21 Expenditure had been taken to MPAC for investigation and written off by Council.</a:t>
              </a:r>
              <a:endParaRPr sz="1200">
                <a:solidFill>
                  <a:schemeClr val="dk1"/>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2"/>
          <p:cNvSpPr txBox="1">
            <a:spLocks noGrp="1"/>
          </p:cNvSpPr>
          <p:nvPr>
            <p:ph type="title"/>
          </p:nvPr>
        </p:nvSpPr>
        <p:spPr>
          <a:xfrm>
            <a:off x="323528" y="188640"/>
            <a:ext cx="8352928" cy="576064"/>
          </a:xfrm>
          <a:prstGeom prst="rect">
            <a:avLst/>
          </a:prstGeom>
          <a:solidFill>
            <a:srgbClr val="FFC000"/>
          </a:solidFill>
          <a:ln>
            <a:noFill/>
          </a:ln>
        </p:spPr>
        <p:txBody>
          <a:bodyPr spcFirstLastPara="1" wrap="square" lIns="91425" tIns="45700" rIns="91425" bIns="45700" anchor="ctr" anchorCtr="0">
            <a:noAutofit/>
          </a:bodyPr>
          <a:lstStyle/>
          <a:p>
            <a:pPr marL="342900" lvl="0" indent="-342900" algn="l" rtl="0">
              <a:spcBef>
                <a:spcPts val="0"/>
              </a:spcBef>
              <a:spcAft>
                <a:spcPts val="0"/>
              </a:spcAft>
              <a:buNone/>
            </a:pPr>
            <a:r>
              <a:rPr lang="en-ZA" sz="2000" b="1">
                <a:solidFill>
                  <a:srgbClr val="000000"/>
                </a:solidFill>
              </a:rPr>
              <a:t/>
            </a:r>
            <a:br>
              <a:rPr lang="en-ZA" sz="2000" b="1">
                <a:solidFill>
                  <a:srgbClr val="000000"/>
                </a:solidFill>
              </a:rPr>
            </a:br>
            <a:r>
              <a:rPr lang="en-ZA" sz="2000" b="1">
                <a:solidFill>
                  <a:srgbClr val="000000"/>
                </a:solidFill>
              </a:rPr>
              <a:t/>
            </a:r>
            <a:br>
              <a:rPr lang="en-ZA" sz="2000" b="1">
                <a:solidFill>
                  <a:srgbClr val="000000"/>
                </a:solidFill>
              </a:rPr>
            </a:br>
            <a:r>
              <a:rPr lang="en-ZA" sz="2000" b="1">
                <a:solidFill>
                  <a:srgbClr val="000000"/>
                </a:solidFill>
              </a:rPr>
              <a:t>6. Local Economic Development Initiatives</a:t>
            </a:r>
            <a:br>
              <a:rPr lang="en-ZA" sz="2000" b="1">
                <a:solidFill>
                  <a:srgbClr val="000000"/>
                </a:solidFill>
              </a:rPr>
            </a:br>
            <a:endParaRPr b="1"/>
          </a:p>
        </p:txBody>
      </p:sp>
      <p:sp>
        <p:nvSpPr>
          <p:cNvPr id="174" name="Google Shape;174;p12"/>
          <p:cNvSpPr txBox="1">
            <a:spLocks noGrp="1"/>
          </p:cNvSpPr>
          <p:nvPr>
            <p:ph type="body" idx="1"/>
          </p:nvPr>
        </p:nvSpPr>
        <p:spPr>
          <a:xfrm>
            <a:off x="323528" y="908720"/>
            <a:ext cx="8352928" cy="51872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C00000"/>
              </a:buClr>
              <a:buSzPts val="2400"/>
              <a:buFont typeface="Arial"/>
              <a:buNone/>
            </a:pPr>
            <a:r>
              <a:rPr lang="en-ZA" sz="2400" b="1" u="sng">
                <a:solidFill>
                  <a:srgbClr val="C00000"/>
                </a:solidFill>
              </a:rPr>
              <a:t>Programmes and Projects</a:t>
            </a:r>
            <a:endParaRPr/>
          </a:p>
          <a:p>
            <a:pPr marL="342900" lvl="0" indent="-215900" algn="l" rtl="0">
              <a:spcBef>
                <a:spcPts val="400"/>
              </a:spcBef>
              <a:spcAft>
                <a:spcPts val="0"/>
              </a:spcAft>
              <a:buClr>
                <a:schemeClr val="dk1"/>
              </a:buClr>
              <a:buSzPts val="2000"/>
              <a:buFont typeface="Noto Sans Symbols"/>
              <a:buNone/>
            </a:pPr>
            <a:endParaRPr sz="2000" u="sng">
              <a:solidFill>
                <a:srgbClr val="000000"/>
              </a:solidFill>
            </a:endParaRPr>
          </a:p>
          <a:p>
            <a:pPr marL="342900" lvl="0" indent="-342900" algn="l" rtl="0">
              <a:spcBef>
                <a:spcPts val="400"/>
              </a:spcBef>
              <a:spcAft>
                <a:spcPts val="0"/>
              </a:spcAft>
              <a:buClr>
                <a:srgbClr val="000000"/>
              </a:buClr>
              <a:buSzPts val="2000"/>
              <a:buFont typeface="Noto Sans Symbols"/>
              <a:buChar char="❑"/>
            </a:pPr>
            <a:r>
              <a:rPr lang="en-ZA" sz="2000" u="sng">
                <a:solidFill>
                  <a:srgbClr val="000000"/>
                </a:solidFill>
              </a:rPr>
              <a:t>Tourism Development Support </a:t>
            </a:r>
            <a:r>
              <a:rPr lang="en-ZA" sz="2000">
                <a:solidFill>
                  <a:srgbClr val="000000"/>
                </a:solidFill>
              </a:rPr>
              <a:t>- Development and Revival of Hiking trail, Refurbishment of Chalets and construction &amp; Utilization of nearby dam for recreational fishing -Mhala Great Place, Ndlambe Village in Ngqushwa Local Municipality.</a:t>
            </a:r>
            <a:endParaRPr/>
          </a:p>
          <a:p>
            <a:pPr marL="342900" lvl="0" indent="-215900" algn="l" rtl="0">
              <a:spcBef>
                <a:spcPts val="400"/>
              </a:spcBef>
              <a:spcAft>
                <a:spcPts val="0"/>
              </a:spcAft>
              <a:buClr>
                <a:schemeClr val="dk1"/>
              </a:buClr>
              <a:buSzPts val="2000"/>
              <a:buFont typeface="Noto Sans Symbols"/>
              <a:buNone/>
            </a:pPr>
            <a:endParaRPr sz="2000">
              <a:solidFill>
                <a:srgbClr val="000000"/>
              </a:solidFill>
            </a:endParaRPr>
          </a:p>
          <a:p>
            <a:pPr marL="342900" lvl="0" indent="-342900" algn="l" rtl="0">
              <a:spcBef>
                <a:spcPts val="400"/>
              </a:spcBef>
              <a:spcAft>
                <a:spcPts val="0"/>
              </a:spcAft>
              <a:buClr>
                <a:srgbClr val="000000"/>
              </a:buClr>
              <a:buSzPts val="2000"/>
              <a:buFont typeface="Noto Sans Symbols"/>
              <a:buChar char="❑"/>
            </a:pPr>
            <a:r>
              <a:rPr lang="en-ZA" sz="2000" u="sng">
                <a:solidFill>
                  <a:srgbClr val="000000"/>
                </a:solidFill>
              </a:rPr>
              <a:t>Tourism Marketing &amp; Promotion Support</a:t>
            </a:r>
            <a:r>
              <a:rPr lang="en-ZA" sz="2000">
                <a:solidFill>
                  <a:srgbClr val="000000"/>
                </a:solidFill>
              </a:rPr>
              <a:t> - resuscitation of Local Tourism Organizations</a:t>
            </a:r>
            <a:endParaRPr/>
          </a:p>
          <a:p>
            <a:pPr marL="342900" lvl="0" indent="-215900" algn="l" rtl="0">
              <a:spcBef>
                <a:spcPts val="400"/>
              </a:spcBef>
              <a:spcAft>
                <a:spcPts val="0"/>
              </a:spcAft>
              <a:buClr>
                <a:schemeClr val="dk1"/>
              </a:buClr>
              <a:buSzPts val="2000"/>
              <a:buFont typeface="Noto Sans Symbols"/>
              <a:buNone/>
            </a:pPr>
            <a:endParaRPr sz="2000">
              <a:solidFill>
                <a:srgbClr val="000000"/>
              </a:solidFill>
            </a:endParaRPr>
          </a:p>
          <a:p>
            <a:pPr marL="342900" lvl="0" indent="-342900" algn="l" rtl="0">
              <a:spcBef>
                <a:spcPts val="400"/>
              </a:spcBef>
              <a:spcAft>
                <a:spcPts val="0"/>
              </a:spcAft>
              <a:buClr>
                <a:srgbClr val="000000"/>
              </a:buClr>
              <a:buSzPts val="2000"/>
              <a:buFont typeface="Noto Sans Symbols"/>
              <a:buChar char="❑"/>
            </a:pPr>
            <a:r>
              <a:rPr lang="en-ZA" sz="2000" u="sng">
                <a:solidFill>
                  <a:srgbClr val="000000"/>
                </a:solidFill>
              </a:rPr>
              <a:t>Mentorship and Capacity Building Support </a:t>
            </a:r>
            <a:r>
              <a:rPr lang="en-ZA" sz="2000">
                <a:solidFill>
                  <a:srgbClr val="000000"/>
                </a:solidFill>
              </a:rPr>
              <a:t>- Induction for Local Tourism Organisations (LTO) </a:t>
            </a:r>
            <a:endParaRPr/>
          </a:p>
          <a:p>
            <a:pPr marL="342900" lvl="0" indent="-215900" algn="l" rtl="0">
              <a:spcBef>
                <a:spcPts val="400"/>
              </a:spcBef>
              <a:spcAft>
                <a:spcPts val="0"/>
              </a:spcAft>
              <a:buClr>
                <a:schemeClr val="dk1"/>
              </a:buClr>
              <a:buSzPts val="2000"/>
              <a:buFont typeface="Noto Sans Symbols"/>
              <a:buNone/>
            </a:pPr>
            <a:endParaRPr sz="2000">
              <a:solidFill>
                <a:srgbClr val="000000"/>
              </a:solidFill>
            </a:endParaRPr>
          </a:p>
          <a:p>
            <a:pPr marL="342900" lvl="0" indent="-342900" algn="l" rtl="0">
              <a:spcBef>
                <a:spcPts val="400"/>
              </a:spcBef>
              <a:spcAft>
                <a:spcPts val="0"/>
              </a:spcAft>
              <a:buClr>
                <a:srgbClr val="000000"/>
              </a:buClr>
              <a:buSzPts val="2000"/>
              <a:buFont typeface="Noto Sans Symbols"/>
              <a:buChar char="❑"/>
            </a:pPr>
            <a:r>
              <a:rPr lang="en-ZA" sz="2000" u="sng">
                <a:solidFill>
                  <a:srgbClr val="000000"/>
                </a:solidFill>
              </a:rPr>
              <a:t>Craft Development Support </a:t>
            </a:r>
            <a:r>
              <a:rPr lang="en-ZA" sz="2000">
                <a:solidFill>
                  <a:srgbClr val="000000"/>
                </a:solidFill>
              </a:rPr>
              <a:t>- Makhanda National Arts Festival</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3"/>
          <p:cNvSpPr txBox="1">
            <a:spLocks noGrp="1"/>
          </p:cNvSpPr>
          <p:nvPr>
            <p:ph type="body" idx="1"/>
          </p:nvPr>
        </p:nvSpPr>
        <p:spPr>
          <a:xfrm>
            <a:off x="251520" y="980728"/>
            <a:ext cx="8568952" cy="48965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C00000"/>
              </a:buClr>
              <a:buSzPts val="2400"/>
              <a:buFont typeface="Arial"/>
              <a:buNone/>
            </a:pPr>
            <a:r>
              <a:rPr lang="en-ZA" sz="2400" b="1" u="sng">
                <a:solidFill>
                  <a:srgbClr val="C00000"/>
                </a:solidFill>
              </a:rPr>
              <a:t>Programmes and Projects</a:t>
            </a:r>
            <a:endParaRPr/>
          </a:p>
          <a:p>
            <a:pPr marL="342900" lvl="0" indent="-215900" algn="l" rtl="0">
              <a:spcBef>
                <a:spcPts val="400"/>
              </a:spcBef>
              <a:spcAft>
                <a:spcPts val="0"/>
              </a:spcAft>
              <a:buClr>
                <a:schemeClr val="dk1"/>
              </a:buClr>
              <a:buSzPts val="2000"/>
              <a:buFont typeface="Noto Sans Symbols"/>
              <a:buNone/>
            </a:pPr>
            <a:endParaRPr sz="2000" u="sng">
              <a:solidFill>
                <a:srgbClr val="000000"/>
              </a:solidFill>
            </a:endParaRPr>
          </a:p>
          <a:p>
            <a:pPr marL="342900" lvl="0" indent="-342900" algn="l" rtl="0">
              <a:spcBef>
                <a:spcPts val="400"/>
              </a:spcBef>
              <a:spcAft>
                <a:spcPts val="0"/>
              </a:spcAft>
              <a:buClr>
                <a:srgbClr val="000000"/>
              </a:buClr>
              <a:buSzPts val="2000"/>
              <a:buFont typeface="Noto Sans Symbols"/>
              <a:buChar char="❑"/>
            </a:pPr>
            <a:r>
              <a:rPr lang="en-ZA" sz="2000" u="sng">
                <a:solidFill>
                  <a:srgbClr val="000000"/>
                </a:solidFill>
              </a:rPr>
              <a:t>Technical Support on Conservation Management of Heritage Resources </a:t>
            </a:r>
            <a:r>
              <a:rPr lang="en-ZA" sz="2000">
                <a:solidFill>
                  <a:srgbClr val="000000"/>
                </a:solidFill>
              </a:rPr>
              <a:t>in LMs</a:t>
            </a:r>
            <a:endParaRPr/>
          </a:p>
          <a:p>
            <a:pPr marL="342900" lvl="0" indent="-215900" algn="l" rtl="0">
              <a:spcBef>
                <a:spcPts val="400"/>
              </a:spcBef>
              <a:spcAft>
                <a:spcPts val="0"/>
              </a:spcAft>
              <a:buClr>
                <a:schemeClr val="dk1"/>
              </a:buClr>
              <a:buSzPts val="2000"/>
              <a:buFont typeface="Noto Sans Symbols"/>
              <a:buNone/>
            </a:pPr>
            <a:endParaRPr sz="2000">
              <a:solidFill>
                <a:srgbClr val="000000"/>
              </a:solidFill>
            </a:endParaRPr>
          </a:p>
          <a:p>
            <a:pPr marL="342900" lvl="0" indent="-342900" algn="l" rtl="0">
              <a:spcBef>
                <a:spcPts val="400"/>
              </a:spcBef>
              <a:spcAft>
                <a:spcPts val="0"/>
              </a:spcAft>
              <a:buClr>
                <a:srgbClr val="000000"/>
              </a:buClr>
              <a:buSzPts val="2000"/>
              <a:buFont typeface="Noto Sans Symbols"/>
              <a:buChar char="❑"/>
            </a:pPr>
            <a:r>
              <a:rPr lang="en-ZA" sz="2000" u="sng">
                <a:solidFill>
                  <a:srgbClr val="000000"/>
                </a:solidFill>
              </a:rPr>
              <a:t>Support to SMME Support Program </a:t>
            </a:r>
            <a:r>
              <a:rPr lang="en-ZA" sz="2000">
                <a:solidFill>
                  <a:srgbClr val="000000"/>
                </a:solidFill>
              </a:rPr>
              <a:t>- Women in Construction Programme</a:t>
            </a:r>
            <a:endParaRPr/>
          </a:p>
          <a:p>
            <a:pPr marL="342900" lvl="0" indent="-215900" algn="l" rtl="0">
              <a:spcBef>
                <a:spcPts val="400"/>
              </a:spcBef>
              <a:spcAft>
                <a:spcPts val="0"/>
              </a:spcAft>
              <a:buClr>
                <a:schemeClr val="dk1"/>
              </a:buClr>
              <a:buSzPts val="2000"/>
              <a:buFont typeface="Noto Sans Symbols"/>
              <a:buNone/>
            </a:pPr>
            <a:endParaRPr sz="2000">
              <a:solidFill>
                <a:srgbClr val="000000"/>
              </a:solidFill>
            </a:endParaRPr>
          </a:p>
          <a:p>
            <a:pPr marL="342900" lvl="0" indent="-342900" algn="l" rtl="0">
              <a:spcBef>
                <a:spcPts val="400"/>
              </a:spcBef>
              <a:spcAft>
                <a:spcPts val="0"/>
              </a:spcAft>
              <a:buClr>
                <a:srgbClr val="000000"/>
              </a:buClr>
              <a:buSzPts val="2000"/>
              <a:buFont typeface="Noto Sans Symbols"/>
              <a:buChar char="❑"/>
            </a:pPr>
            <a:r>
              <a:rPr lang="en-ZA" sz="2000" u="sng">
                <a:solidFill>
                  <a:srgbClr val="000000"/>
                </a:solidFill>
              </a:rPr>
              <a:t>Co-operatives Development Support </a:t>
            </a:r>
            <a:r>
              <a:rPr lang="en-ZA" sz="2000">
                <a:solidFill>
                  <a:srgbClr val="000000"/>
                </a:solidFill>
              </a:rPr>
              <a:t>- </a:t>
            </a:r>
            <a:r>
              <a:rPr lang="en-ZA" sz="2000" i="1">
                <a:solidFill>
                  <a:srgbClr val="000000"/>
                </a:solidFill>
              </a:rPr>
              <a:t>#SheMeansBusiness - </a:t>
            </a:r>
            <a:r>
              <a:rPr lang="en-ZA" sz="2000">
                <a:solidFill>
                  <a:srgbClr val="000000"/>
                </a:solidFill>
              </a:rPr>
              <a:t>hashtag under which ADM in collaboration with DEDEAT, digital private company META LM WOMEN empowerment session, focusing on Digital Marketing.</a:t>
            </a:r>
            <a:endParaRPr/>
          </a:p>
          <a:p>
            <a:pPr marL="342900" lvl="0" indent="-139700" algn="l" rtl="0">
              <a:spcBef>
                <a:spcPts val="640"/>
              </a:spcBef>
              <a:spcAft>
                <a:spcPts val="0"/>
              </a:spcAft>
              <a:buClr>
                <a:schemeClr val="dk1"/>
              </a:buClr>
              <a:buSzPts val="3200"/>
              <a:buFont typeface="Arial"/>
              <a:buNone/>
            </a:pPr>
            <a:endParaRPr/>
          </a:p>
        </p:txBody>
      </p:sp>
      <p:sp>
        <p:nvSpPr>
          <p:cNvPr id="180" name="Google Shape;180;p13"/>
          <p:cNvSpPr txBox="1">
            <a:spLocks noGrp="1"/>
          </p:cNvSpPr>
          <p:nvPr>
            <p:ph type="title"/>
          </p:nvPr>
        </p:nvSpPr>
        <p:spPr>
          <a:xfrm>
            <a:off x="251520" y="116632"/>
            <a:ext cx="8568952" cy="648072"/>
          </a:xfrm>
          <a:prstGeom prst="rect">
            <a:avLst/>
          </a:prstGeom>
          <a:solidFill>
            <a:srgbClr val="FFC000"/>
          </a:solidFill>
          <a:ln>
            <a:noFill/>
          </a:ln>
        </p:spPr>
        <p:txBody>
          <a:bodyPr spcFirstLastPara="1" wrap="square" lIns="91425" tIns="45700" rIns="91425" bIns="45700" anchor="ctr" anchorCtr="0">
            <a:noAutofit/>
          </a:bodyPr>
          <a:lstStyle/>
          <a:p>
            <a:pPr marL="342900" lvl="0" indent="-342900" algn="l" rtl="0">
              <a:spcBef>
                <a:spcPts val="0"/>
              </a:spcBef>
              <a:spcAft>
                <a:spcPts val="0"/>
              </a:spcAft>
              <a:buNone/>
            </a:pPr>
            <a:r>
              <a:rPr lang="en-ZA" sz="2000" b="1">
                <a:solidFill>
                  <a:srgbClr val="000000"/>
                </a:solidFill>
              </a:rPr>
              <a:t/>
            </a:r>
            <a:br>
              <a:rPr lang="en-ZA" sz="2000" b="1">
                <a:solidFill>
                  <a:srgbClr val="000000"/>
                </a:solidFill>
              </a:rPr>
            </a:br>
            <a:r>
              <a:rPr lang="en-ZA" sz="2000" b="1">
                <a:solidFill>
                  <a:srgbClr val="000000"/>
                </a:solidFill>
              </a:rPr>
              <a:t/>
            </a:r>
            <a:br>
              <a:rPr lang="en-ZA" sz="2000" b="1">
                <a:solidFill>
                  <a:srgbClr val="000000"/>
                </a:solidFill>
              </a:rPr>
            </a:br>
            <a:r>
              <a:rPr lang="en-ZA" sz="2000" b="1">
                <a:solidFill>
                  <a:srgbClr val="000000"/>
                </a:solidFill>
              </a:rPr>
              <a:t>6. Local Economic Development Initiatives</a:t>
            </a:r>
            <a:br>
              <a:rPr lang="en-ZA" sz="2000" b="1">
                <a:solidFill>
                  <a:srgbClr val="000000"/>
                </a:solidFill>
              </a:rPr>
            </a:br>
            <a:endParaRPr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4"/>
          <p:cNvSpPr txBox="1">
            <a:spLocks noGrp="1"/>
          </p:cNvSpPr>
          <p:nvPr>
            <p:ph type="body" idx="1"/>
          </p:nvPr>
        </p:nvSpPr>
        <p:spPr>
          <a:xfrm>
            <a:off x="323528" y="1052736"/>
            <a:ext cx="8496944" cy="482453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C00000"/>
              </a:buClr>
              <a:buSzPts val="2400"/>
              <a:buFont typeface="Arial"/>
              <a:buNone/>
            </a:pPr>
            <a:r>
              <a:rPr lang="en-ZA" sz="2400" b="1" u="sng">
                <a:solidFill>
                  <a:srgbClr val="C00000"/>
                </a:solidFill>
              </a:rPr>
              <a:t>Programmes and Projects</a:t>
            </a:r>
            <a:endParaRPr/>
          </a:p>
          <a:p>
            <a:pPr marL="0" lvl="0" indent="0" algn="l" rtl="0">
              <a:spcBef>
                <a:spcPts val="480"/>
              </a:spcBef>
              <a:spcAft>
                <a:spcPts val="0"/>
              </a:spcAft>
              <a:buClr>
                <a:schemeClr val="dk1"/>
              </a:buClr>
              <a:buSzPts val="2400"/>
              <a:buFont typeface="Arial"/>
              <a:buNone/>
            </a:pPr>
            <a:endParaRPr sz="2400" b="1" u="sng">
              <a:solidFill>
                <a:srgbClr val="C00000"/>
              </a:solidFill>
            </a:endParaRPr>
          </a:p>
          <a:p>
            <a:pPr marL="342900" lvl="0" indent="-342900" algn="l" rtl="0">
              <a:spcBef>
                <a:spcPts val="400"/>
              </a:spcBef>
              <a:spcAft>
                <a:spcPts val="0"/>
              </a:spcAft>
              <a:buClr>
                <a:schemeClr val="dk1"/>
              </a:buClr>
              <a:buSzPts val="2000"/>
              <a:buFont typeface="Noto Sans Symbols"/>
              <a:buChar char="❑"/>
            </a:pPr>
            <a:r>
              <a:rPr lang="en-ZA" sz="2000" u="sng"/>
              <a:t>Informal Trade Support Programmes </a:t>
            </a:r>
            <a:r>
              <a:rPr lang="en-ZA" sz="2000"/>
              <a:t>- The initiative done through involvement the ADM, Hawkers Association and Business Structures.</a:t>
            </a:r>
            <a:endParaRPr/>
          </a:p>
          <a:p>
            <a:pPr marL="342900" lvl="0" indent="-215900" algn="l" rtl="0">
              <a:spcBef>
                <a:spcPts val="400"/>
              </a:spcBef>
              <a:spcAft>
                <a:spcPts val="0"/>
              </a:spcAft>
              <a:buClr>
                <a:schemeClr val="dk1"/>
              </a:buClr>
              <a:buSzPts val="2000"/>
              <a:buFont typeface="Noto Sans Symbols"/>
              <a:buNone/>
            </a:pPr>
            <a:endParaRPr sz="2000"/>
          </a:p>
          <a:p>
            <a:pPr marL="342900" lvl="0" indent="-342900" algn="l" rtl="0">
              <a:spcBef>
                <a:spcPts val="400"/>
              </a:spcBef>
              <a:spcAft>
                <a:spcPts val="0"/>
              </a:spcAft>
              <a:buClr>
                <a:schemeClr val="dk1"/>
              </a:buClr>
              <a:buSzPts val="2000"/>
              <a:buFont typeface="Noto Sans Symbols"/>
              <a:buChar char="❑"/>
            </a:pPr>
            <a:r>
              <a:rPr lang="en-ZA" sz="2000"/>
              <a:t>Film Development Support</a:t>
            </a:r>
            <a:endParaRPr/>
          </a:p>
          <a:p>
            <a:pPr marL="342900" lvl="0" indent="-215900" algn="l" rtl="0">
              <a:spcBef>
                <a:spcPts val="400"/>
              </a:spcBef>
              <a:spcAft>
                <a:spcPts val="0"/>
              </a:spcAft>
              <a:buClr>
                <a:schemeClr val="dk1"/>
              </a:buClr>
              <a:buSzPts val="2000"/>
              <a:buFont typeface="Noto Sans Symbols"/>
              <a:buNone/>
            </a:pPr>
            <a:endParaRPr sz="2000"/>
          </a:p>
          <a:p>
            <a:pPr marL="342900" lvl="0" indent="-342900" algn="l" rtl="0">
              <a:spcBef>
                <a:spcPts val="400"/>
              </a:spcBef>
              <a:spcAft>
                <a:spcPts val="0"/>
              </a:spcAft>
              <a:buClr>
                <a:schemeClr val="dk1"/>
              </a:buClr>
              <a:buSzPts val="2000"/>
              <a:buFont typeface="Noto Sans Symbols"/>
              <a:buChar char="❑"/>
            </a:pPr>
            <a:r>
              <a:rPr lang="en-ZA" sz="2000" u="sng"/>
              <a:t>SMME Incubator Program </a:t>
            </a:r>
            <a:r>
              <a:rPr lang="en-ZA" sz="2000"/>
              <a:t>- UN Women and ADM Business Training Intervention. </a:t>
            </a:r>
            <a:endParaRPr/>
          </a:p>
          <a:p>
            <a:pPr marL="742950" lvl="1" indent="-285750" algn="l" rtl="0">
              <a:spcBef>
                <a:spcPts val="360"/>
              </a:spcBef>
              <a:spcAft>
                <a:spcPts val="0"/>
              </a:spcAft>
              <a:buClr>
                <a:schemeClr val="dk1"/>
              </a:buClr>
              <a:buSzPts val="1800"/>
              <a:buFont typeface="Noto Sans Symbols"/>
              <a:buChar char="❑"/>
            </a:pPr>
            <a:r>
              <a:rPr lang="en-ZA" sz="1800"/>
              <a:t>Women training in the SIYB Programme. </a:t>
            </a:r>
            <a:endParaRPr/>
          </a:p>
          <a:p>
            <a:pPr marL="742950" lvl="1" indent="-285750" algn="l" rtl="0">
              <a:spcBef>
                <a:spcPts val="360"/>
              </a:spcBef>
              <a:spcAft>
                <a:spcPts val="0"/>
              </a:spcAft>
              <a:buClr>
                <a:schemeClr val="dk1"/>
              </a:buClr>
              <a:buSzPts val="1800"/>
              <a:buFont typeface="Noto Sans Symbols"/>
              <a:buChar char="❑"/>
            </a:pPr>
            <a:r>
              <a:rPr lang="en-ZA" sz="1800"/>
              <a:t>The SIYB programme is structured into separate training packages, Generate Your Business Idea (GYB), Start Your Business (SYB) AND Improve Your Business</a:t>
            </a:r>
            <a:endParaRPr/>
          </a:p>
        </p:txBody>
      </p:sp>
      <p:sp>
        <p:nvSpPr>
          <p:cNvPr id="186" name="Google Shape;186;p14"/>
          <p:cNvSpPr txBox="1">
            <a:spLocks noGrp="1"/>
          </p:cNvSpPr>
          <p:nvPr>
            <p:ph type="title"/>
          </p:nvPr>
        </p:nvSpPr>
        <p:spPr>
          <a:xfrm>
            <a:off x="323528" y="116632"/>
            <a:ext cx="8496944" cy="648072"/>
          </a:xfrm>
          <a:prstGeom prst="rect">
            <a:avLst/>
          </a:prstGeom>
          <a:solidFill>
            <a:srgbClr val="FFC000"/>
          </a:solidFill>
          <a:ln>
            <a:noFill/>
          </a:ln>
        </p:spPr>
        <p:txBody>
          <a:bodyPr spcFirstLastPara="1" wrap="square" lIns="91425" tIns="45700" rIns="91425" bIns="45700" anchor="ctr" anchorCtr="0">
            <a:noAutofit/>
          </a:bodyPr>
          <a:lstStyle/>
          <a:p>
            <a:pPr marL="342900" lvl="0" indent="-342900" algn="l" rtl="0">
              <a:spcBef>
                <a:spcPts val="0"/>
              </a:spcBef>
              <a:spcAft>
                <a:spcPts val="0"/>
              </a:spcAft>
              <a:buNone/>
            </a:pPr>
            <a:r>
              <a:rPr lang="en-ZA" sz="2000" b="1">
                <a:solidFill>
                  <a:srgbClr val="000000"/>
                </a:solidFill>
              </a:rPr>
              <a:t/>
            </a:r>
            <a:br>
              <a:rPr lang="en-ZA" sz="2000" b="1">
                <a:solidFill>
                  <a:srgbClr val="000000"/>
                </a:solidFill>
              </a:rPr>
            </a:br>
            <a:r>
              <a:rPr lang="en-ZA" sz="2000" b="1">
                <a:solidFill>
                  <a:srgbClr val="000000"/>
                </a:solidFill>
              </a:rPr>
              <a:t/>
            </a:r>
            <a:br>
              <a:rPr lang="en-ZA" sz="2000" b="1">
                <a:solidFill>
                  <a:srgbClr val="000000"/>
                </a:solidFill>
              </a:rPr>
            </a:br>
            <a:r>
              <a:rPr lang="en-ZA" sz="2000" b="1">
                <a:solidFill>
                  <a:srgbClr val="000000"/>
                </a:solidFill>
              </a:rPr>
              <a:t>6. Local Economic Development Initiatives</a:t>
            </a:r>
            <a:br>
              <a:rPr lang="en-ZA" sz="2000" b="1">
                <a:solidFill>
                  <a:srgbClr val="000000"/>
                </a:solidFill>
              </a:rPr>
            </a:br>
            <a:endParaRPr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5"/>
          <p:cNvSpPr txBox="1">
            <a:spLocks noGrp="1"/>
          </p:cNvSpPr>
          <p:nvPr>
            <p:ph type="body" idx="1"/>
          </p:nvPr>
        </p:nvSpPr>
        <p:spPr>
          <a:xfrm>
            <a:off x="107504" y="980728"/>
            <a:ext cx="8784976" cy="511527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C00000"/>
              </a:buClr>
              <a:buSzPts val="2400"/>
              <a:buFont typeface="Arial"/>
              <a:buNone/>
            </a:pPr>
            <a:r>
              <a:rPr lang="en-ZA" sz="2400" b="1" u="sng">
                <a:solidFill>
                  <a:srgbClr val="C00000"/>
                </a:solidFill>
              </a:rPr>
              <a:t>Programmes and Projects</a:t>
            </a:r>
            <a:endParaRPr/>
          </a:p>
          <a:p>
            <a:pPr marL="342900" lvl="0" indent="-190500" algn="l" rtl="0">
              <a:spcBef>
                <a:spcPts val="480"/>
              </a:spcBef>
              <a:spcAft>
                <a:spcPts val="0"/>
              </a:spcAft>
              <a:buClr>
                <a:schemeClr val="dk1"/>
              </a:buClr>
              <a:buSzPts val="2400"/>
              <a:buFont typeface="Noto Sans Symbols"/>
              <a:buNone/>
            </a:pPr>
            <a:endParaRPr sz="2400" b="1" u="sng">
              <a:solidFill>
                <a:srgbClr val="000000"/>
              </a:solidFill>
            </a:endParaRPr>
          </a:p>
          <a:p>
            <a:pPr marL="342900" lvl="0" indent="-342900" algn="l" rtl="0">
              <a:spcBef>
                <a:spcPts val="400"/>
              </a:spcBef>
              <a:spcAft>
                <a:spcPts val="0"/>
              </a:spcAft>
              <a:buClr>
                <a:srgbClr val="000000"/>
              </a:buClr>
              <a:buSzPts val="2000"/>
              <a:buFont typeface="Noto Sans Symbols"/>
              <a:buChar char="❑"/>
            </a:pPr>
            <a:r>
              <a:rPr lang="en-ZA" sz="2000" u="sng">
                <a:solidFill>
                  <a:srgbClr val="000000"/>
                </a:solidFill>
              </a:rPr>
              <a:t>Input Supply Programme </a:t>
            </a:r>
            <a:r>
              <a:rPr lang="en-ZA" sz="2000">
                <a:solidFill>
                  <a:srgbClr val="000000"/>
                </a:solidFill>
              </a:rPr>
              <a:t>- For the Cropping Programme, to assist farmers with mechanisation services AND creation of Jobs for seasonal workers for removal of weeds</a:t>
            </a:r>
            <a:endParaRPr/>
          </a:p>
          <a:p>
            <a:pPr marL="342900" lvl="0" indent="-215900" algn="l" rtl="0">
              <a:spcBef>
                <a:spcPts val="400"/>
              </a:spcBef>
              <a:spcAft>
                <a:spcPts val="0"/>
              </a:spcAft>
              <a:buClr>
                <a:schemeClr val="dk1"/>
              </a:buClr>
              <a:buSzPts val="2000"/>
              <a:buFont typeface="Noto Sans Symbols"/>
              <a:buNone/>
            </a:pPr>
            <a:endParaRPr sz="2000">
              <a:solidFill>
                <a:srgbClr val="000000"/>
              </a:solidFill>
            </a:endParaRPr>
          </a:p>
          <a:p>
            <a:pPr marL="342900" lvl="0" indent="-342900" algn="l" rtl="0">
              <a:spcBef>
                <a:spcPts val="400"/>
              </a:spcBef>
              <a:spcAft>
                <a:spcPts val="0"/>
              </a:spcAft>
              <a:buClr>
                <a:srgbClr val="000000"/>
              </a:buClr>
              <a:buSzPts val="2000"/>
              <a:buFont typeface="Noto Sans Symbols"/>
              <a:buChar char="❑"/>
            </a:pPr>
            <a:r>
              <a:rPr lang="en-ZA" sz="2000" u="sng">
                <a:solidFill>
                  <a:srgbClr val="000000"/>
                </a:solidFill>
              </a:rPr>
              <a:t>Impact Assessment of Livestock Improvement Programme </a:t>
            </a:r>
            <a:r>
              <a:rPr lang="en-ZA" sz="2000">
                <a:solidFill>
                  <a:srgbClr val="000000"/>
                </a:solidFill>
              </a:rPr>
              <a:t>- Beefmaster bulls through Livestock Improvement programme, Animal medication</a:t>
            </a:r>
            <a:endParaRPr/>
          </a:p>
          <a:p>
            <a:pPr marL="342900" lvl="0" indent="-215900" algn="l" rtl="0">
              <a:spcBef>
                <a:spcPts val="400"/>
              </a:spcBef>
              <a:spcAft>
                <a:spcPts val="0"/>
              </a:spcAft>
              <a:buClr>
                <a:schemeClr val="dk1"/>
              </a:buClr>
              <a:buSzPts val="2000"/>
              <a:buFont typeface="Noto Sans Symbols"/>
              <a:buNone/>
            </a:pPr>
            <a:endParaRPr sz="2000">
              <a:solidFill>
                <a:srgbClr val="000000"/>
              </a:solidFill>
            </a:endParaRPr>
          </a:p>
          <a:p>
            <a:pPr marL="342900" lvl="0" indent="-342900" algn="l" rtl="0">
              <a:spcBef>
                <a:spcPts val="400"/>
              </a:spcBef>
              <a:spcAft>
                <a:spcPts val="0"/>
              </a:spcAft>
              <a:buClr>
                <a:srgbClr val="000000"/>
              </a:buClr>
              <a:buSzPts val="2000"/>
              <a:buFont typeface="Noto Sans Symbols"/>
              <a:buChar char="❑"/>
            </a:pPr>
            <a:r>
              <a:rPr lang="en-ZA" sz="2000" u="sng">
                <a:solidFill>
                  <a:srgbClr val="000000"/>
                </a:solidFill>
              </a:rPr>
              <a:t>Emerging Farmer Support Programme</a:t>
            </a:r>
            <a:endParaRPr/>
          </a:p>
          <a:p>
            <a:pPr marL="342900" lvl="0" indent="-215900" algn="l" rtl="0">
              <a:spcBef>
                <a:spcPts val="400"/>
              </a:spcBef>
              <a:spcAft>
                <a:spcPts val="0"/>
              </a:spcAft>
              <a:buClr>
                <a:schemeClr val="dk1"/>
              </a:buClr>
              <a:buSzPts val="2000"/>
              <a:buFont typeface="Noto Sans Symbols"/>
              <a:buNone/>
            </a:pPr>
            <a:endParaRPr sz="2000">
              <a:solidFill>
                <a:srgbClr val="000000"/>
              </a:solidFill>
            </a:endParaRPr>
          </a:p>
          <a:p>
            <a:pPr marL="342900" lvl="0" indent="-342900" algn="l" rtl="0">
              <a:spcBef>
                <a:spcPts val="400"/>
              </a:spcBef>
              <a:spcAft>
                <a:spcPts val="0"/>
              </a:spcAft>
              <a:buClr>
                <a:srgbClr val="000000"/>
              </a:buClr>
              <a:buSzPts val="2000"/>
              <a:buFont typeface="Noto Sans Symbols"/>
              <a:buChar char="❑"/>
            </a:pPr>
            <a:r>
              <a:rPr lang="en-ZA" sz="2000" u="sng">
                <a:solidFill>
                  <a:srgbClr val="000000"/>
                </a:solidFill>
              </a:rPr>
              <a:t>Rural Development Programme </a:t>
            </a:r>
            <a:r>
              <a:rPr lang="en-ZA" sz="2000">
                <a:solidFill>
                  <a:srgbClr val="000000"/>
                </a:solidFill>
              </a:rPr>
              <a:t>- Rural Market Centres, Irrigation Scheme rehabilitation -offices, storage facilities, workshop and pack shed</a:t>
            </a:r>
            <a:endParaRPr/>
          </a:p>
        </p:txBody>
      </p:sp>
      <p:sp>
        <p:nvSpPr>
          <p:cNvPr id="192" name="Google Shape;192;p15"/>
          <p:cNvSpPr txBox="1">
            <a:spLocks noGrp="1"/>
          </p:cNvSpPr>
          <p:nvPr>
            <p:ph type="title"/>
          </p:nvPr>
        </p:nvSpPr>
        <p:spPr>
          <a:xfrm>
            <a:off x="107504" y="116632"/>
            <a:ext cx="8784976" cy="576064"/>
          </a:xfrm>
          <a:prstGeom prst="rect">
            <a:avLst/>
          </a:prstGeom>
          <a:solidFill>
            <a:srgbClr val="FFC000"/>
          </a:solidFill>
          <a:ln>
            <a:noFill/>
          </a:ln>
        </p:spPr>
        <p:txBody>
          <a:bodyPr spcFirstLastPara="1" wrap="square" lIns="91425" tIns="45700" rIns="91425" bIns="45700" anchor="ctr" anchorCtr="0">
            <a:noAutofit/>
          </a:bodyPr>
          <a:lstStyle/>
          <a:p>
            <a:pPr marL="342900" lvl="0" indent="-342900" algn="l" rtl="0">
              <a:spcBef>
                <a:spcPts val="0"/>
              </a:spcBef>
              <a:spcAft>
                <a:spcPts val="0"/>
              </a:spcAft>
              <a:buNone/>
            </a:pPr>
            <a:r>
              <a:rPr lang="en-ZA" sz="2000" b="1">
                <a:solidFill>
                  <a:srgbClr val="000000"/>
                </a:solidFill>
              </a:rPr>
              <a:t/>
            </a:r>
            <a:br>
              <a:rPr lang="en-ZA" sz="2000" b="1">
                <a:solidFill>
                  <a:srgbClr val="000000"/>
                </a:solidFill>
              </a:rPr>
            </a:br>
            <a:r>
              <a:rPr lang="en-ZA" sz="2000" b="1">
                <a:solidFill>
                  <a:srgbClr val="000000"/>
                </a:solidFill>
              </a:rPr>
              <a:t/>
            </a:r>
            <a:br>
              <a:rPr lang="en-ZA" sz="2000" b="1">
                <a:solidFill>
                  <a:srgbClr val="000000"/>
                </a:solidFill>
              </a:rPr>
            </a:br>
            <a:r>
              <a:rPr lang="en-ZA" sz="2000" b="1">
                <a:solidFill>
                  <a:srgbClr val="000000"/>
                </a:solidFill>
              </a:rPr>
              <a:t>6. Local Economic Development Initiatives</a:t>
            </a:r>
            <a:br>
              <a:rPr lang="en-ZA" sz="2000" b="1">
                <a:solidFill>
                  <a:srgbClr val="000000"/>
                </a:solidFill>
              </a:rPr>
            </a:br>
            <a:endParaRPr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6"/>
          <p:cNvSpPr txBox="1">
            <a:spLocks noGrp="1"/>
          </p:cNvSpPr>
          <p:nvPr>
            <p:ph type="body" idx="1"/>
          </p:nvPr>
        </p:nvSpPr>
        <p:spPr>
          <a:xfrm>
            <a:off x="251520" y="980728"/>
            <a:ext cx="8424936" cy="511527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C00000"/>
              </a:buClr>
              <a:buSzPts val="2400"/>
              <a:buFont typeface="Arial"/>
              <a:buNone/>
            </a:pPr>
            <a:r>
              <a:rPr lang="en-ZA" sz="2400" b="1" u="sng">
                <a:solidFill>
                  <a:srgbClr val="C00000"/>
                </a:solidFill>
              </a:rPr>
              <a:t>Programmes and Projects</a:t>
            </a:r>
            <a:endParaRPr/>
          </a:p>
          <a:p>
            <a:pPr marL="342900" lvl="0" indent="-190500" algn="l" rtl="0">
              <a:spcBef>
                <a:spcPts val="480"/>
              </a:spcBef>
              <a:spcAft>
                <a:spcPts val="0"/>
              </a:spcAft>
              <a:buClr>
                <a:schemeClr val="dk1"/>
              </a:buClr>
              <a:buSzPts val="2400"/>
              <a:buFont typeface="Arial"/>
              <a:buNone/>
            </a:pPr>
            <a:endParaRPr sz="2400" b="1" u="sng"/>
          </a:p>
          <a:p>
            <a:pPr marL="342900" lvl="0" indent="-342900" algn="l" rtl="0">
              <a:spcBef>
                <a:spcPts val="400"/>
              </a:spcBef>
              <a:spcAft>
                <a:spcPts val="0"/>
              </a:spcAft>
              <a:buClr>
                <a:schemeClr val="dk1"/>
              </a:buClr>
              <a:buSzPts val="2000"/>
              <a:buFont typeface="Noto Sans Symbols"/>
              <a:buChar char="❑"/>
            </a:pPr>
            <a:r>
              <a:rPr lang="en-ZA" sz="2000"/>
              <a:t>Extended PUBLIC Works Programme (EPWP) – </a:t>
            </a:r>
            <a:endParaRPr/>
          </a:p>
          <a:p>
            <a:pPr marL="342900" lvl="0" indent="-215900" algn="l" rtl="0">
              <a:spcBef>
                <a:spcPts val="400"/>
              </a:spcBef>
              <a:spcAft>
                <a:spcPts val="0"/>
              </a:spcAft>
              <a:buClr>
                <a:schemeClr val="dk1"/>
              </a:buClr>
              <a:buSzPts val="2000"/>
              <a:buFont typeface="Arial"/>
              <a:buNone/>
            </a:pPr>
            <a:endParaRPr sz="2000"/>
          </a:p>
          <a:p>
            <a:pPr marL="742950" lvl="1" indent="-285750" algn="l" rtl="0">
              <a:spcBef>
                <a:spcPts val="440"/>
              </a:spcBef>
              <a:spcAft>
                <a:spcPts val="0"/>
              </a:spcAft>
              <a:buClr>
                <a:schemeClr val="dk1"/>
              </a:buClr>
              <a:buSzPts val="2200"/>
              <a:buFont typeface="Arial"/>
              <a:buChar char="–"/>
            </a:pPr>
            <a:r>
              <a:rPr lang="en-ZA" sz="2200"/>
              <a:t>Waste Management, </a:t>
            </a:r>
            <a:endParaRPr/>
          </a:p>
          <a:p>
            <a:pPr marL="742950" lvl="1" indent="-285750" algn="l" rtl="0">
              <a:spcBef>
                <a:spcPts val="440"/>
              </a:spcBef>
              <a:spcAft>
                <a:spcPts val="0"/>
              </a:spcAft>
              <a:buClr>
                <a:schemeClr val="dk1"/>
              </a:buClr>
              <a:buSzPts val="2200"/>
              <a:buFont typeface="Arial"/>
              <a:buChar char="–"/>
            </a:pPr>
            <a:r>
              <a:rPr lang="en-ZA" sz="2200"/>
              <a:t>Support ADM Cooperatives </a:t>
            </a:r>
            <a:endParaRPr/>
          </a:p>
          <a:p>
            <a:pPr marL="742950" lvl="1" indent="-285750" algn="l" rtl="0">
              <a:spcBef>
                <a:spcPts val="440"/>
              </a:spcBef>
              <a:spcAft>
                <a:spcPts val="0"/>
              </a:spcAft>
              <a:buClr>
                <a:schemeClr val="dk1"/>
              </a:buClr>
              <a:buSzPts val="2200"/>
              <a:buFont typeface="Arial"/>
              <a:buChar char="–"/>
            </a:pPr>
            <a:r>
              <a:rPr lang="en-ZA" sz="2200"/>
              <a:t>Support ADM Home Base Care</a:t>
            </a:r>
            <a:endParaRPr/>
          </a:p>
          <a:p>
            <a:pPr marL="742950" lvl="1" indent="-285750" algn="l" rtl="0">
              <a:spcBef>
                <a:spcPts val="440"/>
              </a:spcBef>
              <a:spcAft>
                <a:spcPts val="0"/>
              </a:spcAft>
              <a:buClr>
                <a:schemeClr val="dk1"/>
              </a:buClr>
              <a:buSzPts val="2200"/>
              <a:buFont typeface="Arial"/>
              <a:buChar char="–"/>
            </a:pPr>
            <a:r>
              <a:rPr lang="en-ZA" sz="2200"/>
              <a:t>Support ADM Film makers</a:t>
            </a:r>
            <a:endParaRPr/>
          </a:p>
          <a:p>
            <a:pPr marL="742950" lvl="1" indent="-285750" algn="l" rtl="0">
              <a:spcBef>
                <a:spcPts val="440"/>
              </a:spcBef>
              <a:spcAft>
                <a:spcPts val="0"/>
              </a:spcAft>
              <a:buClr>
                <a:schemeClr val="dk1"/>
              </a:buClr>
              <a:buSzPts val="2200"/>
              <a:buFont typeface="Arial"/>
              <a:buChar char="–"/>
            </a:pPr>
            <a:r>
              <a:rPr lang="en-ZA" sz="2200"/>
              <a:t>Support people with Special Needs ADM EPWP Support Officers</a:t>
            </a:r>
            <a:endParaRPr/>
          </a:p>
        </p:txBody>
      </p:sp>
      <p:sp>
        <p:nvSpPr>
          <p:cNvPr id="198" name="Google Shape;198;p16"/>
          <p:cNvSpPr txBox="1">
            <a:spLocks noGrp="1"/>
          </p:cNvSpPr>
          <p:nvPr>
            <p:ph type="title"/>
          </p:nvPr>
        </p:nvSpPr>
        <p:spPr>
          <a:xfrm>
            <a:off x="251520" y="116632"/>
            <a:ext cx="8424936" cy="576064"/>
          </a:xfrm>
          <a:prstGeom prst="rect">
            <a:avLst/>
          </a:prstGeom>
          <a:solidFill>
            <a:srgbClr val="FFC000"/>
          </a:solidFill>
          <a:ln>
            <a:noFill/>
          </a:ln>
        </p:spPr>
        <p:txBody>
          <a:bodyPr spcFirstLastPara="1" wrap="square" lIns="91425" tIns="45700" rIns="91425" bIns="45700" anchor="ctr" anchorCtr="0">
            <a:noAutofit/>
          </a:bodyPr>
          <a:lstStyle/>
          <a:p>
            <a:pPr marL="342900" lvl="0" indent="-342900" algn="l" rtl="0">
              <a:spcBef>
                <a:spcPts val="0"/>
              </a:spcBef>
              <a:spcAft>
                <a:spcPts val="0"/>
              </a:spcAft>
              <a:buNone/>
            </a:pPr>
            <a:r>
              <a:rPr lang="en-ZA" sz="2000" b="1">
                <a:solidFill>
                  <a:srgbClr val="000000"/>
                </a:solidFill>
              </a:rPr>
              <a:t/>
            </a:r>
            <a:br>
              <a:rPr lang="en-ZA" sz="2000" b="1">
                <a:solidFill>
                  <a:srgbClr val="000000"/>
                </a:solidFill>
              </a:rPr>
            </a:br>
            <a:r>
              <a:rPr lang="en-ZA" sz="2000" b="1">
                <a:solidFill>
                  <a:srgbClr val="000000"/>
                </a:solidFill>
              </a:rPr>
              <a:t/>
            </a:r>
            <a:br>
              <a:rPr lang="en-ZA" sz="2000" b="1">
                <a:solidFill>
                  <a:srgbClr val="000000"/>
                </a:solidFill>
              </a:rPr>
            </a:br>
            <a:r>
              <a:rPr lang="en-ZA" sz="2000" b="1">
                <a:solidFill>
                  <a:srgbClr val="000000"/>
                </a:solidFill>
              </a:rPr>
              <a:t>6. Local Economic Development Initiatives</a:t>
            </a:r>
            <a:br>
              <a:rPr lang="en-ZA" sz="2000" b="1">
                <a:solidFill>
                  <a:srgbClr val="000000"/>
                </a:solidFill>
              </a:rPr>
            </a:br>
            <a:endParaRPr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7"/>
          <p:cNvSpPr txBox="1">
            <a:spLocks noGrp="1"/>
          </p:cNvSpPr>
          <p:nvPr>
            <p:ph type="body" idx="1"/>
          </p:nvPr>
        </p:nvSpPr>
        <p:spPr>
          <a:xfrm>
            <a:off x="251520" y="1124744"/>
            <a:ext cx="8568952" cy="475252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C00000"/>
              </a:buClr>
              <a:buSzPts val="2000"/>
              <a:buFont typeface="Arial"/>
              <a:buNone/>
            </a:pPr>
            <a:r>
              <a:rPr lang="en-ZA" sz="2000" b="1" u="sng">
                <a:solidFill>
                  <a:srgbClr val="C00000"/>
                </a:solidFill>
              </a:rPr>
              <a:t>AMATHOLE ECONOMIC DEVELOPMENT AGENCY - ASPIRE</a:t>
            </a:r>
            <a:endParaRPr/>
          </a:p>
          <a:p>
            <a:pPr marL="342900" lvl="0" indent="-215900" algn="l" rtl="0">
              <a:spcBef>
                <a:spcPts val="400"/>
              </a:spcBef>
              <a:spcAft>
                <a:spcPts val="0"/>
              </a:spcAft>
              <a:buClr>
                <a:schemeClr val="dk1"/>
              </a:buClr>
              <a:buSzPts val="2000"/>
              <a:buFont typeface="Arial"/>
              <a:buNone/>
            </a:pPr>
            <a:endParaRPr sz="2000">
              <a:solidFill>
                <a:srgbClr val="C00000"/>
              </a:solidFill>
            </a:endParaRPr>
          </a:p>
          <a:p>
            <a:pPr marL="342900" lvl="0" indent="-342900" algn="l" rtl="0">
              <a:spcBef>
                <a:spcPts val="400"/>
              </a:spcBef>
              <a:spcAft>
                <a:spcPts val="0"/>
              </a:spcAft>
              <a:buClr>
                <a:srgbClr val="000000"/>
              </a:buClr>
              <a:buSzPts val="2000"/>
              <a:buFont typeface="Arial"/>
              <a:buChar char="•"/>
            </a:pPr>
            <a:r>
              <a:rPr lang="en-ZA" sz="2000">
                <a:solidFill>
                  <a:srgbClr val="000000"/>
                </a:solidFill>
              </a:rPr>
              <a:t>Amathole District Municipality IDP more specifically the Local Economic Development Sector Plan, first mooted the Establishment of a Development Agency, </a:t>
            </a:r>
            <a:endParaRPr/>
          </a:p>
          <a:p>
            <a:pPr marL="342900" lvl="0" indent="-215900" algn="l" rtl="0">
              <a:spcBef>
                <a:spcPts val="400"/>
              </a:spcBef>
              <a:spcAft>
                <a:spcPts val="0"/>
              </a:spcAft>
              <a:buClr>
                <a:schemeClr val="dk1"/>
              </a:buClr>
              <a:buSzPts val="2000"/>
              <a:buFont typeface="Arial"/>
              <a:buNone/>
            </a:pPr>
            <a:endParaRPr sz="2000">
              <a:solidFill>
                <a:srgbClr val="000000"/>
              </a:solidFill>
            </a:endParaRPr>
          </a:p>
          <a:p>
            <a:pPr marL="342900" lvl="0" indent="-342900" algn="l" rtl="0">
              <a:spcBef>
                <a:spcPts val="400"/>
              </a:spcBef>
              <a:spcAft>
                <a:spcPts val="0"/>
              </a:spcAft>
              <a:buClr>
                <a:srgbClr val="000000"/>
              </a:buClr>
              <a:buSzPts val="2000"/>
              <a:buFont typeface="Arial"/>
              <a:buChar char="•"/>
            </a:pPr>
            <a:r>
              <a:rPr lang="en-ZA" sz="2000" i="1">
                <a:solidFill>
                  <a:srgbClr val="000000"/>
                </a:solidFill>
              </a:rPr>
              <a:t>“In order to facilitate the implementation of the LED projects, the existing capacity within the various Local Municipalities as well as the District Municipality must be augmented. </a:t>
            </a:r>
            <a:endParaRPr/>
          </a:p>
          <a:p>
            <a:pPr marL="0" lvl="0" indent="0" algn="l" rtl="0">
              <a:spcBef>
                <a:spcPts val="400"/>
              </a:spcBef>
              <a:spcAft>
                <a:spcPts val="0"/>
              </a:spcAft>
              <a:buClr>
                <a:srgbClr val="000000"/>
              </a:buClr>
              <a:buSzPts val="2000"/>
              <a:buFont typeface="Arial"/>
              <a:buNone/>
            </a:pPr>
            <a:r>
              <a:rPr lang="en-ZA" sz="2000" i="1">
                <a:solidFill>
                  <a:srgbClr val="000000"/>
                </a:solidFill>
              </a:rPr>
              <a:t>	</a:t>
            </a:r>
            <a:endParaRPr/>
          </a:p>
          <a:p>
            <a:pPr marL="0" lvl="0" indent="0" algn="l" rtl="0">
              <a:spcBef>
                <a:spcPts val="400"/>
              </a:spcBef>
              <a:spcAft>
                <a:spcPts val="0"/>
              </a:spcAft>
              <a:buClr>
                <a:srgbClr val="000000"/>
              </a:buClr>
              <a:buSzPts val="2000"/>
              <a:buFont typeface="Arial"/>
              <a:buNone/>
            </a:pPr>
            <a:r>
              <a:rPr lang="en-ZA" sz="2000" i="1">
                <a:solidFill>
                  <a:srgbClr val="000000"/>
                </a:solidFill>
              </a:rPr>
              <a:t>This will lead to an improvement in the quality of identified projects and will also contribute to higher levels of bankable projects. This is the primary objective of the Establishment of a Development Agency. ”</a:t>
            </a:r>
            <a:endParaRPr sz="2000" i="1">
              <a:solidFill>
                <a:srgbClr val="000000"/>
              </a:solidFill>
            </a:endParaRPr>
          </a:p>
        </p:txBody>
      </p:sp>
      <p:sp>
        <p:nvSpPr>
          <p:cNvPr id="204" name="Google Shape;204;p17"/>
          <p:cNvSpPr txBox="1">
            <a:spLocks noGrp="1"/>
          </p:cNvSpPr>
          <p:nvPr>
            <p:ph type="title"/>
          </p:nvPr>
        </p:nvSpPr>
        <p:spPr>
          <a:xfrm>
            <a:off x="251520" y="188640"/>
            <a:ext cx="8568952" cy="576064"/>
          </a:xfrm>
          <a:prstGeom prst="rect">
            <a:avLst/>
          </a:prstGeom>
          <a:solidFill>
            <a:srgbClr val="FFC000"/>
          </a:solidFill>
          <a:ln>
            <a:noFill/>
          </a:ln>
        </p:spPr>
        <p:txBody>
          <a:bodyPr spcFirstLastPara="1" wrap="square" lIns="91425" tIns="45700" rIns="91425" bIns="45700" anchor="ctr" anchorCtr="0">
            <a:noAutofit/>
          </a:bodyPr>
          <a:lstStyle/>
          <a:p>
            <a:pPr marL="342900" lvl="0" indent="-342900" algn="l" rtl="0">
              <a:spcBef>
                <a:spcPts val="0"/>
              </a:spcBef>
              <a:spcAft>
                <a:spcPts val="0"/>
              </a:spcAft>
              <a:buNone/>
            </a:pPr>
            <a:r>
              <a:rPr lang="en-ZA" sz="2000" b="1">
                <a:solidFill>
                  <a:srgbClr val="000000"/>
                </a:solidFill>
              </a:rPr>
              <a:t/>
            </a:r>
            <a:br>
              <a:rPr lang="en-ZA" sz="2000" b="1">
                <a:solidFill>
                  <a:srgbClr val="000000"/>
                </a:solidFill>
              </a:rPr>
            </a:br>
            <a:r>
              <a:rPr lang="en-ZA" sz="2000" b="1">
                <a:solidFill>
                  <a:srgbClr val="000000"/>
                </a:solidFill>
              </a:rPr>
              <a:t/>
            </a:r>
            <a:br>
              <a:rPr lang="en-ZA" sz="2000" b="1">
                <a:solidFill>
                  <a:srgbClr val="000000"/>
                </a:solidFill>
              </a:rPr>
            </a:br>
            <a:r>
              <a:rPr lang="en-ZA" sz="2000" b="1">
                <a:solidFill>
                  <a:srgbClr val="000000"/>
                </a:solidFill>
              </a:rPr>
              <a:t>6. Local Economic Development Initiatives</a:t>
            </a:r>
            <a:br>
              <a:rPr lang="en-ZA" sz="2000" b="1">
                <a:solidFill>
                  <a:srgbClr val="000000"/>
                </a:solidFill>
              </a:rPr>
            </a:br>
            <a:endParaRPr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8"/>
          <p:cNvSpPr txBox="1">
            <a:spLocks noGrp="1"/>
          </p:cNvSpPr>
          <p:nvPr>
            <p:ph type="body" idx="1"/>
          </p:nvPr>
        </p:nvSpPr>
        <p:spPr>
          <a:xfrm>
            <a:off x="179512" y="1124744"/>
            <a:ext cx="8640960" cy="482453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C00000"/>
              </a:buClr>
              <a:buSzPts val="2000"/>
              <a:buFont typeface="Arial"/>
              <a:buNone/>
            </a:pPr>
            <a:r>
              <a:rPr lang="en-ZA" sz="2000" b="1" u="sng">
                <a:solidFill>
                  <a:srgbClr val="C00000"/>
                </a:solidFill>
              </a:rPr>
              <a:t>AMATHOLE ECONOMIC DEVELOPMENT AGENCY - ASPIRE</a:t>
            </a:r>
            <a:endParaRPr/>
          </a:p>
          <a:p>
            <a:pPr marL="342900" lvl="0" indent="-215900" algn="l" rtl="0">
              <a:spcBef>
                <a:spcPts val="400"/>
              </a:spcBef>
              <a:spcAft>
                <a:spcPts val="0"/>
              </a:spcAft>
              <a:buClr>
                <a:schemeClr val="dk1"/>
              </a:buClr>
              <a:buSzPts val="2000"/>
              <a:buFont typeface="Arial"/>
              <a:buNone/>
            </a:pPr>
            <a:endParaRPr sz="2000"/>
          </a:p>
          <a:p>
            <a:pPr marL="342900" lvl="0" indent="-342900" algn="l" rtl="0">
              <a:spcBef>
                <a:spcPts val="400"/>
              </a:spcBef>
              <a:spcAft>
                <a:spcPts val="0"/>
              </a:spcAft>
              <a:buClr>
                <a:schemeClr val="dk1"/>
              </a:buClr>
              <a:buSzPts val="2000"/>
              <a:buFont typeface="Noto Sans Symbols"/>
              <a:buChar char="❑"/>
            </a:pPr>
            <a:r>
              <a:rPr lang="en-ZA" sz="2000"/>
              <a:t>Aspire has SINCE 2018/19 been given NEW MANDATE broadened to cater for implementation of Economic Growth Projects as identified in Vision 2058.   </a:t>
            </a:r>
            <a:endParaRPr/>
          </a:p>
          <a:p>
            <a:pPr marL="342900" lvl="0" indent="-215900" algn="l" rtl="0">
              <a:spcBef>
                <a:spcPts val="400"/>
              </a:spcBef>
              <a:spcAft>
                <a:spcPts val="0"/>
              </a:spcAft>
              <a:buClr>
                <a:schemeClr val="dk1"/>
              </a:buClr>
              <a:buSzPts val="2000"/>
              <a:buFont typeface="Noto Sans Symbols"/>
              <a:buNone/>
            </a:pPr>
            <a:endParaRPr sz="2000"/>
          </a:p>
          <a:p>
            <a:pPr marL="342900" lvl="0" indent="-342900" algn="l" rtl="0">
              <a:spcBef>
                <a:spcPts val="400"/>
              </a:spcBef>
              <a:spcAft>
                <a:spcPts val="0"/>
              </a:spcAft>
              <a:buClr>
                <a:schemeClr val="dk1"/>
              </a:buClr>
              <a:buSzPts val="2000"/>
              <a:buFont typeface="Noto Sans Symbols"/>
              <a:buChar char="❑"/>
            </a:pPr>
            <a:r>
              <a:rPr lang="en-ZA" sz="2000"/>
              <a:t>Therefore, it is Aspire’s role to </a:t>
            </a:r>
            <a:r>
              <a:rPr lang="en-ZA" sz="2000" b="1"/>
              <a:t>source funds </a:t>
            </a:r>
            <a:r>
              <a:rPr lang="en-ZA" sz="2000"/>
              <a:t>and </a:t>
            </a:r>
            <a:r>
              <a:rPr lang="en-ZA" sz="2000" b="1"/>
              <a:t>ensures the implementation of the projects</a:t>
            </a:r>
            <a:r>
              <a:rPr lang="en-ZA" sz="2000"/>
              <a:t>. </a:t>
            </a:r>
            <a:endParaRPr/>
          </a:p>
          <a:p>
            <a:pPr marL="342900" lvl="0" indent="-215900" algn="l" rtl="0">
              <a:spcBef>
                <a:spcPts val="400"/>
              </a:spcBef>
              <a:spcAft>
                <a:spcPts val="0"/>
              </a:spcAft>
              <a:buClr>
                <a:schemeClr val="dk1"/>
              </a:buClr>
              <a:buSzPts val="2000"/>
              <a:buFont typeface="Noto Sans Symbols"/>
              <a:buNone/>
            </a:pPr>
            <a:endParaRPr sz="2000"/>
          </a:p>
          <a:p>
            <a:pPr marL="342900" lvl="0" indent="-342900" algn="l" rtl="0">
              <a:spcBef>
                <a:spcPts val="400"/>
              </a:spcBef>
              <a:spcAft>
                <a:spcPts val="0"/>
              </a:spcAft>
              <a:buClr>
                <a:schemeClr val="dk1"/>
              </a:buClr>
              <a:buSzPts val="2000"/>
              <a:buFont typeface="Noto Sans Symbols"/>
              <a:buChar char="❑"/>
            </a:pPr>
            <a:r>
              <a:rPr lang="en-ZA" sz="2000"/>
              <a:t>The identified Catalytic projects are : </a:t>
            </a:r>
            <a:endParaRPr/>
          </a:p>
          <a:p>
            <a:pPr marL="342900" lvl="0" indent="-215900" algn="l" rtl="0">
              <a:spcBef>
                <a:spcPts val="400"/>
              </a:spcBef>
              <a:spcAft>
                <a:spcPts val="0"/>
              </a:spcAft>
              <a:buClr>
                <a:schemeClr val="dk1"/>
              </a:buClr>
              <a:buSzPts val="2000"/>
              <a:buFont typeface="Noto Sans Symbols"/>
              <a:buNone/>
            </a:pPr>
            <a:endParaRPr sz="2000"/>
          </a:p>
          <a:p>
            <a:pPr marL="742950" lvl="1" indent="-285750" algn="l" rtl="0">
              <a:spcBef>
                <a:spcPts val="320"/>
              </a:spcBef>
              <a:spcAft>
                <a:spcPts val="0"/>
              </a:spcAft>
              <a:buClr>
                <a:schemeClr val="dk1"/>
              </a:buClr>
              <a:buSzPts val="1600"/>
              <a:buFont typeface="Noto Sans Symbols"/>
              <a:buChar char="▪"/>
            </a:pPr>
            <a:r>
              <a:rPr lang="en-ZA" sz="1600"/>
              <a:t>Integrated Water Desalination Precinct</a:t>
            </a:r>
            <a:endParaRPr/>
          </a:p>
          <a:p>
            <a:pPr marL="742950" lvl="1" indent="-285750" algn="l" rtl="0">
              <a:spcBef>
                <a:spcPts val="320"/>
              </a:spcBef>
              <a:spcAft>
                <a:spcPts val="0"/>
              </a:spcAft>
              <a:buClr>
                <a:schemeClr val="dk1"/>
              </a:buClr>
              <a:buSzPts val="1600"/>
              <a:buFont typeface="Noto Sans Symbols"/>
              <a:buChar char="▪"/>
            </a:pPr>
            <a:r>
              <a:rPr lang="en-ZA" sz="1600"/>
              <a:t>Integrated Transport Systems</a:t>
            </a:r>
            <a:endParaRPr/>
          </a:p>
          <a:p>
            <a:pPr marL="742950" lvl="1" indent="-285750" algn="l" rtl="0">
              <a:spcBef>
                <a:spcPts val="320"/>
              </a:spcBef>
              <a:spcAft>
                <a:spcPts val="0"/>
              </a:spcAft>
              <a:buClr>
                <a:schemeClr val="dk1"/>
              </a:buClr>
              <a:buSzPts val="1600"/>
              <a:buFont typeface="Noto Sans Symbols"/>
              <a:buChar char="▪"/>
            </a:pPr>
            <a:r>
              <a:rPr lang="en-ZA" sz="1600"/>
              <a:t>Broadband Connectivity </a:t>
            </a:r>
            <a:endParaRPr/>
          </a:p>
          <a:p>
            <a:pPr marL="342900" lvl="0" indent="-139700" algn="l" rtl="0">
              <a:spcBef>
                <a:spcPts val="640"/>
              </a:spcBef>
              <a:spcAft>
                <a:spcPts val="0"/>
              </a:spcAft>
              <a:buClr>
                <a:schemeClr val="dk1"/>
              </a:buClr>
              <a:buSzPts val="3200"/>
              <a:buFont typeface="Arial"/>
              <a:buNone/>
            </a:pPr>
            <a:endParaRPr/>
          </a:p>
        </p:txBody>
      </p:sp>
      <p:sp>
        <p:nvSpPr>
          <p:cNvPr id="210" name="Google Shape;210;p18"/>
          <p:cNvSpPr txBox="1">
            <a:spLocks noGrp="1"/>
          </p:cNvSpPr>
          <p:nvPr>
            <p:ph type="title"/>
          </p:nvPr>
        </p:nvSpPr>
        <p:spPr>
          <a:xfrm>
            <a:off x="179512" y="188640"/>
            <a:ext cx="8640960" cy="648072"/>
          </a:xfrm>
          <a:prstGeom prst="rect">
            <a:avLst/>
          </a:prstGeom>
          <a:solidFill>
            <a:srgbClr val="FFC000"/>
          </a:solidFill>
          <a:ln>
            <a:noFill/>
          </a:ln>
        </p:spPr>
        <p:txBody>
          <a:bodyPr spcFirstLastPara="1" wrap="square" lIns="91425" tIns="45700" rIns="91425" bIns="45700" anchor="ctr" anchorCtr="0">
            <a:noAutofit/>
          </a:bodyPr>
          <a:lstStyle/>
          <a:p>
            <a:pPr marL="342900" lvl="0" indent="-342900" algn="l" rtl="0">
              <a:spcBef>
                <a:spcPts val="0"/>
              </a:spcBef>
              <a:spcAft>
                <a:spcPts val="0"/>
              </a:spcAft>
              <a:buNone/>
            </a:pPr>
            <a:r>
              <a:rPr lang="en-ZA" sz="2000" b="1">
                <a:solidFill>
                  <a:srgbClr val="000000"/>
                </a:solidFill>
              </a:rPr>
              <a:t/>
            </a:r>
            <a:br>
              <a:rPr lang="en-ZA" sz="2000" b="1">
                <a:solidFill>
                  <a:srgbClr val="000000"/>
                </a:solidFill>
              </a:rPr>
            </a:br>
            <a:r>
              <a:rPr lang="en-ZA" sz="2000" b="1">
                <a:solidFill>
                  <a:srgbClr val="000000"/>
                </a:solidFill>
              </a:rPr>
              <a:t/>
            </a:r>
            <a:br>
              <a:rPr lang="en-ZA" sz="2000" b="1">
                <a:solidFill>
                  <a:srgbClr val="000000"/>
                </a:solidFill>
              </a:rPr>
            </a:br>
            <a:r>
              <a:rPr lang="en-ZA" sz="2000" b="1">
                <a:solidFill>
                  <a:srgbClr val="000000"/>
                </a:solidFill>
              </a:rPr>
              <a:t>6. Local economic development initiatives</a:t>
            </a:r>
            <a:br>
              <a:rPr lang="en-ZA" sz="2000" b="1">
                <a:solidFill>
                  <a:srgbClr val="000000"/>
                </a:solidFill>
              </a:rPr>
            </a:br>
            <a:endParaRPr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9"/>
          <p:cNvSpPr txBox="1">
            <a:spLocks noGrp="1"/>
          </p:cNvSpPr>
          <p:nvPr>
            <p:ph type="body" idx="1"/>
          </p:nvPr>
        </p:nvSpPr>
        <p:spPr>
          <a:xfrm>
            <a:off x="283578" y="1052736"/>
            <a:ext cx="8608902" cy="48965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Font typeface="Arial"/>
              <a:buNone/>
            </a:pPr>
            <a:endParaRPr sz="2000" b="1" u="sng"/>
          </a:p>
          <a:p>
            <a:pPr marL="0" lvl="0" indent="0" algn="l" rtl="0">
              <a:spcBef>
                <a:spcPts val="400"/>
              </a:spcBef>
              <a:spcAft>
                <a:spcPts val="0"/>
              </a:spcAft>
              <a:buClr>
                <a:srgbClr val="C00000"/>
              </a:buClr>
              <a:buSzPts val="2000"/>
              <a:buFont typeface="Arial"/>
              <a:buNone/>
            </a:pPr>
            <a:r>
              <a:rPr lang="en-ZA" sz="2000" b="1" u="sng">
                <a:solidFill>
                  <a:srgbClr val="C00000"/>
                </a:solidFill>
              </a:rPr>
              <a:t>AMATHOLE ECONOMIC DEVELOPMENT AGENCY - ASPIRE</a:t>
            </a:r>
            <a:endParaRPr/>
          </a:p>
          <a:p>
            <a:pPr marL="0" lvl="0" indent="0" algn="l" rtl="0">
              <a:spcBef>
                <a:spcPts val="400"/>
              </a:spcBef>
              <a:spcAft>
                <a:spcPts val="0"/>
              </a:spcAft>
              <a:buClr>
                <a:schemeClr val="dk1"/>
              </a:buClr>
              <a:buSzPts val="2000"/>
              <a:buFont typeface="Arial"/>
              <a:buNone/>
            </a:pPr>
            <a:endParaRPr sz="2000"/>
          </a:p>
          <a:p>
            <a:pPr marL="342900" lvl="0" indent="-342900" algn="l" rtl="0">
              <a:spcBef>
                <a:spcPts val="400"/>
              </a:spcBef>
              <a:spcAft>
                <a:spcPts val="0"/>
              </a:spcAft>
              <a:buClr>
                <a:schemeClr val="dk1"/>
              </a:buClr>
              <a:buSzPts val="2000"/>
              <a:buFont typeface="Noto Sans Symbols"/>
              <a:buChar char="❑"/>
            </a:pPr>
            <a:r>
              <a:rPr lang="en-ZA" sz="2000"/>
              <a:t>The identified Catalytic projects are : </a:t>
            </a:r>
            <a:endParaRPr/>
          </a:p>
          <a:p>
            <a:pPr marL="0" lvl="0" indent="0" algn="l" rtl="0">
              <a:spcBef>
                <a:spcPts val="400"/>
              </a:spcBef>
              <a:spcAft>
                <a:spcPts val="0"/>
              </a:spcAft>
              <a:buClr>
                <a:schemeClr val="dk1"/>
              </a:buClr>
              <a:buSzPts val="2000"/>
              <a:buFont typeface="Arial"/>
              <a:buNone/>
            </a:pPr>
            <a:endParaRPr sz="2000"/>
          </a:p>
          <a:p>
            <a:pPr marL="742950" lvl="1" indent="-285750" algn="l" rtl="0">
              <a:spcBef>
                <a:spcPts val="320"/>
              </a:spcBef>
              <a:spcAft>
                <a:spcPts val="0"/>
              </a:spcAft>
              <a:buClr>
                <a:schemeClr val="dk1"/>
              </a:buClr>
              <a:buSzPts val="1600"/>
              <a:buFont typeface="Noto Sans Symbols"/>
              <a:buChar char="▪"/>
            </a:pPr>
            <a:r>
              <a:rPr lang="en-ZA" sz="1600"/>
              <a:t>World Class Sports Academy</a:t>
            </a:r>
            <a:endParaRPr/>
          </a:p>
          <a:p>
            <a:pPr marL="742950" lvl="1" indent="-285750" algn="l" rtl="0">
              <a:spcBef>
                <a:spcPts val="320"/>
              </a:spcBef>
              <a:spcAft>
                <a:spcPts val="0"/>
              </a:spcAft>
              <a:buClr>
                <a:schemeClr val="dk1"/>
              </a:buClr>
              <a:buSzPts val="1600"/>
              <a:buFont typeface="Noto Sans Symbols"/>
              <a:buChar char="▪"/>
            </a:pPr>
            <a:r>
              <a:rPr lang="en-ZA" sz="1600"/>
              <a:t>Stem Skills Academy </a:t>
            </a:r>
            <a:endParaRPr/>
          </a:p>
          <a:p>
            <a:pPr marL="742950" lvl="1" indent="-285750" algn="l" rtl="0">
              <a:spcBef>
                <a:spcPts val="320"/>
              </a:spcBef>
              <a:spcAft>
                <a:spcPts val="0"/>
              </a:spcAft>
              <a:buClr>
                <a:schemeClr val="dk1"/>
              </a:buClr>
              <a:buSzPts val="1600"/>
              <a:buFont typeface="Noto Sans Symbols"/>
              <a:buChar char="▪"/>
            </a:pPr>
            <a:r>
              <a:rPr lang="en-ZA" sz="1600"/>
              <a:t>Technical Training Academy</a:t>
            </a:r>
            <a:endParaRPr/>
          </a:p>
          <a:p>
            <a:pPr marL="742950" lvl="1" indent="-285750" algn="l" rtl="0">
              <a:spcBef>
                <a:spcPts val="320"/>
              </a:spcBef>
              <a:spcAft>
                <a:spcPts val="0"/>
              </a:spcAft>
              <a:buClr>
                <a:schemeClr val="dk1"/>
              </a:buClr>
              <a:buSzPts val="1600"/>
              <a:buFont typeface="Noto Sans Symbols"/>
              <a:buChar char="▪"/>
            </a:pPr>
            <a:r>
              <a:rPr lang="en-ZA" sz="1600"/>
              <a:t>Integrated Waste Management </a:t>
            </a:r>
            <a:endParaRPr/>
          </a:p>
          <a:p>
            <a:pPr marL="742950" lvl="1" indent="-285750" algn="l" rtl="0">
              <a:spcBef>
                <a:spcPts val="320"/>
              </a:spcBef>
              <a:spcAft>
                <a:spcPts val="0"/>
              </a:spcAft>
              <a:buClr>
                <a:schemeClr val="dk1"/>
              </a:buClr>
              <a:buSzPts val="1600"/>
              <a:buFont typeface="Noto Sans Symbols"/>
              <a:buChar char="▪"/>
            </a:pPr>
            <a:r>
              <a:rPr lang="en-ZA" sz="1600"/>
              <a:t>Small towns Revitalisation</a:t>
            </a:r>
            <a:endParaRPr/>
          </a:p>
          <a:p>
            <a:pPr marL="742950" lvl="1" indent="-285750" algn="l" rtl="0">
              <a:spcBef>
                <a:spcPts val="320"/>
              </a:spcBef>
              <a:spcAft>
                <a:spcPts val="0"/>
              </a:spcAft>
              <a:buClr>
                <a:schemeClr val="dk1"/>
              </a:buClr>
              <a:buSzPts val="1600"/>
              <a:buFont typeface="Noto Sans Symbols"/>
              <a:buChar char="▪"/>
            </a:pPr>
            <a:r>
              <a:rPr lang="en-ZA" sz="1600"/>
              <a:t>Revitalisation of irrigation schemes</a:t>
            </a:r>
            <a:endParaRPr/>
          </a:p>
          <a:p>
            <a:pPr marL="742950" lvl="1" indent="-285750" algn="l" rtl="0">
              <a:spcBef>
                <a:spcPts val="320"/>
              </a:spcBef>
              <a:spcAft>
                <a:spcPts val="0"/>
              </a:spcAft>
              <a:buClr>
                <a:schemeClr val="dk1"/>
              </a:buClr>
              <a:buSzPts val="1600"/>
              <a:buFont typeface="Noto Sans Symbols"/>
              <a:buChar char="▪"/>
            </a:pPr>
            <a:r>
              <a:rPr lang="en-ZA" sz="1600"/>
              <a:t>Revitalisation of crop plantations. </a:t>
            </a:r>
            <a:endParaRPr/>
          </a:p>
          <a:p>
            <a:pPr marL="742950" lvl="1" indent="-285750" algn="l" rtl="0">
              <a:spcBef>
                <a:spcPts val="320"/>
              </a:spcBef>
              <a:spcAft>
                <a:spcPts val="0"/>
              </a:spcAft>
              <a:buClr>
                <a:schemeClr val="dk1"/>
              </a:buClr>
              <a:buSzPts val="1600"/>
              <a:buFont typeface="Noto Sans Symbols"/>
              <a:buChar char="▪"/>
            </a:pPr>
            <a:r>
              <a:rPr lang="en-ZA" sz="1600"/>
              <a:t>World Class Disaster Management Centre </a:t>
            </a:r>
            <a:endParaRPr/>
          </a:p>
        </p:txBody>
      </p:sp>
      <p:sp>
        <p:nvSpPr>
          <p:cNvPr id="216" name="Google Shape;216;p19"/>
          <p:cNvSpPr txBox="1">
            <a:spLocks noGrp="1"/>
          </p:cNvSpPr>
          <p:nvPr>
            <p:ph type="title"/>
          </p:nvPr>
        </p:nvSpPr>
        <p:spPr>
          <a:xfrm>
            <a:off x="251520" y="116632"/>
            <a:ext cx="8640960" cy="720080"/>
          </a:xfrm>
          <a:prstGeom prst="rect">
            <a:avLst/>
          </a:prstGeom>
          <a:solidFill>
            <a:srgbClr val="FFC000"/>
          </a:solidFill>
          <a:ln>
            <a:noFill/>
          </a:ln>
        </p:spPr>
        <p:txBody>
          <a:bodyPr spcFirstLastPara="1" wrap="square" lIns="91425" tIns="45700" rIns="91425" bIns="45700" anchor="ctr" anchorCtr="0">
            <a:noAutofit/>
          </a:bodyPr>
          <a:lstStyle/>
          <a:p>
            <a:pPr marL="342900" lvl="0" indent="-342900" algn="l" rtl="0">
              <a:spcBef>
                <a:spcPts val="0"/>
              </a:spcBef>
              <a:spcAft>
                <a:spcPts val="0"/>
              </a:spcAft>
              <a:buNone/>
            </a:pPr>
            <a:r>
              <a:rPr lang="en-ZA" sz="2000" b="1">
                <a:solidFill>
                  <a:srgbClr val="000000"/>
                </a:solidFill>
              </a:rPr>
              <a:t/>
            </a:r>
            <a:br>
              <a:rPr lang="en-ZA" sz="2000" b="1">
                <a:solidFill>
                  <a:srgbClr val="000000"/>
                </a:solidFill>
              </a:rPr>
            </a:br>
            <a:r>
              <a:rPr lang="en-ZA" sz="2000" b="1">
                <a:solidFill>
                  <a:srgbClr val="000000"/>
                </a:solidFill>
              </a:rPr>
              <a:t/>
            </a:r>
            <a:br>
              <a:rPr lang="en-ZA" sz="2000" b="1">
                <a:solidFill>
                  <a:srgbClr val="000000"/>
                </a:solidFill>
              </a:rPr>
            </a:br>
            <a:r>
              <a:rPr lang="en-ZA" sz="2000" b="1">
                <a:solidFill>
                  <a:srgbClr val="000000"/>
                </a:solidFill>
              </a:rPr>
              <a:t>6. Local economic development initiatives</a:t>
            </a:r>
            <a:br>
              <a:rPr lang="en-ZA" sz="2000" b="1">
                <a:solidFill>
                  <a:srgbClr val="000000"/>
                </a:solidFill>
              </a:rPr>
            </a:br>
            <a:endParaRPr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685800" y="260648"/>
            <a:ext cx="7772400" cy="476672"/>
          </a:xfrm>
          <a:prstGeom prst="rect">
            <a:avLst/>
          </a:prstGeom>
          <a:solidFill>
            <a:srgbClr val="FFC000"/>
          </a:solid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ZA" sz="3200" b="1"/>
              <a:t>Contents</a:t>
            </a:r>
            <a:endParaRPr/>
          </a:p>
        </p:txBody>
      </p:sp>
      <p:sp>
        <p:nvSpPr>
          <p:cNvPr id="95" name="Google Shape;95;p2"/>
          <p:cNvSpPr txBox="1">
            <a:spLocks noGrp="1"/>
          </p:cNvSpPr>
          <p:nvPr>
            <p:ph type="body" idx="1"/>
          </p:nvPr>
        </p:nvSpPr>
        <p:spPr>
          <a:xfrm>
            <a:off x="685800" y="1052736"/>
            <a:ext cx="7772400" cy="460851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000"/>
              <a:buFont typeface="Arial"/>
              <a:buAutoNum type="arabicPeriod"/>
            </a:pPr>
            <a:r>
              <a:rPr lang="en-ZA" sz="2000">
                <a:latin typeface="Arial"/>
                <a:ea typeface="Arial"/>
                <a:cs typeface="Arial"/>
                <a:sym typeface="Arial"/>
              </a:rPr>
              <a:t>ADM establishment and functionality of all committees of Council.</a:t>
            </a:r>
            <a:endParaRPr/>
          </a:p>
          <a:p>
            <a:pPr marL="342900" lvl="0" indent="-342900" algn="l" rtl="0">
              <a:spcBef>
                <a:spcPts val="400"/>
              </a:spcBef>
              <a:spcAft>
                <a:spcPts val="0"/>
              </a:spcAft>
              <a:buClr>
                <a:schemeClr val="dk1"/>
              </a:buClr>
              <a:buSzPts val="2000"/>
              <a:buFont typeface="Arial"/>
              <a:buAutoNum type="arabicPeriod"/>
            </a:pPr>
            <a:r>
              <a:rPr lang="en-ZA" sz="2000">
                <a:latin typeface="Arial"/>
                <a:ea typeface="Arial"/>
                <a:cs typeface="Arial"/>
                <a:sym typeface="Arial"/>
              </a:rPr>
              <a:t>Investigations by MPAC and implementation of its recommendations by council. </a:t>
            </a:r>
            <a:endParaRPr/>
          </a:p>
          <a:p>
            <a:pPr marL="342900" lvl="0" indent="-342900" algn="l" rtl="0">
              <a:spcBef>
                <a:spcPts val="400"/>
              </a:spcBef>
              <a:spcAft>
                <a:spcPts val="0"/>
              </a:spcAft>
              <a:buClr>
                <a:schemeClr val="dk1"/>
              </a:buClr>
              <a:buSzPts val="2000"/>
              <a:buFont typeface="Arial"/>
              <a:buAutoNum type="arabicPeriod"/>
            </a:pPr>
            <a:r>
              <a:rPr lang="en-ZA" sz="2000">
                <a:latin typeface="Arial"/>
                <a:ea typeface="Arial"/>
                <a:cs typeface="Arial"/>
                <a:sym typeface="Arial"/>
              </a:rPr>
              <a:t>Revenue collection  </a:t>
            </a:r>
            <a:endParaRPr/>
          </a:p>
          <a:p>
            <a:pPr marL="342900" lvl="0" indent="-342900" algn="l" rtl="0">
              <a:spcBef>
                <a:spcPts val="400"/>
              </a:spcBef>
              <a:spcAft>
                <a:spcPts val="0"/>
              </a:spcAft>
              <a:buClr>
                <a:schemeClr val="dk1"/>
              </a:buClr>
              <a:buSzPts val="2000"/>
              <a:buFont typeface="Arial"/>
              <a:buAutoNum type="arabicPeriod"/>
            </a:pPr>
            <a:r>
              <a:rPr lang="en-ZA" sz="2000">
                <a:latin typeface="Arial"/>
                <a:ea typeface="Arial"/>
                <a:cs typeface="Arial"/>
                <a:sym typeface="Arial"/>
              </a:rPr>
              <a:t>Debt owed to and by the municipality </a:t>
            </a:r>
            <a:endParaRPr/>
          </a:p>
          <a:p>
            <a:pPr marL="342900" lvl="0" indent="-342900" algn="l" rtl="0">
              <a:spcBef>
                <a:spcPts val="400"/>
              </a:spcBef>
              <a:spcAft>
                <a:spcPts val="0"/>
              </a:spcAft>
              <a:buClr>
                <a:schemeClr val="dk1"/>
              </a:buClr>
              <a:buSzPts val="2000"/>
              <a:buFont typeface="Arial"/>
              <a:buAutoNum type="arabicPeriod"/>
            </a:pPr>
            <a:r>
              <a:rPr lang="en-ZA" sz="2000">
                <a:latin typeface="Arial"/>
                <a:ea typeface="Arial"/>
                <a:cs typeface="Arial"/>
                <a:sym typeface="Arial"/>
              </a:rPr>
              <a:t>UIFW expenditure by the municipality and consequence management for it.</a:t>
            </a:r>
            <a:endParaRPr/>
          </a:p>
          <a:p>
            <a:pPr marL="342900" lvl="0" indent="-342900" algn="l" rtl="0">
              <a:spcBef>
                <a:spcPts val="400"/>
              </a:spcBef>
              <a:spcAft>
                <a:spcPts val="0"/>
              </a:spcAft>
              <a:buClr>
                <a:schemeClr val="dk1"/>
              </a:buClr>
              <a:buSzPts val="2000"/>
              <a:buFont typeface="Arial"/>
              <a:buAutoNum type="arabicPeriod"/>
            </a:pPr>
            <a:r>
              <a:rPr lang="en-ZA" sz="2000">
                <a:latin typeface="Arial"/>
                <a:ea typeface="Arial"/>
                <a:cs typeface="Arial"/>
                <a:sym typeface="Arial"/>
              </a:rPr>
              <a:t> Local economic development initiatives</a:t>
            </a:r>
            <a:endParaRPr/>
          </a:p>
          <a:p>
            <a:pPr marL="342900" lvl="0" indent="-342900" algn="l" rtl="0">
              <a:spcBef>
                <a:spcPts val="400"/>
              </a:spcBef>
              <a:spcAft>
                <a:spcPts val="0"/>
              </a:spcAft>
              <a:buClr>
                <a:schemeClr val="dk1"/>
              </a:buClr>
              <a:buSzPts val="2000"/>
              <a:buFont typeface="Arial"/>
              <a:buAutoNum type="arabicPeriod"/>
            </a:pPr>
            <a:r>
              <a:rPr lang="en-ZA" sz="2000">
                <a:latin typeface="Arial"/>
                <a:ea typeface="Arial"/>
                <a:cs typeface="Arial"/>
                <a:sym typeface="Arial"/>
              </a:rPr>
              <a:t>Challenges faced by the municipality that impacts on service delivery.</a:t>
            </a:r>
            <a:endParaRPr sz="200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0"/>
          <p:cNvSpPr txBox="1">
            <a:spLocks noGrp="1"/>
          </p:cNvSpPr>
          <p:nvPr>
            <p:ph type="body" idx="1"/>
          </p:nvPr>
        </p:nvSpPr>
        <p:spPr>
          <a:xfrm>
            <a:off x="251520" y="764704"/>
            <a:ext cx="8568952" cy="590465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Font typeface="Arial"/>
              <a:buNone/>
            </a:pPr>
            <a:endParaRPr sz="2000" b="1" u="sng">
              <a:solidFill>
                <a:srgbClr val="C00000"/>
              </a:solidFill>
            </a:endParaRPr>
          </a:p>
          <a:p>
            <a:pPr marL="0" lvl="0" indent="0" algn="l" rtl="0">
              <a:spcBef>
                <a:spcPts val="400"/>
              </a:spcBef>
              <a:spcAft>
                <a:spcPts val="0"/>
              </a:spcAft>
              <a:buClr>
                <a:srgbClr val="C00000"/>
              </a:buClr>
              <a:buSzPts val="2000"/>
              <a:buFont typeface="Arial"/>
              <a:buNone/>
            </a:pPr>
            <a:r>
              <a:rPr lang="en-ZA" sz="2000" b="1" u="sng">
                <a:solidFill>
                  <a:srgbClr val="C00000"/>
                </a:solidFill>
              </a:rPr>
              <a:t>GENERAL CHALLENGES FOR LED</a:t>
            </a:r>
            <a:endParaRPr/>
          </a:p>
          <a:p>
            <a:pPr marL="342900" lvl="0" indent="-342900" algn="l" rtl="0">
              <a:spcBef>
                <a:spcPts val="400"/>
              </a:spcBef>
              <a:spcAft>
                <a:spcPts val="0"/>
              </a:spcAft>
              <a:buClr>
                <a:srgbClr val="000000"/>
              </a:buClr>
              <a:buSzPts val="2000"/>
              <a:buFont typeface="Noto Sans Symbols"/>
              <a:buChar char="❑"/>
            </a:pPr>
            <a:r>
              <a:rPr lang="en-ZA" sz="2000">
                <a:solidFill>
                  <a:srgbClr val="000000"/>
                </a:solidFill>
              </a:rPr>
              <a:t>Closure of some Businesses due to the Pandemic</a:t>
            </a:r>
            <a:endParaRPr/>
          </a:p>
          <a:p>
            <a:pPr marL="342900" lvl="0" indent="-342900" algn="l" rtl="0">
              <a:spcBef>
                <a:spcPts val="400"/>
              </a:spcBef>
              <a:spcAft>
                <a:spcPts val="0"/>
              </a:spcAft>
              <a:buClr>
                <a:srgbClr val="000000"/>
              </a:buClr>
              <a:buSzPts val="2000"/>
              <a:buFont typeface="Noto Sans Symbols"/>
              <a:buChar char="❑"/>
            </a:pPr>
            <a:r>
              <a:rPr lang="en-ZA" sz="2000">
                <a:solidFill>
                  <a:srgbClr val="000000"/>
                </a:solidFill>
              </a:rPr>
              <a:t>Insufficient funds to implement High Impact LED programmes.</a:t>
            </a:r>
            <a:endParaRPr/>
          </a:p>
          <a:p>
            <a:pPr marL="342900" lvl="0" indent="-342900" algn="l" rtl="0">
              <a:spcBef>
                <a:spcPts val="400"/>
              </a:spcBef>
              <a:spcAft>
                <a:spcPts val="0"/>
              </a:spcAft>
              <a:buClr>
                <a:srgbClr val="000000"/>
              </a:buClr>
              <a:buSzPts val="2000"/>
              <a:buFont typeface="Noto Sans Symbols"/>
              <a:buChar char="❑"/>
            </a:pPr>
            <a:r>
              <a:rPr lang="en-ZA" sz="2000">
                <a:solidFill>
                  <a:srgbClr val="000000"/>
                </a:solidFill>
              </a:rPr>
              <a:t>Lack of funding for the implementation of Economic Growth and Development Programmes</a:t>
            </a:r>
            <a:endParaRPr/>
          </a:p>
          <a:p>
            <a:pPr marL="342900" lvl="0" indent="-342900" algn="l" rtl="0">
              <a:spcBef>
                <a:spcPts val="400"/>
              </a:spcBef>
              <a:spcAft>
                <a:spcPts val="0"/>
              </a:spcAft>
              <a:buClr>
                <a:srgbClr val="000000"/>
              </a:buClr>
              <a:buSzPts val="2000"/>
              <a:buFont typeface="Noto Sans Symbols"/>
              <a:buChar char="❑"/>
            </a:pPr>
            <a:r>
              <a:rPr lang="en-ZA" sz="2000">
                <a:solidFill>
                  <a:srgbClr val="000000"/>
                </a:solidFill>
              </a:rPr>
              <a:t>Tourism businesses did not receive any income during the pandemic</a:t>
            </a:r>
            <a:endParaRPr/>
          </a:p>
          <a:p>
            <a:pPr marL="342900" lvl="0" indent="-342900" algn="l" rtl="0">
              <a:spcBef>
                <a:spcPts val="400"/>
              </a:spcBef>
              <a:spcAft>
                <a:spcPts val="0"/>
              </a:spcAft>
              <a:buClr>
                <a:srgbClr val="000000"/>
              </a:buClr>
              <a:buSzPts val="2000"/>
              <a:buFont typeface="Noto Sans Symbols"/>
              <a:buChar char="❑"/>
            </a:pPr>
            <a:r>
              <a:rPr lang="en-ZA" sz="2000">
                <a:solidFill>
                  <a:srgbClr val="000000"/>
                </a:solidFill>
              </a:rPr>
              <a:t>Decline in number of visitors</a:t>
            </a:r>
            <a:endParaRPr/>
          </a:p>
          <a:p>
            <a:pPr marL="342900" lvl="0" indent="-342900" algn="l" rtl="0">
              <a:spcBef>
                <a:spcPts val="400"/>
              </a:spcBef>
              <a:spcAft>
                <a:spcPts val="0"/>
              </a:spcAft>
              <a:buClr>
                <a:srgbClr val="000000"/>
              </a:buClr>
              <a:buSzPts val="2000"/>
              <a:buFont typeface="Noto Sans Symbols"/>
              <a:buChar char="❑"/>
            </a:pPr>
            <a:r>
              <a:rPr lang="en-ZA" sz="2000">
                <a:solidFill>
                  <a:srgbClr val="000000"/>
                </a:solidFill>
              </a:rPr>
              <a:t>EPWP Contract workers are paid through the institutional payroll.</a:t>
            </a:r>
            <a:endParaRPr/>
          </a:p>
          <a:p>
            <a:pPr marL="342900" lvl="0" indent="-342900" algn="l" rtl="0">
              <a:spcBef>
                <a:spcPts val="400"/>
              </a:spcBef>
              <a:spcAft>
                <a:spcPts val="0"/>
              </a:spcAft>
              <a:buClr>
                <a:srgbClr val="000000"/>
              </a:buClr>
              <a:buSzPts val="2000"/>
              <a:buFont typeface="Noto Sans Symbols"/>
              <a:buChar char="❑"/>
            </a:pPr>
            <a:r>
              <a:rPr lang="en-ZA" sz="2000">
                <a:solidFill>
                  <a:srgbClr val="000000"/>
                </a:solidFill>
              </a:rPr>
              <a:t>COIDA and UIF is deducted from EPWP Contract workers as per the Ministerial Determination and Department of Labour</a:t>
            </a:r>
            <a:endParaRPr/>
          </a:p>
          <a:p>
            <a:pPr marL="342900" lvl="0" indent="-342900" algn="l" rtl="0">
              <a:spcBef>
                <a:spcPts val="400"/>
              </a:spcBef>
              <a:spcAft>
                <a:spcPts val="0"/>
              </a:spcAft>
              <a:buClr>
                <a:srgbClr val="000000"/>
              </a:buClr>
              <a:buSzPts val="2000"/>
              <a:buFont typeface="Noto Sans Symbols"/>
              <a:buChar char="❑"/>
            </a:pPr>
            <a:r>
              <a:rPr lang="en-ZA" sz="2000">
                <a:solidFill>
                  <a:srgbClr val="000000"/>
                </a:solidFill>
              </a:rPr>
              <a:t>Access to markets, Marketing, Financial &amp; Technology support for SMMEs</a:t>
            </a:r>
            <a:endParaRPr/>
          </a:p>
          <a:p>
            <a:pPr marL="342900" lvl="0" indent="-342900" algn="l" rtl="0">
              <a:spcBef>
                <a:spcPts val="400"/>
              </a:spcBef>
              <a:spcAft>
                <a:spcPts val="0"/>
              </a:spcAft>
              <a:buClr>
                <a:srgbClr val="000000"/>
              </a:buClr>
              <a:buSzPts val="2000"/>
              <a:buFont typeface="Noto Sans Symbols"/>
              <a:buChar char="❑"/>
            </a:pPr>
            <a:r>
              <a:rPr lang="en-ZA" sz="2000">
                <a:solidFill>
                  <a:srgbClr val="000000"/>
                </a:solidFill>
              </a:rPr>
              <a:t>Lack of commitment amongst co-operatives and state grant dependence syndrome. </a:t>
            </a:r>
            <a:endParaRPr/>
          </a:p>
        </p:txBody>
      </p:sp>
      <p:sp>
        <p:nvSpPr>
          <p:cNvPr id="222" name="Google Shape;222;p20"/>
          <p:cNvSpPr txBox="1">
            <a:spLocks noGrp="1"/>
          </p:cNvSpPr>
          <p:nvPr>
            <p:ph type="title"/>
          </p:nvPr>
        </p:nvSpPr>
        <p:spPr>
          <a:xfrm>
            <a:off x="251520" y="116632"/>
            <a:ext cx="8568952" cy="648072"/>
          </a:xfrm>
          <a:prstGeom prst="rect">
            <a:avLst/>
          </a:prstGeom>
          <a:solidFill>
            <a:srgbClr val="FFC000"/>
          </a:solidFill>
          <a:ln>
            <a:noFill/>
          </a:ln>
        </p:spPr>
        <p:txBody>
          <a:bodyPr spcFirstLastPara="1" wrap="square" lIns="91425" tIns="45700" rIns="91425" bIns="45700" anchor="ctr" anchorCtr="0">
            <a:noAutofit/>
          </a:bodyPr>
          <a:lstStyle/>
          <a:p>
            <a:pPr marL="342900" lvl="0" indent="-342900" algn="l" rtl="0">
              <a:spcBef>
                <a:spcPts val="0"/>
              </a:spcBef>
              <a:spcAft>
                <a:spcPts val="0"/>
              </a:spcAft>
              <a:buNone/>
            </a:pPr>
            <a:r>
              <a:rPr lang="en-ZA" sz="2000" b="1">
                <a:solidFill>
                  <a:srgbClr val="000000"/>
                </a:solidFill>
              </a:rPr>
              <a:t/>
            </a:r>
            <a:br>
              <a:rPr lang="en-ZA" sz="2000" b="1">
                <a:solidFill>
                  <a:srgbClr val="000000"/>
                </a:solidFill>
              </a:rPr>
            </a:br>
            <a:r>
              <a:rPr lang="en-ZA" sz="2000" b="1">
                <a:solidFill>
                  <a:srgbClr val="000000"/>
                </a:solidFill>
              </a:rPr>
              <a:t/>
            </a:r>
            <a:br>
              <a:rPr lang="en-ZA" sz="2000" b="1">
                <a:solidFill>
                  <a:srgbClr val="000000"/>
                </a:solidFill>
              </a:rPr>
            </a:br>
            <a:r>
              <a:rPr lang="en-ZA" sz="2000" b="1">
                <a:solidFill>
                  <a:srgbClr val="000000"/>
                </a:solidFill>
              </a:rPr>
              <a:t>6. Local Economic Development Initiatives</a:t>
            </a:r>
            <a:br>
              <a:rPr lang="en-ZA" sz="2000" b="1">
                <a:solidFill>
                  <a:srgbClr val="000000"/>
                </a:solidFill>
              </a:rPr>
            </a:br>
            <a:endParaRPr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1"/>
          <p:cNvSpPr txBox="1">
            <a:spLocks noGrp="1"/>
          </p:cNvSpPr>
          <p:nvPr>
            <p:ph type="title"/>
          </p:nvPr>
        </p:nvSpPr>
        <p:spPr>
          <a:xfrm>
            <a:off x="251520" y="188640"/>
            <a:ext cx="8712968" cy="720080"/>
          </a:xfrm>
          <a:prstGeom prst="rect">
            <a:avLst/>
          </a:prstGeom>
          <a:solidFill>
            <a:srgbClr val="FFC000"/>
          </a:solid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ZA" sz="2000" b="1">
                <a:solidFill>
                  <a:srgbClr val="000000"/>
                </a:solidFill>
              </a:rPr>
              <a:t/>
            </a:r>
            <a:br>
              <a:rPr lang="en-ZA" sz="2000" b="1">
                <a:solidFill>
                  <a:srgbClr val="000000"/>
                </a:solidFill>
              </a:rPr>
            </a:br>
            <a:r>
              <a:rPr lang="en-ZA" sz="2000" b="1">
                <a:solidFill>
                  <a:srgbClr val="000000"/>
                </a:solidFill>
              </a:rPr>
              <a:t/>
            </a:r>
            <a:br>
              <a:rPr lang="en-ZA" sz="2000" b="1">
                <a:solidFill>
                  <a:srgbClr val="000000"/>
                </a:solidFill>
              </a:rPr>
            </a:br>
            <a:r>
              <a:rPr lang="en-ZA" sz="2000" b="1">
                <a:solidFill>
                  <a:srgbClr val="000000"/>
                </a:solidFill>
              </a:rPr>
              <a:t> 7. Challenges faced by the municipality that impacts on service delivery</a:t>
            </a:r>
            <a:br>
              <a:rPr lang="en-ZA" sz="2000" b="1">
                <a:solidFill>
                  <a:srgbClr val="000000"/>
                </a:solidFill>
              </a:rPr>
            </a:br>
            <a:endParaRPr b="1"/>
          </a:p>
        </p:txBody>
      </p:sp>
      <p:sp>
        <p:nvSpPr>
          <p:cNvPr id="228" name="Google Shape;228;p21"/>
          <p:cNvSpPr txBox="1">
            <a:spLocks noGrp="1"/>
          </p:cNvSpPr>
          <p:nvPr>
            <p:ph type="body" idx="1"/>
          </p:nvPr>
        </p:nvSpPr>
        <p:spPr>
          <a:xfrm>
            <a:off x="251520" y="1196752"/>
            <a:ext cx="8206680" cy="4536504"/>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1800"/>
              <a:buFont typeface="Noto Sans Symbols"/>
              <a:buChar char="❑"/>
            </a:pPr>
            <a:r>
              <a:rPr lang="en-ZA" sz="1800"/>
              <a:t>Political leadership change and stability.</a:t>
            </a:r>
            <a:endParaRPr/>
          </a:p>
          <a:p>
            <a:pPr marL="342900" lvl="0" indent="-342900" algn="l" rtl="0">
              <a:spcBef>
                <a:spcPts val="360"/>
              </a:spcBef>
              <a:spcAft>
                <a:spcPts val="0"/>
              </a:spcAft>
              <a:buClr>
                <a:schemeClr val="dk1"/>
              </a:buClr>
              <a:buSzPts val="1800"/>
              <a:buFont typeface="Noto Sans Symbols"/>
              <a:buChar char="❑"/>
            </a:pPr>
            <a:r>
              <a:rPr lang="en-ZA" sz="1800"/>
              <a:t>Administrative leadership instability ( in respect of labour challenging the appointment of the former MM) </a:t>
            </a:r>
            <a:endParaRPr/>
          </a:p>
          <a:p>
            <a:pPr marL="342900" lvl="0" indent="-342900" algn="l" rtl="0">
              <a:spcBef>
                <a:spcPts val="360"/>
              </a:spcBef>
              <a:spcAft>
                <a:spcPts val="0"/>
              </a:spcAft>
              <a:buClr>
                <a:schemeClr val="dk1"/>
              </a:buClr>
              <a:buSzPts val="1800"/>
              <a:buFont typeface="Noto Sans Symbols"/>
              <a:buChar char="❑"/>
            </a:pPr>
            <a:r>
              <a:rPr lang="en-ZA" sz="1800"/>
              <a:t>Instability in respect of workers salary increase </a:t>
            </a:r>
            <a:endParaRPr/>
          </a:p>
          <a:p>
            <a:pPr marL="342900" lvl="0" indent="-342900" algn="l" rtl="0">
              <a:spcBef>
                <a:spcPts val="360"/>
              </a:spcBef>
              <a:spcAft>
                <a:spcPts val="0"/>
              </a:spcAft>
              <a:buClr>
                <a:schemeClr val="dk1"/>
              </a:buClr>
              <a:buSzPts val="1800"/>
              <a:buFont typeface="Noto Sans Symbols"/>
              <a:buChar char="❑"/>
            </a:pPr>
            <a:r>
              <a:rPr lang="en-ZA" sz="1800"/>
              <a:t>Non – functioning of SCM and Bid committees. Bids had to be cancelled due to expiry of validity period e.g. Bids which closed as far back as November 2021.</a:t>
            </a:r>
            <a:endParaRPr/>
          </a:p>
          <a:p>
            <a:pPr marL="342900" lvl="0" indent="-342900" algn="l" rtl="0">
              <a:spcBef>
                <a:spcPts val="360"/>
              </a:spcBef>
              <a:spcAft>
                <a:spcPts val="0"/>
              </a:spcAft>
              <a:buClr>
                <a:schemeClr val="dk1"/>
              </a:buClr>
              <a:buSzPts val="1800"/>
              <a:buFont typeface="Noto Sans Symbols"/>
              <a:buChar char="❑"/>
            </a:pPr>
            <a:r>
              <a:rPr lang="en-ZA" sz="1800"/>
              <a:t>Non- conclusion of suspensions of core service delivery managers for 10 months period with a number of five (5) from the service delivery  department.</a:t>
            </a:r>
            <a:endParaRPr/>
          </a:p>
          <a:p>
            <a:pPr marL="342900" lvl="0" indent="-342900" algn="l" rtl="0">
              <a:spcBef>
                <a:spcPts val="360"/>
              </a:spcBef>
              <a:spcAft>
                <a:spcPts val="0"/>
              </a:spcAft>
              <a:buClr>
                <a:schemeClr val="dk1"/>
              </a:buClr>
              <a:buSzPts val="1800"/>
              <a:buFont typeface="Noto Sans Symbols"/>
              <a:buChar char="❑"/>
            </a:pPr>
            <a:r>
              <a:rPr lang="en-ZA" sz="1800"/>
              <a:t> Delays caused by re-adverting of terminated service providers due to poor performance.</a:t>
            </a:r>
            <a:endParaRPr/>
          </a:p>
          <a:p>
            <a:pPr marL="342900" lvl="0" indent="-342900" algn="l" rtl="0">
              <a:spcBef>
                <a:spcPts val="360"/>
              </a:spcBef>
              <a:spcAft>
                <a:spcPts val="0"/>
              </a:spcAft>
              <a:buClr>
                <a:schemeClr val="dk1"/>
              </a:buClr>
              <a:buSzPts val="1800"/>
              <a:buFont typeface="Noto Sans Symbols"/>
              <a:buChar char="❑"/>
            </a:pPr>
            <a:r>
              <a:rPr lang="en-ZA" sz="1800"/>
              <a:t>Poor grant performance due to reasons above</a:t>
            </a:r>
            <a:endParaRPr/>
          </a:p>
          <a:p>
            <a:pPr marL="342900" lvl="0" indent="-228600" algn="l" rtl="0">
              <a:spcBef>
                <a:spcPts val="360"/>
              </a:spcBef>
              <a:spcAft>
                <a:spcPts val="0"/>
              </a:spcAft>
              <a:buClr>
                <a:schemeClr val="dk1"/>
              </a:buClr>
              <a:buSzPts val="1800"/>
              <a:buFont typeface="Noto Sans Symbols"/>
              <a:buNone/>
            </a:pPr>
            <a:endParaRPr sz="1800"/>
          </a:p>
          <a:p>
            <a:pPr marL="342900" lvl="0" indent="-139700" algn="l" rtl="0">
              <a:spcBef>
                <a:spcPts val="640"/>
              </a:spcBef>
              <a:spcAft>
                <a:spcPts val="0"/>
              </a:spcAft>
              <a:buClr>
                <a:schemeClr val="dk1"/>
              </a:buClr>
              <a:buSzPts val="3200"/>
              <a:buFont typeface="Arial"/>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2"/>
          <p:cNvSpPr txBox="1">
            <a:spLocks noGrp="1"/>
          </p:cNvSpPr>
          <p:nvPr>
            <p:ph type="body" idx="1"/>
          </p:nvPr>
        </p:nvSpPr>
        <p:spPr>
          <a:xfrm>
            <a:off x="685800" y="980728"/>
            <a:ext cx="7772400" cy="4392488"/>
          </a:xfrm>
          <a:prstGeom prst="rect">
            <a:avLst/>
          </a:prstGeom>
          <a:noFill/>
          <a:ln>
            <a:noFill/>
          </a:ln>
        </p:spPr>
        <p:txBody>
          <a:bodyPr spcFirstLastPara="1" wrap="square" lIns="91425" tIns="45700" rIns="91425" bIns="45700" anchor="t" anchorCtr="0">
            <a:noAutofit/>
          </a:bodyPr>
          <a:lstStyle/>
          <a:p>
            <a:pPr marL="342900" lvl="0" indent="-88900" algn="ctr" rtl="0">
              <a:spcBef>
                <a:spcPts val="0"/>
              </a:spcBef>
              <a:spcAft>
                <a:spcPts val="0"/>
              </a:spcAft>
              <a:buClr>
                <a:schemeClr val="dk1"/>
              </a:buClr>
              <a:buSzPts val="4000"/>
              <a:buFont typeface="Arial"/>
              <a:buNone/>
            </a:pPr>
            <a:endParaRPr sz="4000"/>
          </a:p>
          <a:p>
            <a:pPr marL="342900" lvl="0" indent="-88900" algn="ctr" rtl="0">
              <a:spcBef>
                <a:spcPts val="800"/>
              </a:spcBef>
              <a:spcAft>
                <a:spcPts val="0"/>
              </a:spcAft>
              <a:buClr>
                <a:schemeClr val="dk1"/>
              </a:buClr>
              <a:buSzPts val="4000"/>
              <a:buFont typeface="Arial"/>
              <a:buNone/>
            </a:pPr>
            <a:endParaRPr sz="4000"/>
          </a:p>
          <a:p>
            <a:pPr marL="0" lvl="0" indent="0" algn="ctr" rtl="0">
              <a:spcBef>
                <a:spcPts val="800"/>
              </a:spcBef>
              <a:spcAft>
                <a:spcPts val="0"/>
              </a:spcAft>
              <a:buClr>
                <a:srgbClr val="C00000"/>
              </a:buClr>
              <a:buSzPts val="4000"/>
              <a:buFont typeface="Arial"/>
              <a:buNone/>
            </a:pPr>
            <a:r>
              <a:rPr lang="en-ZA" sz="4000" b="1">
                <a:solidFill>
                  <a:srgbClr val="C00000"/>
                </a:solidFill>
              </a:rPr>
              <a:t>Thank You</a:t>
            </a:r>
            <a:endParaRPr/>
          </a:p>
          <a:p>
            <a:pPr marL="0" lvl="0" indent="0" algn="ctr" rtl="0">
              <a:spcBef>
                <a:spcPts val="800"/>
              </a:spcBef>
              <a:spcAft>
                <a:spcPts val="0"/>
              </a:spcAft>
              <a:buClr>
                <a:srgbClr val="C00000"/>
              </a:buClr>
              <a:buSzPts val="4000"/>
              <a:buFont typeface="Arial"/>
              <a:buNone/>
            </a:pPr>
            <a:r>
              <a:rPr lang="en-ZA" sz="4000" b="1">
                <a:solidFill>
                  <a:srgbClr val="C00000"/>
                </a:solidFill>
              </a:rPr>
              <a:t>Enkosi</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title"/>
          </p:nvPr>
        </p:nvSpPr>
        <p:spPr>
          <a:xfrm>
            <a:off x="395536" y="116632"/>
            <a:ext cx="8062664" cy="648072"/>
          </a:xfrm>
          <a:prstGeom prst="rect">
            <a:avLst/>
          </a:prstGeom>
          <a:solidFill>
            <a:srgbClr val="FFC000"/>
          </a:solidFill>
          <a:ln>
            <a:noFill/>
          </a:ln>
        </p:spPr>
        <p:txBody>
          <a:bodyPr spcFirstLastPara="1" wrap="square" lIns="91425" tIns="45700" rIns="91425" bIns="45700" anchor="ctr" anchorCtr="0">
            <a:noAutofit/>
          </a:bodyPr>
          <a:lstStyle/>
          <a:p>
            <a:pPr marL="342900" lvl="0" indent="-342900" algn="l" rtl="0">
              <a:spcBef>
                <a:spcPts val="0"/>
              </a:spcBef>
              <a:spcAft>
                <a:spcPts val="0"/>
              </a:spcAft>
              <a:buNone/>
            </a:pPr>
            <a:r>
              <a:rPr lang="en-ZA" sz="2000">
                <a:solidFill>
                  <a:srgbClr val="000000"/>
                </a:solidFill>
              </a:rPr>
              <a:t/>
            </a:r>
            <a:br>
              <a:rPr lang="en-ZA" sz="2000">
                <a:solidFill>
                  <a:srgbClr val="000000"/>
                </a:solidFill>
              </a:rPr>
            </a:br>
            <a:r>
              <a:rPr lang="en-ZA" sz="2000">
                <a:solidFill>
                  <a:srgbClr val="000000"/>
                </a:solidFill>
              </a:rPr>
              <a:t/>
            </a:r>
            <a:br>
              <a:rPr lang="en-ZA" sz="2000">
                <a:solidFill>
                  <a:srgbClr val="000000"/>
                </a:solidFill>
              </a:rPr>
            </a:br>
            <a:r>
              <a:rPr lang="en-ZA" sz="2000">
                <a:solidFill>
                  <a:srgbClr val="000000"/>
                </a:solidFill>
              </a:rPr>
              <a:t>1. </a:t>
            </a:r>
            <a:r>
              <a:rPr lang="en-ZA" sz="2000" b="1">
                <a:solidFill>
                  <a:srgbClr val="000000"/>
                </a:solidFill>
              </a:rPr>
              <a:t>ADM ESTABLISHMENT AND FUNCTIONALITY OF ALL COMMITTEES OF COUNCIL.</a:t>
            </a:r>
            <a:br>
              <a:rPr lang="en-ZA" sz="2000" b="1">
                <a:solidFill>
                  <a:srgbClr val="000000"/>
                </a:solidFill>
              </a:rPr>
            </a:br>
            <a:endParaRPr b="1"/>
          </a:p>
        </p:txBody>
      </p:sp>
      <p:sp>
        <p:nvSpPr>
          <p:cNvPr id="101" name="Google Shape;101;p3"/>
          <p:cNvSpPr txBox="1">
            <a:spLocks noGrp="1"/>
          </p:cNvSpPr>
          <p:nvPr>
            <p:ph type="body" idx="1"/>
          </p:nvPr>
        </p:nvSpPr>
        <p:spPr>
          <a:xfrm>
            <a:off x="395536" y="764704"/>
            <a:ext cx="8424936" cy="5760640"/>
          </a:xfrm>
          <a:prstGeom prst="rect">
            <a:avLst/>
          </a:prstGeom>
          <a:noFill/>
          <a:ln>
            <a:noFill/>
          </a:ln>
        </p:spPr>
        <p:txBody>
          <a:bodyPr spcFirstLastPara="1" wrap="square" lIns="91425" tIns="45700" rIns="91425" bIns="45700" anchor="t" anchorCtr="0">
            <a:noAutofit/>
          </a:bodyPr>
          <a:lstStyle/>
          <a:p>
            <a:pPr marL="342900" lvl="0" indent="-228600" algn="l" rtl="0">
              <a:spcBef>
                <a:spcPts val="0"/>
              </a:spcBef>
              <a:spcAft>
                <a:spcPts val="0"/>
              </a:spcAft>
              <a:buClr>
                <a:schemeClr val="dk1"/>
              </a:buClr>
              <a:buSzPts val="1800"/>
              <a:buFont typeface="Noto Sans Symbols"/>
              <a:buNone/>
            </a:pPr>
            <a:endParaRPr sz="1800">
              <a:solidFill>
                <a:srgbClr val="000000"/>
              </a:solidFill>
            </a:endParaRPr>
          </a:p>
          <a:p>
            <a:pPr marL="342900" lvl="0" indent="-342900" algn="l" rtl="0">
              <a:spcBef>
                <a:spcPts val="360"/>
              </a:spcBef>
              <a:spcAft>
                <a:spcPts val="0"/>
              </a:spcAft>
              <a:buClr>
                <a:srgbClr val="000000"/>
              </a:buClr>
              <a:buSzPts val="1800"/>
              <a:buFont typeface="Noto Sans Symbols"/>
              <a:buChar char="❑"/>
            </a:pPr>
            <a:r>
              <a:rPr lang="en-ZA" sz="1800">
                <a:solidFill>
                  <a:srgbClr val="000000"/>
                </a:solidFill>
              </a:rPr>
              <a:t>ADM is a Category C municipality with the Executive Mayoral system in terms of Section 12 Notice of the Municipal Structures Act no 117 of  1996.</a:t>
            </a:r>
            <a:endParaRPr sz="1800">
              <a:solidFill>
                <a:srgbClr val="000000"/>
              </a:solidFill>
            </a:endParaRPr>
          </a:p>
          <a:p>
            <a:pPr marL="342900" lvl="0" indent="-342900" algn="l" rtl="0">
              <a:spcBef>
                <a:spcPts val="360"/>
              </a:spcBef>
              <a:spcAft>
                <a:spcPts val="0"/>
              </a:spcAft>
              <a:buClr>
                <a:srgbClr val="000000"/>
              </a:buClr>
              <a:buSzPts val="1800"/>
              <a:buFont typeface="Noto Sans Symbols"/>
              <a:buChar char="❑"/>
            </a:pPr>
            <a:r>
              <a:rPr lang="en-ZA" sz="1800">
                <a:solidFill>
                  <a:srgbClr val="000000"/>
                </a:solidFill>
              </a:rPr>
              <a:t>Since the inauguration of ADM Council in August </a:t>
            </a:r>
            <a:r>
              <a:rPr lang="en-ZA" sz="1800"/>
              <a:t>2022</a:t>
            </a:r>
            <a:r>
              <a:rPr lang="en-ZA" sz="1800">
                <a:solidFill>
                  <a:srgbClr val="000000"/>
                </a:solidFill>
              </a:rPr>
              <a:t>, a number of Council committees were established to facilitate for effective performance of its powers and functions, including efficient delivery of services to the Communities. </a:t>
            </a:r>
            <a:endParaRPr/>
          </a:p>
          <a:p>
            <a:pPr marL="342900" lvl="0" indent="-342900" algn="l" rtl="0">
              <a:spcBef>
                <a:spcPts val="360"/>
              </a:spcBef>
              <a:spcAft>
                <a:spcPts val="0"/>
              </a:spcAft>
              <a:buClr>
                <a:srgbClr val="000000"/>
              </a:buClr>
              <a:buSzPts val="1800"/>
              <a:buFont typeface="Noto Sans Symbols"/>
              <a:buChar char="❑"/>
            </a:pPr>
            <a:r>
              <a:rPr lang="en-ZA" sz="1800">
                <a:solidFill>
                  <a:srgbClr val="000000"/>
                </a:solidFill>
              </a:rPr>
              <a:t>The Committees are categorized as:</a:t>
            </a:r>
            <a:endParaRPr sz="1800">
              <a:solidFill>
                <a:srgbClr val="000000"/>
              </a:solidFill>
            </a:endParaRPr>
          </a:p>
          <a:p>
            <a:pPr marL="0" lvl="0" indent="0" algn="l" rtl="0">
              <a:spcBef>
                <a:spcPts val="360"/>
              </a:spcBef>
              <a:spcAft>
                <a:spcPts val="0"/>
              </a:spcAft>
              <a:buClr>
                <a:srgbClr val="000000"/>
              </a:buClr>
              <a:buSzPts val="1800"/>
              <a:buFont typeface="Arial"/>
              <a:buNone/>
            </a:pPr>
            <a:r>
              <a:rPr lang="en-ZA" sz="1800">
                <a:solidFill>
                  <a:srgbClr val="000000"/>
                </a:solidFill>
              </a:rPr>
              <a:t>	- Section 79 Committees which report to the Council and ,</a:t>
            </a:r>
            <a:endParaRPr/>
          </a:p>
          <a:p>
            <a:pPr marL="0" lvl="0" indent="0" algn="l" rtl="0">
              <a:spcBef>
                <a:spcPts val="360"/>
              </a:spcBef>
              <a:spcAft>
                <a:spcPts val="0"/>
              </a:spcAft>
              <a:buClr>
                <a:srgbClr val="000000"/>
              </a:buClr>
              <a:buSzPts val="1800"/>
              <a:buFont typeface="Arial"/>
              <a:buNone/>
            </a:pPr>
            <a:r>
              <a:rPr lang="en-ZA" sz="1800">
                <a:solidFill>
                  <a:srgbClr val="000000"/>
                </a:solidFill>
              </a:rPr>
              <a:t>	- Section 80 Committees which assist the Executive Mayor in the</a:t>
            </a:r>
            <a:endParaRPr/>
          </a:p>
          <a:p>
            <a:pPr marL="0" lvl="0" indent="0" algn="l" rtl="0">
              <a:spcBef>
                <a:spcPts val="360"/>
              </a:spcBef>
              <a:spcAft>
                <a:spcPts val="0"/>
              </a:spcAft>
              <a:buClr>
                <a:srgbClr val="000000"/>
              </a:buClr>
              <a:buSzPts val="1800"/>
              <a:buFont typeface="Arial"/>
              <a:buNone/>
            </a:pPr>
            <a:r>
              <a:rPr lang="en-ZA" sz="1800">
                <a:solidFill>
                  <a:srgbClr val="000000"/>
                </a:solidFill>
              </a:rPr>
              <a:t>      performance of his functions.</a:t>
            </a:r>
            <a:endParaRPr/>
          </a:p>
          <a:p>
            <a:pPr marL="342900" lvl="0" indent="-342900" algn="l" rtl="0">
              <a:spcBef>
                <a:spcPts val="360"/>
              </a:spcBef>
              <a:spcAft>
                <a:spcPts val="0"/>
              </a:spcAft>
              <a:buClr>
                <a:srgbClr val="000000"/>
              </a:buClr>
              <a:buSzPts val="1800"/>
              <a:buFont typeface="Noto Sans Symbols"/>
              <a:buChar char="❑"/>
            </a:pPr>
            <a:r>
              <a:rPr lang="en-ZA" sz="1800">
                <a:solidFill>
                  <a:srgbClr val="000000"/>
                </a:solidFill>
              </a:rPr>
              <a:t>The Committees are aligned to the Local Government Key Performance Areas and have clear terms of reference as outlined in the approved delegations framework of Council.</a:t>
            </a:r>
            <a:endParaRPr sz="1800">
              <a:solidFill>
                <a:srgbClr val="000000"/>
              </a:solidFill>
            </a:endParaRPr>
          </a:p>
          <a:p>
            <a:pPr marL="342900" lvl="0" indent="-342900" algn="l" rtl="0">
              <a:spcBef>
                <a:spcPts val="360"/>
              </a:spcBef>
              <a:spcAft>
                <a:spcPts val="0"/>
              </a:spcAft>
              <a:buClr>
                <a:srgbClr val="000000"/>
              </a:buClr>
              <a:buSzPts val="1800"/>
              <a:buFont typeface="Noto Sans Symbols"/>
              <a:buChar char="❑"/>
            </a:pPr>
            <a:r>
              <a:rPr lang="en-ZA" sz="1800">
                <a:solidFill>
                  <a:srgbClr val="000000"/>
                </a:solidFill>
              </a:rPr>
              <a:t>The Committees receive and deal with reports from the Administration, on progress and challenges in the implementation of Institutional Programs</a:t>
            </a:r>
            <a:endParaRPr/>
          </a:p>
          <a:p>
            <a:pPr marL="342900" lvl="0" indent="-165100" algn="l" rtl="0">
              <a:spcBef>
                <a:spcPts val="560"/>
              </a:spcBef>
              <a:spcAft>
                <a:spcPts val="0"/>
              </a:spcAft>
              <a:buClr>
                <a:schemeClr val="dk1"/>
              </a:buClr>
              <a:buSzPts val="2800"/>
              <a:buFont typeface="Arial"/>
              <a:buNone/>
            </a:pPr>
            <a:endParaRPr sz="280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a:spLocks noGrp="1"/>
          </p:cNvSpPr>
          <p:nvPr>
            <p:ph type="title"/>
          </p:nvPr>
        </p:nvSpPr>
        <p:spPr>
          <a:xfrm>
            <a:off x="251520" y="116632"/>
            <a:ext cx="8424936" cy="648072"/>
          </a:xfrm>
          <a:prstGeom prst="rect">
            <a:avLst/>
          </a:prstGeom>
          <a:solidFill>
            <a:srgbClr val="FFC000"/>
          </a:solid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ZA" sz="2000">
                <a:solidFill>
                  <a:srgbClr val="000000"/>
                </a:solidFill>
              </a:rPr>
              <a:t/>
            </a:r>
            <a:br>
              <a:rPr lang="en-ZA" sz="2000">
                <a:solidFill>
                  <a:srgbClr val="000000"/>
                </a:solidFill>
              </a:rPr>
            </a:br>
            <a:r>
              <a:rPr lang="en-ZA" sz="2000">
                <a:solidFill>
                  <a:srgbClr val="000000"/>
                </a:solidFill>
              </a:rPr>
              <a:t/>
            </a:r>
            <a:br>
              <a:rPr lang="en-ZA" sz="2000">
                <a:solidFill>
                  <a:srgbClr val="000000"/>
                </a:solidFill>
              </a:rPr>
            </a:br>
            <a:r>
              <a:rPr lang="en-ZA" sz="2000">
                <a:solidFill>
                  <a:srgbClr val="000000"/>
                </a:solidFill>
              </a:rPr>
              <a:t>1. </a:t>
            </a:r>
            <a:r>
              <a:rPr lang="en-ZA" sz="2000" b="1">
                <a:solidFill>
                  <a:srgbClr val="000000"/>
                </a:solidFill>
              </a:rPr>
              <a:t>ADM ESTABLISHMENT AND FUNCTIONALITY OF ALL COMMITTEES OF COUNCIL.</a:t>
            </a:r>
            <a:br>
              <a:rPr lang="en-ZA" sz="2000" b="1">
                <a:solidFill>
                  <a:srgbClr val="000000"/>
                </a:solidFill>
              </a:rPr>
            </a:br>
            <a:endParaRPr/>
          </a:p>
        </p:txBody>
      </p:sp>
      <p:sp>
        <p:nvSpPr>
          <p:cNvPr id="107" name="Google Shape;107;p4"/>
          <p:cNvSpPr txBox="1">
            <a:spLocks noGrp="1"/>
          </p:cNvSpPr>
          <p:nvPr>
            <p:ph type="body" idx="1"/>
          </p:nvPr>
        </p:nvSpPr>
        <p:spPr>
          <a:xfrm>
            <a:off x="251520" y="764704"/>
            <a:ext cx="8424936" cy="5112568"/>
          </a:xfrm>
          <a:prstGeom prst="rect">
            <a:avLst/>
          </a:prstGeom>
          <a:noFill/>
          <a:ln>
            <a:noFill/>
          </a:ln>
        </p:spPr>
        <p:txBody>
          <a:bodyPr spcFirstLastPara="1" wrap="square" lIns="91425" tIns="45700" rIns="91425" bIns="45700" anchor="t" anchorCtr="0">
            <a:noAutofit/>
          </a:bodyPr>
          <a:lstStyle/>
          <a:p>
            <a:pPr marL="342900" lvl="0" indent="-215900" algn="l" rtl="0">
              <a:spcBef>
                <a:spcPts val="0"/>
              </a:spcBef>
              <a:spcAft>
                <a:spcPts val="0"/>
              </a:spcAft>
              <a:buClr>
                <a:schemeClr val="dk1"/>
              </a:buClr>
              <a:buSzPts val="2000"/>
              <a:buFont typeface="Noto Sans Symbols"/>
              <a:buNone/>
            </a:pPr>
            <a:endParaRPr sz="2000">
              <a:solidFill>
                <a:srgbClr val="000000"/>
              </a:solidFill>
            </a:endParaRPr>
          </a:p>
          <a:p>
            <a:pPr marL="342900" lvl="0" indent="-342900" algn="l" rtl="0">
              <a:spcBef>
                <a:spcPts val="400"/>
              </a:spcBef>
              <a:spcAft>
                <a:spcPts val="0"/>
              </a:spcAft>
              <a:buClr>
                <a:srgbClr val="000000"/>
              </a:buClr>
              <a:buSzPts val="2000"/>
              <a:buFont typeface="Noto Sans Symbols"/>
              <a:buChar char="❑"/>
            </a:pPr>
            <a:r>
              <a:rPr lang="en-ZA" sz="2000">
                <a:solidFill>
                  <a:srgbClr val="000000"/>
                </a:solidFill>
              </a:rPr>
              <a:t>The performance of Council structures is central to effective delivery of services and good governance.</a:t>
            </a:r>
            <a:endParaRPr/>
          </a:p>
          <a:p>
            <a:pPr marL="342900" lvl="0" indent="-215900" algn="l" rtl="0">
              <a:spcBef>
                <a:spcPts val="400"/>
              </a:spcBef>
              <a:spcAft>
                <a:spcPts val="0"/>
              </a:spcAft>
              <a:buClr>
                <a:schemeClr val="dk1"/>
              </a:buClr>
              <a:buSzPts val="2000"/>
              <a:buFont typeface="Noto Sans Symbols"/>
              <a:buNone/>
            </a:pPr>
            <a:endParaRPr sz="2000">
              <a:solidFill>
                <a:srgbClr val="000000"/>
              </a:solidFill>
            </a:endParaRPr>
          </a:p>
          <a:p>
            <a:pPr marL="342900" lvl="0" indent="-342900" algn="l" rtl="0">
              <a:spcBef>
                <a:spcPts val="400"/>
              </a:spcBef>
              <a:spcAft>
                <a:spcPts val="0"/>
              </a:spcAft>
              <a:buClr>
                <a:srgbClr val="000000"/>
              </a:buClr>
              <a:buSzPts val="2000"/>
              <a:buFont typeface="Noto Sans Symbols"/>
              <a:buChar char="❑"/>
            </a:pPr>
            <a:r>
              <a:rPr lang="en-ZA" sz="2000">
                <a:solidFill>
                  <a:srgbClr val="000000"/>
                </a:solidFill>
              </a:rPr>
              <a:t>Council has developed a system whereby quarterly reports on the functionality of council structures are presented to Council by the Speaker as part of the Speaker’s reports.</a:t>
            </a:r>
            <a:endParaRPr/>
          </a:p>
          <a:p>
            <a:pPr marL="342900" lvl="0" indent="-215900" algn="l" rtl="0">
              <a:spcBef>
                <a:spcPts val="400"/>
              </a:spcBef>
              <a:spcAft>
                <a:spcPts val="0"/>
              </a:spcAft>
              <a:buClr>
                <a:schemeClr val="dk1"/>
              </a:buClr>
              <a:buSzPts val="2000"/>
              <a:buFont typeface="Noto Sans Symbols"/>
              <a:buNone/>
            </a:pPr>
            <a:endParaRPr sz="2000">
              <a:solidFill>
                <a:srgbClr val="000000"/>
              </a:solidFill>
            </a:endParaRPr>
          </a:p>
          <a:p>
            <a:pPr marL="342900" lvl="0" indent="-342900" algn="l" rtl="0">
              <a:spcBef>
                <a:spcPts val="400"/>
              </a:spcBef>
              <a:spcAft>
                <a:spcPts val="0"/>
              </a:spcAft>
              <a:buClr>
                <a:srgbClr val="000000"/>
              </a:buClr>
              <a:buSzPts val="2000"/>
              <a:buFont typeface="Noto Sans Symbols"/>
              <a:buChar char="❑"/>
            </a:pPr>
            <a:r>
              <a:rPr lang="en-ZA" sz="2000">
                <a:solidFill>
                  <a:srgbClr val="000000"/>
                </a:solidFill>
              </a:rPr>
              <a:t>The assessment of functionality of council structures is intended to inform whether committees of council understand and perform their functions and to identify areas of improvement.</a:t>
            </a:r>
            <a:endParaRPr/>
          </a:p>
          <a:p>
            <a:pPr marL="342900" lvl="0" indent="-215900" algn="l" rtl="0">
              <a:spcBef>
                <a:spcPts val="400"/>
              </a:spcBef>
              <a:spcAft>
                <a:spcPts val="0"/>
              </a:spcAft>
              <a:buClr>
                <a:schemeClr val="dk1"/>
              </a:buClr>
              <a:buSzPts val="2000"/>
              <a:buFont typeface="Noto Sans Symbols"/>
              <a:buNone/>
            </a:pPr>
            <a:endParaRPr sz="2000">
              <a:solidFill>
                <a:srgbClr val="000000"/>
              </a:solidFill>
            </a:endParaRPr>
          </a:p>
          <a:p>
            <a:pPr marL="342900" lvl="0" indent="-342900" algn="l" rtl="0">
              <a:spcBef>
                <a:spcPts val="400"/>
              </a:spcBef>
              <a:spcAft>
                <a:spcPts val="0"/>
              </a:spcAft>
              <a:buClr>
                <a:srgbClr val="000000"/>
              </a:buClr>
              <a:buSzPts val="2000"/>
              <a:buFont typeface="Noto Sans Symbols"/>
              <a:buChar char="❑"/>
            </a:pPr>
            <a:r>
              <a:rPr lang="en-ZA" sz="2000">
                <a:solidFill>
                  <a:srgbClr val="000000"/>
                </a:solidFill>
              </a:rPr>
              <a:t>Reports submitted to Council as at the end of Quarter 4  ( June 2022) reflect that Council was able to hold all meetings as per the adopted institutional calendar.</a:t>
            </a:r>
            <a:endParaRPr/>
          </a:p>
          <a:p>
            <a:pPr marL="342900" lvl="0" indent="-139700" algn="l" rtl="0">
              <a:spcBef>
                <a:spcPts val="640"/>
              </a:spcBef>
              <a:spcAft>
                <a:spcPts val="0"/>
              </a:spcAft>
              <a:buClr>
                <a:schemeClr val="dk1"/>
              </a:buClr>
              <a:buSzPts val="3200"/>
              <a:buFont typeface="Arial"/>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5"/>
          <p:cNvSpPr txBox="1">
            <a:spLocks noGrp="1"/>
          </p:cNvSpPr>
          <p:nvPr>
            <p:ph type="title"/>
          </p:nvPr>
        </p:nvSpPr>
        <p:spPr>
          <a:xfrm>
            <a:off x="251520" y="0"/>
            <a:ext cx="8640960" cy="620688"/>
          </a:xfrm>
          <a:prstGeom prst="rect">
            <a:avLst/>
          </a:prstGeom>
          <a:solidFill>
            <a:srgbClr val="FFC000"/>
          </a:solid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ZA" sz="2000">
                <a:solidFill>
                  <a:srgbClr val="000000"/>
                </a:solidFill>
              </a:rPr>
              <a:t/>
            </a:r>
            <a:br>
              <a:rPr lang="en-ZA" sz="2000">
                <a:solidFill>
                  <a:srgbClr val="000000"/>
                </a:solidFill>
              </a:rPr>
            </a:br>
            <a:r>
              <a:rPr lang="en-ZA" sz="2000">
                <a:solidFill>
                  <a:srgbClr val="000000"/>
                </a:solidFill>
              </a:rPr>
              <a:t/>
            </a:r>
            <a:br>
              <a:rPr lang="en-ZA" sz="2000">
                <a:solidFill>
                  <a:srgbClr val="000000"/>
                </a:solidFill>
              </a:rPr>
            </a:br>
            <a:r>
              <a:rPr lang="en-ZA" sz="2000">
                <a:solidFill>
                  <a:srgbClr val="000000"/>
                </a:solidFill>
              </a:rPr>
              <a:t>1. </a:t>
            </a:r>
            <a:r>
              <a:rPr lang="en-ZA" sz="2000" b="1">
                <a:solidFill>
                  <a:srgbClr val="000000"/>
                </a:solidFill>
              </a:rPr>
              <a:t>ADM ESTABLISHMENT AND FUNCTIONALITY OF ALL COMMITTEES OF COUNCIL.</a:t>
            </a:r>
            <a:br>
              <a:rPr lang="en-ZA" sz="2000" b="1">
                <a:solidFill>
                  <a:srgbClr val="000000"/>
                </a:solidFill>
              </a:rPr>
            </a:br>
            <a:endParaRPr/>
          </a:p>
        </p:txBody>
      </p:sp>
      <p:sp>
        <p:nvSpPr>
          <p:cNvPr id="113" name="Google Shape;113;p5"/>
          <p:cNvSpPr txBox="1">
            <a:spLocks noGrp="1"/>
          </p:cNvSpPr>
          <p:nvPr>
            <p:ph type="body" idx="1"/>
          </p:nvPr>
        </p:nvSpPr>
        <p:spPr>
          <a:xfrm>
            <a:off x="251520" y="692696"/>
            <a:ext cx="8640960" cy="5256584"/>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0000"/>
              </a:buClr>
              <a:buSzPts val="2000"/>
              <a:buFont typeface="Noto Sans Symbols"/>
              <a:buChar char="❑"/>
            </a:pPr>
            <a:r>
              <a:rPr lang="en-ZA" sz="2000">
                <a:solidFill>
                  <a:srgbClr val="000000"/>
                </a:solidFill>
              </a:rPr>
              <a:t>However – it is worth mentioning that during the period between July 2022 and October 2022 structures of Council including Council meetings could not sit due to the strike action/go slow that took place in the municipality.</a:t>
            </a:r>
            <a:endParaRPr/>
          </a:p>
          <a:p>
            <a:pPr marL="342900" lvl="0" indent="-215900" algn="l" rtl="0">
              <a:spcBef>
                <a:spcPts val="400"/>
              </a:spcBef>
              <a:spcAft>
                <a:spcPts val="0"/>
              </a:spcAft>
              <a:buClr>
                <a:schemeClr val="dk1"/>
              </a:buClr>
              <a:buSzPts val="2000"/>
              <a:buFont typeface="Noto Sans Symbols"/>
              <a:buNone/>
            </a:pPr>
            <a:endParaRPr sz="2000">
              <a:solidFill>
                <a:srgbClr val="000000"/>
              </a:solidFill>
            </a:endParaRPr>
          </a:p>
          <a:p>
            <a:pPr marL="342900" lvl="0" indent="-342900" algn="l" rtl="0">
              <a:spcBef>
                <a:spcPts val="400"/>
              </a:spcBef>
              <a:spcAft>
                <a:spcPts val="0"/>
              </a:spcAft>
              <a:buClr>
                <a:srgbClr val="000000"/>
              </a:buClr>
              <a:buSzPts val="2000"/>
              <a:buFont typeface="Noto Sans Symbols"/>
              <a:buChar char="❑"/>
            </a:pPr>
            <a:r>
              <a:rPr lang="en-ZA" sz="2000">
                <a:solidFill>
                  <a:srgbClr val="000000"/>
                </a:solidFill>
              </a:rPr>
              <a:t>The industrial action of employees emanated from their grievance on salary increases for the year 2022/2023 which was not effected in July 2022.</a:t>
            </a:r>
            <a:endParaRPr/>
          </a:p>
          <a:p>
            <a:pPr marL="342900" lvl="0" indent="-342900" algn="l" rtl="0">
              <a:spcBef>
                <a:spcPts val="400"/>
              </a:spcBef>
              <a:spcAft>
                <a:spcPts val="0"/>
              </a:spcAft>
              <a:buClr>
                <a:srgbClr val="000000"/>
              </a:buClr>
              <a:buSzPts val="2000"/>
              <a:buFont typeface="Noto Sans Symbols"/>
              <a:buChar char="❑"/>
            </a:pPr>
            <a:r>
              <a:rPr lang="en-ZA" sz="2000">
                <a:solidFill>
                  <a:srgbClr val="000000"/>
                </a:solidFill>
              </a:rPr>
              <a:t>To maintain stability in the workplace ADM Troika went to negotiations with labour until the salary increases were eventually implemented in October 2022 salary run.</a:t>
            </a:r>
            <a:endParaRPr/>
          </a:p>
          <a:p>
            <a:pPr marL="0" lvl="0" indent="0" algn="l" rtl="0">
              <a:spcBef>
                <a:spcPts val="400"/>
              </a:spcBef>
              <a:spcAft>
                <a:spcPts val="0"/>
              </a:spcAft>
              <a:buClr>
                <a:schemeClr val="dk1"/>
              </a:buClr>
              <a:buSzPts val="2000"/>
              <a:buFont typeface="Arial"/>
              <a:buNone/>
            </a:pPr>
            <a:endParaRPr sz="2000">
              <a:solidFill>
                <a:srgbClr val="000000"/>
              </a:solidFill>
            </a:endParaRPr>
          </a:p>
          <a:p>
            <a:pPr marL="342900" lvl="0" indent="-342900" algn="l" rtl="0">
              <a:spcBef>
                <a:spcPts val="400"/>
              </a:spcBef>
              <a:spcAft>
                <a:spcPts val="0"/>
              </a:spcAft>
              <a:buClr>
                <a:srgbClr val="000000"/>
              </a:buClr>
              <a:buSzPts val="2000"/>
              <a:buFont typeface="Noto Sans Symbols"/>
              <a:buChar char="❑"/>
            </a:pPr>
            <a:r>
              <a:rPr lang="en-ZA" sz="2000">
                <a:solidFill>
                  <a:srgbClr val="000000"/>
                </a:solidFill>
              </a:rPr>
              <a:t>The non-sitting of Council meetings was as a result of a dispute submitted by a Councillor Sitole who took ADM to the High Court claiming that the Council meeting that sat on 11 August 2022, wherein the newly elected Troika was sworn in, was illegal.</a:t>
            </a:r>
            <a:endParaRPr/>
          </a:p>
          <a:p>
            <a:pPr marL="342900" lvl="0" indent="-139700" algn="l" rtl="0">
              <a:spcBef>
                <a:spcPts val="640"/>
              </a:spcBef>
              <a:spcAft>
                <a:spcPts val="0"/>
              </a:spcAft>
              <a:buClr>
                <a:schemeClr val="dk1"/>
              </a:buClr>
              <a:buSzPts val="3200"/>
              <a:buFont typeface="Arial"/>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a:spLocks noGrp="1"/>
          </p:cNvSpPr>
          <p:nvPr>
            <p:ph type="title"/>
          </p:nvPr>
        </p:nvSpPr>
        <p:spPr>
          <a:xfrm>
            <a:off x="395536" y="116632"/>
            <a:ext cx="8280920" cy="720080"/>
          </a:xfrm>
          <a:prstGeom prst="rect">
            <a:avLst/>
          </a:prstGeom>
          <a:solidFill>
            <a:srgbClr val="FFC000"/>
          </a:solid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ZA" sz="2000" b="1">
                <a:solidFill>
                  <a:srgbClr val="000000"/>
                </a:solidFill>
              </a:rPr>
              <a:t>2. INVESTIGATIONS BY MPAC AND IMPLEMENTATION OF ITS RECOMMENDATIONS BY COUNCIL</a:t>
            </a:r>
            <a:endParaRPr b="1"/>
          </a:p>
        </p:txBody>
      </p:sp>
      <p:sp>
        <p:nvSpPr>
          <p:cNvPr id="119" name="Google Shape;119;p6"/>
          <p:cNvSpPr txBox="1">
            <a:spLocks noGrp="1"/>
          </p:cNvSpPr>
          <p:nvPr>
            <p:ph type="body" idx="1"/>
          </p:nvPr>
        </p:nvSpPr>
        <p:spPr>
          <a:xfrm>
            <a:off x="395536" y="980728"/>
            <a:ext cx="8280920" cy="511527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0000"/>
              </a:buClr>
              <a:buSzPts val="2000"/>
              <a:buFont typeface="Noto Sans Symbols"/>
              <a:buChar char="❑"/>
            </a:pPr>
            <a:r>
              <a:rPr lang="en-ZA" sz="2000">
                <a:solidFill>
                  <a:srgbClr val="000000"/>
                </a:solidFill>
              </a:rPr>
              <a:t>ADM Municipal Accounts Committee is a Section 79 committee of Council and is chaired by Councillor</a:t>
            </a:r>
            <a:endParaRPr sz="2000">
              <a:solidFill>
                <a:srgbClr val="000000"/>
              </a:solidFill>
            </a:endParaRPr>
          </a:p>
          <a:p>
            <a:pPr marL="0" lvl="0" indent="0" algn="l" rtl="0">
              <a:spcBef>
                <a:spcPts val="400"/>
              </a:spcBef>
              <a:spcAft>
                <a:spcPts val="0"/>
              </a:spcAft>
              <a:buClr>
                <a:schemeClr val="dk1"/>
              </a:buClr>
              <a:buSzPts val="2000"/>
              <a:buFont typeface="Arial"/>
              <a:buNone/>
            </a:pPr>
            <a:endParaRPr sz="2000">
              <a:solidFill>
                <a:srgbClr val="000000"/>
              </a:solidFill>
            </a:endParaRPr>
          </a:p>
          <a:p>
            <a:pPr marL="342900" lvl="0" indent="-342900" algn="l" rtl="0">
              <a:spcBef>
                <a:spcPts val="400"/>
              </a:spcBef>
              <a:spcAft>
                <a:spcPts val="0"/>
              </a:spcAft>
              <a:buClr>
                <a:srgbClr val="000000"/>
              </a:buClr>
              <a:buSzPts val="2000"/>
              <a:buFont typeface="Noto Sans Symbols"/>
              <a:buChar char="❑"/>
            </a:pPr>
            <a:r>
              <a:rPr lang="en-ZA" sz="2000">
                <a:solidFill>
                  <a:srgbClr val="000000"/>
                </a:solidFill>
              </a:rPr>
              <a:t>Council adopted clear terms of reference within which MPAC operates, but critically is that its members do not form part of any other committees to enhance its objectivity in the performance if its responsibilities.</a:t>
            </a:r>
            <a:endParaRPr/>
          </a:p>
          <a:p>
            <a:pPr marL="342900" lvl="0" indent="-215900" algn="l" rtl="0">
              <a:spcBef>
                <a:spcPts val="400"/>
              </a:spcBef>
              <a:spcAft>
                <a:spcPts val="0"/>
              </a:spcAft>
              <a:buClr>
                <a:schemeClr val="dk1"/>
              </a:buClr>
              <a:buSzPts val="2000"/>
              <a:buFont typeface="Noto Sans Symbols"/>
              <a:buNone/>
            </a:pPr>
            <a:endParaRPr sz="2000">
              <a:solidFill>
                <a:srgbClr val="000000"/>
              </a:solidFill>
            </a:endParaRPr>
          </a:p>
          <a:p>
            <a:pPr marL="342900" lvl="0" indent="-342900" algn="l" rtl="0">
              <a:spcBef>
                <a:spcPts val="480"/>
              </a:spcBef>
              <a:spcAft>
                <a:spcPts val="0"/>
              </a:spcAft>
              <a:buClr>
                <a:srgbClr val="000000"/>
              </a:buClr>
              <a:buSzPts val="2000"/>
              <a:buFont typeface="Noto Sans Symbols"/>
              <a:buChar char="❑"/>
            </a:pPr>
            <a:r>
              <a:rPr lang="en-ZA" sz="2000">
                <a:solidFill>
                  <a:srgbClr val="000000"/>
                </a:solidFill>
              </a:rPr>
              <a:t>For the financial year ending 2021-2022 MPAC dealt with matters relating to investigations on unauthorized, irregular, fruitless and wasteful expenditure with recommendations submitted to Council for consideration – which on a number of occasions has had to be written off by Council due to instances of irrecoverability</a:t>
            </a:r>
            <a:r>
              <a:rPr lang="en-ZA" sz="2400">
                <a:solidFill>
                  <a:srgbClr val="000000"/>
                </a:solidFill>
              </a:rPr>
              <a:t>.</a:t>
            </a:r>
            <a:endParaRPr sz="240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7"/>
          <p:cNvSpPr txBox="1">
            <a:spLocks noGrp="1"/>
          </p:cNvSpPr>
          <p:nvPr>
            <p:ph type="title"/>
          </p:nvPr>
        </p:nvSpPr>
        <p:spPr>
          <a:xfrm>
            <a:off x="685800" y="188640"/>
            <a:ext cx="7772400" cy="846976"/>
          </a:xfrm>
          <a:prstGeom prst="rect">
            <a:avLst/>
          </a:prstGeom>
          <a:noFill/>
          <a:ln>
            <a:noFill/>
          </a:ln>
        </p:spPr>
        <p:txBody>
          <a:bodyPr spcFirstLastPara="1" wrap="square" lIns="91425" tIns="45700" rIns="91425" bIns="45700" anchor="ctr" anchorCtr="0">
            <a:noAutofit/>
          </a:bodyPr>
          <a:lstStyle/>
          <a:p>
            <a:pPr marL="342900" lvl="0" indent="-342900" algn="ctr" rtl="0">
              <a:spcBef>
                <a:spcPts val="0"/>
              </a:spcBef>
              <a:spcAft>
                <a:spcPts val="0"/>
              </a:spcAft>
              <a:buNone/>
            </a:pPr>
            <a:r>
              <a:rPr lang="en-ZA" sz="2000" b="1">
                <a:solidFill>
                  <a:srgbClr val="000000"/>
                </a:solidFill>
              </a:rPr>
              <a:t>3. Revenue collection - Trends </a:t>
            </a:r>
            <a:r>
              <a:rPr lang="en-ZA" sz="2000">
                <a:solidFill>
                  <a:srgbClr val="000000"/>
                </a:solidFill>
              </a:rPr>
              <a:t/>
            </a:r>
            <a:br>
              <a:rPr lang="en-ZA" sz="2000">
                <a:solidFill>
                  <a:srgbClr val="000000"/>
                </a:solidFill>
              </a:rPr>
            </a:br>
            <a:endParaRPr/>
          </a:p>
        </p:txBody>
      </p:sp>
      <p:graphicFrame>
        <p:nvGraphicFramePr>
          <p:cNvPr id="126" name="Google Shape;126;p7"/>
          <p:cNvGraphicFramePr/>
          <p:nvPr/>
        </p:nvGraphicFramePr>
        <p:xfrm>
          <a:off x="395536" y="661665"/>
          <a:ext cx="7920900" cy="1661125"/>
        </p:xfrm>
        <a:graphic>
          <a:graphicData uri="http://schemas.openxmlformats.org/drawingml/2006/table">
            <a:tbl>
              <a:tblPr>
                <a:noFill/>
                <a:tableStyleId>{78C34FD8-5240-4298-9041-2B49EB916D27}</a:tableStyleId>
              </a:tblPr>
              <a:tblGrid>
                <a:gridCol w="1806950">
                  <a:extLst>
                    <a:ext uri="{9D8B030D-6E8A-4147-A177-3AD203B41FA5}">
                      <a16:colId xmlns:a16="http://schemas.microsoft.com/office/drawing/2014/main" xmlns="" val="20000"/>
                    </a:ext>
                  </a:extLst>
                </a:gridCol>
                <a:gridCol w="1980225">
                  <a:extLst>
                    <a:ext uri="{9D8B030D-6E8A-4147-A177-3AD203B41FA5}">
                      <a16:colId xmlns:a16="http://schemas.microsoft.com/office/drawing/2014/main" xmlns="" val="20001"/>
                    </a:ext>
                  </a:extLst>
                </a:gridCol>
                <a:gridCol w="1980225">
                  <a:extLst>
                    <a:ext uri="{9D8B030D-6E8A-4147-A177-3AD203B41FA5}">
                      <a16:colId xmlns:a16="http://schemas.microsoft.com/office/drawing/2014/main" xmlns="" val="20002"/>
                    </a:ext>
                  </a:extLst>
                </a:gridCol>
                <a:gridCol w="2153500">
                  <a:extLst>
                    <a:ext uri="{9D8B030D-6E8A-4147-A177-3AD203B41FA5}">
                      <a16:colId xmlns:a16="http://schemas.microsoft.com/office/drawing/2014/main" xmlns="" val="20003"/>
                    </a:ext>
                  </a:extLst>
                </a:gridCol>
              </a:tblGrid>
              <a:tr h="182875">
                <a:tc>
                  <a:txBody>
                    <a:bodyPr/>
                    <a:lstStyle/>
                    <a:p>
                      <a:pPr marL="0" marR="0" lvl="0" indent="0" algn="l" rtl="0">
                        <a:spcBef>
                          <a:spcPts val="0"/>
                        </a:spcBef>
                        <a:spcAft>
                          <a:spcPts val="0"/>
                        </a:spcAft>
                        <a:buNone/>
                      </a:pPr>
                      <a:r>
                        <a:rPr lang="en-ZA" sz="1100" b="1" i="0" u="none" strike="noStrike" cap="none">
                          <a:solidFill>
                            <a:srgbClr val="000000"/>
                          </a:solidFill>
                          <a:latin typeface="Calibri"/>
                          <a:ea typeface="Calibri"/>
                          <a:cs typeface="Calibri"/>
                          <a:sym typeface="Calibri"/>
                        </a:rPr>
                        <a:t>Year </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ZA" sz="1100" b="1" i="0" u="none" strike="noStrike" cap="none">
                          <a:solidFill>
                            <a:srgbClr val="000000"/>
                          </a:solidFill>
                          <a:latin typeface="Calibri"/>
                          <a:ea typeface="Calibri"/>
                          <a:cs typeface="Calibri"/>
                          <a:sym typeface="Calibri"/>
                        </a:rPr>
                        <a:t> Billing </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ZA" sz="1100" b="1" i="0" u="none" strike="noStrike" cap="none">
                          <a:solidFill>
                            <a:srgbClr val="000000"/>
                          </a:solidFill>
                          <a:latin typeface="Calibri"/>
                          <a:ea typeface="Calibri"/>
                          <a:cs typeface="Calibri"/>
                          <a:sym typeface="Calibri"/>
                        </a:rPr>
                        <a:t> Collection </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ZA" sz="1100" b="1" i="0" u="none" strike="noStrike" cap="none">
                          <a:solidFill>
                            <a:srgbClr val="000000"/>
                          </a:solidFill>
                          <a:latin typeface="Calibri"/>
                          <a:ea typeface="Calibri"/>
                          <a:cs typeface="Calibri"/>
                          <a:sym typeface="Calibri"/>
                        </a:rPr>
                        <a:t>Collection Rate</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xmlns="" val="10000"/>
                  </a:ext>
                </a:extLst>
              </a:tr>
              <a:tr h="182875">
                <a:tc>
                  <a:txBody>
                    <a:bodyPr/>
                    <a:lstStyle/>
                    <a:p>
                      <a:pPr marL="0" marR="0" lvl="0" indent="0" algn="l" rtl="0">
                        <a:spcBef>
                          <a:spcPts val="0"/>
                        </a:spcBef>
                        <a:spcAft>
                          <a:spcPts val="0"/>
                        </a:spcAft>
                        <a:buNone/>
                      </a:pPr>
                      <a:r>
                        <a:rPr lang="en-ZA" sz="1100" b="0" i="0" u="none" strike="noStrike" cap="none">
                          <a:solidFill>
                            <a:srgbClr val="000000"/>
                          </a:solidFill>
                          <a:latin typeface="Calibri"/>
                          <a:ea typeface="Calibri"/>
                          <a:cs typeface="Calibri"/>
                          <a:sym typeface="Calibri"/>
                        </a:rPr>
                        <a:t>2022/23</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ZA" sz="1100" b="0" i="0" u="none" strike="noStrike" cap="none">
                          <a:solidFill>
                            <a:srgbClr val="000000"/>
                          </a:solidFill>
                          <a:latin typeface="Calibri"/>
                          <a:ea typeface="Calibri"/>
                          <a:cs typeface="Calibri"/>
                          <a:sym typeface="Calibri"/>
                        </a:rPr>
                        <a:t>        193 751 144 </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ZA" sz="1100" b="0" i="0" u="none" strike="noStrike" cap="none">
                          <a:solidFill>
                            <a:srgbClr val="000000"/>
                          </a:solidFill>
                          <a:latin typeface="Calibri"/>
                          <a:ea typeface="Calibri"/>
                          <a:cs typeface="Calibri"/>
                          <a:sym typeface="Calibri"/>
                        </a:rPr>
                        <a:t>          53 104 234 </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en-ZA" sz="1100" b="0" i="0" u="none" strike="noStrike" cap="none">
                          <a:solidFill>
                            <a:srgbClr val="000000"/>
                          </a:solidFill>
                          <a:latin typeface="Calibri"/>
                          <a:ea typeface="Calibri"/>
                          <a:cs typeface="Calibri"/>
                          <a:sym typeface="Calibri"/>
                        </a:rPr>
                        <a:t>27%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xmlns="" val="10001"/>
                  </a:ext>
                </a:extLst>
              </a:tr>
              <a:tr h="182875">
                <a:tc>
                  <a:txBody>
                    <a:bodyPr/>
                    <a:lstStyle/>
                    <a:p>
                      <a:pPr marL="0" marR="0" lvl="0" indent="0" algn="l" rtl="0">
                        <a:spcBef>
                          <a:spcPts val="0"/>
                        </a:spcBef>
                        <a:spcAft>
                          <a:spcPts val="0"/>
                        </a:spcAft>
                        <a:buNone/>
                      </a:pPr>
                      <a:r>
                        <a:rPr lang="en-ZA" sz="1100" b="0" i="0" u="none" strike="noStrike" cap="none">
                          <a:solidFill>
                            <a:srgbClr val="000000"/>
                          </a:solidFill>
                          <a:latin typeface="Calibri"/>
                          <a:ea typeface="Calibri"/>
                          <a:cs typeface="Calibri"/>
                          <a:sym typeface="Calibri"/>
                        </a:rPr>
                        <a:t>2021/22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ZA" sz="1100" b="0" i="0" u="none" strike="noStrike" cap="none">
                          <a:solidFill>
                            <a:srgbClr val="000000"/>
                          </a:solidFill>
                          <a:latin typeface="Calibri"/>
                          <a:ea typeface="Calibri"/>
                          <a:cs typeface="Calibri"/>
                          <a:sym typeface="Calibri"/>
                        </a:rPr>
                        <a:t>        696 272 109 </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ZA" sz="1100" b="0" i="0" u="none" strike="noStrike" cap="none">
                          <a:solidFill>
                            <a:srgbClr val="000000"/>
                          </a:solidFill>
                          <a:latin typeface="Calibri"/>
                          <a:ea typeface="Calibri"/>
                          <a:cs typeface="Calibri"/>
                          <a:sym typeface="Calibri"/>
                        </a:rPr>
                        <a:t>        196 285 462 </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en-ZA" sz="1100" b="0" i="0" u="none" strike="noStrike" cap="none">
                          <a:solidFill>
                            <a:srgbClr val="000000"/>
                          </a:solidFill>
                          <a:latin typeface="Calibri"/>
                          <a:ea typeface="Calibri"/>
                          <a:cs typeface="Calibri"/>
                          <a:sym typeface="Calibri"/>
                        </a:rPr>
                        <a:t>28%</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xmlns="" val="10002"/>
                  </a:ext>
                </a:extLst>
              </a:tr>
              <a:tr h="190500">
                <a:tc>
                  <a:txBody>
                    <a:bodyPr/>
                    <a:lstStyle/>
                    <a:p>
                      <a:pPr marL="0" marR="0" lvl="0" indent="0" algn="l" rtl="0">
                        <a:spcBef>
                          <a:spcPts val="0"/>
                        </a:spcBef>
                        <a:spcAft>
                          <a:spcPts val="0"/>
                        </a:spcAft>
                        <a:buNone/>
                      </a:pPr>
                      <a:r>
                        <a:rPr lang="en-ZA" sz="1100" b="0" i="0" u="none" strike="noStrike" cap="none">
                          <a:solidFill>
                            <a:srgbClr val="000000"/>
                          </a:solidFill>
                          <a:latin typeface="Calibri"/>
                          <a:ea typeface="Calibri"/>
                          <a:cs typeface="Calibri"/>
                          <a:sym typeface="Calibri"/>
                        </a:rPr>
                        <a:t>2020/21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ZA" sz="1100" b="0" i="0" u="none" strike="noStrike" cap="none">
                          <a:solidFill>
                            <a:srgbClr val="000000"/>
                          </a:solidFill>
                          <a:latin typeface="Calibri"/>
                          <a:ea typeface="Calibri"/>
                          <a:cs typeface="Calibri"/>
                          <a:sym typeface="Calibri"/>
                        </a:rPr>
                        <a:t>        596 360 942 </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ZA" sz="1100" b="0" i="0" u="none" strike="noStrike" cap="none">
                          <a:solidFill>
                            <a:srgbClr val="000000"/>
                          </a:solidFill>
                          <a:latin typeface="Calibri"/>
                          <a:ea typeface="Calibri"/>
                          <a:cs typeface="Calibri"/>
                          <a:sym typeface="Calibri"/>
                        </a:rPr>
                        <a:t>        141 529 580 </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en-ZA" sz="1100" b="0" i="0" u="none" strike="noStrike" cap="none">
                          <a:solidFill>
                            <a:srgbClr val="000000"/>
                          </a:solidFill>
                          <a:latin typeface="Calibri"/>
                          <a:ea typeface="Calibri"/>
                          <a:cs typeface="Calibri"/>
                          <a:sym typeface="Calibri"/>
                        </a:rPr>
                        <a:t>24%</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xmlns="" val="10003"/>
                  </a:ext>
                </a:extLst>
              </a:tr>
              <a:tr h="190500">
                <a:tc>
                  <a:txBody>
                    <a:bodyPr/>
                    <a:lstStyle/>
                    <a:p>
                      <a:pPr marL="0" marR="0" lvl="0" indent="0" algn="l" rtl="0">
                        <a:spcBef>
                          <a:spcPts val="0"/>
                        </a:spcBef>
                        <a:spcAft>
                          <a:spcPts val="0"/>
                        </a:spcAft>
                        <a:buNone/>
                      </a:pPr>
                      <a:r>
                        <a:rPr lang="en-ZA" sz="1100" b="0" i="0" u="none" strike="noStrike" cap="none">
                          <a:solidFill>
                            <a:srgbClr val="000000"/>
                          </a:solidFill>
                          <a:latin typeface="Calibri"/>
                          <a:ea typeface="Calibri"/>
                          <a:cs typeface="Calibri"/>
                          <a:sym typeface="Calibri"/>
                        </a:rPr>
                        <a:t>2019/20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ZA" sz="1100" b="0" i="0" u="none" strike="noStrike" cap="none">
                          <a:solidFill>
                            <a:srgbClr val="000000"/>
                          </a:solidFill>
                          <a:latin typeface="Calibri"/>
                          <a:ea typeface="Calibri"/>
                          <a:cs typeface="Calibri"/>
                          <a:sym typeface="Calibri"/>
                        </a:rPr>
                        <a:t>        601 979 093 </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ZA" sz="1100" b="0" i="0" u="none" strike="noStrike" cap="none">
                          <a:solidFill>
                            <a:srgbClr val="000000"/>
                          </a:solidFill>
                          <a:latin typeface="Calibri"/>
                          <a:ea typeface="Calibri"/>
                          <a:cs typeface="Calibri"/>
                          <a:sym typeface="Calibri"/>
                        </a:rPr>
                        <a:t>        132 650 793 </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en-ZA" sz="1100" b="0" i="0" u="none" strike="noStrike" cap="none">
                          <a:solidFill>
                            <a:srgbClr val="000000"/>
                          </a:solidFill>
                          <a:latin typeface="Calibri"/>
                          <a:ea typeface="Calibri"/>
                          <a:cs typeface="Calibri"/>
                          <a:sym typeface="Calibri"/>
                        </a:rPr>
                        <a:t>22%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xmlns="" val="10004"/>
                  </a:ext>
                </a:extLst>
              </a:tr>
              <a:tr h="182875">
                <a:tc>
                  <a:txBody>
                    <a:bodyPr/>
                    <a:lstStyle/>
                    <a:p>
                      <a:pPr marL="0" marR="0" lvl="0" indent="0" algn="l" rtl="0">
                        <a:spcBef>
                          <a:spcPts val="0"/>
                        </a:spcBef>
                        <a:spcAft>
                          <a:spcPts val="0"/>
                        </a:spcAft>
                        <a:buNone/>
                      </a:pPr>
                      <a:r>
                        <a:rPr lang="en-ZA" sz="1100" b="0" i="0" u="none" strike="noStrike" cap="none">
                          <a:solidFill>
                            <a:srgbClr val="000000"/>
                          </a:solidFill>
                          <a:latin typeface="Calibri"/>
                          <a:ea typeface="Calibri"/>
                          <a:cs typeface="Calibri"/>
                          <a:sym typeface="Calibri"/>
                        </a:rPr>
                        <a:t>2018/19</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ZA" sz="1100" b="0" i="0" u="none" strike="noStrike" cap="none">
                          <a:solidFill>
                            <a:srgbClr val="000000"/>
                          </a:solidFill>
                          <a:latin typeface="Calibri"/>
                          <a:ea typeface="Calibri"/>
                          <a:cs typeface="Calibri"/>
                          <a:sym typeface="Calibri"/>
                        </a:rPr>
                        <a:t>        391 699 278 </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ZA" sz="1100" b="0" i="0" u="none" strike="noStrike" cap="none">
                          <a:solidFill>
                            <a:srgbClr val="000000"/>
                          </a:solidFill>
                          <a:latin typeface="Calibri"/>
                          <a:ea typeface="Calibri"/>
                          <a:cs typeface="Calibri"/>
                          <a:sym typeface="Calibri"/>
                        </a:rPr>
                        <a:t>        149 371 606 </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en-ZA" sz="1100" b="0" i="0" u="none" strike="noStrike" cap="none">
                          <a:solidFill>
                            <a:srgbClr val="000000"/>
                          </a:solidFill>
                          <a:latin typeface="Calibri"/>
                          <a:ea typeface="Calibri"/>
                          <a:cs typeface="Calibri"/>
                          <a:sym typeface="Calibri"/>
                        </a:rPr>
                        <a:t>38%</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xmlns="" val="10005"/>
                  </a:ext>
                </a:extLst>
              </a:tr>
              <a:tr h="182875">
                <a:tc>
                  <a:txBody>
                    <a:bodyPr/>
                    <a:lstStyle/>
                    <a:p>
                      <a:pPr marL="0" marR="0" lvl="0" indent="0" algn="l" rtl="0">
                        <a:spcBef>
                          <a:spcPts val="0"/>
                        </a:spcBef>
                        <a:spcAft>
                          <a:spcPts val="0"/>
                        </a:spcAft>
                        <a:buNone/>
                      </a:pPr>
                      <a:r>
                        <a:rPr lang="en-ZA" sz="1100" b="0" i="0" u="none" strike="noStrike" cap="none">
                          <a:solidFill>
                            <a:srgbClr val="000000"/>
                          </a:solidFill>
                          <a:latin typeface="Calibri"/>
                          <a:ea typeface="Calibri"/>
                          <a:cs typeface="Calibri"/>
                          <a:sym typeface="Calibri"/>
                        </a:rPr>
                        <a:t>2017/18</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ZA" sz="1100" b="0" i="0" u="none" strike="noStrike" cap="none">
                          <a:solidFill>
                            <a:srgbClr val="000000"/>
                          </a:solidFill>
                          <a:latin typeface="Calibri"/>
                          <a:ea typeface="Calibri"/>
                          <a:cs typeface="Calibri"/>
                          <a:sym typeface="Calibri"/>
                        </a:rPr>
                        <a:t>        303 156 735 </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ZA" sz="1100" b="0" i="0" u="none" strike="noStrike" cap="none">
                          <a:solidFill>
                            <a:srgbClr val="000000"/>
                          </a:solidFill>
                          <a:latin typeface="Calibri"/>
                          <a:ea typeface="Calibri"/>
                          <a:cs typeface="Calibri"/>
                          <a:sym typeface="Calibri"/>
                        </a:rPr>
                        <a:t>        129 710 592 </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en-ZA" sz="1100" b="0" i="0" u="none" strike="noStrike" cap="none">
                          <a:solidFill>
                            <a:srgbClr val="000000"/>
                          </a:solidFill>
                          <a:latin typeface="Calibri"/>
                          <a:ea typeface="Calibri"/>
                          <a:cs typeface="Calibri"/>
                          <a:sym typeface="Calibri"/>
                        </a:rPr>
                        <a:t>43%</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xmlns="" val="10006"/>
                  </a:ext>
                </a:extLst>
              </a:tr>
              <a:tr h="182875">
                <a:tc>
                  <a:txBody>
                    <a:bodyPr/>
                    <a:lstStyle/>
                    <a:p>
                      <a:pPr marL="0" marR="0" lvl="0" indent="0" algn="l" rtl="0">
                        <a:spcBef>
                          <a:spcPts val="0"/>
                        </a:spcBef>
                        <a:spcAft>
                          <a:spcPts val="0"/>
                        </a:spcAft>
                        <a:buNone/>
                      </a:pPr>
                      <a:r>
                        <a:rPr lang="en-ZA" sz="1100" b="0" i="0" u="none" strike="noStrike" cap="none">
                          <a:solidFill>
                            <a:srgbClr val="000000"/>
                          </a:solidFill>
                          <a:latin typeface="Calibri"/>
                          <a:ea typeface="Calibri"/>
                          <a:cs typeface="Calibri"/>
                          <a:sym typeface="Calibri"/>
                        </a:rPr>
                        <a:t>2016/17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ZA" sz="1100" b="0" i="0" u="none" strike="noStrike" cap="none">
                          <a:solidFill>
                            <a:srgbClr val="000000"/>
                          </a:solidFill>
                          <a:latin typeface="Calibri"/>
                          <a:ea typeface="Calibri"/>
                          <a:cs typeface="Calibri"/>
                          <a:sym typeface="Calibri"/>
                        </a:rPr>
                        <a:t>        322 105 500 </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ZA" sz="1100" b="0" i="0" u="none" strike="noStrike" cap="none">
                          <a:solidFill>
                            <a:srgbClr val="000000"/>
                          </a:solidFill>
                          <a:latin typeface="Calibri"/>
                          <a:ea typeface="Calibri"/>
                          <a:cs typeface="Calibri"/>
                          <a:sym typeface="Calibri"/>
                        </a:rPr>
                        <a:t>        161 331 680 </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en-ZA" sz="1100" b="0" i="0" u="none" strike="noStrike" cap="none">
                          <a:solidFill>
                            <a:srgbClr val="000000"/>
                          </a:solidFill>
                          <a:latin typeface="Calibri"/>
                          <a:ea typeface="Calibri"/>
                          <a:cs typeface="Calibri"/>
                          <a:sym typeface="Calibri"/>
                        </a:rPr>
                        <a:t>50%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xmlns="" val="10007"/>
                  </a:ext>
                </a:extLst>
              </a:tr>
              <a:tr h="182875">
                <a:tc>
                  <a:txBody>
                    <a:bodyPr/>
                    <a:lstStyle/>
                    <a:p>
                      <a:pPr marL="0" marR="0" lvl="0" indent="0" algn="l" rtl="0">
                        <a:spcBef>
                          <a:spcPts val="0"/>
                        </a:spcBef>
                        <a:spcAft>
                          <a:spcPts val="0"/>
                        </a:spcAft>
                        <a:buNone/>
                      </a:pPr>
                      <a:r>
                        <a:rPr lang="en-ZA" sz="1100" b="0" i="0" u="none" strike="noStrike" cap="none">
                          <a:solidFill>
                            <a:srgbClr val="000000"/>
                          </a:solidFill>
                          <a:latin typeface="Calibri"/>
                          <a:ea typeface="Calibri"/>
                          <a:cs typeface="Calibri"/>
                          <a:sym typeface="Calibri"/>
                        </a:rPr>
                        <a:t>2015/16</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ZA" sz="1100" b="0" i="0" u="none" strike="noStrike" cap="none">
                          <a:solidFill>
                            <a:srgbClr val="000000"/>
                          </a:solidFill>
                          <a:latin typeface="Calibri"/>
                          <a:ea typeface="Calibri"/>
                          <a:cs typeface="Calibri"/>
                          <a:sym typeface="Calibri"/>
                        </a:rPr>
                        <a:t>        325 005 339 </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ZA" sz="1100" b="0" i="0" u="none" strike="noStrike" cap="none">
                          <a:solidFill>
                            <a:srgbClr val="000000"/>
                          </a:solidFill>
                          <a:latin typeface="Calibri"/>
                          <a:ea typeface="Calibri"/>
                          <a:cs typeface="Calibri"/>
                          <a:sym typeface="Calibri"/>
                        </a:rPr>
                        <a:t>        155 853 040 </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en-ZA" sz="1100" b="0" i="0" u="none" strike="noStrike" cap="none">
                          <a:solidFill>
                            <a:srgbClr val="000000"/>
                          </a:solidFill>
                          <a:latin typeface="Calibri"/>
                          <a:ea typeface="Calibri"/>
                          <a:cs typeface="Calibri"/>
                          <a:sym typeface="Calibri"/>
                        </a:rPr>
                        <a:t>48%</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xmlns="" val="10008"/>
                  </a:ext>
                </a:extLst>
              </a:tr>
            </a:tbl>
          </a:graphicData>
        </a:graphic>
      </p:graphicFrame>
      <p:graphicFrame>
        <p:nvGraphicFramePr>
          <p:cNvPr id="127" name="Google Shape;127;p7"/>
          <p:cNvGraphicFramePr/>
          <p:nvPr/>
        </p:nvGraphicFramePr>
        <p:xfrm>
          <a:off x="0" y="2564904"/>
          <a:ext cx="4572000" cy="33843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8" name="Google Shape;128;p7"/>
          <p:cNvGraphicFramePr/>
          <p:nvPr/>
        </p:nvGraphicFramePr>
        <p:xfrm>
          <a:off x="4388140" y="2564904"/>
          <a:ext cx="4572000" cy="338437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8"/>
          <p:cNvSpPr txBox="1">
            <a:spLocks noGrp="1"/>
          </p:cNvSpPr>
          <p:nvPr>
            <p:ph type="title"/>
          </p:nvPr>
        </p:nvSpPr>
        <p:spPr>
          <a:xfrm>
            <a:off x="685800" y="188640"/>
            <a:ext cx="7772400" cy="846976"/>
          </a:xfrm>
          <a:prstGeom prst="rect">
            <a:avLst/>
          </a:prstGeom>
          <a:noFill/>
          <a:ln>
            <a:noFill/>
          </a:ln>
        </p:spPr>
        <p:txBody>
          <a:bodyPr spcFirstLastPara="1" wrap="square" lIns="91425" tIns="45700" rIns="91425" bIns="45700" anchor="ctr" anchorCtr="0">
            <a:noAutofit/>
          </a:bodyPr>
          <a:lstStyle/>
          <a:p>
            <a:pPr marL="342900" lvl="0" indent="-342900" algn="ctr" rtl="0">
              <a:spcBef>
                <a:spcPts val="0"/>
              </a:spcBef>
              <a:spcAft>
                <a:spcPts val="0"/>
              </a:spcAft>
              <a:buNone/>
            </a:pPr>
            <a:r>
              <a:rPr lang="en-ZA" sz="2000" b="1">
                <a:solidFill>
                  <a:srgbClr val="000000"/>
                </a:solidFill>
              </a:rPr>
              <a:t>3. Revenue collection – Current year 2022/2023 </a:t>
            </a:r>
            <a:r>
              <a:rPr lang="en-ZA" sz="2000">
                <a:solidFill>
                  <a:srgbClr val="000000"/>
                </a:solidFill>
              </a:rPr>
              <a:t/>
            </a:r>
            <a:br>
              <a:rPr lang="en-ZA" sz="2000">
                <a:solidFill>
                  <a:srgbClr val="000000"/>
                </a:solidFill>
              </a:rPr>
            </a:br>
            <a:endParaRPr/>
          </a:p>
        </p:txBody>
      </p:sp>
      <p:graphicFrame>
        <p:nvGraphicFramePr>
          <p:cNvPr id="135" name="Google Shape;135;p8"/>
          <p:cNvGraphicFramePr/>
          <p:nvPr/>
        </p:nvGraphicFramePr>
        <p:xfrm>
          <a:off x="323528" y="692696"/>
          <a:ext cx="8134675" cy="1872250"/>
        </p:xfrm>
        <a:graphic>
          <a:graphicData uri="http://schemas.openxmlformats.org/drawingml/2006/table">
            <a:tbl>
              <a:tblPr>
                <a:noFill/>
                <a:tableStyleId>{78C34FD8-5240-4298-9041-2B49EB916D27}</a:tableStyleId>
              </a:tblPr>
              <a:tblGrid>
                <a:gridCol w="2177475">
                  <a:extLst>
                    <a:ext uri="{9D8B030D-6E8A-4147-A177-3AD203B41FA5}">
                      <a16:colId xmlns:a16="http://schemas.microsoft.com/office/drawing/2014/main" xmlns="" val="20000"/>
                    </a:ext>
                  </a:extLst>
                </a:gridCol>
                <a:gridCol w="1992575">
                  <a:extLst>
                    <a:ext uri="{9D8B030D-6E8A-4147-A177-3AD203B41FA5}">
                      <a16:colId xmlns:a16="http://schemas.microsoft.com/office/drawing/2014/main" xmlns="" val="20001"/>
                    </a:ext>
                  </a:extLst>
                </a:gridCol>
                <a:gridCol w="2321250">
                  <a:extLst>
                    <a:ext uri="{9D8B030D-6E8A-4147-A177-3AD203B41FA5}">
                      <a16:colId xmlns:a16="http://schemas.microsoft.com/office/drawing/2014/main" xmlns="" val="20002"/>
                    </a:ext>
                  </a:extLst>
                </a:gridCol>
                <a:gridCol w="1643375">
                  <a:extLst>
                    <a:ext uri="{9D8B030D-6E8A-4147-A177-3AD203B41FA5}">
                      <a16:colId xmlns:a16="http://schemas.microsoft.com/office/drawing/2014/main" xmlns="" val="20003"/>
                    </a:ext>
                  </a:extLst>
                </a:gridCol>
              </a:tblGrid>
              <a:tr h="236400">
                <a:tc gridSpan="3">
                  <a:txBody>
                    <a:bodyPr/>
                    <a:lstStyle/>
                    <a:p>
                      <a:pPr marL="0" marR="0" lvl="0" indent="0" algn="l" rtl="0">
                        <a:spcBef>
                          <a:spcPts val="0"/>
                        </a:spcBef>
                        <a:spcAft>
                          <a:spcPts val="0"/>
                        </a:spcAft>
                        <a:buNone/>
                      </a:pPr>
                      <a:r>
                        <a:rPr lang="en-ZA" sz="1400" b="1" i="0" u="none" strike="noStrike" cap="none">
                          <a:solidFill>
                            <a:srgbClr val="000000"/>
                          </a:solidFill>
                          <a:latin typeface="Calibri"/>
                          <a:ea typeface="Calibri"/>
                          <a:cs typeface="Calibri"/>
                          <a:sym typeface="Calibri"/>
                        </a:rPr>
                        <a:t> Billing vs Collection July - October 2022 </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xmlns="" val="10000"/>
                  </a:ext>
                </a:extLst>
              </a:tr>
              <a:tr h="463325">
                <a:tc>
                  <a:txBody>
                    <a:bodyPr/>
                    <a:lstStyle/>
                    <a:p>
                      <a:pPr marL="0" marR="0" lvl="0" indent="0" algn="l" rtl="0">
                        <a:spcBef>
                          <a:spcPts val="0"/>
                        </a:spcBef>
                        <a:spcAft>
                          <a:spcPts val="0"/>
                        </a:spcAft>
                        <a:buNone/>
                      </a:pPr>
                      <a:r>
                        <a:rPr lang="en-ZA" sz="1400" b="1" i="0" u="none" strike="noStrike" cap="none">
                          <a:solidFill>
                            <a:srgbClr val="000000"/>
                          </a:solidFill>
                          <a:latin typeface="Calibri"/>
                          <a:ea typeface="Calibri"/>
                          <a:cs typeface="Calibri"/>
                          <a:sym typeface="Calibri"/>
                        </a:rPr>
                        <a:t> Month </a:t>
                      </a:r>
                      <a:endParaRPr/>
                    </a:p>
                  </a:txBody>
                  <a:tcPr marL="0" marR="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ZA" sz="1400" b="1" i="0" u="none" strike="noStrike" cap="none">
                          <a:solidFill>
                            <a:srgbClr val="000000"/>
                          </a:solidFill>
                          <a:latin typeface="Calibri"/>
                          <a:ea typeface="Calibri"/>
                          <a:cs typeface="Calibri"/>
                          <a:sym typeface="Calibri"/>
                        </a:rPr>
                        <a:t> Billing </a:t>
                      </a:r>
                      <a:endParaRPr/>
                    </a:p>
                  </a:txBody>
                  <a:tcPr marL="0" marR="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ZA" sz="1400" b="1" i="0" u="none" strike="noStrike" cap="none">
                          <a:solidFill>
                            <a:srgbClr val="000000"/>
                          </a:solidFill>
                          <a:latin typeface="Calibri"/>
                          <a:ea typeface="Calibri"/>
                          <a:cs typeface="Calibri"/>
                          <a:sym typeface="Calibri"/>
                        </a:rPr>
                        <a:t> Collection </a:t>
                      </a:r>
                      <a:endParaRPr/>
                    </a:p>
                  </a:txBody>
                  <a:tcPr marL="0" marR="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ZA" sz="1400" b="1" i="0" u="none" strike="noStrike" cap="none">
                          <a:solidFill>
                            <a:srgbClr val="000000"/>
                          </a:solidFill>
                          <a:latin typeface="Calibri"/>
                          <a:ea typeface="Calibri"/>
                          <a:cs typeface="Calibri"/>
                          <a:sym typeface="Calibri"/>
                        </a:rPr>
                        <a:t> % Collected </a:t>
                      </a:r>
                      <a:endParaRPr/>
                    </a:p>
                  </a:txBody>
                  <a:tcPr marL="0" marR="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xmlns="" val="10001"/>
                  </a:ext>
                </a:extLst>
              </a:tr>
              <a:tr h="236400">
                <a:tc>
                  <a:txBody>
                    <a:bodyPr/>
                    <a:lstStyle/>
                    <a:p>
                      <a:pPr marL="0" marR="0" lvl="0" indent="0" algn="r" rtl="0">
                        <a:spcBef>
                          <a:spcPts val="0"/>
                        </a:spcBef>
                        <a:spcAft>
                          <a:spcPts val="0"/>
                        </a:spcAft>
                        <a:buNone/>
                      </a:pPr>
                      <a:r>
                        <a:rPr lang="en-ZA" sz="1400" b="0" i="0" u="none" strike="noStrike" cap="none">
                          <a:solidFill>
                            <a:srgbClr val="000000"/>
                          </a:solidFill>
                          <a:latin typeface="Calibri"/>
                          <a:ea typeface="Calibri"/>
                          <a:cs typeface="Calibri"/>
                          <a:sym typeface="Calibri"/>
                        </a:rPr>
                        <a:t>Jul-22</a:t>
                      </a:r>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en-ZA" sz="1400" b="0" i="0" u="none" strike="noStrike" cap="none">
                          <a:solidFill>
                            <a:srgbClr val="000000"/>
                          </a:solidFill>
                          <a:latin typeface="Arial"/>
                          <a:ea typeface="Arial"/>
                          <a:cs typeface="Arial"/>
                          <a:sym typeface="Arial"/>
                        </a:rPr>
                        <a:t>     25 056 454</a:t>
                      </a:r>
                      <a:endParaRPr/>
                    </a:p>
                  </a:txBody>
                  <a:tcPr marL="0"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en-ZA" sz="1400" b="0" i="0" u="none" strike="noStrike" cap="none">
                          <a:solidFill>
                            <a:srgbClr val="000000"/>
                          </a:solidFill>
                          <a:latin typeface="Arial"/>
                          <a:ea typeface="Arial"/>
                          <a:cs typeface="Arial"/>
                          <a:sym typeface="Arial"/>
                        </a:rPr>
                        <a:t>          16 852 093</a:t>
                      </a:r>
                      <a:endParaRPr/>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en-ZA" sz="1400" b="0" i="0" u="none" strike="noStrike" cap="none">
                          <a:solidFill>
                            <a:srgbClr val="000000"/>
                          </a:solidFill>
                          <a:latin typeface="Calibri"/>
                          <a:ea typeface="Calibri"/>
                          <a:cs typeface="Calibri"/>
                          <a:sym typeface="Calibri"/>
                        </a:rPr>
                        <a:t>67%</a:t>
                      </a:r>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xmlns="" val="10002"/>
                  </a:ext>
                </a:extLst>
              </a:tr>
              <a:tr h="236400">
                <a:tc>
                  <a:txBody>
                    <a:bodyPr/>
                    <a:lstStyle/>
                    <a:p>
                      <a:pPr marL="0" marR="0" lvl="0" indent="0" algn="r" rtl="0">
                        <a:spcBef>
                          <a:spcPts val="0"/>
                        </a:spcBef>
                        <a:spcAft>
                          <a:spcPts val="0"/>
                        </a:spcAft>
                        <a:buNone/>
                      </a:pPr>
                      <a:r>
                        <a:rPr lang="en-ZA" sz="1400" b="0" i="0" u="none" strike="noStrike" cap="none">
                          <a:solidFill>
                            <a:srgbClr val="000000"/>
                          </a:solidFill>
                          <a:latin typeface="Calibri"/>
                          <a:ea typeface="Calibri"/>
                          <a:cs typeface="Calibri"/>
                          <a:sym typeface="Calibri"/>
                        </a:rPr>
                        <a:t>Aug-22</a:t>
                      </a:r>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en-ZA" sz="1400" b="0" i="0" u="none" strike="noStrike" cap="none">
                          <a:solidFill>
                            <a:srgbClr val="000000"/>
                          </a:solidFill>
                          <a:latin typeface="Arial"/>
                          <a:ea typeface="Arial"/>
                          <a:cs typeface="Arial"/>
                          <a:sym typeface="Arial"/>
                        </a:rPr>
                        <a:t>     59 829 526</a:t>
                      </a:r>
                      <a:endParaRPr/>
                    </a:p>
                  </a:txBody>
                  <a:tcPr marL="0"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en-ZA" sz="1400" b="0" i="0" u="none" strike="noStrike" cap="none">
                          <a:solidFill>
                            <a:srgbClr val="000000"/>
                          </a:solidFill>
                          <a:latin typeface="Arial"/>
                          <a:ea typeface="Arial"/>
                          <a:cs typeface="Arial"/>
                          <a:sym typeface="Arial"/>
                        </a:rPr>
                        <a:t>          12 575 448</a:t>
                      </a:r>
                      <a:endParaRPr/>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en-ZA" sz="1400" b="0" i="0" u="none" strike="noStrike" cap="none">
                          <a:solidFill>
                            <a:srgbClr val="000000"/>
                          </a:solidFill>
                          <a:latin typeface="Calibri"/>
                          <a:ea typeface="Calibri"/>
                          <a:cs typeface="Calibri"/>
                          <a:sym typeface="Calibri"/>
                        </a:rPr>
                        <a:t>21%</a:t>
                      </a:r>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xmlns="" val="10003"/>
                  </a:ext>
                </a:extLst>
              </a:tr>
              <a:tr h="236400">
                <a:tc>
                  <a:txBody>
                    <a:bodyPr/>
                    <a:lstStyle/>
                    <a:p>
                      <a:pPr marL="0" marR="0" lvl="0" indent="0" algn="r" rtl="0">
                        <a:spcBef>
                          <a:spcPts val="0"/>
                        </a:spcBef>
                        <a:spcAft>
                          <a:spcPts val="0"/>
                        </a:spcAft>
                        <a:buNone/>
                      </a:pPr>
                      <a:r>
                        <a:rPr lang="en-ZA" sz="1400" b="0" i="0" u="none" strike="noStrike" cap="none">
                          <a:solidFill>
                            <a:srgbClr val="000000"/>
                          </a:solidFill>
                          <a:latin typeface="Calibri"/>
                          <a:ea typeface="Calibri"/>
                          <a:cs typeface="Calibri"/>
                          <a:sym typeface="Calibri"/>
                        </a:rPr>
                        <a:t>Sep-22</a:t>
                      </a:r>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en-ZA" sz="1400" b="0" i="0" u="none" strike="noStrike" cap="none">
                          <a:solidFill>
                            <a:srgbClr val="000000"/>
                          </a:solidFill>
                          <a:latin typeface="Arial"/>
                          <a:ea typeface="Arial"/>
                          <a:cs typeface="Arial"/>
                          <a:sym typeface="Arial"/>
                        </a:rPr>
                        <a:t>     59 340 003</a:t>
                      </a:r>
                      <a:endParaRPr/>
                    </a:p>
                  </a:txBody>
                  <a:tcPr marL="0"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en-ZA" sz="1400" b="0" i="0" u="none" strike="noStrike" cap="none">
                          <a:solidFill>
                            <a:srgbClr val="000000"/>
                          </a:solidFill>
                          <a:latin typeface="Arial"/>
                          <a:ea typeface="Arial"/>
                          <a:cs typeface="Arial"/>
                          <a:sym typeface="Arial"/>
                        </a:rPr>
                        <a:t>            9 085 855</a:t>
                      </a:r>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en-ZA" sz="1400" b="0" i="0" u="none" strike="noStrike" cap="none">
                          <a:solidFill>
                            <a:srgbClr val="000000"/>
                          </a:solidFill>
                          <a:latin typeface="Calibri"/>
                          <a:ea typeface="Calibri"/>
                          <a:cs typeface="Calibri"/>
                          <a:sym typeface="Calibri"/>
                        </a:rPr>
                        <a:t>15%</a:t>
                      </a:r>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xmlns="" val="10004"/>
                  </a:ext>
                </a:extLst>
              </a:tr>
              <a:tr h="236400">
                <a:tc>
                  <a:txBody>
                    <a:bodyPr/>
                    <a:lstStyle/>
                    <a:p>
                      <a:pPr marL="0" marR="0" lvl="0" indent="0" algn="r" rtl="0">
                        <a:spcBef>
                          <a:spcPts val="0"/>
                        </a:spcBef>
                        <a:spcAft>
                          <a:spcPts val="0"/>
                        </a:spcAft>
                        <a:buNone/>
                      </a:pPr>
                      <a:r>
                        <a:rPr lang="en-ZA" sz="1400" b="0" i="0" u="none" strike="noStrike" cap="none">
                          <a:solidFill>
                            <a:srgbClr val="000000"/>
                          </a:solidFill>
                          <a:latin typeface="Calibri"/>
                          <a:ea typeface="Calibri"/>
                          <a:cs typeface="Calibri"/>
                          <a:sym typeface="Calibri"/>
                        </a:rPr>
                        <a:t>Oct-22</a:t>
                      </a:r>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en-ZA" sz="1400" b="0" i="0" u="none" strike="noStrike" cap="none">
                          <a:solidFill>
                            <a:srgbClr val="000000"/>
                          </a:solidFill>
                          <a:latin typeface="Arial"/>
                          <a:ea typeface="Arial"/>
                          <a:cs typeface="Arial"/>
                          <a:sym typeface="Arial"/>
                        </a:rPr>
                        <a:t>     49 525 161</a:t>
                      </a:r>
                      <a:endParaRPr/>
                    </a:p>
                  </a:txBody>
                  <a:tcPr marL="0"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en-ZA" sz="1400" b="0" i="0" u="none" strike="noStrike" cap="none">
                          <a:solidFill>
                            <a:srgbClr val="000000"/>
                          </a:solidFill>
                          <a:latin typeface="Arial"/>
                          <a:ea typeface="Arial"/>
                          <a:cs typeface="Arial"/>
                          <a:sym typeface="Arial"/>
                        </a:rPr>
                        <a:t>          14 590 838</a:t>
                      </a:r>
                      <a:endParaRPr/>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en-ZA" sz="1400" b="0" i="0" u="none" strike="noStrike" cap="none">
                          <a:solidFill>
                            <a:srgbClr val="000000"/>
                          </a:solidFill>
                          <a:latin typeface="Calibri"/>
                          <a:ea typeface="Calibri"/>
                          <a:cs typeface="Calibri"/>
                          <a:sym typeface="Calibri"/>
                        </a:rPr>
                        <a:t>29%</a:t>
                      </a:r>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xmlns="" val="10005"/>
                  </a:ext>
                </a:extLst>
              </a:tr>
              <a:tr h="226925">
                <a:tc>
                  <a:txBody>
                    <a:bodyPr/>
                    <a:lstStyle/>
                    <a:p>
                      <a:pPr marL="0" marR="0" lvl="0" indent="0" algn="l" rtl="0">
                        <a:spcBef>
                          <a:spcPts val="0"/>
                        </a:spcBef>
                        <a:spcAft>
                          <a:spcPts val="0"/>
                        </a:spcAft>
                        <a:buNone/>
                      </a:pPr>
                      <a:r>
                        <a:rPr lang="en-ZA" sz="1400" b="1" i="0" u="none" strike="noStrike" cap="none">
                          <a:solidFill>
                            <a:srgbClr val="000000"/>
                          </a:solidFill>
                          <a:latin typeface="Calibri"/>
                          <a:ea typeface="Calibri"/>
                          <a:cs typeface="Calibri"/>
                          <a:sym typeface="Calibri"/>
                        </a:rPr>
                        <a:t>TOTAL</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en-ZA" sz="1400" b="1" i="0" u="none" strike="noStrike" cap="none">
                          <a:solidFill>
                            <a:srgbClr val="000000"/>
                          </a:solidFill>
                          <a:latin typeface="Calibri"/>
                          <a:ea typeface="Calibri"/>
                          <a:cs typeface="Calibri"/>
                          <a:sym typeface="Calibri"/>
                        </a:rPr>
                        <a:t>     193 751 144 </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en-ZA" sz="1400" b="1" i="0" u="none" strike="noStrike" cap="none">
                          <a:solidFill>
                            <a:srgbClr val="000000"/>
                          </a:solidFill>
                          <a:latin typeface="Calibri"/>
                          <a:ea typeface="Calibri"/>
                          <a:cs typeface="Calibri"/>
                          <a:sym typeface="Calibri"/>
                        </a:rPr>
                        <a:t>            53 104 234 </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en-ZA" sz="1400" b="1" i="0" u="none" strike="noStrike" cap="none">
                          <a:solidFill>
                            <a:srgbClr val="000000"/>
                          </a:solidFill>
                          <a:latin typeface="Calibri"/>
                          <a:ea typeface="Calibri"/>
                          <a:cs typeface="Calibri"/>
                          <a:sym typeface="Calibri"/>
                        </a:rPr>
                        <a:t>27%</a:t>
                      </a:r>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xmlns="" val="10006"/>
                  </a:ext>
                </a:extLst>
              </a:tr>
            </a:tbl>
          </a:graphicData>
        </a:graphic>
      </p:graphicFrame>
      <p:graphicFrame>
        <p:nvGraphicFramePr>
          <p:cNvPr id="136" name="Google Shape;136;p8"/>
          <p:cNvGraphicFramePr/>
          <p:nvPr/>
        </p:nvGraphicFramePr>
        <p:xfrm>
          <a:off x="1619672" y="2924944"/>
          <a:ext cx="5976664" cy="2933700"/>
        </p:xfrm>
        <a:graphic>
          <a:graphicData uri="http://schemas.openxmlformats.org/drawingml/2006/chart">
            <c:chart xmlns:c="http://schemas.openxmlformats.org/drawingml/2006/chart" xmlns:r="http://schemas.openxmlformats.org/officeDocument/2006/relationships" r:id="rId3"/>
          </a:graphicData>
        </a:graphic>
      </p:graphicFrame>
      <p:sp>
        <p:nvSpPr>
          <p:cNvPr id="137" name="Google Shape;137;p8"/>
          <p:cNvSpPr/>
          <p:nvPr/>
        </p:nvSpPr>
        <p:spPr>
          <a:xfrm>
            <a:off x="3419872" y="1412776"/>
            <a:ext cx="1152128" cy="216024"/>
          </a:xfrm>
          <a:prstGeom prst="ellipse">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9"/>
          <p:cNvSpPr txBox="1">
            <a:spLocks noGrp="1"/>
          </p:cNvSpPr>
          <p:nvPr>
            <p:ph type="title"/>
          </p:nvPr>
        </p:nvSpPr>
        <p:spPr>
          <a:xfrm>
            <a:off x="685800" y="332656"/>
            <a:ext cx="7772400" cy="936104"/>
          </a:xfrm>
          <a:prstGeom prst="rect">
            <a:avLst/>
          </a:prstGeom>
          <a:noFill/>
          <a:ln>
            <a:noFill/>
          </a:ln>
        </p:spPr>
        <p:txBody>
          <a:bodyPr spcFirstLastPara="1" wrap="square" lIns="91425" tIns="45700" rIns="91425" bIns="45700" anchor="ctr" anchorCtr="0">
            <a:noAutofit/>
          </a:bodyPr>
          <a:lstStyle/>
          <a:p>
            <a:pPr marL="342900" lvl="0" indent="-342900" algn="ctr" rtl="0">
              <a:spcBef>
                <a:spcPts val="0"/>
              </a:spcBef>
              <a:spcAft>
                <a:spcPts val="0"/>
              </a:spcAft>
              <a:buNone/>
            </a:pPr>
            <a:r>
              <a:rPr lang="en-ZA" sz="2000" b="1">
                <a:solidFill>
                  <a:srgbClr val="000000"/>
                </a:solidFill>
              </a:rPr>
              <a:t>4. Debt owed to the municipality </a:t>
            </a:r>
            <a:br>
              <a:rPr lang="en-ZA" sz="2000" b="1">
                <a:solidFill>
                  <a:srgbClr val="000000"/>
                </a:solidFill>
              </a:rPr>
            </a:br>
            <a:endParaRPr b="1"/>
          </a:p>
        </p:txBody>
      </p:sp>
      <p:graphicFrame>
        <p:nvGraphicFramePr>
          <p:cNvPr id="143" name="Google Shape;143;p9"/>
          <p:cNvGraphicFramePr/>
          <p:nvPr/>
        </p:nvGraphicFramePr>
        <p:xfrm>
          <a:off x="141784" y="1268760"/>
          <a:ext cx="3744425" cy="4176550"/>
        </p:xfrm>
        <a:graphic>
          <a:graphicData uri="http://schemas.openxmlformats.org/drawingml/2006/table">
            <a:tbl>
              <a:tblPr>
                <a:noFill/>
                <a:tableStyleId>{78C34FD8-5240-4298-9041-2B49EB916D27}</a:tableStyleId>
              </a:tblPr>
              <a:tblGrid>
                <a:gridCol w="2104975">
                  <a:extLst>
                    <a:ext uri="{9D8B030D-6E8A-4147-A177-3AD203B41FA5}">
                      <a16:colId xmlns:a16="http://schemas.microsoft.com/office/drawing/2014/main" xmlns="" val="20000"/>
                    </a:ext>
                  </a:extLst>
                </a:gridCol>
                <a:gridCol w="1639450">
                  <a:extLst>
                    <a:ext uri="{9D8B030D-6E8A-4147-A177-3AD203B41FA5}">
                      <a16:colId xmlns:a16="http://schemas.microsoft.com/office/drawing/2014/main" xmlns="" val="20001"/>
                    </a:ext>
                  </a:extLst>
                </a:gridCol>
              </a:tblGrid>
              <a:tr h="461925">
                <a:tc>
                  <a:txBody>
                    <a:bodyPr/>
                    <a:lstStyle/>
                    <a:p>
                      <a:pPr marL="0" marR="0" lvl="0" indent="0" algn="r" rtl="0">
                        <a:spcBef>
                          <a:spcPts val="0"/>
                        </a:spcBef>
                        <a:spcAft>
                          <a:spcPts val="0"/>
                        </a:spcAft>
                        <a:buNone/>
                      </a:pPr>
                      <a:r>
                        <a:rPr lang="en-ZA" sz="1600" b="1" i="0" u="none" strike="noStrike" cap="none">
                          <a:solidFill>
                            <a:srgbClr val="000000"/>
                          </a:solidFill>
                          <a:latin typeface="Calibri"/>
                          <a:ea typeface="Calibri"/>
                          <a:cs typeface="Calibri"/>
                          <a:sym typeface="Calibri"/>
                        </a:rPr>
                        <a:t>Oct-22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xmlns="" val="10000"/>
                  </a:ext>
                </a:extLst>
              </a:tr>
              <a:tr h="461925">
                <a:tc>
                  <a:txBody>
                    <a:bodyPr/>
                    <a:lstStyle/>
                    <a:p>
                      <a:pPr marL="0" marR="0" lvl="0" indent="0" algn="l" rtl="0">
                        <a:spcBef>
                          <a:spcPts val="0"/>
                        </a:spcBef>
                        <a:spcAft>
                          <a:spcPts val="0"/>
                        </a:spcAft>
                        <a:buNone/>
                      </a:pPr>
                      <a:r>
                        <a:rPr lang="en-ZA" sz="1600" b="1" i="0" u="none" strike="noStrike" cap="none">
                          <a:solidFill>
                            <a:srgbClr val="000000"/>
                          </a:solidFill>
                          <a:latin typeface="Calibri"/>
                          <a:ea typeface="Calibri"/>
                          <a:cs typeface="Calibri"/>
                          <a:sym typeface="Calibri"/>
                        </a:rPr>
                        <a:t>DEBTOR CATEGORY</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ZA" sz="1600" b="1" i="0" u="none" strike="noStrike" cap="none">
                          <a:solidFill>
                            <a:srgbClr val="000000"/>
                          </a:solidFill>
                          <a:latin typeface="Calibri"/>
                          <a:ea typeface="Calibri"/>
                          <a:cs typeface="Calibri"/>
                          <a:sym typeface="Calibri"/>
                        </a:rPr>
                        <a:t> R </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xmlns="" val="10001"/>
                  </a:ext>
                </a:extLst>
              </a:tr>
              <a:tr h="461925">
                <a:tc>
                  <a:txBody>
                    <a:bodyPr/>
                    <a:lstStyle/>
                    <a:p>
                      <a:pPr marL="0" marR="0" lvl="0" indent="0" algn="l" rtl="0">
                        <a:spcBef>
                          <a:spcPts val="0"/>
                        </a:spcBef>
                        <a:spcAft>
                          <a:spcPts val="0"/>
                        </a:spcAft>
                        <a:buNone/>
                      </a:pPr>
                      <a:r>
                        <a:rPr lang="en-ZA" sz="1600" b="0" i="0" u="none" strike="noStrike" cap="none">
                          <a:solidFill>
                            <a:srgbClr val="000000"/>
                          </a:solidFill>
                          <a:latin typeface="Calibri"/>
                          <a:ea typeface="Calibri"/>
                          <a:cs typeface="Calibri"/>
                          <a:sym typeface="Calibri"/>
                        </a:rPr>
                        <a:t>Local Municipalities</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ZA" sz="1600" b="0" i="0" u="none" strike="noStrike" cap="none">
                          <a:solidFill>
                            <a:srgbClr val="000000"/>
                          </a:solidFill>
                          <a:latin typeface="Calibri"/>
                          <a:ea typeface="Calibri"/>
                          <a:cs typeface="Calibri"/>
                          <a:sym typeface="Calibri"/>
                        </a:rPr>
                        <a:t>           67 440 686 </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xmlns="" val="10002"/>
                  </a:ext>
                </a:extLst>
              </a:tr>
              <a:tr h="461925">
                <a:tc>
                  <a:txBody>
                    <a:bodyPr/>
                    <a:lstStyle/>
                    <a:p>
                      <a:pPr marL="0" marR="0" lvl="0" indent="0" algn="l" rtl="0">
                        <a:spcBef>
                          <a:spcPts val="0"/>
                        </a:spcBef>
                        <a:spcAft>
                          <a:spcPts val="0"/>
                        </a:spcAft>
                        <a:buNone/>
                      </a:pPr>
                      <a:r>
                        <a:rPr lang="en-ZA" sz="1600" b="0" i="0" u="none" strike="noStrike" cap="none">
                          <a:solidFill>
                            <a:srgbClr val="000000"/>
                          </a:solidFill>
                          <a:latin typeface="Calibri"/>
                          <a:ea typeface="Calibri"/>
                          <a:cs typeface="Calibri"/>
                          <a:sym typeface="Calibri"/>
                        </a:rPr>
                        <a:t>Government </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ZA" sz="1600" b="0" i="0" u="none" strike="noStrike" cap="none">
                          <a:solidFill>
                            <a:srgbClr val="000000"/>
                          </a:solidFill>
                          <a:latin typeface="Calibri"/>
                          <a:ea typeface="Calibri"/>
                          <a:cs typeface="Calibri"/>
                          <a:sym typeface="Calibri"/>
                        </a:rPr>
                        <a:t>           29 974 333 </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xmlns="" val="10003"/>
                  </a:ext>
                </a:extLst>
              </a:tr>
              <a:tr h="461925">
                <a:tc>
                  <a:txBody>
                    <a:bodyPr/>
                    <a:lstStyle/>
                    <a:p>
                      <a:pPr marL="0" marR="0" lvl="0" indent="0" algn="l" rtl="0">
                        <a:spcBef>
                          <a:spcPts val="0"/>
                        </a:spcBef>
                        <a:spcAft>
                          <a:spcPts val="0"/>
                        </a:spcAft>
                        <a:buNone/>
                      </a:pPr>
                      <a:r>
                        <a:rPr lang="en-ZA" sz="1600" b="0" i="0" u="none" strike="noStrike" cap="none">
                          <a:solidFill>
                            <a:srgbClr val="000000"/>
                          </a:solidFill>
                          <a:latin typeface="Calibri"/>
                          <a:ea typeface="Calibri"/>
                          <a:cs typeface="Calibri"/>
                          <a:sym typeface="Calibri"/>
                        </a:rPr>
                        <a:t>Households</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ZA" sz="1600" b="0" i="0" u="none" strike="noStrike" cap="none">
                          <a:solidFill>
                            <a:srgbClr val="000000"/>
                          </a:solidFill>
                          <a:latin typeface="Calibri"/>
                          <a:ea typeface="Calibri"/>
                          <a:cs typeface="Calibri"/>
                          <a:sym typeface="Calibri"/>
                        </a:rPr>
                        <a:t>        444 437 499 </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xmlns="" val="10004"/>
                  </a:ext>
                </a:extLst>
              </a:tr>
              <a:tr h="461925">
                <a:tc>
                  <a:txBody>
                    <a:bodyPr/>
                    <a:lstStyle/>
                    <a:p>
                      <a:pPr marL="0" marR="0" lvl="0" indent="0" algn="l" rtl="0">
                        <a:spcBef>
                          <a:spcPts val="0"/>
                        </a:spcBef>
                        <a:spcAft>
                          <a:spcPts val="0"/>
                        </a:spcAft>
                        <a:buNone/>
                      </a:pPr>
                      <a:r>
                        <a:rPr lang="en-ZA" sz="1600" b="0" i="0" u="none" strike="noStrike" cap="none">
                          <a:solidFill>
                            <a:srgbClr val="000000"/>
                          </a:solidFill>
                          <a:latin typeface="Calibri"/>
                          <a:ea typeface="Calibri"/>
                          <a:cs typeface="Calibri"/>
                          <a:sym typeface="Calibri"/>
                        </a:rPr>
                        <a:t>Business</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ZA" sz="1600" b="0" i="0" u="none" strike="noStrike" cap="none">
                          <a:solidFill>
                            <a:srgbClr val="000000"/>
                          </a:solidFill>
                          <a:latin typeface="Calibri"/>
                          <a:ea typeface="Calibri"/>
                          <a:cs typeface="Calibri"/>
                          <a:sym typeface="Calibri"/>
                        </a:rPr>
                        <a:t>           26 933 645 </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xmlns="" val="10005"/>
                  </a:ext>
                </a:extLst>
              </a:tr>
              <a:tr h="461925">
                <a:tc>
                  <a:txBody>
                    <a:bodyPr/>
                    <a:lstStyle/>
                    <a:p>
                      <a:pPr marL="0" marR="0" lvl="0" indent="0" algn="l" rtl="0">
                        <a:spcBef>
                          <a:spcPts val="0"/>
                        </a:spcBef>
                        <a:spcAft>
                          <a:spcPts val="0"/>
                        </a:spcAft>
                        <a:buNone/>
                      </a:pPr>
                      <a:r>
                        <a:rPr lang="en-ZA" sz="1600" b="0" i="0" u="none" strike="noStrike" cap="none">
                          <a:solidFill>
                            <a:srgbClr val="000000"/>
                          </a:solidFill>
                          <a:latin typeface="Calibri"/>
                          <a:ea typeface="Calibri"/>
                          <a:cs typeface="Calibri"/>
                          <a:sym typeface="Calibri"/>
                        </a:rPr>
                        <a:t>Other</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ZA" sz="1600" b="0" i="0" u="none" strike="noStrike" cap="none">
                          <a:solidFill>
                            <a:srgbClr val="000000"/>
                          </a:solidFill>
                          <a:latin typeface="Calibri"/>
                          <a:ea typeface="Calibri"/>
                          <a:cs typeface="Calibri"/>
                          <a:sym typeface="Calibri"/>
                        </a:rPr>
                        <a:t>           54 376 169 </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xmlns="" val="10006"/>
                  </a:ext>
                </a:extLst>
              </a:tr>
              <a:tr h="461925">
                <a:tc>
                  <a:txBody>
                    <a:bodyPr/>
                    <a:lstStyle/>
                    <a:p>
                      <a:pPr marL="0" marR="0" lvl="0" indent="0" algn="l" rtl="0">
                        <a:spcBef>
                          <a:spcPts val="0"/>
                        </a:spcBef>
                        <a:spcAft>
                          <a:spcPts val="0"/>
                        </a:spcAft>
                        <a:buNone/>
                      </a:pPr>
                      <a:r>
                        <a:rPr lang="en-ZA" sz="1600" b="0" i="0" u="none" strike="noStrike" cap="none">
                          <a:solidFill>
                            <a:srgbClr val="000000"/>
                          </a:solidFill>
                          <a:latin typeface="Calibri"/>
                          <a:ea typeface="Calibri"/>
                          <a:cs typeface="Calibri"/>
                          <a:sym typeface="Calibri"/>
                        </a:rPr>
                        <a:t>Indigent</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ZA" sz="1600" b="0" i="0" u="none" strike="noStrike" cap="none">
                          <a:solidFill>
                            <a:srgbClr val="000000"/>
                          </a:solidFill>
                          <a:latin typeface="Calibri"/>
                          <a:ea typeface="Calibri"/>
                          <a:cs typeface="Calibri"/>
                          <a:sym typeface="Calibri"/>
                        </a:rPr>
                        <a:t>           24 535 103 </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7"/>
                  </a:ext>
                </a:extLst>
              </a:tr>
              <a:tr h="481150">
                <a:tc>
                  <a:txBody>
                    <a:bodyPr/>
                    <a:lstStyle/>
                    <a:p>
                      <a:pPr marL="0" marR="0" lvl="0" indent="0" algn="l" rtl="0">
                        <a:spcBef>
                          <a:spcPts val="0"/>
                        </a:spcBef>
                        <a:spcAft>
                          <a:spcPts val="0"/>
                        </a:spcAft>
                        <a:buNone/>
                      </a:pPr>
                      <a:r>
                        <a:rPr lang="en-ZA" sz="1600" b="1" i="0" u="none" strike="noStrike" cap="none">
                          <a:solidFill>
                            <a:srgbClr val="000000"/>
                          </a:solidFill>
                          <a:latin typeface="Calibri"/>
                          <a:ea typeface="Calibri"/>
                          <a:cs typeface="Calibri"/>
                          <a:sym typeface="Calibri"/>
                        </a:rPr>
                        <a:t>TOTAL</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ZA" sz="1600" b="1" i="0" u="none" strike="noStrike" cap="none">
                          <a:solidFill>
                            <a:srgbClr val="000000"/>
                          </a:solidFill>
                          <a:latin typeface="Calibri"/>
                          <a:ea typeface="Calibri"/>
                          <a:cs typeface="Calibri"/>
                          <a:sym typeface="Calibri"/>
                        </a:rPr>
                        <a:t>        647 697 435 </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tcPr>
                </a:tc>
                <a:extLst>
                  <a:ext uri="{0D108BD9-81ED-4DB2-BD59-A6C34878D82A}">
                    <a16:rowId xmlns:a16="http://schemas.microsoft.com/office/drawing/2014/main" xmlns="" val="10008"/>
                  </a:ext>
                </a:extLst>
              </a:tr>
            </a:tbl>
          </a:graphicData>
        </a:graphic>
      </p:graphicFrame>
      <p:graphicFrame>
        <p:nvGraphicFramePr>
          <p:cNvPr id="144" name="Google Shape;144;p9"/>
          <p:cNvGraphicFramePr/>
          <p:nvPr/>
        </p:nvGraphicFramePr>
        <p:xfrm>
          <a:off x="4139952" y="1752600"/>
          <a:ext cx="5004048" cy="383664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TotalTime>
  <Words>1801</Words>
  <Application>Microsoft Office PowerPoint</Application>
  <PresentationFormat>On-screen Show (4:3)</PresentationFormat>
  <Paragraphs>323</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Blank Presentation</vt:lpstr>
      <vt:lpstr> AMATHOLE DISTRICT MUNICIPALITY </vt:lpstr>
      <vt:lpstr>Contents</vt:lpstr>
      <vt:lpstr>  1. ADM ESTABLISHMENT AND FUNCTIONALITY OF ALL COMMITTEES OF COUNCIL. </vt:lpstr>
      <vt:lpstr>  1. ADM ESTABLISHMENT AND FUNCTIONALITY OF ALL COMMITTEES OF COUNCIL. </vt:lpstr>
      <vt:lpstr>  1. ADM ESTABLISHMENT AND FUNCTIONALITY OF ALL COMMITTEES OF COUNCIL. </vt:lpstr>
      <vt:lpstr>2. INVESTIGATIONS BY MPAC AND IMPLEMENTATION OF ITS RECOMMENDATIONS BY COUNCIL</vt:lpstr>
      <vt:lpstr>3. Revenue collection - Trends  </vt:lpstr>
      <vt:lpstr>3. Revenue collection – Current year 2022/2023  </vt:lpstr>
      <vt:lpstr>4. Debt owed to the municipality  </vt:lpstr>
      <vt:lpstr>4. Debt owed by the municipality  </vt:lpstr>
      <vt:lpstr>5. UIFW expenditure by the municipality and consequence management for it. </vt:lpstr>
      <vt:lpstr>  6. Local Economic Development Initiatives </vt:lpstr>
      <vt:lpstr>  6. Local Economic Development Initiatives </vt:lpstr>
      <vt:lpstr>  6. Local Economic Development Initiatives </vt:lpstr>
      <vt:lpstr>  6. Local Economic Development Initiatives </vt:lpstr>
      <vt:lpstr>  6. Local Economic Development Initiatives </vt:lpstr>
      <vt:lpstr>  6. Local Economic Development Initiatives </vt:lpstr>
      <vt:lpstr>  6. Local economic development initiatives </vt:lpstr>
      <vt:lpstr>  6. Local economic development initiatives </vt:lpstr>
      <vt:lpstr>  6. Local Economic Development Initiatives </vt:lpstr>
      <vt:lpstr>   7. Challenges faced by the municipality that impacts on service delivery </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AMATHOLE DISTRICT MUNICIPALITY</dc:title>
  <dc:creator>Barry Makhan</dc:creator>
  <cp:lastModifiedBy>USER</cp:lastModifiedBy>
  <cp:revision>3</cp:revision>
  <dcterms:created xsi:type="dcterms:W3CDTF">2013-05-23T05:57:00Z</dcterms:created>
  <dcterms:modified xsi:type="dcterms:W3CDTF">2022-11-28T07:34:34Z</dcterms:modified>
</cp:coreProperties>
</file>