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84" r:id="rId2"/>
    <p:sldMasterId id="2147483697" r:id="rId3"/>
    <p:sldMasterId id="2147483707" r:id="rId4"/>
  </p:sldMasterIdLst>
  <p:notesMasterIdLst>
    <p:notesMasterId r:id="rId15"/>
  </p:notesMasterIdLst>
  <p:handoutMasterIdLst>
    <p:handoutMasterId r:id="rId16"/>
  </p:handoutMasterIdLst>
  <p:sldIdLst>
    <p:sldId id="353" r:id="rId5"/>
    <p:sldId id="2040" r:id="rId6"/>
    <p:sldId id="2053" r:id="rId7"/>
    <p:sldId id="2054" r:id="rId8"/>
    <p:sldId id="2055" r:id="rId9"/>
    <p:sldId id="2056" r:id="rId10"/>
    <p:sldId id="2057" r:id="rId11"/>
    <p:sldId id="2058" r:id="rId12"/>
    <p:sldId id="2044" r:id="rId13"/>
    <p:sldId id="351"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06845CE1-FDE8-4BCD-BF58-CFB3CEA11091}">
          <p14:sldIdLst>
            <p14:sldId id="353"/>
            <p14:sldId id="2040"/>
            <p14:sldId id="2053"/>
            <p14:sldId id="2054"/>
            <p14:sldId id="2055"/>
            <p14:sldId id="2056"/>
            <p14:sldId id="2057"/>
            <p14:sldId id="2058"/>
            <p14:sldId id="2044"/>
            <p14:sldId id="351"/>
          </p14:sldIdLst>
        </p14:section>
        <p14:section name="Untitled Section" id="{64AE8FA6-66C6-429E-98DC-86F1D7F12D2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4343" autoAdjust="0"/>
  </p:normalViewPr>
  <p:slideViewPr>
    <p:cSldViewPr>
      <p:cViewPr varScale="1">
        <p:scale>
          <a:sx n="69" d="100"/>
          <a:sy n="69" d="100"/>
        </p:scale>
        <p:origin x="1542"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51" d="100"/>
          <a:sy n="51" d="100"/>
        </p:scale>
        <p:origin x="-2958"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8604" cy="46534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sz="quarter" idx="1"/>
          </p:nvPr>
        </p:nvSpPr>
        <p:spPr>
          <a:xfrm>
            <a:off x="3970159" y="3"/>
            <a:ext cx="3038604" cy="46534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96AE9A-A5CE-4C13-A164-748646669920}" type="datetimeFigureOut">
              <a:rPr lang="en-US"/>
              <a:pPr>
                <a:defRPr/>
              </a:pPr>
              <a:t>11/17/2022</a:t>
            </a:fld>
            <a:endParaRPr lang="en-ZA" dirty="0"/>
          </a:p>
        </p:txBody>
      </p:sp>
      <p:sp>
        <p:nvSpPr>
          <p:cNvPr id="4" name="Footer Placeholder 3"/>
          <p:cNvSpPr>
            <a:spLocks noGrp="1"/>
          </p:cNvSpPr>
          <p:nvPr>
            <p:ph type="ftr" sz="quarter" idx="2"/>
          </p:nvPr>
        </p:nvSpPr>
        <p:spPr>
          <a:xfrm>
            <a:off x="0" y="8829574"/>
            <a:ext cx="3038604" cy="46534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5" name="Slide Number Placeholder 4"/>
          <p:cNvSpPr>
            <a:spLocks noGrp="1"/>
          </p:cNvSpPr>
          <p:nvPr>
            <p:ph type="sldNum" sz="quarter" idx="3"/>
          </p:nvPr>
        </p:nvSpPr>
        <p:spPr>
          <a:xfrm>
            <a:off x="3970159" y="8829574"/>
            <a:ext cx="3038604" cy="46534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A20720-81EF-4EF6-86A6-A048F32EAC11}" type="slidenum">
              <a:rPr lang="en-ZA"/>
              <a:pPr>
                <a:defRPr/>
              </a:pPr>
              <a:t>‹#›</a:t>
            </a:fld>
            <a:endParaRPr lang="en-ZA" dirty="0"/>
          </a:p>
        </p:txBody>
      </p:sp>
    </p:spTree>
    <p:extLst>
      <p:ext uri="{BB962C8B-B14F-4D97-AF65-F5344CB8AC3E}">
        <p14:creationId xmlns:p14="http://schemas.microsoft.com/office/powerpoint/2010/main" val="347483381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8604" cy="46534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970159" y="3"/>
            <a:ext cx="3038604" cy="46534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8B81E69-7446-48F7-8D7E-B1DD33F87A2E}" type="datetimeFigureOut">
              <a:rPr lang="en-US"/>
              <a:pPr>
                <a:defRPr/>
              </a:pPr>
              <a:t>11/17/2022</a:t>
            </a:fld>
            <a:endParaRPr lang="en-ZA"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700717" y="4415533"/>
            <a:ext cx="5608975" cy="418360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8829574"/>
            <a:ext cx="3038604" cy="46534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3970159" y="8829574"/>
            <a:ext cx="3038604" cy="46534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756147A-2F7A-4EC5-9585-1D30E2181C7E}" type="slidenum">
              <a:rPr lang="en-ZA"/>
              <a:pPr>
                <a:defRPr/>
              </a:pPr>
              <a:t>‹#›</a:t>
            </a:fld>
            <a:endParaRPr lang="en-ZA" dirty="0"/>
          </a:p>
        </p:txBody>
      </p:sp>
    </p:spTree>
    <p:extLst>
      <p:ext uri="{BB962C8B-B14F-4D97-AF65-F5344CB8AC3E}">
        <p14:creationId xmlns:p14="http://schemas.microsoft.com/office/powerpoint/2010/main" val="169728669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06BAB15-4B2E-417D-B449-5DDBE8D66A53}" type="slidenum">
              <a:rPr lang="en-ZA" altLang="en-US"/>
              <a:pPr>
                <a:spcBef>
                  <a:spcPct val="0"/>
                </a:spcBef>
              </a:pPr>
              <a:t>1</a:t>
            </a:fld>
            <a:endParaRPr lang="en-ZA" altLang="en-US"/>
          </a:p>
        </p:txBody>
      </p:sp>
    </p:spTree>
    <p:extLst>
      <p:ext uri="{BB962C8B-B14F-4D97-AF65-F5344CB8AC3E}">
        <p14:creationId xmlns:p14="http://schemas.microsoft.com/office/powerpoint/2010/main" val="709831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630238" y="1061492"/>
            <a:ext cx="2949575" cy="4671764"/>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
        <p:nvSpPr>
          <p:cNvPr id="10" name="Content Placeholder 2"/>
          <p:cNvSpPr>
            <a:spLocks noGrp="1"/>
          </p:cNvSpPr>
          <p:nvPr>
            <p:ph idx="1"/>
          </p:nvPr>
        </p:nvSpPr>
        <p:spPr>
          <a:xfrm>
            <a:off x="3887788" y="2060848"/>
            <a:ext cx="4629150" cy="3600400"/>
          </a:xfrm>
          <a:prstGeom prst="rect">
            <a:avLst/>
          </a:prstGeom>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3887788" y="1061492"/>
            <a:ext cx="4629150"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Tree>
    <p:extLst>
      <p:ext uri="{BB962C8B-B14F-4D97-AF65-F5344CB8AC3E}">
        <p14:creationId xmlns:p14="http://schemas.microsoft.com/office/powerpoint/2010/main" val="417228721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34950"/>
            <a:ext cx="6822082" cy="530225"/>
          </a:xfrm>
          <a:prstGeom prst="rect">
            <a:avLst/>
          </a:prstGeom>
        </p:spPr>
        <p:txBody>
          <a:bodyPr anchor="b"/>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3887788" y="1124744"/>
            <a:ext cx="4629150" cy="46085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30238" y="1124744"/>
            <a:ext cx="2949575" cy="46085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5169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6391622" cy="759619"/>
          </a:xfrm>
          <a:prstGeom prst="rect">
            <a:avLst/>
          </a:prstGeom>
        </p:spPr>
        <p:txBody>
          <a:bodyPr/>
          <a:lstStyle>
            <a:lvl1pPr>
              <a:defRPr lang="en-US" sz="28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1520" y="1196752"/>
            <a:ext cx="8640960" cy="4608512"/>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81629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6751"/>
            <a:ext cx="1971675" cy="4464497"/>
          </a:xfrm>
          <a:prstGeom prst="rect">
            <a:avLst/>
          </a:prstGeom>
        </p:spPr>
        <p:txBody>
          <a:bodyPr vert="eaVert"/>
          <a:lstStyle>
            <a:lvl1pPr>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96751"/>
            <a:ext cx="5762625" cy="4320481"/>
          </a:xfrm>
          <a:prstGeom prst="rect">
            <a:avLst/>
          </a:prstGeom>
        </p:spPr>
        <p:txBody>
          <a:bodyPr vert="eaVe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txBox="1">
            <a:spLocks/>
          </p:cNvSpPr>
          <p:nvPr/>
        </p:nvSpPr>
        <p:spPr>
          <a:xfrm>
            <a:off x="251520" y="188640"/>
            <a:ext cx="6391622" cy="759619"/>
          </a:xfrm>
          <a:prstGeom prst="rect">
            <a:avLst/>
          </a:prstGeom>
        </p:spPr>
        <p:txBody>
          <a:bodyPr/>
          <a:lstStyle>
            <a:lvl1pPr algn="ctr" defTabSz="914400" rtl="0" eaLnBrk="1" latinLnBrk="0" hangingPunct="1">
              <a:spcBef>
                <a:spcPct val="0"/>
              </a:spcBef>
              <a:buNone/>
              <a:defRPr lang="en-US" sz="2800" b="1" kern="1200">
                <a:solidFill>
                  <a:schemeClr val="bg1"/>
                </a:solidFill>
                <a:latin typeface="Arial" panose="020B0604020202020204" pitchFamily="34" charset="0"/>
                <a:ea typeface="+mj-ea"/>
                <a:cs typeface="Arial" panose="020B0604020202020204" pitchFamily="34" charset="0"/>
              </a:defRPr>
            </a:lvl1pPr>
          </a:lstStyle>
          <a:p>
            <a:r>
              <a:rPr lang="en-ZA"/>
              <a:t>Click to edit Master title style</a:t>
            </a:r>
            <a:endParaRPr lang="en-ZA" dirty="0"/>
          </a:p>
        </p:txBody>
      </p:sp>
      <p:sp>
        <p:nvSpPr>
          <p:cNvPr id="8"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6037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5" descr="Phila.jpg"/>
          <p:cNvPicPr>
            <a:picLocks noChangeAspect="1"/>
          </p:cNvPicPr>
          <p:nvPr userDrawn="1"/>
        </p:nvPicPr>
        <p:blipFill>
          <a:blip r:embed="rId2" cstate="print"/>
          <a:srcRect/>
          <a:stretch>
            <a:fillRect/>
          </a:stretch>
        </p:blipFill>
        <p:spPr bwMode="auto">
          <a:xfrm>
            <a:off x="5584825" y="5929313"/>
            <a:ext cx="1071563" cy="909637"/>
          </a:xfrm>
          <a:prstGeom prst="rect">
            <a:avLst/>
          </a:prstGeom>
          <a:noFill/>
          <a:ln w="9525">
            <a:noFill/>
            <a:miter lim="800000"/>
            <a:headEnd/>
            <a:tailEnd/>
          </a:ln>
        </p:spPr>
      </p:pic>
      <p:pic>
        <p:nvPicPr>
          <p:cNvPr id="4" name="Picture 9" descr="Logo - NDP - Full colour.jpg"/>
          <p:cNvPicPr>
            <a:picLocks noChangeAspect="1"/>
          </p:cNvPicPr>
          <p:nvPr userDrawn="1"/>
        </p:nvPicPr>
        <p:blipFill>
          <a:blip r:embed="rId3" cstate="print"/>
          <a:srcRect/>
          <a:stretch>
            <a:fillRect/>
          </a:stretch>
        </p:blipFill>
        <p:spPr bwMode="auto">
          <a:xfrm>
            <a:off x="6799263" y="5870575"/>
            <a:ext cx="1058862" cy="1058863"/>
          </a:xfrm>
          <a:prstGeom prst="rect">
            <a:avLst/>
          </a:prstGeom>
          <a:noFill/>
          <a:ln w="9525">
            <a:noFill/>
            <a:miter lim="800000"/>
            <a:headEnd/>
            <a:tailEnd/>
          </a:ln>
        </p:spPr>
      </p:pic>
    </p:spTree>
    <p:extLst>
      <p:ext uri="{BB962C8B-B14F-4D97-AF65-F5344CB8AC3E}">
        <p14:creationId xmlns:p14="http://schemas.microsoft.com/office/powerpoint/2010/main" val="3780651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187318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Rectangle 1"/>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11"/>
          <p:cNvPicPr>
            <a:picLocks noChangeAspect="1" noChangeArrowheads="1"/>
          </p:cNvPicPr>
          <p:nvPr/>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8" name="Picture 12" descr="NDOH 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r="25999"/>
          <a:stretch>
            <a:fillRect/>
          </a:stretch>
        </p:blipFill>
        <p:spPr bwMode="auto">
          <a:xfrm>
            <a:off x="228600" y="1219200"/>
            <a:ext cx="152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l="18813" r="5798"/>
          <a:stretch>
            <a:fillRect/>
          </a:stretch>
        </p:blipFill>
        <p:spPr bwMode="auto">
          <a:xfrm>
            <a:off x="228600" y="2743200"/>
            <a:ext cx="1524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l="11563" r="32932" b="27168"/>
          <a:stretch>
            <a:fillRect/>
          </a:stretch>
        </p:blipFill>
        <p:spPr bwMode="auto">
          <a:xfrm>
            <a:off x="228600" y="4267200"/>
            <a:ext cx="15668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2" descr="NDOH Logo.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2400" y="586740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072438" y="5815013"/>
            <a:ext cx="9286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650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113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 NDP - Full colour.jpg"/>
          <p:cNvPicPr>
            <a:picLocks noChangeAspect="1"/>
          </p:cNvPicPr>
          <p:nvPr userDrawn="1"/>
        </p:nvPicPr>
        <p:blipFill>
          <a:blip r:embed="rId2" cstate="print"/>
          <a:stretch>
            <a:fillRect/>
          </a:stretch>
        </p:blipFill>
        <p:spPr>
          <a:xfrm>
            <a:off x="6799170" y="5870484"/>
            <a:ext cx="1058978" cy="1058978"/>
          </a:xfrm>
          <a:prstGeom prst="rect">
            <a:avLst/>
          </a:prstGeom>
        </p:spPr>
      </p:pic>
    </p:spTree>
    <p:extLst>
      <p:ext uri="{BB962C8B-B14F-4D97-AF65-F5344CB8AC3E}">
        <p14:creationId xmlns:p14="http://schemas.microsoft.com/office/powerpoint/2010/main" val="413943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p:nvPicPr>
        <p:blipFill>
          <a:blip r:embed="rId5" cstate="print"/>
          <a:stretch>
            <a:fillRect/>
          </a:stretch>
        </p:blipFill>
        <p:spPr>
          <a:xfrm>
            <a:off x="152400" y="5867400"/>
            <a:ext cx="2286000" cy="824484"/>
          </a:xfrm>
          <a:prstGeom prst="rect">
            <a:avLst/>
          </a:prstGeom>
        </p:spPr>
      </p:pic>
      <p:cxnSp>
        <p:nvCxnSpPr>
          <p:cNvPr id="17" name="Straight Connector 1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2514600" y="1217612"/>
            <a:ext cx="6279018" cy="1325563"/>
          </a:xfrm>
          <a:prstGeom prst="rect">
            <a:avLst/>
          </a:prstGeom>
        </p:spPr>
        <p:txBody>
          <a:bodyPr/>
          <a:lstStyle>
            <a:lvl1pPr marL="0" algn="l" defTabSz="914400" rtl="0" eaLnBrk="1" latinLnBrk="0" hangingPunct="1">
              <a:defRPr lang="en-US" sz="3600" kern="1200" dirty="0">
                <a:solidFill>
                  <a:schemeClr val="bg1">
                    <a:lumMod val="50000"/>
                  </a:schemeClr>
                </a:solidFill>
                <a:latin typeface="Arial" pitchFamily="34" charset="0"/>
                <a:ea typeface="+mn-ea"/>
                <a:cs typeface="Arial" pitchFamily="34" charset="0"/>
              </a:defRPr>
            </a:lvl1pPr>
          </a:lstStyle>
          <a:p>
            <a:r>
              <a:rPr lang="en-ZA" dirty="0"/>
              <a:t>[Insert title of meeting/event here]</a:t>
            </a:r>
          </a:p>
        </p:txBody>
      </p:sp>
      <p:sp>
        <p:nvSpPr>
          <p:cNvPr id="15" name="TextBox 14"/>
          <p:cNvSpPr txBox="1"/>
          <p:nvPr/>
        </p:nvSpPr>
        <p:spPr>
          <a:xfrm>
            <a:off x="2485996" y="320715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[Insert name of presenter/unit here]</a:t>
            </a:r>
          </a:p>
        </p:txBody>
      </p:sp>
      <p:sp>
        <p:nvSpPr>
          <p:cNvPr id="19" name="Date Placeholder 1"/>
          <p:cNvSpPr>
            <a:spLocks noGrp="1"/>
          </p:cNvSpPr>
          <p:nvPr>
            <p:ph type="dt" sz="half" idx="10"/>
          </p:nvPr>
        </p:nvSpPr>
        <p:spPr>
          <a:xfrm>
            <a:off x="3923928" y="4669965"/>
            <a:ext cx="2808312" cy="365125"/>
          </a:xfrm>
          <a:prstGeom prst="rect">
            <a:avLst/>
          </a:prstGeom>
        </p:spPr>
        <p:txBody>
          <a:bodyPr/>
          <a:lstStyle>
            <a:lvl1pPr algn="ctr">
              <a:defRPr lang="en-US" sz="2000" kern="1200" smtClean="0">
                <a:solidFill>
                  <a:schemeClr val="bg1">
                    <a:lumMod val="50000"/>
                  </a:schemeClr>
                </a:solidFill>
                <a:latin typeface="Arial" pitchFamily="34" charset="0"/>
                <a:ea typeface="+mn-ea"/>
                <a:cs typeface="Arial" pitchFamily="34" charset="0"/>
              </a:defRPr>
            </a:lvl1pPr>
          </a:lstStyle>
          <a:p>
            <a:fld id="{C2E548F0-25AB-4D0C-9DD8-3BA9C1D1232D}" type="datetimeFigureOut">
              <a:rPr lang="en-US" smtClean="0"/>
              <a:pPr/>
              <a:t>11/17/2022</a:t>
            </a:fld>
            <a:endParaRPr lang="en-US" dirty="0"/>
          </a:p>
        </p:txBody>
      </p:sp>
    </p:spTree>
    <p:extLst>
      <p:ext uri="{BB962C8B-B14F-4D97-AF65-F5344CB8AC3E}">
        <p14:creationId xmlns:p14="http://schemas.microsoft.com/office/powerpoint/2010/main" val="225598976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843808" y="6356349"/>
            <a:ext cx="3086100" cy="365125"/>
          </a:xfrm>
          <a:prstGeom prst="rect">
            <a:avLst/>
          </a:prstGeom>
        </p:spPr>
        <p:txBody>
          <a:bodyPr/>
          <a:lstStyle/>
          <a:p>
            <a:endParaRPr lang="en-US" dirty="0"/>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9628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28650" y="365125"/>
            <a:ext cx="6463630" cy="543595"/>
          </a:xfrm>
          <a:prstGeom prst="rect">
            <a:avLst/>
          </a:prstGeom>
        </p:spPr>
        <p:txBody>
          <a:bodyPr/>
          <a:lstStyle>
            <a:lvl1pPr>
              <a:defRPr lang="en-US" sz="2800" b="1" kern="1200" dirty="0">
                <a:solidFill>
                  <a:schemeClr val="bg1"/>
                </a:solidFill>
                <a:latin typeface="Arial" pitchFamily="34" charset="0"/>
                <a:ea typeface="+mj-ea"/>
                <a:cs typeface="Arial"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t>Click to edit Master title style</a:t>
            </a:r>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a:defRPr>
                <a:latin typeface="Arial" panose="020B0604020202020204" pitchFamily="34" charset="0"/>
                <a:cs typeface="Arial" panose="020B0604020202020204" pitchFamily="34" charset="0"/>
              </a:defRPr>
            </a:lvl1pPr>
          </a:lstStyle>
          <a:p>
            <a:pPr lvl="0"/>
            <a:fld id="{327CBE16-C524-4E85-84FB-DE985D9DE1E6}" type="slidenum">
              <a:rPr lang="en-US" smtClean="0"/>
              <a:pPr lvl="0"/>
              <a:t>‹#›</a:t>
            </a:fld>
            <a:endParaRPr lang="en-US" dirty="0"/>
          </a:p>
        </p:txBody>
      </p:sp>
    </p:spTree>
    <p:extLst>
      <p:ext uri="{BB962C8B-B14F-4D97-AF65-F5344CB8AC3E}">
        <p14:creationId xmlns:p14="http://schemas.microsoft.com/office/powerpoint/2010/main" val="4544832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marL="0" algn="l" defTabSz="914400" rtl="0" eaLnBrk="1" latinLnBrk="0" hangingPunct="1">
              <a:spcBef>
                <a:spcPct val="0"/>
              </a:spcBef>
              <a:buNone/>
              <a:defRPr lang="en-US" sz="3600" kern="1200" dirty="0">
                <a:solidFill>
                  <a:schemeClr val="bg1">
                    <a:lumMod val="50000"/>
                  </a:schemeClr>
                </a:solidFill>
                <a:latin typeface="Arial" pitchFamily="34" charset="0"/>
                <a:ea typeface="+mn-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a:xfrm>
            <a:off x="3028950" y="6356350"/>
            <a:ext cx="2551162" cy="365125"/>
          </a:xfrm>
          <a:prstGeom prst="rect">
            <a:avLst/>
          </a:prstGeom>
        </p:spPr>
        <p:txBody>
          <a:bodyPr/>
          <a:lstStyle/>
          <a:p>
            <a:endParaRPr lang="en-US" dirty="0"/>
          </a:p>
        </p:txBody>
      </p:sp>
      <p:sp>
        <p:nvSpPr>
          <p:cNvPr id="7"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z="1800" kern="1200" smtClean="0">
                <a:solidFill>
                  <a:schemeClr val="tx1"/>
                </a:solidFill>
                <a:latin typeface="Arial" panose="020B0604020202020204" pitchFamily="34" charset="0"/>
                <a:ea typeface="+mn-ea"/>
                <a:cs typeface="Arial" panose="020B0604020202020204" pitchFamily="34" charset="0"/>
              </a:rPr>
              <a:pPr/>
              <a:t>‹#›</a:t>
            </a:fld>
            <a:endParaRPr lang="en-US" sz="18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93775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0618" y="260648"/>
            <a:ext cx="6535638" cy="543595"/>
          </a:xfrm>
          <a:prstGeom prst="rect">
            <a:avLst/>
          </a:prstGeom>
        </p:spPr>
        <p:txBody>
          <a:bodyPr/>
          <a:lstStyle>
            <a:lvl1pPr algn="l">
              <a:defRPr lang="en-US" sz="2800" b="1" kern="1200" dirty="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67544" y="1196752"/>
            <a:ext cx="3867150" cy="4990684"/>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96752"/>
            <a:ext cx="3867150" cy="4980211"/>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699792" y="6356350"/>
            <a:ext cx="280831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1700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6462042" cy="615603"/>
          </a:xfrm>
          <a:prstGeom prst="rect">
            <a:avLst/>
          </a:prstGeom>
        </p:spPr>
        <p:txBody>
          <a:bodyPr/>
          <a:lstStyle>
            <a:lvl1pPr>
              <a:defRPr lang="en-US" sz="2800" b="1" kern="1200" smtClean="0">
                <a:solidFill>
                  <a:schemeClr val="bg1"/>
                </a:solidFill>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lgn="l" defTabSz="914400" rtl="0" eaLnBrk="1" latinLnBrk="0" hangingPunct="1">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lang="en-US"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0029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1"/>
            <a:ext cx="6768752" cy="720080"/>
          </a:xfrm>
          <a:prstGeom prst="rect">
            <a:avLst/>
          </a:prstGeom>
        </p:spPr>
        <p:txBody>
          <a:bodyPr/>
          <a:lstStyle>
            <a:lvl1pPr>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C2E548F0-25AB-4D0C-9DD8-3BA9C1D1232D}" type="datetimeFigureOut">
              <a:rPr lang="en-US" smtClean="0"/>
              <a:t>11/17/2022</a:t>
            </a:fld>
            <a:endParaRPr lang="en-US"/>
          </a:p>
        </p:txBody>
      </p:sp>
      <p:sp>
        <p:nvSpPr>
          <p:cNvPr id="7"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68426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0"/>
            <a:ext cx="2551162" cy="365125"/>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txBox="1">
            <a:spLocks/>
          </p:cNvSpPr>
          <p:nvPr/>
        </p:nvSpPr>
        <p:spPr>
          <a:xfrm>
            <a:off x="8119306" y="6356349"/>
            <a:ext cx="79208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CBE16-C524-4E85-84FB-DE985D9DE1E6}"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002917"/>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1.jpeg"/><Relationship Id="rId2" Type="http://schemas.openxmlformats.org/officeDocument/2006/relationships/slideLayout" Target="../slideLayouts/slideLayout3.xml"/><Relationship Id="rId16" Type="http://schemas.openxmlformats.org/officeDocument/2006/relationships/theme" Target="../theme/theme2.xml"/><Relationship Id="rId20"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5.jpe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1" name="Picture 7" descr="NDOH Logo.jpg"/>
          <p:cNvPicPr>
            <a:picLocks noChangeAspect="1"/>
          </p:cNvPicPr>
          <p:nvPr userDrawn="1"/>
        </p:nvPicPr>
        <p:blipFill>
          <a:blip r:embed="rId3" cstate="print"/>
          <a:srcRect/>
          <a:stretch>
            <a:fillRect/>
          </a:stretch>
        </p:blipFill>
        <p:spPr bwMode="auto">
          <a:xfrm>
            <a:off x="152400" y="5867400"/>
            <a:ext cx="2286000" cy="823913"/>
          </a:xfrm>
          <a:prstGeom prst="rect">
            <a:avLst/>
          </a:prstGeom>
          <a:noFill/>
          <a:ln w="9525">
            <a:noFill/>
            <a:miter lim="800000"/>
            <a:headEnd/>
            <a:tailEnd/>
          </a:ln>
        </p:spPr>
      </p:pic>
      <p:pic>
        <p:nvPicPr>
          <p:cNvPr id="2052" name="Picture 11"/>
          <p:cNvPicPr>
            <a:picLocks noChangeAspect="1" noChangeArrowheads="1"/>
          </p:cNvPicPr>
          <p:nvPr userDrawn="1"/>
        </p:nvPicPr>
        <p:blipFill>
          <a:blip r:embed="rId4" cstate="print"/>
          <a:srcRect r="25999"/>
          <a:stretch>
            <a:fillRect/>
          </a:stretch>
        </p:blipFill>
        <p:spPr bwMode="auto">
          <a:xfrm>
            <a:off x="7342188" y="0"/>
            <a:ext cx="1184275"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p:nvPicPr>
        <p:blipFill>
          <a:blip r:embed="rId17" cstate="print"/>
          <a:stretch>
            <a:fillRect/>
          </a:stretch>
        </p:blipFill>
        <p:spPr>
          <a:xfrm>
            <a:off x="152400" y="5867400"/>
            <a:ext cx="2286000" cy="824484"/>
          </a:xfrm>
          <a:prstGeom prst="rect">
            <a:avLst/>
          </a:prstGeom>
        </p:spPr>
      </p:pic>
      <p:pic>
        <p:nvPicPr>
          <p:cNvPr id="9" name="Picture 11"/>
          <p:cNvPicPr>
            <a:picLocks noChangeAspect="1" noChangeArrowheads="1"/>
          </p:cNvPicPr>
          <p:nvPr/>
        </p:nvPicPr>
        <p:blipFill>
          <a:blip r:embed="rId18"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Phila.jpg"/>
          <p:cNvPicPr>
            <a:picLocks noChangeAspect="1"/>
          </p:cNvPicPr>
          <p:nvPr/>
        </p:nvPicPr>
        <p:blipFill>
          <a:blip r:embed="rId19" cstate="print"/>
          <a:stretch>
            <a:fillRect/>
          </a:stretch>
        </p:blipFill>
        <p:spPr>
          <a:xfrm>
            <a:off x="5652120" y="5877272"/>
            <a:ext cx="1071570" cy="910387"/>
          </a:xfrm>
          <a:prstGeom prst="rect">
            <a:avLst/>
          </a:prstGeom>
        </p:spPr>
      </p:pic>
      <p:pic>
        <p:nvPicPr>
          <p:cNvPr id="6" name="Picture 5" descr="Logo - NDP - Full colour.jpg"/>
          <p:cNvPicPr>
            <a:picLocks noChangeAspect="1"/>
          </p:cNvPicPr>
          <p:nvPr/>
        </p:nvPicPr>
        <p:blipFill>
          <a:blip r:embed="rId20" cstate="print"/>
          <a:stretch>
            <a:fillRect/>
          </a:stretch>
        </p:blipFill>
        <p:spPr>
          <a:xfrm>
            <a:off x="6874965" y="5805264"/>
            <a:ext cx="1058978" cy="1058978"/>
          </a:xfrm>
          <a:prstGeom prst="rect">
            <a:avLst/>
          </a:prstGeom>
        </p:spPr>
      </p:pic>
      <p:cxnSp>
        <p:nvCxnSpPr>
          <p:cNvPr id="11" name="Straight Connector 10"/>
          <p:cNvCxnSpPr/>
          <p:nvPr/>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6680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2" r:id="rId13"/>
    <p:sldLayoutId id="2147483705" r:id="rId14"/>
    <p:sldLayoutId id="2147483706"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3" cstate="print"/>
          <a:srcRect r="26000"/>
          <a:stretch>
            <a:fillRect/>
          </a:stretch>
        </p:blipFill>
        <p:spPr bwMode="auto">
          <a:xfrm>
            <a:off x="7341870" y="1"/>
            <a:ext cx="1184147" cy="1066799"/>
          </a:xfrm>
          <a:prstGeom prst="rect">
            <a:avLst/>
          </a:prstGeom>
          <a:noFill/>
          <a:ln w="9525">
            <a:noFill/>
            <a:miter lim="800000"/>
            <a:headEnd/>
            <a:tailEnd/>
          </a:ln>
          <a:effectLst/>
        </p:spPr>
      </p:pic>
      <p:pic>
        <p:nvPicPr>
          <p:cNvPr id="5" name="Picture 4" descr="Logo - NDP - Full colour.jpg"/>
          <p:cNvPicPr>
            <a:picLocks noChangeAspect="1"/>
          </p:cNvPicPr>
          <p:nvPr userDrawn="1"/>
        </p:nvPicPr>
        <p:blipFill>
          <a:blip r:embed="rId3" cstate="print"/>
          <a:stretch>
            <a:fillRect/>
          </a:stretch>
        </p:blipFill>
        <p:spPr>
          <a:xfrm>
            <a:off x="7786710" y="5857892"/>
            <a:ext cx="1055030" cy="1000108"/>
          </a:xfrm>
          <a:prstGeom prst="rect">
            <a:avLst/>
          </a:prstGeom>
        </p:spPr>
      </p:pic>
      <p:cxnSp>
        <p:nvCxnSpPr>
          <p:cNvPr id="6" name="Straight Connector 5"/>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733656"/>
      </p:ext>
    </p:extLst>
  </p:cSld>
  <p:clrMap bg1="lt1" tx1="dk1" bg2="lt2" tx2="dk2" accent1="accent1" accent2="accent2" accent3="accent3" accent4="accent4" accent5="accent5" accent6="accent6" hlink="hlink" folHlink="folHlink"/>
  <p:sldLayoutIdLst>
    <p:sldLayoutId id="2147483698"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extLst>
      <p:ext uri="{BB962C8B-B14F-4D97-AF65-F5344CB8AC3E}">
        <p14:creationId xmlns:p14="http://schemas.microsoft.com/office/powerpoint/2010/main" val="1742031383"/>
      </p:ext>
    </p:extLst>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6811" y="1628800"/>
            <a:ext cx="6836164" cy="2554545"/>
          </a:xfrm>
          <a:prstGeom prst="rect">
            <a:avLst/>
          </a:prstGeom>
          <a:noFill/>
        </p:spPr>
        <p:txBody>
          <a:bodyPr wrap="square">
            <a:spAutoFit/>
          </a:bodyPr>
          <a:lstStyle/>
          <a:p>
            <a:pPr algn="ctr" eaLnBrk="1" fontAlgn="auto" hangingPunct="1">
              <a:spcBef>
                <a:spcPts val="0"/>
              </a:spcBef>
              <a:spcAft>
                <a:spcPts val="0"/>
              </a:spcAft>
              <a:defRPr/>
            </a:pPr>
            <a:r>
              <a:rPr lang="en-ZA" sz="3200" b="1" dirty="0">
                <a:solidFill>
                  <a:srgbClr val="003300"/>
                </a:solidFill>
                <a:effectLst>
                  <a:outerShdw blurRad="38100" dist="38100" dir="2700000" algn="tl">
                    <a:srgbClr val="000000">
                      <a:alpha val="43137"/>
                    </a:srgbClr>
                  </a:outerShdw>
                </a:effectLst>
              </a:rPr>
              <a:t>National Department of Health response to hearings and Portfolio Committee Clause by Clause deliberations on</a:t>
            </a:r>
          </a:p>
          <a:p>
            <a:pPr algn="ctr" eaLnBrk="1" fontAlgn="auto" hangingPunct="1">
              <a:spcBef>
                <a:spcPts val="0"/>
              </a:spcBef>
              <a:spcAft>
                <a:spcPts val="0"/>
              </a:spcAft>
              <a:defRPr/>
            </a:pPr>
            <a:r>
              <a:rPr lang="en-ZA" sz="3200" b="1" dirty="0">
                <a:solidFill>
                  <a:srgbClr val="003300"/>
                </a:solidFill>
                <a:effectLst>
                  <a:outerShdw blurRad="38100" dist="38100" dir="2700000" algn="tl">
                    <a:srgbClr val="000000">
                      <a:alpha val="43137"/>
                    </a:srgbClr>
                  </a:outerShdw>
                </a:effectLst>
              </a:rPr>
              <a:t>National Health Insurance Bill</a:t>
            </a:r>
          </a:p>
        </p:txBody>
      </p:sp>
      <p:sp>
        <p:nvSpPr>
          <p:cNvPr id="6" name="TextBox 5"/>
          <p:cNvSpPr txBox="1"/>
          <p:nvPr/>
        </p:nvSpPr>
        <p:spPr>
          <a:xfrm>
            <a:off x="2006811" y="5322119"/>
            <a:ext cx="6901587" cy="461665"/>
          </a:xfrm>
          <a:prstGeom prst="rect">
            <a:avLst/>
          </a:prstGeom>
          <a:noFill/>
        </p:spPr>
        <p:txBody>
          <a:bodyPr wrap="square">
            <a:spAutoFit/>
          </a:bodyPr>
          <a:lstStyle/>
          <a:p>
            <a:pPr algn="ctr" eaLnBrk="1" fontAlgn="auto" hangingPunct="1">
              <a:spcBef>
                <a:spcPts val="0"/>
              </a:spcBef>
              <a:spcAft>
                <a:spcPts val="0"/>
              </a:spcAft>
              <a:defRPr/>
            </a:pPr>
            <a:r>
              <a:rPr lang="en-ZA" sz="2400">
                <a:solidFill>
                  <a:srgbClr val="003300"/>
                </a:solidFill>
                <a:effectLst>
                  <a:outerShdw blurRad="38100" dist="38100" dir="2700000" algn="tl">
                    <a:srgbClr val="000000">
                      <a:alpha val="43137"/>
                    </a:srgbClr>
                  </a:outerShdw>
                </a:effectLst>
              </a:rPr>
              <a:t>17 NOVEMBER </a:t>
            </a:r>
            <a:r>
              <a:rPr lang="en-ZA" sz="2400" dirty="0">
                <a:solidFill>
                  <a:srgbClr val="003300"/>
                </a:solidFill>
                <a:effectLst>
                  <a:outerShdw blurRad="38100" dist="38100" dir="2700000" algn="tl">
                    <a:srgbClr val="000000">
                      <a:alpha val="43137"/>
                    </a:srgbClr>
                  </a:outerShdw>
                </a:effectLst>
              </a:rPr>
              <a:t>2022</a:t>
            </a:r>
          </a:p>
        </p:txBody>
      </p:sp>
      <p:sp>
        <p:nvSpPr>
          <p:cNvPr id="7" name="Rectangle 2"/>
          <p:cNvSpPr txBox="1">
            <a:spLocks noChangeArrowheads="1"/>
          </p:cNvSpPr>
          <p:nvPr/>
        </p:nvSpPr>
        <p:spPr>
          <a:xfrm>
            <a:off x="533400" y="142875"/>
            <a:ext cx="8110538" cy="928688"/>
          </a:xfrm>
          <a:prstGeom prst="rect">
            <a:avLst/>
          </a:prstGeom>
        </p:spPr>
        <p:txBody>
          <a:bodyPr anchor="b">
            <a:norm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effectLst>
                <a:outerShdw blurRad="38100" dist="38100" dir="2700000" algn="tl">
                  <a:srgbClr val="000000">
                    <a:alpha val="43137"/>
                  </a:srgbClr>
                </a:outerShdw>
              </a:effectLst>
              <a:ea typeface="+mj-ea"/>
            </a:endParaRPr>
          </a:p>
        </p:txBody>
      </p:sp>
    </p:spTree>
    <p:extLst>
      <p:ext uri="{BB962C8B-B14F-4D97-AF65-F5344CB8AC3E}">
        <p14:creationId xmlns:p14="http://schemas.microsoft.com/office/powerpoint/2010/main" val="4272605944"/>
      </p:ext>
    </p:extLst>
  </p:cSld>
  <p:clrMapOvr>
    <a:masterClrMapping/>
  </p:clrMapOvr>
  <mc:AlternateContent xmlns:mc="http://schemas.openxmlformats.org/markup-compatibility/2006" xmlns:p14="http://schemas.microsoft.com/office/powerpoint/2010/main">
    <mc:Choice Requires="p14">
      <p:transition spd="slow" p14:dur="2000" advTm="20844"/>
    </mc:Choice>
    <mc:Fallback xmlns="">
      <p:transition spd="slow" advTm="208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628650" y="1268760"/>
            <a:ext cx="7886700" cy="4351338"/>
          </a:xfrm>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88840"/>
            <a:ext cx="8774044" cy="2880320"/>
          </a:xfrm>
          <a:prstGeom prst="rect">
            <a:avLst/>
          </a:prstGeom>
        </p:spPr>
      </p:pic>
    </p:spTree>
    <p:extLst>
      <p:ext uri="{BB962C8B-B14F-4D97-AF65-F5344CB8AC3E}">
        <p14:creationId xmlns:p14="http://schemas.microsoft.com/office/powerpoint/2010/main" val="3993174376"/>
      </p:ext>
    </p:extLst>
  </p:cSld>
  <p:clrMapOvr>
    <a:masterClrMapping/>
  </p:clrMapOvr>
  <mc:AlternateContent xmlns:mc="http://schemas.openxmlformats.org/markup-compatibility/2006" xmlns:p14="http://schemas.microsoft.com/office/powerpoint/2010/main">
    <mc:Choice Requires="p14">
      <p:transition spd="slow" p14:dur="2000" advTm="3217"/>
    </mc:Choice>
    <mc:Fallback xmlns="">
      <p:transition spd="slow" advTm="321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6D2A-EFFA-F6AD-732D-8BE17286ACE8}"/>
              </a:ext>
            </a:extLst>
          </p:cNvPr>
          <p:cNvSpPr>
            <a:spLocks noGrp="1"/>
          </p:cNvSpPr>
          <p:nvPr>
            <p:ph type="title"/>
          </p:nvPr>
        </p:nvSpPr>
        <p:spPr/>
        <p:txBody>
          <a:bodyPr/>
          <a:lstStyle/>
          <a:p>
            <a:pPr algn="l"/>
            <a:r>
              <a:rPr lang="en-ZA" dirty="0"/>
              <a:t>Introduction</a:t>
            </a:r>
          </a:p>
        </p:txBody>
      </p:sp>
      <p:sp>
        <p:nvSpPr>
          <p:cNvPr id="3" name="Content Placeholder 2">
            <a:extLst>
              <a:ext uri="{FF2B5EF4-FFF2-40B4-BE49-F238E27FC236}">
                <a16:creationId xmlns:a16="http://schemas.microsoft.com/office/drawing/2014/main" id="{58238762-E432-D28C-5E83-803051EEB96E}"/>
              </a:ext>
            </a:extLst>
          </p:cNvPr>
          <p:cNvSpPr>
            <a:spLocks noGrp="1"/>
          </p:cNvSpPr>
          <p:nvPr>
            <p:ph idx="1"/>
          </p:nvPr>
        </p:nvSpPr>
        <p:spPr>
          <a:xfrm>
            <a:off x="53752" y="1189037"/>
            <a:ext cx="9036496" cy="4479925"/>
          </a:xfrm>
        </p:spPr>
        <p:txBody>
          <a:bodyPr/>
          <a:lstStyle/>
          <a:p>
            <a:pPr marL="0" indent="0">
              <a:buNone/>
            </a:pPr>
            <a:r>
              <a:rPr lang="en-ZA" sz="1800" b="1" dirty="0"/>
              <a:t>NDOH has listened carefully to the community consultations managed by the Portfolio Committee, the oral submissions and the clause-by-clause deliberations</a:t>
            </a:r>
          </a:p>
          <a:p>
            <a:r>
              <a:rPr lang="en-ZA" sz="1600" dirty="0"/>
              <a:t>We thank the Hon Members and the many stakeholders for honest and robust debate and opinion</a:t>
            </a:r>
          </a:p>
          <a:p>
            <a:endParaRPr lang="en-ZA" sz="1600" dirty="0"/>
          </a:p>
          <a:p>
            <a:r>
              <a:rPr lang="en-ZA" sz="1600" dirty="0"/>
              <a:t>We recognise some of the polarised views that have been expressed by the diverse stakeholders on NHI itself and on clauses of the Bill</a:t>
            </a:r>
          </a:p>
          <a:p>
            <a:endParaRPr lang="en-ZA" sz="1600" dirty="0"/>
          </a:p>
          <a:p>
            <a:r>
              <a:rPr lang="en-ZA" sz="1600" dirty="0"/>
              <a:t>We also note the overwhelming support expressed by stakeholders during the hearings as well</a:t>
            </a:r>
          </a:p>
          <a:p>
            <a:endParaRPr lang="en-ZA" sz="1600" dirty="0"/>
          </a:p>
          <a:p>
            <a:r>
              <a:rPr lang="en-ZA" sz="1600" dirty="0"/>
              <a:t>It is expected that stakeholders would speak from very different perspectives as South Africa is a diverse society</a:t>
            </a:r>
          </a:p>
          <a:p>
            <a:endParaRPr lang="en-ZA" sz="1600" dirty="0"/>
          </a:p>
          <a:p>
            <a:r>
              <a:rPr lang="en-ZA" sz="1600" dirty="0"/>
              <a:t>Our general observation is that the intentions of the Bill and the complexities of how government works and how service are financed require ongoing engagement</a:t>
            </a:r>
          </a:p>
          <a:p>
            <a:endParaRPr lang="en-ZA" sz="2000" dirty="0"/>
          </a:p>
        </p:txBody>
      </p:sp>
    </p:spTree>
    <p:extLst>
      <p:ext uri="{BB962C8B-B14F-4D97-AF65-F5344CB8AC3E}">
        <p14:creationId xmlns:p14="http://schemas.microsoft.com/office/powerpoint/2010/main" val="384761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6D2A-EFFA-F6AD-732D-8BE17286ACE8}"/>
              </a:ext>
            </a:extLst>
          </p:cNvPr>
          <p:cNvSpPr>
            <a:spLocks noGrp="1"/>
          </p:cNvSpPr>
          <p:nvPr>
            <p:ph type="title"/>
          </p:nvPr>
        </p:nvSpPr>
        <p:spPr/>
        <p:txBody>
          <a:bodyPr/>
          <a:lstStyle/>
          <a:p>
            <a:pPr algn="l"/>
            <a:r>
              <a:rPr lang="en-ZA" dirty="0"/>
              <a:t>Observations</a:t>
            </a:r>
          </a:p>
        </p:txBody>
      </p:sp>
      <p:sp>
        <p:nvSpPr>
          <p:cNvPr id="3" name="Content Placeholder 2">
            <a:extLst>
              <a:ext uri="{FF2B5EF4-FFF2-40B4-BE49-F238E27FC236}">
                <a16:creationId xmlns:a16="http://schemas.microsoft.com/office/drawing/2014/main" id="{58238762-E432-D28C-5E83-803051EEB96E}"/>
              </a:ext>
            </a:extLst>
          </p:cNvPr>
          <p:cNvSpPr>
            <a:spLocks noGrp="1"/>
          </p:cNvSpPr>
          <p:nvPr>
            <p:ph idx="1"/>
          </p:nvPr>
        </p:nvSpPr>
        <p:spPr>
          <a:xfrm>
            <a:off x="19215" y="1052736"/>
            <a:ext cx="9144000" cy="4752528"/>
          </a:xfrm>
        </p:spPr>
        <p:txBody>
          <a:bodyPr/>
          <a:lstStyle/>
          <a:p>
            <a:r>
              <a:rPr lang="en-ZA" sz="1600" b="1" dirty="0"/>
              <a:t>There were some calls for more detail in the Bill but South Africa’s laws are generally ‘enabling’ rather than ‘prescriptive’ – allows a more dynamic management of rapidly changing environment (as healthcare is)</a:t>
            </a:r>
          </a:p>
          <a:p>
            <a:pPr lvl="1"/>
            <a:r>
              <a:rPr lang="en-ZA" sz="1400" dirty="0"/>
              <a:t>It is preferable to include detail in Regulations, Directions and Circulars</a:t>
            </a:r>
          </a:p>
          <a:p>
            <a:pPr lvl="1"/>
            <a:r>
              <a:rPr lang="en-ZA" sz="1400" dirty="0"/>
              <a:t>Clauses to ensure transparency and consultation can be made more explicit</a:t>
            </a:r>
          </a:p>
          <a:p>
            <a:endParaRPr lang="en-ZA" sz="1800" dirty="0"/>
          </a:p>
          <a:p>
            <a:r>
              <a:rPr lang="en-ZA" sz="1600" b="1" dirty="0"/>
              <a:t>Appeals were heard from some professional, patient and lobby groups to be explicitly recognised in the Bill</a:t>
            </a:r>
          </a:p>
          <a:p>
            <a:pPr lvl="1"/>
            <a:r>
              <a:rPr lang="en-ZA" sz="1400" dirty="0"/>
              <a:t>All ‘users’ and all ‘providers’ are accommodated in the Bill and will be involved as much as is possible in developing Regulations, Directions and operating procedures</a:t>
            </a:r>
          </a:p>
          <a:p>
            <a:pPr lvl="1"/>
            <a:r>
              <a:rPr lang="en-ZA" sz="1400" dirty="0"/>
              <a:t>We have noted comments and propose strengthening of Clauses related to consultation mechanisms and the composition of some of the Advisory Committees</a:t>
            </a:r>
          </a:p>
          <a:p>
            <a:endParaRPr lang="en-ZA" sz="1800" dirty="0"/>
          </a:p>
          <a:p>
            <a:r>
              <a:rPr lang="en-ZA" sz="1600" b="1" dirty="0"/>
              <a:t>There were some views that the economy is too weak to support NHI</a:t>
            </a:r>
          </a:p>
          <a:p>
            <a:pPr lvl="1"/>
            <a:r>
              <a:rPr lang="en-ZA" sz="1400" dirty="0"/>
              <a:t>NHI roll-out is a long journey so it must start as soon as possible</a:t>
            </a:r>
          </a:p>
          <a:p>
            <a:pPr lvl="1"/>
            <a:r>
              <a:rPr lang="en-ZA" sz="1400" dirty="0"/>
              <a:t>Most countries that we consulted, embarked on NHI journey in ‘bad times’</a:t>
            </a:r>
          </a:p>
          <a:p>
            <a:pPr lvl="1"/>
            <a:r>
              <a:rPr lang="en-ZA" sz="1400" dirty="0"/>
              <a:t>The Bill is clear on incremental and phased implementation</a:t>
            </a:r>
          </a:p>
          <a:p>
            <a:pPr lvl="1"/>
            <a:endParaRPr lang="en-ZA" sz="1600" dirty="0"/>
          </a:p>
          <a:p>
            <a:endParaRPr lang="en-ZA" sz="2000" dirty="0"/>
          </a:p>
        </p:txBody>
      </p:sp>
    </p:spTree>
    <p:extLst>
      <p:ext uri="{BB962C8B-B14F-4D97-AF65-F5344CB8AC3E}">
        <p14:creationId xmlns:p14="http://schemas.microsoft.com/office/powerpoint/2010/main" val="505558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6D2A-EFFA-F6AD-732D-8BE17286ACE8}"/>
              </a:ext>
            </a:extLst>
          </p:cNvPr>
          <p:cNvSpPr>
            <a:spLocks noGrp="1"/>
          </p:cNvSpPr>
          <p:nvPr>
            <p:ph type="title"/>
          </p:nvPr>
        </p:nvSpPr>
        <p:spPr/>
        <p:txBody>
          <a:bodyPr/>
          <a:lstStyle/>
          <a:p>
            <a:pPr algn="l"/>
            <a:r>
              <a:rPr lang="en-ZA" dirty="0"/>
              <a:t>Observations</a:t>
            </a:r>
          </a:p>
        </p:txBody>
      </p:sp>
      <p:sp>
        <p:nvSpPr>
          <p:cNvPr id="3" name="Content Placeholder 2">
            <a:extLst>
              <a:ext uri="{FF2B5EF4-FFF2-40B4-BE49-F238E27FC236}">
                <a16:creationId xmlns:a16="http://schemas.microsoft.com/office/drawing/2014/main" id="{58238762-E432-D28C-5E83-803051EEB96E}"/>
              </a:ext>
            </a:extLst>
          </p:cNvPr>
          <p:cNvSpPr>
            <a:spLocks noGrp="1"/>
          </p:cNvSpPr>
          <p:nvPr>
            <p:ph idx="1"/>
          </p:nvPr>
        </p:nvSpPr>
        <p:spPr>
          <a:xfrm>
            <a:off x="0" y="1052736"/>
            <a:ext cx="9144000" cy="4896544"/>
          </a:xfrm>
        </p:spPr>
        <p:txBody>
          <a:bodyPr/>
          <a:lstStyle/>
          <a:p>
            <a:r>
              <a:rPr lang="en-ZA" sz="1800" b="1" dirty="0"/>
              <a:t>There were some stakeholders that called for ‘fixing the public services first’</a:t>
            </a:r>
          </a:p>
          <a:p>
            <a:pPr lvl="1"/>
            <a:r>
              <a:rPr lang="en-ZA" sz="1400" dirty="0"/>
              <a:t>It is not either/or – there are indisputable challenges, including fraud and corruption, and  poor management, but also duplication and waste</a:t>
            </a:r>
          </a:p>
          <a:p>
            <a:pPr lvl="1"/>
            <a:r>
              <a:rPr lang="en-ZA" sz="1400" dirty="0"/>
              <a:t>We must be careful of generalising and breaking the morale of the many that toil daily to care for the poor</a:t>
            </a:r>
          </a:p>
          <a:p>
            <a:pPr lvl="1"/>
            <a:r>
              <a:rPr lang="en-ZA" sz="1400" dirty="0"/>
              <a:t>Calls for increased staffing require increased budgets and that will mean more of the tax spend</a:t>
            </a:r>
          </a:p>
          <a:p>
            <a:pPr lvl="1"/>
            <a:r>
              <a:rPr lang="en-ZA" sz="1400" dirty="0"/>
              <a:t>Improved infrastructure and equipment will require more budget</a:t>
            </a:r>
          </a:p>
          <a:p>
            <a:pPr lvl="1"/>
            <a:r>
              <a:rPr lang="en-ZA" sz="1400" dirty="0"/>
              <a:t>NHI will enable sharing of resources with the private providers to take pressure off the overburdened public establishments</a:t>
            </a:r>
          </a:p>
          <a:p>
            <a:pPr lvl="1"/>
            <a:r>
              <a:rPr lang="en-ZA" sz="1400" dirty="0"/>
              <a:t>It is because of the challenges that we need systemic change</a:t>
            </a:r>
          </a:p>
          <a:p>
            <a:pPr lvl="1"/>
            <a:endParaRPr lang="en-ZA" sz="1500" dirty="0"/>
          </a:p>
          <a:p>
            <a:r>
              <a:rPr lang="en-ZA" sz="1800" b="1" dirty="0"/>
              <a:t>Some stakeholders were also concerned that too much power is vested in the Minister and called for Parliament to have direct role in establishing the Fund</a:t>
            </a:r>
          </a:p>
          <a:p>
            <a:pPr lvl="1"/>
            <a:r>
              <a:rPr lang="en-ZA" sz="1400" dirty="0"/>
              <a:t>Constitution s92(3)(b) and 96(3) deals with accountability of the Executive</a:t>
            </a:r>
          </a:p>
          <a:p>
            <a:pPr lvl="1"/>
            <a:r>
              <a:rPr lang="en-ZA" sz="1400" dirty="0"/>
              <a:t>Constitution s55(2) deals with National Assembly oversight role </a:t>
            </a:r>
          </a:p>
          <a:p>
            <a:pPr lvl="1"/>
            <a:r>
              <a:rPr lang="en-ZA" sz="1400" dirty="0"/>
              <a:t>Schedule 3A is part of the PFMA and all entities must comply</a:t>
            </a:r>
          </a:p>
          <a:p>
            <a:pPr lvl="1"/>
            <a:r>
              <a:rPr lang="en-ZA" sz="1400" dirty="0"/>
              <a:t>Department believes that Minister is ultimately accountable, but some clauses can be amended to reduce direct involvement in operational matters</a:t>
            </a:r>
          </a:p>
        </p:txBody>
      </p:sp>
    </p:spTree>
    <p:extLst>
      <p:ext uri="{BB962C8B-B14F-4D97-AF65-F5344CB8AC3E}">
        <p14:creationId xmlns:p14="http://schemas.microsoft.com/office/powerpoint/2010/main" val="165930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6D2A-EFFA-F6AD-732D-8BE17286ACE8}"/>
              </a:ext>
            </a:extLst>
          </p:cNvPr>
          <p:cNvSpPr>
            <a:spLocks noGrp="1"/>
          </p:cNvSpPr>
          <p:nvPr>
            <p:ph type="title"/>
          </p:nvPr>
        </p:nvSpPr>
        <p:spPr/>
        <p:txBody>
          <a:bodyPr/>
          <a:lstStyle/>
          <a:p>
            <a:pPr algn="l"/>
            <a:r>
              <a:rPr lang="en-ZA" dirty="0"/>
              <a:t>Observations</a:t>
            </a:r>
          </a:p>
        </p:txBody>
      </p:sp>
      <p:sp>
        <p:nvSpPr>
          <p:cNvPr id="3" name="Content Placeholder 2">
            <a:extLst>
              <a:ext uri="{FF2B5EF4-FFF2-40B4-BE49-F238E27FC236}">
                <a16:creationId xmlns:a16="http://schemas.microsoft.com/office/drawing/2014/main" id="{58238762-E432-D28C-5E83-803051EEB96E}"/>
              </a:ext>
            </a:extLst>
          </p:cNvPr>
          <p:cNvSpPr>
            <a:spLocks noGrp="1"/>
          </p:cNvSpPr>
          <p:nvPr>
            <p:ph idx="1"/>
          </p:nvPr>
        </p:nvSpPr>
        <p:spPr>
          <a:xfrm>
            <a:off x="0" y="1052736"/>
            <a:ext cx="9036496" cy="4824536"/>
          </a:xfrm>
        </p:spPr>
        <p:txBody>
          <a:bodyPr/>
          <a:lstStyle/>
          <a:p>
            <a:r>
              <a:rPr lang="en-ZA" sz="1800" b="1" dirty="0"/>
              <a:t>There were stakeholders who had objections to NHI purchasing healthcare services from private healthcare providers</a:t>
            </a:r>
          </a:p>
          <a:p>
            <a:pPr lvl="1"/>
            <a:r>
              <a:rPr lang="en-ZA" sz="1400" dirty="0"/>
              <a:t>A key objective is to harness ALL available resources equitably</a:t>
            </a:r>
          </a:p>
          <a:p>
            <a:pPr lvl="1"/>
            <a:r>
              <a:rPr lang="en-ZA" sz="1400" dirty="0"/>
              <a:t>The private providers have extensive resources that are not currently accessible to most people</a:t>
            </a:r>
          </a:p>
          <a:p>
            <a:r>
              <a:rPr lang="en-ZA" sz="1800" b="1" dirty="0"/>
              <a:t>There were some calls for the cost to be spelt out and for a feasibility study</a:t>
            </a:r>
          </a:p>
          <a:p>
            <a:pPr lvl="1"/>
            <a:r>
              <a:rPr lang="en-ZA" sz="1400" dirty="0"/>
              <a:t>The target is to spend no more that the current 8,5% of GDP and to reduce admin overheads (</a:t>
            </a:r>
            <a:r>
              <a:rPr lang="en-ZA" sz="1400" dirty="0" err="1"/>
              <a:t>eg</a:t>
            </a:r>
            <a:r>
              <a:rPr lang="en-ZA" sz="1400" dirty="0"/>
              <a:t> 15% in private finance administration whereas most NHIs are 3%)</a:t>
            </a:r>
          </a:p>
          <a:p>
            <a:pPr lvl="1"/>
            <a:r>
              <a:rPr lang="en-ZA" sz="1400" dirty="0"/>
              <a:t>The NHI is about redirecting current spending, and it will use tax tools to do so</a:t>
            </a:r>
          </a:p>
          <a:p>
            <a:pPr lvl="1"/>
            <a:r>
              <a:rPr lang="en-US" sz="1400" dirty="0"/>
              <a:t>MEMORANDUM ON THE OBJECTS OF THE NATIONAL HEALTH INSURANCE BILL, 2019</a:t>
            </a:r>
          </a:p>
          <a:p>
            <a:pPr lvl="2"/>
            <a:r>
              <a:rPr lang="en-US" sz="1000" dirty="0"/>
              <a:t>Page 57 Clause 8. FINANCIAL IMPLICATIONS FOR THE STATE</a:t>
            </a:r>
            <a:endParaRPr lang="en-ZA" sz="1000" dirty="0"/>
          </a:p>
          <a:p>
            <a:r>
              <a:rPr lang="en-ZA" sz="1800" b="1" dirty="0"/>
              <a:t>Some Honourable Members raised concerns about the independence of Benefits Advisory Committee and </a:t>
            </a:r>
            <a:r>
              <a:rPr lang="en-US" sz="1800" b="1" dirty="0"/>
              <a:t>Health Care Benefits Pricing Committee</a:t>
            </a:r>
          </a:p>
          <a:p>
            <a:pPr lvl="1"/>
            <a:r>
              <a:rPr lang="en-ZA" sz="1400" dirty="0"/>
              <a:t>All funds need ways to define, cost and pay for benefits (services)</a:t>
            </a:r>
          </a:p>
          <a:p>
            <a:pPr lvl="1"/>
            <a:r>
              <a:rPr lang="en-ZA" sz="1400" dirty="0"/>
              <a:t>There are many ways to do this, and we can learn from around the world</a:t>
            </a:r>
          </a:p>
          <a:p>
            <a:pPr lvl="1"/>
            <a:r>
              <a:rPr lang="en-ZA" sz="1400" dirty="0"/>
              <a:t>The Committees are there to provide expert oversight of the technical work in the Fund</a:t>
            </a:r>
          </a:p>
          <a:p>
            <a:pPr lvl="1"/>
            <a:r>
              <a:rPr lang="en-ZA" sz="1400" dirty="0"/>
              <a:t>Methods and actual assessed benefits (and their costs) must be transparent </a:t>
            </a:r>
          </a:p>
          <a:p>
            <a:pPr lvl="1"/>
            <a:r>
              <a:rPr lang="en-ZA" sz="1400" dirty="0"/>
              <a:t>Ultimately these committees are there to advise the Minister who the country (through Parliament) holds accountable</a:t>
            </a:r>
          </a:p>
        </p:txBody>
      </p:sp>
    </p:spTree>
    <p:extLst>
      <p:ext uri="{BB962C8B-B14F-4D97-AF65-F5344CB8AC3E}">
        <p14:creationId xmlns:p14="http://schemas.microsoft.com/office/powerpoint/2010/main" val="404162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6D2A-EFFA-F6AD-732D-8BE17286ACE8}"/>
              </a:ext>
            </a:extLst>
          </p:cNvPr>
          <p:cNvSpPr>
            <a:spLocks noGrp="1"/>
          </p:cNvSpPr>
          <p:nvPr>
            <p:ph type="title"/>
          </p:nvPr>
        </p:nvSpPr>
        <p:spPr/>
        <p:txBody>
          <a:bodyPr/>
          <a:lstStyle/>
          <a:p>
            <a:pPr algn="l"/>
            <a:r>
              <a:rPr lang="en-ZA" dirty="0"/>
              <a:t>Observations</a:t>
            </a:r>
          </a:p>
        </p:txBody>
      </p:sp>
      <p:sp>
        <p:nvSpPr>
          <p:cNvPr id="3" name="Content Placeholder 2">
            <a:extLst>
              <a:ext uri="{FF2B5EF4-FFF2-40B4-BE49-F238E27FC236}">
                <a16:creationId xmlns:a16="http://schemas.microsoft.com/office/drawing/2014/main" id="{58238762-E432-D28C-5E83-803051EEB96E}"/>
              </a:ext>
            </a:extLst>
          </p:cNvPr>
          <p:cNvSpPr>
            <a:spLocks noGrp="1"/>
          </p:cNvSpPr>
          <p:nvPr>
            <p:ph idx="1"/>
          </p:nvPr>
        </p:nvSpPr>
        <p:spPr>
          <a:xfrm>
            <a:off x="0" y="980728"/>
            <a:ext cx="9144000" cy="5184576"/>
          </a:xfrm>
        </p:spPr>
        <p:txBody>
          <a:bodyPr/>
          <a:lstStyle/>
          <a:p>
            <a:r>
              <a:rPr lang="en-ZA" sz="1600" b="1" dirty="0"/>
              <a:t>We heard some stakeholders and some Honourable Members supporting </a:t>
            </a:r>
            <a:r>
              <a:rPr lang="en-ZA" sz="1600" b="1" u="sng" dirty="0"/>
              <a:t>“Universal health care” </a:t>
            </a:r>
            <a:r>
              <a:rPr lang="en-ZA" sz="1600" b="1" dirty="0"/>
              <a:t>but not articulating a clear understanding of  </a:t>
            </a:r>
            <a:r>
              <a:rPr lang="en-ZA" sz="1600" b="1" u="sng" dirty="0"/>
              <a:t>“Universal Health Coverage”</a:t>
            </a:r>
          </a:p>
          <a:p>
            <a:pPr lvl="1"/>
            <a:r>
              <a:rPr lang="en-ZA" sz="1400" dirty="0"/>
              <a:t>South Africa has NOT achieved Universal Health Coverage (defined by WHO)</a:t>
            </a:r>
          </a:p>
          <a:p>
            <a:pPr lvl="1"/>
            <a:r>
              <a:rPr lang="en-ZA" sz="1400" dirty="0"/>
              <a:t>Many people in the middleclass and even wealthy people incur serious financial hardship to obtain health care despite belonging to a medical scheme</a:t>
            </a:r>
          </a:p>
          <a:p>
            <a:pPr lvl="1"/>
            <a:r>
              <a:rPr lang="en-ZA" sz="1400" dirty="0"/>
              <a:t>Majority suffer hardship to travel to available healthcare</a:t>
            </a:r>
          </a:p>
          <a:p>
            <a:pPr lvl="1"/>
            <a:r>
              <a:rPr lang="en-ZA" sz="1400" dirty="0"/>
              <a:t>Many wait or are denied care while it is available next door</a:t>
            </a:r>
          </a:p>
          <a:p>
            <a:pPr marL="457200" lvl="1" indent="0">
              <a:buNone/>
            </a:pPr>
            <a:endParaRPr lang="en-ZA" sz="800" dirty="0"/>
          </a:p>
          <a:p>
            <a:r>
              <a:rPr lang="en-ZA" sz="1600" b="1" dirty="0"/>
              <a:t>Some honourable Members and other stakeholders were concerned about erosion of the role and powers of provinces</a:t>
            </a:r>
          </a:p>
          <a:p>
            <a:pPr lvl="1"/>
            <a:r>
              <a:rPr lang="en-ZA" sz="1400" dirty="0"/>
              <a:t>Concurrent legislative authority (Schedule 4 of Constitution) is not the same as functions assigned in a law</a:t>
            </a:r>
          </a:p>
          <a:p>
            <a:pPr lvl="1"/>
            <a:r>
              <a:rPr lang="en-ZA" sz="1400" dirty="0"/>
              <a:t>Acts describe the functions and powers assigned or delegated to spheres</a:t>
            </a:r>
          </a:p>
          <a:p>
            <a:pPr lvl="1"/>
            <a:r>
              <a:rPr lang="en-ZA" sz="1400" dirty="0"/>
              <a:t>Functions are frequently moved to improve cohesion and efficiency</a:t>
            </a:r>
          </a:p>
          <a:p>
            <a:pPr lvl="1"/>
            <a:r>
              <a:rPr lang="en-ZA" sz="1400" dirty="0"/>
              <a:t>NHI will result in shifting of public funds to effect a purchaser/provider split but provinces will still be the providers of health services</a:t>
            </a:r>
          </a:p>
          <a:p>
            <a:pPr marL="457200" lvl="1" indent="0">
              <a:buNone/>
            </a:pPr>
            <a:endParaRPr lang="en-ZA" sz="800" dirty="0"/>
          </a:p>
          <a:p>
            <a:r>
              <a:rPr lang="en-ZA" sz="1600" b="1" dirty="0"/>
              <a:t>There were some concerns over the fate of Medical Schemes</a:t>
            </a:r>
          </a:p>
          <a:p>
            <a:pPr lvl="1"/>
            <a:r>
              <a:rPr lang="en-ZA" sz="1400" dirty="0"/>
              <a:t>Medical Schemes are non-profit organisations but administrators are profit makers</a:t>
            </a:r>
          </a:p>
          <a:p>
            <a:pPr lvl="1"/>
            <a:r>
              <a:rPr lang="en-ZA" sz="1400" dirty="0"/>
              <a:t>Over time, as the Fund covers more comprehensive benefits, there will be no need for Medical Schemes in their current configuration</a:t>
            </a:r>
          </a:p>
        </p:txBody>
      </p:sp>
    </p:spTree>
    <p:extLst>
      <p:ext uri="{BB962C8B-B14F-4D97-AF65-F5344CB8AC3E}">
        <p14:creationId xmlns:p14="http://schemas.microsoft.com/office/powerpoint/2010/main" val="90101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6D2A-EFFA-F6AD-732D-8BE17286ACE8}"/>
              </a:ext>
            </a:extLst>
          </p:cNvPr>
          <p:cNvSpPr>
            <a:spLocks noGrp="1"/>
          </p:cNvSpPr>
          <p:nvPr>
            <p:ph type="title"/>
          </p:nvPr>
        </p:nvSpPr>
        <p:spPr/>
        <p:txBody>
          <a:bodyPr/>
          <a:lstStyle/>
          <a:p>
            <a:pPr algn="l"/>
            <a:r>
              <a:rPr lang="en-ZA" dirty="0"/>
              <a:t>Observations</a:t>
            </a:r>
          </a:p>
        </p:txBody>
      </p:sp>
      <p:sp>
        <p:nvSpPr>
          <p:cNvPr id="3" name="Content Placeholder 2">
            <a:extLst>
              <a:ext uri="{FF2B5EF4-FFF2-40B4-BE49-F238E27FC236}">
                <a16:creationId xmlns:a16="http://schemas.microsoft.com/office/drawing/2014/main" id="{58238762-E432-D28C-5E83-803051EEB96E}"/>
              </a:ext>
            </a:extLst>
          </p:cNvPr>
          <p:cNvSpPr>
            <a:spLocks noGrp="1"/>
          </p:cNvSpPr>
          <p:nvPr>
            <p:ph idx="1"/>
          </p:nvPr>
        </p:nvSpPr>
        <p:spPr>
          <a:xfrm>
            <a:off x="179512" y="1181323"/>
            <a:ext cx="8784976" cy="4623941"/>
          </a:xfrm>
        </p:spPr>
        <p:txBody>
          <a:bodyPr/>
          <a:lstStyle/>
          <a:p>
            <a:r>
              <a:rPr lang="en-ZA" sz="2000" b="1" dirty="0"/>
              <a:t>There concerns raised about accreditation of providers</a:t>
            </a:r>
          </a:p>
          <a:p>
            <a:pPr lvl="1"/>
            <a:r>
              <a:rPr lang="en-ZA" sz="1600" dirty="0"/>
              <a:t>OHSC is responsible for standards compliance, not accreditation</a:t>
            </a:r>
          </a:p>
          <a:p>
            <a:pPr lvl="1"/>
            <a:r>
              <a:rPr lang="en-ZA" sz="1600" dirty="0"/>
              <a:t>S37 has several steps to accreditation but nowhere does the Bill require immediate 100% compliance from any provider</a:t>
            </a:r>
          </a:p>
          <a:p>
            <a:pPr lvl="1"/>
            <a:r>
              <a:rPr lang="en-ZA" sz="1600" dirty="0"/>
              <a:t>Regulations will detail the incremental and stepwise quality improvement requirements for accreditation, including compliance</a:t>
            </a:r>
          </a:p>
          <a:p>
            <a:pPr lvl="1"/>
            <a:r>
              <a:rPr lang="en-ZA" sz="1600" dirty="0"/>
              <a:t>NHI is a reform journey and we must be inclusive while improving quality</a:t>
            </a:r>
          </a:p>
          <a:p>
            <a:pPr lvl="1"/>
            <a:endParaRPr lang="en-ZA" sz="1600" dirty="0"/>
          </a:p>
          <a:p>
            <a:r>
              <a:rPr lang="en-ZA" sz="2000" b="1" dirty="0"/>
              <a:t>Corruption was rightfully raised as a concern by several stakeholders</a:t>
            </a:r>
          </a:p>
          <a:p>
            <a:pPr lvl="1"/>
            <a:r>
              <a:rPr lang="en-ZA" sz="1600" dirty="0"/>
              <a:t>The Bill provides for many checks and balances</a:t>
            </a:r>
          </a:p>
          <a:p>
            <a:pPr lvl="1"/>
            <a:r>
              <a:rPr lang="en-ZA" sz="1600" dirty="0"/>
              <a:t>The Fund is the purchaser and maximal transparency is essential</a:t>
            </a:r>
          </a:p>
          <a:p>
            <a:pPr lvl="1"/>
            <a:r>
              <a:rPr lang="en-ZA" sz="1600" dirty="0"/>
              <a:t>Providers may still try to corrupt the system which is why there is provision for risk management and fraud and corruption intervention</a:t>
            </a:r>
            <a:endParaRPr lang="en-ZA" sz="2000" dirty="0"/>
          </a:p>
          <a:p>
            <a:endParaRPr lang="en-ZA" sz="1600" dirty="0"/>
          </a:p>
        </p:txBody>
      </p:sp>
    </p:spTree>
    <p:extLst>
      <p:ext uri="{BB962C8B-B14F-4D97-AF65-F5344CB8AC3E}">
        <p14:creationId xmlns:p14="http://schemas.microsoft.com/office/powerpoint/2010/main" val="2032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6D2A-EFFA-F6AD-732D-8BE17286ACE8}"/>
              </a:ext>
            </a:extLst>
          </p:cNvPr>
          <p:cNvSpPr>
            <a:spLocks noGrp="1"/>
          </p:cNvSpPr>
          <p:nvPr>
            <p:ph type="title"/>
          </p:nvPr>
        </p:nvSpPr>
        <p:spPr/>
        <p:txBody>
          <a:bodyPr/>
          <a:lstStyle/>
          <a:p>
            <a:pPr algn="l"/>
            <a:r>
              <a:rPr lang="en-ZA" dirty="0"/>
              <a:t>Observations</a:t>
            </a:r>
          </a:p>
        </p:txBody>
      </p:sp>
      <p:sp>
        <p:nvSpPr>
          <p:cNvPr id="3" name="Content Placeholder 2">
            <a:extLst>
              <a:ext uri="{FF2B5EF4-FFF2-40B4-BE49-F238E27FC236}">
                <a16:creationId xmlns:a16="http://schemas.microsoft.com/office/drawing/2014/main" id="{58238762-E432-D28C-5E83-803051EEB96E}"/>
              </a:ext>
            </a:extLst>
          </p:cNvPr>
          <p:cNvSpPr>
            <a:spLocks noGrp="1"/>
          </p:cNvSpPr>
          <p:nvPr>
            <p:ph idx="1"/>
          </p:nvPr>
        </p:nvSpPr>
        <p:spPr>
          <a:xfrm>
            <a:off x="179512" y="1181323"/>
            <a:ext cx="8784976" cy="4623941"/>
          </a:xfrm>
        </p:spPr>
        <p:txBody>
          <a:bodyPr/>
          <a:lstStyle/>
          <a:p>
            <a:r>
              <a:rPr lang="en-ZA" sz="2000" b="1" dirty="0"/>
              <a:t>We have lost time during COVID-19 so the concerns about some issues in the Transitional Provisions are expected</a:t>
            </a:r>
          </a:p>
          <a:p>
            <a:pPr lvl="1"/>
            <a:r>
              <a:rPr lang="en-ZA" sz="1600" dirty="0"/>
              <a:t>There is merit in setting timelines to ensure nobody drags feet but there is no harm in setting milestones too</a:t>
            </a:r>
          </a:p>
          <a:p>
            <a:pPr lvl="1"/>
            <a:r>
              <a:rPr lang="en-ZA" sz="1600" dirty="0"/>
              <a:t>There will be a need to reset dates to accommodate the delays</a:t>
            </a:r>
          </a:p>
          <a:p>
            <a:pPr lvl="1"/>
            <a:r>
              <a:rPr lang="en-ZA" sz="1600" dirty="0"/>
              <a:t>It will be useful to strengthen the provisions for transitional structures in the NDOH and for capacity building before the entity is established</a:t>
            </a:r>
          </a:p>
          <a:p>
            <a:pPr lvl="1"/>
            <a:r>
              <a:rPr lang="en-ZA" sz="1600" dirty="0"/>
              <a:t>The Transitional Provisions refer to funding. The incremental management of funds commenced several years ago in NDOH through the normal budget process (such as the Conditional Grant mechanisms) but the main NHI Fund management can only begin once there is an Accounting Authority and administration in place</a:t>
            </a:r>
          </a:p>
          <a:p>
            <a:pPr lvl="1"/>
            <a:r>
              <a:rPr lang="en-ZA" sz="1600" dirty="0"/>
              <a:t>Concerns about consequential amendments to other Acts are addressed (the main changes deal with fees payable through various routes)</a:t>
            </a:r>
          </a:p>
          <a:p>
            <a:pPr lvl="1"/>
            <a:r>
              <a:rPr lang="en-ZA" sz="1600" dirty="0"/>
              <a:t>The Bill also provides for different dates of commencement of different clauses</a:t>
            </a:r>
          </a:p>
          <a:p>
            <a:endParaRPr lang="en-ZA" sz="2000" dirty="0"/>
          </a:p>
          <a:p>
            <a:endParaRPr lang="en-ZA" sz="1600" dirty="0"/>
          </a:p>
        </p:txBody>
      </p:sp>
    </p:spTree>
    <p:extLst>
      <p:ext uri="{BB962C8B-B14F-4D97-AF65-F5344CB8AC3E}">
        <p14:creationId xmlns:p14="http://schemas.microsoft.com/office/powerpoint/2010/main" val="285142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007D-DA9D-13E8-2DB7-BDE445F60521}"/>
              </a:ext>
            </a:extLst>
          </p:cNvPr>
          <p:cNvSpPr>
            <a:spLocks noGrp="1"/>
          </p:cNvSpPr>
          <p:nvPr>
            <p:ph type="title"/>
          </p:nvPr>
        </p:nvSpPr>
        <p:spPr>
          <a:xfrm>
            <a:off x="628650" y="260648"/>
            <a:ext cx="6463630" cy="543595"/>
          </a:xfrm>
        </p:spPr>
        <p:txBody>
          <a:bodyPr/>
          <a:lstStyle/>
          <a:p>
            <a:pPr algn="l"/>
            <a:r>
              <a:rPr lang="en-ZA" sz="3600" dirty="0">
                <a:solidFill>
                  <a:srgbClr val="FFFF00"/>
                </a:solidFill>
              </a:rPr>
              <a:t>CONCLUSION</a:t>
            </a:r>
          </a:p>
        </p:txBody>
      </p:sp>
      <p:sp>
        <p:nvSpPr>
          <p:cNvPr id="3" name="Content Placeholder 2">
            <a:extLst>
              <a:ext uri="{FF2B5EF4-FFF2-40B4-BE49-F238E27FC236}">
                <a16:creationId xmlns:a16="http://schemas.microsoft.com/office/drawing/2014/main" id="{1DA6BCE2-C407-7E98-EB68-7155D36CC984}"/>
              </a:ext>
            </a:extLst>
          </p:cNvPr>
          <p:cNvSpPr>
            <a:spLocks noGrp="1"/>
          </p:cNvSpPr>
          <p:nvPr>
            <p:ph idx="1"/>
          </p:nvPr>
        </p:nvSpPr>
        <p:spPr>
          <a:xfrm>
            <a:off x="107504" y="1124744"/>
            <a:ext cx="8856984" cy="4752528"/>
          </a:xfrm>
        </p:spPr>
        <p:txBody>
          <a:bodyPr/>
          <a:lstStyle/>
          <a:p>
            <a:r>
              <a:rPr lang="en-ZA" sz="2000" dirty="0"/>
              <a:t>Universal Health Coverage is a non-negotiable for everyone in the country</a:t>
            </a:r>
          </a:p>
          <a:p>
            <a:r>
              <a:rPr lang="en-ZA" sz="2000" dirty="0"/>
              <a:t>National Health Insurance is the chosen path to achieve UHC</a:t>
            </a:r>
          </a:p>
          <a:p>
            <a:r>
              <a:rPr lang="en-ZA" sz="2000" dirty="0"/>
              <a:t>The statutory process is progressing well and will be drawing to the end soon</a:t>
            </a:r>
          </a:p>
          <a:p>
            <a:r>
              <a:rPr lang="en-ZA" sz="2000" dirty="0"/>
              <a:t>The mechanics of NHI are being constructed in NDOH</a:t>
            </a:r>
          </a:p>
          <a:p>
            <a:r>
              <a:rPr lang="en-ZA" sz="2000" dirty="0"/>
              <a:t>The impact of the reforms coming will be on the whole system</a:t>
            </a:r>
          </a:p>
          <a:p>
            <a:r>
              <a:rPr lang="en-ZA" sz="2000" dirty="0"/>
              <a:t>Everyone in the health sector needs to be well informed and play their part</a:t>
            </a:r>
          </a:p>
          <a:p>
            <a:r>
              <a:rPr lang="en-ZA" sz="2000" dirty="0"/>
              <a:t>Parliament and the Honourable Members of the Portfolio Committee are to be thanked and congratulated for robust engagement and concern</a:t>
            </a:r>
          </a:p>
          <a:p>
            <a:endParaRPr lang="en-ZA" sz="2000" dirty="0"/>
          </a:p>
          <a:p>
            <a:pPr marL="0" indent="0">
              <a:buNone/>
            </a:pPr>
            <a:r>
              <a:rPr lang="en-ZA" sz="2000" b="1" dirty="0"/>
              <a:t>The Department will take the Members through comments on the Clauses of the Bill</a:t>
            </a:r>
          </a:p>
        </p:txBody>
      </p:sp>
    </p:spTree>
    <p:extLst>
      <p:ext uri="{BB962C8B-B14F-4D97-AF65-F5344CB8AC3E}">
        <p14:creationId xmlns:p14="http://schemas.microsoft.com/office/powerpoint/2010/main" val="64192524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On-screen Show (4:3)</PresentationFormat>
  <Paragraphs>103</Paragraphs>
  <Slides>10</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10</vt:i4>
      </vt:variant>
    </vt:vector>
  </HeadingPairs>
  <TitlesOfParts>
    <vt:vector size="16" baseType="lpstr">
      <vt:lpstr>Arial</vt:lpstr>
      <vt:lpstr>Calibri</vt:lpstr>
      <vt:lpstr>Custom Design</vt:lpstr>
      <vt:lpstr>1_Custom Design</vt:lpstr>
      <vt:lpstr>2_Custom Design</vt:lpstr>
      <vt:lpstr>3_Custom Design</vt:lpstr>
      <vt:lpstr>PowerPoint Presentation</vt:lpstr>
      <vt:lpstr>Introduction</vt:lpstr>
      <vt:lpstr>Observations</vt:lpstr>
      <vt:lpstr>Observations</vt:lpstr>
      <vt:lpstr>Observations</vt:lpstr>
      <vt:lpstr>Observations</vt:lpstr>
      <vt:lpstr>Observations</vt:lpstr>
      <vt:lpstr>Observations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Vuyokazi Majalamba</cp:lastModifiedBy>
  <cp:revision>633</cp:revision>
  <cp:lastPrinted>2019-01-30T10:03:14Z</cp:lastPrinted>
  <dcterms:created xsi:type="dcterms:W3CDTF">2013-10-17T06:13:57Z</dcterms:created>
  <dcterms:modified xsi:type="dcterms:W3CDTF">2022-11-17T12:28:00Z</dcterms:modified>
</cp:coreProperties>
</file>