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Lst>
  <p:notesMasterIdLst>
    <p:notesMasterId r:id="rId10"/>
  </p:notesMasterIdLst>
  <p:handoutMasterIdLst>
    <p:handoutMasterId r:id="rId11"/>
  </p:handoutMasterIdLst>
  <p:sldIdLst>
    <p:sldId id="265" r:id="rId2"/>
    <p:sldId id="297" r:id="rId3"/>
    <p:sldId id="280" r:id="rId4"/>
    <p:sldId id="281" r:id="rId5"/>
    <p:sldId id="298" r:id="rId6"/>
    <p:sldId id="300" r:id="rId7"/>
    <p:sldId id="292" r:id="rId8"/>
    <p:sldId id="269" r:id="rId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01C192-9ED7-A682-6B75-2EBEC046F49C}" name="Intelligent Chauke" initials="IC" userId="S::ichauke@salga.org.za::1907ea2f-ba05-4250-b8c5-01ee8f50174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nce Joel" initials="L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D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249" autoAdjust="0"/>
  </p:normalViewPr>
  <p:slideViewPr>
    <p:cSldViewPr snapToGrid="0" snapToObjects="1">
      <p:cViewPr varScale="1">
        <p:scale>
          <a:sx n="69" d="100"/>
          <a:sy n="69" d="100"/>
        </p:scale>
        <p:origin x="1188" y="72"/>
      </p:cViewPr>
      <p:guideLst>
        <p:guide orient="horz" pos="2160"/>
        <p:guide pos="2880"/>
        <p:guide pos="3120"/>
      </p:guideLst>
    </p:cSldViewPr>
  </p:slideViewPr>
  <p:notesTextViewPr>
    <p:cViewPr>
      <p:scale>
        <a:sx n="100" d="100"/>
        <a:sy n="100" d="100"/>
      </p:scale>
      <p:origin x="0" y="0"/>
    </p:cViewPr>
  </p:notesTextViewPr>
  <p:notesViewPr>
    <p:cSldViewPr snapToGrid="0" snapToObjects="1">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01B3A1-1789-0240-863D-A8C2FBE12016}" type="datetimeFigureOut">
              <a:rPr lang="en-US" smtClean="0"/>
              <a:t>11/15/2022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F13CDC-043C-AE4D-AAC4-C90D87BAD721}" type="slidenum">
              <a:rPr lang="en-US" smtClean="0"/>
              <a:t>‹#›</a:t>
            </a:fld>
            <a:endParaRPr lang="en-US"/>
          </a:p>
        </p:txBody>
      </p:sp>
    </p:spTree>
    <p:extLst>
      <p:ext uri="{BB962C8B-B14F-4D97-AF65-F5344CB8AC3E}">
        <p14:creationId xmlns:p14="http://schemas.microsoft.com/office/powerpoint/2010/main" val="3683010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FAD0B-1C7E-7248-8959-D43B33917548}" type="datetimeFigureOut">
              <a:rPr lang="en-US" smtClean="0"/>
              <a:t>11/15/2022</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FF918-CC7A-CB46-BB8E-7BD9EFFEFADB}" type="slidenum">
              <a:rPr lang="en-US" smtClean="0"/>
              <a:t>‹#›</a:t>
            </a:fld>
            <a:endParaRPr lang="en-US"/>
          </a:p>
        </p:txBody>
      </p:sp>
    </p:spTree>
    <p:extLst>
      <p:ext uri="{BB962C8B-B14F-4D97-AF65-F5344CB8AC3E}">
        <p14:creationId xmlns:p14="http://schemas.microsoft.com/office/powerpoint/2010/main" val="15014503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eb.facebook.com/SALGAGov/" TargetMode="External"/><Relationship Id="rId7" Type="http://schemas.openxmlformats.org/officeDocument/2006/relationships/hyperlink" Target="https://www.youtube.com/channel/UCTHeKe8j5ShddbMyyipGMRA" TargetMode="External"/><Relationship Id="rId2" Type="http://schemas.openxmlformats.org/officeDocument/2006/relationships/hyperlink" Target="https://www.salga.org.za/" TargetMode="External"/><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image" Target="../media/image5.emf"/><Relationship Id="rId5" Type="http://schemas.openxmlformats.org/officeDocument/2006/relationships/hyperlink" Target="https://twitter.com/SALGA_Gov" TargetMode="External"/><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hyperlink" Target="https://www.instagram.com/salga.org.za/"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eb.facebook.com/SALGAGov/" TargetMode="External"/><Relationship Id="rId7" Type="http://schemas.openxmlformats.org/officeDocument/2006/relationships/hyperlink" Target="https://www.youtube.com/channel/UCTHeKe8j5ShddbMyyipGMRA" TargetMode="External"/><Relationship Id="rId2" Type="http://schemas.openxmlformats.org/officeDocument/2006/relationships/hyperlink" Target="https://www.salga.org.za/" TargetMode="External"/><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image" Target="../media/image5.emf"/><Relationship Id="rId5" Type="http://schemas.openxmlformats.org/officeDocument/2006/relationships/hyperlink" Target="https://twitter.com/SALGA_Gov" TargetMode="External"/><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hyperlink" Target="https://www.instagram.com/salga.org.za/"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2000">
              <a:srgbClr val="EADDBF"/>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extBox 11"/>
          <p:cNvSpPr txBox="1"/>
          <p:nvPr userDrawn="1"/>
        </p:nvSpPr>
        <p:spPr>
          <a:xfrm>
            <a:off x="2794329" y="6277730"/>
            <a:ext cx="3443351" cy="369332"/>
          </a:xfrm>
          <a:prstGeom prst="rect">
            <a:avLst/>
          </a:prstGeom>
          <a:noFill/>
        </p:spPr>
        <p:txBody>
          <a:bodyPr wrap="square" rtlCol="0">
            <a:spAutoFit/>
          </a:bodyPr>
          <a:lstStyle/>
          <a:p>
            <a:pPr algn="ctr"/>
            <a:r>
              <a:rPr lang="en-US" dirty="0">
                <a:solidFill>
                  <a:schemeClr val="accent6"/>
                </a:solidFill>
                <a:hlinkClick r:id="rId2"/>
              </a:rPr>
              <a:t>www.salga.org.za</a:t>
            </a:r>
            <a:endParaRPr lang="en-US" dirty="0">
              <a:solidFill>
                <a:schemeClr val="accent6"/>
              </a:solidFill>
            </a:endParaRPr>
          </a:p>
        </p:txBody>
      </p:sp>
      <p:pic>
        <p:nvPicPr>
          <p:cNvPr id="13" name="Picture 12">
            <a:hlinkClick r:id="rId3"/>
          </p:cNvPr>
          <p:cNvPicPr>
            <a:picLocks/>
          </p:cNvPicPr>
          <p:nvPr userDrawn="1"/>
        </p:nvPicPr>
        <p:blipFill>
          <a:blip r:embed="rId4"/>
          <a:stretch>
            <a:fillRect/>
          </a:stretch>
        </p:blipFill>
        <p:spPr>
          <a:xfrm>
            <a:off x="3009555" y="5557787"/>
            <a:ext cx="579975" cy="579975"/>
          </a:xfrm>
          <a:prstGeom prst="rect">
            <a:avLst/>
          </a:prstGeom>
        </p:spPr>
      </p:pic>
      <p:pic>
        <p:nvPicPr>
          <p:cNvPr id="14" name="Picture 13">
            <a:hlinkClick r:id="rId5"/>
          </p:cNvPr>
          <p:cNvPicPr>
            <a:picLocks/>
          </p:cNvPicPr>
          <p:nvPr userDrawn="1"/>
        </p:nvPicPr>
        <p:blipFill>
          <a:blip r:embed="rId6"/>
          <a:stretch>
            <a:fillRect/>
          </a:stretch>
        </p:blipFill>
        <p:spPr>
          <a:xfrm>
            <a:off x="3936030" y="5567715"/>
            <a:ext cx="579975" cy="579975"/>
          </a:xfrm>
          <a:prstGeom prst="rect">
            <a:avLst/>
          </a:prstGeom>
        </p:spPr>
      </p:pic>
      <p:pic>
        <p:nvPicPr>
          <p:cNvPr id="15" name="Picture 14">
            <a:hlinkClick r:id="rId7"/>
          </p:cNvPr>
          <p:cNvPicPr>
            <a:picLocks/>
          </p:cNvPicPr>
          <p:nvPr userDrawn="1"/>
        </p:nvPicPr>
        <p:blipFill>
          <a:blip r:embed="rId8"/>
          <a:stretch>
            <a:fillRect/>
          </a:stretch>
        </p:blipFill>
        <p:spPr>
          <a:xfrm>
            <a:off x="4912277" y="5578657"/>
            <a:ext cx="579975" cy="579975"/>
          </a:xfrm>
          <a:prstGeom prst="rect">
            <a:avLst/>
          </a:prstGeom>
        </p:spPr>
      </p:pic>
      <p:pic>
        <p:nvPicPr>
          <p:cNvPr id="16" name="Picture 15">
            <a:hlinkClick r:id="rId9"/>
          </p:cNvPr>
          <p:cNvPicPr>
            <a:picLocks noChangeAspect="1"/>
          </p:cNvPicPr>
          <p:nvPr userDrawn="1"/>
        </p:nvPicPr>
        <p:blipFill>
          <a:blip r:embed="rId10"/>
          <a:stretch>
            <a:fillRect/>
          </a:stretch>
        </p:blipFill>
        <p:spPr>
          <a:xfrm>
            <a:off x="5872930" y="5567715"/>
            <a:ext cx="579976" cy="596787"/>
          </a:xfrm>
          <a:prstGeom prst="rect">
            <a:avLst/>
          </a:prstGeom>
        </p:spPr>
      </p:pic>
      <p:sp>
        <p:nvSpPr>
          <p:cNvPr id="10" name="Title 6"/>
          <p:cNvSpPr>
            <a:spLocks noGrp="1"/>
          </p:cNvSpPr>
          <p:nvPr>
            <p:ph type="title"/>
          </p:nvPr>
        </p:nvSpPr>
        <p:spPr>
          <a:xfrm>
            <a:off x="867284" y="2608540"/>
            <a:ext cx="6966448" cy="1709460"/>
          </a:xfrm>
        </p:spPr>
        <p:txBody>
          <a:bodyPr/>
          <a:lstStyle/>
          <a:p>
            <a:r>
              <a:rPr lang="en-US" dirty="0"/>
              <a:t>Click to edit Master title style</a:t>
            </a:r>
          </a:p>
        </p:txBody>
      </p:sp>
      <p:sp>
        <p:nvSpPr>
          <p:cNvPr id="17" name="Text Placeholder 3"/>
          <p:cNvSpPr>
            <a:spLocks noGrp="1"/>
          </p:cNvSpPr>
          <p:nvPr>
            <p:ph type="body" sz="half" idx="2"/>
          </p:nvPr>
        </p:nvSpPr>
        <p:spPr>
          <a:xfrm>
            <a:off x="867284" y="4532922"/>
            <a:ext cx="6966448" cy="820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pic>
        <p:nvPicPr>
          <p:cNvPr id="3" name="Picture 2"/>
          <p:cNvPicPr>
            <a:picLocks noChangeAspect="1"/>
          </p:cNvPicPr>
          <p:nvPr userDrawn="1"/>
        </p:nvPicPr>
        <p:blipFill>
          <a:blip r:embed="rId11"/>
          <a:stretch>
            <a:fillRect/>
          </a:stretch>
        </p:blipFill>
        <p:spPr>
          <a:xfrm>
            <a:off x="201066" y="0"/>
            <a:ext cx="9704934" cy="6858000"/>
          </a:xfrm>
          <a:prstGeom prst="rect">
            <a:avLst/>
          </a:prstGeom>
        </p:spPr>
      </p:pic>
    </p:spTree>
    <p:extLst>
      <p:ext uri="{BB962C8B-B14F-4D97-AF65-F5344CB8AC3E}">
        <p14:creationId xmlns:p14="http://schemas.microsoft.com/office/powerpoint/2010/main" val="19037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2505459" y="271384"/>
            <a:ext cx="6023397" cy="718658"/>
          </a:xfrm>
        </p:spPr>
        <p:txBody>
          <a:bodyPr>
            <a:noAutofit/>
          </a:bodyPr>
          <a:lstStyle>
            <a:lvl1pPr>
              <a:defRPr sz="3200"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495300" y="1543538"/>
            <a:ext cx="8915400" cy="43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stretch>
            <a:fillRect/>
          </a:stretch>
        </p:blipFill>
        <p:spPr>
          <a:xfrm>
            <a:off x="0" y="6085274"/>
            <a:ext cx="9906000" cy="338667"/>
          </a:xfrm>
          <a:prstGeom prst="rect">
            <a:avLst/>
          </a:prstGeom>
        </p:spPr>
      </p:pic>
      <p:sp>
        <p:nvSpPr>
          <p:cNvPr id="13" name="TextBox 12"/>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4" name="Picture 13">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5" name="Picture 14">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6" name="Picture 15">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7" name="Picture 16">
            <a:hlinkClick r:id="rId10"/>
          </p:cNvPr>
          <p:cNvPicPr>
            <a:picLocks noChangeAspect="1"/>
          </p:cNvPicPr>
          <p:nvPr userDrawn="1"/>
        </p:nvPicPr>
        <p:blipFill>
          <a:blip r:embed="rId11"/>
          <a:stretch>
            <a:fillRect/>
          </a:stretch>
        </p:blipFill>
        <p:spPr>
          <a:xfrm>
            <a:off x="1894703" y="6392116"/>
            <a:ext cx="377489" cy="388431"/>
          </a:xfrm>
          <a:prstGeom prst="rect">
            <a:avLst/>
          </a:prstGeom>
        </p:spPr>
      </p:pic>
      <p:sp>
        <p:nvSpPr>
          <p:cNvPr id="20" name="Slide Number Placeholder 19"/>
          <p:cNvSpPr>
            <a:spLocks noGrp="1"/>
          </p:cNvSpPr>
          <p:nvPr>
            <p:ph type="sldNum" sz="quarter" idx="13"/>
          </p:nvPr>
        </p:nvSpPr>
        <p:spPr/>
        <p:txBody>
          <a:bodyPr/>
          <a:lstStyle/>
          <a:p>
            <a:fld id="{4CC04D4C-DC45-834A-A759-F6658CE957E3}" type="slidenum">
              <a:rPr lang="en-US" smtClean="0"/>
              <a:t>‹#›</a:t>
            </a:fld>
            <a:endParaRPr lang="en-US" dirty="0"/>
          </a:p>
        </p:txBody>
      </p:sp>
      <p:pic>
        <p:nvPicPr>
          <p:cNvPr id="18" name="Picture 17"/>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2" name="Picture 1"/>
          <p:cNvPicPr>
            <a:picLocks noChangeAspect="1"/>
          </p:cNvPicPr>
          <p:nvPr userDrawn="1"/>
        </p:nvPicPr>
        <p:blipFill>
          <a:blip r:embed="rId12"/>
          <a:stretch>
            <a:fillRect/>
          </a:stretch>
        </p:blipFill>
        <p:spPr>
          <a:xfrm>
            <a:off x="8848620" y="86293"/>
            <a:ext cx="919201" cy="946465"/>
          </a:xfrm>
          <a:prstGeom prst="rect">
            <a:avLst/>
          </a:prstGeom>
        </p:spPr>
      </p:pic>
      <p:pic>
        <p:nvPicPr>
          <p:cNvPr id="3" name="Picture 2"/>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val="7553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32864" y="297313"/>
            <a:ext cx="6330314" cy="712491"/>
          </a:xfrm>
          <a:prstGeom prst="rect">
            <a:avLst/>
          </a:prstGeom>
        </p:spPr>
        <p:txBody>
          <a:bodyPr>
            <a:normAutofit/>
          </a:bodyPr>
          <a:lstStyle>
            <a:lvl1pPr>
              <a:defRPr sz="3200" b="1"/>
            </a:lvl1pPr>
          </a:lstStyle>
          <a:p>
            <a:r>
              <a:rPr lang="x-none" dirty="0"/>
              <a:t>Click to edit Master title style</a:t>
            </a:r>
            <a:endParaRPr lang="en-US" dirty="0"/>
          </a:p>
        </p:txBody>
      </p:sp>
      <p:sp>
        <p:nvSpPr>
          <p:cNvPr id="3" name="Content Placeholder 2"/>
          <p:cNvSpPr>
            <a:spLocks noGrp="1"/>
          </p:cNvSpPr>
          <p:nvPr>
            <p:ph sz="half" idx="1"/>
          </p:nvPr>
        </p:nvSpPr>
        <p:spPr>
          <a:xfrm>
            <a:off x="495300" y="1367693"/>
            <a:ext cx="4375150" cy="459578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5035550" y="1367693"/>
            <a:ext cx="4375150" cy="45957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t>‹#›</a:t>
            </a:fld>
            <a:endParaRPr lang="en-US"/>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758151" y="129009"/>
            <a:ext cx="919201" cy="946465"/>
          </a:xfrm>
          <a:prstGeom prst="rect">
            <a:avLst/>
          </a:prstGeom>
        </p:spPr>
      </p:pic>
      <p:pic>
        <p:nvPicPr>
          <p:cNvPr id="17" name="Picture 16"/>
          <p:cNvPicPr>
            <a:picLocks noChangeAspect="1"/>
          </p:cNvPicPr>
          <p:nvPr userDrawn="1"/>
        </p:nvPicPr>
        <p:blipFill>
          <a:blip r:embed="rId13"/>
          <a:stretch>
            <a:fillRect/>
          </a:stretch>
        </p:blipFill>
        <p:spPr>
          <a:xfrm>
            <a:off x="208654" y="199098"/>
            <a:ext cx="1845961" cy="833660"/>
          </a:xfrm>
          <a:prstGeom prst="rect">
            <a:avLst/>
          </a:prstGeom>
        </p:spPr>
      </p:pic>
    </p:spTree>
    <p:extLst>
      <p:ext uri="{BB962C8B-B14F-4D97-AF65-F5344CB8AC3E}">
        <p14:creationId xmlns:p14="http://schemas.microsoft.com/office/powerpoint/2010/main" val="25057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t>‹#›</a:t>
            </a:fld>
            <a:endParaRPr lang="en-US"/>
          </a:p>
        </p:txBody>
      </p:sp>
      <p:pic>
        <p:nvPicPr>
          <p:cNvPr id="16" name="Picture 15"/>
          <p:cNvPicPr>
            <a:picLocks noChangeAspect="1"/>
          </p:cNvPicPr>
          <p:nvPr userDrawn="1"/>
        </p:nvPicPr>
        <p:blipFill>
          <a:blip r:embed="rId2"/>
          <a:stretch>
            <a:fillRect/>
          </a:stretch>
        </p:blipFill>
        <p:spPr>
          <a:xfrm>
            <a:off x="77" y="657447"/>
            <a:ext cx="9906000" cy="5776594"/>
          </a:xfrm>
          <a:prstGeom prst="rect">
            <a:avLst/>
          </a:prstGeom>
        </p:spPr>
      </p:pic>
      <p:sp>
        <p:nvSpPr>
          <p:cNvPr id="8" name="TextBox 7"/>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9" name="Picture 8">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0" name="Picture 9">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1" name="Picture 10">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2" name="Picture 11">
            <a:hlinkClick r:id="rId10"/>
          </p:cNvPr>
          <p:cNvPicPr>
            <a:picLocks noChangeAspect="1"/>
          </p:cNvPicPr>
          <p:nvPr userDrawn="1"/>
        </p:nvPicPr>
        <p:blipFill>
          <a:blip r:embed="rId11"/>
          <a:stretch>
            <a:fillRect/>
          </a:stretch>
        </p:blipFill>
        <p:spPr>
          <a:xfrm>
            <a:off x="1894703" y="6392116"/>
            <a:ext cx="377489" cy="388431"/>
          </a:xfrm>
          <a:prstGeom prst="rect">
            <a:avLst/>
          </a:prstGeom>
        </p:spPr>
      </p:pic>
      <p:sp>
        <p:nvSpPr>
          <p:cNvPr id="2" name="Title 1"/>
          <p:cNvSpPr>
            <a:spLocks noGrp="1"/>
          </p:cNvSpPr>
          <p:nvPr>
            <p:ph type="title"/>
          </p:nvPr>
        </p:nvSpPr>
        <p:spPr>
          <a:xfrm>
            <a:off x="532437" y="2457052"/>
            <a:ext cx="7619993" cy="1143000"/>
          </a:xfrm>
          <a:prstGeom prst="rect">
            <a:avLst/>
          </a:prstGeom>
        </p:spPr>
        <p:txBody>
          <a:bodyPr/>
          <a:lstStyle/>
          <a:p>
            <a:r>
              <a:rPr lang="x-none" dirty="0"/>
              <a:t>Click to edit Master title style</a:t>
            </a:r>
            <a:endParaRPr lang="en-US" dirty="0"/>
          </a:p>
        </p:txBody>
      </p:sp>
      <p:pic>
        <p:nvPicPr>
          <p:cNvPr id="3" name="Picture 2"/>
          <p:cNvPicPr>
            <a:picLocks noChangeAspect="1"/>
          </p:cNvPicPr>
          <p:nvPr userDrawn="1"/>
        </p:nvPicPr>
        <p:blipFill>
          <a:blip r:embed="rId12"/>
          <a:stretch>
            <a:fillRect/>
          </a:stretch>
        </p:blipFill>
        <p:spPr>
          <a:xfrm>
            <a:off x="254000" y="254222"/>
            <a:ext cx="2018192" cy="692731"/>
          </a:xfrm>
          <a:prstGeom prst="rect">
            <a:avLst/>
          </a:prstGeom>
        </p:spPr>
      </p:pic>
    </p:spTree>
    <p:extLst>
      <p:ext uri="{BB962C8B-B14F-4D97-AF65-F5344CB8AC3E}">
        <p14:creationId xmlns:p14="http://schemas.microsoft.com/office/powerpoint/2010/main" val="313597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813" y="1283195"/>
            <a:ext cx="3259006" cy="850888"/>
          </a:xfrm>
          <a:prstGeom prst="rect">
            <a:avLst/>
          </a:prstGeom>
        </p:spPr>
        <p:txBody>
          <a:bodyPr anchor="b"/>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3872972" y="1283195"/>
            <a:ext cx="5537729" cy="484297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495300" y="2325504"/>
            <a:ext cx="3259006" cy="3800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495300" y="6356353"/>
            <a:ext cx="2311400" cy="365125"/>
          </a:xfrm>
          <a:prstGeom prst="rect">
            <a:avLst/>
          </a:prstGeom>
        </p:spPr>
        <p:txBody>
          <a:bodyPr/>
          <a:lstStyle/>
          <a:p>
            <a:fld id="{42F21C27-4874-8A48-9ED2-403E154C5BB2}" type="datetime1">
              <a:rPr lang="en-ZA" smtClean="0"/>
              <a:t>2022/11/15</a:t>
            </a:fld>
            <a:endParaRPr lang="en-US"/>
          </a:p>
        </p:txBody>
      </p:sp>
      <p:sp>
        <p:nvSpPr>
          <p:cNvPr id="6" name="Footer Placeholder 5"/>
          <p:cNvSpPr>
            <a:spLocks noGrp="1"/>
          </p:cNvSpPr>
          <p:nvPr>
            <p:ph type="ftr" sz="quarter" idx="11"/>
          </p:nvPr>
        </p:nvSpPr>
        <p:spPr>
          <a:xfrm>
            <a:off x="3384550" y="6356353"/>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t>‹#›</a:t>
            </a:fld>
            <a:endParaRPr lang="en-US"/>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848620" y="86293"/>
            <a:ext cx="919201" cy="946465"/>
          </a:xfrm>
          <a:prstGeom prst="rect">
            <a:avLst/>
          </a:prstGeom>
        </p:spPr>
      </p:pic>
      <p:pic>
        <p:nvPicPr>
          <p:cNvPr id="17" name="Picture 16"/>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val="53327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941645" y="1431079"/>
            <a:ext cx="5943600" cy="32964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495300" y="6356353"/>
            <a:ext cx="2311400" cy="365125"/>
          </a:xfrm>
          <a:prstGeom prst="rect">
            <a:avLst/>
          </a:prstGeom>
        </p:spPr>
        <p:txBody>
          <a:bodyPr/>
          <a:lstStyle/>
          <a:p>
            <a:fld id="{42F21C27-4874-8A48-9ED2-403E154C5BB2}" type="datetime1">
              <a:rPr lang="en-ZA" smtClean="0"/>
              <a:t>2022/11/15</a:t>
            </a:fld>
            <a:endParaRPr lang="en-US"/>
          </a:p>
        </p:txBody>
      </p:sp>
      <p:sp>
        <p:nvSpPr>
          <p:cNvPr id="6" name="Footer Placeholder 5"/>
          <p:cNvSpPr>
            <a:spLocks noGrp="1"/>
          </p:cNvSpPr>
          <p:nvPr>
            <p:ph type="ftr" sz="quarter" idx="11"/>
          </p:nvPr>
        </p:nvSpPr>
        <p:spPr>
          <a:xfrm>
            <a:off x="3384550" y="6356353"/>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t>‹#›</a:t>
            </a:fld>
            <a:endParaRPr lang="en-US"/>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848620" y="86293"/>
            <a:ext cx="919201" cy="946465"/>
          </a:xfrm>
          <a:prstGeom prst="rect">
            <a:avLst/>
          </a:prstGeom>
        </p:spPr>
      </p:pic>
      <p:pic>
        <p:nvPicPr>
          <p:cNvPr id="17" name="Picture 16"/>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val="222061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Page">
    <p:bg>
      <p:bgPr>
        <a:gradFill flip="none" rotWithShape="1">
          <a:gsLst>
            <a:gs pos="90000">
              <a:srgbClr val="EADDBF"/>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743386" y="2489644"/>
            <a:ext cx="7077650" cy="1398233"/>
          </a:xfrm>
        </p:spPr>
        <p:txBody>
          <a:bodyPr/>
          <a:lstStyle/>
          <a:p>
            <a:r>
              <a:rPr lang="en-US" dirty="0"/>
              <a:t>Click to edit Master title style</a:t>
            </a:r>
          </a:p>
        </p:txBody>
      </p:sp>
      <p:sp>
        <p:nvSpPr>
          <p:cNvPr id="14" name="TextBox 13"/>
          <p:cNvSpPr txBox="1"/>
          <p:nvPr userDrawn="1"/>
        </p:nvSpPr>
        <p:spPr>
          <a:xfrm>
            <a:off x="2794329" y="6277730"/>
            <a:ext cx="3443351" cy="369332"/>
          </a:xfrm>
          <a:prstGeom prst="rect">
            <a:avLst/>
          </a:prstGeom>
          <a:noFill/>
        </p:spPr>
        <p:txBody>
          <a:bodyPr wrap="square" rtlCol="0">
            <a:spAutoFit/>
          </a:bodyPr>
          <a:lstStyle/>
          <a:p>
            <a:pPr algn="ctr"/>
            <a:r>
              <a:rPr lang="en-US" dirty="0">
                <a:solidFill>
                  <a:schemeClr val="accent6"/>
                </a:solidFill>
                <a:hlinkClick r:id="rId2"/>
              </a:rPr>
              <a:t>www.salga.org.za</a:t>
            </a:r>
            <a:endParaRPr lang="en-US" dirty="0">
              <a:solidFill>
                <a:schemeClr val="accent6"/>
              </a:solidFill>
            </a:endParaRPr>
          </a:p>
        </p:txBody>
      </p:sp>
      <p:pic>
        <p:nvPicPr>
          <p:cNvPr id="15" name="Picture 14">
            <a:hlinkClick r:id="rId3"/>
          </p:cNvPr>
          <p:cNvPicPr>
            <a:picLocks/>
          </p:cNvPicPr>
          <p:nvPr userDrawn="1"/>
        </p:nvPicPr>
        <p:blipFill>
          <a:blip r:embed="rId4"/>
          <a:stretch>
            <a:fillRect/>
          </a:stretch>
        </p:blipFill>
        <p:spPr>
          <a:xfrm>
            <a:off x="3009555" y="5557787"/>
            <a:ext cx="579975" cy="579975"/>
          </a:xfrm>
          <a:prstGeom prst="rect">
            <a:avLst/>
          </a:prstGeom>
        </p:spPr>
      </p:pic>
      <p:pic>
        <p:nvPicPr>
          <p:cNvPr id="16" name="Picture 15">
            <a:hlinkClick r:id="rId5"/>
          </p:cNvPr>
          <p:cNvPicPr>
            <a:picLocks/>
          </p:cNvPicPr>
          <p:nvPr userDrawn="1"/>
        </p:nvPicPr>
        <p:blipFill>
          <a:blip r:embed="rId6"/>
          <a:stretch>
            <a:fillRect/>
          </a:stretch>
        </p:blipFill>
        <p:spPr>
          <a:xfrm>
            <a:off x="3936030" y="5567715"/>
            <a:ext cx="579975" cy="579975"/>
          </a:xfrm>
          <a:prstGeom prst="rect">
            <a:avLst/>
          </a:prstGeom>
        </p:spPr>
      </p:pic>
      <p:pic>
        <p:nvPicPr>
          <p:cNvPr id="17" name="Picture 16">
            <a:hlinkClick r:id="rId7"/>
          </p:cNvPr>
          <p:cNvPicPr>
            <a:picLocks/>
          </p:cNvPicPr>
          <p:nvPr userDrawn="1"/>
        </p:nvPicPr>
        <p:blipFill>
          <a:blip r:embed="rId8"/>
          <a:stretch>
            <a:fillRect/>
          </a:stretch>
        </p:blipFill>
        <p:spPr>
          <a:xfrm>
            <a:off x="4912277" y="5578657"/>
            <a:ext cx="579975" cy="579975"/>
          </a:xfrm>
          <a:prstGeom prst="rect">
            <a:avLst/>
          </a:prstGeom>
        </p:spPr>
      </p:pic>
      <p:pic>
        <p:nvPicPr>
          <p:cNvPr id="18" name="Picture 17">
            <a:hlinkClick r:id="rId9"/>
          </p:cNvPr>
          <p:cNvPicPr>
            <a:picLocks noChangeAspect="1"/>
          </p:cNvPicPr>
          <p:nvPr userDrawn="1"/>
        </p:nvPicPr>
        <p:blipFill>
          <a:blip r:embed="rId10"/>
          <a:stretch>
            <a:fillRect/>
          </a:stretch>
        </p:blipFill>
        <p:spPr>
          <a:xfrm>
            <a:off x="5872930" y="5567715"/>
            <a:ext cx="579976" cy="596787"/>
          </a:xfrm>
          <a:prstGeom prst="rect">
            <a:avLst/>
          </a:prstGeom>
        </p:spPr>
      </p:pic>
      <p:pic>
        <p:nvPicPr>
          <p:cNvPr id="2" name="Picture 1"/>
          <p:cNvPicPr>
            <a:picLocks noChangeAspect="1"/>
          </p:cNvPicPr>
          <p:nvPr userDrawn="1"/>
        </p:nvPicPr>
        <p:blipFill>
          <a:blip r:embed="rId11"/>
          <a:stretch>
            <a:fillRect/>
          </a:stretch>
        </p:blipFill>
        <p:spPr>
          <a:xfrm>
            <a:off x="201066" y="0"/>
            <a:ext cx="9704934" cy="6858000"/>
          </a:xfrm>
          <a:prstGeom prst="rect">
            <a:avLst/>
          </a:prstGeom>
        </p:spPr>
      </p:pic>
    </p:spTree>
    <p:extLst>
      <p:ext uri="{BB962C8B-B14F-4D97-AF65-F5344CB8AC3E}">
        <p14:creationId xmlns:p14="http://schemas.microsoft.com/office/powerpoint/2010/main" val="2362815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4" name="Slide Number Placeholder 3"/>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04D4C-DC45-834A-A759-F6658CE957E3}" type="slidenum">
              <a:rPr lang="en-US" smtClean="0"/>
              <a:t>‹#›</a:t>
            </a:fld>
            <a:endParaRPr lang="en-US"/>
          </a:p>
        </p:txBody>
      </p:sp>
      <p:sp>
        <p:nvSpPr>
          <p:cNvPr id="5" name="Text Placeholder 4"/>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128239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9" r:id="rId3"/>
    <p:sldLayoutId id="2147483771" r:id="rId4"/>
    <p:sldLayoutId id="2147483773" r:id="rId5"/>
    <p:sldLayoutId id="2147483774" r:id="rId6"/>
    <p:sldLayoutId id="2147483776"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63574"/>
            <a:ext cx="9233451" cy="1709460"/>
          </a:xfrm>
        </p:spPr>
        <p:txBody>
          <a:bodyPr>
            <a:noAutofit/>
          </a:bodyPr>
          <a:lstStyle/>
          <a:p>
            <a:r>
              <a:rPr lang="en-US" sz="2800" b="1" dirty="0">
                <a:latin typeface="Arial"/>
                <a:cs typeface="Arial"/>
              </a:rPr>
              <a:t/>
            </a:r>
            <a:br>
              <a:rPr lang="en-US" sz="2800" b="1" dirty="0">
                <a:latin typeface="Arial"/>
                <a:cs typeface="Arial"/>
              </a:rPr>
            </a:br>
            <a:r>
              <a:rPr lang="en-US" sz="2800" b="1" dirty="0">
                <a:latin typeface="Arial"/>
                <a:cs typeface="Arial"/>
              </a:rPr>
              <a:t/>
            </a:r>
            <a:br>
              <a:rPr lang="en-US" sz="2800" b="1" dirty="0">
                <a:latin typeface="Arial"/>
                <a:cs typeface="Arial"/>
              </a:rPr>
            </a:br>
            <a:r>
              <a:rPr lang="en-US" sz="2800" b="1" dirty="0">
                <a:latin typeface="Arial"/>
                <a:cs typeface="Arial"/>
              </a:rPr>
              <a:t/>
            </a:r>
            <a:br>
              <a:rPr lang="en-US" sz="2800" b="1" dirty="0">
                <a:latin typeface="Arial"/>
                <a:cs typeface="Arial"/>
              </a:rPr>
            </a:br>
            <a:r>
              <a:rPr lang="en-US" sz="2800" b="1" dirty="0">
                <a:latin typeface="Arial"/>
                <a:cs typeface="Arial"/>
              </a:rPr>
              <a:t>KAGISANO MOLOPO LM SUPPORT</a:t>
            </a:r>
            <a:br>
              <a:rPr lang="en-US" sz="2800" b="1" dirty="0">
                <a:latin typeface="Arial"/>
                <a:cs typeface="Arial"/>
              </a:rPr>
            </a:br>
            <a:r>
              <a:rPr lang="en-US" sz="2800" b="1" dirty="0">
                <a:latin typeface="Arial"/>
                <a:cs typeface="Arial"/>
              </a:rPr>
              <a:t/>
            </a:r>
            <a:br>
              <a:rPr lang="en-US" sz="2800" b="1" dirty="0">
                <a:latin typeface="Arial"/>
                <a:cs typeface="Arial"/>
              </a:rPr>
            </a:br>
            <a:r>
              <a:rPr lang="en-US" sz="2800" b="1" dirty="0">
                <a:latin typeface="Arial"/>
                <a:cs typeface="Arial"/>
              </a:rPr>
              <a:t/>
            </a:r>
            <a:br>
              <a:rPr lang="en-US" sz="2800" b="1" dirty="0">
                <a:latin typeface="Arial"/>
                <a:cs typeface="Arial"/>
              </a:rPr>
            </a:br>
            <a:r>
              <a:rPr lang="en-US" sz="2800" b="1" dirty="0">
                <a:latin typeface="Arial"/>
                <a:cs typeface="Arial"/>
              </a:rPr>
              <a:t>16 NOVEMBER 2022</a:t>
            </a:r>
          </a:p>
        </p:txBody>
      </p:sp>
    </p:spTree>
    <p:extLst>
      <p:ext uri="{BB962C8B-B14F-4D97-AF65-F5344CB8AC3E}">
        <p14:creationId xmlns:p14="http://schemas.microsoft.com/office/powerpoint/2010/main" val="4144257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3028-F161-7F14-5552-613EF495DCF9}"/>
              </a:ext>
            </a:extLst>
          </p:cNvPr>
          <p:cNvSpPr>
            <a:spLocks noGrp="1"/>
          </p:cNvSpPr>
          <p:nvPr>
            <p:ph type="title"/>
          </p:nvPr>
        </p:nvSpPr>
        <p:spPr/>
        <p:txBody>
          <a:bodyPr/>
          <a:lstStyle/>
          <a:p>
            <a:r>
              <a:rPr lang="en-ZA" dirty="0"/>
              <a:t>CONTENTS</a:t>
            </a:r>
          </a:p>
        </p:txBody>
      </p:sp>
      <p:sp>
        <p:nvSpPr>
          <p:cNvPr id="3" name="Content Placeholder 2">
            <a:extLst>
              <a:ext uri="{FF2B5EF4-FFF2-40B4-BE49-F238E27FC236}">
                <a16:creationId xmlns:a16="http://schemas.microsoft.com/office/drawing/2014/main" id="{C66BA3DD-ED96-EC4E-D686-84436C1C9A33}"/>
              </a:ext>
            </a:extLst>
          </p:cNvPr>
          <p:cNvSpPr>
            <a:spLocks noGrp="1"/>
          </p:cNvSpPr>
          <p:nvPr>
            <p:ph sz="quarter" idx="10"/>
          </p:nvPr>
        </p:nvSpPr>
        <p:spPr>
          <a:xfrm>
            <a:off x="154745" y="1266092"/>
            <a:ext cx="9255955" cy="4881490"/>
          </a:xfrm>
        </p:spPr>
        <p:txBody>
          <a:bodyPr/>
          <a:lstStyle/>
          <a:p>
            <a:pPr marL="0" indent="0">
              <a:buNone/>
            </a:pPr>
            <a:r>
              <a:rPr lang="en-ZA" b="1" u="sng" dirty="0"/>
              <a:t>SUPPORT PROVIDED TO KAGISANO MOLOPO LM</a:t>
            </a:r>
            <a:endParaRPr lang="en-ZA" b="1" dirty="0"/>
          </a:p>
          <a:p>
            <a:pPr marL="514350" indent="-514350">
              <a:buAutoNum type="arabicPeriod"/>
            </a:pPr>
            <a:r>
              <a:rPr lang="en-ZA" b="1" dirty="0"/>
              <a:t>MUNICIPAL FINANCE</a:t>
            </a:r>
          </a:p>
          <a:p>
            <a:pPr marL="514350" indent="-514350">
              <a:buAutoNum type="arabicPeriod"/>
            </a:pPr>
            <a:r>
              <a:rPr lang="en-ZA" b="1" dirty="0"/>
              <a:t>MUNICIPAL CAPACITY AND GOVERNANCE</a:t>
            </a:r>
          </a:p>
        </p:txBody>
      </p:sp>
      <p:sp>
        <p:nvSpPr>
          <p:cNvPr id="4" name="Slide Number Placeholder 3">
            <a:extLst>
              <a:ext uri="{FF2B5EF4-FFF2-40B4-BE49-F238E27FC236}">
                <a16:creationId xmlns:a16="http://schemas.microsoft.com/office/drawing/2014/main" id="{04BE60B8-1B79-8138-E67A-7E7DC8629774}"/>
              </a:ext>
            </a:extLst>
          </p:cNvPr>
          <p:cNvSpPr>
            <a:spLocks noGrp="1"/>
          </p:cNvSpPr>
          <p:nvPr>
            <p:ph type="sldNum" sz="quarter" idx="13"/>
          </p:nvPr>
        </p:nvSpPr>
        <p:spPr/>
        <p:txBody>
          <a:bodyPr/>
          <a:lstStyle/>
          <a:p>
            <a:fld id="{4CC04D4C-DC45-834A-A759-F6658CE957E3}" type="slidenum">
              <a:rPr lang="en-US" smtClean="0"/>
              <a:t>2</a:t>
            </a:fld>
            <a:endParaRPr lang="en-US" dirty="0"/>
          </a:p>
        </p:txBody>
      </p:sp>
    </p:spTree>
    <p:extLst>
      <p:ext uri="{BB962C8B-B14F-4D97-AF65-F5344CB8AC3E}">
        <p14:creationId xmlns:p14="http://schemas.microsoft.com/office/powerpoint/2010/main" val="4000030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C235-F152-3BEE-B04C-9C32197ED990}"/>
              </a:ext>
            </a:extLst>
          </p:cNvPr>
          <p:cNvSpPr>
            <a:spLocks noGrp="1"/>
          </p:cNvSpPr>
          <p:nvPr>
            <p:ph type="title"/>
          </p:nvPr>
        </p:nvSpPr>
        <p:spPr/>
        <p:txBody>
          <a:bodyPr/>
          <a:lstStyle/>
          <a:p>
            <a:r>
              <a:rPr lang="en-ZA" dirty="0"/>
              <a:t>MUNICIPAL FINANCE</a:t>
            </a:r>
          </a:p>
        </p:txBody>
      </p:sp>
      <p:graphicFrame>
        <p:nvGraphicFramePr>
          <p:cNvPr id="5" name="Table 5">
            <a:extLst>
              <a:ext uri="{FF2B5EF4-FFF2-40B4-BE49-F238E27FC236}">
                <a16:creationId xmlns:a16="http://schemas.microsoft.com/office/drawing/2014/main" id="{CC6F33D4-64F2-88C1-7844-54F0C61C13B9}"/>
              </a:ext>
            </a:extLst>
          </p:cNvPr>
          <p:cNvGraphicFramePr>
            <a:graphicFrameLocks noGrp="1"/>
          </p:cNvGraphicFramePr>
          <p:nvPr>
            <p:ph sz="quarter" idx="10"/>
            <p:extLst>
              <p:ext uri="{D42A27DB-BD31-4B8C-83A1-F6EECF244321}">
                <p14:modId xmlns:p14="http://schemas.microsoft.com/office/powerpoint/2010/main" val="2014810173"/>
              </p:ext>
            </p:extLst>
          </p:nvPr>
        </p:nvGraphicFramePr>
        <p:xfrm>
          <a:off x="119270" y="1259633"/>
          <a:ext cx="9681954" cy="4889234"/>
        </p:xfrm>
        <a:graphic>
          <a:graphicData uri="http://schemas.openxmlformats.org/drawingml/2006/table">
            <a:tbl>
              <a:tblPr firstRow="1" bandRow="1">
                <a:tableStyleId>{5C22544A-7EE6-4342-B048-85BDC9FD1C3A}</a:tableStyleId>
              </a:tblPr>
              <a:tblGrid>
                <a:gridCol w="1684174">
                  <a:extLst>
                    <a:ext uri="{9D8B030D-6E8A-4147-A177-3AD203B41FA5}">
                      <a16:colId xmlns:a16="http://schemas.microsoft.com/office/drawing/2014/main" val="1759705680"/>
                    </a:ext>
                  </a:extLst>
                </a:gridCol>
                <a:gridCol w="2675585">
                  <a:extLst>
                    <a:ext uri="{9D8B030D-6E8A-4147-A177-3AD203B41FA5}">
                      <a16:colId xmlns:a16="http://schemas.microsoft.com/office/drawing/2014/main" val="2538364394"/>
                    </a:ext>
                  </a:extLst>
                </a:gridCol>
                <a:gridCol w="3181404">
                  <a:extLst>
                    <a:ext uri="{9D8B030D-6E8A-4147-A177-3AD203B41FA5}">
                      <a16:colId xmlns:a16="http://schemas.microsoft.com/office/drawing/2014/main" val="3480245459"/>
                    </a:ext>
                  </a:extLst>
                </a:gridCol>
                <a:gridCol w="2140791">
                  <a:extLst>
                    <a:ext uri="{9D8B030D-6E8A-4147-A177-3AD203B41FA5}">
                      <a16:colId xmlns:a16="http://schemas.microsoft.com/office/drawing/2014/main" val="901794095"/>
                    </a:ext>
                  </a:extLst>
                </a:gridCol>
              </a:tblGrid>
              <a:tr h="472417">
                <a:tc>
                  <a:txBody>
                    <a:bodyPr/>
                    <a:lstStyle/>
                    <a:p>
                      <a:r>
                        <a:rPr lang="en-ZA" dirty="0"/>
                        <a:t>SECTION/UNIT</a:t>
                      </a:r>
                    </a:p>
                  </a:txBody>
                  <a:tcPr/>
                </a:tc>
                <a:tc>
                  <a:txBody>
                    <a:bodyPr/>
                    <a:lstStyle/>
                    <a:p>
                      <a:r>
                        <a:rPr lang="en-ZA" dirty="0"/>
                        <a:t>MUNICIPAL CHALLENGES</a:t>
                      </a:r>
                    </a:p>
                  </a:txBody>
                  <a:tcPr/>
                </a:tc>
                <a:tc>
                  <a:txBody>
                    <a:bodyPr/>
                    <a:lstStyle/>
                    <a:p>
                      <a:r>
                        <a:rPr lang="en-ZA" dirty="0"/>
                        <a:t>DESCRIPTION OF SUPPORT</a:t>
                      </a:r>
                    </a:p>
                  </a:txBody>
                  <a:tcPr/>
                </a:tc>
                <a:tc>
                  <a:txBody>
                    <a:bodyPr/>
                    <a:lstStyle/>
                    <a:p>
                      <a:r>
                        <a:rPr lang="en-ZA" dirty="0"/>
                        <a:t>WHAT IS NEXT?</a:t>
                      </a:r>
                    </a:p>
                  </a:txBody>
                  <a:tcPr/>
                </a:tc>
                <a:extLst>
                  <a:ext uri="{0D108BD9-81ED-4DB2-BD59-A6C34878D82A}">
                    <a16:rowId xmlns:a16="http://schemas.microsoft.com/office/drawing/2014/main" val="293802054"/>
                  </a:ext>
                </a:extLst>
              </a:tr>
              <a:tr h="1107636">
                <a:tc rowSpan="3">
                  <a:txBody>
                    <a:bodyPr/>
                    <a:lstStyle/>
                    <a:p>
                      <a:r>
                        <a:rPr lang="en-GB" sz="1400" dirty="0">
                          <a:solidFill>
                            <a:schemeClr val="tx1"/>
                          </a:solidFill>
                        </a:rPr>
                        <a:t>M</a:t>
                      </a:r>
                      <a:r>
                        <a:rPr lang="en-ZA" sz="1400" dirty="0">
                          <a:solidFill>
                            <a:schemeClr val="tx1"/>
                          </a:solidFill>
                        </a:rPr>
                        <a:t>municipal Finance</a:t>
                      </a:r>
                    </a:p>
                  </a:txBody>
                  <a:tcPr/>
                </a:tc>
                <a:tc>
                  <a:txBody>
                    <a:bodyPr/>
                    <a:lstStyle/>
                    <a:p>
                      <a:r>
                        <a:rPr lang="en-ZA" sz="1400" dirty="0">
                          <a:solidFill>
                            <a:schemeClr val="tx1"/>
                          </a:solidFill>
                        </a:rPr>
                        <a:t>(Unfunded Budget) Financial Management</a:t>
                      </a:r>
                    </a:p>
                  </a:txBody>
                  <a:tcPr/>
                </a:tc>
                <a:tc>
                  <a:txBody>
                    <a:bodyPr/>
                    <a:lstStyle/>
                    <a:p>
                      <a:pPr algn="l"/>
                      <a:r>
                        <a:rPr lang="en-ZA" sz="1400" b="0" dirty="0">
                          <a:solidFill>
                            <a:schemeClr val="tx1"/>
                          </a:solidFill>
                        </a:rPr>
                        <a:t>Attendees: Cllrs responsible for Finance</a:t>
                      </a:r>
                    </a:p>
                    <a:p>
                      <a:pPr algn="l"/>
                      <a:r>
                        <a:rPr lang="en-ZA" sz="1400" dirty="0">
                          <a:solidFill>
                            <a:schemeClr val="tx1"/>
                          </a:solidFill>
                        </a:rPr>
                        <a:t>Working with PT presented a strategy to adopt a funded budget in terms of  sec 18 MFMA</a:t>
                      </a:r>
                    </a:p>
                  </a:txBody>
                  <a:tcPr/>
                </a:tc>
                <a:tc>
                  <a:txBody>
                    <a:bodyPr/>
                    <a:lstStyle/>
                    <a:p>
                      <a:r>
                        <a:rPr lang="en-GB" sz="1400" dirty="0"/>
                        <a:t>Continue providing support until the budget is funded</a:t>
                      </a:r>
                      <a:endParaRPr lang="en-ZA" sz="1400" dirty="0"/>
                    </a:p>
                  </a:txBody>
                  <a:tcPr/>
                </a:tc>
                <a:extLst>
                  <a:ext uri="{0D108BD9-81ED-4DB2-BD59-A6C34878D82A}">
                    <a16:rowId xmlns:a16="http://schemas.microsoft.com/office/drawing/2014/main" val="263604013"/>
                  </a:ext>
                </a:extLst>
              </a:tr>
              <a:tr h="1519652">
                <a:tc vMerge="1">
                  <a:txBody>
                    <a:bodyPr/>
                    <a:lstStyle/>
                    <a:p>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latin typeface="+mn-lt"/>
                          <a:ea typeface="+mn-ea"/>
                          <a:cs typeface="+mn-cs"/>
                        </a:rPr>
                        <a:t>Revenue Management</a:t>
                      </a:r>
                      <a:endParaRPr lang="en-ZA" sz="1400" b="1" kern="1200" dirty="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dirty="0">
                          <a:solidFill>
                            <a:schemeClr val="tx1"/>
                          </a:solidFill>
                        </a:rPr>
                        <a:t>Attendees: Cllrs responsible for Finance</a:t>
                      </a:r>
                    </a:p>
                    <a:p>
                      <a:pPr marL="0" indent="0">
                        <a:buNone/>
                      </a:pPr>
                      <a:r>
                        <a:rPr lang="en-ZA" sz="1400" dirty="0">
                          <a:solidFill>
                            <a:schemeClr val="tx1"/>
                          </a:solidFill>
                        </a:rPr>
                        <a:t>In collaboration COGHSTA</a:t>
                      </a:r>
                      <a:r>
                        <a:rPr lang="en-ZA" sz="1400" baseline="0" dirty="0">
                          <a:solidFill>
                            <a:schemeClr val="tx1"/>
                          </a:solidFill>
                        </a:rPr>
                        <a:t> </a:t>
                      </a:r>
                      <a:r>
                        <a:rPr lang="en-ZA" sz="1400" dirty="0">
                          <a:solidFill>
                            <a:schemeClr val="tx1"/>
                          </a:solidFill>
                        </a:rPr>
                        <a:t>Revenue Enhancement  Forum held quarterly where municipalities share good practice on Revenue collection, implementation of credit control policies.</a:t>
                      </a:r>
                    </a:p>
                    <a:p>
                      <a:endParaRPr lang="en-ZA" sz="1400" dirty="0">
                        <a:solidFill>
                          <a:schemeClr val="tx1"/>
                        </a:solidFill>
                      </a:endParaRPr>
                    </a:p>
                  </a:txBody>
                  <a:tcPr/>
                </a:tc>
                <a:tc>
                  <a:txBody>
                    <a:bodyPr/>
                    <a:lstStyle/>
                    <a:p>
                      <a:r>
                        <a:rPr lang="en-GB" sz="1400" dirty="0"/>
                        <a:t>Continue providing support for councillors to improve their oversight function on revenue.</a:t>
                      </a:r>
                      <a:endParaRPr lang="en-ZA" sz="1400" dirty="0"/>
                    </a:p>
                  </a:txBody>
                  <a:tcPr/>
                </a:tc>
                <a:extLst>
                  <a:ext uri="{0D108BD9-81ED-4DB2-BD59-A6C34878D82A}">
                    <a16:rowId xmlns:a16="http://schemas.microsoft.com/office/drawing/2014/main" val="1048831509"/>
                  </a:ext>
                </a:extLst>
              </a:tr>
              <a:tr h="1724221">
                <a:tc vMerge="1">
                  <a:txBody>
                    <a:bodyPr/>
                    <a:lstStyle/>
                    <a:p>
                      <a:endParaRPr lang="en-ZA" dirty="0"/>
                    </a:p>
                  </a:txBody>
                  <a:tcPr/>
                </a:tc>
                <a:tc>
                  <a:txBody>
                    <a:bodyPr/>
                    <a:lstStyle/>
                    <a:p>
                      <a:r>
                        <a:rPr lang="en-GB" sz="1400" b="0" i="0" u="none" strike="noStrike" kern="1200" baseline="0" dirty="0">
                          <a:solidFill>
                            <a:schemeClr val="tx1"/>
                          </a:solidFill>
                          <a:latin typeface="+mn-lt"/>
                          <a:ea typeface="+mn-ea"/>
                          <a:cs typeface="+mn-cs"/>
                        </a:rPr>
                        <a:t>Non submission of AFS</a:t>
                      </a:r>
                      <a:endParaRPr lang="en-ZA" sz="1200" kern="1200" dirty="0">
                        <a:solidFill>
                          <a:schemeClr val="tx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tx1"/>
                          </a:solidFill>
                          <a:latin typeface="+mn-lt"/>
                          <a:ea typeface="+mn-ea"/>
                          <a:cs typeface="+mn-cs"/>
                        </a:rPr>
                        <a:t>SALGA in conjunction with Provincial Treasury and </a:t>
                      </a:r>
                      <a:r>
                        <a:rPr lang="en-GB" sz="1400" b="0" i="0" u="none" strike="noStrike" kern="1200" baseline="0" dirty="0" err="1">
                          <a:solidFill>
                            <a:schemeClr val="tx1"/>
                          </a:solidFill>
                          <a:latin typeface="+mn-lt"/>
                          <a:ea typeface="+mn-ea"/>
                          <a:cs typeface="+mn-cs"/>
                        </a:rPr>
                        <a:t>Cogta</a:t>
                      </a:r>
                      <a:r>
                        <a:rPr lang="en-GB" sz="1400" b="0" i="0" u="none" strike="noStrike" kern="1200" baseline="0" dirty="0">
                          <a:solidFill>
                            <a:schemeClr val="tx1"/>
                          </a:solidFill>
                          <a:latin typeface="+mn-lt"/>
                          <a:ea typeface="+mn-ea"/>
                          <a:cs typeface="+mn-cs"/>
                        </a:rPr>
                        <a:t> conducted an awareness session to assist councillors (MPAC Chairperson`s and Chairperson`s /MMC Finance) to perform the oversight function effectively on MFMA Section 126. Submission of AFS</a:t>
                      </a:r>
                      <a:r>
                        <a:rPr lang="en-ZA" sz="1400" dirty="0">
                          <a:solidFill>
                            <a:schemeClr val="tx1"/>
                          </a:solidFill>
                        </a:rPr>
                        <a:t>.</a:t>
                      </a:r>
                    </a:p>
                  </a:txBody>
                  <a:tcPr/>
                </a:tc>
                <a:tc>
                  <a:txBody>
                    <a:bodyPr/>
                    <a:lstStyle/>
                    <a:p>
                      <a:r>
                        <a:rPr lang="en-GB" sz="1400" dirty="0"/>
                        <a:t>C</a:t>
                      </a:r>
                      <a:r>
                        <a:rPr lang="en-ZA" sz="1400" dirty="0"/>
                        <a:t>continue providing support to improve oversight functions on AFS</a:t>
                      </a:r>
                    </a:p>
                  </a:txBody>
                  <a:tcPr/>
                </a:tc>
                <a:extLst>
                  <a:ext uri="{0D108BD9-81ED-4DB2-BD59-A6C34878D82A}">
                    <a16:rowId xmlns:a16="http://schemas.microsoft.com/office/drawing/2014/main" val="2276436923"/>
                  </a:ext>
                </a:extLst>
              </a:tr>
            </a:tbl>
          </a:graphicData>
        </a:graphic>
      </p:graphicFrame>
      <p:sp>
        <p:nvSpPr>
          <p:cNvPr id="4" name="Slide Number Placeholder 3">
            <a:extLst>
              <a:ext uri="{FF2B5EF4-FFF2-40B4-BE49-F238E27FC236}">
                <a16:creationId xmlns:a16="http://schemas.microsoft.com/office/drawing/2014/main" id="{2A129828-FB74-8369-6571-5DA402AEC755}"/>
              </a:ext>
            </a:extLst>
          </p:cNvPr>
          <p:cNvSpPr>
            <a:spLocks noGrp="1"/>
          </p:cNvSpPr>
          <p:nvPr>
            <p:ph type="sldNum" sz="quarter" idx="13"/>
          </p:nvPr>
        </p:nvSpPr>
        <p:spPr/>
        <p:txBody>
          <a:bodyPr/>
          <a:lstStyle/>
          <a:p>
            <a:fld id="{4CC04D4C-DC45-834A-A759-F6658CE957E3}" type="slidenum">
              <a:rPr lang="en-US" smtClean="0"/>
              <a:t>3</a:t>
            </a:fld>
            <a:endParaRPr lang="en-US" dirty="0"/>
          </a:p>
        </p:txBody>
      </p:sp>
    </p:spTree>
    <p:extLst>
      <p:ext uri="{BB962C8B-B14F-4D97-AF65-F5344CB8AC3E}">
        <p14:creationId xmlns:p14="http://schemas.microsoft.com/office/powerpoint/2010/main" val="79078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C235-F152-3BEE-B04C-9C32197ED990}"/>
              </a:ext>
            </a:extLst>
          </p:cNvPr>
          <p:cNvSpPr>
            <a:spLocks noGrp="1"/>
          </p:cNvSpPr>
          <p:nvPr>
            <p:ph type="title"/>
          </p:nvPr>
        </p:nvSpPr>
        <p:spPr/>
        <p:txBody>
          <a:bodyPr/>
          <a:lstStyle/>
          <a:p>
            <a:r>
              <a:rPr lang="en-ZA" dirty="0"/>
              <a:t>MUNICIPAL FINANCE</a:t>
            </a:r>
          </a:p>
        </p:txBody>
      </p:sp>
      <p:graphicFrame>
        <p:nvGraphicFramePr>
          <p:cNvPr id="5" name="Table 5">
            <a:extLst>
              <a:ext uri="{FF2B5EF4-FFF2-40B4-BE49-F238E27FC236}">
                <a16:creationId xmlns:a16="http://schemas.microsoft.com/office/drawing/2014/main" id="{CC6F33D4-64F2-88C1-7844-54F0C61C13B9}"/>
              </a:ext>
            </a:extLst>
          </p:cNvPr>
          <p:cNvGraphicFramePr>
            <a:graphicFrameLocks noGrp="1"/>
          </p:cNvGraphicFramePr>
          <p:nvPr>
            <p:ph sz="quarter" idx="10"/>
            <p:extLst>
              <p:ext uri="{D42A27DB-BD31-4B8C-83A1-F6EECF244321}">
                <p14:modId xmlns:p14="http://schemas.microsoft.com/office/powerpoint/2010/main" val="2068197848"/>
              </p:ext>
            </p:extLst>
          </p:nvPr>
        </p:nvGraphicFramePr>
        <p:xfrm>
          <a:off x="119270" y="1212980"/>
          <a:ext cx="9681954" cy="5195113"/>
        </p:xfrm>
        <a:graphic>
          <a:graphicData uri="http://schemas.openxmlformats.org/drawingml/2006/table">
            <a:tbl>
              <a:tblPr firstRow="1" bandRow="1">
                <a:tableStyleId>{5C22544A-7EE6-4342-B048-85BDC9FD1C3A}</a:tableStyleId>
              </a:tblPr>
              <a:tblGrid>
                <a:gridCol w="1684174">
                  <a:extLst>
                    <a:ext uri="{9D8B030D-6E8A-4147-A177-3AD203B41FA5}">
                      <a16:colId xmlns:a16="http://schemas.microsoft.com/office/drawing/2014/main" val="1759705680"/>
                    </a:ext>
                  </a:extLst>
                </a:gridCol>
                <a:gridCol w="2675585">
                  <a:extLst>
                    <a:ext uri="{9D8B030D-6E8A-4147-A177-3AD203B41FA5}">
                      <a16:colId xmlns:a16="http://schemas.microsoft.com/office/drawing/2014/main" val="2538364394"/>
                    </a:ext>
                  </a:extLst>
                </a:gridCol>
                <a:gridCol w="3004122">
                  <a:extLst>
                    <a:ext uri="{9D8B030D-6E8A-4147-A177-3AD203B41FA5}">
                      <a16:colId xmlns:a16="http://schemas.microsoft.com/office/drawing/2014/main" val="3480245459"/>
                    </a:ext>
                  </a:extLst>
                </a:gridCol>
                <a:gridCol w="2318073">
                  <a:extLst>
                    <a:ext uri="{9D8B030D-6E8A-4147-A177-3AD203B41FA5}">
                      <a16:colId xmlns:a16="http://schemas.microsoft.com/office/drawing/2014/main" val="901794095"/>
                    </a:ext>
                  </a:extLst>
                </a:gridCol>
              </a:tblGrid>
              <a:tr h="491107">
                <a:tc>
                  <a:txBody>
                    <a:bodyPr/>
                    <a:lstStyle/>
                    <a:p>
                      <a:r>
                        <a:rPr lang="en-ZA" dirty="0"/>
                        <a:t>SECTION/UNIT</a:t>
                      </a:r>
                    </a:p>
                  </a:txBody>
                  <a:tcPr/>
                </a:tc>
                <a:tc>
                  <a:txBody>
                    <a:bodyPr/>
                    <a:lstStyle/>
                    <a:p>
                      <a:r>
                        <a:rPr lang="en-ZA" dirty="0"/>
                        <a:t>MUNICIPAL CHALLENGES</a:t>
                      </a:r>
                    </a:p>
                  </a:txBody>
                  <a:tcPr/>
                </a:tc>
                <a:tc>
                  <a:txBody>
                    <a:bodyPr/>
                    <a:lstStyle/>
                    <a:p>
                      <a:r>
                        <a:rPr lang="en-ZA" dirty="0"/>
                        <a:t>DESCRIPTION OF SUPPORT</a:t>
                      </a:r>
                    </a:p>
                  </a:txBody>
                  <a:tcPr/>
                </a:tc>
                <a:tc>
                  <a:txBody>
                    <a:bodyPr/>
                    <a:lstStyle/>
                    <a:p>
                      <a:r>
                        <a:rPr lang="en-ZA" dirty="0"/>
                        <a:t>WHAT IS NEXT?</a:t>
                      </a:r>
                    </a:p>
                  </a:txBody>
                  <a:tcPr/>
                </a:tc>
                <a:extLst>
                  <a:ext uri="{0D108BD9-81ED-4DB2-BD59-A6C34878D82A}">
                    <a16:rowId xmlns:a16="http://schemas.microsoft.com/office/drawing/2014/main" val="293802054"/>
                  </a:ext>
                </a:extLst>
              </a:tr>
              <a:tr h="2591375">
                <a:tc rowSpan="3">
                  <a:txBody>
                    <a:bodyPr/>
                    <a:lstStyle/>
                    <a:p>
                      <a:r>
                        <a:rPr lang="en-GB" sz="1400" dirty="0"/>
                        <a:t>M</a:t>
                      </a:r>
                      <a:r>
                        <a:rPr lang="en-ZA" sz="1400" dirty="0" err="1"/>
                        <a:t>unicipal</a:t>
                      </a:r>
                      <a:r>
                        <a:rPr lang="en-ZA" sz="1400" dirty="0"/>
                        <a:t> Finance</a:t>
                      </a:r>
                    </a:p>
                  </a:txBody>
                  <a:tcPr/>
                </a:tc>
                <a:tc>
                  <a:txBody>
                    <a:bodyPr/>
                    <a:lstStyle/>
                    <a:p>
                      <a:r>
                        <a:rPr lang="en-GB" sz="1400" dirty="0"/>
                        <a:t>Challenges in implementing mSCOA</a:t>
                      </a:r>
                      <a:endParaRPr lang="en-ZA"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tx1"/>
                          </a:solidFill>
                        </a:rPr>
                        <a:t>Portfolio based training on mSCOA budget training in collaboration with Provincial Treasury: </a:t>
                      </a:r>
                      <a:r>
                        <a:rPr lang="en-ZA" sz="1400" dirty="0">
                          <a:solidFill>
                            <a:schemeClr val="tx1"/>
                          </a:solidFill>
                        </a:rPr>
                        <a:t/>
                      </a:r>
                      <a:br>
                        <a:rPr lang="en-ZA" sz="1400" dirty="0">
                          <a:solidFill>
                            <a:schemeClr val="tx1"/>
                          </a:solidFill>
                        </a:rPr>
                      </a:br>
                      <a:r>
                        <a:rPr lang="en-ZA" sz="1400" b="0" dirty="0">
                          <a:solidFill>
                            <a:schemeClr val="tx1"/>
                          </a:solidFill>
                        </a:rPr>
                        <a:t>Attendees: </a:t>
                      </a:r>
                      <a:r>
                        <a:rPr lang="en-GB" sz="1400" b="0" i="0" u="none" strike="noStrike" kern="1200" baseline="0" dirty="0">
                          <a:solidFill>
                            <a:schemeClr val="tx1"/>
                          </a:solidFill>
                          <a:latin typeface="+mn-lt"/>
                          <a:ea typeface="+mn-ea"/>
                          <a:cs typeface="+mn-cs"/>
                        </a:rPr>
                        <a:t>(MPAC Chairperson`s and Chairperson`s /MMC Finance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rPr>
                        <a:t>Benefits of mSCOA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rPr>
                        <a:t>Legislation related to Budgeting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rPr>
                        <a:t>Budget Preparation Process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rPr>
                        <a:t>Impact of mSCOA on Budget process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rPr>
                        <a:t>Overview of 7 segments </a:t>
                      </a:r>
                      <a:endParaRPr lang="en-ZA" sz="1400" b="0" dirty="0">
                        <a:solidFill>
                          <a:schemeClr val="tx1"/>
                        </a:solidFill>
                      </a:endParaRPr>
                    </a:p>
                    <a:p>
                      <a:pPr algn="l"/>
                      <a:endParaRPr lang="en-ZA" sz="1400" dirty="0">
                        <a:solidFill>
                          <a:schemeClr val="accent6"/>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t>SALGA will continuously open access to other learning opportunities. </a:t>
                      </a:r>
                    </a:p>
                  </a:txBody>
                  <a:tcPr/>
                </a:tc>
                <a:extLst>
                  <a:ext uri="{0D108BD9-81ED-4DB2-BD59-A6C34878D82A}">
                    <a16:rowId xmlns:a16="http://schemas.microsoft.com/office/drawing/2014/main" val="263604013"/>
                  </a:ext>
                </a:extLst>
              </a:tr>
              <a:tr h="931852">
                <a:tc vMerge="1">
                  <a:txBody>
                    <a:bodyPr/>
                    <a:lstStyle/>
                    <a:p>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UIF&amp;W</a:t>
                      </a:r>
                      <a:endParaRPr lang="en-ZA" sz="1400" b="0" kern="1200" dirty="0">
                        <a:solidFill>
                          <a:schemeClr val="tx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chemeClr val="tx1"/>
                          </a:solidFill>
                        </a:rPr>
                        <a:t>Portfolio based training on UIF&amp;W in collaboration with Provincial Treasury: </a:t>
                      </a:r>
                      <a:r>
                        <a:rPr lang="en-ZA" sz="1400" b="0" dirty="0">
                          <a:solidFill>
                            <a:schemeClr val="tx1"/>
                          </a:solidFill>
                        </a:rPr>
                        <a:t/>
                      </a:r>
                      <a:br>
                        <a:rPr lang="en-ZA" sz="1400" b="0" dirty="0">
                          <a:solidFill>
                            <a:schemeClr val="tx1"/>
                          </a:solidFill>
                        </a:rPr>
                      </a:br>
                      <a:r>
                        <a:rPr lang="en-ZA" sz="1400" b="0" dirty="0">
                          <a:solidFill>
                            <a:schemeClr val="tx1"/>
                          </a:solidFill>
                        </a:rPr>
                        <a:t>Attendees: </a:t>
                      </a:r>
                      <a:r>
                        <a:rPr lang="en-GB" sz="1400" b="0" i="0" u="none" strike="noStrike" kern="1200" baseline="0" dirty="0">
                          <a:solidFill>
                            <a:schemeClr val="tx1"/>
                          </a:solidFill>
                          <a:latin typeface="+mn-lt"/>
                          <a:ea typeface="+mn-ea"/>
                          <a:cs typeface="+mn-cs"/>
                        </a:rPr>
                        <a:t>MPAC Chairperson`s and Chairperson`s /MMC Finance</a:t>
                      </a:r>
                      <a:endParaRPr lang="en-ZA" sz="1400" b="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t>Continued support to MPAC as and when requested.</a:t>
                      </a:r>
                    </a:p>
                    <a:p>
                      <a:endParaRPr lang="en-ZA" sz="1400" dirty="0"/>
                    </a:p>
                  </a:txBody>
                  <a:tcPr/>
                </a:tc>
                <a:extLst>
                  <a:ext uri="{0D108BD9-81ED-4DB2-BD59-A6C34878D82A}">
                    <a16:rowId xmlns:a16="http://schemas.microsoft.com/office/drawing/2014/main" val="1048831509"/>
                  </a:ext>
                </a:extLst>
              </a:tr>
              <a:tr h="894006">
                <a:tc vMerge="1">
                  <a:txBody>
                    <a:bodyPr/>
                    <a:lstStyle/>
                    <a:p>
                      <a:endParaRPr lang="en-ZA" dirty="0"/>
                    </a:p>
                  </a:txBody>
                  <a:tcPr/>
                </a:tc>
                <a:tc>
                  <a:txBody>
                    <a:bodyPr/>
                    <a:lstStyle/>
                    <a:p>
                      <a:r>
                        <a:rPr lang="en-GB" sz="1200" kern="1200" dirty="0">
                          <a:solidFill>
                            <a:schemeClr val="tx1"/>
                          </a:solidFill>
                          <a:latin typeface="+mn-lt"/>
                          <a:ea typeface="+mn-ea"/>
                          <a:cs typeface="+mn-cs"/>
                        </a:rPr>
                        <a:t>Non-functionality of MPAC </a:t>
                      </a:r>
                      <a:endParaRPr lang="en-ZA" sz="1200" kern="1200" dirty="0">
                        <a:solidFill>
                          <a:schemeClr val="tx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dirty="0">
                          <a:solidFill>
                            <a:schemeClr val="tx1"/>
                          </a:solidFill>
                        </a:rPr>
                        <a:t>Portfolio based training on the role of MPAC.</a:t>
                      </a:r>
                      <a:br>
                        <a:rPr lang="en-ZA" sz="1400" b="0" dirty="0">
                          <a:solidFill>
                            <a:schemeClr val="tx1"/>
                          </a:solidFill>
                        </a:rPr>
                      </a:br>
                      <a:r>
                        <a:rPr lang="en-ZA" sz="1400" b="0" dirty="0">
                          <a:solidFill>
                            <a:schemeClr val="tx1"/>
                          </a:solidFill>
                        </a:rPr>
                        <a:t>Attendees: </a:t>
                      </a:r>
                      <a:r>
                        <a:rPr lang="en-GB" sz="1400" b="0" i="0" u="none" strike="noStrike" kern="1200" baseline="0" dirty="0">
                          <a:solidFill>
                            <a:schemeClr val="tx1"/>
                          </a:solidFill>
                          <a:latin typeface="+mn-lt"/>
                          <a:ea typeface="+mn-ea"/>
                          <a:cs typeface="+mn-cs"/>
                        </a:rPr>
                        <a:t>MPAC members</a:t>
                      </a:r>
                      <a:endParaRPr lang="en-ZA" sz="1400" dirty="0"/>
                    </a:p>
                  </a:txBody>
                  <a:tcPr/>
                </a:tc>
                <a:tc>
                  <a:txBody>
                    <a:bodyPr/>
                    <a:lstStyle/>
                    <a:p>
                      <a:r>
                        <a:rPr lang="en-ZA" sz="1400" dirty="0"/>
                        <a:t>Continued support to MPAC as and when requested.</a:t>
                      </a:r>
                    </a:p>
                  </a:txBody>
                  <a:tcPr/>
                </a:tc>
                <a:extLst>
                  <a:ext uri="{0D108BD9-81ED-4DB2-BD59-A6C34878D82A}">
                    <a16:rowId xmlns:a16="http://schemas.microsoft.com/office/drawing/2014/main" val="2276436923"/>
                  </a:ext>
                </a:extLst>
              </a:tr>
            </a:tbl>
          </a:graphicData>
        </a:graphic>
      </p:graphicFrame>
      <p:sp>
        <p:nvSpPr>
          <p:cNvPr id="4" name="Slide Number Placeholder 3">
            <a:extLst>
              <a:ext uri="{FF2B5EF4-FFF2-40B4-BE49-F238E27FC236}">
                <a16:creationId xmlns:a16="http://schemas.microsoft.com/office/drawing/2014/main" id="{2A129828-FB74-8369-6571-5DA402AEC755}"/>
              </a:ext>
            </a:extLst>
          </p:cNvPr>
          <p:cNvSpPr>
            <a:spLocks noGrp="1"/>
          </p:cNvSpPr>
          <p:nvPr>
            <p:ph type="sldNum" sz="quarter" idx="13"/>
          </p:nvPr>
        </p:nvSpPr>
        <p:spPr/>
        <p:txBody>
          <a:bodyPr/>
          <a:lstStyle/>
          <a:p>
            <a:fld id="{4CC04D4C-DC45-834A-A759-F6658CE957E3}" type="slidenum">
              <a:rPr lang="en-US" smtClean="0"/>
              <a:t>4</a:t>
            </a:fld>
            <a:endParaRPr lang="en-US" dirty="0"/>
          </a:p>
        </p:txBody>
      </p:sp>
    </p:spTree>
    <p:extLst>
      <p:ext uri="{BB962C8B-B14F-4D97-AF65-F5344CB8AC3E}">
        <p14:creationId xmlns:p14="http://schemas.microsoft.com/office/powerpoint/2010/main" val="629517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C235-F152-3BEE-B04C-9C32197ED990}"/>
              </a:ext>
            </a:extLst>
          </p:cNvPr>
          <p:cNvSpPr>
            <a:spLocks noGrp="1"/>
          </p:cNvSpPr>
          <p:nvPr>
            <p:ph type="title"/>
          </p:nvPr>
        </p:nvSpPr>
        <p:spPr>
          <a:xfrm>
            <a:off x="2152356" y="271384"/>
            <a:ext cx="6738425" cy="718658"/>
          </a:xfrm>
        </p:spPr>
        <p:txBody>
          <a:bodyPr/>
          <a:lstStyle/>
          <a:p>
            <a:r>
              <a:rPr lang="en-ZA" dirty="0"/>
              <a:t/>
            </a:r>
            <a:br>
              <a:rPr lang="en-ZA" dirty="0"/>
            </a:br>
            <a:r>
              <a:rPr lang="en-ZA" b="1" dirty="0"/>
              <a:t>MUNICIPAL CAPACITY AND GOVERNANCE </a:t>
            </a:r>
            <a:br>
              <a:rPr lang="en-ZA" b="1" dirty="0"/>
            </a:br>
            <a:endParaRPr lang="en-ZA" dirty="0"/>
          </a:p>
        </p:txBody>
      </p:sp>
      <p:graphicFrame>
        <p:nvGraphicFramePr>
          <p:cNvPr id="5" name="Table 5">
            <a:extLst>
              <a:ext uri="{FF2B5EF4-FFF2-40B4-BE49-F238E27FC236}">
                <a16:creationId xmlns:a16="http://schemas.microsoft.com/office/drawing/2014/main" id="{CC6F33D4-64F2-88C1-7844-54F0C61C13B9}"/>
              </a:ext>
            </a:extLst>
          </p:cNvPr>
          <p:cNvGraphicFramePr>
            <a:graphicFrameLocks noGrp="1"/>
          </p:cNvGraphicFramePr>
          <p:nvPr>
            <p:ph sz="quarter" idx="10"/>
            <p:extLst>
              <p:ext uri="{D42A27DB-BD31-4B8C-83A1-F6EECF244321}">
                <p14:modId xmlns:p14="http://schemas.microsoft.com/office/powerpoint/2010/main" val="986838465"/>
              </p:ext>
            </p:extLst>
          </p:nvPr>
        </p:nvGraphicFramePr>
        <p:xfrm>
          <a:off x="0" y="1064702"/>
          <a:ext cx="9906000" cy="5730240"/>
        </p:xfrm>
        <a:graphic>
          <a:graphicData uri="http://schemas.openxmlformats.org/drawingml/2006/table">
            <a:tbl>
              <a:tblPr firstRow="1" bandRow="1">
                <a:tableStyleId>{5C22544A-7EE6-4342-B048-85BDC9FD1C3A}</a:tableStyleId>
              </a:tblPr>
              <a:tblGrid>
                <a:gridCol w="1723147">
                  <a:extLst>
                    <a:ext uri="{9D8B030D-6E8A-4147-A177-3AD203B41FA5}">
                      <a16:colId xmlns:a16="http://schemas.microsoft.com/office/drawing/2014/main" val="1759705680"/>
                    </a:ext>
                  </a:extLst>
                </a:gridCol>
                <a:gridCol w="2737500">
                  <a:extLst>
                    <a:ext uri="{9D8B030D-6E8A-4147-A177-3AD203B41FA5}">
                      <a16:colId xmlns:a16="http://schemas.microsoft.com/office/drawing/2014/main" val="2538364394"/>
                    </a:ext>
                  </a:extLst>
                </a:gridCol>
                <a:gridCol w="3073638">
                  <a:extLst>
                    <a:ext uri="{9D8B030D-6E8A-4147-A177-3AD203B41FA5}">
                      <a16:colId xmlns:a16="http://schemas.microsoft.com/office/drawing/2014/main" val="3480245459"/>
                    </a:ext>
                  </a:extLst>
                </a:gridCol>
                <a:gridCol w="2371715">
                  <a:extLst>
                    <a:ext uri="{9D8B030D-6E8A-4147-A177-3AD203B41FA5}">
                      <a16:colId xmlns:a16="http://schemas.microsoft.com/office/drawing/2014/main" val="901794095"/>
                    </a:ext>
                  </a:extLst>
                </a:gridCol>
              </a:tblGrid>
              <a:tr h="333251">
                <a:tc>
                  <a:txBody>
                    <a:bodyPr/>
                    <a:lstStyle/>
                    <a:p>
                      <a:r>
                        <a:rPr lang="en-ZA" dirty="0"/>
                        <a:t>SECTION/UNIT</a:t>
                      </a:r>
                    </a:p>
                  </a:txBody>
                  <a:tcPr/>
                </a:tc>
                <a:tc>
                  <a:txBody>
                    <a:bodyPr/>
                    <a:lstStyle/>
                    <a:p>
                      <a:r>
                        <a:rPr lang="en-ZA" dirty="0"/>
                        <a:t>MUNICIPAL CHALLENGES</a:t>
                      </a:r>
                    </a:p>
                  </a:txBody>
                  <a:tcPr/>
                </a:tc>
                <a:tc>
                  <a:txBody>
                    <a:bodyPr/>
                    <a:lstStyle/>
                    <a:p>
                      <a:r>
                        <a:rPr lang="en-ZA" dirty="0"/>
                        <a:t>DESCRIPTION OF SUPPORT</a:t>
                      </a:r>
                    </a:p>
                  </a:txBody>
                  <a:tcPr/>
                </a:tc>
                <a:tc>
                  <a:txBody>
                    <a:bodyPr/>
                    <a:lstStyle/>
                    <a:p>
                      <a:r>
                        <a:rPr lang="en-ZA" dirty="0"/>
                        <a:t>WHAT IS NEXT?</a:t>
                      </a:r>
                    </a:p>
                  </a:txBody>
                  <a:tcPr/>
                </a:tc>
                <a:extLst>
                  <a:ext uri="{0D108BD9-81ED-4DB2-BD59-A6C34878D82A}">
                    <a16:rowId xmlns:a16="http://schemas.microsoft.com/office/drawing/2014/main" val="293802054"/>
                  </a:ext>
                </a:extLst>
              </a:tr>
              <a:tr h="2610464">
                <a:tc rowSpan="3">
                  <a:txBody>
                    <a:bodyPr/>
                    <a:lstStyle/>
                    <a:p>
                      <a:r>
                        <a:rPr lang="en-GB" sz="1400" dirty="0"/>
                        <a:t>M</a:t>
                      </a:r>
                      <a:r>
                        <a:rPr lang="en-ZA" sz="1400" dirty="0" err="1"/>
                        <a:t>unicipal</a:t>
                      </a:r>
                      <a:r>
                        <a:rPr lang="en-ZA" sz="1400" dirty="0"/>
                        <a:t> Governance</a:t>
                      </a:r>
                    </a:p>
                  </a:txBody>
                  <a:tcPr/>
                </a:tc>
                <a:tc>
                  <a:txBody>
                    <a:bodyPr/>
                    <a:lstStyle/>
                    <a:p>
                      <a:r>
                        <a:rPr lang="en-ZA" sz="1400" dirty="0"/>
                        <a:t>Weak oversight and accountability </a:t>
                      </a:r>
                    </a:p>
                  </a:txBody>
                  <a:tcPr/>
                </a:tc>
                <a:tc>
                  <a:txBody>
                    <a:bodyPr/>
                    <a:lstStyle/>
                    <a:p>
                      <a:pPr algn="just"/>
                      <a:r>
                        <a:rPr lang="en-GB" sz="1400" b="1" dirty="0"/>
                        <a:t>Support municipalities on effective   oversight and accountability during the MPAC induction as follow: </a:t>
                      </a:r>
                    </a:p>
                    <a:p>
                      <a:pPr marL="285750" indent="-285750">
                        <a:buFont typeface="Arial" panose="020B0604020202020204" pitchFamily="34" charset="0"/>
                        <a:buChar char="•"/>
                      </a:pPr>
                      <a:r>
                        <a:rPr lang="en-GB" sz="1400" dirty="0"/>
                        <a:t>MPAC and Finance committee members were supported on the MSCOA , oversight and accountability 09-11 March 2022</a:t>
                      </a:r>
                    </a:p>
                    <a:p>
                      <a:pPr marL="285750" indent="-285750">
                        <a:buFont typeface="Arial" panose="020B0604020202020204" pitchFamily="34" charset="0"/>
                        <a:buChar char="•"/>
                      </a:pPr>
                      <a:r>
                        <a:rPr lang="en-GB" sz="1400" dirty="0"/>
                        <a:t>Conducted Portfolio based training for MPAC &amp; Finance on MSCOA 4-6 April 2022</a:t>
                      </a:r>
                    </a:p>
                    <a:p>
                      <a:pPr marL="285750" indent="-285750">
                        <a:buFont typeface="Arial" panose="020B0604020202020204" pitchFamily="34" charset="0"/>
                        <a:buChar char="•"/>
                      </a:pPr>
                      <a:r>
                        <a:rPr lang="en-GB" sz="1400" dirty="0"/>
                        <a:t>District based support on UIFW and Consequence management and accountability </a:t>
                      </a:r>
                      <a:endParaRPr lang="en-ZA" sz="1400" dirty="0">
                        <a:solidFill>
                          <a:schemeClr val="accent6"/>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t>SALGA will continue to provide support and work with the Political leadership to encourage councillors to participate in SALGA programmes. </a:t>
                      </a:r>
                    </a:p>
                  </a:txBody>
                  <a:tcPr/>
                </a:tc>
                <a:extLst>
                  <a:ext uri="{0D108BD9-81ED-4DB2-BD59-A6C34878D82A}">
                    <a16:rowId xmlns:a16="http://schemas.microsoft.com/office/drawing/2014/main" val="263604013"/>
                  </a:ext>
                </a:extLst>
              </a:tr>
              <a:tr h="1582941">
                <a:tc vMerge="1">
                  <a:txBody>
                    <a:bodyPr/>
                    <a:lstStyle/>
                    <a:p>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400" b="0" kern="1200" dirty="0">
                        <a:solidFill>
                          <a:schemeClr val="tx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mn-cs"/>
                        </a:rPr>
                        <a:t>Provided on demand Councillor Welfare support as and when requested by municipalities</a:t>
                      </a:r>
                    </a:p>
                    <a:p>
                      <a:pPr marL="285750" marR="0" lvl="0" indent="-2857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mn-lt"/>
                          <a:ea typeface="+mn-ea"/>
                          <a:cs typeface="+mn-cs"/>
                        </a:rPr>
                        <a:t>Risk mitigation mechanism that municipalities can use to better protect their municipal assets on 08 June 2022</a:t>
                      </a:r>
                    </a:p>
                    <a:p>
                      <a:pPr marL="285750" marR="0" lvl="0" indent="-2857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mn-lt"/>
                          <a:ea typeface="+mn-ea"/>
                          <a:cs typeface="+mn-cs"/>
                        </a:rPr>
                        <a:t>Councillor salaries, benefits and SARS compliance. </a:t>
                      </a:r>
                    </a:p>
                  </a:txBody>
                  <a:tcPr/>
                </a:tc>
                <a:tc>
                  <a:txBody>
                    <a:bodyPr/>
                    <a:lstStyle/>
                    <a:p>
                      <a:r>
                        <a:rPr lang="en-ZA" sz="1400" dirty="0"/>
                        <a:t>SALGA to continue with awareness programmes on Cllr salaries and benefits.</a:t>
                      </a:r>
                    </a:p>
                    <a:p>
                      <a:r>
                        <a:rPr lang="en-ZA" sz="1400" dirty="0"/>
                        <a:t>SALGA to encourage Cllrs to comply especially to SARS. </a:t>
                      </a:r>
                    </a:p>
                    <a:p>
                      <a:endParaRPr lang="en-ZA" sz="1400" dirty="0"/>
                    </a:p>
                    <a:p>
                      <a:r>
                        <a:rPr lang="en-ZA" sz="1400" dirty="0"/>
                        <a:t> </a:t>
                      </a:r>
                    </a:p>
                  </a:txBody>
                  <a:tcPr/>
                </a:tc>
                <a:extLst>
                  <a:ext uri="{0D108BD9-81ED-4DB2-BD59-A6C34878D82A}">
                    <a16:rowId xmlns:a16="http://schemas.microsoft.com/office/drawing/2014/main" val="1048831509"/>
                  </a:ext>
                </a:extLst>
              </a:tr>
              <a:tr h="277709">
                <a:tc vMerge="1">
                  <a:txBody>
                    <a:bodyPr/>
                    <a:lstStyle/>
                    <a:p>
                      <a:endParaRPr lang="en-ZA" dirty="0"/>
                    </a:p>
                  </a:txBody>
                  <a:tcPr/>
                </a:tc>
                <a:tc>
                  <a:txBody>
                    <a:bodyPr/>
                    <a:lstStyle/>
                    <a:p>
                      <a:endParaRPr lang="en-ZA" sz="1200" kern="1200" dirty="0">
                        <a:solidFill>
                          <a:schemeClr val="tx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dirty="0"/>
                    </a:p>
                  </a:txBody>
                  <a:tcPr/>
                </a:tc>
                <a:tc>
                  <a:txBody>
                    <a:bodyPr/>
                    <a:lstStyle/>
                    <a:p>
                      <a:endParaRPr lang="en-ZA" sz="1400" dirty="0"/>
                    </a:p>
                  </a:txBody>
                  <a:tcPr/>
                </a:tc>
                <a:extLst>
                  <a:ext uri="{0D108BD9-81ED-4DB2-BD59-A6C34878D82A}">
                    <a16:rowId xmlns:a16="http://schemas.microsoft.com/office/drawing/2014/main" val="2276436923"/>
                  </a:ext>
                </a:extLst>
              </a:tr>
            </a:tbl>
          </a:graphicData>
        </a:graphic>
      </p:graphicFrame>
      <p:sp>
        <p:nvSpPr>
          <p:cNvPr id="4" name="Slide Number Placeholder 3">
            <a:extLst>
              <a:ext uri="{FF2B5EF4-FFF2-40B4-BE49-F238E27FC236}">
                <a16:creationId xmlns:a16="http://schemas.microsoft.com/office/drawing/2014/main" id="{2A129828-FB74-8369-6571-5DA402AEC755}"/>
              </a:ext>
            </a:extLst>
          </p:cNvPr>
          <p:cNvSpPr>
            <a:spLocks noGrp="1"/>
          </p:cNvSpPr>
          <p:nvPr>
            <p:ph type="sldNum" sz="quarter" idx="13"/>
          </p:nvPr>
        </p:nvSpPr>
        <p:spPr/>
        <p:txBody>
          <a:bodyPr/>
          <a:lstStyle/>
          <a:p>
            <a:fld id="{4CC04D4C-DC45-834A-A759-F6658CE957E3}" type="slidenum">
              <a:rPr lang="en-US" smtClean="0"/>
              <a:t>5</a:t>
            </a:fld>
            <a:endParaRPr lang="en-US" dirty="0"/>
          </a:p>
        </p:txBody>
      </p:sp>
    </p:spTree>
    <p:extLst>
      <p:ext uri="{BB962C8B-B14F-4D97-AF65-F5344CB8AC3E}">
        <p14:creationId xmlns:p14="http://schemas.microsoft.com/office/powerpoint/2010/main" val="46367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DBF50FA-B89D-7AED-3CF4-81394E3E9D76}"/>
              </a:ext>
            </a:extLst>
          </p:cNvPr>
          <p:cNvSpPr>
            <a:spLocks noGrp="1"/>
          </p:cNvSpPr>
          <p:nvPr>
            <p:ph type="title"/>
          </p:nvPr>
        </p:nvSpPr>
        <p:spPr/>
        <p:txBody>
          <a:bodyPr/>
          <a:lstStyle/>
          <a:p>
            <a:r>
              <a:rPr lang="en-ZA" b="1" dirty="0"/>
              <a:t/>
            </a:r>
            <a:br>
              <a:rPr lang="en-ZA" b="1" dirty="0"/>
            </a:br>
            <a:r>
              <a:rPr lang="en-ZA" b="1" dirty="0"/>
              <a:t>MUNICIPAL CAPACITY AND GOVERNANCE</a:t>
            </a:r>
            <a:br>
              <a:rPr lang="en-ZA" b="1" dirty="0"/>
            </a:br>
            <a:endParaRPr lang="en-ZA" dirty="0"/>
          </a:p>
        </p:txBody>
      </p:sp>
      <p:graphicFrame>
        <p:nvGraphicFramePr>
          <p:cNvPr id="5" name="Table 5">
            <a:extLst>
              <a:ext uri="{FF2B5EF4-FFF2-40B4-BE49-F238E27FC236}">
                <a16:creationId xmlns:a16="http://schemas.microsoft.com/office/drawing/2014/main" id="{CC6F33D4-64F2-88C1-7844-54F0C61C13B9}"/>
              </a:ext>
            </a:extLst>
          </p:cNvPr>
          <p:cNvGraphicFramePr>
            <a:graphicFrameLocks noGrp="1"/>
          </p:cNvGraphicFramePr>
          <p:nvPr>
            <p:ph sz="quarter" idx="10"/>
            <p:extLst>
              <p:ext uri="{D42A27DB-BD31-4B8C-83A1-F6EECF244321}">
                <p14:modId xmlns:p14="http://schemas.microsoft.com/office/powerpoint/2010/main" val="3046834461"/>
              </p:ext>
            </p:extLst>
          </p:nvPr>
        </p:nvGraphicFramePr>
        <p:xfrm>
          <a:off x="1" y="1181686"/>
          <a:ext cx="9906000" cy="5775960"/>
        </p:xfrm>
        <a:graphic>
          <a:graphicData uri="http://schemas.openxmlformats.org/drawingml/2006/table">
            <a:tbl>
              <a:tblPr firstRow="1" bandRow="1">
                <a:tableStyleId>{5C22544A-7EE6-4342-B048-85BDC9FD1C3A}</a:tableStyleId>
              </a:tblPr>
              <a:tblGrid>
                <a:gridCol w="1749819">
                  <a:extLst>
                    <a:ext uri="{9D8B030D-6E8A-4147-A177-3AD203B41FA5}">
                      <a16:colId xmlns:a16="http://schemas.microsoft.com/office/drawing/2014/main" val="1759705680"/>
                    </a:ext>
                  </a:extLst>
                </a:gridCol>
                <a:gridCol w="2710827">
                  <a:extLst>
                    <a:ext uri="{9D8B030D-6E8A-4147-A177-3AD203B41FA5}">
                      <a16:colId xmlns:a16="http://schemas.microsoft.com/office/drawing/2014/main" val="2538364394"/>
                    </a:ext>
                  </a:extLst>
                </a:gridCol>
                <a:gridCol w="3073639">
                  <a:extLst>
                    <a:ext uri="{9D8B030D-6E8A-4147-A177-3AD203B41FA5}">
                      <a16:colId xmlns:a16="http://schemas.microsoft.com/office/drawing/2014/main" val="3480245459"/>
                    </a:ext>
                  </a:extLst>
                </a:gridCol>
                <a:gridCol w="2371715">
                  <a:extLst>
                    <a:ext uri="{9D8B030D-6E8A-4147-A177-3AD203B41FA5}">
                      <a16:colId xmlns:a16="http://schemas.microsoft.com/office/drawing/2014/main" val="901794095"/>
                    </a:ext>
                  </a:extLst>
                </a:gridCol>
              </a:tblGrid>
              <a:tr h="353823">
                <a:tc>
                  <a:txBody>
                    <a:bodyPr/>
                    <a:lstStyle/>
                    <a:p>
                      <a:r>
                        <a:rPr lang="en-ZA" dirty="0"/>
                        <a:t>SECTION/UNIT</a:t>
                      </a:r>
                    </a:p>
                  </a:txBody>
                  <a:tcPr/>
                </a:tc>
                <a:tc>
                  <a:txBody>
                    <a:bodyPr/>
                    <a:lstStyle/>
                    <a:p>
                      <a:r>
                        <a:rPr lang="en-ZA" dirty="0"/>
                        <a:t>MUNICIPAL CHALLENGES</a:t>
                      </a:r>
                    </a:p>
                  </a:txBody>
                  <a:tcPr/>
                </a:tc>
                <a:tc>
                  <a:txBody>
                    <a:bodyPr/>
                    <a:lstStyle/>
                    <a:p>
                      <a:r>
                        <a:rPr lang="en-ZA" dirty="0"/>
                        <a:t>DESCRIPTION OF SUPPORT</a:t>
                      </a:r>
                    </a:p>
                  </a:txBody>
                  <a:tcPr/>
                </a:tc>
                <a:tc>
                  <a:txBody>
                    <a:bodyPr/>
                    <a:lstStyle/>
                    <a:p>
                      <a:r>
                        <a:rPr lang="en-ZA" dirty="0"/>
                        <a:t>WHAT IS NEXT?</a:t>
                      </a:r>
                    </a:p>
                  </a:txBody>
                  <a:tcPr/>
                </a:tc>
                <a:extLst>
                  <a:ext uri="{0D108BD9-81ED-4DB2-BD59-A6C34878D82A}">
                    <a16:rowId xmlns:a16="http://schemas.microsoft.com/office/drawing/2014/main" val="293802054"/>
                  </a:ext>
                </a:extLst>
              </a:tr>
              <a:tr h="4216393">
                <a:tc rowSpan="3">
                  <a:txBody>
                    <a:bodyPr/>
                    <a:lstStyle/>
                    <a:p>
                      <a:r>
                        <a:rPr lang="en-GB" sz="1400" dirty="0"/>
                        <a:t>M</a:t>
                      </a:r>
                      <a:r>
                        <a:rPr lang="en-ZA" sz="1400" dirty="0" err="1"/>
                        <a:t>unicipal</a:t>
                      </a:r>
                      <a:r>
                        <a:rPr lang="en-ZA" sz="1400" dirty="0"/>
                        <a:t> Governance</a:t>
                      </a:r>
                    </a:p>
                  </a:txBody>
                  <a:tcPr/>
                </a:tc>
                <a:tc>
                  <a:txBody>
                    <a:bodyPr/>
                    <a:lstStyle/>
                    <a:p>
                      <a:r>
                        <a:rPr lang="en-ZA" sz="1400" dirty="0"/>
                        <a:t>Poor Ethical Leadership and Governance in Municipalities </a:t>
                      </a:r>
                    </a:p>
                  </a:txBody>
                  <a:tcPr/>
                </a:tc>
                <a:tc>
                  <a:txBody>
                    <a:bodyPr/>
                    <a:lstStyle/>
                    <a:p>
                      <a:r>
                        <a:rPr lang="en-GB" sz="1400" b="1" dirty="0"/>
                        <a:t>Provided on demand governance support as and when requested by municipalities</a:t>
                      </a:r>
                    </a:p>
                    <a:p>
                      <a:pPr marL="285750" indent="-285750" algn="just">
                        <a:buFont typeface="Arial" panose="020B0604020202020204" pitchFamily="34" charset="0"/>
                        <a:buChar char="•"/>
                      </a:pPr>
                      <a:r>
                        <a:rPr lang="en-GB" sz="1400" dirty="0"/>
                        <a:t>Supported Municipality on building ethical environment in LG in partnership with The Ethics Institute on 31 March 2022. Councillors were introduced to Ethics, Ethical leadership and Local Government on Ethical Leadership Initiative ( LGELI)</a:t>
                      </a:r>
                    </a:p>
                    <a:p>
                      <a:pPr marL="285750" indent="-285750">
                        <a:buFont typeface="Arial" panose="020B0604020202020204" pitchFamily="34" charset="0"/>
                        <a:buChar char="•"/>
                      </a:pPr>
                      <a:r>
                        <a:rPr lang="en-GB" sz="1400" dirty="0"/>
                        <a:t>Awareness session on the submission of annual financial statements held on 11 August 2022 targeting MPAC and Finance Chairpersons </a:t>
                      </a:r>
                    </a:p>
                    <a:p>
                      <a:pPr marL="285750" indent="-285750">
                        <a:buFont typeface="Arial" panose="020B0604020202020204" pitchFamily="34" charset="0"/>
                        <a:buChar char="•"/>
                      </a:pPr>
                      <a:r>
                        <a:rPr lang="en-GB" sz="1400" dirty="0"/>
                        <a:t>District based MPAC Forum on 13 -14 September 2022</a:t>
                      </a:r>
                    </a:p>
                    <a:p>
                      <a:pPr marL="285750" indent="-285750">
                        <a:buFont typeface="Arial" panose="020B0604020202020204" pitchFamily="34" charset="0"/>
                        <a:buChar char="•"/>
                      </a:pPr>
                      <a:r>
                        <a:rPr lang="en-GB" sz="1400" dirty="0"/>
                        <a:t>MPAC Chair attended District Speakers forum on 29 September 2022.</a:t>
                      </a:r>
                    </a:p>
                    <a:p>
                      <a:pPr marL="285750" indent="-285750">
                        <a:buFont typeface="Arial" panose="020B0604020202020204" pitchFamily="34" charset="0"/>
                        <a:buChar char="•"/>
                      </a:pPr>
                      <a:r>
                        <a:rPr lang="en-GB" sz="1400" dirty="0"/>
                        <a:t>MPAC Chair attended SALGA PMA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t>SALGA will continue to advocate for Ethical leadership in municipalities.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t>Promote awareness on Fraud and Corruption.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t>Promote accountability among Councillors, and code of conduct.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t>Promote Citizen Engagement through Ward Councillors. </a:t>
                      </a:r>
                    </a:p>
                  </a:txBody>
                  <a:tcPr/>
                </a:tc>
                <a:extLst>
                  <a:ext uri="{0D108BD9-81ED-4DB2-BD59-A6C34878D82A}">
                    <a16:rowId xmlns:a16="http://schemas.microsoft.com/office/drawing/2014/main" val="263604013"/>
                  </a:ext>
                </a:extLst>
              </a:tr>
              <a:tr h="309595">
                <a:tc vMerge="1">
                  <a:txBody>
                    <a:bodyPr/>
                    <a:lstStyle/>
                    <a:p>
                      <a:endParaRPr lang="en-ZA" sz="1400" dirty="0"/>
                    </a:p>
                  </a:txBody>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400" b="0" kern="1200" dirty="0">
                        <a:solidFill>
                          <a:schemeClr val="tx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5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endParaRPr lang="en-ZA" sz="1400" dirty="0"/>
                    </a:p>
                  </a:txBody>
                  <a:tcPr/>
                </a:tc>
                <a:extLst>
                  <a:ext uri="{0D108BD9-81ED-4DB2-BD59-A6C34878D82A}">
                    <a16:rowId xmlns:a16="http://schemas.microsoft.com/office/drawing/2014/main" val="1048831509"/>
                  </a:ext>
                </a:extLst>
              </a:tr>
              <a:tr h="294853">
                <a:tc vMerge="1">
                  <a:txBody>
                    <a:bodyPr/>
                    <a:lstStyle/>
                    <a:p>
                      <a:endParaRPr lang="en-ZA" dirty="0"/>
                    </a:p>
                  </a:txBody>
                  <a:tcPr/>
                </a:tc>
                <a:tc vMerge="1">
                  <a:txBody>
                    <a:bodyPr/>
                    <a:lstStyle/>
                    <a:p>
                      <a:endParaRPr lang="en-ZA" sz="1200" kern="1200" dirty="0">
                        <a:solidFill>
                          <a:schemeClr val="tx1"/>
                        </a:solidFill>
                        <a:latin typeface="+mn-lt"/>
                        <a:ea typeface="+mn-ea"/>
                        <a:cs typeface="+mn-cs"/>
                      </a:endParaRPr>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dirty="0"/>
                    </a:p>
                  </a:txBody>
                  <a:tcPr/>
                </a:tc>
                <a:tc hMerge="1">
                  <a:txBody>
                    <a:bodyPr/>
                    <a:lstStyle/>
                    <a:p>
                      <a:endParaRPr lang="en-ZA" sz="1400" dirty="0"/>
                    </a:p>
                  </a:txBody>
                  <a:tcPr/>
                </a:tc>
                <a:extLst>
                  <a:ext uri="{0D108BD9-81ED-4DB2-BD59-A6C34878D82A}">
                    <a16:rowId xmlns:a16="http://schemas.microsoft.com/office/drawing/2014/main" val="2276436923"/>
                  </a:ext>
                </a:extLst>
              </a:tr>
            </a:tbl>
          </a:graphicData>
        </a:graphic>
      </p:graphicFrame>
      <p:sp>
        <p:nvSpPr>
          <p:cNvPr id="4" name="Slide Number Placeholder 3">
            <a:extLst>
              <a:ext uri="{FF2B5EF4-FFF2-40B4-BE49-F238E27FC236}">
                <a16:creationId xmlns:a16="http://schemas.microsoft.com/office/drawing/2014/main" id="{2A129828-FB74-8369-6571-5DA402AEC755}"/>
              </a:ext>
            </a:extLst>
          </p:cNvPr>
          <p:cNvSpPr>
            <a:spLocks noGrp="1"/>
          </p:cNvSpPr>
          <p:nvPr>
            <p:ph type="sldNum" sz="quarter" idx="13"/>
          </p:nvPr>
        </p:nvSpPr>
        <p:spPr/>
        <p:txBody>
          <a:bodyPr/>
          <a:lstStyle/>
          <a:p>
            <a:fld id="{4CC04D4C-DC45-834A-A759-F6658CE957E3}" type="slidenum">
              <a:rPr lang="en-US" smtClean="0"/>
              <a:pPr/>
              <a:t>6</a:t>
            </a:fld>
            <a:endParaRPr lang="en-US" dirty="0"/>
          </a:p>
        </p:txBody>
      </p:sp>
    </p:spTree>
    <p:extLst>
      <p:ext uri="{BB962C8B-B14F-4D97-AF65-F5344CB8AC3E}">
        <p14:creationId xmlns:p14="http://schemas.microsoft.com/office/powerpoint/2010/main" val="1690105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79EB3-649A-FFF7-21E7-B87F0B2C1022}"/>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E166B82C-B61D-FC7A-3410-4BEC4C8D299A}"/>
              </a:ext>
            </a:extLst>
          </p:cNvPr>
          <p:cNvSpPr>
            <a:spLocks noGrp="1"/>
          </p:cNvSpPr>
          <p:nvPr>
            <p:ph sz="quarter" idx="10"/>
          </p:nvPr>
        </p:nvSpPr>
        <p:spPr>
          <a:xfrm>
            <a:off x="495300" y="1336431"/>
            <a:ext cx="8915400" cy="4564307"/>
          </a:xfrm>
        </p:spPr>
        <p:txBody>
          <a:bodyPr/>
          <a:lstStyle/>
          <a:p>
            <a:pPr>
              <a:buFont typeface="Arial" panose="020B0604020202020204" pitchFamily="34" charset="0"/>
              <a:buChar char="•"/>
            </a:pPr>
            <a:r>
              <a:rPr lang="en-GB" sz="2400" dirty="0"/>
              <a:t>Kagisano Molopo Local Municipality  under Dr Ruth Segomotsi Mompati District has always been invited and given opportunity to participate on Capacity building programmes but the attendance was not satisfactory </a:t>
            </a:r>
          </a:p>
          <a:p>
            <a:pPr>
              <a:buFont typeface="Arial" panose="020B0604020202020204" pitchFamily="34" charset="0"/>
              <a:buChar char="•"/>
            </a:pPr>
            <a:r>
              <a:rPr lang="en-GB" sz="2400" dirty="0"/>
              <a:t>SALGA will continue to persuade municipality to strengthen oversight ,  accountability  and implement consequence management</a:t>
            </a:r>
          </a:p>
          <a:p>
            <a:pPr>
              <a:buFont typeface="Arial" panose="020B0604020202020204" pitchFamily="34" charset="0"/>
              <a:buChar char="•"/>
            </a:pPr>
            <a:r>
              <a:rPr lang="en-GB" sz="2400" dirty="0"/>
              <a:t>SALGA support programmes could not fully implemented due to instability in  Kagisano Molopo Municipality.</a:t>
            </a:r>
            <a:endParaRPr lang="en-ZA" sz="2400" dirty="0"/>
          </a:p>
          <a:p>
            <a:pPr marL="0" indent="0">
              <a:buNone/>
            </a:pPr>
            <a:endParaRPr lang="en-ZA" sz="1600" dirty="0"/>
          </a:p>
        </p:txBody>
      </p:sp>
      <p:sp>
        <p:nvSpPr>
          <p:cNvPr id="4" name="Slide Number Placeholder 3">
            <a:extLst>
              <a:ext uri="{FF2B5EF4-FFF2-40B4-BE49-F238E27FC236}">
                <a16:creationId xmlns:a16="http://schemas.microsoft.com/office/drawing/2014/main" id="{A956A72F-029C-5C27-BB18-4ED91644536E}"/>
              </a:ext>
            </a:extLst>
          </p:cNvPr>
          <p:cNvSpPr>
            <a:spLocks noGrp="1"/>
          </p:cNvSpPr>
          <p:nvPr>
            <p:ph type="sldNum" sz="quarter" idx="13"/>
          </p:nvPr>
        </p:nvSpPr>
        <p:spPr/>
        <p:txBody>
          <a:bodyPr/>
          <a:lstStyle/>
          <a:p>
            <a:fld id="{4CC04D4C-DC45-834A-A759-F6658CE957E3}" type="slidenum">
              <a:rPr lang="en-US" smtClean="0"/>
              <a:t>7</a:t>
            </a:fld>
            <a:endParaRPr lang="en-US" dirty="0"/>
          </a:p>
        </p:txBody>
      </p:sp>
    </p:spTree>
    <p:extLst>
      <p:ext uri="{BB962C8B-B14F-4D97-AF65-F5344CB8AC3E}">
        <p14:creationId xmlns:p14="http://schemas.microsoft.com/office/powerpoint/2010/main" val="389274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3386" y="2963590"/>
            <a:ext cx="7077650" cy="1398233"/>
          </a:xfrm>
        </p:spPr>
        <p:txBody>
          <a:bodyPr/>
          <a:lstStyle/>
          <a:p>
            <a:r>
              <a:rPr lang="en-US" b="1" dirty="0">
                <a:latin typeface="Arial"/>
                <a:cs typeface="Arial"/>
              </a:rPr>
              <a:t>Thank You</a:t>
            </a:r>
          </a:p>
        </p:txBody>
      </p:sp>
    </p:spTree>
    <p:extLst>
      <p:ext uri="{BB962C8B-B14F-4D97-AF65-F5344CB8AC3E}">
        <p14:creationId xmlns:p14="http://schemas.microsoft.com/office/powerpoint/2010/main" val="1293094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143</TotalTime>
  <Words>613</Words>
  <Application>Microsoft Office PowerPoint</Application>
  <PresentationFormat>A4 Paper (210x297 mm)</PresentationFormat>
  <Paragraphs>91</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   KAGISANO MOLOPO LM SUPPORT   16 NOVEMBER 2022</vt:lpstr>
      <vt:lpstr>CONTENTS</vt:lpstr>
      <vt:lpstr>MUNICIPAL FINANCE</vt:lpstr>
      <vt:lpstr>MUNICIPAL FINANCE</vt:lpstr>
      <vt:lpstr> MUNICIPAL CAPACITY AND GOVERNANCE  </vt:lpstr>
      <vt:lpstr> MUNICIPAL CAPACITY AND GOVERNANCE </vt:lpstr>
      <vt:lpstr>PowerPoint Presentation</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BRAND SALGA</dc:title>
  <dc:creator>Tebogo Mosala</dc:creator>
  <cp:lastModifiedBy>Shereen Cassiem</cp:lastModifiedBy>
  <cp:revision>106</cp:revision>
  <dcterms:created xsi:type="dcterms:W3CDTF">2017-05-28T17:58:09Z</dcterms:created>
  <dcterms:modified xsi:type="dcterms:W3CDTF">2022-11-15T17:22:22Z</dcterms:modified>
</cp:coreProperties>
</file>