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401" r:id="rId3"/>
    <p:sldId id="433" r:id="rId4"/>
    <p:sldId id="427" r:id="rId5"/>
    <p:sldId id="434" r:id="rId6"/>
    <p:sldId id="428" r:id="rId7"/>
    <p:sldId id="435" r:id="rId8"/>
    <p:sldId id="429" r:id="rId9"/>
    <p:sldId id="430" r:id="rId10"/>
    <p:sldId id="432" r:id="rId11"/>
  </p:sldIdLst>
  <p:sldSz cx="9144000" cy="6858000" type="screen4x3"/>
  <p:notesSz cx="6794500" cy="9906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F40EB-458B-21B8-4967-138EBD54569B}" name="corriesmit" initials="c" userId="corriesmi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3" autoAdjust="0"/>
    <p:restoredTop sz="93557" autoAdjust="0"/>
  </p:normalViewPr>
  <p:slideViewPr>
    <p:cSldViewPr snapToGrid="0" snapToObjects="1">
      <p:cViewPr varScale="1">
        <p:scale>
          <a:sx n="73" d="100"/>
          <a:sy n="73"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ynne-Evans, Nigel" userId="92493938-9d8a-4b6f-b633-bdf58e7a2262" providerId="ADAL" clId="{758C12C9-738C-4FE6-8EE7-C78D3AA14836}"/>
    <pc:docChg chg="modSld">
      <pc:chgData name="Gwynne-Evans, Nigel" userId="92493938-9d8a-4b6f-b633-bdf58e7a2262" providerId="ADAL" clId="{758C12C9-738C-4FE6-8EE7-C78D3AA14836}" dt="2022-11-15T14:19:09.866" v="2"/>
      <pc:docMkLst>
        <pc:docMk/>
      </pc:docMkLst>
      <pc:sldChg chg="delCm">
        <pc:chgData name="Gwynne-Evans, Nigel" userId="92493938-9d8a-4b6f-b633-bdf58e7a2262" providerId="ADAL" clId="{758C12C9-738C-4FE6-8EE7-C78D3AA14836}" dt="2022-11-15T14:19:09.866" v="2"/>
        <pc:sldMkLst>
          <pc:docMk/>
          <pc:sldMk cId="3582084563" sldId="401"/>
        </pc:sldMkLst>
      </pc:sldChg>
      <pc:sldChg chg="delCm">
        <pc:chgData name="Gwynne-Evans, Nigel" userId="92493938-9d8a-4b6f-b633-bdf58e7a2262" providerId="ADAL" clId="{758C12C9-738C-4FE6-8EE7-C78D3AA14836}" dt="2022-11-15T14:19:09.866" v="2"/>
        <pc:sldMkLst>
          <pc:docMk/>
          <pc:sldMk cId="1021619294" sldId="427"/>
        </pc:sldMkLst>
      </pc:sldChg>
      <pc:sldChg chg="delCm">
        <pc:chgData name="Gwynne-Evans, Nigel" userId="92493938-9d8a-4b6f-b633-bdf58e7a2262" providerId="ADAL" clId="{758C12C9-738C-4FE6-8EE7-C78D3AA14836}" dt="2022-11-15T14:19:09.866" v="2"/>
        <pc:sldMkLst>
          <pc:docMk/>
          <pc:sldMk cId="2712520047" sldId="428"/>
        </pc:sldMkLst>
      </pc:sldChg>
      <pc:sldChg chg="delCm">
        <pc:chgData name="Gwynne-Evans, Nigel" userId="92493938-9d8a-4b6f-b633-bdf58e7a2262" providerId="ADAL" clId="{758C12C9-738C-4FE6-8EE7-C78D3AA14836}" dt="2022-11-15T14:19:09.866" v="2"/>
        <pc:sldMkLst>
          <pc:docMk/>
          <pc:sldMk cId="3663065915" sldId="429"/>
        </pc:sldMkLst>
      </pc:sldChg>
      <pc:sldChg chg="delCm">
        <pc:chgData name="Gwynne-Evans, Nigel" userId="92493938-9d8a-4b6f-b633-bdf58e7a2262" providerId="ADAL" clId="{758C12C9-738C-4FE6-8EE7-C78D3AA14836}" dt="2022-11-15T14:19:09.866" v="2"/>
        <pc:sldMkLst>
          <pc:docMk/>
          <pc:sldMk cId="526554047" sldId="430"/>
        </pc:sldMkLst>
      </pc:sldChg>
      <pc:sldChg chg="modSp mod">
        <pc:chgData name="Gwynne-Evans, Nigel" userId="92493938-9d8a-4b6f-b633-bdf58e7a2262" providerId="ADAL" clId="{758C12C9-738C-4FE6-8EE7-C78D3AA14836}" dt="2022-11-15T14:19:02.855" v="1" actId="6549"/>
        <pc:sldMkLst>
          <pc:docMk/>
          <pc:sldMk cId="2811774968" sldId="432"/>
        </pc:sldMkLst>
        <pc:spChg chg="mod">
          <ac:chgData name="Gwynne-Evans, Nigel" userId="92493938-9d8a-4b6f-b633-bdf58e7a2262" providerId="ADAL" clId="{758C12C9-738C-4FE6-8EE7-C78D3AA14836}" dt="2022-11-15T14:19:02.855" v="1" actId="6549"/>
          <ac:spMkLst>
            <pc:docMk/>
            <pc:sldMk cId="2811774968" sldId="432"/>
            <ac:spMk id="3077" creationId="{00000000-0000-0000-0000-000000000000}"/>
          </ac:spMkLst>
        </pc:spChg>
      </pc:sldChg>
      <pc:sldChg chg="delCm">
        <pc:chgData name="Gwynne-Evans, Nigel" userId="92493938-9d8a-4b6f-b633-bdf58e7a2262" providerId="ADAL" clId="{758C12C9-738C-4FE6-8EE7-C78D3AA14836}" dt="2022-11-15T14:19:09.866" v="2"/>
        <pc:sldMkLst>
          <pc:docMk/>
          <pc:sldMk cId="2163586257" sldId="433"/>
        </pc:sldMkLst>
      </pc:sldChg>
      <pc:sldChg chg="delCm">
        <pc:chgData name="Gwynne-Evans, Nigel" userId="92493938-9d8a-4b6f-b633-bdf58e7a2262" providerId="ADAL" clId="{758C12C9-738C-4FE6-8EE7-C78D3AA14836}" dt="2022-11-15T14:19:09.866" v="2"/>
        <pc:sldMkLst>
          <pc:docMk/>
          <pc:sldMk cId="1440682299" sldId="4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813" cy="496888"/>
          </a:xfrm>
          <a:prstGeom prst="rect">
            <a:avLst/>
          </a:prstGeom>
        </p:spPr>
        <p:txBody>
          <a:bodyPr vert="horz" lIns="91431" tIns="45715" rIns="91431" bIns="45715" rtlCol="0"/>
          <a:lstStyle>
            <a:lvl1pPr algn="l">
              <a:defRPr sz="1200"/>
            </a:lvl1pPr>
          </a:lstStyle>
          <a:p>
            <a:endParaRPr lang="en-ZA"/>
          </a:p>
        </p:txBody>
      </p:sp>
      <p:sp>
        <p:nvSpPr>
          <p:cNvPr id="3" name="Date Placeholder 2"/>
          <p:cNvSpPr>
            <a:spLocks noGrp="1"/>
          </p:cNvSpPr>
          <p:nvPr>
            <p:ph type="dt" sz="quarter" idx="1"/>
          </p:nvPr>
        </p:nvSpPr>
        <p:spPr>
          <a:xfrm>
            <a:off x="3848101" y="0"/>
            <a:ext cx="2944813" cy="496888"/>
          </a:xfrm>
          <a:prstGeom prst="rect">
            <a:avLst/>
          </a:prstGeom>
        </p:spPr>
        <p:txBody>
          <a:bodyPr vert="horz" lIns="91431" tIns="45715" rIns="91431" bIns="45715" rtlCol="0"/>
          <a:lstStyle>
            <a:lvl1pPr algn="r">
              <a:defRPr sz="1200"/>
            </a:lvl1pPr>
          </a:lstStyle>
          <a:p>
            <a:fld id="{3FBDAF0E-2570-4C9D-AB65-0BC0600E31D9}" type="datetimeFigureOut">
              <a:rPr lang="en-ZA" smtClean="0"/>
              <a:pPr/>
              <a:t>2022/11/17</a:t>
            </a:fld>
            <a:endParaRPr lang="en-ZA"/>
          </a:p>
        </p:txBody>
      </p:sp>
      <p:sp>
        <p:nvSpPr>
          <p:cNvPr id="4" name="Footer Placeholder 3"/>
          <p:cNvSpPr>
            <a:spLocks noGrp="1"/>
          </p:cNvSpPr>
          <p:nvPr>
            <p:ph type="ftr" sz="quarter" idx="2"/>
          </p:nvPr>
        </p:nvSpPr>
        <p:spPr>
          <a:xfrm>
            <a:off x="1" y="9409113"/>
            <a:ext cx="2944813" cy="496887"/>
          </a:xfrm>
          <a:prstGeom prst="rect">
            <a:avLst/>
          </a:prstGeom>
        </p:spPr>
        <p:txBody>
          <a:bodyPr vert="horz" lIns="91431" tIns="45715" rIns="91431" bIns="45715" rtlCol="0" anchor="b"/>
          <a:lstStyle>
            <a:lvl1pPr algn="l">
              <a:defRPr sz="1200"/>
            </a:lvl1pPr>
          </a:lstStyle>
          <a:p>
            <a:endParaRPr lang="en-ZA"/>
          </a:p>
        </p:txBody>
      </p:sp>
      <p:sp>
        <p:nvSpPr>
          <p:cNvPr id="5" name="Slide Number Placeholder 4"/>
          <p:cNvSpPr>
            <a:spLocks noGrp="1"/>
          </p:cNvSpPr>
          <p:nvPr>
            <p:ph type="sldNum" sz="quarter" idx="3"/>
          </p:nvPr>
        </p:nvSpPr>
        <p:spPr>
          <a:xfrm>
            <a:off x="3848101" y="9409113"/>
            <a:ext cx="2944813" cy="496887"/>
          </a:xfrm>
          <a:prstGeom prst="rect">
            <a:avLst/>
          </a:prstGeom>
        </p:spPr>
        <p:txBody>
          <a:bodyPr vert="horz" lIns="91431" tIns="45715" rIns="91431" bIns="45715" rtlCol="0" anchor="b"/>
          <a:lstStyle>
            <a:lvl1pPr algn="r">
              <a:defRPr sz="1200"/>
            </a:lvl1pPr>
          </a:lstStyle>
          <a:p>
            <a:fld id="{EB7CD2C1-1FFF-4B32-8F82-D38BEEBA27D5}" type="slidenum">
              <a:rPr lang="en-ZA" smtClean="0"/>
              <a:pPr/>
              <a:t>‹#›</a:t>
            </a:fld>
            <a:endParaRPr lang="en-ZA"/>
          </a:p>
        </p:txBody>
      </p:sp>
    </p:spTree>
    <p:extLst>
      <p:ext uri="{BB962C8B-B14F-4D97-AF65-F5344CB8AC3E}">
        <p14:creationId xmlns:p14="http://schemas.microsoft.com/office/powerpoint/2010/main" xmlns="" val="3535168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31" tIns="45715" rIns="91431" bIns="45715" rtlCol="0"/>
          <a:lstStyle>
            <a:lvl1pPr algn="l">
              <a:defRPr sz="1200"/>
            </a:lvl1pPr>
          </a:lstStyle>
          <a:p>
            <a:pPr>
              <a:defRPr/>
            </a:pPr>
            <a:endParaRPr lang="en-ZA"/>
          </a:p>
        </p:txBody>
      </p:sp>
      <p:sp>
        <p:nvSpPr>
          <p:cNvPr id="3" name="Date Placeholder 2"/>
          <p:cNvSpPr>
            <a:spLocks noGrp="1"/>
          </p:cNvSpPr>
          <p:nvPr>
            <p:ph type="dt" idx="1"/>
          </p:nvPr>
        </p:nvSpPr>
        <p:spPr>
          <a:xfrm>
            <a:off x="3848646" y="0"/>
            <a:ext cx="2944283" cy="495300"/>
          </a:xfrm>
          <a:prstGeom prst="rect">
            <a:avLst/>
          </a:prstGeom>
        </p:spPr>
        <p:txBody>
          <a:bodyPr vert="horz" lIns="91431" tIns="45715" rIns="91431" bIns="45715" rtlCol="0"/>
          <a:lstStyle>
            <a:lvl1pPr algn="r">
              <a:defRPr sz="1200"/>
            </a:lvl1pPr>
          </a:lstStyle>
          <a:p>
            <a:pPr>
              <a:defRPr/>
            </a:pPr>
            <a:fld id="{20D00C06-40D7-4F00-8D1C-C89B17299027}" type="datetimeFigureOut">
              <a:rPr lang="en-ZA"/>
              <a:pPr>
                <a:defRPr/>
              </a:pPr>
              <a:t>2022/11/17</a:t>
            </a:fld>
            <a:endParaRPr lang="en-ZA"/>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1" tIns="45715" rIns="91431" bIns="45715" rtlCol="0" anchor="ctr"/>
          <a:lstStyle/>
          <a:p>
            <a:pPr lvl="0"/>
            <a:endParaRPr lang="en-ZA" noProof="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31" tIns="45715" rIns="91431" bIns="4571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1" y="9408981"/>
            <a:ext cx="2944283" cy="495300"/>
          </a:xfrm>
          <a:prstGeom prst="rect">
            <a:avLst/>
          </a:prstGeom>
        </p:spPr>
        <p:txBody>
          <a:bodyPr vert="horz" lIns="91431" tIns="45715" rIns="91431" bIns="45715" rtlCol="0" anchor="b"/>
          <a:lstStyle>
            <a:lvl1pPr algn="l">
              <a:defRPr sz="1200"/>
            </a:lvl1pPr>
          </a:lstStyle>
          <a:p>
            <a:pPr>
              <a:defRPr/>
            </a:pPr>
            <a:endParaRPr lang="en-ZA"/>
          </a:p>
        </p:txBody>
      </p:sp>
      <p:sp>
        <p:nvSpPr>
          <p:cNvPr id="7" name="Slide Number Placeholder 6"/>
          <p:cNvSpPr>
            <a:spLocks noGrp="1"/>
          </p:cNvSpPr>
          <p:nvPr>
            <p:ph type="sldNum" sz="quarter" idx="5"/>
          </p:nvPr>
        </p:nvSpPr>
        <p:spPr>
          <a:xfrm>
            <a:off x="3848646" y="9408981"/>
            <a:ext cx="2944283" cy="495300"/>
          </a:xfrm>
          <a:prstGeom prst="rect">
            <a:avLst/>
          </a:prstGeom>
        </p:spPr>
        <p:txBody>
          <a:bodyPr vert="horz" lIns="91431" tIns="45715" rIns="91431" bIns="45715" rtlCol="0" anchor="b"/>
          <a:lstStyle>
            <a:lvl1pPr algn="r">
              <a:defRPr sz="1200"/>
            </a:lvl1pPr>
          </a:lstStyle>
          <a:p>
            <a:pPr>
              <a:defRPr/>
            </a:pPr>
            <a:fld id="{D23E2C41-2177-4F21-9507-FA9C78784490}" type="slidenum">
              <a:rPr lang="en-ZA"/>
              <a:pPr>
                <a:defRPr/>
              </a:pPr>
              <a:t>‹#›</a:t>
            </a:fld>
            <a:endParaRPr lang="en-ZA"/>
          </a:p>
        </p:txBody>
      </p:sp>
    </p:spTree>
    <p:extLst>
      <p:ext uri="{BB962C8B-B14F-4D97-AF65-F5344CB8AC3E}">
        <p14:creationId xmlns:p14="http://schemas.microsoft.com/office/powerpoint/2010/main" xmlns="" val="3811046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37FB67-CE40-4447-A51F-1C774821A5D1}" type="datetime1">
              <a:rPr lang="en-US" smtClean="0"/>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EDB440-B93E-4B4D-AB27-4994F788643B}" type="slidenum">
              <a:rPr lang="en-US"/>
              <a:pPr>
                <a:defRPr/>
              </a:pPr>
              <a:t>‹#›</a:t>
            </a:fld>
            <a:endParaRPr lang="en-US"/>
          </a:p>
        </p:txBody>
      </p:sp>
    </p:spTree>
    <p:extLst>
      <p:ext uri="{BB962C8B-B14F-4D97-AF65-F5344CB8AC3E}">
        <p14:creationId xmlns:p14="http://schemas.microsoft.com/office/powerpoint/2010/main" xmlns="" val="21120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64D2E54-8C86-4042-B053-9580580381E7}" type="datetime1">
              <a:rPr lang="en-US" smtClean="0"/>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08228-A033-4204-A365-EA8ADF9970D6}" type="slidenum">
              <a:rPr lang="en-US"/>
              <a:pPr>
                <a:defRPr/>
              </a:pPr>
              <a:t>‹#›</a:t>
            </a:fld>
            <a:endParaRPr lang="en-US"/>
          </a:p>
        </p:txBody>
      </p:sp>
    </p:spTree>
    <p:extLst>
      <p:ext uri="{BB962C8B-B14F-4D97-AF65-F5344CB8AC3E}">
        <p14:creationId xmlns:p14="http://schemas.microsoft.com/office/powerpoint/2010/main" xmlns="" val="42667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12DC781-CBEB-493E-B34D-FBB1D4B68D1B}" type="datetime1">
              <a:rPr lang="en-US" smtClean="0"/>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464D1E-8379-4186-87B1-EF60E1C3D654}" type="slidenum">
              <a:rPr lang="en-US"/>
              <a:pPr>
                <a:defRPr/>
              </a:pPr>
              <a:t>‹#›</a:t>
            </a:fld>
            <a:endParaRPr lang="en-US"/>
          </a:p>
        </p:txBody>
      </p:sp>
    </p:spTree>
    <p:extLst>
      <p:ext uri="{BB962C8B-B14F-4D97-AF65-F5344CB8AC3E}">
        <p14:creationId xmlns:p14="http://schemas.microsoft.com/office/powerpoint/2010/main" xmlns="" val="278560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AE241D0-B28A-4E12-9F5A-51B48A38E425}" type="datetime1">
              <a:rPr lang="en-US" smtClean="0"/>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FBD904-453D-40AE-A3B4-4FC822A026E1}" type="slidenum">
              <a:rPr lang="en-US"/>
              <a:pPr>
                <a:defRPr/>
              </a:pPr>
              <a:t>‹#›</a:t>
            </a:fld>
            <a:endParaRPr lang="en-US"/>
          </a:p>
        </p:txBody>
      </p:sp>
    </p:spTree>
    <p:extLst>
      <p:ext uri="{BB962C8B-B14F-4D97-AF65-F5344CB8AC3E}">
        <p14:creationId xmlns:p14="http://schemas.microsoft.com/office/powerpoint/2010/main" xmlns="" val="171216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0E3EE60B-E3C4-4E8E-9C88-73E2D5B26267}" type="datetime1">
              <a:rPr lang="en-US" smtClean="0"/>
              <a:pPr>
                <a:defRPr/>
              </a:pPr>
              <a:t>11/17/2022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45A968-8713-418B-BDCA-B1190EC0B49C}" type="slidenum">
              <a:rPr lang="en-US"/>
              <a:pPr>
                <a:defRPr/>
              </a:pPr>
              <a:t>‹#›</a:t>
            </a:fld>
            <a:endParaRPr lang="en-US"/>
          </a:p>
        </p:txBody>
      </p:sp>
    </p:spTree>
    <p:extLst>
      <p:ext uri="{BB962C8B-B14F-4D97-AF65-F5344CB8AC3E}">
        <p14:creationId xmlns:p14="http://schemas.microsoft.com/office/powerpoint/2010/main" xmlns="" val="4211588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40873C56-139F-464F-ABF2-629D987B862E}" type="datetime1">
              <a:rPr lang="en-US" smtClean="0"/>
              <a:pPr>
                <a:defRPr/>
              </a:pPr>
              <a:t>11/17/2022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7AE1C6C-CB87-4509-ABEF-B1836F40E14A}" type="slidenum">
              <a:rPr lang="en-US"/>
              <a:pPr>
                <a:defRPr/>
              </a:pPr>
              <a:t>‹#›</a:t>
            </a:fld>
            <a:endParaRPr lang="en-US"/>
          </a:p>
        </p:txBody>
      </p:sp>
    </p:spTree>
    <p:extLst>
      <p:ext uri="{BB962C8B-B14F-4D97-AF65-F5344CB8AC3E}">
        <p14:creationId xmlns:p14="http://schemas.microsoft.com/office/powerpoint/2010/main" xmlns="" val="395908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81E70814-902D-4497-9213-AB073696E3CD}" type="datetime1">
              <a:rPr lang="en-US" smtClean="0"/>
              <a:pPr>
                <a:defRPr/>
              </a:pPr>
              <a:t>11/17/2022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5DD3C3-AA4F-46D2-A32F-FD933CC9A18B}" type="slidenum">
              <a:rPr lang="en-US"/>
              <a:pPr>
                <a:defRPr/>
              </a:pPr>
              <a:t>‹#›</a:t>
            </a:fld>
            <a:endParaRPr lang="en-US"/>
          </a:p>
        </p:txBody>
      </p:sp>
    </p:spTree>
    <p:extLst>
      <p:ext uri="{BB962C8B-B14F-4D97-AF65-F5344CB8AC3E}">
        <p14:creationId xmlns:p14="http://schemas.microsoft.com/office/powerpoint/2010/main" xmlns="" val="2914829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BC2CB2-344A-49A4-9377-2860CD38EB88}" type="datetime1">
              <a:rPr lang="en-US" smtClean="0"/>
              <a:pPr>
                <a:defRPr/>
              </a:pPr>
              <a:t>11/17/2022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A28F46B-A32C-46BD-9E51-4910D622C246}" type="slidenum">
              <a:rPr lang="en-US"/>
              <a:pPr>
                <a:defRPr/>
              </a:pPr>
              <a:t>‹#›</a:t>
            </a:fld>
            <a:endParaRPr lang="en-US"/>
          </a:p>
        </p:txBody>
      </p:sp>
    </p:spTree>
    <p:extLst>
      <p:ext uri="{BB962C8B-B14F-4D97-AF65-F5344CB8AC3E}">
        <p14:creationId xmlns:p14="http://schemas.microsoft.com/office/powerpoint/2010/main" xmlns="" val="142751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B631B6-7004-4DD2-AED2-2AA8FA0BB9E4}" type="datetime1">
              <a:rPr lang="en-US" smtClean="0"/>
              <a:pPr>
                <a:defRPr/>
              </a:pPr>
              <a:t>11/17/2022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826FFB-86A2-4157-A4E8-8FFEC6F1D80C}" type="slidenum">
              <a:rPr lang="en-US"/>
              <a:pPr>
                <a:defRPr/>
              </a:pPr>
              <a:t>‹#›</a:t>
            </a:fld>
            <a:endParaRPr lang="en-US"/>
          </a:p>
        </p:txBody>
      </p:sp>
    </p:spTree>
    <p:extLst>
      <p:ext uri="{BB962C8B-B14F-4D97-AF65-F5344CB8AC3E}">
        <p14:creationId xmlns:p14="http://schemas.microsoft.com/office/powerpoint/2010/main" xmlns="" val="115866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FF25ED00-80B8-4ACE-8645-9AF9086BA641}" type="datetime1">
              <a:rPr lang="en-US" smtClean="0"/>
              <a:pPr>
                <a:defRPr/>
              </a:pPr>
              <a:t>11/17/2022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1A27CE-217A-4724-B2DC-4E4D5D7483EC}" type="slidenum">
              <a:rPr lang="en-US"/>
              <a:pPr>
                <a:defRPr/>
              </a:pPr>
              <a:t>‹#›</a:t>
            </a:fld>
            <a:endParaRPr lang="en-US"/>
          </a:p>
        </p:txBody>
      </p:sp>
    </p:spTree>
    <p:extLst>
      <p:ext uri="{BB962C8B-B14F-4D97-AF65-F5344CB8AC3E}">
        <p14:creationId xmlns:p14="http://schemas.microsoft.com/office/powerpoint/2010/main" xmlns="" val="218896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F6339F38-A30D-4536-959E-378806904969}" type="datetime1">
              <a:rPr lang="en-US" smtClean="0"/>
              <a:pPr>
                <a:defRPr/>
              </a:pPr>
              <a:t>11/17/2022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EC4F9C-9631-4A8D-8FCF-A9B0E5ABBEAA}" type="slidenum">
              <a:rPr lang="en-US"/>
              <a:pPr>
                <a:defRPr/>
              </a:pPr>
              <a:t>‹#›</a:t>
            </a:fld>
            <a:endParaRPr lang="en-US"/>
          </a:p>
        </p:txBody>
      </p:sp>
    </p:spTree>
    <p:extLst>
      <p:ext uri="{BB962C8B-B14F-4D97-AF65-F5344CB8AC3E}">
        <p14:creationId xmlns:p14="http://schemas.microsoft.com/office/powerpoint/2010/main" xmlns="" val="171000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4D7C276-86BC-4DF6-AD2F-9284ABCDFE55}" type="datetime1">
              <a:rPr lang="en-US" smtClean="0"/>
              <a:pPr>
                <a:defRPr/>
              </a:pPr>
              <a:t>11/17/2022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68461-3EB5-4E8A-AD1D-C13469579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PPT Presentation_8.9.2016.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53975"/>
            <a:ext cx="9207500" cy="691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itle 1"/>
          <p:cNvSpPr>
            <a:spLocks noGrp="1"/>
          </p:cNvSpPr>
          <p:nvPr>
            <p:ph type="ctrTitle"/>
          </p:nvPr>
        </p:nvSpPr>
        <p:spPr>
          <a:xfrm>
            <a:off x="0" y="5087006"/>
            <a:ext cx="9004300" cy="1099481"/>
          </a:xfrm>
        </p:spPr>
        <p:txBody>
          <a:bodyPr rtlCol="0">
            <a:noAutofit/>
          </a:bodyPr>
          <a:lstStyle/>
          <a:p>
            <a:pPr eaLnBrk="1" fontAlgn="auto" hangingPunct="1">
              <a:spcAft>
                <a:spcPts val="0"/>
              </a:spcAft>
              <a:defRPr/>
            </a:pPr>
            <a:r>
              <a:rPr lang="en-ZA" sz="2400" b="1" dirty="0">
                <a:latin typeface="Arial" pitchFamily="34" charset="0"/>
                <a:cs typeface="Arial" pitchFamily="34" charset="0"/>
              </a:rPr>
              <a:t> </a:t>
            </a:r>
            <a:br>
              <a:rPr lang="en-ZA" sz="2400" b="1" dirty="0">
                <a:latin typeface="Arial" pitchFamily="34" charset="0"/>
                <a:cs typeface="Arial" pitchFamily="34" charset="0"/>
              </a:rPr>
            </a:br>
            <a:r>
              <a:rPr lang="en-ZA" sz="2400" b="1" dirty="0">
                <a:latin typeface="Arial" pitchFamily="34" charset="0"/>
                <a:cs typeface="Arial" pitchFamily="34" charset="0"/>
              </a:rPr>
              <a:t>PRESENTATION ON RED TAPE REDUCTION</a:t>
            </a:r>
            <a:br>
              <a:rPr lang="en-ZA" sz="2400" b="1" dirty="0">
                <a:latin typeface="Arial" pitchFamily="34" charset="0"/>
                <a:cs typeface="Arial" pitchFamily="34" charset="0"/>
              </a:rPr>
            </a:br>
            <a:r>
              <a:rPr lang="en-ZA" sz="2400" b="1" dirty="0">
                <a:latin typeface="Arial" pitchFamily="34" charset="0"/>
                <a:cs typeface="Arial" pitchFamily="34" charset="0"/>
              </a:rPr>
              <a:t>November 2022</a:t>
            </a:r>
            <a:br>
              <a:rPr lang="en-ZA" sz="2400" b="1" dirty="0">
                <a:latin typeface="Arial" pitchFamily="34" charset="0"/>
                <a:cs typeface="Arial" pitchFamily="34" charset="0"/>
              </a:rPr>
            </a:br>
            <a:r>
              <a:rPr lang="en-ZA" sz="2400" b="1" dirty="0">
                <a:latin typeface="Arial" pitchFamily="34" charset="0"/>
                <a:cs typeface="Arial" pitchFamily="34" charset="0"/>
              </a:rPr>
              <a:t> </a:t>
            </a:r>
            <a:endParaRPr lang="en-US" sz="2400" b="1" dirty="0">
              <a:solidFill>
                <a:schemeClr val="tx1">
                  <a:lumMod val="75000"/>
                  <a:lumOff val="25000"/>
                </a:schemeClr>
              </a:solidFill>
              <a:latin typeface="Arial"/>
              <a:cs typeface="Arial"/>
            </a:endParaRPr>
          </a:p>
        </p:txBody>
      </p:sp>
      <p:sp>
        <p:nvSpPr>
          <p:cNvPr id="12" name="Title 1"/>
          <p:cNvSpPr txBox="1">
            <a:spLocks/>
          </p:cNvSpPr>
          <p:nvPr/>
        </p:nvSpPr>
        <p:spPr>
          <a:xfrm>
            <a:off x="1858963" y="5718175"/>
            <a:ext cx="5119807" cy="4683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sz="1800" b="1" dirty="0">
              <a:latin typeface="Arial" pitchFamily="34" charset="0"/>
              <a:cs typeface="Arial" pitchFamily="34" charset="0"/>
            </a:endParaRPr>
          </a:p>
          <a:p>
            <a:pPr algn="l" fontAlgn="auto">
              <a:spcAft>
                <a:spcPts val="0"/>
              </a:spcAft>
              <a:defRPr/>
            </a:pPr>
            <a:endParaRPr lang="en-US" sz="1800" b="1" dirty="0">
              <a:solidFill>
                <a:schemeClr val="tx1">
                  <a:lumMod val="75000"/>
                  <a:lumOff val="25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a:xfrm>
            <a:off x="135267" y="136525"/>
            <a:ext cx="8738858" cy="488950"/>
          </a:xfrm>
        </p:spPr>
        <p:txBody>
          <a:bodyPr lIns="0" rIns="0" anchor="t"/>
          <a:lstStyle/>
          <a:p>
            <a:pPr eaLnBrk="1" hangingPunct="1"/>
            <a:r>
              <a:rPr lang="en-US" sz="2400" b="1">
                <a:latin typeface="Arial" pitchFamily="34" charset="0"/>
                <a:cs typeface="Arial" pitchFamily="34" charset="0"/>
              </a:rPr>
              <a:t>Appendix 2: </a:t>
            </a:r>
            <a:r>
              <a:rPr lang="en-US" sz="2400" b="1" dirty="0">
                <a:latin typeface="Arial" pitchFamily="34" charset="0"/>
                <a:cs typeface="Arial" pitchFamily="34" charset="0"/>
              </a:rPr>
              <a:t>Top 13 RTR priorities (subject to change)</a:t>
            </a: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9</a:t>
            </a:fld>
            <a:endParaRPr lang="en-US" dirty="0"/>
          </a:p>
        </p:txBody>
      </p:sp>
      <p:graphicFrame>
        <p:nvGraphicFramePr>
          <p:cNvPr id="4" name="Table 4">
            <a:extLst>
              <a:ext uri="{FF2B5EF4-FFF2-40B4-BE49-F238E27FC236}">
                <a16:creationId xmlns:a16="http://schemas.microsoft.com/office/drawing/2014/main" xmlns="" id="{49D09163-A13F-CC17-6D85-5758A0ED9CE2}"/>
              </a:ext>
            </a:extLst>
          </p:cNvPr>
          <p:cNvGraphicFramePr>
            <a:graphicFrameLocks noGrp="1"/>
          </p:cNvGraphicFramePr>
          <p:nvPr>
            <p:extLst>
              <p:ext uri="{D42A27DB-BD31-4B8C-83A1-F6EECF244321}">
                <p14:modId xmlns:p14="http://schemas.microsoft.com/office/powerpoint/2010/main" xmlns="" val="1083742944"/>
              </p:ext>
            </p:extLst>
          </p:nvPr>
        </p:nvGraphicFramePr>
        <p:xfrm>
          <a:off x="135267" y="738936"/>
          <a:ext cx="8314660" cy="5953286"/>
        </p:xfrm>
        <a:graphic>
          <a:graphicData uri="http://schemas.openxmlformats.org/drawingml/2006/table">
            <a:tbl>
              <a:tblPr firstRow="1" bandRow="1">
                <a:tableStyleId>{5C22544A-7EE6-4342-B048-85BDC9FD1C3A}</a:tableStyleId>
              </a:tblPr>
              <a:tblGrid>
                <a:gridCol w="850803">
                  <a:extLst>
                    <a:ext uri="{9D8B030D-6E8A-4147-A177-3AD203B41FA5}">
                      <a16:colId xmlns:a16="http://schemas.microsoft.com/office/drawing/2014/main" xmlns="" val="4065503201"/>
                    </a:ext>
                  </a:extLst>
                </a:gridCol>
                <a:gridCol w="7463857">
                  <a:extLst>
                    <a:ext uri="{9D8B030D-6E8A-4147-A177-3AD203B41FA5}">
                      <a16:colId xmlns:a16="http://schemas.microsoft.com/office/drawing/2014/main" xmlns="" val="1672787438"/>
                    </a:ext>
                  </a:extLst>
                </a:gridCol>
              </a:tblGrid>
              <a:tr h="370840">
                <a:tc>
                  <a:txBody>
                    <a:bodyPr/>
                    <a:lstStyle/>
                    <a:p>
                      <a:r>
                        <a:rPr lang="en-ZA" sz="1400" dirty="0">
                          <a:latin typeface="Arial" panose="020B0604020202020204" pitchFamily="34" charset="0"/>
                          <a:cs typeface="Arial" panose="020B0604020202020204" pitchFamily="34" charset="0"/>
                        </a:rPr>
                        <a:t>No</a:t>
                      </a:r>
                    </a:p>
                  </a:txBody>
                  <a:tcPr/>
                </a:tc>
                <a:tc>
                  <a:txBody>
                    <a:bodyPr/>
                    <a:lstStyle/>
                    <a:p>
                      <a:r>
                        <a:rPr lang="en-ZA" sz="1400" dirty="0">
                          <a:latin typeface="Arial" panose="020B0604020202020204" pitchFamily="34" charset="0"/>
                          <a:cs typeface="Arial" panose="020B0604020202020204" pitchFamily="34" charset="0"/>
                        </a:rPr>
                        <a:t>Organisations</a:t>
                      </a:r>
                    </a:p>
                  </a:txBody>
                  <a:tcPr/>
                </a:tc>
                <a:extLst>
                  <a:ext uri="{0D108BD9-81ED-4DB2-BD59-A6C34878D82A}">
                    <a16:rowId xmlns:a16="http://schemas.microsoft.com/office/drawing/2014/main" xmlns="" val="1058126606"/>
                  </a:ext>
                </a:extLst>
              </a:tr>
              <a:tr h="370840">
                <a:tc>
                  <a:txBody>
                    <a:bodyPr/>
                    <a:lstStyle/>
                    <a:p>
                      <a:r>
                        <a:rPr lang="en-ZA" sz="1400" dirty="0">
                          <a:latin typeface="Arial" panose="020B0604020202020204" pitchFamily="34" charset="0"/>
                          <a:cs typeface="Arial" panose="020B0604020202020204" pitchFamily="34" charset="0"/>
                        </a:rPr>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Outstanding mining authorisations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[Engagement underway] </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1624837211"/>
                  </a:ext>
                </a:extLst>
              </a:tr>
              <a:tr h="370840">
                <a:tc>
                  <a:txBody>
                    <a:bodyPr/>
                    <a:lstStyle/>
                    <a:p>
                      <a:r>
                        <a:rPr lang="en-ZA" sz="1400" dirty="0">
                          <a:latin typeface="Arial" panose="020B0604020202020204" pitchFamily="34" charset="0"/>
                          <a:cs typeface="Arial" panose="020B0604020202020204" pitchFamily="34" charset="0"/>
                        </a:rPr>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Tourism transport licenses and permits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[Engagement underway] </a:t>
                      </a:r>
                    </a:p>
                  </a:txBody>
                  <a:tcPr/>
                </a:tc>
                <a:extLst>
                  <a:ext uri="{0D108BD9-81ED-4DB2-BD59-A6C34878D82A}">
                    <a16:rowId xmlns:a16="http://schemas.microsoft.com/office/drawing/2014/main" xmlns="" val="395923720"/>
                  </a:ext>
                </a:extLst>
              </a:tr>
              <a:tr h="370840">
                <a:tc>
                  <a:txBody>
                    <a:bodyPr/>
                    <a:lstStyle/>
                    <a:p>
                      <a:r>
                        <a:rPr lang="en-ZA" sz="1400" dirty="0">
                          <a:latin typeface="Arial" panose="020B0604020202020204" pitchFamily="34" charset="0"/>
                          <a:cs typeface="Arial" panose="020B0604020202020204" pitchFamily="34" charset="0"/>
                        </a:rPr>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Home Affairs visas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[Engagement underway] </a:t>
                      </a:r>
                    </a:p>
                  </a:txBody>
                  <a:tcPr/>
                </a:tc>
                <a:extLst>
                  <a:ext uri="{0D108BD9-81ED-4DB2-BD59-A6C34878D82A}">
                    <a16:rowId xmlns:a16="http://schemas.microsoft.com/office/drawing/2014/main" xmlns="" val="1835524336"/>
                  </a:ext>
                </a:extLst>
              </a:tr>
              <a:tr h="370840">
                <a:tc>
                  <a:txBody>
                    <a:bodyPr/>
                    <a:lstStyle/>
                    <a:p>
                      <a:r>
                        <a:rPr lang="en-ZA" sz="1400" dirty="0">
                          <a:latin typeface="Arial" panose="020B0604020202020204" pitchFamily="34" charset="0"/>
                          <a:cs typeface="Arial" panose="020B0604020202020204" pitchFamily="34" charset="0"/>
                        </a:rPr>
                        <a:t>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Township land use and zoning and restrictions on street trading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[Initial engagements underway] </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4262265002"/>
                  </a:ext>
                </a:extLst>
              </a:tr>
              <a:tr h="370840">
                <a:tc>
                  <a:txBody>
                    <a:bodyPr/>
                    <a:lstStyle/>
                    <a:p>
                      <a:r>
                        <a:rPr lang="en-ZA" sz="1400" dirty="0">
                          <a:latin typeface="Arial" panose="020B0604020202020204" pitchFamily="34" charset="0"/>
                          <a:cs typeface="Arial" panose="020B0604020202020204" pitchFamily="34" charset="0"/>
                        </a:rPr>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Registration of Early Childhood Development (ECD) </a:t>
                      </a:r>
                      <a:r>
                        <a:rPr lang="en-US" sz="1400" b="0" i="0" u="none" strike="noStrike" kern="1200" baseline="0" dirty="0" err="1">
                          <a:solidFill>
                            <a:schemeClr val="dk1"/>
                          </a:solidFill>
                          <a:latin typeface="Arial" panose="020B0604020202020204" pitchFamily="34" charset="0"/>
                          <a:ea typeface="+mn-ea"/>
                          <a:cs typeface="Arial" panose="020B0604020202020204" pitchFamily="34" charset="0"/>
                        </a:rPr>
                        <a:t>centres</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in townships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[Initial engagements underway] </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118867114"/>
                  </a:ext>
                </a:extLst>
              </a:tr>
              <a:tr h="370840">
                <a:tc>
                  <a:txBody>
                    <a:bodyPr/>
                    <a:lstStyle/>
                    <a:p>
                      <a:r>
                        <a:rPr lang="en-ZA" sz="1400" dirty="0">
                          <a:latin typeface="Arial" panose="020B0604020202020204" pitchFamily="34" charset="0"/>
                          <a:cs typeface="Arial" panose="020B0604020202020204" pitchFamily="34" charset="0"/>
                        </a:rPr>
                        <a:t>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Application process for self-embedded generation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[Initial engagements underway]</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605819200"/>
                  </a:ext>
                </a:extLst>
              </a:tr>
              <a:tr h="370840">
                <a:tc>
                  <a:txBody>
                    <a:bodyPr/>
                    <a:lstStyle/>
                    <a:p>
                      <a:r>
                        <a:rPr lang="en-ZA" sz="1400" dirty="0">
                          <a:latin typeface="Arial" panose="020B0604020202020204" pitchFamily="34" charset="0"/>
                          <a:cs typeface="Arial" panose="020B0604020202020204" pitchFamily="34" charset="0"/>
                        </a:rPr>
                        <a:t>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30-day payment processes</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 [Engagement pending subject to resource availability] </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2100528944"/>
                  </a:ext>
                </a:extLst>
              </a:tr>
              <a:tr h="360443">
                <a:tc>
                  <a:txBody>
                    <a:bodyPr/>
                    <a:lstStyle/>
                    <a:p>
                      <a:r>
                        <a:rPr lang="en-ZA" sz="1400" dirty="0">
                          <a:latin typeface="Arial" panose="020B0604020202020204" pitchFamily="34" charset="0"/>
                          <a:cs typeface="Arial" panose="020B0604020202020204" pitchFamily="34" charset="0"/>
                        </a:rPr>
                        <a:t>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State procurement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[Engagement pending subject to resource availability] </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3159407979"/>
                  </a:ext>
                </a:extLst>
              </a:tr>
              <a:tr h="370840">
                <a:tc>
                  <a:txBody>
                    <a:bodyPr/>
                    <a:lstStyle/>
                    <a:p>
                      <a:r>
                        <a:rPr lang="en-ZA" sz="1400" dirty="0">
                          <a:latin typeface="Arial" panose="020B0604020202020204" pitchFamily="34" charset="0"/>
                          <a:cs typeface="Arial" panose="020B0604020202020204" pitchFamily="34" charset="0"/>
                        </a:rPr>
                        <a:t>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Construction permit automation - mainstream to all municipalities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[Engagement pending subject to resource availability] 	</a:t>
                      </a: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498496729"/>
                  </a:ext>
                </a:extLst>
              </a:tr>
              <a:tr h="370840">
                <a:tc>
                  <a:txBody>
                    <a:bodyPr/>
                    <a:lstStyle/>
                    <a:p>
                      <a:r>
                        <a:rPr lang="en-ZA" sz="1400" dirty="0">
                          <a:latin typeface="Arial" panose="020B0604020202020204" pitchFamily="34" charset="0"/>
                          <a:cs typeface="Arial" panose="020B0604020202020204" pitchFamily="34" charset="0"/>
                        </a:rPr>
                        <a:t>10.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E-rates clearance system - mainstream to all municipalities </a:t>
                      </a:r>
                      <a:r>
                        <a:rPr lang="en-ZA" sz="1400" b="1" i="0" u="none" strike="noStrike" kern="1200" baseline="0" dirty="0">
                          <a:solidFill>
                            <a:schemeClr val="dk1"/>
                          </a:solidFill>
                          <a:latin typeface="Arial" panose="020B0604020202020204" pitchFamily="34" charset="0"/>
                          <a:ea typeface="+mn-ea"/>
                          <a:cs typeface="Arial" panose="020B0604020202020204" pitchFamily="34" charset="0"/>
                        </a:rPr>
                        <a:t>[Engagement pending subject to resource availability] </a:t>
                      </a:r>
                      <a:endParaRPr lang="en-US" sz="1400" b="1"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955510433"/>
                  </a:ext>
                </a:extLst>
              </a:tr>
              <a:tr h="370840">
                <a:tc>
                  <a:txBody>
                    <a:bodyPr/>
                    <a:lstStyle/>
                    <a:p>
                      <a:pPr marL="0" algn="l" defTabSz="457200" rtl="0" eaLnBrk="1" latinLnBrk="0" hangingPunct="1"/>
                      <a:r>
                        <a:rPr lang="en-ZA" sz="1400" kern="1200" dirty="0">
                          <a:solidFill>
                            <a:schemeClr val="dk1"/>
                          </a:solidFill>
                          <a:latin typeface="Arial" panose="020B0604020202020204" pitchFamily="34" charset="0"/>
                          <a:ea typeface="+mn-ea"/>
                          <a:cs typeface="Arial" panose="020B0604020202020204" pitchFamily="34" charset="0"/>
                        </a:rPr>
                        <a:t>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err="1">
                          <a:solidFill>
                            <a:schemeClr val="dk1"/>
                          </a:solidFill>
                          <a:latin typeface="Arial" panose="020B0604020202020204" pitchFamily="34" charset="0"/>
                          <a:ea typeface="+mn-ea"/>
                          <a:cs typeface="Arial" panose="020B0604020202020204" pitchFamily="34" charset="0"/>
                        </a:rPr>
                        <a:t>Reorganisation</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of Income Tax Act to simplify </a:t>
                      </a: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tax for SMMEs &amp; VAT exemption for SMMEs </a:t>
                      </a:r>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[To be considered at a later stage] </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a:t>
                      </a:r>
                    </a:p>
                  </a:txBody>
                  <a:tcPr/>
                </a:tc>
                <a:extLst>
                  <a:ext uri="{0D108BD9-81ED-4DB2-BD59-A6C34878D82A}">
                    <a16:rowId xmlns:a16="http://schemas.microsoft.com/office/drawing/2014/main" xmlns="" val="2506955206"/>
                  </a:ext>
                </a:extLst>
              </a:tr>
              <a:tr h="406163">
                <a:tc>
                  <a:txBody>
                    <a:bodyPr/>
                    <a:lstStyle/>
                    <a:p>
                      <a:r>
                        <a:rPr lang="en-ZA" sz="1400" dirty="0">
                          <a:latin typeface="Arial" panose="020B0604020202020204" pitchFamily="34" charset="0"/>
                          <a:cs typeface="Arial" panose="020B0604020202020204" pitchFamily="34" charset="0"/>
                        </a:rPr>
                        <a:t>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Electronic signatures </a:t>
                      </a:r>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[To be considered at a later stage] </a:t>
                      </a: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2876837290"/>
                  </a:ext>
                </a:extLst>
              </a:tr>
              <a:tr h="370840">
                <a:tc>
                  <a:txBody>
                    <a:bodyPr/>
                    <a:lstStyle/>
                    <a:p>
                      <a:r>
                        <a:rPr lang="en-ZA" sz="1400" dirty="0">
                          <a:latin typeface="Arial" panose="020B0604020202020204" pitchFamily="34" charset="0"/>
                          <a:cs typeface="Arial" panose="020B0604020202020204" pitchFamily="34" charset="0"/>
                        </a:rPr>
                        <a:t>13.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a:solidFill>
                            <a:schemeClr val="dk1"/>
                          </a:solidFill>
                          <a:latin typeface="Arial" panose="020B0604020202020204" pitchFamily="34" charset="0"/>
                          <a:ea typeface="+mn-ea"/>
                          <a:cs typeface="Arial" panose="020B0604020202020204" pitchFamily="34" charset="0"/>
                        </a:rPr>
                        <a:t>Deeds automation </a:t>
                      </a:r>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[To be considered at a later stage]</a:t>
                      </a:r>
                      <a:endParaRPr lang="en-ZA"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26340378"/>
                  </a:ext>
                </a:extLst>
              </a:tr>
            </a:tbl>
          </a:graphicData>
        </a:graphic>
      </p:graphicFrame>
    </p:spTree>
    <p:extLst>
      <p:ext uri="{BB962C8B-B14F-4D97-AF65-F5344CB8AC3E}">
        <p14:creationId xmlns:p14="http://schemas.microsoft.com/office/powerpoint/2010/main" xmlns="" val="281177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3"/>
          <p:cNvSpPr>
            <a:spLocks noGrp="1"/>
          </p:cNvSpPr>
          <p:nvPr>
            <p:ph idx="1"/>
          </p:nvPr>
        </p:nvSpPr>
        <p:spPr>
          <a:xfrm>
            <a:off x="303212" y="812415"/>
            <a:ext cx="8299450" cy="5226643"/>
          </a:xfrm>
        </p:spPr>
        <p:txBody>
          <a:bodyPr/>
          <a:lstStyle/>
          <a:p>
            <a:pPr marL="358775" indent="-358775" eaLnBrk="1" hangingPunct="1">
              <a:buNone/>
            </a:pPr>
            <a:endParaRPr lang="en-US" sz="1400" dirty="0">
              <a:latin typeface="Arial" panose="020B0604020202020204" pitchFamily="34" charset="0"/>
              <a:cs typeface="Arial" panose="020B0604020202020204" pitchFamily="34" charset="0"/>
            </a:endParaRPr>
          </a:p>
          <a:p>
            <a:pPr marL="358775" indent="-358775" eaLnBrk="1" hangingPunct="1">
              <a:buNone/>
            </a:pP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Red Tape Reduction (RTR) programme was established in the Private Office of the President, following the announcement of the appointment of Mr Sipho Nkosi to lead this initiative.</a:t>
            </a:r>
          </a:p>
          <a:p>
            <a:pPr marL="358775" indent="-358775" eaLnBrk="1" hangingPunct="1">
              <a:buNone/>
            </a:pPr>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The objective of the RTR team, in the short- to medium term, is to make tangible progress in reducing excessively complex rules, regulations, procedures and processes that inhibit economic growth and job creation in key areas of the economy, working with relevant role-players across government, the private sector and community-based </a:t>
            </a:r>
            <a:r>
              <a:rPr lang="en-US" sz="2000" dirty="0" err="1">
                <a:latin typeface="Arial" panose="020B0604020202020204" pitchFamily="34" charset="0"/>
                <a:cs typeface="Arial" panose="020B0604020202020204" pitchFamily="34" charset="0"/>
              </a:rPr>
              <a:t>organisations</a:t>
            </a:r>
            <a:r>
              <a:rPr lang="en-US" sz="2000" dirty="0" smtClean="0">
                <a:latin typeface="Arial" panose="020B0604020202020204" pitchFamily="34" charset="0"/>
                <a:cs typeface="Arial" panose="020B0604020202020204" pitchFamily="34" charset="0"/>
              </a:rPr>
              <a:t>.</a:t>
            </a:r>
          </a:p>
          <a:p>
            <a:pPr marL="0" indent="0" eaLnBrk="1" hangingPunct="1">
              <a:buNone/>
            </a:pPr>
            <a:endParaRPr lang="en-US" sz="1400" dirty="0">
              <a:latin typeface="Arial" panose="020B0604020202020204" pitchFamily="34" charset="0"/>
              <a:cs typeface="Arial" panose="020B0604020202020204" pitchFamily="34" charset="0"/>
            </a:endParaRPr>
          </a:p>
          <a:p>
            <a:pPr marL="0" indent="0" eaLnBrk="1" hangingPunct="1">
              <a:buNone/>
            </a:pPr>
            <a:endParaRPr lang="en-US" sz="1400" dirty="0"/>
          </a:p>
        </p:txBody>
      </p:sp>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a:latin typeface="Arial" pitchFamily="34" charset="0"/>
                <a:cs typeface="Arial" pitchFamily="34" charset="0"/>
              </a:rPr>
              <a:t>Origin and purpose </a:t>
            </a: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1</a:t>
            </a:fld>
            <a:endParaRPr lang="en-US" dirty="0"/>
          </a:p>
        </p:txBody>
      </p:sp>
    </p:spTree>
    <p:extLst>
      <p:ext uri="{BB962C8B-B14F-4D97-AF65-F5344CB8AC3E}">
        <p14:creationId xmlns:p14="http://schemas.microsoft.com/office/powerpoint/2010/main" xmlns="" val="3582084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3"/>
          <p:cNvSpPr>
            <a:spLocks noGrp="1"/>
          </p:cNvSpPr>
          <p:nvPr>
            <p:ph idx="1"/>
          </p:nvPr>
        </p:nvSpPr>
        <p:spPr>
          <a:xfrm>
            <a:off x="303212" y="812415"/>
            <a:ext cx="8299450" cy="5226643"/>
          </a:xfrm>
        </p:spPr>
        <p:txBody>
          <a:bodyPr/>
          <a:lstStyle/>
          <a:p>
            <a:pPr marL="0" indent="0" eaLnBrk="1" hangingPunct="1">
              <a:buNone/>
            </a:pPr>
            <a:r>
              <a:rPr lang="en-US" sz="1400" dirty="0">
                <a:latin typeface="Arial" panose="020B0604020202020204" pitchFamily="34" charset="0"/>
                <a:cs typeface="Arial" panose="020B0604020202020204" pitchFamily="34" charset="0"/>
              </a:rPr>
              <a:t> </a:t>
            </a:r>
          </a:p>
          <a:p>
            <a:pPr eaLnBrk="1" hangingPunct="1"/>
            <a:r>
              <a:rPr lang="en-US" sz="2000" dirty="0">
                <a:latin typeface="Arial" panose="020B0604020202020204" pitchFamily="34" charset="0"/>
                <a:cs typeface="Arial" panose="020B0604020202020204" pitchFamily="34" charset="0"/>
              </a:rPr>
              <a:t>The RTR Team is situated in the Private Office of the President. The Presidency plays a central oversight and co-ordination role, with direct implementation taking place through Government Departments and Agencies, including in particular the Department of Trade, Industry and Competition and the Department of Small Business Development</a:t>
            </a:r>
            <a:r>
              <a:rPr lang="en-US" sz="2000" dirty="0" smtClean="0">
                <a:latin typeface="Arial" panose="020B0604020202020204" pitchFamily="34" charset="0"/>
                <a:cs typeface="Arial" panose="020B0604020202020204" pitchFamily="34" charset="0"/>
              </a:rPr>
              <a:t>.  Co-operation and collaboration is an essential requirement for progress.</a:t>
            </a:r>
            <a:endParaRPr lang="en-US" sz="2000" dirty="0">
              <a:latin typeface="Arial" panose="020B0604020202020204" pitchFamily="34" charset="0"/>
              <a:cs typeface="Arial" panose="020B0604020202020204" pitchFamily="34" charset="0"/>
            </a:endParaRPr>
          </a:p>
          <a:p>
            <a:pPr eaLnBrk="1" hangingPunct="1"/>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At this stage there is no permanent structure for the RTR initiative as it is constituted from a combination of Presidency staff and part-time seconded personnel, but as the programme evolves, this staffing model could be reconsidered.  There is currently a need to add administrative capacity to the RTR Team to assist with arranging meetings, taking minutes, and associated logistical arrangements. </a:t>
            </a:r>
          </a:p>
          <a:p>
            <a:pPr eaLnBrk="1" hangingPunct="1"/>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Mr Nkosi serves in a part-time capacity.</a:t>
            </a:r>
            <a:endParaRPr lang="en-US" sz="2000" dirty="0"/>
          </a:p>
          <a:p>
            <a:pPr marL="0" indent="0" eaLnBrk="1" hangingPunct="1">
              <a:buNone/>
            </a:pPr>
            <a:endParaRPr lang="en-US" sz="1400" dirty="0"/>
          </a:p>
        </p:txBody>
      </p:sp>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err="1">
                <a:latin typeface="Arial" pitchFamily="34" charset="0"/>
                <a:cs typeface="Arial" pitchFamily="34" charset="0"/>
              </a:rPr>
              <a:t>Organisational</a:t>
            </a:r>
            <a:r>
              <a:rPr lang="en-US" sz="2400" b="1" dirty="0">
                <a:latin typeface="Arial" pitchFamily="34" charset="0"/>
                <a:cs typeface="Arial" pitchFamily="34" charset="0"/>
              </a:rPr>
              <a:t> Structure</a:t>
            </a: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2</a:t>
            </a:fld>
            <a:endParaRPr lang="en-US" dirty="0"/>
          </a:p>
        </p:txBody>
      </p:sp>
    </p:spTree>
    <p:extLst>
      <p:ext uri="{BB962C8B-B14F-4D97-AF65-F5344CB8AC3E}">
        <p14:creationId xmlns:p14="http://schemas.microsoft.com/office/powerpoint/2010/main" xmlns="" val="216358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3"/>
          <p:cNvSpPr>
            <a:spLocks noGrp="1"/>
          </p:cNvSpPr>
          <p:nvPr>
            <p:ph idx="1"/>
          </p:nvPr>
        </p:nvSpPr>
        <p:spPr>
          <a:xfrm>
            <a:off x="303212" y="812415"/>
            <a:ext cx="8299450" cy="5226643"/>
          </a:xfrm>
        </p:spPr>
        <p:txBody>
          <a:bodyPr/>
          <a:lstStyle/>
          <a:p>
            <a:pPr eaLnBrk="1" hangingPunct="1"/>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RTR Team identified a long list of almost 100 potential red tape issues</a:t>
            </a:r>
          </a:p>
          <a:p>
            <a:pPr eaLnBrk="1" hangingPunct="1"/>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This was subsequently reduced to a shortlist of 12 focus areas following engagement with the DTIC, DSBD and selected stakeholders.  </a:t>
            </a:r>
          </a:p>
          <a:p>
            <a:pPr eaLnBrk="1" hangingPunct="1"/>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Based on the experience with Operation </a:t>
            </a:r>
            <a:r>
              <a:rPr lang="en-US" sz="2000" dirty="0" err="1">
                <a:latin typeface="Arial" panose="020B0604020202020204" pitchFamily="34" charset="0"/>
                <a:cs typeface="Arial" panose="020B0604020202020204" pitchFamily="34" charset="0"/>
              </a:rPr>
              <a:t>Vulindlela</a:t>
            </a:r>
            <a:r>
              <a:rPr lang="en-US" sz="2000" dirty="0">
                <a:latin typeface="Arial" panose="020B0604020202020204" pitchFamily="34" charset="0"/>
                <a:cs typeface="Arial" panose="020B0604020202020204" pitchFamily="34" charset="0"/>
              </a:rPr>
              <a:t> it was agreed to proceed with an initial focus on 3 areas with a view to making material progress by the end of </a:t>
            </a:r>
            <a:r>
              <a:rPr lang="en-US" sz="2000" dirty="0" smtClean="0">
                <a:latin typeface="Arial" panose="020B0604020202020204" pitchFamily="34" charset="0"/>
                <a:cs typeface="Arial" panose="020B0604020202020204" pitchFamily="34" charset="0"/>
              </a:rPr>
              <a:t>2022.</a:t>
            </a:r>
            <a:endParaRPr lang="en-US" sz="2000" dirty="0">
              <a:latin typeface="Arial" panose="020B0604020202020204" pitchFamily="34" charset="0"/>
              <a:cs typeface="Arial" panose="020B0604020202020204" pitchFamily="34" charset="0"/>
            </a:endParaRPr>
          </a:p>
          <a:p>
            <a:pPr eaLnBrk="1" hangingPunct="1"/>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These three areas are considered of high importance for their respective sectors, but are also potentially capable of </a:t>
            </a:r>
            <a:r>
              <a:rPr lang="en-US" sz="2000" dirty="0" smtClean="0">
                <a:latin typeface="Arial" panose="020B0604020202020204" pitchFamily="34" charset="0"/>
                <a:cs typeface="Arial" panose="020B0604020202020204" pitchFamily="34" charset="0"/>
              </a:rPr>
              <a:t>showing improvement </a:t>
            </a:r>
            <a:r>
              <a:rPr lang="en-US" sz="2000" dirty="0">
                <a:latin typeface="Arial" panose="020B0604020202020204" pitchFamily="34" charset="0"/>
                <a:cs typeface="Arial" panose="020B0604020202020204" pitchFamily="34" charset="0"/>
              </a:rPr>
              <a:t>in the coming months</a:t>
            </a:r>
            <a:r>
              <a:rPr lang="en-US" sz="2000" dirty="0" smtClean="0">
                <a:latin typeface="Arial" panose="020B0604020202020204" pitchFamily="34" charset="0"/>
                <a:cs typeface="Arial" panose="020B0604020202020204" pitchFamily="34" charset="0"/>
              </a:rPr>
              <a:t>.  Timetables and milestones need to be agreed in order to measure progress.</a:t>
            </a:r>
            <a:endParaRPr lang="en-US" sz="2000" dirty="0">
              <a:latin typeface="Arial" panose="020B0604020202020204" pitchFamily="34" charset="0"/>
              <a:cs typeface="Arial" panose="020B0604020202020204" pitchFamily="34" charset="0"/>
            </a:endParaRPr>
          </a:p>
        </p:txBody>
      </p:sp>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a:latin typeface="Arial" pitchFamily="34" charset="0"/>
                <a:cs typeface="Arial" pitchFamily="34" charset="0"/>
              </a:rPr>
              <a:t>Activity Report </a:t>
            </a: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3</a:t>
            </a:fld>
            <a:endParaRPr lang="en-US" dirty="0"/>
          </a:p>
        </p:txBody>
      </p:sp>
    </p:spTree>
    <p:extLst>
      <p:ext uri="{BB962C8B-B14F-4D97-AF65-F5344CB8AC3E}">
        <p14:creationId xmlns:p14="http://schemas.microsoft.com/office/powerpoint/2010/main" xmlns="" val="102161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3"/>
          <p:cNvSpPr>
            <a:spLocks noGrp="1"/>
          </p:cNvSpPr>
          <p:nvPr>
            <p:ph idx="1"/>
          </p:nvPr>
        </p:nvSpPr>
        <p:spPr>
          <a:xfrm>
            <a:off x="303212" y="812415"/>
            <a:ext cx="8299450" cy="5226643"/>
          </a:xfrm>
        </p:spPr>
        <p:txBody>
          <a:bodyPr/>
          <a:lstStyle/>
          <a:p>
            <a:pPr marL="0" indent="0" eaLnBrk="1" hangingPunct="1">
              <a:buNone/>
            </a:pPr>
            <a:r>
              <a:rPr lang="en-US" sz="1400" dirty="0">
                <a:latin typeface="Arial" panose="020B0604020202020204" pitchFamily="34" charset="0"/>
                <a:cs typeface="Arial" panose="020B0604020202020204" pitchFamily="34" charset="0"/>
              </a:rPr>
              <a:t> </a:t>
            </a:r>
          </a:p>
          <a:p>
            <a:pPr marL="457200" lvl="1" indent="0" eaLnBrk="1" hangingPunct="1">
              <a:buNone/>
            </a:pPr>
            <a:r>
              <a:rPr lang="en-US" sz="1800" b="1" dirty="0">
                <a:latin typeface="Arial" panose="020B0604020202020204" pitchFamily="34" charset="0"/>
                <a:cs typeface="Arial" panose="020B0604020202020204" pitchFamily="34" charset="0"/>
              </a:rPr>
              <a:t>1. Tourism travel permits</a:t>
            </a:r>
          </a:p>
          <a:p>
            <a:pPr marL="457200" lvl="1" indent="0" eaLnBrk="1" hangingPunct="1">
              <a:buNone/>
            </a:pPr>
            <a:r>
              <a:rPr lang="en-US" sz="1800" dirty="0">
                <a:latin typeface="Arial" panose="020B0604020202020204" pitchFamily="34" charset="0"/>
                <a:cs typeface="Arial" panose="020B0604020202020204" pitchFamily="34" charset="0"/>
              </a:rPr>
              <a:t>This is a long-standing issue for an important industry, impacting established and emerging operators alike.  There has been progress recently following engagement between the Department of Transport and the industry, with the support of the Minister of Transport.</a:t>
            </a:r>
          </a:p>
          <a:p>
            <a:pPr marL="457200" lvl="1" indent="0" eaLnBrk="1" hangingPunct="1">
              <a:buNone/>
            </a:pPr>
            <a:r>
              <a:rPr lang="en-US" sz="1800" dirty="0">
                <a:latin typeface="Arial" panose="020B0604020202020204" pitchFamily="34" charset="0"/>
                <a:cs typeface="Arial" panose="020B0604020202020204" pitchFamily="34" charset="0"/>
              </a:rPr>
              <a:t>The DoT has made progress in reducing the </a:t>
            </a:r>
            <a:r>
              <a:rPr lang="en-US" sz="1800" dirty="0" err="1">
                <a:latin typeface="Arial" panose="020B0604020202020204" pitchFamily="34" charset="0"/>
                <a:cs typeface="Arial" panose="020B0604020202020204" pitchFamily="34" charset="0"/>
              </a:rPr>
              <a:t>licence</a:t>
            </a:r>
            <a:r>
              <a:rPr lang="en-US" sz="1800" dirty="0">
                <a:latin typeface="Arial" panose="020B0604020202020204" pitchFamily="34" charset="0"/>
                <a:cs typeface="Arial" panose="020B0604020202020204" pitchFamily="34" charset="0"/>
              </a:rPr>
              <a:t> backlog but the existing process remains cumbersome with additional requirements that are not contained in the regulations</a:t>
            </a:r>
            <a:r>
              <a:rPr lang="en-US" sz="1800" dirty="0" smtClean="0">
                <a:latin typeface="Arial" panose="020B0604020202020204" pitchFamily="34" charset="0"/>
                <a:cs typeface="Arial" panose="020B0604020202020204" pitchFamily="34" charset="0"/>
              </a:rPr>
              <a:t>.  The Minister of Transport remains engaged with this process.</a:t>
            </a:r>
            <a:endParaRPr lang="en-US" sz="1800" dirty="0">
              <a:latin typeface="Arial" panose="020B0604020202020204" pitchFamily="34" charset="0"/>
              <a:cs typeface="Arial" panose="020B0604020202020204" pitchFamily="34" charset="0"/>
            </a:endParaRPr>
          </a:p>
          <a:p>
            <a:pPr marL="457200" lvl="1" indent="0" eaLnBrk="1" hangingPunct="1">
              <a:buNone/>
            </a:pPr>
            <a:endParaRPr lang="en-US" sz="1800" dirty="0">
              <a:latin typeface="Arial" panose="020B0604020202020204" pitchFamily="34" charset="0"/>
              <a:cs typeface="Arial" panose="020B0604020202020204" pitchFamily="34" charset="0"/>
            </a:endParaRPr>
          </a:p>
          <a:p>
            <a:pPr marL="457200" lvl="1" indent="0" eaLnBrk="1" hangingPunct="1">
              <a:buNone/>
            </a:pPr>
            <a:r>
              <a:rPr lang="en-US" sz="1800" b="1" dirty="0">
                <a:latin typeface="Arial" panose="020B0604020202020204" pitchFamily="34" charset="0"/>
                <a:cs typeface="Arial" panose="020B0604020202020204" pitchFamily="34" charset="0"/>
              </a:rPr>
              <a:t>2. Mining and prospecting rights license system</a:t>
            </a:r>
          </a:p>
          <a:p>
            <a:pPr marL="457200" lvl="1" indent="0" eaLnBrk="1" hangingPunct="1">
              <a:buNone/>
            </a:pPr>
            <a:r>
              <a:rPr lang="en-US" sz="1800" dirty="0">
                <a:latin typeface="Arial" panose="020B0604020202020204" pitchFamily="34" charset="0"/>
                <a:cs typeface="Arial" panose="020B0604020202020204" pitchFamily="34" charset="0"/>
              </a:rPr>
              <a:t>The growth of the mining industry in SA has been hindered by a modern system to administer mining and prospecting licenses and the procurement process for same is delayed due in part to differences between SITA and DMRE.  A meeting will be held with the DMRE in the first instance to discuss how the RTR process may be of assistance.</a:t>
            </a:r>
          </a:p>
          <a:p>
            <a:pPr marL="457200" lvl="1" indent="0" eaLnBrk="1" hangingPunct="1">
              <a:buNone/>
            </a:pPr>
            <a:endParaRPr lang="en-US" sz="1400" dirty="0">
              <a:latin typeface="Arial" panose="020B0604020202020204" pitchFamily="34" charset="0"/>
              <a:cs typeface="Arial" panose="020B0604020202020204" pitchFamily="34" charset="0"/>
            </a:endParaRPr>
          </a:p>
        </p:txBody>
      </p:sp>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a:latin typeface="Arial" pitchFamily="34" charset="0"/>
                <a:cs typeface="Arial" pitchFamily="34" charset="0"/>
              </a:rPr>
              <a:t>Initial </a:t>
            </a:r>
            <a:r>
              <a:rPr lang="en-US" sz="2400" b="1" dirty="0" err="1" smtClean="0">
                <a:latin typeface="Arial" pitchFamily="34" charset="0"/>
                <a:cs typeface="Arial" pitchFamily="34" charset="0"/>
              </a:rPr>
              <a:t>Prioritised</a:t>
            </a:r>
            <a:r>
              <a:rPr lang="en-US" sz="2400" b="1" dirty="0" smtClean="0">
                <a:latin typeface="Arial" pitchFamily="34" charset="0"/>
                <a:cs typeface="Arial" pitchFamily="34" charset="0"/>
              </a:rPr>
              <a:t> Interventions</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4</a:t>
            </a:fld>
            <a:endParaRPr lang="en-US" dirty="0"/>
          </a:p>
        </p:txBody>
      </p:sp>
    </p:spTree>
    <p:extLst>
      <p:ext uri="{BB962C8B-B14F-4D97-AF65-F5344CB8AC3E}">
        <p14:creationId xmlns:p14="http://schemas.microsoft.com/office/powerpoint/2010/main" xmlns="" val="144068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3"/>
          <p:cNvSpPr>
            <a:spLocks noGrp="1"/>
          </p:cNvSpPr>
          <p:nvPr>
            <p:ph idx="1"/>
          </p:nvPr>
        </p:nvSpPr>
        <p:spPr>
          <a:xfrm>
            <a:off x="303212" y="812415"/>
            <a:ext cx="8299450" cy="5909060"/>
          </a:xfrm>
        </p:spPr>
        <p:txBody>
          <a:bodyPr/>
          <a:lstStyle/>
          <a:p>
            <a:pPr marL="0" indent="0" eaLnBrk="1" hangingPunct="1">
              <a:buNone/>
            </a:pPr>
            <a:r>
              <a:rPr lang="en-US" sz="1400"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3</a:t>
            </a:r>
            <a:r>
              <a:rPr lang="en-US" sz="1800" b="1" dirty="0">
                <a:latin typeface="Arial" panose="020B0604020202020204" pitchFamily="34" charset="0"/>
                <a:cs typeface="Arial" panose="020B0604020202020204" pitchFamily="34" charset="0"/>
              </a:rPr>
              <a:t>. Work permit and visa administration</a:t>
            </a:r>
            <a:r>
              <a:rPr lang="en-US" sz="1800" dirty="0">
                <a:latin typeface="Arial" panose="020B0604020202020204" pitchFamily="34" charset="0"/>
                <a:cs typeface="Arial" panose="020B0604020202020204" pitchFamily="34" charset="0"/>
              </a:rPr>
              <a:t>.</a:t>
            </a:r>
          </a:p>
          <a:p>
            <a:pPr marL="358775" indent="-358775" eaLnBrk="1" hangingPunct="1">
              <a:buNone/>
            </a:pPr>
            <a:r>
              <a:rPr lang="en-US" sz="1800" dirty="0">
                <a:latin typeface="Arial" panose="020B0604020202020204" pitchFamily="34" charset="0"/>
                <a:cs typeface="Arial" panose="020B0604020202020204" pitchFamily="34" charset="0"/>
              </a:rPr>
              <a:t>	The inability to quickly process work permits negatively impacts on international firms’ ability to operate in SA and in attracting critical skills.  A report into this issue has been prepared by Operation </a:t>
            </a:r>
            <a:r>
              <a:rPr lang="en-US" sz="1800" dirty="0" err="1">
                <a:latin typeface="Arial" panose="020B0604020202020204" pitchFamily="34" charset="0"/>
                <a:cs typeface="Arial" panose="020B0604020202020204" pitchFamily="34" charset="0"/>
              </a:rPr>
              <a:t>Vulindlela</a:t>
            </a:r>
            <a:r>
              <a:rPr lang="en-US" sz="1800" dirty="0">
                <a:latin typeface="Arial" panose="020B0604020202020204" pitchFamily="34" charset="0"/>
                <a:cs typeface="Arial" panose="020B0604020202020204" pitchFamily="34" charset="0"/>
              </a:rPr>
              <a:t>, under the leadership of former Department of Home Affairs Director-General, Mr Mavuso </a:t>
            </a:r>
            <a:r>
              <a:rPr lang="en-US" sz="1800" dirty="0" err="1">
                <a:latin typeface="Arial" panose="020B0604020202020204" pitchFamily="34" charset="0"/>
                <a:cs typeface="Arial" panose="020B0604020202020204" pitchFamily="34" charset="0"/>
              </a:rPr>
              <a:t>Msimang</a:t>
            </a:r>
            <a:r>
              <a:rPr lang="en-US" sz="1800" dirty="0">
                <a:latin typeface="Arial" panose="020B0604020202020204" pitchFamily="34" charset="0"/>
                <a:cs typeface="Arial" panose="020B0604020202020204" pitchFamily="34" charset="0"/>
              </a:rPr>
              <a:t>. The report has been shared with Minister </a:t>
            </a:r>
            <a:r>
              <a:rPr lang="en-US" sz="1800" dirty="0" err="1">
                <a:latin typeface="Arial" panose="020B0604020202020204" pitchFamily="34" charset="0"/>
                <a:cs typeface="Arial" panose="020B0604020202020204" pitchFamily="34" charset="0"/>
              </a:rPr>
              <a:t>Motsoaledi</a:t>
            </a:r>
            <a:r>
              <a:rPr lang="en-US" sz="1800" dirty="0">
                <a:latin typeface="Arial" panose="020B0604020202020204" pitchFamily="34" charset="0"/>
                <a:cs typeface="Arial" panose="020B0604020202020204" pitchFamily="34" charset="0"/>
              </a:rPr>
              <a:t> and a detailed briefing has been scheduled to plan for a way forward. The implementation of the recommendations will be supported by the RTR programme, and this will be based on engagements with the DHA regarding the programme of work</a:t>
            </a:r>
            <a:r>
              <a:rPr lang="en-US" sz="1800" dirty="0" smtClean="0">
                <a:latin typeface="Arial" panose="020B0604020202020204" pitchFamily="34" charset="0"/>
                <a:cs typeface="Arial" panose="020B0604020202020204" pitchFamily="34" charset="0"/>
              </a:rPr>
              <a:t>.</a:t>
            </a:r>
          </a:p>
          <a:p>
            <a:pPr marL="358775" indent="-358775" eaLnBrk="1" hangingPunct="1">
              <a:buNone/>
            </a:pPr>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Other areas of interest that have recently arisen include informal trading permits and </a:t>
            </a:r>
            <a:r>
              <a:rPr lang="en-US" sz="1800" dirty="0" err="1">
                <a:latin typeface="Arial" panose="020B0604020202020204" pitchFamily="34" charset="0"/>
                <a:cs typeface="Arial" panose="020B0604020202020204" pitchFamily="34" charset="0"/>
              </a:rPr>
              <a:t>licences</a:t>
            </a:r>
            <a:r>
              <a:rPr lang="en-US" sz="1800" dirty="0">
                <a:latin typeface="Arial" panose="020B0604020202020204" pitchFamily="34" charset="0"/>
                <a:cs typeface="Arial" panose="020B0604020202020204" pitchFamily="34" charset="0"/>
              </a:rPr>
              <a:t> and early childhood development regulations.  These are currently under consideration.</a:t>
            </a:r>
          </a:p>
          <a:p>
            <a:pPr marL="0" indent="0" eaLnBrk="1" hangingPunct="1">
              <a:buNone/>
            </a:pPr>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Letters are being prepared to the Premiers of each province to engage and encourage the establishment of red-tape-reduction units in each province.   This is a process towards the creation of dedicated capacity in each province that will form part of the overall architecture to tackle red-tape more systemically in the country. </a:t>
            </a:r>
          </a:p>
          <a:p>
            <a:pPr eaLnBrk="1" hangingPunct="1"/>
            <a:endParaRPr lang="en-US" sz="1400" dirty="0">
              <a:latin typeface="Arial" panose="020B0604020202020204" pitchFamily="34" charset="0"/>
              <a:cs typeface="Arial" panose="020B0604020202020204" pitchFamily="34" charset="0"/>
            </a:endParaRPr>
          </a:p>
          <a:p>
            <a:pPr marL="358775" indent="-358775" eaLnBrk="1" hangingPunct="1">
              <a:buNone/>
            </a:pPr>
            <a:endParaRPr lang="en-US" sz="1400" dirty="0">
              <a:latin typeface="Arial" panose="020B0604020202020204" pitchFamily="34" charset="0"/>
              <a:cs typeface="Arial" panose="020B0604020202020204" pitchFamily="34" charset="0"/>
            </a:endParaRPr>
          </a:p>
          <a:p>
            <a:pPr marL="358775" indent="-358775" eaLnBrk="1" hangingPunct="1">
              <a:buNone/>
            </a:pPr>
            <a:endParaRPr lang="en-US" sz="1400" dirty="0"/>
          </a:p>
          <a:p>
            <a:pPr marL="0" indent="0" eaLnBrk="1" hangingPunct="1">
              <a:buNone/>
            </a:pPr>
            <a:endParaRPr lang="en-US" sz="1400" dirty="0"/>
          </a:p>
        </p:txBody>
      </p:sp>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a:latin typeface="Arial" pitchFamily="34" charset="0"/>
                <a:cs typeface="Arial" pitchFamily="34" charset="0"/>
              </a:rPr>
              <a:t>Initial </a:t>
            </a:r>
            <a:r>
              <a:rPr lang="en-US" sz="2400" b="1" dirty="0" smtClean="0">
                <a:latin typeface="Arial" pitchFamily="34" charset="0"/>
                <a:cs typeface="Arial" pitchFamily="34" charset="0"/>
              </a:rPr>
              <a:t>Priorities </a:t>
            </a:r>
            <a:r>
              <a:rPr lang="en-US" sz="2400" b="1" dirty="0">
                <a:latin typeface="Arial" pitchFamily="34" charset="0"/>
                <a:cs typeface="Arial" pitchFamily="34" charset="0"/>
              </a:rPr>
              <a:t>(2) </a:t>
            </a: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5</a:t>
            </a:fld>
            <a:endParaRPr lang="en-US" dirty="0"/>
          </a:p>
        </p:txBody>
      </p:sp>
    </p:spTree>
    <p:extLst>
      <p:ext uri="{BB962C8B-B14F-4D97-AF65-F5344CB8AC3E}">
        <p14:creationId xmlns:p14="http://schemas.microsoft.com/office/powerpoint/2010/main" xmlns="" val="271252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3"/>
          <p:cNvSpPr>
            <a:spLocks noGrp="1"/>
          </p:cNvSpPr>
          <p:nvPr>
            <p:ph idx="1"/>
          </p:nvPr>
        </p:nvSpPr>
        <p:spPr>
          <a:xfrm>
            <a:off x="303212" y="812415"/>
            <a:ext cx="8299450" cy="5909060"/>
          </a:xfrm>
        </p:spPr>
        <p:txBody>
          <a:bodyPr/>
          <a:lstStyle/>
          <a:p>
            <a:pPr marL="0" indent="0" eaLnBrk="1" hangingPunct="1">
              <a:buNone/>
            </a:pPr>
            <a:r>
              <a:rPr lang="en-US" sz="1400" dirty="0">
                <a:latin typeface="Arial" panose="020B0604020202020204" pitchFamily="34" charset="0"/>
                <a:cs typeface="Arial" panose="020B0604020202020204" pitchFamily="34" charset="0"/>
              </a:rPr>
              <a:t> </a:t>
            </a:r>
          </a:p>
          <a:p>
            <a:pPr eaLnBrk="1" hangingPunct="1"/>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Other areas of interest that have recently arisen include informal trading permits and </a:t>
            </a:r>
            <a:r>
              <a:rPr lang="en-US" sz="1800" dirty="0" err="1">
                <a:latin typeface="Arial" panose="020B0604020202020204" pitchFamily="34" charset="0"/>
                <a:cs typeface="Arial" panose="020B0604020202020204" pitchFamily="34" charset="0"/>
              </a:rPr>
              <a:t>licences</a:t>
            </a:r>
            <a:r>
              <a:rPr lang="en-US" sz="1800" dirty="0">
                <a:latin typeface="Arial" panose="020B0604020202020204" pitchFamily="34" charset="0"/>
                <a:cs typeface="Arial" panose="020B0604020202020204" pitchFamily="34" charset="0"/>
              </a:rPr>
              <a:t> and early childhood development regulations.  These are currently under consideration</a:t>
            </a:r>
            <a:r>
              <a:rPr lang="en-US" sz="1800" dirty="0" smtClean="0">
                <a:latin typeface="Arial" panose="020B0604020202020204" pitchFamily="34" charset="0"/>
                <a:cs typeface="Arial" panose="020B0604020202020204" pitchFamily="34" charset="0"/>
              </a:rPr>
              <a:t>.</a:t>
            </a:r>
          </a:p>
          <a:p>
            <a:pPr eaLnBrk="1" hangingPunct="1"/>
            <a:endParaRPr lang="en-US" sz="1800" dirty="0">
              <a:latin typeface="Arial" panose="020B0604020202020204" pitchFamily="34" charset="0"/>
              <a:cs typeface="Arial" panose="020B0604020202020204" pitchFamily="34" charset="0"/>
            </a:endParaRPr>
          </a:p>
          <a:p>
            <a:pPr eaLnBrk="1" hangingPunct="1"/>
            <a:r>
              <a:rPr lang="en-US" sz="1800" dirty="0">
                <a:latin typeface="Arial" panose="020B0604020202020204" pitchFamily="34" charset="0"/>
                <a:cs typeface="Arial" panose="020B0604020202020204" pitchFamily="34" charset="0"/>
              </a:rPr>
              <a:t>Letters are being prepared to the Premiers of each province to engage and encourage the establishment of red-tape-reduction units in each province.   This is a process towards the creation of dedicated capacity in each province that will form part of the overall architecture to tackle red-tape more systemically in the country. </a:t>
            </a:r>
            <a:endParaRPr lang="en-US" sz="1800" dirty="0" smtClean="0">
              <a:latin typeface="Arial" panose="020B0604020202020204" pitchFamily="34" charset="0"/>
              <a:cs typeface="Arial" panose="020B0604020202020204" pitchFamily="34" charset="0"/>
            </a:endParaRPr>
          </a:p>
          <a:p>
            <a:pPr eaLnBrk="1" hangingPunct="1"/>
            <a:endParaRPr lang="en-US" sz="1800" dirty="0" smtClean="0">
              <a:latin typeface="Arial" panose="020B0604020202020204" pitchFamily="34" charset="0"/>
              <a:cs typeface="Arial" panose="020B0604020202020204" pitchFamily="34" charset="0"/>
            </a:endParaRPr>
          </a:p>
          <a:p>
            <a:pPr eaLnBrk="1" hangingPunct="1"/>
            <a:r>
              <a:rPr lang="en-US" sz="1800" dirty="0" smtClean="0">
                <a:latin typeface="Arial" panose="020B0604020202020204" pitchFamily="34" charset="0"/>
                <a:cs typeface="Arial" panose="020B0604020202020204" pitchFamily="34" charset="0"/>
              </a:rPr>
              <a:t>Addressing the selected impediments is dependent on the co-operation of the relevant administrative authorities, including at national, provincial and local government level.</a:t>
            </a:r>
            <a:endParaRPr lang="en-US" sz="1800" dirty="0">
              <a:latin typeface="Arial" panose="020B0604020202020204" pitchFamily="34" charset="0"/>
              <a:cs typeface="Arial" panose="020B0604020202020204" pitchFamily="34" charset="0"/>
            </a:endParaRPr>
          </a:p>
          <a:p>
            <a:pPr eaLnBrk="1" hangingPunct="1"/>
            <a:endParaRPr lang="en-US" sz="1400" dirty="0">
              <a:latin typeface="Arial" panose="020B0604020202020204" pitchFamily="34" charset="0"/>
              <a:cs typeface="Arial" panose="020B0604020202020204" pitchFamily="34" charset="0"/>
            </a:endParaRPr>
          </a:p>
          <a:p>
            <a:pPr marL="358775" indent="-358775" eaLnBrk="1" hangingPunct="1">
              <a:buNone/>
            </a:pPr>
            <a:endParaRPr lang="en-US" sz="1400" dirty="0">
              <a:latin typeface="Arial" panose="020B0604020202020204" pitchFamily="34" charset="0"/>
              <a:cs typeface="Arial" panose="020B0604020202020204" pitchFamily="34" charset="0"/>
            </a:endParaRPr>
          </a:p>
          <a:p>
            <a:pPr marL="358775" indent="-358775" eaLnBrk="1" hangingPunct="1">
              <a:buNone/>
            </a:pPr>
            <a:endParaRPr lang="en-US" sz="1400" dirty="0"/>
          </a:p>
          <a:p>
            <a:pPr marL="0" indent="0" eaLnBrk="1" hangingPunct="1">
              <a:buNone/>
            </a:pPr>
            <a:endParaRPr lang="en-US" sz="1400" dirty="0"/>
          </a:p>
        </p:txBody>
      </p:sp>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a:latin typeface="Arial" pitchFamily="34" charset="0"/>
                <a:cs typeface="Arial" pitchFamily="34" charset="0"/>
              </a:rPr>
              <a:t>Other interventions </a:t>
            </a: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6</a:t>
            </a:fld>
            <a:endParaRPr lang="en-US" dirty="0"/>
          </a:p>
        </p:txBody>
      </p:sp>
    </p:spTree>
    <p:extLst>
      <p:ext uri="{BB962C8B-B14F-4D97-AF65-F5344CB8AC3E}">
        <p14:creationId xmlns:p14="http://schemas.microsoft.com/office/powerpoint/2010/main" xmlns="" val="325348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Content Placeholder 3"/>
          <p:cNvSpPr>
            <a:spLocks noGrp="1"/>
          </p:cNvSpPr>
          <p:nvPr>
            <p:ph idx="1"/>
          </p:nvPr>
        </p:nvSpPr>
        <p:spPr>
          <a:xfrm>
            <a:off x="303212" y="812415"/>
            <a:ext cx="8299450" cy="5226643"/>
          </a:xfrm>
        </p:spPr>
        <p:txBody>
          <a:bodyPr/>
          <a:lstStyle/>
          <a:p>
            <a:pPr marL="0" indent="0" eaLnBrk="1" hangingPunct="1">
              <a:buNone/>
            </a:pPr>
            <a:endParaRPr lang="en-US" sz="14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Meetings have been held with BUSA </a:t>
            </a:r>
            <a:r>
              <a:rPr lang="en-US" sz="2000" dirty="0" smtClean="0">
                <a:latin typeface="Arial" panose="020B0604020202020204" pitchFamily="34" charset="0"/>
                <a:cs typeface="Arial" panose="020B0604020202020204" pitchFamily="34" charset="0"/>
              </a:rPr>
              <a:t>regarding </a:t>
            </a:r>
            <a:r>
              <a:rPr lang="en-US" sz="2000" dirty="0">
                <a:latin typeface="Arial" panose="020B0604020202020204" pitchFamily="34" charset="0"/>
                <a:cs typeface="Arial" panose="020B0604020202020204" pitchFamily="34" charset="0"/>
              </a:rPr>
              <a:t>focus areas and priorities.  It has been explained that the RTR programme is focused on economic blockages generally, including those affecting SMMEs and larger business</a:t>
            </a:r>
            <a:r>
              <a:rPr lang="en-US" sz="2000" dirty="0" smtClean="0">
                <a:latin typeface="Arial" panose="020B0604020202020204" pitchFamily="34" charset="0"/>
                <a:cs typeface="Arial" panose="020B0604020202020204" pitchFamily="34" charset="0"/>
              </a:rPr>
              <a:t>.</a:t>
            </a:r>
          </a:p>
          <a:p>
            <a:pPr marL="0" indent="0" eaLnBrk="1" hangingPunct="1">
              <a:buNone/>
            </a:pPr>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A second consultative reference group meeting is scheduled for </a:t>
            </a:r>
            <a:r>
              <a:rPr lang="en-US" sz="2000" dirty="0" smtClean="0">
                <a:latin typeface="Arial" panose="020B0604020202020204" pitchFamily="34" charset="0"/>
                <a:cs typeface="Arial" panose="020B0604020202020204" pitchFamily="34" charset="0"/>
              </a:rPr>
              <a:t>17 November</a:t>
            </a:r>
            <a:r>
              <a:rPr lang="en-US" sz="2000" dirty="0">
                <a:latin typeface="Arial" panose="020B0604020202020204" pitchFamily="34" charset="0"/>
                <a:cs typeface="Arial" panose="020B0604020202020204" pitchFamily="34" charset="0"/>
              </a:rPr>
              <a:t>, including representatives from DTIC, DSBD, and business (including the Small Business Institute, BUSA and the </a:t>
            </a:r>
            <a:r>
              <a:rPr lang="en-US" sz="2000" dirty="0" smtClean="0">
                <a:latin typeface="Arial" panose="020B0604020202020204" pitchFamily="34" charset="0"/>
                <a:cs typeface="Arial" panose="020B0604020202020204" pitchFamily="34" charset="0"/>
              </a:rPr>
              <a:t>Black Business Council).</a:t>
            </a:r>
            <a:endParaRPr lang="en-US" sz="2000" dirty="0">
              <a:latin typeface="Arial" panose="020B0604020202020204" pitchFamily="34" charset="0"/>
              <a:cs typeface="Arial" panose="020B0604020202020204" pitchFamily="34" charset="0"/>
            </a:endParaRPr>
          </a:p>
          <a:p>
            <a:pPr eaLnBrk="1" hangingPunct="1"/>
            <a:endParaRPr lang="en-US" sz="1400" dirty="0">
              <a:latin typeface="Arial" panose="020B0604020202020204" pitchFamily="34" charset="0"/>
              <a:cs typeface="Arial" panose="020B0604020202020204" pitchFamily="34" charset="0"/>
            </a:endParaRPr>
          </a:p>
          <a:p>
            <a:pPr marL="0" indent="0" eaLnBrk="1" hangingPunct="1">
              <a:buNone/>
            </a:pPr>
            <a:endParaRPr lang="en-US" sz="1400" dirty="0"/>
          </a:p>
        </p:txBody>
      </p:sp>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a:latin typeface="Arial" pitchFamily="34" charset="0"/>
                <a:cs typeface="Arial" pitchFamily="34" charset="0"/>
              </a:rPr>
              <a:t>Stakeholder Engagement</a:t>
            </a: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7</a:t>
            </a:fld>
            <a:endParaRPr lang="en-US" dirty="0"/>
          </a:p>
        </p:txBody>
      </p:sp>
    </p:spTree>
    <p:extLst>
      <p:ext uri="{BB962C8B-B14F-4D97-AF65-F5344CB8AC3E}">
        <p14:creationId xmlns:p14="http://schemas.microsoft.com/office/powerpoint/2010/main" xmlns="" val="366306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a:xfrm>
            <a:off x="135267" y="314735"/>
            <a:ext cx="8738858" cy="488950"/>
          </a:xfrm>
        </p:spPr>
        <p:txBody>
          <a:bodyPr lIns="0" rIns="0" anchor="t"/>
          <a:lstStyle/>
          <a:p>
            <a:pPr eaLnBrk="1" hangingPunct="1"/>
            <a:r>
              <a:rPr lang="en-US" sz="2400" b="1" dirty="0">
                <a:latin typeface="Arial" pitchFamily="34" charset="0"/>
                <a:cs typeface="Arial" pitchFamily="34" charset="0"/>
              </a:rPr>
              <a:t>Appendix 1: Working Group </a:t>
            </a:r>
            <a:r>
              <a:rPr lang="en-US" sz="2400" b="1" dirty="0" err="1">
                <a:latin typeface="Arial" pitchFamily="34" charset="0"/>
                <a:cs typeface="Arial" pitchFamily="34" charset="0"/>
              </a:rPr>
              <a:t>Organisation</a:t>
            </a:r>
            <a:endParaRPr lang="en-US" sz="24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pPr>
              <a:defRPr/>
            </a:pPr>
            <a:fld id="{DCFBD904-453D-40AE-A3B4-4FC822A026E1}" type="slidenum">
              <a:rPr lang="en-US" smtClean="0"/>
              <a:pPr>
                <a:defRPr/>
              </a:pPr>
              <a:t>8</a:t>
            </a:fld>
            <a:endParaRPr lang="en-US" dirty="0"/>
          </a:p>
        </p:txBody>
      </p:sp>
      <p:pic>
        <p:nvPicPr>
          <p:cNvPr id="3" name="Picture 2">
            <a:extLst>
              <a:ext uri="{FF2B5EF4-FFF2-40B4-BE49-F238E27FC236}">
                <a16:creationId xmlns:a16="http://schemas.microsoft.com/office/drawing/2014/main" xmlns="" id="{F122D5B5-E375-0AE7-EDAE-52F66A7F6C90}"/>
              </a:ext>
            </a:extLst>
          </p:cNvPr>
          <p:cNvPicPr>
            <a:picLocks noChangeAspect="1"/>
          </p:cNvPicPr>
          <p:nvPr/>
        </p:nvPicPr>
        <p:blipFill>
          <a:blip r:embed="rId2"/>
          <a:stretch>
            <a:fillRect/>
          </a:stretch>
        </p:blipFill>
        <p:spPr>
          <a:xfrm>
            <a:off x="139118" y="1541721"/>
            <a:ext cx="8865763" cy="3944679"/>
          </a:xfrm>
          <a:prstGeom prst="rect">
            <a:avLst/>
          </a:prstGeom>
        </p:spPr>
      </p:pic>
    </p:spTree>
    <p:extLst>
      <p:ext uri="{BB962C8B-B14F-4D97-AF65-F5344CB8AC3E}">
        <p14:creationId xmlns:p14="http://schemas.microsoft.com/office/powerpoint/2010/main" xmlns="" val="526554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19629</TotalTime>
  <Words>819</Words>
  <Application>Microsoft Office PowerPoint</Application>
  <PresentationFormat>On-screen Show (4:3)</PresentationFormat>
  <Paragraphs>92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PRESENTATION ON RED TAPE REDUCTION November 2022  </vt:lpstr>
      <vt:lpstr>Origin and purpose </vt:lpstr>
      <vt:lpstr>Organisational Structure</vt:lpstr>
      <vt:lpstr>Activity Report </vt:lpstr>
      <vt:lpstr>Initial Prioritised Interventions</vt:lpstr>
      <vt:lpstr>Initial Priorities (2) </vt:lpstr>
      <vt:lpstr>Other interventions </vt:lpstr>
      <vt:lpstr>Stakeholder Engagement</vt:lpstr>
      <vt:lpstr>Appendix 1: Working Group Organisation</vt:lpstr>
      <vt:lpstr>Appendix 2: Top 13 RTR priorities (subject to change)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ARIAL BOLD</dc:title>
  <dc:creator>Mikateko Mubva</dc:creator>
  <cp:lastModifiedBy>USER</cp:lastModifiedBy>
  <cp:revision>651</cp:revision>
  <cp:lastPrinted>2018-10-08T08:08:43Z</cp:lastPrinted>
  <dcterms:created xsi:type="dcterms:W3CDTF">2013-04-30T09:12:06Z</dcterms:created>
  <dcterms:modified xsi:type="dcterms:W3CDTF">2022-11-17T06:35:54Z</dcterms:modified>
</cp:coreProperties>
</file>