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900" r:id="rId2"/>
    <p:sldMasterId id="2147483912" r:id="rId3"/>
  </p:sldMasterIdLst>
  <p:notesMasterIdLst>
    <p:notesMasterId r:id="rId16"/>
  </p:notesMasterIdLst>
  <p:handoutMasterIdLst>
    <p:handoutMasterId r:id="rId17"/>
  </p:handoutMasterIdLst>
  <p:sldIdLst>
    <p:sldId id="284" r:id="rId4"/>
    <p:sldId id="589" r:id="rId5"/>
    <p:sldId id="600" r:id="rId6"/>
    <p:sldId id="597" r:id="rId7"/>
    <p:sldId id="615" r:id="rId8"/>
    <p:sldId id="618" r:id="rId9"/>
    <p:sldId id="619" r:id="rId10"/>
    <p:sldId id="620" r:id="rId11"/>
    <p:sldId id="617" r:id="rId12"/>
    <p:sldId id="621" r:id="rId13"/>
    <p:sldId id="622" r:id="rId14"/>
    <p:sldId id="614" r:id="rId15"/>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charset="0"/>
        <a:ea typeface="MS PGothic" pitchFamily="34" charset="-128"/>
        <a:cs typeface="+mn-cs"/>
      </a:defRPr>
    </a:lvl1pPr>
    <a:lvl2pPr marL="457200" algn="l" rtl="0" fontAlgn="base">
      <a:spcBef>
        <a:spcPct val="0"/>
      </a:spcBef>
      <a:spcAft>
        <a:spcPct val="0"/>
      </a:spcAft>
      <a:defRPr sz="2400" kern="1200">
        <a:solidFill>
          <a:schemeClr val="tx1"/>
        </a:solidFill>
        <a:latin typeface="Times" charset="0"/>
        <a:ea typeface="MS PGothic" pitchFamily="34" charset="-128"/>
        <a:cs typeface="+mn-cs"/>
      </a:defRPr>
    </a:lvl2pPr>
    <a:lvl3pPr marL="914400" algn="l" rtl="0" fontAlgn="base">
      <a:spcBef>
        <a:spcPct val="0"/>
      </a:spcBef>
      <a:spcAft>
        <a:spcPct val="0"/>
      </a:spcAft>
      <a:defRPr sz="2400" kern="1200">
        <a:solidFill>
          <a:schemeClr val="tx1"/>
        </a:solidFill>
        <a:latin typeface="Times"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742" userDrawn="1">
          <p15:clr>
            <a:srgbClr val="A4A3A4"/>
          </p15:clr>
        </p15:guide>
        <p15:guide id="2" pos="2278" userDrawn="1">
          <p15:clr>
            <a:srgbClr val="A4A3A4"/>
          </p15:clr>
        </p15:guide>
        <p15:guide id="3" orient="horz" pos="2928" userDrawn="1">
          <p15:clr>
            <a:srgbClr val="A4A3A4"/>
          </p15:clr>
        </p15:guide>
        <p15:guide id="4"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FF"/>
    <a:srgbClr val="CC0000"/>
    <a:srgbClr val="FF0066"/>
    <a:srgbClr val="CC3300"/>
    <a:srgbClr val="66FF33"/>
    <a:srgbClr val="C0C0C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485" autoAdjust="0"/>
  </p:normalViewPr>
  <p:slideViewPr>
    <p:cSldViewPr>
      <p:cViewPr varScale="1">
        <p:scale>
          <a:sx n="69" d="100"/>
          <a:sy n="69" d="100"/>
        </p:scale>
        <p:origin x="-1302" y="-96"/>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1" d="100"/>
          <a:sy n="121" d="100"/>
        </p:scale>
        <p:origin x="-3152" y="-112"/>
      </p:cViewPr>
      <p:guideLst>
        <p:guide orient="horz" pos="2742"/>
        <p:guide orient="horz" pos="2928"/>
        <p:guide pos="2278"/>
        <p:guide pos="2209"/>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8" y="1"/>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39" name="Rectangle 3"/>
          <p:cNvSpPr>
            <a:spLocks noGrp="1" noChangeArrowheads="1"/>
          </p:cNvSpPr>
          <p:nvPr>
            <p:ph type="dt" sz="quarter" idx="1"/>
          </p:nvPr>
        </p:nvSpPr>
        <p:spPr bwMode="auto">
          <a:xfrm>
            <a:off x="3971932" y="1"/>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14340" name="Rectangle 4"/>
          <p:cNvSpPr>
            <a:spLocks noGrp="1" noChangeArrowheads="1"/>
          </p:cNvSpPr>
          <p:nvPr>
            <p:ph type="ftr" sz="quarter" idx="2"/>
          </p:nvPr>
        </p:nvSpPr>
        <p:spPr bwMode="auto">
          <a:xfrm>
            <a:off x="8" y="8831271"/>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4341" name="Rectangle 5"/>
          <p:cNvSpPr>
            <a:spLocks noGrp="1" noChangeArrowheads="1"/>
          </p:cNvSpPr>
          <p:nvPr>
            <p:ph type="sldNum" sz="quarter" idx="3"/>
          </p:nvPr>
        </p:nvSpPr>
        <p:spPr bwMode="auto">
          <a:xfrm>
            <a:off x="3971932" y="8831271"/>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06CD2213-D635-4289-A010-2C385DCB444B}" type="slidenum">
              <a:rPr lang="en-US"/>
              <a:pPr>
                <a:defRPr/>
              </a:pPr>
              <a:t>‹#›</a:t>
            </a:fld>
            <a:endParaRPr lang="en-US" dirty="0"/>
          </a:p>
        </p:txBody>
      </p:sp>
    </p:spTree>
    <p:extLst>
      <p:ext uri="{BB962C8B-B14F-4D97-AF65-F5344CB8AC3E}">
        <p14:creationId xmlns:p14="http://schemas.microsoft.com/office/powerpoint/2010/main" xmlns="" val="14068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8" y="1"/>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67" name="Rectangle 3"/>
          <p:cNvSpPr>
            <a:spLocks noGrp="1" noChangeArrowheads="1"/>
          </p:cNvSpPr>
          <p:nvPr>
            <p:ph type="dt" idx="1"/>
          </p:nvPr>
        </p:nvSpPr>
        <p:spPr bwMode="auto">
          <a:xfrm>
            <a:off x="3971932" y="1"/>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ea typeface="+mn-ea"/>
                <a:cs typeface="+mn-cs"/>
              </a:defRPr>
            </a:lvl1pPr>
          </a:lstStyle>
          <a:p>
            <a:pPr>
              <a:defRPr/>
            </a:pPr>
            <a:endParaRPr lang="en-US" dirty="0"/>
          </a:p>
        </p:txBody>
      </p:sp>
      <p:sp>
        <p:nvSpPr>
          <p:cNvPr id="378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5039" y="4416434"/>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8" y="8831271"/>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ea typeface="+mn-ea"/>
                <a:cs typeface="+mn-cs"/>
              </a:defRPr>
            </a:lvl1pPr>
          </a:lstStyle>
          <a:p>
            <a:pPr>
              <a:defRPr/>
            </a:pPr>
            <a:endParaRPr lang="en-US" dirty="0"/>
          </a:p>
        </p:txBody>
      </p:sp>
      <p:sp>
        <p:nvSpPr>
          <p:cNvPr id="11271" name="Rectangle 7"/>
          <p:cNvSpPr>
            <a:spLocks noGrp="1" noChangeArrowheads="1"/>
          </p:cNvSpPr>
          <p:nvPr>
            <p:ph type="sldNum" sz="quarter" idx="5"/>
          </p:nvPr>
        </p:nvSpPr>
        <p:spPr bwMode="auto">
          <a:xfrm>
            <a:off x="3971932" y="8831271"/>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smtClean="0"/>
            </a:lvl1pPr>
          </a:lstStyle>
          <a:p>
            <a:pPr>
              <a:defRPr/>
            </a:pPr>
            <a:fld id="{74DBADD2-E077-4E72-A543-AA479F939231}" type="slidenum">
              <a:rPr lang="en-US"/>
              <a:pPr>
                <a:defRPr/>
              </a:pPr>
              <a:t>‹#›</a:t>
            </a:fld>
            <a:endParaRPr lang="en-US" dirty="0"/>
          </a:p>
        </p:txBody>
      </p:sp>
    </p:spTree>
    <p:extLst>
      <p:ext uri="{BB962C8B-B14F-4D97-AF65-F5344CB8AC3E}">
        <p14:creationId xmlns:p14="http://schemas.microsoft.com/office/powerpoint/2010/main" xmlns="" val="36108634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74DBADD2-E077-4E72-A543-AA479F939231}" type="slidenum">
              <a:rPr lang="en-US" smtClean="0"/>
              <a:pPr>
                <a:defRPr/>
              </a:pPr>
              <a:t>2</a:t>
            </a:fld>
            <a:endParaRPr lang="en-US" dirty="0"/>
          </a:p>
        </p:txBody>
      </p:sp>
    </p:spTree>
    <p:extLst>
      <p:ext uri="{BB962C8B-B14F-4D97-AF65-F5344CB8AC3E}">
        <p14:creationId xmlns:p14="http://schemas.microsoft.com/office/powerpoint/2010/main" xmlns="" val="260002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74DBADD2-E077-4E72-A543-AA479F939231}" type="slidenum">
              <a:rPr lang="en-US" smtClean="0"/>
              <a:pPr>
                <a:defRPr/>
              </a:pPr>
              <a:t>5</a:t>
            </a:fld>
            <a:endParaRPr lang="en-US" dirty="0"/>
          </a:p>
        </p:txBody>
      </p:sp>
    </p:spTree>
    <p:extLst>
      <p:ext uri="{BB962C8B-B14F-4D97-AF65-F5344CB8AC3E}">
        <p14:creationId xmlns:p14="http://schemas.microsoft.com/office/powerpoint/2010/main" xmlns="" val="18725494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xmlns="" val="159574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136213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5804602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461360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478788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860920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64412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af-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19385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pPr>
                <a:defRPr/>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2417116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0613163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342715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userDrawn="1"/>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6" name="Picture 7" descr="dirclogo"/>
          <p:cNvPicPr>
            <a:picLocks noChangeAspect="1" noChangeArrowheads="1"/>
          </p:cNvPicPr>
          <p:nvPr userDrawn="1"/>
        </p:nvPicPr>
        <p:blipFill>
          <a:blip r:embed="rId3" cstate="print"/>
          <a:srcRect/>
          <a:stretch>
            <a:fillRect/>
          </a:stretch>
        </p:blipFill>
        <p:spPr bwMode="auto">
          <a:xfrm>
            <a:off x="228600" y="5943602"/>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7"/>
            <a:ext cx="7772400" cy="1470025"/>
          </a:xfrm>
        </p:spPr>
        <p:txBody>
          <a:bodyPr/>
          <a:lstStyle>
            <a:lvl1pPr>
              <a:defRPr/>
            </a:lvl1pPr>
          </a:lstStyle>
          <a:p>
            <a:r>
              <a:rPr lang="en-GB"/>
              <a:t>Click to edit Master title style</a:t>
            </a:r>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GB"/>
              <a:t>Click to edit Master subtitle style</a:t>
            </a:r>
          </a:p>
        </p:txBody>
      </p:sp>
    </p:spTree>
    <p:extLst>
      <p:ext uri="{BB962C8B-B14F-4D97-AF65-F5344CB8AC3E}">
        <p14:creationId xmlns:p14="http://schemas.microsoft.com/office/powerpoint/2010/main" xmlns="" val="12239022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CF1E8975-B498-4F38-B570-13EB84F40AB8}"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26825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841902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633715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13618204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8838333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969759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af-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DACDB9A9-586F-4CAC-89FC-F2579D6361A2}" type="slidenum">
              <a:rPr lang="en-GB"/>
              <a:pPr>
                <a:defRPr/>
              </a:pPr>
              <a:t>‹#›</a:t>
            </a:fld>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af-ZA"/>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7622150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8992638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B6548865-8C0A-4FF4-82CC-19F23E515ACF}"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2578913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a:t>Click to edit Master title style</a:t>
            </a:r>
            <a:endParaRPr lang="af-ZA"/>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Rectangle 28"/>
          <p:cNvSpPr>
            <a:spLocks noGrp="1" noChangeArrowheads="1"/>
          </p:cNvSpPr>
          <p:nvPr>
            <p:ph type="sldNum" sz="quarter" idx="10"/>
          </p:nvPr>
        </p:nvSpPr>
        <p:spPr>
          <a:ln/>
        </p:spPr>
        <p:txBody>
          <a:bodyPr/>
          <a:lstStyle>
            <a:lvl1pPr>
              <a:defRPr/>
            </a:lvl1pPr>
          </a:lstStyle>
          <a:p>
            <a:pPr>
              <a:defRPr/>
            </a:pPr>
            <a:fld id="{FE660621-D27F-44D7-9309-169BA8C9ABCB}"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539015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Rectangle 28"/>
          <p:cNvSpPr>
            <a:spLocks noGrp="1" noChangeArrowheads="1"/>
          </p:cNvSpPr>
          <p:nvPr>
            <p:ph type="sldNum" sz="quarter" idx="10"/>
          </p:nvPr>
        </p:nvSpPr>
        <p:spPr>
          <a:ln/>
        </p:spPr>
        <p:txBody>
          <a:bodyPr/>
          <a:lstStyle>
            <a:lvl1pPr>
              <a:defRPr/>
            </a:lvl1pPr>
          </a:lstStyle>
          <a:p>
            <a:pPr>
              <a:defRPr/>
            </a:pPr>
            <a:fld id="{24CCE96C-7CD2-4BD6-9BC2-6CC74C47A17B}"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f-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7" name="Rectangle 28"/>
          <p:cNvSpPr>
            <a:spLocks noGrp="1" noChangeArrowheads="1"/>
          </p:cNvSpPr>
          <p:nvPr>
            <p:ph type="sldNum" sz="quarter" idx="10"/>
          </p:nvPr>
        </p:nvSpPr>
        <p:spPr>
          <a:ln/>
        </p:spPr>
        <p:txBody>
          <a:bodyPr/>
          <a:lstStyle>
            <a:lvl1pPr>
              <a:defRPr/>
            </a:lvl1pPr>
          </a:lstStyle>
          <a:p>
            <a:pPr>
              <a:defRPr/>
            </a:pPr>
            <a:fld id="{9353B876-06A6-4838-B9B2-6859876F6B76}"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f-ZA"/>
          </a:p>
        </p:txBody>
      </p:sp>
      <p:sp>
        <p:nvSpPr>
          <p:cNvPr id="3" name="Rectangle 28"/>
          <p:cNvSpPr>
            <a:spLocks noGrp="1" noChangeArrowheads="1"/>
          </p:cNvSpPr>
          <p:nvPr>
            <p:ph type="sldNum" sz="quarter" idx="10"/>
          </p:nvPr>
        </p:nvSpPr>
        <p:spPr>
          <a:ln/>
        </p:spPr>
        <p:txBody>
          <a:bodyPr/>
          <a:lstStyle>
            <a:lvl1pPr>
              <a:defRPr/>
            </a:lvl1pPr>
          </a:lstStyle>
          <a:p>
            <a:pPr>
              <a:defRPr/>
            </a:pPr>
            <a:fld id="{B7ECCFFD-28B8-4B2B-AA3B-9D8401C94CCD}"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7E21E002-27DE-42CC-A59C-D7D7399B54FA}"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af-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f-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74513DEA-C857-4139-8AF6-90D8A28E0E50}"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af-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f-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48F1FD05-71EB-43B5-9D33-FE2923A1E277}"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smtClean="0"/>
            </a:lvl1pPr>
          </a:lstStyle>
          <a:p>
            <a:pPr>
              <a:defRPr/>
            </a:pPr>
            <a:fld id="{162C112F-DFEF-4154-8E75-CF4B4FA2F3F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14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smtClean="0"/>
            </a:lvl1pPr>
          </a:lstStyle>
          <a:p>
            <a:pPr>
              <a:defRPr/>
            </a:pPr>
            <a:fld id="{162C112F-DFEF-4154-8E75-CF4B4FA2F3F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408513146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hf hdr="0" ftr="0" dt="0"/>
  <p:txStyles>
    <p:titleStyle>
      <a:lvl1pPr algn="ctr" rtl="0" eaLnBrk="0" fontAlgn="base" hangingPunct="0">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5pPr>
      <a:lvl6pPr marL="342900" algn="ctr" rtl="0" fontAlgn="base">
        <a:spcBef>
          <a:spcPct val="0"/>
        </a:spcBef>
        <a:spcAft>
          <a:spcPct val="0"/>
        </a:spcAft>
        <a:defRPr sz="2400" b="1">
          <a:solidFill>
            <a:schemeClr val="tx2"/>
          </a:solidFill>
          <a:latin typeface="Arial" charset="0"/>
        </a:defRPr>
      </a:lvl6pPr>
      <a:lvl7pPr marL="685800" algn="ctr" rtl="0" fontAlgn="base">
        <a:spcBef>
          <a:spcPct val="0"/>
        </a:spcBef>
        <a:spcAft>
          <a:spcPct val="0"/>
        </a:spcAft>
        <a:defRPr sz="2400" b="1">
          <a:solidFill>
            <a:schemeClr val="tx2"/>
          </a:solidFill>
          <a:latin typeface="Arial" charset="0"/>
        </a:defRPr>
      </a:lvl7pPr>
      <a:lvl8pPr marL="1028700" algn="ctr" rtl="0" fontAlgn="base">
        <a:spcBef>
          <a:spcPct val="0"/>
        </a:spcBef>
        <a:spcAft>
          <a:spcPct val="0"/>
        </a:spcAft>
        <a:defRPr sz="2400" b="1">
          <a:solidFill>
            <a:schemeClr val="tx2"/>
          </a:solidFill>
          <a:latin typeface="Arial" charset="0"/>
        </a:defRPr>
      </a:lvl8pPr>
      <a:lvl9pPr marL="1371600" algn="ctr" rtl="0" fontAlgn="base">
        <a:spcBef>
          <a:spcPct val="0"/>
        </a:spcBef>
        <a:spcAft>
          <a:spcPct val="0"/>
        </a:spcAft>
        <a:defRPr sz="2400" b="1">
          <a:solidFill>
            <a:schemeClr val="tx2"/>
          </a:solidFill>
          <a:latin typeface="Arial" charset="0"/>
        </a:defRPr>
      </a:lvl9pPr>
    </p:titleStyle>
    <p:bodyStyle>
      <a:lvl1pPr marL="257175" indent="-257175" algn="l" rtl="0" eaLnBrk="0" fontAlgn="base" hangingPunct="0">
        <a:spcBef>
          <a:spcPct val="20000"/>
        </a:spcBef>
        <a:spcAft>
          <a:spcPct val="0"/>
        </a:spcAft>
        <a:buChar char="•"/>
        <a:defRPr sz="1650">
          <a:solidFill>
            <a:schemeClr val="tx1"/>
          </a:solidFill>
          <a:latin typeface="+mn-lt"/>
          <a:ea typeface="MS PGothic" pitchFamily="34" charset="-128"/>
          <a:cs typeface="MS PGothic" charset="0"/>
        </a:defRPr>
      </a:lvl1pPr>
      <a:lvl2pPr marL="557213" indent="-214313" algn="l" rtl="0" eaLnBrk="0" fontAlgn="base" hangingPunct="0">
        <a:spcBef>
          <a:spcPct val="20000"/>
        </a:spcBef>
        <a:spcAft>
          <a:spcPct val="0"/>
        </a:spcAft>
        <a:buChar char="–"/>
        <a:defRPr sz="1500">
          <a:solidFill>
            <a:schemeClr val="tx1"/>
          </a:solidFill>
          <a:latin typeface="+mn-lt"/>
          <a:ea typeface="MS PGothic" pitchFamily="34" charset="-128"/>
          <a:cs typeface="MS PGothic" charset="0"/>
        </a:defRPr>
      </a:lvl2pPr>
      <a:lvl3pPr marL="857250" indent="-17145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3pPr>
      <a:lvl4pPr marL="1200150" indent="-17145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543050" indent="-171450" algn="l" rtl="0" eaLnBrk="0" fontAlgn="base" hangingPunct="0">
        <a:spcBef>
          <a:spcPct val="20000"/>
        </a:spcBef>
        <a:spcAft>
          <a:spcPct val="0"/>
        </a:spcAft>
        <a:buChar char="»"/>
        <a:defRPr sz="1050">
          <a:solidFill>
            <a:schemeClr val="tx1"/>
          </a:solidFill>
          <a:latin typeface="+mn-lt"/>
          <a:ea typeface="MS PGothic" pitchFamily="34" charset="-128"/>
          <a:cs typeface="MS PGothic" charset="0"/>
        </a:defRPr>
      </a:lvl5pPr>
      <a:lvl6pPr marL="1885950" indent="-171450" algn="l" rtl="0" fontAlgn="base">
        <a:spcBef>
          <a:spcPct val="20000"/>
        </a:spcBef>
        <a:spcAft>
          <a:spcPct val="0"/>
        </a:spcAft>
        <a:buChar char="»"/>
        <a:defRPr sz="1050">
          <a:solidFill>
            <a:schemeClr val="tx1"/>
          </a:solidFill>
          <a:latin typeface="+mn-lt"/>
        </a:defRPr>
      </a:lvl6pPr>
      <a:lvl7pPr marL="2228850" indent="-171450" algn="l" rtl="0" fontAlgn="base">
        <a:spcBef>
          <a:spcPct val="20000"/>
        </a:spcBef>
        <a:spcAft>
          <a:spcPct val="0"/>
        </a:spcAft>
        <a:buChar char="»"/>
        <a:defRPr sz="1050">
          <a:solidFill>
            <a:schemeClr val="tx1"/>
          </a:solidFill>
          <a:latin typeface="+mn-lt"/>
        </a:defRPr>
      </a:lvl7pPr>
      <a:lvl8pPr marL="2571750" indent="-171450" algn="l" rtl="0" fontAlgn="base">
        <a:spcBef>
          <a:spcPct val="20000"/>
        </a:spcBef>
        <a:spcAft>
          <a:spcPct val="0"/>
        </a:spcAft>
        <a:buChar char="»"/>
        <a:defRPr sz="1050">
          <a:solidFill>
            <a:schemeClr val="tx1"/>
          </a:solidFill>
          <a:latin typeface="+mn-lt"/>
        </a:defRPr>
      </a:lvl8pPr>
      <a:lvl9pPr marL="2914650" indent="-171450" algn="l" rtl="0" fontAlgn="base">
        <a:spcBef>
          <a:spcPct val="20000"/>
        </a:spcBef>
        <a:spcAft>
          <a:spcPct val="0"/>
        </a:spcAft>
        <a:buChar char="»"/>
        <a:defRPr sz="1050">
          <a:solidFill>
            <a:schemeClr val="tx1"/>
          </a:solidFill>
          <a:latin typeface="+mn-lt"/>
        </a:defRPr>
      </a:lvl9pPr>
    </p:bodyStyle>
    <p:otherStyle>
      <a:defPPr>
        <a:defRPr lang="af-Z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18"/>
          <p:cNvSpPr>
            <a:spLocks noChangeArrowheads="1"/>
          </p:cNvSpPr>
          <p:nvPr userDrawn="1"/>
        </p:nvSpPr>
        <p:spPr bwMode="auto">
          <a:xfrm>
            <a:off x="0" y="5715000"/>
            <a:ext cx="9144000" cy="76200"/>
          </a:xfrm>
          <a:prstGeom prst="rect">
            <a:avLst/>
          </a:prstGeom>
          <a:solidFill>
            <a:srgbClr val="008000"/>
          </a:solidFill>
          <a:ln w="9525">
            <a:noFill/>
            <a:miter lim="800000"/>
            <a:headEnd/>
            <a:tailEnd/>
          </a:ln>
        </p:spPr>
        <p:txBody>
          <a:bodyPr wrap="none" anchor="ctr"/>
          <a:lstStyle/>
          <a:p>
            <a:pPr eaLnBrk="0" hangingPunct="0">
              <a:defRPr/>
            </a:pPr>
            <a:endParaRPr lang="af-ZA" sz="1800">
              <a:solidFill>
                <a:srgbClr val="000000"/>
              </a:solidFill>
            </a:endParaRPr>
          </a:p>
        </p:txBody>
      </p:sp>
      <p:pic>
        <p:nvPicPr>
          <p:cNvPr id="1027" name="Picture 20" descr="dirclogo"/>
          <p:cNvPicPr>
            <a:picLocks noChangeAspect="1" noChangeArrowheads="1"/>
          </p:cNvPicPr>
          <p:nvPr userDrawn="1"/>
        </p:nvPicPr>
        <p:blipFill>
          <a:blip r:embed="rId13" cstate="print"/>
          <a:srcRect/>
          <a:stretch>
            <a:fillRect/>
          </a:stretch>
        </p:blipFill>
        <p:spPr bwMode="auto">
          <a:xfrm>
            <a:off x="228600" y="5943602"/>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750" smtClean="0"/>
            </a:lvl1pPr>
          </a:lstStyle>
          <a:p>
            <a:pPr>
              <a:defRPr/>
            </a:pPr>
            <a:fld id="{162C112F-DFEF-4154-8E75-CF4B4FA2F3F6}" type="slidenum">
              <a:rPr lang="en-GB">
                <a:solidFill>
                  <a:srgbClr val="000000"/>
                </a:solidFill>
              </a:rPr>
              <a:pPr>
                <a:defRPr/>
              </a:pPr>
              <a:t>‹#›</a:t>
            </a:fld>
            <a:endParaRPr lang="en-GB" dirty="0">
              <a:solidFill>
                <a:srgbClr val="000000"/>
              </a:solidFill>
            </a:endParaRPr>
          </a:p>
        </p:txBody>
      </p:sp>
    </p:spTree>
    <p:extLst>
      <p:ext uri="{BB962C8B-B14F-4D97-AF65-F5344CB8AC3E}">
        <p14:creationId xmlns:p14="http://schemas.microsoft.com/office/powerpoint/2010/main" xmlns="" val="3844662360"/>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ctr" rtl="0" eaLnBrk="0" fontAlgn="base" hangingPunct="0">
        <a:spcBef>
          <a:spcPct val="0"/>
        </a:spcBef>
        <a:spcAft>
          <a:spcPct val="0"/>
        </a:spcAft>
        <a:defRPr sz="24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2400" b="1">
          <a:solidFill>
            <a:schemeClr val="tx2"/>
          </a:solidFill>
          <a:latin typeface="Arial" charset="0"/>
          <a:ea typeface="MS PGothic" pitchFamily="34" charset="-128"/>
          <a:cs typeface="MS PGothic" charset="0"/>
        </a:defRPr>
      </a:lvl5pPr>
      <a:lvl6pPr marL="342900" algn="ctr" rtl="0" fontAlgn="base">
        <a:spcBef>
          <a:spcPct val="0"/>
        </a:spcBef>
        <a:spcAft>
          <a:spcPct val="0"/>
        </a:spcAft>
        <a:defRPr sz="2400" b="1">
          <a:solidFill>
            <a:schemeClr val="tx2"/>
          </a:solidFill>
          <a:latin typeface="Arial" charset="0"/>
        </a:defRPr>
      </a:lvl6pPr>
      <a:lvl7pPr marL="685800" algn="ctr" rtl="0" fontAlgn="base">
        <a:spcBef>
          <a:spcPct val="0"/>
        </a:spcBef>
        <a:spcAft>
          <a:spcPct val="0"/>
        </a:spcAft>
        <a:defRPr sz="2400" b="1">
          <a:solidFill>
            <a:schemeClr val="tx2"/>
          </a:solidFill>
          <a:latin typeface="Arial" charset="0"/>
        </a:defRPr>
      </a:lvl7pPr>
      <a:lvl8pPr marL="1028700" algn="ctr" rtl="0" fontAlgn="base">
        <a:spcBef>
          <a:spcPct val="0"/>
        </a:spcBef>
        <a:spcAft>
          <a:spcPct val="0"/>
        </a:spcAft>
        <a:defRPr sz="2400" b="1">
          <a:solidFill>
            <a:schemeClr val="tx2"/>
          </a:solidFill>
          <a:latin typeface="Arial" charset="0"/>
        </a:defRPr>
      </a:lvl8pPr>
      <a:lvl9pPr marL="1371600" algn="ctr" rtl="0" fontAlgn="base">
        <a:spcBef>
          <a:spcPct val="0"/>
        </a:spcBef>
        <a:spcAft>
          <a:spcPct val="0"/>
        </a:spcAft>
        <a:defRPr sz="2400" b="1">
          <a:solidFill>
            <a:schemeClr val="tx2"/>
          </a:solidFill>
          <a:latin typeface="Arial" charset="0"/>
        </a:defRPr>
      </a:lvl9pPr>
    </p:titleStyle>
    <p:bodyStyle>
      <a:lvl1pPr marL="257175" indent="-257175" algn="l" rtl="0" eaLnBrk="0" fontAlgn="base" hangingPunct="0">
        <a:spcBef>
          <a:spcPct val="20000"/>
        </a:spcBef>
        <a:spcAft>
          <a:spcPct val="0"/>
        </a:spcAft>
        <a:buChar char="•"/>
        <a:defRPr sz="1650">
          <a:solidFill>
            <a:schemeClr val="tx1"/>
          </a:solidFill>
          <a:latin typeface="+mn-lt"/>
          <a:ea typeface="MS PGothic" pitchFamily="34" charset="-128"/>
          <a:cs typeface="MS PGothic" charset="0"/>
        </a:defRPr>
      </a:lvl1pPr>
      <a:lvl2pPr marL="557213" indent="-214313" algn="l" rtl="0" eaLnBrk="0" fontAlgn="base" hangingPunct="0">
        <a:spcBef>
          <a:spcPct val="20000"/>
        </a:spcBef>
        <a:spcAft>
          <a:spcPct val="0"/>
        </a:spcAft>
        <a:buChar char="–"/>
        <a:defRPr sz="1500">
          <a:solidFill>
            <a:schemeClr val="tx1"/>
          </a:solidFill>
          <a:latin typeface="+mn-lt"/>
          <a:ea typeface="MS PGothic" pitchFamily="34" charset="-128"/>
          <a:cs typeface="MS PGothic" charset="0"/>
        </a:defRPr>
      </a:lvl2pPr>
      <a:lvl3pPr marL="857250" indent="-171450" algn="l" rtl="0" eaLnBrk="0" fontAlgn="base" hangingPunct="0">
        <a:spcBef>
          <a:spcPct val="20000"/>
        </a:spcBef>
        <a:spcAft>
          <a:spcPct val="0"/>
        </a:spcAft>
        <a:buChar char="•"/>
        <a:defRPr sz="1800">
          <a:solidFill>
            <a:schemeClr val="tx1"/>
          </a:solidFill>
          <a:latin typeface="+mn-lt"/>
          <a:ea typeface="MS PGothic" pitchFamily="34" charset="-128"/>
          <a:cs typeface="MS PGothic" charset="0"/>
        </a:defRPr>
      </a:lvl3pPr>
      <a:lvl4pPr marL="1200150" indent="-171450" algn="l" rtl="0" eaLnBrk="0" fontAlgn="base" hangingPunct="0">
        <a:spcBef>
          <a:spcPct val="20000"/>
        </a:spcBef>
        <a:spcAft>
          <a:spcPct val="0"/>
        </a:spcAft>
        <a:buChar char="–"/>
        <a:defRPr sz="1200">
          <a:solidFill>
            <a:schemeClr val="tx1"/>
          </a:solidFill>
          <a:latin typeface="+mn-lt"/>
          <a:ea typeface="MS PGothic" pitchFamily="34" charset="-128"/>
          <a:cs typeface="MS PGothic" charset="0"/>
        </a:defRPr>
      </a:lvl4pPr>
      <a:lvl5pPr marL="1543050" indent="-171450" algn="l" rtl="0" eaLnBrk="0" fontAlgn="base" hangingPunct="0">
        <a:spcBef>
          <a:spcPct val="20000"/>
        </a:spcBef>
        <a:spcAft>
          <a:spcPct val="0"/>
        </a:spcAft>
        <a:buChar char="»"/>
        <a:defRPr sz="1050">
          <a:solidFill>
            <a:schemeClr val="tx1"/>
          </a:solidFill>
          <a:latin typeface="+mn-lt"/>
          <a:ea typeface="MS PGothic" pitchFamily="34" charset="-128"/>
          <a:cs typeface="MS PGothic" charset="0"/>
        </a:defRPr>
      </a:lvl5pPr>
      <a:lvl6pPr marL="1885950" indent="-171450" algn="l" rtl="0" fontAlgn="base">
        <a:spcBef>
          <a:spcPct val="20000"/>
        </a:spcBef>
        <a:spcAft>
          <a:spcPct val="0"/>
        </a:spcAft>
        <a:buChar char="»"/>
        <a:defRPr sz="1050">
          <a:solidFill>
            <a:schemeClr val="tx1"/>
          </a:solidFill>
          <a:latin typeface="+mn-lt"/>
        </a:defRPr>
      </a:lvl6pPr>
      <a:lvl7pPr marL="2228850" indent="-171450" algn="l" rtl="0" fontAlgn="base">
        <a:spcBef>
          <a:spcPct val="20000"/>
        </a:spcBef>
        <a:spcAft>
          <a:spcPct val="0"/>
        </a:spcAft>
        <a:buChar char="»"/>
        <a:defRPr sz="1050">
          <a:solidFill>
            <a:schemeClr val="tx1"/>
          </a:solidFill>
          <a:latin typeface="+mn-lt"/>
        </a:defRPr>
      </a:lvl7pPr>
      <a:lvl8pPr marL="2571750" indent="-171450" algn="l" rtl="0" fontAlgn="base">
        <a:spcBef>
          <a:spcPct val="20000"/>
        </a:spcBef>
        <a:spcAft>
          <a:spcPct val="0"/>
        </a:spcAft>
        <a:buChar char="»"/>
        <a:defRPr sz="1050">
          <a:solidFill>
            <a:schemeClr val="tx1"/>
          </a:solidFill>
          <a:latin typeface="+mn-lt"/>
        </a:defRPr>
      </a:lvl8pPr>
      <a:lvl9pPr marL="2914650" indent="-171450" algn="l" rtl="0" fontAlgn="base">
        <a:spcBef>
          <a:spcPct val="20000"/>
        </a:spcBef>
        <a:spcAft>
          <a:spcPct val="0"/>
        </a:spcAft>
        <a:buChar char="»"/>
        <a:defRPr sz="1050">
          <a:solidFill>
            <a:schemeClr val="tx1"/>
          </a:solidFill>
          <a:latin typeface="+mn-lt"/>
        </a:defRPr>
      </a:lvl9pPr>
    </p:bodyStyle>
    <p:otherStyle>
      <a:defPPr>
        <a:defRPr lang="af-Z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654225" y="764704"/>
            <a:ext cx="7992888" cy="4248472"/>
          </a:xfrm>
        </p:spPr>
        <p:txBody>
          <a:bodyPr/>
          <a:lstStyle/>
          <a:p>
            <a:pPr eaLnBrk="1" hangingPunct="1"/>
            <a:r>
              <a:rPr lang="en-ZA" sz="3600" dirty="0"/>
              <a:t/>
            </a:r>
            <a:br>
              <a:rPr lang="en-ZA" sz="3600" dirty="0"/>
            </a:br>
            <a:r>
              <a:rPr lang="en-ZA" sz="1200" dirty="0"/>
              <a:t>SECRET</a:t>
            </a:r>
            <a:r>
              <a:rPr lang="en-ZA" sz="3600" dirty="0"/>
              <a:t/>
            </a:r>
            <a:br>
              <a:rPr lang="en-ZA" sz="3600" dirty="0"/>
            </a:br>
            <a:r>
              <a:rPr lang="en-ZA" dirty="0">
                <a:solidFill>
                  <a:srgbClr val="FF0000"/>
                </a:solidFill>
              </a:rPr>
              <a:t/>
            </a:r>
            <a:br>
              <a:rPr lang="en-ZA" dirty="0">
                <a:solidFill>
                  <a:srgbClr val="FF0000"/>
                </a:solidFill>
              </a:rPr>
            </a:br>
            <a:r>
              <a:rPr lang="en-ZA" dirty="0">
                <a:solidFill>
                  <a:srgbClr val="FF0000"/>
                </a:solidFill>
              </a:rPr>
              <a:t/>
            </a:r>
            <a:br>
              <a:rPr lang="en-ZA" dirty="0">
                <a:solidFill>
                  <a:srgbClr val="FF0000"/>
                </a:solidFill>
              </a:rPr>
            </a:br>
            <a:r>
              <a:rPr lang="en-GB" sz="2800" dirty="0">
                <a:solidFill>
                  <a:schemeClr val="tx1"/>
                </a:solidFill>
              </a:rPr>
              <a:t>PRESENTATION ON THE PROGRESS UPDATE ON THE BUILDING OF THE PERMANENT PRECINCT FOR THE PAN AFRICAN PARLIAMENT, </a:t>
            </a:r>
            <a:br>
              <a:rPr lang="en-GB" sz="2800" dirty="0">
                <a:solidFill>
                  <a:schemeClr val="tx1"/>
                </a:solidFill>
              </a:rPr>
            </a:br>
            <a:r>
              <a:rPr lang="en-GB" sz="2800" dirty="0">
                <a:solidFill>
                  <a:schemeClr val="tx1"/>
                </a:solidFill>
              </a:rPr>
              <a:t>16 NOVEMBER 2022</a:t>
            </a:r>
            <a:r>
              <a:rPr lang="en-ZA" sz="4000" dirty="0">
                <a:solidFill>
                  <a:schemeClr val="tx1"/>
                </a:solidFill>
              </a:rPr>
              <a:t/>
            </a:r>
            <a:br>
              <a:rPr lang="en-ZA" sz="4000" dirty="0">
                <a:solidFill>
                  <a:schemeClr val="tx1"/>
                </a:solidFill>
              </a:rPr>
            </a:br>
            <a:r>
              <a:rPr lang="en-ZA" sz="4000" dirty="0">
                <a:solidFill>
                  <a:schemeClr val="tx1"/>
                </a:solidFill>
              </a:rPr>
              <a:t/>
            </a:r>
            <a:br>
              <a:rPr lang="en-ZA" sz="4000" dirty="0">
                <a:solidFill>
                  <a:schemeClr val="tx1"/>
                </a:solidFill>
              </a:rPr>
            </a:br>
            <a:r>
              <a:rPr lang="en-ZA" sz="4000" dirty="0">
                <a:solidFill>
                  <a:schemeClr val="tx1"/>
                </a:solidFill>
              </a:rPr>
              <a:t/>
            </a:r>
            <a:br>
              <a:rPr lang="en-ZA" sz="4000" dirty="0">
                <a:solidFill>
                  <a:schemeClr val="tx1"/>
                </a:solidFill>
              </a:rPr>
            </a:br>
            <a:r>
              <a:rPr lang="en-ZA" sz="4000" dirty="0">
                <a:solidFill>
                  <a:schemeClr val="tx1"/>
                </a:solidFill>
              </a:rPr>
              <a:t/>
            </a:r>
            <a:br>
              <a:rPr lang="en-ZA" sz="4000" dirty="0">
                <a:solidFill>
                  <a:schemeClr val="tx1"/>
                </a:solidFill>
              </a:rPr>
            </a:br>
            <a:endParaRPr lang="en-ZA" sz="3600" dirty="0">
              <a:solidFill>
                <a:schemeClr val="tx1"/>
              </a:solidFill>
            </a:endParaRPr>
          </a:p>
        </p:txBody>
      </p:sp>
      <p:sp>
        <p:nvSpPr>
          <p:cNvPr id="3076" name="Slide Number Placeholder 3"/>
          <p:cNvSpPr>
            <a:spLocks noGrp="1"/>
          </p:cNvSpPr>
          <p:nvPr>
            <p:ph type="sldNum" sz="quarter" idx="4294967295"/>
          </p:nvPr>
        </p:nvSpPr>
        <p:spPr>
          <a:xfrm>
            <a:off x="8647113" y="6408738"/>
            <a:ext cx="366712" cy="365125"/>
          </a:xfrm>
          <a:noFill/>
        </p:spPr>
        <p:txBody>
          <a:bodyPr/>
          <a:lstStyle/>
          <a:p>
            <a:endParaRPr lang="en-ZA" dirty="0"/>
          </a:p>
        </p:txBody>
      </p:sp>
      <p:sp>
        <p:nvSpPr>
          <p:cNvPr id="4" name="Rectangle 3"/>
          <p:cNvSpPr/>
          <p:nvPr/>
        </p:nvSpPr>
        <p:spPr>
          <a:xfrm>
            <a:off x="4270597" y="6153679"/>
            <a:ext cx="760144" cy="261610"/>
          </a:xfrm>
          <a:prstGeom prst="rect">
            <a:avLst/>
          </a:prstGeom>
        </p:spPr>
        <p:txBody>
          <a:bodyPr wrap="none">
            <a:spAutoFit/>
          </a:bodyPr>
          <a:lstStyle/>
          <a:p>
            <a:r>
              <a:rPr lang="en-US" sz="1100" dirty="0">
                <a:latin typeface="+mj-lt"/>
              </a:rPr>
              <a:t>SECRET</a:t>
            </a:r>
            <a:endParaRPr lang="en-ZA" sz="11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E5AEC0-D882-1C63-DE5E-570D62587D87}"/>
              </a:ext>
            </a:extLst>
          </p:cNvPr>
          <p:cNvSpPr>
            <a:spLocks noGrp="1"/>
          </p:cNvSpPr>
          <p:nvPr>
            <p:ph type="title"/>
          </p:nvPr>
        </p:nvSpPr>
        <p:spPr>
          <a:xfrm>
            <a:off x="457200" y="274638"/>
            <a:ext cx="8229600" cy="719137"/>
          </a:xfrm>
        </p:spPr>
        <p:txBody>
          <a:bodyPr/>
          <a:lstStyle/>
          <a:p>
            <a:r>
              <a:rPr lang="en-ZA" dirty="0">
                <a:solidFill>
                  <a:srgbClr val="00B050"/>
                </a:solidFill>
              </a:rPr>
              <a:t>WAY FORWARD</a:t>
            </a:r>
          </a:p>
        </p:txBody>
      </p:sp>
      <p:sp>
        <p:nvSpPr>
          <p:cNvPr id="3" name="Content Placeholder 2">
            <a:extLst>
              <a:ext uri="{FF2B5EF4-FFF2-40B4-BE49-F238E27FC236}">
                <a16:creationId xmlns:a16="http://schemas.microsoft.com/office/drawing/2014/main" xmlns="" id="{FC6883D3-7B66-EDC9-10C8-03100D600AED}"/>
              </a:ext>
            </a:extLst>
          </p:cNvPr>
          <p:cNvSpPr>
            <a:spLocks noGrp="1"/>
          </p:cNvSpPr>
          <p:nvPr>
            <p:ph idx="1"/>
          </p:nvPr>
        </p:nvSpPr>
        <p:spPr>
          <a:xfrm>
            <a:off x="0" y="1052736"/>
            <a:ext cx="8892480" cy="4896543"/>
          </a:xfrm>
        </p:spPr>
        <p:txBody>
          <a:bodyPr/>
          <a:lstStyle/>
          <a:p>
            <a:pPr marL="430212" lvl="1" indent="-342900" algn="just">
              <a:buFont typeface="Arial" panose="020B0604020202020204" pitchFamily="34" charset="0"/>
              <a:buChar char="•"/>
            </a:pPr>
            <a:r>
              <a:rPr lang="en-GB" sz="2100" dirty="0">
                <a:effectLst/>
                <a:ea typeface="Calibri" panose="020F0502020204030204" pitchFamily="34" charset="0"/>
                <a:cs typeface="Arial" panose="020B0604020202020204" pitchFamily="34" charset="0"/>
              </a:rPr>
              <a:t>Reviewing of the Host Country Agreement to ensure the PAP will not be built in vain. First reading has now been finished.</a:t>
            </a:r>
          </a:p>
          <a:p>
            <a:pPr marL="430212" lvl="1" indent="-342900" algn="just">
              <a:buFont typeface="Arial" panose="020B0604020202020204" pitchFamily="34" charset="0"/>
              <a:buChar char="•"/>
            </a:pPr>
            <a:endParaRPr lang="en-ZA" sz="2100" dirty="0">
              <a:effectLst/>
              <a:ea typeface="Calibri" panose="020F0502020204030204" pitchFamily="34" charset="0"/>
              <a:cs typeface="Arial" panose="020B0604020202020204" pitchFamily="34" charset="0"/>
            </a:endParaRPr>
          </a:p>
          <a:p>
            <a:pPr marL="430212" lvl="1" indent="-342900" algn="just">
              <a:buFont typeface="Arial" panose="020B0604020202020204" pitchFamily="34" charset="0"/>
              <a:buChar char="•"/>
            </a:pPr>
            <a:r>
              <a:rPr lang="en-GB" sz="2100" dirty="0">
                <a:effectLst/>
                <a:ea typeface="Calibri" panose="020F0502020204030204" pitchFamily="34" charset="0"/>
                <a:cs typeface="Arial" panose="020B0604020202020204" pitchFamily="34" charset="0"/>
              </a:rPr>
              <a:t>Identification of the project sponsor role.</a:t>
            </a:r>
          </a:p>
          <a:p>
            <a:pPr marL="430212" lvl="1" indent="-342900" algn="just">
              <a:buFont typeface="Arial" panose="020B0604020202020204" pitchFamily="34" charset="0"/>
              <a:buChar char="•"/>
            </a:pPr>
            <a:endParaRPr lang="en-ZA" sz="2100" dirty="0">
              <a:effectLst/>
              <a:ea typeface="Calibri" panose="020F0502020204030204" pitchFamily="34" charset="0"/>
              <a:cs typeface="Arial" panose="020B0604020202020204" pitchFamily="34" charset="0"/>
            </a:endParaRPr>
          </a:p>
          <a:p>
            <a:pPr marL="430212" lvl="1" indent="-342900" algn="just">
              <a:buFont typeface="Arial" panose="020B0604020202020204" pitchFamily="34" charset="0"/>
              <a:buChar char="•"/>
            </a:pPr>
            <a:r>
              <a:rPr lang="en-GB" sz="2100" dirty="0">
                <a:effectLst/>
                <a:ea typeface="Calibri" panose="020F0502020204030204" pitchFamily="34" charset="0"/>
                <a:cs typeface="Arial" panose="020B0604020202020204" pitchFamily="34" charset="0"/>
              </a:rPr>
              <a:t>Refinement of User requirements to address space and cost issues.</a:t>
            </a:r>
          </a:p>
          <a:p>
            <a:pPr marL="430212" lvl="1" indent="-342900" algn="just">
              <a:buFont typeface="Arial" panose="020B0604020202020204" pitchFamily="34" charset="0"/>
              <a:buChar char="•"/>
            </a:pPr>
            <a:endParaRPr lang="en-GB" sz="2100" dirty="0">
              <a:effectLst/>
              <a:ea typeface="Calibri" panose="020F0502020204030204" pitchFamily="34" charset="0"/>
              <a:cs typeface="Arial" panose="020B0604020202020204" pitchFamily="34" charset="0"/>
            </a:endParaRPr>
          </a:p>
          <a:p>
            <a:pPr algn="just"/>
            <a:r>
              <a:rPr lang="en-GB" sz="2100" dirty="0"/>
              <a:t>Confirmation of funding.</a:t>
            </a:r>
          </a:p>
          <a:p>
            <a:pPr marL="0" indent="0" algn="just">
              <a:buNone/>
            </a:pPr>
            <a:endParaRPr lang="en-GB" sz="2100" dirty="0"/>
          </a:p>
          <a:p>
            <a:pPr algn="just"/>
            <a:r>
              <a:rPr lang="en-GB" sz="2100" dirty="0"/>
              <a:t>Confirmation of project funding mechanisms and possible project structuring and implementation methodologies in lieu of the substantial nature of the investment (on or off balance sheet).</a:t>
            </a:r>
          </a:p>
          <a:p>
            <a:pPr marL="430212" lvl="1" indent="-342900" algn="just">
              <a:lnSpc>
                <a:spcPct val="107000"/>
              </a:lnSpc>
              <a:buFont typeface="Arial" panose="020B0604020202020204" pitchFamily="34" charset="0"/>
              <a:buChar char="•"/>
            </a:pPr>
            <a:endParaRPr lang="en-GB" sz="2100" dirty="0">
              <a:effectLst/>
              <a:ea typeface="Calibri" panose="020F0502020204030204" pitchFamily="34" charset="0"/>
              <a:cs typeface="Arial" panose="020B0604020202020204" pitchFamily="34" charset="0"/>
            </a:endParaRPr>
          </a:p>
          <a:p>
            <a:pPr marL="87312" lvl="1" indent="0" algn="just">
              <a:lnSpc>
                <a:spcPct val="107000"/>
              </a:lnSpc>
              <a:buNone/>
            </a:pPr>
            <a:endParaRPr lang="en-ZA"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69E640FF-1017-083C-393D-3DD984BB8980}"/>
              </a:ext>
            </a:extLst>
          </p:cNvPr>
          <p:cNvSpPr>
            <a:spLocks noGrp="1"/>
          </p:cNvSpPr>
          <p:nvPr>
            <p:ph type="sldNum" sz="quarter" idx="10"/>
          </p:nvPr>
        </p:nvSpPr>
        <p:spPr/>
        <p:txBody>
          <a:bodyPr/>
          <a:lstStyle/>
          <a:p>
            <a:pPr>
              <a:defRPr/>
            </a:pPr>
            <a:fld id="{CF1E8975-B498-4F38-B570-13EB84F40AB8}" type="slidenum">
              <a:rPr lang="en-GB" smtClean="0"/>
              <a:pPr>
                <a:defRPr/>
              </a:pPr>
              <a:t>10</a:t>
            </a:fld>
            <a:endParaRPr lang="en-GB" dirty="0"/>
          </a:p>
        </p:txBody>
      </p:sp>
    </p:spTree>
    <p:extLst>
      <p:ext uri="{BB962C8B-B14F-4D97-AF65-F5344CB8AC3E}">
        <p14:creationId xmlns:p14="http://schemas.microsoft.com/office/powerpoint/2010/main" xmlns="" val="3501624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87F931-0DAD-CEBC-F679-C3F9E28B0164}"/>
              </a:ext>
            </a:extLst>
          </p:cNvPr>
          <p:cNvSpPr>
            <a:spLocks noGrp="1"/>
          </p:cNvSpPr>
          <p:nvPr>
            <p:ph type="title"/>
          </p:nvPr>
        </p:nvSpPr>
        <p:spPr>
          <a:xfrm>
            <a:off x="457200" y="136525"/>
            <a:ext cx="8229600" cy="628179"/>
          </a:xfrm>
        </p:spPr>
        <p:txBody>
          <a:bodyPr/>
          <a:lstStyle/>
          <a:p>
            <a:r>
              <a:rPr lang="en-ZA" dirty="0">
                <a:solidFill>
                  <a:srgbClr val="00B050"/>
                </a:solidFill>
              </a:rPr>
              <a:t>CONCLUSION</a:t>
            </a:r>
            <a:endParaRPr lang="en-ZA" dirty="0"/>
          </a:p>
        </p:txBody>
      </p:sp>
      <p:sp>
        <p:nvSpPr>
          <p:cNvPr id="3" name="Content Placeholder 2">
            <a:extLst>
              <a:ext uri="{FF2B5EF4-FFF2-40B4-BE49-F238E27FC236}">
                <a16:creationId xmlns:a16="http://schemas.microsoft.com/office/drawing/2014/main" xmlns="" id="{BB5189F1-D31C-AF11-6A14-06DD87796B18}"/>
              </a:ext>
            </a:extLst>
          </p:cNvPr>
          <p:cNvSpPr>
            <a:spLocks noGrp="1"/>
          </p:cNvSpPr>
          <p:nvPr>
            <p:ph idx="1"/>
          </p:nvPr>
        </p:nvSpPr>
        <p:spPr>
          <a:xfrm>
            <a:off x="179512" y="692696"/>
            <a:ext cx="8784976" cy="4946104"/>
          </a:xfrm>
        </p:spPr>
        <p:txBody>
          <a:bodyPr/>
          <a:lstStyle/>
          <a:p>
            <a:pPr algn="just"/>
            <a:r>
              <a:rPr lang="en-ZA" dirty="0"/>
              <a:t>An inter-departmental workshop is being scheduled to look comprehensively at several aspects of South Africa’s host country agreements (AUDA-NEPAD; APRM; PAP; AFCONE)</a:t>
            </a:r>
          </a:p>
          <a:p>
            <a:pPr algn="just"/>
            <a:endParaRPr lang="en-ZA" dirty="0"/>
          </a:p>
          <a:p>
            <a:pPr algn="just"/>
            <a:r>
              <a:rPr lang="en-ZA" dirty="0"/>
              <a:t>Strategic importance of communicating SA’s project planning to the AU, through the Mission in Addis Ababa</a:t>
            </a:r>
          </a:p>
          <a:p>
            <a:pPr algn="just"/>
            <a:endParaRPr lang="en-ZA" dirty="0"/>
          </a:p>
          <a:p>
            <a:pPr algn="just"/>
            <a:r>
              <a:rPr lang="en-ZA" dirty="0"/>
              <a:t>8-10 year strategic planning by DIRCO/ DPWI/ NT</a:t>
            </a:r>
          </a:p>
          <a:p>
            <a:pPr algn="just"/>
            <a:endParaRPr lang="en-ZA" dirty="0"/>
          </a:p>
          <a:p>
            <a:pPr algn="just"/>
            <a:r>
              <a:rPr lang="en-ZA" dirty="0"/>
              <a:t>Cost-cutting measures to be considered</a:t>
            </a:r>
          </a:p>
          <a:p>
            <a:pPr algn="just"/>
            <a:endParaRPr lang="en-ZA" dirty="0"/>
          </a:p>
          <a:p>
            <a:pPr algn="just"/>
            <a:r>
              <a:rPr lang="en-ZA" dirty="0"/>
              <a:t>Similarities between PAP and the ACHPR (energy shortages and proposed solutions); impact on meetings.</a:t>
            </a:r>
          </a:p>
          <a:p>
            <a:pPr marL="0" indent="0">
              <a:buNone/>
            </a:pPr>
            <a:endParaRPr lang="en-ZA" dirty="0"/>
          </a:p>
        </p:txBody>
      </p:sp>
      <p:sp>
        <p:nvSpPr>
          <p:cNvPr id="4" name="Slide Number Placeholder 3">
            <a:extLst>
              <a:ext uri="{FF2B5EF4-FFF2-40B4-BE49-F238E27FC236}">
                <a16:creationId xmlns:a16="http://schemas.microsoft.com/office/drawing/2014/main" xmlns="" id="{1BD22674-86C9-11D0-0EF0-C83F6327D99D}"/>
              </a:ext>
            </a:extLst>
          </p:cNvPr>
          <p:cNvSpPr>
            <a:spLocks noGrp="1"/>
          </p:cNvSpPr>
          <p:nvPr>
            <p:ph type="sldNum" sz="quarter" idx="10"/>
          </p:nvPr>
        </p:nvSpPr>
        <p:spPr/>
        <p:txBody>
          <a:bodyPr/>
          <a:lstStyle/>
          <a:p>
            <a:pPr>
              <a:defRPr/>
            </a:pPr>
            <a:fld id="{CF1E8975-B498-4F38-B570-13EB84F40AB8}" type="slidenum">
              <a:rPr lang="en-GB" smtClean="0"/>
              <a:pPr>
                <a:defRPr/>
              </a:pPr>
              <a:t>11</a:t>
            </a:fld>
            <a:endParaRPr lang="en-GB" dirty="0"/>
          </a:p>
        </p:txBody>
      </p:sp>
    </p:spTree>
    <p:extLst>
      <p:ext uri="{BB962C8B-B14F-4D97-AF65-F5344CB8AC3E}">
        <p14:creationId xmlns:p14="http://schemas.microsoft.com/office/powerpoint/2010/main" xmlns="" val="836538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B050"/>
                </a:solidFill>
              </a:rPr>
              <a:t>CONCLUSION</a:t>
            </a:r>
            <a:endParaRPr lang="en-ZA" dirty="0">
              <a:solidFill>
                <a:srgbClr val="00B050"/>
              </a:solidFill>
            </a:endParaRPr>
          </a:p>
        </p:txBody>
      </p:sp>
      <p:sp>
        <p:nvSpPr>
          <p:cNvPr id="3" name="Content Placeholder 2"/>
          <p:cNvSpPr>
            <a:spLocks noGrp="1"/>
          </p:cNvSpPr>
          <p:nvPr>
            <p:ph idx="1"/>
          </p:nvPr>
        </p:nvSpPr>
        <p:spPr/>
        <p:txBody>
          <a:bodyPr/>
          <a:lstStyle/>
          <a:p>
            <a:pPr marL="0" lvl="1" indent="0" algn="just">
              <a:buNone/>
            </a:pPr>
            <a:endParaRPr lang="en-GB" sz="2400" dirty="0">
              <a:latin typeface="+mj-lt"/>
            </a:endParaRPr>
          </a:p>
          <a:p>
            <a:pPr marL="0" lvl="1" indent="0" algn="just">
              <a:buNone/>
            </a:pPr>
            <a:endParaRPr lang="en-GB" sz="2400" dirty="0">
              <a:latin typeface="+mj-lt"/>
            </a:endParaRPr>
          </a:p>
          <a:p>
            <a:pPr marL="0" lvl="1" indent="0" algn="just">
              <a:buNone/>
            </a:pPr>
            <a:r>
              <a:rPr lang="en-GB" sz="2400" dirty="0">
                <a:latin typeface="+mj-lt"/>
              </a:rPr>
              <a:t>Once the case has been finalised, the process will be back on track as envisaged.</a:t>
            </a:r>
            <a:endParaRPr lang="en-US" sz="2400" dirty="0">
              <a:solidFill>
                <a:srgbClr val="00B050"/>
              </a:solidFill>
              <a:latin typeface="+mj-lt"/>
            </a:endParaRPr>
          </a:p>
          <a:p>
            <a:pPr marL="0" lvl="1" indent="0" algn="just">
              <a:buNone/>
            </a:pPr>
            <a:endParaRPr lang="en-US" sz="3200" dirty="0">
              <a:solidFill>
                <a:srgbClr val="00B050"/>
              </a:solidFill>
            </a:endParaRPr>
          </a:p>
          <a:p>
            <a:pPr marL="0" lvl="1" indent="0" algn="just">
              <a:buNone/>
            </a:pPr>
            <a:endParaRPr lang="en-US" sz="3200" dirty="0">
              <a:solidFill>
                <a:srgbClr val="00B050"/>
              </a:solidFill>
            </a:endParaRPr>
          </a:p>
          <a:p>
            <a:pPr marL="0" lvl="1" indent="0" algn="just">
              <a:buNone/>
            </a:pPr>
            <a:r>
              <a:rPr lang="en-US" sz="3200" dirty="0">
                <a:solidFill>
                  <a:srgbClr val="00B050"/>
                </a:solidFill>
              </a:rPr>
              <a:t>			</a:t>
            </a:r>
            <a:r>
              <a:rPr lang="en-US" sz="3200" b="1" dirty="0">
                <a:solidFill>
                  <a:srgbClr val="00B050"/>
                </a:solidFill>
              </a:rPr>
              <a:t>THANK YOU</a:t>
            </a:r>
            <a:endParaRPr lang="en-ZA" sz="3200" b="1" dirty="0"/>
          </a:p>
          <a:p>
            <a:pPr algn="just"/>
            <a:endParaRPr lang="en-ZA" sz="3200" dirty="0"/>
          </a:p>
        </p:txBody>
      </p:sp>
      <p:sp>
        <p:nvSpPr>
          <p:cNvPr id="4" name="Slide Number Placeholder 3"/>
          <p:cNvSpPr>
            <a:spLocks noGrp="1"/>
          </p:cNvSpPr>
          <p:nvPr>
            <p:ph type="sldNum" sz="quarter" idx="10"/>
          </p:nvPr>
        </p:nvSpPr>
        <p:spPr/>
        <p:txBody>
          <a:bodyPr/>
          <a:lstStyle/>
          <a:p>
            <a:pPr>
              <a:defRPr/>
            </a:pPr>
            <a:fld id="{CF1E8975-B498-4F38-B570-13EB84F40AB8}" type="slidenum">
              <a:rPr lang="en-GB" smtClean="0">
                <a:solidFill>
                  <a:srgbClr val="000000"/>
                </a:solidFill>
              </a:rPr>
              <a:pPr>
                <a:defRPr/>
              </a:pPr>
              <a:t>12</a:t>
            </a:fld>
            <a:endParaRPr lang="en-GB" dirty="0">
              <a:solidFill>
                <a:srgbClr val="000000"/>
              </a:solidFill>
            </a:endParaRPr>
          </a:p>
        </p:txBody>
      </p:sp>
    </p:spTree>
    <p:extLst>
      <p:ext uri="{BB962C8B-B14F-4D97-AF65-F5344CB8AC3E}">
        <p14:creationId xmlns:p14="http://schemas.microsoft.com/office/powerpoint/2010/main" xmlns="" val="3110609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63815"/>
            <a:ext cx="8229600" cy="85496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4400" dirty="0">
                <a:solidFill>
                  <a:srgbClr val="00B050"/>
                </a:solidFill>
              </a:rPr>
              <a:t>PURPOSE </a:t>
            </a:r>
            <a:endParaRPr lang="en-ZA" sz="4400" dirty="0">
              <a:solidFill>
                <a:srgbClr val="00B050"/>
              </a:solidFill>
            </a:endParaRPr>
          </a:p>
        </p:txBody>
      </p:sp>
      <p:sp>
        <p:nvSpPr>
          <p:cNvPr id="3" name="Content Placeholder 2"/>
          <p:cNvSpPr>
            <a:spLocks noGrp="1"/>
          </p:cNvSpPr>
          <p:nvPr>
            <p:ph idx="1"/>
          </p:nvPr>
        </p:nvSpPr>
        <p:spPr>
          <a:xfrm>
            <a:off x="147946" y="979621"/>
            <a:ext cx="8996054" cy="5354911"/>
          </a:xfrm>
        </p:spPr>
        <p:txBody>
          <a:bodyPr/>
          <a:lstStyle/>
          <a:p>
            <a:pPr algn="just">
              <a:spcBef>
                <a:spcPts val="0"/>
              </a:spcBef>
            </a:pPr>
            <a:endParaRPr lang="en-US" sz="3200" dirty="0"/>
          </a:p>
          <a:p>
            <a:pPr marL="0" indent="0" algn="just">
              <a:spcBef>
                <a:spcPts val="0"/>
              </a:spcBef>
              <a:buNone/>
            </a:pPr>
            <a:endParaRPr lang="en-US" sz="3200" dirty="0"/>
          </a:p>
          <a:p>
            <a:pPr algn="just">
              <a:spcBef>
                <a:spcPts val="0"/>
              </a:spcBef>
            </a:pPr>
            <a:endParaRPr lang="en-US" sz="3200" dirty="0"/>
          </a:p>
          <a:p>
            <a:pPr marL="0" indent="0" algn="just">
              <a:spcBef>
                <a:spcPts val="0"/>
              </a:spcBef>
              <a:buNone/>
            </a:pPr>
            <a:r>
              <a:rPr lang="en-US" sz="2400" dirty="0"/>
              <a:t>To update the </a:t>
            </a:r>
            <a:r>
              <a:rPr lang="en-GB" sz="2400" dirty="0"/>
              <a:t>Portfolio Committee on the progress towards the building of the permanent precinct for the Pan African Parliament (PAP)</a:t>
            </a:r>
            <a:r>
              <a:rPr lang="en-US" sz="2400" dirty="0"/>
              <a:t>. </a:t>
            </a:r>
          </a:p>
          <a:p>
            <a:pPr marL="0" indent="0" algn="just">
              <a:spcBef>
                <a:spcPts val="0"/>
              </a:spcBef>
              <a:buNone/>
            </a:pPr>
            <a:endParaRPr lang="en-GB" dirty="0">
              <a:solidFill>
                <a:srgbClr val="000000"/>
              </a:solidFill>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CF1E8975-B498-4F38-B570-13EB84F40AB8}" type="slidenum">
              <a:rPr lang="en-GB" smtClean="0"/>
              <a:pPr>
                <a:defRPr/>
              </a:pPr>
              <a:t>2</a:t>
            </a:fld>
            <a:endParaRPr lang="en-GB" dirty="0"/>
          </a:p>
        </p:txBody>
      </p:sp>
      <p:sp>
        <p:nvSpPr>
          <p:cNvPr id="5" name="Rectangle 4"/>
          <p:cNvSpPr/>
          <p:nvPr/>
        </p:nvSpPr>
        <p:spPr>
          <a:xfrm>
            <a:off x="4006228" y="25316"/>
            <a:ext cx="808234" cy="276999"/>
          </a:xfrm>
          <a:prstGeom prst="rect">
            <a:avLst/>
          </a:prstGeom>
        </p:spPr>
        <p:txBody>
          <a:bodyPr wrap="none">
            <a:spAutoFit/>
          </a:bodyPr>
          <a:lstStyle/>
          <a:p>
            <a:pPr algn="ctr"/>
            <a:r>
              <a:rPr lang="en-ZA" sz="1200" b="1" dirty="0">
                <a:latin typeface="+mn-lt"/>
                <a:cs typeface="Calibri" pitchFamily="34" charset="0"/>
              </a:rPr>
              <a:t>SECRET</a:t>
            </a:r>
          </a:p>
        </p:txBody>
      </p:sp>
      <p:sp>
        <p:nvSpPr>
          <p:cNvPr id="6" name="Rectangle 5"/>
          <p:cNvSpPr/>
          <p:nvPr/>
        </p:nvSpPr>
        <p:spPr>
          <a:xfrm>
            <a:off x="4168423" y="6381328"/>
            <a:ext cx="808234" cy="276999"/>
          </a:xfrm>
          <a:prstGeom prst="rect">
            <a:avLst/>
          </a:prstGeom>
        </p:spPr>
        <p:txBody>
          <a:bodyPr wrap="none">
            <a:spAutoFit/>
          </a:bodyPr>
          <a:lstStyle/>
          <a:p>
            <a:pPr algn="ctr"/>
            <a:r>
              <a:rPr lang="en-ZA" sz="1200" dirty="0">
                <a:latin typeface="+mn-lt"/>
                <a:cs typeface="Calibri" pitchFamily="34" charset="0"/>
              </a:rPr>
              <a:t>SECRET</a:t>
            </a:r>
          </a:p>
        </p:txBody>
      </p:sp>
    </p:spTree>
    <p:extLst>
      <p:ext uri="{BB962C8B-B14F-4D97-AF65-F5344CB8AC3E}">
        <p14:creationId xmlns:p14="http://schemas.microsoft.com/office/powerpoint/2010/main" xmlns="" val="331634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6406"/>
            <a:ext cx="8229600" cy="687878"/>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dirty="0">
                <a:solidFill>
                  <a:srgbClr val="00B050"/>
                </a:solidFill>
              </a:rPr>
              <a:t>SUMMARY </a:t>
            </a:r>
            <a:endParaRPr lang="en-ZA" dirty="0">
              <a:solidFill>
                <a:srgbClr val="00B050"/>
              </a:solidFill>
            </a:endParaRPr>
          </a:p>
        </p:txBody>
      </p:sp>
      <p:sp>
        <p:nvSpPr>
          <p:cNvPr id="3" name="Content Placeholder 2"/>
          <p:cNvSpPr>
            <a:spLocks noGrp="1"/>
          </p:cNvSpPr>
          <p:nvPr>
            <p:ph idx="1"/>
          </p:nvPr>
        </p:nvSpPr>
        <p:spPr>
          <a:xfrm>
            <a:off x="44658" y="915375"/>
            <a:ext cx="8996054" cy="4817882"/>
          </a:xfrm>
        </p:spPr>
        <p:txBody>
          <a:bodyPr/>
          <a:lstStyle/>
          <a:p>
            <a:pPr algn="just">
              <a:spcBef>
                <a:spcPts val="0"/>
              </a:spcBef>
            </a:pPr>
            <a:r>
              <a:rPr lang="en-GB" sz="2800" dirty="0"/>
              <a:t>South Africa reaffirms its commitment to the hosting of the PAP, which is considered to be a very important organ of the African Union in the democratic architecture of the African Continent.</a:t>
            </a:r>
          </a:p>
          <a:p>
            <a:pPr marL="0" indent="0" algn="just">
              <a:spcBef>
                <a:spcPts val="0"/>
              </a:spcBef>
              <a:buNone/>
            </a:pPr>
            <a:endParaRPr lang="en-GB" sz="2800" dirty="0"/>
          </a:p>
          <a:p>
            <a:pPr algn="just">
              <a:spcBef>
                <a:spcPts val="0"/>
              </a:spcBef>
            </a:pPr>
            <a:r>
              <a:rPr lang="en-GB" sz="2800" dirty="0"/>
              <a:t>The PAP is currently hosted at Gallagher Estate, </a:t>
            </a:r>
            <a:r>
              <a:rPr lang="en-GB" sz="2800" dirty="0" err="1"/>
              <a:t>Midrand</a:t>
            </a:r>
            <a:r>
              <a:rPr lang="en-GB" sz="2800" dirty="0"/>
              <a:t> which was intended to be temporary. </a:t>
            </a:r>
          </a:p>
          <a:p>
            <a:pPr marL="0" indent="0" algn="just">
              <a:spcBef>
                <a:spcPts val="0"/>
              </a:spcBef>
              <a:buNone/>
            </a:pPr>
            <a:endParaRPr lang="en-GB" sz="2800" dirty="0"/>
          </a:p>
          <a:p>
            <a:pPr algn="just">
              <a:spcBef>
                <a:spcPts val="0"/>
              </a:spcBef>
            </a:pPr>
            <a:r>
              <a:rPr lang="en-GB" sz="2800" dirty="0"/>
              <a:t>It is believed that PAP ought to have been in a permanent precinct by now.</a:t>
            </a:r>
            <a:endParaRPr lang="en-US" sz="2800" dirty="0"/>
          </a:p>
          <a:p>
            <a:pPr marL="0" indent="0" algn="just">
              <a:spcBef>
                <a:spcPts val="0"/>
              </a:spcBef>
              <a:buNone/>
            </a:pPr>
            <a:r>
              <a:rPr lang="en-US" sz="2800" dirty="0"/>
              <a:t> </a:t>
            </a:r>
          </a:p>
          <a:p>
            <a:pPr marL="0" indent="0" algn="just">
              <a:spcBef>
                <a:spcPts val="0"/>
              </a:spcBef>
              <a:buNone/>
            </a:pPr>
            <a:endParaRPr lang="en-US" sz="3200" dirty="0">
              <a:solidFill>
                <a:srgbClr val="000000"/>
              </a:solidFill>
              <a:cs typeface="Times New Roman" panose="02020603050405020304" pitchFamily="18" charset="0"/>
            </a:endParaRPr>
          </a:p>
          <a:p>
            <a:pPr marL="0" indent="0" algn="just">
              <a:spcBef>
                <a:spcPts val="0"/>
              </a:spcBef>
              <a:buNone/>
            </a:pPr>
            <a:endParaRPr lang="en-GB" dirty="0">
              <a:solidFill>
                <a:srgbClr val="000000"/>
              </a:solidFill>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defRPr/>
            </a:pPr>
            <a:fld id="{CF1E8975-B498-4F38-B570-13EB84F40AB8}" type="slidenum">
              <a:rPr lang="en-GB" smtClean="0"/>
              <a:pPr>
                <a:defRPr/>
              </a:pPr>
              <a:t>3</a:t>
            </a:fld>
            <a:endParaRPr lang="en-GB" dirty="0"/>
          </a:p>
        </p:txBody>
      </p:sp>
      <p:sp>
        <p:nvSpPr>
          <p:cNvPr id="5" name="Rectangle 4"/>
          <p:cNvSpPr/>
          <p:nvPr/>
        </p:nvSpPr>
        <p:spPr>
          <a:xfrm>
            <a:off x="4006228" y="25316"/>
            <a:ext cx="808234" cy="276999"/>
          </a:xfrm>
          <a:prstGeom prst="rect">
            <a:avLst/>
          </a:prstGeom>
        </p:spPr>
        <p:txBody>
          <a:bodyPr wrap="none">
            <a:spAutoFit/>
          </a:bodyPr>
          <a:lstStyle/>
          <a:p>
            <a:pPr algn="ctr"/>
            <a:r>
              <a:rPr lang="en-ZA" sz="1200" b="1" dirty="0">
                <a:latin typeface="+mn-lt"/>
                <a:cs typeface="Calibri" pitchFamily="34" charset="0"/>
              </a:rPr>
              <a:t>SECRET</a:t>
            </a:r>
          </a:p>
        </p:txBody>
      </p:sp>
      <p:sp>
        <p:nvSpPr>
          <p:cNvPr id="6" name="Rectangle 5"/>
          <p:cNvSpPr/>
          <p:nvPr/>
        </p:nvSpPr>
        <p:spPr>
          <a:xfrm>
            <a:off x="4168423" y="6381328"/>
            <a:ext cx="808234" cy="276999"/>
          </a:xfrm>
          <a:prstGeom prst="rect">
            <a:avLst/>
          </a:prstGeom>
        </p:spPr>
        <p:txBody>
          <a:bodyPr wrap="none">
            <a:spAutoFit/>
          </a:bodyPr>
          <a:lstStyle/>
          <a:p>
            <a:pPr algn="ctr"/>
            <a:r>
              <a:rPr lang="en-ZA" sz="1200" dirty="0">
                <a:latin typeface="+mn-lt"/>
                <a:cs typeface="Calibri" pitchFamily="34" charset="0"/>
              </a:rPr>
              <a:t>SECRET</a:t>
            </a:r>
          </a:p>
        </p:txBody>
      </p:sp>
    </p:spTree>
    <p:extLst>
      <p:ext uri="{BB962C8B-B14F-4D97-AF65-F5344CB8AC3E}">
        <p14:creationId xmlns:p14="http://schemas.microsoft.com/office/powerpoint/2010/main" xmlns="" val="724716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605" y="836712"/>
            <a:ext cx="9368605" cy="5040559"/>
          </a:xfrm>
        </p:spPr>
        <p:txBody>
          <a:bodyPr/>
          <a:lstStyle/>
          <a:p>
            <a:pPr marL="741362" indent="-457200" algn="just">
              <a:spcBef>
                <a:spcPts val="0"/>
              </a:spcBef>
              <a:buFont typeface="Arial" panose="020B0604020202020204" pitchFamily="34" charset="0"/>
              <a:buChar char="•"/>
            </a:pPr>
            <a:r>
              <a:rPr lang="en-GB" sz="2400" dirty="0"/>
              <a:t>Legal challenges have arisen that have delayed the completion of the project. </a:t>
            </a:r>
          </a:p>
          <a:p>
            <a:pPr marL="741362" indent="-457200" algn="just">
              <a:spcBef>
                <a:spcPts val="0"/>
              </a:spcBef>
              <a:buFont typeface="Arial" panose="020B0604020202020204" pitchFamily="34" charset="0"/>
              <a:buChar char="•"/>
            </a:pPr>
            <a:endParaRPr lang="en-GB" sz="2400" dirty="0"/>
          </a:p>
          <a:p>
            <a:pPr marL="741362" indent="-457200" algn="just">
              <a:spcBef>
                <a:spcPts val="0"/>
              </a:spcBef>
              <a:buFont typeface="Arial" panose="020B0604020202020204" pitchFamily="34" charset="0"/>
              <a:buChar char="•"/>
            </a:pPr>
            <a:r>
              <a:rPr lang="en-GB" sz="2400" dirty="0"/>
              <a:t>DIRCO and the Dept of Public Works and Infrastructure (DPWI) have held approximately 81 meetings to resolve legal and other major issues pertaining to logistical and lease support to the PAP.</a:t>
            </a:r>
          </a:p>
          <a:p>
            <a:pPr marL="284162" indent="0" algn="just">
              <a:spcBef>
                <a:spcPts val="0"/>
              </a:spcBef>
              <a:buNone/>
            </a:pPr>
            <a:endParaRPr lang="en-GB" sz="2400" dirty="0"/>
          </a:p>
          <a:p>
            <a:pPr marL="741362" indent="-457200" algn="just">
              <a:spcBef>
                <a:spcPts val="0"/>
              </a:spcBef>
              <a:buFont typeface="Arial" panose="020B0604020202020204" pitchFamily="34" charset="0"/>
              <a:buChar char="•"/>
            </a:pPr>
            <a:r>
              <a:rPr lang="en-GB" sz="2400" u="sng" dirty="0"/>
              <a:t>Responsibilities</a:t>
            </a:r>
            <a:endParaRPr lang="en-GB" sz="2400" dirty="0"/>
          </a:p>
          <a:p>
            <a:pPr marL="1165225" algn="just">
              <a:spcBef>
                <a:spcPts val="0"/>
              </a:spcBef>
              <a:buFontTx/>
              <a:buChar char="-"/>
            </a:pPr>
            <a:r>
              <a:rPr lang="en-GB" sz="2400" dirty="0"/>
              <a:t>DPWI is responsible for the site</a:t>
            </a:r>
            <a:endParaRPr lang="en-ZA" sz="2400" dirty="0"/>
          </a:p>
          <a:p>
            <a:pPr marL="1165225" algn="just">
              <a:spcBef>
                <a:spcPts val="0"/>
              </a:spcBef>
              <a:buFontTx/>
              <a:buChar char="-"/>
            </a:pPr>
            <a:r>
              <a:rPr lang="en-GB" sz="2400" dirty="0"/>
              <a:t>National Treasury is responsible for financing the project</a:t>
            </a:r>
          </a:p>
          <a:p>
            <a:pPr marL="1165225" algn="just">
              <a:spcBef>
                <a:spcPts val="0"/>
              </a:spcBef>
              <a:buFontTx/>
              <a:buChar char="-"/>
            </a:pPr>
            <a:r>
              <a:rPr lang="en-GB" sz="2400" dirty="0"/>
              <a:t>DIRCO is responsible for guiding the process and providing logistical support. </a:t>
            </a:r>
          </a:p>
          <a:p>
            <a:pPr marL="511175" indent="-227013" algn="just">
              <a:spcBef>
                <a:spcPts val="0"/>
              </a:spcBef>
              <a:buFontTx/>
              <a:buChar char="-"/>
            </a:pPr>
            <a:endParaRPr lang="en-US" sz="3200" dirty="0"/>
          </a:p>
          <a:p>
            <a:pPr algn="just">
              <a:spcBef>
                <a:spcPts val="0"/>
              </a:spcBef>
              <a:buFont typeface="Wingdings" panose="05000000000000000000" pitchFamily="2" charset="2"/>
              <a:buChar char="§"/>
            </a:pPr>
            <a:endParaRPr lang="en-US" sz="2300" dirty="0"/>
          </a:p>
          <a:p>
            <a:pPr algn="just">
              <a:spcBef>
                <a:spcPts val="0"/>
              </a:spcBef>
              <a:buFont typeface="Wingdings" panose="05000000000000000000" pitchFamily="2" charset="2"/>
              <a:buChar char="§"/>
            </a:pPr>
            <a:endParaRPr lang="en-US" sz="1200" dirty="0"/>
          </a:p>
        </p:txBody>
      </p:sp>
      <p:sp>
        <p:nvSpPr>
          <p:cNvPr id="4" name="Slide Number Placeholder 3"/>
          <p:cNvSpPr>
            <a:spLocks noGrp="1"/>
          </p:cNvSpPr>
          <p:nvPr>
            <p:ph type="sldNum" sz="quarter" idx="10"/>
          </p:nvPr>
        </p:nvSpPr>
        <p:spPr/>
        <p:txBody>
          <a:bodyPr/>
          <a:lstStyle/>
          <a:p>
            <a:pPr>
              <a:defRPr/>
            </a:pPr>
            <a:fld id="{CF1E8975-B498-4F38-B570-13EB84F40AB8}" type="slidenum">
              <a:rPr lang="en-GB" smtClean="0"/>
              <a:pPr>
                <a:defRPr/>
              </a:pPr>
              <a:t>4</a:t>
            </a:fld>
            <a:endParaRPr lang="en-GB" dirty="0"/>
          </a:p>
        </p:txBody>
      </p:sp>
      <p:sp>
        <p:nvSpPr>
          <p:cNvPr id="5" name="Rectangle 4"/>
          <p:cNvSpPr/>
          <p:nvPr/>
        </p:nvSpPr>
        <p:spPr>
          <a:xfrm>
            <a:off x="4006228" y="25316"/>
            <a:ext cx="808234" cy="276999"/>
          </a:xfrm>
          <a:prstGeom prst="rect">
            <a:avLst/>
          </a:prstGeom>
        </p:spPr>
        <p:txBody>
          <a:bodyPr wrap="none">
            <a:spAutoFit/>
          </a:bodyPr>
          <a:lstStyle/>
          <a:p>
            <a:pPr algn="ctr"/>
            <a:r>
              <a:rPr lang="en-ZA" sz="1200" b="1" dirty="0">
                <a:latin typeface="+mn-lt"/>
                <a:cs typeface="Calibri" pitchFamily="34" charset="0"/>
              </a:rPr>
              <a:t>SECRET</a:t>
            </a:r>
          </a:p>
        </p:txBody>
      </p:sp>
      <p:sp>
        <p:nvSpPr>
          <p:cNvPr id="6" name="Rectangle 5"/>
          <p:cNvSpPr/>
          <p:nvPr/>
        </p:nvSpPr>
        <p:spPr>
          <a:xfrm>
            <a:off x="3763766" y="6444476"/>
            <a:ext cx="808234" cy="276999"/>
          </a:xfrm>
          <a:prstGeom prst="rect">
            <a:avLst/>
          </a:prstGeom>
        </p:spPr>
        <p:txBody>
          <a:bodyPr wrap="none">
            <a:spAutoFit/>
          </a:bodyPr>
          <a:lstStyle/>
          <a:p>
            <a:pPr algn="ctr"/>
            <a:r>
              <a:rPr lang="en-ZA" sz="1200" b="1" dirty="0">
                <a:latin typeface="+mn-lt"/>
                <a:cs typeface="Calibri" pitchFamily="34" charset="0"/>
              </a:rPr>
              <a:t>SECRET</a:t>
            </a:r>
          </a:p>
        </p:txBody>
      </p:sp>
      <p:sp>
        <p:nvSpPr>
          <p:cNvPr id="8" name="Title 1"/>
          <p:cNvSpPr txBox="1">
            <a:spLocks/>
          </p:cNvSpPr>
          <p:nvPr/>
        </p:nvSpPr>
        <p:spPr bwMode="auto">
          <a:xfrm>
            <a:off x="-108520" y="136526"/>
            <a:ext cx="9252520" cy="844203"/>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Arial" charset="0"/>
                <a:ea typeface="MS PGothic" pitchFamily="34" charset="-128"/>
                <a:cs typeface="MS PGothic" charset="0"/>
              </a:defRPr>
            </a:lvl5pPr>
            <a:lvl6pPr marL="457200" algn="ctr" rtl="0" fontAlgn="base">
              <a:spcBef>
                <a:spcPct val="0"/>
              </a:spcBef>
              <a:spcAft>
                <a:spcPct val="0"/>
              </a:spcAft>
              <a:defRPr sz="3200" b="1">
                <a:solidFill>
                  <a:schemeClr val="tx2"/>
                </a:solidFill>
                <a:latin typeface="Arial" charset="0"/>
              </a:defRPr>
            </a:lvl6pPr>
            <a:lvl7pPr marL="914400" algn="ctr" rtl="0" fontAlgn="base">
              <a:spcBef>
                <a:spcPct val="0"/>
              </a:spcBef>
              <a:spcAft>
                <a:spcPct val="0"/>
              </a:spcAft>
              <a:defRPr sz="3200" b="1">
                <a:solidFill>
                  <a:schemeClr val="tx2"/>
                </a:solidFill>
                <a:latin typeface="Arial" charset="0"/>
              </a:defRPr>
            </a:lvl7pPr>
            <a:lvl8pPr marL="1371600" algn="ctr" rtl="0" fontAlgn="base">
              <a:spcBef>
                <a:spcPct val="0"/>
              </a:spcBef>
              <a:spcAft>
                <a:spcPct val="0"/>
              </a:spcAft>
              <a:defRPr sz="3200" b="1">
                <a:solidFill>
                  <a:schemeClr val="tx2"/>
                </a:solidFill>
                <a:latin typeface="Arial" charset="0"/>
              </a:defRPr>
            </a:lvl8pPr>
            <a:lvl9pPr marL="1828800" algn="ctr" rtl="0" fontAlgn="base">
              <a:spcBef>
                <a:spcPct val="0"/>
              </a:spcBef>
              <a:spcAft>
                <a:spcPct val="0"/>
              </a:spcAft>
              <a:defRPr sz="3200" b="1">
                <a:solidFill>
                  <a:schemeClr val="tx2"/>
                </a:solidFill>
                <a:latin typeface="Arial" charset="0"/>
              </a:defRPr>
            </a:lvl9pPr>
          </a:lstStyle>
          <a:p>
            <a:r>
              <a:rPr lang="en-US" kern="0" dirty="0">
                <a:solidFill>
                  <a:srgbClr val="00B050"/>
                </a:solidFill>
              </a:rPr>
              <a:t>DISCUSSION </a:t>
            </a:r>
            <a:endParaRPr lang="en-ZA" kern="0" dirty="0">
              <a:solidFill>
                <a:srgbClr val="00B050"/>
              </a:solidFill>
            </a:endParaRPr>
          </a:p>
        </p:txBody>
      </p:sp>
    </p:spTree>
    <p:extLst>
      <p:ext uri="{BB962C8B-B14F-4D97-AF65-F5344CB8AC3E}">
        <p14:creationId xmlns:p14="http://schemas.microsoft.com/office/powerpoint/2010/main" xmlns="" val="3510924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30F486-8406-FE1B-F3B4-ECE36A2354D3}"/>
              </a:ext>
            </a:extLst>
          </p:cNvPr>
          <p:cNvSpPr>
            <a:spLocks noGrp="1"/>
          </p:cNvSpPr>
          <p:nvPr>
            <p:ph type="title"/>
          </p:nvPr>
        </p:nvSpPr>
        <p:spPr>
          <a:xfrm>
            <a:off x="457200" y="274638"/>
            <a:ext cx="8229600" cy="719137"/>
          </a:xfrm>
        </p:spPr>
        <p:txBody>
          <a:bodyPr/>
          <a:lstStyle/>
          <a:p>
            <a:r>
              <a:rPr lang="en-ZA" dirty="0"/>
              <a:t>Challenges</a:t>
            </a:r>
          </a:p>
        </p:txBody>
      </p:sp>
      <p:sp>
        <p:nvSpPr>
          <p:cNvPr id="3" name="Content Placeholder 2">
            <a:extLst>
              <a:ext uri="{FF2B5EF4-FFF2-40B4-BE49-F238E27FC236}">
                <a16:creationId xmlns:a16="http://schemas.microsoft.com/office/drawing/2014/main" xmlns="" id="{1C6A2986-0F4D-DB0C-789A-3B48E544198F}"/>
              </a:ext>
            </a:extLst>
          </p:cNvPr>
          <p:cNvSpPr>
            <a:spLocks noGrp="1"/>
          </p:cNvSpPr>
          <p:nvPr>
            <p:ph idx="1"/>
          </p:nvPr>
        </p:nvSpPr>
        <p:spPr>
          <a:xfrm>
            <a:off x="457200" y="993775"/>
            <a:ext cx="8229600" cy="4645025"/>
          </a:xfrm>
        </p:spPr>
        <p:txBody>
          <a:bodyPr/>
          <a:lstStyle/>
          <a:p>
            <a:pPr marL="0" lvl="0" indent="0" algn="just">
              <a:lnSpc>
                <a:spcPct val="107000"/>
              </a:lnSpc>
              <a:buNone/>
            </a:pP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en-GB" sz="2400" dirty="0">
                <a:effectLst/>
                <a:ea typeface="Calibri" panose="020F0502020204030204" pitchFamily="34" charset="0"/>
                <a:cs typeface="Arial" panose="020B0604020202020204" pitchFamily="34" charset="0"/>
              </a:rPr>
              <a:t>Problems with the operation of the PAP institution</a:t>
            </a:r>
            <a:endParaRPr lang="en-ZA" sz="2400" dirty="0">
              <a:ea typeface="Calibri" panose="020F0502020204030204" pitchFamily="34" charset="0"/>
              <a:cs typeface="Arial" panose="020B0604020202020204" pitchFamily="34" charset="0"/>
            </a:endParaRPr>
          </a:p>
          <a:p>
            <a:pPr lvl="0" algn="just">
              <a:lnSpc>
                <a:spcPct val="107000"/>
              </a:lnSpc>
              <a:buFont typeface="Arial" panose="020B0604020202020204" pitchFamily="34" charset="0"/>
              <a:buChar char="•"/>
            </a:pPr>
            <a:endParaRPr lang="en-ZA" sz="2400" dirty="0">
              <a:effectLst/>
              <a:ea typeface="Calibri" panose="020F0502020204030204" pitchFamily="34" charset="0"/>
              <a:cs typeface="Arial" panose="020B0604020202020204" pitchFamily="34" charset="0"/>
            </a:endParaRPr>
          </a:p>
          <a:p>
            <a:pPr lvl="0" algn="just">
              <a:lnSpc>
                <a:spcPct val="107000"/>
              </a:lnSpc>
              <a:buFont typeface="Arial" panose="020B0604020202020204" pitchFamily="34" charset="0"/>
              <a:buChar char="•"/>
            </a:pPr>
            <a:r>
              <a:rPr lang="en-GB" sz="2400" dirty="0">
                <a:effectLst/>
                <a:ea typeface="Calibri" panose="020F0502020204030204" pitchFamily="34" charset="0"/>
                <a:cs typeface="Arial" panose="020B0604020202020204" pitchFamily="34" charset="0"/>
              </a:rPr>
              <a:t>Small permanent contingent remains behind on a full time basis</a:t>
            </a:r>
          </a:p>
          <a:p>
            <a:pPr marL="0" lvl="0" indent="0" algn="just">
              <a:lnSpc>
                <a:spcPct val="107000"/>
              </a:lnSpc>
              <a:buNone/>
            </a:pPr>
            <a:endParaRPr lang="en-ZA" sz="2400" dirty="0">
              <a:ea typeface="Calibri" panose="020F0502020204030204" pitchFamily="34" charset="0"/>
              <a:cs typeface="Arial" panose="020B0604020202020204" pitchFamily="34" charset="0"/>
            </a:endParaRPr>
          </a:p>
          <a:p>
            <a:pPr lvl="0" algn="just">
              <a:lnSpc>
                <a:spcPct val="107000"/>
              </a:lnSpc>
              <a:buFont typeface="Arial" panose="020B0604020202020204" pitchFamily="34" charset="0"/>
              <a:buChar char="•"/>
            </a:pPr>
            <a:r>
              <a:rPr lang="en-GB" sz="2400" dirty="0">
                <a:effectLst/>
                <a:ea typeface="Calibri" panose="020F0502020204030204" pitchFamily="34" charset="0"/>
                <a:cs typeface="Arial" panose="020B0604020202020204" pitchFamily="34" charset="0"/>
              </a:rPr>
              <a:t>IT issues are a big concern</a:t>
            </a:r>
          </a:p>
          <a:p>
            <a:pPr marL="0" lvl="0" indent="0" algn="just">
              <a:lnSpc>
                <a:spcPct val="107000"/>
              </a:lnSpc>
              <a:buNone/>
            </a:pPr>
            <a:endParaRPr lang="en-GB" sz="2400" dirty="0">
              <a:effectLst/>
              <a:ea typeface="Calibri" panose="020F0502020204030204" pitchFamily="34" charset="0"/>
              <a:cs typeface="Arial" panose="020B0604020202020204" pitchFamily="34" charset="0"/>
            </a:endParaRPr>
          </a:p>
          <a:p>
            <a:pPr lvl="0" algn="just">
              <a:lnSpc>
                <a:spcPct val="107000"/>
              </a:lnSpc>
              <a:buFont typeface="Arial" panose="020B0604020202020204" pitchFamily="34" charset="0"/>
              <a:buChar char="•"/>
            </a:pPr>
            <a:r>
              <a:rPr lang="en-GB" sz="2400" dirty="0">
                <a:effectLst/>
                <a:ea typeface="Calibri" panose="020F0502020204030204" pitchFamily="34" charset="0"/>
                <a:cs typeface="Arial" panose="020B0604020202020204" pitchFamily="34" charset="0"/>
              </a:rPr>
              <a:t>Underutilisation of space</a:t>
            </a:r>
            <a:endParaRPr lang="en-ZA" sz="2400" dirty="0">
              <a:effectLst/>
              <a:ea typeface="Calibri" panose="020F0502020204030204" pitchFamily="34" charset="0"/>
              <a:cs typeface="Arial" panose="020B0604020202020204" pitchFamily="34" charset="0"/>
            </a:endParaRPr>
          </a:p>
          <a:p>
            <a:pPr marL="0" indent="0">
              <a:buNone/>
            </a:pPr>
            <a:endParaRPr lang="en-ZA" sz="2800" dirty="0"/>
          </a:p>
        </p:txBody>
      </p:sp>
      <p:sp>
        <p:nvSpPr>
          <p:cNvPr id="4" name="Slide Number Placeholder 3">
            <a:extLst>
              <a:ext uri="{FF2B5EF4-FFF2-40B4-BE49-F238E27FC236}">
                <a16:creationId xmlns:a16="http://schemas.microsoft.com/office/drawing/2014/main" xmlns="" id="{28AF9680-EE7A-5684-52AC-C03BD2897B4E}"/>
              </a:ext>
            </a:extLst>
          </p:cNvPr>
          <p:cNvSpPr>
            <a:spLocks noGrp="1"/>
          </p:cNvSpPr>
          <p:nvPr>
            <p:ph type="sldNum" sz="quarter" idx="10"/>
          </p:nvPr>
        </p:nvSpPr>
        <p:spPr/>
        <p:txBody>
          <a:bodyPr/>
          <a:lstStyle/>
          <a:p>
            <a:pPr>
              <a:defRPr/>
            </a:pPr>
            <a:fld id="{CF1E8975-B498-4F38-B570-13EB84F40AB8}" type="slidenum">
              <a:rPr lang="en-GB" smtClean="0"/>
              <a:pPr>
                <a:defRPr/>
              </a:pPr>
              <a:t>5</a:t>
            </a:fld>
            <a:endParaRPr lang="en-GB" dirty="0"/>
          </a:p>
        </p:txBody>
      </p:sp>
    </p:spTree>
    <p:extLst>
      <p:ext uri="{BB962C8B-B14F-4D97-AF65-F5344CB8AC3E}">
        <p14:creationId xmlns:p14="http://schemas.microsoft.com/office/powerpoint/2010/main" xmlns="" val="245521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71BB00-4CA9-7FE8-882A-94521B52FAF7}"/>
              </a:ext>
            </a:extLst>
          </p:cNvPr>
          <p:cNvSpPr>
            <a:spLocks noGrp="1"/>
          </p:cNvSpPr>
          <p:nvPr>
            <p:ph type="title"/>
          </p:nvPr>
        </p:nvSpPr>
        <p:spPr>
          <a:xfrm>
            <a:off x="457200" y="136525"/>
            <a:ext cx="8229600" cy="700187"/>
          </a:xfrm>
        </p:spPr>
        <p:txBody>
          <a:bodyPr/>
          <a:lstStyle/>
          <a:p>
            <a:r>
              <a:rPr lang="en-ZA" sz="2800" dirty="0">
                <a:solidFill>
                  <a:srgbClr val="00B050"/>
                </a:solidFill>
              </a:rPr>
              <a:t>PROGRESS REGARDING THE PAP BUILDING</a:t>
            </a:r>
          </a:p>
        </p:txBody>
      </p:sp>
      <p:sp>
        <p:nvSpPr>
          <p:cNvPr id="3" name="Content Placeholder 2">
            <a:extLst>
              <a:ext uri="{FF2B5EF4-FFF2-40B4-BE49-F238E27FC236}">
                <a16:creationId xmlns:a16="http://schemas.microsoft.com/office/drawing/2014/main" xmlns="" id="{BEBE83AC-ACF0-7667-4820-CA786D6AE448}"/>
              </a:ext>
            </a:extLst>
          </p:cNvPr>
          <p:cNvSpPr>
            <a:spLocks noGrp="1"/>
          </p:cNvSpPr>
          <p:nvPr>
            <p:ph idx="1"/>
          </p:nvPr>
        </p:nvSpPr>
        <p:spPr>
          <a:xfrm>
            <a:off x="107504" y="764704"/>
            <a:ext cx="8856984" cy="4896544"/>
          </a:xfrm>
        </p:spPr>
        <p:txBody>
          <a:bodyPr/>
          <a:lstStyle/>
          <a:p>
            <a:pPr marL="358775" lvl="1" indent="-271463" algn="just">
              <a:lnSpc>
                <a:spcPct val="107000"/>
              </a:lnSpc>
              <a:buFont typeface="Arial" panose="020B0604020202020204" pitchFamily="34" charset="0"/>
              <a:buChar char="•"/>
            </a:pPr>
            <a:r>
              <a:rPr lang="en-GB" dirty="0">
                <a:effectLst/>
                <a:ea typeface="Calibri" panose="020F0502020204030204" pitchFamily="34" charset="0"/>
                <a:cs typeface="Arial" panose="020B0604020202020204" pitchFamily="34" charset="0"/>
              </a:rPr>
              <a:t>Recovery of fraudulently stolen Portion 442 (a Portion of 19) of Farm Randjesfontein 405 Jr (PAP Site), </a:t>
            </a:r>
            <a:r>
              <a:rPr lang="en-GB" dirty="0" err="1">
                <a:effectLst/>
                <a:ea typeface="Calibri" panose="020F0502020204030204" pitchFamily="34" charset="0"/>
                <a:cs typeface="Arial" panose="020B0604020202020204" pitchFamily="34" charset="0"/>
              </a:rPr>
              <a:t>Midrand</a:t>
            </a:r>
            <a:r>
              <a:rPr lang="en-GB" dirty="0">
                <a:effectLst/>
                <a:ea typeface="Calibri" panose="020F0502020204030204" pitchFamily="34" charset="0"/>
                <a:cs typeface="Arial" panose="020B0604020202020204" pitchFamily="34" charset="0"/>
              </a:rPr>
              <a:t>.</a:t>
            </a:r>
          </a:p>
          <a:p>
            <a:pPr marL="87312" lvl="1" indent="0" algn="just">
              <a:lnSpc>
                <a:spcPct val="107000"/>
              </a:lnSpc>
              <a:buNone/>
            </a:pPr>
            <a:endParaRPr lang="en-ZA" dirty="0">
              <a:effectLst/>
              <a:ea typeface="Calibri" panose="020F0502020204030204" pitchFamily="34" charset="0"/>
              <a:cs typeface="Arial" panose="020B0604020202020204" pitchFamily="34" charset="0"/>
            </a:endParaRPr>
          </a:p>
          <a:p>
            <a:pPr marL="358775" lvl="1" indent="-271463" algn="just">
              <a:lnSpc>
                <a:spcPct val="107000"/>
              </a:lnSpc>
              <a:buFont typeface="Arial" panose="020B0604020202020204" pitchFamily="34" charset="0"/>
              <a:buChar char="•"/>
            </a:pPr>
            <a:r>
              <a:rPr lang="en-GB" b="1" dirty="0">
                <a:effectLst/>
                <a:ea typeface="Calibri" panose="020F0502020204030204" pitchFamily="34" charset="0"/>
                <a:cs typeface="Arial" panose="020B0604020202020204" pitchFamily="34" charset="0"/>
              </a:rPr>
              <a:t>Item 2</a:t>
            </a:r>
            <a:r>
              <a:rPr lang="en-GB" dirty="0">
                <a:effectLst/>
                <a:ea typeface="Calibri" panose="020F0502020204030204" pitchFamily="34" charset="0"/>
                <a:cs typeface="Arial" panose="020B0604020202020204" pitchFamily="34" charset="0"/>
              </a:rPr>
              <a:t> - Updating User Accommodation Requirements for the PAP.</a:t>
            </a:r>
          </a:p>
          <a:p>
            <a:pPr marL="87312" lvl="1" indent="0" algn="just">
              <a:lnSpc>
                <a:spcPct val="107000"/>
              </a:lnSpc>
              <a:buNone/>
            </a:pPr>
            <a:endParaRPr lang="en-ZA" dirty="0">
              <a:effectLst/>
              <a:ea typeface="Calibri" panose="020F0502020204030204" pitchFamily="34" charset="0"/>
              <a:cs typeface="Arial" panose="020B0604020202020204" pitchFamily="34" charset="0"/>
            </a:endParaRPr>
          </a:p>
          <a:p>
            <a:pPr marL="358775" lvl="1" indent="-271463" algn="just">
              <a:lnSpc>
                <a:spcPct val="107000"/>
              </a:lnSpc>
              <a:buFont typeface="Arial" panose="020B0604020202020204" pitchFamily="34" charset="0"/>
              <a:buChar char="•"/>
            </a:pPr>
            <a:r>
              <a:rPr lang="en-GB" b="1" dirty="0">
                <a:effectLst/>
                <a:ea typeface="Calibri" panose="020F0502020204030204" pitchFamily="34" charset="0"/>
                <a:cs typeface="Arial" panose="020B0604020202020204" pitchFamily="34" charset="0"/>
              </a:rPr>
              <a:t>Item 3 </a:t>
            </a:r>
            <a:r>
              <a:rPr lang="en-GB" dirty="0">
                <a:effectLst/>
                <a:ea typeface="Calibri" panose="020F0502020204030204" pitchFamily="34" charset="0"/>
                <a:cs typeface="Arial" panose="020B0604020202020204" pitchFamily="34" charset="0"/>
              </a:rPr>
              <a:t>- Resolution of site and environmental issues in accordance with DFFE requirements.</a:t>
            </a:r>
          </a:p>
          <a:p>
            <a:pPr marL="87312" lvl="1" indent="0" algn="just">
              <a:lnSpc>
                <a:spcPct val="107000"/>
              </a:lnSpc>
              <a:buNone/>
            </a:pPr>
            <a:endParaRPr lang="en-ZA" dirty="0">
              <a:effectLst/>
              <a:ea typeface="Calibri" panose="020F0502020204030204" pitchFamily="34" charset="0"/>
              <a:cs typeface="Arial" panose="020B0604020202020204" pitchFamily="34" charset="0"/>
            </a:endParaRPr>
          </a:p>
          <a:p>
            <a:pPr marL="358775" lvl="1" indent="-271463" algn="just">
              <a:lnSpc>
                <a:spcPct val="107000"/>
              </a:lnSpc>
              <a:buFont typeface="Arial" panose="020B0604020202020204" pitchFamily="34" charset="0"/>
              <a:buChar char="•"/>
            </a:pPr>
            <a:r>
              <a:rPr lang="en-GB" b="1" dirty="0">
                <a:effectLst/>
                <a:ea typeface="Calibri" panose="020F0502020204030204" pitchFamily="34" charset="0"/>
                <a:cs typeface="Arial" panose="020B0604020202020204" pitchFamily="34" charset="0"/>
              </a:rPr>
              <a:t>Item 4 </a:t>
            </a:r>
            <a:r>
              <a:rPr lang="en-GB" dirty="0">
                <a:effectLst/>
                <a:ea typeface="Calibri" panose="020F0502020204030204" pitchFamily="34" charset="0"/>
                <a:cs typeface="Arial" panose="020B0604020202020204" pitchFamily="34" charset="0"/>
              </a:rPr>
              <a:t>- Collating all compiled project documentation (drawings and construction documentation) for the original project.</a:t>
            </a:r>
          </a:p>
          <a:p>
            <a:pPr marL="87312" lvl="1" indent="0" algn="just">
              <a:lnSpc>
                <a:spcPct val="107000"/>
              </a:lnSpc>
              <a:buNone/>
            </a:pPr>
            <a:endParaRPr lang="en-ZA" dirty="0">
              <a:effectLst/>
              <a:ea typeface="Calibri" panose="020F0502020204030204" pitchFamily="34" charset="0"/>
              <a:cs typeface="Arial" panose="020B0604020202020204" pitchFamily="34" charset="0"/>
            </a:endParaRPr>
          </a:p>
          <a:p>
            <a:pPr marL="358775" lvl="1" indent="-271463" algn="just">
              <a:lnSpc>
                <a:spcPct val="107000"/>
              </a:lnSpc>
              <a:spcAft>
                <a:spcPts val="800"/>
              </a:spcAft>
              <a:buFont typeface="Arial" panose="020B0604020202020204" pitchFamily="34" charset="0"/>
              <a:buChar char="•"/>
            </a:pPr>
            <a:r>
              <a:rPr lang="en-GB" b="1" dirty="0">
                <a:effectLst/>
                <a:ea typeface="Calibri" panose="020F0502020204030204" pitchFamily="34" charset="0"/>
                <a:cs typeface="Arial" panose="020B0604020202020204" pitchFamily="34" charset="0"/>
              </a:rPr>
              <a:t>Item 5 </a:t>
            </a:r>
            <a:r>
              <a:rPr lang="en-GB" dirty="0">
                <a:effectLst/>
                <a:ea typeface="Calibri" panose="020F0502020204030204" pitchFamily="34" charset="0"/>
                <a:cs typeface="Arial" panose="020B0604020202020204" pitchFamily="34" charset="0"/>
              </a:rPr>
              <a:t>- Development of a high level implementation plan for PAP project resumption and construction.</a:t>
            </a:r>
            <a:endParaRPr lang="en-ZA" dirty="0">
              <a:effectLst/>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xmlns="" id="{FD48EB1D-297C-AAD9-6034-B3CF9FA9A907}"/>
              </a:ext>
            </a:extLst>
          </p:cNvPr>
          <p:cNvSpPr>
            <a:spLocks noGrp="1"/>
          </p:cNvSpPr>
          <p:nvPr>
            <p:ph type="sldNum" sz="quarter" idx="10"/>
          </p:nvPr>
        </p:nvSpPr>
        <p:spPr/>
        <p:txBody>
          <a:bodyPr/>
          <a:lstStyle/>
          <a:p>
            <a:pPr>
              <a:defRPr/>
            </a:pPr>
            <a:fld id="{CF1E8975-B498-4F38-B570-13EB84F40AB8}" type="slidenum">
              <a:rPr lang="en-GB" smtClean="0"/>
              <a:pPr>
                <a:defRPr/>
              </a:pPr>
              <a:t>6</a:t>
            </a:fld>
            <a:endParaRPr lang="en-GB" dirty="0"/>
          </a:p>
        </p:txBody>
      </p:sp>
    </p:spTree>
    <p:extLst>
      <p:ext uri="{BB962C8B-B14F-4D97-AF65-F5344CB8AC3E}">
        <p14:creationId xmlns:p14="http://schemas.microsoft.com/office/powerpoint/2010/main" xmlns="" val="3635614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6295D-BD25-DA25-E049-80163BBAF3E1}"/>
              </a:ext>
            </a:extLst>
          </p:cNvPr>
          <p:cNvSpPr>
            <a:spLocks noGrp="1"/>
          </p:cNvSpPr>
          <p:nvPr>
            <p:ph type="title"/>
          </p:nvPr>
        </p:nvSpPr>
        <p:spPr>
          <a:xfrm>
            <a:off x="457200" y="136526"/>
            <a:ext cx="8229600" cy="628178"/>
          </a:xfrm>
        </p:spPr>
        <p:txBody>
          <a:bodyPr/>
          <a:lstStyle/>
          <a:p>
            <a:r>
              <a:rPr lang="en-ZA" dirty="0">
                <a:solidFill>
                  <a:srgbClr val="00B050"/>
                </a:solidFill>
              </a:rPr>
              <a:t>Progress continued</a:t>
            </a:r>
          </a:p>
        </p:txBody>
      </p:sp>
      <p:sp>
        <p:nvSpPr>
          <p:cNvPr id="3" name="Content Placeholder 2">
            <a:extLst>
              <a:ext uri="{FF2B5EF4-FFF2-40B4-BE49-F238E27FC236}">
                <a16:creationId xmlns:a16="http://schemas.microsoft.com/office/drawing/2014/main" xmlns="" id="{D4F48449-DB70-29A2-2D12-E282F47DC936}"/>
              </a:ext>
            </a:extLst>
          </p:cNvPr>
          <p:cNvSpPr>
            <a:spLocks noGrp="1"/>
          </p:cNvSpPr>
          <p:nvPr>
            <p:ph idx="1"/>
          </p:nvPr>
        </p:nvSpPr>
        <p:spPr>
          <a:xfrm>
            <a:off x="0" y="764704"/>
            <a:ext cx="8964488" cy="4824536"/>
          </a:xfrm>
        </p:spPr>
        <p:txBody>
          <a:bodyPr/>
          <a:lstStyle/>
          <a:p>
            <a:pPr marL="358775" lvl="1" indent="-271463" algn="just">
              <a:lnSpc>
                <a:spcPct val="107000"/>
              </a:lnSpc>
              <a:buFont typeface="Arial" panose="020B0604020202020204" pitchFamily="34" charset="0"/>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Item 1 </a:t>
            </a:r>
            <a:r>
              <a:rPr lang="en-GB" sz="2100" dirty="0">
                <a:effectLst/>
                <a:latin typeface="Arial" panose="020B0604020202020204" pitchFamily="34" charset="0"/>
                <a:ea typeface="Calibri" panose="020F0502020204030204" pitchFamily="34" charset="0"/>
                <a:cs typeface="Arial" panose="020B0604020202020204" pitchFamily="34" charset="0"/>
              </a:rPr>
              <a:t>– Information is available in Ministerial reports – e.g. site finally recovered via SIU and AFU processes – Preservation Order and compliance therewith – 90 days for the other party to contest after which the order becomes final. </a:t>
            </a:r>
          </a:p>
          <a:p>
            <a:pPr marL="830262" lvl="2" indent="-342900" algn="just">
              <a:lnSpc>
                <a:spcPct val="107000"/>
              </a:lnSpc>
              <a:buFont typeface="Courier New" panose="02070309020205020404" pitchFamily="49" charset="0"/>
              <a:buChar char="o"/>
            </a:pPr>
            <a:r>
              <a:rPr lang="en-GB" sz="2100" dirty="0">
                <a:latin typeface="Arial" panose="020B0604020202020204" pitchFamily="34" charset="0"/>
                <a:ea typeface="Calibri" panose="020F0502020204030204" pitchFamily="34" charset="0"/>
                <a:cs typeface="Arial" panose="020B0604020202020204" pitchFamily="34" charset="0"/>
              </a:rPr>
              <a:t>S</a:t>
            </a:r>
            <a:r>
              <a:rPr lang="en-GB" sz="2100" dirty="0">
                <a:effectLst/>
                <a:latin typeface="Arial" panose="020B0604020202020204" pitchFamily="34" charset="0"/>
                <a:ea typeface="Calibri" panose="020F0502020204030204" pitchFamily="34" charset="0"/>
                <a:cs typeface="Arial" panose="020B0604020202020204" pitchFamily="34" charset="0"/>
              </a:rPr>
              <a:t>ite is currently fenced off and under security arrangements with DBSA.</a:t>
            </a:r>
          </a:p>
          <a:p>
            <a:pPr marL="487362" lvl="2" indent="0" algn="just">
              <a:lnSpc>
                <a:spcPct val="107000"/>
              </a:lnSpc>
              <a:buNone/>
            </a:pPr>
            <a:endParaRPr lang="en-ZA" sz="2100" dirty="0">
              <a:effectLst/>
              <a:latin typeface="Arial" panose="020B0604020202020204" pitchFamily="34" charset="0"/>
              <a:ea typeface="Calibri" panose="020F0502020204030204" pitchFamily="34" charset="0"/>
              <a:cs typeface="Arial" panose="020B0604020202020204" pitchFamily="34" charset="0"/>
            </a:endParaRPr>
          </a:p>
          <a:p>
            <a:pPr marL="358775" lvl="1" indent="-271463" algn="just">
              <a:lnSpc>
                <a:spcPct val="107000"/>
              </a:lnSpc>
              <a:buFont typeface="Arial" panose="020B0604020202020204" pitchFamily="34" charset="0"/>
              <a:buChar char="•"/>
            </a:pPr>
            <a:r>
              <a:rPr lang="en-GB" sz="2100" b="1" dirty="0">
                <a:effectLst/>
                <a:latin typeface="Arial" panose="020B0604020202020204" pitchFamily="34" charset="0"/>
                <a:ea typeface="Calibri" panose="020F0502020204030204" pitchFamily="34" charset="0"/>
                <a:cs typeface="Arial" panose="020B0604020202020204" pitchFamily="34" charset="0"/>
              </a:rPr>
              <a:t>Item 2 </a:t>
            </a:r>
            <a:r>
              <a:rPr lang="en-GB" sz="2100" dirty="0">
                <a:effectLst/>
                <a:latin typeface="Arial" panose="020B0604020202020204" pitchFamily="34" charset="0"/>
                <a:ea typeface="Calibri" panose="020F0502020204030204" pitchFamily="34" charset="0"/>
                <a:cs typeface="Arial" panose="020B0604020202020204" pitchFamily="34" charset="0"/>
              </a:rPr>
              <a:t>– Conditionally signed off User requirements – further work to reduce space and budget – Host Country </a:t>
            </a:r>
            <a:r>
              <a:rPr lang="en-GB" sz="2100" dirty="0">
                <a:latin typeface="Arial" panose="020B0604020202020204" pitchFamily="34" charset="0"/>
                <a:ea typeface="Calibri" panose="020F0502020204030204" pitchFamily="34" charset="0"/>
                <a:cs typeface="Arial" panose="020B0604020202020204" pitchFamily="34" charset="0"/>
              </a:rPr>
              <a:t>A</a:t>
            </a:r>
            <a:r>
              <a:rPr lang="en-GB" sz="2100" dirty="0">
                <a:effectLst/>
                <a:latin typeface="Arial" panose="020B0604020202020204" pitchFamily="34" charset="0"/>
                <a:ea typeface="Calibri" panose="020F0502020204030204" pitchFamily="34" charset="0"/>
                <a:cs typeface="Arial" panose="020B0604020202020204" pitchFamily="34" charset="0"/>
              </a:rPr>
              <a:t>greement an issue – initial meeting on funding options and processes with National Treasury – this is intended to be a multilateral precinct with AU offices, APRM and AIUDA etc. – possibly also the PAP President’s house –estimated budget and as indicative timeframes have been provided.</a:t>
            </a:r>
            <a:endParaRPr lang="en-ZA" sz="2100" dirty="0">
              <a:effectLst/>
              <a:latin typeface="Arial" panose="020B0604020202020204" pitchFamily="34" charset="0"/>
              <a:ea typeface="Calibri" panose="020F0502020204030204" pitchFamily="34" charset="0"/>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xmlns="" id="{84CC4DF5-8494-9DA7-9F6C-F710D99FE48B}"/>
              </a:ext>
            </a:extLst>
          </p:cNvPr>
          <p:cNvSpPr>
            <a:spLocks noGrp="1"/>
          </p:cNvSpPr>
          <p:nvPr>
            <p:ph type="sldNum" sz="quarter" idx="10"/>
          </p:nvPr>
        </p:nvSpPr>
        <p:spPr/>
        <p:txBody>
          <a:bodyPr/>
          <a:lstStyle/>
          <a:p>
            <a:pPr>
              <a:defRPr/>
            </a:pPr>
            <a:fld id="{CF1E8975-B498-4F38-B570-13EB84F40AB8}" type="slidenum">
              <a:rPr lang="en-GB" smtClean="0"/>
              <a:pPr>
                <a:defRPr/>
              </a:pPr>
              <a:t>7</a:t>
            </a:fld>
            <a:endParaRPr lang="en-GB" dirty="0"/>
          </a:p>
        </p:txBody>
      </p:sp>
    </p:spTree>
    <p:extLst>
      <p:ext uri="{BB962C8B-B14F-4D97-AF65-F5344CB8AC3E}">
        <p14:creationId xmlns:p14="http://schemas.microsoft.com/office/powerpoint/2010/main" xmlns="" val="110988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62ECCB-E568-A60E-6B04-1AFFEACD4F9B}"/>
              </a:ext>
            </a:extLst>
          </p:cNvPr>
          <p:cNvSpPr>
            <a:spLocks noGrp="1"/>
          </p:cNvSpPr>
          <p:nvPr>
            <p:ph type="title"/>
          </p:nvPr>
        </p:nvSpPr>
        <p:spPr>
          <a:xfrm>
            <a:off x="457200" y="136526"/>
            <a:ext cx="8229600" cy="857250"/>
          </a:xfrm>
        </p:spPr>
        <p:txBody>
          <a:bodyPr/>
          <a:lstStyle/>
          <a:p>
            <a:r>
              <a:rPr lang="en-ZA" dirty="0">
                <a:solidFill>
                  <a:srgbClr val="00B050"/>
                </a:solidFill>
              </a:rPr>
              <a:t>Progress continued</a:t>
            </a:r>
            <a:endParaRPr lang="en-ZA" dirty="0"/>
          </a:p>
        </p:txBody>
      </p:sp>
      <p:sp>
        <p:nvSpPr>
          <p:cNvPr id="3" name="Content Placeholder 2">
            <a:extLst>
              <a:ext uri="{FF2B5EF4-FFF2-40B4-BE49-F238E27FC236}">
                <a16:creationId xmlns:a16="http://schemas.microsoft.com/office/drawing/2014/main" xmlns="" id="{978ED710-8D72-7C68-EC63-BBB41A223C4F}"/>
              </a:ext>
            </a:extLst>
          </p:cNvPr>
          <p:cNvSpPr>
            <a:spLocks noGrp="1"/>
          </p:cNvSpPr>
          <p:nvPr>
            <p:ph idx="1"/>
          </p:nvPr>
        </p:nvSpPr>
        <p:spPr>
          <a:xfrm>
            <a:off x="179512" y="764705"/>
            <a:ext cx="8640960" cy="4874096"/>
          </a:xfrm>
        </p:spPr>
        <p:txBody>
          <a:bodyPr/>
          <a:lstStyle/>
          <a:p>
            <a:pPr marL="358775" lvl="1" indent="-358775" algn="just">
              <a:lnSpc>
                <a:spcPct val="107000"/>
              </a:lnSpc>
              <a:buFont typeface="Arial" panose="020B0604020202020204" pitchFamily="34" charset="0"/>
              <a:buChar char="•"/>
            </a:pPr>
            <a:endParaRPr lang="en-GB" dirty="0">
              <a:effectLst/>
              <a:latin typeface="Arial" panose="020B0604020202020204" pitchFamily="34" charset="0"/>
              <a:ea typeface="Calibri" panose="020F0502020204030204" pitchFamily="34" charset="0"/>
              <a:cs typeface="Arial" panose="020B0604020202020204" pitchFamily="34" charset="0"/>
            </a:endParaRPr>
          </a:p>
          <a:p>
            <a:pPr marL="358775" lvl="1" indent="-358775" algn="just">
              <a:lnSpc>
                <a:spcPct val="107000"/>
              </a:lnSpc>
              <a:buFont typeface="Arial" panose="020B0604020202020204" pitchFamily="34" charset="0"/>
              <a:buChar char="•"/>
            </a:pPr>
            <a:r>
              <a:rPr lang="en-GB" sz="2200" b="1" dirty="0">
                <a:effectLst/>
                <a:latin typeface="Arial" panose="020B0604020202020204" pitchFamily="34" charset="0"/>
                <a:ea typeface="Calibri" panose="020F0502020204030204" pitchFamily="34" charset="0"/>
                <a:cs typeface="Arial" panose="020B0604020202020204" pitchFamily="34" charset="0"/>
              </a:rPr>
              <a:t>Item 3</a:t>
            </a:r>
            <a:r>
              <a:rPr lang="en-GB" sz="2200" dirty="0">
                <a:effectLst/>
                <a:latin typeface="Arial" panose="020B0604020202020204" pitchFamily="34" charset="0"/>
                <a:ea typeface="Calibri" panose="020F0502020204030204" pitchFamily="34" charset="0"/>
                <a:cs typeface="Arial" panose="020B0604020202020204" pitchFamily="34" charset="0"/>
              </a:rPr>
              <a:t> – Dependent on the ownership of the land to be resolved – now achieved – DPWI with DFFE assistance have commenced the process to obtain an Environmental Practitioner to assist in resolving the destabilised environmental issues.</a:t>
            </a:r>
          </a:p>
          <a:p>
            <a:pPr marL="0" lvl="1" indent="0" algn="just">
              <a:lnSpc>
                <a:spcPct val="107000"/>
              </a:lnSpc>
              <a:buNone/>
            </a:pPr>
            <a:endParaRPr lang="en-ZA" sz="2200" dirty="0">
              <a:effectLst/>
              <a:latin typeface="Arial" panose="020B0604020202020204" pitchFamily="34" charset="0"/>
              <a:ea typeface="Calibri" panose="020F0502020204030204" pitchFamily="34" charset="0"/>
              <a:cs typeface="Arial" panose="020B0604020202020204" pitchFamily="34" charset="0"/>
            </a:endParaRPr>
          </a:p>
          <a:p>
            <a:pPr marL="358775" lvl="1" indent="-358775" algn="just">
              <a:lnSpc>
                <a:spcPct val="107000"/>
              </a:lnSpc>
              <a:buFont typeface="Arial" panose="020B0604020202020204" pitchFamily="34" charset="0"/>
              <a:buChar char="•"/>
            </a:pPr>
            <a:r>
              <a:rPr lang="en-GB" sz="2200" b="1" dirty="0">
                <a:effectLst/>
                <a:latin typeface="Arial" panose="020B0604020202020204" pitchFamily="34" charset="0"/>
                <a:ea typeface="Calibri" panose="020F0502020204030204" pitchFamily="34" charset="0"/>
                <a:cs typeface="Arial" panose="020B0604020202020204" pitchFamily="34" charset="0"/>
              </a:rPr>
              <a:t>Item 4 </a:t>
            </a:r>
            <a:r>
              <a:rPr lang="en-GB" sz="2200" dirty="0">
                <a:effectLst/>
                <a:latin typeface="Arial" panose="020B0604020202020204" pitchFamily="34" charset="0"/>
                <a:ea typeface="Calibri" panose="020F0502020204030204" pitchFamily="34" charset="0"/>
                <a:cs typeface="Arial" panose="020B0604020202020204" pitchFamily="34" charset="0"/>
              </a:rPr>
              <a:t>- A good volume of the records of the old project have been obtained and will be updated.</a:t>
            </a:r>
          </a:p>
          <a:p>
            <a:pPr marL="0" lvl="1" indent="0" algn="just">
              <a:lnSpc>
                <a:spcPct val="107000"/>
              </a:lnSpc>
              <a:buNone/>
            </a:pPr>
            <a:endParaRPr lang="en-ZA" sz="2200" dirty="0">
              <a:effectLst/>
              <a:latin typeface="Arial" panose="020B0604020202020204" pitchFamily="34" charset="0"/>
              <a:ea typeface="Calibri" panose="020F0502020204030204" pitchFamily="34" charset="0"/>
              <a:cs typeface="Arial" panose="020B0604020202020204" pitchFamily="34" charset="0"/>
            </a:endParaRPr>
          </a:p>
          <a:p>
            <a:pPr marL="358775" lvl="1" indent="-358775" algn="just">
              <a:lnSpc>
                <a:spcPct val="107000"/>
              </a:lnSpc>
              <a:spcAft>
                <a:spcPts val="800"/>
              </a:spcAft>
              <a:buFont typeface="Arial" panose="020B0604020202020204" pitchFamily="34" charset="0"/>
              <a:buChar char="•"/>
            </a:pPr>
            <a:r>
              <a:rPr lang="en-GB" sz="2200" b="1" dirty="0">
                <a:effectLst/>
                <a:latin typeface="Arial" panose="020B0604020202020204" pitchFamily="34" charset="0"/>
                <a:ea typeface="Calibri" panose="020F0502020204030204" pitchFamily="34" charset="0"/>
                <a:cs typeface="Arial" panose="020B0604020202020204" pitchFamily="34" charset="0"/>
              </a:rPr>
              <a:t>Item 5 </a:t>
            </a:r>
            <a:r>
              <a:rPr lang="en-GB" sz="2200" dirty="0">
                <a:effectLst/>
                <a:latin typeface="Arial" panose="020B0604020202020204" pitchFamily="34" charset="0"/>
                <a:ea typeface="Calibri" panose="020F0502020204030204" pitchFamily="34" charset="0"/>
                <a:cs typeface="Arial" panose="020B0604020202020204" pitchFamily="34" charset="0"/>
              </a:rPr>
              <a:t>– A high-level implementation plan exists in concept but will need to be fixed once some key issues are considered and resolved.</a:t>
            </a:r>
            <a:endParaRPr lang="en-ZA" sz="22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ZA" dirty="0"/>
          </a:p>
        </p:txBody>
      </p:sp>
      <p:sp>
        <p:nvSpPr>
          <p:cNvPr id="4" name="Slide Number Placeholder 3">
            <a:extLst>
              <a:ext uri="{FF2B5EF4-FFF2-40B4-BE49-F238E27FC236}">
                <a16:creationId xmlns:a16="http://schemas.microsoft.com/office/drawing/2014/main" xmlns="" id="{7D6694D4-29A3-AEB1-3701-D7C3F7B2BDCA}"/>
              </a:ext>
            </a:extLst>
          </p:cNvPr>
          <p:cNvSpPr>
            <a:spLocks noGrp="1"/>
          </p:cNvSpPr>
          <p:nvPr>
            <p:ph type="sldNum" sz="quarter" idx="10"/>
          </p:nvPr>
        </p:nvSpPr>
        <p:spPr/>
        <p:txBody>
          <a:bodyPr/>
          <a:lstStyle/>
          <a:p>
            <a:pPr>
              <a:defRPr/>
            </a:pPr>
            <a:fld id="{CF1E8975-B498-4F38-B570-13EB84F40AB8}" type="slidenum">
              <a:rPr lang="en-GB" smtClean="0"/>
              <a:pPr>
                <a:defRPr/>
              </a:pPr>
              <a:t>8</a:t>
            </a:fld>
            <a:endParaRPr lang="en-GB" dirty="0"/>
          </a:p>
        </p:txBody>
      </p:sp>
    </p:spTree>
    <p:extLst>
      <p:ext uri="{BB962C8B-B14F-4D97-AF65-F5344CB8AC3E}">
        <p14:creationId xmlns:p14="http://schemas.microsoft.com/office/powerpoint/2010/main" xmlns="" val="3203344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C417B-962E-1C85-5F17-22C97A43D02C}"/>
              </a:ext>
            </a:extLst>
          </p:cNvPr>
          <p:cNvSpPr>
            <a:spLocks noGrp="1"/>
          </p:cNvSpPr>
          <p:nvPr>
            <p:ph type="title"/>
          </p:nvPr>
        </p:nvSpPr>
        <p:spPr>
          <a:xfrm>
            <a:off x="457200" y="274638"/>
            <a:ext cx="8229600" cy="850106"/>
          </a:xfrm>
        </p:spPr>
        <p:txBody>
          <a:bodyPr/>
          <a:lstStyle/>
          <a:p>
            <a:r>
              <a:rPr lang="en-ZA" dirty="0">
                <a:solidFill>
                  <a:srgbClr val="00B050"/>
                </a:solidFill>
              </a:rPr>
              <a:t>Progress continued</a:t>
            </a:r>
            <a:endParaRPr lang="en-ZA" dirty="0"/>
          </a:p>
        </p:txBody>
      </p:sp>
      <p:sp>
        <p:nvSpPr>
          <p:cNvPr id="3" name="Content Placeholder 2">
            <a:extLst>
              <a:ext uri="{FF2B5EF4-FFF2-40B4-BE49-F238E27FC236}">
                <a16:creationId xmlns:a16="http://schemas.microsoft.com/office/drawing/2014/main" xmlns="" id="{6693DBAF-C77A-8A05-4092-E059D3513ACC}"/>
              </a:ext>
            </a:extLst>
          </p:cNvPr>
          <p:cNvSpPr>
            <a:spLocks noGrp="1"/>
          </p:cNvSpPr>
          <p:nvPr>
            <p:ph idx="1"/>
          </p:nvPr>
        </p:nvSpPr>
        <p:spPr>
          <a:xfrm>
            <a:off x="457200" y="836712"/>
            <a:ext cx="8229600" cy="4853458"/>
          </a:xfrm>
        </p:spPr>
        <p:txBody>
          <a:bodyPr/>
          <a:lstStyle/>
          <a:p>
            <a:pPr marL="271463" lvl="1" indent="-184150" algn="just">
              <a:lnSpc>
                <a:spcPct val="107000"/>
              </a:lnSpc>
              <a:buFont typeface="Arial" panose="020B0604020202020204" pitchFamily="34" charset="0"/>
              <a:buChar char="•"/>
            </a:pPr>
            <a:endParaRPr lang="en-GB" dirty="0">
              <a:effectLst/>
              <a:latin typeface="Arial" panose="020B0604020202020204" pitchFamily="34" charset="0"/>
              <a:ea typeface="Calibri" panose="020F0502020204030204" pitchFamily="34" charset="0"/>
              <a:cs typeface="Arial" panose="020B0604020202020204" pitchFamily="34" charset="0"/>
            </a:endParaRPr>
          </a:p>
          <a:p>
            <a:pPr marL="271463" lvl="1" indent="-184150" algn="just">
              <a:lnSpc>
                <a:spcPct val="107000"/>
              </a:lnSpc>
              <a:buFont typeface="Arial" panose="020B0604020202020204" pitchFamily="34" charset="0"/>
              <a:buChar char="•"/>
            </a:pPr>
            <a:r>
              <a:rPr lang="en-GB" sz="2400" dirty="0">
                <a:effectLst/>
                <a:latin typeface="Arial" panose="020B0604020202020204" pitchFamily="34" charset="0"/>
                <a:ea typeface="Calibri" panose="020F0502020204030204" pitchFamily="34" charset="0"/>
                <a:cs typeface="Arial" panose="020B0604020202020204" pitchFamily="34" charset="0"/>
              </a:rPr>
              <a:t>Interdepartmental Task Team between Public Works &amp; Infrastructure and DIRCO has been meeting on weekly/biweekly basis since February 2021 to revive the project for the Construction of a Pan African Parliament on state owned erf Portion 442 (a Portion of 19) of Farm Randjesfontein 405 Jr (Pap Site), </a:t>
            </a:r>
            <a:r>
              <a:rPr lang="en-GB" sz="2400" dirty="0" err="1">
                <a:effectLst/>
                <a:latin typeface="Arial" panose="020B0604020202020204" pitchFamily="34" charset="0"/>
                <a:ea typeface="Calibri" panose="020F0502020204030204" pitchFamily="34" charset="0"/>
                <a:cs typeface="Arial" panose="020B0604020202020204" pitchFamily="34" charset="0"/>
              </a:rPr>
              <a:t>Midrand</a:t>
            </a:r>
            <a:r>
              <a:rPr lang="en-GB" sz="2400" dirty="0">
                <a:effectLst/>
                <a:latin typeface="Arial" panose="020B0604020202020204" pitchFamily="34" charset="0"/>
                <a:ea typeface="Calibri" panose="020F0502020204030204" pitchFamily="34" charset="0"/>
                <a:cs typeface="Arial" panose="020B0604020202020204" pitchFamily="34" charset="0"/>
              </a:rPr>
              <a:t>.</a:t>
            </a:r>
          </a:p>
          <a:p>
            <a:pPr marL="87313" lvl="1" indent="0" algn="just">
              <a:lnSpc>
                <a:spcPct val="107000"/>
              </a:lnSpc>
              <a:buNone/>
            </a:pP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271463" lvl="1" indent="-184150" algn="just">
              <a:lnSpc>
                <a:spcPct val="107000"/>
              </a:lnSpc>
              <a:spcAft>
                <a:spcPts val="800"/>
              </a:spcAft>
              <a:buFont typeface="Arial" panose="020B0604020202020204" pitchFamily="34" charset="0"/>
              <a:buChar char="•"/>
            </a:pPr>
            <a:r>
              <a:rPr lang="en-GB" sz="2400" dirty="0">
                <a:effectLst/>
                <a:latin typeface="Arial" panose="020B0604020202020204" pitchFamily="34" charset="0"/>
                <a:ea typeface="Calibri" panose="020F0502020204030204" pitchFamily="34" charset="0"/>
                <a:cs typeface="Arial" panose="020B0604020202020204" pitchFamily="34" charset="0"/>
              </a:rPr>
              <a:t>This necessitated the identification of factors that had led to the cessation of the project for which earthworks has already commenced in the second half of the 2000’s.</a:t>
            </a:r>
            <a:endParaRPr lang="en-ZA" sz="2400" dirty="0">
              <a:effectLst/>
              <a:latin typeface="Arial" panose="020B0604020202020204" pitchFamily="34" charset="0"/>
              <a:ea typeface="Calibri" panose="020F0502020204030204" pitchFamily="34" charset="0"/>
              <a:cs typeface="Arial" panose="020B0604020202020204" pitchFamily="34" charset="0"/>
            </a:endParaRPr>
          </a:p>
          <a:p>
            <a:pPr marL="457200" lvl="1" indent="0" algn="just">
              <a:lnSpc>
                <a:spcPct val="107000"/>
              </a:lnSpc>
              <a:spcAft>
                <a:spcPts val="800"/>
              </a:spcAft>
              <a:buNone/>
            </a:pPr>
            <a:endParaRPr lang="en-ZA" dirty="0"/>
          </a:p>
        </p:txBody>
      </p:sp>
      <p:sp>
        <p:nvSpPr>
          <p:cNvPr id="4" name="Slide Number Placeholder 3">
            <a:extLst>
              <a:ext uri="{FF2B5EF4-FFF2-40B4-BE49-F238E27FC236}">
                <a16:creationId xmlns:a16="http://schemas.microsoft.com/office/drawing/2014/main" xmlns="" id="{2F34C795-722C-C812-9621-183F773B7769}"/>
              </a:ext>
            </a:extLst>
          </p:cNvPr>
          <p:cNvSpPr>
            <a:spLocks noGrp="1"/>
          </p:cNvSpPr>
          <p:nvPr>
            <p:ph type="sldNum" sz="quarter" idx="10"/>
          </p:nvPr>
        </p:nvSpPr>
        <p:spPr/>
        <p:txBody>
          <a:bodyPr/>
          <a:lstStyle/>
          <a:p>
            <a:pPr>
              <a:defRPr/>
            </a:pPr>
            <a:fld id="{CF1E8975-B498-4F38-B570-13EB84F40AB8}" type="slidenum">
              <a:rPr lang="en-GB" smtClean="0"/>
              <a:pPr>
                <a:defRPr/>
              </a:pPr>
              <a:t>9</a:t>
            </a:fld>
            <a:endParaRPr lang="en-GB" dirty="0"/>
          </a:p>
        </p:txBody>
      </p:sp>
    </p:spTree>
    <p:extLst>
      <p:ext uri="{BB962C8B-B14F-4D97-AF65-F5344CB8AC3E}">
        <p14:creationId xmlns:p14="http://schemas.microsoft.com/office/powerpoint/2010/main" xmlns="" val="390448501"/>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System:Applications:Microsoft Office 2004:Templates:Presentations:Content:Business Plan</Template>
  <TotalTime>47488</TotalTime>
  <Words>775</Words>
  <Application>Microsoft Office PowerPoint</Application>
  <PresentationFormat>On-screen Show (4:3)</PresentationFormat>
  <Paragraphs>107</Paragraphs>
  <Slides>12</Slides>
  <Notes>2</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Blank Presentation</vt:lpstr>
      <vt:lpstr>1_Blank Presentation</vt:lpstr>
      <vt:lpstr>2_Blank Presentation</vt:lpstr>
      <vt:lpstr> SECRET   PRESENTATION ON THE PROGRESS UPDATE ON THE BUILDING OF THE PERMANENT PRECINCT FOR THE PAN AFRICAN PARLIAMENT,  16 NOVEMBER 2022    </vt:lpstr>
      <vt:lpstr>PURPOSE </vt:lpstr>
      <vt:lpstr>SUMMARY </vt:lpstr>
      <vt:lpstr>Slide 4</vt:lpstr>
      <vt:lpstr>Challenges</vt:lpstr>
      <vt:lpstr>PROGRESS REGARDING THE PAP BUILDING</vt:lpstr>
      <vt:lpstr>Progress continued</vt:lpstr>
      <vt:lpstr>Progress continued</vt:lpstr>
      <vt:lpstr>Progress continued</vt:lpstr>
      <vt:lpstr>WAY FORWARD</vt:lpstr>
      <vt:lpstr>CONCLUSION</vt:lpstr>
      <vt:lpstr>CONCLUSION</vt:lpstr>
    </vt:vector>
  </TitlesOfParts>
  <Company>DFA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MngomezuluP@dirco.gov.za</dc:creator>
  <cp:lastModifiedBy>USER</cp:lastModifiedBy>
  <cp:revision>1027</cp:revision>
  <cp:lastPrinted>2022-11-14T07:11:18Z</cp:lastPrinted>
  <dcterms:created xsi:type="dcterms:W3CDTF">2005-10-07T13:50:53Z</dcterms:created>
  <dcterms:modified xsi:type="dcterms:W3CDTF">2022-11-17T16:40:34Z</dcterms:modified>
</cp:coreProperties>
</file>