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84" r:id="rId5"/>
    <p:sldMasterId id="2147483697" r:id="rId6"/>
    <p:sldMasterId id="2147483707" r:id="rId7"/>
  </p:sldMasterIdLst>
  <p:notesMasterIdLst>
    <p:notesMasterId r:id="rId61"/>
  </p:notesMasterIdLst>
  <p:handoutMasterIdLst>
    <p:handoutMasterId r:id="rId62"/>
  </p:handoutMasterIdLst>
  <p:sldIdLst>
    <p:sldId id="353" r:id="rId8"/>
    <p:sldId id="2040" r:id="rId9"/>
    <p:sldId id="2090" r:id="rId10"/>
    <p:sldId id="2041" r:id="rId11"/>
    <p:sldId id="2042" r:id="rId12"/>
    <p:sldId id="2043" r:id="rId13"/>
    <p:sldId id="2077" r:id="rId14"/>
    <p:sldId id="2079" r:id="rId15"/>
    <p:sldId id="2044" r:id="rId16"/>
    <p:sldId id="2081" r:id="rId17"/>
    <p:sldId id="2082" r:id="rId18"/>
    <p:sldId id="2080" r:id="rId19"/>
    <p:sldId id="2046" r:id="rId20"/>
    <p:sldId id="2091" r:id="rId21"/>
    <p:sldId id="2088" r:id="rId22"/>
    <p:sldId id="2045" r:id="rId23"/>
    <p:sldId id="2092" r:id="rId24"/>
    <p:sldId id="2049" r:id="rId25"/>
    <p:sldId id="2047" r:id="rId26"/>
    <p:sldId id="2089" r:id="rId27"/>
    <p:sldId id="2048" r:id="rId28"/>
    <p:sldId id="2055" r:id="rId29"/>
    <p:sldId id="2093" r:id="rId30"/>
    <p:sldId id="2056" r:id="rId31"/>
    <p:sldId id="2057" r:id="rId32"/>
    <p:sldId id="2058" r:id="rId33"/>
    <p:sldId id="2054" r:id="rId34"/>
    <p:sldId id="2053" r:id="rId35"/>
    <p:sldId id="2052" r:id="rId36"/>
    <p:sldId id="2094" r:id="rId37"/>
    <p:sldId id="2083" r:id="rId38"/>
    <p:sldId id="2060" r:id="rId39"/>
    <p:sldId id="2065" r:id="rId40"/>
    <p:sldId id="2066" r:id="rId41"/>
    <p:sldId id="2064" r:id="rId42"/>
    <p:sldId id="2063" r:id="rId43"/>
    <p:sldId id="2068" r:id="rId44"/>
    <p:sldId id="2067" r:id="rId45"/>
    <p:sldId id="2071" r:id="rId46"/>
    <p:sldId id="2072" r:id="rId47"/>
    <p:sldId id="2070" r:id="rId48"/>
    <p:sldId id="2069" r:id="rId49"/>
    <p:sldId id="2084" r:id="rId50"/>
    <p:sldId id="2085" r:id="rId51"/>
    <p:sldId id="2073" r:id="rId52"/>
    <p:sldId id="2086" r:id="rId53"/>
    <p:sldId id="2075" r:id="rId54"/>
    <p:sldId id="2074" r:id="rId55"/>
    <p:sldId id="2076" r:id="rId56"/>
    <p:sldId id="2061" r:id="rId57"/>
    <p:sldId id="2062" r:id="rId58"/>
    <p:sldId id="2087" r:id="rId59"/>
    <p:sldId id="351" r:id="rId6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06845CE1-FDE8-4BCD-BF58-CFB3CEA11091}">
          <p14:sldIdLst>
            <p14:sldId id="353"/>
            <p14:sldId id="2040"/>
            <p14:sldId id="2090"/>
            <p14:sldId id="2041"/>
            <p14:sldId id="2042"/>
            <p14:sldId id="2043"/>
            <p14:sldId id="2077"/>
            <p14:sldId id="2079"/>
            <p14:sldId id="2044"/>
            <p14:sldId id="2081"/>
            <p14:sldId id="2082"/>
            <p14:sldId id="2080"/>
            <p14:sldId id="2046"/>
            <p14:sldId id="2091"/>
            <p14:sldId id="2088"/>
            <p14:sldId id="2045"/>
            <p14:sldId id="2092"/>
            <p14:sldId id="2049"/>
            <p14:sldId id="2047"/>
            <p14:sldId id="2089"/>
            <p14:sldId id="2048"/>
            <p14:sldId id="2055"/>
            <p14:sldId id="2093"/>
            <p14:sldId id="2056"/>
            <p14:sldId id="2057"/>
            <p14:sldId id="2058"/>
            <p14:sldId id="2054"/>
            <p14:sldId id="2053"/>
            <p14:sldId id="2052"/>
            <p14:sldId id="2094"/>
            <p14:sldId id="2083"/>
            <p14:sldId id="2060"/>
            <p14:sldId id="2065"/>
            <p14:sldId id="2066"/>
            <p14:sldId id="2064"/>
            <p14:sldId id="2063"/>
            <p14:sldId id="2068"/>
            <p14:sldId id="2067"/>
            <p14:sldId id="2071"/>
            <p14:sldId id="2072"/>
            <p14:sldId id="2070"/>
            <p14:sldId id="2069"/>
            <p14:sldId id="2084"/>
            <p14:sldId id="2085"/>
            <p14:sldId id="2073"/>
            <p14:sldId id="2086"/>
            <p14:sldId id="2075"/>
            <p14:sldId id="2074"/>
            <p14:sldId id="2076"/>
            <p14:sldId id="2061"/>
            <p14:sldId id="2062"/>
            <p14:sldId id="2087"/>
            <p14:sldId id="351"/>
          </p14:sldIdLst>
        </p14:section>
        <p14:section name="Untitled Section" id="{64AE8FA6-66C6-429E-98DC-86F1D7F12D2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EFE41A-005F-83E9-3A4B-D5D3189E3F6A}" name="Aquina Thulare" initials="AT" userId="S::Aquina.Thulare@health.gov.za::5e406c72-f044-4d0c-8558-c8d1f85668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4343" autoAdjust="0"/>
  </p:normalViewPr>
  <p:slideViewPr>
    <p:cSldViewPr>
      <p:cViewPr varScale="1">
        <p:scale>
          <a:sx n="69" d="100"/>
          <a:sy n="69" d="100"/>
        </p:scale>
        <p:origin x="1548"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51" d="100"/>
          <a:sy n="51" d="100"/>
        </p:scale>
        <p:origin x="-2958"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8604" cy="46534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sz="quarter" idx="1"/>
          </p:nvPr>
        </p:nvSpPr>
        <p:spPr>
          <a:xfrm>
            <a:off x="3970159" y="3"/>
            <a:ext cx="3038604" cy="46534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96AE9A-A5CE-4C13-A164-748646669920}" type="datetimeFigureOut">
              <a:rPr lang="en-US"/>
              <a:pPr>
                <a:defRPr/>
              </a:pPr>
              <a:t>11/15/2022</a:t>
            </a:fld>
            <a:endParaRPr lang="en-ZA" dirty="0"/>
          </a:p>
        </p:txBody>
      </p:sp>
      <p:sp>
        <p:nvSpPr>
          <p:cNvPr id="4" name="Footer Placeholder 3"/>
          <p:cNvSpPr>
            <a:spLocks noGrp="1"/>
          </p:cNvSpPr>
          <p:nvPr>
            <p:ph type="ftr" sz="quarter" idx="2"/>
          </p:nvPr>
        </p:nvSpPr>
        <p:spPr>
          <a:xfrm>
            <a:off x="0" y="8829574"/>
            <a:ext cx="3038604" cy="46534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dirty="0"/>
          </a:p>
        </p:txBody>
      </p:sp>
      <p:sp>
        <p:nvSpPr>
          <p:cNvPr id="5" name="Slide Number Placeholder 4"/>
          <p:cNvSpPr>
            <a:spLocks noGrp="1"/>
          </p:cNvSpPr>
          <p:nvPr>
            <p:ph type="sldNum" sz="quarter" idx="3"/>
          </p:nvPr>
        </p:nvSpPr>
        <p:spPr>
          <a:xfrm>
            <a:off x="3970159" y="8829574"/>
            <a:ext cx="3038604" cy="46534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A20720-81EF-4EF6-86A6-A048F32EAC11}" type="slidenum">
              <a:rPr lang="en-ZA"/>
              <a:pPr>
                <a:defRPr/>
              </a:pPr>
              <a:t>‹#›</a:t>
            </a:fld>
            <a:endParaRPr lang="en-ZA" dirty="0"/>
          </a:p>
        </p:txBody>
      </p:sp>
    </p:spTree>
    <p:extLst>
      <p:ext uri="{BB962C8B-B14F-4D97-AF65-F5344CB8AC3E}">
        <p14:creationId xmlns:p14="http://schemas.microsoft.com/office/powerpoint/2010/main" val="347483381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8604" cy="46534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3970159" y="3"/>
            <a:ext cx="3038604" cy="46534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8B81E69-7446-48F7-8D7E-B1DD33F87A2E}" type="datetimeFigureOut">
              <a:rPr lang="en-US"/>
              <a:pPr>
                <a:defRPr/>
              </a:pPr>
              <a:t>11/15/2022</a:t>
            </a:fld>
            <a:endParaRPr lang="en-ZA"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700717" y="4415533"/>
            <a:ext cx="5608975" cy="418360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8829574"/>
            <a:ext cx="3038604" cy="46534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dirty="0"/>
          </a:p>
        </p:txBody>
      </p:sp>
      <p:sp>
        <p:nvSpPr>
          <p:cNvPr id="7" name="Slide Number Placeholder 6"/>
          <p:cNvSpPr>
            <a:spLocks noGrp="1"/>
          </p:cNvSpPr>
          <p:nvPr>
            <p:ph type="sldNum" sz="quarter" idx="5"/>
          </p:nvPr>
        </p:nvSpPr>
        <p:spPr>
          <a:xfrm>
            <a:off x="3970159" y="8829574"/>
            <a:ext cx="3038604" cy="46534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756147A-2F7A-4EC5-9585-1D30E2181C7E}" type="slidenum">
              <a:rPr lang="en-ZA"/>
              <a:pPr>
                <a:defRPr/>
              </a:pPr>
              <a:t>‹#›</a:t>
            </a:fld>
            <a:endParaRPr lang="en-ZA" dirty="0"/>
          </a:p>
        </p:txBody>
      </p:sp>
    </p:spTree>
    <p:extLst>
      <p:ext uri="{BB962C8B-B14F-4D97-AF65-F5344CB8AC3E}">
        <p14:creationId xmlns:p14="http://schemas.microsoft.com/office/powerpoint/2010/main" val="169728669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6BAB15-4B2E-417D-B449-5DDBE8D66A53}" type="slidenum">
              <a:rPr lang="en-ZA" altLang="en-US"/>
              <a:pPr>
                <a:spcBef>
                  <a:spcPct val="0"/>
                </a:spcBef>
              </a:pPr>
              <a:t>1</a:t>
            </a:fld>
            <a:endParaRPr lang="en-ZA" altLang="en-US"/>
          </a:p>
        </p:txBody>
      </p:sp>
    </p:spTree>
    <p:extLst>
      <p:ext uri="{BB962C8B-B14F-4D97-AF65-F5344CB8AC3E}">
        <p14:creationId xmlns:p14="http://schemas.microsoft.com/office/powerpoint/2010/main" val="709831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630238" y="1061492"/>
            <a:ext cx="2949575" cy="467176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87788" y="2060848"/>
            <a:ext cx="4629150" cy="36004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3887788" y="1061492"/>
            <a:ext cx="4629150"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Tree>
    <p:extLst>
      <p:ext uri="{BB962C8B-B14F-4D97-AF65-F5344CB8AC3E}">
        <p14:creationId xmlns:p14="http://schemas.microsoft.com/office/powerpoint/2010/main" val="41722872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1124744"/>
            <a:ext cx="4629150" cy="4608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0238" y="1124744"/>
            <a:ext cx="2949575" cy="46085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51696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391622" cy="759619"/>
          </a:xfrm>
          <a:prstGeom prst="rect">
            <a:avLst/>
          </a:prstGeom>
        </p:spPr>
        <p:txBody>
          <a:bodyPr/>
          <a:lstStyle>
            <a:lvl1pPr>
              <a:defRPr lang="en-US" sz="28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51520" y="1196752"/>
            <a:ext cx="8640960" cy="4608512"/>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81629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6751"/>
            <a:ext cx="1971675" cy="4464497"/>
          </a:xfrm>
          <a:prstGeom prst="rect">
            <a:avLst/>
          </a:prstGeom>
        </p:spPr>
        <p:txBody>
          <a:bodyPr vert="eaVert"/>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6751"/>
            <a:ext cx="5762625" cy="432048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txBox="1">
            <a:spLocks/>
          </p:cNvSpPr>
          <p:nvPr/>
        </p:nvSpPr>
        <p:spPr>
          <a:xfrm>
            <a:off x="251520" y="188640"/>
            <a:ext cx="6391622" cy="759619"/>
          </a:xfrm>
          <a:prstGeom prst="rect">
            <a:avLst/>
          </a:prstGeom>
        </p:spPr>
        <p:txBody>
          <a:bodyPr/>
          <a:lstStyle>
            <a:lvl1pPr algn="ctr" defTabSz="914400" rtl="0" eaLnBrk="1" latinLnBrk="0" hangingPunct="1">
              <a:spcBef>
                <a:spcPct val="0"/>
              </a:spcBef>
              <a:buNone/>
              <a:defRPr lang="en-US" sz="2800" b="1" kern="1200">
                <a:solidFill>
                  <a:schemeClr val="bg1"/>
                </a:solidFill>
                <a:latin typeface="Arial" panose="020B0604020202020204" pitchFamily="34" charset="0"/>
                <a:ea typeface="+mj-ea"/>
                <a:cs typeface="Arial" panose="020B0604020202020204" pitchFamily="34" charset="0"/>
              </a:defRPr>
            </a:lvl1pPr>
          </a:lstStyle>
          <a:p>
            <a:r>
              <a:rPr lang="en-ZA"/>
              <a:t>Click to edit Master title style</a:t>
            </a:r>
            <a:endParaRPr lang="en-ZA" dirty="0"/>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6037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extLst>
      <p:ext uri="{BB962C8B-B14F-4D97-AF65-F5344CB8AC3E}">
        <p14:creationId xmlns:p14="http://schemas.microsoft.com/office/powerpoint/2010/main" val="3780651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187318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2438" y="5815013"/>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650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113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 NDP - Full colour.jpg"/>
          <p:cNvPicPr>
            <a:picLocks noChangeAspect="1"/>
          </p:cNvPicPr>
          <p:nvPr userDrawn="1"/>
        </p:nvPicPr>
        <p:blipFill>
          <a:blip r:embed="rId2"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413943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p:nvPicPr>
        <p:blipFill>
          <a:blip r:embed="rId5" cstate="print"/>
          <a:stretch>
            <a:fillRect/>
          </a:stretch>
        </p:blipFill>
        <p:spPr>
          <a:xfrm>
            <a:off x="152400" y="5867400"/>
            <a:ext cx="2286000" cy="824484"/>
          </a:xfrm>
          <a:prstGeom prst="rect">
            <a:avLst/>
          </a:prstGeom>
        </p:spPr>
      </p:pic>
      <p:cxnSp>
        <p:nvCxnSpPr>
          <p:cNvPr id="17" name="Straight Connector 1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514600" y="1217612"/>
            <a:ext cx="6279018" cy="1325563"/>
          </a:xfrm>
          <a:prstGeom prst="rect">
            <a:avLst/>
          </a:prstGeom>
        </p:spPr>
        <p:txBody>
          <a:bodyPr/>
          <a:lstStyle>
            <a:lvl1pPr marL="0" algn="l" defTabSz="914400" rtl="0" eaLnBrk="1" latinLnBrk="0" hangingPunct="1">
              <a:defRPr lang="en-US" sz="3600" kern="1200" dirty="0">
                <a:solidFill>
                  <a:schemeClr val="bg1">
                    <a:lumMod val="50000"/>
                  </a:schemeClr>
                </a:solidFill>
                <a:latin typeface="Arial" pitchFamily="34" charset="0"/>
                <a:ea typeface="+mn-ea"/>
                <a:cs typeface="Arial" pitchFamily="34" charset="0"/>
              </a:defRPr>
            </a:lvl1pPr>
          </a:lstStyle>
          <a:p>
            <a:r>
              <a:rPr lang="en-ZA" dirty="0"/>
              <a:t>[Insert title of meeting/event here]</a:t>
            </a:r>
          </a:p>
        </p:txBody>
      </p:sp>
      <p:sp>
        <p:nvSpPr>
          <p:cNvPr id="15" name="TextBox 14"/>
          <p:cNvSpPr txBox="1"/>
          <p:nvPr/>
        </p:nvSpPr>
        <p:spPr>
          <a:xfrm>
            <a:off x="2485996" y="320715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[Insert name of presenter/unit here]</a:t>
            </a:r>
          </a:p>
        </p:txBody>
      </p:sp>
      <p:sp>
        <p:nvSpPr>
          <p:cNvPr id="19" name="Date Placeholder 1"/>
          <p:cNvSpPr>
            <a:spLocks noGrp="1"/>
          </p:cNvSpPr>
          <p:nvPr>
            <p:ph type="dt" sz="half" idx="10"/>
          </p:nvPr>
        </p:nvSpPr>
        <p:spPr>
          <a:xfrm>
            <a:off x="3923928" y="4669965"/>
            <a:ext cx="2808312" cy="365125"/>
          </a:xfrm>
          <a:prstGeom prst="rect">
            <a:avLst/>
          </a:prstGeom>
        </p:spPr>
        <p:txBody>
          <a:bodyPr/>
          <a:lstStyle>
            <a:lvl1pPr algn="ctr">
              <a:defRPr lang="en-US" sz="2000" kern="1200" smtClean="0">
                <a:solidFill>
                  <a:schemeClr val="bg1">
                    <a:lumMod val="50000"/>
                  </a:schemeClr>
                </a:solidFill>
                <a:latin typeface="Arial" pitchFamily="34" charset="0"/>
                <a:ea typeface="+mn-ea"/>
                <a:cs typeface="Arial" pitchFamily="34" charset="0"/>
              </a:defRPr>
            </a:lvl1pPr>
          </a:lstStyle>
          <a:p>
            <a:fld id="{C2E548F0-25AB-4D0C-9DD8-3BA9C1D1232D}" type="datetimeFigureOut">
              <a:rPr lang="en-US" smtClean="0"/>
              <a:pPr/>
              <a:t>11/15/2022</a:t>
            </a:fld>
            <a:endParaRPr lang="en-US" dirty="0"/>
          </a:p>
        </p:txBody>
      </p:sp>
    </p:spTree>
    <p:extLst>
      <p:ext uri="{BB962C8B-B14F-4D97-AF65-F5344CB8AC3E}">
        <p14:creationId xmlns:p14="http://schemas.microsoft.com/office/powerpoint/2010/main" val="22559897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endParaRPr lang="en-US" dirty="0"/>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96287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a:defRPr>
                <a:latin typeface="Arial" panose="020B0604020202020204" pitchFamily="34" charset="0"/>
                <a:cs typeface="Arial" panose="020B0604020202020204" pitchFamily="34" charset="0"/>
              </a:defRPr>
            </a:lvl1pPr>
          </a:lstStyle>
          <a:p>
            <a:pPr lvl="0"/>
            <a:fld id="{327CBE16-C524-4E85-84FB-DE985D9DE1E6}" type="slidenum">
              <a:rPr lang="en-US" smtClean="0"/>
              <a:pPr lvl="0"/>
              <a:t>‹#›</a:t>
            </a:fld>
            <a:endParaRPr lang="en-US" dirty="0"/>
          </a:p>
        </p:txBody>
      </p:sp>
    </p:spTree>
    <p:extLst>
      <p:ext uri="{BB962C8B-B14F-4D97-AF65-F5344CB8AC3E}">
        <p14:creationId xmlns:p14="http://schemas.microsoft.com/office/powerpoint/2010/main" val="454483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0"/>
            <a:ext cx="2551162" cy="365125"/>
          </a:xfrm>
          <a:prstGeom prst="rect">
            <a:avLst/>
          </a:prstGeom>
        </p:spPr>
        <p:txBody>
          <a:bodyPr/>
          <a:lstStyle/>
          <a:p>
            <a:endParaRPr lang="en-US" dirty="0"/>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kern="1200" smtClean="0">
                <a:solidFill>
                  <a:schemeClr val="tx1"/>
                </a:solidFill>
                <a:latin typeface="Arial" panose="020B0604020202020204" pitchFamily="34" charset="0"/>
                <a:ea typeface="+mn-ea"/>
                <a:cs typeface="Arial" panose="020B0604020202020204" pitchFamily="34" charset="0"/>
              </a:rPr>
              <a:pPr/>
              <a:t>‹#›</a:t>
            </a:fld>
            <a:endParaRPr lang="en-US" sz="18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93775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48"/>
            <a:ext cx="6535638" cy="543595"/>
          </a:xfrm>
          <a:prstGeom prst="rect">
            <a:avLst/>
          </a:prstGeom>
        </p:spPr>
        <p:txBody>
          <a:bodyPr/>
          <a:lstStyle>
            <a:lvl1pPr algn="l">
              <a:defRPr lang="en-US" sz="28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2"/>
            <a:ext cx="386715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0"/>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1700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462042" cy="615603"/>
          </a:xfrm>
          <a:prstGeom prst="rect">
            <a:avLst/>
          </a:prstGeom>
        </p:spPr>
        <p:txBody>
          <a:bodyPr/>
          <a:lstStyle>
            <a:lvl1pPr>
              <a:defRPr lang="en-US" sz="2800" b="1" kern="120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0029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6768752" cy="720080"/>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C2E548F0-25AB-4D0C-9DD8-3BA9C1D1232D}" type="datetimeFigureOut">
              <a:rPr lang="en-US" smtClean="0"/>
              <a:t>11/15/2022</a:t>
            </a:fld>
            <a:endParaRPr lang="en-US"/>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68426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002917"/>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jpeg"/><Relationship Id="rId2" Type="http://schemas.openxmlformats.org/officeDocument/2006/relationships/slideLayout" Target="../slideLayouts/slideLayout3.xml"/><Relationship Id="rId16" Type="http://schemas.openxmlformats.org/officeDocument/2006/relationships/theme" Target="../theme/theme2.xml"/><Relationship Id="rId20"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5.jpe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8.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1" name="Picture 7" descr="NDOH Logo.jpg"/>
          <p:cNvPicPr>
            <a:picLocks noChangeAspect="1"/>
          </p:cNvPicPr>
          <p:nvPr userDrawn="1"/>
        </p:nvPicPr>
        <p:blipFill>
          <a:blip r:embed="rId3" cstate="print"/>
          <a:srcRect/>
          <a:stretch>
            <a:fillRect/>
          </a:stretch>
        </p:blipFill>
        <p:spPr bwMode="auto">
          <a:xfrm>
            <a:off x="152400" y="5867400"/>
            <a:ext cx="2286000" cy="823913"/>
          </a:xfrm>
          <a:prstGeom prst="rect">
            <a:avLst/>
          </a:prstGeom>
          <a:noFill/>
          <a:ln w="9525">
            <a:noFill/>
            <a:miter lim="800000"/>
            <a:headEnd/>
            <a:tailEnd/>
          </a:ln>
        </p:spPr>
      </p:pic>
      <p:pic>
        <p:nvPicPr>
          <p:cNvPr id="2052" name="Picture 11"/>
          <p:cNvPicPr>
            <a:picLocks noChangeAspect="1" noChangeArrowheads="1"/>
          </p:cNvPicPr>
          <p:nvPr userDrawn="1"/>
        </p:nvPicPr>
        <p:blipFill>
          <a:blip r:embed="rId4" cstate="print"/>
          <a:srcRect r="25999"/>
          <a:stretch>
            <a:fillRect/>
          </a:stretch>
        </p:blipFill>
        <p:spPr bwMode="auto">
          <a:xfrm>
            <a:off x="7342188" y="0"/>
            <a:ext cx="11842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p:nvPicPr>
        <p:blipFill>
          <a:blip r:embed="rId17" cstate="print"/>
          <a:stretch>
            <a:fillRect/>
          </a:stretch>
        </p:blipFill>
        <p:spPr>
          <a:xfrm>
            <a:off x="152400" y="5867400"/>
            <a:ext cx="2286000" cy="824484"/>
          </a:xfrm>
          <a:prstGeom prst="rect">
            <a:avLst/>
          </a:prstGeom>
        </p:spPr>
      </p:pic>
      <p:pic>
        <p:nvPicPr>
          <p:cNvPr id="9" name="Picture 11"/>
          <p:cNvPicPr>
            <a:picLocks noChangeAspect="1" noChangeArrowheads="1"/>
          </p:cNvPicPr>
          <p:nvPr/>
        </p:nvPicPr>
        <p:blipFill>
          <a:blip r:embed="rId18"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Phila.jpg"/>
          <p:cNvPicPr>
            <a:picLocks noChangeAspect="1"/>
          </p:cNvPicPr>
          <p:nvPr/>
        </p:nvPicPr>
        <p:blipFill>
          <a:blip r:embed="rId19" cstate="print"/>
          <a:stretch>
            <a:fillRect/>
          </a:stretch>
        </p:blipFill>
        <p:spPr>
          <a:xfrm>
            <a:off x="5652120" y="5877272"/>
            <a:ext cx="1071570" cy="910387"/>
          </a:xfrm>
          <a:prstGeom prst="rect">
            <a:avLst/>
          </a:prstGeom>
        </p:spPr>
      </p:pic>
      <p:pic>
        <p:nvPicPr>
          <p:cNvPr id="6" name="Picture 5" descr="Logo - NDP - Full colour.jpg"/>
          <p:cNvPicPr>
            <a:picLocks noChangeAspect="1"/>
          </p:cNvPicPr>
          <p:nvPr/>
        </p:nvPicPr>
        <p:blipFill>
          <a:blip r:embed="rId20" cstate="print"/>
          <a:stretch>
            <a:fillRect/>
          </a:stretch>
        </p:blipFill>
        <p:spPr>
          <a:xfrm>
            <a:off x="6874965" y="5805264"/>
            <a:ext cx="1058978" cy="1058978"/>
          </a:xfrm>
          <a:prstGeom prst="rect">
            <a:avLst/>
          </a:prstGeom>
        </p:spPr>
      </p:pic>
      <p:cxnSp>
        <p:nvCxnSpPr>
          <p:cNvPr id="11" name="Straight Connector 10"/>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6680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02" r:id="rId13"/>
    <p:sldLayoutId id="2147483705" r:id="rId14"/>
    <p:sldLayoutId id="2147483706"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3"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Logo - NDP - Full colour.jpg"/>
          <p:cNvPicPr>
            <a:picLocks noChangeAspect="1"/>
          </p:cNvPicPr>
          <p:nvPr userDrawn="1"/>
        </p:nvPicPr>
        <p:blipFill>
          <a:blip r:embed="rId3" cstate="print"/>
          <a:stretch>
            <a:fillRect/>
          </a:stretch>
        </p:blipFill>
        <p:spPr>
          <a:xfrm>
            <a:off x="7786710" y="5857892"/>
            <a:ext cx="1055030" cy="1000108"/>
          </a:xfrm>
          <a:prstGeom prst="rect">
            <a:avLst/>
          </a:prstGeom>
        </p:spPr>
      </p:pic>
      <p:cxnSp>
        <p:nvCxnSpPr>
          <p:cNvPr id="6" name="Straight Connector 5"/>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733656"/>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extLst>
      <p:ext uri="{BB962C8B-B14F-4D97-AF65-F5344CB8AC3E}">
        <p14:creationId xmlns:p14="http://schemas.microsoft.com/office/powerpoint/2010/main" val="1742031383"/>
      </p:ext>
    </p:extLst>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6811" y="1447550"/>
            <a:ext cx="6836164" cy="2520305"/>
          </a:xfrm>
          <a:prstGeom prst="rect">
            <a:avLst/>
          </a:prstGeom>
          <a:noFill/>
        </p:spPr>
        <p:txBody>
          <a:bodyPr wrap="square">
            <a:spAutoFit/>
          </a:bodyPr>
          <a:lstStyle/>
          <a:p>
            <a:pPr algn="ctr">
              <a:lnSpc>
                <a:spcPct val="107000"/>
              </a:lnSpc>
              <a:spcAft>
                <a:spcPts val="800"/>
              </a:spcAft>
            </a:pPr>
            <a:r>
              <a:rPr lang="en-ZA" sz="1800" b="1" dirty="0">
                <a:effectLst/>
                <a:latin typeface="Calibri" panose="020F0502020204030204" pitchFamily="34" charset="0"/>
                <a:ea typeface="Calibri" panose="020F0502020204030204" pitchFamily="34" charset="0"/>
                <a:cs typeface="Times New Roman" panose="02020603050405020304" pitchFamily="18" charset="0"/>
              </a:rPr>
              <a:t>SCHEDULE </a:t>
            </a:r>
          </a:p>
          <a:p>
            <a:pPr algn="ctr">
              <a:lnSpc>
                <a:spcPct val="107000"/>
              </a:lnSpc>
              <a:spcAft>
                <a:spcPts val="800"/>
              </a:spcAft>
            </a:pPr>
            <a:r>
              <a:rPr lang="en-ZA" sz="1800" b="1" dirty="0">
                <a:effectLst/>
                <a:latin typeface="Calibri" panose="020F0502020204030204" pitchFamily="34" charset="0"/>
                <a:ea typeface="Calibri" panose="020F0502020204030204" pitchFamily="34" charset="0"/>
                <a:cs typeface="Times New Roman" panose="02020603050405020304" pitchFamily="18" charset="0"/>
              </a:rPr>
              <a:t>REPEAL AND AMENDMENT OF LEGISLATION AFFECTED BY THIS ACT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1800" b="1" i="1" dirty="0">
                <a:effectLst/>
                <a:latin typeface="Calibri" panose="020F0502020204030204" pitchFamily="34" charset="0"/>
                <a:ea typeface="Calibri" panose="020F0502020204030204" pitchFamily="34" charset="0"/>
                <a:cs typeface="Times New Roman" panose="02020603050405020304" pitchFamily="18" charset="0"/>
              </a:rPr>
              <a:t>(Section 58)</a:t>
            </a:r>
            <a:endParaRPr lang="en-ZA" sz="1800" i="1" dirty="0">
              <a:effectLst/>
              <a:latin typeface="Calibri" panose="020F0502020204030204" pitchFamily="34" charset="0"/>
              <a:ea typeface="Calibri" panose="020F0502020204030204" pitchFamily="34" charset="0"/>
              <a:cs typeface="Times New Roman" panose="02020603050405020304" pitchFamily="18" charset="0"/>
            </a:endParaRPr>
          </a:p>
          <a:p>
            <a:pPr algn="ctr" eaLnBrk="1" fontAlgn="auto" hangingPunct="1">
              <a:spcBef>
                <a:spcPts val="0"/>
              </a:spcBef>
              <a:spcAft>
                <a:spcPts val="0"/>
              </a:spcAft>
              <a:defRPr/>
            </a:pPr>
            <a:endParaRPr lang="en-ZA" sz="3200" b="1" dirty="0">
              <a:solidFill>
                <a:srgbClr val="003300"/>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r>
              <a:rPr lang="en-ZA" sz="2400" b="1" dirty="0">
                <a:solidFill>
                  <a:srgbClr val="003300"/>
                </a:solidFill>
                <a:effectLst>
                  <a:outerShdw blurRad="38100" dist="38100" dir="2700000" algn="tl">
                    <a:srgbClr val="000000">
                      <a:alpha val="43137"/>
                    </a:srgbClr>
                  </a:outerShdw>
                </a:effectLst>
              </a:rPr>
              <a:t>PRESENTATION TO THE PORTFOLIO COMMITTEE ON HEALTH</a:t>
            </a:r>
            <a:endParaRPr lang="en-US" sz="2400" b="1" dirty="0">
              <a:solidFill>
                <a:srgbClr val="003300"/>
              </a:solidFill>
              <a:effectLst>
                <a:outerShdw blurRad="38100" dist="38100" dir="2700000" algn="tl">
                  <a:srgbClr val="000000">
                    <a:alpha val="43137"/>
                  </a:srgbClr>
                </a:outerShdw>
              </a:effectLst>
            </a:endParaRPr>
          </a:p>
        </p:txBody>
      </p:sp>
      <p:sp>
        <p:nvSpPr>
          <p:cNvPr id="6" name="TextBox 5"/>
          <p:cNvSpPr txBox="1"/>
          <p:nvPr/>
        </p:nvSpPr>
        <p:spPr>
          <a:xfrm>
            <a:off x="1941388" y="4437112"/>
            <a:ext cx="6901587" cy="461665"/>
          </a:xfrm>
          <a:prstGeom prst="rect">
            <a:avLst/>
          </a:prstGeom>
          <a:noFill/>
        </p:spPr>
        <p:txBody>
          <a:bodyPr wrap="square">
            <a:spAutoFit/>
          </a:bodyPr>
          <a:lstStyle/>
          <a:p>
            <a:pPr algn="ctr" eaLnBrk="1" fontAlgn="auto" hangingPunct="1">
              <a:spcBef>
                <a:spcPts val="0"/>
              </a:spcBef>
              <a:spcAft>
                <a:spcPts val="0"/>
              </a:spcAft>
              <a:defRPr/>
            </a:pPr>
            <a:r>
              <a:rPr lang="en-ZA" sz="2400" dirty="0">
                <a:solidFill>
                  <a:srgbClr val="003300"/>
                </a:solidFill>
                <a:effectLst>
                  <a:outerShdw blurRad="38100" dist="38100" dir="2700000" algn="tl">
                    <a:srgbClr val="000000">
                      <a:alpha val="43137"/>
                    </a:srgbClr>
                  </a:outerShdw>
                </a:effectLst>
              </a:rPr>
              <a:t>16 NOVEMBER 2022</a:t>
            </a:r>
          </a:p>
        </p:txBody>
      </p:sp>
      <p:sp>
        <p:nvSpPr>
          <p:cNvPr id="7" name="Rectangle 2"/>
          <p:cNvSpPr txBox="1">
            <a:spLocks noChangeArrowheads="1"/>
          </p:cNvSpPr>
          <p:nvPr/>
        </p:nvSpPr>
        <p:spPr>
          <a:xfrm>
            <a:off x="533400" y="142875"/>
            <a:ext cx="8110538" cy="928688"/>
          </a:xfrm>
          <a:prstGeom prst="rect">
            <a:avLst/>
          </a:prstGeom>
        </p:spPr>
        <p:txBody>
          <a:bodyPr anchor="b">
            <a:norm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effectLst>
                <a:outerShdw blurRad="38100" dist="38100" dir="2700000" algn="tl">
                  <a:srgbClr val="000000">
                    <a:alpha val="43137"/>
                  </a:srgbClr>
                </a:outerShdw>
              </a:effectLst>
              <a:ea typeface="+mj-ea"/>
            </a:endParaRPr>
          </a:p>
        </p:txBody>
      </p:sp>
      <p:sp>
        <p:nvSpPr>
          <p:cNvPr id="3" name="TextBox 2">
            <a:extLst>
              <a:ext uri="{FF2B5EF4-FFF2-40B4-BE49-F238E27FC236}">
                <a16:creationId xmlns:a16="http://schemas.microsoft.com/office/drawing/2014/main" id="{DAA8434E-548A-5412-2A34-78731372EDD2}"/>
              </a:ext>
            </a:extLst>
          </p:cNvPr>
          <p:cNvSpPr txBox="1"/>
          <p:nvPr/>
        </p:nvSpPr>
        <p:spPr>
          <a:xfrm>
            <a:off x="395536" y="259743"/>
            <a:ext cx="8547750" cy="595932"/>
          </a:xfrm>
          <a:prstGeom prst="rect">
            <a:avLst/>
          </a:prstGeom>
        </p:spPr>
        <p:txBody>
          <a:bodyPr/>
          <a:lstStyle>
            <a:lvl1pPr algn="ctr" defTabSz="914400" eaLnBrk="1" latinLnBrk="0" hangingPunct="1">
              <a:buNone/>
              <a:defRPr lang="en-US" sz="3200" b="1" dirty="0">
                <a:solidFill>
                  <a:schemeClr val="bg1"/>
                </a:solidFill>
                <a:latin typeface="+mj-lt"/>
                <a:ea typeface="+mj-ea"/>
                <a:cs typeface="Arial" pitchFamily="34" charset="0"/>
              </a:defRPr>
            </a:lvl1pPr>
          </a:lstStyle>
          <a:p>
            <a:r>
              <a:rPr lang="en-ZA" sz="2800" dirty="0"/>
              <a:t>NATIONAL HEALTH INSURANCE BILL</a:t>
            </a:r>
          </a:p>
        </p:txBody>
      </p:sp>
    </p:spTree>
    <p:extLst>
      <p:ext uri="{BB962C8B-B14F-4D97-AF65-F5344CB8AC3E}">
        <p14:creationId xmlns:p14="http://schemas.microsoft.com/office/powerpoint/2010/main" val="4272605944"/>
      </p:ext>
    </p:extLst>
  </p:cSld>
  <p:clrMapOvr>
    <a:masterClrMapping/>
  </p:clrMapOvr>
  <mc:AlternateContent xmlns:mc="http://schemas.openxmlformats.org/markup-compatibility/2006" xmlns:p14="http://schemas.microsoft.com/office/powerpoint/2010/main">
    <mc:Choice Requires="p14">
      <p:transition spd="slow" p14:dur="2000" advTm="20844"/>
    </mc:Choice>
    <mc:Fallback xmlns="">
      <p:transition spd="slow" advTm="208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r>
              <a:rPr lang="en-ZA" dirty="0">
                <a:latin typeface="+mj-lt"/>
              </a:rPr>
              <a:t>HEALTH PROFESSIONS ACT 56 OF 1974 AS AMENDED</a:t>
            </a:r>
            <a:br>
              <a:rPr lang="en-ZA" dirty="0">
                <a:latin typeface="+mj-lt"/>
              </a:rPr>
            </a:br>
            <a:r>
              <a:rPr lang="en-ZA" dirty="0">
                <a:latin typeface="+mj-lt"/>
              </a:rPr>
              <a:t/>
            </a:r>
            <a:br>
              <a:rPr lang="en-ZA" dirty="0">
                <a:latin typeface="+mj-lt"/>
              </a:rPr>
            </a:br>
            <a:r>
              <a:rPr lang="en-ZA" dirty="0">
                <a:latin typeface="+mj-lt"/>
              </a:rPr>
              <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071979736"/>
              </p:ext>
            </p:extLst>
          </p:nvPr>
        </p:nvGraphicFramePr>
        <p:xfrm>
          <a:off x="107504" y="1268760"/>
          <a:ext cx="8928992" cy="4536504"/>
        </p:xfrm>
        <a:graphic>
          <a:graphicData uri="http://schemas.openxmlformats.org/drawingml/2006/table">
            <a:tbl>
              <a:tblPr firstRow="1" firstCol="1" bandRow="1">
                <a:tableStyleId>{8799B23B-EC83-4686-B30A-512413B5E67A}</a:tableStyleId>
              </a:tblPr>
              <a:tblGrid>
                <a:gridCol w="1350874">
                  <a:extLst>
                    <a:ext uri="{9D8B030D-6E8A-4147-A177-3AD203B41FA5}">
                      <a16:colId xmlns:a16="http://schemas.microsoft.com/office/drawing/2014/main" val="3664617998"/>
                    </a:ext>
                  </a:extLst>
                </a:gridCol>
                <a:gridCol w="3320154">
                  <a:extLst>
                    <a:ext uri="{9D8B030D-6E8A-4147-A177-3AD203B41FA5}">
                      <a16:colId xmlns:a16="http://schemas.microsoft.com/office/drawing/2014/main" val="2850823112"/>
                    </a:ext>
                  </a:extLst>
                </a:gridCol>
                <a:gridCol w="4257964">
                  <a:extLst>
                    <a:ext uri="{9D8B030D-6E8A-4147-A177-3AD203B41FA5}">
                      <a16:colId xmlns:a16="http://schemas.microsoft.com/office/drawing/2014/main" val="3729520096"/>
                    </a:ext>
                  </a:extLst>
                </a:gridCol>
              </a:tblGrid>
              <a:tr h="320450">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21605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53. Fees charged by registered persons</a:t>
                      </a:r>
                    </a:p>
                    <a:p>
                      <a:pPr>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ZA" sz="1600" kern="1200" dirty="0">
                          <a:solidFill>
                            <a:schemeClr val="tx1"/>
                          </a:solidFill>
                          <a:effectLst/>
                          <a:latin typeface="+mn-lt"/>
                          <a:ea typeface="+mn-ea"/>
                          <a:cs typeface="+mn-cs"/>
                        </a:rPr>
                        <a:t>53 (2) Any practitioner who in respect of any </a:t>
                      </a:r>
                      <a:r>
                        <a:rPr lang="en-ZA" sz="1600" strike="sngStrike" kern="1200" dirty="0">
                          <a:solidFill>
                            <a:schemeClr val="tx1"/>
                          </a:solidFill>
                          <a:effectLst/>
                          <a:latin typeface="+mn-lt"/>
                          <a:ea typeface="+mn-ea"/>
                          <a:cs typeface="+mn-cs"/>
                        </a:rPr>
                        <a:t>professional </a:t>
                      </a:r>
                      <a:r>
                        <a:rPr lang="en-ZA" sz="1600" kern="1200" dirty="0">
                          <a:solidFill>
                            <a:schemeClr val="tx1"/>
                          </a:solidFill>
                          <a:effectLst/>
                          <a:latin typeface="+mn-lt"/>
                          <a:ea typeface="+mn-ea"/>
                          <a:cs typeface="+mn-cs"/>
                        </a:rPr>
                        <a:t>services rendered by him or her </a:t>
                      </a:r>
                      <a:r>
                        <a:rPr lang="en-ZA" sz="1600" u="sng" kern="1200" dirty="0">
                          <a:solidFill>
                            <a:srgbClr val="FF0000"/>
                          </a:solidFill>
                          <a:effectLst/>
                          <a:latin typeface="+mn-lt"/>
                          <a:ea typeface="+mn-ea"/>
                          <a:cs typeface="+mn-cs"/>
                        </a:rPr>
                        <a:t>which are not covered by the National Health Insurance Fund established by section 9 of the National Health Insurance Act, 2019, </a:t>
                      </a:r>
                      <a:r>
                        <a:rPr lang="en-ZA" sz="1600" kern="1200" dirty="0">
                          <a:solidFill>
                            <a:schemeClr val="tx1"/>
                          </a:solidFill>
                          <a:effectLst/>
                          <a:latin typeface="+mn-lt"/>
                          <a:ea typeface="+mn-ea"/>
                          <a:cs typeface="+mn-cs"/>
                        </a:rPr>
                        <a:t>claims payment from any person (in this section referred to as the patient) shall, subject to the provisions of section 32 of the Medical Schemes Act, 1998 (Act No. 131 of 1998), furnish the patient with a detailed account within a reasonable period.</a:t>
                      </a:r>
                    </a:p>
                    <a:p>
                      <a:r>
                        <a:rPr lang="en-ZA" sz="1600" i="1" kern="1200" dirty="0">
                          <a:solidFill>
                            <a:schemeClr val="tx1"/>
                          </a:solidFill>
                          <a:effectLst/>
                          <a:latin typeface="+mn-lt"/>
                          <a:ea typeface="+mn-ea"/>
                          <a:cs typeface="+mn-cs"/>
                        </a:rPr>
                        <a:t>[Subs. (2) substituted by s. 43 of Act 23/93 and s. 46 of Act 29/2007]</a:t>
                      </a:r>
                      <a:endParaRPr lang="en-ZA" sz="1600" kern="1200" dirty="0">
                        <a:solidFill>
                          <a:schemeClr val="tx1"/>
                        </a:solidFill>
                        <a:effectLst/>
                        <a:latin typeface="+mn-lt"/>
                        <a:ea typeface="+mn-ea"/>
                        <a:cs typeface="+mn-cs"/>
                      </a:endParaRPr>
                    </a:p>
                    <a:p>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This amendment is made to ensure that in line with Ethical Rules of the HPCSA, health care practitioners providing services not included in the Fund’s scope of</a:t>
                      </a:r>
                      <a:r>
                        <a:rPr lang="en-US" sz="1600" baseline="0" dirty="0">
                          <a:effectLst/>
                          <a:latin typeface="+mn-lt"/>
                          <a:ea typeface="Calibri" panose="020F0502020204030204" pitchFamily="34" charset="0"/>
                          <a:cs typeface="Times New Roman" panose="02020603050405020304" pitchFamily="18" charset="0"/>
                        </a:rPr>
                        <a:t> health care services</a:t>
                      </a:r>
                      <a:r>
                        <a:rPr lang="en-US" sz="1600" dirty="0">
                          <a:effectLst/>
                          <a:latin typeface="+mn-lt"/>
                          <a:ea typeface="Calibri" panose="020F0502020204030204" pitchFamily="34" charset="0"/>
                          <a:cs typeface="Times New Roman" panose="02020603050405020304" pitchFamily="18" charset="0"/>
                        </a:rPr>
                        <a:t> benefits provide such users with a detailed account of the costs incurred. This must be done within a reasonable time frame</a:t>
                      </a:r>
                    </a:p>
                    <a:p>
                      <a:pPr marL="342900" lvl="0" indent="-342900" algn="just">
                        <a:lnSpc>
                          <a:spcPct val="107000"/>
                        </a:lnSpc>
                        <a:buFont typeface="Symbol" panose="05050102010706020507" pitchFamily="18" charset="2"/>
                        <a:buChar char=""/>
                      </a:pPr>
                      <a:endParaRPr lang="en-US" sz="1600" dirty="0">
                        <a:effectLst/>
                        <a:latin typeface="+mn-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All processes of determining the account must be transparent,</a:t>
                      </a:r>
                      <a:r>
                        <a:rPr lang="en-US" sz="1600" baseline="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above board and administratively fair</a:t>
                      </a:r>
                    </a:p>
                    <a:p>
                      <a:pPr marL="0" lvl="0" indent="0" algn="just">
                        <a:lnSpc>
                          <a:spcPct val="107000"/>
                        </a:lnSpc>
                        <a:buFont typeface="Symbol" panose="05050102010706020507" pitchFamily="18" charset="2"/>
                        <a:buNone/>
                      </a:pPr>
                      <a:endParaRPr lang="en-US" sz="1600" dirty="0">
                        <a:effectLst/>
                        <a:latin typeface="+mn-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Services covered through a complementary mechanism will be regulated through the Medical Schemes Act as amended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15134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r>
              <a:rPr lang="en-ZA" dirty="0">
                <a:latin typeface="+mj-lt"/>
              </a:rPr>
              <a:t>HEALTH PROFESSIONS ACT 56 OF 1974 AS AMENDED</a:t>
            </a:r>
            <a:br>
              <a:rPr lang="en-ZA" dirty="0">
                <a:latin typeface="+mj-lt"/>
              </a:rPr>
            </a:br>
            <a:r>
              <a:rPr lang="en-ZA" dirty="0">
                <a:latin typeface="+mj-lt"/>
              </a:rPr>
              <a:t/>
            </a:r>
            <a:br>
              <a:rPr lang="en-ZA" dirty="0">
                <a:latin typeface="+mj-lt"/>
              </a:rPr>
            </a:br>
            <a:r>
              <a:rPr lang="en-ZA" dirty="0">
                <a:latin typeface="+mj-lt"/>
              </a:rPr>
              <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980795710"/>
              </p:ext>
            </p:extLst>
          </p:nvPr>
        </p:nvGraphicFramePr>
        <p:xfrm>
          <a:off x="107504" y="1196752"/>
          <a:ext cx="8928991" cy="4896544"/>
        </p:xfrm>
        <a:graphic>
          <a:graphicData uri="http://schemas.openxmlformats.org/drawingml/2006/table">
            <a:tbl>
              <a:tblPr firstRow="1" firstCol="1" bandRow="1">
                <a:tableStyleId>{8799B23B-EC83-4686-B30A-512413B5E67A}</a:tableStyleId>
              </a:tblPr>
              <a:tblGrid>
                <a:gridCol w="1350874">
                  <a:extLst>
                    <a:ext uri="{9D8B030D-6E8A-4147-A177-3AD203B41FA5}">
                      <a16:colId xmlns:a16="http://schemas.microsoft.com/office/drawing/2014/main" val="3664617998"/>
                    </a:ext>
                  </a:extLst>
                </a:gridCol>
                <a:gridCol w="3689686">
                  <a:extLst>
                    <a:ext uri="{9D8B030D-6E8A-4147-A177-3AD203B41FA5}">
                      <a16:colId xmlns:a16="http://schemas.microsoft.com/office/drawing/2014/main" val="2850823112"/>
                    </a:ext>
                  </a:extLst>
                </a:gridCol>
                <a:gridCol w="3888431">
                  <a:extLst>
                    <a:ext uri="{9D8B030D-6E8A-4147-A177-3AD203B41FA5}">
                      <a16:colId xmlns:a16="http://schemas.microsoft.com/office/drawing/2014/main" val="3729520096"/>
                    </a:ext>
                  </a:extLst>
                </a:gridCol>
              </a:tblGrid>
              <a:tr h="299308">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597236">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53(3)(a) Fees charged by registered persons</a:t>
                      </a:r>
                    </a:p>
                    <a:p>
                      <a:pPr algn="just">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en-ZA" sz="1600" kern="1200" dirty="0">
                          <a:solidFill>
                            <a:schemeClr val="tx1"/>
                          </a:solidFill>
                          <a:effectLst/>
                          <a:latin typeface="+mn-lt"/>
                          <a:ea typeface="+mn-ea"/>
                          <a:cs typeface="+mn-cs"/>
                        </a:rPr>
                        <a:t>53 (3) (a) The patient may, within three months after receipt of the account referred to in subsection (2), apply in writing to the professional board to determine the amount which in the opinion of the professional board should have been charged in respect of the services to which the account relates</a:t>
                      </a:r>
                      <a:r>
                        <a:rPr lang="en-ZA" sz="1600" u="sng" kern="1200" dirty="0">
                          <a:solidFill>
                            <a:schemeClr val="tx1"/>
                          </a:solidFill>
                          <a:effectLst/>
                          <a:latin typeface="+mn-lt"/>
                          <a:ea typeface="+mn-ea"/>
                          <a:cs typeface="+mn-cs"/>
                        </a:rPr>
                        <a:t> </a:t>
                      </a:r>
                      <a:r>
                        <a:rPr lang="en-ZA" sz="1600" u="sng" kern="1200" dirty="0">
                          <a:solidFill>
                            <a:srgbClr val="FF0000"/>
                          </a:solidFill>
                          <a:effectLst/>
                          <a:latin typeface="+mn-lt"/>
                          <a:ea typeface="+mn-ea"/>
                          <a:cs typeface="+mn-cs"/>
                        </a:rPr>
                        <a:t>and which are not covered by the National Health Insurance Fund established by section 9 of the National Health Insurance Act, 2019</a:t>
                      </a:r>
                      <a:r>
                        <a:rPr lang="en-ZA" sz="1600" kern="1200" dirty="0">
                          <a:solidFill>
                            <a:schemeClr val="tx1"/>
                          </a:solidFill>
                          <a:effectLst/>
                          <a:latin typeface="+mn-lt"/>
                          <a:ea typeface="+mn-ea"/>
                          <a:cs typeface="+mn-cs"/>
                        </a:rPr>
                        <a:t>, and the professional board shall, as soon as possible after receipt of the application, determine the said amount and notify the practitioner and the patient in writing of the amount so determined: (b) ………</a:t>
                      </a:r>
                    </a:p>
                    <a:p>
                      <a:pPr algn="just"/>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just">
                        <a:lnSpc>
                          <a:spcPct val="107000"/>
                        </a:lnSpc>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This amendment is intended to ensure that users have the freedom to seek in writing through the Professional Boards that regulate health care practitioners, clarity on how fees for health care services that were not covered by NHI were determined by practitioners they regulate</a:t>
                      </a:r>
                    </a:p>
                    <a:p>
                      <a:pPr marL="285750" lvl="0" indent="-285750" algn="just">
                        <a:lnSpc>
                          <a:spcPct val="107000"/>
                        </a:lnSpc>
                        <a:buFont typeface="Arial" panose="020B0604020202020204" pitchFamily="34" charset="0"/>
                        <a:buChar char="•"/>
                      </a:pPr>
                      <a:endParaRPr lang="en-US" sz="1600" dirty="0">
                        <a:effectLst/>
                        <a:latin typeface="+mn-lt"/>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The Professional Boards are required make a determination of the appropriateness of the said amount charged to users</a:t>
                      </a:r>
                    </a:p>
                    <a:p>
                      <a:pPr marL="0" lvl="0" indent="0" algn="just">
                        <a:lnSpc>
                          <a:spcPct val="107000"/>
                        </a:lnSpc>
                        <a:buFont typeface="Arial" panose="020B0604020202020204" pitchFamily="34" charset="0"/>
                        <a:buNone/>
                      </a:pPr>
                      <a:endParaRPr lang="en-US" sz="1600" dirty="0">
                        <a:effectLst/>
                        <a:latin typeface="+mn-lt"/>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This information must be publicly available and accessible </a:t>
                      </a:r>
                    </a:p>
                    <a:p>
                      <a:pPr marL="0" lvl="0" indent="0" algn="just">
                        <a:lnSpc>
                          <a:spcPct val="107000"/>
                        </a:lnSpc>
                        <a:buFont typeface="Symbol" panose="05050102010706020507" pitchFamily="18" charset="2"/>
                        <a:buNone/>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72136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rPr>
              <a:t>ALLIED HEALTH PROFESSIONS ACT 63 OF 1982</a:t>
            </a:r>
            <a:br>
              <a:rPr lang="en-ZA" dirty="0">
                <a:latin typeface="+mj-lt"/>
              </a:rPr>
            </a:br>
            <a:r>
              <a:rPr lang="en-ZA" dirty="0">
                <a:latin typeface="+mj-lt"/>
              </a:rPr>
              <a:t/>
            </a:r>
            <a:br>
              <a:rPr lang="en-ZA" dirty="0">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84342148"/>
              </p:ext>
            </p:extLst>
          </p:nvPr>
        </p:nvGraphicFramePr>
        <p:xfrm>
          <a:off x="132278" y="1124744"/>
          <a:ext cx="8879443" cy="4680520"/>
        </p:xfrm>
        <a:graphic>
          <a:graphicData uri="http://schemas.openxmlformats.org/drawingml/2006/table">
            <a:tbl>
              <a:tblPr firstRow="1" firstCol="1" bandRow="1">
                <a:tableStyleId>{8799B23B-EC83-4686-B30A-512413B5E67A}</a:tableStyleId>
              </a:tblPr>
              <a:tblGrid>
                <a:gridCol w="1152128">
                  <a:extLst>
                    <a:ext uri="{9D8B030D-6E8A-4147-A177-3AD203B41FA5}">
                      <a16:colId xmlns:a16="http://schemas.microsoft.com/office/drawing/2014/main" val="3664617998"/>
                    </a:ext>
                  </a:extLst>
                </a:gridCol>
                <a:gridCol w="3503618">
                  <a:extLst>
                    <a:ext uri="{9D8B030D-6E8A-4147-A177-3AD203B41FA5}">
                      <a16:colId xmlns:a16="http://schemas.microsoft.com/office/drawing/2014/main" val="2850823112"/>
                    </a:ext>
                  </a:extLst>
                </a:gridCol>
                <a:gridCol w="4223697">
                  <a:extLst>
                    <a:ext uri="{9D8B030D-6E8A-4147-A177-3AD203B41FA5}">
                      <a16:colId xmlns:a16="http://schemas.microsoft.com/office/drawing/2014/main" val="3729520096"/>
                    </a:ext>
                  </a:extLst>
                </a:gridCol>
              </a:tblGrid>
              <a:tr h="296241">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384279">
                <a:tc>
                  <a:txBody>
                    <a:bodyPr/>
                    <a:lstStyle/>
                    <a:p>
                      <a:pPr algn="just">
                        <a:lnSpc>
                          <a:spcPct val="115000"/>
                        </a:lnSpc>
                        <a:spcAft>
                          <a:spcPts val="800"/>
                        </a:spcAft>
                      </a:pPr>
                      <a:r>
                        <a:rPr lang="en-ZA" sz="1400" b="1" dirty="0">
                          <a:effectLst/>
                        </a:rPr>
                        <a:t>38A(1) Charges by registered persons </a:t>
                      </a:r>
                      <a:endParaRPr lang="en-ZA" sz="1400" dirty="0">
                        <a:effectLst/>
                      </a:endParaRPr>
                    </a:p>
                    <a:p>
                      <a:pPr>
                        <a:lnSpc>
                          <a:spcPct val="107000"/>
                        </a:lnSpc>
                        <a:spcAft>
                          <a:spcPts val="80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b="1" dirty="0">
                          <a:effectLst/>
                        </a:rPr>
                        <a:t>38A </a:t>
                      </a:r>
                      <a:r>
                        <a:rPr lang="en-ZA" sz="1400" dirty="0">
                          <a:effectLst/>
                        </a:rPr>
                        <a:t>(1) Every practitioner shall, unless the circumstances render it impossible for him to do so, and before rendering any professional services, inform the person to whom the services are to be rendered or any person responsible for the maintenance of such person, of the fee which he intends to charge for such </a:t>
                      </a:r>
                      <a:r>
                        <a:rPr lang="en-ZA" sz="1400" dirty="0">
                          <a:solidFill>
                            <a:srgbClr val="FF0000"/>
                          </a:solidFill>
                          <a:effectLst/>
                        </a:rPr>
                        <a:t>services</a:t>
                      </a:r>
                      <a:r>
                        <a:rPr lang="en-ZA" sz="1400" u="sng" dirty="0">
                          <a:solidFill>
                            <a:srgbClr val="FF0000"/>
                          </a:solidFill>
                          <a:effectLst/>
                        </a:rPr>
                        <a:t> that are not covered by the National Health Insurance Act, 2019 </a:t>
                      </a:r>
                      <a:r>
                        <a:rPr lang="en-ZA" sz="1400" dirty="0">
                          <a:solidFill>
                            <a:srgbClr val="FF0000"/>
                          </a:solidFill>
                          <a:effectLst/>
                        </a:rPr>
                        <a:t>– </a:t>
                      </a:r>
                    </a:p>
                    <a:p>
                      <a:pPr algn="just">
                        <a:lnSpc>
                          <a:spcPct val="115000"/>
                        </a:lnSpc>
                        <a:spcAft>
                          <a:spcPts val="0"/>
                        </a:spcAft>
                      </a:pPr>
                      <a:endParaRPr lang="en-ZA" sz="1400" dirty="0">
                        <a:solidFill>
                          <a:srgbClr val="FF0000"/>
                        </a:solidFill>
                        <a:effectLst/>
                      </a:endParaRPr>
                    </a:p>
                    <a:p>
                      <a:pPr algn="just">
                        <a:lnSpc>
                          <a:spcPct val="115000"/>
                        </a:lnSpc>
                        <a:spcAft>
                          <a:spcPts val="0"/>
                        </a:spcAft>
                      </a:pPr>
                      <a:r>
                        <a:rPr lang="en-ZA" sz="1400" dirty="0">
                          <a:effectLst/>
                        </a:rPr>
                        <a:t>(a) when so requested by the person concerned; or </a:t>
                      </a:r>
                    </a:p>
                    <a:p>
                      <a:pPr algn="just">
                        <a:lnSpc>
                          <a:spcPct val="115000"/>
                        </a:lnSpc>
                        <a:spcAft>
                          <a:spcPts val="0"/>
                        </a:spcAft>
                      </a:pPr>
                      <a:r>
                        <a:rPr lang="en-ZA" sz="1400" dirty="0">
                          <a:effectLst/>
                        </a:rPr>
                        <a:t>(b) when such fee exceeds that usually charged for such services, and shall in a case to which paragraph (b) relates, also inform the person concerned of the usual fee. </a:t>
                      </a:r>
                    </a:p>
                  </a:txBody>
                  <a:tcPr marL="68580" marR="68580" marT="0" marB="0"/>
                </a:tc>
                <a:tc>
                  <a:txBody>
                    <a:bodyPr/>
                    <a:lstStyle/>
                    <a:p>
                      <a:pPr marL="342900" lvl="0" indent="-342900" algn="just">
                        <a:lnSpc>
                          <a:spcPct val="100000"/>
                        </a:lnSpc>
                        <a:spcAft>
                          <a:spcPts val="0"/>
                        </a:spcAft>
                        <a:buFont typeface="Symbol" panose="05050102010706020507" pitchFamily="18" charset="2"/>
                        <a:buChar char=""/>
                      </a:pPr>
                      <a:r>
                        <a:rPr lang="en-ZA" sz="1400" u="none" dirty="0">
                          <a:solidFill>
                            <a:schemeClr val="tx1"/>
                          </a:solidFill>
                          <a:effectLst/>
                        </a:rPr>
                        <a:t>The amendment is essential to ensure consistency between the provisions of the two Acts, particularly taking into consideration the Clause 8 of the NHI Bill which reads: </a:t>
                      </a:r>
                      <a:r>
                        <a:rPr lang="en-ZA" sz="1400" b="1" i="1" u="none" dirty="0">
                          <a:solidFill>
                            <a:schemeClr val="tx1"/>
                          </a:solidFill>
                          <a:effectLst/>
                        </a:rPr>
                        <a:t>“Clause 8 (1) </a:t>
                      </a:r>
                      <a:r>
                        <a:rPr lang="en-ZA" sz="1400" i="1" u="none" dirty="0">
                          <a:solidFill>
                            <a:schemeClr val="tx1"/>
                          </a:solidFill>
                          <a:effectLst/>
                        </a:rPr>
                        <a:t>A user of the Fund is entitled to receive the health care services purchased on his or her behalf by the Fund from an accredited health care service provider or health establishment free at the point of care.”</a:t>
                      </a:r>
                    </a:p>
                    <a:p>
                      <a:pPr marL="228600" algn="just">
                        <a:lnSpc>
                          <a:spcPct val="100000"/>
                        </a:lnSpc>
                        <a:spcAft>
                          <a:spcPts val="0"/>
                        </a:spcAft>
                      </a:pPr>
                      <a:endParaRPr lang="en-ZA" sz="1400" u="none" dirty="0">
                        <a:solidFill>
                          <a:schemeClr val="tx1"/>
                        </a:solidFill>
                        <a:effectLst/>
                      </a:endParaRPr>
                    </a:p>
                    <a:p>
                      <a:pPr marL="342900" lvl="0" indent="-342900" algn="just">
                        <a:lnSpc>
                          <a:spcPct val="100000"/>
                        </a:lnSpc>
                        <a:spcAft>
                          <a:spcPts val="0"/>
                        </a:spcAft>
                        <a:buFont typeface="Symbol" panose="05050102010706020507" pitchFamily="18" charset="2"/>
                        <a:buChar char=""/>
                      </a:pPr>
                      <a:r>
                        <a:rPr lang="en-ZA" sz="1400" u="none" dirty="0">
                          <a:solidFill>
                            <a:schemeClr val="tx1"/>
                          </a:solidFill>
                          <a:effectLst/>
                        </a:rPr>
                        <a:t>It is important to emphasise within the Allied Health Professions Act, and other similar Acts, that practitioners will only be able to charge users fees for the services they render that are not covered by the NHI Fund as part of the scope of personal health care services. </a:t>
                      </a:r>
                    </a:p>
                    <a:p>
                      <a:pPr marL="228600" algn="just">
                        <a:lnSpc>
                          <a:spcPct val="100000"/>
                        </a:lnSpc>
                        <a:spcAft>
                          <a:spcPts val="0"/>
                        </a:spcAft>
                      </a:pPr>
                      <a:r>
                        <a:rPr lang="en-ZA" sz="1400" u="none" dirty="0">
                          <a:solidFill>
                            <a:schemeClr val="tx1"/>
                          </a:solidFill>
                          <a:effectLst/>
                        </a:rPr>
                        <a:t> </a:t>
                      </a:r>
                    </a:p>
                    <a:p>
                      <a:pPr marL="342900" lvl="0" indent="-342900" algn="just">
                        <a:lnSpc>
                          <a:spcPct val="100000"/>
                        </a:lnSpc>
                        <a:spcAft>
                          <a:spcPts val="0"/>
                        </a:spcAft>
                        <a:buFont typeface="Symbol" panose="05050102010706020507" pitchFamily="18" charset="2"/>
                        <a:buChar char=""/>
                      </a:pPr>
                      <a:r>
                        <a:rPr lang="en-ZA" sz="1400" kern="1200" dirty="0">
                          <a:solidFill>
                            <a:schemeClr val="tx1"/>
                          </a:solidFill>
                          <a:effectLst/>
                          <a:latin typeface="+mn-lt"/>
                          <a:ea typeface="+mn-ea"/>
                          <a:cs typeface="+mn-cs"/>
                        </a:rPr>
                        <a:t>This insertion ensures that users are only requested to directly pay for those services not covered by the Fund.    </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66995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rPr>
              <a:t>COMPENSATION FOR OCCUPATIONAL INJURIES AND DISEASES ACT, 1993</a:t>
            </a:r>
            <a:br>
              <a:rPr lang="en-ZA" dirty="0">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4155952133"/>
              </p:ext>
            </p:extLst>
          </p:nvPr>
        </p:nvGraphicFramePr>
        <p:xfrm>
          <a:off x="107504" y="1268760"/>
          <a:ext cx="8958036" cy="4392488"/>
        </p:xfrm>
        <a:graphic>
          <a:graphicData uri="http://schemas.openxmlformats.org/drawingml/2006/table">
            <a:tbl>
              <a:tblPr firstRow="1" firstCol="1" bandRow="1">
                <a:tableStyleId>{8799B23B-EC83-4686-B30A-512413B5E67A}</a:tableStyleId>
              </a:tblPr>
              <a:tblGrid>
                <a:gridCol w="1512168">
                  <a:extLst>
                    <a:ext uri="{9D8B030D-6E8A-4147-A177-3AD203B41FA5}">
                      <a16:colId xmlns:a16="http://schemas.microsoft.com/office/drawing/2014/main" val="3664617998"/>
                    </a:ext>
                  </a:extLst>
                </a:gridCol>
                <a:gridCol w="3600400">
                  <a:extLst>
                    <a:ext uri="{9D8B030D-6E8A-4147-A177-3AD203B41FA5}">
                      <a16:colId xmlns:a16="http://schemas.microsoft.com/office/drawing/2014/main" val="2850823112"/>
                    </a:ext>
                  </a:extLst>
                </a:gridCol>
                <a:gridCol w="3845468">
                  <a:extLst>
                    <a:ext uri="{9D8B030D-6E8A-4147-A177-3AD203B41FA5}">
                      <a16:colId xmlns:a16="http://schemas.microsoft.com/office/drawing/2014/main" val="3729520096"/>
                    </a:ext>
                  </a:extLst>
                </a:gridCol>
              </a:tblGrid>
              <a:tr h="285882">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106606">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Definitions </a:t>
                      </a:r>
                    </a:p>
                    <a:p>
                      <a:pPr marL="0" marR="0" lvl="0" indent="0" algn="just" defTabSz="914400" rtl="0" eaLnBrk="1" fontAlgn="auto" latinLnBrk="0" hangingPunct="1">
                        <a:lnSpc>
                          <a:spcPct val="115000"/>
                        </a:lnSpc>
                        <a:spcBef>
                          <a:spcPts val="0"/>
                        </a:spcBef>
                        <a:spcAft>
                          <a:spcPts val="800"/>
                        </a:spcAft>
                        <a:buClrTx/>
                        <a:buSzTx/>
                        <a:buFontTx/>
                        <a:buNone/>
                        <a:tabLst/>
                        <a:defRPr/>
                      </a:pPr>
                      <a:endParaRPr lang="en-ZA" sz="1600" b="1" kern="1200" dirty="0">
                        <a:solidFill>
                          <a:schemeClr val="tx1"/>
                        </a:solidFill>
                        <a:effectLst/>
                        <a:latin typeface="+mn-lt"/>
                        <a:ea typeface="+mn-ea"/>
                        <a:cs typeface="+mn-cs"/>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"compensation"</a:t>
                      </a:r>
                      <a:r>
                        <a:rPr lang="en-ZA" sz="1600" kern="1200" dirty="0">
                          <a:solidFill>
                            <a:schemeClr val="tx1"/>
                          </a:solidFill>
                          <a:effectLst/>
                          <a:latin typeface="+mn-lt"/>
                          <a:ea typeface="+mn-ea"/>
                          <a:cs typeface="+mn-cs"/>
                        </a:rPr>
                        <a:t> </a:t>
                      </a:r>
                      <a:endParaRPr lang="en-ZA" sz="1600" b="1" kern="1200" dirty="0">
                        <a:solidFill>
                          <a:schemeClr val="tx1"/>
                        </a:solidFill>
                        <a:effectLst/>
                        <a:latin typeface="+mn-lt"/>
                        <a:ea typeface="+mn-ea"/>
                        <a:cs typeface="+mn-cs"/>
                      </a:endParaRPr>
                    </a:p>
                    <a:p>
                      <a:pPr algn="just">
                        <a:lnSpc>
                          <a:spcPct val="115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r>
                        <a:rPr lang="en-ZA" sz="1600" kern="1200" dirty="0">
                          <a:solidFill>
                            <a:schemeClr val="tx1"/>
                          </a:solidFill>
                          <a:effectLst/>
                          <a:latin typeface="+mn-lt"/>
                          <a:ea typeface="+mn-ea"/>
                          <a:cs typeface="+mn-cs"/>
                        </a:rPr>
                        <a:t>Section 1. In this Act, unless the context indicates otherwise- </a:t>
                      </a:r>
                    </a:p>
                    <a:p>
                      <a:endParaRPr lang="en-ZA" sz="1600" kern="1200" dirty="0">
                        <a:solidFill>
                          <a:schemeClr val="tx1"/>
                        </a:solidFill>
                        <a:effectLst/>
                        <a:latin typeface="+mn-lt"/>
                        <a:ea typeface="+mn-ea"/>
                        <a:cs typeface="+mn-cs"/>
                      </a:endParaRPr>
                    </a:p>
                    <a:p>
                      <a:r>
                        <a:rPr lang="en-ZA" sz="1600" kern="1200" dirty="0">
                          <a:solidFill>
                            <a:schemeClr val="tx1"/>
                          </a:solidFill>
                          <a:effectLst/>
                          <a:latin typeface="+mn-lt"/>
                          <a:ea typeface="+mn-ea"/>
                          <a:cs typeface="+mn-cs"/>
                        </a:rPr>
                        <a:t>(xi) </a:t>
                      </a:r>
                      <a:r>
                        <a:rPr lang="en-ZA" sz="1600" b="1" kern="1200" dirty="0">
                          <a:solidFill>
                            <a:schemeClr val="tx1"/>
                          </a:solidFill>
                          <a:effectLst/>
                          <a:latin typeface="+mn-lt"/>
                          <a:ea typeface="+mn-ea"/>
                          <a:cs typeface="+mn-cs"/>
                        </a:rPr>
                        <a:t>"compensation"</a:t>
                      </a:r>
                      <a:r>
                        <a:rPr lang="en-ZA" sz="1600" kern="1200" dirty="0">
                          <a:solidFill>
                            <a:schemeClr val="tx1"/>
                          </a:solidFill>
                          <a:effectLst/>
                          <a:latin typeface="+mn-lt"/>
                          <a:ea typeface="+mn-ea"/>
                          <a:cs typeface="+mn-cs"/>
                        </a:rPr>
                        <a:t> means compensation in terms of this Act</a:t>
                      </a:r>
                      <a:r>
                        <a:rPr lang="en-ZA" sz="1600" strike="sngStrike" kern="1200" dirty="0">
                          <a:solidFill>
                            <a:schemeClr val="tx1"/>
                          </a:solidFill>
                          <a:effectLst/>
                          <a:latin typeface="+mn-lt"/>
                          <a:ea typeface="+mn-ea"/>
                          <a:cs typeface="+mn-cs"/>
                        </a:rPr>
                        <a:t> </a:t>
                      </a:r>
                      <a:r>
                        <a:rPr lang="en-ZA" sz="1600" strike="sngStrike" kern="1200" dirty="0">
                          <a:solidFill>
                            <a:srgbClr val="FF0000"/>
                          </a:solidFill>
                          <a:effectLst/>
                          <a:latin typeface="+mn-lt"/>
                          <a:ea typeface="+mn-ea"/>
                          <a:cs typeface="+mn-cs"/>
                        </a:rPr>
                        <a:t>and, where applicable, medical aid or payment of the  cost of such medical aid</a:t>
                      </a:r>
                      <a:r>
                        <a:rPr lang="en-ZA" sz="1600" kern="1200" dirty="0">
                          <a:solidFill>
                            <a:srgbClr val="FF0000"/>
                          </a:solidFill>
                          <a:effectLst/>
                          <a:latin typeface="+mn-lt"/>
                          <a:ea typeface="+mn-ea"/>
                          <a:cs typeface="+mn-cs"/>
                        </a:rPr>
                        <a:t>;</a:t>
                      </a:r>
                    </a:p>
                    <a:p>
                      <a:r>
                        <a:rPr lang="en-ZA" sz="1600" strike="sngStrike" kern="1200" dirty="0">
                          <a:solidFill>
                            <a:srgbClr val="FF0000"/>
                          </a:solidFill>
                          <a:effectLst/>
                          <a:latin typeface="+mn-lt"/>
                          <a:ea typeface="+mn-ea"/>
                          <a:cs typeface="+mn-cs"/>
                        </a:rPr>
                        <a:t>(xxiv) </a:t>
                      </a:r>
                      <a:r>
                        <a:rPr lang="en-ZA" sz="1600" b="1" strike="sngStrike" kern="1200" dirty="0">
                          <a:solidFill>
                            <a:srgbClr val="FF0000"/>
                          </a:solidFill>
                          <a:effectLst/>
                          <a:latin typeface="+mn-lt"/>
                          <a:ea typeface="+mn-ea"/>
                          <a:cs typeface="+mn-cs"/>
                        </a:rPr>
                        <a:t>"medical aid"</a:t>
                      </a:r>
                      <a:r>
                        <a:rPr lang="en-ZA" sz="1600" strike="sngStrike" kern="1200" dirty="0">
                          <a:solidFill>
                            <a:srgbClr val="FF0000"/>
                          </a:solidFill>
                          <a:effectLst/>
                          <a:latin typeface="+mn-lt"/>
                          <a:ea typeface="+mn-ea"/>
                          <a:cs typeface="+mn-cs"/>
                        </a:rPr>
                        <a:t> means medical, surgical or hospital treatment, skilled nursing services, any remedial treatment approved by the commissioner, the supply and repair of any prosthesis or any device necessitated by disablement, and ambulance services where, in the opinion of the commissioner, they were essential;</a:t>
                      </a:r>
                      <a:endParaRPr lang="en-ZA" sz="1600" kern="1200" dirty="0">
                        <a:solidFill>
                          <a:srgbClr val="FF0000"/>
                        </a:solidFill>
                        <a:effectLst/>
                        <a:latin typeface="+mn-lt"/>
                        <a:ea typeface="+mn-ea"/>
                        <a:cs typeface="+mn-cs"/>
                      </a:endParaRPr>
                    </a:p>
                    <a:p>
                      <a:pPr algn="just">
                        <a:lnSpc>
                          <a:spcPct val="115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The deletion to</a:t>
                      </a:r>
                      <a:r>
                        <a:rPr lang="en-ZA" sz="1600" baseline="0" dirty="0">
                          <a:effectLst/>
                          <a:latin typeface="+mn-lt"/>
                          <a:ea typeface="Calibri" panose="020F0502020204030204" pitchFamily="34" charset="0"/>
                          <a:cs typeface="Times New Roman" panose="02020603050405020304" pitchFamily="18" charset="0"/>
                        </a:rPr>
                        <a:t> the</a:t>
                      </a:r>
                      <a:r>
                        <a:rPr lang="en-ZA" sz="1600" dirty="0">
                          <a:effectLst/>
                          <a:latin typeface="+mn-lt"/>
                          <a:ea typeface="Calibri" panose="020F0502020204030204" pitchFamily="34" charset="0"/>
                          <a:cs typeface="Times New Roman" panose="02020603050405020304" pitchFamily="18" charset="0"/>
                        </a:rPr>
                        <a:t> definition on </a:t>
                      </a:r>
                      <a:r>
                        <a:rPr lang="en-ZA" sz="1600" b="1" i="1" dirty="0">
                          <a:effectLst/>
                          <a:latin typeface="+mn-lt"/>
                          <a:ea typeface="Calibri" panose="020F0502020204030204" pitchFamily="34" charset="0"/>
                          <a:cs typeface="Times New Roman" panose="02020603050405020304" pitchFamily="18" charset="0"/>
                        </a:rPr>
                        <a:t>compensation</a:t>
                      </a:r>
                      <a:r>
                        <a:rPr lang="en-ZA" sz="1600" dirty="0">
                          <a:effectLst/>
                          <a:latin typeface="+mn-lt"/>
                          <a:ea typeface="Calibri" panose="020F0502020204030204" pitchFamily="34" charset="0"/>
                          <a:cs typeface="Times New Roman" panose="02020603050405020304" pitchFamily="18" charset="0"/>
                        </a:rPr>
                        <a:t> is in relation to reference to medical aid payments. </a:t>
                      </a:r>
                    </a:p>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This is because personal health care services covered under the Compensation for Occupational Injuries and Diseases Act (COIDA) will be included in the comprehensive health care services covered by the NHI Fund</a:t>
                      </a:r>
                    </a:p>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There will be no need for providers to be paid through a mechanism applicable to medical aids as the determination of payment modalities will be according to the NHI Reimbursement Strategy</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27756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rPr>
              <a:t>COMPENSATION FOR OCCUPATIONAL INJURIES AND DISEASES ACT, 1993</a:t>
            </a:r>
            <a:br>
              <a:rPr lang="en-ZA" dirty="0">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053022544"/>
              </p:ext>
            </p:extLst>
          </p:nvPr>
        </p:nvGraphicFramePr>
        <p:xfrm>
          <a:off x="107504" y="1700808"/>
          <a:ext cx="8958036" cy="2966829"/>
        </p:xfrm>
        <a:graphic>
          <a:graphicData uri="http://schemas.openxmlformats.org/drawingml/2006/table">
            <a:tbl>
              <a:tblPr firstRow="1" firstCol="1" bandRow="1">
                <a:tableStyleId>{8799B23B-EC83-4686-B30A-512413B5E67A}</a:tableStyleId>
              </a:tblPr>
              <a:tblGrid>
                <a:gridCol w="1320078">
                  <a:extLst>
                    <a:ext uri="{9D8B030D-6E8A-4147-A177-3AD203B41FA5}">
                      <a16:colId xmlns:a16="http://schemas.microsoft.com/office/drawing/2014/main" val="3664617998"/>
                    </a:ext>
                  </a:extLst>
                </a:gridCol>
                <a:gridCol w="3792490">
                  <a:extLst>
                    <a:ext uri="{9D8B030D-6E8A-4147-A177-3AD203B41FA5}">
                      <a16:colId xmlns:a16="http://schemas.microsoft.com/office/drawing/2014/main" val="2850823112"/>
                    </a:ext>
                  </a:extLst>
                </a:gridCol>
                <a:gridCol w="3845468">
                  <a:extLst>
                    <a:ext uri="{9D8B030D-6E8A-4147-A177-3AD203B41FA5}">
                      <a16:colId xmlns:a16="http://schemas.microsoft.com/office/drawing/2014/main" val="3729520096"/>
                    </a:ext>
                  </a:extLst>
                </a:gridCol>
              </a:tblGrid>
              <a:tr h="267634">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924613">
                <a:tc>
                  <a:txBody>
                    <a:bodyPr/>
                    <a:lstStyle/>
                    <a:p>
                      <a:pPr>
                        <a:lnSpc>
                          <a:spcPct val="107000"/>
                        </a:lnSpc>
                        <a:spcAft>
                          <a:spcPts val="800"/>
                        </a:spcAft>
                      </a:pPr>
                      <a:r>
                        <a:rPr lang="en-ZA" sz="1600" dirty="0">
                          <a:effectLst/>
                          <a:latin typeface="+mn-lt"/>
                          <a:ea typeface="Calibri" panose="020F0502020204030204" pitchFamily="34" charset="0"/>
                          <a:cs typeface="Times New Roman" panose="02020603050405020304" pitchFamily="18" charset="0"/>
                        </a:rPr>
                        <a:t>Section 16 (a)</a:t>
                      </a:r>
                    </a:p>
                  </a:txBody>
                  <a:tcPr marL="59265" marR="59265" marT="0" marB="0"/>
                </a:tc>
                <a:tc>
                  <a:txBody>
                    <a:bodyPr/>
                    <a:lstStyle/>
                    <a:p>
                      <a:r>
                        <a:rPr lang="en-ZA" sz="1600" kern="1200" dirty="0">
                          <a:solidFill>
                            <a:schemeClr val="tx1"/>
                          </a:solidFill>
                          <a:effectLst/>
                          <a:latin typeface="+mn-lt"/>
                          <a:ea typeface="+mn-ea"/>
                          <a:cs typeface="+mn-cs"/>
                        </a:rPr>
                        <a:t>The substitution for paragraph </a:t>
                      </a:r>
                      <a:r>
                        <a:rPr lang="en-ZA" sz="1600" i="1" kern="1200" dirty="0">
                          <a:solidFill>
                            <a:schemeClr val="tx1"/>
                          </a:solidFill>
                          <a:effectLst/>
                          <a:latin typeface="+mn-lt"/>
                          <a:ea typeface="+mn-ea"/>
                          <a:cs typeface="+mn-cs"/>
                        </a:rPr>
                        <a:t>(a)</a:t>
                      </a:r>
                      <a:r>
                        <a:rPr lang="en-ZA" sz="1600" kern="1200" dirty="0">
                          <a:solidFill>
                            <a:schemeClr val="tx1"/>
                          </a:solidFill>
                          <a:effectLst/>
                          <a:latin typeface="+mn-lt"/>
                          <a:ea typeface="+mn-ea"/>
                          <a:cs typeface="+mn-cs"/>
                        </a:rPr>
                        <a:t> in subsection of the following paragraph: </a:t>
                      </a:r>
                    </a:p>
                    <a:p>
                      <a:r>
                        <a:rPr lang="en-ZA" sz="1600" i="1" kern="1200" dirty="0">
                          <a:solidFill>
                            <a:schemeClr val="tx1"/>
                          </a:solidFill>
                          <a:effectLst/>
                          <a:latin typeface="+mn-lt"/>
                          <a:ea typeface="+mn-ea"/>
                          <a:cs typeface="+mn-cs"/>
                        </a:rPr>
                        <a:t>“(a)</a:t>
                      </a:r>
                      <a:r>
                        <a:rPr lang="en-ZA" sz="1600" kern="1200" dirty="0">
                          <a:solidFill>
                            <a:schemeClr val="tx1"/>
                          </a:solidFill>
                          <a:effectLst/>
                          <a:latin typeface="+mn-lt"/>
                          <a:ea typeface="+mn-ea"/>
                          <a:cs typeface="+mn-cs"/>
                        </a:rPr>
                        <a:t>   the payment of compensation</a:t>
                      </a:r>
                      <a:r>
                        <a:rPr lang="en-ZA" sz="1600" strike="sngStrike" kern="1200" dirty="0">
                          <a:solidFill>
                            <a:schemeClr val="tx1"/>
                          </a:solidFill>
                          <a:effectLst/>
                          <a:latin typeface="+mn-lt"/>
                          <a:ea typeface="+mn-ea"/>
                          <a:cs typeface="+mn-cs"/>
                        </a:rPr>
                        <a:t> </a:t>
                      </a:r>
                      <a:r>
                        <a:rPr lang="en-ZA" sz="1600" b="1" strike="sngStrike" kern="1200" dirty="0">
                          <a:solidFill>
                            <a:srgbClr val="FF0000"/>
                          </a:solidFill>
                          <a:effectLst/>
                          <a:latin typeface="+mn-lt"/>
                          <a:ea typeface="+mn-ea"/>
                          <a:cs typeface="+mn-cs"/>
                        </a:rPr>
                        <a:t>[the cost of medical aid]</a:t>
                      </a:r>
                      <a:r>
                        <a:rPr lang="en-ZA" sz="1600" strike="sngStrike" kern="1200" dirty="0">
                          <a:solidFill>
                            <a:srgbClr val="FF0000"/>
                          </a:solidFill>
                          <a:effectLst/>
                          <a:latin typeface="+mn-lt"/>
                          <a:ea typeface="+mn-ea"/>
                          <a:cs typeface="+mn-cs"/>
                        </a:rPr>
                        <a:t> </a:t>
                      </a:r>
                      <a:r>
                        <a:rPr lang="en-ZA" sz="1600" kern="1200" dirty="0">
                          <a:solidFill>
                            <a:schemeClr val="tx1"/>
                          </a:solidFill>
                          <a:effectLst/>
                          <a:latin typeface="+mn-lt"/>
                          <a:ea typeface="+mn-ea"/>
                          <a:cs typeface="+mn-cs"/>
                        </a:rPr>
                        <a:t>or other pecuniary benefits to or on behalf of or in respect of employees in terms of this Act where no other person is liable for such payment;”</a:t>
                      </a:r>
                    </a:p>
                  </a:txBody>
                  <a:tcPr marL="59265" marR="59265" marT="0" marB="0"/>
                </a:tc>
                <a:tc>
                  <a:txBody>
                    <a:bodyPr/>
                    <a:lstStyle/>
                    <a:p>
                      <a:pPr marL="171450" lvl="0" indent="-1714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The deletion of the words “</a:t>
                      </a:r>
                      <a:r>
                        <a:rPr lang="en-ZA" sz="1600" b="1" i="1" dirty="0">
                          <a:effectLst/>
                          <a:latin typeface="+mn-lt"/>
                          <a:ea typeface="Calibri" panose="020F0502020204030204" pitchFamily="34" charset="0"/>
                          <a:cs typeface="Times New Roman" panose="02020603050405020304" pitchFamily="18" charset="0"/>
                        </a:rPr>
                        <a:t>cost of medical aid” </a:t>
                      </a:r>
                      <a:r>
                        <a:rPr lang="en-ZA" sz="1600" b="0" i="0" dirty="0">
                          <a:effectLst/>
                          <a:latin typeface="+mn-lt"/>
                          <a:ea typeface="Calibri" panose="020F0502020204030204" pitchFamily="34" charset="0"/>
                          <a:cs typeface="Times New Roman" panose="02020603050405020304" pitchFamily="18" charset="0"/>
                        </a:rPr>
                        <a:t>is</a:t>
                      </a:r>
                      <a:r>
                        <a:rPr lang="en-ZA" sz="1600" b="0" i="0" baseline="0" dirty="0">
                          <a:effectLst/>
                          <a:latin typeface="+mn-lt"/>
                          <a:ea typeface="Calibri" panose="020F0502020204030204" pitchFamily="34" charset="0"/>
                          <a:cs typeface="Times New Roman" panose="02020603050405020304" pitchFamily="18" charset="0"/>
                        </a:rPr>
                        <a:t> necessary </a:t>
                      </a:r>
                      <a:r>
                        <a:rPr lang="en-ZA" sz="1600" dirty="0">
                          <a:effectLst/>
                          <a:latin typeface="+mn-lt"/>
                          <a:ea typeface="Calibri" panose="020F0502020204030204" pitchFamily="34" charset="0"/>
                          <a:cs typeface="Times New Roman" panose="02020603050405020304" pitchFamily="18" charset="0"/>
                        </a:rPr>
                        <a:t>because payment for personal health care services will not be determined through the medical aid regime but will be based on the NHI Reimbursement Strategy</a:t>
                      </a:r>
                    </a:p>
                    <a:p>
                      <a:pPr marL="171450" lvl="0" indent="-1714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Under NHI, health care providers will be reimbursed using</a:t>
                      </a:r>
                      <a:r>
                        <a:rPr lang="en-ZA" sz="1600" baseline="0" dirty="0">
                          <a:effectLst/>
                          <a:latin typeface="+mn-lt"/>
                          <a:ea typeface="Calibri" panose="020F0502020204030204" pitchFamily="34" charset="0"/>
                          <a:cs typeface="Times New Roman" panose="02020603050405020304" pitchFamily="18" charset="0"/>
                        </a:rPr>
                        <a:t> uniform approaches informed by overall health system priorities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118205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rPr>
              <a:t>COMPENSATION FOR OCCUPATIONAL INJURIES AND DISEASES ACT, 1993</a:t>
            </a:r>
            <a:br>
              <a:rPr lang="en-ZA" dirty="0">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841035910"/>
              </p:ext>
            </p:extLst>
          </p:nvPr>
        </p:nvGraphicFramePr>
        <p:xfrm>
          <a:off x="19215" y="1191682"/>
          <a:ext cx="8800742" cy="4474636"/>
        </p:xfrm>
        <a:graphic>
          <a:graphicData uri="http://schemas.openxmlformats.org/drawingml/2006/table">
            <a:tbl>
              <a:tblPr firstRow="1" firstCol="1" bandRow="1">
                <a:tableStyleId>{8799B23B-EC83-4686-B30A-512413B5E67A}</a:tableStyleId>
              </a:tblPr>
              <a:tblGrid>
                <a:gridCol w="1296899">
                  <a:extLst>
                    <a:ext uri="{9D8B030D-6E8A-4147-A177-3AD203B41FA5}">
                      <a16:colId xmlns:a16="http://schemas.microsoft.com/office/drawing/2014/main" val="3664617998"/>
                    </a:ext>
                  </a:extLst>
                </a:gridCol>
                <a:gridCol w="3475317">
                  <a:extLst>
                    <a:ext uri="{9D8B030D-6E8A-4147-A177-3AD203B41FA5}">
                      <a16:colId xmlns:a16="http://schemas.microsoft.com/office/drawing/2014/main" val="2850823112"/>
                    </a:ext>
                  </a:extLst>
                </a:gridCol>
                <a:gridCol w="4028526">
                  <a:extLst>
                    <a:ext uri="{9D8B030D-6E8A-4147-A177-3AD203B41FA5}">
                      <a16:colId xmlns:a16="http://schemas.microsoft.com/office/drawing/2014/main" val="3729520096"/>
                    </a:ext>
                  </a:extLst>
                </a:gridCol>
              </a:tblGrid>
              <a:tr h="267634">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194264">
                <a:tc>
                  <a:txBody>
                    <a:bodyPr/>
                    <a:lstStyle/>
                    <a:p>
                      <a:pPr algn="just">
                        <a:lnSpc>
                          <a:spcPct val="107000"/>
                        </a:lnSpc>
                        <a:spcAft>
                          <a:spcPts val="800"/>
                        </a:spcAft>
                      </a:pPr>
                      <a:r>
                        <a:rPr lang="en-ZA" sz="1600" dirty="0">
                          <a:effectLst/>
                          <a:latin typeface="+mn-lt"/>
                          <a:ea typeface="Calibri" panose="020F0502020204030204" pitchFamily="34" charset="0"/>
                          <a:cs typeface="Times New Roman" panose="02020603050405020304" pitchFamily="18" charset="0"/>
                        </a:rPr>
                        <a:t>Section 42 (2)</a:t>
                      </a:r>
                    </a:p>
                    <a:p>
                      <a:pPr algn="just">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ZA" sz="1600" dirty="0">
                          <a:effectLst/>
                          <a:latin typeface="+mn-lt"/>
                          <a:ea typeface="Calibri" panose="020F0502020204030204" pitchFamily="34" charset="0"/>
                          <a:cs typeface="Times New Roman" panose="02020603050405020304" pitchFamily="18" charset="0"/>
                        </a:rPr>
                        <a:t>Section 42 (4)</a:t>
                      </a:r>
                    </a:p>
                    <a:p>
                      <a:pPr algn="just">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just"/>
                      <a:r>
                        <a:rPr lang="en-ZA" sz="1600" kern="1200" dirty="0">
                          <a:solidFill>
                            <a:schemeClr val="tx1"/>
                          </a:solidFill>
                          <a:effectLst/>
                          <a:latin typeface="+mn-lt"/>
                          <a:ea typeface="+mn-ea"/>
                          <a:cs typeface="+mn-cs"/>
                        </a:rPr>
                        <a:t>The deletion of subsection (2); and</a:t>
                      </a:r>
                    </a:p>
                    <a:p>
                      <a:pPr algn="just"/>
                      <a:endParaRPr lang="en-ZA" sz="1600" kern="1200" dirty="0">
                        <a:solidFill>
                          <a:schemeClr val="tx1"/>
                        </a:solidFill>
                        <a:effectLst/>
                        <a:latin typeface="+mn-lt"/>
                        <a:ea typeface="+mn-ea"/>
                        <a:cs typeface="+mn-cs"/>
                      </a:endParaRPr>
                    </a:p>
                    <a:p>
                      <a:pPr algn="just"/>
                      <a:r>
                        <a:rPr lang="en-ZA" sz="1600" i="1" kern="1200" dirty="0">
                          <a:solidFill>
                            <a:schemeClr val="tx1"/>
                          </a:solidFill>
                          <a:effectLst/>
                          <a:latin typeface="+mn-lt"/>
                          <a:ea typeface="+mn-ea"/>
                          <a:cs typeface="+mn-cs"/>
                        </a:rPr>
                        <a:t>(b)</a:t>
                      </a:r>
                      <a:r>
                        <a:rPr lang="en-ZA" sz="1600" kern="1200" dirty="0">
                          <a:solidFill>
                            <a:schemeClr val="tx1"/>
                          </a:solidFill>
                          <a:effectLst/>
                          <a:latin typeface="+mn-lt"/>
                          <a:ea typeface="+mn-ea"/>
                          <a:cs typeface="+mn-cs"/>
                        </a:rPr>
                        <a:t>  by the substitution of subsection (4) of the following subsection: An employee shall be entitled</a:t>
                      </a:r>
                      <a:r>
                        <a:rPr lang="en-ZA" sz="1600" strike="sngStrike" kern="1200" dirty="0">
                          <a:solidFill>
                            <a:srgbClr val="FF0000"/>
                          </a:solidFill>
                          <a:effectLst/>
                          <a:latin typeface="+mn-lt"/>
                          <a:ea typeface="+mn-ea"/>
                          <a:cs typeface="+mn-cs"/>
                        </a:rPr>
                        <a:t> </a:t>
                      </a:r>
                      <a:r>
                        <a:rPr lang="en-ZA" sz="1600" b="1" strike="sngStrike" kern="1200" dirty="0">
                          <a:solidFill>
                            <a:srgbClr val="FF0000"/>
                          </a:solidFill>
                          <a:effectLst/>
                          <a:latin typeface="+mn-lt"/>
                          <a:ea typeface="+mn-ea"/>
                          <a:cs typeface="+mn-cs"/>
                        </a:rPr>
                        <a:t>[at his own expense]</a:t>
                      </a:r>
                      <a:r>
                        <a:rPr lang="en-ZA" sz="1600" strike="sngStrike" kern="1200" dirty="0">
                          <a:solidFill>
                            <a:srgbClr val="FF0000"/>
                          </a:solidFill>
                          <a:effectLst/>
                          <a:latin typeface="+mn-lt"/>
                          <a:ea typeface="+mn-ea"/>
                          <a:cs typeface="+mn-cs"/>
                        </a:rPr>
                        <a:t> </a:t>
                      </a:r>
                      <a:r>
                        <a:rPr lang="en-ZA" sz="1600" kern="1200" dirty="0">
                          <a:solidFill>
                            <a:schemeClr val="tx1"/>
                          </a:solidFill>
                          <a:effectLst/>
                          <a:latin typeface="+mn-lt"/>
                          <a:ea typeface="+mn-ea"/>
                          <a:cs typeface="+mn-cs"/>
                        </a:rPr>
                        <a:t>to have a medical practitioner or chiropractor of his choice present at an examination by a designated medical practitioner</a:t>
                      </a:r>
                    </a:p>
                  </a:txBody>
                  <a:tcPr marL="59265" marR="59265" marT="0" marB="0"/>
                </a:tc>
                <a:tc>
                  <a:txBody>
                    <a:bodyPr/>
                    <a:lstStyle/>
                    <a:p>
                      <a:pPr marL="171450" lvl="0" indent="-1714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This subsection is amended because users of health care services under COIDA will not be required to incur any medical expenses if they are seeking a second opinion. </a:t>
                      </a:r>
                    </a:p>
                    <a:p>
                      <a:pPr marL="171450" lvl="0" indent="-1714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These health care services should be accessible to all users, whether employed or not, and they must be free at the point of care</a:t>
                      </a:r>
                    </a:p>
                    <a:p>
                      <a:pPr marL="171450" lvl="0" indent="-1714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No user must be denied</a:t>
                      </a:r>
                      <a:r>
                        <a:rPr lang="en-ZA" sz="1600" baseline="0" dirty="0">
                          <a:effectLst/>
                          <a:latin typeface="+mn-lt"/>
                          <a:ea typeface="Calibri" panose="020F0502020204030204" pitchFamily="34" charset="0"/>
                          <a:cs typeface="Times New Roman" panose="02020603050405020304" pitchFamily="18" charset="0"/>
                        </a:rPr>
                        <a:t> access to needed health care services from a service provider of their choice provided they are contracted by the Fund. </a:t>
                      </a:r>
                    </a:p>
                    <a:p>
                      <a:pPr marL="171450" lvl="0" indent="-171450" algn="just">
                        <a:lnSpc>
                          <a:spcPct val="107000"/>
                        </a:lnSpc>
                        <a:spcAft>
                          <a:spcPts val="800"/>
                        </a:spcAft>
                        <a:buFont typeface="Arial" panose="020B0604020202020204" pitchFamily="34" charset="0"/>
                        <a:buChar char="•"/>
                      </a:pPr>
                      <a:r>
                        <a:rPr lang="en-ZA" sz="1600" baseline="0" dirty="0">
                          <a:effectLst/>
                          <a:latin typeface="+mn-lt"/>
                          <a:ea typeface="Calibri" panose="020F0502020204030204" pitchFamily="34" charset="0"/>
                          <a:cs typeface="Times New Roman" panose="02020603050405020304" pitchFamily="18" charset="0"/>
                        </a:rPr>
                        <a:t>This will include  ability to seek a second opinion  without being required to pay an upfront fee/charge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686700"/>
                  </a:ext>
                </a:extLst>
              </a:tr>
            </a:tbl>
          </a:graphicData>
        </a:graphic>
      </p:graphicFrame>
    </p:spTree>
    <p:extLst>
      <p:ext uri="{BB962C8B-B14F-4D97-AF65-F5344CB8AC3E}">
        <p14:creationId xmlns:p14="http://schemas.microsoft.com/office/powerpoint/2010/main" val="2068797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rPr>
              <a:t>ROAD ACCIDENT FUND ACT NO. 56 OF 1996</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324606048"/>
              </p:ext>
            </p:extLst>
          </p:nvPr>
        </p:nvGraphicFramePr>
        <p:xfrm>
          <a:off x="77393" y="1052736"/>
          <a:ext cx="8712968" cy="4946215"/>
        </p:xfrm>
        <a:graphic>
          <a:graphicData uri="http://schemas.openxmlformats.org/drawingml/2006/table">
            <a:tbl>
              <a:tblPr firstRow="1" firstCol="1" bandRow="1">
                <a:tableStyleId>{8799B23B-EC83-4686-B30A-512413B5E67A}</a:tableStyleId>
              </a:tblPr>
              <a:tblGrid>
                <a:gridCol w="1296144">
                  <a:extLst>
                    <a:ext uri="{9D8B030D-6E8A-4147-A177-3AD203B41FA5}">
                      <a16:colId xmlns:a16="http://schemas.microsoft.com/office/drawing/2014/main" val="3664617998"/>
                    </a:ext>
                  </a:extLst>
                </a:gridCol>
                <a:gridCol w="3329712">
                  <a:extLst>
                    <a:ext uri="{9D8B030D-6E8A-4147-A177-3AD203B41FA5}">
                      <a16:colId xmlns:a16="http://schemas.microsoft.com/office/drawing/2014/main" val="2850823112"/>
                    </a:ext>
                  </a:extLst>
                </a:gridCol>
                <a:gridCol w="4087112">
                  <a:extLst>
                    <a:ext uri="{9D8B030D-6E8A-4147-A177-3AD203B41FA5}">
                      <a16:colId xmlns:a16="http://schemas.microsoft.com/office/drawing/2014/main" val="3729520096"/>
                    </a:ext>
                  </a:extLst>
                </a:gridCol>
              </a:tblGrid>
              <a:tr h="313255">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nSpc>
                          <a:spcPct val="100000"/>
                        </a:lnSpc>
                        <a:spcAft>
                          <a:spcPts val="0"/>
                        </a:spcAft>
                      </a:pPr>
                      <a:r>
                        <a:rPr lang="en-ZA" sz="1400" dirty="0">
                          <a:effectLst/>
                          <a:latin typeface="+mn-lt"/>
                          <a:ea typeface="Calibri" panose="020F0502020204030204" pitchFamily="34" charset="0"/>
                          <a:cs typeface="Times New Roman" panose="02020603050405020304" pitchFamily="18" charset="0"/>
                        </a:rPr>
                        <a:t>Section 17 (4)(a); (5) &amp; (6)</a:t>
                      </a:r>
                    </a:p>
                    <a:p>
                      <a:pPr>
                        <a:lnSpc>
                          <a:spcPct val="100000"/>
                        </a:lnSpc>
                        <a:spcAft>
                          <a:spcPts val="0"/>
                        </a:spcAft>
                      </a:pPr>
                      <a:endParaRPr lang="en-ZA" sz="1400" dirty="0">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en-ZA" sz="1400" dirty="0">
                          <a:effectLst/>
                          <a:latin typeface="+mn-lt"/>
                        </a:rPr>
                        <a:t>Liability of the Fund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indent="-342900" algn="just">
                        <a:lnSpc>
                          <a:spcPct val="100000"/>
                        </a:lnSpc>
                        <a:spcAft>
                          <a:spcPts val="0"/>
                        </a:spcAft>
                        <a:buFont typeface="+mj-lt"/>
                        <a:buAutoNum type="alphaLcParenR"/>
                      </a:pPr>
                      <a:r>
                        <a:rPr lang="en-ZA" sz="1600" dirty="0">
                          <a:effectLst/>
                          <a:latin typeface="+mn-lt"/>
                        </a:rPr>
                        <a:t>The liability of the Fund or an agent regarding any tariff contemplated in subsections (4)(a), (5) and (6) shall be based on the </a:t>
                      </a:r>
                      <a:r>
                        <a:rPr lang="en-ZA" sz="1600" strike="sngStrike" dirty="0">
                          <a:solidFill>
                            <a:srgbClr val="FF0000"/>
                          </a:solidFill>
                          <a:effectLst/>
                          <a:latin typeface="+mn-lt"/>
                        </a:rPr>
                        <a:t>tariffs </a:t>
                      </a:r>
                      <a:r>
                        <a:rPr lang="en-ZA" sz="1600" u="sng" dirty="0">
                          <a:solidFill>
                            <a:srgbClr val="008080"/>
                          </a:solidFill>
                          <a:effectLst/>
                          <a:latin typeface="+mn-lt"/>
                        </a:rPr>
                        <a:t>reimbursement strategy </a:t>
                      </a:r>
                      <a:r>
                        <a:rPr lang="en-ZA" sz="1600" dirty="0">
                          <a:effectLst/>
                          <a:latin typeface="+mn-lt"/>
                        </a:rPr>
                        <a:t>for health</a:t>
                      </a:r>
                      <a:r>
                        <a:rPr lang="en-ZA" sz="1600" u="sng" dirty="0">
                          <a:solidFill>
                            <a:srgbClr val="008080"/>
                          </a:solidFill>
                          <a:effectLst/>
                          <a:latin typeface="+mn-lt"/>
                        </a:rPr>
                        <a:t>care</a:t>
                      </a:r>
                      <a:r>
                        <a:rPr lang="en-ZA" sz="1600" dirty="0">
                          <a:effectLst/>
                          <a:latin typeface="+mn-lt"/>
                        </a:rPr>
                        <a:t> services </a:t>
                      </a:r>
                      <a:r>
                        <a:rPr lang="en-ZA" sz="1600" strike="sngStrike" dirty="0">
                          <a:solidFill>
                            <a:srgbClr val="FF0000"/>
                          </a:solidFill>
                          <a:effectLst/>
                          <a:latin typeface="+mn-lt"/>
                        </a:rPr>
                        <a:t>provided by public health establishments </a:t>
                      </a:r>
                      <a:r>
                        <a:rPr lang="en-ZA" sz="1600" dirty="0">
                          <a:effectLst/>
                          <a:latin typeface="+mn-lt"/>
                        </a:rPr>
                        <a:t>contemplated in the </a:t>
                      </a:r>
                      <a:r>
                        <a:rPr lang="en-ZA" sz="1600" strike="sngStrike" dirty="0">
                          <a:solidFill>
                            <a:srgbClr val="FF0000"/>
                          </a:solidFill>
                          <a:effectLst/>
                          <a:latin typeface="+mn-lt"/>
                        </a:rPr>
                        <a:t>National Health Act, 2003 (Act No. 61 of 2003), and shall be prescribed after </a:t>
                      </a:r>
                      <a:r>
                        <a:rPr lang="en-ZA" sz="1600" u="sng" dirty="0">
                          <a:solidFill>
                            <a:srgbClr val="008080"/>
                          </a:solidFill>
                          <a:effectLst/>
                          <a:latin typeface="+mn-lt"/>
                        </a:rPr>
                        <a:t>National Health Insurance Act, 2019, in </a:t>
                      </a:r>
                      <a:r>
                        <a:rPr lang="en-ZA" sz="1600" dirty="0">
                          <a:effectLst/>
                          <a:latin typeface="+mn-lt"/>
                        </a:rPr>
                        <a:t>consultation with the Minister of Health</a:t>
                      </a:r>
                    </a:p>
                    <a:p>
                      <a:pPr>
                        <a:lnSpc>
                          <a:spcPct val="100000"/>
                        </a:lnSpc>
                        <a:spcAft>
                          <a:spcPts val="0"/>
                        </a:spcAft>
                      </a:pPr>
                      <a:r>
                        <a:rPr lang="en-ZA" sz="1200" dirty="0">
                          <a:effectLst/>
                          <a:latin typeface="+mn-lt"/>
                        </a:rPr>
                        <a:t> </a:t>
                      </a:r>
                      <a:endParaRPr lang="en-ZA" sz="1200" dirty="0">
                        <a:effectLst/>
                        <a:latin typeface="+mn-lt"/>
                        <a:ea typeface="+mn-ea"/>
                        <a:cs typeface="Times New Roman" panose="02020603050405020304" pitchFamily="18" charset="0"/>
                      </a:endParaRPr>
                    </a:p>
                  </a:txBody>
                  <a:tcPr marL="68580" marR="68580" marT="0" marB="0"/>
                </a:tc>
                <a:tc>
                  <a:txBody>
                    <a:bodyPr/>
                    <a:lstStyle/>
                    <a:p>
                      <a:pPr marL="342900" lvl="0" indent="-342900" algn="just">
                        <a:lnSpc>
                          <a:spcPct val="100000"/>
                        </a:lnSpc>
                        <a:spcAft>
                          <a:spcPts val="0"/>
                        </a:spcAft>
                        <a:buFont typeface="Symbol" panose="05050102010706020507" pitchFamily="18" charset="2"/>
                        <a:buChar char=""/>
                      </a:pPr>
                      <a:r>
                        <a:rPr lang="en-ZA" sz="1600" u="none" dirty="0">
                          <a:solidFill>
                            <a:schemeClr val="tx1"/>
                          </a:solidFill>
                          <a:effectLst/>
                          <a:latin typeface="+mn-lt"/>
                        </a:rPr>
                        <a:t>The deletion of the word </a:t>
                      </a:r>
                      <a:r>
                        <a:rPr lang="en-ZA" sz="1600" b="1" i="1" u="none" dirty="0">
                          <a:solidFill>
                            <a:schemeClr val="tx1"/>
                          </a:solidFill>
                          <a:effectLst/>
                          <a:latin typeface="+mn-lt"/>
                        </a:rPr>
                        <a:t>“tariff“</a:t>
                      </a:r>
                      <a:r>
                        <a:rPr lang="en-ZA" sz="1600" u="none" dirty="0">
                          <a:solidFill>
                            <a:schemeClr val="tx1"/>
                          </a:solidFill>
                          <a:effectLst/>
                          <a:latin typeface="+mn-lt"/>
                        </a:rPr>
                        <a:t> is because the NHI Bill makes provision for the introduction of a wide scope of reimbursement mechanisms that will be implemented by the Fund for all levels and types of health care providers and health establishments – with emphasis on introducing risk adjusted capitation for primary health care services and diagnosis related groupers for hospitals. </a:t>
                      </a:r>
                    </a:p>
                    <a:p>
                      <a:pPr marL="0" lvl="0" indent="0" algn="just">
                        <a:lnSpc>
                          <a:spcPct val="100000"/>
                        </a:lnSpc>
                        <a:spcAft>
                          <a:spcPts val="0"/>
                        </a:spcAft>
                        <a:buFont typeface="Symbol" panose="05050102010706020507" pitchFamily="18" charset="2"/>
                        <a:buNone/>
                      </a:pPr>
                      <a:endParaRPr lang="en-ZA" sz="1600" u="none" dirty="0">
                        <a:solidFill>
                          <a:schemeClr val="tx1"/>
                        </a:solidFill>
                        <a:effectLst/>
                        <a:latin typeface="+mn-lt"/>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ZA" sz="1600" u="none" dirty="0">
                          <a:solidFill>
                            <a:schemeClr val="tx1"/>
                          </a:solidFill>
                          <a:effectLst/>
                          <a:latin typeface="+mn-lt"/>
                        </a:rPr>
                        <a:t>The insertions ensure that there is a uniformly applicable reimbursement strategy within the health sector, taking into account the nature and type of providers or health establishments that the NHI Fund accredits and contracts for the purposes of rendering personal health care services to registered users. </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03988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rPr>
              <a:t>ROAD ACCIDENT FUND ACT NO. 56 OF 1996</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987524505"/>
              </p:ext>
            </p:extLst>
          </p:nvPr>
        </p:nvGraphicFramePr>
        <p:xfrm>
          <a:off x="215516" y="1268760"/>
          <a:ext cx="8712968" cy="4153735"/>
        </p:xfrm>
        <a:graphic>
          <a:graphicData uri="http://schemas.openxmlformats.org/drawingml/2006/table">
            <a:tbl>
              <a:tblPr firstRow="1" firstCol="1" bandRow="1">
                <a:tableStyleId>{8799B23B-EC83-4686-B30A-512413B5E67A}</a:tableStyleId>
              </a:tblPr>
              <a:tblGrid>
                <a:gridCol w="1093911">
                  <a:extLst>
                    <a:ext uri="{9D8B030D-6E8A-4147-A177-3AD203B41FA5}">
                      <a16:colId xmlns:a16="http://schemas.microsoft.com/office/drawing/2014/main" val="3664617998"/>
                    </a:ext>
                  </a:extLst>
                </a:gridCol>
                <a:gridCol w="3531945">
                  <a:extLst>
                    <a:ext uri="{9D8B030D-6E8A-4147-A177-3AD203B41FA5}">
                      <a16:colId xmlns:a16="http://schemas.microsoft.com/office/drawing/2014/main" val="2850823112"/>
                    </a:ext>
                  </a:extLst>
                </a:gridCol>
                <a:gridCol w="4087112">
                  <a:extLst>
                    <a:ext uri="{9D8B030D-6E8A-4147-A177-3AD203B41FA5}">
                      <a16:colId xmlns:a16="http://schemas.microsoft.com/office/drawing/2014/main" val="3729520096"/>
                    </a:ext>
                  </a:extLst>
                </a:gridCol>
              </a:tblGrid>
              <a:tr h="313255">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nSpc>
                          <a:spcPct val="100000"/>
                        </a:lnSpc>
                        <a:spcAft>
                          <a:spcPts val="0"/>
                        </a:spcAft>
                      </a:pPr>
                      <a:r>
                        <a:rPr lang="en-ZA" sz="1200" dirty="0">
                          <a:effectLst/>
                          <a:latin typeface="+mn-lt"/>
                          <a:ea typeface="Calibri" panose="020F0502020204030204" pitchFamily="34" charset="0"/>
                          <a:cs typeface="Times New Roman" panose="02020603050405020304" pitchFamily="18" charset="0"/>
                        </a:rPr>
                        <a:t>Section 17 (4) (b) &amp; ( c )</a:t>
                      </a:r>
                    </a:p>
                    <a:p>
                      <a:pPr>
                        <a:lnSpc>
                          <a:spcPct val="100000"/>
                        </a:lnSpc>
                        <a:spcAft>
                          <a:spcPts val="0"/>
                        </a:spcAft>
                      </a:pPr>
                      <a:endParaRPr lang="en-ZA" sz="1200" dirty="0">
                        <a:effectLst/>
                        <a:latin typeface="+mn-lt"/>
                        <a:ea typeface="Calibri" panose="020F0502020204030204" pitchFamily="34" charset="0"/>
                        <a:cs typeface="Times New Roman" panose="02020603050405020304" pitchFamily="18" charset="0"/>
                      </a:endParaRPr>
                    </a:p>
                    <a:p>
                      <a:pPr>
                        <a:lnSpc>
                          <a:spcPct val="100000"/>
                        </a:lnSpc>
                        <a:spcAft>
                          <a:spcPts val="0"/>
                        </a:spcAft>
                      </a:pPr>
                      <a:endParaRPr lang="en-ZA" sz="1200" dirty="0">
                        <a:effectLst/>
                        <a:latin typeface="+mn-lt"/>
                        <a:ea typeface="Calibri" panose="020F0502020204030204" pitchFamily="34" charset="0"/>
                        <a:cs typeface="Times New Roman" panose="02020603050405020304" pitchFamily="18" charset="0"/>
                      </a:endParaRPr>
                    </a:p>
                    <a:p>
                      <a:pPr>
                        <a:lnSpc>
                          <a:spcPct val="100000"/>
                        </a:lnSpc>
                        <a:spcAft>
                          <a:spcPts val="0"/>
                        </a:spcAft>
                      </a:pPr>
                      <a:r>
                        <a:rPr lang="en-ZA" sz="1200" dirty="0">
                          <a:effectLst/>
                          <a:latin typeface="+mn-lt"/>
                          <a:ea typeface="Calibri" panose="020F0502020204030204" pitchFamily="34" charset="0"/>
                          <a:cs typeface="Times New Roman" panose="02020603050405020304" pitchFamily="18" charset="0"/>
                        </a:rPr>
                        <a:t>Tariff for Emergency Medical Treatment</a:t>
                      </a:r>
                    </a:p>
                  </a:txBody>
                  <a:tcPr marL="68580" marR="68580" marT="0" marB="0"/>
                </a:tc>
                <a:tc>
                  <a:txBody>
                    <a:bodyPr/>
                    <a:lstStyle/>
                    <a:p>
                      <a:pPr marL="450215" indent="-450215" algn="just">
                        <a:lnSpc>
                          <a:spcPct val="100000"/>
                        </a:lnSpc>
                        <a:spcAft>
                          <a:spcPts val="0"/>
                        </a:spcAft>
                        <a:buFont typeface="+mj-lt"/>
                        <a:buAutoNum type="alphaLcParenR" startAt="2"/>
                      </a:pPr>
                      <a:r>
                        <a:rPr lang="en-ZA" sz="1400" dirty="0">
                          <a:effectLst/>
                          <a:latin typeface="+mn-lt"/>
                        </a:rPr>
                        <a:t>The </a:t>
                      </a:r>
                      <a:r>
                        <a:rPr lang="en-ZA" sz="1400" strike="sngStrike" dirty="0">
                          <a:solidFill>
                            <a:srgbClr val="FF0000"/>
                          </a:solidFill>
                          <a:effectLst/>
                          <a:latin typeface="+mn-lt"/>
                        </a:rPr>
                        <a:t>tariff</a:t>
                      </a:r>
                      <a:r>
                        <a:rPr lang="en-ZA" sz="1400" dirty="0">
                          <a:effectLst/>
                          <a:latin typeface="+mn-lt"/>
                        </a:rPr>
                        <a:t> for emergency medical treatment provided by a health care provider </a:t>
                      </a:r>
                      <a:r>
                        <a:rPr lang="en-ZA" sz="1400" u="sng" dirty="0">
                          <a:solidFill>
                            <a:srgbClr val="008080"/>
                          </a:solidFill>
                          <a:effectLst/>
                          <a:latin typeface="+mn-lt"/>
                        </a:rPr>
                        <a:t>shall be determined under the National Health Insurance Act, 2019. </a:t>
                      </a:r>
                      <a:r>
                        <a:rPr lang="en-ZA" sz="1400" strike="sngStrike" dirty="0">
                          <a:solidFill>
                            <a:srgbClr val="FF0000"/>
                          </a:solidFill>
                          <a:effectLst/>
                          <a:latin typeface="+mn-lt"/>
                        </a:rPr>
                        <a:t>contemplated in the National Health Act, 2003­</a:t>
                      </a:r>
                      <a:endParaRPr lang="en-ZA" sz="1400" strike="noStrike" dirty="0">
                        <a:solidFill>
                          <a:schemeClr val="tx1"/>
                        </a:solidFill>
                        <a:effectLst/>
                        <a:latin typeface="+mn-lt"/>
                      </a:endParaRPr>
                    </a:p>
                    <a:p>
                      <a:pPr marL="457200" lvl="1" indent="0" algn="just">
                        <a:lnSpc>
                          <a:spcPct val="100000"/>
                        </a:lnSpc>
                        <a:spcAft>
                          <a:spcPts val="0"/>
                        </a:spcAft>
                        <a:buFont typeface="+mj-lt"/>
                        <a:buNone/>
                      </a:pPr>
                      <a:r>
                        <a:rPr lang="en-ZA" sz="1400" strike="sngStrike" dirty="0">
                          <a:solidFill>
                            <a:srgbClr val="FF0000"/>
                          </a:solidFill>
                          <a:effectLst/>
                          <a:latin typeface="+mn-lt"/>
                        </a:rPr>
                        <a:t>(i) shall be negotiated between the Fund and such health care providers; and</a:t>
                      </a:r>
                      <a:endParaRPr lang="en-ZA" sz="1400" strike="noStrike" dirty="0">
                        <a:solidFill>
                          <a:schemeClr val="tx1"/>
                        </a:solidFill>
                        <a:effectLst/>
                        <a:latin typeface="+mn-lt"/>
                      </a:endParaRPr>
                    </a:p>
                    <a:p>
                      <a:pPr marL="457200" lvl="1" indent="0" algn="just">
                        <a:lnSpc>
                          <a:spcPct val="100000"/>
                        </a:lnSpc>
                        <a:spcAft>
                          <a:spcPts val="0"/>
                        </a:spcAft>
                        <a:buFont typeface="+mj-lt"/>
                        <a:buNone/>
                      </a:pPr>
                      <a:r>
                        <a:rPr lang="en-ZA" sz="1400" strike="sngStrike" dirty="0">
                          <a:solidFill>
                            <a:srgbClr val="FF0000"/>
                          </a:solidFill>
                          <a:effectLst/>
                          <a:latin typeface="+mn-lt"/>
                        </a:rPr>
                        <a:t>(ii) shall be reasonable taking into account factors such as the cost of such treatment and the ability of the Fund to pay.</a:t>
                      </a:r>
                      <a:endParaRPr lang="en-ZA" sz="1400" dirty="0">
                        <a:effectLst/>
                        <a:latin typeface="+mn-lt"/>
                      </a:endParaRPr>
                    </a:p>
                    <a:p>
                      <a:pPr marL="457200" indent="0" algn="just">
                        <a:lnSpc>
                          <a:spcPct val="100000"/>
                        </a:lnSpc>
                        <a:spcAft>
                          <a:spcPts val="0"/>
                        </a:spcAft>
                        <a:buFont typeface="+mj-lt"/>
                        <a:buNone/>
                      </a:pPr>
                      <a:endParaRPr lang="en-ZA" sz="1400" strike="sngStrike" dirty="0">
                        <a:solidFill>
                          <a:srgbClr val="FF0000"/>
                        </a:solidFill>
                        <a:effectLst/>
                        <a:latin typeface="+mn-lt"/>
                      </a:endParaRPr>
                    </a:p>
                    <a:p>
                      <a:pPr marL="685800" indent="-228600" algn="just">
                        <a:lnSpc>
                          <a:spcPct val="100000"/>
                        </a:lnSpc>
                        <a:spcAft>
                          <a:spcPts val="0"/>
                        </a:spcAft>
                        <a:buFont typeface="+mj-lt"/>
                        <a:buAutoNum type="alphaLcParenR" startAt="3"/>
                      </a:pPr>
                      <a:r>
                        <a:rPr lang="en-ZA" sz="1400" strike="sngStrike" dirty="0">
                          <a:solidFill>
                            <a:srgbClr val="FF0000"/>
                          </a:solidFill>
                          <a:effectLst/>
                          <a:latin typeface="+mn-lt"/>
                        </a:rPr>
                        <a:t>(c) In the absence of a tariff for emergency medical treatment the tariffs contemplated in paragraph (a) shall apply.</a:t>
                      </a:r>
                      <a:endParaRPr lang="en-ZA" sz="1400" dirty="0">
                        <a:effectLst/>
                        <a:latin typeface="+mn-lt"/>
                      </a:endParaRPr>
                    </a:p>
                    <a:p>
                      <a:pPr>
                        <a:lnSpc>
                          <a:spcPct val="100000"/>
                        </a:lnSpc>
                        <a:spcAft>
                          <a:spcPts val="0"/>
                        </a:spcAft>
                      </a:pPr>
                      <a:r>
                        <a:rPr lang="en-ZA" sz="1200" dirty="0">
                          <a:effectLst/>
                          <a:latin typeface="+mn-lt"/>
                        </a:rPr>
                        <a:t> </a:t>
                      </a:r>
                      <a:endParaRPr lang="en-ZA" sz="1200" dirty="0">
                        <a:effectLst/>
                        <a:latin typeface="+mn-lt"/>
                        <a:ea typeface="+mn-ea"/>
                        <a:cs typeface="Times New Roman" panose="02020603050405020304" pitchFamily="18" charset="0"/>
                      </a:endParaRPr>
                    </a:p>
                  </a:txBody>
                  <a:tcPr marL="68580" marR="68580" marT="0" marB="0"/>
                </a:tc>
                <a:tc>
                  <a:txBody>
                    <a:bodyPr/>
                    <a:lstStyle/>
                    <a:p>
                      <a:pPr marL="342900" lvl="0" indent="-342900" algn="just">
                        <a:lnSpc>
                          <a:spcPct val="100000"/>
                        </a:lnSpc>
                        <a:spcAft>
                          <a:spcPts val="0"/>
                        </a:spcAft>
                        <a:buFont typeface="Symbol" panose="05050102010706020507" pitchFamily="18" charset="2"/>
                        <a:buChar char=""/>
                      </a:pPr>
                      <a:r>
                        <a:rPr lang="en-ZA" sz="1400" u="none" dirty="0">
                          <a:solidFill>
                            <a:schemeClr val="tx1"/>
                          </a:solidFill>
                          <a:effectLst/>
                          <a:latin typeface="+mn-lt"/>
                        </a:rPr>
                        <a:t>The deletion of the word </a:t>
                      </a:r>
                      <a:r>
                        <a:rPr lang="en-ZA" sz="1400" b="1" i="1" u="none" dirty="0">
                          <a:solidFill>
                            <a:schemeClr val="tx1"/>
                          </a:solidFill>
                          <a:effectLst/>
                          <a:latin typeface="+mn-lt"/>
                        </a:rPr>
                        <a:t>“tariff“</a:t>
                      </a:r>
                      <a:r>
                        <a:rPr lang="en-ZA" sz="1400" u="none" dirty="0">
                          <a:solidFill>
                            <a:schemeClr val="tx1"/>
                          </a:solidFill>
                          <a:effectLst/>
                          <a:latin typeface="+mn-lt"/>
                        </a:rPr>
                        <a:t> is because the NHI Bill makes provision for the introduction of a wide scope of reimbursement mechanisms that will be implemented by the Fund for all levels and types of health care providers and health establishments.</a:t>
                      </a:r>
                    </a:p>
                    <a:p>
                      <a:pPr marL="228600" algn="just">
                        <a:lnSpc>
                          <a:spcPct val="100000"/>
                        </a:lnSpc>
                        <a:spcAft>
                          <a:spcPts val="0"/>
                        </a:spcAft>
                      </a:pPr>
                      <a:r>
                        <a:rPr lang="en-ZA" sz="1400" u="none" dirty="0">
                          <a:solidFill>
                            <a:schemeClr val="tx1"/>
                          </a:solidFill>
                          <a:effectLst/>
                          <a:latin typeface="+mn-lt"/>
                        </a:rPr>
                        <a:t> </a:t>
                      </a:r>
                    </a:p>
                    <a:p>
                      <a:pPr marL="0" lvl="0" indent="0" algn="just">
                        <a:lnSpc>
                          <a:spcPct val="100000"/>
                        </a:lnSpc>
                        <a:spcAft>
                          <a:spcPts val="0"/>
                        </a:spcAft>
                        <a:buFont typeface="Symbol" panose="05050102010706020507" pitchFamily="18" charset="2"/>
                        <a:buNone/>
                      </a:pPr>
                      <a:endParaRPr lang="en-ZA" sz="1400" u="none" dirty="0">
                        <a:solidFill>
                          <a:schemeClr val="tx1"/>
                        </a:solidFill>
                        <a:effectLst/>
                        <a:latin typeface="+mn-lt"/>
                      </a:endParaRPr>
                    </a:p>
                    <a:p>
                      <a:pPr marL="342900" lvl="0" indent="-342900" algn="just">
                        <a:lnSpc>
                          <a:spcPct val="100000"/>
                        </a:lnSpc>
                        <a:spcAft>
                          <a:spcPts val="0"/>
                        </a:spcAft>
                        <a:buFont typeface="Symbol" panose="05050102010706020507" pitchFamily="18" charset="2"/>
                        <a:buChar char=""/>
                      </a:pPr>
                      <a:r>
                        <a:rPr lang="en-ZA" sz="1400" u="none" dirty="0">
                          <a:solidFill>
                            <a:schemeClr val="tx1"/>
                          </a:solidFill>
                          <a:effectLst/>
                          <a:latin typeface="+mn-lt"/>
                        </a:rPr>
                        <a:t>The reimbursement strategy to be utilised by the Fund will be universally applicable for the RAF using both public and private providers and health establishments.</a:t>
                      </a:r>
                    </a:p>
                    <a:p>
                      <a:pPr marL="228600" algn="just">
                        <a:lnSpc>
                          <a:spcPct val="100000"/>
                        </a:lnSpc>
                        <a:spcAft>
                          <a:spcPts val="0"/>
                        </a:spcAft>
                      </a:pPr>
                      <a:r>
                        <a:rPr lang="en-ZA" sz="1400" u="none" dirty="0">
                          <a:solidFill>
                            <a:schemeClr val="tx1"/>
                          </a:solidFill>
                          <a:effectLst/>
                          <a:latin typeface="+mn-lt"/>
                        </a:rPr>
                        <a:t> </a:t>
                      </a:r>
                    </a:p>
                    <a:p>
                      <a:pPr marL="342900" lvl="0" indent="-342900" algn="just">
                        <a:lnSpc>
                          <a:spcPct val="100000"/>
                        </a:lnSpc>
                        <a:spcAft>
                          <a:spcPts val="0"/>
                        </a:spcAft>
                        <a:buFont typeface="Symbol" panose="05050102010706020507" pitchFamily="18" charset="2"/>
                        <a:buChar char=""/>
                      </a:pPr>
                      <a:r>
                        <a:rPr lang="en-ZA" sz="1400" u="none" dirty="0">
                          <a:solidFill>
                            <a:schemeClr val="tx1"/>
                          </a:solidFill>
                          <a:effectLst/>
                          <a:latin typeface="+mn-lt"/>
                          <a:ea typeface="Calibri" panose="020F0502020204030204" pitchFamily="34" charset="0"/>
                          <a:cs typeface="Times New Roman" panose="02020603050405020304" pitchFamily="18" charset="0"/>
                        </a:rPr>
                        <a:t>The reimbursement strategy for EMS has been provided for in Clause</a:t>
                      </a:r>
                      <a:r>
                        <a:rPr lang="en-ZA" sz="1400" u="none" baseline="0" dirty="0">
                          <a:solidFill>
                            <a:schemeClr val="tx1"/>
                          </a:solidFill>
                          <a:effectLst/>
                          <a:latin typeface="+mn-lt"/>
                          <a:ea typeface="Calibri" panose="020F0502020204030204" pitchFamily="34" charset="0"/>
                          <a:cs typeface="Times New Roman" panose="02020603050405020304" pitchFamily="18" charset="0"/>
                        </a:rPr>
                        <a:t> 35 (4) (a) of </a:t>
                      </a:r>
                      <a:r>
                        <a:rPr lang="en-ZA" sz="1400" u="none" dirty="0">
                          <a:solidFill>
                            <a:schemeClr val="tx1"/>
                          </a:solidFill>
                          <a:effectLst/>
                          <a:latin typeface="+mn-lt"/>
                          <a:ea typeface="Calibri" panose="020F0502020204030204" pitchFamily="34" charset="0"/>
                          <a:cs typeface="Times New Roman" panose="02020603050405020304" pitchFamily="18" charset="0"/>
                        </a:rPr>
                        <a:t>the NHI Bill. </a:t>
                      </a:r>
                    </a:p>
                    <a:p>
                      <a:pPr marL="342900" lvl="0" indent="-342900" algn="just">
                        <a:lnSpc>
                          <a:spcPct val="100000"/>
                        </a:lnSpc>
                        <a:spcAft>
                          <a:spcPts val="0"/>
                        </a:spcAft>
                        <a:buFont typeface="Symbol" panose="05050102010706020507" pitchFamily="18" charset="2"/>
                        <a:buChar char=""/>
                      </a:pPr>
                      <a:endParaRPr lang="en-ZA" sz="1400" u="none" dirty="0">
                        <a:solidFill>
                          <a:schemeClr val="tx1"/>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ZA" sz="1400" u="none" dirty="0">
                          <a:solidFill>
                            <a:schemeClr val="tx1"/>
                          </a:solidFill>
                          <a:effectLst/>
                          <a:latin typeface="+mn-lt"/>
                          <a:ea typeface="Calibri" panose="020F0502020204030204" pitchFamily="34" charset="0"/>
                          <a:cs typeface="Times New Roman" panose="02020603050405020304" pitchFamily="18" charset="0"/>
                        </a:rPr>
                        <a:t>The proposed deletion eliminates any duplication and ensures regulatory consistency</a:t>
                      </a:r>
                      <a:r>
                        <a:rPr lang="en-ZA" sz="1400" u="none" baseline="0" dirty="0">
                          <a:solidFill>
                            <a:schemeClr val="tx1"/>
                          </a:solidFill>
                          <a:effectLst/>
                          <a:latin typeface="+mn-lt"/>
                          <a:ea typeface="Calibri" panose="020F0502020204030204" pitchFamily="34" charset="0"/>
                          <a:cs typeface="Times New Roman" panose="02020603050405020304" pitchFamily="18" charset="0"/>
                        </a:rPr>
                        <a:t>  </a:t>
                      </a:r>
                      <a:endParaRPr lang="en-ZA" sz="1400" u="none"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63457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rPr>
              <a:t>COMPETITION ACT NO. 89 OF 1998</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503088181"/>
              </p:ext>
            </p:extLst>
          </p:nvPr>
        </p:nvGraphicFramePr>
        <p:xfrm>
          <a:off x="107504" y="1268760"/>
          <a:ext cx="8829894" cy="4608512"/>
        </p:xfrm>
        <a:graphic>
          <a:graphicData uri="http://schemas.openxmlformats.org/drawingml/2006/table">
            <a:tbl>
              <a:tblPr firstRow="1" firstCol="1" bandRow="1">
                <a:tableStyleId>{8799B23B-EC83-4686-B30A-512413B5E67A}</a:tableStyleId>
              </a:tblPr>
              <a:tblGrid>
                <a:gridCol w="1171165">
                  <a:extLst>
                    <a:ext uri="{9D8B030D-6E8A-4147-A177-3AD203B41FA5}">
                      <a16:colId xmlns:a16="http://schemas.microsoft.com/office/drawing/2014/main" val="3664617998"/>
                    </a:ext>
                  </a:extLst>
                </a:gridCol>
                <a:gridCol w="3960440">
                  <a:extLst>
                    <a:ext uri="{9D8B030D-6E8A-4147-A177-3AD203B41FA5}">
                      <a16:colId xmlns:a16="http://schemas.microsoft.com/office/drawing/2014/main" val="2850823112"/>
                    </a:ext>
                  </a:extLst>
                </a:gridCol>
                <a:gridCol w="3698289">
                  <a:extLst>
                    <a:ext uri="{9D8B030D-6E8A-4147-A177-3AD203B41FA5}">
                      <a16:colId xmlns:a16="http://schemas.microsoft.com/office/drawing/2014/main" val="3729520096"/>
                    </a:ext>
                  </a:extLst>
                </a:gridCol>
              </a:tblGrid>
              <a:tr h="297790">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310722">
                <a:tc>
                  <a:txBody>
                    <a:bodyPr/>
                    <a:lstStyle/>
                    <a:p>
                      <a:pPr>
                        <a:lnSpc>
                          <a:spcPct val="107000"/>
                        </a:lnSpc>
                        <a:spcAft>
                          <a:spcPts val="0"/>
                        </a:spcAft>
                      </a:pPr>
                      <a:r>
                        <a:rPr lang="en-ZA" sz="1200" dirty="0">
                          <a:effectLst/>
                        </a:rPr>
                        <a:t>3. (1)(b) Application of Act.-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400" dirty="0">
                          <a:effectLst/>
                        </a:rPr>
                        <a:t>3 (1) This Act applies to all economic activity within, or having an effect within, the Republic, except-</a:t>
                      </a:r>
                    </a:p>
                    <a:p>
                      <a:pPr algn="just">
                        <a:lnSpc>
                          <a:spcPct val="115000"/>
                        </a:lnSpc>
                        <a:spcAft>
                          <a:spcPts val="0"/>
                        </a:spcAft>
                      </a:pPr>
                      <a:endParaRPr lang="en-ZA" sz="1400" dirty="0">
                        <a:effectLst/>
                      </a:endParaRPr>
                    </a:p>
                    <a:p>
                      <a:pPr marL="228600" indent="-228600" algn="just">
                        <a:lnSpc>
                          <a:spcPct val="115000"/>
                        </a:lnSpc>
                        <a:spcAft>
                          <a:spcPts val="0"/>
                        </a:spcAft>
                        <a:buAutoNum type="alphaLcParenBoth"/>
                      </a:pPr>
                      <a:r>
                        <a:rPr lang="en-ZA" sz="1400" dirty="0">
                          <a:effectLst/>
                        </a:rPr>
                        <a:t>collective bargaining within the meaning of section 23 of the Constitution, and the Labour Relations Act, 1995 (Act No. 66 of 1995);</a:t>
                      </a:r>
                    </a:p>
                    <a:p>
                      <a:pPr marL="0" indent="0" algn="just">
                        <a:lnSpc>
                          <a:spcPct val="115000"/>
                        </a:lnSpc>
                        <a:spcAft>
                          <a:spcPts val="0"/>
                        </a:spcAft>
                        <a:buNone/>
                      </a:pPr>
                      <a:endParaRPr lang="en-ZA" sz="1400" dirty="0">
                        <a:effectLst/>
                      </a:endParaRPr>
                    </a:p>
                    <a:p>
                      <a:pPr algn="just">
                        <a:lnSpc>
                          <a:spcPct val="115000"/>
                        </a:lnSpc>
                        <a:spcAft>
                          <a:spcPts val="0"/>
                        </a:spcAft>
                      </a:pPr>
                      <a:r>
                        <a:rPr lang="en-ZA" sz="1400" dirty="0">
                          <a:effectLst/>
                        </a:rPr>
                        <a:t>(b) a collective agreement, as defined in section 213 of the Labour Relations Act, 1995; </a:t>
                      </a:r>
                      <a:r>
                        <a:rPr lang="en-ZA" sz="1400" strike="sngStrike" dirty="0">
                          <a:solidFill>
                            <a:srgbClr val="FF0000"/>
                          </a:solidFill>
                          <a:effectLst/>
                        </a:rPr>
                        <a:t>and</a:t>
                      </a:r>
                    </a:p>
                    <a:p>
                      <a:pPr algn="just">
                        <a:lnSpc>
                          <a:spcPct val="115000"/>
                        </a:lnSpc>
                        <a:spcAft>
                          <a:spcPts val="0"/>
                        </a:spcAft>
                      </a:pPr>
                      <a:endParaRPr lang="en-ZA" sz="1400" dirty="0">
                        <a:effectLst/>
                      </a:endParaRPr>
                    </a:p>
                    <a:p>
                      <a:pPr algn="just">
                        <a:lnSpc>
                          <a:spcPct val="115000"/>
                        </a:lnSpc>
                        <a:spcAft>
                          <a:spcPts val="0"/>
                        </a:spcAft>
                      </a:pPr>
                      <a:r>
                        <a:rPr lang="en-ZA" sz="1400" u="sng" dirty="0">
                          <a:solidFill>
                            <a:srgbClr val="FF0000"/>
                          </a:solidFill>
                          <a:effectLst/>
                        </a:rPr>
                        <a:t>“(</a:t>
                      </a:r>
                      <a:r>
                        <a:rPr lang="en-ZA" sz="1400" u="sng" dirty="0" err="1">
                          <a:solidFill>
                            <a:srgbClr val="FF0000"/>
                          </a:solidFill>
                          <a:effectLst/>
                        </a:rPr>
                        <a:t>bA</a:t>
                      </a:r>
                      <a:r>
                        <a:rPr lang="en-ZA" sz="1400" u="sng" dirty="0">
                          <a:solidFill>
                            <a:srgbClr val="FF0000"/>
                          </a:solidFill>
                          <a:effectLst/>
                        </a:rPr>
                        <a:t>) the operations of the National Health Insurance Fund established by section 9 of the National Health Insurance Act, 2019, as single public purchaser and single payer of health care services: and </a:t>
                      </a:r>
                    </a:p>
                    <a:p>
                      <a:pPr>
                        <a:lnSpc>
                          <a:spcPct val="107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buFont typeface="Symbol" panose="05050102010706020507" pitchFamily="18" charset="2"/>
                        <a:buChar char=""/>
                      </a:pPr>
                      <a:r>
                        <a:rPr lang="en-ZA" sz="1400" u="none" dirty="0">
                          <a:solidFill>
                            <a:schemeClr val="tx1"/>
                          </a:solidFill>
                          <a:effectLst/>
                        </a:rPr>
                        <a:t>The NHI Fund will be established as a non-business Schedule 3A entity as per the Public Finance Management Act. </a:t>
                      </a:r>
                    </a:p>
                    <a:p>
                      <a:pPr marL="228600" algn="just">
                        <a:lnSpc>
                          <a:spcPct val="107000"/>
                        </a:lnSpc>
                      </a:pPr>
                      <a:r>
                        <a:rPr lang="en-ZA" sz="1400" u="none" dirty="0">
                          <a:solidFill>
                            <a:schemeClr val="tx1"/>
                          </a:solidFill>
                          <a:effectLst/>
                        </a:rPr>
                        <a:t> </a:t>
                      </a:r>
                    </a:p>
                    <a:p>
                      <a:pPr marL="342900" lvl="0" indent="-342900" algn="just">
                        <a:lnSpc>
                          <a:spcPct val="107000"/>
                        </a:lnSpc>
                        <a:buFont typeface="Symbol" panose="05050102010706020507" pitchFamily="18" charset="2"/>
                        <a:buChar char=""/>
                      </a:pPr>
                      <a:r>
                        <a:rPr lang="en-ZA" sz="1400" u="none" dirty="0">
                          <a:solidFill>
                            <a:schemeClr val="tx1"/>
                          </a:solidFill>
                          <a:effectLst/>
                        </a:rPr>
                        <a:t>The exemption amendment is not intended to apply universally to providers, health care practitioners, health establishments  and suppliers that the Fund contracts with. </a:t>
                      </a:r>
                    </a:p>
                    <a:p>
                      <a:pPr marL="342900" lvl="0" indent="-342900" algn="just">
                        <a:lnSpc>
                          <a:spcPct val="107000"/>
                        </a:lnSpc>
                        <a:buFont typeface="Symbol" panose="05050102010706020507" pitchFamily="18" charset="2"/>
                        <a:buChar char=""/>
                      </a:pPr>
                      <a:endParaRPr lang="en-ZA" sz="1400" u="none" dirty="0">
                        <a:solidFill>
                          <a:schemeClr val="tx1"/>
                        </a:solidFill>
                        <a:effectLst/>
                      </a:endParaRPr>
                    </a:p>
                    <a:p>
                      <a:pPr marL="342900" lvl="0" indent="-342900" algn="just">
                        <a:lnSpc>
                          <a:spcPct val="107000"/>
                        </a:lnSpc>
                        <a:buFont typeface="Symbol" panose="05050102010706020507" pitchFamily="18" charset="2"/>
                        <a:buChar char=""/>
                      </a:pPr>
                      <a:r>
                        <a:rPr lang="en-ZA" sz="1400" u="none" dirty="0">
                          <a:solidFill>
                            <a:schemeClr val="tx1"/>
                          </a:solidFill>
                          <a:effectLst/>
                        </a:rPr>
                        <a:t>Instead, the exemption only applies to the Fund and its internal operations. </a:t>
                      </a:r>
                    </a:p>
                    <a:p>
                      <a:pPr marL="457200">
                        <a:lnSpc>
                          <a:spcPct val="107000"/>
                        </a:lnSpc>
                      </a:pPr>
                      <a:r>
                        <a:rPr lang="en-ZA" sz="1400" u="none" dirty="0">
                          <a:solidFill>
                            <a:schemeClr val="tx1"/>
                          </a:solidFill>
                          <a:effectLst/>
                        </a:rPr>
                        <a:t> </a:t>
                      </a:r>
                    </a:p>
                    <a:p>
                      <a:pPr marL="342900" lvl="0" indent="-342900" algn="just">
                        <a:lnSpc>
                          <a:spcPct val="107000"/>
                        </a:lnSpc>
                        <a:spcAft>
                          <a:spcPts val="800"/>
                        </a:spcAft>
                        <a:buFont typeface="Symbol" panose="05050102010706020507" pitchFamily="18" charset="2"/>
                        <a:buChar char=""/>
                      </a:pPr>
                      <a:r>
                        <a:rPr lang="en-ZA" sz="1400" u="none" dirty="0">
                          <a:solidFill>
                            <a:schemeClr val="tx1"/>
                          </a:solidFill>
                          <a:effectLst/>
                        </a:rPr>
                        <a:t>Furthermore, the Department proposes that </a:t>
                      </a:r>
                      <a:r>
                        <a:rPr lang="en-ZA" sz="1400" b="1" u="none" dirty="0">
                          <a:solidFill>
                            <a:schemeClr val="tx1"/>
                          </a:solidFill>
                          <a:effectLst/>
                        </a:rPr>
                        <a:t>Clause 3 (5)</a:t>
                      </a:r>
                      <a:r>
                        <a:rPr lang="en-ZA" sz="1400" u="none" dirty="0">
                          <a:solidFill>
                            <a:schemeClr val="tx1"/>
                          </a:solidFill>
                          <a:effectLst/>
                        </a:rPr>
                        <a:t> of the NHI Bill  is</a:t>
                      </a:r>
                      <a:r>
                        <a:rPr lang="en-ZA" sz="1400" u="none" baseline="0" dirty="0">
                          <a:solidFill>
                            <a:schemeClr val="tx1"/>
                          </a:solidFill>
                          <a:effectLst/>
                        </a:rPr>
                        <a:t> further enhanced to </a:t>
                      </a:r>
                      <a:r>
                        <a:rPr lang="en-ZA" sz="1400" u="none" dirty="0">
                          <a:solidFill>
                            <a:schemeClr val="tx1"/>
                          </a:solidFill>
                          <a:effectLst/>
                        </a:rPr>
                        <a:t>state that </a:t>
                      </a:r>
                      <a:r>
                        <a:rPr lang="en-ZA" sz="1400" b="1" i="1" u="none" dirty="0">
                          <a:solidFill>
                            <a:schemeClr val="tx1"/>
                          </a:solidFill>
                          <a:effectLst/>
                        </a:rPr>
                        <a:t>“… only the NHI Fund must be exempted from the provisions of the Competition Act”</a:t>
                      </a:r>
                    </a:p>
                    <a:p>
                      <a:pPr algn="just">
                        <a:lnSpc>
                          <a:spcPct val="107000"/>
                        </a:lnSpc>
                        <a:spcAft>
                          <a:spcPts val="800"/>
                        </a:spcAft>
                      </a:pPr>
                      <a:r>
                        <a:rPr lang="en-ZA" sz="1200" u="sng" dirty="0">
                          <a:solidFill>
                            <a:srgbClr val="008080"/>
                          </a:solidFill>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79791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rPr>
              <a:t>CORRECTIONAL SERVICES ACT NO. 111 OF 1998</a:t>
            </a:r>
            <a:br>
              <a:rPr lang="en-ZA" dirty="0">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749306522"/>
              </p:ext>
            </p:extLst>
          </p:nvPr>
        </p:nvGraphicFramePr>
        <p:xfrm>
          <a:off x="116231" y="1268760"/>
          <a:ext cx="8879443" cy="4167823"/>
        </p:xfrm>
        <a:graphic>
          <a:graphicData uri="http://schemas.openxmlformats.org/drawingml/2006/table">
            <a:tbl>
              <a:tblPr firstRow="1" firstCol="1" bandRow="1">
                <a:tableStyleId>{8799B23B-EC83-4686-B30A-512413B5E67A}</a:tableStyleId>
              </a:tblPr>
              <a:tblGrid>
                <a:gridCol w="1318603">
                  <a:extLst>
                    <a:ext uri="{9D8B030D-6E8A-4147-A177-3AD203B41FA5}">
                      <a16:colId xmlns:a16="http://schemas.microsoft.com/office/drawing/2014/main" val="3664617998"/>
                    </a:ext>
                  </a:extLst>
                </a:gridCol>
                <a:gridCol w="3168352">
                  <a:extLst>
                    <a:ext uri="{9D8B030D-6E8A-4147-A177-3AD203B41FA5}">
                      <a16:colId xmlns:a16="http://schemas.microsoft.com/office/drawing/2014/main" val="2850823112"/>
                    </a:ext>
                  </a:extLst>
                </a:gridCol>
                <a:gridCol w="4392488">
                  <a:extLst>
                    <a:ext uri="{9D8B030D-6E8A-4147-A177-3AD203B41FA5}">
                      <a16:colId xmlns:a16="http://schemas.microsoft.com/office/drawing/2014/main" val="3729520096"/>
                    </a:ext>
                  </a:extLst>
                </a:gridCol>
              </a:tblGrid>
              <a:tr h="272719">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nSpc>
                          <a:spcPct val="107000"/>
                        </a:lnSpc>
                        <a:spcAft>
                          <a:spcPts val="800"/>
                        </a:spcAft>
                      </a:pPr>
                      <a:r>
                        <a:rPr lang="en-ZA" sz="1600" dirty="0">
                          <a:effectLst/>
                          <a:latin typeface="+mn-lt"/>
                        </a:rPr>
                        <a:t>12(1) . </a:t>
                      </a:r>
                      <a:r>
                        <a:rPr lang="en-ZA" sz="1600" b="1" dirty="0">
                          <a:effectLst/>
                          <a:latin typeface="+mn-lt"/>
                        </a:rPr>
                        <a:t>Health care.</a:t>
                      </a:r>
                      <a:r>
                        <a:rPr lang="en-ZA" sz="1600" dirty="0">
                          <a:effectLst/>
                          <a:latin typeface="+mn-lt"/>
                        </a:rPr>
                        <a:t>—</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600" dirty="0">
                          <a:effectLst/>
                          <a:latin typeface="+mn-lt"/>
                        </a:rPr>
                        <a:t>12 (1) The Department must provide, within </a:t>
                      </a:r>
                      <a:r>
                        <a:rPr lang="en-ZA" sz="1600" strike="sngStrike" dirty="0">
                          <a:solidFill>
                            <a:srgbClr val="FF0000"/>
                          </a:solidFill>
                          <a:effectLst/>
                          <a:latin typeface="+mn-lt"/>
                        </a:rPr>
                        <a:t>its </a:t>
                      </a:r>
                      <a:r>
                        <a:rPr lang="en-ZA" sz="1600" dirty="0">
                          <a:effectLst/>
                          <a:latin typeface="+mn-lt"/>
                        </a:rPr>
                        <a:t>available resources</a:t>
                      </a:r>
                      <a:r>
                        <a:rPr lang="en-ZA" sz="1600" u="sng" dirty="0">
                          <a:solidFill>
                            <a:srgbClr val="008080"/>
                          </a:solidFill>
                          <a:effectLst/>
                          <a:latin typeface="+mn-lt"/>
                        </a:rPr>
                        <a:t> </a:t>
                      </a:r>
                      <a:r>
                        <a:rPr lang="en-ZA" sz="1600" b="0" u="sng" dirty="0">
                          <a:solidFill>
                            <a:srgbClr val="FF0000"/>
                          </a:solidFill>
                          <a:effectLst/>
                          <a:latin typeface="+mn-lt"/>
                        </a:rPr>
                        <a:t>provided by the National Health Insurance Fund established by section 9 of the National Health Insurance Act, 2019</a:t>
                      </a:r>
                      <a:r>
                        <a:rPr lang="en-ZA" sz="1600" b="0" dirty="0">
                          <a:solidFill>
                            <a:srgbClr val="FF0000"/>
                          </a:solidFill>
                          <a:effectLst/>
                          <a:latin typeface="+mn-lt"/>
                        </a:rPr>
                        <a:t>, </a:t>
                      </a:r>
                      <a:r>
                        <a:rPr lang="en-ZA" sz="1600" dirty="0">
                          <a:effectLst/>
                          <a:latin typeface="+mn-lt"/>
                        </a:rPr>
                        <a:t>adequate health care services, based on the principles of primary health care, in order to allow every inmate to lead a healthy life.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0000"/>
                        </a:lnSpc>
                        <a:spcAft>
                          <a:spcPts val="0"/>
                        </a:spcAft>
                        <a:buFont typeface="Symbol" panose="05050102010706020507" pitchFamily="18" charset="2"/>
                        <a:buChar char=""/>
                      </a:pPr>
                      <a:r>
                        <a:rPr lang="en-ZA" sz="1600" u="none" dirty="0">
                          <a:solidFill>
                            <a:schemeClr val="tx1"/>
                          </a:solidFill>
                          <a:effectLst/>
                          <a:latin typeface="+mn-lt"/>
                        </a:rPr>
                        <a:t>The NHI Fund is to be established to cover personal health care services for all appropriately registered users, including inmates under the auspices of the Department of Correctional Services.</a:t>
                      </a:r>
                    </a:p>
                    <a:p>
                      <a:pPr marL="228600" algn="just">
                        <a:lnSpc>
                          <a:spcPct val="100000"/>
                        </a:lnSpc>
                        <a:spcAft>
                          <a:spcPts val="0"/>
                        </a:spcAft>
                      </a:pPr>
                      <a:r>
                        <a:rPr lang="en-ZA" sz="1600" u="none" dirty="0">
                          <a:solidFill>
                            <a:schemeClr val="tx1"/>
                          </a:solidFill>
                          <a:effectLst/>
                          <a:latin typeface="+mn-lt"/>
                        </a:rPr>
                        <a:t> </a:t>
                      </a:r>
                    </a:p>
                    <a:p>
                      <a:pPr marL="342900" lvl="0" indent="-342900" algn="just">
                        <a:lnSpc>
                          <a:spcPct val="100000"/>
                        </a:lnSpc>
                        <a:spcAft>
                          <a:spcPts val="0"/>
                        </a:spcAft>
                        <a:buFont typeface="Symbol" panose="05050102010706020507" pitchFamily="18" charset="2"/>
                        <a:buChar char=""/>
                      </a:pPr>
                      <a:r>
                        <a:rPr lang="en-ZA" sz="1600" u="none" dirty="0">
                          <a:solidFill>
                            <a:schemeClr val="tx1"/>
                          </a:solidFill>
                          <a:effectLst/>
                          <a:latin typeface="+mn-lt"/>
                        </a:rPr>
                        <a:t>The insertion ensures that the Fund and Correctional Services will proactively liaise on implementing the best mechanisms and processes for</a:t>
                      </a:r>
                      <a:r>
                        <a:rPr lang="en-ZA" sz="1600" u="none" baseline="0" dirty="0">
                          <a:solidFill>
                            <a:schemeClr val="tx1"/>
                          </a:solidFill>
                          <a:effectLst/>
                          <a:latin typeface="+mn-lt"/>
                        </a:rPr>
                        <a:t> </a:t>
                      </a:r>
                      <a:r>
                        <a:rPr lang="en-ZA" sz="1600" u="none" dirty="0">
                          <a:solidFill>
                            <a:schemeClr val="tx1"/>
                          </a:solidFill>
                          <a:effectLst/>
                          <a:latin typeface="+mn-lt"/>
                        </a:rPr>
                        <a:t>ensuring that all inmates’ personal health care needs are covered by the NHI Fund and effectively met within available resources to achieve universal health coverage whilst leaving no one behind. </a:t>
                      </a:r>
                    </a:p>
                    <a:p>
                      <a:pPr marL="0" lvl="0" indent="0" algn="just">
                        <a:lnSpc>
                          <a:spcPct val="100000"/>
                        </a:lnSpc>
                        <a:spcAft>
                          <a:spcPts val="0"/>
                        </a:spcAft>
                        <a:buFont typeface="Symbol" panose="05050102010706020507" pitchFamily="18" charset="2"/>
                        <a:buNone/>
                      </a:pPr>
                      <a:endParaRPr lang="en-ZA" sz="1600" u="none"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330791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7710-26A5-48EE-B5C6-B00E60376DD2}"/>
              </a:ext>
            </a:extLst>
          </p:cNvPr>
          <p:cNvSpPr>
            <a:spLocks noGrp="1"/>
          </p:cNvSpPr>
          <p:nvPr>
            <p:ph type="title"/>
          </p:nvPr>
        </p:nvSpPr>
        <p:spPr>
          <a:xfrm>
            <a:off x="626230" y="0"/>
            <a:ext cx="6463630" cy="543595"/>
          </a:xfrm>
        </p:spPr>
        <p:txBody>
          <a:bodyPr/>
          <a:lstStyle/>
          <a:p>
            <a:r>
              <a:rPr lang="en-US" dirty="0">
                <a:latin typeface="+mj-lt"/>
              </a:rPr>
              <a:t>PRINCIPLES INFORMING THE SUGGESTED  REPEALS OR AMENDMENTS</a:t>
            </a:r>
            <a:endParaRPr lang="en-ZA" dirty="0">
              <a:latin typeface="+mj-lt"/>
            </a:endParaRPr>
          </a:p>
        </p:txBody>
      </p:sp>
      <p:sp>
        <p:nvSpPr>
          <p:cNvPr id="4" name="Rectangle 1">
            <a:extLst>
              <a:ext uri="{FF2B5EF4-FFF2-40B4-BE49-F238E27FC236}">
                <a16:creationId xmlns:a16="http://schemas.microsoft.com/office/drawing/2014/main" id="{BFB87C3F-D255-7264-1725-5E0956D8C3C1}"/>
              </a:ext>
            </a:extLst>
          </p:cNvPr>
          <p:cNvSpPr>
            <a:spLocks noGrp="1" noChangeArrowheads="1"/>
          </p:cNvSpPr>
          <p:nvPr>
            <p:ph idx="1"/>
          </p:nvPr>
        </p:nvSpPr>
        <p:spPr bwMode="auto">
          <a:xfrm>
            <a:off x="179512" y="1235815"/>
            <a:ext cx="8856984" cy="456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724525" algn="r"/>
              </a:tabLst>
              <a:defRPr>
                <a:solidFill>
                  <a:schemeClr val="tx1"/>
                </a:solidFill>
                <a:latin typeface="Arial" panose="020B0604020202020204" pitchFamily="34" charset="0"/>
              </a:defRPr>
            </a:lvl1pPr>
            <a:lvl2pPr eaLnBrk="0" hangingPunct="0">
              <a:tabLst>
                <a:tab pos="5724525" algn="r"/>
              </a:tabLst>
              <a:defRPr>
                <a:solidFill>
                  <a:schemeClr val="tx1"/>
                </a:solidFill>
                <a:latin typeface="Arial" panose="020B0604020202020204" pitchFamily="34" charset="0"/>
              </a:defRPr>
            </a:lvl2pPr>
            <a:lvl3pPr eaLnBrk="0" hangingPunct="0">
              <a:tabLst>
                <a:tab pos="5724525" algn="r"/>
              </a:tabLst>
              <a:defRPr>
                <a:solidFill>
                  <a:schemeClr val="tx1"/>
                </a:solidFill>
                <a:latin typeface="Arial" panose="020B0604020202020204" pitchFamily="34" charset="0"/>
              </a:defRPr>
            </a:lvl3pPr>
            <a:lvl4pPr eaLnBrk="0" hangingPunct="0">
              <a:tabLst>
                <a:tab pos="5724525" algn="r"/>
              </a:tabLst>
              <a:defRPr>
                <a:solidFill>
                  <a:schemeClr val="tx1"/>
                </a:solidFill>
                <a:latin typeface="Arial" panose="020B0604020202020204" pitchFamily="34" charset="0"/>
              </a:defRPr>
            </a:lvl4pPr>
            <a:lvl5pPr eaLnBrk="0" hangingPunct="0">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algn="just"/>
            <a:endParaRPr lang="en-ZA" sz="2000" b="1" dirty="0">
              <a:latin typeface="+mn-lt"/>
              <a:ea typeface="Calibri" panose="020F0502020204030204" pitchFamily="34" charset="0"/>
            </a:endParaRPr>
          </a:p>
          <a:p>
            <a:pPr marL="685800" lvl="1">
              <a:buFont typeface="Arial" panose="020B0604020202020204" pitchFamily="34" charset="0"/>
              <a:buChar char="•"/>
            </a:pPr>
            <a:r>
              <a:rPr lang="en-ZA" sz="2200" dirty="0">
                <a:latin typeface="+mn-lt"/>
                <a:ea typeface="Calibri" panose="020F0502020204030204" pitchFamily="34" charset="0"/>
              </a:rPr>
              <a:t>Ensure that the NHI Act meets Constitutional muster </a:t>
            </a:r>
          </a:p>
          <a:p>
            <a:pPr marL="685800" lvl="1">
              <a:buFont typeface="Arial" panose="020B0604020202020204" pitchFamily="34" charset="0"/>
              <a:buChar char="•"/>
            </a:pPr>
            <a:r>
              <a:rPr lang="en-ZA" sz="2200" dirty="0">
                <a:latin typeface="+mn-lt"/>
                <a:ea typeface="Calibri" panose="020F0502020204030204" pitchFamily="34" charset="0"/>
              </a:rPr>
              <a:t>Promote legislative and regulatory alignment </a:t>
            </a:r>
          </a:p>
          <a:p>
            <a:pPr marL="685800" lvl="1">
              <a:buFont typeface="Arial" panose="020B0604020202020204" pitchFamily="34" charset="0"/>
              <a:buChar char="•"/>
            </a:pPr>
            <a:r>
              <a:rPr lang="en-ZA" sz="2200" dirty="0">
                <a:latin typeface="+mn-lt"/>
                <a:ea typeface="Calibri" panose="020F0502020204030204" pitchFamily="34" charset="0"/>
              </a:rPr>
              <a:t>Ensure consistency in provisions of various Acts with regards to the funding and provision of personal healthcare services </a:t>
            </a:r>
          </a:p>
          <a:p>
            <a:pPr marL="685800" lvl="1">
              <a:buFont typeface="Arial" panose="020B0604020202020204" pitchFamily="34" charset="0"/>
              <a:buChar char="•"/>
            </a:pPr>
            <a:r>
              <a:rPr lang="en-ZA" sz="2200" dirty="0">
                <a:latin typeface="+mn-lt"/>
                <a:ea typeface="Calibri" panose="020F0502020204030204" pitchFamily="34" charset="0"/>
              </a:rPr>
              <a:t>Promote the progressive realisation of a unitary health system necessary for the achievement of universal health coverage </a:t>
            </a:r>
          </a:p>
          <a:p>
            <a:pPr marL="685800" lvl="1">
              <a:buFont typeface="Arial" panose="020B0604020202020204" pitchFamily="34" charset="0"/>
              <a:buChar char="•"/>
            </a:pPr>
            <a:r>
              <a:rPr lang="en-ZA" sz="2200" dirty="0">
                <a:latin typeface="+mn-lt"/>
                <a:ea typeface="Calibri" panose="020F0502020204030204" pitchFamily="34" charset="0"/>
              </a:rPr>
              <a:t>Promote the effective, efficient and sustainable use of current and future healthcare resources (financial and non-financial)</a:t>
            </a:r>
          </a:p>
          <a:p>
            <a:pPr marL="685800" lvl="1">
              <a:buFont typeface="Arial" panose="020B0604020202020204" pitchFamily="34" charset="0"/>
              <a:buChar char="•"/>
            </a:pPr>
            <a:r>
              <a:rPr lang="en-ZA" sz="2200" dirty="0">
                <a:latin typeface="+mn-lt"/>
                <a:ea typeface="Calibri" panose="020F0502020204030204" pitchFamily="34" charset="0"/>
              </a:rPr>
              <a:t>Enabling and supporting the transitional arrangements as indicated in Section 57</a:t>
            </a:r>
          </a:p>
          <a:p>
            <a:pPr marL="400050" lvl="1" indent="0">
              <a:buNone/>
            </a:pPr>
            <a:endParaRPr lang="en-ZA"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152929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rPr>
              <a:t>CORRECTIONAL SERVICES ACT NO. 111 OF 1998</a:t>
            </a:r>
            <a:br>
              <a:rPr lang="en-ZA" dirty="0">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679357123"/>
              </p:ext>
            </p:extLst>
          </p:nvPr>
        </p:nvGraphicFramePr>
        <p:xfrm>
          <a:off x="116231" y="1268760"/>
          <a:ext cx="8879443" cy="3198799"/>
        </p:xfrm>
        <a:graphic>
          <a:graphicData uri="http://schemas.openxmlformats.org/drawingml/2006/table">
            <a:tbl>
              <a:tblPr firstRow="1" firstCol="1" bandRow="1">
                <a:tableStyleId>{8799B23B-EC83-4686-B30A-512413B5E67A}</a:tableStyleId>
              </a:tblPr>
              <a:tblGrid>
                <a:gridCol w="1318603">
                  <a:extLst>
                    <a:ext uri="{9D8B030D-6E8A-4147-A177-3AD203B41FA5}">
                      <a16:colId xmlns:a16="http://schemas.microsoft.com/office/drawing/2014/main" val="3664617998"/>
                    </a:ext>
                  </a:extLst>
                </a:gridCol>
                <a:gridCol w="3641222">
                  <a:extLst>
                    <a:ext uri="{9D8B030D-6E8A-4147-A177-3AD203B41FA5}">
                      <a16:colId xmlns:a16="http://schemas.microsoft.com/office/drawing/2014/main" val="2850823112"/>
                    </a:ext>
                  </a:extLst>
                </a:gridCol>
                <a:gridCol w="3919618">
                  <a:extLst>
                    <a:ext uri="{9D8B030D-6E8A-4147-A177-3AD203B41FA5}">
                      <a16:colId xmlns:a16="http://schemas.microsoft.com/office/drawing/2014/main" val="3729520096"/>
                    </a:ext>
                  </a:extLst>
                </a:gridCol>
              </a:tblGrid>
              <a:tr h="272719">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208369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600" dirty="0">
                          <a:effectLst/>
                          <a:latin typeface="+mn-lt"/>
                        </a:rPr>
                        <a:t>12 (3)</a:t>
                      </a:r>
                    </a:p>
                    <a:p>
                      <a:pPr marL="0" marR="0" lvl="0" indent="0" algn="l" defTabSz="914400" rtl="0" eaLnBrk="1" fontAlgn="auto" latinLnBrk="0" hangingPunct="1">
                        <a:lnSpc>
                          <a:spcPct val="107000"/>
                        </a:lnSpc>
                        <a:spcBef>
                          <a:spcPts val="0"/>
                        </a:spcBef>
                        <a:spcAft>
                          <a:spcPts val="800"/>
                        </a:spcAft>
                        <a:buClrTx/>
                        <a:buSzTx/>
                        <a:buFontTx/>
                        <a:buNone/>
                        <a:tabLst/>
                        <a:defRPr/>
                      </a:pPr>
                      <a:r>
                        <a:rPr lang="en-ZA" sz="1600" b="1" dirty="0">
                          <a:effectLst/>
                          <a:latin typeface="+mn-lt"/>
                        </a:rPr>
                        <a:t>Health care.</a:t>
                      </a:r>
                      <a:r>
                        <a:rPr lang="en-ZA" sz="1600" dirty="0">
                          <a:effectLst/>
                          <a:latin typeface="+mn-lt"/>
                        </a:rPr>
                        <a:t>—</a:t>
                      </a:r>
                      <a:endParaRPr lang="en-ZA"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just">
                        <a:lnSpc>
                          <a:spcPct val="115000"/>
                        </a:lnSpc>
                        <a:spcAft>
                          <a:spcPts val="800"/>
                        </a:spcAft>
                      </a:pPr>
                      <a:r>
                        <a:rPr lang="en-ZA" sz="1600" dirty="0">
                          <a:effectLst/>
                          <a:latin typeface="+mn-lt"/>
                        </a:rPr>
                        <a:t>12 (3) Every inmate may be visited and examined by a medical practitioner of his or her choice and, subject to the permission of the Head of the Correctional Centre, may be treated by such practitioner</a:t>
                      </a:r>
                      <a:r>
                        <a:rPr lang="en-ZA" sz="1600" strike="sngStrike" dirty="0">
                          <a:solidFill>
                            <a:srgbClr val="FF0000"/>
                          </a:solidFill>
                          <a:effectLst/>
                          <a:latin typeface="+mn-lt"/>
                        </a:rPr>
                        <a:t>, in which event the inmate is personally liable for the costs of any such consultation, examination, service or treatment</a:t>
                      </a:r>
                      <a:r>
                        <a:rPr lang="en-ZA" sz="1600" dirty="0">
                          <a:effectLst/>
                          <a:latin typeface="+mn-lt"/>
                        </a:rPr>
                        <a:t>.</a:t>
                      </a:r>
                    </a:p>
                    <a:p>
                      <a:pPr>
                        <a:lnSpc>
                          <a:spcPct val="107000"/>
                        </a:lnSpc>
                        <a:spcAft>
                          <a:spcPts val="800"/>
                        </a:spcAft>
                      </a:pPr>
                      <a:r>
                        <a:rPr lang="en-ZA" sz="1600" dirty="0">
                          <a:effectLst/>
                          <a:latin typeface="+mn-lt"/>
                        </a:rPr>
                        <a:t>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0000"/>
                        </a:lnSpc>
                        <a:spcAft>
                          <a:spcPts val="0"/>
                        </a:spcAft>
                        <a:buFont typeface="Symbol" panose="05050102010706020507" pitchFamily="18" charset="2"/>
                        <a:buChar char=""/>
                      </a:pPr>
                      <a:r>
                        <a:rPr lang="en-ZA" sz="1600" u="none" dirty="0">
                          <a:solidFill>
                            <a:schemeClr val="tx1"/>
                          </a:solidFill>
                          <a:effectLst/>
                          <a:latin typeface="+mn-lt"/>
                        </a:rPr>
                        <a:t>The amendment is essential to ensuring that no inmates are exposed to direct out-of-pocket payments levied by medical practitioners or health establishments at the point of accessing and utilising health care services. </a:t>
                      </a:r>
                    </a:p>
                    <a:p>
                      <a:pPr marL="228600" algn="just">
                        <a:lnSpc>
                          <a:spcPct val="100000"/>
                        </a:lnSpc>
                        <a:spcAft>
                          <a:spcPts val="0"/>
                        </a:spcAft>
                      </a:pPr>
                      <a:r>
                        <a:rPr lang="en-ZA" sz="1600" u="none" dirty="0">
                          <a:solidFill>
                            <a:schemeClr val="tx1"/>
                          </a:solidFill>
                          <a:effectLst/>
                          <a:latin typeface="+mn-lt"/>
                        </a:rPr>
                        <a:t> </a:t>
                      </a:r>
                    </a:p>
                    <a:p>
                      <a:pPr marL="342900" lvl="0" indent="-342900" algn="just">
                        <a:lnSpc>
                          <a:spcPct val="100000"/>
                        </a:lnSpc>
                        <a:spcAft>
                          <a:spcPts val="0"/>
                        </a:spcAft>
                        <a:buFont typeface="Symbol" panose="05050102010706020507" pitchFamily="18" charset="2"/>
                        <a:buChar char=""/>
                      </a:pPr>
                      <a:r>
                        <a:rPr lang="en-ZA" sz="1600" u="none" dirty="0">
                          <a:solidFill>
                            <a:schemeClr val="tx1"/>
                          </a:solidFill>
                          <a:effectLst/>
                          <a:latin typeface="+mn-lt"/>
                        </a:rPr>
                        <a:t>This is consistent with the need to entrench equitable access to health care and limits the risk of catastrophic health expenditure for all users of services covered by the Fund,</a:t>
                      </a:r>
                      <a:r>
                        <a:rPr lang="en-ZA" sz="1600" u="none" baseline="0" dirty="0">
                          <a:solidFill>
                            <a:schemeClr val="tx1"/>
                          </a:solidFill>
                          <a:effectLst/>
                          <a:latin typeface="+mn-lt"/>
                        </a:rPr>
                        <a:t> including inmates.</a:t>
                      </a:r>
                      <a:endParaRPr lang="en-ZA" sz="1600" u="none"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161545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MEDICAL SCHEMES ACT NO. 131 OF 1998</a:t>
            </a:r>
            <a:r>
              <a:rPr lang="en-ZA" dirty="0">
                <a:effectLst/>
                <a:latin typeface="+mj-lt"/>
              </a:rPr>
              <a:t/>
            </a:r>
            <a:br>
              <a:rPr lang="en-ZA" dirty="0">
                <a:effectLst/>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482070105"/>
              </p:ext>
            </p:extLst>
          </p:nvPr>
        </p:nvGraphicFramePr>
        <p:xfrm>
          <a:off x="107504" y="1196753"/>
          <a:ext cx="8829894" cy="4786504"/>
        </p:xfrm>
        <a:graphic>
          <a:graphicData uri="http://schemas.openxmlformats.org/drawingml/2006/table">
            <a:tbl>
              <a:tblPr firstRow="1" firstCol="1" bandRow="1">
                <a:tableStyleId>{8799B23B-EC83-4686-B30A-512413B5E67A}</a:tableStyleId>
              </a:tblPr>
              <a:tblGrid>
                <a:gridCol w="1534627">
                  <a:extLst>
                    <a:ext uri="{9D8B030D-6E8A-4147-A177-3AD203B41FA5}">
                      <a16:colId xmlns:a16="http://schemas.microsoft.com/office/drawing/2014/main" val="3664617998"/>
                    </a:ext>
                  </a:extLst>
                </a:gridCol>
                <a:gridCol w="2497821">
                  <a:extLst>
                    <a:ext uri="{9D8B030D-6E8A-4147-A177-3AD203B41FA5}">
                      <a16:colId xmlns:a16="http://schemas.microsoft.com/office/drawing/2014/main" val="2850823112"/>
                    </a:ext>
                  </a:extLst>
                </a:gridCol>
                <a:gridCol w="4797446">
                  <a:extLst>
                    <a:ext uri="{9D8B030D-6E8A-4147-A177-3AD203B41FA5}">
                      <a16:colId xmlns:a16="http://schemas.microsoft.com/office/drawing/2014/main" val="3729520096"/>
                    </a:ext>
                  </a:extLst>
                </a:gridCol>
              </a:tblGrid>
              <a:tr h="288031">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095189">
                <a:tc>
                  <a:txBody>
                    <a:bodyPr/>
                    <a:lstStyle/>
                    <a:p>
                      <a:pPr marL="342900" indent="-342900" algn="just">
                        <a:lnSpc>
                          <a:spcPct val="107000"/>
                        </a:lnSpc>
                        <a:spcAft>
                          <a:spcPts val="800"/>
                        </a:spcAft>
                        <a:buAutoNum type="arabicPeriod"/>
                      </a:pPr>
                      <a:r>
                        <a:rPr lang="en-ZA" sz="1400" dirty="0">
                          <a:effectLst/>
                        </a:rPr>
                        <a:t>Definitions (a); (b) &amp; (c): </a:t>
                      </a:r>
                    </a:p>
                    <a:p>
                      <a:pPr marL="0" indent="0" algn="just">
                        <a:lnSpc>
                          <a:spcPct val="107000"/>
                        </a:lnSpc>
                        <a:spcAft>
                          <a:spcPts val="800"/>
                        </a:spcAft>
                        <a:buNone/>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ZA" sz="1400" b="1" dirty="0">
                          <a:effectLst/>
                        </a:rPr>
                        <a:t>‘business of a medical scheme’</a:t>
                      </a:r>
                      <a:endParaRPr lang="en-ZA" sz="1400" dirty="0">
                        <a:effectLst/>
                      </a:endParaRPr>
                    </a:p>
                    <a:p>
                      <a:pPr marL="0" indent="0" algn="just">
                        <a:lnSpc>
                          <a:spcPct val="107000"/>
                        </a:lnSpc>
                        <a:spcAft>
                          <a:spcPts val="800"/>
                        </a:spcAft>
                        <a:buNone/>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b="1" dirty="0">
                          <a:effectLst/>
                        </a:rPr>
                        <a:t>‘business of a medical scheme’</a:t>
                      </a:r>
                      <a:endParaRPr lang="en-ZA" sz="1400" dirty="0">
                        <a:effectLst/>
                      </a:endParaRPr>
                    </a:p>
                    <a:p>
                      <a:pPr>
                        <a:lnSpc>
                          <a:spcPct val="107000"/>
                        </a:lnSpc>
                        <a:spcAft>
                          <a:spcPts val="800"/>
                        </a:spcAft>
                      </a:pPr>
                      <a:r>
                        <a:rPr lang="en-ZA" sz="1400" b="1" dirty="0">
                          <a:effectLst/>
                        </a:rPr>
                        <a:t> </a:t>
                      </a:r>
                      <a:endParaRPr lang="en-ZA" sz="1400" dirty="0">
                        <a:effectLst/>
                      </a:endParaRPr>
                    </a:p>
                    <a:p>
                      <a:pPr algn="just">
                        <a:lnSpc>
                          <a:spcPct val="115000"/>
                        </a:lnSpc>
                        <a:spcAft>
                          <a:spcPts val="800"/>
                        </a:spcAft>
                      </a:pPr>
                      <a:r>
                        <a:rPr lang="en-ZA" sz="1400" dirty="0">
                          <a:effectLst/>
                        </a:rPr>
                        <a:t>(a); (b) &amp; (c): rendering a relevant health </a:t>
                      </a:r>
                      <a:r>
                        <a:rPr lang="en-ZA" sz="1400" u="sng" dirty="0">
                          <a:solidFill>
                            <a:srgbClr val="FF0000"/>
                          </a:solidFill>
                          <a:effectLst/>
                        </a:rPr>
                        <a:t>care </a:t>
                      </a:r>
                      <a:r>
                        <a:rPr lang="en-ZA" sz="1400" dirty="0">
                          <a:effectLst/>
                        </a:rPr>
                        <a:t>service</a:t>
                      </a:r>
                      <a:r>
                        <a:rPr lang="en-ZA" sz="1400" u="sng" dirty="0">
                          <a:solidFill>
                            <a:srgbClr val="008080"/>
                          </a:solidFill>
                          <a:effectLst/>
                        </a:rPr>
                        <a:t> </a:t>
                      </a:r>
                      <a:r>
                        <a:rPr lang="en-ZA" sz="1400" u="sng" dirty="0">
                          <a:solidFill>
                            <a:srgbClr val="FF0000"/>
                          </a:solidFill>
                          <a:effectLst/>
                        </a:rPr>
                        <a:t>that is not covered by the provisions of the National Health Insurance Act, 2019</a:t>
                      </a:r>
                      <a:r>
                        <a:rPr lang="en-ZA" sz="1400" dirty="0">
                          <a:effectLst/>
                        </a:rPr>
                        <a:t>, either by the medical scheme itself, or by any supplier or group of suppliers of a relevant health service or by any person, in association with or in terms of an agreement with a medical scheme; and</a:t>
                      </a:r>
                    </a:p>
                    <a:p>
                      <a:pPr>
                        <a:lnSpc>
                          <a:spcPct val="107000"/>
                        </a:lnSpc>
                        <a:spcAft>
                          <a:spcPts val="80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buFont typeface="Symbol" panose="05050102010706020507" pitchFamily="18" charset="2"/>
                        <a:buChar char=""/>
                      </a:pPr>
                      <a:r>
                        <a:rPr lang="en-ZA" sz="1400" u="none" dirty="0">
                          <a:solidFill>
                            <a:schemeClr val="tx1"/>
                          </a:solidFill>
                          <a:effectLst/>
                        </a:rPr>
                        <a:t>This insertion is critical and consistent with the need to ensure that there is no duplication in the functions and operations of medical schemes as pertaining to the NHI Fund.</a:t>
                      </a:r>
                    </a:p>
                    <a:p>
                      <a:pPr marL="228600" algn="just">
                        <a:lnSpc>
                          <a:spcPct val="107000"/>
                        </a:lnSpc>
                      </a:pPr>
                      <a:r>
                        <a:rPr lang="en-ZA" sz="1400" u="none" dirty="0">
                          <a:solidFill>
                            <a:schemeClr val="tx1"/>
                          </a:solidFill>
                          <a:effectLst/>
                        </a:rPr>
                        <a:t> </a:t>
                      </a:r>
                    </a:p>
                    <a:p>
                      <a:pPr marL="342900" lvl="0" indent="-342900" algn="just">
                        <a:lnSpc>
                          <a:spcPct val="107000"/>
                        </a:lnSpc>
                        <a:buFont typeface="Symbol" panose="05050102010706020507" pitchFamily="18" charset="2"/>
                        <a:buChar char=""/>
                      </a:pPr>
                      <a:r>
                        <a:rPr lang="en-ZA" sz="1400" u="none" dirty="0">
                          <a:solidFill>
                            <a:schemeClr val="tx1"/>
                          </a:solidFill>
                          <a:effectLst/>
                        </a:rPr>
                        <a:t>It enables for creating a platform that ensures that the provision in </a:t>
                      </a:r>
                      <a:r>
                        <a:rPr lang="en-ZA" sz="1400" b="1" u="none" dirty="0">
                          <a:solidFill>
                            <a:schemeClr val="tx1"/>
                          </a:solidFill>
                          <a:effectLst/>
                        </a:rPr>
                        <a:t>Clause 33</a:t>
                      </a:r>
                      <a:r>
                        <a:rPr lang="en-ZA" sz="1400" u="none" dirty="0">
                          <a:solidFill>
                            <a:schemeClr val="tx1"/>
                          </a:solidFill>
                          <a:effectLst/>
                        </a:rPr>
                        <a:t> of the NHI Bill can be enacted, where medical schemes will only play a complementary role. </a:t>
                      </a:r>
                    </a:p>
                    <a:p>
                      <a:pPr marL="457200">
                        <a:lnSpc>
                          <a:spcPct val="107000"/>
                        </a:lnSpc>
                      </a:pPr>
                      <a:r>
                        <a:rPr lang="en-ZA" sz="1400" u="none" dirty="0">
                          <a:solidFill>
                            <a:schemeClr val="tx1"/>
                          </a:solidFill>
                          <a:effectLst/>
                        </a:rPr>
                        <a:t> </a:t>
                      </a:r>
                    </a:p>
                    <a:p>
                      <a:pPr marL="342900" lvl="0" indent="-342900" algn="just">
                        <a:lnSpc>
                          <a:spcPct val="107000"/>
                        </a:lnSpc>
                        <a:buFont typeface="Symbol" panose="05050102010706020507" pitchFamily="18" charset="2"/>
                        <a:buChar char=""/>
                      </a:pPr>
                      <a:r>
                        <a:rPr lang="en-ZA" sz="1400" u="none" dirty="0">
                          <a:solidFill>
                            <a:schemeClr val="tx1"/>
                          </a:solidFill>
                          <a:effectLst/>
                        </a:rPr>
                        <a:t>The implementation of NHI ensures that the Fund will strategically utilise its capabilities to purchase health care services on behalf of the population through utilising mechanisms that draw on all health sector resources, public and private, by promoting equity, accessibility, affordability and sustainability principles. </a:t>
                      </a:r>
                    </a:p>
                    <a:p>
                      <a:pPr marL="342900" lvl="0" indent="-342900" algn="just">
                        <a:lnSpc>
                          <a:spcPct val="107000"/>
                        </a:lnSpc>
                        <a:buFont typeface="Symbol" panose="05050102010706020507" pitchFamily="18" charset="2"/>
                        <a:buChar char=""/>
                      </a:pPr>
                      <a:endParaRPr lang="en-ZA" sz="1400" u="none" dirty="0">
                        <a:solidFill>
                          <a:schemeClr val="tx1"/>
                        </a:solidFill>
                        <a:effectLst/>
                      </a:endParaRPr>
                    </a:p>
                    <a:p>
                      <a:pPr marL="342900" lvl="0" indent="-342900" algn="just">
                        <a:lnSpc>
                          <a:spcPct val="107000"/>
                        </a:lnSpc>
                        <a:buFont typeface="Symbol" panose="05050102010706020507" pitchFamily="18" charset="2"/>
                        <a:buChar char=""/>
                      </a:pPr>
                      <a:r>
                        <a:rPr lang="en-ZA" sz="1400" u="none" dirty="0">
                          <a:solidFill>
                            <a:schemeClr val="tx1"/>
                          </a:solidFill>
                          <a:effectLst/>
                        </a:rPr>
                        <a:t>This will also assist in creating a unitary health system through the elimination of avoidable fragmentation. </a:t>
                      </a:r>
                    </a:p>
                    <a:p>
                      <a:pPr marL="228600" algn="just">
                        <a:lnSpc>
                          <a:spcPct val="115000"/>
                        </a:lnSpc>
                        <a:spcAft>
                          <a:spcPts val="800"/>
                        </a:spcAft>
                      </a:pPr>
                      <a:r>
                        <a:rPr lang="en-ZA" sz="1400" u="sng" dirty="0">
                          <a:solidFill>
                            <a:srgbClr val="008080"/>
                          </a:solidFill>
                          <a:effectLst/>
                        </a:rPr>
                        <a:t> </a:t>
                      </a:r>
                      <a:endParaRPr lang="en-ZA" sz="1400" dirty="0">
                        <a:effectLst/>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3079844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MEDICAL SCHEMES ACT NO. 131 OF 1998</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099363080"/>
              </p:ext>
            </p:extLst>
          </p:nvPr>
        </p:nvGraphicFramePr>
        <p:xfrm>
          <a:off x="63004" y="1124744"/>
          <a:ext cx="9017992" cy="4792493"/>
        </p:xfrm>
        <a:graphic>
          <a:graphicData uri="http://schemas.openxmlformats.org/drawingml/2006/table">
            <a:tbl>
              <a:tblPr firstRow="1" firstCol="1" bandRow="1">
                <a:tableStyleId>{8799B23B-EC83-4686-B30A-512413B5E67A}</a:tableStyleId>
              </a:tblPr>
              <a:tblGrid>
                <a:gridCol w="1484660">
                  <a:extLst>
                    <a:ext uri="{9D8B030D-6E8A-4147-A177-3AD203B41FA5}">
                      <a16:colId xmlns:a16="http://schemas.microsoft.com/office/drawing/2014/main" val="3664617998"/>
                    </a:ext>
                  </a:extLst>
                </a:gridCol>
                <a:gridCol w="3744416">
                  <a:extLst>
                    <a:ext uri="{9D8B030D-6E8A-4147-A177-3AD203B41FA5}">
                      <a16:colId xmlns:a16="http://schemas.microsoft.com/office/drawing/2014/main" val="2850823112"/>
                    </a:ext>
                  </a:extLst>
                </a:gridCol>
                <a:gridCol w="3788916">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504461">
                <a:tc>
                  <a:txBody>
                    <a:bodyPr/>
                    <a:lstStyle/>
                    <a:p>
                      <a:pPr marL="228600" indent="-228600" algn="just">
                        <a:lnSpc>
                          <a:spcPct val="107000"/>
                        </a:lnSpc>
                        <a:spcAft>
                          <a:spcPts val="800"/>
                        </a:spcAft>
                        <a:buAutoNum type="arabicPeriod"/>
                      </a:pPr>
                      <a:r>
                        <a:rPr lang="en-ZA" sz="1200" dirty="0">
                          <a:effectLst/>
                        </a:rPr>
                        <a:t>Definitions</a:t>
                      </a:r>
                    </a:p>
                    <a:p>
                      <a:pPr marL="228600" indent="-228600" algn="just">
                        <a:lnSpc>
                          <a:spcPct val="107000"/>
                        </a:lnSpc>
                        <a:spcAft>
                          <a:spcPts val="800"/>
                        </a:spcAft>
                        <a:buAutoNum type="arabicPeriod"/>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ZA" sz="1200" b="1" dirty="0">
                          <a:effectLst/>
                        </a:rPr>
                        <a:t>“relevant health service’</a:t>
                      </a:r>
                      <a:endParaRPr lang="en-ZA" sz="1200" dirty="0">
                        <a:effectLst/>
                      </a:endParaRPr>
                    </a:p>
                    <a:p>
                      <a:pPr marL="228600" indent="-228600" algn="just">
                        <a:lnSpc>
                          <a:spcPct val="107000"/>
                        </a:lnSpc>
                        <a:spcAft>
                          <a:spcPts val="800"/>
                        </a:spcAft>
                        <a:buAutoNum type="arabicPeriod"/>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400" b="1" dirty="0">
                          <a:effectLst/>
                        </a:rPr>
                        <a:t>‘relevant health service’</a:t>
                      </a:r>
                      <a:endParaRPr lang="en-ZA" sz="1400" dirty="0">
                        <a:effectLst/>
                      </a:endParaRPr>
                    </a:p>
                    <a:p>
                      <a:pPr algn="just">
                        <a:lnSpc>
                          <a:spcPct val="115000"/>
                        </a:lnSpc>
                        <a:spcAft>
                          <a:spcPts val="800"/>
                        </a:spcAft>
                      </a:pPr>
                      <a:r>
                        <a:rPr lang="en-ZA" sz="1400" dirty="0">
                          <a:effectLst/>
                        </a:rPr>
                        <a:t>means any health care</a:t>
                      </a:r>
                      <a:r>
                        <a:rPr lang="en-ZA" sz="1400" strike="noStrike" dirty="0">
                          <a:solidFill>
                            <a:schemeClr val="tx1"/>
                          </a:solidFill>
                          <a:effectLst/>
                        </a:rPr>
                        <a:t> treatment  </a:t>
                      </a:r>
                      <a:r>
                        <a:rPr lang="en-ZA" sz="1400" strike="sngStrike" dirty="0">
                          <a:solidFill>
                            <a:srgbClr val="FF0000"/>
                          </a:solidFill>
                          <a:effectLst/>
                        </a:rPr>
                        <a:t>of any person by a person registered in terms of any law </a:t>
                      </a:r>
                      <a:r>
                        <a:rPr lang="en-ZA" sz="1400" b="1" u="sng" dirty="0">
                          <a:solidFill>
                            <a:schemeClr val="tx1"/>
                          </a:solidFill>
                          <a:effectLst/>
                        </a:rPr>
                        <a:t>that is not covered by the provisions of the National Health Insurance Act, 2019, which treatment is complementary to health care services funded by the State and </a:t>
                      </a:r>
                      <a:r>
                        <a:rPr lang="en-ZA" sz="1400" dirty="0">
                          <a:effectLst/>
                        </a:rPr>
                        <a:t>has as its object— </a:t>
                      </a:r>
                    </a:p>
                    <a:p>
                      <a:pPr algn="just">
                        <a:lnSpc>
                          <a:spcPct val="115000"/>
                        </a:lnSpc>
                        <a:spcAft>
                          <a:spcPts val="800"/>
                        </a:spcAft>
                      </a:pPr>
                      <a:r>
                        <a:rPr lang="en-ZA" sz="1400" dirty="0">
                          <a:effectLst/>
                        </a:rPr>
                        <a:t>(a) the physical or mental examination of that person; </a:t>
                      </a:r>
                    </a:p>
                    <a:p>
                      <a:pPr algn="just">
                        <a:lnSpc>
                          <a:spcPct val="115000"/>
                        </a:lnSpc>
                        <a:spcAft>
                          <a:spcPts val="800"/>
                        </a:spcAft>
                      </a:pPr>
                      <a:r>
                        <a:rPr lang="en-ZA" sz="1400" dirty="0">
                          <a:effectLst/>
                        </a:rPr>
                        <a:t>(b) the diagnosis, treatment or prevention of any physical or mental defect, illness or deficiency; </a:t>
                      </a:r>
                    </a:p>
                    <a:p>
                      <a:pPr algn="just">
                        <a:lnSpc>
                          <a:spcPct val="115000"/>
                        </a:lnSpc>
                        <a:spcAft>
                          <a:spcPts val="800"/>
                        </a:spcAft>
                      </a:pPr>
                      <a:r>
                        <a:rPr lang="en-ZA" sz="1400" dirty="0">
                          <a:effectLst/>
                        </a:rPr>
                        <a:t>(c) the giving of advice in relation to any such defect, illness or deficiency; </a:t>
                      </a:r>
                    </a:p>
                    <a:p>
                      <a:pPr algn="just">
                        <a:lnSpc>
                          <a:spcPct val="115000"/>
                        </a:lnSpc>
                        <a:spcAft>
                          <a:spcPts val="800"/>
                        </a:spcAft>
                      </a:pPr>
                      <a:endParaRPr lang="en-ZA" sz="1000" dirty="0">
                        <a:effectLst/>
                      </a:endParaRPr>
                    </a:p>
                  </a:txBody>
                  <a:tcPr marL="68580" marR="68580" marT="0" marB="0"/>
                </a:tc>
                <a:tc>
                  <a:txBody>
                    <a:bodyPr/>
                    <a:lstStyle/>
                    <a:p>
                      <a:pPr marL="342900" lvl="0" indent="-342900" algn="just">
                        <a:lnSpc>
                          <a:spcPct val="107000"/>
                        </a:lnSpc>
                        <a:spcAft>
                          <a:spcPts val="0"/>
                        </a:spcAft>
                        <a:buFont typeface="Symbol" panose="05050102010706020507" pitchFamily="18" charset="2"/>
                        <a:buChar char=""/>
                      </a:pPr>
                      <a:r>
                        <a:rPr lang="en-ZA" sz="1600" u="none" dirty="0">
                          <a:solidFill>
                            <a:schemeClr val="tx1"/>
                          </a:solidFill>
                          <a:effectLst/>
                        </a:rPr>
                        <a:t>The deletion remove any biases that may arise of health care treatments being provided arbitrarily by persons registered outside of the statutory laws that regulate who can provide health care services</a:t>
                      </a:r>
                    </a:p>
                    <a:p>
                      <a:pPr marL="342900" lvl="0" indent="-342900" algn="just">
                        <a:lnSpc>
                          <a:spcPct val="107000"/>
                        </a:lnSpc>
                        <a:spcAft>
                          <a:spcPts val="0"/>
                        </a:spcAft>
                        <a:buFont typeface="Symbol" panose="05050102010706020507" pitchFamily="18" charset="2"/>
                        <a:buChar char=""/>
                      </a:pPr>
                      <a:endParaRPr lang="en-ZA" sz="1600" u="none" dirty="0">
                        <a:solidFill>
                          <a:schemeClr val="tx1"/>
                        </a:solidFill>
                        <a:effectLst/>
                      </a:endParaRPr>
                    </a:p>
                    <a:p>
                      <a:pPr marL="342900" lvl="0" indent="-342900" algn="just">
                        <a:lnSpc>
                          <a:spcPct val="107000"/>
                        </a:lnSpc>
                        <a:spcAft>
                          <a:spcPts val="0"/>
                        </a:spcAft>
                        <a:buFont typeface="Symbol" panose="05050102010706020507" pitchFamily="18" charset="2"/>
                        <a:buChar char=""/>
                      </a:pPr>
                      <a:r>
                        <a:rPr lang="en-ZA" sz="1600" u="none" dirty="0">
                          <a:solidFill>
                            <a:schemeClr val="tx1"/>
                          </a:solidFill>
                          <a:effectLst/>
                        </a:rPr>
                        <a:t> The insertions puts into effect Clause 33 of the NHI  Bill in terms of medical schemes  only offering complementary cover to services not reimbursable by the Fund </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448807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MEDICAL SCHEMES ACT NO. 131 OF 1998</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355175525"/>
              </p:ext>
            </p:extLst>
          </p:nvPr>
        </p:nvGraphicFramePr>
        <p:xfrm>
          <a:off x="63004" y="1124744"/>
          <a:ext cx="9017992" cy="4792493"/>
        </p:xfrm>
        <a:graphic>
          <a:graphicData uri="http://schemas.openxmlformats.org/drawingml/2006/table">
            <a:tbl>
              <a:tblPr firstRow="1" firstCol="1" bandRow="1">
                <a:tableStyleId>{8799B23B-EC83-4686-B30A-512413B5E67A}</a:tableStyleId>
              </a:tblPr>
              <a:tblGrid>
                <a:gridCol w="1052612">
                  <a:extLst>
                    <a:ext uri="{9D8B030D-6E8A-4147-A177-3AD203B41FA5}">
                      <a16:colId xmlns:a16="http://schemas.microsoft.com/office/drawing/2014/main" val="3664617998"/>
                    </a:ext>
                  </a:extLst>
                </a:gridCol>
                <a:gridCol w="4896544">
                  <a:extLst>
                    <a:ext uri="{9D8B030D-6E8A-4147-A177-3AD203B41FA5}">
                      <a16:colId xmlns:a16="http://schemas.microsoft.com/office/drawing/2014/main" val="2850823112"/>
                    </a:ext>
                  </a:extLst>
                </a:gridCol>
                <a:gridCol w="3068836">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504461">
                <a:tc>
                  <a:txBody>
                    <a:bodyPr/>
                    <a:lstStyle/>
                    <a:p>
                      <a:pPr marL="228600" indent="-228600" algn="just">
                        <a:lnSpc>
                          <a:spcPct val="107000"/>
                        </a:lnSpc>
                        <a:spcAft>
                          <a:spcPts val="800"/>
                        </a:spcAft>
                        <a:buAutoNum type="arabicPeriod"/>
                      </a:pPr>
                      <a:r>
                        <a:rPr lang="en-ZA" sz="1000" dirty="0">
                          <a:effectLst/>
                        </a:rPr>
                        <a:t>Definitions</a:t>
                      </a:r>
                    </a:p>
                    <a:p>
                      <a:pPr marL="228600" indent="-228600" algn="just">
                        <a:lnSpc>
                          <a:spcPct val="107000"/>
                        </a:lnSpc>
                        <a:spcAft>
                          <a:spcPts val="800"/>
                        </a:spcAft>
                        <a:buAutoNum type="arabicPeriod"/>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ZA" sz="1000" b="1" dirty="0">
                          <a:effectLst/>
                        </a:rPr>
                        <a:t>“relevant health service’</a:t>
                      </a:r>
                      <a:endParaRPr lang="en-ZA" sz="1000" dirty="0">
                        <a:effectLst/>
                      </a:endParaRPr>
                    </a:p>
                    <a:p>
                      <a:pPr marL="228600" indent="-228600" algn="just">
                        <a:lnSpc>
                          <a:spcPct val="107000"/>
                        </a:lnSpc>
                        <a:spcAft>
                          <a:spcPts val="800"/>
                        </a:spcAft>
                        <a:buAutoNum type="arabicPeriod"/>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b="1" dirty="0">
                          <a:effectLst/>
                        </a:rPr>
                        <a:t>‘relevant health service’</a:t>
                      </a:r>
                      <a:endParaRPr lang="en-ZA" sz="1100" dirty="0">
                        <a:effectLst/>
                      </a:endParaRPr>
                    </a:p>
                    <a:p>
                      <a:pPr algn="just">
                        <a:lnSpc>
                          <a:spcPct val="115000"/>
                        </a:lnSpc>
                        <a:spcAft>
                          <a:spcPts val="800"/>
                        </a:spcAft>
                      </a:pPr>
                      <a:r>
                        <a:rPr lang="en-ZA" sz="1100" dirty="0">
                          <a:effectLst/>
                        </a:rPr>
                        <a:t>means any health care</a:t>
                      </a:r>
                      <a:r>
                        <a:rPr lang="en-ZA" sz="1100" strike="noStrike" dirty="0">
                          <a:solidFill>
                            <a:schemeClr val="tx1"/>
                          </a:solidFill>
                          <a:effectLst/>
                        </a:rPr>
                        <a:t> treatment  </a:t>
                      </a:r>
                      <a:r>
                        <a:rPr lang="en-ZA" sz="1100" strike="sngStrike" dirty="0">
                          <a:solidFill>
                            <a:srgbClr val="FF0000"/>
                          </a:solidFill>
                          <a:effectLst/>
                        </a:rPr>
                        <a:t>of any person by a person registered in terms of any law </a:t>
                      </a:r>
                      <a:r>
                        <a:rPr lang="en-ZA" sz="1100" b="1" u="sng" dirty="0">
                          <a:solidFill>
                            <a:schemeClr val="tx1"/>
                          </a:solidFill>
                          <a:effectLst/>
                        </a:rPr>
                        <a:t>that is not covered by the provisions of the National Health Insurance Act, 2019, which treatment is complementary to health care services funded by the State and </a:t>
                      </a:r>
                      <a:r>
                        <a:rPr lang="en-ZA" sz="1100" dirty="0">
                          <a:effectLst/>
                        </a:rPr>
                        <a:t>has as its object— </a:t>
                      </a:r>
                    </a:p>
                    <a:p>
                      <a:pPr algn="just">
                        <a:lnSpc>
                          <a:spcPct val="115000"/>
                        </a:lnSpc>
                        <a:spcAft>
                          <a:spcPts val="800"/>
                        </a:spcAft>
                      </a:pPr>
                      <a:r>
                        <a:rPr lang="en-ZA" sz="1100" strike="sngStrike" dirty="0">
                          <a:solidFill>
                            <a:srgbClr val="FF0000"/>
                          </a:solidFill>
                          <a:effectLst/>
                        </a:rPr>
                        <a:t>(d) the giving of advice in relation to, or treatment of, any condition arising out of a pregnancy, including the termination thereof; </a:t>
                      </a:r>
                    </a:p>
                    <a:p>
                      <a:pPr algn="just">
                        <a:lnSpc>
                          <a:spcPct val="115000"/>
                        </a:lnSpc>
                        <a:spcAft>
                          <a:spcPts val="800"/>
                        </a:spcAft>
                      </a:pPr>
                      <a:endParaRPr lang="en-ZA" sz="1100" dirty="0">
                        <a:effectLst/>
                      </a:endParaRPr>
                    </a:p>
                    <a:p>
                      <a:pPr algn="just">
                        <a:lnSpc>
                          <a:spcPct val="115000"/>
                        </a:lnSpc>
                        <a:spcAft>
                          <a:spcPts val="800"/>
                        </a:spcAft>
                      </a:pPr>
                      <a:r>
                        <a:rPr lang="en-ZA" sz="1100" dirty="0">
                          <a:effectLst/>
                        </a:rPr>
                        <a:t>(e) the prescribing or supplying of any medicine, appliance or apparatus in relation to any such defect, illness or deficiency </a:t>
                      </a:r>
                      <a:r>
                        <a:rPr lang="en-ZA" sz="1100" strike="sngStrike" dirty="0">
                          <a:solidFill>
                            <a:srgbClr val="FF0000"/>
                          </a:solidFill>
                          <a:effectLst/>
                        </a:rPr>
                        <a:t>or a pregnancy, including the termination thereof; </a:t>
                      </a:r>
                      <a:r>
                        <a:rPr lang="en-ZA" sz="1100" dirty="0">
                          <a:effectLst/>
                        </a:rPr>
                        <a:t>or </a:t>
                      </a:r>
                    </a:p>
                    <a:p>
                      <a:pPr algn="just">
                        <a:lnSpc>
                          <a:spcPct val="115000"/>
                        </a:lnSpc>
                        <a:spcAft>
                          <a:spcPts val="800"/>
                        </a:spcAft>
                      </a:pPr>
                      <a:endParaRPr lang="en-ZA" sz="1100" dirty="0">
                        <a:effectLst/>
                      </a:endParaRPr>
                    </a:p>
                    <a:p>
                      <a:pPr algn="just">
                        <a:lnSpc>
                          <a:spcPct val="115000"/>
                        </a:lnSpc>
                        <a:spcAft>
                          <a:spcPts val="800"/>
                        </a:spcAft>
                      </a:pPr>
                      <a:r>
                        <a:rPr lang="en-ZA" sz="1100" dirty="0">
                          <a:effectLst/>
                        </a:rPr>
                        <a:t>(f) nursing or midwifery, and </a:t>
                      </a:r>
                      <a:r>
                        <a:rPr lang="en-ZA" sz="1100" strike="sngStrike" dirty="0">
                          <a:solidFill>
                            <a:srgbClr val="FF0000"/>
                          </a:solidFill>
                          <a:effectLst/>
                        </a:rPr>
                        <a:t>includes an</a:t>
                      </a:r>
                      <a:r>
                        <a:rPr lang="en-ZA" sz="1100" u="sng" dirty="0">
                          <a:solidFill>
                            <a:srgbClr val="008080"/>
                          </a:solidFill>
                          <a:effectLst/>
                        </a:rPr>
                        <a:t> </a:t>
                      </a:r>
                      <a:r>
                        <a:rPr lang="en-ZA" sz="1100" b="1" u="sng" dirty="0">
                          <a:solidFill>
                            <a:schemeClr val="tx1"/>
                          </a:solidFill>
                          <a:effectLst/>
                        </a:rPr>
                        <a:t>subject to the provisions of the National Health Insurance Act, 2019, may include complementary </a:t>
                      </a:r>
                      <a:r>
                        <a:rPr lang="en-ZA" sz="1100" strike="sngStrike" kern="1200" dirty="0">
                          <a:solidFill>
                            <a:srgbClr val="FF0000"/>
                          </a:solidFill>
                          <a:effectLst/>
                          <a:latin typeface="+mn-lt"/>
                          <a:ea typeface="+mn-ea"/>
                          <a:cs typeface="+mn-cs"/>
                        </a:rPr>
                        <a:t>and </a:t>
                      </a:r>
                      <a:r>
                        <a:rPr lang="en-ZA" sz="1100" strike="sngStrike" kern="1200" dirty="0">
                          <a:solidFill>
                            <a:schemeClr val="tx1"/>
                          </a:solidFill>
                          <a:effectLst/>
                          <a:highlight>
                            <a:srgbClr val="FFFF00"/>
                          </a:highlight>
                          <a:latin typeface="+mn-lt"/>
                          <a:ea typeface="+mn-ea"/>
                          <a:cs typeface="+mn-cs"/>
                        </a:rPr>
                        <a:t>top up </a:t>
                      </a:r>
                      <a:r>
                        <a:rPr lang="en-ZA" sz="1100" b="1" u="sng" dirty="0">
                          <a:solidFill>
                            <a:schemeClr val="tx1"/>
                          </a:solidFill>
                          <a:effectLst/>
                        </a:rPr>
                        <a:t>and</a:t>
                      </a:r>
                      <a:r>
                        <a:rPr lang="en-ZA" sz="1100" b="1" dirty="0">
                          <a:solidFill>
                            <a:schemeClr val="tx1"/>
                          </a:solidFill>
                          <a:effectLst/>
                        </a:rPr>
                        <a:t> ambulance service</a:t>
                      </a:r>
                      <a:r>
                        <a:rPr lang="en-ZA" sz="1100" b="1" dirty="0">
                          <a:solidFill>
                            <a:srgbClr val="FF0000"/>
                          </a:solidFill>
                          <a:effectLst/>
                        </a:rPr>
                        <a:t>s</a:t>
                      </a:r>
                      <a:r>
                        <a:rPr lang="en-ZA" sz="1100" b="1" dirty="0">
                          <a:solidFill>
                            <a:schemeClr val="tx1"/>
                          </a:solidFill>
                          <a:effectLst/>
                        </a:rPr>
                        <a:t>, and the supply of accommodation in</a:t>
                      </a:r>
                      <a:r>
                        <a:rPr lang="en-ZA" sz="1100" b="1" dirty="0">
                          <a:solidFill>
                            <a:srgbClr val="FF0000"/>
                          </a:solidFill>
                          <a:effectLst/>
                        </a:rPr>
                        <a:t> </a:t>
                      </a:r>
                      <a:r>
                        <a:rPr lang="en-ZA" sz="1100" b="1" strike="sngStrike" dirty="0">
                          <a:solidFill>
                            <a:srgbClr val="FF0000"/>
                          </a:solidFill>
                          <a:effectLst/>
                        </a:rPr>
                        <a:t>an </a:t>
                      </a:r>
                      <a:r>
                        <a:rPr lang="en-ZA" sz="1100" b="1" u="sng" dirty="0">
                          <a:solidFill>
                            <a:schemeClr val="tx1"/>
                          </a:solidFill>
                          <a:effectLst/>
                          <a:highlight>
                            <a:srgbClr val="FFFF00"/>
                          </a:highlight>
                        </a:rPr>
                        <a:t>a</a:t>
                      </a:r>
                      <a:r>
                        <a:rPr lang="en-ZA" sz="1100" b="1" u="sng" strike="sngStrike" dirty="0">
                          <a:solidFill>
                            <a:schemeClr val="tx1"/>
                          </a:solidFill>
                          <a:effectLst/>
                          <a:highlight>
                            <a:srgbClr val="FFFF00"/>
                          </a:highlight>
                        </a:rPr>
                        <a:t> private</a:t>
                      </a:r>
                      <a:r>
                        <a:rPr lang="en-ZA" sz="1100" b="1" u="sng" strike="sngStrike" dirty="0">
                          <a:solidFill>
                            <a:schemeClr val="tx1"/>
                          </a:solidFill>
                          <a:effectLst/>
                        </a:rPr>
                        <a:t> </a:t>
                      </a:r>
                      <a:r>
                        <a:rPr lang="en-ZA" sz="1100" b="1" dirty="0">
                          <a:effectLst/>
                        </a:rPr>
                        <a:t>institution </a:t>
                      </a:r>
                      <a:r>
                        <a:rPr lang="en-ZA" sz="1100" dirty="0">
                          <a:effectLst/>
                        </a:rPr>
                        <a:t>established or registered in terms of any law as a hospital, maternity home, nursing home or similar institution where nursing is practised, or any other institution where surgical or other medical activities are performed, and such accommodation is necessitated by any physical or mental defect, illness or deficiency</a:t>
                      </a:r>
                      <a:r>
                        <a:rPr lang="en-ZA" sz="1100" strike="sngStrike" dirty="0">
                          <a:solidFill>
                            <a:srgbClr val="FF0000"/>
                          </a:solidFill>
                          <a:effectLst/>
                        </a:rPr>
                        <a:t> or by a pregnancy</a:t>
                      </a:r>
                      <a:r>
                        <a:rPr lang="en-ZA" sz="1100" dirty="0">
                          <a:effectLst/>
                        </a:rPr>
                        <a:t>;</a:t>
                      </a:r>
                    </a:p>
                  </a:txBody>
                  <a:tcPr marL="68580" marR="68580" marT="0" marB="0"/>
                </a:tc>
                <a:tc>
                  <a:txBody>
                    <a:bodyPr/>
                    <a:lstStyle/>
                    <a:p>
                      <a:pPr marL="228600" algn="just">
                        <a:lnSpc>
                          <a:spcPct val="107000"/>
                        </a:lnSpc>
                        <a:spcAft>
                          <a:spcPts val="0"/>
                        </a:spcAft>
                      </a:pPr>
                      <a:r>
                        <a:rPr lang="en-ZA" sz="1100" u="none" dirty="0">
                          <a:solidFill>
                            <a:schemeClr val="tx1"/>
                          </a:solidFill>
                          <a:effectLst/>
                        </a:rPr>
                        <a:t> </a:t>
                      </a:r>
                    </a:p>
                    <a:p>
                      <a:pPr marL="342900" lvl="0" indent="-342900" algn="just">
                        <a:lnSpc>
                          <a:spcPct val="107000"/>
                        </a:lnSpc>
                        <a:spcAft>
                          <a:spcPts val="0"/>
                        </a:spcAft>
                        <a:buFont typeface="Symbol" panose="05050102010706020507" pitchFamily="18" charset="2"/>
                        <a:buChar char=""/>
                      </a:pPr>
                      <a:r>
                        <a:rPr lang="en-ZA" sz="1100" u="none" dirty="0">
                          <a:solidFill>
                            <a:schemeClr val="tx1"/>
                          </a:solidFill>
                          <a:effectLst/>
                        </a:rPr>
                        <a:t>Deletion of the reference to advice and treatment in relation to pregnancy and termination of pregnancy are made because by their nature, these services will form part of the comprehensive set of health care services covered by the NHI Fund. </a:t>
                      </a:r>
                    </a:p>
                    <a:p>
                      <a:pPr marL="342900" lvl="0" indent="-342900" algn="just">
                        <a:lnSpc>
                          <a:spcPct val="107000"/>
                        </a:lnSpc>
                        <a:spcAft>
                          <a:spcPts val="0"/>
                        </a:spcAft>
                        <a:buFont typeface="Symbol" panose="05050102010706020507" pitchFamily="18" charset="2"/>
                        <a:buChar char=""/>
                      </a:pPr>
                      <a:endParaRPr lang="en-ZA" sz="1100" u="none" dirty="0">
                        <a:solidFill>
                          <a:schemeClr val="tx1"/>
                        </a:solidFill>
                        <a:effectLst/>
                      </a:endParaRPr>
                    </a:p>
                    <a:p>
                      <a:pPr marL="342900" lvl="0" indent="-342900" algn="just">
                        <a:lnSpc>
                          <a:spcPct val="107000"/>
                        </a:lnSpc>
                        <a:spcAft>
                          <a:spcPts val="0"/>
                        </a:spcAft>
                        <a:buFont typeface="Symbol" panose="05050102010706020507" pitchFamily="18" charset="2"/>
                        <a:buChar char=""/>
                      </a:pPr>
                      <a:r>
                        <a:rPr lang="en-ZA" sz="1100" u="none" dirty="0">
                          <a:solidFill>
                            <a:schemeClr val="tx1"/>
                          </a:solidFill>
                          <a:effectLst/>
                        </a:rPr>
                        <a:t>It is not necessary to ring-fence such key healthcare services, since these services should be comprehensively</a:t>
                      </a:r>
                      <a:r>
                        <a:rPr lang="en-ZA" sz="1100" u="none" baseline="0" dirty="0">
                          <a:solidFill>
                            <a:schemeClr val="tx1"/>
                          </a:solidFill>
                          <a:effectLst/>
                        </a:rPr>
                        <a:t> accessible to all those that are in need of such</a:t>
                      </a:r>
                    </a:p>
                    <a:p>
                      <a:pPr marL="342900" lvl="0" indent="-342900" algn="just">
                        <a:lnSpc>
                          <a:spcPct val="107000"/>
                        </a:lnSpc>
                        <a:spcAft>
                          <a:spcPts val="0"/>
                        </a:spcAft>
                        <a:buFont typeface="Symbol" panose="05050102010706020507" pitchFamily="18" charset="2"/>
                        <a:buChar char=""/>
                      </a:pPr>
                      <a:endParaRPr lang="en-ZA" sz="1100" u="none" baseline="0" dirty="0">
                        <a:solidFill>
                          <a:schemeClr val="tx1"/>
                        </a:solidFill>
                        <a:effectLst/>
                      </a:endParaRPr>
                    </a:p>
                    <a:p>
                      <a:pPr marL="342900" lvl="0" indent="-342900" algn="just">
                        <a:lnSpc>
                          <a:spcPct val="107000"/>
                        </a:lnSpc>
                        <a:spcAft>
                          <a:spcPts val="0"/>
                        </a:spcAft>
                        <a:buFont typeface="Symbol" panose="05050102010706020507" pitchFamily="18" charset="2"/>
                        <a:buChar char=""/>
                      </a:pPr>
                      <a:r>
                        <a:rPr lang="en-ZA" sz="1100" u="none"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also proposed that the use of the term </a:t>
                      </a:r>
                      <a:r>
                        <a:rPr lang="en-ZA" sz="1100" b="1" u="none" baseline="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“top-up</a:t>
                      </a:r>
                      <a:r>
                        <a:rPr lang="en-ZA" sz="1100" u="none" baseline="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ZA" sz="1100" u="none"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 removed from this amendments as there is no reference to such in the NHI Bill</a:t>
                      </a:r>
                    </a:p>
                    <a:p>
                      <a:pPr marL="0" lvl="0" indent="0" algn="just">
                        <a:lnSpc>
                          <a:spcPct val="107000"/>
                        </a:lnSpc>
                        <a:spcAft>
                          <a:spcPts val="0"/>
                        </a:spcAft>
                        <a:buFont typeface="Symbol" panose="05050102010706020507" pitchFamily="18" charset="2"/>
                        <a:buNone/>
                      </a:pPr>
                      <a:endParaRPr lang="en-ZA" sz="1100" u="none"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ZA" sz="1100" u="none"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Furthermore, it is proposed that the use of the term </a:t>
                      </a:r>
                      <a:r>
                        <a:rPr lang="en-ZA" sz="1100" b="1" u="none" baseline="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“private” </a:t>
                      </a:r>
                      <a:r>
                        <a:rPr lang="en-ZA" sz="1100" u="none"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 deleted as these services should be accessible in all health establishments certified to provide such </a:t>
                      </a:r>
                      <a:r>
                        <a:rPr lang="en-ZA" sz="1100" u="none" dirty="0">
                          <a:solidFill>
                            <a:schemeClr val="tx1"/>
                          </a:solidFill>
                          <a:effectLst/>
                        </a:rPr>
                        <a:t>especially within a unitary health system offering </a:t>
                      </a:r>
                      <a:r>
                        <a:rPr lang="en-ZA" sz="1100" u="none"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not only in private institutions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232540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MEDICAL SCHEMES ACT NO. 131 OF 1998</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548420335"/>
              </p:ext>
            </p:extLst>
          </p:nvPr>
        </p:nvGraphicFramePr>
        <p:xfrm>
          <a:off x="96074" y="1172907"/>
          <a:ext cx="8940423" cy="4491130"/>
        </p:xfrm>
        <a:graphic>
          <a:graphicData uri="http://schemas.openxmlformats.org/drawingml/2006/table">
            <a:tbl>
              <a:tblPr firstRow="1" firstCol="1" bandRow="1">
                <a:tableStyleId>{8799B23B-EC83-4686-B30A-512413B5E67A}</a:tableStyleId>
              </a:tblPr>
              <a:tblGrid>
                <a:gridCol w="1553837">
                  <a:extLst>
                    <a:ext uri="{9D8B030D-6E8A-4147-A177-3AD203B41FA5}">
                      <a16:colId xmlns:a16="http://schemas.microsoft.com/office/drawing/2014/main" val="3664617998"/>
                    </a:ext>
                  </a:extLst>
                </a:gridCol>
                <a:gridCol w="3354137">
                  <a:extLst>
                    <a:ext uri="{9D8B030D-6E8A-4147-A177-3AD203B41FA5}">
                      <a16:colId xmlns:a16="http://schemas.microsoft.com/office/drawing/2014/main" val="2850823112"/>
                    </a:ext>
                  </a:extLst>
                </a:gridCol>
                <a:gridCol w="4032449">
                  <a:extLst>
                    <a:ext uri="{9D8B030D-6E8A-4147-A177-3AD203B41FA5}">
                      <a16:colId xmlns:a16="http://schemas.microsoft.com/office/drawing/2014/main" val="3729520096"/>
                    </a:ext>
                  </a:extLst>
                </a:gridCol>
              </a:tblGrid>
              <a:tr h="311877">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962954">
                <a:tc>
                  <a:txBody>
                    <a:bodyPr/>
                    <a:lstStyle/>
                    <a:p>
                      <a:pPr>
                        <a:lnSpc>
                          <a:spcPct val="107000"/>
                        </a:lnSpc>
                        <a:spcAft>
                          <a:spcPts val="800"/>
                        </a:spcAft>
                      </a:pPr>
                      <a:r>
                        <a:rPr lang="en-ZA" sz="1600" dirty="0">
                          <a:effectLst/>
                        </a:rPr>
                        <a:t>2 (1)</a:t>
                      </a:r>
                    </a:p>
                    <a:p>
                      <a:pPr>
                        <a:lnSpc>
                          <a:spcPct val="107000"/>
                        </a:lnSpc>
                        <a:spcAft>
                          <a:spcPts val="800"/>
                        </a:spcAft>
                      </a:pPr>
                      <a:r>
                        <a:rPr lang="en-ZA" sz="1600" b="1" dirty="0">
                          <a:effectLst/>
                        </a:rPr>
                        <a:t>Application of Act</a:t>
                      </a:r>
                      <a:r>
                        <a:rPr lang="en-ZA" sz="1600" dirty="0">
                          <a:effectLst/>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ZA" sz="1600" dirty="0">
                          <a:effectLst/>
                        </a:rPr>
                        <a:t>2 (1) If any conflict, relating to the matters dealt within this Act, arises between this Act and the provisions of any other law save the Constitution </a:t>
                      </a:r>
                      <a:r>
                        <a:rPr lang="en-ZA" sz="1600" b="1" u="sng" dirty="0">
                          <a:solidFill>
                            <a:schemeClr val="tx1"/>
                          </a:solidFill>
                          <a:effectLst/>
                        </a:rPr>
                        <a:t>and the Public Finance Management Act, the National Health Insurance Act, 2019 </a:t>
                      </a:r>
                      <a:r>
                        <a:rPr lang="en-ZA" sz="1600" dirty="0">
                          <a:effectLst/>
                        </a:rPr>
                        <a:t>or any Act expressly amending this Act, the provisions of this Act shall prevail.</a:t>
                      </a:r>
                    </a:p>
                    <a:p>
                      <a:pPr algn="just">
                        <a:lnSpc>
                          <a:spcPct val="107000"/>
                        </a:lnSpc>
                        <a:spcAft>
                          <a:spcPts val="800"/>
                        </a:spcAft>
                      </a:pPr>
                      <a:r>
                        <a:rPr lang="en-ZA" sz="1600" strike="sngStrike" dirty="0">
                          <a:solidFill>
                            <a:srgbClr val="FF0000"/>
                          </a:solidFill>
                          <a:effectLst/>
                        </a:rPr>
                        <a:t>(2) This Act shall also apply to a medical scheme established by any organ of the State including those medical schemes established under section 28 (g) of the Labour Relations Act, 1995 (Act No. 66 of 1995).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Symbol" panose="05050102010706020507" pitchFamily="18" charset="2"/>
                        <a:buChar char=""/>
                      </a:pPr>
                      <a:r>
                        <a:rPr lang="en-ZA" sz="1600" u="none" dirty="0">
                          <a:solidFill>
                            <a:schemeClr val="tx1"/>
                          </a:solidFill>
                          <a:effectLst/>
                        </a:rPr>
                        <a:t>Given the overarching nature of the NHI Act, it is important that the provisions of the Medical Schemes Act take cognisance of the core provisions of the NHI Act and the PFMA. </a:t>
                      </a:r>
                    </a:p>
                    <a:p>
                      <a:pPr marL="228600" algn="just">
                        <a:lnSpc>
                          <a:spcPct val="107000"/>
                        </a:lnSpc>
                        <a:spcAft>
                          <a:spcPts val="0"/>
                        </a:spcAft>
                      </a:pPr>
                      <a:r>
                        <a:rPr lang="en-ZA" sz="1600" u="none" dirty="0">
                          <a:solidFill>
                            <a:schemeClr val="tx1"/>
                          </a:solidFill>
                          <a:effectLst/>
                        </a:rPr>
                        <a:t> </a:t>
                      </a:r>
                    </a:p>
                    <a:p>
                      <a:pPr marL="342900" lvl="0" indent="-342900" algn="just">
                        <a:lnSpc>
                          <a:spcPct val="107000"/>
                        </a:lnSpc>
                        <a:spcAft>
                          <a:spcPts val="0"/>
                        </a:spcAft>
                        <a:buFont typeface="Symbol" panose="05050102010706020507" pitchFamily="18" charset="2"/>
                        <a:buChar char=""/>
                      </a:pPr>
                      <a:r>
                        <a:rPr lang="en-ZA" sz="1600" u="none" dirty="0">
                          <a:solidFill>
                            <a:schemeClr val="tx1"/>
                          </a:solidFill>
                          <a:effectLst/>
                        </a:rPr>
                        <a:t>Recognising the provisions outlined in </a:t>
                      </a:r>
                      <a:r>
                        <a:rPr lang="en-ZA" sz="1600" b="1" u="none" dirty="0">
                          <a:solidFill>
                            <a:schemeClr val="tx1"/>
                          </a:solidFill>
                          <a:effectLst/>
                        </a:rPr>
                        <a:t>Clause 33</a:t>
                      </a:r>
                      <a:r>
                        <a:rPr lang="en-ZA" sz="1600" u="none" dirty="0">
                          <a:solidFill>
                            <a:schemeClr val="tx1"/>
                          </a:solidFill>
                          <a:effectLst/>
                        </a:rPr>
                        <a:t>, the Medical Schemes Act will be subordinate to the NHI Act</a:t>
                      </a:r>
                    </a:p>
                    <a:p>
                      <a:pPr marL="0" lvl="0" indent="0" algn="just">
                        <a:lnSpc>
                          <a:spcPct val="107000"/>
                        </a:lnSpc>
                        <a:spcAft>
                          <a:spcPts val="0"/>
                        </a:spcAft>
                        <a:buFont typeface="Symbol" panose="05050102010706020507" pitchFamily="18" charset="2"/>
                        <a:buNone/>
                      </a:pPr>
                      <a:r>
                        <a:rPr lang="en-ZA" sz="1600" u="none" dirty="0">
                          <a:solidFill>
                            <a:schemeClr val="tx1"/>
                          </a:solidFill>
                          <a:effectLst/>
                        </a:rPr>
                        <a:t> </a:t>
                      </a:r>
                    </a:p>
                    <a:p>
                      <a:pPr marL="342900" lvl="0" indent="-342900" algn="just">
                        <a:lnSpc>
                          <a:spcPct val="107000"/>
                        </a:lnSpc>
                        <a:spcAft>
                          <a:spcPts val="0"/>
                        </a:spcAft>
                        <a:buFont typeface="Symbol" panose="05050102010706020507" pitchFamily="18" charset="2"/>
                        <a:buChar char=""/>
                      </a:pPr>
                      <a:r>
                        <a:rPr lang="en-ZA" sz="1600" u="none" dirty="0">
                          <a:solidFill>
                            <a:schemeClr val="tx1"/>
                          </a:solidFill>
                          <a:effectLst/>
                        </a:rPr>
                        <a:t>Medical schemes including those established by organs of state and under the Labour Relations Act will progressively offer only complementary cover while the Fund will cover a comprehensive scope of personal health care services</a:t>
                      </a:r>
                      <a:r>
                        <a:rPr lang="en-ZA" sz="1600" u="sng" dirty="0">
                          <a:solidFill>
                            <a:srgbClr val="008080"/>
                          </a:solidFill>
                          <a:effectLst/>
                        </a:rPr>
                        <a:t>. </a:t>
                      </a:r>
                      <a:endParaRPr lang="en-ZA" sz="1600" dirty="0">
                        <a:effectLst/>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730244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MEDICAL SCHEMES ACT NO. 131 OF 1998</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370721962"/>
              </p:ext>
            </p:extLst>
          </p:nvPr>
        </p:nvGraphicFramePr>
        <p:xfrm>
          <a:off x="107504" y="1340768"/>
          <a:ext cx="8928992" cy="4412425"/>
        </p:xfrm>
        <a:graphic>
          <a:graphicData uri="http://schemas.openxmlformats.org/drawingml/2006/table">
            <a:tbl>
              <a:tblPr firstRow="1" firstCol="1" bandRow="1">
                <a:tableStyleId>{8799B23B-EC83-4686-B30A-512413B5E67A}</a:tableStyleId>
              </a:tblPr>
              <a:tblGrid>
                <a:gridCol w="1551850">
                  <a:extLst>
                    <a:ext uri="{9D8B030D-6E8A-4147-A177-3AD203B41FA5}">
                      <a16:colId xmlns:a16="http://schemas.microsoft.com/office/drawing/2014/main" val="3664617998"/>
                    </a:ext>
                  </a:extLst>
                </a:gridCol>
                <a:gridCol w="3200678">
                  <a:extLst>
                    <a:ext uri="{9D8B030D-6E8A-4147-A177-3AD203B41FA5}">
                      <a16:colId xmlns:a16="http://schemas.microsoft.com/office/drawing/2014/main" val="2850823112"/>
                    </a:ext>
                  </a:extLst>
                </a:gridCol>
                <a:gridCol w="4176464">
                  <a:extLst>
                    <a:ext uri="{9D8B030D-6E8A-4147-A177-3AD203B41FA5}">
                      <a16:colId xmlns:a16="http://schemas.microsoft.com/office/drawing/2014/main" val="3729520096"/>
                    </a:ext>
                  </a:extLst>
                </a:gridCol>
              </a:tblGrid>
              <a:tr h="361107">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880831">
                <a:tc>
                  <a:txBody>
                    <a:bodyPr/>
                    <a:lstStyle/>
                    <a:p>
                      <a:pPr>
                        <a:lnSpc>
                          <a:spcPct val="107000"/>
                        </a:lnSpc>
                        <a:spcAft>
                          <a:spcPts val="800"/>
                        </a:spcAft>
                      </a:pPr>
                      <a:r>
                        <a:rPr lang="en-ZA" sz="1600" dirty="0">
                          <a:effectLst/>
                        </a:rPr>
                        <a:t>24 (1)</a:t>
                      </a:r>
                      <a:r>
                        <a:rPr lang="en-ZA" sz="1600" b="1" dirty="0">
                          <a:effectLst/>
                        </a:rPr>
                        <a:t>. Registration as medical scheme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600" dirty="0">
                          <a:effectLst/>
                        </a:rPr>
                        <a:t>24 (1) The Registrar shall, if he or she is satisfied that a person who carries on the business of a medical scheme which has lodged an application in terms of section 22, complies or will be able to comply with the provisions of this Act, </a:t>
                      </a:r>
                      <a:r>
                        <a:rPr lang="en-ZA" sz="1600" u="sng" dirty="0">
                          <a:solidFill>
                            <a:srgbClr val="FF0000"/>
                          </a:solidFill>
                          <a:effectLst/>
                        </a:rPr>
                        <a:t>as well as with the provisions of the National Health Insurance Act, 2019, </a:t>
                      </a:r>
                      <a:r>
                        <a:rPr lang="en-ZA" sz="1600" dirty="0">
                          <a:effectLst/>
                        </a:rPr>
                        <a:t>register the medical scheme, with the concurrence of the Council, and impose such terms and conditions as he or she deems necessary</a:t>
                      </a:r>
                    </a:p>
                    <a:p>
                      <a:pPr algn="just">
                        <a:lnSpc>
                          <a:spcPct val="107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Symbol" panose="05050102010706020507" pitchFamily="18" charset="2"/>
                        <a:buChar char=""/>
                      </a:pPr>
                      <a:r>
                        <a:rPr lang="en-ZA" sz="1600" u="none" dirty="0">
                          <a:solidFill>
                            <a:schemeClr val="tx1"/>
                          </a:solidFill>
                          <a:effectLst/>
                        </a:rPr>
                        <a:t>The Registrar of the Council for Medical Schemes must ensure that once the NHI Act is promulgated, the medical schemes industry starts operating in manner that reflects the provisions of the NHI Act as per Clause 33 of the NHI Bill and the related Regulations. </a:t>
                      </a:r>
                    </a:p>
                    <a:p>
                      <a:pPr marL="342900" lvl="0" indent="-342900" algn="just">
                        <a:lnSpc>
                          <a:spcPct val="107000"/>
                        </a:lnSpc>
                        <a:spcAft>
                          <a:spcPts val="0"/>
                        </a:spcAft>
                        <a:buFont typeface="Symbol" panose="05050102010706020507" pitchFamily="18" charset="2"/>
                        <a:buChar char=""/>
                      </a:pPr>
                      <a:endParaRPr lang="en-ZA" sz="1600" u="none" dirty="0">
                        <a:solidFill>
                          <a:schemeClr val="tx1"/>
                        </a:solidFill>
                        <a:effectLst/>
                      </a:endParaRPr>
                    </a:p>
                    <a:p>
                      <a:pPr marL="342900" lvl="0" indent="-342900" algn="just">
                        <a:lnSpc>
                          <a:spcPct val="107000"/>
                        </a:lnSpc>
                        <a:spcAft>
                          <a:spcPts val="0"/>
                        </a:spcAft>
                        <a:buFont typeface="Symbol" panose="05050102010706020507" pitchFamily="18" charset="2"/>
                        <a:buChar char=""/>
                      </a:pPr>
                      <a:r>
                        <a:rPr lang="en-ZA" sz="1600" u="none" dirty="0">
                          <a:solidFill>
                            <a:schemeClr val="tx1"/>
                          </a:solidFill>
                          <a:effectLst/>
                        </a:rPr>
                        <a:t>This will ensure that through the phased implementation of NHI, the country progressively eliminates the fragmentation in the funding and purchasing of health care services, and thus achieves a unitary health system founded on the principle of social solidarity and efficiency.  </a:t>
                      </a:r>
                      <a:endParaRPr lang="en-ZA" sz="16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548258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MEDICAL SCHEMES ACT NO. 131 OF 1998</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488425691"/>
              </p:ext>
            </p:extLst>
          </p:nvPr>
        </p:nvGraphicFramePr>
        <p:xfrm>
          <a:off x="107504" y="1196752"/>
          <a:ext cx="8784976" cy="4350185"/>
        </p:xfrm>
        <a:graphic>
          <a:graphicData uri="http://schemas.openxmlformats.org/drawingml/2006/table">
            <a:tbl>
              <a:tblPr firstRow="1" firstCol="1" bandRow="1">
                <a:tableStyleId>{8799B23B-EC83-4686-B30A-512413B5E67A}</a:tableStyleId>
              </a:tblPr>
              <a:tblGrid>
                <a:gridCol w="1526820">
                  <a:extLst>
                    <a:ext uri="{9D8B030D-6E8A-4147-A177-3AD203B41FA5}">
                      <a16:colId xmlns:a16="http://schemas.microsoft.com/office/drawing/2014/main" val="3664617998"/>
                    </a:ext>
                  </a:extLst>
                </a:gridCol>
                <a:gridCol w="3657756">
                  <a:extLst>
                    <a:ext uri="{9D8B030D-6E8A-4147-A177-3AD203B41FA5}">
                      <a16:colId xmlns:a16="http://schemas.microsoft.com/office/drawing/2014/main" val="2850823112"/>
                    </a:ext>
                  </a:extLst>
                </a:gridCol>
                <a:gridCol w="3600400">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062153">
                <a:tc>
                  <a:txBody>
                    <a:bodyPr/>
                    <a:lstStyle/>
                    <a:p>
                      <a:pPr>
                        <a:lnSpc>
                          <a:spcPct val="107000"/>
                        </a:lnSpc>
                        <a:spcAft>
                          <a:spcPts val="800"/>
                        </a:spcAft>
                      </a:pPr>
                      <a:r>
                        <a:rPr lang="en-ZA" sz="1600" dirty="0">
                          <a:effectLst/>
                        </a:rPr>
                        <a:t>33 (1). </a:t>
                      </a:r>
                      <a:r>
                        <a:rPr lang="en-ZA" sz="1600" b="1" dirty="0">
                          <a:effectLst/>
                        </a:rPr>
                        <a:t>Approval and withdrawal of benefit options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600" dirty="0">
                          <a:effectLst/>
                        </a:rPr>
                        <a:t>33 (1) A medical scheme shall apply to the Registrar for the approval of any benefit option</a:t>
                      </a:r>
                      <a:r>
                        <a:rPr lang="en-ZA" sz="1600" strike="sngStrike" dirty="0">
                          <a:solidFill>
                            <a:srgbClr val="FF0000"/>
                          </a:solidFill>
                          <a:effectLst/>
                        </a:rPr>
                        <a:t> if such a medical scheme provides members with more than one benefit option</a:t>
                      </a:r>
                      <a:r>
                        <a:rPr lang="en-ZA" sz="1600" u="sng" dirty="0">
                          <a:solidFill>
                            <a:srgbClr val="008080"/>
                          </a:solidFill>
                          <a:effectLst/>
                        </a:rPr>
                        <a:t> </a:t>
                      </a:r>
                      <a:r>
                        <a:rPr lang="en-ZA" sz="1600" b="1" u="sng" dirty="0">
                          <a:solidFill>
                            <a:schemeClr val="tx1"/>
                          </a:solidFill>
                          <a:effectLst/>
                        </a:rPr>
                        <a:t>that constitutes complementary </a:t>
                      </a:r>
                      <a:r>
                        <a:rPr lang="en-ZA" sz="1600" strike="sngStrike" kern="1200" dirty="0">
                          <a:solidFill>
                            <a:srgbClr val="FF0000"/>
                          </a:solidFill>
                          <a:effectLst/>
                          <a:latin typeface="+mn-lt"/>
                          <a:ea typeface="+mn-ea"/>
                          <a:cs typeface="+mn-cs"/>
                        </a:rPr>
                        <a:t>or top up </a:t>
                      </a:r>
                      <a:r>
                        <a:rPr lang="en-ZA" sz="1600" b="1" u="sng" dirty="0">
                          <a:solidFill>
                            <a:schemeClr val="tx1"/>
                          </a:solidFill>
                          <a:effectLst/>
                        </a:rPr>
                        <a:t>cover and that does not overlap with the personal health care service benefits purchased by the National Health Insurance Fund on behalf of users as provided for in the National Health Insurance Act, 2019</a:t>
                      </a:r>
                      <a:r>
                        <a:rPr lang="en-ZA" sz="1600" b="1" dirty="0">
                          <a:solidFill>
                            <a:schemeClr val="tx1"/>
                          </a:solidFill>
                          <a:effectLst/>
                        </a:rPr>
                        <a:t>.</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buFont typeface="Symbol" panose="05050102010706020507" pitchFamily="18" charset="2"/>
                        <a:buChar char=""/>
                      </a:pPr>
                      <a:r>
                        <a:rPr lang="en-ZA" sz="1600" u="none" dirty="0">
                          <a:solidFill>
                            <a:schemeClr val="tx1"/>
                          </a:solidFill>
                          <a:effectLst/>
                        </a:rPr>
                        <a:t>This amendment enables the realisation of the NHI Act’s provision in </a:t>
                      </a:r>
                      <a:r>
                        <a:rPr lang="en-ZA" sz="1600" b="1" u="none" dirty="0">
                          <a:solidFill>
                            <a:schemeClr val="tx1"/>
                          </a:solidFill>
                          <a:effectLst/>
                        </a:rPr>
                        <a:t>Clause 33 </a:t>
                      </a:r>
                      <a:r>
                        <a:rPr lang="en-ZA" sz="1600" b="0" u="none" dirty="0">
                          <a:solidFill>
                            <a:schemeClr val="tx1"/>
                          </a:solidFill>
                          <a:effectLst/>
                        </a:rPr>
                        <a:t>and the related Regulations.</a:t>
                      </a:r>
                    </a:p>
                    <a:p>
                      <a:pPr marL="228600" algn="just">
                        <a:lnSpc>
                          <a:spcPct val="107000"/>
                        </a:lnSpc>
                      </a:pPr>
                      <a:r>
                        <a:rPr lang="en-ZA" sz="1600" u="none" dirty="0">
                          <a:solidFill>
                            <a:schemeClr val="tx1"/>
                          </a:solidFill>
                          <a:effectLst/>
                        </a:rPr>
                        <a:t> </a:t>
                      </a:r>
                    </a:p>
                    <a:p>
                      <a:pPr marL="342900" lvl="0" indent="-342900" algn="just">
                        <a:lnSpc>
                          <a:spcPct val="107000"/>
                        </a:lnSpc>
                        <a:spcAft>
                          <a:spcPts val="800"/>
                        </a:spcAft>
                        <a:buFont typeface="Symbol" panose="05050102010706020507" pitchFamily="18" charset="2"/>
                        <a:buChar char=""/>
                      </a:pPr>
                      <a:r>
                        <a:rPr lang="en-ZA" sz="1600" u="none" dirty="0">
                          <a:solidFill>
                            <a:schemeClr val="tx1"/>
                          </a:solidFill>
                          <a:effectLst/>
                        </a:rPr>
                        <a:t>Creating a health system where medical schemes only offer complementary cover to users is a key step to eliminating fragmentation and promoting the efficient and effective use of available health resources. </a:t>
                      </a:r>
                      <a:endParaRPr lang="en-ZA" sz="16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3597179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4184087160"/>
              </p:ext>
            </p:extLst>
          </p:nvPr>
        </p:nvGraphicFramePr>
        <p:xfrm>
          <a:off x="157053" y="1196752"/>
          <a:ext cx="8829894" cy="3856286"/>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505931">
                  <a:extLst>
                    <a:ext uri="{9D8B030D-6E8A-4147-A177-3AD203B41FA5}">
                      <a16:colId xmlns:a16="http://schemas.microsoft.com/office/drawing/2014/main" val="2850823112"/>
                    </a:ext>
                  </a:extLst>
                </a:gridCol>
                <a:gridCol w="3478843">
                  <a:extLst>
                    <a:ext uri="{9D8B030D-6E8A-4147-A177-3AD203B41FA5}">
                      <a16:colId xmlns:a16="http://schemas.microsoft.com/office/drawing/2014/main" val="3729520096"/>
                    </a:ext>
                  </a:extLst>
                </a:gridCol>
              </a:tblGrid>
              <a:tr h="432048">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256171">
                <a:tc>
                  <a:txBody>
                    <a:bodyPr/>
                    <a:lstStyle/>
                    <a:p>
                      <a:pPr algn="just">
                        <a:lnSpc>
                          <a:spcPct val="115000"/>
                        </a:lnSpc>
                        <a:spcAft>
                          <a:spcPts val="800"/>
                        </a:spcAft>
                      </a:pPr>
                      <a:r>
                        <a:rPr lang="en-ZA" sz="1600" b="1" dirty="0">
                          <a:effectLst/>
                          <a:latin typeface="+mn-lt"/>
                        </a:rPr>
                        <a:t>1. Definitions </a:t>
                      </a:r>
                      <a:endParaRPr lang="en-ZA" sz="1600" dirty="0">
                        <a:effectLst/>
                        <a:latin typeface="+mn-lt"/>
                      </a:endParaRPr>
                    </a:p>
                    <a:p>
                      <a:pPr algn="just">
                        <a:lnSpc>
                          <a:spcPct val="115000"/>
                        </a:lnSpc>
                        <a:spcAft>
                          <a:spcPts val="800"/>
                        </a:spcAft>
                      </a:pPr>
                      <a:r>
                        <a:rPr lang="en-ZA" sz="1600" b="1" dirty="0">
                          <a:effectLst/>
                          <a:latin typeface="+mn-lt"/>
                        </a:rPr>
                        <a:t> “health agency’</a:t>
                      </a:r>
                      <a:endParaRPr lang="en-ZA" sz="1600" dirty="0">
                        <a:effectLst/>
                        <a:latin typeface="+mn-lt"/>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600" dirty="0">
                          <a:effectLst/>
                          <a:latin typeface="+mn-lt"/>
                        </a:rPr>
                        <a:t>Para c:  </a:t>
                      </a:r>
                      <a:r>
                        <a:rPr lang="en-ZA" sz="1600" b="1" dirty="0">
                          <a:effectLst/>
                          <a:latin typeface="+mn-lt"/>
                        </a:rPr>
                        <a:t>“health agency’</a:t>
                      </a:r>
                      <a:r>
                        <a:rPr lang="en-ZA" sz="1600" dirty="0">
                          <a:effectLst/>
                          <a:latin typeface="+mn-lt"/>
                        </a:rPr>
                        <a:t>’</a:t>
                      </a:r>
                      <a:endParaRPr lang="en-ZA" sz="16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ZA" sz="1600" dirty="0">
                          <a:effectLst/>
                          <a:latin typeface="+mn-lt"/>
                        </a:rPr>
                        <a:t>The amendment of section 1 by the substitution for paragraph (c) of the definition of ‘‘health agency’’ of the following paragraph:</a:t>
                      </a:r>
                    </a:p>
                    <a:p>
                      <a:pPr algn="just">
                        <a:lnSpc>
                          <a:spcPct val="107000"/>
                        </a:lnSpc>
                        <a:spcAft>
                          <a:spcPts val="800"/>
                        </a:spcAft>
                      </a:pPr>
                      <a:r>
                        <a:rPr lang="en-ZA" sz="1600" u="sng" dirty="0">
                          <a:solidFill>
                            <a:schemeClr val="tx1"/>
                          </a:solidFill>
                          <a:effectLst/>
                          <a:latin typeface="+mn-lt"/>
                        </a:rPr>
                        <a:t>‘‘(c) who procures health care personnel or health services for the benefit of a user excluding the National Health Insurance Fund established by section 9 of the National Health Insurance Act, 2019, and its functionaries;’’.</a:t>
                      </a:r>
                    </a:p>
                    <a:p>
                      <a:pPr algn="just">
                        <a:lnSpc>
                          <a:spcPct val="107000"/>
                        </a:lnSpc>
                        <a:spcAft>
                          <a:spcPts val="800"/>
                        </a:spcAft>
                      </a:pPr>
                      <a:r>
                        <a:rPr lang="en-ZA" sz="1600" dirty="0">
                          <a:solidFill>
                            <a:srgbClr val="FF0000"/>
                          </a:solidFill>
                          <a:effectLst/>
                          <a:latin typeface="+mn-lt"/>
                        </a:rPr>
                        <a:t>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This amendment is made to ensure that the NHI Fund is </a:t>
                      </a:r>
                      <a:r>
                        <a:rPr lang="en-ZA" sz="1600" b="1" u="sng" dirty="0">
                          <a:effectLst/>
                          <a:latin typeface="+mn-lt"/>
                          <a:ea typeface="Calibri" panose="020F0502020204030204" pitchFamily="34" charset="0"/>
                          <a:cs typeface="Times New Roman" panose="02020603050405020304" pitchFamily="18" charset="0"/>
                        </a:rPr>
                        <a:t>excluded</a:t>
                      </a:r>
                      <a:r>
                        <a:rPr lang="en-ZA" sz="1600" dirty="0">
                          <a:effectLst/>
                          <a:latin typeface="+mn-lt"/>
                          <a:ea typeface="Calibri" panose="020F0502020204030204" pitchFamily="34" charset="0"/>
                          <a:cs typeface="Times New Roman" panose="02020603050405020304" pitchFamily="18" charset="0"/>
                        </a:rPr>
                        <a:t> from being</a:t>
                      </a:r>
                      <a:r>
                        <a:rPr lang="en-ZA" sz="1600" baseline="0" dirty="0">
                          <a:effectLst/>
                          <a:latin typeface="+mn-lt"/>
                          <a:ea typeface="Calibri" panose="020F0502020204030204" pitchFamily="34" charset="0"/>
                          <a:cs typeface="Times New Roman" panose="02020603050405020304" pitchFamily="18" charset="0"/>
                        </a:rPr>
                        <a:t> categorised as a </a:t>
                      </a:r>
                      <a:r>
                        <a:rPr lang="en-ZA" sz="1600" dirty="0">
                          <a:effectLst/>
                          <a:latin typeface="+mn-lt"/>
                          <a:ea typeface="Calibri" panose="020F0502020204030204" pitchFamily="34" charset="0"/>
                          <a:cs typeface="Times New Roman" panose="02020603050405020304" pitchFamily="18" charset="0"/>
                        </a:rPr>
                        <a:t> </a:t>
                      </a:r>
                      <a:r>
                        <a:rPr lang="en-ZA" sz="1600" i="1" dirty="0">
                          <a:effectLst/>
                          <a:latin typeface="+mn-lt"/>
                          <a:ea typeface="Calibri" panose="020F0502020204030204" pitchFamily="34" charset="0"/>
                          <a:cs typeface="Times New Roman" panose="02020603050405020304" pitchFamily="18" charset="0"/>
                        </a:rPr>
                        <a:t>health</a:t>
                      </a:r>
                      <a:r>
                        <a:rPr lang="en-ZA" sz="1600" i="1" baseline="0" dirty="0">
                          <a:effectLst/>
                          <a:latin typeface="+mn-lt"/>
                          <a:ea typeface="Calibri" panose="020F0502020204030204" pitchFamily="34" charset="0"/>
                          <a:cs typeface="Times New Roman" panose="02020603050405020304" pitchFamily="18" charset="0"/>
                        </a:rPr>
                        <a:t> agency </a:t>
                      </a:r>
                      <a:r>
                        <a:rPr lang="en-ZA" sz="1600" dirty="0">
                          <a:effectLst/>
                          <a:latin typeface="+mn-lt"/>
                          <a:ea typeface="Calibri" panose="020F0502020204030204" pitchFamily="34" charset="0"/>
                          <a:cs typeface="Times New Roman" panose="02020603050405020304" pitchFamily="18" charset="0"/>
                        </a:rPr>
                        <a:t>as the current definition in the National Health Act does not make this differentiation</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119448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832665776"/>
              </p:ext>
            </p:extLst>
          </p:nvPr>
        </p:nvGraphicFramePr>
        <p:xfrm>
          <a:off x="179512" y="1124744"/>
          <a:ext cx="8829894" cy="4587986"/>
        </p:xfrm>
        <a:graphic>
          <a:graphicData uri="http://schemas.openxmlformats.org/drawingml/2006/table">
            <a:tbl>
              <a:tblPr firstRow="1" firstCol="1" bandRow="1">
                <a:tableStyleId>{8799B23B-EC83-4686-B30A-512413B5E67A}</a:tableStyleId>
              </a:tblPr>
              <a:tblGrid>
                <a:gridCol w="1390611">
                  <a:extLst>
                    <a:ext uri="{9D8B030D-6E8A-4147-A177-3AD203B41FA5}">
                      <a16:colId xmlns:a16="http://schemas.microsoft.com/office/drawing/2014/main" val="3664617998"/>
                    </a:ext>
                  </a:extLst>
                </a:gridCol>
                <a:gridCol w="3865973">
                  <a:extLst>
                    <a:ext uri="{9D8B030D-6E8A-4147-A177-3AD203B41FA5}">
                      <a16:colId xmlns:a16="http://schemas.microsoft.com/office/drawing/2014/main" val="2850823112"/>
                    </a:ext>
                  </a:extLst>
                </a:gridCol>
                <a:gridCol w="3573310">
                  <a:extLst>
                    <a:ext uri="{9D8B030D-6E8A-4147-A177-3AD203B41FA5}">
                      <a16:colId xmlns:a16="http://schemas.microsoft.com/office/drawing/2014/main" val="3729520096"/>
                    </a:ext>
                  </a:extLst>
                </a:gridCol>
              </a:tblGrid>
              <a:tr h="392604">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954482">
                <a:tc rowSpan="2">
                  <a:txBody>
                    <a:bodyPr/>
                    <a:lstStyle/>
                    <a:p>
                      <a:pPr>
                        <a:lnSpc>
                          <a:spcPct val="107000"/>
                        </a:lnSpc>
                        <a:spcAft>
                          <a:spcPts val="800"/>
                        </a:spcAft>
                      </a:pPr>
                      <a:r>
                        <a:rPr lang="en-ZA" sz="1400" b="1" dirty="0">
                          <a:solidFill>
                            <a:srgbClr val="000000"/>
                          </a:solidFill>
                          <a:effectLst/>
                          <a:latin typeface="+mn-lt"/>
                        </a:rPr>
                        <a:t>21 (a)&amp; (b)</a:t>
                      </a:r>
                    </a:p>
                    <a:p>
                      <a:pPr>
                        <a:lnSpc>
                          <a:spcPct val="107000"/>
                        </a:lnSpc>
                        <a:spcAft>
                          <a:spcPts val="800"/>
                        </a:spcAft>
                      </a:pPr>
                      <a:endParaRPr lang="en-ZA" sz="1400" b="1" dirty="0">
                        <a:solidFill>
                          <a:srgbClr val="000000"/>
                        </a:solidFill>
                        <a:effectLst/>
                        <a:latin typeface="+mn-lt"/>
                      </a:endParaRPr>
                    </a:p>
                    <a:p>
                      <a:pPr>
                        <a:lnSpc>
                          <a:spcPct val="107000"/>
                        </a:lnSpc>
                        <a:spcAft>
                          <a:spcPts val="800"/>
                        </a:spcAft>
                      </a:pPr>
                      <a:r>
                        <a:rPr lang="en-ZA" sz="1400" b="1" dirty="0">
                          <a:solidFill>
                            <a:srgbClr val="000000"/>
                          </a:solidFill>
                          <a:effectLst/>
                          <a:latin typeface="+mn-lt"/>
                        </a:rPr>
                        <a:t>General functions of national department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600" dirty="0">
                          <a:effectLst/>
                          <a:latin typeface="+mn-lt"/>
                        </a:rPr>
                        <a:t>The amendment of section 21—</a:t>
                      </a:r>
                    </a:p>
                    <a:p>
                      <a:pPr>
                        <a:lnSpc>
                          <a:spcPct val="107000"/>
                        </a:lnSpc>
                        <a:spcAft>
                          <a:spcPts val="800"/>
                        </a:spcAft>
                      </a:pPr>
                      <a:r>
                        <a:rPr lang="en-ZA" sz="1600" dirty="0">
                          <a:effectLst/>
                          <a:latin typeface="+mn-lt"/>
                        </a:rPr>
                        <a:t>(a) by the insertion in subsection (2)(b) after subparagraph (vi) of the following subparagraph:</a:t>
                      </a:r>
                    </a:p>
                    <a:p>
                      <a:pPr>
                        <a:lnSpc>
                          <a:spcPct val="107000"/>
                        </a:lnSpc>
                        <a:spcAft>
                          <a:spcPts val="800"/>
                        </a:spcAft>
                      </a:pPr>
                      <a:r>
                        <a:rPr lang="en-ZA" sz="1600" u="sng" dirty="0">
                          <a:solidFill>
                            <a:srgbClr val="FF0000"/>
                          </a:solidFill>
                          <a:effectLst/>
                          <a:latin typeface="+mn-lt"/>
                        </a:rPr>
                        <a:t>‘‘(</a:t>
                      </a:r>
                      <a:r>
                        <a:rPr lang="en-ZA" sz="1600" u="sng" dirty="0" err="1">
                          <a:solidFill>
                            <a:srgbClr val="FF0000"/>
                          </a:solidFill>
                          <a:effectLst/>
                          <a:latin typeface="+mn-lt"/>
                        </a:rPr>
                        <a:t>viA</a:t>
                      </a:r>
                      <a:r>
                        <a:rPr lang="en-ZA" sz="1600" u="sng" dirty="0">
                          <a:solidFill>
                            <a:srgbClr val="FF0000"/>
                          </a:solidFill>
                          <a:effectLst/>
                          <a:latin typeface="+mn-lt"/>
                        </a:rPr>
                        <a:t>) develop and manage the national health information system;’’;</a:t>
                      </a:r>
                    </a:p>
                  </a:txBody>
                  <a:tcPr marL="68580" marR="68580" marT="0" marB="0"/>
                </a:tc>
                <a:tc>
                  <a:txBody>
                    <a:bodyPr/>
                    <a:lstStyle/>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This amendment is inserted to effect provisions  of Clause 31(2) of the NHI Bill to prevent duplication of services and wasting of resources.</a:t>
                      </a:r>
                    </a:p>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 It is premised on Clause 32 (1) of the NHI Bill on “the Role of the Department” and its Functions</a:t>
                      </a:r>
                    </a:p>
                    <a:p>
                      <a:pPr marL="0" lvl="0" indent="0" algn="just">
                        <a:lnSpc>
                          <a:spcPct val="107000"/>
                        </a:lnSpc>
                        <a:spcAft>
                          <a:spcPts val="800"/>
                        </a:spcAft>
                        <a:buFont typeface="Arial" panose="020B0604020202020204" pitchFamily="34" charset="0"/>
                        <a:buNone/>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r h="1031793">
                <a:tc vMerge="1">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just">
                        <a:lnSpc>
                          <a:spcPct val="107000"/>
                        </a:lnSpc>
                        <a:spcAft>
                          <a:spcPts val="800"/>
                        </a:spcAft>
                      </a:pPr>
                      <a:r>
                        <a:rPr lang="en-ZA" sz="1600" dirty="0">
                          <a:effectLst/>
                          <a:latin typeface="+mn-lt"/>
                        </a:rPr>
                        <a:t>b) by the substitution in subsection (2) for paragraph (c) of the following paragraph:</a:t>
                      </a:r>
                    </a:p>
                    <a:p>
                      <a:pPr lvl="1" algn="just">
                        <a:lnSpc>
                          <a:spcPct val="107000"/>
                        </a:lnSpc>
                        <a:spcAft>
                          <a:spcPts val="800"/>
                        </a:spcAft>
                      </a:pPr>
                      <a:r>
                        <a:rPr lang="en-ZA" sz="1600" dirty="0">
                          <a:effectLst/>
                          <a:latin typeface="+mn-lt"/>
                        </a:rPr>
                        <a:t>  </a:t>
                      </a:r>
                      <a:r>
                        <a:rPr lang="en-ZA" sz="1600" u="sng" dirty="0">
                          <a:solidFill>
                            <a:srgbClr val="FF0000"/>
                          </a:solidFill>
                          <a:effectLst/>
                          <a:latin typeface="+mn-lt"/>
                        </a:rPr>
                        <a:t>‘‘(c) promote adherence to norms and standards for the training of human resources for the health sector for purposes of rendering health services;’’;</a:t>
                      </a:r>
                    </a:p>
                  </a:txBody>
                  <a:tcPr marL="68580" marR="68580"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dirty="0">
                          <a:effectLst/>
                          <a:latin typeface="+mn-lt"/>
                          <a:ea typeface="Calibri" panose="020F0502020204030204" pitchFamily="34" charset="0"/>
                          <a:cs typeface="Times New Roman" panose="02020603050405020304" pitchFamily="18" charset="0"/>
                        </a:rPr>
                        <a:t>This amendment is inserted to effect provisions  of Clause 32 (1) (a) &amp; (b) of the NHI Bill on norms and standards and also Human Resources planning, development, production and management</a:t>
                      </a: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4153235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967295600"/>
              </p:ext>
            </p:extLst>
          </p:nvPr>
        </p:nvGraphicFramePr>
        <p:xfrm>
          <a:off x="136468" y="1268760"/>
          <a:ext cx="8829894" cy="4245476"/>
        </p:xfrm>
        <a:graphic>
          <a:graphicData uri="http://schemas.openxmlformats.org/drawingml/2006/table">
            <a:tbl>
              <a:tblPr firstRow="1" firstCol="1" bandRow="1">
                <a:tableStyleId>{8799B23B-EC83-4686-B30A-512413B5E67A}</a:tableStyleId>
              </a:tblPr>
              <a:tblGrid>
                <a:gridCol w="1606635">
                  <a:extLst>
                    <a:ext uri="{9D8B030D-6E8A-4147-A177-3AD203B41FA5}">
                      <a16:colId xmlns:a16="http://schemas.microsoft.com/office/drawing/2014/main" val="3664617998"/>
                    </a:ext>
                  </a:extLst>
                </a:gridCol>
                <a:gridCol w="3456384">
                  <a:extLst>
                    <a:ext uri="{9D8B030D-6E8A-4147-A177-3AD203B41FA5}">
                      <a16:colId xmlns:a16="http://schemas.microsoft.com/office/drawing/2014/main" val="2850823112"/>
                    </a:ext>
                  </a:extLst>
                </a:gridCol>
                <a:gridCol w="3766875">
                  <a:extLst>
                    <a:ext uri="{9D8B030D-6E8A-4147-A177-3AD203B41FA5}">
                      <a16:colId xmlns:a16="http://schemas.microsoft.com/office/drawing/2014/main" val="4292098889"/>
                    </a:ext>
                  </a:extLst>
                </a:gridCol>
              </a:tblGrid>
              <a:tr h="432048">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623762">
                <a:tc rowSpan="2">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b="1" dirty="0">
                          <a:solidFill>
                            <a:srgbClr val="000000"/>
                          </a:solidFill>
                          <a:effectLst/>
                        </a:rPr>
                        <a:t>21 (d). General functions of national department</a:t>
                      </a:r>
                      <a:endParaRPr lang="en-ZA" sz="1400" dirty="0">
                        <a:effectLst/>
                        <a:latin typeface="+mn-lt"/>
                        <a:cs typeface="Times New Roman" panose="02020603050405020304" pitchFamily="18" charset="0"/>
                      </a:endParaRPr>
                    </a:p>
                  </a:txBody>
                  <a:tcPr marL="59265" marR="59265" marT="0" marB="0"/>
                </a:tc>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kern="1200" dirty="0">
                          <a:solidFill>
                            <a:schemeClr val="dk1"/>
                          </a:solidFill>
                          <a:effectLst/>
                          <a:latin typeface="+mn-lt"/>
                        </a:rPr>
                        <a:t>(d) by the substitution in subsection (2) for paragraph (l) of the following paragraphs:</a:t>
                      </a:r>
                    </a:p>
                    <a:p>
                      <a:pPr algn="ct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ZA" sz="1400" dirty="0">
                          <a:effectLst/>
                          <a:latin typeface="+mn-lt"/>
                          <a:ea typeface="Calibri" panose="020F0502020204030204" pitchFamily="34" charset="0"/>
                          <a:cs typeface="Times New Roman" panose="02020603050405020304" pitchFamily="18" charset="0"/>
                        </a:rPr>
                        <a:t>To comply with provisions in Clause 32 (3) which states that the functions of the provincial departments  must be amended to comply with the purpose and provisions of the NHI Act</a:t>
                      </a:r>
                      <a:endParaRPr lang="en-ZA" sz="1400" kern="1200" dirty="0">
                        <a:solidFill>
                          <a:schemeClr val="dk1"/>
                        </a:solidFill>
                        <a:effectLst/>
                        <a:latin typeface="+mn-lt"/>
                      </a:endParaRPr>
                    </a:p>
                  </a:txBody>
                  <a:tcPr marL="59265" marR="59265" marT="0" marB="0"/>
                </a:tc>
                <a:extLst>
                  <a:ext uri="{0D108BD9-81ED-4DB2-BD59-A6C34878D82A}">
                    <a16:rowId xmlns:a16="http://schemas.microsoft.com/office/drawing/2014/main" val="3614486563"/>
                  </a:ext>
                </a:extLst>
              </a:tr>
              <a:tr h="2682112">
                <a:tc vMerge="1">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kern="1200" dirty="0">
                          <a:solidFill>
                            <a:schemeClr val="dk1"/>
                          </a:solidFill>
                          <a:effectLst/>
                          <a:latin typeface="+mn-lt"/>
                        </a:rPr>
                        <a:t>‘‘(l) co-ordinate the health services rendered by the national department with </a:t>
                      </a:r>
                      <a:r>
                        <a:rPr lang="en-ZA" sz="1600" b="1" kern="1200" dirty="0">
                          <a:solidFill>
                            <a:schemeClr val="dk1"/>
                          </a:solidFill>
                          <a:effectLst/>
                          <a:latin typeface="+mn-lt"/>
                        </a:rPr>
                        <a:t>[the health services] </a:t>
                      </a:r>
                      <a:r>
                        <a:rPr lang="en-ZA" sz="1600" kern="1200" dirty="0">
                          <a:solidFill>
                            <a:schemeClr val="dk1"/>
                          </a:solidFill>
                          <a:effectLst/>
                          <a:latin typeface="+mn-lt"/>
                        </a:rPr>
                        <a:t>those rendered </a:t>
                      </a:r>
                      <a:r>
                        <a:rPr lang="en-ZA" sz="1600" b="1" kern="1200" dirty="0">
                          <a:solidFill>
                            <a:schemeClr val="dk1"/>
                          </a:solidFill>
                          <a:effectLst/>
                          <a:latin typeface="+mn-lt"/>
                        </a:rPr>
                        <a:t>[by] </a:t>
                      </a:r>
                      <a:r>
                        <a:rPr lang="en-ZA" sz="1600" kern="1200" dirty="0">
                          <a:solidFill>
                            <a:schemeClr val="dk1"/>
                          </a:solidFill>
                          <a:effectLst/>
                          <a:latin typeface="+mn-lt"/>
                        </a:rPr>
                        <a:t>through provinces and District Health Management Office, and </a:t>
                      </a:r>
                      <a:r>
                        <a:rPr lang="en-ZA" sz="1600" b="1" kern="1200" dirty="0">
                          <a:solidFill>
                            <a:schemeClr val="dk1"/>
                          </a:solidFill>
                          <a:effectLst/>
                          <a:latin typeface="+mn-lt"/>
                        </a:rPr>
                        <a:t>[provide] </a:t>
                      </a:r>
                      <a:r>
                        <a:rPr lang="en-ZA" sz="1600" kern="1200" dirty="0">
                          <a:solidFill>
                            <a:schemeClr val="dk1"/>
                          </a:solidFill>
                          <a:effectLst/>
                          <a:latin typeface="+mn-lt"/>
                        </a:rPr>
                        <a:t>such additional health services as may be necessary to establish a comprehensive national health system;</a:t>
                      </a:r>
                    </a:p>
                  </a:txBody>
                  <a:tcPr marL="59265" marR="59265"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dirty="0">
                          <a:effectLst/>
                          <a:latin typeface="+mn-lt"/>
                          <a:ea typeface="Calibri" panose="020F0502020204030204" pitchFamily="34" charset="0"/>
                          <a:cs typeface="Times New Roman" panose="02020603050405020304" pitchFamily="18" charset="0"/>
                        </a:rPr>
                        <a:t>This amendment is inserted to effect provisions  of Clause 32 (1) (c) of the NHI Bill on the role of the Department in coordination of health care services  rendered by provinces districts and Municipalities</a:t>
                      </a:r>
                    </a:p>
                  </a:txBody>
                  <a:tcPr marL="68580" marR="68580" marT="0" marB="0"/>
                </a:tc>
                <a:extLst>
                  <a:ext uri="{0D108BD9-81ED-4DB2-BD59-A6C34878D82A}">
                    <a16:rowId xmlns:a16="http://schemas.microsoft.com/office/drawing/2014/main" val="1744716569"/>
                  </a:ext>
                </a:extLst>
              </a:tr>
            </a:tbl>
          </a:graphicData>
        </a:graphic>
      </p:graphicFrame>
    </p:spTree>
    <p:extLst>
      <p:ext uri="{BB962C8B-B14F-4D97-AF65-F5344CB8AC3E}">
        <p14:creationId xmlns:p14="http://schemas.microsoft.com/office/powerpoint/2010/main" val="356004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7710-26A5-48EE-B5C6-B00E60376DD2}"/>
              </a:ext>
            </a:extLst>
          </p:cNvPr>
          <p:cNvSpPr>
            <a:spLocks noGrp="1"/>
          </p:cNvSpPr>
          <p:nvPr>
            <p:ph type="title"/>
          </p:nvPr>
        </p:nvSpPr>
        <p:spPr>
          <a:xfrm>
            <a:off x="467544" y="188640"/>
            <a:ext cx="6535638" cy="543595"/>
          </a:xfrm>
        </p:spPr>
        <p:txBody>
          <a:bodyPr/>
          <a:lstStyle/>
          <a:p>
            <a:r>
              <a:rPr lang="en-US" dirty="0">
                <a:latin typeface="+mj-lt"/>
              </a:rPr>
              <a:t>LEGISLATIONS TO BE REPEALED OR AMENDED</a:t>
            </a:r>
            <a:endParaRPr lang="en-ZA" dirty="0">
              <a:latin typeface="+mj-lt"/>
            </a:endParaRPr>
          </a:p>
        </p:txBody>
      </p:sp>
      <p:sp>
        <p:nvSpPr>
          <p:cNvPr id="4" name="Rectangle 1">
            <a:extLst>
              <a:ext uri="{FF2B5EF4-FFF2-40B4-BE49-F238E27FC236}">
                <a16:creationId xmlns:a16="http://schemas.microsoft.com/office/drawing/2014/main" id="{BFB87C3F-D255-7264-1725-5E0956D8C3C1}"/>
              </a:ext>
            </a:extLst>
          </p:cNvPr>
          <p:cNvSpPr>
            <a:spLocks noGrp="1" noChangeArrowheads="1"/>
          </p:cNvSpPr>
          <p:nvPr>
            <p:ph sz="half" idx="1"/>
          </p:nvPr>
        </p:nvSpPr>
        <p:spPr bwMode="auto">
          <a:xfrm>
            <a:off x="497922" y="797512"/>
            <a:ext cx="820891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724525" algn="r"/>
              </a:tabLst>
              <a:defRPr>
                <a:solidFill>
                  <a:schemeClr val="tx1"/>
                </a:solidFill>
                <a:latin typeface="Arial" panose="020B0604020202020204" pitchFamily="34" charset="0"/>
              </a:defRPr>
            </a:lvl1pPr>
            <a:lvl2pPr eaLnBrk="0" hangingPunct="0">
              <a:tabLst>
                <a:tab pos="5724525" algn="r"/>
              </a:tabLst>
              <a:defRPr>
                <a:solidFill>
                  <a:schemeClr val="tx1"/>
                </a:solidFill>
                <a:latin typeface="Arial" panose="020B0604020202020204" pitchFamily="34" charset="0"/>
              </a:defRPr>
            </a:lvl2pPr>
            <a:lvl3pPr eaLnBrk="0" hangingPunct="0">
              <a:tabLst>
                <a:tab pos="5724525" algn="r"/>
              </a:tabLst>
              <a:defRPr>
                <a:solidFill>
                  <a:schemeClr val="tx1"/>
                </a:solidFill>
                <a:latin typeface="Arial" panose="020B0604020202020204" pitchFamily="34" charset="0"/>
              </a:defRPr>
            </a:lvl3pPr>
            <a:lvl4pPr eaLnBrk="0" hangingPunct="0">
              <a:tabLst>
                <a:tab pos="5724525" algn="r"/>
              </a:tabLst>
              <a:defRPr>
                <a:solidFill>
                  <a:schemeClr val="tx1"/>
                </a:solidFill>
                <a:latin typeface="Arial" panose="020B0604020202020204" pitchFamily="34" charset="0"/>
              </a:defRPr>
            </a:lvl4pPr>
            <a:lvl5pPr eaLnBrk="0" hangingPunct="0">
              <a:tabLst>
                <a:tab pos="5724525" algn="r"/>
              </a:tabLst>
              <a:defRPr>
                <a:solidFill>
                  <a:schemeClr val="tx1"/>
                </a:solidFill>
                <a:latin typeface="Arial" panose="020B0604020202020204" pitchFamily="34" charset="0"/>
              </a:defRPr>
            </a:lvl5pPr>
            <a:lvl6pPr eaLnBrk="0" fontAlgn="base" hangingPunct="0">
              <a:spcBef>
                <a:spcPct val="0"/>
              </a:spcBef>
              <a:spcAft>
                <a:spcPct val="0"/>
              </a:spcAft>
              <a:tabLst>
                <a:tab pos="5724525" algn="r"/>
              </a:tabLst>
              <a:defRPr>
                <a:solidFill>
                  <a:schemeClr val="tx1"/>
                </a:solidFill>
                <a:latin typeface="Arial" panose="020B0604020202020204" pitchFamily="34" charset="0"/>
              </a:defRPr>
            </a:lvl6pPr>
            <a:lvl7pPr eaLnBrk="0" fontAlgn="base" hangingPunct="0">
              <a:spcBef>
                <a:spcPct val="0"/>
              </a:spcBef>
              <a:spcAft>
                <a:spcPct val="0"/>
              </a:spcAft>
              <a:tabLst>
                <a:tab pos="5724525" algn="r"/>
              </a:tabLst>
              <a:defRPr>
                <a:solidFill>
                  <a:schemeClr val="tx1"/>
                </a:solidFill>
                <a:latin typeface="Arial" panose="020B0604020202020204" pitchFamily="34" charset="0"/>
              </a:defRPr>
            </a:lvl7pPr>
            <a:lvl8pPr eaLnBrk="0" fontAlgn="base" hangingPunct="0">
              <a:spcBef>
                <a:spcPct val="0"/>
              </a:spcBef>
              <a:spcAft>
                <a:spcPct val="0"/>
              </a:spcAft>
              <a:tabLst>
                <a:tab pos="5724525" algn="r"/>
              </a:tabLst>
              <a:defRPr>
                <a:solidFill>
                  <a:schemeClr val="tx1"/>
                </a:solidFill>
                <a:latin typeface="Arial" panose="020B0604020202020204" pitchFamily="34" charset="0"/>
              </a:defRPr>
            </a:lvl8pPr>
            <a:lvl9pPr eaLnBrk="0" fontAlgn="base" hangingPunct="0">
              <a:spcBef>
                <a:spcPct val="0"/>
              </a:spcBef>
              <a:spcAft>
                <a:spcPct val="0"/>
              </a:spcAft>
              <a:tabLst>
                <a:tab pos="5724525" algn="r"/>
              </a:tabLst>
              <a:defRPr>
                <a:solidFill>
                  <a:schemeClr val="tx1"/>
                </a:solidFill>
                <a:latin typeface="Arial" panose="020B0604020202020204" pitchFamily="34" charset="0"/>
              </a:defRPr>
            </a:lvl9pPr>
          </a:lstStyle>
          <a:p>
            <a:pPr marL="0" lvl="0" indent="0" algn="just">
              <a:buNone/>
            </a:pPr>
            <a:endParaRPr lang="en-ZA" sz="1600" b="1" dirty="0">
              <a:latin typeface="+mn-lt"/>
              <a:ea typeface="Calibri" panose="020F0502020204030204" pitchFamily="34" charset="0"/>
            </a:endParaRPr>
          </a:p>
          <a:p>
            <a:pPr marL="0" lvl="0" indent="0" algn="just">
              <a:buNone/>
            </a:pPr>
            <a:r>
              <a:rPr lang="en-ZA" sz="1600" b="1" dirty="0">
                <a:latin typeface="+mn-lt"/>
                <a:ea typeface="Calibri" panose="020F0502020204030204" pitchFamily="34" charset="0"/>
              </a:rPr>
              <a:t>In line with Clauses 57 (4) (h) and 58 (1) of the NHI Bill, t</a:t>
            </a:r>
            <a:r>
              <a:rPr lang="en-ZA" sz="1600" b="1" dirty="0">
                <a:effectLst/>
                <a:latin typeface="+mn-lt"/>
                <a:ea typeface="Calibri" panose="020F0502020204030204" pitchFamily="34" charset="0"/>
              </a:rPr>
              <a:t>he following legislations are to </a:t>
            </a:r>
            <a:r>
              <a:rPr lang="en-ZA" sz="1600" b="1" dirty="0">
                <a:latin typeface="+mn-lt"/>
                <a:ea typeface="Calibri" panose="020F0502020204030204" pitchFamily="34" charset="0"/>
              </a:rPr>
              <a:t>be repealed or amended </a:t>
            </a:r>
            <a:r>
              <a:rPr lang="en-ZA" sz="1600" b="1" dirty="0">
                <a:effectLst/>
                <a:latin typeface="+mn-lt"/>
                <a:ea typeface="Calibri" panose="020F0502020204030204" pitchFamily="34" charset="0"/>
              </a:rPr>
              <a:t>:</a:t>
            </a:r>
          </a:p>
          <a:p>
            <a:pPr marL="800100" lvl="1" indent="-400050" algn="just">
              <a:buFont typeface="+mj-lt"/>
              <a:buAutoNum type="romanLcPeriod"/>
            </a:pPr>
            <a:r>
              <a:rPr lang="en-ZA" sz="1600" dirty="0">
                <a:effectLst/>
                <a:latin typeface="+mn-lt"/>
                <a:ea typeface="Calibri" panose="020F0502020204030204" pitchFamily="34" charset="0"/>
              </a:rPr>
              <a:t>Medicines and Related Substances Act 101 of 1965 as Amended</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Occupational Diseases in Mines And Works Act 78 of 1973 As Amended</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Health Professions Act 56 Of 1974 as Amended</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Allied Health Professions Act 63 of 1982</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Compensation for Occupational Injuries and Diseases Act, 1993</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Road Accident Fund Act No. 56 of 1996</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Competition Act No. 89 of 1998</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Correctional Services Act No. 111 of 1998</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Medical Schemes Act No. 131 of 1998</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National Health Act, 2004 (No. 61 Of 2003)</a:t>
            </a:r>
            <a:endParaRPr lang="en-ZA" sz="1600" dirty="0">
              <a:effectLst/>
              <a:latin typeface="+mn-lt"/>
              <a:ea typeface="Times New Roman" panose="02020603050405020304" pitchFamily="18" charset="0"/>
            </a:endParaRPr>
          </a:p>
          <a:p>
            <a:pPr marL="800100" lvl="1" indent="-400050" algn="just">
              <a:buFont typeface="+mj-lt"/>
              <a:buAutoNum type="romanLcPeriod"/>
            </a:pPr>
            <a:r>
              <a:rPr lang="en-ZA" sz="1600" dirty="0">
                <a:effectLst/>
                <a:latin typeface="+mn-lt"/>
                <a:ea typeface="Calibri" panose="020F0502020204030204" pitchFamily="34" charset="0"/>
              </a:rPr>
              <a:t>Prevention of And Treatment for Substance Abuse Act No. 7 of 2008</a:t>
            </a:r>
            <a:r>
              <a:rPr lang="en-ZA" sz="1600" dirty="0">
                <a:effectLst/>
                <a:latin typeface="+mn-lt"/>
                <a:ea typeface="Times New Roman" panose="02020603050405020304" pitchFamily="18" charset="0"/>
              </a:rPr>
              <a:t> </a:t>
            </a:r>
          </a:p>
          <a:p>
            <a:pPr marL="400050" lvl="1" indent="0" algn="just">
              <a:buNone/>
            </a:pPr>
            <a:endParaRPr lang="en-ZA" sz="1600" dirty="0">
              <a:latin typeface="+mn-lt"/>
              <a:ea typeface="Times New Roman" panose="02020603050405020304" pitchFamily="18" charset="0"/>
            </a:endParaRPr>
          </a:p>
          <a:p>
            <a:pPr marL="0" indent="0" algn="just">
              <a:buNone/>
            </a:pPr>
            <a:r>
              <a:rPr lang="en-ZA" sz="1600" b="1" dirty="0">
                <a:latin typeface="+mn-lt"/>
              </a:rPr>
              <a:t>Additional Acts that may require repealing or amendment will be identified as phased implementation progresses, and will be tabled in Parliament as per legislated procedures </a:t>
            </a:r>
          </a:p>
          <a:p>
            <a:pPr marL="400050" lvl="1" indent="0" algn="just">
              <a:buNone/>
            </a:pPr>
            <a:endParaRPr lang="en-ZA" sz="1600" dirty="0">
              <a:effectLst/>
              <a:latin typeface="+mn-lt"/>
              <a:ea typeface="Times New Roman" panose="02020603050405020304" pitchFamily="18" charset="0"/>
            </a:endParaRPr>
          </a:p>
        </p:txBody>
      </p:sp>
    </p:spTree>
    <p:extLst>
      <p:ext uri="{BB962C8B-B14F-4D97-AF65-F5344CB8AC3E}">
        <p14:creationId xmlns:p14="http://schemas.microsoft.com/office/powerpoint/2010/main" val="2380842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978059651"/>
              </p:ext>
            </p:extLst>
          </p:nvPr>
        </p:nvGraphicFramePr>
        <p:xfrm>
          <a:off x="136468" y="1268760"/>
          <a:ext cx="8829894" cy="4419249"/>
        </p:xfrm>
        <a:graphic>
          <a:graphicData uri="http://schemas.openxmlformats.org/drawingml/2006/table">
            <a:tbl>
              <a:tblPr firstRow="1" firstCol="1" bandRow="1">
                <a:tableStyleId>{8799B23B-EC83-4686-B30A-512413B5E67A}</a:tableStyleId>
              </a:tblPr>
              <a:tblGrid>
                <a:gridCol w="1606635">
                  <a:extLst>
                    <a:ext uri="{9D8B030D-6E8A-4147-A177-3AD203B41FA5}">
                      <a16:colId xmlns:a16="http://schemas.microsoft.com/office/drawing/2014/main" val="3664617998"/>
                    </a:ext>
                  </a:extLst>
                </a:gridCol>
                <a:gridCol w="3456384">
                  <a:extLst>
                    <a:ext uri="{9D8B030D-6E8A-4147-A177-3AD203B41FA5}">
                      <a16:colId xmlns:a16="http://schemas.microsoft.com/office/drawing/2014/main" val="2850823112"/>
                    </a:ext>
                  </a:extLst>
                </a:gridCol>
                <a:gridCol w="3766875">
                  <a:extLst>
                    <a:ext uri="{9D8B030D-6E8A-4147-A177-3AD203B41FA5}">
                      <a16:colId xmlns:a16="http://schemas.microsoft.com/office/drawing/2014/main" val="4292098889"/>
                    </a:ext>
                  </a:extLst>
                </a:gridCol>
              </a:tblGrid>
              <a:tr h="396087">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552823">
                <a:tc rowSpan="3">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b="1" dirty="0">
                          <a:solidFill>
                            <a:srgbClr val="000000"/>
                          </a:solidFill>
                          <a:effectLst/>
                        </a:rPr>
                        <a:t>21 (2) (m &amp; n).</a:t>
                      </a:r>
                    </a:p>
                    <a:p>
                      <a:pPr marL="0" marR="0" lvl="0" indent="0" algn="just" defTabSz="914400" rtl="0" eaLnBrk="1" fontAlgn="auto" latinLnBrk="0" hangingPunct="1">
                        <a:lnSpc>
                          <a:spcPct val="115000"/>
                        </a:lnSpc>
                        <a:spcBef>
                          <a:spcPts val="0"/>
                        </a:spcBef>
                        <a:spcAft>
                          <a:spcPts val="800"/>
                        </a:spcAft>
                        <a:buClrTx/>
                        <a:buSzTx/>
                        <a:buFontTx/>
                        <a:buNone/>
                        <a:tabLst/>
                        <a:defRPr/>
                      </a:pPr>
                      <a:endParaRPr lang="en-ZA" sz="1400" b="1" dirty="0">
                        <a:solidFill>
                          <a:srgbClr val="000000"/>
                        </a:solidFill>
                        <a:effectLst/>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b="1" dirty="0">
                          <a:solidFill>
                            <a:srgbClr val="000000"/>
                          </a:solidFill>
                          <a:effectLst/>
                        </a:rPr>
                        <a:t>General functions of national department</a:t>
                      </a: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tc gridSpan="2">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kern="1200" dirty="0">
                          <a:solidFill>
                            <a:schemeClr val="dk1"/>
                          </a:solidFill>
                          <a:effectLst/>
                          <a:latin typeface="+mn-lt"/>
                        </a:rPr>
                        <a:t>(d) by the substitution in subsection (2) for paragraph (m &amp; n) of the following paragraphs:</a:t>
                      </a:r>
                    </a:p>
                  </a:txBody>
                  <a:tcPr marL="59265" marR="59265" marT="0" marB="0"/>
                </a:tc>
                <a:tc hMerge="1">
                  <a:txBody>
                    <a:bodyPr/>
                    <a:lstStyle/>
                    <a:p>
                      <a:endParaRPr lang="en-ZA"/>
                    </a:p>
                  </a:txBody>
                  <a:tcPr/>
                </a:tc>
                <a:extLst>
                  <a:ext uri="{0D108BD9-81ED-4DB2-BD59-A6C34878D82A}">
                    <a16:rowId xmlns:a16="http://schemas.microsoft.com/office/drawing/2014/main" val="1113940550"/>
                  </a:ext>
                </a:extLst>
              </a:tr>
              <a:tr h="767187">
                <a:tc vMerge="1">
                  <a:txBody>
                    <a:bodyPr/>
                    <a:lstStyle/>
                    <a:p>
                      <a:pPr>
                        <a:lnSpc>
                          <a:spcPct val="107000"/>
                        </a:lnSpc>
                        <a:spcAft>
                          <a:spcPts val="8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u="sng" kern="1200" dirty="0">
                          <a:solidFill>
                            <a:srgbClr val="FF0000"/>
                          </a:solidFill>
                          <a:effectLst/>
                          <a:latin typeface="+mn-lt"/>
                        </a:rPr>
                        <a:t>(m) plan the development of public and private hospitals, other health establishments and health agencies;</a:t>
                      </a:r>
                      <a:endParaRPr lang="en-ZA" sz="1600" kern="1200" dirty="0">
                        <a:solidFill>
                          <a:srgbClr val="FF0000"/>
                        </a:solidFill>
                        <a:effectLst/>
                        <a:latin typeface="+mn-lt"/>
                        <a:ea typeface="+mn-ea"/>
                        <a:cs typeface="+mn-cs"/>
                      </a:endParaRPr>
                    </a:p>
                  </a:txBody>
                  <a:tcPr marL="59265" marR="59265"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dirty="0">
                          <a:effectLst/>
                          <a:latin typeface="+mn-lt"/>
                          <a:ea typeface="Calibri" panose="020F0502020204030204" pitchFamily="34" charset="0"/>
                          <a:cs typeface="Times New Roman" panose="02020603050405020304" pitchFamily="18" charset="0"/>
                        </a:rPr>
                        <a:t>This amendment is inserted to effect provisions  of Clause 32 (1) (d) of the NHI Bill in </a:t>
                      </a:r>
                      <a:r>
                        <a:rPr lang="en-ZA" sz="1600" u="none" kern="1200" dirty="0">
                          <a:solidFill>
                            <a:schemeClr val="tx1"/>
                          </a:solidFill>
                          <a:effectLst/>
                          <a:latin typeface="+mn-lt"/>
                        </a:rPr>
                        <a:t>planning for the development of public and private hospitals, other health establishments and health agencies</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ZA" sz="1600" u="none"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508361"/>
                  </a:ext>
                </a:extLst>
              </a:tr>
              <a:tr h="767187">
                <a:tc vMerge="1">
                  <a:txBody>
                    <a:bodyPr/>
                    <a:lstStyle/>
                    <a:p>
                      <a:pPr>
                        <a:lnSpc>
                          <a:spcPct val="107000"/>
                        </a:lnSpc>
                        <a:spcAft>
                          <a:spcPts val="800"/>
                        </a:spcAf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u="sng" kern="1200" dirty="0">
                          <a:solidFill>
                            <a:srgbClr val="FF0000"/>
                          </a:solidFill>
                          <a:effectLst/>
                          <a:latin typeface="+mn-lt"/>
                        </a:rPr>
                        <a:t>(n) control and manage the cost and financing of public health establishments and public health agencies;</a:t>
                      </a:r>
                      <a:endParaRPr lang="en-ZA" sz="1600" kern="1200" dirty="0">
                        <a:solidFill>
                          <a:srgbClr val="FF0000"/>
                        </a:solidFill>
                        <a:effectLst/>
                        <a:latin typeface="+mn-lt"/>
                        <a:ea typeface="+mn-ea"/>
                        <a:cs typeface="+mn-cs"/>
                      </a:endParaRPr>
                    </a:p>
                  </a:txBody>
                  <a:tcPr marL="59265" marR="59265"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dirty="0">
                          <a:effectLst/>
                          <a:latin typeface="+mn-lt"/>
                          <a:ea typeface="Calibri" panose="020F0502020204030204" pitchFamily="34" charset="0"/>
                          <a:cs typeface="Times New Roman" panose="02020603050405020304" pitchFamily="18" charset="0"/>
                        </a:rPr>
                        <a:t>This amendment is inserted to effect provisions  of Clause 32 (3) of the NHI Bill which states that the functions of the provincial departments  must be amended to comply with the purpose and provisions of the NHI Act</a:t>
                      </a:r>
                    </a:p>
                  </a:txBody>
                  <a:tcPr marL="68580" marR="68580" marT="0" marB="0"/>
                </a:tc>
                <a:extLst>
                  <a:ext uri="{0D108BD9-81ED-4DB2-BD59-A6C34878D82A}">
                    <a16:rowId xmlns:a16="http://schemas.microsoft.com/office/drawing/2014/main" val="2291254464"/>
                  </a:ext>
                </a:extLst>
              </a:tr>
            </a:tbl>
          </a:graphicData>
        </a:graphic>
      </p:graphicFrame>
    </p:spTree>
    <p:extLst>
      <p:ext uri="{BB962C8B-B14F-4D97-AF65-F5344CB8AC3E}">
        <p14:creationId xmlns:p14="http://schemas.microsoft.com/office/powerpoint/2010/main" val="230240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144504791"/>
              </p:ext>
            </p:extLst>
          </p:nvPr>
        </p:nvGraphicFramePr>
        <p:xfrm>
          <a:off x="179512" y="1124745"/>
          <a:ext cx="8829894" cy="4680519"/>
        </p:xfrm>
        <a:graphic>
          <a:graphicData uri="http://schemas.openxmlformats.org/drawingml/2006/table">
            <a:tbl>
              <a:tblPr firstRow="1" firstCol="1" bandRow="1">
                <a:tableStyleId>{8799B23B-EC83-4686-B30A-512413B5E67A}</a:tableStyleId>
              </a:tblPr>
              <a:tblGrid>
                <a:gridCol w="1512168">
                  <a:extLst>
                    <a:ext uri="{9D8B030D-6E8A-4147-A177-3AD203B41FA5}">
                      <a16:colId xmlns:a16="http://schemas.microsoft.com/office/drawing/2014/main" val="3664617998"/>
                    </a:ext>
                  </a:extLst>
                </a:gridCol>
                <a:gridCol w="3384376">
                  <a:extLst>
                    <a:ext uri="{9D8B030D-6E8A-4147-A177-3AD203B41FA5}">
                      <a16:colId xmlns:a16="http://schemas.microsoft.com/office/drawing/2014/main" val="2850823112"/>
                    </a:ext>
                  </a:extLst>
                </a:gridCol>
                <a:gridCol w="3933350">
                  <a:extLst>
                    <a:ext uri="{9D8B030D-6E8A-4147-A177-3AD203B41FA5}">
                      <a16:colId xmlns:a16="http://schemas.microsoft.com/office/drawing/2014/main" val="3729520096"/>
                    </a:ext>
                  </a:extLst>
                </a:gridCol>
              </a:tblGrid>
              <a:tr h="402794">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09638">
                <a:tc rowSpan="3">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1" dirty="0">
                          <a:solidFill>
                            <a:srgbClr val="000000"/>
                          </a:solidFill>
                          <a:effectLst/>
                        </a:rPr>
                        <a:t>21 (2) (m-q).</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ZA" sz="1400" b="1" dirty="0">
                        <a:solidFill>
                          <a:srgbClr val="000000"/>
                        </a:solidFill>
                        <a:effectLst/>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ZA" sz="1400" b="1" dirty="0">
                          <a:solidFill>
                            <a:srgbClr val="000000"/>
                          </a:solidFill>
                          <a:effectLst/>
                        </a:rPr>
                        <a:t>General functions of national department.</a:t>
                      </a:r>
                      <a:endParaRPr lang="en-ZA" sz="1400" dirty="0">
                        <a:effectLst/>
                      </a:endParaRPr>
                    </a:p>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u="sng" kern="1200" dirty="0">
                          <a:solidFill>
                            <a:schemeClr val="dk1"/>
                          </a:solidFill>
                          <a:effectLst/>
                        </a:rPr>
                        <a:t>(o)</a:t>
                      </a:r>
                      <a:r>
                        <a:rPr lang="en-ZA" sz="1400" u="sng" kern="1200" dirty="0">
                          <a:solidFill>
                            <a:srgbClr val="FF0000"/>
                          </a:solidFill>
                          <a:effectLst/>
                        </a:rPr>
                        <a:t> develop a national policy framework for the procurement and use of health technology</a:t>
                      </a:r>
                      <a:r>
                        <a:rPr lang="en-ZA" sz="1400" u="sng" kern="1200" dirty="0">
                          <a:solidFill>
                            <a:schemeClr val="dk1"/>
                          </a:solidFill>
                          <a:effectLst/>
                        </a:rPr>
                        <a:t>;</a:t>
                      </a:r>
                    </a:p>
                  </a:txBody>
                  <a:tcPr marL="59265" marR="59265"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dirty="0">
                          <a:effectLst/>
                          <a:latin typeface="+mn-lt"/>
                          <a:ea typeface="Calibri" panose="020F0502020204030204" pitchFamily="34" charset="0"/>
                          <a:cs typeface="Times New Roman" panose="02020603050405020304" pitchFamily="18" charset="0"/>
                        </a:rPr>
                        <a:t>This amendment is inserted to effect provisions  of Clause 38 of the NHI Bill to align with the roles and functions of the Office of Health Products Procurement (OHPP)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0171840"/>
                  </a:ext>
                </a:extLst>
              </a:tr>
              <a:tr h="1458449">
                <a:tc vMerge="1">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u="sng" kern="1200" dirty="0">
                          <a:solidFill>
                            <a:schemeClr val="dk1"/>
                          </a:solidFill>
                          <a:effectLst/>
                        </a:rPr>
                        <a:t>(p)</a:t>
                      </a:r>
                      <a:r>
                        <a:rPr lang="en-ZA" sz="1400" u="sng" kern="1200" dirty="0">
                          <a:solidFill>
                            <a:srgbClr val="FF0000"/>
                          </a:solidFill>
                          <a:effectLst/>
                        </a:rPr>
                        <a:t> develop guidelines for the management of health districts</a:t>
                      </a:r>
                      <a:r>
                        <a:rPr lang="en-ZA" sz="1400" u="sng" kern="1200" dirty="0">
                          <a:solidFill>
                            <a:schemeClr val="dk1"/>
                          </a:solidFill>
                          <a:effectLst/>
                        </a:rPr>
                        <a:t>;</a:t>
                      </a:r>
                    </a:p>
                  </a:txBody>
                  <a:tcPr marL="59265" marR="59265"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dirty="0">
                          <a:effectLst/>
                          <a:latin typeface="+mn-lt"/>
                          <a:ea typeface="Calibri" panose="020F0502020204030204" pitchFamily="34" charset="0"/>
                          <a:cs typeface="Times New Roman" panose="02020603050405020304" pitchFamily="18" charset="0"/>
                        </a:rPr>
                        <a:t>This amendment is inserted to effect provisions  of Clause 32 (2)(c ) and Clause 36  of the NHI Bill on the services to be provided within the health district and on the establishment of the District Health Management Office (DHMO)</a:t>
                      </a:r>
                    </a:p>
                  </a:txBody>
                  <a:tcPr marL="68580" marR="68580" marT="0" marB="0"/>
                </a:tc>
                <a:extLst>
                  <a:ext uri="{0D108BD9-81ED-4DB2-BD59-A6C34878D82A}">
                    <a16:rowId xmlns:a16="http://schemas.microsoft.com/office/drawing/2014/main" val="3632848567"/>
                  </a:ext>
                </a:extLst>
              </a:tr>
              <a:tr h="1409638">
                <a:tc vMerge="1">
                  <a:txBody>
                    <a:bodyPr/>
                    <a:lstStyle/>
                    <a:p>
                      <a:pPr>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u="sng" kern="1200" dirty="0">
                          <a:solidFill>
                            <a:schemeClr val="dk1"/>
                          </a:solidFill>
                          <a:effectLst/>
                        </a:rPr>
                        <a:t>(q) </a:t>
                      </a:r>
                      <a:r>
                        <a:rPr lang="en-ZA" sz="1400" u="sng" kern="1200" dirty="0">
                          <a:solidFill>
                            <a:srgbClr val="FF0000"/>
                          </a:solidFill>
                          <a:effectLst/>
                        </a:rPr>
                        <a:t>assist the District Health Management Office in controlling the quality of all health services and facilities; and</a:t>
                      </a:r>
                    </a:p>
                    <a:p>
                      <a:pPr marL="0" marR="0" lvl="0" indent="0" algn="just" defTabSz="914400" rtl="0" eaLnBrk="1" fontAlgn="auto" latinLnBrk="0" hangingPunct="1">
                        <a:lnSpc>
                          <a:spcPct val="115000"/>
                        </a:lnSpc>
                        <a:spcBef>
                          <a:spcPts val="0"/>
                        </a:spcBef>
                        <a:spcAft>
                          <a:spcPts val="800"/>
                        </a:spcAft>
                        <a:buClrTx/>
                        <a:buSzTx/>
                        <a:buFontTx/>
                        <a:buNone/>
                        <a:tabLst/>
                        <a:defRPr/>
                      </a:pPr>
                      <a:endParaRPr lang="en-ZA" sz="1400" kern="1200" dirty="0">
                        <a:solidFill>
                          <a:schemeClr val="dk1"/>
                        </a:solidFill>
                        <a:effectLst/>
                        <a:latin typeface="+mn-lt"/>
                        <a:ea typeface="+mn-ea"/>
                        <a:cs typeface="+mn-cs"/>
                      </a:endParaRPr>
                    </a:p>
                  </a:txBody>
                  <a:tcPr marL="59265" marR="59265"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dirty="0">
                          <a:effectLst/>
                          <a:latin typeface="+mn-lt"/>
                          <a:ea typeface="Calibri" panose="020F0502020204030204" pitchFamily="34" charset="0"/>
                          <a:cs typeface="Times New Roman" panose="02020603050405020304" pitchFamily="18" charset="0"/>
                        </a:rPr>
                        <a:t>This amendment is inserted to effect provisions  of Clause 20 (2)e (ii); 32 (2) (c ); 36 and 38 (3) (e &amp; f ) of the NHI Bill on how quality is to be assured within health districts</a:t>
                      </a:r>
                    </a:p>
                    <a:p>
                      <a:pPr marL="0" lvl="0" indent="0" algn="just">
                        <a:lnSpc>
                          <a:spcPct val="107000"/>
                        </a:lnSpc>
                        <a:spcAft>
                          <a:spcPts val="800"/>
                        </a:spcAft>
                        <a:buFont typeface="Symbol" panose="05050102010706020507" pitchFamily="18" charset="2"/>
                        <a:buNone/>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111057"/>
                  </a:ext>
                </a:extLst>
              </a:tr>
            </a:tbl>
          </a:graphicData>
        </a:graphic>
      </p:graphicFrame>
    </p:spTree>
    <p:extLst>
      <p:ext uri="{BB962C8B-B14F-4D97-AF65-F5344CB8AC3E}">
        <p14:creationId xmlns:p14="http://schemas.microsoft.com/office/powerpoint/2010/main" val="447647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297023603"/>
              </p:ext>
            </p:extLst>
          </p:nvPr>
        </p:nvGraphicFramePr>
        <p:xfrm>
          <a:off x="157053" y="1196753"/>
          <a:ext cx="8829894" cy="4647095"/>
        </p:xfrm>
        <a:graphic>
          <a:graphicData uri="http://schemas.openxmlformats.org/drawingml/2006/table">
            <a:tbl>
              <a:tblPr firstRow="1" firstCol="1" bandRow="1">
                <a:tableStyleId>{8799B23B-EC83-4686-B30A-512413B5E67A}</a:tableStyleId>
              </a:tblPr>
              <a:tblGrid>
                <a:gridCol w="1462619">
                  <a:extLst>
                    <a:ext uri="{9D8B030D-6E8A-4147-A177-3AD203B41FA5}">
                      <a16:colId xmlns:a16="http://schemas.microsoft.com/office/drawing/2014/main" val="3664617998"/>
                    </a:ext>
                  </a:extLst>
                </a:gridCol>
                <a:gridCol w="3312368">
                  <a:extLst>
                    <a:ext uri="{9D8B030D-6E8A-4147-A177-3AD203B41FA5}">
                      <a16:colId xmlns:a16="http://schemas.microsoft.com/office/drawing/2014/main" val="2850823112"/>
                    </a:ext>
                  </a:extLst>
                </a:gridCol>
                <a:gridCol w="4054907">
                  <a:extLst>
                    <a:ext uri="{9D8B030D-6E8A-4147-A177-3AD203B41FA5}">
                      <a16:colId xmlns:a16="http://schemas.microsoft.com/office/drawing/2014/main" val="3729520096"/>
                    </a:ext>
                  </a:extLst>
                </a:gridCol>
              </a:tblGrid>
              <a:tr h="319443">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577844">
                <a:tc>
                  <a:txBody>
                    <a:bodyPr/>
                    <a:lstStyle/>
                    <a:p>
                      <a:pPr algn="just">
                        <a:lnSpc>
                          <a:spcPct val="115000"/>
                        </a:lnSpc>
                        <a:spcAft>
                          <a:spcPts val="800"/>
                        </a:spcAft>
                      </a:pPr>
                      <a:r>
                        <a:rPr lang="en-ZA" sz="1600" b="1" dirty="0">
                          <a:solidFill>
                            <a:srgbClr val="000000"/>
                          </a:solidFill>
                          <a:effectLst/>
                        </a:rPr>
                        <a:t>21 (2) (r).</a:t>
                      </a:r>
                    </a:p>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b="1" dirty="0">
                          <a:solidFill>
                            <a:srgbClr val="000000"/>
                          </a:solidFill>
                          <a:effectLst/>
                        </a:rPr>
                        <a:t>General functions of national department.</a:t>
                      </a:r>
                      <a:endParaRPr lang="en-ZA" sz="1600" dirty="0">
                        <a:effectLst/>
                      </a:endParaRPr>
                    </a:p>
                    <a:p>
                      <a:pPr algn="just">
                        <a:lnSpc>
                          <a:spcPct val="115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u="sng" kern="1200" dirty="0">
                          <a:solidFill>
                            <a:schemeClr val="dk1"/>
                          </a:solidFill>
                          <a:effectLst/>
                        </a:rPr>
                        <a:t>(r) </a:t>
                      </a:r>
                      <a:r>
                        <a:rPr lang="en-ZA" sz="1600" u="sng" kern="1200" dirty="0">
                          <a:solidFill>
                            <a:srgbClr val="FF0000"/>
                          </a:solidFill>
                          <a:effectLst/>
                        </a:rPr>
                        <a:t>together with the District Health Management Office promote community participation in the planning, provision and evaluation of health services in a health district</a:t>
                      </a:r>
                    </a:p>
                    <a:p>
                      <a:pPr algn="just">
                        <a:lnSpc>
                          <a:spcPct val="115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dirty="0">
                          <a:effectLst/>
                          <a:latin typeface="+mn-lt"/>
                          <a:ea typeface="Calibri" panose="020F0502020204030204" pitchFamily="34" charset="0"/>
                          <a:cs typeface="Times New Roman" panose="02020603050405020304" pitchFamily="18" charset="0"/>
                        </a:rPr>
                        <a:t>This amendment is inserted to effect provisions  of Clause 36 of the NHI Bill on the functions of the DHMO”s</a:t>
                      </a:r>
                    </a:p>
                    <a:p>
                      <a:pPr marL="0" lvl="0" indent="0" algn="just">
                        <a:lnSpc>
                          <a:spcPct val="107000"/>
                        </a:lnSpc>
                        <a:spcAft>
                          <a:spcPts val="800"/>
                        </a:spcAft>
                        <a:buFont typeface="Symbol" panose="05050102010706020507" pitchFamily="18" charset="2"/>
                        <a:buNone/>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0170142"/>
                  </a:ext>
                </a:extLst>
              </a:tr>
              <a:tr h="2423192">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b="1" dirty="0">
                          <a:solidFill>
                            <a:srgbClr val="000000"/>
                          </a:solidFill>
                          <a:effectLst/>
                        </a:rPr>
                        <a:t>21. (5)(e)</a:t>
                      </a:r>
                    </a:p>
                    <a:p>
                      <a:pPr marL="0" marR="0" lvl="0" indent="0" algn="just" defTabSz="914400" rtl="0" eaLnBrk="1" fontAlgn="auto" latinLnBrk="0" hangingPunct="1">
                        <a:lnSpc>
                          <a:spcPct val="115000"/>
                        </a:lnSpc>
                        <a:spcBef>
                          <a:spcPts val="0"/>
                        </a:spcBef>
                        <a:spcAft>
                          <a:spcPts val="800"/>
                        </a:spcAft>
                        <a:buClrTx/>
                        <a:buSzTx/>
                        <a:buFontTx/>
                        <a:buNone/>
                        <a:tabLst/>
                        <a:defRPr/>
                      </a:pPr>
                      <a:endParaRPr lang="en-ZA" sz="1600" b="1" dirty="0">
                        <a:solidFill>
                          <a:srgbClr val="000000"/>
                        </a:solidFill>
                        <a:effectLst/>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b="1" dirty="0">
                          <a:solidFill>
                            <a:srgbClr val="000000"/>
                          </a:solidFill>
                          <a:effectLst/>
                        </a:rPr>
                        <a:t>General functions of national department.</a:t>
                      </a:r>
                      <a:endParaRPr lang="en-ZA" sz="1400" dirty="0">
                        <a:effectLst/>
                      </a:endParaRPr>
                    </a:p>
                    <a:p>
                      <a:pPr algn="just">
                        <a:lnSpc>
                          <a:spcPct val="115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r>
                        <a:rPr lang="en-ZA" sz="1600" kern="1200" dirty="0">
                          <a:solidFill>
                            <a:schemeClr val="dk1"/>
                          </a:solidFill>
                          <a:effectLst/>
                        </a:rPr>
                        <a:t>(e) by the substitution for subsection (5) of the following subsection:</a:t>
                      </a:r>
                    </a:p>
                    <a:p>
                      <a:r>
                        <a:rPr lang="en-ZA" sz="1600" kern="1200" dirty="0">
                          <a:solidFill>
                            <a:schemeClr val="dk1"/>
                          </a:solidFill>
                          <a:effectLst/>
                        </a:rPr>
                        <a:t> </a:t>
                      </a:r>
                    </a:p>
                    <a:p>
                      <a:r>
                        <a:rPr lang="en-ZA" sz="1600" kern="1200" dirty="0">
                          <a:solidFill>
                            <a:schemeClr val="dk1"/>
                          </a:solidFill>
                          <a:effectLst/>
                        </a:rPr>
                        <a:t>‘‘(5) The Director-General must integrate the health plans of the national department </a:t>
                      </a:r>
                      <a:r>
                        <a:rPr lang="en-ZA" sz="1600" b="1" kern="1200" dirty="0">
                          <a:solidFill>
                            <a:schemeClr val="dk1"/>
                          </a:solidFill>
                          <a:effectLst/>
                        </a:rPr>
                        <a:t>[and]</a:t>
                      </a:r>
                      <a:r>
                        <a:rPr lang="en-ZA" sz="1600" kern="1200" dirty="0">
                          <a:solidFill>
                            <a:schemeClr val="dk1"/>
                          </a:solidFill>
                          <a:effectLst/>
                        </a:rPr>
                        <a:t>, provincial departments </a:t>
                      </a:r>
                      <a:r>
                        <a:rPr lang="en-ZA" sz="1600" u="sng" kern="1200" dirty="0">
                          <a:solidFill>
                            <a:srgbClr val="FF0000"/>
                          </a:solidFill>
                          <a:effectLst/>
                        </a:rPr>
                        <a:t>and districts</a:t>
                      </a:r>
                      <a:r>
                        <a:rPr lang="en-ZA" sz="1600" kern="1200" dirty="0">
                          <a:solidFill>
                            <a:srgbClr val="FF0000"/>
                          </a:solidFill>
                          <a:effectLst/>
                        </a:rPr>
                        <a:t> </a:t>
                      </a:r>
                      <a:r>
                        <a:rPr lang="en-ZA" sz="1600" kern="1200" dirty="0">
                          <a:solidFill>
                            <a:schemeClr val="dk1"/>
                          </a:solidFill>
                          <a:effectLst/>
                        </a:rPr>
                        <a:t>annually and submit the integrated health plans to the National Health Council.’’.</a:t>
                      </a:r>
                    </a:p>
                    <a:p>
                      <a:pPr algn="just">
                        <a:lnSpc>
                          <a:spcPct val="115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dirty="0">
                          <a:effectLst/>
                          <a:latin typeface="+mn-lt"/>
                          <a:ea typeface="Calibri" panose="020F0502020204030204" pitchFamily="34" charset="0"/>
                          <a:cs typeface="Times New Roman" panose="02020603050405020304" pitchFamily="18" charset="0"/>
                        </a:rPr>
                        <a:t>This amendment is inserted to effect provisions  of Clause 32 (1) (e ) of the NHI Bill on integration of annual plans of the Department and provincial and district health plans for approval by the National Health Council</a:t>
                      </a:r>
                    </a:p>
                    <a:p>
                      <a:pPr marL="0" lvl="0" indent="0" algn="just">
                        <a:lnSpc>
                          <a:spcPct val="107000"/>
                        </a:lnSpc>
                        <a:spcAft>
                          <a:spcPts val="800"/>
                        </a:spcAft>
                        <a:buFont typeface="Symbol" panose="05050102010706020507" pitchFamily="18" charset="2"/>
                        <a:buNone/>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585266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647247654"/>
              </p:ext>
            </p:extLst>
          </p:nvPr>
        </p:nvGraphicFramePr>
        <p:xfrm>
          <a:off x="95007" y="1135979"/>
          <a:ext cx="8829894" cy="4900232"/>
        </p:xfrm>
        <a:graphic>
          <a:graphicData uri="http://schemas.openxmlformats.org/drawingml/2006/table">
            <a:tbl>
              <a:tblPr firstRow="1" firstCol="1" bandRow="1">
                <a:tableStyleId>{8799B23B-EC83-4686-B30A-512413B5E67A}</a:tableStyleId>
              </a:tblPr>
              <a:tblGrid>
                <a:gridCol w="1390611">
                  <a:extLst>
                    <a:ext uri="{9D8B030D-6E8A-4147-A177-3AD203B41FA5}">
                      <a16:colId xmlns:a16="http://schemas.microsoft.com/office/drawing/2014/main" val="3664617998"/>
                    </a:ext>
                  </a:extLst>
                </a:gridCol>
                <a:gridCol w="4454534">
                  <a:extLst>
                    <a:ext uri="{9D8B030D-6E8A-4147-A177-3AD203B41FA5}">
                      <a16:colId xmlns:a16="http://schemas.microsoft.com/office/drawing/2014/main" val="2850823112"/>
                    </a:ext>
                  </a:extLst>
                </a:gridCol>
                <a:gridCol w="2984749">
                  <a:extLst>
                    <a:ext uri="{9D8B030D-6E8A-4147-A177-3AD203B41FA5}">
                      <a16:colId xmlns:a16="http://schemas.microsoft.com/office/drawing/2014/main" val="3729520096"/>
                    </a:ext>
                  </a:extLst>
                </a:gridCol>
              </a:tblGrid>
              <a:tr h="457271">
                <a:tc>
                  <a:txBody>
                    <a:bodyPr/>
                    <a:lstStyle/>
                    <a:p>
                      <a:pPr algn="ctr">
                        <a:lnSpc>
                          <a:spcPct val="107000"/>
                        </a:lnSpc>
                        <a:spcAft>
                          <a:spcPts val="800"/>
                        </a:spcAft>
                      </a:pPr>
                      <a:r>
                        <a:rPr lang="en-ZA" sz="1600" dirty="0">
                          <a:effectLst/>
                        </a:rPr>
                        <a:t>SECTION</a:t>
                      </a: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latin typeface="+mn-lt"/>
                        </a:rPr>
                        <a:t>SECTION IN LEGISLATION</a:t>
                      </a: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latin typeface="+mn-lt"/>
                        </a:rPr>
                        <a:t>RATIONALE FOR REPEAL OR AMENDMENT</a:t>
                      </a: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marL="228600" indent="-228600">
                        <a:lnSpc>
                          <a:spcPct val="107000"/>
                        </a:lnSpc>
                        <a:spcAft>
                          <a:spcPts val="800"/>
                        </a:spcAft>
                        <a:buAutoNum type="arabicPeriod" startAt="25"/>
                      </a:pPr>
                      <a:r>
                        <a:rPr lang="en-ZA" sz="1050" b="1" dirty="0">
                          <a:solidFill>
                            <a:srgbClr val="000000"/>
                          </a:solidFill>
                          <a:effectLst/>
                        </a:rPr>
                        <a:t>(2) (a –l)</a:t>
                      </a:r>
                    </a:p>
                    <a:p>
                      <a:pPr marL="0" indent="0">
                        <a:lnSpc>
                          <a:spcPct val="107000"/>
                        </a:lnSpc>
                        <a:spcAft>
                          <a:spcPts val="800"/>
                        </a:spcAft>
                        <a:buNone/>
                      </a:pPr>
                      <a:r>
                        <a:rPr lang="en-ZA" sz="1100" b="1" dirty="0">
                          <a:solidFill>
                            <a:srgbClr val="000000"/>
                          </a:solidFill>
                          <a:effectLst/>
                        </a:rPr>
                        <a:t>Provincial health services, and general functions of provincial departments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ZA" sz="1050" dirty="0">
                          <a:solidFill>
                            <a:srgbClr val="000000"/>
                          </a:solidFill>
                          <a:effectLst/>
                        </a:rPr>
                        <a:t>25 (2) The head of a provincial department must, in accordance with national health policy and </a:t>
                      </a:r>
                      <a:r>
                        <a:rPr lang="en-ZA" sz="1050" strike="sngStrike" dirty="0">
                          <a:solidFill>
                            <a:srgbClr val="FF0000"/>
                          </a:solidFill>
                          <a:effectLst/>
                        </a:rPr>
                        <a:t>the </a:t>
                      </a:r>
                      <a:r>
                        <a:rPr lang="en-ZA" sz="1050" dirty="0">
                          <a:solidFill>
                            <a:srgbClr val="000000"/>
                          </a:solidFill>
                          <a:effectLst/>
                        </a:rPr>
                        <a:t>relevant provincial health policy </a:t>
                      </a:r>
                      <a:r>
                        <a:rPr lang="en-ZA" sz="1050" strike="sngStrike" dirty="0">
                          <a:solidFill>
                            <a:srgbClr val="FF0000"/>
                          </a:solidFill>
                          <a:effectLst/>
                        </a:rPr>
                        <a:t>in respect of or </a:t>
                      </a:r>
                      <a:r>
                        <a:rPr lang="en-ZA" sz="1050" u="sng" dirty="0">
                          <a:solidFill>
                            <a:srgbClr val="008080"/>
                          </a:solidFill>
                          <a:effectLst/>
                        </a:rPr>
                        <a:t>perform such health functions </a:t>
                      </a:r>
                      <a:r>
                        <a:rPr lang="en-ZA" sz="1050" dirty="0">
                          <a:solidFill>
                            <a:srgbClr val="000000"/>
                          </a:solidFill>
                          <a:effectLst/>
                        </a:rPr>
                        <a:t>within the relevant province</a:t>
                      </a:r>
                      <a:r>
                        <a:rPr lang="en-ZA" sz="1050" u="sng" dirty="0">
                          <a:solidFill>
                            <a:srgbClr val="008080"/>
                          </a:solidFill>
                          <a:effectLst/>
                        </a:rPr>
                        <a:t> </a:t>
                      </a:r>
                      <a:r>
                        <a:rPr lang="en-ZA" sz="1050" u="sng" dirty="0">
                          <a:solidFill>
                            <a:srgbClr val="000000"/>
                          </a:solidFill>
                          <a:effectLst/>
                        </a:rPr>
                        <a:t>as may be prescribed</a:t>
                      </a:r>
                      <a:r>
                        <a:rPr lang="en-ZA" sz="1050" dirty="0">
                          <a:solidFill>
                            <a:srgbClr val="000000"/>
                          </a:solidFill>
                          <a:effectLst/>
                        </a:rPr>
                        <a:t>—</a:t>
                      </a:r>
                      <a:endParaRPr lang="en-ZA" sz="1050" dirty="0">
                        <a:effectLst/>
                      </a:endParaRPr>
                    </a:p>
                    <a:p>
                      <a:pPr marL="342900" lvl="0" indent="-342900" algn="just">
                        <a:lnSpc>
                          <a:spcPct val="115000"/>
                        </a:lnSpc>
                        <a:buFont typeface="+mj-lt"/>
                        <a:buAutoNum type="alphaLcParenBoth"/>
                      </a:pPr>
                      <a:r>
                        <a:rPr lang="en-ZA" sz="1050" dirty="0">
                          <a:solidFill>
                            <a:srgbClr val="000000"/>
                          </a:solidFill>
                          <a:effectLst/>
                        </a:rPr>
                        <a:t>provide specialised hospital services;</a:t>
                      </a:r>
                      <a:endParaRPr lang="en-ZA" sz="1050" dirty="0">
                        <a:effectLst/>
                      </a:endParaRPr>
                    </a:p>
                    <a:p>
                      <a:pPr marL="342900" lvl="0" indent="-342900" algn="just">
                        <a:lnSpc>
                          <a:spcPct val="115000"/>
                        </a:lnSpc>
                        <a:buFont typeface="+mj-lt"/>
                        <a:buAutoNum type="alphaLcParenBoth"/>
                      </a:pPr>
                      <a:r>
                        <a:rPr lang="en-ZA" sz="1050" strike="sngStrike" dirty="0">
                          <a:solidFill>
                            <a:srgbClr val="FF0000"/>
                          </a:solidFill>
                          <a:effectLst/>
                        </a:rPr>
                        <a:t>plan and manage the provincial health information system;</a:t>
                      </a:r>
                      <a:endParaRPr lang="en-ZA" sz="1050" dirty="0">
                        <a:effectLst/>
                      </a:endParaRPr>
                    </a:p>
                    <a:p>
                      <a:pPr marL="342900" lvl="0" indent="-342900" algn="just">
                        <a:lnSpc>
                          <a:spcPct val="115000"/>
                        </a:lnSpc>
                        <a:buFont typeface="+mj-lt"/>
                        <a:buAutoNum type="alphaLcParenBoth"/>
                      </a:pPr>
                      <a:r>
                        <a:rPr lang="en-ZA" sz="1050" dirty="0">
                          <a:solidFill>
                            <a:srgbClr val="000000"/>
                          </a:solidFill>
                          <a:effectLst/>
                        </a:rPr>
                        <a:t>participate in interprovincial and intersectoral co-ordination and collaboration;</a:t>
                      </a:r>
                      <a:endParaRPr lang="en-ZA" sz="1050" dirty="0">
                        <a:effectLst/>
                      </a:endParaRPr>
                    </a:p>
                    <a:p>
                      <a:pPr marL="342900" lvl="0" indent="-342900" algn="just">
                        <a:lnSpc>
                          <a:spcPct val="115000"/>
                        </a:lnSpc>
                        <a:buFont typeface="+mj-lt"/>
                        <a:buAutoNum type="alphaLcParenBoth"/>
                      </a:pPr>
                      <a:r>
                        <a:rPr lang="en-ZA" sz="1050" dirty="0">
                          <a:solidFill>
                            <a:srgbClr val="000000"/>
                          </a:solidFill>
                          <a:effectLst/>
                        </a:rPr>
                        <a:t>co-ordinate the funding and financial management of district health councils;</a:t>
                      </a:r>
                      <a:endParaRPr lang="en-ZA" sz="1050" dirty="0">
                        <a:effectLst/>
                      </a:endParaRPr>
                    </a:p>
                    <a:p>
                      <a:pPr marL="342900" lvl="0" indent="-342900" algn="just">
                        <a:lnSpc>
                          <a:spcPct val="115000"/>
                        </a:lnSpc>
                        <a:buFont typeface="+mj-lt"/>
                        <a:buAutoNum type="alphaLcParenBoth"/>
                      </a:pPr>
                      <a:r>
                        <a:rPr lang="en-ZA" sz="1050" dirty="0">
                          <a:solidFill>
                            <a:srgbClr val="000000"/>
                          </a:solidFill>
                          <a:effectLst/>
                        </a:rPr>
                        <a:t>provide technical and logistical support to district health councils;</a:t>
                      </a:r>
                      <a:endParaRPr lang="en-ZA" sz="1050" dirty="0">
                        <a:effectLst/>
                      </a:endParaRPr>
                    </a:p>
                    <a:p>
                      <a:pPr marL="342900" lvl="0" indent="-342900" algn="just">
                        <a:lnSpc>
                          <a:spcPct val="115000"/>
                        </a:lnSpc>
                        <a:buFont typeface="+mj-lt"/>
                        <a:buAutoNum type="alphaLcParenBoth"/>
                      </a:pPr>
                      <a:r>
                        <a:rPr lang="en-ZA" sz="1050" strike="sngStrike" dirty="0">
                          <a:solidFill>
                            <a:srgbClr val="FF0000"/>
                          </a:solidFill>
                          <a:effectLst/>
                        </a:rPr>
                        <a:t>plan, co-ordinate and monitor health services and must evaluate the rendering of health services;</a:t>
                      </a:r>
                      <a:endParaRPr lang="en-ZA" sz="1050" dirty="0">
                        <a:effectLst/>
                      </a:endParaRPr>
                    </a:p>
                    <a:p>
                      <a:pPr marL="342900" lvl="0" indent="-342900" algn="just">
                        <a:lnSpc>
                          <a:spcPct val="115000"/>
                        </a:lnSpc>
                        <a:buFont typeface="+mj-lt"/>
                        <a:buAutoNum type="alphaLcParenBoth"/>
                      </a:pPr>
                      <a:r>
                        <a:rPr lang="en-ZA" sz="1050" dirty="0">
                          <a:solidFill>
                            <a:srgbClr val="000000"/>
                          </a:solidFill>
                          <a:effectLst/>
                        </a:rPr>
                        <a:t>co-ordinate health and medical services during provincial disasters;</a:t>
                      </a:r>
                      <a:endParaRPr lang="en-ZA" sz="1050" dirty="0">
                        <a:effectLst/>
                      </a:endParaRPr>
                    </a:p>
                    <a:p>
                      <a:pPr marL="342900" lvl="0" indent="-342900" algn="just">
                        <a:lnSpc>
                          <a:spcPct val="115000"/>
                        </a:lnSpc>
                        <a:buFont typeface="+mj-lt"/>
                        <a:buAutoNum type="alphaLcParenBoth"/>
                      </a:pPr>
                      <a:r>
                        <a:rPr lang="en-ZA" sz="1050" strike="sngStrike" dirty="0">
                          <a:solidFill>
                            <a:srgbClr val="FF0000"/>
                          </a:solidFill>
                          <a:effectLst/>
                        </a:rPr>
                        <a:t>conduct or facilitate research on health and health services;</a:t>
                      </a:r>
                      <a:endParaRPr lang="en-ZA" sz="1050" dirty="0">
                        <a:effectLst/>
                      </a:endParaRPr>
                    </a:p>
                    <a:p>
                      <a:pPr marL="342900" lvl="0" indent="-342900" algn="just">
                        <a:lnSpc>
                          <a:spcPct val="115000"/>
                        </a:lnSpc>
                        <a:buFont typeface="+mj-lt"/>
                        <a:buAutoNum type="alphaLcParenBoth"/>
                      </a:pPr>
                      <a:r>
                        <a:rPr lang="en-ZA" sz="1050" strike="sngStrike" dirty="0">
                          <a:solidFill>
                            <a:srgbClr val="FF0000"/>
                          </a:solidFill>
                          <a:effectLst/>
                        </a:rPr>
                        <a:t>plan, manage and develop human resources for the rendering of health services;</a:t>
                      </a:r>
                      <a:endParaRPr lang="en-ZA" sz="1050" dirty="0">
                        <a:effectLst/>
                      </a:endParaRPr>
                    </a:p>
                    <a:p>
                      <a:pPr marL="342900" lvl="0" indent="-342900" algn="just">
                        <a:lnSpc>
                          <a:spcPct val="115000"/>
                        </a:lnSpc>
                        <a:buFont typeface="+mj-lt"/>
                        <a:buAutoNum type="alphaLcParenBoth"/>
                      </a:pPr>
                      <a:r>
                        <a:rPr lang="en-ZA" sz="1050" strike="sngStrike" dirty="0">
                          <a:solidFill>
                            <a:srgbClr val="FF0000"/>
                          </a:solidFill>
                          <a:effectLst/>
                        </a:rPr>
                        <a:t>plan the development of public and private hospitals, other health establishments and health agencies;</a:t>
                      </a:r>
                      <a:endParaRPr lang="en-ZA" sz="1050" dirty="0">
                        <a:effectLst/>
                      </a:endParaRPr>
                    </a:p>
                    <a:p>
                      <a:pPr marL="342900" lvl="0" indent="-342900" algn="just">
                        <a:lnSpc>
                          <a:spcPct val="115000"/>
                        </a:lnSpc>
                        <a:buFont typeface="+mj-lt"/>
                        <a:buAutoNum type="alphaLcParenBoth"/>
                      </a:pPr>
                      <a:r>
                        <a:rPr lang="en-ZA" sz="1050" strike="sngStrike" dirty="0">
                          <a:solidFill>
                            <a:srgbClr val="FF0000"/>
                          </a:solidFill>
                          <a:effectLst/>
                        </a:rPr>
                        <a:t>control and manage the cost and financing of public health establishments and public health agencies;</a:t>
                      </a:r>
                      <a:endParaRPr lang="en-ZA" sz="1050" dirty="0">
                        <a:effectLst/>
                      </a:endParaRPr>
                    </a:p>
                    <a:p>
                      <a:pPr marL="342900" lvl="0" indent="-342900" algn="just">
                        <a:lnSpc>
                          <a:spcPct val="115000"/>
                        </a:lnSpc>
                        <a:buFont typeface="+mj-lt"/>
                        <a:buAutoNum type="alphaLcParenBoth"/>
                      </a:pPr>
                      <a:r>
                        <a:rPr lang="en-ZA" sz="1050" strike="sngStrike" dirty="0">
                          <a:solidFill>
                            <a:srgbClr val="FF0000"/>
                          </a:solidFill>
                          <a:effectLst/>
                        </a:rPr>
                        <a:t>facilitate and promote the provision of port health services, comprehensive primary health services and community hospital services;</a:t>
                      </a:r>
                      <a:endParaRPr lang="en-ZA" sz="1050" dirty="0">
                        <a:effectLst/>
                      </a:endParaRPr>
                    </a:p>
                    <a:p>
                      <a:pPr>
                        <a:lnSpc>
                          <a:spcPct val="107000"/>
                        </a:lnSpc>
                        <a:spcAft>
                          <a:spcPts val="800"/>
                        </a:spcAft>
                      </a:pPr>
                      <a:r>
                        <a:rPr lang="fr-FR" sz="1050" dirty="0">
                          <a:effectLst/>
                        </a:rPr>
                        <a:t> </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dirty="0">
                          <a:effectLst/>
                          <a:latin typeface="+mn-lt"/>
                          <a:ea typeface="Calibri" panose="020F0502020204030204" pitchFamily="34" charset="0"/>
                          <a:cs typeface="Times New Roman" panose="02020603050405020304" pitchFamily="18" charset="0"/>
                        </a:rPr>
                        <a:t>The addition is made to ensure that Provincial Head of Departments performance is linked directly to prescribed national and provincial health policies</a:t>
                      </a:r>
                    </a:p>
                    <a:p>
                      <a:pPr marL="0" marR="0" lvl="0" indent="0" algn="just"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ZA" sz="1200" dirty="0">
                        <a:effectLst/>
                        <a:latin typeface="+mn-lt"/>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dirty="0">
                          <a:effectLst/>
                          <a:latin typeface="+mn-lt"/>
                          <a:ea typeface="Calibri" panose="020F0502020204030204" pitchFamily="34" charset="0"/>
                          <a:cs typeface="Times New Roman" panose="02020603050405020304" pitchFamily="18" charset="0"/>
                        </a:rPr>
                        <a:t>The deletions are made to effect provisions  of Clause 32 (1-3) of the National Health Insurance Bill on the changing roles of the different spheres and reassignment of functions to provinces.</a:t>
                      </a:r>
                    </a:p>
                    <a:p>
                      <a:pPr marL="0" marR="0" lvl="0" indent="0" algn="just"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ZA" sz="1200" dirty="0">
                        <a:effectLst/>
                        <a:latin typeface="+mn-lt"/>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dirty="0">
                          <a:effectLst/>
                          <a:latin typeface="+mn-lt"/>
                          <a:ea typeface="Calibri" panose="020F0502020204030204" pitchFamily="34" charset="0"/>
                          <a:cs typeface="Times New Roman" panose="02020603050405020304" pitchFamily="18" charset="0"/>
                        </a:rPr>
                        <a:t>This is further articulated in Clause 32 (3) which states that  </a:t>
                      </a:r>
                      <a:r>
                        <a:rPr lang="en-ZA" sz="1200" b="1" i="1" dirty="0">
                          <a:effectLst/>
                          <a:latin typeface="+mn-lt"/>
                          <a:ea typeface="Calibri" panose="020F0502020204030204" pitchFamily="34" charset="0"/>
                          <a:cs typeface="Times New Roman" panose="02020603050405020304" pitchFamily="18" charset="0"/>
                        </a:rPr>
                        <a:t>“without derogating from the Constitution or any other law, the functions of a provincial department must be amended to comply with the purpose and provisions of this Act, subject to provisions of Section 57” </a:t>
                      </a:r>
                    </a:p>
                    <a:p>
                      <a:pPr marL="0" lvl="0" indent="0" algn="just">
                        <a:lnSpc>
                          <a:spcPct val="107000"/>
                        </a:lnSpc>
                        <a:spcAft>
                          <a:spcPts val="800"/>
                        </a:spcAft>
                        <a:buFont typeface="Symbol" panose="05050102010706020507" pitchFamily="18" charset="2"/>
                        <a:buNone/>
                      </a:pP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825166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492256457"/>
              </p:ext>
            </p:extLst>
          </p:nvPr>
        </p:nvGraphicFramePr>
        <p:xfrm>
          <a:off x="157053" y="1078323"/>
          <a:ext cx="8829894" cy="5028373"/>
        </p:xfrm>
        <a:graphic>
          <a:graphicData uri="http://schemas.openxmlformats.org/drawingml/2006/table">
            <a:tbl>
              <a:tblPr firstRow="1" firstCol="1" bandRow="1">
                <a:tableStyleId>{8799B23B-EC83-4686-B30A-512413B5E67A}</a:tableStyleId>
              </a:tblPr>
              <a:tblGrid>
                <a:gridCol w="1390611">
                  <a:extLst>
                    <a:ext uri="{9D8B030D-6E8A-4147-A177-3AD203B41FA5}">
                      <a16:colId xmlns:a16="http://schemas.microsoft.com/office/drawing/2014/main" val="3664617998"/>
                    </a:ext>
                  </a:extLst>
                </a:gridCol>
                <a:gridCol w="4608512">
                  <a:extLst>
                    <a:ext uri="{9D8B030D-6E8A-4147-A177-3AD203B41FA5}">
                      <a16:colId xmlns:a16="http://schemas.microsoft.com/office/drawing/2014/main" val="2850823112"/>
                    </a:ext>
                  </a:extLst>
                </a:gridCol>
                <a:gridCol w="2830771">
                  <a:extLst>
                    <a:ext uri="{9D8B030D-6E8A-4147-A177-3AD203B41FA5}">
                      <a16:colId xmlns:a16="http://schemas.microsoft.com/office/drawing/2014/main" val="3729520096"/>
                    </a:ext>
                  </a:extLst>
                </a:gridCol>
              </a:tblGrid>
              <a:tr h="334453">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nSpc>
                          <a:spcPct val="107000"/>
                        </a:lnSpc>
                        <a:spcAft>
                          <a:spcPts val="800"/>
                        </a:spcAft>
                      </a:pPr>
                      <a:r>
                        <a:rPr lang="en-ZA" sz="1400" b="1" dirty="0">
                          <a:solidFill>
                            <a:srgbClr val="000000"/>
                          </a:solidFill>
                          <a:effectLst/>
                        </a:rPr>
                        <a:t>25 (2) (n &amp; s)</a:t>
                      </a:r>
                    </a:p>
                    <a:p>
                      <a:pPr>
                        <a:lnSpc>
                          <a:spcPct val="107000"/>
                        </a:lnSpc>
                        <a:spcAft>
                          <a:spcPts val="800"/>
                        </a:spcAft>
                      </a:pPr>
                      <a:endParaRPr lang="en-ZA" sz="1400" b="1" dirty="0">
                        <a:solidFill>
                          <a:srgbClr val="000000"/>
                        </a:solidFill>
                        <a:effectLst/>
                      </a:endParaRPr>
                    </a:p>
                    <a:p>
                      <a:pPr>
                        <a:lnSpc>
                          <a:spcPct val="107000"/>
                        </a:lnSpc>
                        <a:spcAft>
                          <a:spcPts val="800"/>
                        </a:spcAft>
                      </a:pPr>
                      <a:r>
                        <a:rPr lang="en-ZA" sz="1400" b="1" dirty="0">
                          <a:solidFill>
                            <a:srgbClr val="000000"/>
                          </a:solidFill>
                          <a:effectLst/>
                        </a:rPr>
                        <a:t>Provincial health services, and general functions of provincial departments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ZA" sz="1400" dirty="0">
                          <a:solidFill>
                            <a:srgbClr val="000000"/>
                          </a:solidFill>
                          <a:effectLst/>
                        </a:rPr>
                        <a:t>25 (2) The head of a provincial department must, in accordance with national health policy and </a:t>
                      </a:r>
                      <a:r>
                        <a:rPr lang="en-ZA" sz="1400" strike="sngStrike" dirty="0">
                          <a:solidFill>
                            <a:srgbClr val="FF0000"/>
                          </a:solidFill>
                          <a:effectLst/>
                        </a:rPr>
                        <a:t>the </a:t>
                      </a:r>
                      <a:r>
                        <a:rPr lang="en-ZA" sz="1400" dirty="0">
                          <a:solidFill>
                            <a:srgbClr val="000000"/>
                          </a:solidFill>
                          <a:effectLst/>
                        </a:rPr>
                        <a:t>relevant provincial health policy </a:t>
                      </a:r>
                      <a:r>
                        <a:rPr lang="en-ZA" sz="1400" strike="sngStrike" dirty="0">
                          <a:solidFill>
                            <a:srgbClr val="FF0000"/>
                          </a:solidFill>
                          <a:effectLst/>
                        </a:rPr>
                        <a:t>in respect of or </a:t>
                      </a:r>
                      <a:r>
                        <a:rPr lang="en-ZA" sz="1400" b="1" u="sng" dirty="0">
                          <a:solidFill>
                            <a:schemeClr val="tx1"/>
                          </a:solidFill>
                          <a:effectLst/>
                        </a:rPr>
                        <a:t>perform such health functions</a:t>
                      </a:r>
                      <a:r>
                        <a:rPr lang="en-ZA" sz="1400" u="sng" dirty="0">
                          <a:solidFill>
                            <a:srgbClr val="008080"/>
                          </a:solidFill>
                          <a:effectLst/>
                        </a:rPr>
                        <a:t> </a:t>
                      </a:r>
                      <a:r>
                        <a:rPr lang="en-ZA" sz="1400" dirty="0">
                          <a:solidFill>
                            <a:srgbClr val="000000"/>
                          </a:solidFill>
                          <a:effectLst/>
                        </a:rPr>
                        <a:t>within the relevant province</a:t>
                      </a:r>
                      <a:r>
                        <a:rPr lang="en-ZA" sz="1400" u="sng" dirty="0">
                          <a:solidFill>
                            <a:srgbClr val="008080"/>
                          </a:solidFill>
                          <a:effectLst/>
                        </a:rPr>
                        <a:t> </a:t>
                      </a:r>
                      <a:r>
                        <a:rPr lang="en-ZA" sz="1400" b="1" u="sng" dirty="0">
                          <a:solidFill>
                            <a:schemeClr val="tx1"/>
                          </a:solidFill>
                          <a:effectLst/>
                        </a:rPr>
                        <a:t>as may be prescribed</a:t>
                      </a:r>
                      <a:r>
                        <a:rPr lang="en-ZA" sz="1400" dirty="0">
                          <a:solidFill>
                            <a:srgbClr val="000000"/>
                          </a:solidFill>
                          <a:effectLst/>
                        </a:rPr>
                        <a:t>—</a:t>
                      </a:r>
                      <a:endParaRPr lang="en-ZA" sz="1400" dirty="0">
                        <a:effectLst/>
                      </a:endParaRPr>
                    </a:p>
                    <a:p>
                      <a:pPr marL="342900" lvl="0" indent="-342900" algn="just">
                        <a:lnSpc>
                          <a:spcPct val="100000"/>
                        </a:lnSpc>
                        <a:spcAft>
                          <a:spcPts val="0"/>
                        </a:spcAft>
                        <a:buFont typeface="+mj-lt"/>
                        <a:buAutoNum type="alphaLcParenR" startAt="13"/>
                      </a:pPr>
                      <a:r>
                        <a:rPr lang="en-ZA" sz="1400" dirty="0">
                          <a:solidFill>
                            <a:srgbClr val="000000"/>
                          </a:solidFill>
                          <a:effectLst/>
                        </a:rPr>
                        <a:t>provide and co-ordinate emergency medical services and forensic pathology, forensic clinical medicines and related services, including the provision of medico-legal mortuaries and medico-legal services;</a:t>
                      </a:r>
                      <a:endParaRPr lang="en-ZA" sz="1400" dirty="0">
                        <a:effectLst/>
                      </a:endParaRPr>
                    </a:p>
                    <a:p>
                      <a:pPr marL="342900" lvl="0" indent="-342900" algn="just">
                        <a:lnSpc>
                          <a:spcPct val="100000"/>
                        </a:lnSpc>
                        <a:spcAft>
                          <a:spcPts val="0"/>
                        </a:spcAft>
                        <a:buFont typeface="+mj-lt"/>
                        <a:buAutoNum type="alphaLcParenR" startAt="13"/>
                      </a:pPr>
                      <a:r>
                        <a:rPr lang="en-ZA" sz="1400" strike="sngStrike" dirty="0">
                          <a:solidFill>
                            <a:srgbClr val="FF0000"/>
                          </a:solidFill>
                          <a:effectLst/>
                        </a:rPr>
                        <a:t>control </a:t>
                      </a:r>
                      <a:r>
                        <a:rPr lang="en-ZA" sz="1400" b="1" u="sng" dirty="0">
                          <a:solidFill>
                            <a:srgbClr val="FF0000"/>
                          </a:solidFill>
                          <a:effectLst/>
                        </a:rPr>
                        <a:t>assist the District Health Management Office in controlling </a:t>
                      </a:r>
                      <a:r>
                        <a:rPr lang="en-ZA" sz="1400" dirty="0">
                          <a:solidFill>
                            <a:srgbClr val="000000"/>
                          </a:solidFill>
                          <a:effectLst/>
                        </a:rPr>
                        <a:t>the quality of all health services and facilities;</a:t>
                      </a:r>
                      <a:endParaRPr lang="en-ZA" sz="1400" dirty="0">
                        <a:effectLst/>
                      </a:endParaRPr>
                    </a:p>
                    <a:p>
                      <a:pPr marL="342900" lvl="0" indent="-342900" algn="just">
                        <a:lnSpc>
                          <a:spcPct val="100000"/>
                        </a:lnSpc>
                        <a:spcAft>
                          <a:spcPts val="0"/>
                        </a:spcAft>
                        <a:buFont typeface="+mj-lt"/>
                        <a:buAutoNum type="alphaLcParenR" startAt="13"/>
                      </a:pPr>
                      <a:r>
                        <a:rPr lang="en-ZA" sz="1400" dirty="0">
                          <a:solidFill>
                            <a:srgbClr val="000000"/>
                          </a:solidFill>
                          <a:effectLst/>
                        </a:rPr>
                        <a:t>provide health services contemplated by specific provincial health service programmes;</a:t>
                      </a:r>
                      <a:endParaRPr lang="en-ZA" sz="1400" dirty="0">
                        <a:effectLst/>
                      </a:endParaRPr>
                    </a:p>
                    <a:p>
                      <a:pPr marL="342900" lvl="0" indent="-342900" algn="just">
                        <a:lnSpc>
                          <a:spcPct val="100000"/>
                        </a:lnSpc>
                        <a:spcAft>
                          <a:spcPts val="0"/>
                        </a:spcAft>
                        <a:buFont typeface="+mj-lt"/>
                        <a:buAutoNum type="alphaLcParenR" startAt="13"/>
                      </a:pPr>
                      <a:r>
                        <a:rPr lang="en-ZA" sz="1400" dirty="0">
                          <a:solidFill>
                            <a:srgbClr val="000000"/>
                          </a:solidFill>
                          <a:effectLst/>
                        </a:rPr>
                        <a:t>provide and maintain equipment, vehicles and health care facilities in the public sector;</a:t>
                      </a:r>
                      <a:endParaRPr lang="en-ZA" sz="1400" dirty="0">
                        <a:effectLst/>
                      </a:endParaRPr>
                    </a:p>
                    <a:p>
                      <a:pPr marL="342900" lvl="0" indent="-342900" algn="just">
                        <a:lnSpc>
                          <a:spcPct val="100000"/>
                        </a:lnSpc>
                        <a:spcAft>
                          <a:spcPts val="0"/>
                        </a:spcAft>
                        <a:buFont typeface="+mj-lt"/>
                        <a:buAutoNum type="alphaLcParenR" startAt="13"/>
                      </a:pPr>
                      <a:r>
                        <a:rPr lang="en-ZA" sz="1400" dirty="0">
                          <a:solidFill>
                            <a:srgbClr val="000000"/>
                          </a:solidFill>
                          <a:effectLst/>
                        </a:rPr>
                        <a:t>consult with communities regarding health matters;</a:t>
                      </a:r>
                      <a:endParaRPr lang="en-ZA" sz="1400" dirty="0">
                        <a:effectLst/>
                      </a:endParaRPr>
                    </a:p>
                    <a:p>
                      <a:pPr marL="342900" lvl="0" indent="-342900" algn="just">
                        <a:lnSpc>
                          <a:spcPct val="100000"/>
                        </a:lnSpc>
                        <a:spcAft>
                          <a:spcPts val="0"/>
                        </a:spcAft>
                        <a:buFont typeface="+mj-lt"/>
                        <a:buAutoNum type="alphaLcParenR" startAt="13"/>
                      </a:pPr>
                      <a:r>
                        <a:rPr lang="en-ZA" sz="1400" dirty="0">
                          <a:solidFill>
                            <a:srgbClr val="000000"/>
                          </a:solidFill>
                          <a:effectLst/>
                        </a:rPr>
                        <a:t>provide occupational health services;</a:t>
                      </a:r>
                      <a:endParaRPr lang="en-ZA" sz="1400" dirty="0">
                        <a:effectLst/>
                      </a:endParaRPr>
                    </a:p>
                    <a:p>
                      <a:pPr marL="342900" lvl="0" indent="-342900" algn="just">
                        <a:lnSpc>
                          <a:spcPct val="100000"/>
                        </a:lnSpc>
                        <a:spcAft>
                          <a:spcPts val="0"/>
                        </a:spcAft>
                        <a:buFont typeface="+mj-lt"/>
                        <a:buAutoNum type="alphaLcParenR" startAt="13"/>
                      </a:pPr>
                      <a:r>
                        <a:rPr lang="en-ZA" sz="1400" strike="sngStrike" dirty="0">
                          <a:solidFill>
                            <a:srgbClr val="FF0000"/>
                          </a:solidFill>
                          <a:effectLst/>
                        </a:rPr>
                        <a:t>promote health and healthy lifestyles;</a:t>
                      </a:r>
                      <a:endParaRPr lang="en-ZA" sz="1400" dirty="0">
                        <a:effectLst/>
                      </a:endParaRPr>
                    </a:p>
                    <a:p>
                      <a:pPr marL="342900" lvl="0" indent="-342900" algn="just">
                        <a:lnSpc>
                          <a:spcPct val="100000"/>
                        </a:lnSpc>
                        <a:spcAft>
                          <a:spcPts val="0"/>
                        </a:spcAft>
                        <a:buFont typeface="+mj-lt"/>
                        <a:buAutoNum type="alphaLcParenR" startAt="13"/>
                      </a:pPr>
                      <a:r>
                        <a:rPr lang="en-ZA" sz="1400" dirty="0">
                          <a:solidFill>
                            <a:srgbClr val="000000"/>
                          </a:solidFill>
                          <a:effectLst/>
                        </a:rPr>
                        <a:t>promote community participation in the planning, provision and evaluation of health services;</a:t>
                      </a:r>
                      <a:endParaRPr lang="en-ZA" sz="1400" dirty="0">
                        <a:effectLst/>
                      </a:endParaRPr>
                    </a:p>
                    <a:p>
                      <a:pPr marL="342900" lvl="0" indent="-342900" algn="just">
                        <a:lnSpc>
                          <a:spcPct val="100000"/>
                        </a:lnSpc>
                        <a:spcAft>
                          <a:spcPts val="0"/>
                        </a:spcAft>
                        <a:buFont typeface="+mj-lt"/>
                        <a:buAutoNum type="alphaLcParenR" startAt="13"/>
                      </a:pPr>
                      <a:r>
                        <a:rPr lang="fr-FR" sz="1400" dirty="0">
                          <a:solidFill>
                            <a:srgbClr val="000000"/>
                          </a:solidFill>
                          <a:effectLst/>
                        </a:rPr>
                        <a:t>provide environmental pollution control services;</a:t>
                      </a:r>
                      <a:endParaRPr lang="en-ZA" sz="1400" dirty="0">
                        <a:effectLst/>
                      </a:endParaRPr>
                    </a:p>
                    <a:p>
                      <a:pPr>
                        <a:lnSpc>
                          <a:spcPct val="100000"/>
                        </a:lnSpc>
                        <a:spcAft>
                          <a:spcPts val="0"/>
                        </a:spcAft>
                      </a:pPr>
                      <a:r>
                        <a:rPr lang="fr-FR"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effectLst/>
                          <a:latin typeface="+mn-lt"/>
                          <a:ea typeface="Calibri" panose="020F0502020204030204" pitchFamily="34" charset="0"/>
                          <a:cs typeface="Times New Roman" panose="02020603050405020304" pitchFamily="18" charset="0"/>
                        </a:rPr>
                        <a:t>The insertion is made to ensure that Provincial Heads of Departments’ performance is linked directly to prescribed national and provincial health policies</a:t>
                      </a:r>
                    </a:p>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ZA" sz="1400" dirty="0">
                        <a:effectLst/>
                        <a:latin typeface="+mn-lt"/>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effectLst/>
                          <a:latin typeface="+mn-lt"/>
                          <a:ea typeface="Calibri" panose="020F0502020204030204" pitchFamily="34" charset="0"/>
                          <a:cs typeface="Times New Roman" panose="02020603050405020304" pitchFamily="18" charset="0"/>
                        </a:rPr>
                        <a:t>The Provincial HOD will no longer control but will be required to support the DHMO in support of the provision of </a:t>
                      </a:r>
                      <a:r>
                        <a:rPr lang="en-ZA" sz="1400" b="1" dirty="0">
                          <a:effectLst/>
                          <a:latin typeface="+mn-lt"/>
                          <a:ea typeface="Calibri" panose="020F0502020204030204" pitchFamily="34" charset="0"/>
                          <a:cs typeface="Times New Roman" panose="02020603050405020304" pitchFamily="18" charset="0"/>
                        </a:rPr>
                        <a:t>Clause 36 </a:t>
                      </a:r>
                      <a:r>
                        <a:rPr lang="en-ZA" sz="1400" dirty="0">
                          <a:effectLst/>
                          <a:latin typeface="+mn-lt"/>
                          <a:ea typeface="Calibri" panose="020F0502020204030204" pitchFamily="34" charset="0"/>
                          <a:cs typeface="Times New Roman" panose="02020603050405020304" pitchFamily="18" charset="0"/>
                        </a:rPr>
                        <a:t>of the National Health Insurance Bill</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dirty="0">
                        <a:effectLst/>
                        <a:latin typeface="+mn-lt"/>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effectLst/>
                          <a:latin typeface="+mn-lt"/>
                          <a:ea typeface="Calibri" panose="020F0502020204030204" pitchFamily="34" charset="0"/>
                          <a:cs typeface="Times New Roman" panose="02020603050405020304" pitchFamily="18" charset="0"/>
                        </a:rPr>
                        <a:t>The promotion of health and healthy lifestyles will reside in the District Health Councils supported by the DHMOs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489769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200325850"/>
              </p:ext>
            </p:extLst>
          </p:nvPr>
        </p:nvGraphicFramePr>
        <p:xfrm>
          <a:off x="157053" y="1196752"/>
          <a:ext cx="8829894" cy="4354704"/>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145891">
                  <a:extLst>
                    <a:ext uri="{9D8B030D-6E8A-4147-A177-3AD203B41FA5}">
                      <a16:colId xmlns:a16="http://schemas.microsoft.com/office/drawing/2014/main" val="2850823112"/>
                    </a:ext>
                  </a:extLst>
                </a:gridCol>
                <a:gridCol w="3838883">
                  <a:extLst>
                    <a:ext uri="{9D8B030D-6E8A-4147-A177-3AD203B41FA5}">
                      <a16:colId xmlns:a16="http://schemas.microsoft.com/office/drawing/2014/main" val="3729520096"/>
                    </a:ext>
                  </a:extLst>
                </a:gridCol>
              </a:tblGrid>
              <a:tr h="457271">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gn="just">
                        <a:lnSpc>
                          <a:spcPct val="115000"/>
                        </a:lnSpc>
                        <a:spcAft>
                          <a:spcPts val="800"/>
                        </a:spcAft>
                      </a:pPr>
                      <a:r>
                        <a:rPr lang="en-ZA" sz="1600" b="1" kern="1200" dirty="0">
                          <a:solidFill>
                            <a:schemeClr val="tx1"/>
                          </a:solidFill>
                          <a:effectLst/>
                          <a:latin typeface="+mn-lt"/>
                        </a:rPr>
                        <a:t>25 (3).</a:t>
                      </a:r>
                    </a:p>
                    <a:p>
                      <a:pPr algn="just">
                        <a:lnSpc>
                          <a:spcPct val="115000"/>
                        </a:lnSpc>
                        <a:spcAft>
                          <a:spcPts val="800"/>
                        </a:spcAft>
                      </a:pPr>
                      <a:endParaRPr lang="en-ZA" sz="1600" b="1" kern="1200" dirty="0">
                        <a:solidFill>
                          <a:schemeClr val="tx1"/>
                        </a:solidFill>
                        <a:effectLst/>
                        <a:latin typeface="+mn-lt"/>
                      </a:endParaRPr>
                    </a:p>
                    <a:p>
                      <a:pPr algn="just">
                        <a:lnSpc>
                          <a:spcPct val="115000"/>
                        </a:lnSpc>
                        <a:spcAft>
                          <a:spcPts val="800"/>
                        </a:spcAft>
                      </a:pPr>
                      <a:r>
                        <a:rPr lang="en-ZA" sz="1600" b="1" kern="1200" dirty="0">
                          <a:solidFill>
                            <a:schemeClr val="tx1"/>
                          </a:solidFill>
                          <a:effectLst/>
                          <a:latin typeface="+mn-lt"/>
                        </a:rPr>
                        <a:t>Provincial health services, and general functions of provincial departments</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just"/>
                      <a:r>
                        <a:rPr lang="en-ZA" sz="1600" kern="1200" dirty="0">
                          <a:solidFill>
                            <a:srgbClr val="FF0000"/>
                          </a:solidFill>
                          <a:effectLst/>
                          <a:latin typeface="+mn-lt"/>
                        </a:rPr>
                        <a:t>25 (3)</a:t>
                      </a:r>
                      <a:r>
                        <a:rPr lang="en-ZA" sz="1600" strike="sngStrike" kern="1200" dirty="0">
                          <a:solidFill>
                            <a:srgbClr val="FF0000"/>
                          </a:solidFill>
                          <a:effectLst/>
                          <a:latin typeface="+mn-lt"/>
                        </a:rPr>
                        <a:t> The head of a provincial department must—</a:t>
                      </a:r>
                      <a:endParaRPr lang="en-ZA" sz="1600" kern="1200" dirty="0">
                        <a:solidFill>
                          <a:srgbClr val="FF0000"/>
                        </a:solidFill>
                        <a:effectLst/>
                        <a:latin typeface="+mn-lt"/>
                      </a:endParaRPr>
                    </a:p>
                    <a:p>
                      <a:pPr algn="just"/>
                      <a:r>
                        <a:rPr lang="en-ZA" sz="1600" strike="sngStrike" kern="1200" dirty="0">
                          <a:solidFill>
                            <a:srgbClr val="FF0000"/>
                          </a:solidFill>
                          <a:effectLst/>
                          <a:latin typeface="+mn-lt"/>
                        </a:rPr>
                        <a:t>prepare strategic, medium term health and human resources plans annually for the exercise of the powers of, the performance of the duties of and the provision of health services in the province by the provincial department; and</a:t>
                      </a:r>
                      <a:endParaRPr lang="en-ZA" sz="1600" kern="1200" dirty="0">
                        <a:solidFill>
                          <a:srgbClr val="FF0000"/>
                        </a:solidFill>
                        <a:effectLst/>
                        <a:latin typeface="+mn-lt"/>
                      </a:endParaRPr>
                    </a:p>
                    <a:p>
                      <a:pPr algn="just"/>
                      <a:r>
                        <a:rPr lang="en-ZA" sz="1600" strike="sngStrike" kern="1200" dirty="0">
                          <a:solidFill>
                            <a:srgbClr val="FF0000"/>
                          </a:solidFill>
                          <a:effectLst/>
                          <a:latin typeface="+mn-lt"/>
                        </a:rPr>
                        <a:t>submit such plans to the Director-General within the time frames and in accordance with the guidelines determined by the National Health Council.</a:t>
                      </a:r>
                      <a:endParaRPr lang="en-ZA" sz="1600" kern="1200" dirty="0">
                        <a:solidFill>
                          <a:srgbClr val="FF0000"/>
                        </a:solidFill>
                        <a:effectLst/>
                        <a:latin typeface="+mn-lt"/>
                      </a:endParaRPr>
                    </a:p>
                    <a:p>
                      <a:pPr algn="just">
                        <a:lnSpc>
                          <a:spcPct val="115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1714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dirty="0">
                          <a:effectLst/>
                          <a:latin typeface="+mn-lt"/>
                          <a:ea typeface="Calibri" panose="020F0502020204030204" pitchFamily="34" charset="0"/>
                          <a:cs typeface="Times New Roman" panose="02020603050405020304" pitchFamily="18" charset="0"/>
                        </a:rPr>
                        <a:t>The deletions are made to effect provisions  of </a:t>
                      </a:r>
                      <a:r>
                        <a:rPr lang="en-ZA" sz="1600" b="1" dirty="0">
                          <a:effectLst/>
                          <a:latin typeface="+mn-lt"/>
                          <a:ea typeface="Calibri" panose="020F0502020204030204" pitchFamily="34" charset="0"/>
                          <a:cs typeface="Times New Roman" panose="02020603050405020304" pitchFamily="18" charset="0"/>
                        </a:rPr>
                        <a:t>Clause 32 (3) </a:t>
                      </a:r>
                      <a:r>
                        <a:rPr lang="en-ZA" sz="1600" dirty="0">
                          <a:effectLst/>
                          <a:latin typeface="+mn-lt"/>
                          <a:ea typeface="Calibri" panose="020F0502020204030204" pitchFamily="34" charset="0"/>
                          <a:cs typeface="Times New Roman" panose="02020603050405020304" pitchFamily="18" charset="0"/>
                        </a:rPr>
                        <a:t>and </a:t>
                      </a:r>
                      <a:r>
                        <a:rPr lang="en-ZA" sz="1600" b="1" dirty="0">
                          <a:effectLst/>
                          <a:latin typeface="+mn-lt"/>
                          <a:ea typeface="Calibri" panose="020F0502020204030204" pitchFamily="34" charset="0"/>
                          <a:cs typeface="Times New Roman" panose="02020603050405020304" pitchFamily="18" charset="0"/>
                        </a:rPr>
                        <a:t>Clause 36 </a:t>
                      </a:r>
                      <a:r>
                        <a:rPr lang="en-ZA" sz="1600" dirty="0">
                          <a:effectLst/>
                          <a:latin typeface="+mn-lt"/>
                          <a:ea typeface="Calibri" panose="020F0502020204030204" pitchFamily="34" charset="0"/>
                          <a:cs typeface="Times New Roman" panose="02020603050405020304" pitchFamily="18" charset="0"/>
                        </a:rPr>
                        <a:t>of the NHI Bill which states that  </a:t>
                      </a:r>
                      <a:r>
                        <a:rPr lang="en-ZA" sz="1600" b="1" i="1" dirty="0">
                          <a:effectLst/>
                          <a:latin typeface="+mn-lt"/>
                          <a:ea typeface="Calibri" panose="020F0502020204030204" pitchFamily="34" charset="0"/>
                          <a:cs typeface="Times New Roman" panose="02020603050405020304" pitchFamily="18" charset="0"/>
                        </a:rPr>
                        <a:t>“without derogating from the Constitution or any other law, the functions of a provincial department must be amended to comply with the purpose and provisions of this Act, subject to provisions of Section 57” </a:t>
                      </a:r>
                    </a:p>
                    <a:p>
                      <a:pPr marL="0" lvl="0" indent="0" algn="just">
                        <a:lnSpc>
                          <a:spcPct val="107000"/>
                        </a:lnSpc>
                        <a:spcAft>
                          <a:spcPts val="800"/>
                        </a:spcAft>
                        <a:buFont typeface="Arial" panose="020B0604020202020204" pitchFamily="34" charset="0"/>
                        <a:buNone/>
                      </a:pPr>
                      <a:endParaRPr lang="en-ZA" sz="1600" dirty="0">
                        <a:effectLst/>
                        <a:latin typeface="+mn-lt"/>
                        <a:ea typeface="Calibri" panose="020F0502020204030204" pitchFamily="34" charset="0"/>
                        <a:cs typeface="Times New Roman" panose="02020603050405020304" pitchFamily="18" charset="0"/>
                      </a:endParaRPr>
                    </a:p>
                    <a:p>
                      <a:pPr marL="171450" lvl="0" indent="-1714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This deletion is meant to strengthen the provision of </a:t>
                      </a:r>
                      <a:r>
                        <a:rPr lang="en-ZA" sz="1600" b="1" dirty="0">
                          <a:effectLst/>
                          <a:latin typeface="+mn-lt"/>
                          <a:ea typeface="Calibri" panose="020F0502020204030204" pitchFamily="34" charset="0"/>
                          <a:cs typeface="Times New Roman" panose="02020603050405020304" pitchFamily="18" charset="0"/>
                        </a:rPr>
                        <a:t>Clause 36 </a:t>
                      </a:r>
                      <a:r>
                        <a:rPr lang="en-ZA" sz="1600" dirty="0">
                          <a:effectLst/>
                          <a:latin typeface="+mn-lt"/>
                          <a:ea typeface="Calibri" panose="020F0502020204030204" pitchFamily="34" charset="0"/>
                          <a:cs typeface="Times New Roman" panose="02020603050405020304" pitchFamily="18" charset="0"/>
                        </a:rPr>
                        <a:t>on the changing role of provinces and the envisaged functions in the District Health Management Office</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948679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51137012"/>
              </p:ext>
            </p:extLst>
          </p:nvPr>
        </p:nvGraphicFramePr>
        <p:xfrm>
          <a:off x="107504" y="1124745"/>
          <a:ext cx="8829894" cy="4824536"/>
        </p:xfrm>
        <a:graphic>
          <a:graphicData uri="http://schemas.openxmlformats.org/drawingml/2006/table">
            <a:tbl>
              <a:tblPr firstRow="1" firstCol="1" bandRow="1">
                <a:tableStyleId>{8799B23B-EC83-4686-B30A-512413B5E67A}</a:tableStyleId>
              </a:tblPr>
              <a:tblGrid>
                <a:gridCol w="1462619">
                  <a:extLst>
                    <a:ext uri="{9D8B030D-6E8A-4147-A177-3AD203B41FA5}">
                      <a16:colId xmlns:a16="http://schemas.microsoft.com/office/drawing/2014/main" val="3664617998"/>
                    </a:ext>
                  </a:extLst>
                </a:gridCol>
                <a:gridCol w="4226013">
                  <a:extLst>
                    <a:ext uri="{9D8B030D-6E8A-4147-A177-3AD203B41FA5}">
                      <a16:colId xmlns:a16="http://schemas.microsoft.com/office/drawing/2014/main" val="2850823112"/>
                    </a:ext>
                  </a:extLst>
                </a:gridCol>
                <a:gridCol w="3141262">
                  <a:extLst>
                    <a:ext uri="{9D8B030D-6E8A-4147-A177-3AD203B41FA5}">
                      <a16:colId xmlns:a16="http://schemas.microsoft.com/office/drawing/2014/main" val="3729520096"/>
                    </a:ext>
                  </a:extLst>
                </a:gridCol>
              </a:tblGrid>
              <a:tr h="446779">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59252">
                <a:tc rowSpan="2">
                  <a:txBody>
                    <a:bodyPr/>
                    <a:lstStyle/>
                    <a:p>
                      <a:pPr algn="just">
                        <a:lnSpc>
                          <a:spcPct val="115000"/>
                        </a:lnSpc>
                        <a:spcAft>
                          <a:spcPts val="800"/>
                        </a:spcAft>
                      </a:pPr>
                      <a:r>
                        <a:rPr lang="en-ZA" sz="1400" b="1" kern="1200" dirty="0">
                          <a:solidFill>
                            <a:schemeClr val="tx1"/>
                          </a:solidFill>
                          <a:effectLst/>
                          <a:latin typeface="+mn-lt"/>
                        </a:rPr>
                        <a:t>31(2) (a) </a:t>
                      </a:r>
                    </a:p>
                    <a:p>
                      <a:pPr algn="just">
                        <a:lnSpc>
                          <a:spcPct val="115000"/>
                        </a:lnSpc>
                        <a:spcAft>
                          <a:spcPts val="800"/>
                        </a:spcAft>
                      </a:pPr>
                      <a:r>
                        <a:rPr lang="en-ZA" sz="1400" b="1" kern="1200" dirty="0">
                          <a:solidFill>
                            <a:schemeClr val="tx1"/>
                          </a:solidFill>
                          <a:effectLst/>
                          <a:latin typeface="+mn-lt"/>
                        </a:rPr>
                        <a:t> Establishment of district health councils.—</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dk1"/>
                          </a:solidFill>
                          <a:effectLst/>
                          <a:latin typeface="+mn-lt"/>
                        </a:rPr>
                        <a:t>31 (2) (a) A district health council consists of—</a:t>
                      </a:r>
                    </a:p>
                    <a:p>
                      <a:pPr marL="400050" marR="0" lvl="0" indent="-400050" algn="just" defTabSz="914400" rtl="0" eaLnBrk="1" fontAlgn="auto" latinLnBrk="0" hangingPunct="1">
                        <a:lnSpc>
                          <a:spcPct val="100000"/>
                        </a:lnSpc>
                        <a:spcBef>
                          <a:spcPts val="0"/>
                        </a:spcBef>
                        <a:spcAft>
                          <a:spcPts val="0"/>
                        </a:spcAft>
                        <a:buClrTx/>
                        <a:buSzTx/>
                        <a:buFont typeface="+mj-lt"/>
                        <a:buAutoNum type="romanLcPeriod" startAt="4"/>
                        <a:tabLst/>
                        <a:defRPr/>
                      </a:pPr>
                      <a:r>
                        <a:rPr lang="en-ZA" sz="1200" kern="1200" dirty="0">
                          <a:solidFill>
                            <a:schemeClr val="dk1"/>
                          </a:solidFill>
                          <a:effectLst/>
                          <a:latin typeface="+mn-lt"/>
                        </a:rPr>
                        <a:t>not more than five other persons, appointed by the relevant member of the Executive Council after consultation with the municipal council of the metropolitan or district municipality</a:t>
                      </a:r>
                      <a:r>
                        <a:rPr lang="en-ZA" sz="1200" u="sng" kern="1200" dirty="0">
                          <a:solidFill>
                            <a:srgbClr val="FF0000"/>
                          </a:solidFill>
                          <a:effectLst/>
                          <a:latin typeface="+mn-lt"/>
                        </a:rPr>
                        <a:t> or District Health Management Office</a:t>
                      </a:r>
                      <a:r>
                        <a:rPr lang="en-ZA" sz="1200" kern="1200" dirty="0">
                          <a:solidFill>
                            <a:schemeClr val="dk1"/>
                          </a:solidFill>
                          <a:effectLst/>
                          <a:latin typeface="+mn-lt"/>
                        </a:rPr>
                        <a:t>, as the case may be.</a:t>
                      </a:r>
                    </a:p>
                    <a:p>
                      <a:pPr algn="just">
                        <a:lnSpc>
                          <a:spcPct val="100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171450" lvl="0" indent="-171450" algn="just">
                        <a:lnSpc>
                          <a:spcPct val="100000"/>
                        </a:lnSpc>
                        <a:spcAft>
                          <a:spcPts val="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This amendment is made to ensure that the DHMO’s established through amendments to the NHA in Section 31 A, are actively involved in supporting the activities of the District Health Councils</a:t>
                      </a:r>
                    </a:p>
                  </a:txBody>
                  <a:tcPr marL="68580" marR="68580" marT="0" marB="0"/>
                </a:tc>
                <a:extLst>
                  <a:ext uri="{0D108BD9-81ED-4DB2-BD59-A6C34878D82A}">
                    <a16:rowId xmlns:a16="http://schemas.microsoft.com/office/drawing/2014/main" val="1113940550"/>
                  </a:ext>
                </a:extLst>
              </a:tr>
              <a:tr h="2918505">
                <a:tc vMerge="1">
                  <a:txBody>
                    <a:bodyPr/>
                    <a:lstStyle/>
                    <a:p>
                      <a:pPr>
                        <a:lnSpc>
                          <a:spcPct val="100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nSpc>
                          <a:spcPct val="100000"/>
                        </a:lnSpc>
                        <a:spcAft>
                          <a:spcPts val="0"/>
                        </a:spcAft>
                      </a:pPr>
                      <a:r>
                        <a:rPr lang="en-ZA" sz="1200" kern="1200" dirty="0">
                          <a:solidFill>
                            <a:schemeClr val="dk1"/>
                          </a:solidFill>
                          <a:effectLst/>
                          <a:latin typeface="+mn-lt"/>
                        </a:rPr>
                        <a:t>31 (3) A district health council must—</a:t>
                      </a:r>
                    </a:p>
                    <a:p>
                      <a:pPr marL="228600" lvl="0" indent="-228600">
                        <a:lnSpc>
                          <a:spcPct val="100000"/>
                        </a:lnSpc>
                        <a:spcAft>
                          <a:spcPts val="0"/>
                        </a:spcAft>
                        <a:buFont typeface="+mj-lt"/>
                        <a:buAutoNum type="alphaLcParenR"/>
                      </a:pPr>
                      <a:r>
                        <a:rPr lang="en-ZA" sz="1200" kern="1200" dirty="0">
                          <a:solidFill>
                            <a:schemeClr val="dk1"/>
                          </a:solidFill>
                          <a:effectLst/>
                          <a:latin typeface="+mn-lt"/>
                        </a:rPr>
                        <a:t>promote co-operative governance;</a:t>
                      </a:r>
                    </a:p>
                    <a:p>
                      <a:pPr marL="228600" lvl="0" indent="-228600">
                        <a:lnSpc>
                          <a:spcPct val="100000"/>
                        </a:lnSpc>
                        <a:spcAft>
                          <a:spcPts val="0"/>
                        </a:spcAft>
                        <a:buFont typeface="+mj-lt"/>
                        <a:buAutoNum type="alphaLcParenR"/>
                      </a:pPr>
                      <a:r>
                        <a:rPr lang="en-ZA" sz="1200" kern="1200" dirty="0">
                          <a:solidFill>
                            <a:schemeClr val="dk1"/>
                          </a:solidFill>
                          <a:effectLst/>
                          <a:latin typeface="+mn-lt"/>
                        </a:rPr>
                        <a:t>ensure co-ordination of planning, budgeting, provisioning and monitoring of all health services that affect residents of the health district for which the council was established;</a:t>
                      </a:r>
                      <a:r>
                        <a:rPr lang="en-ZA" sz="1200" strike="sngStrike" kern="1200" dirty="0">
                          <a:solidFill>
                            <a:schemeClr val="dk1"/>
                          </a:solidFill>
                          <a:effectLst/>
                          <a:latin typeface="+mn-lt"/>
                        </a:rPr>
                        <a:t> and</a:t>
                      </a:r>
                      <a:endParaRPr lang="en-ZA" sz="1200" kern="1200" dirty="0">
                        <a:solidFill>
                          <a:schemeClr val="dk1"/>
                        </a:solidFill>
                        <a:effectLst/>
                        <a:latin typeface="+mn-lt"/>
                      </a:endParaRPr>
                    </a:p>
                    <a:p>
                      <a:pPr>
                        <a:lnSpc>
                          <a:spcPct val="100000"/>
                        </a:lnSpc>
                        <a:spcAft>
                          <a:spcPts val="0"/>
                        </a:spcAft>
                      </a:pPr>
                      <a:r>
                        <a:rPr lang="en-ZA" sz="1200" u="sng" kern="1200" dirty="0" err="1">
                          <a:solidFill>
                            <a:srgbClr val="FF0000"/>
                          </a:solidFill>
                          <a:effectLst/>
                          <a:latin typeface="+mn-lt"/>
                        </a:rPr>
                        <a:t>bA</a:t>
                      </a:r>
                      <a:r>
                        <a:rPr lang="en-ZA" sz="1200" u="sng" kern="1200" dirty="0">
                          <a:solidFill>
                            <a:srgbClr val="FF0000"/>
                          </a:solidFill>
                          <a:effectLst/>
                          <a:latin typeface="+mn-lt"/>
                        </a:rPr>
                        <a:t>) promote community participation in the planning, provision and evaluation of health care services</a:t>
                      </a:r>
                    </a:p>
                    <a:p>
                      <a:pPr>
                        <a:lnSpc>
                          <a:spcPct val="100000"/>
                        </a:lnSpc>
                        <a:spcAft>
                          <a:spcPts val="0"/>
                        </a:spcAft>
                      </a:pPr>
                      <a:endParaRPr lang="en-ZA" sz="1200" kern="1200" dirty="0">
                        <a:solidFill>
                          <a:schemeClr val="dk1"/>
                        </a:solidFill>
                        <a:effectLst/>
                        <a:latin typeface="+mn-lt"/>
                      </a:endParaRPr>
                    </a:p>
                    <a:p>
                      <a:pPr marL="228600" lvl="0" indent="-228600">
                        <a:lnSpc>
                          <a:spcPct val="100000"/>
                        </a:lnSpc>
                        <a:spcAft>
                          <a:spcPts val="0"/>
                        </a:spcAft>
                        <a:buFont typeface="+mj-lt"/>
                        <a:buAutoNum type="alphaLcParenR" startAt="3"/>
                      </a:pPr>
                      <a:r>
                        <a:rPr lang="en-ZA" sz="1200" kern="1200" dirty="0">
                          <a:solidFill>
                            <a:schemeClr val="dk1"/>
                          </a:solidFill>
                          <a:effectLst/>
                          <a:latin typeface="+mn-lt"/>
                        </a:rPr>
                        <a:t>advise the relevant members of the Executive Council, through the Provincial Health Councils, and the municipal council of the relevant metropolitan or district municipality, on any matter regarding health or health services in the health district for which the council was established.</a:t>
                      </a:r>
                    </a:p>
                  </a:txBody>
                  <a:tcPr marL="59265" marR="59265" marT="0" marB="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effectLst/>
                          <a:latin typeface="+mn-lt"/>
                          <a:ea typeface="Calibri" panose="020F0502020204030204" pitchFamily="34" charset="0"/>
                          <a:cs typeface="Times New Roman" panose="02020603050405020304" pitchFamily="18" charset="0"/>
                        </a:rPr>
                        <a:t>This amendment is made to ensure that District Health Councils take an active role in ensuring participation of communities </a:t>
                      </a:r>
                      <a:r>
                        <a:rPr lang="en-ZA" sz="1400" u="none" kern="1200" dirty="0">
                          <a:solidFill>
                            <a:schemeClr val="tx1"/>
                          </a:solidFill>
                          <a:effectLst/>
                          <a:latin typeface="+mn-lt"/>
                        </a:rPr>
                        <a:t>in the planning, provision and evaluation of health care services in their health districts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u="none" kern="1200" dirty="0">
                        <a:solidFill>
                          <a:schemeClr val="tx1"/>
                        </a:solidFill>
                        <a:effectLst/>
                        <a:latin typeface="+mn-lt"/>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u="none" kern="1200" dirty="0">
                          <a:solidFill>
                            <a:schemeClr val="tx1"/>
                          </a:solidFill>
                          <a:effectLst/>
                          <a:latin typeface="+mn-lt"/>
                        </a:rPr>
                        <a:t>This is the basis for decentralisation and an effective and integrated primary health care approach</a:t>
                      </a:r>
                    </a:p>
                    <a:p>
                      <a:pPr marL="0" lvl="0" indent="0" algn="just">
                        <a:lnSpc>
                          <a:spcPct val="100000"/>
                        </a:lnSpc>
                        <a:spcAft>
                          <a:spcPts val="0"/>
                        </a:spcAft>
                        <a:buFont typeface="Symbol" panose="05050102010706020507" pitchFamily="18" charset="2"/>
                        <a:buNone/>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4057228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063380115"/>
              </p:ext>
            </p:extLst>
          </p:nvPr>
        </p:nvGraphicFramePr>
        <p:xfrm>
          <a:off x="157053" y="1196752"/>
          <a:ext cx="8829894" cy="4463919"/>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937979">
                  <a:extLst>
                    <a:ext uri="{9D8B030D-6E8A-4147-A177-3AD203B41FA5}">
                      <a16:colId xmlns:a16="http://schemas.microsoft.com/office/drawing/2014/main" val="2850823112"/>
                    </a:ext>
                  </a:extLst>
                </a:gridCol>
                <a:gridCol w="3046795">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200" b="1" kern="1200" dirty="0">
                          <a:solidFill>
                            <a:schemeClr val="tx1"/>
                          </a:solidFill>
                          <a:effectLst/>
                        </a:rPr>
                        <a:t>31 (5) (b &amp; c)</a:t>
                      </a:r>
                    </a:p>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b="1" kern="1200" dirty="0">
                          <a:solidFill>
                            <a:schemeClr val="tx1"/>
                          </a:solidFill>
                          <a:effectLst/>
                        </a:rPr>
                        <a:t>Establishment of district health councils.—</a:t>
                      </a:r>
                      <a:endParaRPr lang="en-ZA" sz="1400" dirty="0">
                        <a:solidFill>
                          <a:schemeClr val="tx1"/>
                        </a:solidFill>
                        <a:effectLst/>
                      </a:endParaRPr>
                    </a:p>
                    <a:p>
                      <a:pPr algn="just">
                        <a:lnSpc>
                          <a:spcPct val="115000"/>
                        </a:lnSpc>
                        <a:spcAft>
                          <a:spcPts val="8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just">
                        <a:lnSpc>
                          <a:spcPct val="115000"/>
                        </a:lnSpc>
                        <a:spcAft>
                          <a:spcPts val="800"/>
                        </a:spcAft>
                      </a:pPr>
                      <a:r>
                        <a:rPr lang="en-ZA" sz="1200" dirty="0">
                          <a:solidFill>
                            <a:srgbClr val="000000"/>
                          </a:solidFill>
                          <a:effectLst/>
                          <a:latin typeface="+mn-lt"/>
                        </a:rPr>
                        <a:t>31 (5) Provincial legislation must at least provide for—</a:t>
                      </a:r>
                      <a:endParaRPr lang="en-ZA" sz="1200" dirty="0">
                        <a:effectLst/>
                        <a:latin typeface="+mn-lt"/>
                      </a:endParaRPr>
                    </a:p>
                    <a:p>
                      <a:pPr marL="342900" lvl="0" indent="-342900" algn="just">
                        <a:lnSpc>
                          <a:spcPct val="115000"/>
                        </a:lnSpc>
                        <a:buFont typeface="+mj-lt"/>
                        <a:buAutoNum type="alphaLcParenBoth"/>
                      </a:pPr>
                      <a:r>
                        <a:rPr lang="en-ZA" sz="1200" dirty="0">
                          <a:solidFill>
                            <a:srgbClr val="000000"/>
                          </a:solidFill>
                          <a:effectLst/>
                          <a:latin typeface="+mn-lt"/>
                        </a:rPr>
                        <a:t>the functioning of district health councils;</a:t>
                      </a:r>
                      <a:endParaRPr lang="en-ZA" sz="1200" dirty="0">
                        <a:effectLst/>
                        <a:latin typeface="+mn-lt"/>
                      </a:endParaRPr>
                    </a:p>
                    <a:p>
                      <a:pPr marL="342900" lvl="0" indent="-342900" algn="just">
                        <a:lnSpc>
                          <a:spcPct val="115000"/>
                        </a:lnSpc>
                        <a:buFont typeface="+mj-lt"/>
                        <a:buAutoNum type="alphaLcParenBoth"/>
                      </a:pPr>
                      <a:r>
                        <a:rPr lang="en-ZA" sz="1200" dirty="0">
                          <a:solidFill>
                            <a:srgbClr val="000000"/>
                          </a:solidFill>
                          <a:effectLst/>
                          <a:latin typeface="+mn-lt"/>
                        </a:rPr>
                        <a:t>the approval, after consultation with the relevant district health council, by the relevant member of the Executive Council and the municipal council of the metropolitan or district municipality, as the case may be, of the detailed </a:t>
                      </a:r>
                      <a:r>
                        <a:rPr lang="en-ZA" sz="1200" strike="sngStrike" dirty="0">
                          <a:solidFill>
                            <a:srgbClr val="FF0000"/>
                          </a:solidFill>
                          <a:effectLst/>
                          <a:latin typeface="+mn-lt"/>
                        </a:rPr>
                        <a:t>budget and </a:t>
                      </a:r>
                      <a:r>
                        <a:rPr lang="en-ZA" sz="1200" dirty="0">
                          <a:solidFill>
                            <a:srgbClr val="000000"/>
                          </a:solidFill>
                          <a:effectLst/>
                          <a:latin typeface="+mn-lt"/>
                        </a:rPr>
                        <a:t>performance targets for health services in the health district to which both the provincial and municipal spheres of government must contribute; and</a:t>
                      </a:r>
                      <a:endParaRPr lang="en-ZA" sz="1200" dirty="0">
                        <a:effectLst/>
                        <a:latin typeface="+mn-lt"/>
                      </a:endParaRPr>
                    </a:p>
                    <a:p>
                      <a:pPr marL="342900" lvl="0" indent="-342900" algn="just">
                        <a:lnSpc>
                          <a:spcPct val="115000"/>
                        </a:lnSpc>
                        <a:buFont typeface="+mj-lt"/>
                        <a:buAutoNum type="alphaLcParenBoth"/>
                      </a:pPr>
                      <a:r>
                        <a:rPr lang="en-ZA" sz="1200" dirty="0">
                          <a:solidFill>
                            <a:srgbClr val="000000"/>
                          </a:solidFill>
                          <a:effectLst/>
                          <a:latin typeface="+mn-lt"/>
                        </a:rPr>
                        <a:t>(i) deadlock-breaking mechanisms for cases where agreement between the relevant member of the </a:t>
                      </a:r>
                      <a:r>
                        <a:rPr lang="en-ZA" sz="1200" strike="sngStrike" dirty="0">
                          <a:solidFill>
                            <a:srgbClr val="FF0000"/>
                          </a:solidFill>
                          <a:effectLst/>
                          <a:latin typeface="+mn-lt"/>
                        </a:rPr>
                        <a:t>Executive Council </a:t>
                      </a:r>
                      <a:r>
                        <a:rPr lang="en-ZA" sz="1200" b="1" u="sng" dirty="0">
                          <a:solidFill>
                            <a:schemeClr val="tx1"/>
                          </a:solidFill>
                          <a:effectLst/>
                          <a:latin typeface="+mn-lt"/>
                        </a:rPr>
                        <a:t>District Health Council </a:t>
                      </a:r>
                      <a:r>
                        <a:rPr lang="en-ZA" sz="1200" dirty="0">
                          <a:solidFill>
                            <a:srgbClr val="000000"/>
                          </a:solidFill>
                          <a:effectLst/>
                          <a:latin typeface="+mn-lt"/>
                        </a:rPr>
                        <a:t>and the municipal council on the </a:t>
                      </a:r>
                      <a:r>
                        <a:rPr lang="en-ZA" sz="1200" strike="sngStrike" dirty="0">
                          <a:solidFill>
                            <a:srgbClr val="FF0000"/>
                          </a:solidFill>
                          <a:effectLst/>
                          <a:latin typeface="+mn-lt"/>
                        </a:rPr>
                        <a:t>budget or </a:t>
                      </a:r>
                      <a:r>
                        <a:rPr lang="en-ZA" sz="1200" dirty="0">
                          <a:solidFill>
                            <a:srgbClr val="000000"/>
                          </a:solidFill>
                          <a:effectLst/>
                          <a:latin typeface="+mn-lt"/>
                        </a:rPr>
                        <a:t>performance targets contemplated in paragraph (b) cannot be reached within a period specified in the legislation; and</a:t>
                      </a:r>
                      <a:endParaRPr lang="en-ZA" sz="1200" dirty="0">
                        <a:effectLst/>
                        <a:latin typeface="+mn-lt"/>
                      </a:endParaRPr>
                    </a:p>
                    <a:p>
                      <a:pPr marL="342900" lvl="0" indent="-342900" algn="just">
                        <a:lnSpc>
                          <a:spcPct val="115000"/>
                        </a:lnSpc>
                        <a:spcAft>
                          <a:spcPts val="800"/>
                        </a:spcAft>
                        <a:buFont typeface="+mj-lt"/>
                        <a:buAutoNum type="romanLcParenBoth" startAt="2"/>
                      </a:pPr>
                      <a:r>
                        <a:rPr lang="en-ZA" sz="1200" dirty="0">
                          <a:solidFill>
                            <a:srgbClr val="000000"/>
                          </a:solidFill>
                          <a:effectLst/>
                          <a:latin typeface="+mn-lt"/>
                        </a:rPr>
                        <a:t>corrective action to be taken if the agreement contemplated in subparagraph (i) is breached.</a:t>
                      </a:r>
                      <a:endParaRPr lang="en-ZA" sz="1200" dirty="0">
                        <a:effectLst/>
                        <a:latin typeface="+mn-lt"/>
                      </a:endParaRPr>
                    </a:p>
                    <a:p>
                      <a:pPr>
                        <a:lnSpc>
                          <a:spcPct val="107000"/>
                        </a:lnSpc>
                        <a:spcAft>
                          <a:spcPts val="800"/>
                        </a:spcAft>
                      </a:pPr>
                      <a:r>
                        <a:rPr lang="en-ZA" sz="1200" dirty="0">
                          <a:effectLst/>
                          <a:latin typeface="+mn-lt"/>
                        </a:rPr>
                        <a:t> </a:t>
                      </a: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District Health Councils will continue as governance mechanisms for the District</a:t>
                      </a:r>
                    </a:p>
                    <a:p>
                      <a:pPr marL="171450" lvl="0" indent="-1714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They will no longer be controlling the health budgets for districts as this function will reside with the DHMO which will be established as a national government component</a:t>
                      </a:r>
                    </a:p>
                    <a:p>
                      <a:pPr marL="171450" lvl="0" indent="-1714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District Councils will be assigned an  operational budget to perform assigned functions of the Council</a:t>
                      </a:r>
                    </a:p>
                    <a:p>
                      <a:pPr marL="0" lvl="0" indent="0" algn="just">
                        <a:lnSpc>
                          <a:spcPct val="107000"/>
                        </a:lnSpc>
                        <a:spcAft>
                          <a:spcPts val="800"/>
                        </a:spcAft>
                        <a:buFont typeface="Arial" panose="020B0604020202020204" pitchFamily="34" charset="0"/>
                        <a:buNone/>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095505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607470819"/>
              </p:ext>
            </p:extLst>
          </p:nvPr>
        </p:nvGraphicFramePr>
        <p:xfrm>
          <a:off x="157053" y="1052736"/>
          <a:ext cx="8829894" cy="5222401"/>
        </p:xfrm>
        <a:graphic>
          <a:graphicData uri="http://schemas.openxmlformats.org/drawingml/2006/table">
            <a:tbl>
              <a:tblPr firstRow="1" firstCol="1" bandRow="1">
                <a:tableStyleId>{0505E3EF-67EA-436B-97B2-0124C06EBD24}</a:tableStyleId>
              </a:tblPr>
              <a:tblGrid>
                <a:gridCol w="1822659">
                  <a:extLst>
                    <a:ext uri="{9D8B030D-6E8A-4147-A177-3AD203B41FA5}">
                      <a16:colId xmlns:a16="http://schemas.microsoft.com/office/drawing/2014/main" val="3664617998"/>
                    </a:ext>
                  </a:extLst>
                </a:gridCol>
                <a:gridCol w="4392488">
                  <a:extLst>
                    <a:ext uri="{9D8B030D-6E8A-4147-A177-3AD203B41FA5}">
                      <a16:colId xmlns:a16="http://schemas.microsoft.com/office/drawing/2014/main" val="2850823112"/>
                    </a:ext>
                  </a:extLst>
                </a:gridCol>
                <a:gridCol w="2614747">
                  <a:extLst>
                    <a:ext uri="{9D8B030D-6E8A-4147-A177-3AD203B41FA5}">
                      <a16:colId xmlns:a16="http://schemas.microsoft.com/office/drawing/2014/main" val="3729520096"/>
                    </a:ext>
                  </a:extLst>
                </a:gridCol>
              </a:tblGrid>
              <a:tr h="357666">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217937">
                <a:tc rowSpan="3">
                  <a:txBody>
                    <a:bodyPr/>
                    <a:lstStyle/>
                    <a:p>
                      <a:pPr algn="just">
                        <a:lnSpc>
                          <a:spcPct val="107000"/>
                        </a:lnSpc>
                        <a:spcAft>
                          <a:spcPts val="800"/>
                        </a:spcAft>
                      </a:pPr>
                      <a:r>
                        <a:rPr lang="en-ZA" sz="1400" b="1" dirty="0">
                          <a:solidFill>
                            <a:schemeClr val="tx1"/>
                          </a:solidFill>
                          <a:effectLst/>
                        </a:rPr>
                        <a:t>31 (1) (2) &amp; (3; a-d) </a:t>
                      </a:r>
                    </a:p>
                    <a:p>
                      <a:pPr algn="just">
                        <a:lnSpc>
                          <a:spcPct val="107000"/>
                        </a:lnSpc>
                        <a:spcAft>
                          <a:spcPts val="800"/>
                        </a:spcAft>
                      </a:pPr>
                      <a:endParaRPr lang="en-ZA" sz="1400" b="1" u="none" dirty="0">
                        <a:solidFill>
                          <a:schemeClr val="tx1"/>
                        </a:solidFill>
                        <a:effectLst/>
                      </a:endParaRPr>
                    </a:p>
                    <a:p>
                      <a:pPr algn="just">
                        <a:lnSpc>
                          <a:spcPct val="107000"/>
                        </a:lnSpc>
                        <a:spcAft>
                          <a:spcPts val="800"/>
                        </a:spcAft>
                      </a:pPr>
                      <a:r>
                        <a:rPr lang="en-ZA" sz="1400" b="1" u="none" dirty="0">
                          <a:solidFill>
                            <a:schemeClr val="tx1"/>
                          </a:solidFill>
                          <a:effectLst/>
                        </a:rPr>
                        <a:t>Establishment of the District Health Management Offices</a:t>
                      </a:r>
                      <a:endParaRPr lang="en-ZA" sz="1400" u="none" dirty="0">
                        <a:solidFill>
                          <a:schemeClr val="tx1"/>
                        </a:solidFill>
                        <a:effectLst/>
                      </a:endParaRPr>
                    </a:p>
                    <a:p>
                      <a:pPr algn="just">
                        <a:lnSpc>
                          <a:spcPct val="107000"/>
                        </a:lnSpc>
                        <a:spcAft>
                          <a:spcPts val="800"/>
                        </a:spcAft>
                      </a:pPr>
                      <a:r>
                        <a:rPr lang="en-ZA" sz="900" dirty="0">
                          <a:solidFill>
                            <a:schemeClr val="tx1"/>
                          </a:solidFill>
                          <a:effectLst/>
                        </a:rPr>
                        <a:t> </a:t>
                      </a:r>
                    </a:p>
                    <a:p>
                      <a:pPr>
                        <a:lnSpc>
                          <a:spcPct val="107000"/>
                        </a:lnSpc>
                        <a:spcAft>
                          <a:spcPts val="800"/>
                        </a:spcAft>
                      </a:pPr>
                      <a:r>
                        <a:rPr lang="en-ZA" sz="900" dirty="0">
                          <a:effectLst/>
                        </a:rPr>
                        <a:t> </a:t>
                      </a:r>
                      <a:endParaRPr lang="en-ZA"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200" b="1" u="sng" dirty="0">
                          <a:solidFill>
                            <a:schemeClr val="tx1"/>
                          </a:solidFill>
                          <a:effectLst/>
                        </a:rPr>
                        <a:t>31A. (1) District Health Management Offices are hereby established as national government components. </a:t>
                      </a:r>
                    </a:p>
                    <a:p>
                      <a:pPr>
                        <a:lnSpc>
                          <a:spcPct val="107000"/>
                        </a:lnSpc>
                        <a:spcAft>
                          <a:spcPts val="800"/>
                        </a:spcAft>
                      </a:pPr>
                      <a:r>
                        <a:rPr lang="en-ZA" sz="1200" b="1" u="sng" dirty="0">
                          <a:solidFill>
                            <a:schemeClr val="tx1"/>
                          </a:solidFill>
                          <a:effectLst/>
                        </a:rPr>
                        <a:t> </a:t>
                      </a:r>
                      <a:endParaRPr lang="en-ZA" sz="1200" b="1"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dirty="0">
                          <a:effectLst/>
                          <a:latin typeface="+mn-lt"/>
                          <a:ea typeface="Calibri" panose="020F0502020204030204" pitchFamily="34" charset="0"/>
                          <a:cs typeface="Times New Roman" panose="02020603050405020304" pitchFamily="18" charset="0"/>
                        </a:rPr>
                        <a:t>This amendment is inserted to effect provisions  of </a:t>
                      </a:r>
                      <a:r>
                        <a:rPr lang="en-ZA" sz="1400" b="1" dirty="0">
                          <a:effectLst/>
                          <a:latin typeface="+mn-lt"/>
                          <a:ea typeface="Calibri" panose="020F0502020204030204" pitchFamily="34" charset="0"/>
                          <a:cs typeface="Times New Roman" panose="02020603050405020304" pitchFamily="18" charset="0"/>
                        </a:rPr>
                        <a:t>Clause 36 </a:t>
                      </a:r>
                      <a:r>
                        <a:rPr lang="en-ZA" sz="1400" dirty="0">
                          <a:effectLst/>
                          <a:latin typeface="+mn-lt"/>
                          <a:ea typeface="Calibri" panose="020F0502020204030204" pitchFamily="34" charset="0"/>
                          <a:cs typeface="Times New Roman" panose="02020603050405020304" pitchFamily="18" charset="0"/>
                        </a:rPr>
                        <a:t>of the NHI Bill</a:t>
                      </a:r>
                    </a:p>
                  </a:txBody>
                  <a:tcPr marL="68580" marR="68580" marT="0" marB="0"/>
                </a:tc>
                <a:extLst>
                  <a:ext uri="{0D108BD9-81ED-4DB2-BD59-A6C34878D82A}">
                    <a16:rowId xmlns:a16="http://schemas.microsoft.com/office/drawing/2014/main" val="1113940550"/>
                  </a:ext>
                </a:extLst>
              </a:tr>
              <a:tr h="723764">
                <a:tc vMerge="1">
                  <a:txBody>
                    <a:bodyPr/>
                    <a:lstStyle/>
                    <a:p>
                      <a:pPr>
                        <a:lnSpc>
                          <a:spcPct val="107000"/>
                        </a:lnSpc>
                        <a:spcAft>
                          <a:spcPts val="800"/>
                        </a:spcAft>
                      </a:pPr>
                      <a:r>
                        <a:rPr lang="en-ZA" sz="9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200" b="1" u="sng" dirty="0">
                          <a:solidFill>
                            <a:schemeClr val="tx1"/>
                          </a:solidFill>
                          <a:effectLst/>
                        </a:rPr>
                        <a:t>(2) The Offices established in section (1) above must facilitate and coordinate the provision of primary health care services at district level in compliance with national policy guidelines and relevant law.</a:t>
                      </a:r>
                    </a:p>
                    <a:p>
                      <a:pPr>
                        <a:lnSpc>
                          <a:spcPct val="107000"/>
                        </a:lnSpc>
                        <a:spcAft>
                          <a:spcPts val="800"/>
                        </a:spcAft>
                      </a:pPr>
                      <a:r>
                        <a:rPr lang="en-ZA" sz="1200" b="1" u="sng" dirty="0">
                          <a:solidFill>
                            <a:schemeClr val="tx1"/>
                          </a:solidFill>
                          <a:effectLst/>
                        </a:rPr>
                        <a:t> </a:t>
                      </a:r>
                      <a:endParaRPr lang="en-ZA" sz="1200" b="1"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endParaRPr lang="en-ZA" sz="1400" dirty="0">
                        <a:effectLst/>
                        <a:latin typeface="+mn-lt"/>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dirty="0">
                          <a:effectLst/>
                          <a:latin typeface="+mn-lt"/>
                          <a:ea typeface="Calibri" panose="020F0502020204030204" pitchFamily="34" charset="0"/>
                          <a:cs typeface="Times New Roman" panose="02020603050405020304" pitchFamily="18" charset="0"/>
                        </a:rPr>
                        <a:t>This amendment is inserted to effect provisions  of </a:t>
                      </a:r>
                      <a:r>
                        <a:rPr lang="en-ZA" sz="1400" b="1" dirty="0">
                          <a:effectLst/>
                          <a:latin typeface="+mn-lt"/>
                          <a:ea typeface="Calibri" panose="020F0502020204030204" pitchFamily="34" charset="0"/>
                          <a:cs typeface="Times New Roman" panose="02020603050405020304" pitchFamily="18" charset="0"/>
                        </a:rPr>
                        <a:t>Clause 20 (2)e (ii); 32 (2) (c ); 36 (1) (c) and 38 (3) (e &amp; f ) </a:t>
                      </a:r>
                      <a:r>
                        <a:rPr lang="en-ZA" sz="1400" dirty="0">
                          <a:effectLst/>
                          <a:latin typeface="+mn-lt"/>
                          <a:ea typeface="Calibri" panose="020F0502020204030204" pitchFamily="34" charset="0"/>
                          <a:cs typeface="Times New Roman" panose="02020603050405020304" pitchFamily="18" charset="0"/>
                        </a:rPr>
                        <a:t>of the NHI Bill on the establishment and role and functions of the District Health Management Offices (DHMOs)</a:t>
                      </a:r>
                    </a:p>
                    <a:p>
                      <a:pPr algn="just">
                        <a:lnSpc>
                          <a:spcPct val="107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r h="543333">
                <a:tc vMerge="1">
                  <a:txBody>
                    <a:bodyPr/>
                    <a:lstStyle/>
                    <a:p>
                      <a:pPr>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200" b="1" u="sng" kern="1200" dirty="0">
                          <a:solidFill>
                            <a:schemeClr val="tx1"/>
                          </a:solidFill>
                          <a:effectLst/>
                        </a:rPr>
                        <a:t>(3) The District Health Management Office must—</a:t>
                      </a:r>
                    </a:p>
                    <a:p>
                      <a:r>
                        <a:rPr lang="en-ZA" sz="1200" b="1" u="sng" kern="1200" dirty="0">
                          <a:solidFill>
                            <a:schemeClr val="tx1"/>
                          </a:solidFill>
                          <a:effectLst/>
                        </a:rPr>
                        <a:t>(a)   prepare annual strategic medium-term health and human resources plans to provide for the exercise of the powers the performance of the duties and the provision of health care services in the district;</a:t>
                      </a:r>
                    </a:p>
                    <a:p>
                      <a:endParaRPr lang="en-ZA" sz="1200" b="1" u="sng" kern="1200" dirty="0">
                        <a:solidFill>
                          <a:schemeClr val="tx1"/>
                        </a:solidFill>
                        <a:effectLst/>
                      </a:endParaRPr>
                    </a:p>
                    <a:p>
                      <a:r>
                        <a:rPr lang="en-ZA" sz="1200" b="1" u="sng" kern="1200" dirty="0">
                          <a:solidFill>
                            <a:schemeClr val="tx1"/>
                          </a:solidFill>
                          <a:effectLst/>
                        </a:rPr>
                        <a:t>(b)  develop annual district health care plans that identify health care service needs in terms of the demographic and epidemiological profile of a particular district;</a:t>
                      </a:r>
                    </a:p>
                    <a:p>
                      <a:endParaRPr lang="en-ZA" sz="1200" b="1" u="sng" kern="1200" dirty="0">
                        <a:solidFill>
                          <a:schemeClr val="tx1"/>
                        </a:solidFill>
                        <a:effectLst/>
                      </a:endParaRPr>
                    </a:p>
                    <a:p>
                      <a:r>
                        <a:rPr lang="en-ZA" sz="1200" b="1" u="sng" kern="1200" dirty="0">
                          <a:solidFill>
                            <a:schemeClr val="tx1"/>
                          </a:solidFill>
                          <a:effectLst/>
                        </a:rPr>
                        <a:t>(c)  submit such plans in sub-paragraph (a) and (b)to the Director-General within the time frames and in accordance with the guidelines determined by the National Health Council;</a:t>
                      </a:r>
                    </a:p>
                    <a:p>
                      <a:endParaRPr lang="en-ZA" sz="1200" b="1" u="sng" kern="1200" dirty="0">
                        <a:solidFill>
                          <a:schemeClr val="tx1"/>
                        </a:solidFill>
                        <a:effectLst/>
                      </a:endParaRPr>
                    </a:p>
                    <a:p>
                      <a:r>
                        <a:rPr lang="en-ZA" sz="1200" b="1" u="sng" kern="1200" dirty="0">
                          <a:solidFill>
                            <a:schemeClr val="tx1"/>
                          </a:solidFill>
                          <a:effectLst/>
                        </a:rPr>
                        <a:t>(d)  manage provision of non-personal health services in the district.</a:t>
                      </a:r>
                    </a:p>
                    <a:p>
                      <a:pPr>
                        <a:lnSpc>
                          <a:spcPct val="107000"/>
                        </a:lnSpc>
                        <a:spcAft>
                          <a:spcPts val="800"/>
                        </a:spcAft>
                      </a:pPr>
                      <a:endParaRPr lang="en-ZA" sz="1200" b="1"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7856275"/>
                  </a:ext>
                </a:extLst>
              </a:tr>
            </a:tbl>
          </a:graphicData>
        </a:graphic>
      </p:graphicFrame>
    </p:spTree>
    <p:extLst>
      <p:ext uri="{BB962C8B-B14F-4D97-AF65-F5344CB8AC3E}">
        <p14:creationId xmlns:p14="http://schemas.microsoft.com/office/powerpoint/2010/main" val="360890467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5126097"/>
              </p:ext>
            </p:extLst>
          </p:nvPr>
        </p:nvGraphicFramePr>
        <p:xfrm>
          <a:off x="107504" y="1196752"/>
          <a:ext cx="8829894" cy="4966795"/>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4563592">
                  <a:extLst>
                    <a:ext uri="{9D8B030D-6E8A-4147-A177-3AD203B41FA5}">
                      <a16:colId xmlns:a16="http://schemas.microsoft.com/office/drawing/2014/main" val="2850823112"/>
                    </a:ext>
                  </a:extLst>
                </a:gridCol>
                <a:gridCol w="2421182">
                  <a:extLst>
                    <a:ext uri="{9D8B030D-6E8A-4147-A177-3AD203B41FA5}">
                      <a16:colId xmlns:a16="http://schemas.microsoft.com/office/drawing/2014/main" val="3729520096"/>
                    </a:ext>
                  </a:extLst>
                </a:gridCol>
              </a:tblGrid>
              <a:tr h="418607">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066775">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600" b="1" dirty="0">
                          <a:solidFill>
                            <a:schemeClr val="tx1"/>
                          </a:solidFill>
                          <a:effectLst/>
                        </a:rPr>
                        <a:t>31 (3) (f-m) </a:t>
                      </a:r>
                    </a:p>
                    <a:p>
                      <a:pPr algn="just">
                        <a:lnSpc>
                          <a:spcPct val="107000"/>
                        </a:lnSpc>
                        <a:spcAft>
                          <a:spcPts val="800"/>
                        </a:spcAft>
                      </a:pPr>
                      <a:endParaRPr lang="en-ZA" sz="1600" b="1" dirty="0">
                        <a:solidFill>
                          <a:schemeClr val="tx1"/>
                        </a:solidFill>
                        <a:effectLst/>
                      </a:endParaRPr>
                    </a:p>
                    <a:p>
                      <a:pPr algn="just">
                        <a:lnSpc>
                          <a:spcPct val="107000"/>
                        </a:lnSpc>
                        <a:spcAft>
                          <a:spcPts val="800"/>
                        </a:spcAft>
                      </a:pPr>
                      <a:endParaRPr lang="en-ZA" sz="1600" b="1" u="none" dirty="0">
                        <a:solidFill>
                          <a:schemeClr val="tx1"/>
                        </a:solidFill>
                        <a:effectLst/>
                      </a:endParaRPr>
                    </a:p>
                    <a:p>
                      <a:pPr algn="just">
                        <a:lnSpc>
                          <a:spcPct val="107000"/>
                        </a:lnSpc>
                        <a:spcAft>
                          <a:spcPts val="800"/>
                        </a:spcAft>
                      </a:pPr>
                      <a:r>
                        <a:rPr lang="en-ZA" sz="1600" b="1" u="none" dirty="0">
                          <a:solidFill>
                            <a:schemeClr val="tx1"/>
                          </a:solidFill>
                          <a:effectLst/>
                        </a:rPr>
                        <a:t>Establishment of the District Health Management Offices</a:t>
                      </a:r>
                      <a:endParaRPr lang="en-ZA" sz="1600" u="none" dirty="0">
                        <a:solidFill>
                          <a:schemeClr val="tx1"/>
                        </a:solidFill>
                        <a:effectLst/>
                      </a:endParaRPr>
                    </a:p>
                    <a:p>
                      <a:pPr algn="just">
                        <a:lnSpc>
                          <a:spcPct val="107000"/>
                        </a:lnSpc>
                        <a:spcAft>
                          <a:spcPts val="800"/>
                        </a:spcAft>
                      </a:pPr>
                      <a:r>
                        <a:rPr lang="en-ZA" sz="900" dirty="0">
                          <a:solidFill>
                            <a:schemeClr val="tx1"/>
                          </a:solidFill>
                          <a:effectLst/>
                        </a:rPr>
                        <a:t>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17525" indent="-269875" algn="just">
                        <a:lnSpc>
                          <a:spcPct val="107000"/>
                        </a:lnSpc>
                        <a:spcAft>
                          <a:spcPts val="800"/>
                        </a:spcAft>
                      </a:pPr>
                      <a:r>
                        <a:rPr lang="en-ZA" sz="1100" b="1" u="sng" dirty="0">
                          <a:solidFill>
                            <a:schemeClr val="tx1"/>
                          </a:solidFill>
                          <a:effectLst/>
                        </a:rPr>
                        <a:t>31 A (3) (f)   interact with community representatives through district health councils;</a:t>
                      </a:r>
                      <a:endParaRPr lang="en-ZA" sz="1100" b="1" dirty="0">
                        <a:solidFill>
                          <a:schemeClr val="tx1"/>
                        </a:solidFill>
                        <a:effectLst/>
                      </a:endParaRPr>
                    </a:p>
                    <a:p>
                      <a:pPr marL="517525" indent="-269875" algn="just">
                        <a:lnSpc>
                          <a:spcPct val="107000"/>
                        </a:lnSpc>
                        <a:spcAft>
                          <a:spcPts val="800"/>
                        </a:spcAft>
                      </a:pPr>
                      <a:r>
                        <a:rPr lang="en-ZA" sz="1100" b="1" u="sng" dirty="0">
                          <a:solidFill>
                            <a:schemeClr val="tx1"/>
                          </a:solidFill>
                          <a:effectLst/>
                        </a:rPr>
                        <a:t>(h)  co-ordinate and manage the functioning of primary health care within the district, including district specialist support teams, primary health care teams and agents, and school health services.</a:t>
                      </a:r>
                      <a:endParaRPr lang="en-ZA" sz="1100" b="1" dirty="0">
                        <a:solidFill>
                          <a:schemeClr val="tx1"/>
                        </a:solidFill>
                        <a:effectLst/>
                      </a:endParaRPr>
                    </a:p>
                    <a:p>
                      <a:pPr marL="517525" indent="-269875" algn="just">
                        <a:lnSpc>
                          <a:spcPct val="107000"/>
                        </a:lnSpc>
                        <a:spcAft>
                          <a:spcPts val="800"/>
                        </a:spcAft>
                      </a:pPr>
                      <a:r>
                        <a:rPr lang="en-ZA" sz="1100" b="1" u="sng" dirty="0">
                          <a:solidFill>
                            <a:schemeClr val="tx1"/>
                          </a:solidFill>
                          <a:effectLst/>
                        </a:rPr>
                        <a:t>(i)   provide information on the disease profile in a particular district that would inform the design of the health care service benefits for that district;</a:t>
                      </a:r>
                      <a:endParaRPr lang="en-ZA" sz="1100" b="1" dirty="0">
                        <a:solidFill>
                          <a:schemeClr val="tx1"/>
                        </a:solidFill>
                        <a:effectLst/>
                      </a:endParaRPr>
                    </a:p>
                    <a:p>
                      <a:pPr marL="517525" indent="-269875" algn="just">
                        <a:lnSpc>
                          <a:spcPct val="107000"/>
                        </a:lnSpc>
                        <a:spcAft>
                          <a:spcPts val="800"/>
                        </a:spcAft>
                      </a:pPr>
                      <a:r>
                        <a:rPr lang="en-ZA" sz="1100" b="1" u="sng" dirty="0">
                          <a:solidFill>
                            <a:schemeClr val="tx1"/>
                          </a:solidFill>
                          <a:effectLst/>
                        </a:rPr>
                        <a:t>(j)   improve access to health care services at health care facilities and in the community in a particular district;</a:t>
                      </a:r>
                      <a:endParaRPr lang="en-ZA" sz="1100" b="1" dirty="0">
                        <a:solidFill>
                          <a:schemeClr val="tx1"/>
                        </a:solidFill>
                        <a:effectLst/>
                      </a:endParaRPr>
                    </a:p>
                    <a:p>
                      <a:pPr marL="517525" indent="-269875" algn="just">
                        <a:lnSpc>
                          <a:spcPct val="107000"/>
                        </a:lnSpc>
                        <a:spcAft>
                          <a:spcPts val="800"/>
                        </a:spcAft>
                        <a:buAutoNum type="alphaLcParenBoth" startAt="11"/>
                      </a:pPr>
                      <a:r>
                        <a:rPr lang="en-ZA" sz="1100" b="1" u="sng" dirty="0">
                          <a:solidFill>
                            <a:schemeClr val="tx1"/>
                          </a:solidFill>
                          <a:effectLst/>
                        </a:rPr>
                        <a:t>ensure that the user referral system referred to in section 44 is functional, including the transportation of users between the different levels of care and between public and private facilities accredited by the Fund established by section 9 of the National Health Insurance Act, 2019, if necessary; </a:t>
                      </a:r>
                    </a:p>
                    <a:p>
                      <a:pPr marL="517525" indent="-269875" algn="just" defTabSz="914400" rtl="0" eaLnBrk="1" latinLnBrk="0" hangingPunct="1">
                        <a:lnSpc>
                          <a:spcPct val="107000"/>
                        </a:lnSpc>
                        <a:spcAft>
                          <a:spcPts val="800"/>
                        </a:spcAft>
                      </a:pPr>
                      <a:r>
                        <a:rPr lang="en-ZA" sz="1100" b="1" u="sng" kern="1200" dirty="0">
                          <a:solidFill>
                            <a:schemeClr val="tx1"/>
                          </a:solidFill>
                          <a:effectLst/>
                        </a:rPr>
                        <a:t>(l)  facilitate the certification of public health care facilities and accreditation of health care service providers, health establishments and suppliers at district level, including municipal clinics;</a:t>
                      </a:r>
                    </a:p>
                    <a:p>
                      <a:pPr marL="517525" indent="-269875" algn="just" defTabSz="914400" rtl="0" eaLnBrk="1" latinLnBrk="0" hangingPunct="1">
                        <a:lnSpc>
                          <a:spcPct val="107000"/>
                        </a:lnSpc>
                        <a:spcAft>
                          <a:spcPts val="800"/>
                        </a:spcAft>
                      </a:pPr>
                      <a:r>
                        <a:rPr lang="en-ZA" sz="1100" b="1" u="sng" kern="1200" dirty="0">
                          <a:solidFill>
                            <a:schemeClr val="tx1"/>
                          </a:solidFill>
                          <a:effectLst/>
                        </a:rPr>
                        <a:t>(m)  facilitate the integration of public and private health care services such as emergency medical services but excluding public ambulance services;</a:t>
                      </a:r>
                    </a:p>
                  </a:txBody>
                  <a:tcPr marL="68580" marR="68580"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endParaRPr lang="en-ZA" sz="1600" dirty="0">
                        <a:effectLst/>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dirty="0">
                          <a:effectLst/>
                        </a:rPr>
                        <a:t>This amendment is inserted to effect provisions  of </a:t>
                      </a:r>
                      <a:r>
                        <a:rPr lang="en-ZA" sz="1400" b="1" dirty="0">
                          <a:effectLst/>
                        </a:rPr>
                        <a:t>Clauses 20 (2)e (ii); 32 (2) (c ); 36 (1) (c); 38 (3) (e &amp; f ); and Clause 55 (1)(l) </a:t>
                      </a:r>
                      <a:r>
                        <a:rPr lang="en-ZA" sz="1400" dirty="0">
                          <a:effectLst/>
                        </a:rPr>
                        <a:t>of the NHI Bill </a:t>
                      </a:r>
                      <a:r>
                        <a:rPr lang="en-ZA" sz="1400" dirty="0">
                          <a:effectLst/>
                          <a:latin typeface="+mn-lt"/>
                          <a:ea typeface="Calibri" panose="020F0502020204030204" pitchFamily="34" charset="0"/>
                          <a:cs typeface="Times New Roman" panose="02020603050405020304" pitchFamily="18" charset="0"/>
                        </a:rPr>
                        <a:t>on on the establishment and role and functions of the District Health Management Offices (DHMOs)</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ZA" sz="1600" dirty="0">
                        <a:effectLst/>
                      </a:endParaRPr>
                    </a:p>
                    <a:p>
                      <a:pPr algn="just">
                        <a:lnSpc>
                          <a:spcPct val="107000"/>
                        </a:lnSpc>
                        <a:spcAft>
                          <a:spcPts val="800"/>
                        </a:spcAft>
                      </a:pPr>
                      <a:endParaRPr lang="en-ZA" sz="1600" dirty="0">
                        <a:effectLst/>
                      </a:endParaRPr>
                    </a:p>
                    <a:p>
                      <a:pPr algn="just">
                        <a:lnSpc>
                          <a:spcPct val="107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360016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792088"/>
          </a:xfrm>
        </p:spPr>
        <p:txBody>
          <a:bodyPr/>
          <a:lstStyle/>
          <a:p>
            <a:r>
              <a:rPr lang="en-ZA" dirty="0">
                <a:latin typeface="+mj-lt"/>
              </a:rPr>
              <a:t>MEDICINES AND RELATED SUBSTANCES ACT 101 OF 1965 as amended</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541218964"/>
              </p:ext>
            </p:extLst>
          </p:nvPr>
        </p:nvGraphicFramePr>
        <p:xfrm>
          <a:off x="107504" y="1124041"/>
          <a:ext cx="8928992" cy="5453571"/>
        </p:xfrm>
        <a:graphic>
          <a:graphicData uri="http://schemas.openxmlformats.org/drawingml/2006/table">
            <a:tbl>
              <a:tblPr firstRow="1" firstCol="1" bandRow="1">
                <a:tableStyleId>{8799B23B-EC83-4686-B30A-512413B5E67A}</a:tableStyleId>
              </a:tblPr>
              <a:tblGrid>
                <a:gridCol w="1368152">
                  <a:extLst>
                    <a:ext uri="{9D8B030D-6E8A-4147-A177-3AD203B41FA5}">
                      <a16:colId xmlns:a16="http://schemas.microsoft.com/office/drawing/2014/main" val="3664617998"/>
                    </a:ext>
                  </a:extLst>
                </a:gridCol>
                <a:gridCol w="3672408">
                  <a:extLst>
                    <a:ext uri="{9D8B030D-6E8A-4147-A177-3AD203B41FA5}">
                      <a16:colId xmlns:a16="http://schemas.microsoft.com/office/drawing/2014/main" val="2850823112"/>
                    </a:ext>
                  </a:extLst>
                </a:gridCol>
                <a:gridCol w="3888432">
                  <a:extLst>
                    <a:ext uri="{9D8B030D-6E8A-4147-A177-3AD203B41FA5}">
                      <a16:colId xmlns:a16="http://schemas.microsoft.com/office/drawing/2014/main" val="3729520096"/>
                    </a:ext>
                  </a:extLst>
                </a:gridCol>
              </a:tblGrid>
              <a:tr h="288735">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708816">
                <a:tc rowSpan="2">
                  <a:txBody>
                    <a:bodyPr/>
                    <a:lstStyle/>
                    <a:p>
                      <a:pPr algn="just">
                        <a:lnSpc>
                          <a:spcPct val="115000"/>
                        </a:lnSpc>
                        <a:spcAft>
                          <a:spcPts val="800"/>
                        </a:spcAft>
                      </a:pPr>
                      <a:endParaRPr lang="en-ZA" sz="1400" dirty="0">
                        <a:effectLst/>
                      </a:endParaRPr>
                    </a:p>
                    <a:p>
                      <a:pPr algn="just">
                        <a:lnSpc>
                          <a:spcPct val="115000"/>
                        </a:lnSpc>
                        <a:spcAft>
                          <a:spcPts val="800"/>
                        </a:spcAft>
                      </a:pPr>
                      <a:endParaRPr lang="en-ZA" sz="1400" dirty="0">
                        <a:effectLst/>
                      </a:endParaRPr>
                    </a:p>
                    <a:p>
                      <a:pPr algn="just">
                        <a:lnSpc>
                          <a:spcPct val="115000"/>
                        </a:lnSpc>
                        <a:spcAft>
                          <a:spcPts val="800"/>
                        </a:spcAft>
                      </a:pPr>
                      <a:endParaRPr lang="en-ZA" sz="1400" dirty="0">
                        <a:effectLst/>
                      </a:endParaRPr>
                    </a:p>
                    <a:p>
                      <a:pPr algn="just">
                        <a:lnSpc>
                          <a:spcPct val="115000"/>
                        </a:lnSpc>
                        <a:spcAft>
                          <a:spcPts val="800"/>
                        </a:spcAft>
                      </a:pPr>
                      <a:endParaRPr lang="en-ZA" sz="1400" dirty="0">
                        <a:effectLst/>
                      </a:endParaRPr>
                    </a:p>
                    <a:p>
                      <a:pPr algn="just">
                        <a:lnSpc>
                          <a:spcPct val="115000"/>
                        </a:lnSpc>
                        <a:spcAft>
                          <a:spcPts val="800"/>
                        </a:spcAft>
                      </a:pPr>
                      <a:endParaRPr lang="en-ZA" sz="1400" dirty="0">
                        <a:effectLst/>
                      </a:endParaRPr>
                    </a:p>
                    <a:p>
                      <a:pPr algn="just">
                        <a:lnSpc>
                          <a:spcPct val="115000"/>
                        </a:lnSpc>
                        <a:spcAft>
                          <a:spcPts val="800"/>
                        </a:spcAft>
                      </a:pPr>
                      <a:r>
                        <a:rPr lang="en-ZA" sz="1400" dirty="0">
                          <a:effectLst/>
                        </a:rPr>
                        <a:t>22G. Pricing committee</a:t>
                      </a:r>
                    </a:p>
                    <a:p>
                      <a:pPr>
                        <a:lnSpc>
                          <a:spcPct val="107000"/>
                        </a:lnSpc>
                        <a:spcAft>
                          <a:spcPts val="800"/>
                        </a:spcAft>
                      </a:pPr>
                      <a:r>
                        <a:rPr lang="en-ZA" sz="1400" dirty="0">
                          <a:effectLst/>
                        </a:rPr>
                        <a:t> </a:t>
                      </a:r>
                      <a:endParaRPr lang="en-ZA" sz="1400" dirty="0">
                        <a:effectLst/>
                        <a:latin typeface="Calibri" panose="020F0502020204030204" pitchFamily="34" charset="0"/>
                        <a:cs typeface="Times New Roman" panose="02020603050405020304" pitchFamily="18" charset="0"/>
                      </a:endParaRPr>
                    </a:p>
                  </a:txBody>
                  <a:tcPr marL="59265" marR="59265" marT="0" marB="0"/>
                </a:tc>
                <a:tc>
                  <a:txBody>
                    <a:bodyPr/>
                    <a:lstStyle/>
                    <a:p>
                      <a:pPr algn="just">
                        <a:lnSpc>
                          <a:spcPct val="115000"/>
                        </a:lnSpc>
                        <a:spcAft>
                          <a:spcPts val="800"/>
                        </a:spcAft>
                      </a:pPr>
                      <a:r>
                        <a:rPr lang="en-ZA" sz="1400" dirty="0">
                          <a:effectLst/>
                        </a:rPr>
                        <a:t>22 (G) (1) The Minister shall</a:t>
                      </a:r>
                      <a:r>
                        <a:rPr lang="en-ZA" sz="1400" dirty="0">
                          <a:solidFill>
                            <a:srgbClr val="FF0000"/>
                          </a:solidFill>
                          <a:effectLst/>
                        </a:rPr>
                        <a:t> </a:t>
                      </a:r>
                      <a:r>
                        <a:rPr lang="en-ZA" sz="1400" u="sng" dirty="0">
                          <a:solidFill>
                            <a:srgbClr val="FF0000"/>
                          </a:solidFill>
                          <a:effectLst/>
                        </a:rPr>
                        <a:t>in consultation with the Office of Health Products Procurement established in section 38 of the National Health Insurance Act, 2018, </a:t>
                      </a:r>
                      <a:r>
                        <a:rPr lang="en-ZA" sz="1400" dirty="0">
                          <a:effectLst/>
                        </a:rPr>
                        <a:t>appoint, for a period not exceeding five years, such persons as he or she may deem fit to be members of a committee to be known as the pricing committee.</a:t>
                      </a:r>
                    </a:p>
                  </a:txBody>
                  <a:tcPr marL="59265" marR="59265" marT="0" marB="0"/>
                </a:tc>
                <a:tc>
                  <a:txBody>
                    <a:bodyPr/>
                    <a:lstStyle/>
                    <a:p>
                      <a:pPr marL="285750" lvl="0" indent="-285750" algn="just">
                        <a:lnSpc>
                          <a:spcPct val="107000"/>
                        </a:lnSpc>
                        <a:spcAft>
                          <a:spcPts val="800"/>
                        </a:spcAft>
                        <a:buFont typeface="Arial" panose="020B0604020202020204" pitchFamily="34" charset="0"/>
                        <a:buChar char="•"/>
                      </a:pPr>
                      <a:r>
                        <a:rPr lang="en-ZA" sz="1400" dirty="0">
                          <a:effectLst/>
                        </a:rPr>
                        <a:t>This amendment provides for the alignment of the work of the Pricing Committee and that of the OHPP as provided for in the National Health Insurance Act. It will ensure that there is regulatory consistency between the two Acts and that the activities of the Pricing Committee and the OHPP operate in tandem rather than in a contradictory manner. </a:t>
                      </a:r>
                    </a:p>
                    <a:p>
                      <a:pPr marL="285750" lvl="0" indent="-285750" algn="just">
                        <a:lnSpc>
                          <a:spcPct val="107000"/>
                        </a:lnSpc>
                        <a:spcAft>
                          <a:spcPts val="800"/>
                        </a:spcAft>
                        <a:buFont typeface="Arial" panose="020B0604020202020204" pitchFamily="34" charset="0"/>
                        <a:buChar char="•"/>
                      </a:pPr>
                      <a:endParaRPr lang="en-ZA" sz="1400" dirty="0">
                        <a:effectLst/>
                      </a:endParaRPr>
                    </a:p>
                  </a:txBody>
                  <a:tcPr marL="68580" marR="68580" marT="0" marB="0"/>
                </a:tc>
                <a:extLst>
                  <a:ext uri="{0D108BD9-81ED-4DB2-BD59-A6C34878D82A}">
                    <a16:rowId xmlns:a16="http://schemas.microsoft.com/office/drawing/2014/main" val="1113940550"/>
                  </a:ext>
                </a:extLst>
              </a:tr>
              <a:tr h="2840359">
                <a:tc vMerge="1">
                  <a:txBody>
                    <a:bodyPr/>
                    <a:lstStyle/>
                    <a:p>
                      <a:pPr>
                        <a:lnSpc>
                          <a:spcPct val="107000"/>
                        </a:lnSpc>
                        <a:spcAft>
                          <a:spcPts val="80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just">
                        <a:lnSpc>
                          <a:spcPct val="115000"/>
                        </a:lnSpc>
                        <a:spcAft>
                          <a:spcPts val="800"/>
                        </a:spcAft>
                      </a:pPr>
                      <a:r>
                        <a:rPr lang="en-ZA" sz="1400" dirty="0">
                          <a:effectLst/>
                        </a:rPr>
                        <a:t>22(G)(3) (a) The transparent pricing system contemplated in subsection (2)(a) shall include a single exit price which shall be published as prescribed</a:t>
                      </a:r>
                      <a:r>
                        <a:rPr lang="en-ZA" sz="1400" u="sng" dirty="0">
                          <a:effectLst/>
                        </a:rPr>
                        <a:t> </a:t>
                      </a:r>
                      <a:r>
                        <a:rPr lang="en-ZA" sz="1400" u="sng" dirty="0">
                          <a:solidFill>
                            <a:srgbClr val="FF0000"/>
                          </a:solidFill>
                          <a:effectLst/>
                        </a:rPr>
                        <a:t>by the Office of Health Products Procurement contemplated in subsection (1)</a:t>
                      </a:r>
                      <a:r>
                        <a:rPr lang="en-ZA" sz="1400" dirty="0">
                          <a:solidFill>
                            <a:srgbClr val="FF0000"/>
                          </a:solidFill>
                          <a:effectLst/>
                        </a:rPr>
                        <a:t>, </a:t>
                      </a:r>
                      <a:r>
                        <a:rPr lang="en-ZA" sz="1400" dirty="0">
                          <a:effectLst/>
                        </a:rPr>
                        <a:t>and such price shall be the only price at which manufacturers shall sell medicines and Scheduled substances to</a:t>
                      </a:r>
                      <a:r>
                        <a:rPr lang="en-ZA" sz="1400" strike="sngStrike" dirty="0">
                          <a:effectLst/>
                        </a:rPr>
                        <a:t> any person other than the State</a:t>
                      </a:r>
                      <a:r>
                        <a:rPr lang="en-ZA" sz="1400" u="sng" dirty="0">
                          <a:effectLst/>
                        </a:rPr>
                        <a:t> the </a:t>
                      </a:r>
                      <a:r>
                        <a:rPr lang="en-ZA" sz="1400" u="sng" dirty="0">
                          <a:solidFill>
                            <a:srgbClr val="FF0000"/>
                          </a:solidFill>
                          <a:effectLst/>
                        </a:rPr>
                        <a:t>National Health Insurance Fund established by section 9 of the National Health Insurance Act, 2019, or any other person</a:t>
                      </a:r>
                      <a:r>
                        <a:rPr lang="en-ZA" sz="1400" dirty="0">
                          <a:solidFill>
                            <a:srgbClr val="FF0000"/>
                          </a:solidFill>
                          <a:effectLst/>
                        </a:rPr>
                        <a:t>.</a:t>
                      </a:r>
                    </a:p>
                    <a:p>
                      <a:pPr>
                        <a:lnSpc>
                          <a:spcPct val="107000"/>
                        </a:lnSpc>
                        <a:spcAft>
                          <a:spcPts val="80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285750" lvl="0" indent="-285750" algn="just">
                        <a:lnSpc>
                          <a:spcPct val="107000"/>
                        </a:lnSpc>
                        <a:spcAft>
                          <a:spcPts val="800"/>
                        </a:spcAft>
                        <a:buFont typeface="Arial" panose="020B0604020202020204" pitchFamily="34" charset="0"/>
                        <a:buChar char="•"/>
                      </a:pPr>
                      <a:r>
                        <a:rPr lang="en-ZA" sz="1400" dirty="0">
                          <a:effectLst/>
                        </a:rPr>
                        <a:t>The overall pricing and reimbursement strategy that will apply to the health sector will primarily be driven by the NHI Fund and how it reimburses accredited and contracted providers, health establishments and suppliers. </a:t>
                      </a:r>
                    </a:p>
                    <a:p>
                      <a:pPr marL="285750" lvl="0" indent="-285750" algn="just">
                        <a:lnSpc>
                          <a:spcPct val="107000"/>
                        </a:lnSpc>
                        <a:spcAft>
                          <a:spcPts val="800"/>
                        </a:spcAft>
                        <a:buFont typeface="Arial" panose="020B0604020202020204" pitchFamily="34" charset="0"/>
                        <a:buChar char="•"/>
                      </a:pPr>
                      <a:r>
                        <a:rPr lang="en-ZA" sz="1400" dirty="0">
                          <a:effectLst/>
                        </a:rPr>
                        <a:t>It is important that the work of  the OHPP is integrated into all other sections of the health sector as relates to the procurement framework designed and implemented to contribute towards realising universal health coverage.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625290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543135517"/>
              </p:ext>
            </p:extLst>
          </p:nvPr>
        </p:nvGraphicFramePr>
        <p:xfrm>
          <a:off x="291888" y="1196752"/>
          <a:ext cx="8672600" cy="4825359"/>
        </p:xfrm>
        <a:graphic>
          <a:graphicData uri="http://schemas.openxmlformats.org/drawingml/2006/table">
            <a:tbl>
              <a:tblPr firstRow="1" firstCol="1" bandRow="1">
                <a:tableStyleId>{8799B23B-EC83-4686-B30A-512413B5E67A}</a:tableStyleId>
              </a:tblPr>
              <a:tblGrid>
                <a:gridCol w="1082938">
                  <a:extLst>
                    <a:ext uri="{9D8B030D-6E8A-4147-A177-3AD203B41FA5}">
                      <a16:colId xmlns:a16="http://schemas.microsoft.com/office/drawing/2014/main" val="3664617998"/>
                    </a:ext>
                  </a:extLst>
                </a:gridCol>
                <a:gridCol w="5573438">
                  <a:extLst>
                    <a:ext uri="{9D8B030D-6E8A-4147-A177-3AD203B41FA5}">
                      <a16:colId xmlns:a16="http://schemas.microsoft.com/office/drawing/2014/main" val="2850823112"/>
                    </a:ext>
                  </a:extLst>
                </a:gridCol>
                <a:gridCol w="2016224">
                  <a:extLst>
                    <a:ext uri="{9D8B030D-6E8A-4147-A177-3AD203B41FA5}">
                      <a16:colId xmlns:a16="http://schemas.microsoft.com/office/drawing/2014/main" val="3729520096"/>
                    </a:ext>
                  </a:extLst>
                </a:gridCol>
              </a:tblGrid>
              <a:tr h="432048">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057414">
                <a:tc>
                  <a:txBody>
                    <a:bodyPr/>
                    <a:lstStyle/>
                    <a:p>
                      <a:pPr algn="just">
                        <a:lnSpc>
                          <a:spcPct val="107000"/>
                        </a:lnSpc>
                        <a:spcAft>
                          <a:spcPts val="800"/>
                        </a:spcAft>
                      </a:pPr>
                      <a:r>
                        <a:rPr lang="en-ZA" sz="1200" b="1" dirty="0">
                          <a:solidFill>
                            <a:schemeClr val="tx1"/>
                          </a:solidFill>
                          <a:effectLst/>
                        </a:rPr>
                        <a:t>31 </a:t>
                      </a:r>
                      <a:r>
                        <a:rPr lang="en-ZA" sz="1200" b="1" u="none" dirty="0">
                          <a:solidFill>
                            <a:schemeClr val="tx1"/>
                          </a:solidFill>
                          <a:effectLst/>
                        </a:rPr>
                        <a:t>Establishment of the District Health Management Offices</a:t>
                      </a:r>
                      <a:endParaRPr lang="en-ZA" sz="1200" u="none" dirty="0">
                        <a:solidFill>
                          <a:schemeClr val="tx1"/>
                        </a:solidFill>
                        <a:effectLst/>
                      </a:endParaRPr>
                    </a:p>
                    <a:p>
                      <a:pPr algn="just">
                        <a:lnSpc>
                          <a:spcPct val="107000"/>
                        </a:lnSpc>
                        <a:spcAft>
                          <a:spcPts val="800"/>
                        </a:spcAft>
                      </a:pPr>
                      <a:r>
                        <a:rPr lang="en-ZA" sz="900" dirty="0">
                          <a:solidFill>
                            <a:schemeClr val="tx1"/>
                          </a:solidFill>
                          <a:effectLst/>
                        </a:rPr>
                        <a:t>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ZA" sz="1200" b="1" u="sng" dirty="0">
                          <a:solidFill>
                            <a:schemeClr val="tx1"/>
                          </a:solidFill>
                          <a:effectLst/>
                        </a:rPr>
                        <a:t>31 A (3) </a:t>
                      </a:r>
                      <a:r>
                        <a:rPr lang="en-ZA" sz="1200" b="1" u="sng" kern="1200" dirty="0">
                          <a:solidFill>
                            <a:schemeClr val="tx1"/>
                          </a:solidFill>
                          <a:effectLst/>
                        </a:rPr>
                        <a:t>(n)   receive and resolve complaints from users in the district in relation to the delivery of health care services;</a:t>
                      </a:r>
                    </a:p>
                    <a:p>
                      <a:endParaRPr lang="en-ZA" sz="1200" b="1" u="sng" kern="1200" dirty="0">
                        <a:solidFill>
                          <a:schemeClr val="tx1"/>
                        </a:solidFill>
                        <a:effectLst/>
                      </a:endParaRPr>
                    </a:p>
                    <a:p>
                      <a:r>
                        <a:rPr lang="en-ZA" sz="1200" b="1" u="sng" kern="1200" dirty="0">
                          <a:solidFill>
                            <a:schemeClr val="tx1"/>
                          </a:solidFill>
                          <a:effectLst/>
                        </a:rPr>
                        <a:t>(o)  liaise with and report on a monthly basis to the national office of the Fund established by section 9 of the National Health Insurance Act, 2019, concerning—</a:t>
                      </a:r>
                    </a:p>
                    <a:p>
                      <a:pPr lvl="1"/>
                      <a:r>
                        <a:rPr lang="en-ZA" sz="1200" b="1" u="sng" kern="1200" dirty="0">
                          <a:solidFill>
                            <a:schemeClr val="tx1"/>
                          </a:solidFill>
                          <a:effectLst/>
                        </a:rPr>
                        <a:t>(i)    difficulties experienced by users relating to access to health care services; </a:t>
                      </a:r>
                    </a:p>
                    <a:p>
                      <a:pPr lvl="1"/>
                      <a:r>
                        <a:rPr lang="en-ZA" sz="1200" b="1" u="sng" kern="1200" dirty="0">
                          <a:solidFill>
                            <a:schemeClr val="tx1"/>
                          </a:solidFill>
                          <a:effectLst/>
                        </a:rPr>
                        <a:t>(ii)   challenges experienced by the Office in respect of service providers;</a:t>
                      </a:r>
                    </a:p>
                    <a:p>
                      <a:pPr lvl="1"/>
                      <a:r>
                        <a:rPr lang="en-ZA" sz="1200" b="1" u="sng" kern="1200" dirty="0">
                          <a:solidFill>
                            <a:schemeClr val="tx1"/>
                          </a:solidFill>
                          <a:effectLst/>
                        </a:rPr>
                        <a:t>(iii)  health needs of users that are not met; and</a:t>
                      </a:r>
                    </a:p>
                    <a:p>
                      <a:pPr lvl="1"/>
                      <a:r>
                        <a:rPr lang="en-ZA" sz="1200" b="1" u="sng" kern="1200" dirty="0">
                          <a:solidFill>
                            <a:schemeClr val="tx1"/>
                          </a:solidFill>
                          <a:effectLst/>
                        </a:rPr>
                        <a:t>(iv)  any other matter required for the efficient functioning of health care services in the relevant district;</a:t>
                      </a:r>
                    </a:p>
                    <a:p>
                      <a:endParaRPr lang="en-ZA" sz="1200" b="1" u="sng" kern="1200" dirty="0">
                        <a:solidFill>
                          <a:schemeClr val="tx1"/>
                        </a:solidFill>
                        <a:effectLst/>
                      </a:endParaRPr>
                    </a:p>
                    <a:p>
                      <a:r>
                        <a:rPr lang="en-ZA" sz="1200" b="1" u="sng" kern="1200" dirty="0">
                          <a:solidFill>
                            <a:schemeClr val="tx1"/>
                          </a:solidFill>
                          <a:effectLst/>
                        </a:rPr>
                        <a:t>(p)  co-operate with the Investigating Units established in terms of section 20(2)(e) of the National Health Insurance Act, 2019, in order to facilitate the investigation of complaints in the district;</a:t>
                      </a:r>
                    </a:p>
                    <a:p>
                      <a:pPr marL="0" algn="l" defTabSz="914400" rtl="0" eaLnBrk="1" latinLnBrk="0" hangingPunct="1"/>
                      <a:endParaRPr lang="en-ZA" sz="1200" b="1" u="sng" kern="1200" dirty="0">
                        <a:solidFill>
                          <a:schemeClr val="tx1"/>
                        </a:solidFill>
                        <a:effectLst/>
                      </a:endParaRPr>
                    </a:p>
                    <a:p>
                      <a:pPr marL="0" algn="l" defTabSz="914400" rtl="0" eaLnBrk="1" latinLnBrk="0" hangingPunct="1"/>
                      <a:r>
                        <a:rPr lang="en-ZA" sz="1200" b="1" u="sng" kern="1200" dirty="0">
                          <a:solidFill>
                            <a:schemeClr val="tx1"/>
                          </a:solidFill>
                          <a:effectLst/>
                        </a:rPr>
                        <a:t>(q)  control the quality of all health services and facilities within a district to comply with the norms and standards of the Office of Health Standards Compliance;</a:t>
                      </a:r>
                    </a:p>
                    <a:p>
                      <a:pPr marL="0" algn="l" defTabSz="914400" rtl="0" eaLnBrk="1" latinLnBrk="0" hangingPunct="1"/>
                      <a:endParaRPr lang="en-ZA" sz="1200" b="1" u="sng" kern="1200" dirty="0">
                        <a:solidFill>
                          <a:schemeClr val="tx1"/>
                        </a:solidFill>
                        <a:effectLst/>
                      </a:endParaRPr>
                    </a:p>
                    <a:p>
                      <a:pPr marL="0" algn="l" defTabSz="914400" rtl="0" eaLnBrk="1" latinLnBrk="0" hangingPunct="1"/>
                      <a:r>
                        <a:rPr lang="en-ZA" sz="1200" b="1" u="sng" kern="1200" dirty="0">
                          <a:solidFill>
                            <a:schemeClr val="tx1"/>
                          </a:solidFill>
                          <a:effectLst/>
                        </a:rPr>
                        <a:t>(r)  develop, procure, use , maintain and protect health technology within the district; and</a:t>
                      </a:r>
                    </a:p>
                    <a:p>
                      <a:pPr marL="0" algn="l" defTabSz="914400" rtl="0" eaLnBrk="1" latinLnBrk="0" hangingPunct="1"/>
                      <a:endParaRPr lang="en-ZA" sz="1200" b="1" u="sng" kern="1200" dirty="0">
                        <a:solidFill>
                          <a:schemeClr val="tx1"/>
                        </a:solidFill>
                        <a:effectLst/>
                      </a:endParaRPr>
                    </a:p>
                    <a:p>
                      <a:pPr marL="0" algn="l" defTabSz="914400" rtl="0" eaLnBrk="1" latinLnBrk="0" hangingPunct="1"/>
                      <a:r>
                        <a:rPr lang="en-ZA" sz="1200" b="1" u="sng" kern="1200" dirty="0">
                          <a:solidFill>
                            <a:schemeClr val="tx1"/>
                          </a:solidFill>
                          <a:effectLst/>
                        </a:rPr>
                        <a:t>(s)  liaise with provincial and municipal health authorities on any matter relevant to users within the relevant district.</a:t>
                      </a:r>
                    </a:p>
                    <a:p>
                      <a:pPr marL="517525" indent="-269875" algn="just">
                        <a:lnSpc>
                          <a:spcPct val="107000"/>
                        </a:lnSpc>
                        <a:spcAft>
                          <a:spcPts val="800"/>
                        </a:spcAft>
                        <a:buAutoNum type="alphaLcParenBoth" startAt="11"/>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ZA" sz="1200" dirty="0">
                        <a:effectLst/>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ZA" sz="1600" dirty="0">
                        <a:effectLst/>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dirty="0">
                          <a:effectLst/>
                        </a:rPr>
                        <a:t>This amendment is inserted to effect provisions  of </a:t>
                      </a:r>
                      <a:r>
                        <a:rPr lang="en-ZA" sz="1400" b="1" dirty="0">
                          <a:effectLst/>
                        </a:rPr>
                        <a:t>Clauses 20 (2)e (ii); 32 (2) (c ); 36 (1) (c); 38 (3) (e &amp; f ); and Clause 55 (1)(l) </a:t>
                      </a:r>
                      <a:r>
                        <a:rPr lang="en-ZA" sz="1400" dirty="0">
                          <a:effectLst/>
                        </a:rPr>
                        <a:t>of the NHI Bill </a:t>
                      </a:r>
                      <a:r>
                        <a:rPr lang="en-ZA" sz="1400" dirty="0">
                          <a:effectLst/>
                          <a:latin typeface="+mn-lt"/>
                          <a:ea typeface="Calibri" panose="020F0502020204030204" pitchFamily="34" charset="0"/>
                          <a:cs typeface="Times New Roman" panose="02020603050405020304" pitchFamily="18" charset="0"/>
                        </a:rPr>
                        <a:t>on the establishment and role and functions of the District Health Management Offices (DHMOs)</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ZA" sz="1600" dirty="0">
                        <a:effectLst/>
                      </a:endParaRPr>
                    </a:p>
                    <a:p>
                      <a:pPr>
                        <a:lnSpc>
                          <a:spcPct val="107000"/>
                        </a:lnSpc>
                        <a:spcAft>
                          <a:spcPts val="80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664481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224542943"/>
              </p:ext>
            </p:extLst>
          </p:nvPr>
        </p:nvGraphicFramePr>
        <p:xfrm>
          <a:off x="157053" y="1196752"/>
          <a:ext cx="8829894" cy="4185677"/>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361915">
                  <a:extLst>
                    <a:ext uri="{9D8B030D-6E8A-4147-A177-3AD203B41FA5}">
                      <a16:colId xmlns:a16="http://schemas.microsoft.com/office/drawing/2014/main" val="2850823112"/>
                    </a:ext>
                  </a:extLst>
                </a:gridCol>
                <a:gridCol w="3622859">
                  <a:extLst>
                    <a:ext uri="{9D8B030D-6E8A-4147-A177-3AD203B41FA5}">
                      <a16:colId xmlns:a16="http://schemas.microsoft.com/office/drawing/2014/main" val="3729520096"/>
                    </a:ext>
                  </a:extLst>
                </a:gridCol>
              </a:tblGrid>
              <a:tr h="360040">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825637">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b="1" u="none" dirty="0">
                          <a:solidFill>
                            <a:schemeClr val="tx1"/>
                          </a:solidFill>
                          <a:effectLst/>
                          <a:latin typeface="+mn-lt"/>
                        </a:rPr>
                        <a:t>31 Establishment of the District Health Management Offices</a:t>
                      </a:r>
                      <a:endParaRPr lang="en-ZA" sz="1600" u="none" dirty="0">
                        <a:solidFill>
                          <a:schemeClr val="tx1"/>
                        </a:solidFill>
                        <a:effectLst/>
                        <a:latin typeface="+mn-lt"/>
                      </a:endParaRPr>
                    </a:p>
                    <a:p>
                      <a:pPr algn="just">
                        <a:lnSpc>
                          <a:spcPct val="115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b="1" u="sng" kern="1200" dirty="0">
                          <a:solidFill>
                            <a:schemeClr val="tx1"/>
                          </a:solidFill>
                          <a:effectLst/>
                          <a:latin typeface="+mn-lt"/>
                        </a:rPr>
                        <a:t>31 A (4) The Director-General must together with the District Health Management Office ensure that each health district and each health sub district is effectively and efficiently managed.</a:t>
                      </a:r>
                      <a:endParaRPr lang="en-ZA" sz="1600" b="1" kern="1200" dirty="0">
                        <a:solidFill>
                          <a:schemeClr val="tx1"/>
                        </a:solidFill>
                        <a:effectLst/>
                        <a:latin typeface="+mn-lt"/>
                      </a:endParaRPr>
                    </a:p>
                    <a:p>
                      <a:pPr algn="just">
                        <a:lnSpc>
                          <a:spcPct val="115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1714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dirty="0">
                          <a:effectLst/>
                          <a:latin typeface="+mn-lt"/>
                        </a:rPr>
                        <a:t>This amendment is inserted to effect provisions  of </a:t>
                      </a:r>
                      <a:r>
                        <a:rPr lang="en-ZA" sz="1600" b="1" dirty="0">
                          <a:effectLst/>
                          <a:latin typeface="+mn-lt"/>
                        </a:rPr>
                        <a:t>Clause 32 (2) (c ) </a:t>
                      </a:r>
                      <a:r>
                        <a:rPr lang="en-ZA" sz="1600" dirty="0">
                          <a:effectLst/>
                          <a:latin typeface="+mn-lt"/>
                        </a:rPr>
                        <a:t>and </a:t>
                      </a:r>
                      <a:r>
                        <a:rPr lang="en-ZA" sz="1600" b="1" dirty="0">
                          <a:effectLst/>
                          <a:latin typeface="+mn-lt"/>
                        </a:rPr>
                        <a:t>Clause</a:t>
                      </a:r>
                      <a:r>
                        <a:rPr lang="en-ZA" sz="1600" dirty="0">
                          <a:effectLst/>
                          <a:latin typeface="+mn-lt"/>
                        </a:rPr>
                        <a:t> </a:t>
                      </a:r>
                      <a:r>
                        <a:rPr lang="en-ZA" sz="1600" b="1" dirty="0">
                          <a:effectLst/>
                          <a:latin typeface="+mn-lt"/>
                        </a:rPr>
                        <a:t>36 (1) (c) </a:t>
                      </a:r>
                      <a:r>
                        <a:rPr lang="en-ZA" sz="1600" dirty="0">
                          <a:effectLst/>
                          <a:latin typeface="+mn-lt"/>
                        </a:rPr>
                        <a:t>of the NHI  Bill</a:t>
                      </a:r>
                    </a:p>
                    <a:p>
                      <a:pPr marL="1714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dirty="0">
                          <a:effectLst/>
                          <a:latin typeface="+mn-lt"/>
                        </a:rPr>
                        <a:t>The DHMO will be a national government component and will report to the national sphere of government</a:t>
                      </a:r>
                    </a:p>
                    <a:p>
                      <a:pPr marL="0" lvl="0" indent="0" algn="just">
                        <a:lnSpc>
                          <a:spcPct val="107000"/>
                        </a:lnSpc>
                        <a:spcAft>
                          <a:spcPts val="800"/>
                        </a:spcAft>
                        <a:buFont typeface="Symbol" panose="05050102010706020507" pitchFamily="18" charset="2"/>
                        <a:buNone/>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271006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a:t>
            </a:r>
            <a:r>
              <a:rPr lang="en-ZA" b="1" dirty="0">
                <a:effectLst/>
                <a:latin typeface="+mj-lt"/>
                <a:ea typeface="Times New Roman" panose="02020603050405020304" pitchFamily="18" charset="0"/>
                <a:cs typeface="Times New Roman" panose="02020603050405020304" pitchFamily="18" charset="0"/>
              </a:rPr>
              <a:t> HEALTH ACT, 2004 (No. 61 of 2003)</a:t>
            </a:r>
            <a:r>
              <a:rPr lang="en-ZA" sz="2400" dirty="0">
                <a:effectLst/>
              </a:rPr>
              <a:t/>
            </a:r>
            <a:br>
              <a:rPr lang="en-ZA" sz="2400" dirty="0">
                <a:effectLs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885433392"/>
              </p:ext>
            </p:extLst>
          </p:nvPr>
        </p:nvGraphicFramePr>
        <p:xfrm>
          <a:off x="72233" y="1268760"/>
          <a:ext cx="8986947" cy="4612641"/>
        </p:xfrm>
        <a:graphic>
          <a:graphicData uri="http://schemas.openxmlformats.org/drawingml/2006/table">
            <a:tbl>
              <a:tblPr firstRow="1" firstCol="1" bandRow="1">
                <a:tableStyleId>{8799B23B-EC83-4686-B30A-512413B5E67A}</a:tableStyleId>
              </a:tblPr>
              <a:tblGrid>
                <a:gridCol w="1877938">
                  <a:extLst>
                    <a:ext uri="{9D8B030D-6E8A-4147-A177-3AD203B41FA5}">
                      <a16:colId xmlns:a16="http://schemas.microsoft.com/office/drawing/2014/main" val="3664617998"/>
                    </a:ext>
                  </a:extLst>
                </a:gridCol>
                <a:gridCol w="2261789">
                  <a:extLst>
                    <a:ext uri="{9D8B030D-6E8A-4147-A177-3AD203B41FA5}">
                      <a16:colId xmlns:a16="http://schemas.microsoft.com/office/drawing/2014/main" val="2850823112"/>
                    </a:ext>
                  </a:extLst>
                </a:gridCol>
                <a:gridCol w="4847220">
                  <a:extLst>
                    <a:ext uri="{9D8B030D-6E8A-4147-A177-3AD203B41FA5}">
                      <a16:colId xmlns:a16="http://schemas.microsoft.com/office/drawing/2014/main" val="3729520096"/>
                    </a:ext>
                  </a:extLst>
                </a:gridCol>
              </a:tblGrid>
              <a:tr h="360040">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750679">
                <a:tc>
                  <a:txBody>
                    <a:bodyPr/>
                    <a:lstStyle/>
                    <a:p>
                      <a:pPr algn="just">
                        <a:lnSpc>
                          <a:spcPct val="107000"/>
                        </a:lnSpc>
                        <a:spcAft>
                          <a:spcPts val="800"/>
                        </a:spcAft>
                      </a:pPr>
                      <a:r>
                        <a:rPr lang="en-ZA" sz="1400" b="1" dirty="0">
                          <a:solidFill>
                            <a:schemeClr val="tx1"/>
                          </a:solidFill>
                          <a:effectLst/>
                        </a:rPr>
                        <a:t>31 (B) (1)</a:t>
                      </a:r>
                    </a:p>
                    <a:p>
                      <a:pPr algn="just">
                        <a:lnSpc>
                          <a:spcPct val="107000"/>
                        </a:lnSpc>
                        <a:spcAft>
                          <a:spcPts val="800"/>
                        </a:spcAft>
                      </a:pPr>
                      <a:endParaRPr lang="en-ZA" sz="1400" b="1" dirty="0">
                        <a:solidFill>
                          <a:schemeClr val="tx1"/>
                        </a:solidFill>
                        <a:effectLst/>
                      </a:endParaRPr>
                    </a:p>
                    <a:p>
                      <a:pPr algn="just">
                        <a:lnSpc>
                          <a:spcPct val="107000"/>
                        </a:lnSpc>
                        <a:spcAft>
                          <a:spcPts val="800"/>
                        </a:spcAft>
                      </a:pPr>
                      <a:r>
                        <a:rPr lang="en-ZA" sz="1400" b="1" u="none" dirty="0">
                          <a:solidFill>
                            <a:schemeClr val="tx1"/>
                          </a:solidFill>
                          <a:effectLst/>
                        </a:rPr>
                        <a:t>Establishment of Contracting Units for Primary Health Care</a:t>
                      </a:r>
                      <a:endParaRPr lang="en-ZA" sz="1400" u="none" dirty="0">
                        <a:solidFill>
                          <a:schemeClr val="tx1"/>
                        </a:solidFill>
                        <a:effectLst/>
                      </a:endParaRPr>
                    </a:p>
                    <a:p>
                      <a:pPr>
                        <a:lnSpc>
                          <a:spcPct val="107000"/>
                        </a:lnSpc>
                        <a:spcAft>
                          <a:spcPts val="800"/>
                        </a:spcAft>
                      </a:pPr>
                      <a:r>
                        <a:rPr lang="en-ZA" sz="1100" dirty="0">
                          <a:effectLst/>
                        </a:rPr>
                        <a:t>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400" b="0" u="sng" dirty="0">
                          <a:solidFill>
                            <a:schemeClr val="tx1"/>
                          </a:solidFill>
                          <a:effectLst/>
                        </a:rPr>
                        <a:t>31B. (1) The District Health Management Office must establish Contracting Units for Primary Health Care operating within a framework stipulated by the National Department of Health.</a:t>
                      </a:r>
                      <a:endParaRPr lang="en-ZA" sz="1400" b="0" dirty="0">
                        <a:solidFill>
                          <a:schemeClr val="tx1"/>
                        </a:solidFill>
                        <a:effectLst/>
                      </a:endParaRPr>
                    </a:p>
                    <a:p>
                      <a:pPr>
                        <a:lnSpc>
                          <a:spcPct val="107000"/>
                        </a:lnSpc>
                        <a:spcAft>
                          <a:spcPts val="800"/>
                        </a:spcAft>
                      </a:pPr>
                      <a:r>
                        <a:rPr lang="en-ZA" sz="1400" dirty="0">
                          <a:effectLst/>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just">
                        <a:lnSpc>
                          <a:spcPct val="107000"/>
                        </a:lnSpc>
                        <a:spcAft>
                          <a:spcPts val="800"/>
                        </a:spcAft>
                        <a:buFont typeface="Arial" panose="020B0604020202020204" pitchFamily="34" charset="0"/>
                        <a:buChar char="•"/>
                      </a:pPr>
                      <a:r>
                        <a:rPr lang="en-ZA" sz="1500" u="none" dirty="0">
                          <a:solidFill>
                            <a:schemeClr val="tx1"/>
                          </a:solidFill>
                          <a:effectLst/>
                          <a:latin typeface="+mn-lt"/>
                          <a:ea typeface="Calibri" panose="020F0502020204030204" pitchFamily="34" charset="0"/>
                          <a:cs typeface="Times New Roman" panose="02020603050405020304" pitchFamily="18" charset="0"/>
                        </a:rPr>
                        <a:t>This amendment is critical for enabling the establishment of the </a:t>
                      </a:r>
                      <a:r>
                        <a:rPr lang="en-ZA" sz="1500" u="none" dirty="0">
                          <a:solidFill>
                            <a:schemeClr val="tx1"/>
                          </a:solidFill>
                          <a:effectLst/>
                          <a:latin typeface="+mn-lt"/>
                        </a:rPr>
                        <a:t>Contracting Units for Primary Health Care (CUPs)  as outlined in </a:t>
                      </a:r>
                      <a:r>
                        <a:rPr lang="en-ZA" sz="1500" b="1" u="none" dirty="0">
                          <a:solidFill>
                            <a:schemeClr val="tx1"/>
                          </a:solidFill>
                          <a:effectLst/>
                          <a:latin typeface="+mn-lt"/>
                        </a:rPr>
                        <a:t>Clause 37</a:t>
                      </a:r>
                      <a:r>
                        <a:rPr lang="en-ZA" sz="1500" u="none" dirty="0">
                          <a:solidFill>
                            <a:schemeClr val="tx1"/>
                          </a:solidFill>
                          <a:effectLst/>
                          <a:latin typeface="+mn-lt"/>
                        </a:rPr>
                        <a:t> of the NHI Bill.</a:t>
                      </a:r>
                      <a:r>
                        <a:rPr lang="en-ZA" sz="1500" u="none" baseline="0" dirty="0">
                          <a:solidFill>
                            <a:schemeClr val="tx1"/>
                          </a:solidFill>
                          <a:effectLst/>
                          <a:latin typeface="+mn-lt"/>
                        </a:rPr>
                        <a:t> </a:t>
                      </a:r>
                      <a:r>
                        <a:rPr lang="en-ZA" sz="1500" u="none" dirty="0">
                          <a:solidFill>
                            <a:schemeClr val="tx1"/>
                          </a:solidFill>
                          <a:effectLst/>
                          <a:latin typeface="+mn-lt"/>
                          <a:ea typeface="Calibri" panose="020F0502020204030204" pitchFamily="34" charset="0"/>
                          <a:cs typeface="Times New Roman" panose="02020603050405020304" pitchFamily="18" charset="0"/>
                        </a:rPr>
                        <a:t>CUPs by their nature are a unit of the NHI Fund and not part of the provider. Their role as defined in the Bill is to contract on behalf of the Fund in a Purchaser-Provider arrangement and as a principle of Strategic Purchasing</a:t>
                      </a:r>
                    </a:p>
                    <a:p>
                      <a:pPr marL="171450" lvl="0" indent="-171450" algn="just">
                        <a:lnSpc>
                          <a:spcPct val="107000"/>
                        </a:lnSpc>
                        <a:spcAft>
                          <a:spcPts val="800"/>
                        </a:spcAft>
                        <a:buFont typeface="Arial" panose="020B0604020202020204" pitchFamily="34" charset="0"/>
                        <a:buChar char="•"/>
                      </a:pPr>
                      <a:endParaRPr lang="en-ZA" sz="1500" u="none" dirty="0">
                        <a:solidFill>
                          <a:schemeClr val="tx1"/>
                        </a:solidFill>
                        <a:effectLst/>
                        <a:latin typeface="+mn-lt"/>
                        <a:ea typeface="Calibri" panose="020F0502020204030204" pitchFamily="34" charset="0"/>
                        <a:cs typeface="Times New Roman" panose="02020603050405020304" pitchFamily="18" charset="0"/>
                      </a:endParaRPr>
                    </a:p>
                    <a:p>
                      <a:pPr marL="171450" lvl="0" indent="-171450" algn="just">
                        <a:lnSpc>
                          <a:spcPct val="107000"/>
                        </a:lnSpc>
                        <a:spcAft>
                          <a:spcPts val="800"/>
                        </a:spcAft>
                        <a:buFont typeface="Arial" panose="020B0604020202020204" pitchFamily="34" charset="0"/>
                        <a:buChar char="•"/>
                      </a:pPr>
                      <a:r>
                        <a:rPr lang="en-ZA" sz="1500" u="none" dirty="0">
                          <a:solidFill>
                            <a:schemeClr val="tx1"/>
                          </a:solidFill>
                          <a:effectLst/>
                          <a:latin typeface="+mn-lt"/>
                          <a:ea typeface="Calibri" panose="020F0502020204030204" pitchFamily="34" charset="0"/>
                          <a:cs typeface="Times New Roman" panose="02020603050405020304" pitchFamily="18" charset="0"/>
                        </a:rPr>
                        <a:t>This provision has to be amended to ensure that the NHI Fund establishes the CUPs and not the DHMO</a:t>
                      </a:r>
                    </a:p>
                    <a:p>
                      <a:pPr marL="0" lvl="0" indent="0" algn="just">
                        <a:lnSpc>
                          <a:spcPct val="107000"/>
                        </a:lnSpc>
                        <a:spcAft>
                          <a:spcPts val="800"/>
                        </a:spcAft>
                        <a:buFont typeface="Arial" panose="020B0604020202020204" pitchFamily="34" charset="0"/>
                        <a:buNone/>
                      </a:pPr>
                      <a:endParaRPr lang="en-ZA" sz="1500" u="none" dirty="0">
                        <a:solidFill>
                          <a:schemeClr val="tx1"/>
                        </a:solidFill>
                        <a:effectLst/>
                        <a:latin typeface="+mn-lt"/>
                        <a:ea typeface="Calibri" panose="020F0502020204030204" pitchFamily="34" charset="0"/>
                        <a:cs typeface="Times New Roman" panose="02020603050405020304" pitchFamily="18" charset="0"/>
                      </a:endParaRPr>
                    </a:p>
                    <a:p>
                      <a:pPr marL="171450" lvl="0" indent="-171450" algn="just">
                        <a:lnSpc>
                          <a:spcPct val="107000"/>
                        </a:lnSpc>
                        <a:spcAft>
                          <a:spcPts val="800"/>
                        </a:spcAft>
                        <a:buFont typeface="Arial" panose="020B0604020202020204" pitchFamily="34" charset="0"/>
                        <a:buChar char="•"/>
                      </a:pPr>
                      <a:r>
                        <a:rPr lang="en-ZA" sz="1500" u="none" dirty="0">
                          <a:solidFill>
                            <a:schemeClr val="tx1"/>
                          </a:solidFill>
                          <a:effectLst/>
                          <a:latin typeface="+mn-lt"/>
                          <a:ea typeface="Calibri" panose="020F0502020204030204" pitchFamily="34" charset="0"/>
                          <a:cs typeface="Times New Roman" panose="02020603050405020304" pitchFamily="18" charset="0"/>
                        </a:rPr>
                        <a:t>It is on this basis that the Department proposes that Amendment 31 (B) to the National Health Act be moved to </a:t>
                      </a:r>
                      <a:r>
                        <a:rPr lang="en-ZA" sz="1500" b="1" u="none" dirty="0">
                          <a:solidFill>
                            <a:schemeClr val="tx1"/>
                          </a:solidFill>
                          <a:effectLst/>
                          <a:latin typeface="+mn-lt"/>
                          <a:ea typeface="Calibri" panose="020F0502020204030204" pitchFamily="34" charset="0"/>
                          <a:cs typeface="Times New Roman" panose="02020603050405020304" pitchFamily="18" charset="0"/>
                        </a:rPr>
                        <a:t>Clause 37 </a:t>
                      </a:r>
                      <a:r>
                        <a:rPr lang="en-ZA" sz="1500" u="none" dirty="0">
                          <a:solidFill>
                            <a:schemeClr val="tx1"/>
                          </a:solidFill>
                          <a:effectLst/>
                          <a:latin typeface="+mn-lt"/>
                          <a:ea typeface="Calibri" panose="020F0502020204030204" pitchFamily="34" charset="0"/>
                          <a:cs typeface="Times New Roman" panose="02020603050405020304" pitchFamily="18" charset="0"/>
                        </a:rPr>
                        <a:t>of the National Health Insurance Bill</a:t>
                      </a:r>
                    </a:p>
                    <a:p>
                      <a:pPr marL="171450" lvl="0" indent="-171450" algn="just">
                        <a:lnSpc>
                          <a:spcPct val="107000"/>
                        </a:lnSpc>
                        <a:spcAft>
                          <a:spcPts val="800"/>
                        </a:spcAft>
                        <a:buFont typeface="Arial" panose="020B0604020202020204" pitchFamily="34" charset="0"/>
                        <a:buChar char="•"/>
                      </a:pPr>
                      <a:endParaRPr lang="en-ZA" sz="1500"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4272861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196377025"/>
              </p:ext>
            </p:extLst>
          </p:nvPr>
        </p:nvGraphicFramePr>
        <p:xfrm>
          <a:off x="107504" y="1340768"/>
          <a:ext cx="8829894" cy="4257736"/>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2979416">
                  <a:extLst>
                    <a:ext uri="{9D8B030D-6E8A-4147-A177-3AD203B41FA5}">
                      <a16:colId xmlns:a16="http://schemas.microsoft.com/office/drawing/2014/main" val="2850823112"/>
                    </a:ext>
                  </a:extLst>
                </a:gridCol>
                <a:gridCol w="4005358">
                  <a:extLst>
                    <a:ext uri="{9D8B030D-6E8A-4147-A177-3AD203B41FA5}">
                      <a16:colId xmlns:a16="http://schemas.microsoft.com/office/drawing/2014/main" val="3729520096"/>
                    </a:ext>
                  </a:extLst>
                </a:gridCol>
              </a:tblGrid>
              <a:tr h="31051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2063989">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400" b="1" u="none" dirty="0">
                          <a:solidFill>
                            <a:schemeClr val="tx1"/>
                          </a:solidFill>
                          <a:effectLst/>
                          <a:latin typeface="+mn-lt"/>
                        </a:rPr>
                        <a:t>31 (B) (2)</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ZA" sz="1400" b="1" u="none" dirty="0">
                        <a:solidFill>
                          <a:schemeClr val="tx1"/>
                        </a:solidFill>
                        <a:effectLst/>
                        <a:latin typeface="+mn-lt"/>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ZA" sz="1400" b="1" u="none" dirty="0">
                          <a:solidFill>
                            <a:schemeClr val="tx1"/>
                          </a:solidFill>
                          <a:effectLst/>
                          <a:latin typeface="+mn-lt"/>
                        </a:rPr>
                        <a:t>Establishment of Contracting Units for Primary Health Care</a:t>
                      </a:r>
                      <a:endParaRPr lang="en-ZA" sz="1400" u="none" dirty="0">
                        <a:solidFill>
                          <a:schemeClr val="tx1"/>
                        </a:solidFill>
                        <a:effectLst/>
                        <a:latin typeface="+mn-lt"/>
                      </a:endParaRPr>
                    </a:p>
                    <a:p>
                      <a:pPr algn="just">
                        <a:lnSpc>
                          <a:spcPct val="107000"/>
                        </a:lnSpc>
                        <a:spcAft>
                          <a:spcPts val="80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400" b="1" u="sng" dirty="0">
                          <a:solidFill>
                            <a:schemeClr val="tx1"/>
                          </a:solidFill>
                          <a:effectLst/>
                          <a:latin typeface="+mn-lt"/>
                        </a:rPr>
                        <a:t>31(B) (2) The Units established in terms of subsection (1) must be directly contracted by the Fund established by section 9 of the National Health Insurance Act, 2019, to ensure the provision of primary healthcare services, including prevention, promotion, curative, rehabilitative ambulatory, home-based care and community care.</a:t>
                      </a:r>
                      <a:endParaRPr lang="en-ZA" sz="1400" b="1" dirty="0">
                        <a:solidFill>
                          <a:schemeClr val="tx1"/>
                        </a:solidFill>
                        <a:effectLst/>
                        <a:latin typeface="+mn-lt"/>
                      </a:endParaRPr>
                    </a:p>
                    <a:p>
                      <a:pPr algn="just">
                        <a:lnSpc>
                          <a:spcPct val="107000"/>
                        </a:lnSpc>
                        <a:spcAft>
                          <a:spcPts val="800"/>
                        </a:spcAft>
                      </a:pPr>
                      <a:r>
                        <a:rPr lang="en-ZA" sz="1400" dirty="0">
                          <a:effectLst/>
                          <a:latin typeface="+mn-lt"/>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just">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Based on the proposed amendment to Clause </a:t>
                      </a:r>
                      <a:r>
                        <a:rPr lang="en-ZA" sz="1400" b="1" u="sng" dirty="0">
                          <a:solidFill>
                            <a:schemeClr val="tx1"/>
                          </a:solidFill>
                          <a:effectLst/>
                          <a:latin typeface="+mn-lt"/>
                        </a:rPr>
                        <a:t>31B.</a:t>
                      </a:r>
                      <a:r>
                        <a:rPr lang="en-ZA" sz="1400" u="sng" dirty="0">
                          <a:solidFill>
                            <a:schemeClr val="tx1"/>
                          </a:solidFill>
                          <a:effectLst/>
                          <a:latin typeface="+mn-lt"/>
                        </a:rPr>
                        <a:t> (1), the Contracting Unit for PHC cannot be contracted by the Fund since they will be part of the Fund</a:t>
                      </a:r>
                    </a:p>
                    <a:p>
                      <a:pPr marL="285750" lvl="0" indent="-285750" algn="just">
                        <a:lnSpc>
                          <a:spcPct val="107000"/>
                        </a:lnSpc>
                        <a:spcAft>
                          <a:spcPts val="800"/>
                        </a:spcAft>
                        <a:buFont typeface="Arial" panose="020B0604020202020204" pitchFamily="34" charset="0"/>
                        <a:buChar char="•"/>
                      </a:pPr>
                      <a:r>
                        <a:rPr lang="en-ZA" sz="1400" u="sng" dirty="0">
                          <a:solidFill>
                            <a:schemeClr val="tx1"/>
                          </a:solidFill>
                          <a:effectLst/>
                          <a:latin typeface="+mn-lt"/>
                          <a:ea typeface="Calibri" panose="020F0502020204030204" pitchFamily="34" charset="0"/>
                          <a:cs typeface="Times New Roman" panose="02020603050405020304" pitchFamily="18" charset="0"/>
                        </a:rPr>
                        <a:t>Therefore, the clause must be amended  and moved to </a:t>
                      </a:r>
                      <a:r>
                        <a:rPr lang="en-ZA" sz="1400" b="1" u="sng" dirty="0">
                          <a:solidFill>
                            <a:schemeClr val="tx1"/>
                          </a:solidFill>
                          <a:effectLst/>
                          <a:latin typeface="+mn-lt"/>
                          <a:ea typeface="Calibri" panose="020F0502020204030204" pitchFamily="34" charset="0"/>
                          <a:cs typeface="Times New Roman" panose="02020603050405020304" pitchFamily="18" charset="0"/>
                        </a:rPr>
                        <a:t>Clause 37 </a:t>
                      </a:r>
                      <a:r>
                        <a:rPr lang="en-ZA" sz="1400" u="sng" dirty="0">
                          <a:solidFill>
                            <a:schemeClr val="tx1"/>
                          </a:solidFill>
                          <a:effectLst/>
                          <a:latin typeface="+mn-lt"/>
                          <a:ea typeface="Calibri" panose="020F0502020204030204" pitchFamily="34" charset="0"/>
                          <a:cs typeface="Times New Roman" panose="02020603050405020304" pitchFamily="18" charset="0"/>
                        </a:rPr>
                        <a:t>of the Bill and must read as follows:</a:t>
                      </a:r>
                    </a:p>
                    <a:p>
                      <a:pPr marL="457200" marR="0" lvl="1" indent="0" algn="just"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ZA" sz="1400" i="1" u="sng" dirty="0">
                          <a:solidFill>
                            <a:schemeClr val="tx1"/>
                          </a:solidFill>
                          <a:effectLst/>
                          <a:latin typeface="+mn-lt"/>
                        </a:rPr>
                        <a:t>“The Units established in terms of </a:t>
                      </a:r>
                      <a:r>
                        <a:rPr lang="en-ZA" sz="1400" b="1" i="1" u="sng" strike="sngStrike" dirty="0">
                          <a:solidFill>
                            <a:schemeClr val="tx1"/>
                          </a:solidFill>
                          <a:effectLst/>
                          <a:latin typeface="+mn-lt"/>
                        </a:rPr>
                        <a:t>subsection (1)</a:t>
                      </a:r>
                      <a:r>
                        <a:rPr lang="en-ZA" sz="1400" b="1" i="1" u="sng" dirty="0">
                          <a:solidFill>
                            <a:schemeClr val="tx1"/>
                          </a:solidFill>
                          <a:effectLst/>
                          <a:latin typeface="+mn-lt"/>
                        </a:rPr>
                        <a:t> </a:t>
                      </a:r>
                      <a:r>
                        <a:rPr lang="en-ZA" sz="1400" i="1" u="sng" dirty="0">
                          <a:solidFill>
                            <a:schemeClr val="tx1"/>
                          </a:solidFill>
                          <a:effectLst/>
                          <a:latin typeface="+mn-lt"/>
                        </a:rPr>
                        <a:t>must be directly</a:t>
                      </a:r>
                      <a:r>
                        <a:rPr lang="en-ZA" sz="1400" b="1" i="1" u="sng" dirty="0">
                          <a:solidFill>
                            <a:schemeClr val="tx1"/>
                          </a:solidFill>
                          <a:effectLst/>
                          <a:latin typeface="+mn-lt"/>
                        </a:rPr>
                        <a:t> </a:t>
                      </a:r>
                      <a:r>
                        <a:rPr lang="en-ZA" sz="1400" b="1" i="1" u="sng" strike="sngStrike" dirty="0">
                          <a:solidFill>
                            <a:schemeClr val="tx1"/>
                          </a:solidFill>
                          <a:effectLst/>
                          <a:latin typeface="+mn-lt"/>
                        </a:rPr>
                        <a:t>contracted by the Fund </a:t>
                      </a:r>
                      <a:r>
                        <a:rPr lang="en-ZA" sz="1400" i="1" u="sng" dirty="0">
                          <a:solidFill>
                            <a:schemeClr val="tx1"/>
                          </a:solidFill>
                          <a:effectLst/>
                          <a:latin typeface="+mn-lt"/>
                        </a:rPr>
                        <a:t>established by section </a:t>
                      </a:r>
                      <a:r>
                        <a:rPr lang="en-ZA" sz="1400" i="1" u="sng" strike="sngStrike" dirty="0">
                          <a:solidFill>
                            <a:schemeClr val="tx1"/>
                          </a:solidFill>
                          <a:effectLst/>
                          <a:latin typeface="+mn-lt"/>
                        </a:rPr>
                        <a:t>9</a:t>
                      </a:r>
                      <a:r>
                        <a:rPr lang="en-ZA" sz="1400" i="1" u="sng" dirty="0">
                          <a:solidFill>
                            <a:schemeClr val="tx1"/>
                          </a:solidFill>
                          <a:effectLst/>
                          <a:latin typeface="+mn-lt"/>
                        </a:rPr>
                        <a:t> 37 of the National Health Insurance Act, 2019, to ensure the contracting </a:t>
                      </a:r>
                      <a:r>
                        <a:rPr lang="en-ZA" sz="1400" b="1" i="1" u="sng" strike="sngStrike" dirty="0">
                          <a:solidFill>
                            <a:schemeClr val="tx1"/>
                          </a:solidFill>
                          <a:effectLst/>
                          <a:latin typeface="+mn-lt"/>
                        </a:rPr>
                        <a:t>provision</a:t>
                      </a:r>
                      <a:r>
                        <a:rPr lang="en-ZA" sz="1400" i="1" u="sng" dirty="0">
                          <a:solidFill>
                            <a:schemeClr val="tx1"/>
                          </a:solidFill>
                          <a:effectLst/>
                          <a:latin typeface="+mn-lt"/>
                        </a:rPr>
                        <a:t> of primary healthcare services, including prevention, promotion, curative, rehabilitative ambulatory, home-based care and community care.”</a:t>
                      </a:r>
                      <a:endParaRPr lang="en-ZA" sz="1400" i="1" dirty="0">
                        <a:solidFill>
                          <a:schemeClr val="tx1"/>
                        </a:solidFill>
                        <a:effectLst/>
                        <a:latin typeface="+mn-lt"/>
                      </a:endParaRPr>
                    </a:p>
                    <a:p>
                      <a:pPr marL="0" lvl="0" indent="0" algn="just">
                        <a:lnSpc>
                          <a:spcPct val="107000"/>
                        </a:lnSpc>
                        <a:spcAft>
                          <a:spcPts val="800"/>
                        </a:spcAft>
                        <a:buFont typeface="Symbol" panose="05050102010706020507" pitchFamily="18" charset="2"/>
                        <a:buNone/>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1889051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076231588"/>
              </p:ext>
            </p:extLst>
          </p:nvPr>
        </p:nvGraphicFramePr>
        <p:xfrm>
          <a:off x="179512" y="1124744"/>
          <a:ext cx="8829894" cy="4535545"/>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289907">
                  <a:extLst>
                    <a:ext uri="{9D8B030D-6E8A-4147-A177-3AD203B41FA5}">
                      <a16:colId xmlns:a16="http://schemas.microsoft.com/office/drawing/2014/main" val="2850823112"/>
                    </a:ext>
                  </a:extLst>
                </a:gridCol>
                <a:gridCol w="3694867">
                  <a:extLst>
                    <a:ext uri="{9D8B030D-6E8A-4147-A177-3AD203B41FA5}">
                      <a16:colId xmlns:a16="http://schemas.microsoft.com/office/drawing/2014/main" val="3729520096"/>
                    </a:ext>
                  </a:extLst>
                </a:gridCol>
              </a:tblGrid>
              <a:tr h="360039">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924384">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600" b="1" u="none" dirty="0">
                          <a:solidFill>
                            <a:schemeClr val="tx1"/>
                          </a:solidFill>
                          <a:effectLst/>
                        </a:rPr>
                        <a:t>31 (B) (3)</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ZA" sz="1600" b="1" u="none" dirty="0">
                        <a:solidFill>
                          <a:schemeClr val="tx1"/>
                        </a:solidFill>
                        <a:effectLst/>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ZA" sz="1600" b="1" u="none" dirty="0">
                          <a:solidFill>
                            <a:schemeClr val="tx1"/>
                          </a:solidFill>
                          <a:effectLst/>
                        </a:rPr>
                        <a:t>Establishment of Contracting Units for Primary Health Care</a:t>
                      </a:r>
                      <a:endParaRPr lang="en-ZA" sz="1600" u="none" dirty="0">
                        <a:solidFill>
                          <a:schemeClr val="tx1"/>
                        </a:solidFill>
                        <a:effectLst/>
                      </a:endParaRPr>
                    </a:p>
                    <a:p>
                      <a:pPr algn="just">
                        <a:lnSpc>
                          <a:spcPct val="107000"/>
                        </a:lnSpc>
                        <a:spcAft>
                          <a:spcPts val="800"/>
                        </a:spcAft>
                      </a:pP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600" b="1" u="sng" dirty="0">
                          <a:solidFill>
                            <a:schemeClr val="tx1"/>
                          </a:solidFill>
                          <a:effectLst/>
                        </a:rPr>
                        <a:t>31 (B) (3) The Fund must transfer funds to the Contracting Units for Primary Heath Care guided by district health resource allocation formulae or capitation formulae prescribed by the Fund established by section 9 of the National Health Insurance Act, 2019.</a:t>
                      </a:r>
                      <a:endParaRPr lang="en-ZA" sz="1600" b="1" dirty="0">
                        <a:solidFill>
                          <a:schemeClr val="tx1"/>
                        </a:solidFill>
                        <a:effectLst/>
                      </a:endParaRPr>
                    </a:p>
                    <a:p>
                      <a:pPr>
                        <a:lnSpc>
                          <a:spcPct val="107000"/>
                        </a:lnSpc>
                        <a:spcAft>
                          <a:spcPts val="800"/>
                        </a:spcAft>
                      </a:pPr>
                      <a:r>
                        <a:rPr lang="en-ZA" sz="1600" dirty="0">
                          <a:solidFill>
                            <a:srgbClr val="FF0000"/>
                          </a:solidFill>
                          <a:effectLst/>
                        </a:rPr>
                        <a:t> </a:t>
                      </a:r>
                      <a:endParaRPr lang="en-ZA"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just">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Based on the proposed amendment to </a:t>
                      </a:r>
                      <a:r>
                        <a:rPr lang="en-ZA" sz="1400" b="1" dirty="0">
                          <a:effectLst/>
                          <a:latin typeface="+mn-lt"/>
                          <a:ea typeface="Calibri" panose="020F0502020204030204" pitchFamily="34" charset="0"/>
                          <a:cs typeface="Times New Roman" panose="02020603050405020304" pitchFamily="18" charset="0"/>
                        </a:rPr>
                        <a:t>Clause</a:t>
                      </a:r>
                      <a:r>
                        <a:rPr lang="en-ZA" sz="1400" dirty="0">
                          <a:effectLst/>
                          <a:latin typeface="+mn-lt"/>
                          <a:ea typeface="Calibri" panose="020F0502020204030204" pitchFamily="34" charset="0"/>
                          <a:cs typeface="Times New Roman" panose="02020603050405020304" pitchFamily="18" charset="0"/>
                        </a:rPr>
                        <a:t> </a:t>
                      </a:r>
                      <a:r>
                        <a:rPr lang="en-ZA" sz="1400" b="1" u="none" dirty="0">
                          <a:solidFill>
                            <a:schemeClr val="tx1"/>
                          </a:solidFill>
                          <a:effectLst/>
                          <a:latin typeface="+mn-lt"/>
                        </a:rPr>
                        <a:t>31(B).</a:t>
                      </a:r>
                      <a:r>
                        <a:rPr lang="en-ZA" sz="1400" u="none" dirty="0">
                          <a:solidFill>
                            <a:schemeClr val="tx1"/>
                          </a:solidFill>
                          <a:effectLst/>
                          <a:latin typeface="+mn-lt"/>
                        </a:rPr>
                        <a:t> (1), the Contracting Unit for PHC cannot be holders of funds since the NHI Fund will be the single entity that holds the Funds to be paid directly to PHC providers</a:t>
                      </a:r>
                    </a:p>
                    <a:p>
                      <a:pPr marL="285750" lvl="0" indent="-285750" algn="just">
                        <a:lnSpc>
                          <a:spcPct val="107000"/>
                        </a:lnSpc>
                        <a:spcAft>
                          <a:spcPts val="800"/>
                        </a:spcAft>
                        <a:buFont typeface="Arial" panose="020B0604020202020204" pitchFamily="34" charset="0"/>
                        <a:buChar char="•"/>
                      </a:pPr>
                      <a:r>
                        <a:rPr lang="en-ZA" sz="1400" b="1" u="sng" dirty="0">
                          <a:solidFill>
                            <a:schemeClr val="tx1"/>
                          </a:solidFill>
                          <a:effectLst/>
                          <a:latin typeface="+mn-lt"/>
                          <a:ea typeface="Calibri" panose="020F0502020204030204" pitchFamily="34" charset="0"/>
                          <a:cs typeface="Times New Roman" panose="02020603050405020304" pitchFamily="18" charset="0"/>
                        </a:rPr>
                        <a:t>This clause must be amended to read:</a:t>
                      </a:r>
                    </a:p>
                    <a:p>
                      <a:pPr marL="457200" marR="0" lvl="1" indent="0" algn="just"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ZA" sz="1400" i="1" u="sng" dirty="0">
                          <a:effectLst/>
                        </a:rPr>
                        <a:t>31 (B) </a:t>
                      </a:r>
                      <a:r>
                        <a:rPr lang="en-ZA" sz="1400" i="1" u="sng" dirty="0">
                          <a:solidFill>
                            <a:srgbClr val="008080"/>
                          </a:solidFill>
                          <a:effectLst/>
                        </a:rPr>
                        <a:t>(3) </a:t>
                      </a:r>
                      <a:r>
                        <a:rPr lang="en-ZA" sz="1400" i="1" u="sng" dirty="0">
                          <a:solidFill>
                            <a:schemeClr val="tx1"/>
                          </a:solidFill>
                          <a:effectLst/>
                        </a:rPr>
                        <a:t>The Fund must transfer funds </a:t>
                      </a:r>
                      <a:r>
                        <a:rPr lang="en-ZA" sz="1400" b="1" i="1" u="sng" dirty="0">
                          <a:solidFill>
                            <a:schemeClr val="tx1"/>
                          </a:solidFill>
                          <a:effectLst/>
                        </a:rPr>
                        <a:t>directly to PHC providers that have been contracted through </a:t>
                      </a:r>
                      <a:r>
                        <a:rPr lang="en-ZA" sz="1400" b="1" i="1" u="sng" strike="sngStrike" dirty="0">
                          <a:solidFill>
                            <a:srgbClr val="FF0000"/>
                          </a:solidFill>
                          <a:effectLst/>
                        </a:rPr>
                        <a:t>to</a:t>
                      </a:r>
                      <a:r>
                        <a:rPr lang="en-ZA" sz="1400" b="1" i="1" u="sng" dirty="0">
                          <a:solidFill>
                            <a:srgbClr val="FF0000"/>
                          </a:solidFill>
                          <a:effectLst/>
                        </a:rPr>
                        <a:t> </a:t>
                      </a:r>
                      <a:r>
                        <a:rPr lang="en-ZA" sz="1400" i="1" u="sng" dirty="0">
                          <a:solidFill>
                            <a:schemeClr val="tx1"/>
                          </a:solidFill>
                          <a:effectLst/>
                        </a:rPr>
                        <a:t>the Contracting Units for Primary Heath Care guided by district health resource allocation formulae or capitation formulae prescribed by the Fund established by section 9 of the National Health Insurance Act, 2019</a:t>
                      </a:r>
                      <a:r>
                        <a:rPr lang="en-ZA" sz="1400" u="sng" dirty="0">
                          <a:solidFill>
                            <a:schemeClr val="tx1"/>
                          </a:solidFill>
                          <a:effectLst/>
                        </a:rPr>
                        <a:t>.</a:t>
                      </a:r>
                      <a:endParaRPr lang="en-ZA" sz="1400" dirty="0">
                        <a:solidFill>
                          <a:schemeClr val="tx1"/>
                        </a:solidFill>
                        <a:effectLst/>
                      </a:endParaRPr>
                    </a:p>
                    <a:p>
                      <a:pPr marL="0" lvl="0" indent="0" algn="just">
                        <a:lnSpc>
                          <a:spcPct val="107000"/>
                        </a:lnSpc>
                        <a:spcAft>
                          <a:spcPts val="800"/>
                        </a:spcAft>
                        <a:buFont typeface="Symbol" panose="05050102010706020507" pitchFamily="18" charset="2"/>
                        <a:buNone/>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958197"/>
                  </a:ext>
                </a:extLst>
              </a:tr>
            </a:tbl>
          </a:graphicData>
        </a:graphic>
      </p:graphicFrame>
    </p:spTree>
    <p:extLst>
      <p:ext uri="{BB962C8B-B14F-4D97-AF65-F5344CB8AC3E}">
        <p14:creationId xmlns:p14="http://schemas.microsoft.com/office/powerpoint/2010/main" val="336496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328233260"/>
              </p:ext>
            </p:extLst>
          </p:nvPr>
        </p:nvGraphicFramePr>
        <p:xfrm>
          <a:off x="157053" y="1124744"/>
          <a:ext cx="8829894" cy="4914393"/>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2713843">
                  <a:extLst>
                    <a:ext uri="{9D8B030D-6E8A-4147-A177-3AD203B41FA5}">
                      <a16:colId xmlns:a16="http://schemas.microsoft.com/office/drawing/2014/main" val="2850823112"/>
                    </a:ext>
                  </a:extLst>
                </a:gridCol>
                <a:gridCol w="4270931">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063801">
                <a:tc>
                  <a:txBody>
                    <a:bodyPr/>
                    <a:lstStyle/>
                    <a:p>
                      <a:pPr algn="just">
                        <a:lnSpc>
                          <a:spcPct val="107000"/>
                        </a:lnSpc>
                        <a:spcAft>
                          <a:spcPts val="800"/>
                        </a:spcAft>
                      </a:pPr>
                      <a:r>
                        <a:rPr lang="en-ZA" sz="1600" b="1" dirty="0">
                          <a:solidFill>
                            <a:schemeClr val="tx1"/>
                          </a:solidFill>
                          <a:effectLst/>
                        </a:rPr>
                        <a:t>31 (B) (4) </a:t>
                      </a:r>
                    </a:p>
                    <a:p>
                      <a:pPr algn="just">
                        <a:lnSpc>
                          <a:spcPct val="107000"/>
                        </a:lnSpc>
                        <a:spcAft>
                          <a:spcPts val="800"/>
                        </a:spcAft>
                      </a:pPr>
                      <a:r>
                        <a:rPr lang="en-ZA" sz="1600" b="1" u="none" dirty="0">
                          <a:solidFill>
                            <a:schemeClr val="tx1"/>
                          </a:solidFill>
                          <a:effectLst/>
                        </a:rPr>
                        <a:t>Establishment of Contracting Units for Primary Health Care</a:t>
                      </a:r>
                      <a:endParaRPr lang="en-ZA" sz="1600" u="none" dirty="0">
                        <a:solidFill>
                          <a:schemeClr val="tx1"/>
                        </a:solidFill>
                        <a:effectLst/>
                      </a:endParaRPr>
                    </a:p>
                    <a:p>
                      <a:pPr>
                        <a:lnSpc>
                          <a:spcPct val="107000"/>
                        </a:lnSpc>
                        <a:spcAft>
                          <a:spcPts val="800"/>
                        </a:spcAft>
                      </a:pPr>
                      <a:r>
                        <a:rPr lang="en-ZA" sz="1600" dirty="0">
                          <a:effectLst/>
                        </a:rPr>
                        <a:t> </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600" u="sng" kern="1200" dirty="0">
                          <a:solidFill>
                            <a:schemeClr val="dk1"/>
                          </a:solidFill>
                          <a:effectLst/>
                        </a:rPr>
                        <a:t>31(B) (4) Each Unit will be responsible for the population in its designated sub-district as determined by regulation and must ensure that the required human resources are in place to provide primary health care services. </a:t>
                      </a:r>
                      <a:endParaRPr lang="en-ZA" sz="1600" kern="1200" dirty="0">
                        <a:solidFill>
                          <a:schemeClr val="dk1"/>
                        </a:solidFill>
                        <a:effectLst/>
                      </a:endParaRPr>
                    </a:p>
                    <a:p>
                      <a:pPr algn="just">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dirty="0">
                          <a:effectLst/>
                        </a:rPr>
                        <a:t>Based on the proposed amendment to Clause </a:t>
                      </a:r>
                      <a:r>
                        <a:rPr lang="en-ZA" sz="1600" b="1" u="none" dirty="0">
                          <a:solidFill>
                            <a:schemeClr val="tx1"/>
                          </a:solidFill>
                          <a:effectLst/>
                        </a:rPr>
                        <a:t>31B.</a:t>
                      </a:r>
                      <a:r>
                        <a:rPr lang="en-ZA" sz="1600" u="none" dirty="0">
                          <a:solidFill>
                            <a:schemeClr val="tx1"/>
                          </a:solidFill>
                          <a:effectLst/>
                        </a:rPr>
                        <a:t> (1) to move this clause to </a:t>
                      </a:r>
                      <a:r>
                        <a:rPr lang="en-ZA" sz="1600" b="1" u="none" dirty="0">
                          <a:solidFill>
                            <a:schemeClr val="tx1"/>
                          </a:solidFill>
                          <a:effectLst/>
                        </a:rPr>
                        <a:t>Section 37</a:t>
                      </a:r>
                      <a:r>
                        <a:rPr lang="en-ZA" sz="1600" u="none" dirty="0">
                          <a:solidFill>
                            <a:schemeClr val="tx1"/>
                          </a:solidFill>
                          <a:effectLst/>
                        </a:rPr>
                        <a:t> of the NHI Bill, the Contracting Unit for PHC cannot be responsible for </a:t>
                      </a:r>
                      <a:r>
                        <a:rPr lang="en-ZA" sz="1600" u="none" kern="1200" dirty="0">
                          <a:solidFill>
                            <a:schemeClr val="tx1"/>
                          </a:solidFill>
                          <a:effectLst/>
                        </a:rPr>
                        <a:t>ensuring that the required human resources are in place to provide primary health care services.</a:t>
                      </a:r>
                      <a:r>
                        <a:rPr lang="en-ZA" sz="1600" u="none" kern="1200" baseline="0" dirty="0">
                          <a:solidFill>
                            <a:schemeClr val="tx1"/>
                          </a:solidFill>
                          <a:effectLst/>
                        </a:rPr>
                        <a:t> </a:t>
                      </a:r>
                      <a:r>
                        <a:rPr lang="en-ZA" sz="1600" u="none" kern="1200" dirty="0">
                          <a:solidFill>
                            <a:schemeClr val="dk1"/>
                          </a:solidFill>
                          <a:effectLst/>
                        </a:rPr>
                        <a:t>This will be the responsibility of the DHMOs.</a:t>
                      </a:r>
                    </a:p>
                    <a:p>
                      <a:pPr marL="1714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u="sng" kern="1200" dirty="0">
                          <a:solidFill>
                            <a:srgbClr val="FF0000"/>
                          </a:solidFill>
                          <a:effectLst/>
                        </a:rPr>
                        <a:t>The clause must be amended as follows:</a:t>
                      </a:r>
                    </a:p>
                    <a:p>
                      <a:pPr marL="457200" marR="0" lvl="1" indent="0" algn="just"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ZA" sz="1600" b="0" i="1" u="sng" kern="1200" dirty="0">
                          <a:solidFill>
                            <a:schemeClr val="dk1"/>
                          </a:solidFill>
                          <a:effectLst/>
                        </a:rPr>
                        <a:t>“Each Unit will be responsible for the population in its designated sub-district as determined by regulation and must ensure that the </a:t>
                      </a:r>
                      <a:r>
                        <a:rPr lang="en-ZA" sz="1600" b="0" i="1" u="sng" strike="noStrike" kern="1200" dirty="0">
                          <a:solidFill>
                            <a:schemeClr val="dk1"/>
                          </a:solidFill>
                          <a:effectLst/>
                        </a:rPr>
                        <a:t>required funding allocations for the capitation are determined and  </a:t>
                      </a:r>
                      <a:r>
                        <a:rPr lang="en-ZA" sz="1600" b="0" i="1" u="sng" strike="sngStrike" kern="1200" dirty="0">
                          <a:solidFill>
                            <a:schemeClr val="dk1"/>
                          </a:solidFill>
                          <a:effectLst/>
                        </a:rPr>
                        <a:t>human resources are </a:t>
                      </a:r>
                      <a:r>
                        <a:rPr lang="en-ZA" sz="1600" b="0" i="1" u="sng" kern="1200" dirty="0">
                          <a:solidFill>
                            <a:schemeClr val="dk1"/>
                          </a:solidFill>
                          <a:effectLst/>
                        </a:rPr>
                        <a:t>in place to fund </a:t>
                      </a:r>
                      <a:r>
                        <a:rPr lang="en-ZA" sz="1600" b="0" i="1" u="sng" strike="sngStrike" kern="1200" dirty="0">
                          <a:solidFill>
                            <a:schemeClr val="dk1"/>
                          </a:solidFill>
                          <a:effectLst/>
                        </a:rPr>
                        <a:t>provide</a:t>
                      </a:r>
                      <a:r>
                        <a:rPr lang="en-ZA" sz="1600" b="0" i="1" u="sng" kern="1200" dirty="0">
                          <a:solidFill>
                            <a:schemeClr val="dk1"/>
                          </a:solidFill>
                          <a:effectLst/>
                        </a:rPr>
                        <a:t>  primary health care services.” </a:t>
                      </a:r>
                      <a:endParaRPr lang="en-ZA" sz="1600" b="0" i="1" kern="1200" dirty="0">
                        <a:solidFill>
                          <a:schemeClr val="dk1"/>
                        </a:solidFill>
                        <a:effectLst/>
                      </a:endParaRPr>
                    </a:p>
                    <a:p>
                      <a:pPr marL="0" marR="0" lvl="0" indent="0" algn="just"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382359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551621428"/>
              </p:ext>
            </p:extLst>
          </p:nvPr>
        </p:nvGraphicFramePr>
        <p:xfrm>
          <a:off x="157052" y="1124745"/>
          <a:ext cx="8879443" cy="5093527"/>
        </p:xfrm>
        <a:graphic>
          <a:graphicData uri="http://schemas.openxmlformats.org/drawingml/2006/table">
            <a:tbl>
              <a:tblPr firstRow="1" firstCol="1" bandRow="1">
                <a:tableStyleId>{8799B23B-EC83-4686-B30A-512413B5E67A}</a:tableStyleId>
              </a:tblPr>
              <a:tblGrid>
                <a:gridCol w="1855474">
                  <a:extLst>
                    <a:ext uri="{9D8B030D-6E8A-4147-A177-3AD203B41FA5}">
                      <a16:colId xmlns:a16="http://schemas.microsoft.com/office/drawing/2014/main" val="3664617998"/>
                    </a:ext>
                  </a:extLst>
                </a:gridCol>
                <a:gridCol w="2703490">
                  <a:extLst>
                    <a:ext uri="{9D8B030D-6E8A-4147-A177-3AD203B41FA5}">
                      <a16:colId xmlns:a16="http://schemas.microsoft.com/office/drawing/2014/main" val="2850823112"/>
                    </a:ext>
                  </a:extLst>
                </a:gridCol>
                <a:gridCol w="4320479">
                  <a:extLst>
                    <a:ext uri="{9D8B030D-6E8A-4147-A177-3AD203B41FA5}">
                      <a16:colId xmlns:a16="http://schemas.microsoft.com/office/drawing/2014/main" val="3729520096"/>
                    </a:ext>
                  </a:extLst>
                </a:gridCol>
              </a:tblGrid>
              <a:tr h="288031">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353994">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400" b="1" dirty="0">
                          <a:solidFill>
                            <a:schemeClr val="tx1"/>
                          </a:solidFill>
                          <a:effectLst/>
                          <a:latin typeface="+mn-lt"/>
                        </a:rPr>
                        <a:t>31 (B) (5)</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ZA" sz="1400" b="1" u="none" dirty="0">
                          <a:solidFill>
                            <a:schemeClr val="tx1"/>
                          </a:solidFill>
                          <a:effectLst/>
                          <a:latin typeface="+mn-lt"/>
                        </a:rPr>
                        <a:t>Establishment of Contracting Units for Primary Health Care</a:t>
                      </a:r>
                      <a:endParaRPr lang="en-ZA" sz="1400" u="none" dirty="0">
                        <a:solidFill>
                          <a:schemeClr val="tx1"/>
                        </a:solidFill>
                        <a:effectLst/>
                        <a:latin typeface="+mn-lt"/>
                      </a:endParaRPr>
                    </a:p>
                    <a:p>
                      <a:pPr algn="just">
                        <a:lnSpc>
                          <a:spcPct val="107000"/>
                        </a:lnSpc>
                        <a:spcAft>
                          <a:spcPts val="80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400" b="1" u="sng" kern="1200" dirty="0">
                          <a:solidFill>
                            <a:schemeClr val="tx1"/>
                          </a:solidFill>
                          <a:effectLst/>
                          <a:latin typeface="+mn-lt"/>
                        </a:rPr>
                        <a:t>31 (B) (5) Contracting Units for Primary Health Care must identify certified and accredited public and private health care providers at primary care facilities that fulfil all requirements to receive funding for services within the relevant district.</a:t>
                      </a:r>
                      <a:endParaRPr lang="en-ZA" sz="1400" b="1" kern="1200" dirty="0">
                        <a:solidFill>
                          <a:schemeClr val="tx1"/>
                        </a:solidFill>
                        <a:effectLst/>
                        <a:latin typeface="+mn-lt"/>
                      </a:endParaRPr>
                    </a:p>
                  </a:txBody>
                  <a:tcPr marL="68580" marR="68580" marT="0" marB="0"/>
                </a:tc>
                <a:tc>
                  <a:txBody>
                    <a:bodyPr/>
                    <a:lstStyle/>
                    <a:p>
                      <a:pPr marL="1714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u="none" dirty="0">
                          <a:solidFill>
                            <a:schemeClr val="tx1"/>
                          </a:solidFill>
                          <a:effectLst/>
                          <a:latin typeface="+mn-lt"/>
                          <a:ea typeface="Calibri" panose="020F0502020204030204" pitchFamily="34" charset="0"/>
                          <a:cs typeface="Times New Roman" panose="02020603050405020304" pitchFamily="18" charset="0"/>
                        </a:rPr>
                        <a:t>With the proviso that the Department’s proposal to move the entire section on the Establishment of CUPs from </a:t>
                      </a:r>
                      <a:r>
                        <a:rPr lang="en-ZA" sz="1400" b="1" u="none" dirty="0">
                          <a:solidFill>
                            <a:schemeClr val="tx1"/>
                          </a:solidFill>
                          <a:effectLst/>
                          <a:latin typeface="+mn-lt"/>
                          <a:ea typeface="Calibri" panose="020F0502020204030204" pitchFamily="34" charset="0"/>
                          <a:cs typeface="Times New Roman" panose="02020603050405020304" pitchFamily="18" charset="0"/>
                        </a:rPr>
                        <a:t>Clause 31 (B) </a:t>
                      </a:r>
                      <a:r>
                        <a:rPr lang="en-ZA" sz="1400" u="none" dirty="0">
                          <a:solidFill>
                            <a:schemeClr val="tx1"/>
                          </a:solidFill>
                          <a:effectLst/>
                          <a:latin typeface="+mn-lt"/>
                          <a:ea typeface="Calibri" panose="020F0502020204030204" pitchFamily="34" charset="0"/>
                          <a:cs typeface="Times New Roman" panose="02020603050405020304" pitchFamily="18" charset="0"/>
                        </a:rPr>
                        <a:t>to the National Health Act to </a:t>
                      </a:r>
                      <a:r>
                        <a:rPr lang="en-ZA" sz="1400" b="1" u="none" dirty="0">
                          <a:solidFill>
                            <a:schemeClr val="tx1"/>
                          </a:solidFill>
                          <a:effectLst/>
                          <a:latin typeface="+mn-lt"/>
                          <a:ea typeface="Calibri" panose="020F0502020204030204" pitchFamily="34" charset="0"/>
                          <a:cs typeface="Times New Roman" panose="02020603050405020304" pitchFamily="18" charset="0"/>
                        </a:rPr>
                        <a:t>Clause 37 </a:t>
                      </a:r>
                      <a:r>
                        <a:rPr lang="en-ZA" sz="1400" u="none" dirty="0">
                          <a:solidFill>
                            <a:schemeClr val="tx1"/>
                          </a:solidFill>
                          <a:effectLst/>
                          <a:latin typeface="+mn-lt"/>
                          <a:ea typeface="Calibri" panose="020F0502020204030204" pitchFamily="34" charset="0"/>
                          <a:cs typeface="Times New Roman" panose="02020603050405020304" pitchFamily="18" charset="0"/>
                        </a:rPr>
                        <a:t>of the National Health Insurance Bill, the clause / statement is accurate and should not be amended further</a:t>
                      </a:r>
                    </a:p>
                    <a:p>
                      <a:pPr marL="0" lvl="0" indent="0" algn="just">
                        <a:lnSpc>
                          <a:spcPct val="107000"/>
                        </a:lnSpc>
                        <a:spcAft>
                          <a:spcPts val="800"/>
                        </a:spcAft>
                        <a:buFont typeface="Symbol" panose="05050102010706020507" pitchFamily="18" charset="2"/>
                        <a:buNone/>
                      </a:pPr>
                      <a:endParaRPr lang="en-ZA" sz="1400" u="none"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r h="2715982">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400" b="1" dirty="0">
                          <a:solidFill>
                            <a:schemeClr val="tx1"/>
                          </a:solidFill>
                          <a:effectLst/>
                          <a:latin typeface="+mn-lt"/>
                        </a:rPr>
                        <a:t>31 (B) (6)</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ZA" sz="1400" b="1" u="none" dirty="0">
                          <a:solidFill>
                            <a:schemeClr val="tx1"/>
                          </a:solidFill>
                          <a:effectLst/>
                          <a:latin typeface="+mn-lt"/>
                        </a:rPr>
                        <a:t>Establishment of Contracting Units for Primary Health Care</a:t>
                      </a:r>
                      <a:endParaRPr lang="en-ZA" sz="1400" u="none" dirty="0">
                        <a:solidFill>
                          <a:schemeClr val="tx1"/>
                        </a:solidFill>
                        <a:effectLst/>
                        <a:latin typeface="+mn-lt"/>
                      </a:endParaRPr>
                    </a:p>
                    <a:p>
                      <a:pPr algn="just">
                        <a:lnSpc>
                          <a:spcPct val="107000"/>
                        </a:lnSpc>
                        <a:spcAft>
                          <a:spcPts val="800"/>
                        </a:spcAft>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400" b="1" u="sng" kern="1200" dirty="0">
                          <a:solidFill>
                            <a:schemeClr val="tx1"/>
                          </a:solidFill>
                          <a:effectLst/>
                          <a:latin typeface="+mn-lt"/>
                        </a:rPr>
                        <a:t>31 (B) (6) To the extent that the Contracting Units for Primary Heath Care are not adequately capacitated, the District Health Management Office must perform these functions on its behalf until such time as the Units have been sufficiently capacitated to fulfil their purpose as provided for in this section.</a:t>
                      </a:r>
                      <a:endParaRPr lang="en-ZA" sz="1400" b="1" kern="1200" dirty="0">
                        <a:solidFill>
                          <a:schemeClr val="tx1"/>
                        </a:solidFill>
                        <a:effectLst/>
                        <a:latin typeface="+mn-lt"/>
                      </a:endParaRPr>
                    </a:p>
                    <a:p>
                      <a:pPr algn="just">
                        <a:lnSpc>
                          <a:spcPct val="107000"/>
                        </a:lnSpc>
                        <a:spcAft>
                          <a:spcPts val="800"/>
                        </a:spcAft>
                      </a:pP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400" u="none" dirty="0">
                          <a:solidFill>
                            <a:schemeClr val="tx1"/>
                          </a:solidFill>
                          <a:effectLst/>
                          <a:latin typeface="+mn-lt"/>
                          <a:ea typeface="Calibri" panose="020F0502020204030204" pitchFamily="34" charset="0"/>
                          <a:cs typeface="Times New Roman" panose="02020603050405020304" pitchFamily="18" charset="0"/>
                        </a:rPr>
                        <a:t>With the proviso that the Department’s proposal to move the entire section on the Establishment of CUPs from </a:t>
                      </a:r>
                      <a:r>
                        <a:rPr lang="en-ZA" sz="1400" b="1" u="none" dirty="0">
                          <a:solidFill>
                            <a:schemeClr val="tx1"/>
                          </a:solidFill>
                          <a:effectLst/>
                          <a:latin typeface="+mn-lt"/>
                          <a:ea typeface="Calibri" panose="020F0502020204030204" pitchFamily="34" charset="0"/>
                          <a:cs typeface="Times New Roman" panose="02020603050405020304" pitchFamily="18" charset="0"/>
                        </a:rPr>
                        <a:t>Clause 31 (B) </a:t>
                      </a:r>
                      <a:r>
                        <a:rPr lang="en-ZA" sz="1400" u="none" dirty="0">
                          <a:solidFill>
                            <a:schemeClr val="tx1"/>
                          </a:solidFill>
                          <a:effectLst/>
                          <a:latin typeface="+mn-lt"/>
                          <a:ea typeface="Calibri" panose="020F0502020204030204" pitchFamily="34" charset="0"/>
                          <a:cs typeface="Times New Roman" panose="02020603050405020304" pitchFamily="18" charset="0"/>
                        </a:rPr>
                        <a:t>to the National Health Act to </a:t>
                      </a:r>
                      <a:r>
                        <a:rPr lang="en-ZA" sz="1400" b="1" u="none" dirty="0">
                          <a:solidFill>
                            <a:schemeClr val="tx1"/>
                          </a:solidFill>
                          <a:effectLst/>
                          <a:latin typeface="+mn-lt"/>
                          <a:ea typeface="Calibri" panose="020F0502020204030204" pitchFamily="34" charset="0"/>
                          <a:cs typeface="Times New Roman" panose="02020603050405020304" pitchFamily="18" charset="0"/>
                        </a:rPr>
                        <a:t>Clause 37</a:t>
                      </a:r>
                      <a:r>
                        <a:rPr lang="en-ZA" sz="1400" u="none" dirty="0">
                          <a:solidFill>
                            <a:schemeClr val="tx1"/>
                          </a:solidFill>
                          <a:effectLst/>
                          <a:latin typeface="+mn-lt"/>
                          <a:ea typeface="Calibri" panose="020F0502020204030204" pitchFamily="34" charset="0"/>
                          <a:cs typeface="Times New Roman" panose="02020603050405020304" pitchFamily="18" charset="0"/>
                        </a:rPr>
                        <a:t> of the National Health Insurance Bill, the clause must be amended further to read:</a:t>
                      </a:r>
                    </a:p>
                    <a:p>
                      <a:pPr marL="457200" marR="0" lvl="1" indent="0" algn="just"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ZA" sz="1400" b="1" i="1" u="none" kern="1200" dirty="0">
                          <a:solidFill>
                            <a:schemeClr val="dk1"/>
                          </a:solidFill>
                          <a:effectLst/>
                          <a:latin typeface="+mn-lt"/>
                        </a:rPr>
                        <a:t>“To the extent that the Contracting Units for Primary Heath Care are not adequately capacitated,</a:t>
                      </a:r>
                      <a:r>
                        <a:rPr lang="en-ZA" sz="1400" b="1" i="1" u="none" kern="1200" dirty="0">
                          <a:solidFill>
                            <a:schemeClr val="tx1"/>
                          </a:solidFill>
                          <a:effectLst/>
                          <a:latin typeface="+mn-lt"/>
                        </a:rPr>
                        <a:t> the national office of the Fund will </a:t>
                      </a:r>
                      <a:r>
                        <a:rPr lang="en-ZA" sz="1400" b="1" i="1" u="none" strike="sngStrike" kern="1200" dirty="0">
                          <a:solidFill>
                            <a:srgbClr val="FF0000"/>
                          </a:solidFill>
                          <a:effectLst/>
                          <a:latin typeface="+mn-lt"/>
                        </a:rPr>
                        <a:t>District Health Management Office must</a:t>
                      </a:r>
                      <a:r>
                        <a:rPr lang="en-ZA" sz="1400" b="1" i="1" u="none" strike="noStrike" kern="1200" dirty="0">
                          <a:solidFill>
                            <a:srgbClr val="FF0000"/>
                          </a:solidFill>
                          <a:effectLst/>
                          <a:latin typeface="+mn-lt"/>
                        </a:rPr>
                        <a:t>  </a:t>
                      </a:r>
                      <a:r>
                        <a:rPr lang="en-ZA" sz="1400" b="1" i="1" u="none" kern="1200" dirty="0">
                          <a:solidFill>
                            <a:schemeClr val="dk1"/>
                          </a:solidFill>
                          <a:effectLst/>
                          <a:latin typeface="+mn-lt"/>
                        </a:rPr>
                        <a:t>perform these functions on its behalf until such time as the Units have been sufficiently capacitated to fulfil their purpose as provided for in this section”</a:t>
                      </a:r>
                      <a:r>
                        <a:rPr lang="en-ZA" sz="1400" b="1" u="none" kern="1200" dirty="0">
                          <a:solidFill>
                            <a:schemeClr val="dk1"/>
                          </a:solidFill>
                          <a:effectLst/>
                          <a:latin typeface="+mn-lt"/>
                        </a:rPr>
                        <a:t>.</a:t>
                      </a:r>
                    </a:p>
                  </a:txBody>
                  <a:tcPr marL="68580" marR="68580" marT="0" marB="0"/>
                </a:tc>
                <a:extLst>
                  <a:ext uri="{0D108BD9-81ED-4DB2-BD59-A6C34878D82A}">
                    <a16:rowId xmlns:a16="http://schemas.microsoft.com/office/drawing/2014/main" val="3165958197"/>
                  </a:ext>
                </a:extLst>
              </a:tr>
            </a:tbl>
          </a:graphicData>
        </a:graphic>
      </p:graphicFrame>
    </p:spTree>
    <p:extLst>
      <p:ext uri="{BB962C8B-B14F-4D97-AF65-F5344CB8AC3E}">
        <p14:creationId xmlns:p14="http://schemas.microsoft.com/office/powerpoint/2010/main" val="1137761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785503627"/>
              </p:ext>
            </p:extLst>
          </p:nvPr>
        </p:nvGraphicFramePr>
        <p:xfrm>
          <a:off x="107504" y="1124744"/>
          <a:ext cx="8829894" cy="4713861"/>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483472">
                  <a:extLst>
                    <a:ext uri="{9D8B030D-6E8A-4147-A177-3AD203B41FA5}">
                      <a16:colId xmlns:a16="http://schemas.microsoft.com/office/drawing/2014/main" val="2850823112"/>
                    </a:ext>
                  </a:extLst>
                </a:gridCol>
                <a:gridCol w="3501302">
                  <a:extLst>
                    <a:ext uri="{9D8B030D-6E8A-4147-A177-3AD203B41FA5}">
                      <a16:colId xmlns:a16="http://schemas.microsoft.com/office/drawing/2014/main" val="3729520096"/>
                    </a:ext>
                  </a:extLst>
                </a:gridCol>
              </a:tblGrid>
              <a:tr h="322963">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911894">
                <a:tc>
                  <a:txBody>
                    <a:bodyPr/>
                    <a:lstStyle/>
                    <a:p>
                      <a:pPr algn="just">
                        <a:lnSpc>
                          <a:spcPct val="107000"/>
                        </a:lnSpc>
                        <a:spcAft>
                          <a:spcPts val="800"/>
                        </a:spcAft>
                      </a:pPr>
                      <a:r>
                        <a:rPr lang="en-ZA" sz="1100" b="1" kern="1200" dirty="0">
                          <a:solidFill>
                            <a:schemeClr val="tx1"/>
                          </a:solidFill>
                          <a:effectLst/>
                          <a:latin typeface="+mn-lt"/>
                        </a:rPr>
                        <a:t>41. (1) (a-b)</a:t>
                      </a:r>
                    </a:p>
                    <a:p>
                      <a:pPr algn="just">
                        <a:lnSpc>
                          <a:spcPct val="107000"/>
                        </a:lnSpc>
                        <a:spcAft>
                          <a:spcPts val="800"/>
                        </a:spcAft>
                      </a:pPr>
                      <a:endParaRPr lang="en-ZA" sz="1100" b="1" kern="1200" dirty="0">
                        <a:solidFill>
                          <a:schemeClr val="tx1"/>
                        </a:solidFill>
                        <a:effectLst/>
                        <a:latin typeface="+mn-lt"/>
                      </a:endParaRPr>
                    </a:p>
                    <a:p>
                      <a:pPr algn="just">
                        <a:lnSpc>
                          <a:spcPct val="107000"/>
                        </a:lnSpc>
                        <a:spcAft>
                          <a:spcPts val="800"/>
                        </a:spcAft>
                      </a:pPr>
                      <a:r>
                        <a:rPr lang="en-ZA" sz="1100" b="1" kern="1200" dirty="0">
                          <a:solidFill>
                            <a:schemeClr val="tx1"/>
                          </a:solidFill>
                          <a:effectLst/>
                          <a:latin typeface="+mn-lt"/>
                        </a:rPr>
                        <a:t>Provision of health services at public health establishments</a:t>
                      </a:r>
                      <a:r>
                        <a:rPr lang="en-ZA" sz="1100" dirty="0">
                          <a:solidFill>
                            <a:schemeClr val="tx1"/>
                          </a:solidFill>
                          <a:effectLst/>
                          <a:latin typeface="+mn-lt"/>
                        </a:rPr>
                        <a:t> </a:t>
                      </a:r>
                      <a:endParaRPr lang="en-ZA"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ZA" sz="1100" kern="1200" dirty="0">
                          <a:solidFill>
                            <a:schemeClr val="dk1"/>
                          </a:solidFill>
                          <a:effectLst/>
                          <a:latin typeface="+mn-lt"/>
                        </a:rPr>
                        <a:t>41 (1) The Minister, in respect of a central hospital, and the relevant member of the Executive Council</a:t>
                      </a:r>
                      <a:r>
                        <a:rPr lang="en-ZA" sz="1100" u="sng" kern="1200" dirty="0">
                          <a:solidFill>
                            <a:schemeClr val="dk1"/>
                          </a:solidFill>
                          <a:effectLst/>
                          <a:latin typeface="+mn-lt"/>
                        </a:rPr>
                        <a:t> and </a:t>
                      </a:r>
                      <a:r>
                        <a:rPr lang="en-ZA" sz="1100" u="sng" kern="1200" dirty="0">
                          <a:solidFill>
                            <a:srgbClr val="FF0000"/>
                          </a:solidFill>
                          <a:effectLst/>
                          <a:latin typeface="+mn-lt"/>
                        </a:rPr>
                        <a:t>District Health Management Office</a:t>
                      </a:r>
                      <a:r>
                        <a:rPr lang="en-ZA" sz="1100" kern="1200" dirty="0">
                          <a:solidFill>
                            <a:schemeClr val="dk1"/>
                          </a:solidFill>
                          <a:effectLst/>
                          <a:latin typeface="+mn-lt"/>
                        </a:rPr>
                        <a:t>, in respect of all other public health establishments within the province in question, may—</a:t>
                      </a:r>
                    </a:p>
                    <a:p>
                      <a:pPr marL="228600" lvl="0" indent="-228600">
                        <a:buFont typeface="+mj-lt"/>
                        <a:buAutoNum type="alphaLcParenR"/>
                      </a:pPr>
                      <a:r>
                        <a:rPr lang="en-ZA" sz="1100" kern="1200" dirty="0">
                          <a:solidFill>
                            <a:schemeClr val="dk1"/>
                          </a:solidFill>
                          <a:effectLst/>
                          <a:latin typeface="+mn-lt"/>
                        </a:rPr>
                        <a:t>determine the range of health services that may be provided at the relevant public health establishment;</a:t>
                      </a:r>
                    </a:p>
                    <a:p>
                      <a:pPr marL="228600" lvl="0" indent="-228600">
                        <a:buFont typeface="+mj-lt"/>
                        <a:buAutoNum type="alphaLcParenR"/>
                      </a:pPr>
                      <a:r>
                        <a:rPr lang="en-ZA" sz="1100" kern="1200" dirty="0">
                          <a:solidFill>
                            <a:schemeClr val="dk1"/>
                          </a:solidFill>
                          <a:effectLst/>
                          <a:latin typeface="+mn-lt"/>
                        </a:rPr>
                        <a:t>prescribe the procedures and criteria for admission to and referral from a public health establishment or group of public health establishments;</a:t>
                      </a:r>
                    </a:p>
                    <a:p>
                      <a:pPr algn="just">
                        <a:lnSpc>
                          <a:spcPct val="107000"/>
                        </a:lnSpc>
                        <a:spcAft>
                          <a:spcPts val="800"/>
                        </a:spcAft>
                      </a:pP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just">
                        <a:lnSpc>
                          <a:spcPct val="107000"/>
                        </a:lnSpc>
                        <a:spcAft>
                          <a:spcPts val="800"/>
                        </a:spcAft>
                        <a:buFont typeface="Symbol" panose="05050102010706020507" pitchFamily="18" charset="2"/>
                        <a:buNone/>
                      </a:pPr>
                      <a:r>
                        <a:rPr lang="en-ZA" sz="1200" dirty="0">
                          <a:effectLst/>
                          <a:latin typeface="+mn-lt"/>
                          <a:ea typeface="Calibri" panose="020F0502020204030204" pitchFamily="34" charset="0"/>
                          <a:cs typeface="Times New Roman" panose="02020603050405020304" pitchFamily="18" charset="0"/>
                        </a:rPr>
                        <a:t>The addition of the District Health Management Office as an amendment to this Clause will ensure that service provision is effectively and equitable covered throughout the country </a:t>
                      </a:r>
                    </a:p>
                  </a:txBody>
                  <a:tcPr marL="68580" marR="68580" marT="0" marB="0"/>
                </a:tc>
                <a:extLst>
                  <a:ext uri="{0D108BD9-81ED-4DB2-BD59-A6C34878D82A}">
                    <a16:rowId xmlns:a16="http://schemas.microsoft.com/office/drawing/2014/main" val="1113940550"/>
                  </a:ext>
                </a:extLst>
              </a:tr>
              <a:tr h="1242163">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100" b="1" kern="1200" dirty="0">
                          <a:solidFill>
                            <a:schemeClr val="tx1"/>
                          </a:solidFill>
                          <a:effectLst/>
                          <a:latin typeface="+mn-lt"/>
                        </a:rPr>
                        <a:t>41. (1) (c-d)</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ZA" sz="1100" b="1" kern="1200" dirty="0">
                        <a:solidFill>
                          <a:schemeClr val="tx1"/>
                        </a:solidFill>
                        <a:effectLst/>
                        <a:latin typeface="+mn-lt"/>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ZA" sz="1100" b="1" kern="1200" dirty="0">
                          <a:solidFill>
                            <a:schemeClr val="tx1"/>
                          </a:solidFill>
                          <a:effectLst/>
                          <a:latin typeface="+mn-lt"/>
                        </a:rPr>
                        <a:t>Provision of health services at public health establishments</a:t>
                      </a:r>
                      <a:r>
                        <a:rPr lang="en-ZA" sz="1100" dirty="0">
                          <a:solidFill>
                            <a:schemeClr val="tx1"/>
                          </a:solidFill>
                          <a:effectLst/>
                          <a:latin typeface="+mn-lt"/>
                        </a:rPr>
                        <a:t> </a:t>
                      </a:r>
                      <a:endParaRPr lang="en-ZA" sz="1100" dirty="0">
                        <a:solidFill>
                          <a:schemeClr val="tx1"/>
                        </a:solidFill>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buFont typeface="+mj-lt"/>
                        <a:buNone/>
                      </a:pPr>
                      <a:endParaRPr lang="en-ZA" sz="1100" strike="sngStrike" kern="1200" dirty="0">
                        <a:solidFill>
                          <a:schemeClr val="dk1"/>
                        </a:solidFill>
                        <a:effectLst/>
                        <a:latin typeface="+mn-lt"/>
                      </a:endParaRPr>
                    </a:p>
                    <a:p>
                      <a:pPr marL="342900" lvl="0" indent="-342900">
                        <a:buFont typeface="+mj-lt"/>
                        <a:buAutoNum type="alphaLcParenR" startAt="3"/>
                      </a:pPr>
                      <a:r>
                        <a:rPr lang="en-ZA" sz="1100" strike="sngStrike" kern="1200" dirty="0">
                          <a:solidFill>
                            <a:srgbClr val="FF0000"/>
                          </a:solidFill>
                          <a:effectLst/>
                          <a:latin typeface="+mn-lt"/>
                        </a:rPr>
                        <a:t>subject to subsection (2), prescribe schedules of fees, including penalties for not following the procedures contemplated in paragraph (b), </a:t>
                      </a:r>
                    </a:p>
                    <a:p>
                      <a:pPr marL="857250" lvl="1" indent="-400050">
                        <a:buFont typeface="+mj-lt"/>
                        <a:buAutoNum type="romanLcPeriod"/>
                      </a:pPr>
                      <a:r>
                        <a:rPr lang="en-ZA" sz="1100" strike="sngStrike" kern="1200" dirty="0">
                          <a:solidFill>
                            <a:srgbClr val="FF0000"/>
                          </a:solidFill>
                          <a:effectLst/>
                          <a:latin typeface="+mn-lt"/>
                        </a:rPr>
                        <a:t>for—different categories of users;</a:t>
                      </a:r>
                      <a:endParaRPr lang="en-ZA" sz="1100" strike="noStrike" kern="1200" dirty="0">
                        <a:solidFill>
                          <a:srgbClr val="FF0000"/>
                        </a:solidFill>
                        <a:effectLst/>
                        <a:latin typeface="+mn-lt"/>
                      </a:endParaRPr>
                    </a:p>
                    <a:p>
                      <a:pPr marL="857250" lvl="1" indent="-400050">
                        <a:buFont typeface="+mj-lt"/>
                        <a:buAutoNum type="romanLcPeriod"/>
                      </a:pPr>
                      <a:r>
                        <a:rPr lang="en-ZA" sz="1100" strike="sngStrike" kern="1200" dirty="0">
                          <a:solidFill>
                            <a:srgbClr val="FF0000"/>
                          </a:solidFill>
                          <a:effectLst/>
                          <a:latin typeface="+mn-lt"/>
                        </a:rPr>
                        <a:t>various forms of treatment; and</a:t>
                      </a:r>
                      <a:r>
                        <a:rPr lang="en-ZA" sz="1100" strike="noStrike" kern="1200" dirty="0">
                          <a:solidFill>
                            <a:srgbClr val="FF0000"/>
                          </a:solidFill>
                          <a:effectLst/>
                          <a:latin typeface="+mn-lt"/>
                        </a:rPr>
                        <a:t> </a:t>
                      </a:r>
                    </a:p>
                    <a:p>
                      <a:pPr marL="857250" lvl="1" indent="-400050">
                        <a:buFont typeface="+mj-lt"/>
                        <a:buAutoNum type="romanLcPeriod"/>
                      </a:pPr>
                      <a:r>
                        <a:rPr lang="en-ZA" sz="1100" strike="sngStrike" kern="1200" dirty="0">
                          <a:solidFill>
                            <a:srgbClr val="FF0000"/>
                          </a:solidFill>
                          <a:effectLst/>
                          <a:latin typeface="+mn-lt"/>
                        </a:rPr>
                        <a:t>various categories of public health establishments; and</a:t>
                      </a:r>
                    </a:p>
                    <a:p>
                      <a:pPr marL="400050" lvl="0" indent="-400050">
                        <a:buFont typeface="+mj-lt"/>
                        <a:buAutoNum type="alphaLcParenR" startAt="3"/>
                      </a:pPr>
                      <a:r>
                        <a:rPr lang="en-ZA" sz="1100" strike="sngStrike" kern="1200" dirty="0">
                          <a:solidFill>
                            <a:schemeClr val="accent6">
                              <a:lumMod val="50000"/>
                            </a:schemeClr>
                          </a:solidFill>
                          <a:effectLst/>
                          <a:latin typeface="+mn-lt"/>
                        </a:rPr>
                        <a:t>in consultation with the relevant Treasury, determine the proportion of revenue generated by a particular public health establishment classified as a hospital that may be retained by that hospital, and how those funds may be used.</a:t>
                      </a:r>
                      <a:endParaRPr lang="en-ZA" sz="1100" kern="1200" dirty="0">
                        <a:solidFill>
                          <a:schemeClr val="accent6">
                            <a:lumMod val="50000"/>
                          </a:schemeClr>
                        </a:solidFill>
                        <a:effectLst/>
                        <a:latin typeface="+mn-lt"/>
                      </a:endParaRPr>
                    </a:p>
                    <a:p>
                      <a:pPr algn="just">
                        <a:lnSpc>
                          <a:spcPct val="107000"/>
                        </a:lnSpc>
                        <a:spcAft>
                          <a:spcPts val="800"/>
                        </a:spcAft>
                      </a:pP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just">
                        <a:lnSpc>
                          <a:spcPct val="107000"/>
                        </a:lnSpc>
                        <a:spcAft>
                          <a:spcPts val="800"/>
                        </a:spcAft>
                        <a:buFont typeface="Arial" panose="020B0604020202020204" pitchFamily="34" charset="0"/>
                        <a:buChar char="•"/>
                      </a:pPr>
                      <a:r>
                        <a:rPr lang="en-ZA" sz="1200" dirty="0">
                          <a:effectLst/>
                          <a:latin typeface="+mn-lt"/>
                          <a:ea typeface="Calibri" panose="020F0502020204030204" pitchFamily="34" charset="0"/>
                          <a:cs typeface="Times New Roman" panose="02020603050405020304" pitchFamily="18" charset="0"/>
                        </a:rPr>
                        <a:t>The deletion ensures that the standardised fee schedules to be used under NHI Fund is applied. This will be in line with Clause  10 (1)g and Clause 26 (3) of the National Health Insurance Act, 2019 are effectively executed</a:t>
                      </a:r>
                    </a:p>
                    <a:p>
                      <a:pPr marL="1714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dirty="0">
                          <a:effectLst/>
                          <a:latin typeface="+mn-lt"/>
                          <a:ea typeface="Calibri" panose="020F0502020204030204" pitchFamily="34" charset="0"/>
                          <a:cs typeface="Times New Roman" panose="02020603050405020304" pitchFamily="18" charset="0"/>
                        </a:rPr>
                        <a:t>Furthermore, </a:t>
                      </a:r>
                      <a:r>
                        <a:rPr lang="en-ZA" sz="1200" kern="1200" dirty="0">
                          <a:solidFill>
                            <a:schemeClr val="tx1"/>
                          </a:solidFill>
                          <a:effectLst/>
                          <a:latin typeface="+mn-lt"/>
                          <a:ea typeface="+mn-ea"/>
                          <a:cs typeface="+mn-cs"/>
                        </a:rPr>
                        <a:t>Section 8. (1) of the Bill   which states that: </a:t>
                      </a:r>
                      <a:r>
                        <a:rPr lang="en-ZA" sz="1200" i="1" kern="1200" dirty="0">
                          <a:solidFill>
                            <a:schemeClr val="tx1"/>
                          </a:solidFill>
                          <a:effectLst/>
                          <a:latin typeface="+mn-lt"/>
                          <a:ea typeface="+mn-ea"/>
                          <a:cs typeface="+mn-cs"/>
                        </a:rPr>
                        <a:t>”A user of the Fund is entitled to receive the health care services purchased on his/or her behalf by the Fund from an accredited health care service provider or health establishment free at the point of care”.</a:t>
                      </a:r>
                    </a:p>
                    <a:p>
                      <a:pPr marL="0" lvl="0" indent="0" algn="just">
                        <a:lnSpc>
                          <a:spcPct val="107000"/>
                        </a:lnSpc>
                        <a:spcAft>
                          <a:spcPts val="800"/>
                        </a:spcAft>
                        <a:buFont typeface="Symbol" panose="05050102010706020507" pitchFamily="18" charset="2"/>
                        <a:buNone/>
                      </a:pPr>
                      <a:endParaRPr lang="en-ZA"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3190695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903522698"/>
              </p:ext>
            </p:extLst>
          </p:nvPr>
        </p:nvGraphicFramePr>
        <p:xfrm>
          <a:off x="184542" y="1196752"/>
          <a:ext cx="8829894" cy="4517100"/>
        </p:xfrm>
        <a:graphic>
          <a:graphicData uri="http://schemas.openxmlformats.org/drawingml/2006/table">
            <a:tbl>
              <a:tblPr firstRow="1" firstCol="1" bandRow="1">
                <a:tableStyleId>{8799B23B-EC83-4686-B30A-512413B5E67A}</a:tableStyleId>
              </a:tblPr>
              <a:tblGrid>
                <a:gridCol w="1363122">
                  <a:extLst>
                    <a:ext uri="{9D8B030D-6E8A-4147-A177-3AD203B41FA5}">
                      <a16:colId xmlns:a16="http://schemas.microsoft.com/office/drawing/2014/main" val="3664617998"/>
                    </a:ext>
                  </a:extLst>
                </a:gridCol>
                <a:gridCol w="3240360">
                  <a:extLst>
                    <a:ext uri="{9D8B030D-6E8A-4147-A177-3AD203B41FA5}">
                      <a16:colId xmlns:a16="http://schemas.microsoft.com/office/drawing/2014/main" val="2850823112"/>
                    </a:ext>
                  </a:extLst>
                </a:gridCol>
                <a:gridCol w="4226412">
                  <a:extLst>
                    <a:ext uri="{9D8B030D-6E8A-4147-A177-3AD203B41FA5}">
                      <a16:colId xmlns:a16="http://schemas.microsoft.com/office/drawing/2014/main" val="3729520096"/>
                    </a:ext>
                  </a:extLst>
                </a:gridCol>
              </a:tblGrid>
              <a:tr h="410561">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749679">
                <a:tc rowSpan="2">
                  <a:txBody>
                    <a:bodyPr/>
                    <a:lstStyle/>
                    <a:p>
                      <a:pPr algn="just">
                        <a:lnSpc>
                          <a:spcPct val="107000"/>
                        </a:lnSpc>
                        <a:spcAft>
                          <a:spcPts val="800"/>
                        </a:spcAft>
                      </a:pPr>
                      <a:r>
                        <a:rPr lang="en-ZA" sz="1400" b="1" kern="1200" dirty="0">
                          <a:solidFill>
                            <a:schemeClr val="tx1"/>
                          </a:solidFill>
                          <a:effectLst/>
                          <a:latin typeface="+mn-lt"/>
                        </a:rPr>
                        <a:t>41 (2-3)</a:t>
                      </a:r>
                    </a:p>
                    <a:p>
                      <a:pPr algn="just">
                        <a:lnSpc>
                          <a:spcPct val="107000"/>
                        </a:lnSpc>
                        <a:spcAft>
                          <a:spcPts val="800"/>
                        </a:spcAft>
                      </a:pPr>
                      <a:endParaRPr lang="en-ZA" sz="1400" b="1" kern="1200" dirty="0">
                        <a:solidFill>
                          <a:schemeClr val="tx1"/>
                        </a:solidFill>
                        <a:effectLst/>
                        <a:latin typeface="+mn-lt"/>
                      </a:endParaRPr>
                    </a:p>
                    <a:p>
                      <a:pPr algn="just">
                        <a:lnSpc>
                          <a:spcPct val="107000"/>
                        </a:lnSpc>
                        <a:spcAft>
                          <a:spcPts val="800"/>
                        </a:spcAft>
                      </a:pPr>
                      <a:r>
                        <a:rPr lang="en-ZA" sz="1400" b="1" kern="1200" dirty="0">
                          <a:solidFill>
                            <a:schemeClr val="tx1"/>
                          </a:solidFill>
                          <a:effectLst/>
                          <a:latin typeface="+mn-lt"/>
                        </a:rPr>
                        <a:t>Provision of health services at public health establishments</a:t>
                      </a:r>
                      <a:r>
                        <a:rPr lang="en-ZA" sz="1400" dirty="0">
                          <a:solidFill>
                            <a:schemeClr val="tx1"/>
                          </a:solidFill>
                          <a:effectLst/>
                          <a:latin typeface="+mn-lt"/>
                        </a:rPr>
                        <a:t> </a:t>
                      </a:r>
                    </a:p>
                    <a:p>
                      <a:pPr>
                        <a:lnSpc>
                          <a:spcPct val="107000"/>
                        </a:lnSpc>
                        <a:spcAft>
                          <a:spcPts val="800"/>
                        </a:spcAft>
                      </a:pPr>
                      <a:r>
                        <a:rPr lang="en-ZA" sz="1400" dirty="0">
                          <a:effectLst/>
                          <a:latin typeface="+mn-lt"/>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ZA" sz="1400" kern="1200" dirty="0">
                          <a:solidFill>
                            <a:srgbClr val="FF0000"/>
                          </a:solidFill>
                          <a:effectLst/>
                          <a:latin typeface="+mn-lt"/>
                        </a:rPr>
                        <a:t>41 (2)</a:t>
                      </a:r>
                      <a:r>
                        <a:rPr lang="en-ZA" sz="1400" strike="sngStrike" kern="1200" dirty="0">
                          <a:solidFill>
                            <a:srgbClr val="FF0000"/>
                          </a:solidFill>
                          <a:effectLst/>
                          <a:latin typeface="+mn-lt"/>
                        </a:rPr>
                        <a:t> When determining a schedule of fees, the fee for a particular service may not be varied in respect of users who are not ordinarily resident in a province</a:t>
                      </a:r>
                      <a:r>
                        <a:rPr lang="en-ZA" sz="1400" strike="sngStrike" kern="1200" dirty="0">
                          <a:solidFill>
                            <a:schemeClr val="dk1"/>
                          </a:solidFill>
                          <a:effectLst/>
                          <a:latin typeface="+mn-lt"/>
                        </a:rPr>
                        <a:t>.</a:t>
                      </a:r>
                      <a:endParaRPr lang="en-ZA" sz="1400" kern="1200" dirty="0">
                        <a:solidFill>
                          <a:schemeClr val="dk1"/>
                        </a:solidFill>
                        <a:effectLst/>
                        <a:latin typeface="+mn-lt"/>
                      </a:endParaRPr>
                    </a:p>
                    <a:p>
                      <a:pPr>
                        <a:lnSpc>
                          <a:spcPct val="107000"/>
                        </a:lnSpc>
                        <a:spcAft>
                          <a:spcPts val="800"/>
                        </a:spcAft>
                      </a:pPr>
                      <a:r>
                        <a:rPr lang="en-ZA" sz="1400" dirty="0">
                          <a:effectLst/>
                          <a:latin typeface="+mn-lt"/>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just">
                        <a:lnSpc>
                          <a:spcPct val="107000"/>
                        </a:lnSpc>
                        <a:spcAft>
                          <a:spcPts val="800"/>
                        </a:spcAft>
                        <a:buFont typeface="Arial" panose="020B0604020202020204" pitchFamily="34" charset="0"/>
                        <a:buChar char="•"/>
                      </a:pPr>
                      <a:r>
                        <a:rPr lang="en-ZA" sz="1400" b="1" kern="1200" dirty="0">
                          <a:solidFill>
                            <a:schemeClr val="tx1"/>
                          </a:solidFill>
                          <a:effectLst/>
                          <a:latin typeface="+mn-lt"/>
                        </a:rPr>
                        <a:t>Section 8. (1) </a:t>
                      </a:r>
                      <a:r>
                        <a:rPr lang="en-ZA" sz="1400" kern="1200" dirty="0">
                          <a:solidFill>
                            <a:schemeClr val="tx1"/>
                          </a:solidFill>
                          <a:effectLst/>
                          <a:latin typeface="+mn-lt"/>
                        </a:rPr>
                        <a:t>of the Bill   which states that: ”</a:t>
                      </a:r>
                      <a:r>
                        <a:rPr lang="en-ZA" sz="1400" i="1" kern="1200" dirty="0">
                          <a:solidFill>
                            <a:schemeClr val="tx1"/>
                          </a:solidFill>
                          <a:effectLst/>
                          <a:latin typeface="+mn-lt"/>
                        </a:rPr>
                        <a:t>A user of the Fund is entitled to receive the health care services purchased on his/or her behalf by the Fund from an accredited health care service provider or health establishment free at the point of care”.</a:t>
                      </a:r>
                    </a:p>
                    <a:p>
                      <a:pPr marL="0" lvl="0" indent="0" algn="just">
                        <a:lnSpc>
                          <a:spcPct val="107000"/>
                        </a:lnSpc>
                        <a:spcAft>
                          <a:spcPts val="800"/>
                        </a:spcAft>
                        <a:buFont typeface="Arial" panose="020B0604020202020204" pitchFamily="34" charset="0"/>
                        <a:buNone/>
                      </a:pP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r h="2356860">
                <a:tc vMerge="1">
                  <a:txBody>
                    <a:bodyPr/>
                    <a:lstStyle/>
                    <a:p>
                      <a:pPr algn="just">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ZA" sz="1400" kern="1200" dirty="0">
                          <a:solidFill>
                            <a:srgbClr val="FF0000"/>
                          </a:solidFill>
                          <a:effectLst/>
                          <a:latin typeface="+mn-lt"/>
                        </a:rPr>
                        <a:t>41 (3)</a:t>
                      </a:r>
                      <a:r>
                        <a:rPr lang="en-ZA" sz="1400" strike="sngStrike" kern="1200" dirty="0">
                          <a:solidFill>
                            <a:srgbClr val="FF0000"/>
                          </a:solidFill>
                          <a:effectLst/>
                          <a:latin typeface="+mn-lt"/>
                        </a:rPr>
                        <a:t> Despite subsection (2), a province whose residents make use of another province’s services must compensate that province for health services provided to such residents in the manner and to the extent prescribed by the Minister in consultation with, in the case of a central hospital, the National Treasury and, in the case of any other hospital, the relevant Treasury.</a:t>
                      </a:r>
                      <a:endParaRPr lang="en-ZA" sz="1400" kern="1200" dirty="0">
                        <a:solidFill>
                          <a:srgbClr val="FF0000"/>
                        </a:solidFill>
                        <a:effectLst/>
                        <a:latin typeface="+mn-lt"/>
                      </a:endParaRPr>
                    </a:p>
                    <a:p>
                      <a:pPr algn="just">
                        <a:lnSpc>
                          <a:spcPct val="107000"/>
                        </a:lnSpc>
                        <a:spcAft>
                          <a:spcPts val="800"/>
                        </a:spcAft>
                      </a:pPr>
                      <a:r>
                        <a:rPr lang="en-ZA" sz="1400" dirty="0">
                          <a:effectLst/>
                          <a:latin typeface="+mn-lt"/>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just">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This section is deleted to put into effect provisions contained in </a:t>
                      </a:r>
                      <a:r>
                        <a:rPr lang="en-ZA" sz="1400" b="1" dirty="0">
                          <a:effectLst/>
                          <a:latin typeface="+mn-lt"/>
                          <a:ea typeface="Calibri" panose="020F0502020204030204" pitchFamily="34" charset="0"/>
                          <a:cs typeface="Times New Roman" panose="02020603050405020304" pitchFamily="18" charset="0"/>
                        </a:rPr>
                        <a:t>Clause 2 (a) </a:t>
                      </a:r>
                      <a:r>
                        <a:rPr lang="en-ZA" sz="1400" dirty="0">
                          <a:effectLst/>
                          <a:latin typeface="+mn-lt"/>
                          <a:ea typeface="Calibri" panose="020F0502020204030204" pitchFamily="34" charset="0"/>
                          <a:cs typeface="Times New Roman" panose="02020603050405020304" pitchFamily="18" charset="0"/>
                        </a:rPr>
                        <a:t>of the NHI Bill that states that NHI will be a single purchaser and a single payer as well as </a:t>
                      </a:r>
                      <a:r>
                        <a:rPr lang="en-ZA" sz="1400" b="1" dirty="0">
                          <a:effectLst/>
                          <a:latin typeface="+mn-lt"/>
                          <a:ea typeface="Calibri" panose="020F0502020204030204" pitchFamily="34" charset="0"/>
                          <a:cs typeface="Times New Roman" panose="02020603050405020304" pitchFamily="18" charset="0"/>
                        </a:rPr>
                        <a:t>Clause 31 (2) </a:t>
                      </a:r>
                      <a:r>
                        <a:rPr lang="en-ZA" sz="1400" dirty="0">
                          <a:effectLst/>
                          <a:latin typeface="+mn-lt"/>
                          <a:ea typeface="Calibri" panose="020F0502020204030204" pitchFamily="34" charset="0"/>
                          <a:cs typeface="Times New Roman" panose="02020603050405020304" pitchFamily="18" charset="0"/>
                        </a:rPr>
                        <a:t>on the Role of the Minister and </a:t>
                      </a:r>
                      <a:r>
                        <a:rPr lang="en-ZA" sz="1400" b="1" dirty="0">
                          <a:effectLst/>
                          <a:latin typeface="+mn-lt"/>
                          <a:ea typeface="Calibri" panose="020F0502020204030204" pitchFamily="34" charset="0"/>
                          <a:cs typeface="Times New Roman" panose="02020603050405020304" pitchFamily="18" charset="0"/>
                        </a:rPr>
                        <a:t>Clause 32 (2) </a:t>
                      </a:r>
                      <a:r>
                        <a:rPr lang="en-ZA" sz="1400" dirty="0">
                          <a:effectLst/>
                          <a:latin typeface="+mn-lt"/>
                          <a:ea typeface="Calibri" panose="020F0502020204030204" pitchFamily="34" charset="0"/>
                          <a:cs typeface="Times New Roman" panose="02020603050405020304" pitchFamily="18" charset="0"/>
                        </a:rPr>
                        <a:t>on the role of provinces.</a:t>
                      </a:r>
                    </a:p>
                    <a:p>
                      <a:pPr marL="285750" lvl="0" indent="-285750" algn="just">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Under NHI, there will not be a need for one province to compensate another for services rendered as the Fund will compensate the hospitals directly and not via provinces as contained in </a:t>
                      </a:r>
                      <a:r>
                        <a:rPr lang="en-ZA" sz="1400" b="1" dirty="0">
                          <a:effectLst/>
                          <a:latin typeface="+mn-lt"/>
                          <a:ea typeface="Calibri" panose="020F0502020204030204" pitchFamily="34" charset="0"/>
                          <a:cs typeface="Times New Roman" panose="02020603050405020304" pitchFamily="18" charset="0"/>
                        </a:rPr>
                        <a:t>Clause 41(3)(b) </a:t>
                      </a: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2331427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cs typeface="Times New Roman" panose="02020603050405020304" pitchFamily="18" charset="0"/>
              </a:rPr>
              <a:t>NATIONAL HEALTH ACT, 2004 (No. 61 of 2003)</a:t>
            </a:r>
            <a:br>
              <a:rPr lang="en-ZA" dirty="0">
                <a:latin typeface="+mj-lt"/>
                <a:ea typeface="Times New Roman" panose="02020603050405020304" pitchFamily="18" charset="0"/>
                <a:cs typeface="Times New Roman" panose="02020603050405020304" pitchFamily="18" charset="0"/>
              </a:rPr>
            </a:br>
            <a:r>
              <a:rPr lang="en-ZA" dirty="0">
                <a:latin typeface="+mj-lt"/>
                <a:ea typeface="Times New Roman" panose="02020603050405020304" pitchFamily="18" charset="0"/>
                <a:cs typeface="Times New Roman" panose="02020603050405020304" pitchFamily="18" charset="0"/>
              </a:rPr>
              <a:t> </a:t>
            </a:r>
            <a:br>
              <a:rPr lang="en-ZA" dirty="0">
                <a:latin typeface="+mj-lt"/>
                <a:ea typeface="Times New Roman" panose="02020603050405020304" pitchFamily="18" charset="0"/>
                <a:cs typeface="Times New Roman" panose="02020603050405020304" pitchFamily="18" charset="0"/>
              </a:rPr>
            </a:br>
            <a:endParaRPr lang="en-ZA" dirty="0">
              <a:latin typeface="+mj-lt"/>
              <a:ea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446438721"/>
              </p:ext>
            </p:extLst>
          </p:nvPr>
        </p:nvGraphicFramePr>
        <p:xfrm>
          <a:off x="72859" y="1176242"/>
          <a:ext cx="8829894" cy="4217921"/>
        </p:xfrm>
        <a:graphic>
          <a:graphicData uri="http://schemas.openxmlformats.org/drawingml/2006/table">
            <a:tbl>
              <a:tblPr firstRow="1" firstCol="1" bandRow="1">
                <a:tableStyleId>{8799B23B-EC83-4686-B30A-512413B5E67A}</a:tableStyleId>
              </a:tblPr>
              <a:tblGrid>
                <a:gridCol w="1186773">
                  <a:extLst>
                    <a:ext uri="{9D8B030D-6E8A-4147-A177-3AD203B41FA5}">
                      <a16:colId xmlns:a16="http://schemas.microsoft.com/office/drawing/2014/main" val="3664617998"/>
                    </a:ext>
                  </a:extLst>
                </a:gridCol>
                <a:gridCol w="3672408">
                  <a:extLst>
                    <a:ext uri="{9D8B030D-6E8A-4147-A177-3AD203B41FA5}">
                      <a16:colId xmlns:a16="http://schemas.microsoft.com/office/drawing/2014/main" val="2850823112"/>
                    </a:ext>
                  </a:extLst>
                </a:gridCol>
                <a:gridCol w="3970713">
                  <a:extLst>
                    <a:ext uri="{9D8B030D-6E8A-4147-A177-3AD203B41FA5}">
                      <a16:colId xmlns:a16="http://schemas.microsoft.com/office/drawing/2014/main" val="3729520096"/>
                    </a:ext>
                  </a:extLst>
                </a:gridCol>
              </a:tblGrid>
              <a:tr h="28132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679459">
                <a:tc rowSpan="2">
                  <a:txBody>
                    <a:bodyPr/>
                    <a:lstStyle/>
                    <a:p>
                      <a:pPr>
                        <a:lnSpc>
                          <a:spcPct val="107000"/>
                        </a:lnSpc>
                        <a:spcAft>
                          <a:spcPts val="800"/>
                        </a:spcAft>
                      </a:pPr>
                      <a:r>
                        <a:rPr lang="en-ZA" sz="1600" dirty="0">
                          <a:solidFill>
                            <a:schemeClr val="tx1"/>
                          </a:solidFill>
                          <a:effectLst/>
                          <a:latin typeface="+mn-lt"/>
                        </a:rPr>
                        <a:t> </a:t>
                      </a:r>
                      <a:r>
                        <a:rPr lang="en-ZA" sz="1600" b="1" kern="1200" dirty="0">
                          <a:solidFill>
                            <a:schemeClr val="tx1"/>
                          </a:solidFill>
                          <a:effectLst/>
                          <a:latin typeface="+mn-lt"/>
                        </a:rPr>
                        <a:t>90.(1 &amp; 1(b)</a:t>
                      </a:r>
                    </a:p>
                    <a:p>
                      <a:pPr>
                        <a:lnSpc>
                          <a:spcPct val="107000"/>
                        </a:lnSpc>
                        <a:spcAft>
                          <a:spcPts val="800"/>
                        </a:spcAft>
                      </a:pPr>
                      <a:endParaRPr lang="en-ZA" sz="1600" b="1" kern="1200" dirty="0">
                        <a:solidFill>
                          <a:schemeClr val="tx1"/>
                        </a:solidFill>
                        <a:effectLst/>
                        <a:latin typeface="+mn-lt"/>
                      </a:endParaRPr>
                    </a:p>
                    <a:p>
                      <a:pPr>
                        <a:lnSpc>
                          <a:spcPct val="107000"/>
                        </a:lnSpc>
                        <a:spcAft>
                          <a:spcPts val="800"/>
                        </a:spcAft>
                      </a:pPr>
                      <a:r>
                        <a:rPr lang="en-ZA" sz="1600" b="1" kern="1200" dirty="0">
                          <a:solidFill>
                            <a:schemeClr val="tx1"/>
                          </a:solidFill>
                          <a:effectLst/>
                          <a:latin typeface="+mn-lt"/>
                        </a:rPr>
                        <a:t>Regulations</a:t>
                      </a:r>
                      <a:endParaRPr lang="en-Z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1600" kern="1200" dirty="0">
                          <a:solidFill>
                            <a:schemeClr val="dk1"/>
                          </a:solidFill>
                          <a:effectLst/>
                          <a:latin typeface="+mn-lt"/>
                        </a:rPr>
                        <a:t>90 (1) The Minister, after consultation with the National Health Council, </a:t>
                      </a:r>
                      <a:r>
                        <a:rPr lang="en-ZA" sz="1600" u="sng" strike="sngStrike" kern="1200" dirty="0">
                          <a:solidFill>
                            <a:schemeClr val="dk1"/>
                          </a:solidFill>
                          <a:effectLst/>
                          <a:latin typeface="+mn-lt"/>
                        </a:rPr>
                        <a:t>or the Office, as the case may be,</a:t>
                      </a:r>
                      <a:r>
                        <a:rPr lang="en-ZA" sz="1600" u="sng" kern="1200" dirty="0">
                          <a:solidFill>
                            <a:schemeClr val="dk1"/>
                          </a:solidFill>
                          <a:effectLst/>
                          <a:latin typeface="+mn-lt"/>
                        </a:rPr>
                        <a:t> </a:t>
                      </a:r>
                      <a:r>
                        <a:rPr lang="en-ZA" sz="1600" kern="1200" dirty="0">
                          <a:solidFill>
                            <a:schemeClr val="dk1"/>
                          </a:solidFill>
                          <a:effectLst/>
                          <a:latin typeface="+mn-lt"/>
                        </a:rPr>
                        <a:t>may make regulations regarding—</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The deletion is made because the inclusion of the </a:t>
                      </a:r>
                      <a:r>
                        <a:rPr lang="en-ZA" sz="1600" i="1" dirty="0">
                          <a:effectLst/>
                          <a:latin typeface="+mn-lt"/>
                          <a:ea typeface="Calibri" panose="020F0502020204030204" pitchFamily="34" charset="0"/>
                          <a:cs typeface="Times New Roman" panose="02020603050405020304" pitchFamily="18" charset="0"/>
                        </a:rPr>
                        <a:t>“Office, as the case may be” </a:t>
                      </a:r>
                      <a:r>
                        <a:rPr lang="en-ZA" sz="1600" dirty="0">
                          <a:effectLst/>
                          <a:latin typeface="+mn-lt"/>
                          <a:ea typeface="Calibri" panose="020F0502020204030204" pitchFamily="34" charset="0"/>
                          <a:cs typeface="Times New Roman" panose="02020603050405020304" pitchFamily="18" charset="0"/>
                        </a:rPr>
                        <a:t>is no longer relevant since this pertained to the Office of Health Standards Compliance as articulated in the 2013 amendments to the National Health Act</a:t>
                      </a:r>
                    </a:p>
                    <a:p>
                      <a:pPr marL="0" lvl="0" indent="0" algn="just">
                        <a:lnSpc>
                          <a:spcPct val="107000"/>
                        </a:lnSpc>
                        <a:spcAft>
                          <a:spcPts val="800"/>
                        </a:spcAft>
                        <a:buFont typeface="Arial" panose="020B0604020202020204" pitchFamily="34" charset="0"/>
                        <a:buNone/>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r h="2020169">
                <a:tc vMerge="1">
                  <a:txBody>
                    <a:bodyPr/>
                    <a:lstStyle/>
                    <a:p>
                      <a:pPr algn="just">
                        <a:lnSpc>
                          <a:spcPct val="107000"/>
                        </a:lnSpc>
                        <a:spcAft>
                          <a:spcPts val="800"/>
                        </a:spcAft>
                      </a:pPr>
                      <a:endParaRPr lang="en-ZA"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just">
                        <a:lnSpc>
                          <a:spcPct val="115000"/>
                        </a:lnSpc>
                        <a:spcAft>
                          <a:spcPts val="800"/>
                        </a:spcAft>
                        <a:buFont typeface="+mj-lt"/>
                        <a:buNone/>
                      </a:pPr>
                      <a:r>
                        <a:rPr lang="en-ZA" sz="1600" dirty="0">
                          <a:solidFill>
                            <a:schemeClr val="tx1"/>
                          </a:solidFill>
                          <a:effectLst/>
                          <a:latin typeface="+mn-lt"/>
                        </a:rPr>
                        <a:t>90 (1) </a:t>
                      </a:r>
                      <a:r>
                        <a:rPr lang="en-ZA" sz="1600" u="sng" dirty="0">
                          <a:solidFill>
                            <a:schemeClr val="tx1"/>
                          </a:solidFill>
                          <a:effectLst/>
                          <a:latin typeface="+mn-lt"/>
                        </a:rPr>
                        <a:t>(b)   (i)  </a:t>
                      </a:r>
                      <a:r>
                        <a:rPr lang="en-ZA" sz="1600" u="none" dirty="0">
                          <a:solidFill>
                            <a:schemeClr val="tx1"/>
                          </a:solidFill>
                          <a:effectLst/>
                          <a:latin typeface="+mn-lt"/>
                        </a:rPr>
                        <a:t>the fees to be paid to public health establishments for health services rendered </a:t>
                      </a:r>
                      <a:r>
                        <a:rPr lang="en-ZA" sz="1600" u="sng" dirty="0">
                          <a:solidFill>
                            <a:srgbClr val="FF0000"/>
                          </a:solidFill>
                          <a:effectLst/>
                          <a:latin typeface="+mn-lt"/>
                        </a:rPr>
                        <a:t>in consultation with the Fund established by section 9 of the National Health Insurance Act, 2019;’’</a:t>
                      </a:r>
                    </a:p>
                  </a:txBody>
                  <a:tcPr marL="68580" marR="68580" marT="0" marB="0"/>
                </a:tc>
                <a:tc>
                  <a:txBody>
                    <a:bodyPr/>
                    <a:lstStyle/>
                    <a:p>
                      <a:pPr marL="285750" lvl="0" indent="-285750" algn="just">
                        <a:lnSpc>
                          <a:spcPct val="107000"/>
                        </a:lnSpc>
                        <a:spcAft>
                          <a:spcPts val="800"/>
                        </a:spcAft>
                        <a:buFont typeface="Arial" panose="020B0604020202020204" pitchFamily="34" charset="0"/>
                        <a:buChar char="•"/>
                      </a:pPr>
                      <a:r>
                        <a:rPr lang="en-ZA" sz="1600" dirty="0">
                          <a:effectLst/>
                          <a:latin typeface="+mn-lt"/>
                          <a:ea typeface="Calibri" panose="020F0502020204030204" pitchFamily="34" charset="0"/>
                          <a:cs typeface="Times New Roman" panose="02020603050405020304" pitchFamily="18" charset="0"/>
                        </a:rPr>
                        <a:t>This amendment is made to ensure that </a:t>
                      </a:r>
                      <a:r>
                        <a:rPr lang="en-ZA" sz="1600" b="1" dirty="0">
                          <a:effectLst/>
                          <a:latin typeface="+mn-lt"/>
                          <a:ea typeface="Calibri" panose="020F0502020204030204" pitchFamily="34" charset="0"/>
                          <a:cs typeface="Times New Roman" panose="02020603050405020304" pitchFamily="18" charset="0"/>
                        </a:rPr>
                        <a:t>Clause 26 (3) </a:t>
                      </a:r>
                      <a:r>
                        <a:rPr lang="en-ZA" sz="1600" dirty="0">
                          <a:effectLst/>
                          <a:latin typeface="+mn-lt"/>
                          <a:ea typeface="Calibri" panose="020F0502020204030204" pitchFamily="34" charset="0"/>
                          <a:cs typeface="Times New Roman" panose="02020603050405020304" pitchFamily="18" charset="0"/>
                        </a:rPr>
                        <a:t>on the role of the Health Benefits Pricing Committee as well as </a:t>
                      </a:r>
                      <a:r>
                        <a:rPr lang="en-ZA" sz="1600" b="1" dirty="0">
                          <a:effectLst/>
                          <a:latin typeface="+mn-lt"/>
                          <a:ea typeface="Calibri" panose="020F0502020204030204" pitchFamily="34" charset="0"/>
                          <a:cs typeface="Times New Roman" panose="02020603050405020304" pitchFamily="18" charset="0"/>
                        </a:rPr>
                        <a:t>Clause 41 (3) (a &amp; b) </a:t>
                      </a:r>
                      <a:r>
                        <a:rPr lang="en-ZA" sz="1600" dirty="0">
                          <a:effectLst/>
                          <a:latin typeface="+mn-lt"/>
                          <a:ea typeface="Calibri" panose="020F0502020204030204" pitchFamily="34" charset="0"/>
                          <a:cs typeface="Times New Roman" panose="02020603050405020304" pitchFamily="18" charset="0"/>
                        </a:rPr>
                        <a:t>on payment of health care providers in the NHI Bill comes into effect.</a:t>
                      </a: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55161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r>
              <a:rPr lang="en-ZA" dirty="0">
                <a:latin typeface="+mj-lt"/>
              </a:rPr>
              <a:t>OCCUPATIONAL DISEASES IN MINES AND WORKS ACT 78 OF 1973 as amended</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4061459392"/>
              </p:ext>
            </p:extLst>
          </p:nvPr>
        </p:nvGraphicFramePr>
        <p:xfrm>
          <a:off x="251520" y="1124744"/>
          <a:ext cx="8766207" cy="5413498"/>
        </p:xfrm>
        <a:graphic>
          <a:graphicData uri="http://schemas.openxmlformats.org/drawingml/2006/table">
            <a:tbl>
              <a:tblPr firstRow="1" firstCol="1" bandRow="1">
                <a:tableStyleId>{8799B23B-EC83-4686-B30A-512413B5E67A}</a:tableStyleId>
              </a:tblPr>
              <a:tblGrid>
                <a:gridCol w="1413904">
                  <a:extLst>
                    <a:ext uri="{9D8B030D-6E8A-4147-A177-3AD203B41FA5}">
                      <a16:colId xmlns:a16="http://schemas.microsoft.com/office/drawing/2014/main" val="3664617998"/>
                    </a:ext>
                  </a:extLst>
                </a:gridCol>
                <a:gridCol w="3030575">
                  <a:extLst>
                    <a:ext uri="{9D8B030D-6E8A-4147-A177-3AD203B41FA5}">
                      <a16:colId xmlns:a16="http://schemas.microsoft.com/office/drawing/2014/main" val="2850823112"/>
                    </a:ext>
                  </a:extLst>
                </a:gridCol>
                <a:gridCol w="4321728">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4255484">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b="1" kern="1200" dirty="0">
                          <a:solidFill>
                            <a:schemeClr val="tx1"/>
                          </a:solidFill>
                          <a:effectLst/>
                          <a:latin typeface="+mn-lt"/>
                          <a:ea typeface="+mn-ea"/>
                          <a:cs typeface="+mn-cs"/>
                        </a:rPr>
                        <a:t>36. Cost of medical examinations </a:t>
                      </a:r>
                    </a:p>
                    <a:p>
                      <a:pPr algn="just">
                        <a:lnSpc>
                          <a:spcPct val="115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just"/>
                      <a:r>
                        <a:rPr lang="en-ZA" sz="1400" kern="1200" dirty="0">
                          <a:solidFill>
                            <a:schemeClr val="tx1"/>
                          </a:solidFill>
                          <a:effectLst/>
                          <a:latin typeface="+mn-lt"/>
                          <a:ea typeface="+mn-ea"/>
                          <a:cs typeface="+mn-cs"/>
                        </a:rPr>
                        <a:t>36 (1) The cost of any medical examination under this Act, and the cost incurred to keep a person under observation in accordance with any provision of this Act, shall </a:t>
                      </a:r>
                      <a:r>
                        <a:rPr lang="en-ZA" sz="1400" u="sng" kern="1200" dirty="0">
                          <a:solidFill>
                            <a:schemeClr val="tx1"/>
                          </a:solidFill>
                          <a:effectLst/>
                          <a:latin typeface="+mn-lt"/>
                          <a:ea typeface="+mn-ea"/>
                          <a:cs typeface="+mn-cs"/>
                        </a:rPr>
                        <a:t>be purchased and paid for by the National Health Insurance Fund established by section 9 of the National Health Insurance Act, 2019 </a:t>
                      </a:r>
                      <a:r>
                        <a:rPr lang="en-ZA" sz="1400" kern="1200" dirty="0">
                          <a:solidFill>
                            <a:schemeClr val="tx1"/>
                          </a:solidFill>
                          <a:effectLst/>
                          <a:latin typeface="+mn-lt"/>
                          <a:ea typeface="+mn-ea"/>
                          <a:cs typeface="+mn-cs"/>
                        </a:rPr>
                        <a:t>– </a:t>
                      </a:r>
                    </a:p>
                    <a:p>
                      <a:pPr marL="228600" indent="-228600" algn="just">
                        <a:buAutoNum type="alphaLcParenBoth"/>
                      </a:pPr>
                      <a:r>
                        <a:rPr lang="en-ZA" sz="1400" strike="sngStrike" kern="1200" dirty="0">
                          <a:solidFill>
                            <a:srgbClr val="FF0000"/>
                          </a:solidFill>
                          <a:effectLst/>
                          <a:latin typeface="+mn-lt"/>
                          <a:ea typeface="+mn-ea"/>
                          <a:cs typeface="+mn-cs"/>
                        </a:rPr>
                        <a:t>in the case of a person who works at a mine or works, or whom the owner of a mine or works intends to employ, be borne by the owner of the mine or works; and</a:t>
                      </a:r>
                    </a:p>
                    <a:p>
                      <a:pPr marL="228600" marR="0" lvl="0" indent="-228600" algn="just" defTabSz="914400" rtl="0" eaLnBrk="1" fontAlgn="auto" latinLnBrk="0" hangingPunct="1">
                        <a:lnSpc>
                          <a:spcPct val="100000"/>
                        </a:lnSpc>
                        <a:spcBef>
                          <a:spcPts val="0"/>
                        </a:spcBef>
                        <a:spcAft>
                          <a:spcPts val="0"/>
                        </a:spcAft>
                        <a:buClrTx/>
                        <a:buSzTx/>
                        <a:buFontTx/>
                        <a:buAutoNum type="alphaLcParenBoth"/>
                        <a:tabLst/>
                        <a:defRPr/>
                      </a:pPr>
                      <a:r>
                        <a:rPr lang="en-ZA" sz="1400" strike="sngStrike" kern="1200" dirty="0">
                          <a:solidFill>
                            <a:srgbClr val="FF0000"/>
                          </a:solidFill>
                          <a:effectLst/>
                          <a:latin typeface="+mn-lt"/>
                          <a:ea typeface="+mn-ea"/>
                          <a:cs typeface="+mn-cs"/>
                        </a:rPr>
                        <a:t>in the case of any other person, be paid by the Director-General from moneys appropriated by Parliament for that purpose</a:t>
                      </a:r>
                      <a:r>
                        <a:rPr lang="en-ZA" sz="1400" strike="sngStrike" kern="1200" dirty="0">
                          <a:solidFill>
                            <a:schemeClr val="tx1"/>
                          </a:solidFill>
                          <a:effectLst/>
                          <a:latin typeface="+mn-lt"/>
                          <a:ea typeface="+mn-ea"/>
                          <a:cs typeface="+mn-cs"/>
                        </a:rPr>
                        <a:t>. </a:t>
                      </a:r>
                    </a:p>
                  </a:txBody>
                  <a:tcPr marL="59265" marR="59265" marT="0" marB="0"/>
                </a:tc>
                <a:tc>
                  <a:txBody>
                    <a:bodyPr/>
                    <a:lstStyle/>
                    <a:p>
                      <a:pPr marL="285750" indent="-285750" algn="just">
                        <a:buFont typeface="Arial" panose="020B0604020202020204" pitchFamily="34" charset="0"/>
                        <a:buChar char="•"/>
                      </a:pPr>
                      <a:r>
                        <a:rPr lang="en-ZA" sz="1400" kern="1200" dirty="0">
                          <a:solidFill>
                            <a:schemeClr val="tx1"/>
                          </a:solidFill>
                          <a:effectLst/>
                          <a:latin typeface="+mn-lt"/>
                          <a:ea typeface="+mn-ea"/>
                          <a:cs typeface="+mn-cs"/>
                        </a:rPr>
                        <a:t>The objective of the NHI Bill is to provide universal, equitable access to quality health care for all South Africans as per the Constitution. The NHI Bill seeks to achieve this by ensuring that no one is deprived of the right to health care because of their socio-economic</a:t>
                      </a:r>
                    </a:p>
                    <a:p>
                      <a:pPr marL="742950" lvl="1" indent="-285750" algn="just">
                        <a:buFont typeface="Arial" panose="020B0604020202020204" pitchFamily="34" charset="0"/>
                        <a:buChar char="•"/>
                      </a:pPr>
                      <a:endParaRPr lang="en-ZA" sz="1400" kern="1200" dirty="0">
                        <a:solidFill>
                          <a:schemeClr val="tx1"/>
                        </a:solidFill>
                        <a:effectLst/>
                        <a:latin typeface="+mn-lt"/>
                        <a:ea typeface="+mn-ea"/>
                        <a:cs typeface="+mn-cs"/>
                      </a:endParaRPr>
                    </a:p>
                    <a:p>
                      <a:pPr marL="28575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To prevent fragmentation there will be one pool of healthcare funding for private and public healthcare providers alike.</a:t>
                      </a:r>
                    </a:p>
                    <a:p>
                      <a:pPr marL="285750" indent="-285750" algn="just" defTabSz="914400" rtl="0" eaLnBrk="1" latinLnBrk="0" hangingPunct="1">
                        <a:buFont typeface="Arial" panose="020B0604020202020204" pitchFamily="34" charset="0"/>
                        <a:buChar char="•"/>
                      </a:pPr>
                      <a:endParaRPr lang="en-ZA" sz="1400" kern="1200" dirty="0">
                        <a:solidFill>
                          <a:schemeClr val="tx1"/>
                        </a:solidFill>
                        <a:effectLst/>
                        <a:latin typeface="+mn-lt"/>
                        <a:ea typeface="+mn-ea"/>
                        <a:cs typeface="+mn-cs"/>
                      </a:endParaRPr>
                    </a:p>
                    <a:p>
                      <a:pPr marL="285750" lvl="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When mineworkers visit healthcare facilities in need of personal health care services, the cost of the service rendered will be paid through a tax that will be levied to the owners of mines on behalf of their employees</a:t>
                      </a:r>
                    </a:p>
                    <a:p>
                      <a:pPr marL="285750" lvl="0" indent="-285750" algn="just" defTabSz="914400" rtl="0" eaLnBrk="1" latinLnBrk="0" hangingPunct="1">
                        <a:buFont typeface="Arial" panose="020B0604020202020204" pitchFamily="34" charset="0"/>
                        <a:buChar char="•"/>
                      </a:pPr>
                      <a:endParaRPr lang="en-ZA" sz="1400" kern="1200" dirty="0">
                        <a:solidFill>
                          <a:schemeClr val="tx1"/>
                        </a:solidFill>
                        <a:effectLst/>
                        <a:latin typeface="+mn-lt"/>
                        <a:ea typeface="+mn-ea"/>
                        <a:cs typeface="+mn-cs"/>
                      </a:endParaRPr>
                    </a:p>
                    <a:p>
                      <a:pPr marL="285750" lvl="0" indent="-285750" algn="just" defTabSz="914400" rtl="0" eaLnBrk="1" latinLnBrk="0" hangingPunct="1">
                        <a:buFont typeface="Arial" panose="020B0604020202020204" pitchFamily="34" charset="0"/>
                        <a:buChar char="•"/>
                      </a:pPr>
                      <a:r>
                        <a:rPr lang="en-ZA" sz="1400" kern="1200" dirty="0">
                          <a:solidFill>
                            <a:schemeClr val="tx1"/>
                          </a:solidFill>
                          <a:effectLst/>
                          <a:latin typeface="+mn-lt"/>
                          <a:ea typeface="+mn-ea"/>
                          <a:cs typeface="+mn-cs"/>
                        </a:rPr>
                        <a:t>There will not be any need for mine workers to pay directly for the cost of services rendered and amounts previously paid by the Director-General  as appropriated by Parliament will be channelled into the NHI Fund  </a:t>
                      </a:r>
                    </a:p>
                    <a:p>
                      <a:pPr marL="0" lvl="0" indent="-285750" algn="just" defTabSz="914400" rtl="0" eaLnBrk="1" latinLnBrk="0" hangingPunct="1">
                        <a:buFont typeface="Arial" panose="020B0604020202020204" pitchFamily="34" charset="0"/>
                        <a:buChar char="•"/>
                      </a:pPr>
                      <a:endParaRPr lang="en-ZA" sz="1400" kern="1200" dirty="0">
                        <a:solidFill>
                          <a:schemeClr val="tx1"/>
                        </a:solidFill>
                        <a:effectLst/>
                        <a:latin typeface="+mn-lt"/>
                        <a:ea typeface="+mn-ea"/>
                        <a:cs typeface="+mn-cs"/>
                      </a:endParaRPr>
                    </a:p>
                    <a:p>
                      <a:pPr marL="0" lvl="0" indent="0" algn="just">
                        <a:lnSpc>
                          <a:spcPct val="107000"/>
                        </a:lnSpc>
                        <a:spcAft>
                          <a:spcPts val="800"/>
                        </a:spcAft>
                        <a:buFont typeface="Symbol" panose="05050102010706020507" pitchFamily="18" charset="2"/>
                        <a:buNone/>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054424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cs typeface="Times New Roman" panose="02020603050405020304" pitchFamily="18" charset="0"/>
              </a:rPr>
              <a:t>NATIONAL HEALTH ACT, 2004 (No. 61 of 2003)</a:t>
            </a:r>
            <a:r>
              <a:rPr lang="en-ZA" dirty="0">
                <a:effectLst/>
                <a:latin typeface="+mj-lt"/>
              </a:rPr>
              <a:t/>
            </a:r>
            <a:br>
              <a:rPr lang="en-ZA" dirty="0">
                <a:effectLst/>
                <a:latin typeface="+mj-lt"/>
              </a:rPr>
            </a:br>
            <a:r>
              <a:rPr lang="en-ZA" sz="2400" dirty="0">
                <a:effectLst/>
              </a:rPr>
              <a:t> </a:t>
            </a:r>
            <a:r>
              <a:rPr lang="en-ZA" sz="2400" dirty="0">
                <a:effectLst/>
                <a:latin typeface="Calibri" panose="020F0502020204030204" pitchFamily="34" charset="0"/>
                <a:ea typeface="Calibri" panose="020F0502020204030204" pitchFamily="34" charset="0"/>
                <a:cs typeface="Times New Roman" panose="02020603050405020304" pitchFamily="18" charset="0"/>
              </a:rPr>
              <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endParaRPr lang="en-ZA" sz="2400" dirty="0"/>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055027203"/>
              </p:ext>
            </p:extLst>
          </p:nvPr>
        </p:nvGraphicFramePr>
        <p:xfrm>
          <a:off x="157053" y="1196752"/>
          <a:ext cx="8829894" cy="4557467"/>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361915">
                  <a:extLst>
                    <a:ext uri="{9D8B030D-6E8A-4147-A177-3AD203B41FA5}">
                      <a16:colId xmlns:a16="http://schemas.microsoft.com/office/drawing/2014/main" val="2850823112"/>
                    </a:ext>
                  </a:extLst>
                </a:gridCol>
                <a:gridCol w="3622859">
                  <a:extLst>
                    <a:ext uri="{9D8B030D-6E8A-4147-A177-3AD203B41FA5}">
                      <a16:colId xmlns:a16="http://schemas.microsoft.com/office/drawing/2014/main" val="3729520096"/>
                    </a:ext>
                  </a:extLst>
                </a:gridCol>
              </a:tblGrid>
              <a:tr h="457271">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dirty="0">
                          <a:solidFill>
                            <a:schemeClr val="tx1"/>
                          </a:solidFill>
                          <a:effectLst/>
                          <a:latin typeface="+mn-lt"/>
                        </a:rPr>
                        <a:t> </a:t>
                      </a:r>
                      <a:r>
                        <a:rPr lang="en-ZA" sz="1400" b="1" kern="1200" dirty="0">
                          <a:solidFill>
                            <a:schemeClr val="tx1"/>
                          </a:solidFill>
                          <a:effectLst/>
                          <a:latin typeface="+mn-lt"/>
                        </a:rPr>
                        <a:t>90.(1) (d) </a:t>
                      </a:r>
                    </a:p>
                    <a:p>
                      <a:pPr marL="0" marR="0" lvl="0" indent="0" algn="just" defTabSz="914400" rtl="0" eaLnBrk="1" fontAlgn="auto" latinLnBrk="0" hangingPunct="1">
                        <a:lnSpc>
                          <a:spcPct val="115000"/>
                        </a:lnSpc>
                        <a:spcBef>
                          <a:spcPts val="0"/>
                        </a:spcBef>
                        <a:spcAft>
                          <a:spcPts val="800"/>
                        </a:spcAft>
                        <a:buClrTx/>
                        <a:buSzTx/>
                        <a:buFontTx/>
                        <a:buNone/>
                        <a:tabLst/>
                        <a:defRPr/>
                      </a:pPr>
                      <a:endParaRPr lang="en-ZA" sz="1400" b="1" kern="1200" dirty="0">
                        <a:solidFill>
                          <a:schemeClr val="tx1"/>
                        </a:solidFill>
                        <a:effectLst/>
                        <a:latin typeface="+mn-lt"/>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b="1" kern="1200" dirty="0">
                          <a:solidFill>
                            <a:schemeClr val="tx1"/>
                          </a:solidFill>
                          <a:effectLst/>
                          <a:latin typeface="+mn-lt"/>
                        </a:rPr>
                        <a:t>Regulations</a:t>
                      </a:r>
                      <a:endParaRPr lang="en-ZA" sz="1400" dirty="0">
                        <a:solidFill>
                          <a:schemeClr val="tx1"/>
                        </a:solidFill>
                        <a:effectLst/>
                        <a:latin typeface="+mn-lt"/>
                      </a:endParaRPr>
                    </a:p>
                    <a:p>
                      <a:pPr algn="just">
                        <a:lnSpc>
                          <a:spcPct val="115000"/>
                        </a:lnSpc>
                        <a:spcAft>
                          <a:spcPts val="800"/>
                        </a:spcAft>
                      </a:pP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0" lvl="0" indent="0" algn="just">
                        <a:lnSpc>
                          <a:spcPct val="115000"/>
                        </a:lnSpc>
                        <a:buFont typeface="+mj-lt"/>
                        <a:buNone/>
                      </a:pPr>
                      <a:r>
                        <a:rPr lang="en-ZA" sz="1400" kern="1200" dirty="0">
                          <a:solidFill>
                            <a:schemeClr val="dk1"/>
                          </a:solidFill>
                          <a:effectLst/>
                          <a:latin typeface="+mn-lt"/>
                        </a:rPr>
                        <a:t>The Minister, after consultation with the National Health Council, may make regulations regarding --</a:t>
                      </a:r>
                    </a:p>
                    <a:p>
                      <a:pPr marL="0" lvl="0" indent="0" algn="just">
                        <a:lnSpc>
                          <a:spcPct val="115000"/>
                        </a:lnSpc>
                        <a:buFont typeface="+mj-lt"/>
                        <a:buNone/>
                      </a:pPr>
                      <a:endParaRPr lang="en-ZA" sz="1400" kern="1200" dirty="0">
                        <a:solidFill>
                          <a:schemeClr val="dk1"/>
                        </a:solidFill>
                        <a:effectLst/>
                        <a:latin typeface="+mn-lt"/>
                      </a:endParaRPr>
                    </a:p>
                    <a:p>
                      <a:pPr marL="0" lvl="0" indent="0" algn="just">
                        <a:lnSpc>
                          <a:spcPct val="115000"/>
                        </a:lnSpc>
                        <a:buFont typeface="+mj-lt"/>
                        <a:buNone/>
                      </a:pPr>
                      <a:r>
                        <a:rPr lang="en-ZA" sz="1400" kern="1200" dirty="0">
                          <a:solidFill>
                            <a:schemeClr val="dk1"/>
                          </a:solidFill>
                          <a:effectLst/>
                          <a:latin typeface="+mn-lt"/>
                        </a:rPr>
                        <a:t>90 (1) (d)  </a:t>
                      </a:r>
                      <a:r>
                        <a:rPr lang="en-ZA" sz="1400" dirty="0">
                          <a:solidFill>
                            <a:srgbClr val="000000"/>
                          </a:solidFill>
                          <a:effectLst/>
                          <a:latin typeface="+mn-lt"/>
                        </a:rPr>
                        <a:t>the development of an essential drugs list and medical and other assistive devices list</a:t>
                      </a:r>
                      <a:r>
                        <a:rPr lang="en-ZA" sz="1400" u="sng" dirty="0">
                          <a:solidFill>
                            <a:srgbClr val="008080"/>
                          </a:solidFill>
                          <a:effectLst/>
                          <a:latin typeface="+mn-lt"/>
                        </a:rPr>
                        <a:t> </a:t>
                      </a:r>
                      <a:r>
                        <a:rPr lang="en-ZA" sz="1400" u="sng" dirty="0">
                          <a:solidFill>
                            <a:srgbClr val="FF0000"/>
                          </a:solidFill>
                          <a:effectLst/>
                          <a:latin typeface="+mn-lt"/>
                        </a:rPr>
                        <a:t>together with the Office of Health Products Procurement</a:t>
                      </a:r>
                      <a:r>
                        <a:rPr lang="en-ZA" sz="1400" dirty="0">
                          <a:solidFill>
                            <a:srgbClr val="FF0000"/>
                          </a:solidFill>
                          <a:effectLst/>
                          <a:latin typeface="+mn-lt"/>
                        </a:rPr>
                        <a:t>;</a:t>
                      </a:r>
                    </a:p>
                    <a:p>
                      <a:pPr algn="just">
                        <a:lnSpc>
                          <a:spcPct val="115000"/>
                        </a:lnSpc>
                        <a:spcAft>
                          <a:spcPts val="800"/>
                        </a:spcAft>
                      </a:pP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285750" lvl="0" indent="-285750" algn="just">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This amendments is made to effect the provisions of Clause 38 (4) of the NHI Bill in support of the work of the Office of the Health Products Procurement and the Benefits Advisory Committee</a:t>
                      </a:r>
                    </a:p>
                  </a:txBody>
                  <a:tcPr marL="68580" marR="68580" marT="0" marB="0"/>
                </a:tc>
                <a:extLst>
                  <a:ext uri="{0D108BD9-81ED-4DB2-BD59-A6C34878D82A}">
                    <a16:rowId xmlns:a16="http://schemas.microsoft.com/office/drawing/2014/main" val="1113940550"/>
                  </a:ext>
                </a:extLst>
              </a:tr>
              <a:tr h="1447592">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b="1" kern="1200" dirty="0">
                          <a:solidFill>
                            <a:schemeClr val="tx1"/>
                          </a:solidFill>
                          <a:effectLst/>
                          <a:latin typeface="+mn-lt"/>
                        </a:rPr>
                        <a:t>90.(1) (e) </a:t>
                      </a:r>
                    </a:p>
                    <a:p>
                      <a:pPr marL="0" marR="0" lvl="0" indent="0" algn="just" defTabSz="914400" rtl="0" eaLnBrk="1" fontAlgn="auto" latinLnBrk="0" hangingPunct="1">
                        <a:lnSpc>
                          <a:spcPct val="115000"/>
                        </a:lnSpc>
                        <a:spcBef>
                          <a:spcPts val="0"/>
                        </a:spcBef>
                        <a:spcAft>
                          <a:spcPts val="800"/>
                        </a:spcAft>
                        <a:buClrTx/>
                        <a:buSzTx/>
                        <a:buFontTx/>
                        <a:buNone/>
                        <a:tabLst/>
                        <a:defRPr/>
                      </a:pPr>
                      <a:endParaRPr lang="en-ZA" sz="1400" b="1" kern="1200" dirty="0">
                        <a:solidFill>
                          <a:schemeClr val="tx1"/>
                        </a:solidFill>
                        <a:effectLst/>
                        <a:latin typeface="+mn-lt"/>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b="1" kern="1200" dirty="0">
                          <a:solidFill>
                            <a:schemeClr val="tx1"/>
                          </a:solidFill>
                          <a:effectLst/>
                          <a:latin typeface="+mn-lt"/>
                        </a:rPr>
                        <a:t>Regulations</a:t>
                      </a:r>
                      <a:endParaRPr lang="en-ZA" sz="1400" dirty="0">
                        <a:solidFill>
                          <a:schemeClr val="tx1"/>
                        </a:solidFill>
                        <a:effectLst/>
                        <a:latin typeface="+mn-lt"/>
                      </a:endParaRPr>
                    </a:p>
                    <a:p>
                      <a:pPr algn="just">
                        <a:lnSpc>
                          <a:spcPct val="115000"/>
                        </a:lnSpc>
                        <a:spcAft>
                          <a:spcPts val="800"/>
                        </a:spcAft>
                      </a:pP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kern="1200" dirty="0">
                          <a:solidFill>
                            <a:schemeClr val="dk1"/>
                          </a:solidFill>
                          <a:effectLst/>
                          <a:latin typeface="+mn-lt"/>
                        </a:rPr>
                        <a:t>The Minister, after consultation with the National Health Council, may make regulations regarding --</a:t>
                      </a:r>
                    </a:p>
                    <a:p>
                      <a:pPr marL="0" marR="0" lvl="0" indent="0" algn="just" defTabSz="914400" rtl="0" eaLnBrk="1" fontAlgn="auto" latinLnBrk="0" hangingPunct="1">
                        <a:lnSpc>
                          <a:spcPct val="115000"/>
                        </a:lnSpc>
                        <a:spcBef>
                          <a:spcPts val="0"/>
                        </a:spcBef>
                        <a:spcAft>
                          <a:spcPts val="800"/>
                        </a:spcAft>
                        <a:buClrTx/>
                        <a:buSzTx/>
                        <a:buFontTx/>
                        <a:buNone/>
                        <a:tabLst/>
                        <a:defRPr/>
                      </a:pPr>
                      <a:r>
                        <a:rPr lang="en-ZA" sz="1400" kern="1200" dirty="0">
                          <a:solidFill>
                            <a:schemeClr val="dk1"/>
                          </a:solidFill>
                          <a:effectLst/>
                          <a:latin typeface="+mn-lt"/>
                        </a:rPr>
                        <a:t>Subsection 90(1) (e) h</a:t>
                      </a:r>
                      <a:r>
                        <a:rPr lang="en-ZA" sz="1400" dirty="0">
                          <a:solidFill>
                            <a:srgbClr val="000000"/>
                          </a:solidFill>
                          <a:effectLst/>
                          <a:latin typeface="+mn-lt"/>
                        </a:rPr>
                        <a:t>uman </a:t>
                      </a:r>
                      <a:r>
                        <a:rPr lang="en-ZA" sz="1400" strike="sngStrike" dirty="0">
                          <a:solidFill>
                            <a:srgbClr val="FF0000"/>
                          </a:solidFill>
                          <a:effectLst/>
                          <a:latin typeface="+mn-lt"/>
                        </a:rPr>
                        <a:t>resource </a:t>
                      </a:r>
                      <a:r>
                        <a:rPr lang="en-ZA" sz="1400" u="sng" dirty="0">
                          <a:solidFill>
                            <a:srgbClr val="FF0000"/>
                          </a:solidFill>
                          <a:effectLst/>
                          <a:latin typeface="+mn-lt"/>
                        </a:rPr>
                        <a:t>resources planning, development and management</a:t>
                      </a:r>
                      <a:r>
                        <a:rPr lang="en-ZA" sz="1400" dirty="0">
                          <a:solidFill>
                            <a:srgbClr val="000000"/>
                          </a:solidFill>
                          <a:effectLst/>
                          <a:latin typeface="+mn-lt"/>
                        </a:rPr>
                        <a:t>;</a:t>
                      </a:r>
                      <a:endParaRPr lang="en-ZA" sz="1400" dirty="0">
                        <a:effectLst/>
                        <a:latin typeface="+mn-lt"/>
                      </a:endParaRPr>
                    </a:p>
                    <a:p>
                      <a:pPr algn="just">
                        <a:lnSpc>
                          <a:spcPct val="115000"/>
                        </a:lnSpc>
                        <a:spcAft>
                          <a:spcPts val="800"/>
                        </a:spcAft>
                      </a:pP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marL="285750" lvl="0" indent="-285750" algn="just">
                        <a:lnSpc>
                          <a:spcPct val="107000"/>
                        </a:lnSpc>
                        <a:spcAft>
                          <a:spcPts val="800"/>
                        </a:spcAft>
                        <a:buFont typeface="Arial" panose="020B0604020202020204" pitchFamily="34" charset="0"/>
                        <a:buChar char="•"/>
                      </a:pPr>
                      <a:r>
                        <a:rPr lang="en-ZA" sz="1400" dirty="0">
                          <a:effectLst/>
                          <a:latin typeface="+mn-lt"/>
                          <a:ea typeface="Calibri" panose="020F0502020204030204" pitchFamily="34" charset="0"/>
                          <a:cs typeface="Times New Roman" panose="02020603050405020304" pitchFamily="18" charset="0"/>
                        </a:rPr>
                        <a:t>This amendments is made to effect the provisions of Clause 32 (1) (b) of the NHI Bill as well as the proposed amendments to S</a:t>
                      </a:r>
                      <a:r>
                        <a:rPr lang="en-ZA" sz="1400" dirty="0">
                          <a:effectLst/>
                          <a:latin typeface="+mn-lt"/>
                        </a:rPr>
                        <a:t>ection 21(2) (c) </a:t>
                      </a:r>
                      <a:r>
                        <a:rPr lang="en-ZA" sz="1400" dirty="0">
                          <a:effectLst/>
                          <a:latin typeface="+mn-lt"/>
                          <a:ea typeface="Calibri" panose="020F0502020204030204" pitchFamily="34" charset="0"/>
                          <a:cs typeface="Times New Roman" panose="02020603050405020304" pitchFamily="18" charset="0"/>
                        </a:rPr>
                        <a:t>of the National Health Act to support the role of the Department for the comprehensive and integrated  planning, development and management of human resources for health</a:t>
                      </a:r>
                    </a:p>
                  </a:txBody>
                  <a:tcPr marL="68580" marR="68580" marT="0" marB="0"/>
                </a:tc>
                <a:extLst>
                  <a:ext uri="{0D108BD9-81ED-4DB2-BD59-A6C34878D82A}">
                    <a16:rowId xmlns:a16="http://schemas.microsoft.com/office/drawing/2014/main" val="3536443944"/>
                  </a:ext>
                </a:extLst>
              </a:tr>
            </a:tbl>
          </a:graphicData>
        </a:graphic>
      </p:graphicFrame>
    </p:spTree>
    <p:extLst>
      <p:ext uri="{BB962C8B-B14F-4D97-AF65-F5344CB8AC3E}">
        <p14:creationId xmlns:p14="http://schemas.microsoft.com/office/powerpoint/2010/main" val="3291618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lvl="0" indent="-342900">
              <a:lnSpc>
                <a:spcPct val="107000"/>
              </a:lnSpc>
              <a:spcAft>
                <a:spcPts val="800"/>
              </a:spcAft>
            </a:pPr>
            <a:r>
              <a:rPr lang="en-ZA" b="1" dirty="0">
                <a:effectLst/>
                <a:latin typeface="+mj-lt"/>
                <a:ea typeface="Times New Roman" panose="02020603050405020304" pitchFamily="18" charset="0"/>
              </a:rPr>
              <a:t>PREVENTION OF AND TREATMENT FOR SUBSTANCE ABUSE ACT No. 7 of 2008</a:t>
            </a:r>
            <a:r>
              <a:rPr lang="en-ZA" dirty="0">
                <a:effectLst/>
                <a:latin typeface="+mj-lt"/>
              </a:rPr>
              <a:t/>
            </a:r>
            <a:br>
              <a:rPr lang="en-ZA" dirty="0">
                <a:effectLst/>
                <a:latin typeface="+mj-lt"/>
              </a:rPr>
            </a:br>
            <a:r>
              <a:rPr lang="en-ZA" dirty="0">
                <a:effectLst/>
                <a:latin typeface="+mj-lt"/>
              </a:rPr>
              <a:t> </a:t>
            </a:r>
            <a:r>
              <a:rPr lang="en-ZA" dirty="0">
                <a:effectLst/>
                <a:latin typeface="+mj-lt"/>
                <a:ea typeface="Calibri" panose="020F0502020204030204" pitchFamily="34" charset="0"/>
                <a:cs typeface="Times New Roman" panose="02020603050405020304" pitchFamily="18" charset="0"/>
              </a:rPr>
              <a:t/>
            </a:r>
            <a:br>
              <a:rPr lang="en-ZA" dirty="0">
                <a:effectLst/>
                <a:latin typeface="+mj-lt"/>
                <a:ea typeface="Calibri" panose="020F0502020204030204" pitchFamily="34" charset="0"/>
                <a:cs typeface="Times New Roman" panose="02020603050405020304" pitchFamily="18" charset="0"/>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656956339"/>
              </p:ext>
            </p:extLst>
          </p:nvPr>
        </p:nvGraphicFramePr>
        <p:xfrm>
          <a:off x="107504" y="1124744"/>
          <a:ext cx="8829894" cy="4601281"/>
        </p:xfrm>
        <a:graphic>
          <a:graphicData uri="http://schemas.openxmlformats.org/drawingml/2006/table">
            <a:tbl>
              <a:tblPr firstRow="1" firstCol="1" bandRow="1">
                <a:tableStyleId>{8799B23B-EC83-4686-B30A-512413B5E67A}</a:tableStyleId>
              </a:tblPr>
              <a:tblGrid>
                <a:gridCol w="1584176">
                  <a:extLst>
                    <a:ext uri="{9D8B030D-6E8A-4147-A177-3AD203B41FA5}">
                      <a16:colId xmlns:a16="http://schemas.microsoft.com/office/drawing/2014/main" val="3664617998"/>
                    </a:ext>
                  </a:extLst>
                </a:gridCol>
                <a:gridCol w="3600400">
                  <a:extLst>
                    <a:ext uri="{9D8B030D-6E8A-4147-A177-3AD203B41FA5}">
                      <a16:colId xmlns:a16="http://schemas.microsoft.com/office/drawing/2014/main" val="2850823112"/>
                    </a:ext>
                  </a:extLst>
                </a:gridCol>
                <a:gridCol w="3645318">
                  <a:extLst>
                    <a:ext uri="{9D8B030D-6E8A-4147-A177-3AD203B41FA5}">
                      <a16:colId xmlns:a16="http://schemas.microsoft.com/office/drawing/2014/main" val="3729520096"/>
                    </a:ext>
                  </a:extLst>
                </a:gridCol>
              </a:tblGrid>
              <a:tr h="457271">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algn="just">
                        <a:lnSpc>
                          <a:spcPct val="115000"/>
                        </a:lnSpc>
                        <a:spcAft>
                          <a:spcPts val="800"/>
                        </a:spcAft>
                      </a:pPr>
                      <a:r>
                        <a:rPr lang="en-US" sz="1400" dirty="0">
                          <a:effectLst/>
                          <a:latin typeface="+mn-lt"/>
                        </a:rPr>
                        <a:t>Section 7 (1) (a &amp; c)</a:t>
                      </a:r>
                    </a:p>
                    <a:p>
                      <a:pPr algn="just">
                        <a:lnSpc>
                          <a:spcPct val="115000"/>
                        </a:lnSpc>
                        <a:spcAft>
                          <a:spcPts val="800"/>
                        </a:spcAft>
                      </a:pPr>
                      <a:r>
                        <a:rPr lang="en-US" sz="1400" dirty="0">
                          <a:effectLst/>
                          <a:latin typeface="+mn-lt"/>
                          <a:ea typeface="Calibri" panose="020F0502020204030204" pitchFamily="34" charset="0"/>
                          <a:cs typeface="Times New Roman" panose="02020603050405020304" pitchFamily="18" charset="0"/>
                        </a:rPr>
                        <a:t>Support Services delivered by Providers</a:t>
                      </a:r>
                      <a:endParaRPr lang="en-ZA" sz="14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just">
                        <a:lnSpc>
                          <a:spcPct val="115000"/>
                        </a:lnSpc>
                        <a:spcAft>
                          <a:spcPts val="0"/>
                        </a:spcAft>
                      </a:pPr>
                      <a:r>
                        <a:rPr lang="en-ZA" sz="1400" dirty="0">
                          <a:effectLst/>
                          <a:latin typeface="+mn-lt"/>
                        </a:rPr>
                        <a:t>7. (1) The Minister may—</a:t>
                      </a:r>
                    </a:p>
                    <a:p>
                      <a:pPr marL="228600" indent="-228600" algn="just">
                        <a:lnSpc>
                          <a:spcPct val="115000"/>
                        </a:lnSpc>
                        <a:spcAft>
                          <a:spcPts val="0"/>
                        </a:spcAft>
                        <a:buAutoNum type="alphaLcParenBoth"/>
                      </a:pPr>
                      <a:r>
                        <a:rPr lang="en-ZA" sz="1400" dirty="0">
                          <a:effectLst/>
                          <a:latin typeface="+mn-lt"/>
                        </a:rPr>
                        <a:t>from funds </a:t>
                      </a:r>
                      <a:r>
                        <a:rPr lang="en-ZA" sz="1400" u="sng" dirty="0">
                          <a:solidFill>
                            <a:srgbClr val="FF0000"/>
                          </a:solidFill>
                          <a:effectLst/>
                          <a:latin typeface="+mn-lt"/>
                        </a:rPr>
                        <a:t>received from the National Health Insurance Fund </a:t>
                      </a:r>
                      <a:r>
                        <a:rPr lang="en-ZA" sz="1400" strike="sngStrike" dirty="0">
                          <a:solidFill>
                            <a:srgbClr val="FF0000"/>
                          </a:solidFill>
                          <a:effectLst/>
                          <a:latin typeface="+mn-lt"/>
                        </a:rPr>
                        <a:t>appropriated by Parliament for that purpose</a:t>
                      </a:r>
                      <a:r>
                        <a:rPr lang="en-ZA" sz="1400" dirty="0">
                          <a:effectLst/>
                          <a:latin typeface="+mn-lt"/>
                        </a:rPr>
                        <a:t>, provide financial assistance to service providers that provide services in relation to substance abuse;</a:t>
                      </a:r>
                    </a:p>
                    <a:p>
                      <a:pPr marL="228600" indent="-228600" algn="just">
                        <a:lnSpc>
                          <a:spcPct val="115000"/>
                        </a:lnSpc>
                        <a:spcAft>
                          <a:spcPts val="0"/>
                        </a:spcAft>
                        <a:buAutoNum type="alphaLcParenBoth"/>
                      </a:pPr>
                      <a:r>
                        <a:rPr lang="en-ZA" sz="1400" dirty="0">
                          <a:effectLst/>
                          <a:latin typeface="+mn-lt"/>
                        </a:rPr>
                        <a:t>for the purposes of paragraph (a) prioritise certain needs of and services for persons affected by substance abuse;</a:t>
                      </a:r>
                      <a:endParaRPr lang="en-ZA" sz="1400" strike="noStrike" dirty="0">
                        <a:solidFill>
                          <a:schemeClr val="tx1"/>
                        </a:solidFill>
                        <a:effectLst/>
                        <a:latin typeface="+mn-lt"/>
                      </a:endParaRPr>
                    </a:p>
                    <a:p>
                      <a:pPr marL="228600" indent="-228600" algn="just">
                        <a:lnSpc>
                          <a:spcPct val="115000"/>
                        </a:lnSpc>
                        <a:spcAft>
                          <a:spcPts val="0"/>
                        </a:spcAft>
                        <a:buAutoNum type="alphaLcParenBoth"/>
                      </a:pPr>
                      <a:r>
                        <a:rPr lang="en-ZA" sz="1400" strike="sngStrike" dirty="0">
                          <a:solidFill>
                            <a:srgbClr val="FF0000"/>
                          </a:solidFill>
                          <a:effectLst/>
                          <a:latin typeface="+mn-lt"/>
                        </a:rPr>
                        <a:t> in the prescribed manner, enter into contracts with service providers to ensure that the services contemplated in paragraph (b) are provided; </a:t>
                      </a:r>
                      <a:r>
                        <a:rPr lang="en-ZA" sz="1400" dirty="0">
                          <a:effectLst/>
                          <a:latin typeface="+mn-lt"/>
                        </a:rPr>
                        <a:t>and</a:t>
                      </a:r>
                    </a:p>
                    <a:p>
                      <a:pPr marL="228600" indent="-228600" algn="just">
                        <a:lnSpc>
                          <a:spcPct val="115000"/>
                        </a:lnSpc>
                        <a:spcAft>
                          <a:spcPts val="0"/>
                        </a:spcAft>
                        <a:buAutoNum type="alphaLcParenBoth"/>
                      </a:pPr>
                      <a:r>
                        <a:rPr lang="en-ZA" sz="1400" dirty="0">
                          <a:effectLst/>
                          <a:latin typeface="+mn-lt"/>
                        </a:rPr>
                        <a:t>provide assistance to persons who establish substance abuse services.</a:t>
                      </a:r>
                    </a:p>
                    <a:p>
                      <a:pPr>
                        <a:lnSpc>
                          <a:spcPct val="107000"/>
                        </a:lnSpc>
                        <a:spcAft>
                          <a:spcPts val="800"/>
                        </a:spcAft>
                      </a:pPr>
                      <a:r>
                        <a:rPr lang="en-ZA" sz="1400" dirty="0">
                          <a:effectLst/>
                          <a:latin typeface="+mn-lt"/>
                        </a:rPr>
                        <a:t>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gn="just">
                        <a:buFont typeface="Arial" panose="020B0604020202020204" pitchFamily="34" charset="0"/>
                        <a:buChar char="•"/>
                      </a:pPr>
                      <a:r>
                        <a:rPr lang="en-ZA" sz="1600" b="1" dirty="0">
                          <a:effectLst/>
                          <a:latin typeface="+mn-lt"/>
                          <a:ea typeface="Calibri" panose="020F0502020204030204" pitchFamily="34" charset="0"/>
                          <a:cs typeface="Times New Roman" panose="02020603050405020304" pitchFamily="18" charset="0"/>
                        </a:rPr>
                        <a:t>Section 7 (1) (a) </a:t>
                      </a:r>
                      <a:r>
                        <a:rPr lang="en-ZA" sz="1600" dirty="0">
                          <a:effectLst/>
                          <a:latin typeface="+mn-lt"/>
                          <a:ea typeface="Calibri" panose="020F0502020204030204" pitchFamily="34" charset="0"/>
                          <a:cs typeface="Times New Roman" panose="02020603050405020304" pitchFamily="18" charset="0"/>
                        </a:rPr>
                        <a:t>is amended to ensure that fragmentation is eliminated and one pool of funds allocated to the NHI Fund are used to purchase service as contemplated in </a:t>
                      </a:r>
                      <a:r>
                        <a:rPr lang="en-ZA" sz="1600" b="1" dirty="0">
                          <a:effectLst/>
                          <a:latin typeface="+mn-lt"/>
                          <a:ea typeface="Calibri" panose="020F0502020204030204" pitchFamily="34" charset="0"/>
                          <a:cs typeface="Times New Roman" panose="02020603050405020304" pitchFamily="18" charset="0"/>
                        </a:rPr>
                        <a:t>Clause 2(a) </a:t>
                      </a:r>
                      <a:r>
                        <a:rPr lang="en-ZA" sz="1600" dirty="0">
                          <a:effectLst/>
                          <a:latin typeface="+mn-lt"/>
                          <a:ea typeface="Calibri" panose="020F0502020204030204" pitchFamily="34" charset="0"/>
                          <a:cs typeface="Times New Roman" panose="02020603050405020304" pitchFamily="18" charset="0"/>
                        </a:rPr>
                        <a:t>in the Purpose of the Act</a:t>
                      </a:r>
                    </a:p>
                    <a:p>
                      <a:pPr marL="0" indent="0" algn="just">
                        <a:buFont typeface="Arial" panose="020B0604020202020204" pitchFamily="34" charset="0"/>
                        <a:buNone/>
                      </a:pPr>
                      <a:endParaRPr lang="en-ZA" sz="1600" dirty="0">
                        <a:effectLst/>
                        <a:latin typeface="+mn-l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ZA" sz="1600" b="1" dirty="0">
                          <a:effectLst/>
                          <a:latin typeface="+mn-lt"/>
                          <a:ea typeface="Calibri" panose="020F0502020204030204" pitchFamily="34" charset="0"/>
                          <a:cs typeface="Times New Roman" panose="02020603050405020304" pitchFamily="18" charset="0"/>
                        </a:rPr>
                        <a:t>Section7 (1) (b)</a:t>
                      </a:r>
                      <a:r>
                        <a:rPr lang="en-ZA" sz="1600" dirty="0">
                          <a:effectLst/>
                          <a:latin typeface="+mn-lt"/>
                          <a:ea typeface="Calibri" panose="020F0502020204030204" pitchFamily="34" charset="0"/>
                          <a:cs typeface="Times New Roman" panose="02020603050405020304" pitchFamily="18" charset="0"/>
                        </a:rPr>
                        <a:t> is deleted to ensure that contracts are entered into through the single purchaser Fund as contemplated  </a:t>
                      </a:r>
                      <a:r>
                        <a:rPr lang="en-ZA" sz="1600" b="1" dirty="0">
                          <a:effectLst/>
                          <a:latin typeface="+mn-lt"/>
                          <a:ea typeface="Calibri" panose="020F0502020204030204" pitchFamily="34" charset="0"/>
                          <a:cs typeface="Times New Roman" panose="02020603050405020304" pitchFamily="18" charset="0"/>
                        </a:rPr>
                        <a:t>in  Clauses 2 (c) </a:t>
                      </a:r>
                      <a:r>
                        <a:rPr lang="en-ZA" sz="1600" dirty="0">
                          <a:effectLst/>
                          <a:latin typeface="+mn-lt"/>
                          <a:ea typeface="Calibri" panose="020F0502020204030204" pitchFamily="34" charset="0"/>
                          <a:cs typeface="Times New Roman" panose="02020603050405020304" pitchFamily="18" charset="0"/>
                        </a:rPr>
                        <a:t>and </a:t>
                      </a:r>
                      <a:r>
                        <a:rPr lang="en-ZA" sz="1600" b="1" dirty="0">
                          <a:effectLst/>
                          <a:latin typeface="+mn-lt"/>
                          <a:ea typeface="Calibri" panose="020F0502020204030204" pitchFamily="34" charset="0"/>
                          <a:cs typeface="Times New Roman" panose="02020603050405020304" pitchFamily="18" charset="0"/>
                        </a:rPr>
                        <a:t>39 (3) </a:t>
                      </a:r>
                      <a:r>
                        <a:rPr lang="en-ZA" sz="1600" dirty="0">
                          <a:effectLst/>
                          <a:latin typeface="+mn-lt"/>
                          <a:ea typeface="Calibri" panose="020F0502020204030204" pitchFamily="34" charset="0"/>
                          <a:cs typeface="Times New Roman" panose="02020603050405020304" pitchFamily="18" charset="0"/>
                        </a:rPr>
                        <a:t>of the NHI Bill</a:t>
                      </a: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3047716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pPr marL="342900" indent="-342900">
              <a:lnSpc>
                <a:spcPct val="107000"/>
              </a:lnSpc>
              <a:spcAft>
                <a:spcPts val="800"/>
              </a:spcAft>
            </a:pPr>
            <a:r>
              <a:rPr lang="en-ZA" dirty="0">
                <a:latin typeface="+mj-lt"/>
                <a:ea typeface="Times New Roman" panose="02020603050405020304" pitchFamily="18" charset="0"/>
              </a:rPr>
              <a:t>PREVENTION OF AND TREATMENT FOR SUBSTANCE ABUSE ACT No. 7 of 2008</a:t>
            </a:r>
            <a:br>
              <a:rPr lang="en-ZA" dirty="0">
                <a:latin typeface="+mj-lt"/>
                <a:ea typeface="Times New Roman" panose="02020603050405020304" pitchFamily="18" charset="0"/>
              </a:rPr>
            </a:br>
            <a:r>
              <a:rPr lang="en-ZA" dirty="0">
                <a:latin typeface="+mj-lt"/>
                <a:ea typeface="Times New Roman" panose="02020603050405020304" pitchFamily="18" charset="0"/>
              </a:rPr>
              <a:t> </a:t>
            </a:r>
            <a:br>
              <a:rPr lang="en-ZA" dirty="0">
                <a:latin typeface="+mj-lt"/>
                <a:ea typeface="Times New Roman" panose="02020603050405020304" pitchFamily="18" charset="0"/>
              </a:rPr>
            </a:br>
            <a:endParaRPr lang="en-ZA" dirty="0">
              <a:latin typeface="+mj-lt"/>
              <a:ea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91253667"/>
              </p:ext>
            </p:extLst>
          </p:nvPr>
        </p:nvGraphicFramePr>
        <p:xfrm>
          <a:off x="107504" y="1124744"/>
          <a:ext cx="8829894" cy="4675754"/>
        </p:xfrm>
        <a:graphic>
          <a:graphicData uri="http://schemas.openxmlformats.org/drawingml/2006/table">
            <a:tbl>
              <a:tblPr firstRow="1" firstCol="1" bandRow="1">
                <a:tableStyleId>{8799B23B-EC83-4686-B30A-512413B5E67A}</a:tableStyleId>
              </a:tblPr>
              <a:tblGrid>
                <a:gridCol w="1368152">
                  <a:extLst>
                    <a:ext uri="{9D8B030D-6E8A-4147-A177-3AD203B41FA5}">
                      <a16:colId xmlns:a16="http://schemas.microsoft.com/office/drawing/2014/main" val="3664617998"/>
                    </a:ext>
                  </a:extLst>
                </a:gridCol>
                <a:gridCol w="4032448">
                  <a:extLst>
                    <a:ext uri="{9D8B030D-6E8A-4147-A177-3AD203B41FA5}">
                      <a16:colId xmlns:a16="http://schemas.microsoft.com/office/drawing/2014/main" val="2850823112"/>
                    </a:ext>
                  </a:extLst>
                </a:gridCol>
                <a:gridCol w="3429294">
                  <a:extLst>
                    <a:ext uri="{9D8B030D-6E8A-4147-A177-3AD203B41FA5}">
                      <a16:colId xmlns:a16="http://schemas.microsoft.com/office/drawing/2014/main" val="3729520096"/>
                    </a:ext>
                  </a:extLst>
                </a:gridCol>
              </a:tblGrid>
              <a:tr h="360040">
                <a:tc>
                  <a:txBody>
                    <a:bodyPr/>
                    <a:lstStyle/>
                    <a:p>
                      <a:pPr algn="ctr">
                        <a:lnSpc>
                          <a:spcPct val="107000"/>
                        </a:lnSpc>
                        <a:spcAft>
                          <a:spcPts val="800"/>
                        </a:spcAft>
                      </a:pPr>
                      <a:r>
                        <a:rPr lang="en-ZA" sz="1400" dirty="0">
                          <a:effectLst/>
                        </a:rPr>
                        <a:t>SECTION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PROPOSED REPEAL OR AMENDMENT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400" dirty="0">
                          <a:effectLst/>
                        </a:rPr>
                        <a:t>RATIONALE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2083699">
                <a:tc>
                  <a:txBody>
                    <a:bodyPr/>
                    <a:lstStyle/>
                    <a:p>
                      <a:pPr>
                        <a:lnSpc>
                          <a:spcPct val="107000"/>
                        </a:lnSpc>
                        <a:spcAft>
                          <a:spcPts val="800"/>
                        </a:spcAft>
                      </a:pPr>
                      <a:r>
                        <a:rPr lang="en-ZA" sz="1600" dirty="0">
                          <a:effectLst/>
                          <a:latin typeface="+mn-lt"/>
                        </a:rPr>
                        <a:t>Section 7 (2)</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effectLst/>
                          <a:latin typeface="+mn-lt"/>
                          <a:ea typeface="Calibri" panose="020F0502020204030204" pitchFamily="34" charset="0"/>
                          <a:cs typeface="Times New Roman" panose="02020603050405020304" pitchFamily="18" charset="0"/>
                        </a:rPr>
                        <a:t>Support Services delivered by Providers</a:t>
                      </a:r>
                      <a:endParaRPr lang="en-ZA"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59265" marR="59265" marT="0" marB="0"/>
                </a:tc>
                <a:tc>
                  <a:txBody>
                    <a:bodyPr/>
                    <a:lstStyle/>
                    <a:p>
                      <a:pPr algn="just">
                        <a:lnSpc>
                          <a:spcPct val="115000"/>
                        </a:lnSpc>
                        <a:spcAft>
                          <a:spcPts val="800"/>
                        </a:spcAft>
                      </a:pPr>
                      <a:r>
                        <a:rPr lang="en-ZA" sz="1600" strike="sngStrike" dirty="0">
                          <a:solidFill>
                            <a:srgbClr val="FF0000"/>
                          </a:solidFill>
                          <a:effectLst/>
                          <a:latin typeface="+mn-lt"/>
                        </a:rPr>
                        <a:t>7 (2) The Minister must—</a:t>
                      </a:r>
                      <a:endParaRPr lang="en-ZA" sz="1600" strike="noStrike" dirty="0">
                        <a:solidFill>
                          <a:schemeClr val="tx1"/>
                        </a:solidFill>
                        <a:effectLst/>
                        <a:latin typeface="+mn-lt"/>
                      </a:endParaRPr>
                    </a:p>
                    <a:p>
                      <a:pPr marL="342900" indent="-342900" algn="just">
                        <a:lnSpc>
                          <a:spcPct val="115000"/>
                        </a:lnSpc>
                        <a:spcAft>
                          <a:spcPts val="800"/>
                        </a:spcAft>
                        <a:buAutoNum type="alphaLcParenBoth"/>
                      </a:pPr>
                      <a:r>
                        <a:rPr lang="en-ZA" sz="1600" strike="sngStrike" dirty="0">
                          <a:solidFill>
                            <a:srgbClr val="FF0000"/>
                          </a:solidFill>
                          <a:effectLst/>
                          <a:latin typeface="+mn-lt"/>
                        </a:rPr>
                        <a:t>prescribe conditions for the receiving of financial assistance referred to in subsection (1)(a), including accounting and compliance measures;</a:t>
                      </a:r>
                      <a:endParaRPr lang="en-ZA" sz="1600" strike="noStrike" dirty="0">
                        <a:solidFill>
                          <a:schemeClr val="tx1"/>
                        </a:solidFill>
                        <a:effectLst/>
                        <a:latin typeface="+mn-lt"/>
                      </a:endParaRPr>
                    </a:p>
                    <a:p>
                      <a:pPr marL="342900" indent="-342900" algn="just">
                        <a:lnSpc>
                          <a:spcPct val="115000"/>
                        </a:lnSpc>
                        <a:spcAft>
                          <a:spcPts val="800"/>
                        </a:spcAft>
                        <a:buAutoNum type="alphaLcParenBoth"/>
                      </a:pPr>
                      <a:r>
                        <a:rPr lang="en-ZA" sz="1600" strike="sngStrike" dirty="0">
                          <a:solidFill>
                            <a:srgbClr val="FF0000"/>
                          </a:solidFill>
                          <a:effectLst/>
                          <a:latin typeface="+mn-lt"/>
                        </a:rPr>
                        <a:t>prescribe remedies for failure to comply with the conditions contemplated in paragraph (a);</a:t>
                      </a:r>
                      <a:endParaRPr lang="en-ZA" sz="1600" strike="noStrike" dirty="0">
                        <a:solidFill>
                          <a:schemeClr val="tx1"/>
                        </a:solidFill>
                        <a:effectLst/>
                        <a:latin typeface="+mn-lt"/>
                      </a:endParaRPr>
                    </a:p>
                    <a:p>
                      <a:pPr marL="342900" indent="-342900" algn="just">
                        <a:lnSpc>
                          <a:spcPct val="115000"/>
                        </a:lnSpc>
                        <a:spcAft>
                          <a:spcPts val="800"/>
                        </a:spcAft>
                        <a:buAutoNum type="alphaLcParenBoth"/>
                      </a:pPr>
                      <a:r>
                        <a:rPr lang="en-ZA" sz="1600" strike="sngStrike" dirty="0">
                          <a:solidFill>
                            <a:srgbClr val="FF0000"/>
                          </a:solidFill>
                          <a:effectLst/>
                          <a:latin typeface="+mn-lt"/>
                        </a:rPr>
                        <a:t>establish and maintain a register of all assets bought by service providers with Government funds; and</a:t>
                      </a:r>
                      <a:endParaRPr lang="en-ZA" sz="1600" strike="noStrike" dirty="0">
                        <a:solidFill>
                          <a:schemeClr val="tx1"/>
                        </a:solidFill>
                        <a:effectLst/>
                        <a:latin typeface="+mn-lt"/>
                      </a:endParaRPr>
                    </a:p>
                    <a:p>
                      <a:pPr marL="342900" indent="-342900" algn="just">
                        <a:lnSpc>
                          <a:spcPct val="115000"/>
                        </a:lnSpc>
                        <a:spcAft>
                          <a:spcPts val="800"/>
                        </a:spcAft>
                        <a:buAutoNum type="alphaLcParenBoth"/>
                      </a:pPr>
                      <a:r>
                        <a:rPr lang="en-ZA" sz="1600" strike="sngStrike" dirty="0">
                          <a:solidFill>
                            <a:srgbClr val="FF0000"/>
                          </a:solidFill>
                          <a:effectLst/>
                          <a:latin typeface="+mn-lt"/>
                        </a:rPr>
                        <a:t>prescribe conditions for the management and disposal of assets contemplated in paragraph (c).</a:t>
                      </a:r>
                      <a:endParaRPr lang="en-ZA" sz="1600" dirty="0">
                        <a:effectLst/>
                        <a:latin typeface="+mn-lt"/>
                      </a:endParaRPr>
                    </a:p>
                  </a:txBody>
                  <a:tcPr marL="68580" marR="68580" marT="0" marB="0"/>
                </a:tc>
                <a:tc>
                  <a:txBody>
                    <a:bodyPr/>
                    <a:lstStyle/>
                    <a:p>
                      <a:pPr marL="0" lvl="0" indent="0" algn="just">
                        <a:lnSpc>
                          <a:spcPct val="107000"/>
                        </a:lnSpc>
                        <a:spcAft>
                          <a:spcPts val="800"/>
                        </a:spcAft>
                        <a:buFont typeface="Symbol" panose="05050102010706020507" pitchFamily="18" charset="2"/>
                        <a:buNone/>
                      </a:pPr>
                      <a:endParaRPr lang="en-ZA" sz="1600" kern="1200" dirty="0">
                        <a:solidFill>
                          <a:schemeClr val="dk1"/>
                        </a:solidFill>
                        <a:effectLst/>
                        <a:latin typeface="+mn-lt"/>
                      </a:endParaRPr>
                    </a:p>
                    <a:p>
                      <a:pPr marL="285750" lvl="0" indent="-285750" algn="just">
                        <a:lnSpc>
                          <a:spcPct val="107000"/>
                        </a:lnSpc>
                        <a:spcAft>
                          <a:spcPts val="800"/>
                        </a:spcAft>
                        <a:buFont typeface="Arial" panose="020B0604020202020204" pitchFamily="34" charset="0"/>
                        <a:buChar char="•"/>
                      </a:pPr>
                      <a:r>
                        <a:rPr lang="en-ZA" sz="1600" kern="1200" dirty="0">
                          <a:solidFill>
                            <a:schemeClr val="dk1"/>
                          </a:solidFill>
                          <a:effectLst/>
                          <a:latin typeface="+mn-lt"/>
                        </a:rPr>
                        <a:t>This deletion relates to deletions made in  Section 7 (1) of this Act– there is no need for the Minister to prescribe conditions of receiving financial aid for delivery of health care services from providers. </a:t>
                      </a:r>
                    </a:p>
                    <a:p>
                      <a:pPr marL="285750" lvl="0" indent="-285750" algn="just">
                        <a:lnSpc>
                          <a:spcPct val="107000"/>
                        </a:lnSpc>
                        <a:spcAft>
                          <a:spcPts val="800"/>
                        </a:spcAft>
                        <a:buFont typeface="Arial" panose="020B0604020202020204" pitchFamily="34" charset="0"/>
                        <a:buChar char="•"/>
                      </a:pPr>
                      <a:r>
                        <a:rPr lang="en-ZA" sz="1600" kern="1200" dirty="0">
                          <a:solidFill>
                            <a:schemeClr val="dk1"/>
                          </a:solidFill>
                          <a:effectLst/>
                          <a:latin typeface="+mn-lt"/>
                        </a:rPr>
                        <a:t>The NHI will provide coverage including cost coverage for all costs related to necessary treatment for prevention of and treatment for substance abuse.</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336025"/>
                  </a:ext>
                </a:extLst>
              </a:tr>
            </a:tbl>
          </a:graphicData>
        </a:graphic>
      </p:graphicFrame>
    </p:spTree>
    <p:extLst>
      <p:ext uri="{BB962C8B-B14F-4D97-AF65-F5344CB8AC3E}">
        <p14:creationId xmlns:p14="http://schemas.microsoft.com/office/powerpoint/2010/main" val="3844329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88840"/>
            <a:ext cx="8774044" cy="2880320"/>
          </a:xfrm>
          <a:prstGeom prst="rect">
            <a:avLst/>
          </a:prstGeom>
        </p:spPr>
      </p:pic>
    </p:spTree>
    <p:extLst>
      <p:ext uri="{BB962C8B-B14F-4D97-AF65-F5344CB8AC3E}">
        <p14:creationId xmlns:p14="http://schemas.microsoft.com/office/powerpoint/2010/main" val="3993174376"/>
      </p:ext>
    </p:extLst>
  </p:cSld>
  <p:clrMapOvr>
    <a:masterClrMapping/>
  </p:clrMapOvr>
  <mc:AlternateContent xmlns:mc="http://schemas.openxmlformats.org/markup-compatibility/2006" xmlns:p14="http://schemas.microsoft.com/office/powerpoint/2010/main">
    <mc:Choice Requires="p14">
      <p:transition spd="slow" p14:dur="2000" advTm="3217"/>
    </mc:Choice>
    <mc:Fallback xmlns="">
      <p:transition spd="slow" advTm="321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57053" y="0"/>
            <a:ext cx="7200800" cy="936104"/>
          </a:xfrm>
        </p:spPr>
        <p:txBody>
          <a:bodyPr/>
          <a:lstStyle/>
          <a:p>
            <a:r>
              <a:rPr lang="en-ZA" dirty="0">
                <a:latin typeface="+mj-lt"/>
              </a:rPr>
              <a:t>OCCUPATIONAL DISEASES IN MINES AND WORKS ACT 78 OF 1973 as amended</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1461450954"/>
              </p:ext>
            </p:extLst>
          </p:nvPr>
        </p:nvGraphicFramePr>
        <p:xfrm>
          <a:off x="157053" y="1412776"/>
          <a:ext cx="8829894" cy="3973191"/>
        </p:xfrm>
        <a:graphic>
          <a:graphicData uri="http://schemas.openxmlformats.org/drawingml/2006/table">
            <a:tbl>
              <a:tblPr firstRow="1" firstCol="1" bandRow="1">
                <a:tableStyleId>{8799B23B-EC83-4686-B30A-512413B5E67A}</a:tableStyleId>
              </a:tblPr>
              <a:tblGrid>
                <a:gridCol w="1845120">
                  <a:extLst>
                    <a:ext uri="{9D8B030D-6E8A-4147-A177-3AD203B41FA5}">
                      <a16:colId xmlns:a16="http://schemas.microsoft.com/office/drawing/2014/main" val="3664617998"/>
                    </a:ext>
                  </a:extLst>
                </a:gridCol>
                <a:gridCol w="3361915">
                  <a:extLst>
                    <a:ext uri="{9D8B030D-6E8A-4147-A177-3AD203B41FA5}">
                      <a16:colId xmlns:a16="http://schemas.microsoft.com/office/drawing/2014/main" val="2850823112"/>
                    </a:ext>
                  </a:extLst>
                </a:gridCol>
                <a:gridCol w="3622859">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36A.(1) Medical expenses </a:t>
                      </a:r>
                    </a:p>
                    <a:p>
                      <a:pPr algn="just">
                        <a:lnSpc>
                          <a:spcPct val="115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r>
                        <a:rPr lang="en-ZA" sz="1600" b="1" strike="sngStrike" kern="1200" dirty="0">
                          <a:solidFill>
                            <a:srgbClr val="FF0000"/>
                          </a:solidFill>
                          <a:effectLst/>
                          <a:latin typeface="+mn-lt"/>
                          <a:ea typeface="+mn-ea"/>
                          <a:cs typeface="+mn-cs"/>
                        </a:rPr>
                        <a:t>36A. Medical expenses </a:t>
                      </a:r>
                      <a:endParaRPr lang="en-ZA" sz="1600" kern="1200" dirty="0">
                        <a:solidFill>
                          <a:srgbClr val="FF0000"/>
                        </a:solidFill>
                        <a:effectLst/>
                        <a:latin typeface="+mn-lt"/>
                        <a:ea typeface="+mn-ea"/>
                        <a:cs typeface="+mn-cs"/>
                      </a:endParaRPr>
                    </a:p>
                    <a:p>
                      <a:r>
                        <a:rPr lang="en-ZA" sz="1600" strike="sngStrike" kern="1200" dirty="0">
                          <a:solidFill>
                            <a:srgbClr val="FF0000"/>
                          </a:solidFill>
                          <a:effectLst/>
                          <a:latin typeface="+mn-lt"/>
                          <a:ea typeface="+mn-ea"/>
                          <a:cs typeface="+mn-cs"/>
                        </a:rPr>
                        <a:t>(1) The owner of a controlled mine or a controlled works shall from the date of the commencement of a </a:t>
                      </a:r>
                      <a:r>
                        <a:rPr lang="en-ZA" sz="1600" strike="sngStrike" kern="1200" dirty="0" err="1">
                          <a:solidFill>
                            <a:srgbClr val="FF0000"/>
                          </a:solidFill>
                          <a:effectLst/>
                          <a:latin typeface="+mn-lt"/>
                          <a:ea typeface="+mn-ea"/>
                          <a:cs typeface="+mn-cs"/>
                        </a:rPr>
                        <a:t>compensatable</a:t>
                      </a:r>
                      <a:r>
                        <a:rPr lang="en-ZA" sz="1600" strike="sngStrike" kern="1200" dirty="0">
                          <a:solidFill>
                            <a:srgbClr val="FF0000"/>
                          </a:solidFill>
                          <a:effectLst/>
                          <a:latin typeface="+mn-lt"/>
                          <a:ea typeface="+mn-ea"/>
                          <a:cs typeface="+mn-cs"/>
                        </a:rPr>
                        <a:t> disease pay the legitimate and proven cost incurred by or on behalf of a person in his or her service, or who was in his or her service at the commencement of a </a:t>
                      </a:r>
                      <a:r>
                        <a:rPr lang="en-ZA" sz="1600" strike="sngStrike" kern="1200" dirty="0" err="1">
                          <a:solidFill>
                            <a:srgbClr val="FF0000"/>
                          </a:solidFill>
                          <a:effectLst/>
                          <a:latin typeface="+mn-lt"/>
                          <a:ea typeface="+mn-ea"/>
                          <a:cs typeface="+mn-cs"/>
                        </a:rPr>
                        <a:t>compensatable</a:t>
                      </a:r>
                      <a:r>
                        <a:rPr lang="en-ZA" sz="1600" strike="sngStrike" kern="1200" dirty="0">
                          <a:solidFill>
                            <a:srgbClr val="FF0000"/>
                          </a:solidFill>
                          <a:effectLst/>
                          <a:latin typeface="+mn-lt"/>
                          <a:ea typeface="+mn-ea"/>
                          <a:cs typeface="+mn-cs"/>
                        </a:rPr>
                        <a:t> disease, in respect of medical aid necessitated by such disease. </a:t>
                      </a:r>
                      <a:endParaRPr lang="en-ZA" sz="1600" kern="1200" dirty="0">
                        <a:solidFill>
                          <a:srgbClr val="FF0000"/>
                        </a:solidFill>
                        <a:effectLst/>
                        <a:latin typeface="+mn-lt"/>
                        <a:ea typeface="+mn-ea"/>
                        <a:cs typeface="+mn-cs"/>
                      </a:endParaRPr>
                    </a:p>
                    <a:p>
                      <a:r>
                        <a:rPr lang="en-ZA" sz="1600" i="1" strike="sngStrike" kern="1200" dirty="0">
                          <a:solidFill>
                            <a:srgbClr val="FF0000"/>
                          </a:solidFill>
                          <a:effectLst/>
                          <a:latin typeface="+mn-lt"/>
                          <a:ea typeface="+mn-ea"/>
                          <a:cs typeface="+mn-cs"/>
                        </a:rPr>
                        <a:t>[Sub-s. (1) substituted by s. 2 of Act 60/2002</a:t>
                      </a:r>
                      <a:endParaRPr lang="en-Z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marL="285750" lvl="0" indent="-285750" algn="just">
                        <a:lnSpc>
                          <a:spcPct val="107000"/>
                        </a:lnSpc>
                        <a:spcAft>
                          <a:spcPts val="800"/>
                        </a:spcAft>
                        <a:buFont typeface="Arial" panose="020B0604020202020204" pitchFamily="34" charset="0"/>
                        <a:buChar char="•"/>
                      </a:pPr>
                      <a:r>
                        <a:rPr lang="en-ZA" sz="1600" u="none" kern="1200" dirty="0">
                          <a:solidFill>
                            <a:schemeClr val="tx1"/>
                          </a:solidFill>
                          <a:effectLst/>
                          <a:latin typeface="+mn-lt"/>
                          <a:ea typeface="+mn-ea"/>
                          <a:cs typeface="+mn-cs"/>
                        </a:rPr>
                        <a:t>This section is deleted because owners of controlled mines and controlled works will be required to pay NHI taxes on behalf of their employees towards the NHI Fund to cover </a:t>
                      </a:r>
                      <a:r>
                        <a:rPr lang="en-ZA" sz="1600" u="none" kern="1200" dirty="0" err="1">
                          <a:solidFill>
                            <a:schemeClr val="tx1"/>
                          </a:solidFill>
                          <a:effectLst/>
                          <a:latin typeface="+mn-lt"/>
                          <a:ea typeface="+mn-ea"/>
                          <a:cs typeface="+mn-cs"/>
                        </a:rPr>
                        <a:t>compensatable</a:t>
                      </a:r>
                      <a:r>
                        <a:rPr lang="en-ZA" sz="1600" u="none" kern="1200" dirty="0">
                          <a:solidFill>
                            <a:schemeClr val="tx1"/>
                          </a:solidFill>
                          <a:effectLst/>
                          <a:latin typeface="+mn-lt"/>
                          <a:ea typeface="+mn-ea"/>
                          <a:cs typeface="+mn-cs"/>
                        </a:rPr>
                        <a:t> diseases</a:t>
                      </a:r>
                    </a:p>
                    <a:p>
                      <a:pPr marL="285750" lvl="0" indent="-285750" algn="just">
                        <a:lnSpc>
                          <a:spcPct val="107000"/>
                        </a:lnSpc>
                        <a:spcAft>
                          <a:spcPts val="800"/>
                        </a:spcAft>
                        <a:buFont typeface="Arial" panose="020B0604020202020204" pitchFamily="34" charset="0"/>
                        <a:buChar char="•"/>
                      </a:pPr>
                      <a:endParaRPr lang="en-ZA" sz="1600" u="none" kern="1200" dirty="0">
                        <a:solidFill>
                          <a:schemeClr val="tx1"/>
                        </a:solidFill>
                        <a:effectLst/>
                        <a:latin typeface="+mn-lt"/>
                        <a:ea typeface="+mn-ea"/>
                        <a:cs typeface="+mn-cs"/>
                      </a:endParaRPr>
                    </a:p>
                    <a:p>
                      <a:pPr marL="285750" lvl="0" indent="-285750" algn="just">
                        <a:lnSpc>
                          <a:spcPct val="107000"/>
                        </a:lnSpc>
                        <a:spcAft>
                          <a:spcPts val="800"/>
                        </a:spcAft>
                        <a:buFont typeface="Arial" panose="020B0604020202020204" pitchFamily="34" charset="0"/>
                        <a:buChar char="•"/>
                      </a:pPr>
                      <a:r>
                        <a:rPr lang="en-ZA" sz="1600" u="none" kern="1200" dirty="0">
                          <a:solidFill>
                            <a:schemeClr val="tx1"/>
                          </a:solidFill>
                          <a:effectLst/>
                          <a:latin typeface="+mn-lt"/>
                          <a:ea typeface="+mn-ea"/>
                          <a:cs typeface="+mn-cs"/>
                        </a:rPr>
                        <a:t>All legitimate and proven medical costs will be covered by the NHI</a:t>
                      </a:r>
                      <a:r>
                        <a:rPr lang="en-ZA" sz="1600" u="none" kern="1200" baseline="0" dirty="0">
                          <a:solidFill>
                            <a:schemeClr val="tx1"/>
                          </a:solidFill>
                          <a:effectLst/>
                          <a:latin typeface="+mn-lt"/>
                          <a:ea typeface="+mn-ea"/>
                          <a:cs typeface="+mn-cs"/>
                        </a:rPr>
                        <a:t> Fund</a:t>
                      </a:r>
                      <a:r>
                        <a:rPr lang="en-ZA" sz="1600" u="none" kern="1200" dirty="0">
                          <a:solidFill>
                            <a:schemeClr val="tx1"/>
                          </a:solidFill>
                          <a:effectLst/>
                          <a:latin typeface="+mn-lt"/>
                          <a:ea typeface="+mn-ea"/>
                          <a:cs typeface="+mn-cs"/>
                        </a:rPr>
                        <a:t> whether they were or were not in service at the commencement of the </a:t>
                      </a:r>
                      <a:r>
                        <a:rPr lang="en-ZA" sz="1600" u="none" kern="1200" dirty="0" err="1">
                          <a:solidFill>
                            <a:schemeClr val="tx1"/>
                          </a:solidFill>
                          <a:effectLst/>
                          <a:latin typeface="+mn-lt"/>
                          <a:ea typeface="+mn-ea"/>
                          <a:cs typeface="+mn-cs"/>
                        </a:rPr>
                        <a:t>compensatable</a:t>
                      </a:r>
                      <a:r>
                        <a:rPr lang="en-ZA" sz="1600" u="none" kern="1200" dirty="0">
                          <a:solidFill>
                            <a:schemeClr val="tx1"/>
                          </a:solidFill>
                          <a:effectLst/>
                          <a:latin typeface="+mn-lt"/>
                          <a:ea typeface="+mn-ea"/>
                          <a:cs typeface="+mn-cs"/>
                        </a:rPr>
                        <a:t> disease</a:t>
                      </a:r>
                    </a:p>
                    <a:p>
                      <a:pPr marL="0" lvl="0" indent="0" algn="just">
                        <a:lnSpc>
                          <a:spcPct val="107000"/>
                        </a:lnSpc>
                        <a:spcAft>
                          <a:spcPts val="800"/>
                        </a:spcAft>
                        <a:buFont typeface="Symbol" panose="05050102010706020507" pitchFamily="18" charset="2"/>
                        <a:buNone/>
                      </a:pPr>
                      <a:endParaRPr lang="en-ZA" sz="16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05972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44624"/>
            <a:ext cx="7200800" cy="936104"/>
          </a:xfrm>
        </p:spPr>
        <p:txBody>
          <a:bodyPr/>
          <a:lstStyle/>
          <a:p>
            <a:r>
              <a:rPr lang="en-ZA" dirty="0">
                <a:latin typeface="+mj-lt"/>
              </a:rPr>
              <a:t>OCCUPATIONAL DISEASES IN MINES AND WORKS ACT 78 OF 1973 as amended</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214767842"/>
              </p:ext>
            </p:extLst>
          </p:nvPr>
        </p:nvGraphicFramePr>
        <p:xfrm>
          <a:off x="0" y="1124744"/>
          <a:ext cx="9036497" cy="5340668"/>
        </p:xfrm>
        <a:graphic>
          <a:graphicData uri="http://schemas.openxmlformats.org/drawingml/2006/table">
            <a:tbl>
              <a:tblPr firstRow="1" firstCol="1" bandRow="1">
                <a:tableStyleId>{8799B23B-EC83-4686-B30A-512413B5E67A}</a:tableStyleId>
              </a:tblPr>
              <a:tblGrid>
                <a:gridCol w="1387146">
                  <a:extLst>
                    <a:ext uri="{9D8B030D-6E8A-4147-A177-3AD203B41FA5}">
                      <a16:colId xmlns:a16="http://schemas.microsoft.com/office/drawing/2014/main" val="3664617998"/>
                    </a:ext>
                  </a:extLst>
                </a:gridCol>
                <a:gridCol w="2134843">
                  <a:extLst>
                    <a:ext uri="{9D8B030D-6E8A-4147-A177-3AD203B41FA5}">
                      <a16:colId xmlns:a16="http://schemas.microsoft.com/office/drawing/2014/main" val="2850823112"/>
                    </a:ext>
                  </a:extLst>
                </a:gridCol>
                <a:gridCol w="5514508">
                  <a:extLst>
                    <a:ext uri="{9D8B030D-6E8A-4147-A177-3AD203B41FA5}">
                      <a16:colId xmlns:a16="http://schemas.microsoft.com/office/drawing/2014/main" val="3729520096"/>
                    </a:ext>
                  </a:extLst>
                </a:gridCol>
              </a:tblGrid>
              <a:tr h="252712">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563712">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36A.(2) Medical expenses </a:t>
                      </a:r>
                    </a:p>
                    <a:p>
                      <a:pPr algn="just">
                        <a:lnSpc>
                          <a:spcPct val="115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r>
                        <a:rPr lang="en-ZA" sz="1600" b="1" strike="sngStrike" kern="1200" dirty="0">
                          <a:solidFill>
                            <a:srgbClr val="FF0000"/>
                          </a:solidFill>
                          <a:effectLst/>
                          <a:latin typeface="+mn-lt"/>
                          <a:ea typeface="+mn-ea"/>
                          <a:cs typeface="+mn-cs"/>
                        </a:rPr>
                        <a:t>36A. Medical expenses </a:t>
                      </a:r>
                      <a:endParaRPr lang="en-ZA" sz="1600" kern="1200" dirty="0">
                        <a:solidFill>
                          <a:srgbClr val="FF0000"/>
                        </a:solidFill>
                        <a:effectLst/>
                        <a:latin typeface="+mn-lt"/>
                        <a:ea typeface="+mn-ea"/>
                        <a:cs typeface="+mn-cs"/>
                      </a:endParaRPr>
                    </a:p>
                    <a:p>
                      <a:r>
                        <a:rPr lang="en-ZA" sz="1600" strike="sngStrike" kern="1200" dirty="0">
                          <a:solidFill>
                            <a:srgbClr val="FF0000"/>
                          </a:solidFill>
                          <a:effectLst/>
                          <a:latin typeface="+mn-lt"/>
                          <a:ea typeface="+mn-ea"/>
                          <a:cs typeface="+mn-cs"/>
                        </a:rPr>
                        <a:t>(2) If, in the opinion of the commissioner, further medical aid in addition to that referred to in subsection (1) will reduce the disease from which the person is suffering, he or she may pay the cost incurred in respect of such further aid or direct the owner concerned to pay it. </a:t>
                      </a:r>
                      <a:endParaRPr lang="en-ZA" sz="1600" kern="1200" dirty="0">
                        <a:solidFill>
                          <a:srgbClr val="FF0000"/>
                        </a:solidFill>
                        <a:effectLst/>
                        <a:latin typeface="+mn-lt"/>
                        <a:ea typeface="+mn-ea"/>
                        <a:cs typeface="+mn-cs"/>
                      </a:endParaRPr>
                    </a:p>
                  </a:txBody>
                  <a:tcPr marL="59265" marR="59265"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kern="1200" dirty="0">
                          <a:solidFill>
                            <a:schemeClr val="tx1"/>
                          </a:solidFill>
                          <a:effectLst/>
                          <a:latin typeface="+mn-lt"/>
                          <a:ea typeface="+mn-ea"/>
                          <a:cs typeface="+mn-cs"/>
                        </a:rPr>
                        <a:t>The section is deleted because Compensation for Occupational Injuries in Mines and Works  will be required to allocate and pay an NHI tax as a portion of the medical entitlement into the NHI Fund</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kern="1200" dirty="0">
                          <a:solidFill>
                            <a:schemeClr val="tx1"/>
                          </a:solidFill>
                          <a:effectLst/>
                          <a:latin typeface="+mn-lt"/>
                          <a:ea typeface="+mn-ea"/>
                          <a:cs typeface="+mn-cs"/>
                        </a:rPr>
                        <a:t>The NHI Fund will comprehensively cover all medical needs by persons employed in mines and works as a result of occupational exposure through one single public health fund </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kern="1200" dirty="0">
                          <a:solidFill>
                            <a:schemeClr val="tx1"/>
                          </a:solidFill>
                          <a:effectLst/>
                          <a:latin typeface="+mn-lt"/>
                          <a:ea typeface="+mn-ea"/>
                          <a:cs typeface="+mn-cs"/>
                        </a:rPr>
                        <a:t>This is in line with Section 8. (1) of the Bill which states that: </a:t>
                      </a:r>
                      <a:r>
                        <a:rPr lang="en-ZA" sz="1600" i="1" kern="1200" dirty="0">
                          <a:solidFill>
                            <a:schemeClr val="tx1"/>
                          </a:solidFill>
                          <a:effectLst/>
                          <a:latin typeface="+mn-lt"/>
                          <a:ea typeface="+mn-ea"/>
                          <a:cs typeface="+mn-cs"/>
                        </a:rPr>
                        <a:t>”A user of the Fund is entitled to receive the health care services purchased on his/or her behalf by the Fund from an accredited health care service provider or health establishment free at the point of care”.</a:t>
                      </a:r>
                      <a:endParaRPr lang="en-ZA" sz="1600" kern="1200" dirty="0">
                        <a:solidFill>
                          <a:schemeClr val="tx1"/>
                        </a:solidFill>
                        <a:effectLst/>
                        <a:latin typeface="+mn-lt"/>
                        <a:ea typeface="+mn-ea"/>
                        <a:cs typeface="+mn-cs"/>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kern="1200" dirty="0">
                          <a:solidFill>
                            <a:schemeClr val="tx1"/>
                          </a:solidFill>
                          <a:effectLst/>
                          <a:latin typeface="+mn-lt"/>
                          <a:ea typeface="+mn-ea"/>
                          <a:cs typeface="+mn-cs"/>
                        </a:rPr>
                        <a:t>The coverage will effectively meet the health needs of the entire population, including mineworkers and will also mitigate the problem of double-dipping and inefficient, fragmented funding streams</a:t>
                      </a:r>
                    </a:p>
                    <a:p>
                      <a:pPr marL="0" marR="0" lvl="0" indent="0" algn="just"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ZA" sz="16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1538685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r>
              <a:rPr lang="en-ZA" dirty="0">
                <a:latin typeface="+mj-lt"/>
              </a:rPr>
              <a:t>OCCUPATIONAL DISEASES IN MINES AND WORKS ACT 78 OF 1973 as amended</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3603444645"/>
              </p:ext>
            </p:extLst>
          </p:nvPr>
        </p:nvGraphicFramePr>
        <p:xfrm>
          <a:off x="107504" y="1412776"/>
          <a:ext cx="8829894" cy="4167823"/>
        </p:xfrm>
        <a:graphic>
          <a:graphicData uri="http://schemas.openxmlformats.org/drawingml/2006/table">
            <a:tbl>
              <a:tblPr firstRow="1" firstCol="1" bandRow="1">
                <a:tableStyleId>{8799B23B-EC83-4686-B30A-512413B5E67A}</a:tableStyleId>
              </a:tblPr>
              <a:tblGrid>
                <a:gridCol w="1593598">
                  <a:extLst>
                    <a:ext uri="{9D8B030D-6E8A-4147-A177-3AD203B41FA5}">
                      <a16:colId xmlns:a16="http://schemas.microsoft.com/office/drawing/2014/main" val="3664617998"/>
                    </a:ext>
                  </a:extLst>
                </a:gridCol>
                <a:gridCol w="2605325">
                  <a:extLst>
                    <a:ext uri="{9D8B030D-6E8A-4147-A177-3AD203B41FA5}">
                      <a16:colId xmlns:a16="http://schemas.microsoft.com/office/drawing/2014/main" val="2850823112"/>
                    </a:ext>
                  </a:extLst>
                </a:gridCol>
                <a:gridCol w="4630971">
                  <a:extLst>
                    <a:ext uri="{9D8B030D-6E8A-4147-A177-3AD203B41FA5}">
                      <a16:colId xmlns:a16="http://schemas.microsoft.com/office/drawing/2014/main" val="3729520096"/>
                    </a:ext>
                  </a:extLst>
                </a:gridCol>
              </a:tblGrid>
              <a:tr h="288032">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1447592">
                <a:tc>
                  <a:txBody>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ZA" sz="1600" b="1" kern="1200" dirty="0">
                          <a:solidFill>
                            <a:schemeClr val="tx1"/>
                          </a:solidFill>
                          <a:effectLst/>
                          <a:latin typeface="+mn-lt"/>
                          <a:ea typeface="+mn-ea"/>
                          <a:cs typeface="+mn-cs"/>
                        </a:rPr>
                        <a:t>36A.(3) Medical expenses </a:t>
                      </a:r>
                    </a:p>
                    <a:p>
                      <a:pPr algn="just">
                        <a:lnSpc>
                          <a:spcPct val="115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just"/>
                      <a:r>
                        <a:rPr lang="en-ZA" sz="1600" b="1" strike="sngStrike" kern="1200" dirty="0">
                          <a:solidFill>
                            <a:srgbClr val="FF0000"/>
                          </a:solidFill>
                          <a:effectLst/>
                          <a:latin typeface="+mn-lt"/>
                          <a:ea typeface="+mn-ea"/>
                          <a:cs typeface="+mn-cs"/>
                        </a:rPr>
                        <a:t>36A. Medical expenses </a:t>
                      </a:r>
                      <a:endParaRPr lang="en-ZA" sz="1600" kern="1200" dirty="0">
                        <a:solidFill>
                          <a:srgbClr val="FF0000"/>
                        </a:solidFill>
                        <a:effectLst/>
                        <a:latin typeface="+mn-lt"/>
                        <a:ea typeface="+mn-ea"/>
                        <a:cs typeface="+mn-cs"/>
                      </a:endParaRPr>
                    </a:p>
                    <a:p>
                      <a:pPr algn="just"/>
                      <a:r>
                        <a:rPr lang="en-ZA" sz="1600" strike="sngStrike" kern="1200" dirty="0">
                          <a:solidFill>
                            <a:srgbClr val="FF0000"/>
                          </a:solidFill>
                          <a:effectLst/>
                          <a:latin typeface="+mn-lt"/>
                          <a:ea typeface="+mn-ea"/>
                          <a:cs typeface="+mn-cs"/>
                        </a:rPr>
                        <a:t>(3) For the purposes of this section “owner” includes a labour broker who against payment provides a person to a client for the rendering of a service or the performance of work, and for which service or work such person is paid by the labour broker, or where a person is employed by a contractor, such contractor. </a:t>
                      </a:r>
                      <a:endParaRPr lang="en-ZA" sz="1600" kern="1200" dirty="0">
                        <a:solidFill>
                          <a:srgbClr val="FF0000"/>
                        </a:solidFill>
                        <a:effectLst/>
                        <a:latin typeface="+mn-lt"/>
                        <a:ea typeface="+mn-ea"/>
                        <a:cs typeface="+mn-cs"/>
                      </a:endParaRPr>
                    </a:p>
                    <a:p>
                      <a:pPr algn="just"/>
                      <a:r>
                        <a:rPr lang="en-ZA" sz="1600" i="1" strike="sngStrike" kern="1200" dirty="0">
                          <a:solidFill>
                            <a:srgbClr val="FF0000"/>
                          </a:solidFill>
                          <a:effectLst/>
                          <a:latin typeface="+mn-lt"/>
                          <a:ea typeface="+mn-ea"/>
                          <a:cs typeface="+mn-cs"/>
                        </a:rPr>
                        <a:t>[S. 36A inserted by s. 11 of Act 208/93] </a:t>
                      </a:r>
                      <a:endParaRPr lang="en-ZA" sz="1600" kern="1200" dirty="0">
                        <a:solidFill>
                          <a:srgbClr val="FF0000"/>
                        </a:solidFill>
                        <a:effectLst/>
                        <a:latin typeface="+mn-lt"/>
                        <a:ea typeface="+mn-ea"/>
                        <a:cs typeface="+mn-cs"/>
                      </a:endParaRPr>
                    </a:p>
                  </a:txBody>
                  <a:tcPr marL="59265" marR="59265" marT="0" marB="0"/>
                </a:tc>
                <a:tc>
                  <a:txBody>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kern="1200" dirty="0">
                          <a:solidFill>
                            <a:schemeClr val="tx1"/>
                          </a:solidFill>
                          <a:effectLst/>
                          <a:latin typeface="+mn-lt"/>
                          <a:ea typeface="+mn-ea"/>
                          <a:cs typeface="+mn-cs"/>
                        </a:rPr>
                        <a:t>The section has been repealed all persons including contract workers and those employed through labour brokers  will be entitled to receive health care services provided they are registered as users under NHI</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ZA" sz="1600" kern="1200" dirty="0">
                        <a:solidFill>
                          <a:schemeClr val="tx1"/>
                        </a:solidFill>
                        <a:effectLst/>
                        <a:latin typeface="+mn-lt"/>
                        <a:ea typeface="+mn-ea"/>
                        <a:cs typeface="+mn-cs"/>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600" kern="1200" dirty="0">
                          <a:solidFill>
                            <a:schemeClr val="tx1"/>
                          </a:solidFill>
                          <a:effectLst/>
                          <a:latin typeface="+mn-lt"/>
                          <a:ea typeface="+mn-ea"/>
                          <a:cs typeface="+mn-cs"/>
                        </a:rPr>
                        <a:t>It will be required of all employers, including labour brokers to pay NHI levies on behalf of the employees in mines and workers they are labour brokering with.</a:t>
                      </a:r>
                    </a:p>
                    <a:p>
                      <a:pPr marL="0" lvl="0" indent="0" algn="just">
                        <a:lnSpc>
                          <a:spcPct val="107000"/>
                        </a:lnSpc>
                        <a:spcAft>
                          <a:spcPts val="800"/>
                        </a:spcAft>
                        <a:buFont typeface="Symbol" panose="05050102010706020507" pitchFamily="18" charset="2"/>
                        <a:buNone/>
                      </a:pPr>
                      <a:endParaRPr lang="en-ZA" sz="16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4592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63FB-6B03-0F86-9AE9-1AB932332B7B}"/>
              </a:ext>
            </a:extLst>
          </p:cNvPr>
          <p:cNvSpPr>
            <a:spLocks noGrp="1"/>
          </p:cNvSpPr>
          <p:nvPr>
            <p:ph type="title"/>
          </p:nvPr>
        </p:nvSpPr>
        <p:spPr>
          <a:xfrm>
            <a:off x="107504" y="116632"/>
            <a:ext cx="7200800" cy="936104"/>
          </a:xfrm>
        </p:spPr>
        <p:txBody>
          <a:bodyPr/>
          <a:lstStyle/>
          <a:p>
            <a:r>
              <a:rPr lang="en-ZA" dirty="0">
                <a:latin typeface="+mj-lt"/>
              </a:rPr>
              <a:t>HEALTH PROFESSIONS ACT 56 OF 1974 AS AMENDED</a:t>
            </a:r>
            <a:br>
              <a:rPr lang="en-ZA" dirty="0">
                <a:latin typeface="+mj-lt"/>
              </a:rPr>
            </a:br>
            <a:r>
              <a:rPr lang="en-ZA" dirty="0">
                <a:latin typeface="+mj-lt"/>
              </a:rPr>
              <a:t/>
            </a:r>
            <a:br>
              <a:rPr lang="en-ZA" dirty="0">
                <a:latin typeface="+mj-lt"/>
              </a:rPr>
            </a:br>
            <a:r>
              <a:rPr lang="en-ZA" dirty="0">
                <a:latin typeface="+mj-lt"/>
              </a:rPr>
              <a:t/>
            </a:r>
            <a:br>
              <a:rPr lang="en-ZA" dirty="0">
                <a:latin typeface="+mj-lt"/>
              </a:rPr>
            </a:br>
            <a:r>
              <a:rPr lang="en-ZA" dirty="0">
                <a:latin typeface="+mj-lt"/>
              </a:rPr>
              <a:t> </a:t>
            </a:r>
            <a:br>
              <a:rPr lang="en-ZA" dirty="0">
                <a:latin typeface="+mj-lt"/>
              </a:rPr>
            </a:br>
            <a:endParaRPr lang="en-ZA" dirty="0">
              <a:latin typeface="+mj-lt"/>
            </a:endParaRPr>
          </a:p>
        </p:txBody>
      </p:sp>
      <p:graphicFrame>
        <p:nvGraphicFramePr>
          <p:cNvPr id="4" name="Content Placeholder 3">
            <a:extLst>
              <a:ext uri="{FF2B5EF4-FFF2-40B4-BE49-F238E27FC236}">
                <a16:creationId xmlns:a16="http://schemas.microsoft.com/office/drawing/2014/main" id="{AD91FFFE-6D2B-A6CE-F88E-47818E2E09CF}"/>
              </a:ext>
            </a:extLst>
          </p:cNvPr>
          <p:cNvGraphicFramePr>
            <a:graphicFrameLocks noGrp="1"/>
          </p:cNvGraphicFramePr>
          <p:nvPr>
            <p:ph idx="1"/>
            <p:extLst>
              <p:ext uri="{D42A27DB-BD31-4B8C-83A1-F6EECF244321}">
                <p14:modId xmlns:p14="http://schemas.microsoft.com/office/powerpoint/2010/main" val="2544713857"/>
              </p:ext>
            </p:extLst>
          </p:nvPr>
        </p:nvGraphicFramePr>
        <p:xfrm>
          <a:off x="139916" y="1075067"/>
          <a:ext cx="8928991" cy="5480680"/>
        </p:xfrm>
        <a:graphic>
          <a:graphicData uri="http://schemas.openxmlformats.org/drawingml/2006/table">
            <a:tbl>
              <a:tblPr firstRow="1" firstCol="1" bandRow="1">
                <a:tableStyleId>{8799B23B-EC83-4686-B30A-512413B5E67A}</a:tableStyleId>
              </a:tblPr>
              <a:tblGrid>
                <a:gridCol w="1335740">
                  <a:extLst>
                    <a:ext uri="{9D8B030D-6E8A-4147-A177-3AD203B41FA5}">
                      <a16:colId xmlns:a16="http://schemas.microsoft.com/office/drawing/2014/main" val="3664617998"/>
                    </a:ext>
                  </a:extLst>
                </a:gridCol>
                <a:gridCol w="3776828">
                  <a:extLst>
                    <a:ext uri="{9D8B030D-6E8A-4147-A177-3AD203B41FA5}">
                      <a16:colId xmlns:a16="http://schemas.microsoft.com/office/drawing/2014/main" val="2850823112"/>
                    </a:ext>
                  </a:extLst>
                </a:gridCol>
                <a:gridCol w="3816423">
                  <a:extLst>
                    <a:ext uri="{9D8B030D-6E8A-4147-A177-3AD203B41FA5}">
                      <a16:colId xmlns:a16="http://schemas.microsoft.com/office/drawing/2014/main" val="3729520096"/>
                    </a:ext>
                  </a:extLst>
                </a:gridCol>
              </a:tblGrid>
              <a:tr h="360040">
                <a:tc>
                  <a:txBody>
                    <a:bodyPr/>
                    <a:lstStyle/>
                    <a:p>
                      <a:pPr algn="ctr">
                        <a:lnSpc>
                          <a:spcPct val="107000"/>
                        </a:lnSpc>
                        <a:spcAft>
                          <a:spcPts val="800"/>
                        </a:spcAft>
                      </a:pPr>
                      <a:r>
                        <a:rPr lang="en-ZA" sz="1600" dirty="0">
                          <a:effectLst/>
                        </a:rPr>
                        <a:t>SECTION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PROPOSED REPEAL OR AMENDMENT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tc>
                  <a:txBody>
                    <a:bodyPr/>
                    <a:lstStyle/>
                    <a:p>
                      <a:pPr algn="ctr">
                        <a:lnSpc>
                          <a:spcPct val="107000"/>
                        </a:lnSpc>
                        <a:spcAft>
                          <a:spcPts val="800"/>
                        </a:spcAft>
                      </a:pPr>
                      <a:r>
                        <a:rPr lang="en-ZA" sz="1600" dirty="0">
                          <a:effectLst/>
                        </a:rPr>
                        <a:t>RATIONALE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265" marR="59265" marT="0" marB="0"/>
                </a:tc>
                <a:extLst>
                  <a:ext uri="{0D108BD9-81ED-4DB2-BD59-A6C34878D82A}">
                    <a16:rowId xmlns:a16="http://schemas.microsoft.com/office/drawing/2014/main" val="2995694210"/>
                  </a:ext>
                </a:extLst>
              </a:tr>
              <a:tr h="3953959">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1600" dirty="0">
                          <a:effectLst/>
                          <a:latin typeface="+mn-lt"/>
                        </a:rPr>
                        <a:t> </a:t>
                      </a:r>
                      <a:r>
                        <a:rPr lang="en-ZA" sz="1600" b="1" kern="1200" dirty="0">
                          <a:solidFill>
                            <a:schemeClr val="tx1"/>
                          </a:solidFill>
                          <a:effectLst/>
                          <a:latin typeface="+mn-lt"/>
                          <a:ea typeface="+mn-ea"/>
                          <a:cs typeface="+mn-cs"/>
                        </a:rPr>
                        <a:t>53.(1) Fees charged by registered persons</a:t>
                      </a:r>
                    </a:p>
                    <a:p>
                      <a:pPr algn="just">
                        <a:lnSpc>
                          <a:spcPct val="107000"/>
                        </a:lnSpc>
                        <a:spcAft>
                          <a:spcPts val="8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r>
                        <a:rPr lang="en-ZA" sz="1600" dirty="0">
                          <a:effectLst/>
                          <a:latin typeface="+mn-lt"/>
                        </a:rPr>
                        <a:t> </a:t>
                      </a:r>
                      <a:r>
                        <a:rPr lang="en-ZA" sz="1600" kern="1200" dirty="0">
                          <a:solidFill>
                            <a:schemeClr val="tx1"/>
                          </a:solidFill>
                          <a:effectLst/>
                          <a:latin typeface="+mn-lt"/>
                          <a:ea typeface="+mn-ea"/>
                          <a:cs typeface="+mn-cs"/>
                        </a:rPr>
                        <a:t>53 (1) Every person registered under this Act (in this section referred to as the practitioner) shall, unless the circumstances render it impossible for him or her to do so, before rendering any </a:t>
                      </a:r>
                      <a:r>
                        <a:rPr lang="en-ZA" sz="1600" strike="sngStrike" kern="1200" dirty="0">
                          <a:solidFill>
                            <a:schemeClr val="tx1"/>
                          </a:solidFill>
                          <a:effectLst/>
                          <a:latin typeface="+mn-lt"/>
                          <a:ea typeface="+mn-ea"/>
                          <a:cs typeface="+mn-cs"/>
                        </a:rPr>
                        <a:t>professional </a:t>
                      </a:r>
                      <a:r>
                        <a:rPr lang="en-ZA" sz="1600" kern="1200" dirty="0">
                          <a:solidFill>
                            <a:schemeClr val="tx1"/>
                          </a:solidFill>
                          <a:effectLst/>
                          <a:latin typeface="+mn-lt"/>
                          <a:ea typeface="+mn-ea"/>
                          <a:cs typeface="+mn-cs"/>
                        </a:rPr>
                        <a:t>services</a:t>
                      </a:r>
                      <a:r>
                        <a:rPr lang="en-ZA" sz="1600" u="sng" kern="1200" dirty="0">
                          <a:solidFill>
                            <a:schemeClr val="tx1"/>
                          </a:solidFill>
                          <a:effectLst/>
                          <a:latin typeface="+mn-lt"/>
                          <a:ea typeface="+mn-ea"/>
                          <a:cs typeface="+mn-cs"/>
                        </a:rPr>
                        <a:t> </a:t>
                      </a:r>
                      <a:r>
                        <a:rPr lang="en-ZA" sz="1600" u="sng" kern="1200" dirty="0">
                          <a:solidFill>
                            <a:srgbClr val="FF0000"/>
                          </a:solidFill>
                          <a:effectLst/>
                          <a:latin typeface="+mn-lt"/>
                          <a:ea typeface="+mn-ea"/>
                          <a:cs typeface="+mn-cs"/>
                        </a:rPr>
                        <a:t>which are not covered by the National Health Insurance Fund established by section 9 of the National Health Insurance Act, 2019,</a:t>
                      </a:r>
                      <a:r>
                        <a:rPr lang="en-ZA" sz="1600" kern="1200" dirty="0">
                          <a:solidFill>
                            <a:srgbClr val="FF0000"/>
                          </a:solidFill>
                          <a:effectLst/>
                          <a:latin typeface="+mn-lt"/>
                          <a:ea typeface="+mn-ea"/>
                          <a:cs typeface="+mn-cs"/>
                        </a:rPr>
                        <a:t> </a:t>
                      </a:r>
                      <a:r>
                        <a:rPr lang="en-ZA" sz="1600" kern="1200" dirty="0">
                          <a:solidFill>
                            <a:schemeClr val="tx1"/>
                          </a:solidFill>
                          <a:effectLst/>
                          <a:latin typeface="+mn-lt"/>
                          <a:ea typeface="+mn-ea"/>
                          <a:cs typeface="+mn-cs"/>
                        </a:rPr>
                        <a:t>inform the person to whom the services are to be rendered or any person responsible for the maintenance of such person, of the fee which he or she intends to charge for such services -</a:t>
                      </a:r>
                    </a:p>
                    <a:p>
                      <a:pPr marL="800100" lvl="1" indent="-342900" algn="just">
                        <a:buFont typeface="+mj-lt"/>
                        <a:buAutoNum type="alphaLcParenR"/>
                      </a:pPr>
                      <a:r>
                        <a:rPr lang="en-ZA" sz="1600" kern="1200" dirty="0">
                          <a:solidFill>
                            <a:schemeClr val="tx1"/>
                          </a:solidFill>
                          <a:effectLst/>
                          <a:latin typeface="+mn-lt"/>
                          <a:ea typeface="+mn-ea"/>
                          <a:cs typeface="+mn-cs"/>
                        </a:rPr>
                        <a:t>when so requested by the person concerned; or</a:t>
                      </a:r>
                    </a:p>
                    <a:p>
                      <a:pPr marL="800100" lvl="1" indent="-342900" algn="just">
                        <a:buFont typeface="+mj-lt"/>
                        <a:buAutoNum type="alphaLcParenR"/>
                      </a:pPr>
                      <a:r>
                        <a:rPr lang="en-ZA" sz="1600" kern="1200" dirty="0">
                          <a:solidFill>
                            <a:schemeClr val="tx1"/>
                          </a:solidFill>
                          <a:effectLst/>
                          <a:latin typeface="+mn-lt"/>
                          <a:ea typeface="+mn-ea"/>
                          <a:cs typeface="+mn-cs"/>
                        </a:rPr>
                        <a:t>when such fee exceeds that usually charged for such services,</a:t>
                      </a:r>
                    </a:p>
                    <a:p>
                      <a:pPr algn="just"/>
                      <a:r>
                        <a:rPr lang="en-ZA" sz="1600" kern="1200" dirty="0">
                          <a:solidFill>
                            <a:schemeClr val="tx1"/>
                          </a:solidFill>
                          <a:effectLst/>
                          <a:latin typeface="+mn-lt"/>
                          <a:ea typeface="+mn-ea"/>
                          <a:cs typeface="+mn-cs"/>
                        </a:rPr>
                        <a:t>and shall in a case to which paragraph (b) relates, also inform the person concerned of the usual fee.</a:t>
                      </a:r>
                    </a:p>
                    <a:p>
                      <a:pPr algn="just"/>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This amendment is aimed at protecting users of the health care systems if they wish to access healthcare services not covered under NHI.</a:t>
                      </a:r>
                    </a:p>
                    <a:p>
                      <a:pPr marL="0" lvl="0" indent="0" algn="just">
                        <a:lnSpc>
                          <a:spcPct val="107000"/>
                        </a:lnSpc>
                        <a:buFont typeface="Symbol" panose="05050102010706020507" pitchFamily="18" charset="2"/>
                        <a:buNone/>
                      </a:pPr>
                      <a:endParaRPr lang="en-US" sz="1600" dirty="0">
                        <a:effectLst/>
                        <a:latin typeface="+mn-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The health care practitioner is compelled to inform users that the services they wish to access are not covered under NHI</a:t>
                      </a:r>
                    </a:p>
                    <a:p>
                      <a:pPr marL="0" lvl="0" indent="0" algn="just">
                        <a:lnSpc>
                          <a:spcPct val="107000"/>
                        </a:lnSpc>
                        <a:buFont typeface="Symbol" panose="05050102010706020507" pitchFamily="18" charset="2"/>
                        <a:buNone/>
                      </a:pPr>
                      <a:endParaRPr lang="en-US" sz="1600" dirty="0">
                        <a:effectLst/>
                        <a:latin typeface="+mn-l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600" dirty="0">
                          <a:effectLst/>
                          <a:latin typeface="+mn-lt"/>
                          <a:ea typeface="Calibri" panose="020F0502020204030204" pitchFamily="34" charset="0"/>
                          <a:cs typeface="Times New Roman" panose="02020603050405020304" pitchFamily="18" charset="0"/>
                        </a:rPr>
                        <a:t>The practitioner is required to disclose to the user the fee that they intend to charge in line with the Ethical Rules of the Health Professions Council of South Africa (HPCSA)</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940550"/>
                  </a:ext>
                </a:extLst>
              </a:tr>
            </a:tbl>
          </a:graphicData>
        </a:graphic>
      </p:graphicFrame>
    </p:spTree>
    <p:extLst>
      <p:ext uri="{BB962C8B-B14F-4D97-AF65-F5344CB8AC3E}">
        <p14:creationId xmlns:p14="http://schemas.microsoft.com/office/powerpoint/2010/main" val="253847225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63BAC784C4DF499308C850BAEB6D4E" ma:contentTypeVersion="14" ma:contentTypeDescription="Create a new document." ma:contentTypeScope="" ma:versionID="af0817d950740f0b24f062c0030fb3e3">
  <xsd:schema xmlns:xsd="http://www.w3.org/2001/XMLSchema" xmlns:xs="http://www.w3.org/2001/XMLSchema" xmlns:p="http://schemas.microsoft.com/office/2006/metadata/properties" xmlns:ns3="0cc25da0-495f-40c4-b793-60cc1372e736" xmlns:ns4="13684a57-a70d-4bb6-8699-16649d69ed68" targetNamespace="http://schemas.microsoft.com/office/2006/metadata/properties" ma:root="true" ma:fieldsID="e6b8e38d84ee5a243f562d92efda8e86" ns3:_="" ns4:_="">
    <xsd:import namespace="0cc25da0-495f-40c4-b793-60cc1372e736"/>
    <xsd:import namespace="13684a57-a70d-4bb6-8699-16649d69ed6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c25da0-495f-40c4-b793-60cc1372e7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684a57-a70d-4bb6-8699-16649d69ed6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B4819D-B807-4E68-8907-0E446076A3FC}">
  <ds:schemaRefs>
    <ds:schemaRef ds:uri="http://schemas.microsoft.com/sharepoint/v3/contenttype/forms"/>
  </ds:schemaRefs>
</ds:datastoreItem>
</file>

<file path=customXml/itemProps2.xml><?xml version="1.0" encoding="utf-8"?>
<ds:datastoreItem xmlns:ds="http://schemas.openxmlformats.org/officeDocument/2006/customXml" ds:itemID="{D4A39E0F-76ED-433A-A9E6-5F55F878E1B3}">
  <ds:schemaRefs>
    <ds:schemaRef ds:uri="http://schemas.microsoft.com/office/2006/metadata/contentType"/>
    <ds:schemaRef ds:uri="http://schemas.microsoft.com/office/2006/metadata/properties/metaAttributes"/>
    <ds:schemaRef ds:uri="http://www.w3.org/2000/xmlns/"/>
    <ds:schemaRef ds:uri="http://www.w3.org/2001/XMLSchema"/>
    <ds:schemaRef ds:uri="0cc25da0-495f-40c4-b793-60cc1372e736"/>
    <ds:schemaRef ds:uri="13684a57-a70d-4bb6-8699-16649d69ed6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2BD520-C1D9-4C59-B210-9660C0644F77}">
  <ds:schemaRefs>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0cc25da0-495f-40c4-b793-60cc1372e736"/>
    <ds:schemaRef ds:uri="http://schemas.microsoft.com/office/2006/metadata/properties"/>
    <ds:schemaRef ds:uri="http://purl.org/dc/elements/1.1/"/>
    <ds:schemaRef ds:uri="13684a57-a70d-4bb6-8699-16649d69ed6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10374</Words>
  <Application>Microsoft Office PowerPoint</Application>
  <PresentationFormat>On-screen Show (4:3)</PresentationFormat>
  <Paragraphs>751</Paragraphs>
  <Slides>53</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53</vt:i4>
      </vt:variant>
    </vt:vector>
  </HeadingPairs>
  <TitlesOfParts>
    <vt:vector size="62" baseType="lpstr">
      <vt:lpstr>Arial</vt:lpstr>
      <vt:lpstr>Calibri</vt:lpstr>
      <vt:lpstr>Symbol</vt:lpstr>
      <vt:lpstr>Times New Roman</vt:lpstr>
      <vt:lpstr>Wingdings</vt:lpstr>
      <vt:lpstr>Custom Design</vt:lpstr>
      <vt:lpstr>1_Custom Design</vt:lpstr>
      <vt:lpstr>2_Custom Design</vt:lpstr>
      <vt:lpstr>3_Custom Design</vt:lpstr>
      <vt:lpstr>PowerPoint Presentation</vt:lpstr>
      <vt:lpstr>PRINCIPLES INFORMING THE SUGGESTED  REPEALS OR AMENDMENTS</vt:lpstr>
      <vt:lpstr>LEGISLATIONS TO BE REPEALED OR AMENDED</vt:lpstr>
      <vt:lpstr>MEDICINES AND RELATED SUBSTANCES ACT 101 OF 1965 as amended   </vt:lpstr>
      <vt:lpstr>OCCUPATIONAL DISEASES IN MINES AND WORKS ACT 78 OF 1973 as amended   </vt:lpstr>
      <vt:lpstr>OCCUPATIONAL DISEASES IN MINES AND WORKS ACT 78 OF 1973 as amended   </vt:lpstr>
      <vt:lpstr>OCCUPATIONAL DISEASES IN MINES AND WORKS ACT 78 OF 1973 as amended   </vt:lpstr>
      <vt:lpstr>OCCUPATIONAL DISEASES IN MINES AND WORKS ACT 78 OF 1973 as amended   </vt:lpstr>
      <vt:lpstr>HEALTH PROFESSIONS ACT 56 OF 1974 AS AMENDED     </vt:lpstr>
      <vt:lpstr>HEALTH PROFESSIONS ACT 56 OF 1974 AS AMENDED     </vt:lpstr>
      <vt:lpstr>HEALTH PROFESSIONS ACT 56 OF 1974 AS AMENDED     </vt:lpstr>
      <vt:lpstr>ALLIED HEALTH PROFESSIONS ACT 63 OF 1982    </vt:lpstr>
      <vt:lpstr>COMPENSATION FOR OCCUPATIONAL INJURIES AND DISEASES ACT, 1993   </vt:lpstr>
      <vt:lpstr>COMPENSATION FOR OCCUPATIONAL INJURIES AND DISEASES ACT, 1993   </vt:lpstr>
      <vt:lpstr>COMPENSATION FOR OCCUPATIONAL INJURIES AND DISEASES ACT, 1993   </vt:lpstr>
      <vt:lpstr>ROAD ACCIDENT FUND ACT NO. 56 OF 1996   </vt:lpstr>
      <vt:lpstr>ROAD ACCIDENT FUND ACT NO. 56 OF 1996   </vt:lpstr>
      <vt:lpstr>COMPETITION ACT NO. 89 OF 1998   </vt:lpstr>
      <vt:lpstr>CORRECTIONAL SERVICES ACT NO. 111 OF 1998   </vt:lpstr>
      <vt:lpstr>CORRECTIONAL SERVICES ACT NO. 111 OF 1998   </vt:lpstr>
      <vt:lpstr>MEDICAL SCHEMES ACT NO. 131 OF 1998   </vt:lpstr>
      <vt:lpstr>MEDICAL SCHEMES ACT NO. 131 OF 1998   </vt:lpstr>
      <vt:lpstr>MEDICAL SCHEMES ACT NO. 131 OF 1998   </vt:lpstr>
      <vt:lpstr>MEDICAL SCHEMES ACT NO. 131 OF 1998   </vt:lpstr>
      <vt:lpstr>MEDICAL SCHEMES ACT NO. 131 OF 1998   </vt:lpstr>
      <vt:lpstr>MEDICAL SCHEMES ACT NO. 131 OF 1998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NATIONAL HEALTH ACT, 2004 (No. 61 of 2003)   </vt:lpstr>
      <vt:lpstr>PREVENTION OF AND TREATMENT FOR SUBSTANCE ABUSE ACT No. 7 of 2008   </vt:lpstr>
      <vt:lpstr>PREVENTION OF AND TREATMENT FOR SUBSTANCE ABUSE ACT No. 7 of 2008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Aquina Thulare</dc:creator>
  <cp:lastModifiedBy>Vuyokazi Majalamba</cp:lastModifiedBy>
  <cp:revision>803</cp:revision>
  <cp:lastPrinted>2019-01-30T10:03:14Z</cp:lastPrinted>
  <dcterms:created xsi:type="dcterms:W3CDTF">2013-10-17T06:13:57Z</dcterms:created>
  <dcterms:modified xsi:type="dcterms:W3CDTF">2022-11-15T19:11:01Z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0x0101008763BAC784C4DF499308C850BAEB6D4E</vt:lpwstr>
  </property>
</Properties>
</file>