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62" r:id="rId3"/>
    <p:sldId id="8697" r:id="rId4"/>
    <p:sldId id="8704" r:id="rId5"/>
    <p:sldId id="8698" r:id="rId6"/>
    <p:sldId id="8703" r:id="rId7"/>
    <p:sldId id="8700" r:id="rId8"/>
    <p:sldId id="8701" r:id="rId9"/>
    <p:sldId id="8702" r:id="rId10"/>
    <p:sldId id="8705" r:id="rId11"/>
    <p:sldId id="261" r:id="rId1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9"/>
  </p:normalViewPr>
  <p:slideViewPr>
    <p:cSldViewPr snapToGrid="0">
      <p:cViewPr varScale="1">
        <p:scale>
          <a:sx n="69" d="100"/>
          <a:sy n="69" d="100"/>
        </p:scale>
        <p:origin x="1248" y="7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ED6CCB-DDD6-9C4F-A1B3-51432FA3209B}" type="datetimeFigureOut">
              <a:rPr lang="en-US" smtClean="0"/>
              <a:t>11/15/2022</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9901D-6B4A-6B4F-A77E-D09933F438D4}" type="slidenum">
              <a:rPr lang="en-US" smtClean="0"/>
              <a:t>‹#›</a:t>
            </a:fld>
            <a:endParaRPr lang="en-US"/>
          </a:p>
        </p:txBody>
      </p:sp>
    </p:spTree>
    <p:extLst>
      <p:ext uri="{BB962C8B-B14F-4D97-AF65-F5344CB8AC3E}">
        <p14:creationId xmlns:p14="http://schemas.microsoft.com/office/powerpoint/2010/main" val="2326324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09901D-6B4A-6B4F-A77E-D09933F438D4}" type="slidenum">
              <a:rPr lang="en-US" smtClean="0"/>
              <a:t>1</a:t>
            </a:fld>
            <a:endParaRPr lang="en-US"/>
          </a:p>
        </p:txBody>
      </p:sp>
    </p:spTree>
    <p:extLst>
      <p:ext uri="{BB962C8B-B14F-4D97-AF65-F5344CB8AC3E}">
        <p14:creationId xmlns:p14="http://schemas.microsoft.com/office/powerpoint/2010/main" val="3322925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DD302A7-C458-9C4F-AD52-1749D57359C2}"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AC6F6-1423-6343-AB38-90A047F42E12}" type="slidenum">
              <a:rPr lang="en-US" smtClean="0"/>
              <a:t>‹#›</a:t>
            </a:fld>
            <a:endParaRPr lang="en-US"/>
          </a:p>
        </p:txBody>
      </p:sp>
    </p:spTree>
    <p:extLst>
      <p:ext uri="{BB962C8B-B14F-4D97-AF65-F5344CB8AC3E}">
        <p14:creationId xmlns:p14="http://schemas.microsoft.com/office/powerpoint/2010/main" val="4228068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DD302A7-C458-9C4F-AD52-1749D57359C2}"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AC6F6-1423-6343-AB38-90A047F42E12}" type="slidenum">
              <a:rPr lang="en-US" smtClean="0"/>
              <a:t>‹#›</a:t>
            </a:fld>
            <a:endParaRPr lang="en-US"/>
          </a:p>
        </p:txBody>
      </p:sp>
    </p:spTree>
    <p:extLst>
      <p:ext uri="{BB962C8B-B14F-4D97-AF65-F5344CB8AC3E}">
        <p14:creationId xmlns:p14="http://schemas.microsoft.com/office/powerpoint/2010/main" val="268699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DD302A7-C458-9C4F-AD52-1749D57359C2}"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AC6F6-1423-6343-AB38-90A047F42E12}" type="slidenum">
              <a:rPr lang="en-US" smtClean="0"/>
              <a:t>‹#›</a:t>
            </a:fld>
            <a:endParaRPr lang="en-US"/>
          </a:p>
        </p:txBody>
      </p:sp>
    </p:spTree>
    <p:extLst>
      <p:ext uri="{BB962C8B-B14F-4D97-AF65-F5344CB8AC3E}">
        <p14:creationId xmlns:p14="http://schemas.microsoft.com/office/powerpoint/2010/main" val="3799639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DD302A7-C458-9C4F-AD52-1749D57359C2}"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AC6F6-1423-6343-AB38-90A047F42E12}" type="slidenum">
              <a:rPr lang="en-US" smtClean="0"/>
              <a:t>‹#›</a:t>
            </a:fld>
            <a:endParaRPr lang="en-US"/>
          </a:p>
        </p:txBody>
      </p:sp>
    </p:spTree>
    <p:extLst>
      <p:ext uri="{BB962C8B-B14F-4D97-AF65-F5344CB8AC3E}">
        <p14:creationId xmlns:p14="http://schemas.microsoft.com/office/powerpoint/2010/main" val="322114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DD302A7-C458-9C4F-AD52-1749D57359C2}"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AC6F6-1423-6343-AB38-90A047F42E12}" type="slidenum">
              <a:rPr lang="en-US" smtClean="0"/>
              <a:t>‹#›</a:t>
            </a:fld>
            <a:endParaRPr lang="en-US"/>
          </a:p>
        </p:txBody>
      </p:sp>
    </p:spTree>
    <p:extLst>
      <p:ext uri="{BB962C8B-B14F-4D97-AF65-F5344CB8AC3E}">
        <p14:creationId xmlns:p14="http://schemas.microsoft.com/office/powerpoint/2010/main" val="197152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DD302A7-C458-9C4F-AD52-1749D57359C2}"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0AC6F6-1423-6343-AB38-90A047F42E12}" type="slidenum">
              <a:rPr lang="en-US" smtClean="0"/>
              <a:t>‹#›</a:t>
            </a:fld>
            <a:endParaRPr lang="en-US"/>
          </a:p>
        </p:txBody>
      </p:sp>
    </p:spTree>
    <p:extLst>
      <p:ext uri="{BB962C8B-B14F-4D97-AF65-F5344CB8AC3E}">
        <p14:creationId xmlns:p14="http://schemas.microsoft.com/office/powerpoint/2010/main" val="4111886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DD302A7-C458-9C4F-AD52-1749D57359C2}" type="datetimeFigureOut">
              <a:rPr lang="en-US" smtClean="0"/>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0AC6F6-1423-6343-AB38-90A047F42E12}" type="slidenum">
              <a:rPr lang="en-US" smtClean="0"/>
              <a:t>‹#›</a:t>
            </a:fld>
            <a:endParaRPr lang="en-US"/>
          </a:p>
        </p:txBody>
      </p:sp>
    </p:spTree>
    <p:extLst>
      <p:ext uri="{BB962C8B-B14F-4D97-AF65-F5344CB8AC3E}">
        <p14:creationId xmlns:p14="http://schemas.microsoft.com/office/powerpoint/2010/main" val="84978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DD302A7-C458-9C4F-AD52-1749D57359C2}" type="datetimeFigureOut">
              <a:rPr lang="en-US" smtClean="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0AC6F6-1423-6343-AB38-90A047F42E12}" type="slidenum">
              <a:rPr lang="en-US" smtClean="0"/>
              <a:t>‹#›</a:t>
            </a:fld>
            <a:endParaRPr lang="en-US"/>
          </a:p>
        </p:txBody>
      </p:sp>
    </p:spTree>
    <p:extLst>
      <p:ext uri="{BB962C8B-B14F-4D97-AF65-F5344CB8AC3E}">
        <p14:creationId xmlns:p14="http://schemas.microsoft.com/office/powerpoint/2010/main" val="238883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302A7-C458-9C4F-AD52-1749D57359C2}" type="datetimeFigureOut">
              <a:rPr lang="en-US" smtClean="0"/>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0AC6F6-1423-6343-AB38-90A047F42E12}" type="slidenum">
              <a:rPr lang="en-US" smtClean="0"/>
              <a:t>‹#›</a:t>
            </a:fld>
            <a:endParaRPr lang="en-US"/>
          </a:p>
        </p:txBody>
      </p:sp>
    </p:spTree>
    <p:extLst>
      <p:ext uri="{BB962C8B-B14F-4D97-AF65-F5344CB8AC3E}">
        <p14:creationId xmlns:p14="http://schemas.microsoft.com/office/powerpoint/2010/main" val="3407604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DD302A7-C458-9C4F-AD52-1749D57359C2}"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0AC6F6-1423-6343-AB38-90A047F42E12}" type="slidenum">
              <a:rPr lang="en-US" smtClean="0"/>
              <a:t>‹#›</a:t>
            </a:fld>
            <a:endParaRPr lang="en-US"/>
          </a:p>
        </p:txBody>
      </p:sp>
    </p:spTree>
    <p:extLst>
      <p:ext uri="{BB962C8B-B14F-4D97-AF65-F5344CB8AC3E}">
        <p14:creationId xmlns:p14="http://schemas.microsoft.com/office/powerpoint/2010/main" val="227747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DD302A7-C458-9C4F-AD52-1749D57359C2}"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0AC6F6-1423-6343-AB38-90A047F42E12}" type="slidenum">
              <a:rPr lang="en-US" smtClean="0"/>
              <a:t>‹#›</a:t>
            </a:fld>
            <a:endParaRPr lang="en-US"/>
          </a:p>
        </p:txBody>
      </p:sp>
    </p:spTree>
    <p:extLst>
      <p:ext uri="{BB962C8B-B14F-4D97-AF65-F5344CB8AC3E}">
        <p14:creationId xmlns:p14="http://schemas.microsoft.com/office/powerpoint/2010/main" val="1945254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302A7-C458-9C4F-AD52-1749D57359C2}" type="datetimeFigureOut">
              <a:rPr lang="en-US" smtClean="0"/>
              <a:t>11/15/2022</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AC6F6-1423-6343-AB38-90A047F42E12}" type="slidenum">
              <a:rPr lang="en-US" smtClean="0"/>
              <a:t>‹#›</a:t>
            </a:fld>
            <a:endParaRPr lang="en-US"/>
          </a:p>
        </p:txBody>
      </p:sp>
    </p:spTree>
    <p:extLst>
      <p:ext uri="{BB962C8B-B14F-4D97-AF65-F5344CB8AC3E}">
        <p14:creationId xmlns:p14="http://schemas.microsoft.com/office/powerpoint/2010/main" val="1128848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71CB2-D721-1240-BDBA-4BD3832B4744}"/>
              </a:ext>
            </a:extLst>
          </p:cNvPr>
          <p:cNvSpPr>
            <a:spLocks noGrp="1"/>
          </p:cNvSpPr>
          <p:nvPr>
            <p:ph type="ctrTitle"/>
          </p:nvPr>
        </p:nvSpPr>
        <p:spPr>
          <a:xfrm>
            <a:off x="839932" y="3388149"/>
            <a:ext cx="8420100" cy="740506"/>
          </a:xfrm>
        </p:spPr>
        <p:txBody>
          <a:bodyPr>
            <a:noAutofit/>
          </a:bodyPr>
          <a:lstStyle/>
          <a:p>
            <a:r>
              <a:rPr lang="en-GB" sz="4800" b="1" dirty="0" smtClean="0"/>
              <a:t>PORTFOLIO COMMITTEE ON </a:t>
            </a:r>
            <a:r>
              <a:rPr lang="en-GB" sz="4800" b="1" dirty="0"/>
              <a:t>COOPERATIVE GOVERNANCE AND TRADITIONAL AFFAIRS</a:t>
            </a:r>
            <a:endParaRPr lang="en-US" sz="4800" b="1" dirty="0"/>
          </a:p>
        </p:txBody>
      </p:sp>
      <p:sp>
        <p:nvSpPr>
          <p:cNvPr id="3" name="Subtitle 2">
            <a:extLst>
              <a:ext uri="{FF2B5EF4-FFF2-40B4-BE49-F238E27FC236}">
                <a16:creationId xmlns:a16="http://schemas.microsoft.com/office/drawing/2014/main" id="{9C5D1366-708B-7F42-A2F9-855B5D37ADD7}"/>
              </a:ext>
            </a:extLst>
          </p:cNvPr>
          <p:cNvSpPr>
            <a:spLocks noGrp="1"/>
          </p:cNvSpPr>
          <p:nvPr>
            <p:ph type="subTitle" idx="1"/>
          </p:nvPr>
        </p:nvSpPr>
        <p:spPr>
          <a:xfrm>
            <a:off x="207818" y="4876800"/>
            <a:ext cx="9559637" cy="797848"/>
          </a:xfrm>
        </p:spPr>
        <p:txBody>
          <a:bodyPr>
            <a:normAutofit fontScale="92500" lnSpcReduction="20000"/>
          </a:bodyPr>
          <a:lstStyle/>
          <a:p>
            <a:pPr algn="l"/>
            <a:r>
              <a:rPr lang="en-US" sz="2800" b="1" i="1" dirty="0"/>
              <a:t>PRESENTED BY: EXECUTIVE MAYOR: CLLR MOTSEOKAE SENSE MAJE</a:t>
            </a:r>
          </a:p>
          <a:p>
            <a:pPr algn="l"/>
            <a:r>
              <a:rPr lang="en-US" sz="2800" b="1" i="1" dirty="0"/>
              <a:t>14 NOVEMBER 2022</a:t>
            </a:r>
          </a:p>
        </p:txBody>
      </p:sp>
    </p:spTree>
    <p:extLst>
      <p:ext uri="{BB962C8B-B14F-4D97-AF65-F5344CB8AC3E}">
        <p14:creationId xmlns:p14="http://schemas.microsoft.com/office/powerpoint/2010/main" val="3368897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701673"/>
          </a:xfrm>
        </p:spPr>
        <p:txBody>
          <a:bodyPr/>
          <a:lstStyle/>
          <a:p>
            <a:r>
              <a:rPr lang="en-US" dirty="0"/>
              <a:t>CONCLUSION</a:t>
            </a:r>
          </a:p>
        </p:txBody>
      </p:sp>
      <p:sp>
        <p:nvSpPr>
          <p:cNvPr id="3" name="Content Placeholder 2"/>
          <p:cNvSpPr>
            <a:spLocks noGrp="1"/>
          </p:cNvSpPr>
          <p:nvPr>
            <p:ph idx="1"/>
          </p:nvPr>
        </p:nvSpPr>
        <p:spPr>
          <a:xfrm>
            <a:off x="681038" y="1163782"/>
            <a:ext cx="8961726" cy="5541817"/>
          </a:xfrm>
        </p:spPr>
        <p:txBody>
          <a:bodyPr>
            <a:normAutofit fontScale="85000" lnSpcReduction="10000"/>
          </a:bodyPr>
          <a:lstStyle/>
          <a:p>
            <a:r>
              <a:rPr lang="en-US" dirty="0"/>
              <a:t>On the 8</a:t>
            </a:r>
            <a:r>
              <a:rPr lang="en-US" baseline="30000" dirty="0"/>
              <a:t>th</a:t>
            </a:r>
            <a:r>
              <a:rPr lang="en-US" dirty="0"/>
              <a:t> November 2022 Council has resolved to sign off the Service Delivery Agreement with </a:t>
            </a:r>
            <a:r>
              <a:rPr lang="en-US" dirty="0" err="1"/>
              <a:t>Magalies</a:t>
            </a:r>
            <a:r>
              <a:rPr lang="en-US" dirty="0"/>
              <a:t> Water Board (MWB). This will ensure that the services previously performed by Sedibeng WB will be carried out by MWB without haste.</a:t>
            </a:r>
          </a:p>
          <a:p>
            <a:r>
              <a:rPr lang="en-US" dirty="0"/>
              <a:t>Fast-track resolving the approval of the IRS with DWS to unblock the Bona-Bona Cluster which is experiencing  water shortages </a:t>
            </a:r>
          </a:p>
          <a:p>
            <a:r>
              <a:rPr lang="en-US" dirty="0"/>
              <a:t>Address the water shortages in the Bray/</a:t>
            </a:r>
            <a:r>
              <a:rPr lang="en-US" dirty="0" err="1"/>
              <a:t>Pomfret</a:t>
            </a:r>
            <a:r>
              <a:rPr lang="en-US" dirty="0"/>
              <a:t> area, drilling and equipping of boreholes</a:t>
            </a:r>
          </a:p>
          <a:p>
            <a:r>
              <a:rPr lang="en-US" dirty="0"/>
              <a:t>Appointed substantive Municipal Manager with effect from 1</a:t>
            </a:r>
            <a:r>
              <a:rPr lang="en-US" baseline="30000" dirty="0"/>
              <a:t>st</a:t>
            </a:r>
            <a:r>
              <a:rPr lang="en-US" dirty="0"/>
              <a:t> December 2022</a:t>
            </a:r>
          </a:p>
          <a:p>
            <a:r>
              <a:rPr lang="en-US" dirty="0"/>
              <a:t>Advertised the position of Senior Manager: Technical Appointing closing 21 November 2022.</a:t>
            </a:r>
          </a:p>
          <a:p>
            <a:r>
              <a:rPr lang="en-US" dirty="0"/>
              <a:t>Support with administrative, financial and technical as a when needed by KMLM</a:t>
            </a:r>
          </a:p>
          <a:p>
            <a:r>
              <a:rPr lang="en-US" dirty="0"/>
              <a:t>Continue with engagements on the DDM, to realize planned interventions and projects included in the District One Plan. </a:t>
            </a:r>
          </a:p>
        </p:txBody>
      </p:sp>
    </p:spTree>
    <p:extLst>
      <p:ext uri="{BB962C8B-B14F-4D97-AF65-F5344CB8AC3E}">
        <p14:creationId xmlns:p14="http://schemas.microsoft.com/office/powerpoint/2010/main" val="3636811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023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Outline</a:t>
            </a:r>
          </a:p>
        </p:txBody>
      </p:sp>
      <p:sp>
        <p:nvSpPr>
          <p:cNvPr id="3" name="Content Placeholder 2"/>
          <p:cNvSpPr>
            <a:spLocks noGrp="1"/>
          </p:cNvSpPr>
          <p:nvPr>
            <p:ph idx="1"/>
          </p:nvPr>
        </p:nvSpPr>
        <p:spPr/>
        <p:txBody>
          <a:bodyPr/>
          <a:lstStyle/>
          <a:p>
            <a:r>
              <a:rPr lang="en-US" dirty="0"/>
              <a:t>Background</a:t>
            </a:r>
          </a:p>
          <a:p>
            <a:r>
              <a:rPr lang="en-US" dirty="0"/>
              <a:t>Current Status Quo: Political &amp; Administrative</a:t>
            </a:r>
          </a:p>
          <a:p>
            <a:r>
              <a:rPr lang="en-US" dirty="0"/>
              <a:t>Service Delivery Challenges</a:t>
            </a:r>
          </a:p>
          <a:p>
            <a:r>
              <a:rPr lang="en-US" dirty="0"/>
              <a:t>Support to </a:t>
            </a:r>
            <a:r>
              <a:rPr lang="en-US" dirty="0" err="1"/>
              <a:t>Kagisano</a:t>
            </a:r>
            <a:r>
              <a:rPr lang="en-US" dirty="0"/>
              <a:t>-Molopo LM</a:t>
            </a:r>
          </a:p>
          <a:p>
            <a:r>
              <a:rPr lang="en-US" dirty="0"/>
              <a:t>Planned Projects</a:t>
            </a:r>
          </a:p>
          <a:p>
            <a:r>
              <a:rPr lang="en-US" dirty="0"/>
              <a:t>Conclusion</a:t>
            </a:r>
          </a:p>
        </p:txBody>
      </p:sp>
    </p:spTree>
    <p:extLst>
      <p:ext uri="{BB962C8B-B14F-4D97-AF65-F5344CB8AC3E}">
        <p14:creationId xmlns:p14="http://schemas.microsoft.com/office/powerpoint/2010/main" val="2954242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157309"/>
            <a:ext cx="8543925" cy="660109"/>
          </a:xfrm>
        </p:spPr>
        <p:txBody>
          <a:bodyPr>
            <a:normAutofit fontScale="90000"/>
          </a:bodyPr>
          <a:lstStyle/>
          <a:p>
            <a:r>
              <a:rPr lang="en-US" dirty="0"/>
              <a:t>Background</a:t>
            </a:r>
          </a:p>
        </p:txBody>
      </p:sp>
      <p:sp>
        <p:nvSpPr>
          <p:cNvPr id="3" name="Content Placeholder 2"/>
          <p:cNvSpPr>
            <a:spLocks noGrp="1"/>
          </p:cNvSpPr>
          <p:nvPr>
            <p:ph idx="1"/>
          </p:nvPr>
        </p:nvSpPr>
        <p:spPr>
          <a:xfrm>
            <a:off x="346364" y="814241"/>
            <a:ext cx="9060872" cy="5198632"/>
          </a:xfrm>
        </p:spPr>
        <p:txBody>
          <a:bodyPr>
            <a:normAutofit fontScale="92500" lnSpcReduction="20000"/>
          </a:bodyPr>
          <a:lstStyle/>
          <a:p>
            <a:r>
              <a:rPr lang="en-GB" sz="2100" dirty="0" err="1"/>
              <a:t>Kagisano</a:t>
            </a:r>
            <a:r>
              <a:rPr lang="en-GB" sz="2100" dirty="0"/>
              <a:t>-Molopo Local Municipality (NW 397), is a Category B Municipality within Dr Ruth Segomotsi Mompati District Municipality (DRRSMDM)</a:t>
            </a:r>
          </a:p>
          <a:p>
            <a:r>
              <a:rPr lang="en-GB" sz="2100" dirty="0"/>
              <a:t>Is 23 827 km² in extent in the north-western corner of the North West Province. </a:t>
            </a:r>
          </a:p>
          <a:p>
            <a:r>
              <a:rPr lang="en-GB" sz="2100" dirty="0"/>
              <a:t>It borders on the </a:t>
            </a:r>
            <a:r>
              <a:rPr lang="en-GB" sz="2100" dirty="0" err="1"/>
              <a:t>Kgalagadi</a:t>
            </a:r>
            <a:r>
              <a:rPr lang="en-GB" sz="2100" dirty="0"/>
              <a:t> District of the Republic of Botswana to the north, Joe </a:t>
            </a:r>
            <a:r>
              <a:rPr lang="en-GB" sz="2100" dirty="0" err="1"/>
              <a:t>Morolong</a:t>
            </a:r>
            <a:r>
              <a:rPr lang="en-GB" sz="2100" dirty="0"/>
              <a:t> Local Municipality in the Northern Cape Province to the south-west , Naledi Local Municipality to the south-east, and </a:t>
            </a:r>
            <a:r>
              <a:rPr lang="en-GB" sz="2100" dirty="0" err="1"/>
              <a:t>Ratlou</a:t>
            </a:r>
            <a:r>
              <a:rPr lang="en-GB" sz="2100" dirty="0"/>
              <a:t> Local Municipality to the east. </a:t>
            </a:r>
            <a:endParaRPr lang="en-US" sz="2100" dirty="0"/>
          </a:p>
          <a:p>
            <a:r>
              <a:rPr lang="en-GB" sz="2100" dirty="0"/>
              <a:t>The second largest local municipality within district as with 15 wards and over 72 Villages the administrative centre is in </a:t>
            </a:r>
            <a:r>
              <a:rPr lang="en-GB" sz="2100" dirty="0" err="1"/>
              <a:t>Ganyesa</a:t>
            </a:r>
            <a:r>
              <a:rPr lang="en-GB" sz="2100" dirty="0"/>
              <a:t>.</a:t>
            </a:r>
          </a:p>
          <a:p>
            <a:r>
              <a:rPr lang="en-GB" sz="2100" dirty="0"/>
              <a:t>It has population of about </a:t>
            </a:r>
            <a:r>
              <a:rPr lang="en-US" sz="2100" dirty="0"/>
              <a:t>102703 </a:t>
            </a:r>
            <a:r>
              <a:rPr lang="en-ZA" sz="2100" dirty="0"/>
              <a:t>(Census 2016)</a:t>
            </a:r>
            <a:r>
              <a:rPr lang="en-US" sz="2100" dirty="0"/>
              <a:t> </a:t>
            </a:r>
          </a:p>
          <a:p>
            <a:r>
              <a:rPr lang="en-US" sz="2100" dirty="0"/>
              <a:t>About 46% of household  have access to piped tap water (</a:t>
            </a:r>
            <a:r>
              <a:rPr lang="en-US" sz="2100" dirty="0" err="1"/>
              <a:t>Kagisano</a:t>
            </a:r>
            <a:r>
              <a:rPr lang="en-US" sz="2100" dirty="0"/>
              <a:t>-Molopo IDP, 2022). </a:t>
            </a:r>
          </a:p>
          <a:p>
            <a:r>
              <a:rPr lang="en-US" sz="2100" dirty="0"/>
              <a:t>84% of households access to sanitation, i.e. use VIPs (</a:t>
            </a:r>
            <a:r>
              <a:rPr lang="en-US" sz="2100" dirty="0" err="1"/>
              <a:t>Kagisano</a:t>
            </a:r>
            <a:r>
              <a:rPr lang="en-US" sz="2100" dirty="0"/>
              <a:t>-Molopo IDP, 2022). </a:t>
            </a:r>
          </a:p>
          <a:p>
            <a:r>
              <a:rPr lang="en-US" sz="2100" dirty="0"/>
              <a:t>74% of household in </a:t>
            </a:r>
            <a:r>
              <a:rPr lang="en-US" sz="2100" dirty="0" err="1"/>
              <a:t>Kagisano</a:t>
            </a:r>
            <a:r>
              <a:rPr lang="en-US" sz="2100" dirty="0"/>
              <a:t> Molopo use prepaid meter electricity (</a:t>
            </a:r>
            <a:r>
              <a:rPr lang="en-US" sz="2100" dirty="0" err="1"/>
              <a:t>Kagisano</a:t>
            </a:r>
            <a:r>
              <a:rPr lang="en-US" sz="2100" dirty="0"/>
              <a:t>-Molopo IDP, 2022).  </a:t>
            </a:r>
          </a:p>
          <a:p>
            <a:r>
              <a:rPr lang="en-US" sz="2100" dirty="0"/>
              <a:t>92% of households in the municipality use own refuse dumps (</a:t>
            </a:r>
            <a:r>
              <a:rPr lang="en-US" sz="2100" dirty="0" err="1"/>
              <a:t>Kagisano</a:t>
            </a:r>
            <a:r>
              <a:rPr lang="en-US" sz="2100" dirty="0"/>
              <a:t>-Molopo IDP, 2022). </a:t>
            </a:r>
          </a:p>
          <a:p>
            <a:r>
              <a:rPr lang="en-ZA" sz="2100" dirty="0"/>
              <a:t>Has about 28 274 household (Census 2016)</a:t>
            </a:r>
            <a:endParaRPr lang="en-US" sz="2100" dirty="0"/>
          </a:p>
          <a:p>
            <a:r>
              <a:rPr lang="en-GB" sz="2100" dirty="0"/>
              <a:t>Has 29 Councillors, ANC= 20, EFF+4, AICM=2, DA=2, UCDP=1</a:t>
            </a:r>
            <a:endParaRPr lang="en-US" sz="2100" dirty="0"/>
          </a:p>
          <a:p>
            <a:pPr marL="0" indent="0">
              <a:buNone/>
            </a:pPr>
            <a:endParaRPr lang="en-GB" dirty="0"/>
          </a:p>
          <a:p>
            <a:pPr marL="0" indent="0">
              <a:buNone/>
            </a:pPr>
            <a:endParaRPr lang="en-US" dirty="0"/>
          </a:p>
        </p:txBody>
      </p:sp>
      <p:pic>
        <p:nvPicPr>
          <p:cNvPr id="4" name="Picture 3"/>
          <p:cNvPicPr/>
          <p:nvPr/>
        </p:nvPicPr>
        <p:blipFill>
          <a:blip r:embed="rId2"/>
          <a:stretch>
            <a:fillRect/>
          </a:stretch>
        </p:blipFill>
        <p:spPr bwMode="auto">
          <a:xfrm>
            <a:off x="6982690" y="4904509"/>
            <a:ext cx="2646219" cy="1828800"/>
          </a:xfrm>
          <a:prstGeom prst="rect">
            <a:avLst/>
          </a:prstGeom>
        </p:spPr>
      </p:pic>
    </p:spTree>
    <p:extLst>
      <p:ext uri="{BB962C8B-B14F-4D97-AF65-F5344CB8AC3E}">
        <p14:creationId xmlns:p14="http://schemas.microsoft.com/office/powerpoint/2010/main" val="1242752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874"/>
            <a:ext cx="9795164" cy="1020328"/>
          </a:xfrm>
        </p:spPr>
        <p:txBody>
          <a:bodyPr>
            <a:normAutofit fontScale="90000"/>
          </a:bodyPr>
          <a:lstStyle/>
          <a:p>
            <a:r>
              <a:rPr lang="en-US" dirty="0"/>
              <a:t>Current Status Quo: Political &amp; Administrative </a:t>
            </a:r>
          </a:p>
        </p:txBody>
      </p:sp>
      <p:sp>
        <p:nvSpPr>
          <p:cNvPr id="3" name="Content Placeholder 2"/>
          <p:cNvSpPr>
            <a:spLocks noGrp="1"/>
          </p:cNvSpPr>
          <p:nvPr>
            <p:ph idx="1"/>
          </p:nvPr>
        </p:nvSpPr>
        <p:spPr>
          <a:xfrm>
            <a:off x="681038" y="1607127"/>
            <a:ext cx="8543925" cy="4569836"/>
          </a:xfrm>
        </p:spPr>
        <p:txBody>
          <a:bodyPr>
            <a:normAutofit fontScale="92500" lnSpcReduction="20000"/>
          </a:bodyPr>
          <a:lstStyle/>
          <a:p>
            <a:r>
              <a:rPr lang="en-US" dirty="0"/>
              <a:t>Since the November 2021, the municipality has been beset with political and administrative challenges,</a:t>
            </a:r>
          </a:p>
          <a:p>
            <a:r>
              <a:rPr lang="en-US" dirty="0"/>
              <a:t>The Municipal Manager (MM)  was central to the instability of the municipality, however his contracted ended and has taken municipality to court.</a:t>
            </a:r>
          </a:p>
          <a:p>
            <a:r>
              <a:rPr lang="en-US" dirty="0"/>
              <a:t>Municipality placed under Section 139(b) of the Constitution</a:t>
            </a:r>
          </a:p>
          <a:p>
            <a:r>
              <a:rPr lang="en-US" dirty="0"/>
              <a:t>Administrator appointed, together with Acting Municipal Manager (AMM)</a:t>
            </a:r>
          </a:p>
          <a:p>
            <a:r>
              <a:rPr lang="en-US" dirty="0"/>
              <a:t>Currently since the former MM left and intervention ensued, there has been stability in the municipality e.g. council had meeting without hinderance, Administrator and AMM hit the ground run by ensuring administration does its work, nor more work stoppages.</a:t>
            </a:r>
          </a:p>
        </p:txBody>
      </p:sp>
    </p:spTree>
    <p:extLst>
      <p:ext uri="{BB962C8B-B14F-4D97-AF65-F5344CB8AC3E}">
        <p14:creationId xmlns:p14="http://schemas.microsoft.com/office/powerpoint/2010/main" val="700208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Delivery Challenges</a:t>
            </a:r>
          </a:p>
        </p:txBody>
      </p:sp>
      <p:sp>
        <p:nvSpPr>
          <p:cNvPr id="3" name="Content Placeholder 2"/>
          <p:cNvSpPr>
            <a:spLocks noGrp="1"/>
          </p:cNvSpPr>
          <p:nvPr>
            <p:ph idx="1"/>
          </p:nvPr>
        </p:nvSpPr>
        <p:spPr>
          <a:xfrm>
            <a:off x="681038" y="1537855"/>
            <a:ext cx="8543925" cy="4639108"/>
          </a:xfrm>
        </p:spPr>
        <p:txBody>
          <a:bodyPr>
            <a:normAutofit lnSpcReduction="10000"/>
          </a:bodyPr>
          <a:lstStyle/>
          <a:p>
            <a:pPr lvl="0"/>
            <a:r>
              <a:rPr lang="en-US" dirty="0"/>
              <a:t>Provision of water, </a:t>
            </a:r>
            <a:r>
              <a:rPr lang="en-US" dirty="0" err="1"/>
              <a:t>eg</a:t>
            </a:r>
            <a:r>
              <a:rPr lang="en-US" dirty="0"/>
              <a:t>. Uninterrupted water supply to all the areas</a:t>
            </a:r>
          </a:p>
          <a:p>
            <a:pPr lvl="0"/>
            <a:r>
              <a:rPr lang="en-US" dirty="0"/>
              <a:t>Provision of sanitation services to all the wards not covered, e.g. VIP toilets</a:t>
            </a:r>
          </a:p>
          <a:p>
            <a:pPr lvl="0"/>
            <a:r>
              <a:rPr lang="en-US" dirty="0"/>
              <a:t>Currently no SLA with KMLM</a:t>
            </a:r>
          </a:p>
          <a:p>
            <a:pPr lvl="0"/>
            <a:r>
              <a:rPr lang="en-US" dirty="0"/>
              <a:t>Upgrading of roads</a:t>
            </a:r>
          </a:p>
          <a:p>
            <a:pPr lvl="0"/>
            <a:r>
              <a:rPr lang="en-US" dirty="0"/>
              <a:t>Unlawful Waste Water Disposal </a:t>
            </a:r>
          </a:p>
          <a:p>
            <a:pPr lvl="0"/>
            <a:r>
              <a:rPr lang="en-US" dirty="0"/>
              <a:t>No  landfill Site</a:t>
            </a:r>
          </a:p>
          <a:p>
            <a:pPr lvl="0"/>
            <a:r>
              <a:rPr lang="en-US" dirty="0"/>
              <a:t>Staff turnover, e.g. there are critical vacant positions in the Engineering &amp; Technical Services</a:t>
            </a:r>
          </a:p>
          <a:p>
            <a:endParaRPr lang="en-US" dirty="0"/>
          </a:p>
        </p:txBody>
      </p:sp>
    </p:spTree>
    <p:extLst>
      <p:ext uri="{BB962C8B-B14F-4D97-AF65-F5344CB8AC3E}">
        <p14:creationId xmlns:p14="http://schemas.microsoft.com/office/powerpoint/2010/main" val="2079662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893" y="295854"/>
            <a:ext cx="8543925" cy="909491"/>
          </a:xfrm>
        </p:spPr>
        <p:txBody>
          <a:bodyPr/>
          <a:lstStyle/>
          <a:p>
            <a:r>
              <a:rPr lang="en-US" dirty="0"/>
              <a:t>Support to </a:t>
            </a:r>
            <a:r>
              <a:rPr lang="en-US" dirty="0" err="1"/>
              <a:t>Kagisano</a:t>
            </a:r>
            <a:r>
              <a:rPr lang="en-US" dirty="0"/>
              <a:t>-Molopo LM</a:t>
            </a:r>
          </a:p>
        </p:txBody>
      </p:sp>
      <p:sp>
        <p:nvSpPr>
          <p:cNvPr id="3" name="Content Placeholder 2"/>
          <p:cNvSpPr>
            <a:spLocks noGrp="1"/>
          </p:cNvSpPr>
          <p:nvPr>
            <p:ph idx="1"/>
          </p:nvPr>
        </p:nvSpPr>
        <p:spPr>
          <a:xfrm>
            <a:off x="681038" y="1343891"/>
            <a:ext cx="9044853" cy="5375564"/>
          </a:xfrm>
        </p:spPr>
        <p:txBody>
          <a:bodyPr>
            <a:normAutofit fontScale="77500" lnSpcReduction="20000"/>
          </a:bodyPr>
          <a:lstStyle/>
          <a:p>
            <a:pPr lvl="0"/>
            <a:r>
              <a:rPr lang="en-US" dirty="0"/>
              <a:t>The DRRSMDM is the Water Service Authority (WSA) and has mandate to provide uninterrupted water and sanitation to the municipality as a whole.</a:t>
            </a:r>
          </a:p>
          <a:p>
            <a:pPr lvl="0"/>
            <a:r>
              <a:rPr lang="en-US" dirty="0"/>
              <a:t>For the 2022/23 MTREF Budget the DRRSMDM has set aside allocations across various grants</a:t>
            </a:r>
          </a:p>
          <a:p>
            <a:pPr lvl="0"/>
            <a:r>
              <a:rPr lang="en-US" dirty="0"/>
              <a:t>There has been delays with the Implementation Readiness Study (IRS) approvals from the </a:t>
            </a:r>
            <a:r>
              <a:rPr lang="en-US" dirty="0" err="1"/>
              <a:t>Dept</a:t>
            </a:r>
            <a:r>
              <a:rPr lang="en-US" dirty="0"/>
              <a:t> Water Sanitation (DWS), however both District and DWS are solving the issues, </a:t>
            </a:r>
            <a:r>
              <a:rPr lang="en-US" dirty="0" err="1"/>
              <a:t>eg</a:t>
            </a:r>
            <a:r>
              <a:rPr lang="en-US" dirty="0"/>
              <a:t>. IRS are currently being resolved.</a:t>
            </a:r>
          </a:p>
          <a:p>
            <a:pPr lvl="0"/>
            <a:r>
              <a:rPr lang="en-US" dirty="0"/>
              <a:t>The KMLM has sent a letter on 04</a:t>
            </a:r>
            <a:r>
              <a:rPr lang="en-US" baseline="30000" dirty="0"/>
              <a:t>th</a:t>
            </a:r>
            <a:r>
              <a:rPr lang="en-US" dirty="0"/>
              <a:t> November 2022 requesting to be assisted with water shortages at Bona-Bona</a:t>
            </a:r>
          </a:p>
          <a:p>
            <a:pPr lvl="0"/>
            <a:r>
              <a:rPr lang="en-US" dirty="0"/>
              <a:t>District supported with extinguishing veld fires that ravaged the area recently. </a:t>
            </a:r>
          </a:p>
          <a:p>
            <a:pPr lvl="0"/>
            <a:r>
              <a:rPr lang="en-US" dirty="0"/>
              <a:t>The District is prepared to provide administrative, financial and technical support </a:t>
            </a:r>
            <a:r>
              <a:rPr lang="en-US" dirty="0" err="1"/>
              <a:t>ito</a:t>
            </a:r>
            <a:r>
              <a:rPr lang="en-US" dirty="0"/>
              <a:t> of Section 88 of the Structures Act as when required, already there is a request to provide ICT support to the municipality and is being considered. </a:t>
            </a:r>
          </a:p>
          <a:p>
            <a:pPr lvl="0"/>
            <a:r>
              <a:rPr lang="en-US" dirty="0"/>
              <a:t>Extensively consulted with KMLM on the District Development Model (DDM) to identify key catalytic projects to be implemented and supported e.g. smart village concept to alleviate water challenges, landfill site development, job creation projects (</a:t>
            </a:r>
            <a:r>
              <a:rPr lang="en-US" dirty="0" err="1"/>
              <a:t>Motlopi</a:t>
            </a:r>
            <a:r>
              <a:rPr lang="en-US" dirty="0"/>
              <a:t> Coffee, Devil’s Claw) etc.</a:t>
            </a:r>
          </a:p>
          <a:p>
            <a:pPr lvl="0"/>
            <a:endParaRPr lang="en-US" dirty="0"/>
          </a:p>
          <a:p>
            <a:pPr lvl="0"/>
            <a:endParaRPr lang="en-US" dirty="0"/>
          </a:p>
          <a:p>
            <a:endParaRPr lang="en-US" dirty="0"/>
          </a:p>
        </p:txBody>
      </p:sp>
    </p:spTree>
    <p:extLst>
      <p:ext uri="{BB962C8B-B14F-4D97-AF65-F5344CB8AC3E}">
        <p14:creationId xmlns:p14="http://schemas.microsoft.com/office/powerpoint/2010/main" val="3992323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PLANNED PROJECTS FOR KMLM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67245790"/>
              </p:ext>
            </p:extLst>
          </p:nvPr>
        </p:nvGraphicFramePr>
        <p:xfrm>
          <a:off x="249382" y="2276042"/>
          <a:ext cx="9462654" cy="2115848"/>
        </p:xfrm>
        <a:graphic>
          <a:graphicData uri="http://schemas.openxmlformats.org/drawingml/2006/table">
            <a:tbl>
              <a:tblPr>
                <a:tableStyleId>{5C22544A-7EE6-4342-B048-85BDC9FD1C3A}</a:tableStyleId>
              </a:tblPr>
              <a:tblGrid>
                <a:gridCol w="1175833">
                  <a:extLst>
                    <a:ext uri="{9D8B030D-6E8A-4147-A177-3AD203B41FA5}">
                      <a16:colId xmlns:a16="http://schemas.microsoft.com/office/drawing/2014/main" val="20000"/>
                    </a:ext>
                  </a:extLst>
                </a:gridCol>
                <a:gridCol w="1329810">
                  <a:extLst>
                    <a:ext uri="{9D8B030D-6E8A-4147-A177-3AD203B41FA5}">
                      <a16:colId xmlns:a16="http://schemas.microsoft.com/office/drawing/2014/main" val="20001"/>
                    </a:ext>
                  </a:extLst>
                </a:gridCol>
                <a:gridCol w="1945724">
                  <a:extLst>
                    <a:ext uri="{9D8B030D-6E8A-4147-A177-3AD203B41FA5}">
                      <a16:colId xmlns:a16="http://schemas.microsoft.com/office/drawing/2014/main" val="20002"/>
                    </a:ext>
                  </a:extLst>
                </a:gridCol>
                <a:gridCol w="411578">
                  <a:extLst>
                    <a:ext uri="{9D8B030D-6E8A-4147-A177-3AD203B41FA5}">
                      <a16:colId xmlns:a16="http://schemas.microsoft.com/office/drawing/2014/main" val="20003"/>
                    </a:ext>
                  </a:extLst>
                </a:gridCol>
                <a:gridCol w="1177637">
                  <a:extLst>
                    <a:ext uri="{9D8B030D-6E8A-4147-A177-3AD203B41FA5}">
                      <a16:colId xmlns:a16="http://schemas.microsoft.com/office/drawing/2014/main" val="20004"/>
                    </a:ext>
                  </a:extLst>
                </a:gridCol>
                <a:gridCol w="1177636">
                  <a:extLst>
                    <a:ext uri="{9D8B030D-6E8A-4147-A177-3AD203B41FA5}">
                      <a16:colId xmlns:a16="http://schemas.microsoft.com/office/drawing/2014/main" val="20005"/>
                    </a:ext>
                  </a:extLst>
                </a:gridCol>
                <a:gridCol w="1149927">
                  <a:extLst>
                    <a:ext uri="{9D8B030D-6E8A-4147-A177-3AD203B41FA5}">
                      <a16:colId xmlns:a16="http://schemas.microsoft.com/office/drawing/2014/main" val="20006"/>
                    </a:ext>
                  </a:extLst>
                </a:gridCol>
                <a:gridCol w="1094509">
                  <a:extLst>
                    <a:ext uri="{9D8B030D-6E8A-4147-A177-3AD203B41FA5}">
                      <a16:colId xmlns:a16="http://schemas.microsoft.com/office/drawing/2014/main" val="20007"/>
                    </a:ext>
                  </a:extLst>
                </a:gridCol>
              </a:tblGrid>
              <a:tr h="428022">
                <a:tc gridSpan="8">
                  <a:txBody>
                    <a:bodyPr/>
                    <a:lstStyle/>
                    <a:p>
                      <a:pPr algn="ctr" fontAlgn="b"/>
                      <a:r>
                        <a:rPr lang="en-US" sz="1600" b="1" u="none" strike="noStrike" dirty="0">
                          <a:effectLst/>
                        </a:rPr>
                        <a:t>MIG CAPITAL PROJECTS</a:t>
                      </a:r>
                      <a:endParaRPr lang="en-US" sz="1600" b="1" i="0" u="none" strike="noStrike" dirty="0">
                        <a:solidFill>
                          <a:srgbClr val="000000"/>
                        </a:solidFill>
                        <a:effectLst/>
                        <a:latin typeface="Arial"/>
                      </a:endParaRPr>
                    </a:p>
                  </a:txBody>
                  <a:tcPr marL="7112" marR="7112" marT="71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43913">
                <a:tc>
                  <a:txBody>
                    <a:bodyPr/>
                    <a:lstStyle/>
                    <a:p>
                      <a:pPr algn="l" fontAlgn="ctr"/>
                      <a:r>
                        <a:rPr lang="en-US" sz="1600" b="1" u="none" strike="noStrike" dirty="0">
                          <a:effectLst/>
                        </a:rPr>
                        <a:t>Local Municipality</a:t>
                      </a:r>
                      <a:endParaRPr lang="en-US" sz="1600" b="1" i="0" u="none" strike="noStrike" dirty="0">
                        <a:solidFill>
                          <a:srgbClr val="000000"/>
                        </a:solidFill>
                        <a:effectLst/>
                        <a:latin typeface="Arial"/>
                      </a:endParaRPr>
                    </a:p>
                  </a:txBody>
                  <a:tcPr marL="7112" marR="7112" marT="71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b="1" u="none" strike="noStrike" dirty="0">
                          <a:effectLst/>
                        </a:rPr>
                        <a:t>Project Description</a:t>
                      </a:r>
                      <a:endParaRPr lang="en-US" sz="1600" b="1" i="0" u="none" strike="noStrike" dirty="0">
                        <a:solidFill>
                          <a:srgbClr val="000000"/>
                        </a:solidFill>
                        <a:effectLst/>
                        <a:latin typeface="Arial"/>
                      </a:endParaRPr>
                    </a:p>
                  </a:txBody>
                  <a:tcPr marL="7112" marR="7112" marT="71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b="1" u="none" strike="noStrike" dirty="0">
                          <a:effectLst/>
                        </a:rPr>
                        <a:t>Project Number</a:t>
                      </a:r>
                      <a:endParaRPr lang="en-US" sz="1600" b="1" i="0" u="none" strike="noStrike" dirty="0">
                        <a:solidFill>
                          <a:srgbClr val="000000"/>
                        </a:solidFill>
                        <a:effectLst/>
                        <a:latin typeface="Arial"/>
                      </a:endParaRPr>
                    </a:p>
                  </a:txBody>
                  <a:tcPr marL="7112" marR="7112" marT="71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b="1" u="none" strike="noStrike" dirty="0">
                          <a:effectLst/>
                        </a:rPr>
                        <a:t>Type</a:t>
                      </a:r>
                      <a:endParaRPr lang="en-US" sz="1600" b="1" i="0" u="none" strike="noStrike" dirty="0">
                        <a:solidFill>
                          <a:srgbClr val="000000"/>
                        </a:solidFill>
                        <a:effectLst/>
                        <a:latin typeface="Arial"/>
                      </a:endParaRPr>
                    </a:p>
                  </a:txBody>
                  <a:tcPr marL="7112" marR="7112" marT="71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b="1" u="none" strike="noStrike" dirty="0">
                          <a:effectLst/>
                        </a:rPr>
                        <a:t>Adjustment Budget 21/22</a:t>
                      </a:r>
                      <a:endParaRPr lang="en-US" sz="1600" b="1" i="0" u="none" strike="noStrike" dirty="0">
                        <a:solidFill>
                          <a:srgbClr val="000000"/>
                        </a:solidFill>
                        <a:effectLst/>
                        <a:latin typeface="Arial"/>
                      </a:endParaRPr>
                    </a:p>
                  </a:txBody>
                  <a:tcPr marL="7112" marR="7112" marT="71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b="1" u="none" strike="noStrike" dirty="0">
                          <a:effectLst/>
                        </a:rPr>
                        <a:t>Budget 22/23</a:t>
                      </a:r>
                      <a:endParaRPr lang="en-US" sz="1600" b="1" i="0" u="none" strike="noStrike" dirty="0">
                        <a:solidFill>
                          <a:srgbClr val="000000"/>
                        </a:solidFill>
                        <a:effectLst/>
                        <a:latin typeface="Arial"/>
                      </a:endParaRPr>
                    </a:p>
                  </a:txBody>
                  <a:tcPr marL="7112" marR="7112" marT="71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b="1" u="none" strike="noStrike" dirty="0">
                          <a:effectLst/>
                        </a:rPr>
                        <a:t>Budget 23/24</a:t>
                      </a:r>
                      <a:endParaRPr lang="en-US" sz="1600" b="1" i="0" u="none" strike="noStrike" dirty="0">
                        <a:solidFill>
                          <a:srgbClr val="000000"/>
                        </a:solidFill>
                        <a:effectLst/>
                        <a:latin typeface="Arial"/>
                      </a:endParaRPr>
                    </a:p>
                  </a:txBody>
                  <a:tcPr marL="7112" marR="7112" marT="71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b="1" u="none" strike="noStrike" dirty="0">
                          <a:effectLst/>
                        </a:rPr>
                        <a:t>Budget 24/25</a:t>
                      </a:r>
                      <a:endParaRPr lang="en-US" sz="1600" b="1" i="0" u="none" strike="noStrike" dirty="0">
                        <a:solidFill>
                          <a:srgbClr val="000000"/>
                        </a:solidFill>
                        <a:effectLst/>
                        <a:latin typeface="Arial"/>
                      </a:endParaRPr>
                    </a:p>
                  </a:txBody>
                  <a:tcPr marL="7112" marR="7112" marT="71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43913">
                <a:tc>
                  <a:txBody>
                    <a:bodyPr/>
                    <a:lstStyle/>
                    <a:p>
                      <a:pPr algn="l" fontAlgn="ctr"/>
                      <a:r>
                        <a:rPr lang="en-US" sz="1600" u="none" strike="noStrike">
                          <a:effectLst/>
                        </a:rPr>
                        <a:t>Kagisano Molopo</a:t>
                      </a:r>
                      <a:endParaRPr lang="en-US" sz="1600" b="0" i="0" u="none" strike="noStrike">
                        <a:solidFill>
                          <a:srgbClr val="000000"/>
                        </a:solidFill>
                        <a:effectLst/>
                        <a:latin typeface="Arial"/>
                      </a:endParaRPr>
                    </a:p>
                  </a:txBody>
                  <a:tcPr marL="7112" marR="7112" marT="71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Dr RSM DM Rural Sanitation</a:t>
                      </a:r>
                      <a:endParaRPr lang="en-US" sz="1600" b="0" i="0" u="none" strike="noStrike" dirty="0">
                        <a:solidFill>
                          <a:srgbClr val="000000"/>
                        </a:solidFill>
                        <a:effectLst/>
                        <a:latin typeface="Arial"/>
                      </a:endParaRPr>
                    </a:p>
                  </a:txBody>
                  <a:tcPr marL="7112" marR="7112" marT="71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MIG/NW2266/S/15/23</a:t>
                      </a:r>
                      <a:endParaRPr lang="en-US" sz="1600" b="0" i="0" u="none" strike="noStrike" dirty="0">
                        <a:solidFill>
                          <a:srgbClr val="000000"/>
                        </a:solidFill>
                        <a:effectLst/>
                        <a:latin typeface="Arial"/>
                      </a:endParaRPr>
                    </a:p>
                  </a:txBody>
                  <a:tcPr marL="7112" marR="7112" marT="71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New</a:t>
                      </a:r>
                      <a:endParaRPr lang="en-US" sz="1600" b="0" i="0" u="none" strike="noStrike" dirty="0">
                        <a:solidFill>
                          <a:srgbClr val="000000"/>
                        </a:solidFill>
                        <a:effectLst/>
                        <a:latin typeface="Arial"/>
                      </a:endParaRPr>
                    </a:p>
                  </a:txBody>
                  <a:tcPr marL="7112" marR="7112" marT="71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R40,000,000</a:t>
                      </a:r>
                      <a:endParaRPr lang="en-US" sz="1600" b="0" i="0" u="none" strike="noStrike" dirty="0">
                        <a:solidFill>
                          <a:srgbClr val="000000"/>
                        </a:solidFill>
                        <a:effectLst/>
                        <a:latin typeface="Arial"/>
                      </a:endParaRPr>
                    </a:p>
                  </a:txBody>
                  <a:tcPr marL="7112" marR="7112" marT="71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R25,000,000</a:t>
                      </a:r>
                      <a:endParaRPr lang="en-US" sz="1600" b="0" i="0" u="none" strike="noStrike" dirty="0">
                        <a:solidFill>
                          <a:srgbClr val="000000"/>
                        </a:solidFill>
                        <a:effectLst/>
                        <a:latin typeface="Arial"/>
                      </a:endParaRPr>
                    </a:p>
                  </a:txBody>
                  <a:tcPr marL="7112" marR="7112" marT="71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R30,000,000</a:t>
                      </a:r>
                      <a:endParaRPr lang="en-US" sz="1600" b="0" i="0" u="none" strike="noStrike" dirty="0">
                        <a:solidFill>
                          <a:srgbClr val="000000"/>
                        </a:solidFill>
                        <a:effectLst/>
                        <a:latin typeface="Arial"/>
                      </a:endParaRPr>
                    </a:p>
                  </a:txBody>
                  <a:tcPr marL="7112" marR="7112" marT="71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R40,000,000</a:t>
                      </a:r>
                      <a:endParaRPr lang="en-US" sz="1600" b="0" i="0" u="none" strike="noStrike" dirty="0">
                        <a:solidFill>
                          <a:srgbClr val="000000"/>
                        </a:solidFill>
                        <a:effectLst/>
                        <a:latin typeface="Arial"/>
                      </a:endParaRPr>
                    </a:p>
                  </a:txBody>
                  <a:tcPr marL="7112" marR="7112" marT="71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3497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743237"/>
          </a:xfrm>
        </p:spPr>
        <p:txBody>
          <a:bodyPr>
            <a:normAutofit/>
          </a:bodyPr>
          <a:lstStyle/>
          <a:p>
            <a:r>
              <a:rPr lang="en-US" b="1" dirty="0"/>
              <a:t>PLANNED PROJECTS FOR KMLM</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67687278"/>
              </p:ext>
            </p:extLst>
          </p:nvPr>
        </p:nvGraphicFramePr>
        <p:xfrm>
          <a:off x="180112" y="1125970"/>
          <a:ext cx="9559634" cy="4695780"/>
        </p:xfrm>
        <a:graphic>
          <a:graphicData uri="http://schemas.openxmlformats.org/drawingml/2006/table">
            <a:tbl>
              <a:tblPr>
                <a:tableStyleId>{5C22544A-7EE6-4342-B048-85BDC9FD1C3A}</a:tableStyleId>
              </a:tblPr>
              <a:tblGrid>
                <a:gridCol w="1118375">
                  <a:extLst>
                    <a:ext uri="{9D8B030D-6E8A-4147-A177-3AD203B41FA5}">
                      <a16:colId xmlns:a16="http://schemas.microsoft.com/office/drawing/2014/main" val="20000"/>
                    </a:ext>
                  </a:extLst>
                </a:gridCol>
                <a:gridCol w="2163901">
                  <a:extLst>
                    <a:ext uri="{9D8B030D-6E8A-4147-A177-3AD203B41FA5}">
                      <a16:colId xmlns:a16="http://schemas.microsoft.com/office/drawing/2014/main" val="20001"/>
                    </a:ext>
                  </a:extLst>
                </a:gridCol>
                <a:gridCol w="915648">
                  <a:extLst>
                    <a:ext uri="{9D8B030D-6E8A-4147-A177-3AD203B41FA5}">
                      <a16:colId xmlns:a16="http://schemas.microsoft.com/office/drawing/2014/main" val="20002"/>
                    </a:ext>
                  </a:extLst>
                </a:gridCol>
                <a:gridCol w="807548">
                  <a:extLst>
                    <a:ext uri="{9D8B030D-6E8A-4147-A177-3AD203B41FA5}">
                      <a16:colId xmlns:a16="http://schemas.microsoft.com/office/drawing/2014/main" val="20003"/>
                    </a:ext>
                  </a:extLst>
                </a:gridCol>
                <a:gridCol w="1066741">
                  <a:extLst>
                    <a:ext uri="{9D8B030D-6E8A-4147-A177-3AD203B41FA5}">
                      <a16:colId xmlns:a16="http://schemas.microsoft.com/office/drawing/2014/main" val="20004"/>
                    </a:ext>
                  </a:extLst>
                </a:gridCol>
                <a:gridCol w="1062875">
                  <a:extLst>
                    <a:ext uri="{9D8B030D-6E8A-4147-A177-3AD203B41FA5}">
                      <a16:colId xmlns:a16="http://schemas.microsoft.com/office/drawing/2014/main" val="20005"/>
                    </a:ext>
                  </a:extLst>
                </a:gridCol>
                <a:gridCol w="1180015">
                  <a:extLst>
                    <a:ext uri="{9D8B030D-6E8A-4147-A177-3AD203B41FA5}">
                      <a16:colId xmlns:a16="http://schemas.microsoft.com/office/drawing/2014/main" val="20006"/>
                    </a:ext>
                  </a:extLst>
                </a:gridCol>
                <a:gridCol w="1244531">
                  <a:extLst>
                    <a:ext uri="{9D8B030D-6E8A-4147-A177-3AD203B41FA5}">
                      <a16:colId xmlns:a16="http://schemas.microsoft.com/office/drawing/2014/main" val="20007"/>
                    </a:ext>
                  </a:extLst>
                </a:gridCol>
              </a:tblGrid>
              <a:tr h="139607">
                <a:tc gridSpan="8">
                  <a:txBody>
                    <a:bodyPr/>
                    <a:lstStyle/>
                    <a:p>
                      <a:pPr algn="ctr" fontAlgn="b"/>
                      <a:r>
                        <a:rPr lang="en-US" sz="1600" b="1" u="none" strike="noStrike" dirty="0">
                          <a:effectLst/>
                        </a:rPr>
                        <a:t>WSIG CAPITAL PROJECTS</a:t>
                      </a:r>
                      <a:endParaRPr lang="en-US" sz="1600" b="1" i="0" u="none" strike="noStrike" dirty="0">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7331">
                <a:tc>
                  <a:txBody>
                    <a:bodyPr/>
                    <a:lstStyle/>
                    <a:p>
                      <a:pPr algn="ctr" fontAlgn="ctr"/>
                      <a:r>
                        <a:rPr lang="en-US" sz="1600" b="1" u="none" strike="noStrike" dirty="0">
                          <a:effectLst/>
                        </a:rPr>
                        <a:t>Local Municipality</a:t>
                      </a:r>
                      <a:endParaRPr lang="en-US" sz="1600" b="1" i="0" u="none" strike="noStrike" dirty="0">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rPr>
                        <a:t>Project Description</a:t>
                      </a:r>
                      <a:endParaRPr lang="en-US" sz="1600" b="1" i="0" u="none" strike="noStrike" dirty="0">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rPr>
                        <a:t>Project Number</a:t>
                      </a:r>
                      <a:endParaRPr lang="en-US" sz="1600" b="1" i="0" u="none" strike="noStrike" dirty="0">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rPr>
                        <a:t>Type</a:t>
                      </a:r>
                      <a:endParaRPr lang="en-US" sz="1600" b="1" i="0" u="none" strike="noStrike" dirty="0">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rPr>
                        <a:t>Adjustment Budget 21/22</a:t>
                      </a:r>
                      <a:endParaRPr lang="en-US" sz="1600" b="1" i="0" u="none" strike="noStrike" dirty="0">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rPr>
                        <a:t>Budget 22/23</a:t>
                      </a:r>
                      <a:endParaRPr lang="en-US" sz="1600" b="1" i="0" u="none" strike="noStrike" dirty="0">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rPr>
                        <a:t>Budget 23/24</a:t>
                      </a:r>
                      <a:endParaRPr lang="en-US" sz="1600" b="1" i="0" u="none" strike="noStrike" dirty="0">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rPr>
                        <a:t>Budget 24/25</a:t>
                      </a:r>
                      <a:endParaRPr lang="en-US" sz="1600" b="1" i="0" u="none" strike="noStrike" dirty="0">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8666">
                <a:tc rowSpan="6">
                  <a:txBody>
                    <a:bodyPr/>
                    <a:lstStyle/>
                    <a:p>
                      <a:pPr algn="l" fontAlgn="ctr"/>
                      <a:r>
                        <a:rPr lang="en-US" sz="1600" u="none" strike="noStrike" dirty="0" err="1">
                          <a:effectLst/>
                        </a:rPr>
                        <a:t>Kagisano</a:t>
                      </a:r>
                      <a:r>
                        <a:rPr lang="en-US" sz="1600" u="none" strike="noStrike" dirty="0">
                          <a:effectLst/>
                        </a:rPr>
                        <a:t> Molopo</a:t>
                      </a:r>
                      <a:endParaRPr lang="en-US" sz="1600" b="0" i="0" u="none" strike="noStrike" dirty="0">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Rural Water </a:t>
                      </a:r>
                      <a:r>
                        <a:rPr lang="en-US" sz="1600" u="none" strike="noStrike" dirty="0" err="1">
                          <a:effectLst/>
                        </a:rPr>
                        <a:t>Programme</a:t>
                      </a:r>
                      <a:r>
                        <a:rPr lang="en-US" sz="1600" u="none" strike="noStrike" dirty="0">
                          <a:effectLst/>
                        </a:rPr>
                        <a:t> 2020/2023 - </a:t>
                      </a:r>
                      <a:r>
                        <a:rPr lang="en-US" sz="1600" u="none" strike="noStrike" dirty="0" err="1">
                          <a:effectLst/>
                        </a:rPr>
                        <a:t>Mabone</a:t>
                      </a:r>
                      <a:endParaRPr lang="en-US" sz="1600" b="0" i="0" u="none" strike="noStrike" dirty="0">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 </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New</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R18,000,000</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R11,000,000</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8666">
                <a:tc vMerge="1">
                  <a:txBody>
                    <a:bodyPr/>
                    <a:lstStyle/>
                    <a:p>
                      <a:endParaRPr lang="en-US"/>
                    </a:p>
                  </a:txBody>
                  <a:tcPr/>
                </a:tc>
                <a:tc>
                  <a:txBody>
                    <a:bodyPr/>
                    <a:lstStyle/>
                    <a:p>
                      <a:pPr algn="l" fontAlgn="b"/>
                      <a:r>
                        <a:rPr lang="en-US" sz="1600" u="none" strike="noStrike" dirty="0">
                          <a:effectLst/>
                        </a:rPr>
                        <a:t>Rural Water </a:t>
                      </a:r>
                      <a:r>
                        <a:rPr lang="en-US" sz="1600" u="none" strike="noStrike" dirty="0" err="1">
                          <a:effectLst/>
                        </a:rPr>
                        <a:t>Programme</a:t>
                      </a:r>
                      <a:r>
                        <a:rPr lang="en-US" sz="1600" u="none" strike="noStrike" dirty="0">
                          <a:effectLst/>
                        </a:rPr>
                        <a:t> 2020/2023 - Bray</a:t>
                      </a:r>
                      <a:endParaRPr lang="en-US" sz="1600" b="0" i="0" u="none" strike="noStrike" dirty="0">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 </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New</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R16,000,000</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R10,000,000</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8666">
                <a:tc vMerge="1">
                  <a:txBody>
                    <a:bodyPr/>
                    <a:lstStyle/>
                    <a:p>
                      <a:endParaRPr lang="en-US"/>
                    </a:p>
                  </a:txBody>
                  <a:tcPr/>
                </a:tc>
                <a:tc>
                  <a:txBody>
                    <a:bodyPr/>
                    <a:lstStyle/>
                    <a:p>
                      <a:pPr algn="l" fontAlgn="b"/>
                      <a:r>
                        <a:rPr lang="en-US" sz="1600" u="none" strike="noStrike" dirty="0">
                          <a:effectLst/>
                        </a:rPr>
                        <a:t>Rural Water </a:t>
                      </a:r>
                      <a:r>
                        <a:rPr lang="en-US" sz="1600" u="none" strike="noStrike" dirty="0" err="1">
                          <a:effectLst/>
                        </a:rPr>
                        <a:t>Programme</a:t>
                      </a:r>
                      <a:r>
                        <a:rPr lang="en-US" sz="1600" u="none" strike="noStrike" dirty="0">
                          <a:effectLst/>
                        </a:rPr>
                        <a:t> 2020/2023 - </a:t>
                      </a:r>
                      <a:r>
                        <a:rPr lang="en-US" sz="1600" u="none" strike="noStrike" dirty="0" err="1">
                          <a:effectLst/>
                        </a:rPr>
                        <a:t>Dipudi</a:t>
                      </a:r>
                      <a:endParaRPr lang="en-US" sz="1600" b="0" i="0" u="none" strike="noStrike" dirty="0">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Upgrading</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R13,000,000</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R15,000,000</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18666">
                <a:tc vMerge="1">
                  <a:txBody>
                    <a:bodyPr/>
                    <a:lstStyle/>
                    <a:p>
                      <a:endParaRPr lang="en-US"/>
                    </a:p>
                  </a:txBody>
                  <a:tcPr/>
                </a:tc>
                <a:tc>
                  <a:txBody>
                    <a:bodyPr/>
                    <a:lstStyle/>
                    <a:p>
                      <a:pPr algn="l" fontAlgn="b"/>
                      <a:r>
                        <a:rPr lang="en-US" sz="1600" u="none" strike="noStrike" dirty="0">
                          <a:effectLst/>
                        </a:rPr>
                        <a:t>Rural Water </a:t>
                      </a:r>
                      <a:r>
                        <a:rPr lang="en-US" sz="1600" u="none" strike="noStrike" dirty="0" err="1">
                          <a:effectLst/>
                        </a:rPr>
                        <a:t>Programme</a:t>
                      </a:r>
                      <a:r>
                        <a:rPr lang="en-US" sz="1600" u="none" strike="noStrike" dirty="0">
                          <a:effectLst/>
                        </a:rPr>
                        <a:t> 2020/2023 - </a:t>
                      </a:r>
                      <a:r>
                        <a:rPr lang="en-US" sz="1600" u="none" strike="noStrike" dirty="0" err="1">
                          <a:effectLst/>
                        </a:rPr>
                        <a:t>Tlakgameng</a:t>
                      </a:r>
                      <a:endParaRPr lang="en-US" sz="1600" b="0" i="0" u="none" strike="noStrike" dirty="0">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 </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New</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R26,000,000</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18666">
                <a:tc vMerge="1">
                  <a:txBody>
                    <a:bodyPr/>
                    <a:lstStyle/>
                    <a:p>
                      <a:endParaRPr lang="en-US"/>
                    </a:p>
                  </a:txBody>
                  <a:tcPr/>
                </a:tc>
                <a:tc>
                  <a:txBody>
                    <a:bodyPr/>
                    <a:lstStyle/>
                    <a:p>
                      <a:pPr algn="l" fontAlgn="b"/>
                      <a:r>
                        <a:rPr lang="en-US" sz="1600" u="none" strike="noStrike" dirty="0">
                          <a:effectLst/>
                        </a:rPr>
                        <a:t>Rural Water </a:t>
                      </a:r>
                      <a:r>
                        <a:rPr lang="en-US" sz="1600" u="none" strike="noStrike" dirty="0" err="1">
                          <a:effectLst/>
                        </a:rPr>
                        <a:t>Programme</a:t>
                      </a:r>
                      <a:r>
                        <a:rPr lang="en-US" sz="1600" u="none" strike="noStrike" dirty="0">
                          <a:effectLst/>
                        </a:rPr>
                        <a:t> 2020/2023 - Piet Plessis - Phase 2</a:t>
                      </a:r>
                      <a:endParaRPr lang="en-US" sz="1600" b="0" i="0" u="none" strike="noStrike" dirty="0">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 </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New</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R6,522,000</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18666">
                <a:tc vMerge="1">
                  <a:txBody>
                    <a:bodyPr/>
                    <a:lstStyle/>
                    <a:p>
                      <a:endParaRPr lang="en-US"/>
                    </a:p>
                  </a:txBody>
                  <a:tcPr/>
                </a:tc>
                <a:tc>
                  <a:txBody>
                    <a:bodyPr/>
                    <a:lstStyle/>
                    <a:p>
                      <a:pPr algn="l" fontAlgn="b"/>
                      <a:r>
                        <a:rPr lang="en-US" sz="1600" u="none" strike="noStrike">
                          <a:effectLst/>
                        </a:rPr>
                        <a:t>Rural Water Programme 2020/2023 - Matlhabetlhabe</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 </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New</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R16,000,000</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a:t>
                      </a:r>
                      <a:endParaRPr lang="en-US" sz="1600" b="0" i="0" u="none" strike="noStrike">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39607">
                <a:tc gridSpan="4">
                  <a:txBody>
                    <a:bodyPr/>
                    <a:lstStyle/>
                    <a:p>
                      <a:pPr algn="l" fontAlgn="b"/>
                      <a:r>
                        <a:rPr lang="en-US" sz="1600" b="1" u="none" strike="noStrike" dirty="0">
                          <a:effectLst/>
                        </a:rPr>
                        <a:t>Total</a:t>
                      </a:r>
                      <a:endParaRPr lang="en-US" sz="1600" b="1" i="0" u="none" strike="noStrike" dirty="0">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600" b="1" u="none" strike="noStrike" dirty="0">
                          <a:effectLst/>
                        </a:rPr>
                        <a:t>R29,000,000</a:t>
                      </a:r>
                      <a:endParaRPr lang="en-US" sz="1600" b="1" i="0" u="none" strike="noStrike" dirty="0">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1" u="none" strike="noStrike" dirty="0">
                          <a:effectLst/>
                        </a:rPr>
                        <a:t>R49,522,000</a:t>
                      </a:r>
                      <a:endParaRPr lang="en-US" sz="1600" b="1" i="0" u="none" strike="noStrike" dirty="0">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1" u="none" strike="noStrike" dirty="0">
                          <a:effectLst/>
                        </a:rPr>
                        <a:t>R53,000,000</a:t>
                      </a:r>
                      <a:endParaRPr lang="en-US" sz="1600" b="1" i="0" u="none" strike="noStrike" dirty="0">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1" u="none" strike="noStrike" dirty="0">
                          <a:effectLst/>
                        </a:rPr>
                        <a:t>0</a:t>
                      </a:r>
                      <a:endParaRPr lang="en-US" sz="1600" b="1" i="0" u="none" strike="noStrike" dirty="0">
                        <a:solidFill>
                          <a:srgbClr val="000000"/>
                        </a:solidFill>
                        <a:effectLst/>
                        <a:latin typeface="Arial"/>
                      </a:endParaRPr>
                    </a:p>
                  </a:txBody>
                  <a:tcPr marL="6980" marR="6980" marT="69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27367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474" y="212728"/>
            <a:ext cx="8543925" cy="480000"/>
          </a:xfrm>
        </p:spPr>
        <p:txBody>
          <a:bodyPr>
            <a:normAutofit fontScale="90000"/>
          </a:bodyPr>
          <a:lstStyle/>
          <a:p>
            <a:pPr fontAlgn="b"/>
            <a:r>
              <a:rPr lang="en-US" b="1" dirty="0"/>
              <a:t>PLANNED PROJECTS FOR KMLM</a:t>
            </a:r>
            <a:endParaRPr lang="en-US" b="1" dirty="0">
              <a:solidFill>
                <a:srgbClr val="000000"/>
              </a:solidFill>
              <a:latin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3068859239"/>
              </p:ext>
            </p:extLst>
          </p:nvPr>
        </p:nvGraphicFramePr>
        <p:xfrm>
          <a:off x="138545" y="977034"/>
          <a:ext cx="9504219" cy="4944390"/>
        </p:xfrm>
        <a:graphic>
          <a:graphicData uri="http://schemas.openxmlformats.org/drawingml/2006/table">
            <a:tbl>
              <a:tblPr>
                <a:tableStyleId>{5C22544A-7EE6-4342-B048-85BDC9FD1C3A}</a:tableStyleId>
              </a:tblPr>
              <a:tblGrid>
                <a:gridCol w="1087359">
                  <a:extLst>
                    <a:ext uri="{9D8B030D-6E8A-4147-A177-3AD203B41FA5}">
                      <a16:colId xmlns:a16="http://schemas.microsoft.com/office/drawing/2014/main" val="20000"/>
                    </a:ext>
                  </a:extLst>
                </a:gridCol>
                <a:gridCol w="2002205">
                  <a:extLst>
                    <a:ext uri="{9D8B030D-6E8A-4147-A177-3AD203B41FA5}">
                      <a16:colId xmlns:a16="http://schemas.microsoft.com/office/drawing/2014/main" val="20001"/>
                    </a:ext>
                  </a:extLst>
                </a:gridCol>
                <a:gridCol w="831273">
                  <a:extLst>
                    <a:ext uri="{9D8B030D-6E8A-4147-A177-3AD203B41FA5}">
                      <a16:colId xmlns:a16="http://schemas.microsoft.com/office/drawing/2014/main" val="20002"/>
                    </a:ext>
                  </a:extLst>
                </a:gridCol>
                <a:gridCol w="623454">
                  <a:extLst>
                    <a:ext uri="{9D8B030D-6E8A-4147-A177-3AD203B41FA5}">
                      <a16:colId xmlns:a16="http://schemas.microsoft.com/office/drawing/2014/main" val="20003"/>
                    </a:ext>
                  </a:extLst>
                </a:gridCol>
                <a:gridCol w="1233055">
                  <a:extLst>
                    <a:ext uri="{9D8B030D-6E8A-4147-A177-3AD203B41FA5}">
                      <a16:colId xmlns:a16="http://schemas.microsoft.com/office/drawing/2014/main" val="20004"/>
                    </a:ext>
                  </a:extLst>
                </a:gridCol>
                <a:gridCol w="1233054">
                  <a:extLst>
                    <a:ext uri="{9D8B030D-6E8A-4147-A177-3AD203B41FA5}">
                      <a16:colId xmlns:a16="http://schemas.microsoft.com/office/drawing/2014/main" val="20005"/>
                    </a:ext>
                  </a:extLst>
                </a:gridCol>
                <a:gridCol w="1274619">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tblGrid>
              <a:tr h="135189">
                <a:tc gridSpan="8">
                  <a:txBody>
                    <a:bodyPr/>
                    <a:lstStyle/>
                    <a:p>
                      <a:pPr algn="ctr" fontAlgn="b"/>
                      <a:r>
                        <a:rPr lang="en-US" sz="1600" b="1" u="none" strike="noStrike" dirty="0">
                          <a:effectLst/>
                        </a:rPr>
                        <a:t>RBIG CAPITAL PROJECTS</a:t>
                      </a:r>
                      <a:endParaRPr lang="en-US" sz="1600" b="1" i="0" u="none" strike="noStrike" dirty="0">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9821">
                <a:tc>
                  <a:txBody>
                    <a:bodyPr/>
                    <a:lstStyle/>
                    <a:p>
                      <a:pPr algn="ctr" fontAlgn="ctr"/>
                      <a:r>
                        <a:rPr lang="en-US" sz="1600" b="1" u="none" strike="noStrike" dirty="0">
                          <a:effectLst/>
                        </a:rPr>
                        <a:t>Local Municipality</a:t>
                      </a:r>
                      <a:endParaRPr lang="en-US" sz="1600" b="1" i="0" u="none" strike="noStrike" dirty="0">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rPr>
                        <a:t>Project Description</a:t>
                      </a:r>
                      <a:endParaRPr lang="en-US" sz="1600" b="1" i="0" u="none" strike="noStrike" dirty="0">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rPr>
                        <a:t>Project Number</a:t>
                      </a:r>
                      <a:endParaRPr lang="en-US" sz="1600" b="1" i="0" u="none" strike="noStrike" dirty="0">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a:effectLst/>
                        </a:rPr>
                        <a:t>Type</a:t>
                      </a:r>
                      <a:endParaRPr lang="en-US" sz="1600" b="1"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rPr>
                        <a:t>Adjustment Budget 21/22</a:t>
                      </a:r>
                      <a:endParaRPr lang="en-US" sz="1600" b="1" i="0" u="none" strike="noStrike" dirty="0">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rPr>
                        <a:t>Budget 22/23</a:t>
                      </a:r>
                      <a:endParaRPr lang="en-US" sz="1600" b="1" i="0" u="none" strike="noStrike" dirty="0">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rPr>
                        <a:t>Budget 23/24</a:t>
                      </a:r>
                      <a:endParaRPr lang="en-US" sz="1600" b="1" i="0" u="none" strike="noStrike" dirty="0">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rPr>
                        <a:t>Budget 24/25</a:t>
                      </a:r>
                      <a:endParaRPr lang="en-US" sz="1600" b="1" i="0" u="none" strike="noStrike" dirty="0">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4910">
                <a:tc rowSpan="7">
                  <a:txBody>
                    <a:bodyPr/>
                    <a:lstStyle/>
                    <a:p>
                      <a:pPr algn="l" fontAlgn="ctr"/>
                      <a:r>
                        <a:rPr lang="en-US" sz="1600" u="none" strike="noStrike">
                          <a:effectLst/>
                        </a:rPr>
                        <a:t>Kagisano Molopo</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Bulk Water Implementation:  Bona Bona Cluster</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 </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New</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R75,000,000</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R10,000,000</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4910">
                <a:tc vMerge="1">
                  <a:txBody>
                    <a:bodyPr/>
                    <a:lstStyle/>
                    <a:p>
                      <a:endParaRPr lang="en-US"/>
                    </a:p>
                  </a:txBody>
                  <a:tcPr/>
                </a:tc>
                <a:tc>
                  <a:txBody>
                    <a:bodyPr/>
                    <a:lstStyle/>
                    <a:p>
                      <a:pPr algn="l" fontAlgn="b"/>
                      <a:r>
                        <a:rPr lang="en-US" sz="1600" u="none" strike="noStrike" dirty="0">
                          <a:effectLst/>
                        </a:rPr>
                        <a:t>Bulk Water Implementation: </a:t>
                      </a:r>
                      <a:r>
                        <a:rPr lang="en-US" sz="1600" u="none" strike="noStrike" dirty="0" err="1">
                          <a:effectLst/>
                        </a:rPr>
                        <a:t>Tlapeng</a:t>
                      </a:r>
                      <a:r>
                        <a:rPr lang="en-US" sz="1600" u="none" strike="noStrike" dirty="0">
                          <a:effectLst/>
                        </a:rPr>
                        <a:t> Cluster</a:t>
                      </a:r>
                      <a:endParaRPr lang="en-US" sz="1600" b="0" i="0" u="none" strike="noStrike" dirty="0">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 </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New</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R50,000,000</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R33,861,000</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R20,038,000</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4910">
                <a:tc vMerge="1">
                  <a:txBody>
                    <a:bodyPr/>
                    <a:lstStyle/>
                    <a:p>
                      <a:endParaRPr lang="en-US"/>
                    </a:p>
                  </a:txBody>
                  <a:tcPr/>
                </a:tc>
                <a:tc>
                  <a:txBody>
                    <a:bodyPr/>
                    <a:lstStyle/>
                    <a:p>
                      <a:pPr algn="l" fontAlgn="b"/>
                      <a:r>
                        <a:rPr lang="en-US" sz="1600" u="none" strike="noStrike" dirty="0">
                          <a:effectLst/>
                        </a:rPr>
                        <a:t>Upgrading of bulk water to </a:t>
                      </a:r>
                      <a:r>
                        <a:rPr lang="en-US" sz="1600" u="none" strike="noStrike" dirty="0" err="1">
                          <a:effectLst/>
                        </a:rPr>
                        <a:t>Ganyesa</a:t>
                      </a:r>
                      <a:r>
                        <a:rPr lang="en-US" sz="1600" u="none" strike="noStrike" dirty="0">
                          <a:effectLst/>
                        </a:rPr>
                        <a:t> Cluster</a:t>
                      </a:r>
                      <a:endParaRPr lang="en-US" sz="1600" b="0" i="0" u="none" strike="noStrike" dirty="0">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 </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New</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R5,000,000</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R35,000,000</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R80,000,000</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R15,000,000</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14910">
                <a:tc vMerge="1">
                  <a:txBody>
                    <a:bodyPr/>
                    <a:lstStyle/>
                    <a:p>
                      <a:endParaRPr lang="en-US"/>
                    </a:p>
                  </a:txBody>
                  <a:tcPr/>
                </a:tc>
                <a:tc>
                  <a:txBody>
                    <a:bodyPr/>
                    <a:lstStyle/>
                    <a:p>
                      <a:pPr algn="l" fontAlgn="b"/>
                      <a:r>
                        <a:rPr lang="en-US" sz="1600" u="none" strike="noStrike" dirty="0">
                          <a:effectLst/>
                        </a:rPr>
                        <a:t>Upgrading of bulk water to </a:t>
                      </a:r>
                      <a:r>
                        <a:rPr lang="en-US" sz="1600" u="none" strike="noStrike" dirty="0" err="1">
                          <a:effectLst/>
                        </a:rPr>
                        <a:t>Tseoge</a:t>
                      </a:r>
                      <a:r>
                        <a:rPr lang="en-US" sz="1600" u="none" strike="noStrike" dirty="0">
                          <a:effectLst/>
                        </a:rPr>
                        <a:t> Cluster</a:t>
                      </a:r>
                      <a:endParaRPr lang="en-US" sz="1600" b="0" i="0" u="none" strike="noStrike" dirty="0">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 </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New</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R2,000,000</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R15,000,000</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R30,000,000</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R70,000,000</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14910">
                <a:tc vMerge="1">
                  <a:txBody>
                    <a:bodyPr/>
                    <a:lstStyle/>
                    <a:p>
                      <a:endParaRPr lang="en-US"/>
                    </a:p>
                  </a:txBody>
                  <a:tcPr/>
                </a:tc>
                <a:tc>
                  <a:txBody>
                    <a:bodyPr/>
                    <a:lstStyle/>
                    <a:p>
                      <a:pPr algn="l" fontAlgn="b"/>
                      <a:r>
                        <a:rPr lang="en-US" sz="1600" u="none" strike="noStrike">
                          <a:effectLst/>
                        </a:rPr>
                        <a:t>Upgrading of bulk water to Tlakgameng Cluster</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 </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New</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R3,000,000</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R20,000,000</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R75,000,000</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R35,000,000</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14910">
                <a:tc vMerge="1">
                  <a:txBody>
                    <a:bodyPr/>
                    <a:lstStyle/>
                    <a:p>
                      <a:endParaRPr lang="en-US"/>
                    </a:p>
                  </a:txBody>
                  <a:tcPr/>
                </a:tc>
                <a:tc>
                  <a:txBody>
                    <a:bodyPr/>
                    <a:lstStyle/>
                    <a:p>
                      <a:pPr algn="l" fontAlgn="b"/>
                      <a:r>
                        <a:rPr lang="en-US" sz="1600" u="none" strike="noStrike">
                          <a:effectLst/>
                        </a:rPr>
                        <a:t>Upgrading of bulk water to Morokweng Cluster</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 </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New</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R3,000,000</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R20,000,000</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R20,000,000</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R80,000,000</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14910">
                <a:tc vMerge="1">
                  <a:txBody>
                    <a:bodyPr/>
                    <a:lstStyle/>
                    <a:p>
                      <a:endParaRPr lang="en-US"/>
                    </a:p>
                  </a:txBody>
                  <a:tcPr/>
                </a:tc>
                <a:tc>
                  <a:txBody>
                    <a:bodyPr/>
                    <a:lstStyle/>
                    <a:p>
                      <a:pPr algn="l" fontAlgn="b"/>
                      <a:r>
                        <a:rPr lang="en-US" sz="1600" u="none" strike="noStrike">
                          <a:effectLst/>
                        </a:rPr>
                        <a:t>Upgrading of bulk water to Bray &amp; Tosca Cluster</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 </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a:effectLst/>
                        </a:rPr>
                        <a:t>New</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R7,000,000</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R20,000,000</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R87,000,000</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R33,911,000</a:t>
                      </a:r>
                      <a:endParaRPr lang="en-US" sz="1600" b="0" i="0" u="none" strike="noStrike">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35189">
                <a:tc gridSpan="4">
                  <a:txBody>
                    <a:bodyPr/>
                    <a:lstStyle/>
                    <a:p>
                      <a:pPr algn="l" fontAlgn="b"/>
                      <a:r>
                        <a:rPr lang="en-US" sz="1600" b="1" u="none" strike="noStrike" dirty="0">
                          <a:effectLst/>
                        </a:rPr>
                        <a:t>Total</a:t>
                      </a:r>
                      <a:endParaRPr lang="en-US" sz="1600" b="1" i="0" u="none" strike="noStrike" dirty="0">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600" b="1" u="none" strike="noStrike" dirty="0">
                          <a:effectLst/>
                        </a:rPr>
                        <a:t>R145,000,000</a:t>
                      </a:r>
                      <a:endParaRPr lang="en-US" sz="1600" b="1" i="0" u="none" strike="noStrike" dirty="0">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1" u="none" strike="noStrike" dirty="0">
                          <a:effectLst/>
                        </a:rPr>
                        <a:t>R156,861,000</a:t>
                      </a:r>
                      <a:endParaRPr lang="en-US" sz="1600" b="1" i="0" u="none" strike="noStrike" dirty="0">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1" u="none" strike="noStrike" dirty="0">
                          <a:effectLst/>
                        </a:rPr>
                        <a:t>R312,038,000</a:t>
                      </a:r>
                      <a:endParaRPr lang="en-US" sz="1600" b="1" i="0" u="none" strike="noStrike" dirty="0">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600" b="1" u="none" strike="noStrike" dirty="0">
                          <a:effectLst/>
                        </a:rPr>
                        <a:t>R233,911,000</a:t>
                      </a:r>
                      <a:endParaRPr lang="en-US" sz="1600" b="1" i="0" u="none" strike="noStrike" dirty="0">
                        <a:solidFill>
                          <a:srgbClr val="000000"/>
                        </a:solidFill>
                        <a:effectLst/>
                        <a:latin typeface="Arial"/>
                      </a:endParaRPr>
                    </a:p>
                  </a:txBody>
                  <a:tcPr marL="6759" marR="6759" marT="67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517730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522</TotalTime>
  <Words>1010</Words>
  <Application>Microsoft Office PowerPoint</Application>
  <PresentationFormat>A4 Paper (210x297 mm)</PresentationFormat>
  <Paragraphs>195</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PORTFOLIO COMMITTEE ON COOPERATIVE GOVERNANCE AND TRADITIONAL AFFAIRS</vt:lpstr>
      <vt:lpstr>Outline</vt:lpstr>
      <vt:lpstr>Background</vt:lpstr>
      <vt:lpstr>Current Status Quo: Political &amp; Administrative </vt:lpstr>
      <vt:lpstr>Service Delivery Challenges</vt:lpstr>
      <vt:lpstr>Support to Kagisano-Molopo LM</vt:lpstr>
      <vt:lpstr>PLANNED PROJECTS FOR KMLM</vt:lpstr>
      <vt:lpstr>PLANNED PROJECTS FOR KMLM</vt:lpstr>
      <vt:lpstr>PLANNED PROJECTS FOR KMLM</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Chapole</dc:creator>
  <cp:lastModifiedBy>Shereen Cassiem</cp:lastModifiedBy>
  <cp:revision>56</cp:revision>
  <dcterms:created xsi:type="dcterms:W3CDTF">2022-08-11T19:09:50Z</dcterms:created>
  <dcterms:modified xsi:type="dcterms:W3CDTF">2022-11-15T18:07:10Z</dcterms:modified>
</cp:coreProperties>
</file>