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801" r:id="rId3"/>
  </p:sldMasterIdLst>
  <p:notesMasterIdLst>
    <p:notesMasterId r:id="rId22"/>
  </p:notesMasterIdLst>
  <p:handoutMasterIdLst>
    <p:handoutMasterId r:id="rId23"/>
  </p:handoutMasterIdLst>
  <p:sldIdLst>
    <p:sldId id="271" r:id="rId4"/>
    <p:sldId id="276" r:id="rId5"/>
    <p:sldId id="7487" r:id="rId6"/>
    <p:sldId id="7488" r:id="rId7"/>
    <p:sldId id="7475" r:id="rId8"/>
    <p:sldId id="7476" r:id="rId9"/>
    <p:sldId id="7489" r:id="rId10"/>
    <p:sldId id="7495" r:id="rId11"/>
    <p:sldId id="793" r:id="rId12"/>
    <p:sldId id="324" r:id="rId13"/>
    <p:sldId id="7496" r:id="rId14"/>
    <p:sldId id="7520" r:id="rId15"/>
    <p:sldId id="7571" r:id="rId16"/>
    <p:sldId id="7572" r:id="rId17"/>
    <p:sldId id="7573" r:id="rId18"/>
    <p:sldId id="7570" r:id="rId19"/>
    <p:sldId id="7478" r:id="rId20"/>
    <p:sldId id="269" r:id="rId21"/>
  </p:sldIdLst>
  <p:sldSz cx="9144000" cy="6858000" type="screen4x3"/>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71C"/>
    <a:srgbClr val="005D28"/>
    <a:srgbClr val="EF4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7" autoAdjust="0"/>
    <p:restoredTop sz="89610" autoAdjust="0"/>
  </p:normalViewPr>
  <p:slideViewPr>
    <p:cSldViewPr snapToObjects="1">
      <p:cViewPr varScale="1">
        <p:scale>
          <a:sx n="66" d="100"/>
          <a:sy n="66" d="100"/>
        </p:scale>
        <p:origin x="129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1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4699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3" name="Date Placeholder 2"/>
          <p:cNvSpPr>
            <a:spLocks noGrp="1"/>
          </p:cNvSpPr>
          <p:nvPr>
            <p:ph type="dt" sz="quarter" idx="1"/>
          </p:nvPr>
        </p:nvSpPr>
        <p:spPr>
          <a:xfrm>
            <a:off x="4022304" y="0"/>
            <a:ext cx="3078513" cy="4699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95F1E8F-4337-4EEA-ADE0-1816A0B15578}" type="datetimeFigureOut">
              <a:rPr lang="en-ZA" altLang="en-US"/>
              <a:pPr>
                <a:defRPr/>
              </a:pPr>
              <a:t>2022/11/15</a:t>
            </a:fld>
            <a:endParaRPr lang="en-ZA" altLang="en-US" dirty="0"/>
          </a:p>
        </p:txBody>
      </p:sp>
      <p:sp>
        <p:nvSpPr>
          <p:cNvPr id="4" name="Footer Placeholder 3"/>
          <p:cNvSpPr>
            <a:spLocks noGrp="1"/>
          </p:cNvSpPr>
          <p:nvPr>
            <p:ph type="ftr" sz="quarter" idx="2"/>
          </p:nvPr>
        </p:nvSpPr>
        <p:spPr>
          <a:xfrm>
            <a:off x="0" y="8917025"/>
            <a:ext cx="3078513" cy="469949"/>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 name="Slide Number Placeholder 4"/>
          <p:cNvSpPr>
            <a:spLocks noGrp="1"/>
          </p:cNvSpPr>
          <p:nvPr>
            <p:ph type="sldNum" sz="quarter" idx="3"/>
          </p:nvPr>
        </p:nvSpPr>
        <p:spPr>
          <a:xfrm>
            <a:off x="4022304" y="8917025"/>
            <a:ext cx="3078513" cy="46994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877F5E-48A0-4D35-8E8F-FB17EE24D763}" type="slidenum">
              <a:rPr lang="en-ZA" altLang="en-US"/>
              <a:pPr>
                <a:defRPr/>
              </a:pPr>
              <a:t>‹#›</a:t>
            </a:fld>
            <a:endParaRPr lang="en-ZA" altLang="en-US" dirty="0"/>
          </a:p>
        </p:txBody>
      </p:sp>
    </p:spTree>
    <p:extLst>
      <p:ext uri="{BB962C8B-B14F-4D97-AF65-F5344CB8AC3E}">
        <p14:creationId xmlns:p14="http://schemas.microsoft.com/office/powerpoint/2010/main" val="48547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46995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ZA" altLang="en-US" dirty="0"/>
          </a:p>
        </p:txBody>
      </p:sp>
      <p:sp>
        <p:nvSpPr>
          <p:cNvPr id="3" name="Date Placeholder 2"/>
          <p:cNvSpPr>
            <a:spLocks noGrp="1"/>
          </p:cNvSpPr>
          <p:nvPr>
            <p:ph type="dt" idx="1"/>
          </p:nvPr>
        </p:nvSpPr>
        <p:spPr>
          <a:xfrm>
            <a:off x="4022304" y="0"/>
            <a:ext cx="3078513" cy="4699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EE57824-2140-44FD-9E28-D8DE1A0246F8}" type="datetimeFigureOut">
              <a:rPr lang="en-ZA" altLang="en-US"/>
              <a:pPr>
                <a:defRPr/>
              </a:pPr>
              <a:t>2022/11/15</a:t>
            </a:fld>
            <a:endParaRPr lang="en-ZA" altLang="en-US" dirty="0"/>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709917" y="4517819"/>
            <a:ext cx="5682643" cy="3696534"/>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ZA" altLang="en-US" noProof="0"/>
          </a:p>
        </p:txBody>
      </p:sp>
      <p:sp>
        <p:nvSpPr>
          <p:cNvPr id="6" name="Footer Placeholder 5"/>
          <p:cNvSpPr>
            <a:spLocks noGrp="1"/>
          </p:cNvSpPr>
          <p:nvPr>
            <p:ph type="ftr" sz="quarter" idx="4"/>
          </p:nvPr>
        </p:nvSpPr>
        <p:spPr>
          <a:xfrm>
            <a:off x="0" y="8918525"/>
            <a:ext cx="3078513" cy="46995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ZA" altLang="en-US" dirty="0"/>
          </a:p>
        </p:txBody>
      </p:sp>
      <p:sp>
        <p:nvSpPr>
          <p:cNvPr id="7" name="Slide Number Placeholder 6"/>
          <p:cNvSpPr>
            <a:spLocks noGrp="1"/>
          </p:cNvSpPr>
          <p:nvPr>
            <p:ph type="sldNum" sz="quarter" idx="5"/>
          </p:nvPr>
        </p:nvSpPr>
        <p:spPr>
          <a:xfrm>
            <a:off x="4022304" y="8918525"/>
            <a:ext cx="3078513" cy="4699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807BF63-E7EA-48FD-A890-33BD889E66D7}" type="slidenum">
              <a:rPr lang="en-ZA" altLang="en-US"/>
              <a:pPr>
                <a:defRPr/>
              </a:pPr>
              <a:t>‹#›</a:t>
            </a:fld>
            <a:endParaRPr lang="en-ZA" altLang="en-US" dirty="0"/>
          </a:p>
        </p:txBody>
      </p:sp>
    </p:spTree>
    <p:extLst>
      <p:ext uri="{BB962C8B-B14F-4D97-AF65-F5344CB8AC3E}">
        <p14:creationId xmlns:p14="http://schemas.microsoft.com/office/powerpoint/2010/main" val="175504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807BF63-E7EA-48FD-A890-33BD889E66D7}" type="slidenum">
              <a:rPr lang="en-ZA" altLang="en-US" smtClean="0"/>
              <a:pPr>
                <a:defRPr/>
              </a:pPr>
              <a:t>1</a:t>
            </a:fld>
            <a:endParaRPr lang="en-ZA" altLang="en-US" dirty="0"/>
          </a:p>
        </p:txBody>
      </p:sp>
    </p:spTree>
    <p:extLst>
      <p:ext uri="{BB962C8B-B14F-4D97-AF65-F5344CB8AC3E}">
        <p14:creationId xmlns:p14="http://schemas.microsoft.com/office/powerpoint/2010/main" val="382324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9144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316583" y="3132892"/>
            <a:ext cx="6510833" cy="1520328"/>
          </a:xfrm>
          <a:prstGeom prst="rect">
            <a:avLst/>
          </a:prstGeom>
          <a:noFill/>
        </p:spPr>
        <p:txBody>
          <a:bodyPr anchor="ctr"/>
          <a:lstStyle>
            <a:lvl1pPr algn="ctr">
              <a:lnSpc>
                <a:spcPts val="3150"/>
              </a:lnSpc>
              <a:buNone/>
              <a:defRPr sz="21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284043" y="5564055"/>
            <a:ext cx="6703142" cy="310203"/>
          </a:xfrm>
          <a:prstGeom prst="rect">
            <a:avLst/>
          </a:prstGeom>
        </p:spPr>
        <p:txBody>
          <a:bodyPr/>
          <a:lstStyle>
            <a:lvl1pPr algn="ctr">
              <a:buNone/>
              <a:defRPr sz="135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8553973" y="6225220"/>
            <a:ext cx="425291"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1822180" y="2392906"/>
            <a:ext cx="56268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1822180" y="5330019"/>
            <a:ext cx="562686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2944724" y="202911"/>
            <a:ext cx="2980721"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78972" y="6373705"/>
            <a:ext cx="2581102"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137340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1"/>
            <a:ext cx="9144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374013" y="109453"/>
            <a:ext cx="8404227" cy="571585"/>
          </a:xfrm>
          <a:prstGeom prst="rect">
            <a:avLst/>
          </a:prstGeom>
        </p:spPr>
        <p:txBody>
          <a:bodyPr/>
          <a:lstStyle>
            <a:lvl1pPr algn="l">
              <a:defRPr sz="18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8011391" y="6435599"/>
            <a:ext cx="76684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z="1050" smtClean="0"/>
              <a:pPr algn="r"/>
              <a:t>‹#›</a:t>
            </a:fld>
            <a:endParaRPr lang="en-US" sz="1050"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374013" y="6238442"/>
            <a:ext cx="1212552"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3281449" y="6475820"/>
            <a:ext cx="2581102"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374013" y="814648"/>
            <a:ext cx="8404227" cy="5325681"/>
          </a:xfrm>
          <a:prstGeom prst="rect">
            <a:avLst/>
          </a:prstGeom>
        </p:spPr>
        <p:txBody>
          <a:bodyPr/>
          <a:lstStyle>
            <a:lvl1pPr>
              <a:defRPr sz="1500"/>
            </a:lvl1pPr>
            <a:lvl2pPr>
              <a:defRPr sz="1350"/>
            </a:lvl2pPr>
            <a:lvl3pPr>
              <a:defRPr sz="135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72854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1723" y="0"/>
            <a:ext cx="9144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585299" y="2865439"/>
            <a:ext cx="7940040" cy="589858"/>
          </a:xfrm>
          <a:prstGeom prst="rect">
            <a:avLst/>
          </a:prstGeom>
        </p:spPr>
        <p:txBody>
          <a:bodyPr/>
          <a:lstStyle>
            <a:lvl1pPr algn="ctr">
              <a:buNone/>
              <a:defRPr sz="2625"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2470420" y="3415969"/>
            <a:ext cx="408390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2488954" y="2842587"/>
            <a:ext cx="402830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3543300" y="6356351"/>
            <a:ext cx="20574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050" smtClean="0"/>
              <a:pPr/>
              <a:t>‹#›</a:t>
            </a:fld>
            <a:endParaRPr lang="en-US" sz="1050"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374013" y="6171599"/>
            <a:ext cx="1212552"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8198603" y="6229883"/>
            <a:ext cx="425291" cy="508947"/>
          </a:xfrm>
          <a:prstGeom prst="rect">
            <a:avLst/>
          </a:prstGeom>
        </p:spPr>
      </p:pic>
    </p:spTree>
    <p:extLst>
      <p:ext uri="{BB962C8B-B14F-4D97-AF65-F5344CB8AC3E}">
        <p14:creationId xmlns:p14="http://schemas.microsoft.com/office/powerpoint/2010/main" val="34555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374013" y="6171599"/>
            <a:ext cx="1212552"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8198603" y="6229883"/>
            <a:ext cx="425291" cy="508947"/>
          </a:xfrm>
          <a:prstGeom prst="rect">
            <a:avLst/>
          </a:prstGeom>
        </p:spPr>
      </p:pic>
    </p:spTree>
    <p:extLst>
      <p:ext uri="{BB962C8B-B14F-4D97-AF65-F5344CB8AC3E}">
        <p14:creationId xmlns:p14="http://schemas.microsoft.com/office/powerpoint/2010/main" val="1273765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08236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316583" y="3198851"/>
            <a:ext cx="6510833" cy="1140246"/>
          </a:xfrm>
        </p:spPr>
        <p:txBody>
          <a:bodyPr/>
          <a:lstStyle/>
          <a:p>
            <a:pPr lvl="0" defTabSz="342900">
              <a:spcBef>
                <a:spcPts val="0"/>
              </a:spcBef>
            </a:pPr>
            <a:r>
              <a:rPr lang="en-US" sz="2000" dirty="0">
                <a:solidFill>
                  <a:schemeClr val="tx1"/>
                </a:solidFill>
                <a:ea typeface="ＭＳ Ｐゴシック" pitchFamily="34" charset="-128"/>
              </a:rPr>
              <a:t> KAGISANO MOLOPO MUNICIPALITY</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r>
              <a:rPr lang="en-US" b="1" dirty="0"/>
              <a:t>14 NOVEMBER 2022</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53340" y="939339"/>
            <a:ext cx="8976360" cy="428689"/>
          </a:xfrm>
        </p:spPr>
        <p:txBody>
          <a:bodyPr/>
          <a:lstStyle/>
          <a:p>
            <a:pPr algn="ctr"/>
            <a:r>
              <a:rPr lang="en-GB" b="1" dirty="0"/>
              <a:t> </a:t>
            </a:r>
            <a:r>
              <a:rPr lang="en-GB" sz="2400" b="1" dirty="0">
                <a:solidFill>
                  <a:schemeClr val="accent2"/>
                </a:solidFill>
              </a:rPr>
              <a:t>FUNCTIONS OF MISA </a:t>
            </a:r>
            <a:endParaRPr lang="en-ZA" sz="2400" b="1" dirty="0">
              <a:solidFill>
                <a:schemeClr val="accent2"/>
              </a:solidFill>
            </a:endParaRPr>
          </a:p>
        </p:txBody>
      </p:sp>
      <p:sp>
        <p:nvSpPr>
          <p:cNvPr id="5" name="Content Placeholder 2">
            <a:extLst>
              <a:ext uri="{FF2B5EF4-FFF2-40B4-BE49-F238E27FC236}">
                <a16:creationId xmlns:a16="http://schemas.microsoft.com/office/drawing/2014/main" id="{18732D71-5199-403A-AAA3-29E988AFB423}"/>
              </a:ext>
            </a:extLst>
          </p:cNvPr>
          <p:cNvSpPr txBox="1">
            <a:spLocks/>
          </p:cNvSpPr>
          <p:nvPr/>
        </p:nvSpPr>
        <p:spPr bwMode="auto">
          <a:xfrm>
            <a:off x="53340" y="1353026"/>
            <a:ext cx="8976360" cy="4327922"/>
          </a:xfrm>
          <a:prstGeom prst="rect">
            <a:avLst/>
          </a:prstGeom>
          <a:noFill/>
          <a:ln>
            <a:solidFill>
              <a:srgbClr val="CA7902"/>
            </a:solidFill>
          </a:ln>
        </p:spPr>
        <p:txBody>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2400" kern="1200">
                <a:solidFill>
                  <a:schemeClr val="tx1"/>
                </a:solidFill>
                <a:latin typeface="+mn-lt"/>
                <a:ea typeface="+mn-ea"/>
                <a:cs typeface="+mn-cs"/>
                <a:sym typeface="Calibri" panose="020F0502020204030204" pitchFamily="34" charset="0"/>
              </a:defRPr>
            </a:lvl1pPr>
            <a:lvl2pPr marL="457200" indent="0" algn="ctr" defTabSz="685800" rtl="0" eaLnBrk="0" fontAlgn="base" hangingPunct="0">
              <a:lnSpc>
                <a:spcPct val="90000"/>
              </a:lnSpc>
              <a:spcBef>
                <a:spcPts val="375"/>
              </a:spcBef>
              <a:spcAft>
                <a:spcPct val="0"/>
              </a:spcAft>
              <a:buFont typeface="Arial" panose="020B0604020202020204" pitchFamily="34" charset="0"/>
              <a:buNone/>
              <a:defRPr sz="2000" kern="1200">
                <a:solidFill>
                  <a:schemeClr val="tx1"/>
                </a:solidFill>
                <a:latin typeface="+mn-lt"/>
                <a:ea typeface="+mn-ea"/>
                <a:cs typeface="+mn-cs"/>
                <a:sym typeface="Calibri" panose="020F0502020204030204" pitchFamily="34" charset="0"/>
              </a:defRPr>
            </a:lvl2pPr>
            <a:lvl3pPr marL="914400" indent="0" algn="ctr" defTabSz="685800" rtl="0" eaLnBrk="0" fontAlgn="base" hangingPunct="0">
              <a:lnSpc>
                <a:spcPct val="90000"/>
              </a:lnSpc>
              <a:spcBef>
                <a:spcPts val="375"/>
              </a:spcBef>
              <a:spcAft>
                <a:spcPct val="0"/>
              </a:spcAft>
              <a:buFont typeface="Arial" panose="020B0604020202020204" pitchFamily="34" charset="0"/>
              <a:buNone/>
              <a:defRPr sz="1800" kern="1200">
                <a:solidFill>
                  <a:schemeClr val="tx1"/>
                </a:solidFill>
                <a:latin typeface="+mn-lt"/>
                <a:ea typeface="+mn-ea"/>
                <a:cs typeface="+mn-cs"/>
                <a:sym typeface="Calibri" panose="020F0502020204030204" pitchFamily="34" charset="0"/>
              </a:defRPr>
            </a:lvl3pPr>
            <a:lvl4pPr marL="1371600" indent="0" algn="ctr" defTabSz="685800" rtl="0" eaLnBrk="0" fontAlgn="base" hangingPunct="0">
              <a:lnSpc>
                <a:spcPct val="90000"/>
              </a:lnSpc>
              <a:spcBef>
                <a:spcPts val="375"/>
              </a:spcBef>
              <a:spcAft>
                <a:spcPct val="0"/>
              </a:spcAft>
              <a:buFont typeface="Arial" panose="020B0604020202020204" pitchFamily="34" charset="0"/>
              <a:buNone/>
              <a:defRPr sz="1600" kern="1200">
                <a:solidFill>
                  <a:schemeClr val="tx1"/>
                </a:solidFill>
                <a:latin typeface="+mn-lt"/>
                <a:ea typeface="+mn-ea"/>
                <a:cs typeface="+mn-cs"/>
                <a:sym typeface="Calibri" panose="020F0502020204030204" pitchFamily="34" charset="0"/>
              </a:defRPr>
            </a:lvl4pPr>
            <a:lvl5pPr marL="1828800" indent="0" algn="ctr" defTabSz="685800" rtl="0" eaLnBrk="0" fontAlgn="base" hangingPunct="0">
              <a:lnSpc>
                <a:spcPct val="90000"/>
              </a:lnSpc>
              <a:spcBef>
                <a:spcPts val="375"/>
              </a:spcBef>
              <a:spcAft>
                <a:spcPct val="0"/>
              </a:spcAft>
              <a:buFont typeface="Arial" panose="020B0604020202020204" pitchFamily="34" charset="0"/>
              <a:buNone/>
              <a:defRPr sz="1600" kern="1200">
                <a:solidFill>
                  <a:schemeClr val="tx1"/>
                </a:solidFill>
                <a:latin typeface="+mn-lt"/>
                <a:ea typeface="+mn-ea"/>
                <a:cs typeface="+mn-cs"/>
                <a:sym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defTabSz="342900">
              <a:lnSpc>
                <a:spcPct val="113000"/>
              </a:lnSpc>
              <a:spcBef>
                <a:spcPct val="0"/>
              </a:spcBef>
              <a:defRPr/>
            </a:pPr>
            <a:endParaRPr lang="en-ZA" sz="1650" dirty="0">
              <a:solidFill>
                <a:srgbClr val="000000"/>
              </a:solidFill>
              <a:latin typeface="Arial" panose="020B0604020202020204" pitchFamily="34" charset="0"/>
              <a:cs typeface="Arial" panose="020B0604020202020204" pitchFamily="34" charset="0"/>
            </a:endParaRPr>
          </a:p>
          <a:p>
            <a:pPr marL="257175" indent="-257175" algn="just" defTabSz="342900">
              <a:lnSpc>
                <a:spcPct val="113000"/>
              </a:lnSpc>
              <a:spcBef>
                <a:spcPct val="0"/>
              </a:spcBef>
              <a:buFont typeface="Wingdings" panose="05000000000000000000" pitchFamily="2" charset="2"/>
              <a:buChar char="q"/>
              <a:defRPr/>
            </a:pPr>
            <a:r>
              <a:rPr lang="en-ZA" sz="1650" dirty="0">
                <a:solidFill>
                  <a:srgbClr val="000000"/>
                </a:solidFill>
                <a:latin typeface="Arial" panose="020B0604020202020204" pitchFamily="34" charset="0"/>
                <a:cs typeface="Arial" panose="020B0604020202020204" pitchFamily="34" charset="0"/>
              </a:rPr>
              <a:t>Supporting municipalities to conduct sustainable infrastructure planning for sustainable service delivery;</a:t>
            </a:r>
          </a:p>
          <a:p>
            <a:pPr marL="257175" indent="-257175" algn="just" defTabSz="342900">
              <a:lnSpc>
                <a:spcPct val="113000"/>
              </a:lnSpc>
              <a:spcBef>
                <a:spcPct val="0"/>
              </a:spcBef>
              <a:buFont typeface="Wingdings" panose="05000000000000000000" pitchFamily="2" charset="2"/>
              <a:buChar char="q"/>
              <a:defRPr/>
            </a:pPr>
            <a:endParaRPr lang="en-ZA" sz="1650" dirty="0">
              <a:solidFill>
                <a:srgbClr val="000000"/>
              </a:solidFill>
              <a:latin typeface="Arial" panose="020B0604020202020204" pitchFamily="34" charset="0"/>
              <a:cs typeface="Arial" panose="020B0604020202020204" pitchFamily="34" charset="0"/>
            </a:endParaRPr>
          </a:p>
          <a:p>
            <a:pPr marL="257175" indent="-257175" algn="just" defTabSz="342900">
              <a:lnSpc>
                <a:spcPct val="113000"/>
              </a:lnSpc>
              <a:spcBef>
                <a:spcPct val="0"/>
              </a:spcBef>
              <a:buFont typeface="Wingdings" panose="05000000000000000000" pitchFamily="2" charset="2"/>
              <a:buChar char="q"/>
              <a:defRPr/>
            </a:pPr>
            <a:r>
              <a:rPr lang="en-ZA" sz="1650" dirty="0">
                <a:solidFill>
                  <a:srgbClr val="000000"/>
                </a:solidFill>
                <a:latin typeface="Arial" panose="020B0604020202020204" pitchFamily="34" charset="0"/>
                <a:cs typeface="Arial" panose="020B0604020202020204" pitchFamily="34" charset="0"/>
              </a:rPr>
              <a:t>Supporting and assisting municipalities with the implementation of infrastructure projects as determined through the Municipal Integrated Development Plans (IDPs);</a:t>
            </a:r>
          </a:p>
          <a:p>
            <a:pPr marL="257175" indent="-257175" algn="just" defTabSz="342900">
              <a:lnSpc>
                <a:spcPct val="113000"/>
              </a:lnSpc>
              <a:spcBef>
                <a:spcPct val="0"/>
              </a:spcBef>
              <a:buFont typeface="Wingdings" panose="05000000000000000000" pitchFamily="2" charset="2"/>
              <a:buChar char="q"/>
              <a:defRPr/>
            </a:pPr>
            <a:endParaRPr lang="en-ZA" sz="1650" dirty="0">
              <a:solidFill>
                <a:srgbClr val="000000"/>
              </a:solidFill>
              <a:latin typeface="Arial" panose="020B0604020202020204" pitchFamily="34" charset="0"/>
              <a:cs typeface="Arial" panose="020B0604020202020204" pitchFamily="34" charset="0"/>
            </a:endParaRPr>
          </a:p>
          <a:p>
            <a:pPr marL="257175" indent="-257175" algn="just" defTabSz="342900">
              <a:lnSpc>
                <a:spcPct val="113000"/>
              </a:lnSpc>
              <a:spcBef>
                <a:spcPct val="0"/>
              </a:spcBef>
              <a:buFont typeface="Wingdings" panose="05000000000000000000" pitchFamily="2" charset="2"/>
              <a:buChar char="q"/>
              <a:defRPr/>
            </a:pPr>
            <a:r>
              <a:rPr lang="en-ZA" sz="1650" dirty="0">
                <a:solidFill>
                  <a:srgbClr val="000000"/>
                </a:solidFill>
                <a:latin typeface="Arial" panose="020B0604020202020204" pitchFamily="34" charset="0"/>
                <a:cs typeface="Arial" panose="020B0604020202020204" pitchFamily="34" charset="0"/>
              </a:rPr>
              <a:t>Supporting and assisting municipalities with the operations and maintenance of municipal infrastructure;</a:t>
            </a:r>
          </a:p>
          <a:p>
            <a:pPr marL="257175" indent="-257175" algn="just" defTabSz="342900">
              <a:lnSpc>
                <a:spcPct val="113000"/>
              </a:lnSpc>
              <a:spcBef>
                <a:spcPct val="0"/>
              </a:spcBef>
              <a:buFont typeface="Wingdings" panose="05000000000000000000" pitchFamily="2" charset="2"/>
              <a:buChar char="q"/>
              <a:defRPr/>
            </a:pPr>
            <a:endParaRPr lang="en-ZA" sz="1650" dirty="0">
              <a:solidFill>
                <a:srgbClr val="000000"/>
              </a:solidFill>
              <a:latin typeface="Arial" panose="020B0604020202020204" pitchFamily="34" charset="0"/>
              <a:cs typeface="Arial" panose="020B0604020202020204" pitchFamily="34" charset="0"/>
            </a:endParaRPr>
          </a:p>
          <a:p>
            <a:pPr marL="257175" indent="-257175" algn="just" defTabSz="342900">
              <a:lnSpc>
                <a:spcPct val="113000"/>
              </a:lnSpc>
              <a:spcBef>
                <a:spcPct val="0"/>
              </a:spcBef>
              <a:buFont typeface="Wingdings" panose="05000000000000000000" pitchFamily="2" charset="2"/>
              <a:buChar char="q"/>
              <a:defRPr/>
            </a:pPr>
            <a:r>
              <a:rPr lang="en-ZA" sz="1650" dirty="0">
                <a:solidFill>
                  <a:srgbClr val="000000"/>
                </a:solidFill>
                <a:latin typeface="Arial" panose="020B0604020202020204" pitchFamily="34" charset="0"/>
                <a:cs typeface="Arial" panose="020B0604020202020204" pitchFamily="34" charset="0"/>
              </a:rPr>
              <a:t>Building the capacity of municipalities to undertake effective planning, delivery,  as well as operations and maintenance of municipal infrastructure.</a:t>
            </a:r>
          </a:p>
          <a:p>
            <a:pPr marL="257175" indent="-257175" algn="just" defTabSz="342900">
              <a:lnSpc>
                <a:spcPct val="113000"/>
              </a:lnSpc>
              <a:spcBef>
                <a:spcPct val="0"/>
              </a:spcBef>
              <a:buFont typeface="Wingdings" panose="05000000000000000000" pitchFamily="2" charset="2"/>
              <a:buChar char="q"/>
              <a:defRPr/>
            </a:pPr>
            <a:endParaRPr lang="en-ZA" sz="1650" dirty="0">
              <a:solidFill>
                <a:srgbClr val="000000"/>
              </a:solidFill>
              <a:latin typeface="Arial" panose="020B0604020202020204" pitchFamily="34" charset="0"/>
              <a:cs typeface="Arial" panose="020B0604020202020204" pitchFamily="34" charset="0"/>
            </a:endParaRPr>
          </a:p>
          <a:p>
            <a:pPr marL="257175" indent="-257175" algn="just" defTabSz="342900">
              <a:lnSpc>
                <a:spcPct val="113000"/>
              </a:lnSpc>
              <a:spcBef>
                <a:spcPct val="0"/>
              </a:spcBef>
              <a:buFont typeface="Wingdings" panose="05000000000000000000" pitchFamily="2" charset="2"/>
              <a:buChar char="q"/>
              <a:defRPr/>
            </a:pPr>
            <a:r>
              <a:rPr lang="en-ZA" sz="1650" dirty="0">
                <a:solidFill>
                  <a:srgbClr val="000000"/>
                </a:solidFill>
                <a:latin typeface="Arial" panose="020B0604020202020204" pitchFamily="34" charset="0"/>
                <a:cs typeface="Arial" panose="020B0604020202020204" pitchFamily="34" charset="0"/>
              </a:rPr>
              <a:t>Any functions considered to be ancillary to those listed above.</a:t>
            </a:r>
          </a:p>
        </p:txBody>
      </p:sp>
      <p:pic>
        <p:nvPicPr>
          <p:cNvPr id="3" name="Picture 2">
            <a:extLst>
              <a:ext uri="{FF2B5EF4-FFF2-40B4-BE49-F238E27FC236}">
                <a16:creationId xmlns:a16="http://schemas.microsoft.com/office/drawing/2014/main" id="{FD0B3E11-9CD7-BEF5-0255-08ED27B29917}"/>
              </a:ext>
            </a:extLst>
          </p:cNvPr>
          <p:cNvPicPr>
            <a:picLocks noChangeAspect="1"/>
          </p:cNvPicPr>
          <p:nvPr/>
        </p:nvPicPr>
        <p:blipFill>
          <a:blip r:embed="rId2"/>
          <a:stretch>
            <a:fillRect/>
          </a:stretch>
        </p:blipFill>
        <p:spPr>
          <a:xfrm>
            <a:off x="7190510" y="6293939"/>
            <a:ext cx="1249715" cy="489247"/>
          </a:xfrm>
          <a:prstGeom prst="rect">
            <a:avLst/>
          </a:prstGeom>
        </p:spPr>
      </p:pic>
    </p:spTree>
    <p:extLst>
      <p:ext uri="{BB962C8B-B14F-4D97-AF65-F5344CB8AC3E}">
        <p14:creationId xmlns:p14="http://schemas.microsoft.com/office/powerpoint/2010/main" val="44410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F96B-6C76-41B5-9A8D-4565A835B2E4}"/>
              </a:ext>
            </a:extLst>
          </p:cNvPr>
          <p:cNvSpPr>
            <a:spLocks noGrp="1"/>
          </p:cNvSpPr>
          <p:nvPr>
            <p:ph type="title"/>
          </p:nvPr>
        </p:nvSpPr>
        <p:spPr/>
        <p:txBody>
          <a:bodyPr>
            <a:normAutofit fontScale="90000"/>
          </a:bodyPr>
          <a:lstStyle/>
          <a:p>
            <a:pPr algn="ctr"/>
            <a:r>
              <a:rPr lang="en-US" altLang="en-US" sz="2700" b="1" cap="none" dirty="0">
                <a:solidFill>
                  <a:schemeClr val="accent2"/>
                </a:solidFill>
                <a:latin typeface="Arial" panose="020B0604020202020204" pitchFamily="34" charset="0"/>
                <a:cs typeface="Arial" panose="020B0604020202020204" pitchFamily="34" charset="0"/>
              </a:rPr>
              <a:t>MISA’s Operational Approach  </a:t>
            </a:r>
            <a:r>
              <a:rPr lang="en-US" altLang="en-US" sz="1500" b="1" cap="none" dirty="0">
                <a:solidFill>
                  <a:schemeClr val="accent2"/>
                </a:solidFill>
                <a:latin typeface="Century Gothic" panose="020B0502020202020204" pitchFamily="34" charset="0"/>
              </a:rPr>
              <a:t/>
            </a:r>
            <a:br>
              <a:rPr lang="en-US" altLang="en-US" sz="1500" b="1" cap="none" dirty="0">
                <a:solidFill>
                  <a:schemeClr val="accent2"/>
                </a:solidFill>
                <a:latin typeface="Century Gothic" panose="020B0502020202020204" pitchFamily="34" charset="0"/>
              </a:rPr>
            </a:br>
            <a:endParaRPr lang="en-US" b="1" dirty="0">
              <a:solidFill>
                <a:schemeClr val="accent2"/>
              </a:solidFill>
            </a:endParaRPr>
          </a:p>
        </p:txBody>
      </p:sp>
      <p:pic>
        <p:nvPicPr>
          <p:cNvPr id="4" name="Picture 3"/>
          <p:cNvPicPr>
            <a:picLocks noChangeAspect="1"/>
          </p:cNvPicPr>
          <p:nvPr/>
        </p:nvPicPr>
        <p:blipFill>
          <a:blip r:embed="rId2"/>
          <a:stretch>
            <a:fillRect/>
          </a:stretch>
        </p:blipFill>
        <p:spPr>
          <a:xfrm>
            <a:off x="7190510" y="6293939"/>
            <a:ext cx="1249715" cy="489247"/>
          </a:xfrm>
          <a:prstGeom prst="rect">
            <a:avLst/>
          </a:prstGeom>
        </p:spPr>
      </p:pic>
      <p:sp>
        <p:nvSpPr>
          <p:cNvPr id="8" name="Content Placeholder 2">
            <a:extLst>
              <a:ext uri="{FF2B5EF4-FFF2-40B4-BE49-F238E27FC236}">
                <a16:creationId xmlns:a16="http://schemas.microsoft.com/office/drawing/2014/main" id="{F35E872A-2234-438D-B58D-D2B731C6BC1D}"/>
              </a:ext>
            </a:extLst>
          </p:cNvPr>
          <p:cNvSpPr txBox="1">
            <a:spLocks/>
          </p:cNvSpPr>
          <p:nvPr/>
        </p:nvSpPr>
        <p:spPr bwMode="auto">
          <a:xfrm>
            <a:off x="99060" y="1368028"/>
            <a:ext cx="8927177" cy="435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514350" indent="-1714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2001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1543050" indent="-17145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000250" indent="-17145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457450" indent="-17145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2914650" indent="-17145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371850" indent="-17145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just">
              <a:lnSpc>
                <a:spcPct val="150000"/>
              </a:lnSpc>
              <a:spcBef>
                <a:spcPct val="0"/>
              </a:spcBef>
              <a:buFont typeface="Wingdings" panose="05000000000000000000" pitchFamily="2" charset="2"/>
              <a:buChar char="q"/>
            </a:pPr>
            <a:r>
              <a:rPr lang="en-ZA" altLang="en-US" sz="1350" dirty="0">
                <a:solidFill>
                  <a:srgbClr val="000000"/>
                </a:solidFill>
                <a:latin typeface="Arial" panose="020B0604020202020204" pitchFamily="34" charset="0"/>
                <a:cs typeface="Arial" panose="020B0604020202020204" pitchFamily="34" charset="0"/>
              </a:rPr>
              <a:t>The provision of technical support to municipalities is mainly through technical professionals assigned to support selected municipalities &amp; learners placed in municipalities for workplace training.</a:t>
            </a:r>
          </a:p>
          <a:p>
            <a:pPr algn="just">
              <a:lnSpc>
                <a:spcPct val="150000"/>
              </a:lnSpc>
              <a:spcBef>
                <a:spcPct val="0"/>
              </a:spcBef>
              <a:buFont typeface="Wingdings" panose="05000000000000000000" pitchFamily="2" charset="2"/>
              <a:buChar char="q"/>
            </a:pPr>
            <a:r>
              <a:rPr lang="en-ZA" altLang="en-US" sz="1350" dirty="0">
                <a:solidFill>
                  <a:srgbClr val="000000"/>
                </a:solidFill>
                <a:latin typeface="Arial" panose="020B0604020202020204" pitchFamily="34" charset="0"/>
                <a:cs typeface="Arial" panose="020B0604020202020204" pitchFamily="34" charset="0"/>
              </a:rPr>
              <a:t>A district-wide model is followed in the deployment of technical support – this model involves the deployment of a multi-disciplinary team in a particular District to support any municipality within the area on the basis of identified needs</a:t>
            </a:r>
          </a:p>
          <a:p>
            <a:pPr algn="just">
              <a:lnSpc>
                <a:spcPct val="150000"/>
              </a:lnSpc>
              <a:spcBef>
                <a:spcPct val="0"/>
              </a:spcBef>
              <a:buFont typeface="Wingdings" panose="05000000000000000000" pitchFamily="2" charset="2"/>
              <a:buChar char="q"/>
            </a:pPr>
            <a:r>
              <a:rPr lang="en-ZA" altLang="en-US" sz="1350" dirty="0">
                <a:solidFill>
                  <a:srgbClr val="000000"/>
                </a:solidFill>
                <a:latin typeface="Arial" panose="020B0604020202020204" pitchFamily="34" charset="0"/>
                <a:cs typeface="Arial" panose="020B0604020202020204" pitchFamily="34" charset="0"/>
              </a:rPr>
              <a:t>An assessment is conducted on priority District to determine the required support for each of the municipality </a:t>
            </a:r>
          </a:p>
          <a:p>
            <a:pPr algn="just">
              <a:lnSpc>
                <a:spcPct val="150000"/>
              </a:lnSpc>
              <a:spcBef>
                <a:spcPct val="0"/>
              </a:spcBef>
              <a:buFont typeface="Wingdings" panose="05000000000000000000" pitchFamily="2" charset="2"/>
              <a:buChar char="q"/>
            </a:pPr>
            <a:r>
              <a:rPr lang="en-ZA" altLang="en-US" sz="1350" dirty="0">
                <a:solidFill>
                  <a:srgbClr val="000000"/>
                </a:solidFill>
                <a:latin typeface="Arial" panose="020B0604020202020204" pitchFamily="34" charset="0"/>
                <a:cs typeface="Arial" panose="020B0604020202020204" pitchFamily="34" charset="0"/>
              </a:rPr>
              <a:t>A technical support plan is signed with each municipality prior to the commencement of support.</a:t>
            </a:r>
          </a:p>
          <a:p>
            <a:pPr algn="just">
              <a:lnSpc>
                <a:spcPct val="150000"/>
              </a:lnSpc>
              <a:spcBef>
                <a:spcPct val="0"/>
              </a:spcBef>
              <a:buFont typeface="Wingdings" panose="05000000000000000000" pitchFamily="2" charset="2"/>
              <a:buChar char="q"/>
            </a:pPr>
            <a:r>
              <a:rPr lang="en-ZA" altLang="en-US" sz="1350" dirty="0">
                <a:solidFill>
                  <a:srgbClr val="000000"/>
                </a:solidFill>
                <a:latin typeface="Arial" panose="020B0604020202020204" pitchFamily="34" charset="0"/>
                <a:cs typeface="Arial" panose="020B0604020202020204" pitchFamily="34" charset="0"/>
              </a:rPr>
              <a:t>MISA NW Technical support: 1 PPM, 1 Assistant PPM, 1x Professional Civil Chief Engineer, 5 Professional Civil Engineers, 2 Professional Electrical Engineers, 2 x Professional Town Planners &amp; 6 Young Graduates  supported by Head Office </a:t>
            </a:r>
          </a:p>
          <a:p>
            <a:pPr algn="just">
              <a:lnSpc>
                <a:spcPct val="150000"/>
              </a:lnSpc>
              <a:spcBef>
                <a:spcPct val="0"/>
              </a:spcBef>
              <a:buFont typeface="Wingdings" panose="05000000000000000000" pitchFamily="2" charset="2"/>
              <a:buChar char="q"/>
            </a:pPr>
            <a:r>
              <a:rPr lang="en-ZA" altLang="en-US" sz="1350" dirty="0">
                <a:solidFill>
                  <a:srgbClr val="000000"/>
                </a:solidFill>
                <a:latin typeface="Arial" panose="020B0604020202020204" pitchFamily="34" charset="0"/>
                <a:cs typeface="Arial" panose="020B0604020202020204" pitchFamily="34" charset="0"/>
              </a:rPr>
              <a:t>Dr Ruth </a:t>
            </a:r>
            <a:r>
              <a:rPr lang="en-ZA" altLang="en-US" sz="1350" dirty="0" err="1">
                <a:solidFill>
                  <a:srgbClr val="000000"/>
                </a:solidFill>
                <a:latin typeface="Arial" panose="020B0604020202020204" pitchFamily="34" charset="0"/>
                <a:cs typeface="Arial" panose="020B0604020202020204" pitchFamily="34" charset="0"/>
              </a:rPr>
              <a:t>Segomotsi</a:t>
            </a:r>
            <a:r>
              <a:rPr lang="en-ZA" altLang="en-US" sz="1350" dirty="0">
                <a:solidFill>
                  <a:srgbClr val="000000"/>
                </a:solidFill>
                <a:latin typeface="Arial" panose="020B0604020202020204" pitchFamily="34" charset="0"/>
                <a:cs typeface="Arial" panose="020B0604020202020204" pitchFamily="34" charset="0"/>
              </a:rPr>
              <a:t> </a:t>
            </a:r>
            <a:r>
              <a:rPr lang="en-ZA" altLang="en-US" sz="1350" dirty="0" err="1">
                <a:solidFill>
                  <a:srgbClr val="000000"/>
                </a:solidFill>
                <a:latin typeface="Arial" panose="020B0604020202020204" pitchFamily="34" charset="0"/>
                <a:cs typeface="Arial" panose="020B0604020202020204" pitchFamily="34" charset="0"/>
              </a:rPr>
              <a:t>Mompati</a:t>
            </a:r>
            <a:r>
              <a:rPr lang="en-ZA" altLang="en-US" sz="1350" dirty="0">
                <a:solidFill>
                  <a:srgbClr val="000000"/>
                </a:solidFill>
                <a:latin typeface="Arial" panose="020B0604020202020204" pitchFamily="34" charset="0"/>
                <a:cs typeface="Arial" panose="020B0604020202020204" pitchFamily="34" charset="0"/>
              </a:rPr>
              <a:t> District Municipality (Dr RSM DM) (which includes </a:t>
            </a:r>
            <a:r>
              <a:rPr lang="en-ZA" altLang="en-US" sz="1350" dirty="0" err="1">
                <a:solidFill>
                  <a:srgbClr val="000000"/>
                </a:solidFill>
                <a:latin typeface="Arial" panose="020B0604020202020204" pitchFamily="34" charset="0"/>
                <a:cs typeface="Arial" panose="020B0604020202020204" pitchFamily="34" charset="0"/>
              </a:rPr>
              <a:t>Kagisano</a:t>
            </a:r>
            <a:r>
              <a:rPr lang="en-ZA" altLang="en-US" sz="1350" dirty="0">
                <a:solidFill>
                  <a:srgbClr val="000000"/>
                </a:solidFill>
                <a:latin typeface="Arial" panose="020B0604020202020204" pitchFamily="34" charset="0"/>
                <a:cs typeface="Arial" panose="020B0604020202020204" pitchFamily="34" charset="0"/>
              </a:rPr>
              <a:t> Molopo Local Municipality (KMLM)) is specifically supported by 1x Civil Engineer, 1x Town Planner &amp; 1x Graduate &amp; 1x Electrical Engineer</a:t>
            </a:r>
            <a:endParaRPr lang="en-ZA" alt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4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A61044E-61B6-4950-A6CF-AAE075CB8E91}"/>
              </a:ext>
            </a:extLst>
          </p:cNvPr>
          <p:cNvSpPr txBox="1">
            <a:spLocks/>
          </p:cNvSpPr>
          <p:nvPr/>
        </p:nvSpPr>
        <p:spPr>
          <a:xfrm>
            <a:off x="252345" y="1368028"/>
            <a:ext cx="8153102" cy="41931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57175" indent="-257175" algn="just" defTabSz="342900" fontAlgn="auto">
              <a:lnSpc>
                <a:spcPct val="150000"/>
              </a:lnSpc>
              <a:spcAft>
                <a:spcPts val="0"/>
              </a:spcAft>
              <a:buFont typeface="Arial" panose="020B0604020202020204" pitchFamily="34" charset="0"/>
              <a:buChar char="•"/>
              <a:defRPr/>
            </a:pPr>
            <a:endParaRPr lang="en-US" sz="1500" dirty="0">
              <a:solidFill>
                <a:srgbClr val="00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920164" y="6165304"/>
            <a:ext cx="1249715" cy="489247"/>
          </a:xfrm>
          <a:prstGeom prst="rect">
            <a:avLst/>
          </a:prstGeom>
        </p:spPr>
      </p:pic>
      <p:sp>
        <p:nvSpPr>
          <p:cNvPr id="7" name="TextBox 6">
            <a:extLst>
              <a:ext uri="{FF2B5EF4-FFF2-40B4-BE49-F238E27FC236}">
                <a16:creationId xmlns:a16="http://schemas.microsoft.com/office/drawing/2014/main" id="{41A3E365-695C-453E-80B8-4F0859E72FB7}"/>
              </a:ext>
            </a:extLst>
          </p:cNvPr>
          <p:cNvSpPr txBox="1"/>
          <p:nvPr/>
        </p:nvSpPr>
        <p:spPr>
          <a:xfrm>
            <a:off x="113110" y="1497935"/>
            <a:ext cx="8403919" cy="4176336"/>
          </a:xfrm>
          <a:prstGeom prst="rect">
            <a:avLst/>
          </a:prstGeom>
          <a:noFill/>
        </p:spPr>
        <p:txBody>
          <a:bodyPr wrap="square" rtlCol="0">
            <a:spAutoFit/>
          </a:bodyPr>
          <a:lstStyle/>
          <a:p>
            <a:pPr marL="255985" indent="-255985" algn="just" defTabSz="342900">
              <a:lnSpc>
                <a:spcPct val="150000"/>
              </a:lnSpc>
              <a:buSzPct val="100000"/>
              <a:buFont typeface="Wingdings" panose="05000000000000000000" pitchFamily="2" charset="2"/>
              <a:buChar char="q"/>
              <a:defRPr/>
            </a:pPr>
            <a:r>
              <a:rPr lang="en-US" altLang="en-US" sz="1275" b="1" dirty="0">
                <a:ea typeface="SimSun" panose="02010600030101010101" pitchFamily="2" charset="-122"/>
                <a:cs typeface="Arial" panose="020B0604020202020204" pitchFamily="34" charset="0"/>
              </a:rPr>
              <a:t>Apprenticeship </a:t>
            </a:r>
            <a:r>
              <a:rPr lang="en-US" altLang="en-US" sz="1275" b="1" dirty="0" err="1">
                <a:ea typeface="SimSun" panose="02010600030101010101" pitchFamily="2" charset="-122"/>
                <a:cs typeface="Arial" panose="020B0604020202020204" pitchFamily="34" charset="0"/>
              </a:rPr>
              <a:t>Programme</a:t>
            </a:r>
            <a:r>
              <a:rPr lang="en-US" altLang="en-US" sz="1275" b="1" dirty="0">
                <a:ea typeface="SimSun" panose="02010600030101010101" pitchFamily="2" charset="-122"/>
                <a:cs typeface="Arial" panose="020B0604020202020204" pitchFamily="34" charset="0"/>
              </a:rPr>
              <a:t> (AP): </a:t>
            </a:r>
            <a:r>
              <a:rPr lang="en-US" altLang="en-US" sz="1275" dirty="0">
                <a:ea typeface="SimSun" panose="02010600030101010101" pitchFamily="2" charset="-122"/>
                <a:cs typeface="Arial" panose="020B0604020202020204" pitchFamily="34" charset="0"/>
              </a:rPr>
              <a:t>An artisan development </a:t>
            </a:r>
            <a:r>
              <a:rPr lang="en-US" altLang="en-US" sz="1275" dirty="0" err="1">
                <a:ea typeface="SimSun" panose="02010600030101010101" pitchFamily="2" charset="-122"/>
                <a:cs typeface="Arial" panose="020B0604020202020204" pitchFamily="34" charset="0"/>
              </a:rPr>
              <a:t>programme</a:t>
            </a:r>
            <a:r>
              <a:rPr lang="en-US" altLang="en-US" sz="1275" dirty="0">
                <a:ea typeface="SimSun" panose="02010600030101010101" pitchFamily="2" charset="-122"/>
                <a:cs typeface="Arial" panose="020B0604020202020204" pitchFamily="34" charset="0"/>
              </a:rPr>
              <a:t> for unemployed youths, which is aimed at creating a technical skills pipeline for operation and maintenance of municipal infrastructure.</a:t>
            </a:r>
          </a:p>
          <a:p>
            <a:pPr marL="214313" indent="-214313" algn="just" defTabSz="342900">
              <a:lnSpc>
                <a:spcPct val="150000"/>
              </a:lnSpc>
              <a:buSzPct val="100000"/>
              <a:buFont typeface="Wingdings" panose="05000000000000000000" pitchFamily="2" charset="2"/>
              <a:buChar char="Ø"/>
              <a:defRPr/>
            </a:pPr>
            <a:r>
              <a:rPr lang="en-US" altLang="en-US" sz="1275" dirty="0">
                <a:ea typeface="SimSun" panose="02010600030101010101" pitchFamily="2" charset="-122"/>
                <a:cs typeface="Arial" panose="020B0604020202020204" pitchFamily="34" charset="0"/>
              </a:rPr>
              <a:t>In 2021/22 financial year (FY), the AP enrolled a total of 100 youths, 28 were from North West Province (NW) municipalities and 3 from Dr RSM DM.</a:t>
            </a:r>
          </a:p>
          <a:p>
            <a:pPr marL="214313" indent="-214313" algn="just" defTabSz="342900">
              <a:lnSpc>
                <a:spcPct val="150000"/>
              </a:lnSpc>
              <a:buSzPct val="100000"/>
              <a:buFont typeface="Wingdings" panose="05000000000000000000" pitchFamily="2" charset="2"/>
              <a:buChar char="Ø"/>
              <a:defRPr/>
            </a:pPr>
            <a:r>
              <a:rPr lang="en-US" altLang="en-US" sz="1275" dirty="0">
                <a:ea typeface="SimSun" panose="02010600030101010101" pitchFamily="2" charset="-122"/>
                <a:cs typeface="Arial" panose="020B0604020202020204" pitchFamily="34" charset="0"/>
              </a:rPr>
              <a:t>In 2022/23 FY, the AP has to-date enrolled a total of 100 youths, 29 are from NW municipalities and 1 from </a:t>
            </a:r>
            <a:r>
              <a:rPr lang="en-US" altLang="en-US" sz="1275" dirty="0" err="1">
                <a:ea typeface="SimSun" panose="02010600030101010101" pitchFamily="2" charset="-122"/>
                <a:cs typeface="Arial" panose="020B0604020202020204" pitchFamily="34" charset="0"/>
              </a:rPr>
              <a:t>Lekwa</a:t>
            </a:r>
            <a:r>
              <a:rPr lang="en-US" altLang="en-US" sz="1275" dirty="0">
                <a:ea typeface="SimSun" panose="02010600030101010101" pitchFamily="2" charset="-122"/>
                <a:cs typeface="Arial" panose="020B0604020202020204" pitchFamily="34" charset="0"/>
              </a:rPr>
              <a:t> </a:t>
            </a:r>
            <a:r>
              <a:rPr lang="en-US" altLang="en-US" sz="1275" dirty="0" err="1">
                <a:ea typeface="SimSun" panose="02010600030101010101" pitchFamily="2" charset="-122"/>
                <a:cs typeface="Arial" panose="020B0604020202020204" pitchFamily="34" charset="0"/>
              </a:rPr>
              <a:t>Teemane</a:t>
            </a:r>
            <a:r>
              <a:rPr lang="en-US" altLang="en-US" sz="1275" dirty="0">
                <a:ea typeface="SimSun" panose="02010600030101010101" pitchFamily="2" charset="-122"/>
                <a:cs typeface="Arial" panose="020B0604020202020204" pitchFamily="34" charset="0"/>
              </a:rPr>
              <a:t> Local Municipality (LM) also in Dr RSM DM.</a:t>
            </a:r>
          </a:p>
          <a:p>
            <a:pPr marL="255985" indent="-255985" algn="just" defTabSz="342900">
              <a:lnSpc>
                <a:spcPct val="150000"/>
              </a:lnSpc>
              <a:buSzPct val="100000"/>
              <a:buFont typeface="Wingdings" panose="05000000000000000000" pitchFamily="2" charset="2"/>
              <a:buChar char="q"/>
              <a:defRPr/>
            </a:pPr>
            <a:r>
              <a:rPr lang="en-US" altLang="en-US" sz="1275" b="1" dirty="0">
                <a:ea typeface="SimSun" panose="02010600030101010101" pitchFamily="2" charset="-122"/>
                <a:cs typeface="Arial" panose="020B0604020202020204" pitchFamily="34" charset="0"/>
              </a:rPr>
              <a:t>Technical Training Courses for Municipal Officials: </a:t>
            </a:r>
            <a:r>
              <a:rPr lang="en-US" altLang="en-US" sz="1275" dirty="0">
                <a:ea typeface="SimSun" panose="02010600030101010101" pitchFamily="2" charset="-122"/>
                <a:cs typeface="Arial" panose="020B0604020202020204" pitchFamily="34" charset="0"/>
              </a:rPr>
              <a:t>An opportunity for municipal officials, in technical departments, to refresh their technical knowledge, learn about new technologies in their fields, and exchange experiences with their peers. </a:t>
            </a:r>
          </a:p>
          <a:p>
            <a:pPr marL="214313" indent="-214313" algn="just" defTabSz="342900">
              <a:lnSpc>
                <a:spcPct val="150000"/>
              </a:lnSpc>
              <a:buSzPct val="100000"/>
              <a:buFont typeface="Wingdings" panose="05000000000000000000" pitchFamily="2" charset="2"/>
              <a:buChar char="Ø"/>
              <a:defRPr/>
            </a:pPr>
            <a:r>
              <a:rPr lang="en-US" altLang="en-US" sz="1275" dirty="0">
                <a:ea typeface="SimSun" panose="02010600030101010101" pitchFamily="2" charset="-122"/>
                <a:cs typeface="Arial" panose="020B0604020202020204" pitchFamily="34" charset="0"/>
              </a:rPr>
              <a:t>In 2021/22 FY, a total of 519 municipal officials were trained in technical courses, 10 of which were from NW municipalities and 1 from Dr RSM DM, 1 from </a:t>
            </a:r>
            <a:r>
              <a:rPr lang="en-US" altLang="en-US" sz="1275" dirty="0" err="1">
                <a:ea typeface="SimSun" panose="02010600030101010101" pitchFamily="2" charset="-122"/>
                <a:cs typeface="Arial" panose="020B0604020202020204" pitchFamily="34" charset="0"/>
              </a:rPr>
              <a:t>Lekwa</a:t>
            </a:r>
            <a:r>
              <a:rPr lang="en-US" altLang="en-US" sz="1275" dirty="0">
                <a:ea typeface="SimSun" panose="02010600030101010101" pitchFamily="2" charset="-122"/>
                <a:cs typeface="Arial" panose="020B0604020202020204" pitchFamily="34" charset="0"/>
              </a:rPr>
              <a:t> </a:t>
            </a:r>
            <a:r>
              <a:rPr lang="en-US" altLang="en-US" sz="1275" dirty="0" err="1">
                <a:ea typeface="SimSun" panose="02010600030101010101" pitchFamily="2" charset="-122"/>
                <a:cs typeface="Arial" panose="020B0604020202020204" pitchFamily="34" charset="0"/>
              </a:rPr>
              <a:t>Teemane</a:t>
            </a:r>
            <a:r>
              <a:rPr lang="en-US" altLang="en-US" sz="1275" dirty="0">
                <a:ea typeface="SimSun" panose="02010600030101010101" pitchFamily="2" charset="-122"/>
                <a:cs typeface="Arial" panose="020B0604020202020204" pitchFamily="34" charset="0"/>
              </a:rPr>
              <a:t> LM &amp; 1 from Naledi LM  (both LMs in Dr RSM </a:t>
            </a:r>
            <a:r>
              <a:rPr lang="en-US" altLang="en-US" sz="1275">
                <a:ea typeface="SimSun" panose="02010600030101010101" pitchFamily="2" charset="-122"/>
                <a:cs typeface="Arial" panose="020B0604020202020204" pitchFamily="34" charset="0"/>
              </a:rPr>
              <a:t>DM).</a:t>
            </a:r>
          </a:p>
          <a:p>
            <a:pPr marL="214313" indent="-214313" algn="just" defTabSz="342900">
              <a:lnSpc>
                <a:spcPct val="150000"/>
              </a:lnSpc>
              <a:buSzPct val="100000"/>
              <a:buFont typeface="Wingdings" panose="05000000000000000000" pitchFamily="2" charset="2"/>
              <a:buChar char="Ø"/>
              <a:defRPr/>
            </a:pPr>
            <a:r>
              <a:rPr lang="en-US" altLang="en-US" sz="1275">
                <a:ea typeface="SimSun" panose="02010600030101010101" pitchFamily="2" charset="-122"/>
                <a:cs typeface="Arial" panose="020B0604020202020204" pitchFamily="34" charset="0"/>
              </a:rPr>
              <a:t>In </a:t>
            </a:r>
            <a:r>
              <a:rPr lang="en-US" altLang="en-US" sz="1275" dirty="0">
                <a:ea typeface="SimSun" panose="02010600030101010101" pitchFamily="2" charset="-122"/>
                <a:cs typeface="Arial" panose="020B0604020202020204" pitchFamily="34" charset="0"/>
              </a:rPr>
              <a:t>2022/23 FY, to-date a total of 328 municipal officials have been trained in technical courses, 8 are from NW municipalities and 1 from </a:t>
            </a:r>
            <a:r>
              <a:rPr lang="en-US" altLang="en-US" sz="1275" dirty="0" err="1">
                <a:ea typeface="SimSun" panose="02010600030101010101" pitchFamily="2" charset="-122"/>
                <a:cs typeface="Arial" panose="020B0604020202020204" pitchFamily="34" charset="0"/>
              </a:rPr>
              <a:t>Lekwa</a:t>
            </a:r>
            <a:r>
              <a:rPr lang="en-US" altLang="en-US" sz="1275" dirty="0">
                <a:ea typeface="SimSun" panose="02010600030101010101" pitchFamily="2" charset="-122"/>
                <a:cs typeface="Arial" panose="020B0604020202020204" pitchFamily="34" charset="0"/>
              </a:rPr>
              <a:t> </a:t>
            </a:r>
            <a:r>
              <a:rPr lang="en-US" altLang="en-US" sz="1275" dirty="0" err="1">
                <a:ea typeface="SimSun" panose="02010600030101010101" pitchFamily="2" charset="-122"/>
                <a:cs typeface="Arial" panose="020B0604020202020204" pitchFamily="34" charset="0"/>
              </a:rPr>
              <a:t>Teemane</a:t>
            </a:r>
            <a:r>
              <a:rPr lang="en-US" altLang="en-US" sz="1275" dirty="0">
                <a:ea typeface="SimSun" panose="02010600030101010101" pitchFamily="2" charset="-122"/>
                <a:cs typeface="Arial" panose="020B0604020202020204" pitchFamily="34" charset="0"/>
              </a:rPr>
              <a:t> LM which is in Dr RSM DM.</a:t>
            </a:r>
          </a:p>
        </p:txBody>
      </p:sp>
      <p:sp>
        <p:nvSpPr>
          <p:cNvPr id="6" name="Title 1">
            <a:extLst>
              <a:ext uri="{FF2B5EF4-FFF2-40B4-BE49-F238E27FC236}">
                <a16:creationId xmlns:a16="http://schemas.microsoft.com/office/drawing/2014/main" id="{8F7DFCC4-31D2-4D47-A242-7F5E9A575D8F}"/>
              </a:ext>
            </a:extLst>
          </p:cNvPr>
          <p:cNvSpPr txBox="1">
            <a:spLocks noChangeArrowheads="1"/>
          </p:cNvSpPr>
          <p:nvPr/>
        </p:nvSpPr>
        <p:spPr bwMode="auto">
          <a:xfrm>
            <a:off x="113110" y="857250"/>
            <a:ext cx="9030890" cy="448866"/>
          </a:xfrm>
          <a:prstGeom prst="rect">
            <a:avLst/>
          </a:prstGeom>
          <a:solidFill>
            <a:schemeClr val="bg1"/>
          </a:solidFill>
          <a:ln>
            <a:noFill/>
          </a:ln>
        </p:spPr>
        <p:txBody>
          <a:bodyPr vert="horz" wrap="square" lIns="68580" tIns="34290" rIns="68580" bIns="34290" numCol="1" anchor="ctr" anchorCtr="0" compatLnSpc="1">
            <a:prstTxWarp prst="textNoShape">
              <a:avLst/>
            </a:prstTxWarp>
          </a:bodyPr>
          <a:lstStyle>
            <a:lvl1pPr marL="685800" indent="-685800" algn="l" rtl="0" eaLnBrk="0" fontAlgn="base" hangingPunct="0">
              <a:lnSpc>
                <a:spcPct val="90000"/>
              </a:lnSpc>
              <a:spcBef>
                <a:spcPct val="0"/>
              </a:spcBef>
              <a:spcAft>
                <a:spcPct val="0"/>
              </a:spcAft>
              <a:defRPr sz="3300" kern="1200">
                <a:solidFill>
                  <a:schemeClr val="tx1"/>
                </a:solidFill>
                <a:latin typeface="+mj-lt"/>
                <a:ea typeface="+mj-ea"/>
                <a:cs typeface="+mj-cs"/>
                <a:sym typeface="Calibri Light" panose="020F0302020204030204" pitchFamily="34" charset="0"/>
              </a:defRPr>
            </a:lvl1pPr>
            <a:lvl2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2pPr>
            <a:lvl3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3pPr>
            <a:lvl4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4pPr>
            <a:lvl5pPr marL="6858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5pPr>
            <a:lvl6pPr marL="11430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6pPr>
            <a:lvl7pPr marL="16002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7pPr>
            <a:lvl8pPr marL="20574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8pPr>
            <a:lvl9pPr marL="2514600" indent="-685800" algn="l"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sym typeface="Calibri Light" panose="020F0302020204030204" pitchFamily="34" charset="0"/>
              </a:defRPr>
            </a:lvl9pPr>
          </a:lstStyle>
          <a:p>
            <a:pPr marL="514350" indent="-514350" algn="ctr" defTabSz="685800">
              <a:defRPr/>
            </a:pPr>
            <a:r>
              <a:rPr lang="en-US" altLang="en-US" sz="2100" b="1" dirty="0">
                <a:solidFill>
                  <a:srgbClr val="003A00"/>
                </a:solidFill>
                <a:latin typeface="Arial" panose="020B0604020202020204" pitchFamily="34" charset="0"/>
                <a:ea typeface="SimSun"/>
              </a:rPr>
              <a:t>MISA Capacity Building Programmes</a:t>
            </a:r>
            <a:endParaRPr lang="en-ZA" altLang="en-US" sz="2475" b="1" dirty="0">
              <a:solidFill>
                <a:srgbClr val="000000"/>
              </a:solidFill>
              <a:latin typeface="Century Gothic" panose="020B0502020202020204" pitchFamily="34" charset="0"/>
              <a:ea typeface="SimSun"/>
            </a:endParaRPr>
          </a:p>
        </p:txBody>
      </p:sp>
    </p:spTree>
    <p:extLst>
      <p:ext uri="{BB962C8B-B14F-4D97-AF65-F5344CB8AC3E}">
        <p14:creationId xmlns:p14="http://schemas.microsoft.com/office/powerpoint/2010/main" val="3319563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51F23-7F75-19E7-6809-2541EDA9B893}"/>
              </a:ext>
            </a:extLst>
          </p:cNvPr>
          <p:cNvSpPr>
            <a:spLocks noGrp="1"/>
          </p:cNvSpPr>
          <p:nvPr>
            <p:ph type="title"/>
          </p:nvPr>
        </p:nvSpPr>
        <p:spPr/>
        <p:txBody>
          <a:bodyPr/>
          <a:lstStyle/>
          <a:p>
            <a:r>
              <a:rPr lang="en-ZA" b="1" cap="none" dirty="0">
                <a:solidFill>
                  <a:srgbClr val="000000"/>
                </a:solidFill>
                <a:latin typeface="Arial" panose="020B0604020202020204"/>
              </a:rPr>
              <a:t>MISA Technical Support Activities on Infrastructure Development</a:t>
            </a:r>
            <a:endParaRPr lang="en-ZA" dirty="0"/>
          </a:p>
        </p:txBody>
      </p:sp>
      <p:sp>
        <p:nvSpPr>
          <p:cNvPr id="5" name="Content Placeholder 4">
            <a:extLst>
              <a:ext uri="{FF2B5EF4-FFF2-40B4-BE49-F238E27FC236}">
                <a16:creationId xmlns:a16="http://schemas.microsoft.com/office/drawing/2014/main" id="{8F714FDD-3149-0551-4855-0AE88335BBCA}"/>
              </a:ext>
            </a:extLst>
          </p:cNvPr>
          <p:cNvSpPr>
            <a:spLocks noGrp="1"/>
          </p:cNvSpPr>
          <p:nvPr>
            <p:ph sz="half" idx="2"/>
          </p:nvPr>
        </p:nvSpPr>
        <p:spPr/>
        <p:txBody>
          <a:bodyPr/>
          <a:lstStyle/>
          <a:p>
            <a:pPr algn="just">
              <a:lnSpc>
                <a:spcPct val="150000"/>
              </a:lnSpc>
              <a:spcBef>
                <a:spcPts val="0"/>
              </a:spcBef>
              <a:buFont typeface="Wingdings" panose="05000000000000000000" pitchFamily="2" charset="2"/>
              <a:buChar char="q"/>
              <a:defRPr/>
            </a:pPr>
            <a:r>
              <a:rPr lang="en-ZA" sz="1425" b="1" dirty="0">
                <a:solidFill>
                  <a:srgbClr val="000000"/>
                </a:solidFill>
              </a:rPr>
              <a:t>Technical support to improve performance on Infrastructure Grant Programmes</a:t>
            </a:r>
          </a:p>
          <a:p>
            <a:pPr algn="just">
              <a:lnSpc>
                <a:spcPct val="150000"/>
              </a:lnSpc>
              <a:spcBef>
                <a:spcPts val="0"/>
              </a:spcBef>
              <a:buFont typeface="Wingdings" panose="05000000000000000000" pitchFamily="2" charset="2"/>
              <a:buChar char="q"/>
              <a:defRPr/>
            </a:pPr>
            <a:r>
              <a:rPr lang="en-US" sz="1425" b="1" dirty="0">
                <a:ea typeface="Times New Roman" panose="02020603050405020304" pitchFamily="18" charset="0"/>
              </a:rPr>
              <a:t>The MISA professionals support on the MIG implementation includes the following</a:t>
            </a:r>
            <a:r>
              <a:rPr lang="en-US" sz="1425" dirty="0">
                <a:ea typeface="Times New Roman" panose="02020603050405020304" pitchFamily="18" charset="0"/>
              </a:rPr>
              <a:t>:</a:t>
            </a:r>
            <a:endParaRPr lang="en-ZA" sz="1425" dirty="0">
              <a:ea typeface="Times New Roman" panose="02020603050405020304" pitchFamily="18" charset="0"/>
            </a:endParaRPr>
          </a:p>
          <a:p>
            <a:pPr marL="257175" indent="-257175" algn="just">
              <a:lnSpc>
                <a:spcPct val="150000"/>
              </a:lnSpc>
              <a:buFont typeface="Symbol" panose="05050102010706020507" pitchFamily="18" charset="2"/>
              <a:buChar char=""/>
            </a:pPr>
            <a:r>
              <a:rPr lang="en-US" sz="1425" dirty="0" err="1">
                <a:ea typeface="Times New Roman" panose="02020603050405020304" pitchFamily="18" charset="0"/>
              </a:rPr>
              <a:t>Programme</a:t>
            </a:r>
            <a:r>
              <a:rPr lang="en-US" sz="1425" dirty="0">
                <a:ea typeface="Times New Roman" panose="02020603050405020304" pitchFamily="18" charset="0"/>
              </a:rPr>
              <a:t> wide and respective projects planning</a:t>
            </a:r>
            <a:endParaRPr lang="en-ZA" sz="1425" dirty="0">
              <a:ea typeface="Times New Roman" panose="02020603050405020304" pitchFamily="18" charset="0"/>
            </a:endParaRPr>
          </a:p>
          <a:p>
            <a:pPr marL="257175" indent="-257175" algn="just">
              <a:lnSpc>
                <a:spcPct val="150000"/>
              </a:lnSpc>
              <a:buFont typeface="Symbol" panose="05050102010706020507" pitchFamily="18" charset="2"/>
              <a:buChar char=""/>
            </a:pPr>
            <a:r>
              <a:rPr lang="en-US" sz="1425" dirty="0">
                <a:ea typeface="Times New Roman" panose="02020603050405020304" pitchFamily="18" charset="0"/>
              </a:rPr>
              <a:t>Development &amp; review of business plans, technical reports &amp; documentation for MIG registration;</a:t>
            </a:r>
            <a:endParaRPr lang="en-ZA" sz="1425" dirty="0">
              <a:ea typeface="Times New Roman" panose="02020603050405020304" pitchFamily="18" charset="0"/>
            </a:endParaRPr>
          </a:p>
          <a:p>
            <a:pPr marL="257175" indent="-257175" algn="just">
              <a:lnSpc>
                <a:spcPct val="150000"/>
              </a:lnSpc>
              <a:buFont typeface="Symbol" panose="05050102010706020507" pitchFamily="18" charset="2"/>
              <a:buChar char=""/>
            </a:pPr>
            <a:r>
              <a:rPr lang="en-US" sz="1425" dirty="0">
                <a:ea typeface="Times New Roman" panose="02020603050405020304" pitchFamily="18" charset="0"/>
              </a:rPr>
              <a:t>Development &amp; review of planning documents e.g. MIG implementation Plan, Terms of Reference (</a:t>
            </a:r>
            <a:r>
              <a:rPr lang="en-US" sz="1425" dirty="0" err="1">
                <a:ea typeface="Times New Roman" panose="02020603050405020304" pitchFamily="18" charset="0"/>
              </a:rPr>
              <a:t>ToRs</a:t>
            </a:r>
            <a:r>
              <a:rPr lang="en-US" sz="1425" dirty="0">
                <a:ea typeface="Times New Roman" panose="02020603050405020304" pitchFamily="18" charset="0"/>
              </a:rPr>
              <a:t>) for service providers, designs, drawings &amp; contract documentation;</a:t>
            </a:r>
            <a:endParaRPr lang="en-ZA" sz="1425" dirty="0">
              <a:ea typeface="Times New Roman" panose="02020603050405020304" pitchFamily="18" charset="0"/>
            </a:endParaRPr>
          </a:p>
          <a:p>
            <a:pPr marL="257175" indent="-257175" algn="just">
              <a:lnSpc>
                <a:spcPct val="150000"/>
              </a:lnSpc>
              <a:buFont typeface="Symbol" panose="05050102010706020507" pitchFamily="18" charset="2"/>
              <a:buChar char=""/>
            </a:pPr>
            <a:r>
              <a:rPr lang="en-US" sz="1425" dirty="0">
                <a:ea typeface="Times New Roman" panose="02020603050405020304" pitchFamily="18" charset="0"/>
              </a:rPr>
              <a:t>Undertaking site inspections &amp; verification of work done; </a:t>
            </a:r>
            <a:endParaRPr lang="en-ZA" sz="1425" dirty="0">
              <a:ea typeface="Times New Roman" panose="02020603050405020304" pitchFamily="18" charset="0"/>
            </a:endParaRPr>
          </a:p>
          <a:p>
            <a:pPr>
              <a:lnSpc>
                <a:spcPct val="150000"/>
              </a:lnSpc>
            </a:pPr>
            <a:r>
              <a:rPr lang="en-US" sz="1425" dirty="0">
                <a:ea typeface="Calibri" panose="020F0502020204030204" pitchFamily="34" charset="0"/>
              </a:rPr>
              <a:t>Providing technical advice at MIG coordinating forums or meetings with all stakeholders</a:t>
            </a:r>
          </a:p>
          <a:p>
            <a:pPr>
              <a:lnSpc>
                <a:spcPct val="150000"/>
              </a:lnSpc>
            </a:pPr>
            <a:r>
              <a:rPr lang="en-US" sz="1425" b="1" dirty="0"/>
              <a:t>For 2022/23 financial year, KMLM’s allocation is R33 926 000 &amp; as at the 30 September 2022 (End of 1</a:t>
            </a:r>
            <a:r>
              <a:rPr lang="en-US" sz="1425" b="1" baseline="30000" dirty="0"/>
              <a:t>st </a:t>
            </a:r>
            <a:r>
              <a:rPr lang="en-US" sz="1425" b="1" dirty="0"/>
              <a:t>Quarter), expenditure was 33,74%.</a:t>
            </a:r>
            <a:endParaRPr lang="en-ZA" sz="1425" b="1" dirty="0">
              <a:solidFill>
                <a:srgbClr val="000000"/>
              </a:solidFill>
            </a:endParaRPr>
          </a:p>
          <a:p>
            <a:pPr algn="just">
              <a:lnSpc>
                <a:spcPct val="150000"/>
              </a:lnSpc>
              <a:spcBef>
                <a:spcPts val="0"/>
              </a:spcBef>
              <a:defRPr/>
            </a:pPr>
            <a:endParaRPr lang="en-ZA" sz="1800" dirty="0">
              <a:solidFill>
                <a:srgbClr val="000000"/>
              </a:solidFill>
              <a:latin typeface="Arial" panose="020B0604020202020204"/>
            </a:endParaRPr>
          </a:p>
        </p:txBody>
      </p:sp>
      <p:pic>
        <p:nvPicPr>
          <p:cNvPr id="2" name="Picture 1">
            <a:extLst>
              <a:ext uri="{FF2B5EF4-FFF2-40B4-BE49-F238E27FC236}">
                <a16:creationId xmlns:a16="http://schemas.microsoft.com/office/drawing/2014/main" id="{4C8AB03A-B1A8-3BFA-A6C0-767A3422F3A4}"/>
              </a:ext>
            </a:extLst>
          </p:cNvPr>
          <p:cNvPicPr>
            <a:picLocks noChangeAspect="1"/>
          </p:cNvPicPr>
          <p:nvPr/>
        </p:nvPicPr>
        <p:blipFill>
          <a:blip r:embed="rId2"/>
          <a:stretch>
            <a:fillRect/>
          </a:stretch>
        </p:blipFill>
        <p:spPr>
          <a:xfrm>
            <a:off x="6920164" y="6165304"/>
            <a:ext cx="1249715" cy="489247"/>
          </a:xfrm>
          <a:prstGeom prst="rect">
            <a:avLst/>
          </a:prstGeom>
        </p:spPr>
      </p:pic>
    </p:spTree>
    <p:extLst>
      <p:ext uri="{BB962C8B-B14F-4D97-AF65-F5344CB8AC3E}">
        <p14:creationId xmlns:p14="http://schemas.microsoft.com/office/powerpoint/2010/main" val="383306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F2A3-A9C2-A58B-B0B8-6920B8E693B8}"/>
              </a:ext>
            </a:extLst>
          </p:cNvPr>
          <p:cNvSpPr>
            <a:spLocks noGrp="1"/>
          </p:cNvSpPr>
          <p:nvPr>
            <p:ph type="title"/>
          </p:nvPr>
        </p:nvSpPr>
        <p:spPr/>
        <p:txBody>
          <a:bodyPr/>
          <a:lstStyle/>
          <a:p>
            <a:r>
              <a:rPr lang="en-ZA" b="1" cap="none" dirty="0">
                <a:solidFill>
                  <a:srgbClr val="000000"/>
                </a:solidFill>
                <a:latin typeface="Arial" panose="020B0604020202020204"/>
              </a:rPr>
              <a:t>MISA Technical Support Activities (Civil Engineering)</a:t>
            </a:r>
            <a:endParaRPr lang="en-ZA" dirty="0"/>
          </a:p>
        </p:txBody>
      </p:sp>
      <p:sp>
        <p:nvSpPr>
          <p:cNvPr id="3" name="Content Placeholder 2">
            <a:extLst>
              <a:ext uri="{FF2B5EF4-FFF2-40B4-BE49-F238E27FC236}">
                <a16:creationId xmlns:a16="http://schemas.microsoft.com/office/drawing/2014/main" id="{E3E8F08C-04CB-7244-2F01-B41D97043FE2}"/>
              </a:ext>
            </a:extLst>
          </p:cNvPr>
          <p:cNvSpPr>
            <a:spLocks noGrp="1"/>
          </p:cNvSpPr>
          <p:nvPr>
            <p:ph sz="half" idx="2"/>
          </p:nvPr>
        </p:nvSpPr>
        <p:spPr>
          <a:xfrm>
            <a:off x="369887" y="1468236"/>
            <a:ext cx="8404227" cy="3994261"/>
          </a:xfrm>
        </p:spPr>
        <p:txBody>
          <a:bodyPr/>
          <a:lstStyle/>
          <a:p>
            <a:pPr>
              <a:lnSpc>
                <a:spcPct val="150000"/>
              </a:lnSpc>
              <a:defRPr/>
            </a:pPr>
            <a:r>
              <a:rPr lang="en-ZA" dirty="0">
                <a:solidFill>
                  <a:srgbClr val="000000"/>
                </a:solidFill>
              </a:rPr>
              <a:t>MISA supports KMLM throughout the project life cycle for projects implementation as well as operations &amp; maintenance related activities</a:t>
            </a:r>
          </a:p>
          <a:p>
            <a:pPr>
              <a:lnSpc>
                <a:spcPct val="150000"/>
              </a:lnSpc>
              <a:defRPr/>
            </a:pPr>
            <a:r>
              <a:rPr lang="en-ZA" dirty="0">
                <a:solidFill>
                  <a:srgbClr val="000000"/>
                </a:solidFill>
              </a:rPr>
              <a:t>MISA supports Dr RSM DM as the Water Services Authority in KMLM</a:t>
            </a:r>
            <a:endParaRPr lang="en-US" dirty="0"/>
          </a:p>
          <a:p>
            <a:pPr>
              <a:lnSpc>
                <a:spcPct val="150000"/>
              </a:lnSpc>
              <a:defRPr/>
            </a:pPr>
            <a:r>
              <a:rPr lang="en-US" dirty="0"/>
              <a:t>MISA is part of a team, in terms of the DDM, that is conducting ground water studies for KMLM. The purpose of the study is to profile the whole of KMLM &amp; develop a unified calendar for groundwater management for planning purposes. </a:t>
            </a:r>
          </a:p>
          <a:p>
            <a:pPr fontAlgn="b">
              <a:lnSpc>
                <a:spcPct val="150000"/>
              </a:lnSpc>
            </a:pPr>
            <a:r>
              <a:rPr lang="en-ZA" dirty="0">
                <a:solidFill>
                  <a:srgbClr val="212121"/>
                </a:solidFill>
                <a:effectLst/>
                <a:ea typeface="Times New Roman" panose="02020603050405020304" pitchFamily="18" charset="0"/>
              </a:rPr>
              <a:t>MISA prepared the business plan for KMLM for the Disaster Relief Grant application in 2021/22 financial year for the </a:t>
            </a:r>
            <a:r>
              <a:rPr lang="en-ZA" dirty="0">
                <a:solidFill>
                  <a:srgbClr val="212121"/>
                </a:solidFill>
                <a:ea typeface="Times New Roman" panose="02020603050405020304" pitchFamily="18" charset="0"/>
              </a:rPr>
              <a:t>r</a:t>
            </a:r>
            <a:r>
              <a:rPr lang="en-ZA" dirty="0">
                <a:effectLst/>
                <a:ea typeface="Times New Roman" panose="02020603050405020304" pitchFamily="18" charset="0"/>
              </a:rPr>
              <a:t>epair of collapsed stormwater culverts of </a:t>
            </a:r>
            <a:r>
              <a:rPr lang="en-ZA" dirty="0" err="1">
                <a:ea typeface="Times New Roman" panose="02020603050405020304" pitchFamily="18" charset="0"/>
              </a:rPr>
              <a:t>S</a:t>
            </a:r>
            <a:r>
              <a:rPr lang="en-ZA" dirty="0" err="1">
                <a:effectLst/>
                <a:ea typeface="Times New Roman" panose="02020603050405020304" pitchFamily="18" charset="0"/>
              </a:rPr>
              <a:t>hupu</a:t>
            </a:r>
            <a:r>
              <a:rPr lang="en-ZA" dirty="0">
                <a:effectLst/>
                <a:ea typeface="Times New Roman" panose="02020603050405020304" pitchFamily="18" charset="0"/>
              </a:rPr>
              <a:t>- </a:t>
            </a:r>
            <a:r>
              <a:rPr lang="en-ZA" dirty="0" err="1">
                <a:ea typeface="Times New Roman" panose="02020603050405020304" pitchFamily="18" charset="0"/>
              </a:rPr>
              <a:t>H</a:t>
            </a:r>
            <a:r>
              <a:rPr lang="en-ZA" dirty="0" err="1">
                <a:effectLst/>
                <a:ea typeface="Times New Roman" panose="02020603050405020304" pitchFamily="18" charset="0"/>
              </a:rPr>
              <a:t>uhudi</a:t>
            </a:r>
            <a:r>
              <a:rPr lang="en-ZA" dirty="0">
                <a:effectLst/>
                <a:ea typeface="Times New Roman" panose="02020603050405020304" pitchFamily="18" charset="0"/>
              </a:rPr>
              <a:t> Access </a:t>
            </a:r>
            <a:r>
              <a:rPr lang="en-ZA" dirty="0">
                <a:ea typeface="Times New Roman" panose="02020603050405020304" pitchFamily="18" charset="0"/>
              </a:rPr>
              <a:t>R</a:t>
            </a:r>
            <a:r>
              <a:rPr lang="en-ZA" dirty="0">
                <a:effectLst/>
                <a:ea typeface="Times New Roman" panose="02020603050405020304" pitchFamily="18" charset="0"/>
              </a:rPr>
              <a:t>oad (GPS coordinates:</a:t>
            </a:r>
            <a:r>
              <a:rPr lang="en-ZA" dirty="0">
                <a:ea typeface="Times New Roman" panose="02020603050405020304" pitchFamily="18" charset="0"/>
              </a:rPr>
              <a:t> </a:t>
            </a:r>
            <a:r>
              <a:rPr lang="en-ZA" dirty="0">
                <a:effectLst/>
                <a:ea typeface="Calibri" panose="020F0502020204030204" pitchFamily="34" charset="0"/>
              </a:rPr>
              <a:t>26</a:t>
            </a:r>
            <a:r>
              <a:rPr lang="en-ZA" baseline="30000" dirty="0">
                <a:effectLst/>
                <a:ea typeface="Calibri" panose="020F0502020204030204" pitchFamily="34" charset="0"/>
              </a:rPr>
              <a:t>o</a:t>
            </a:r>
            <a:r>
              <a:rPr lang="en-ZA" dirty="0">
                <a:effectLst/>
                <a:ea typeface="Calibri" panose="020F0502020204030204" pitchFamily="34" charset="0"/>
              </a:rPr>
              <a:t> 37,07’ 05”</a:t>
            </a:r>
            <a:r>
              <a:rPr lang="en-ZA" dirty="0">
                <a:ea typeface="Calibri" panose="020F0502020204030204" pitchFamily="34" charset="0"/>
              </a:rPr>
              <a:t> &amp; </a:t>
            </a:r>
            <a:r>
              <a:rPr lang="en-ZA" dirty="0">
                <a:effectLst/>
                <a:ea typeface="Calibri" panose="020F0502020204030204" pitchFamily="34" charset="0"/>
              </a:rPr>
              <a:t>E24</a:t>
            </a:r>
            <a:r>
              <a:rPr lang="en-ZA" baseline="30000" dirty="0">
                <a:effectLst/>
                <a:ea typeface="Calibri" panose="020F0502020204030204" pitchFamily="34" charset="0"/>
              </a:rPr>
              <a:t>o</a:t>
            </a:r>
            <a:r>
              <a:rPr lang="en-ZA" dirty="0">
                <a:effectLst/>
                <a:ea typeface="Calibri" panose="020F0502020204030204" pitchFamily="34" charset="0"/>
              </a:rPr>
              <a:t> 10,11’ 02”)</a:t>
            </a:r>
            <a:r>
              <a:rPr lang="en-ZA" dirty="0">
                <a:effectLst/>
                <a:ea typeface="Times New Roman" panose="02020603050405020304" pitchFamily="18" charset="0"/>
              </a:rPr>
              <a:t> for a budget of </a:t>
            </a:r>
            <a:r>
              <a:rPr lang="en-ZA" dirty="0">
                <a:effectLst/>
                <a:ea typeface="Calibri" panose="020F0502020204030204" pitchFamily="34" charset="0"/>
              </a:rPr>
              <a:t>R6 361 571.00. </a:t>
            </a:r>
            <a:r>
              <a:rPr lang="en-ZA" dirty="0">
                <a:ea typeface="Calibri" panose="020F0502020204030204" pitchFamily="34" charset="0"/>
              </a:rPr>
              <a:t>The a</a:t>
            </a:r>
            <a:r>
              <a:rPr lang="en-ZA" dirty="0">
                <a:effectLst/>
                <a:ea typeface="Calibri" panose="020F0502020204030204" pitchFamily="34" charset="0"/>
              </a:rPr>
              <a:t>pplication was approved in October 2021.</a:t>
            </a:r>
            <a:r>
              <a:rPr lang="en-ZA" sz="1350" dirty="0">
                <a:solidFill>
                  <a:srgbClr val="000000"/>
                </a:solidFill>
                <a:ea typeface="Times New Roman" panose="02020603050405020304" pitchFamily="18" charset="0"/>
              </a:rPr>
              <a:t> </a:t>
            </a:r>
            <a:r>
              <a:rPr lang="en-ZA" dirty="0">
                <a:solidFill>
                  <a:srgbClr val="000000"/>
                </a:solidFill>
                <a:effectLst/>
                <a:ea typeface="Times New Roman" panose="02020603050405020304" pitchFamily="18" charset="0"/>
              </a:rPr>
              <a:t>MISA supported the KMLM with contract &amp; project management. </a:t>
            </a:r>
            <a:r>
              <a:rPr lang="en-ZA" dirty="0">
                <a:effectLst/>
                <a:ea typeface="Calibri" panose="020F0502020204030204" pitchFamily="34" charset="0"/>
              </a:rPr>
              <a:t> T</a:t>
            </a:r>
            <a:r>
              <a:rPr lang="en-ZA" dirty="0">
                <a:ea typeface="Calibri" panose="020F0502020204030204" pitchFamily="34" charset="0"/>
              </a:rPr>
              <a:t>he p</a:t>
            </a:r>
            <a:r>
              <a:rPr lang="en-ZA" dirty="0">
                <a:effectLst/>
                <a:ea typeface="Times New Roman" panose="02020603050405020304" pitchFamily="18" charset="0"/>
              </a:rPr>
              <a:t>roject wa</a:t>
            </a:r>
            <a:r>
              <a:rPr lang="en-ZA" dirty="0">
                <a:ea typeface="Times New Roman" panose="02020603050405020304" pitchFamily="18" charset="0"/>
              </a:rPr>
              <a:t>s</a:t>
            </a:r>
            <a:r>
              <a:rPr lang="en-ZA" dirty="0">
                <a:effectLst/>
                <a:ea typeface="Times New Roman" panose="02020603050405020304" pitchFamily="18" charset="0"/>
              </a:rPr>
              <a:t> 100% completed in April 2022 &amp; is open for public use. </a:t>
            </a:r>
            <a:endParaRPr lang="en-ZA" sz="1350" dirty="0">
              <a:ea typeface="Calibri" panose="020F0502020204030204" pitchFamily="34" charset="0"/>
            </a:endParaRPr>
          </a:p>
          <a:p>
            <a:pPr marL="0" indent="0">
              <a:lnSpc>
                <a:spcPct val="150000"/>
              </a:lnSpc>
              <a:buNone/>
              <a:defRPr/>
            </a:pPr>
            <a:endParaRPr lang="en-US" sz="1800" dirty="0">
              <a:latin typeface="Arial" panose="020B0604020202020204"/>
            </a:endParaRPr>
          </a:p>
        </p:txBody>
      </p:sp>
      <p:pic>
        <p:nvPicPr>
          <p:cNvPr id="4" name="Picture 3">
            <a:extLst>
              <a:ext uri="{FF2B5EF4-FFF2-40B4-BE49-F238E27FC236}">
                <a16:creationId xmlns:a16="http://schemas.microsoft.com/office/drawing/2014/main" id="{77AE6214-B661-8E6B-D108-BC53C4D08204}"/>
              </a:ext>
            </a:extLst>
          </p:cNvPr>
          <p:cNvPicPr>
            <a:picLocks noChangeAspect="1"/>
          </p:cNvPicPr>
          <p:nvPr/>
        </p:nvPicPr>
        <p:blipFill>
          <a:blip r:embed="rId2"/>
          <a:stretch>
            <a:fillRect/>
          </a:stretch>
        </p:blipFill>
        <p:spPr>
          <a:xfrm>
            <a:off x="6920164" y="6165304"/>
            <a:ext cx="1249715" cy="489247"/>
          </a:xfrm>
          <a:prstGeom prst="rect">
            <a:avLst/>
          </a:prstGeom>
        </p:spPr>
      </p:pic>
    </p:spTree>
    <p:extLst>
      <p:ext uri="{BB962C8B-B14F-4D97-AF65-F5344CB8AC3E}">
        <p14:creationId xmlns:p14="http://schemas.microsoft.com/office/powerpoint/2010/main" val="410029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7E71-88A4-64B6-98E6-CF459655F4B9}"/>
              </a:ext>
            </a:extLst>
          </p:cNvPr>
          <p:cNvSpPr>
            <a:spLocks noGrp="1"/>
          </p:cNvSpPr>
          <p:nvPr>
            <p:ph type="title"/>
          </p:nvPr>
        </p:nvSpPr>
        <p:spPr>
          <a:xfrm>
            <a:off x="374013" y="920117"/>
            <a:ext cx="8404227" cy="428689"/>
          </a:xfrm>
        </p:spPr>
        <p:txBody>
          <a:bodyPr/>
          <a:lstStyle/>
          <a:p>
            <a:r>
              <a:rPr lang="en-ZA" b="1" cap="none" dirty="0">
                <a:solidFill>
                  <a:srgbClr val="000000"/>
                </a:solidFill>
                <a:latin typeface="Arial" panose="020B0604020202020204"/>
              </a:rPr>
              <a:t>MISA Technical Support Activities (Electrical Engineering)</a:t>
            </a:r>
            <a:endParaRPr lang="en-ZA" dirty="0">
              <a:highlight>
                <a:srgbClr val="FFFF00"/>
              </a:highlight>
            </a:endParaRPr>
          </a:p>
        </p:txBody>
      </p:sp>
      <p:sp>
        <p:nvSpPr>
          <p:cNvPr id="3" name="Content Placeholder 2">
            <a:extLst>
              <a:ext uri="{FF2B5EF4-FFF2-40B4-BE49-F238E27FC236}">
                <a16:creationId xmlns:a16="http://schemas.microsoft.com/office/drawing/2014/main" id="{40B1B244-3C68-2DA1-857D-46C03021D615}"/>
              </a:ext>
            </a:extLst>
          </p:cNvPr>
          <p:cNvSpPr>
            <a:spLocks noGrp="1"/>
          </p:cNvSpPr>
          <p:nvPr>
            <p:ph sz="half" idx="2"/>
          </p:nvPr>
        </p:nvSpPr>
        <p:spPr/>
        <p:txBody>
          <a:bodyPr>
            <a:normAutofit/>
          </a:bodyPr>
          <a:lstStyle/>
          <a:p>
            <a:pPr algn="just">
              <a:lnSpc>
                <a:spcPct val="150000"/>
              </a:lnSpc>
              <a:defRPr/>
            </a:pPr>
            <a:r>
              <a:rPr lang="en-US" sz="1650" dirty="0">
                <a:solidFill>
                  <a:srgbClr val="000000"/>
                </a:solidFill>
                <a:latin typeface="Arial" panose="020B0604020202020204"/>
              </a:rPr>
              <a:t>KMLM is the only local municipality in Dr. RSM DM without an electricity distribution license. </a:t>
            </a:r>
          </a:p>
          <a:p>
            <a:pPr algn="just">
              <a:lnSpc>
                <a:spcPct val="150000"/>
              </a:lnSpc>
              <a:defRPr/>
            </a:pPr>
            <a:r>
              <a:rPr lang="en-US" sz="1650" dirty="0">
                <a:solidFill>
                  <a:srgbClr val="000000"/>
                </a:solidFill>
                <a:latin typeface="Arial" panose="020B0604020202020204"/>
              </a:rPr>
              <a:t>Electrification of households in KMLM is done by Eskom through the Integrated National Electrification </a:t>
            </a:r>
            <a:r>
              <a:rPr lang="en-US" sz="1650" dirty="0" err="1">
                <a:solidFill>
                  <a:srgbClr val="000000"/>
                </a:solidFill>
                <a:latin typeface="Arial" panose="020B0604020202020204"/>
              </a:rPr>
              <a:t>Programme</a:t>
            </a:r>
            <a:r>
              <a:rPr lang="en-US" sz="1650" dirty="0">
                <a:solidFill>
                  <a:srgbClr val="000000"/>
                </a:solidFill>
                <a:latin typeface="Arial" panose="020B0604020202020204"/>
              </a:rPr>
              <a:t> (INEP) grant.</a:t>
            </a:r>
          </a:p>
          <a:p>
            <a:pPr algn="just">
              <a:lnSpc>
                <a:spcPct val="150000"/>
              </a:lnSpc>
              <a:defRPr/>
            </a:pPr>
            <a:r>
              <a:rPr lang="en-US" sz="1650" dirty="0">
                <a:solidFill>
                  <a:srgbClr val="000000"/>
                </a:solidFill>
                <a:latin typeface="Arial" panose="020B0604020202020204"/>
              </a:rPr>
              <a:t>KMLM has neither an Electrical Department nor Electrical Engineering personnel</a:t>
            </a:r>
          </a:p>
          <a:p>
            <a:pPr algn="just">
              <a:lnSpc>
                <a:spcPct val="150000"/>
              </a:lnSpc>
              <a:defRPr/>
            </a:pPr>
            <a:r>
              <a:rPr lang="en-US" sz="1650" dirty="0">
                <a:solidFill>
                  <a:srgbClr val="000000"/>
                </a:solidFill>
                <a:latin typeface="Arial" panose="020B0604020202020204"/>
              </a:rPr>
              <a:t>MISA Electrical Engineer supports, advises KMLM in electrical provision services &amp; represents the municipality in engagements with stakeholders e.g. Eskom, the electricity distributor, &amp; the Department of Mineral Resources and Energy (DMRE). </a:t>
            </a:r>
          </a:p>
          <a:p>
            <a:pPr algn="just">
              <a:lnSpc>
                <a:spcPct val="150000"/>
              </a:lnSpc>
              <a:defRPr/>
            </a:pPr>
            <a:r>
              <a:rPr lang="en-US" sz="1650" dirty="0">
                <a:solidFill>
                  <a:srgbClr val="000000"/>
                </a:solidFill>
                <a:latin typeface="Arial" panose="020B0604020202020204"/>
              </a:rPr>
              <a:t>MISA support ensured the energizing by Eskom this financial year of long completed sports facility project at </a:t>
            </a:r>
            <a:r>
              <a:rPr lang="en-US" sz="1650" dirty="0" err="1">
                <a:solidFill>
                  <a:srgbClr val="000000"/>
                </a:solidFill>
                <a:latin typeface="Arial" panose="020B0604020202020204"/>
              </a:rPr>
              <a:t>Vragas</a:t>
            </a:r>
            <a:r>
              <a:rPr lang="en-US" sz="1650" dirty="0">
                <a:solidFill>
                  <a:srgbClr val="000000"/>
                </a:solidFill>
                <a:latin typeface="Arial" panose="020B0604020202020204"/>
              </a:rPr>
              <a:t> as well as the community hall at </a:t>
            </a:r>
            <a:r>
              <a:rPr lang="en-US" sz="1650" dirty="0" err="1">
                <a:solidFill>
                  <a:srgbClr val="000000"/>
                </a:solidFill>
                <a:latin typeface="Arial" panose="020B0604020202020204"/>
              </a:rPr>
              <a:t>Phaposane</a:t>
            </a:r>
            <a:endParaRPr lang="en-ZA" dirty="0"/>
          </a:p>
        </p:txBody>
      </p:sp>
      <p:pic>
        <p:nvPicPr>
          <p:cNvPr id="4" name="Picture 3">
            <a:extLst>
              <a:ext uri="{FF2B5EF4-FFF2-40B4-BE49-F238E27FC236}">
                <a16:creationId xmlns:a16="http://schemas.microsoft.com/office/drawing/2014/main" id="{ED987B74-3A48-DBF6-E8A1-DABD48470F34}"/>
              </a:ext>
            </a:extLst>
          </p:cNvPr>
          <p:cNvPicPr>
            <a:picLocks noChangeAspect="1"/>
          </p:cNvPicPr>
          <p:nvPr/>
        </p:nvPicPr>
        <p:blipFill>
          <a:blip r:embed="rId2"/>
          <a:stretch>
            <a:fillRect/>
          </a:stretch>
        </p:blipFill>
        <p:spPr>
          <a:xfrm>
            <a:off x="6920164" y="6165304"/>
            <a:ext cx="1249715" cy="489247"/>
          </a:xfrm>
          <a:prstGeom prst="rect">
            <a:avLst/>
          </a:prstGeom>
        </p:spPr>
      </p:pic>
    </p:spTree>
    <p:extLst>
      <p:ext uri="{BB962C8B-B14F-4D97-AF65-F5344CB8AC3E}">
        <p14:creationId xmlns:p14="http://schemas.microsoft.com/office/powerpoint/2010/main" val="229824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D23B-2F18-1E7E-9648-3007517B8029}"/>
              </a:ext>
            </a:extLst>
          </p:cNvPr>
          <p:cNvSpPr>
            <a:spLocks noGrp="1"/>
          </p:cNvSpPr>
          <p:nvPr>
            <p:ph type="title"/>
          </p:nvPr>
        </p:nvSpPr>
        <p:spPr/>
        <p:txBody>
          <a:bodyPr/>
          <a:lstStyle/>
          <a:p>
            <a:pPr algn="ctr"/>
            <a:r>
              <a:rPr lang="en-ZA" b="1" cap="none" dirty="0">
                <a:solidFill>
                  <a:srgbClr val="000000"/>
                </a:solidFill>
                <a:latin typeface="Arial" panose="020B0604020202020204"/>
              </a:rPr>
              <a:t>MISA Technical Support Activities (Town Planning)</a:t>
            </a:r>
            <a:endParaRPr lang="en-ZA" dirty="0"/>
          </a:p>
        </p:txBody>
      </p:sp>
      <p:sp>
        <p:nvSpPr>
          <p:cNvPr id="3" name="Content Placeholder 2">
            <a:extLst>
              <a:ext uri="{FF2B5EF4-FFF2-40B4-BE49-F238E27FC236}">
                <a16:creationId xmlns:a16="http://schemas.microsoft.com/office/drawing/2014/main" id="{7FDF5A9E-835C-CF83-AFF5-D078801F6641}"/>
              </a:ext>
            </a:extLst>
          </p:cNvPr>
          <p:cNvSpPr>
            <a:spLocks noGrp="1"/>
          </p:cNvSpPr>
          <p:nvPr>
            <p:ph sz="half" idx="2"/>
          </p:nvPr>
        </p:nvSpPr>
        <p:spPr>
          <a:xfrm>
            <a:off x="369887" y="1659622"/>
            <a:ext cx="8404227" cy="3994261"/>
          </a:xfrm>
        </p:spPr>
        <p:txBody>
          <a:bodyPr/>
          <a:lstStyle/>
          <a:p>
            <a:pPr marL="171450" lvl="2">
              <a:lnSpc>
                <a:spcPct val="150000"/>
              </a:lnSpc>
            </a:pPr>
            <a:r>
              <a:rPr lang="en-ZA" sz="1800" dirty="0"/>
              <a:t>Supports the KMLM with the review of the Integrated Development Plan (IDP)</a:t>
            </a:r>
          </a:p>
          <a:p>
            <a:pPr marL="171450" lvl="2">
              <a:lnSpc>
                <a:spcPct val="150000"/>
              </a:lnSpc>
            </a:pPr>
            <a:r>
              <a:rPr lang="en-ZA" sz="1800" dirty="0">
                <a:solidFill>
                  <a:srgbClr val="000000"/>
                </a:solidFill>
                <a:latin typeface="Arial" panose="020B0604020202020204"/>
              </a:rPr>
              <a:t>Support in Precinct Planning and review of the Spatial Development Framework</a:t>
            </a:r>
            <a:endParaRPr lang="en-ZA" sz="1800" dirty="0"/>
          </a:p>
          <a:p>
            <a:pPr>
              <a:lnSpc>
                <a:spcPct val="150000"/>
              </a:lnSpc>
            </a:pPr>
            <a:r>
              <a:rPr lang="en-ZA" sz="1800" dirty="0"/>
              <a:t>MISA Town Planner is a member of the Project Steering Committee (PSC) for the </a:t>
            </a:r>
            <a:r>
              <a:rPr lang="en-ZA" sz="1800" dirty="0" err="1"/>
              <a:t>Ganyesa</a:t>
            </a:r>
            <a:r>
              <a:rPr lang="en-ZA" sz="1800" dirty="0"/>
              <a:t> Nodal Precinct Plan project.</a:t>
            </a:r>
          </a:p>
          <a:p>
            <a:pPr marL="171450" lvl="2">
              <a:lnSpc>
                <a:spcPct val="150000"/>
              </a:lnSpc>
            </a:pPr>
            <a:r>
              <a:rPr lang="en-ZA" sz="1800" dirty="0"/>
              <a:t>MISA Town Planner is a member of the Project Steering Committee (PSC) for the </a:t>
            </a:r>
            <a:r>
              <a:rPr lang="en-ZA" sz="1800" dirty="0" err="1"/>
              <a:t>Kagisano</a:t>
            </a:r>
            <a:r>
              <a:rPr lang="en-ZA" sz="1800" dirty="0"/>
              <a:t> Molopo Spatial Development Framework (SDF) review project.</a:t>
            </a:r>
          </a:p>
          <a:p>
            <a:pPr marL="0" lvl="2" indent="0">
              <a:lnSpc>
                <a:spcPct val="150000"/>
              </a:lnSpc>
              <a:buNone/>
            </a:pPr>
            <a:endParaRPr lang="en-ZA" sz="1800" dirty="0"/>
          </a:p>
          <a:p>
            <a:pPr marL="342900" lvl="2" indent="0">
              <a:lnSpc>
                <a:spcPct val="150000"/>
              </a:lnSpc>
              <a:buNone/>
            </a:pPr>
            <a:endParaRPr lang="en-ZA" sz="1800" dirty="0"/>
          </a:p>
        </p:txBody>
      </p:sp>
      <p:pic>
        <p:nvPicPr>
          <p:cNvPr id="4" name="Picture 3">
            <a:extLst>
              <a:ext uri="{FF2B5EF4-FFF2-40B4-BE49-F238E27FC236}">
                <a16:creationId xmlns:a16="http://schemas.microsoft.com/office/drawing/2014/main" id="{4DD2E8D1-4E06-7613-2292-3C2BF9677B64}"/>
              </a:ext>
            </a:extLst>
          </p:cNvPr>
          <p:cNvPicPr>
            <a:picLocks noChangeAspect="1"/>
          </p:cNvPicPr>
          <p:nvPr/>
        </p:nvPicPr>
        <p:blipFill>
          <a:blip r:embed="rId2"/>
          <a:stretch>
            <a:fillRect/>
          </a:stretch>
        </p:blipFill>
        <p:spPr>
          <a:xfrm>
            <a:off x="6920164" y="6165304"/>
            <a:ext cx="1249715" cy="489247"/>
          </a:xfrm>
          <a:prstGeom prst="rect">
            <a:avLst/>
          </a:prstGeom>
        </p:spPr>
      </p:pic>
    </p:spTree>
    <p:extLst>
      <p:ext uri="{BB962C8B-B14F-4D97-AF65-F5344CB8AC3E}">
        <p14:creationId xmlns:p14="http://schemas.microsoft.com/office/powerpoint/2010/main" val="2826193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0" y="50374"/>
            <a:ext cx="9144000" cy="681038"/>
          </a:xfrm>
        </p:spPr>
        <p:txBody>
          <a:bodyPr/>
          <a:lstStyle/>
          <a:p>
            <a:pPr algn="ctr"/>
            <a:r>
              <a:rPr lang="en-ZA" b="1" dirty="0">
                <a:solidFill>
                  <a:schemeClr val="accent2"/>
                </a:solidFill>
              </a:rPr>
              <a:t>RECOMMENDATIONS </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74013" y="764704"/>
            <a:ext cx="8395974" cy="5256583"/>
          </a:xfrm>
        </p:spPr>
        <p:txBody>
          <a:bodyPr/>
          <a:lstStyle/>
          <a:p>
            <a:r>
              <a:rPr lang="en-ZA" dirty="0"/>
              <a:t> THAT the Portfolio Committee notes the report on </a:t>
            </a:r>
            <a:r>
              <a:rPr lang="en-ZA" dirty="0" err="1"/>
              <a:t>Kagisano</a:t>
            </a:r>
            <a:r>
              <a:rPr lang="en-ZA" dirty="0"/>
              <a:t> Molopo municipality.</a:t>
            </a:r>
          </a:p>
          <a:p>
            <a:endParaRPr lang="en-ZA" dirty="0"/>
          </a:p>
          <a:p>
            <a:pPr marL="0" lvl="0" indent="0" algn="just" defTabSz="342900" eaLnBrk="0" hangingPunct="0">
              <a:lnSpc>
                <a:spcPct val="150000"/>
              </a:lnSpc>
              <a:spcBef>
                <a:spcPct val="0"/>
              </a:spcBef>
              <a:buNone/>
              <a:defRPr/>
            </a:pP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6">
            <a:extLst>
              <a:ext uri="{FF2B5EF4-FFF2-40B4-BE49-F238E27FC236}">
                <a16:creationId xmlns:a16="http://schemas.microsoft.com/office/drawing/2014/main" id="{58454E24-1466-468C-829F-0A6B0719C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381328"/>
            <a:ext cx="336081" cy="3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49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51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 y="169234"/>
            <a:ext cx="9143999" cy="404663"/>
          </a:xfrm>
        </p:spPr>
        <p:txBody>
          <a:bodyPr/>
          <a:lstStyle/>
          <a:p>
            <a:pPr algn="ctr"/>
            <a:r>
              <a:rPr lang="en-ZA" sz="2000" b="1" dirty="0">
                <a:solidFill>
                  <a:schemeClr val="accent2"/>
                </a:solidFill>
              </a:rPr>
              <a:t>TABLE OF CONTENTS</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107504" y="764704"/>
            <a:ext cx="8928992" cy="5472607"/>
          </a:xfrm>
        </p:spPr>
        <p:txBody>
          <a:bodyPr/>
          <a:lstStyle/>
          <a:p>
            <a:endParaRPr lang="en-ZA" dirty="0"/>
          </a:p>
          <a:p>
            <a:pPr marL="342900" indent="-342900">
              <a:lnSpc>
                <a:spcPct val="300000"/>
              </a:lnSpc>
              <a:buAutoNum type="arabicPeriod"/>
            </a:pPr>
            <a:r>
              <a:rPr lang="en-ZA" dirty="0"/>
              <a:t>INTRODUCTION AND BACKGROUND</a:t>
            </a:r>
          </a:p>
          <a:p>
            <a:pPr marL="342900" indent="-342900">
              <a:lnSpc>
                <a:spcPct val="300000"/>
              </a:lnSpc>
              <a:buAutoNum type="arabicPeriod"/>
            </a:pPr>
            <a:r>
              <a:rPr lang="en-ZA" dirty="0"/>
              <a:t>DISCUSSIONS</a:t>
            </a:r>
          </a:p>
          <a:p>
            <a:pPr marL="342900" indent="-342900">
              <a:lnSpc>
                <a:spcPct val="300000"/>
              </a:lnSpc>
              <a:buAutoNum type="arabicPeriod"/>
            </a:pPr>
            <a:r>
              <a:rPr lang="en-ZA" dirty="0"/>
              <a:t>RECOMMENDATIONS</a:t>
            </a:r>
          </a:p>
          <a:p>
            <a:endParaRPr lang="en-ZA" dirty="0"/>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ZA" sz="2000" b="1" i="0" u="none" strike="noStrike" kern="1200" cap="none" spc="0" normalizeH="0" baseline="0" noProof="0" dirty="0">
              <a:ln>
                <a:noFill/>
              </a:ln>
              <a:solidFill>
                <a:prstClr val="black"/>
              </a:solidFill>
              <a:effectLst/>
              <a:uLnTx/>
              <a:uFillTx/>
              <a:cs typeface="Calibri" panose="020F0502020204030204" pitchFamily="34" charset="0"/>
            </a:endParaRPr>
          </a:p>
        </p:txBody>
      </p:sp>
      <p:pic>
        <p:nvPicPr>
          <p:cNvPr id="5" name="Picture 6">
            <a:extLst>
              <a:ext uri="{FF2B5EF4-FFF2-40B4-BE49-F238E27FC236}">
                <a16:creationId xmlns:a16="http://schemas.microsoft.com/office/drawing/2014/main" id="{58454E24-1466-468C-829F-0A6B0719C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381328"/>
            <a:ext cx="336081" cy="3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62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 y="169234"/>
            <a:ext cx="9143999" cy="404663"/>
          </a:xfrm>
        </p:spPr>
        <p:txBody>
          <a:bodyPr/>
          <a:lstStyle/>
          <a:p>
            <a:pPr algn="ctr"/>
            <a:r>
              <a:rPr lang="en-ZA" sz="2000" b="1" dirty="0">
                <a:solidFill>
                  <a:schemeClr val="accent2"/>
                </a:solidFill>
              </a:rPr>
              <a:t>Introduction AND BACKGROUND</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107504" y="764704"/>
            <a:ext cx="8928992" cy="5472607"/>
          </a:xfrm>
        </p:spPr>
        <p:txBody>
          <a:bodyPr/>
          <a:lstStyle/>
          <a:p>
            <a:pPr marL="171450" lvl="1">
              <a:spcBef>
                <a:spcPts val="750"/>
              </a:spcBef>
            </a:pPr>
            <a:r>
              <a:rPr lang="en-GB" sz="1600" dirty="0"/>
              <a:t>The Department received a letter from the North-West MEC: Cooperative Governance and Traditional Affairs, addressed to the Minister on13 September 2022 </a:t>
            </a:r>
          </a:p>
          <a:p>
            <a:pPr marL="0" lvl="1" indent="0">
              <a:spcBef>
                <a:spcPts val="750"/>
              </a:spcBef>
              <a:buNone/>
            </a:pPr>
            <a:endParaRPr lang="en-GB" sz="1600" dirty="0"/>
          </a:p>
          <a:p>
            <a:pPr marL="171450" lvl="1">
              <a:spcBef>
                <a:spcPts val="750"/>
              </a:spcBef>
            </a:pPr>
            <a:r>
              <a:rPr lang="en-GB" sz="1600" dirty="0"/>
              <a:t>The letter indicated that on 07 September 2022, the Provincial EXCO resolved to place Kagisano-Molopo Local Municipality under administration by invoking section 139(1)(b) of the Constitution due to systematic failures by the municipality to carry out its executive and other legislative mandates as articulated in sections 152(1), 152(2) and 153 of the Constitution, and the intervention is with immediate effect for a period of six (6) months.</a:t>
            </a:r>
          </a:p>
          <a:p>
            <a:pPr marL="0" lvl="1" indent="0">
              <a:spcBef>
                <a:spcPts val="750"/>
              </a:spcBef>
              <a:buNone/>
            </a:pPr>
            <a:endParaRPr lang="en-GB" sz="1600" dirty="0"/>
          </a:p>
          <a:p>
            <a:pPr marL="171450" lvl="1">
              <a:spcBef>
                <a:spcPts val="750"/>
              </a:spcBef>
            </a:pPr>
            <a:r>
              <a:rPr lang="en-GB" sz="1600" dirty="0"/>
              <a:t>In line with the approval requirement of section 139 of the Constitution, it requires that the Provincial EXCO must submit a written notice of the intervention to the Minister, the relevant provincial legislature and the NCOP within fourteen (14) days after the intervention began, and the intervention must end if the Minister disapproves the intervention within 28 days after the intervention began or by the end of that period has not approved the intervention, and furthermore, if unless set aside by NCOP within 180 days after the intervention began, or by end of that period has not approved the intervention. </a:t>
            </a:r>
          </a:p>
          <a:p>
            <a:pPr marL="171450" lvl="1">
              <a:spcBef>
                <a:spcPts val="750"/>
              </a:spcBef>
            </a:pPr>
            <a:endParaRPr lang="en-ZA" sz="1600" dirty="0"/>
          </a:p>
          <a:p>
            <a:pPr marL="171450" lvl="1">
              <a:spcBef>
                <a:spcPts val="750"/>
              </a:spcBef>
            </a:pPr>
            <a:endParaRPr lang="en-ZA" sz="1400" dirty="0"/>
          </a:p>
          <a:p>
            <a:endParaRPr lang="en-ZA" dirty="0"/>
          </a:p>
          <a:p>
            <a:endParaRPr lang="en-ZA" dirty="0"/>
          </a:p>
          <a:p>
            <a:endParaRPr lang="en-ZA" dirty="0"/>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ZA" sz="2000" b="1" i="0" u="none" strike="noStrike" kern="1200" cap="none" spc="0" normalizeH="0" baseline="0" noProof="0" dirty="0">
              <a:ln>
                <a:noFill/>
              </a:ln>
              <a:solidFill>
                <a:prstClr val="black"/>
              </a:solidFill>
              <a:effectLst/>
              <a:uLnTx/>
              <a:uFillTx/>
              <a:cs typeface="Calibri" panose="020F0502020204030204" pitchFamily="34" charset="0"/>
            </a:endParaRPr>
          </a:p>
        </p:txBody>
      </p:sp>
      <p:pic>
        <p:nvPicPr>
          <p:cNvPr id="5" name="Picture 6">
            <a:extLst>
              <a:ext uri="{FF2B5EF4-FFF2-40B4-BE49-F238E27FC236}">
                <a16:creationId xmlns:a16="http://schemas.microsoft.com/office/drawing/2014/main" id="{58454E24-1466-468C-829F-0A6B0719C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381328"/>
            <a:ext cx="336081" cy="3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38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1" y="169234"/>
            <a:ext cx="9143999" cy="404663"/>
          </a:xfrm>
        </p:spPr>
        <p:txBody>
          <a:bodyPr/>
          <a:lstStyle/>
          <a:p>
            <a:pPr algn="ctr"/>
            <a:r>
              <a:rPr lang="en-ZA" sz="2000" b="1" dirty="0">
                <a:solidFill>
                  <a:schemeClr val="accent2"/>
                </a:solidFill>
              </a:rPr>
              <a:t>Introduction AND BACKGROUND</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107504" y="764704"/>
            <a:ext cx="8928992" cy="5472607"/>
          </a:xfrm>
        </p:spPr>
        <p:txBody>
          <a:bodyPr/>
          <a:lstStyle/>
          <a:p>
            <a:pPr marL="171450" lvl="1">
              <a:spcBef>
                <a:spcPts val="750"/>
              </a:spcBef>
            </a:pPr>
            <a:r>
              <a:rPr lang="en-GB" sz="1600" dirty="0"/>
              <a:t>It should be noted that in September 2018, Kagisano-</a:t>
            </a:r>
            <a:r>
              <a:rPr lang="en-GB" sz="1600" dirty="0" err="1"/>
              <a:t>Molapo</a:t>
            </a:r>
            <a:r>
              <a:rPr lang="en-GB" sz="1600" dirty="0"/>
              <a:t> Local Municipality was placed under section 139(1)(b) of the Constitution. However, the municipality objected the intervention and took the provincial government to court for the invocation of section 139 of the Constitution. </a:t>
            </a:r>
          </a:p>
          <a:p>
            <a:pPr marL="0" lvl="1" indent="0">
              <a:spcBef>
                <a:spcPts val="750"/>
              </a:spcBef>
              <a:buNone/>
            </a:pPr>
            <a:endParaRPr lang="en-GB" sz="1600" dirty="0"/>
          </a:p>
          <a:p>
            <a:pPr marL="171450" lvl="1">
              <a:spcBef>
                <a:spcPts val="750"/>
              </a:spcBef>
            </a:pPr>
            <a:r>
              <a:rPr lang="en-GB" sz="1600" dirty="0"/>
              <a:t>On 18 July 2019, the court ruled against the intervention and the provincial government. The judgement indicated that Provincial EXCO did not have powers to invoke section 139 of the Constitution into the municipality due to the fact that at time of taking that decision, the entire NW provincial government was subjected to intervention in terms of section 100 of the Constitution by the national government, including the provincial department responsible for local government.</a:t>
            </a:r>
          </a:p>
          <a:p>
            <a:pPr marL="0" lvl="1" indent="0">
              <a:spcBef>
                <a:spcPts val="750"/>
              </a:spcBef>
              <a:buNone/>
            </a:pPr>
            <a:endParaRPr lang="en-GB" sz="1600" dirty="0"/>
          </a:p>
          <a:p>
            <a:pPr marL="171450" lvl="1">
              <a:spcBef>
                <a:spcPts val="750"/>
              </a:spcBef>
            </a:pPr>
            <a:r>
              <a:rPr lang="en-GB" sz="1600" dirty="0"/>
              <a:t> The court declared the decision of the Provincial EXCO null and void, and it was set aside, however later on the Provincial EXCO was granted decision by the same court to appeal the </a:t>
            </a:r>
            <a:r>
              <a:rPr lang="en-GB" sz="1600"/>
              <a:t>decision.</a:t>
            </a:r>
          </a:p>
          <a:p>
            <a:pPr marL="0" lvl="1" indent="0">
              <a:spcBef>
                <a:spcPts val="750"/>
              </a:spcBef>
              <a:buNone/>
            </a:pPr>
            <a:endParaRPr lang="en-GB" sz="1600" dirty="0"/>
          </a:p>
          <a:p>
            <a:pPr marL="171450" lvl="1">
              <a:spcBef>
                <a:spcPts val="750"/>
              </a:spcBef>
            </a:pPr>
            <a:r>
              <a:rPr lang="en-GB" sz="1600" dirty="0"/>
              <a:t>Since the inauguration of new Municipal Councils  in the province after the November 2021 Local Government Elections, the Municipal Council of </a:t>
            </a:r>
            <a:r>
              <a:rPr lang="en-GB" sz="1600" dirty="0" err="1"/>
              <a:t>Kagisano</a:t>
            </a:r>
            <a:r>
              <a:rPr lang="en-GB" sz="1600" dirty="0"/>
              <a:t>-Molopo Local Municipality has never stabilised and did not concentrate on developing plans to provide service delivery to the constituents of that municipality.</a:t>
            </a:r>
            <a:endParaRPr lang="en-ZA" sz="1600" dirty="0"/>
          </a:p>
          <a:p>
            <a:pPr marL="171450" lvl="1">
              <a:spcBef>
                <a:spcPts val="750"/>
              </a:spcBef>
            </a:pPr>
            <a:endParaRPr lang="en-ZA" sz="1600" dirty="0"/>
          </a:p>
          <a:p>
            <a:pPr marL="171450" lvl="1">
              <a:spcBef>
                <a:spcPts val="750"/>
              </a:spcBef>
            </a:pPr>
            <a:endParaRPr lang="en-ZA" dirty="0"/>
          </a:p>
          <a:p>
            <a:pPr marL="171450" lvl="1">
              <a:spcBef>
                <a:spcPts val="750"/>
              </a:spcBef>
            </a:pPr>
            <a:endParaRPr lang="en-ZA" sz="1400" dirty="0"/>
          </a:p>
          <a:p>
            <a:endParaRPr lang="en-ZA" dirty="0"/>
          </a:p>
          <a:p>
            <a:endParaRPr lang="en-ZA" dirty="0"/>
          </a:p>
          <a:p>
            <a:endParaRPr lang="en-ZA" dirty="0"/>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ZA" sz="2000" b="1" i="0" u="none" strike="noStrike" kern="1200" cap="none" spc="0" normalizeH="0" baseline="0" noProof="0" dirty="0">
              <a:ln>
                <a:noFill/>
              </a:ln>
              <a:solidFill>
                <a:prstClr val="black"/>
              </a:solidFill>
              <a:effectLst/>
              <a:uLnTx/>
              <a:uFillTx/>
              <a:cs typeface="Calibri" panose="020F0502020204030204" pitchFamily="34" charset="0"/>
            </a:endParaRPr>
          </a:p>
        </p:txBody>
      </p:sp>
      <p:pic>
        <p:nvPicPr>
          <p:cNvPr id="5" name="Picture 6">
            <a:extLst>
              <a:ext uri="{FF2B5EF4-FFF2-40B4-BE49-F238E27FC236}">
                <a16:creationId xmlns:a16="http://schemas.microsoft.com/office/drawing/2014/main" id="{58454E24-1466-468C-829F-0A6B0719C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381328"/>
            <a:ext cx="336081" cy="3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96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0" y="169234"/>
            <a:ext cx="9144000" cy="523462"/>
          </a:xfrm>
        </p:spPr>
        <p:txBody>
          <a:bodyPr/>
          <a:lstStyle/>
          <a:p>
            <a:pPr algn="ctr"/>
            <a:r>
              <a:rPr lang="en-GB" sz="2000" b="1" dirty="0">
                <a:solidFill>
                  <a:schemeClr val="accent2"/>
                </a:solidFill>
              </a:rPr>
              <a:t>DISCUSSION </a:t>
            </a:r>
            <a:r>
              <a:rPr lang="en-GB" b="1" dirty="0"/>
              <a:t/>
            </a:r>
            <a:br>
              <a:rPr lang="en-GB" b="1" dirty="0"/>
            </a:br>
            <a:r>
              <a:rPr lang="en-GB" b="1" dirty="0"/>
              <a:t> </a:t>
            </a:r>
            <a:r>
              <a:rPr lang="en-GB" dirty="0"/>
              <a:t/>
            </a:r>
            <a:br>
              <a:rPr lang="en-GB" dirty="0"/>
            </a:br>
            <a:endParaRPr lang="en-ZA" dirty="0"/>
          </a:p>
        </p:txBody>
      </p:sp>
      <p:sp>
        <p:nvSpPr>
          <p:cNvPr id="5" name="TextBox 4">
            <a:extLst>
              <a:ext uri="{FF2B5EF4-FFF2-40B4-BE49-F238E27FC236}">
                <a16:creationId xmlns:a16="http://schemas.microsoft.com/office/drawing/2014/main" id="{8477E310-C6ED-426B-B280-0BAF8AD11AA4}"/>
              </a:ext>
            </a:extLst>
          </p:cNvPr>
          <p:cNvSpPr txBox="1"/>
          <p:nvPr/>
        </p:nvSpPr>
        <p:spPr>
          <a:xfrm>
            <a:off x="141732" y="847363"/>
            <a:ext cx="8860536" cy="5847755"/>
          </a:xfrm>
          <a:prstGeom prst="rect">
            <a:avLst/>
          </a:prstGeom>
          <a:noFill/>
        </p:spPr>
        <p:txBody>
          <a:bodyPr wrap="square" rtlCol="0">
            <a:spAutoFit/>
          </a:bodyPr>
          <a:lstStyle/>
          <a:p>
            <a:pPr marL="285750" indent="-285750">
              <a:buFont typeface="Arial" panose="020B0604020202020204" pitchFamily="34" charset="0"/>
              <a:buChar char="•"/>
            </a:pPr>
            <a:r>
              <a:rPr lang="en-GB" dirty="0"/>
              <a:t>The notice submitted by the MEC to the Minister identified, amongst others, the following critical factors that necessitate the invocation in terms of section 139(1)(b) of the Constitution in the municipality:</a:t>
            </a:r>
            <a:endParaRPr lang="en-ZA" dirty="0"/>
          </a:p>
          <a:p>
            <a:r>
              <a:rPr lang="en-GB" dirty="0"/>
              <a:t>	</a:t>
            </a:r>
            <a:endParaRPr lang="en-ZA" dirty="0"/>
          </a:p>
          <a:p>
            <a:pPr lvl="0"/>
            <a:r>
              <a:rPr lang="en-GB" dirty="0"/>
              <a:t>	(a) Allegation on contestation of political power between Councillors which has 	resulted in parallel Municipal Council structures being formed, each with a Mayor 	and Speaker, leading to councillors taking their contestation to the courts in trying 	to legitimise their differences by obtaining court interdicts; </a:t>
            </a:r>
            <a:endParaRPr lang="en-ZA" dirty="0"/>
          </a:p>
          <a:p>
            <a:pPr lvl="0"/>
            <a:r>
              <a:rPr lang="en-GB" dirty="0"/>
              <a:t>	(b) Allegation that the Municipal Manager has been identified as the driver of 	sowing disunity within the Municipal Council, instead of advising Municipal 	Council, and the Municipal Manager seems to have influenced and perpetuated 	the divisions in the Municipal Council;</a:t>
            </a:r>
          </a:p>
          <a:p>
            <a:r>
              <a:rPr lang="en-GB" dirty="0"/>
              <a:t>	(c) Allegation that the Municipal Manager has even hired bouncers to control 	access to municipal premises, wherein Speaker, Mayor and other councillors 	opposed to him are denied access to the municipal premises. In addition, the 	Speaker has taken his case of being ousted to court.</a:t>
            </a:r>
          </a:p>
          <a:p>
            <a:pPr lvl="0"/>
            <a:r>
              <a:rPr lang="en-GB" dirty="0"/>
              <a:t>	(d) Service delivery is severely affected in the municipality and community has 	complained and demanded that the bouncers be removed;</a:t>
            </a:r>
            <a:endParaRPr lang="en-ZA" dirty="0"/>
          </a:p>
          <a:p>
            <a:r>
              <a:rPr lang="en-GB" dirty="0"/>
              <a:t> </a:t>
            </a:r>
            <a:endParaRPr lang="en-ZA" dirty="0"/>
          </a:p>
          <a:p>
            <a:pPr lvl="0"/>
            <a:endParaRPr lang="en-ZA" dirty="0"/>
          </a:p>
          <a:p>
            <a:pPr marL="285750" indent="-285750" algn="just">
              <a:spcAft>
                <a:spcPts val="600"/>
              </a:spcAft>
              <a:buFont typeface="Arial" panose="020B0604020202020204" pitchFamily="34" charset="0"/>
              <a:buChar char="•"/>
            </a:pPr>
            <a:endParaRPr lang="en-ZA" sz="1400" dirty="0">
              <a:effectLst/>
              <a:latin typeface="Times New Roman" panose="02020603050405020304" pitchFamily="18" charset="0"/>
              <a:ea typeface="Calibri" panose="020F0502020204030204" pitchFamily="34" charset="0"/>
            </a:endParaRPr>
          </a:p>
        </p:txBody>
      </p:sp>
      <p:pic>
        <p:nvPicPr>
          <p:cNvPr id="4" name="Picture 6">
            <a:extLst>
              <a:ext uri="{FF2B5EF4-FFF2-40B4-BE49-F238E27FC236}">
                <a16:creationId xmlns:a16="http://schemas.microsoft.com/office/drawing/2014/main" id="{2B42F0BD-E1E2-492D-87BF-5957847F9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381328"/>
            <a:ext cx="336081" cy="3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51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0" y="50374"/>
            <a:ext cx="9144000" cy="681038"/>
          </a:xfrm>
        </p:spPr>
        <p:txBody>
          <a:bodyPr/>
          <a:lstStyle/>
          <a:p>
            <a:pPr algn="ctr"/>
            <a:r>
              <a:rPr lang="en-ZA" b="1" dirty="0">
                <a:solidFill>
                  <a:schemeClr val="accent2"/>
                </a:solidFill>
              </a:rPr>
              <a:t>……….DISCUSSION</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74013" y="764704"/>
            <a:ext cx="8395974" cy="5256583"/>
          </a:xfrm>
        </p:spPr>
        <p:txBody>
          <a:bodyPr/>
          <a:lstStyle/>
          <a:p>
            <a:pPr marL="0" lvl="0" indent="0">
              <a:buNone/>
            </a:pPr>
            <a:r>
              <a:rPr lang="en-GB" dirty="0"/>
              <a:t>(e) Persistent infighting within Municipal Council;</a:t>
            </a:r>
            <a:endParaRPr lang="en-ZA" dirty="0"/>
          </a:p>
          <a:p>
            <a:pPr marL="0" lvl="0" indent="0">
              <a:buNone/>
            </a:pPr>
            <a:r>
              <a:rPr lang="en-GB" dirty="0"/>
              <a:t>(f) Unlawful process of tabling the draft budget as the presiding Accounting Officer was found to be unlawfully appointed, resulting in non-compliance with the Municipal Finance Management Act, No.56 of 2003;</a:t>
            </a:r>
            <a:endParaRPr lang="en-ZA" dirty="0"/>
          </a:p>
          <a:p>
            <a:pPr marL="0" lvl="0" indent="0">
              <a:buNone/>
            </a:pPr>
            <a:r>
              <a:rPr lang="en-GB" dirty="0"/>
              <a:t>(g) Non-implementation consequence management in line with Chapter 15 of the MFMA.</a:t>
            </a:r>
          </a:p>
          <a:p>
            <a:pPr marL="0" lvl="0" indent="0">
              <a:buNone/>
            </a:pPr>
            <a:endParaRPr lang="en-GB" dirty="0"/>
          </a:p>
          <a:p>
            <a:r>
              <a:rPr lang="en-GB" dirty="0"/>
              <a:t>The Administrator has assumed responsibilities in Kagisano Molopo municipality.</a:t>
            </a:r>
          </a:p>
          <a:p>
            <a:r>
              <a:rPr lang="en-GB" dirty="0"/>
              <a:t>The Municipal Manager has unilaterally taken the Minister to court challenging the intervention.</a:t>
            </a:r>
            <a:endParaRPr lang="en-ZA" dirty="0"/>
          </a:p>
          <a:p>
            <a:endParaRPr lang="en-ZA" dirty="0"/>
          </a:p>
          <a:p>
            <a:pPr marL="0" lvl="0" indent="0" algn="just" defTabSz="342900" eaLnBrk="0" hangingPunct="0">
              <a:lnSpc>
                <a:spcPct val="150000"/>
              </a:lnSpc>
              <a:spcBef>
                <a:spcPct val="0"/>
              </a:spcBef>
              <a:buNone/>
              <a:defRPr/>
            </a:pP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6">
            <a:extLst>
              <a:ext uri="{FF2B5EF4-FFF2-40B4-BE49-F238E27FC236}">
                <a16:creationId xmlns:a16="http://schemas.microsoft.com/office/drawing/2014/main" id="{58454E24-1466-468C-829F-0A6B0719C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381328"/>
            <a:ext cx="336081" cy="3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28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9DA061-8D5B-1279-CD4D-830CC3699B31}"/>
              </a:ext>
            </a:extLst>
          </p:cNvPr>
          <p:cNvSpPr>
            <a:spLocks noGrp="1"/>
          </p:cNvSpPr>
          <p:nvPr>
            <p:ph type="body" sz="quarter" idx="13"/>
          </p:nvPr>
        </p:nvSpPr>
        <p:spPr>
          <a:xfrm>
            <a:off x="1043608" y="2132856"/>
            <a:ext cx="7940040" cy="3312368"/>
          </a:xfrm>
        </p:spPr>
        <p:txBody>
          <a:bodyPr/>
          <a:lstStyle/>
          <a:p>
            <a:endParaRPr lang="en-ZA" dirty="0"/>
          </a:p>
          <a:p>
            <a:endParaRPr lang="en-ZA" dirty="0"/>
          </a:p>
          <a:p>
            <a:endParaRPr lang="en-ZA" dirty="0"/>
          </a:p>
          <a:p>
            <a:r>
              <a:rPr lang="en-US" dirty="0"/>
              <a:t>MISA SUPPORT TO KAGISANO MOLOPO LOCAL MUNICIPALITY </a:t>
            </a:r>
          </a:p>
          <a:p>
            <a:endParaRPr lang="en-ZA" dirty="0"/>
          </a:p>
        </p:txBody>
      </p:sp>
    </p:spTree>
    <p:extLst>
      <p:ext uri="{BB962C8B-B14F-4D97-AF65-F5344CB8AC3E}">
        <p14:creationId xmlns:p14="http://schemas.microsoft.com/office/powerpoint/2010/main" val="239328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solidFill>
                  <a:schemeClr val="accent2"/>
                </a:solidFill>
              </a:rPr>
              <a:t>OUTLINE OF THE PRESENTATION </a:t>
            </a: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74013" y="1435060"/>
            <a:ext cx="8395974" cy="3879890"/>
          </a:xfrm>
        </p:spPr>
        <p:txBody>
          <a:bodyPr/>
          <a:lstStyle/>
          <a:p>
            <a:pPr marL="342900" indent="-342900" algn="just" defTabSz="342900" eaLnBrk="0" fontAlgn="base" hangingPunct="0">
              <a:lnSpc>
                <a:spcPct val="170000"/>
              </a:lnSpc>
              <a:spcBef>
                <a:spcPct val="20000"/>
              </a:spcBef>
              <a:spcAft>
                <a:spcPct val="0"/>
              </a:spcAft>
              <a:buClr>
                <a:srgbClr val="F9671C"/>
              </a:buClr>
              <a:buFont typeface="Wingdings" panose="05000000000000000000" pitchFamily="2" charset="2"/>
              <a:buChar char="q"/>
            </a:pPr>
            <a:r>
              <a:rPr lang="en-US" sz="1800" dirty="0">
                <a:latin typeface="Arial" panose="020B0604020202020204" pitchFamily="34" charset="0"/>
                <a:ea typeface="ＭＳ Ｐゴシック" charset="-128"/>
                <a:cs typeface="Arial" panose="020B0604020202020204" pitchFamily="34" charset="0"/>
              </a:rPr>
              <a:t>Introduction and Purpose  </a:t>
            </a:r>
          </a:p>
          <a:p>
            <a:pPr marL="342900" indent="-342900" algn="just" defTabSz="342900" eaLnBrk="0" fontAlgn="base" hangingPunct="0">
              <a:lnSpc>
                <a:spcPct val="170000"/>
              </a:lnSpc>
              <a:spcBef>
                <a:spcPct val="20000"/>
              </a:spcBef>
              <a:spcAft>
                <a:spcPct val="0"/>
              </a:spcAft>
              <a:buClr>
                <a:srgbClr val="F9671C"/>
              </a:buClr>
              <a:buFont typeface="Wingdings" panose="05000000000000000000" pitchFamily="2" charset="2"/>
              <a:buChar char="q"/>
            </a:pPr>
            <a:r>
              <a:rPr lang="en-US" sz="1800" dirty="0">
                <a:latin typeface="Arial" panose="020B0604020202020204" pitchFamily="34" charset="0"/>
                <a:ea typeface="ＭＳ Ｐゴシック" charset="-128"/>
                <a:cs typeface="Arial" panose="020B0604020202020204" pitchFamily="34" charset="0"/>
              </a:rPr>
              <a:t>Functions of MISA</a:t>
            </a:r>
          </a:p>
          <a:p>
            <a:pPr marL="342900" indent="-342900" algn="just" defTabSz="342900" eaLnBrk="0" fontAlgn="base" hangingPunct="0">
              <a:lnSpc>
                <a:spcPct val="170000"/>
              </a:lnSpc>
              <a:spcBef>
                <a:spcPct val="20000"/>
              </a:spcBef>
              <a:spcAft>
                <a:spcPct val="0"/>
              </a:spcAft>
              <a:buClr>
                <a:srgbClr val="F9671C"/>
              </a:buClr>
              <a:buFont typeface="Wingdings" panose="05000000000000000000" pitchFamily="2" charset="2"/>
              <a:buChar char="q"/>
            </a:pPr>
            <a:r>
              <a:rPr lang="en-US" sz="1800" dirty="0">
                <a:latin typeface="Arial" panose="020B0604020202020204" pitchFamily="34" charset="0"/>
                <a:ea typeface="ＭＳ Ｐゴシック" charset="-128"/>
                <a:cs typeface="Arial" panose="020B0604020202020204" pitchFamily="34" charset="0"/>
              </a:rPr>
              <a:t>MISA’s operational approach</a:t>
            </a:r>
          </a:p>
          <a:p>
            <a:pPr marL="342900" indent="-342900" algn="just" defTabSz="342900" eaLnBrk="0" fontAlgn="base" hangingPunct="0">
              <a:lnSpc>
                <a:spcPct val="170000"/>
              </a:lnSpc>
              <a:spcBef>
                <a:spcPct val="20000"/>
              </a:spcBef>
              <a:spcAft>
                <a:spcPct val="0"/>
              </a:spcAft>
              <a:buClr>
                <a:srgbClr val="F9671C"/>
              </a:buClr>
              <a:buFont typeface="Wingdings" panose="05000000000000000000" pitchFamily="2" charset="2"/>
              <a:buChar char="q"/>
            </a:pPr>
            <a:r>
              <a:rPr lang="en-US" altLang="en-US" sz="1800" dirty="0">
                <a:latin typeface="Arial" panose="020B0604020202020204" pitchFamily="34" charset="0"/>
                <a:ea typeface="SimSun"/>
                <a:sym typeface="Calibri Light" panose="020F0302020204030204" pitchFamily="34" charset="0"/>
              </a:rPr>
              <a:t>MISA Capacity Building Programmes</a:t>
            </a:r>
            <a:r>
              <a:rPr lang="en-US" sz="1800" dirty="0">
                <a:latin typeface="Arial" panose="020B0604020202020204" pitchFamily="34" charset="0"/>
                <a:ea typeface="ＭＳ Ｐゴシック" charset="-128"/>
                <a:cs typeface="Arial" panose="020B0604020202020204" pitchFamily="34" charset="0"/>
              </a:rPr>
              <a:t> </a:t>
            </a:r>
          </a:p>
          <a:p>
            <a:pPr marL="342900" indent="-342900" algn="just" defTabSz="342900" eaLnBrk="0" fontAlgn="base" hangingPunct="0">
              <a:lnSpc>
                <a:spcPct val="170000"/>
              </a:lnSpc>
              <a:spcBef>
                <a:spcPct val="20000"/>
              </a:spcBef>
              <a:spcAft>
                <a:spcPct val="0"/>
              </a:spcAft>
              <a:buClr>
                <a:srgbClr val="F9671C"/>
              </a:buClr>
              <a:buFont typeface="Wingdings" panose="05000000000000000000" pitchFamily="2" charset="2"/>
              <a:buChar char="q"/>
            </a:pPr>
            <a:r>
              <a:rPr lang="en-ZA" sz="1800" dirty="0">
                <a:latin typeface="Arial" panose="020B0604020202020204"/>
                <a:ea typeface="+mj-ea"/>
                <a:cs typeface="+mj-cs"/>
              </a:rPr>
              <a:t>Technical Support Activities</a:t>
            </a:r>
            <a:endParaRPr lang="en-US" sz="1800" dirty="0">
              <a:latin typeface="Arial" panose="020B0604020202020204" pitchFamily="34" charset="0"/>
              <a:ea typeface="ＭＳ Ｐゴシック" charset="-128"/>
              <a:cs typeface="Arial" panose="020B0604020202020204" pitchFamily="34" charset="0"/>
            </a:endParaRPr>
          </a:p>
          <a:p>
            <a:pPr marL="342900" indent="-342900" algn="just" defTabSz="342900" eaLnBrk="0" fontAlgn="base" hangingPunct="0">
              <a:lnSpc>
                <a:spcPct val="170000"/>
              </a:lnSpc>
              <a:spcBef>
                <a:spcPct val="20000"/>
              </a:spcBef>
              <a:spcAft>
                <a:spcPct val="0"/>
              </a:spcAft>
              <a:buClr>
                <a:srgbClr val="F9671C"/>
              </a:buClr>
              <a:buFont typeface="Wingdings" panose="05000000000000000000" pitchFamily="2" charset="2"/>
              <a:buChar char="q"/>
            </a:pPr>
            <a:endParaRPr lang="en-US" b="1" dirty="0">
              <a:solidFill>
                <a:srgbClr val="FF0000"/>
              </a:solidFill>
              <a:latin typeface="Arial" panose="020B0604020202020204" pitchFamily="34" charset="0"/>
              <a:ea typeface="ＭＳ Ｐゴシック" charset="-128"/>
              <a:cs typeface="Arial" panose="020B0604020202020204" pitchFamily="34" charset="0"/>
            </a:endParaRPr>
          </a:p>
          <a:p>
            <a:pPr marL="0" indent="0" algn="just" defTabSz="342900" eaLnBrk="0" fontAlgn="base" hangingPunct="0">
              <a:lnSpc>
                <a:spcPct val="170000"/>
              </a:lnSpc>
              <a:spcBef>
                <a:spcPct val="20000"/>
              </a:spcBef>
              <a:spcAft>
                <a:spcPct val="0"/>
              </a:spcAft>
              <a:buClr>
                <a:srgbClr val="F9671C"/>
              </a:buClr>
              <a:buNone/>
            </a:pPr>
            <a:endParaRPr lang="en-US" b="1" dirty="0">
              <a:solidFill>
                <a:prstClr val="black"/>
              </a:solidFill>
              <a:ea typeface="ＭＳ Ｐゴシック" charset="-128"/>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308304" y="6259300"/>
            <a:ext cx="1014189" cy="489247"/>
          </a:xfrm>
          <a:prstGeom prst="rect">
            <a:avLst/>
          </a:prstGeom>
        </p:spPr>
      </p:pic>
    </p:spTree>
    <p:extLst>
      <p:ext uri="{BB962C8B-B14F-4D97-AF65-F5344CB8AC3E}">
        <p14:creationId xmlns:p14="http://schemas.microsoft.com/office/powerpoint/2010/main" val="58131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E82E715-45BD-4E85-834B-63E16E4D4662}"/>
              </a:ext>
            </a:extLst>
          </p:cNvPr>
          <p:cNvSpPr txBox="1">
            <a:spLocks noChangeArrowheads="1"/>
          </p:cNvSpPr>
          <p:nvPr/>
        </p:nvSpPr>
        <p:spPr>
          <a:xfrm>
            <a:off x="507207" y="1392174"/>
            <a:ext cx="2973899" cy="407365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2400" b="0" i="0" kern="1200" cap="all" baseline="0">
                <a:solidFill>
                  <a:schemeClr val="tx1">
                    <a:lumMod val="75000"/>
                    <a:lumOff val="25000"/>
                  </a:schemeClr>
                </a:solidFill>
                <a:latin typeface="+mn-lt"/>
                <a:ea typeface="+mj-ea"/>
                <a:cs typeface="+mj-cs"/>
              </a:defRPr>
            </a:lvl1pPr>
          </a:lstStyle>
          <a:p>
            <a:pPr>
              <a:lnSpc>
                <a:spcPct val="150000"/>
              </a:lnSpc>
            </a:pPr>
            <a:r>
              <a:rPr lang="en-US" altLang="en-US" b="1" dirty="0">
                <a:solidFill>
                  <a:srgbClr val="ED7D31"/>
                </a:solidFill>
              </a:rPr>
              <a:t>INTRODUCTION AND PURPOSE</a:t>
            </a:r>
            <a:endParaRPr lang="en-US" altLang="en-US" b="1" dirty="0">
              <a:solidFill>
                <a:srgbClr val="ED7D31"/>
              </a:solidFill>
              <a:latin typeface="+mj-lt"/>
            </a:endParaRPr>
          </a:p>
        </p:txBody>
      </p:sp>
      <p:sp>
        <p:nvSpPr>
          <p:cNvPr id="9" name="TextBox 8">
            <a:extLst>
              <a:ext uri="{FF2B5EF4-FFF2-40B4-BE49-F238E27FC236}">
                <a16:creationId xmlns:a16="http://schemas.microsoft.com/office/drawing/2014/main" id="{5DB4A2CA-A4C2-4E54-A29E-71B8C63C41AA}"/>
              </a:ext>
            </a:extLst>
          </p:cNvPr>
          <p:cNvSpPr txBox="1">
            <a:spLocks noChangeArrowheads="1"/>
          </p:cNvSpPr>
          <p:nvPr/>
        </p:nvSpPr>
        <p:spPr bwMode="auto">
          <a:xfrm>
            <a:off x="3559302" y="1458668"/>
            <a:ext cx="5404104" cy="4073652"/>
          </a:xfrm>
          <a:prstGeom prst="rect">
            <a:avLst/>
          </a:prstGeom>
        </p:spPr>
        <p:txBody>
          <a:bodyPr vert="horz" lIns="68580" tIns="34290" rIns="68580" bIns="34290" rtlCol="0" anchor="ctr">
            <a:norm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85725" indent="-257175" algn="just" defTabSz="685800" eaLnBrk="1" hangingPunct="1">
              <a:lnSpc>
                <a:spcPct val="150000"/>
              </a:lnSpc>
              <a:spcBef>
                <a:spcPct val="50000"/>
              </a:spcBef>
              <a:buClr>
                <a:srgbClr val="ED7D31"/>
              </a:buClr>
              <a:buFont typeface="Wingdings" panose="05000000000000000000" pitchFamily="2" charset="2"/>
              <a:buChar char="q"/>
              <a:defRPr/>
            </a:pPr>
            <a:r>
              <a:rPr lang="en-US" altLang="en-US" sz="1425" dirty="0">
                <a:solidFill>
                  <a:srgbClr val="000000"/>
                </a:solidFill>
                <a:ea typeface="SimSun"/>
                <a:cs typeface="Arial" panose="020B0604020202020204" pitchFamily="34" charset="0"/>
              </a:rPr>
              <a:t>The Municipal Infrastructure Support Agent (MISA) is a ring-fenced government component under CoGTA Portfolio with the mandate to provide technical support to municipalities towards effective &amp; efficient delivery of infrastructure &amp; service delivery.</a:t>
            </a:r>
          </a:p>
          <a:p>
            <a:pPr marL="85725" indent="-257175" algn="just" defTabSz="685800" eaLnBrk="1" hangingPunct="1">
              <a:lnSpc>
                <a:spcPct val="150000"/>
              </a:lnSpc>
              <a:spcBef>
                <a:spcPct val="50000"/>
              </a:spcBef>
              <a:buClr>
                <a:srgbClr val="ED7D31"/>
              </a:buClr>
              <a:buFont typeface="Wingdings" panose="05000000000000000000" pitchFamily="2" charset="2"/>
              <a:buChar char="q"/>
              <a:defRPr/>
            </a:pPr>
            <a:r>
              <a:rPr lang="en-US" altLang="en-US" sz="1425" dirty="0">
                <a:solidFill>
                  <a:srgbClr val="000000"/>
                </a:solidFill>
                <a:ea typeface="SimSun"/>
                <a:cs typeface="Arial" panose="020B0604020202020204" pitchFamily="34" charset="0"/>
              </a:rPr>
              <a:t>The </a:t>
            </a:r>
            <a:r>
              <a:rPr lang="en-US" altLang="en-US" dirty="0">
                <a:solidFill>
                  <a:srgbClr val="000000"/>
                </a:solidFill>
                <a:ea typeface="SimSun"/>
                <a:cs typeface="Arial" panose="020B0604020202020204" pitchFamily="34" charset="0"/>
              </a:rPr>
              <a:t>purpose</a:t>
            </a:r>
            <a:r>
              <a:rPr lang="en-US" altLang="en-US" sz="1425" dirty="0">
                <a:solidFill>
                  <a:srgbClr val="000000"/>
                </a:solidFill>
                <a:ea typeface="SimSun"/>
                <a:cs typeface="Arial" panose="020B0604020202020204" pitchFamily="34" charset="0"/>
              </a:rPr>
              <a:t> of this presentation is to brief the Portfolio Committee on MISA’s support to </a:t>
            </a:r>
            <a:r>
              <a:rPr lang="en-US" altLang="en-US" sz="1425" dirty="0" err="1">
                <a:solidFill>
                  <a:srgbClr val="000000"/>
                </a:solidFill>
                <a:ea typeface="SimSun"/>
                <a:cs typeface="Arial" panose="020B0604020202020204" pitchFamily="34" charset="0"/>
              </a:rPr>
              <a:t>Kagisano</a:t>
            </a:r>
            <a:r>
              <a:rPr lang="en-US" altLang="en-US" sz="1425" dirty="0">
                <a:solidFill>
                  <a:srgbClr val="000000"/>
                </a:solidFill>
                <a:ea typeface="SimSun"/>
                <a:cs typeface="Arial" panose="020B0604020202020204" pitchFamily="34" charset="0"/>
              </a:rPr>
              <a:t> Molopo Local Municipality (KMLM) .</a:t>
            </a:r>
            <a:endParaRPr lang="en-US" altLang="en-US" sz="1425" dirty="0">
              <a:solidFill>
                <a:srgbClr val="FF0000"/>
              </a:solidFill>
              <a:ea typeface="SimSun"/>
              <a:cs typeface="Arial" panose="020B0604020202020204" pitchFamily="34" charset="0"/>
            </a:endParaRPr>
          </a:p>
        </p:txBody>
      </p:sp>
      <p:pic>
        <p:nvPicPr>
          <p:cNvPr id="12" name="Picture 11">
            <a:extLst>
              <a:ext uri="{FF2B5EF4-FFF2-40B4-BE49-F238E27FC236}">
                <a16:creationId xmlns:a16="http://schemas.microsoft.com/office/drawing/2014/main" id="{94866D08-93E9-467F-B76E-F6BB4AC2B6B5}"/>
              </a:ext>
            </a:extLst>
          </p:cNvPr>
          <p:cNvPicPr>
            <a:picLocks noChangeAspect="1"/>
          </p:cNvPicPr>
          <p:nvPr/>
        </p:nvPicPr>
        <p:blipFill>
          <a:blip r:embed="rId2"/>
          <a:stretch>
            <a:fillRect/>
          </a:stretch>
        </p:blipFill>
        <p:spPr>
          <a:xfrm>
            <a:off x="3316799" y="1827916"/>
            <a:ext cx="328613" cy="3335157"/>
          </a:xfrm>
          <a:prstGeom prst="rect">
            <a:avLst/>
          </a:prstGeom>
        </p:spPr>
      </p:pic>
      <p:pic>
        <p:nvPicPr>
          <p:cNvPr id="2" name="Picture 1"/>
          <p:cNvPicPr>
            <a:picLocks noChangeAspect="1"/>
          </p:cNvPicPr>
          <p:nvPr/>
        </p:nvPicPr>
        <p:blipFill>
          <a:blip r:embed="rId3"/>
          <a:stretch>
            <a:fillRect/>
          </a:stretch>
        </p:blipFill>
        <p:spPr>
          <a:xfrm>
            <a:off x="7092280" y="6165304"/>
            <a:ext cx="1062680" cy="489247"/>
          </a:xfrm>
          <a:prstGeom prst="rect">
            <a:avLst/>
          </a:prstGeom>
        </p:spPr>
      </p:pic>
    </p:spTree>
    <p:extLst>
      <p:ext uri="{BB962C8B-B14F-4D97-AF65-F5344CB8AC3E}">
        <p14:creationId xmlns:p14="http://schemas.microsoft.com/office/powerpoint/2010/main" val="2755808582"/>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0F5EF8F474C247BD9D7329AB4A6B75" ma:contentTypeVersion="0" ma:contentTypeDescription="Create a new document." ma:contentTypeScope="" ma:versionID="1fd02bf320a7e14157a18691c299b34f">
  <xsd:schema xmlns:xsd="http://www.w3.org/2001/XMLSchema" xmlns:xs="http://www.w3.org/2001/XMLSchema" xmlns:p="http://schemas.microsoft.com/office/2006/metadata/properties" targetNamespace="http://schemas.microsoft.com/office/2006/metadata/properties" ma:root="true" ma:fieldsID="b0f8e7e6d3b19e1f1282e283569f99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B14EE-EA88-46B3-B4E3-AC1B9AC0A912}">
  <ds:schemaRefs>
    <ds:schemaRef ds:uri="http://purl.org/dc/elements/1.1/"/>
    <ds:schemaRef ds:uri="http://purl.org/dc/dcmitype/"/>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8B709C1-31E1-441B-A40D-72F7E2E83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36699</TotalTime>
  <Words>1619</Words>
  <Application>Microsoft Office PowerPoint</Application>
  <PresentationFormat>On-screen Show (4:3)</PresentationFormat>
  <Paragraphs>111</Paragraphs>
  <Slides>18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ＭＳ Ｐゴシック</vt:lpstr>
      <vt:lpstr>SimSun</vt:lpstr>
      <vt:lpstr>Arial</vt:lpstr>
      <vt:lpstr>Calibri</vt:lpstr>
      <vt:lpstr>Calibri Light</vt:lpstr>
      <vt:lpstr>Century Gothic</vt:lpstr>
      <vt:lpstr>Copperplate Gothic Bold</vt:lpstr>
      <vt:lpstr>Gill Sans MT</vt:lpstr>
      <vt:lpstr>Symbol</vt:lpstr>
      <vt:lpstr>Times New Roman</vt:lpstr>
      <vt:lpstr>Wingdings</vt:lpstr>
      <vt:lpstr>Office Theme</vt:lpstr>
      <vt:lpstr>PowerPoint Presentation</vt:lpstr>
      <vt:lpstr>TABLE OF CONTENTS</vt:lpstr>
      <vt:lpstr>Introduction AND BACKGROUND</vt:lpstr>
      <vt:lpstr>Introduction AND BACKGROUND</vt:lpstr>
      <vt:lpstr>DISCUSSION    </vt:lpstr>
      <vt:lpstr>……….DISCUSSION</vt:lpstr>
      <vt:lpstr>PowerPoint Presentation</vt:lpstr>
      <vt:lpstr>OUTLINE OF THE PRESENTATION </vt:lpstr>
      <vt:lpstr>PowerPoint Presentation</vt:lpstr>
      <vt:lpstr> FUNCTIONS OF MISA </vt:lpstr>
      <vt:lpstr>MISA’s Operational Approach   </vt:lpstr>
      <vt:lpstr>PowerPoint Presentation</vt:lpstr>
      <vt:lpstr>MISA Technical Support Activities on Infrastructure Development</vt:lpstr>
      <vt:lpstr>MISA Technical Support Activities (Civil Engineering)</vt:lpstr>
      <vt:lpstr>MISA Technical Support Activities (Electrical Engineering)</vt:lpstr>
      <vt:lpstr>MISA Technical Support Activities (Town Planning)</vt:lpstr>
      <vt:lpstr>RECOMMENDATIONS </vt:lpstr>
      <vt:lpstr>PowerPoint Presentation</vt:lpstr>
    </vt:vector>
  </TitlesOfParts>
  <Company>Crome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"Maphuti Leta" &lt;MaphutiL@cogta.gov.za&gt;</dc:creator>
  <cp:lastModifiedBy>Shereen Cassiem</cp:lastModifiedBy>
  <cp:revision>1080</cp:revision>
  <cp:lastPrinted>2020-02-04T06:38:38Z</cp:lastPrinted>
  <dcterms:created xsi:type="dcterms:W3CDTF">2011-07-14T18:52:25Z</dcterms:created>
  <dcterms:modified xsi:type="dcterms:W3CDTF">2022-11-15T06:06:06Z</dcterms:modified>
</cp:coreProperties>
</file>