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63" r:id="rId3"/>
    <p:sldId id="264" r:id="rId4"/>
    <p:sldId id="1091" r:id="rId5"/>
    <p:sldId id="1114" r:id="rId6"/>
    <p:sldId id="1112" r:id="rId7"/>
    <p:sldId id="1113" r:id="rId8"/>
    <p:sldId id="1118" r:id="rId9"/>
    <p:sldId id="1117" r:id="rId10"/>
    <p:sldId id="1108" r:id="rId11"/>
    <p:sldId id="1115" r:id="rId12"/>
    <p:sldId id="1101" r:id="rId13"/>
    <p:sldId id="1116" r:id="rId14"/>
    <p:sldId id="272"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50" autoAdjust="0"/>
    <p:restoredTop sz="93896" autoAdjust="0"/>
  </p:normalViewPr>
  <p:slideViewPr>
    <p:cSldViewPr>
      <p:cViewPr varScale="1">
        <p:scale>
          <a:sx n="69" d="100"/>
          <a:sy n="69" d="100"/>
        </p:scale>
        <p:origin x="77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5924191D-44E8-4CCC-A437-C212F6713A9D}" type="datetimeFigureOut">
              <a:rPr lang="en-ZA" smtClean="0"/>
              <a:t>2022/11/15</a:t>
            </a:fld>
            <a:endParaRPr lang="en-ZA"/>
          </a:p>
        </p:txBody>
      </p:sp>
      <p:sp>
        <p:nvSpPr>
          <p:cNvPr id="4" name="Footer Placeholder 3"/>
          <p:cNvSpPr>
            <a:spLocks noGrp="1"/>
          </p:cNvSpPr>
          <p:nvPr>
            <p:ph type="ftr" sz="quarter" idx="2"/>
          </p:nvPr>
        </p:nvSpPr>
        <p:spPr>
          <a:xfrm>
            <a:off x="0" y="8829966"/>
            <a:ext cx="3037840" cy="464820"/>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1440" tIns="45720" rIns="91440" bIns="45720" rtlCol="0" anchor="b"/>
          <a:lstStyle>
            <a:lvl1pPr algn="r">
              <a:defRPr sz="1200"/>
            </a:lvl1pPr>
          </a:lstStyle>
          <a:p>
            <a:fld id="{3E02B2CC-D903-4348-8C4D-2C5839853D89}" type="slidenum">
              <a:rPr lang="en-ZA" smtClean="0"/>
              <a:t>‹#›</a:t>
            </a:fld>
            <a:endParaRPr lang="en-ZA"/>
          </a:p>
        </p:txBody>
      </p:sp>
    </p:spTree>
    <p:extLst>
      <p:ext uri="{BB962C8B-B14F-4D97-AF65-F5344CB8AC3E}">
        <p14:creationId xmlns:p14="http://schemas.microsoft.com/office/powerpoint/2010/main" val="352630481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ACDFDF3A-6EB1-4A7F-A45A-464AC8D00B13}" type="datetimeFigureOut">
              <a:rPr lang="en-ZA" smtClean="0"/>
              <a:t>2022/11/15</a:t>
            </a:fld>
            <a:endParaRPr lang="en-Z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829966"/>
            <a:ext cx="3037840" cy="46482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1440" tIns="45720" rIns="91440" bIns="45720" rtlCol="0" anchor="b"/>
          <a:lstStyle>
            <a:lvl1pPr algn="r">
              <a:defRPr sz="1200"/>
            </a:lvl1pPr>
          </a:lstStyle>
          <a:p>
            <a:fld id="{0B500017-03F4-45D7-A5F1-906567B3585D}" type="slidenum">
              <a:rPr lang="en-ZA" smtClean="0"/>
              <a:t>‹#›</a:t>
            </a:fld>
            <a:endParaRPr lang="en-ZA"/>
          </a:p>
        </p:txBody>
      </p:sp>
    </p:spTree>
    <p:extLst>
      <p:ext uri="{BB962C8B-B14F-4D97-AF65-F5344CB8AC3E}">
        <p14:creationId xmlns:p14="http://schemas.microsoft.com/office/powerpoint/2010/main" val="63118378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4282344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5" name="Footer Placeholder 4"/>
          <p:cNvSpPr>
            <a:spLocks noGrp="1"/>
          </p:cNvSpPr>
          <p:nvPr>
            <p:ph type="ftr" sz="quarter" idx="11"/>
          </p:nvPr>
        </p:nvSpPr>
        <p:spPr/>
        <p:txBody>
          <a:bodyPr/>
          <a:lstStyle/>
          <a:p>
            <a:r>
              <a:rPr lang="en-ZA"/>
              <a:t>Page</a:t>
            </a:r>
          </a:p>
        </p:txBody>
      </p:sp>
    </p:spTree>
    <p:extLst>
      <p:ext uri="{BB962C8B-B14F-4D97-AF65-F5344CB8AC3E}">
        <p14:creationId xmlns:p14="http://schemas.microsoft.com/office/powerpoint/2010/main" val="1285988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5" name="Footer Placeholder 4"/>
          <p:cNvSpPr>
            <a:spLocks noGrp="1"/>
          </p:cNvSpPr>
          <p:nvPr>
            <p:ph type="ftr" sz="quarter" idx="11"/>
          </p:nvPr>
        </p:nvSpPr>
        <p:spPr/>
        <p:txBody>
          <a:bodyPr/>
          <a:lstStyle/>
          <a:p>
            <a:r>
              <a:rPr lang="en-ZA"/>
              <a:t>Page</a:t>
            </a:r>
          </a:p>
        </p:txBody>
      </p:sp>
    </p:spTree>
    <p:extLst>
      <p:ext uri="{BB962C8B-B14F-4D97-AF65-F5344CB8AC3E}">
        <p14:creationId xmlns:p14="http://schemas.microsoft.com/office/powerpoint/2010/main" val="695500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C34534-159F-4CC9-9214-FC80B7970DD7}" type="slidenum">
              <a:rPr lang="en-ZA" smtClean="0"/>
              <a:t>13</a:t>
            </a:fld>
            <a:endParaRPr lang="en-ZA" dirty="0"/>
          </a:p>
        </p:txBody>
      </p:sp>
    </p:spTree>
    <p:extLst>
      <p:ext uri="{BB962C8B-B14F-4D97-AF65-F5344CB8AC3E}">
        <p14:creationId xmlns:p14="http://schemas.microsoft.com/office/powerpoint/2010/main" val="2949362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5" name="Footer Placeholder 4"/>
          <p:cNvSpPr>
            <a:spLocks noGrp="1"/>
          </p:cNvSpPr>
          <p:nvPr>
            <p:ph type="ftr" sz="quarter" idx="11"/>
          </p:nvPr>
        </p:nvSpPr>
        <p:spPr/>
        <p:txBody>
          <a:bodyPr/>
          <a:lstStyle/>
          <a:p>
            <a:r>
              <a:rPr lang="en-ZA"/>
              <a:t>Page</a:t>
            </a:r>
          </a:p>
        </p:txBody>
      </p:sp>
    </p:spTree>
    <p:extLst>
      <p:ext uri="{BB962C8B-B14F-4D97-AF65-F5344CB8AC3E}">
        <p14:creationId xmlns:p14="http://schemas.microsoft.com/office/powerpoint/2010/main" val="1636282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E7F016A-8000-4C56-ADD9-A18102B9851C}" type="datetime1">
              <a:rPr lang="en-US" smtClean="0"/>
              <a:t>11/15/2022</a:t>
            </a:fld>
            <a:endParaRPr lang="en-Z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ZA"/>
          </a:p>
        </p:txBody>
      </p:sp>
      <p:sp>
        <p:nvSpPr>
          <p:cNvPr id="6" name="Slide Number Placeholder 5"/>
          <p:cNvSpPr>
            <a:spLocks noGrp="1"/>
          </p:cNvSpPr>
          <p:nvPr>
            <p:ph type="sldNum" sz="quarter" idx="12"/>
          </p:nvPr>
        </p:nvSpPr>
        <p:spPr/>
        <p:txBody>
          <a:bodyPr/>
          <a:lstStyle/>
          <a:p>
            <a:fld id="{61D74632-5AF5-49E1-8345-0D25A626A076}" type="slidenum">
              <a:rPr lang="en-ZA" smtClean="0"/>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Z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AAA199B-821B-4193-B23A-53ADF7421021}" type="datetime1">
              <a:rPr lang="en-US" smtClean="0"/>
              <a:t>11/15/2022</a:t>
            </a:fld>
            <a:endParaRPr lang="en-Z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ZA"/>
          </a:p>
        </p:txBody>
      </p:sp>
      <p:sp>
        <p:nvSpPr>
          <p:cNvPr id="6" name="Slide Number Placeholder 5"/>
          <p:cNvSpPr>
            <a:spLocks noGrp="1"/>
          </p:cNvSpPr>
          <p:nvPr>
            <p:ph type="sldNum" sz="quarter" idx="12"/>
          </p:nvPr>
        </p:nvSpPr>
        <p:spPr/>
        <p:txBody>
          <a:bodyPr/>
          <a:lstStyle/>
          <a:p>
            <a:fld id="{61D74632-5AF5-49E1-8345-0D25A626A076}"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AFFD10C-D6FF-45D8-9350-E4E8BC48264B}" type="datetime1">
              <a:rPr lang="en-US" smtClean="0"/>
              <a:t>11/15/2022</a:t>
            </a:fld>
            <a:endParaRPr lang="en-Z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ZA"/>
          </a:p>
        </p:txBody>
      </p:sp>
      <p:sp>
        <p:nvSpPr>
          <p:cNvPr id="6" name="Slide Number Placeholder 5"/>
          <p:cNvSpPr>
            <a:spLocks noGrp="1"/>
          </p:cNvSpPr>
          <p:nvPr>
            <p:ph type="sldNum" sz="quarter" idx="12"/>
          </p:nvPr>
        </p:nvSpPr>
        <p:spPr/>
        <p:txBody>
          <a:bodyPr/>
          <a:lstStyle/>
          <a:p>
            <a:fld id="{61D74632-5AF5-49E1-8345-0D25A626A076}" type="slidenum">
              <a:rPr lang="en-ZA" smtClean="0"/>
              <a:pPr/>
              <a:t>‹#›</a:t>
            </a:fld>
            <a:endParaRPr lang="en-Z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Z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F1525C-CACF-4EDF-83FB-842B92B7A2F6}" type="datetime1">
              <a:rPr lang="en-US" smtClean="0"/>
              <a:t>11/15/2022</a:t>
            </a:fld>
            <a:endParaRPr lang="en-ZA"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ZA" dirty="0"/>
          </a:p>
        </p:txBody>
      </p:sp>
      <p:sp>
        <p:nvSpPr>
          <p:cNvPr id="6" name="Slide Number Placeholder 5"/>
          <p:cNvSpPr>
            <a:spLocks noGrp="1"/>
          </p:cNvSpPr>
          <p:nvPr>
            <p:ph type="sldNum" sz="quarter" idx="12"/>
          </p:nvPr>
        </p:nvSpPr>
        <p:spPr/>
        <p:txBody>
          <a:bodyPr/>
          <a:lstStyle/>
          <a:p>
            <a:fld id="{61D74632-5AF5-49E1-8345-0D25A626A076}" type="slidenum">
              <a:rPr lang="en-ZA" smtClean="0"/>
              <a:pPr/>
              <a:t>‹#›</a:t>
            </a:fld>
            <a:endParaRPr lang="en-ZA" dirty="0"/>
          </a:p>
        </p:txBody>
      </p:sp>
    </p:spTree>
    <p:extLst>
      <p:ext uri="{BB962C8B-B14F-4D97-AF65-F5344CB8AC3E}">
        <p14:creationId xmlns:p14="http://schemas.microsoft.com/office/powerpoint/2010/main" val="1481471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Slide Number Placeholder 6"/>
          <p:cNvSpPr>
            <a:spLocks noGrp="1"/>
          </p:cNvSpPr>
          <p:nvPr>
            <p:ph type="sldNum" sz="quarter" idx="10"/>
          </p:nvPr>
        </p:nvSpPr>
        <p:spPr/>
        <p:txBody>
          <a:bodyPr/>
          <a:lstStyle/>
          <a:p>
            <a:fld id="{61D74632-5AF5-49E1-8345-0D25A626A076}"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1FADED1-30BA-4452-AC41-1E5904B9E627}" type="datetime1">
              <a:rPr lang="en-US" smtClean="0"/>
              <a:t>11/15/2022</a:t>
            </a:fld>
            <a:endParaRPr lang="en-Z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ZA"/>
          </a:p>
        </p:txBody>
      </p:sp>
      <p:sp>
        <p:nvSpPr>
          <p:cNvPr id="6" name="Slide Number Placeholder 5"/>
          <p:cNvSpPr>
            <a:spLocks noGrp="1"/>
          </p:cNvSpPr>
          <p:nvPr>
            <p:ph type="sldNum" sz="quarter" idx="12"/>
          </p:nvPr>
        </p:nvSpPr>
        <p:spPr/>
        <p:txBody>
          <a:bodyPr/>
          <a:lstStyle/>
          <a:p>
            <a:fld id="{61D74632-5AF5-49E1-8345-0D25A626A076}"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9A72633-B7F5-4619-B14B-EA766B26A677}" type="datetime1">
              <a:rPr lang="en-US" smtClean="0"/>
              <a:t>11/15/2022</a:t>
            </a:fld>
            <a:endParaRPr lang="en-ZA"/>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ZA"/>
          </a:p>
        </p:txBody>
      </p:sp>
      <p:sp>
        <p:nvSpPr>
          <p:cNvPr id="7" name="Slide Number Placeholder 6"/>
          <p:cNvSpPr>
            <a:spLocks noGrp="1"/>
          </p:cNvSpPr>
          <p:nvPr>
            <p:ph type="sldNum" sz="quarter" idx="12"/>
          </p:nvPr>
        </p:nvSpPr>
        <p:spPr/>
        <p:txBody>
          <a:bodyPr/>
          <a:lstStyle/>
          <a:p>
            <a:fld id="{61D74632-5AF5-49E1-8345-0D25A626A076}"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35B80ED-96D3-4ACC-875F-C83ED74CEA7A}" type="datetime1">
              <a:rPr lang="en-US" smtClean="0"/>
              <a:t>11/15/2022</a:t>
            </a:fld>
            <a:endParaRPr lang="en-ZA"/>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ZA"/>
          </a:p>
        </p:txBody>
      </p:sp>
      <p:sp>
        <p:nvSpPr>
          <p:cNvPr id="9" name="Slide Number Placeholder 8"/>
          <p:cNvSpPr>
            <a:spLocks noGrp="1"/>
          </p:cNvSpPr>
          <p:nvPr>
            <p:ph type="sldNum" sz="quarter" idx="12"/>
          </p:nvPr>
        </p:nvSpPr>
        <p:spPr/>
        <p:txBody>
          <a:bodyPr/>
          <a:lstStyle/>
          <a:p>
            <a:fld id="{61D74632-5AF5-49E1-8345-0D25A626A076}"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ZA"/>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8A6972C-19B7-4E13-8A62-80279EDC0359}" type="datetime1">
              <a:rPr lang="en-US" smtClean="0"/>
              <a:t>11/15/2022</a:t>
            </a:fld>
            <a:endParaRPr lang="en-ZA"/>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ZA"/>
          </a:p>
        </p:txBody>
      </p:sp>
      <p:sp>
        <p:nvSpPr>
          <p:cNvPr id="5" name="Slide Number Placeholder 4"/>
          <p:cNvSpPr>
            <a:spLocks noGrp="1"/>
          </p:cNvSpPr>
          <p:nvPr>
            <p:ph type="sldNum" sz="quarter" idx="12"/>
          </p:nvPr>
        </p:nvSpPr>
        <p:spPr/>
        <p:txBody>
          <a:bodyPr/>
          <a:lstStyle/>
          <a:p>
            <a:fld id="{61D74632-5AF5-49E1-8345-0D25A626A076}"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D90E9AE-F0A8-4ACE-8269-538EBBDCAD44}" type="datetime1">
              <a:rPr lang="en-US" smtClean="0"/>
              <a:t>11/15/2022</a:t>
            </a:fld>
            <a:endParaRPr lang="en-ZA"/>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ZA"/>
          </a:p>
        </p:txBody>
      </p:sp>
      <p:sp>
        <p:nvSpPr>
          <p:cNvPr id="4" name="Slide Number Placeholder 3"/>
          <p:cNvSpPr>
            <a:spLocks noGrp="1"/>
          </p:cNvSpPr>
          <p:nvPr>
            <p:ph type="sldNum" sz="quarter" idx="12"/>
          </p:nvPr>
        </p:nvSpPr>
        <p:spPr/>
        <p:txBody>
          <a:bodyPr/>
          <a:lstStyle/>
          <a:p>
            <a:fld id="{61D74632-5AF5-49E1-8345-0D25A626A076}"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DCD4E7A-1EED-4780-9928-27420C66377A}" type="datetime1">
              <a:rPr lang="en-US" smtClean="0"/>
              <a:t>11/15/2022</a:t>
            </a:fld>
            <a:endParaRPr lang="en-ZA"/>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ZA"/>
          </a:p>
        </p:txBody>
      </p:sp>
      <p:sp>
        <p:nvSpPr>
          <p:cNvPr id="7" name="Slide Number Placeholder 6"/>
          <p:cNvSpPr>
            <a:spLocks noGrp="1"/>
          </p:cNvSpPr>
          <p:nvPr>
            <p:ph type="sldNum" sz="quarter" idx="12"/>
          </p:nvPr>
        </p:nvSpPr>
        <p:spPr/>
        <p:txBody>
          <a:bodyPr/>
          <a:lstStyle/>
          <a:p>
            <a:fld id="{61D74632-5AF5-49E1-8345-0D25A626A076}"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5BFCB7D-021C-48D3-AB04-7D4DA92ABAD3}" type="datetime1">
              <a:rPr lang="en-US" smtClean="0"/>
              <a:t>11/15/2022</a:t>
            </a:fld>
            <a:endParaRPr lang="en-ZA"/>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ZA"/>
          </a:p>
        </p:txBody>
      </p:sp>
      <p:sp>
        <p:nvSpPr>
          <p:cNvPr id="7" name="Slide Number Placeholder 6"/>
          <p:cNvSpPr>
            <a:spLocks noGrp="1"/>
          </p:cNvSpPr>
          <p:nvPr>
            <p:ph type="sldNum" sz="quarter" idx="12"/>
          </p:nvPr>
        </p:nvSpPr>
        <p:spPr/>
        <p:txBody>
          <a:bodyPr/>
          <a:lstStyle/>
          <a:p>
            <a:fld id="{61D74632-5AF5-49E1-8345-0D25A626A076}" type="slidenum">
              <a:rPr lang="en-ZA" smtClean="0"/>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460432" y="188640"/>
            <a:ext cx="549424" cy="365125"/>
          </a:xfrm>
          <a:prstGeom prst="rect">
            <a:avLst/>
          </a:prstGeom>
        </p:spPr>
        <p:txBody>
          <a:bodyPr vert="horz" lIns="91440" tIns="45720" rIns="91440" bIns="45720" rtlCol="0" anchor="ctr"/>
          <a:lstStyle>
            <a:lvl1pPr algn="r">
              <a:defRPr sz="2000" b="1">
                <a:solidFill>
                  <a:schemeClr val="accent3">
                    <a:lumMod val="50000"/>
                  </a:schemeClr>
                </a:solidFill>
              </a:defRPr>
            </a:lvl1pPr>
          </a:lstStyle>
          <a:p>
            <a:fld id="{61D74632-5AF5-49E1-8345-0D25A626A076}" type="slidenum">
              <a:rPr lang="en-ZA" smtClean="0"/>
              <a:pPr/>
              <a:t>‹#›</a:t>
            </a:fld>
            <a:endParaRPr lang="en-Z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endParaRPr lang="en-ZA" dirty="0"/>
          </a:p>
        </p:txBody>
      </p:sp>
      <p:sp>
        <p:nvSpPr>
          <p:cNvPr id="2" name="Slide Number Placeholder 1"/>
          <p:cNvSpPr>
            <a:spLocks noGrp="1"/>
          </p:cNvSpPr>
          <p:nvPr>
            <p:ph type="sldNum" sz="quarter" idx="12"/>
          </p:nvPr>
        </p:nvSpPr>
        <p:spPr/>
        <p:txBody>
          <a:bodyPr/>
          <a:lstStyle/>
          <a:p>
            <a:fld id="{61D74632-5AF5-49E1-8345-0D25A626A076}" type="slidenum">
              <a:rPr lang="en-ZA" smtClean="0"/>
              <a:pPr/>
              <a:t>1</a:t>
            </a:fld>
            <a:endParaRPr lang="en-ZA"/>
          </a:p>
        </p:txBody>
      </p:sp>
      <p:pic>
        <p:nvPicPr>
          <p:cNvPr id="4" name="Picture 2" descr="C:\Users\Sello.Motseleng\Documents\DOCS\DEPARTMENT OF FINANCE 2012\2020\FEB\GAZEBO DESIGNS 202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249F7B5-636C-4985-9B1B-5CE8CAB004AA}"/>
              </a:ext>
            </a:extLst>
          </p:cNvPr>
          <p:cNvSpPr>
            <a:spLocks noGrp="1"/>
          </p:cNvSpPr>
          <p:nvPr>
            <p:ph type="sldNum" sz="quarter" idx="10"/>
          </p:nvPr>
        </p:nvSpPr>
        <p:spPr/>
        <p:txBody>
          <a:bodyPr/>
          <a:lstStyle/>
          <a:p>
            <a:fld id="{61D74632-5AF5-49E1-8345-0D25A626A076}" type="slidenum">
              <a:rPr lang="en-ZA" smtClean="0"/>
              <a:pPr/>
              <a:t>10</a:t>
            </a:fld>
            <a:endParaRPr lang="en-ZA"/>
          </a:p>
        </p:txBody>
      </p:sp>
      <p:sp>
        <p:nvSpPr>
          <p:cNvPr id="14" name="Title 1">
            <a:extLst>
              <a:ext uri="{FF2B5EF4-FFF2-40B4-BE49-F238E27FC236}">
                <a16:creationId xmlns:a16="http://schemas.microsoft.com/office/drawing/2014/main" id="{96D01AD0-CF83-4BF0-8D94-95DF2A22B1E0}"/>
              </a:ext>
            </a:extLst>
          </p:cNvPr>
          <p:cNvSpPr txBox="1">
            <a:spLocks/>
          </p:cNvSpPr>
          <p:nvPr/>
        </p:nvSpPr>
        <p:spPr>
          <a:xfrm>
            <a:off x="2699792" y="179503"/>
            <a:ext cx="5760639" cy="513193"/>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p:spPr>
        <p:style>
          <a:lnRef idx="1">
            <a:schemeClr val="accent3"/>
          </a:lnRef>
          <a:fillRef idx="2">
            <a:schemeClr val="accent3"/>
          </a:fillRef>
          <a:effectRef idx="1">
            <a:schemeClr val="accent3"/>
          </a:effectRef>
          <a:fontRef idx="minor">
            <a:schemeClr val="dk1"/>
          </a:fontRef>
        </p:style>
        <p:txBody>
          <a:bodyP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2000" b="1" dirty="0">
                <a:effectLst>
                  <a:outerShdw blurRad="38100" dist="38100" dir="2700000" algn="tl">
                    <a:srgbClr val="000000">
                      <a:alpha val="43137"/>
                    </a:srgbClr>
                  </a:outerShdw>
                </a:effectLst>
                <a:latin typeface="+mj-lt"/>
              </a:rPr>
              <a:t>ADOPTION OF THE 2022/23 MTREF BUDGET</a:t>
            </a:r>
          </a:p>
          <a:p>
            <a:endParaRPr lang="en-ZA" sz="2000" b="1" dirty="0">
              <a:effectLst>
                <a:outerShdw blurRad="38100" dist="38100" dir="2700000" algn="tl">
                  <a:srgbClr val="000000">
                    <a:alpha val="43137"/>
                  </a:srgbClr>
                </a:outerShdw>
              </a:effectLst>
              <a:latin typeface="+mj-lt"/>
            </a:endParaRPr>
          </a:p>
        </p:txBody>
      </p:sp>
      <p:sp>
        <p:nvSpPr>
          <p:cNvPr id="15" name="TextBox 14"/>
          <p:cNvSpPr txBox="1"/>
          <p:nvPr/>
        </p:nvSpPr>
        <p:spPr>
          <a:xfrm>
            <a:off x="323528" y="908720"/>
            <a:ext cx="8102691" cy="1354217"/>
          </a:xfrm>
          <a:prstGeom prst="rect">
            <a:avLst/>
          </a:prstGeom>
          <a:noFill/>
        </p:spPr>
        <p:txBody>
          <a:bodyPr wrap="square" rtlCol="0">
            <a:spAutoFit/>
          </a:bodyPr>
          <a:lstStyle/>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The municipality submitted information and documentation to support the process followed to table the 2022/23 MTREF Budget to both National and Provincial Treasury </a:t>
            </a: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Outcome/Findings of the submission was as follows:</a:t>
            </a:r>
          </a:p>
          <a:p>
            <a:endParaRPr lang="en-ZA" dirty="0"/>
          </a:p>
        </p:txBody>
      </p:sp>
      <p:pic>
        <p:nvPicPr>
          <p:cNvPr id="16" name="Picture 15"/>
          <p:cNvPicPr>
            <a:picLocks noChangeAspect="1"/>
          </p:cNvPicPr>
          <p:nvPr/>
        </p:nvPicPr>
        <p:blipFill>
          <a:blip r:embed="rId2"/>
          <a:stretch>
            <a:fillRect/>
          </a:stretch>
        </p:blipFill>
        <p:spPr>
          <a:xfrm>
            <a:off x="467544" y="2060849"/>
            <a:ext cx="8208912" cy="4032448"/>
          </a:xfrm>
          <a:prstGeom prst="rect">
            <a:avLst/>
          </a:prstGeom>
        </p:spPr>
        <p:style>
          <a:lnRef idx="1">
            <a:schemeClr val="dk1"/>
          </a:lnRef>
          <a:fillRef idx="2">
            <a:schemeClr val="dk1"/>
          </a:fillRef>
          <a:effectRef idx="1">
            <a:schemeClr val="dk1"/>
          </a:effectRef>
          <a:fontRef idx="minor">
            <a:schemeClr val="dk1"/>
          </a:fontRef>
        </p:style>
      </p:pic>
    </p:spTree>
    <p:extLst>
      <p:ext uri="{BB962C8B-B14F-4D97-AF65-F5344CB8AC3E}">
        <p14:creationId xmlns:p14="http://schemas.microsoft.com/office/powerpoint/2010/main" val="2391927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249F7B5-636C-4985-9B1B-5CE8CAB004AA}"/>
              </a:ext>
            </a:extLst>
          </p:cNvPr>
          <p:cNvSpPr>
            <a:spLocks noGrp="1"/>
          </p:cNvSpPr>
          <p:nvPr>
            <p:ph type="sldNum" sz="quarter" idx="10"/>
          </p:nvPr>
        </p:nvSpPr>
        <p:spPr/>
        <p:txBody>
          <a:bodyPr/>
          <a:lstStyle/>
          <a:p>
            <a:fld id="{61D74632-5AF5-49E1-8345-0D25A626A076}" type="slidenum">
              <a:rPr lang="en-ZA" smtClean="0"/>
              <a:pPr/>
              <a:t>11</a:t>
            </a:fld>
            <a:endParaRPr lang="en-ZA"/>
          </a:p>
        </p:txBody>
      </p:sp>
      <p:sp>
        <p:nvSpPr>
          <p:cNvPr id="14" name="Title 1">
            <a:extLst>
              <a:ext uri="{FF2B5EF4-FFF2-40B4-BE49-F238E27FC236}">
                <a16:creationId xmlns:a16="http://schemas.microsoft.com/office/drawing/2014/main" id="{96D01AD0-CF83-4BF0-8D94-95DF2A22B1E0}"/>
              </a:ext>
            </a:extLst>
          </p:cNvPr>
          <p:cNvSpPr txBox="1">
            <a:spLocks/>
          </p:cNvSpPr>
          <p:nvPr/>
        </p:nvSpPr>
        <p:spPr>
          <a:xfrm>
            <a:off x="2699792" y="179503"/>
            <a:ext cx="5760640" cy="513194"/>
          </a:xfrm>
          <a:prstGeom prst="rect">
            <a:avLst/>
          </a:prstGeom>
        </p:spPr>
        <p:style>
          <a:lnRef idx="1">
            <a:schemeClr val="accent3"/>
          </a:lnRef>
          <a:fillRef idx="2">
            <a:schemeClr val="accent3"/>
          </a:fillRef>
          <a:effectRef idx="1">
            <a:schemeClr val="accent3"/>
          </a:effectRef>
          <a:fontRef idx="minor">
            <a:schemeClr val="dk1"/>
          </a:fontRef>
        </p:style>
        <p:txBody>
          <a:bodyP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2000" b="1" dirty="0">
                <a:effectLst>
                  <a:outerShdw blurRad="38100" dist="38100" dir="2700000" algn="tl">
                    <a:srgbClr val="000000">
                      <a:alpha val="43137"/>
                    </a:srgbClr>
                  </a:outerShdw>
                </a:effectLst>
                <a:latin typeface="+mj-lt"/>
              </a:rPr>
              <a:t>ADOPTION OF THE 2022/23 MTREF BUDGET</a:t>
            </a:r>
          </a:p>
          <a:p>
            <a:endParaRPr lang="en-ZA" sz="2000" b="1" dirty="0">
              <a:effectLst>
                <a:outerShdw blurRad="38100" dist="38100" dir="2700000" algn="tl">
                  <a:srgbClr val="000000">
                    <a:alpha val="43137"/>
                  </a:srgbClr>
                </a:outerShdw>
              </a:effectLst>
              <a:latin typeface="+mj-lt"/>
            </a:endParaRPr>
          </a:p>
        </p:txBody>
      </p:sp>
      <p:sp>
        <p:nvSpPr>
          <p:cNvPr id="15" name="TextBox 14"/>
          <p:cNvSpPr txBox="1"/>
          <p:nvPr/>
        </p:nvSpPr>
        <p:spPr>
          <a:xfrm>
            <a:off x="301139" y="1124744"/>
            <a:ext cx="8159293" cy="5216813"/>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GB" dirty="0">
                <a:latin typeface="Arial" panose="020B0604020202020204" pitchFamily="34" charset="0"/>
                <a:cs typeface="Arial" panose="020B0604020202020204" pitchFamily="34" charset="0"/>
              </a:rPr>
              <a:t>Most of the required information was not provided;</a:t>
            </a:r>
          </a:p>
          <a:p>
            <a:pPr marL="285750" indent="-285750" algn="just">
              <a:lnSpc>
                <a:spcPct val="150000"/>
              </a:lnSpc>
              <a:buFont typeface="Arial" panose="020B0604020202020204" pitchFamily="34" charset="0"/>
              <a:buChar char="•"/>
            </a:pPr>
            <a:r>
              <a:rPr lang="en-GB" dirty="0">
                <a:latin typeface="Arial" panose="020B0604020202020204" pitchFamily="34" charset="0"/>
                <a:cs typeface="Arial" panose="020B0604020202020204" pitchFamily="34" charset="0"/>
              </a:rPr>
              <a:t>No proof was received that a legal constituted council adopted the 2022/23 MTREF Budget;</a:t>
            </a:r>
          </a:p>
          <a:p>
            <a:pPr marL="285750" indent="-285750" algn="just">
              <a:lnSpc>
                <a:spcPct val="150000"/>
              </a:lnSpc>
              <a:buFont typeface="Arial" panose="020B0604020202020204" pitchFamily="34" charset="0"/>
              <a:buChar char="•"/>
            </a:pPr>
            <a:r>
              <a:rPr lang="en-GB" dirty="0">
                <a:latin typeface="Arial" panose="020B0604020202020204" pitchFamily="34" charset="0"/>
                <a:cs typeface="Arial" panose="020B0604020202020204" pitchFamily="34" charset="0"/>
              </a:rPr>
              <a:t>The expenditure incurred is therefore unauthorised;</a:t>
            </a:r>
          </a:p>
          <a:p>
            <a:pPr marL="285750" indent="-285750" algn="just">
              <a:lnSpc>
                <a:spcPct val="150000"/>
              </a:lnSpc>
              <a:buFont typeface="Arial" panose="020B0604020202020204" pitchFamily="34" charset="0"/>
              <a:buChar char="•"/>
            </a:pPr>
            <a:r>
              <a:rPr lang="en-GB" dirty="0">
                <a:latin typeface="Arial" panose="020B0604020202020204" pitchFamily="34" charset="0"/>
                <a:cs typeface="Arial" panose="020B0604020202020204" pitchFamily="34" charset="0"/>
              </a:rPr>
              <a:t>PT engaged the municipality and advised as follows:</a:t>
            </a:r>
          </a:p>
          <a:p>
            <a:pPr marL="742950" lvl="1" indent="-285750" algn="just">
              <a:lnSpc>
                <a:spcPct val="150000"/>
              </a:lnSpc>
              <a:buFont typeface="Arial" panose="020B0604020202020204" pitchFamily="34" charset="0"/>
              <a:buChar char="•"/>
            </a:pPr>
            <a:r>
              <a:rPr lang="en-GB" dirty="0">
                <a:latin typeface="Arial" panose="020B0604020202020204" pitchFamily="34" charset="0"/>
                <a:cs typeface="Arial" panose="020B0604020202020204" pitchFamily="34" charset="0"/>
              </a:rPr>
              <a:t>Redo the 2022/2023 MTREF Budget;</a:t>
            </a:r>
          </a:p>
          <a:p>
            <a:pPr marL="742950" lvl="1" indent="-285750" algn="just">
              <a:lnSpc>
                <a:spcPct val="150000"/>
              </a:lnSpc>
              <a:buFont typeface="Arial" panose="020B0604020202020204" pitchFamily="34" charset="0"/>
              <a:buChar char="•"/>
            </a:pPr>
            <a:r>
              <a:rPr lang="en-GB" dirty="0">
                <a:latin typeface="Arial" panose="020B0604020202020204" pitchFamily="34" charset="0"/>
                <a:cs typeface="Arial" panose="020B0604020202020204" pitchFamily="34" charset="0"/>
              </a:rPr>
              <a:t>Send to NT/PT to assess if the budget is funded;</a:t>
            </a:r>
          </a:p>
          <a:p>
            <a:pPr marL="742950" lvl="1" indent="-285750" algn="just">
              <a:lnSpc>
                <a:spcPct val="150000"/>
              </a:lnSpc>
              <a:buFont typeface="Arial" panose="020B0604020202020204" pitchFamily="34" charset="0"/>
              <a:buChar char="•"/>
            </a:pPr>
            <a:r>
              <a:rPr lang="en-GB" dirty="0">
                <a:latin typeface="Arial" panose="020B0604020202020204" pitchFamily="34" charset="0"/>
                <a:cs typeface="Arial" panose="020B0604020202020204" pitchFamily="34" charset="0"/>
              </a:rPr>
              <a:t>The 2022/2023 budget must be adopted by a legally constituted council;</a:t>
            </a:r>
          </a:p>
          <a:p>
            <a:pPr marL="742950" lvl="1" indent="-285750" algn="just">
              <a:lnSpc>
                <a:spcPct val="150000"/>
              </a:lnSpc>
              <a:buFont typeface="Arial" panose="020B0604020202020204" pitchFamily="34" charset="0"/>
              <a:buChar char="•"/>
            </a:pPr>
            <a:r>
              <a:rPr lang="en-GB" dirty="0">
                <a:latin typeface="Arial" panose="020B0604020202020204" pitchFamily="34" charset="0"/>
                <a:cs typeface="Arial" panose="020B0604020202020204" pitchFamily="34" charset="0"/>
              </a:rPr>
              <a:t>Implement consequence management on the unauthorized expenditure incurred since July 2022 to date.</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endParaRPr lang="en-ZA" dirty="0"/>
          </a:p>
        </p:txBody>
      </p:sp>
    </p:spTree>
    <p:extLst>
      <p:ext uri="{BB962C8B-B14F-4D97-AF65-F5344CB8AC3E}">
        <p14:creationId xmlns:p14="http://schemas.microsoft.com/office/powerpoint/2010/main" val="546058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28A3FC6-1FB8-40AE-85CB-F4B73E5D2DE5}"/>
              </a:ext>
            </a:extLst>
          </p:cNvPr>
          <p:cNvSpPr>
            <a:spLocks noGrp="1"/>
          </p:cNvSpPr>
          <p:nvPr>
            <p:ph type="sldNum" sz="quarter" idx="10"/>
          </p:nvPr>
        </p:nvSpPr>
        <p:spPr/>
        <p:txBody>
          <a:bodyPr/>
          <a:lstStyle/>
          <a:p>
            <a:fld id="{61D74632-5AF5-49E1-8345-0D25A626A076}" type="slidenum">
              <a:rPr lang="en-ZA" smtClean="0"/>
              <a:pPr/>
              <a:t>12</a:t>
            </a:fld>
            <a:endParaRPr lang="en-ZA"/>
          </a:p>
        </p:txBody>
      </p:sp>
      <p:sp>
        <p:nvSpPr>
          <p:cNvPr id="4" name="Title 1">
            <a:extLst>
              <a:ext uri="{FF2B5EF4-FFF2-40B4-BE49-F238E27FC236}">
                <a16:creationId xmlns:a16="http://schemas.microsoft.com/office/drawing/2014/main" id="{EDFC0F8E-7B26-44B9-AD5C-98F754253CFE}"/>
              </a:ext>
            </a:extLst>
          </p:cNvPr>
          <p:cNvSpPr txBox="1">
            <a:spLocks/>
          </p:cNvSpPr>
          <p:nvPr/>
        </p:nvSpPr>
        <p:spPr>
          <a:xfrm>
            <a:off x="2771800" y="260648"/>
            <a:ext cx="5654419" cy="485767"/>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p:spPr>
        <p:style>
          <a:lnRef idx="1">
            <a:schemeClr val="accent3"/>
          </a:lnRef>
          <a:fillRef idx="2">
            <a:schemeClr val="accent3"/>
          </a:fillRef>
          <a:effectRef idx="1">
            <a:schemeClr val="accent3"/>
          </a:effectRef>
          <a:fontRef idx="minor">
            <a:schemeClr val="dk1"/>
          </a:fontRef>
        </p:style>
        <p:txBody>
          <a:bodyP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179705">
              <a:spcBef>
                <a:spcPts val="0"/>
              </a:spcBef>
              <a:buClr>
                <a:srgbClr val="000000"/>
              </a:buClr>
              <a:tabLst>
                <a:tab pos="450215" algn="l"/>
                <a:tab pos="540385" algn="l"/>
              </a:tabLst>
            </a:pPr>
            <a:r>
              <a:rPr lang="en-ZA" sz="2400" b="1" dirty="0">
                <a:solidFill>
                  <a:srgbClr val="000000"/>
                </a:solidFill>
                <a:effectLst>
                  <a:outerShdw blurRad="38100" dist="38100" dir="2700000" algn="tl">
                    <a:srgbClr val="000000">
                      <a:alpha val="43137"/>
                    </a:srgbClr>
                  </a:outerShdw>
                </a:effectLst>
                <a:latin typeface="+mj-lt"/>
                <a:ea typeface="Calibri" panose="020F0502020204030204" pitchFamily="34" charset="0"/>
                <a:cs typeface="Times New Roman" panose="02020603050405020304" pitchFamily="18" charset="0"/>
              </a:rPr>
              <a:t>SUPPORT PROVIDED</a:t>
            </a:r>
            <a:endParaRPr lang="en-US" sz="2400" dirty="0">
              <a:effectLst>
                <a:outerShdw blurRad="38100" dist="38100" dir="2700000" algn="tl">
                  <a:srgbClr val="000000">
                    <a:alpha val="43137"/>
                  </a:srgbClr>
                </a:outerShdw>
              </a:effectLst>
              <a:latin typeface="+mj-lt"/>
              <a:ea typeface="Calibri" panose="020F0502020204030204" pitchFamily="34" charset="0"/>
              <a:cs typeface="Times New Roman" panose="02020603050405020304" pitchFamily="18" charset="0"/>
            </a:endParaRPr>
          </a:p>
        </p:txBody>
      </p:sp>
      <p:sp>
        <p:nvSpPr>
          <p:cNvPr id="6" name="Rectangle 5"/>
          <p:cNvSpPr/>
          <p:nvPr/>
        </p:nvSpPr>
        <p:spPr>
          <a:xfrm>
            <a:off x="395536" y="980728"/>
            <a:ext cx="8064896" cy="5355312"/>
          </a:xfrm>
          <a:prstGeom prst="rect">
            <a:avLst/>
          </a:prstGeom>
        </p:spPr>
        <p:txBody>
          <a:bodyPr wrap="square">
            <a:spAutoFit/>
          </a:bodyPr>
          <a:lstStyle/>
          <a:p>
            <a:pPr marL="28575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Supported provided was on the revised 2022/23 MTREF Budget which resulted in the municipality reducing the budget deficit;</a:t>
            </a:r>
          </a:p>
          <a:p>
            <a:pPr algn="just"/>
            <a:endParaRPr lang="en-GB"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On the 27th October 2022, Provincial Treasury met with KMLM to provide technical support on the process of redoing the 2022/2023 MTREF budget and develop a credible funding plan;</a:t>
            </a:r>
          </a:p>
          <a:p>
            <a:pPr algn="just"/>
            <a:endParaRPr lang="en-GB" dirty="0">
              <a:latin typeface="Arial" panose="020B0604020202020204" pitchFamily="34" charset="0"/>
              <a:cs typeface="Arial" panose="020B0604020202020204" pitchFamily="34" charset="0"/>
            </a:endParaRPr>
          </a:p>
          <a:p>
            <a:pPr marL="800100" lvl="1" indent="-342900" algn="just">
              <a:buFont typeface="Wingdings" panose="05000000000000000000" pitchFamily="2" charset="2"/>
              <a:buChar char="Ø"/>
            </a:pPr>
            <a:r>
              <a:rPr lang="en-GB" dirty="0">
                <a:latin typeface="Arial" panose="020B0604020202020204" pitchFamily="34" charset="0"/>
                <a:cs typeface="Arial" panose="020B0604020202020204" pitchFamily="34" charset="0"/>
              </a:rPr>
              <a:t>Operational expenses were reduced;</a:t>
            </a:r>
          </a:p>
          <a:p>
            <a:pPr marL="800100" lvl="1" indent="-342900" algn="just">
              <a:buFont typeface="Wingdings" panose="05000000000000000000" pitchFamily="2" charset="2"/>
              <a:buChar char="Ø"/>
            </a:pPr>
            <a:r>
              <a:rPr lang="en-GB" dirty="0">
                <a:latin typeface="Arial" panose="020B0604020202020204" pitchFamily="34" charset="0"/>
                <a:cs typeface="Arial" panose="020B0604020202020204" pitchFamily="34" charset="0"/>
              </a:rPr>
              <a:t>Capital expenses were reduced to only the minimum based on strategic needs of the municipality;</a:t>
            </a:r>
          </a:p>
          <a:p>
            <a:pPr marL="800100" lvl="1" indent="-342900" algn="just">
              <a:buFont typeface="Wingdings" panose="05000000000000000000" pitchFamily="2" charset="2"/>
              <a:buChar char="Ø"/>
            </a:pPr>
            <a:r>
              <a:rPr lang="en-GB" dirty="0">
                <a:latin typeface="Arial" panose="020B0604020202020204" pitchFamily="34" charset="0"/>
                <a:cs typeface="Arial" panose="020B0604020202020204" pitchFamily="34" charset="0"/>
              </a:rPr>
              <a:t>This was done to ensure that the municipality’s budget achieves a funded and realistic position;</a:t>
            </a:r>
          </a:p>
          <a:p>
            <a:pPr marL="800100" lvl="1" indent="-342900" algn="just">
              <a:buFont typeface="Wingdings" panose="05000000000000000000" pitchFamily="2" charset="2"/>
              <a:buChar char="Ø"/>
            </a:pPr>
            <a:r>
              <a:rPr lang="en-GB" dirty="0">
                <a:latin typeface="Arial" panose="020B0604020202020204" pitchFamily="34" charset="0"/>
                <a:cs typeface="Arial" panose="020B0604020202020204" pitchFamily="34" charset="0"/>
              </a:rPr>
              <a:t>The municipal funding plan has been revised based on the changes made to the final budget;</a:t>
            </a:r>
          </a:p>
          <a:p>
            <a:pPr marL="800100" lvl="1" indent="-342900" algn="just">
              <a:buFont typeface="Wingdings" panose="05000000000000000000" pitchFamily="2" charset="2"/>
              <a:buChar char="Ø"/>
            </a:pPr>
            <a:r>
              <a:rPr lang="en-GB" dirty="0">
                <a:latin typeface="Arial" panose="020B0604020202020204" pitchFamily="34" charset="0"/>
                <a:cs typeface="Arial" panose="020B0604020202020204" pitchFamily="34" charset="0"/>
              </a:rPr>
              <a:t>Budget and Funding plan was revised to aligned all changes made;</a:t>
            </a:r>
          </a:p>
          <a:p>
            <a:pPr lvl="1" algn="just"/>
            <a:endParaRPr lang="en-GB"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The municipal council planned to adopt the revised 2022/23 MTREF budget, IDP including budget related and HR related policies on the             10</a:t>
            </a:r>
            <a:r>
              <a:rPr lang="en-GB" baseline="30000" dirty="0">
                <a:latin typeface="Arial" panose="020B0604020202020204" pitchFamily="34" charset="0"/>
                <a:cs typeface="Arial" panose="020B0604020202020204" pitchFamily="34" charset="0"/>
              </a:rPr>
              <a:t>th</a:t>
            </a:r>
            <a:r>
              <a:rPr lang="en-GB" dirty="0">
                <a:latin typeface="Arial" panose="020B0604020202020204" pitchFamily="34" charset="0"/>
                <a:cs typeface="Arial" panose="020B0604020202020204" pitchFamily="34" charset="0"/>
              </a:rPr>
              <a:t> November 2022.</a:t>
            </a:r>
          </a:p>
        </p:txBody>
      </p:sp>
    </p:spTree>
    <p:extLst>
      <p:ext uri="{BB962C8B-B14F-4D97-AF65-F5344CB8AC3E}">
        <p14:creationId xmlns:p14="http://schemas.microsoft.com/office/powerpoint/2010/main" val="3632806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1800" y="241643"/>
            <a:ext cx="5472608" cy="470057"/>
          </a:xfr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p:spPr>
        <p:style>
          <a:lnRef idx="1">
            <a:schemeClr val="accent3"/>
          </a:lnRef>
          <a:fillRef idx="2">
            <a:schemeClr val="accent3"/>
          </a:fillRef>
          <a:effectRef idx="1">
            <a:schemeClr val="accent3"/>
          </a:effectRef>
          <a:fontRef idx="minor">
            <a:schemeClr val="dk1"/>
          </a:fontRef>
        </p:style>
        <p:txBody>
          <a:bodyPr>
            <a:noAutofit/>
          </a:bodyPr>
          <a:lstStyle/>
          <a:p>
            <a:pPr marL="57150" indent="0">
              <a:buNone/>
            </a:pPr>
            <a:r>
              <a:rPr lang="en-ZA" sz="2400" b="1" dirty="0">
                <a:effectLst>
                  <a:outerShdw blurRad="38100" dist="38100" dir="2700000" algn="tl">
                    <a:srgbClr val="000000">
                      <a:alpha val="43137"/>
                    </a:srgbClr>
                  </a:outerShdw>
                </a:effectLst>
                <a:latin typeface="+mj-lt"/>
                <a:cs typeface="Arial" panose="020B0604020202020204" pitchFamily="34" charset="0"/>
              </a:rPr>
              <a:t>CONCLUSION</a:t>
            </a:r>
          </a:p>
        </p:txBody>
      </p:sp>
      <p:sp>
        <p:nvSpPr>
          <p:cNvPr id="3" name="Content Placeholder 2"/>
          <p:cNvSpPr>
            <a:spLocks noGrp="1"/>
          </p:cNvSpPr>
          <p:nvPr>
            <p:ph idx="1"/>
          </p:nvPr>
        </p:nvSpPr>
        <p:spPr>
          <a:xfrm>
            <a:off x="271748" y="1412776"/>
            <a:ext cx="7972660" cy="3384376"/>
          </a:xfrm>
        </p:spPr>
        <p:txBody>
          <a:bodyPr>
            <a:noAutofit/>
          </a:bodyPr>
          <a:lstStyle/>
          <a:p>
            <a:pPr algn="just">
              <a:lnSpc>
                <a:spcPct val="150000"/>
              </a:lnSpc>
            </a:pPr>
            <a:r>
              <a:rPr lang="en-GB" sz="1800" dirty="0">
                <a:latin typeface="Arial" panose="020B0604020202020204" pitchFamily="34" charset="0"/>
                <a:ea typeface="Times New Roman" panose="02020603050405020304" pitchFamily="18" charset="0"/>
                <a:cs typeface="Arial" panose="020B0604020202020204" pitchFamily="34" charset="0"/>
              </a:rPr>
              <a:t>Provincial Treasury will continue to support the municipality in ensuring, compliance with the prescripts of the MFMA;</a:t>
            </a:r>
          </a:p>
          <a:p>
            <a:pPr algn="just">
              <a:lnSpc>
                <a:spcPct val="150000"/>
              </a:lnSpc>
            </a:pPr>
            <a:r>
              <a:rPr lang="en-GB" sz="1800" dirty="0">
                <a:latin typeface="Arial" panose="020B0604020202020204" pitchFamily="34" charset="0"/>
                <a:ea typeface="Calibri" panose="020F0502020204030204" pitchFamily="34" charset="0"/>
                <a:cs typeface="Arial" panose="020B0604020202020204" pitchFamily="34" charset="0"/>
              </a:rPr>
              <a:t>E</a:t>
            </a:r>
            <a:r>
              <a:rPr lang="en-US" sz="1800" dirty="0" err="1">
                <a:effectLst/>
                <a:latin typeface="Arial" panose="020B0604020202020204" pitchFamily="34" charset="0"/>
                <a:ea typeface="Calibri" panose="020F0502020204030204" pitchFamily="34" charset="0"/>
              </a:rPr>
              <a:t>stablishment</a:t>
            </a:r>
            <a:r>
              <a:rPr lang="en-US" sz="1800" dirty="0">
                <a:effectLst/>
                <a:latin typeface="Arial" panose="020B0604020202020204" pitchFamily="34" charset="0"/>
                <a:ea typeface="Calibri" panose="020F0502020204030204" pitchFamily="34" charset="0"/>
              </a:rPr>
              <a:t> of the disciplinary board in line with the municipal regulation on financial misconduct procedure and criminal proceedings is critical to ensure implementation of consequence management relating to the losses suffered;</a:t>
            </a:r>
          </a:p>
          <a:p>
            <a:pPr algn="just">
              <a:lnSpc>
                <a:spcPct val="150000"/>
              </a:lnSpc>
            </a:pPr>
            <a:r>
              <a:rPr lang="en-US" sz="1800" dirty="0">
                <a:latin typeface="Arial" panose="020B0604020202020204" pitchFamily="34" charset="0"/>
                <a:ea typeface="Times New Roman" panose="02020603050405020304" pitchFamily="18" charset="0"/>
                <a:cs typeface="Arial" panose="020B0604020202020204" pitchFamily="34" charset="0"/>
              </a:rPr>
              <a:t>Reporting in line with the reforms, regulation, norms and standards as setout by National Treasury is key. </a:t>
            </a:r>
            <a:endParaRPr lang="en-GB" sz="1800" dirty="0">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A020174-8E20-48A5-8C62-7A10150EE990}" type="slidenum">
              <a:rPr lang="en-ZA" smtClean="0"/>
              <a:t>13</a:t>
            </a:fld>
            <a:endParaRPr lang="en-ZA" dirty="0"/>
          </a:p>
        </p:txBody>
      </p:sp>
    </p:spTree>
    <p:extLst>
      <p:ext uri="{BB962C8B-B14F-4D97-AF65-F5344CB8AC3E}">
        <p14:creationId xmlns:p14="http://schemas.microsoft.com/office/powerpoint/2010/main" val="1279264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ctrTitle"/>
          </p:nvPr>
        </p:nvSpPr>
        <p:spPr>
          <a:xfrm>
            <a:off x="323528" y="2130425"/>
            <a:ext cx="8496944" cy="3242791"/>
          </a:xfrm>
        </p:spPr>
        <p:txBody>
          <a:bodyPr>
            <a:normAutofit/>
          </a:bodyPr>
          <a:lstStyle/>
          <a:p>
            <a:r>
              <a:rPr lang="en-ZA" cap="small" dirty="0"/>
              <a:t>Thank You!</a:t>
            </a:r>
            <a:br>
              <a:rPr lang="en-ZA" cap="small" dirty="0"/>
            </a:br>
            <a:r>
              <a:rPr lang="en-ZA" cap="small" dirty="0"/>
              <a:t>Re a </a:t>
            </a:r>
            <a:r>
              <a:rPr lang="en-ZA" cap="small" dirty="0" err="1"/>
              <a:t>leboga</a:t>
            </a:r>
            <a:r>
              <a:rPr lang="en-ZA" cap="small" dirty="0"/>
              <a:t/>
            </a:r>
            <a:br>
              <a:rPr lang="en-ZA" cap="small" dirty="0"/>
            </a:br>
            <a:r>
              <a:rPr lang="en-ZA" cap="small" dirty="0"/>
              <a:t>BAIE DANKIE!</a:t>
            </a:r>
            <a:endParaRPr lang="en-ZA" sz="2700" dirty="0"/>
          </a:p>
        </p:txBody>
      </p:sp>
      <p:pic>
        <p:nvPicPr>
          <p:cNvPr id="2" name="Picture 1"/>
          <p:cNvPicPr>
            <a:picLocks noChangeAspect="1"/>
          </p:cNvPicPr>
          <p:nvPr/>
        </p:nvPicPr>
        <p:blipFill>
          <a:blip r:embed="rId3"/>
          <a:stretch>
            <a:fillRect/>
          </a:stretch>
        </p:blipFill>
        <p:spPr>
          <a:xfrm>
            <a:off x="2555776" y="4894716"/>
            <a:ext cx="3627000" cy="957000"/>
          </a:xfrm>
          <a:prstGeom prst="rect">
            <a:avLst/>
          </a:prstGeom>
          <a:solidFill>
            <a:schemeClr val="tx2">
              <a:lumMod val="60000"/>
              <a:lumOff val="40000"/>
            </a:schemeClr>
          </a:solidFill>
        </p:spPr>
      </p:pic>
      <p:sp>
        <p:nvSpPr>
          <p:cNvPr id="3" name="Slide Number Placeholder 2"/>
          <p:cNvSpPr>
            <a:spLocks noGrp="1"/>
          </p:cNvSpPr>
          <p:nvPr>
            <p:ph type="sldNum" sz="quarter" idx="12"/>
          </p:nvPr>
        </p:nvSpPr>
        <p:spPr/>
        <p:txBody>
          <a:bodyPr/>
          <a:lstStyle/>
          <a:p>
            <a:fld id="{61D74632-5AF5-49E1-8345-0D25A626A076}" type="slidenum">
              <a:rPr lang="en-ZA" smtClean="0"/>
              <a:pPr/>
              <a:t>14</a:t>
            </a:fld>
            <a:endParaRPr lang="en-ZA"/>
          </a:p>
        </p:txBody>
      </p:sp>
    </p:spTree>
    <p:extLst>
      <p:ext uri="{BB962C8B-B14F-4D97-AF65-F5344CB8AC3E}">
        <p14:creationId xmlns:p14="http://schemas.microsoft.com/office/powerpoint/2010/main" val="1088188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1D74632-5AF5-49E1-8345-0D25A626A076}" type="slidenum">
              <a:rPr lang="en-ZA" smtClean="0"/>
              <a:pPr/>
              <a:t>2</a:t>
            </a:fld>
            <a:endParaRPr lang="en-ZA" dirty="0"/>
          </a:p>
        </p:txBody>
      </p:sp>
      <p:sp>
        <p:nvSpPr>
          <p:cNvPr id="4" name="Rectangle 3"/>
          <p:cNvSpPr/>
          <p:nvPr/>
        </p:nvSpPr>
        <p:spPr>
          <a:xfrm>
            <a:off x="395536" y="1484784"/>
            <a:ext cx="8352928" cy="4524315"/>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GB" sz="2400" b="1" dirty="0">
                <a:solidFill>
                  <a:srgbClr val="000000"/>
                </a:solidFill>
                <a:ea typeface="Calibri" panose="020F0502020204030204" pitchFamily="34" charset="0"/>
              </a:rPr>
              <a:t>ENGAGEMENT WITH THE PORTFOLIO COMMITTEE ON COOPERATIVE GOVERNANCE AND TRADITIONAL AFFAIRS </a:t>
            </a:r>
          </a:p>
          <a:p>
            <a:pPr algn="ctr"/>
            <a:endParaRPr lang="en-GB" sz="2400" b="1" dirty="0">
              <a:solidFill>
                <a:srgbClr val="000000"/>
              </a:solidFill>
              <a:ea typeface="Calibri" panose="020F0502020204030204" pitchFamily="34" charset="0"/>
            </a:endParaRPr>
          </a:p>
          <a:p>
            <a:pPr algn="ctr"/>
            <a:r>
              <a:rPr lang="en-GB" sz="2400" b="1" dirty="0">
                <a:solidFill>
                  <a:srgbClr val="000000"/>
                </a:solidFill>
                <a:ea typeface="Calibri" panose="020F0502020204030204" pitchFamily="34" charset="0"/>
              </a:rPr>
              <a:t>ON </a:t>
            </a:r>
          </a:p>
          <a:p>
            <a:pPr algn="ctr"/>
            <a:endParaRPr lang="en-GB" sz="2400" b="1" dirty="0">
              <a:solidFill>
                <a:srgbClr val="000000"/>
              </a:solidFill>
              <a:ea typeface="Calibri" panose="020F0502020204030204" pitchFamily="34" charset="0"/>
            </a:endParaRPr>
          </a:p>
          <a:p>
            <a:pPr algn="ctr"/>
            <a:r>
              <a:rPr lang="en-GB" sz="2400" b="1" dirty="0">
                <a:solidFill>
                  <a:srgbClr val="000000"/>
                </a:solidFill>
                <a:ea typeface="Calibri" panose="020F0502020204030204" pitchFamily="34" charset="0"/>
              </a:rPr>
              <a:t>THE ASSISTANCE PROVIDED TO KAGISANO MOLOPO LOCAL MUNICIPALITY</a:t>
            </a:r>
          </a:p>
          <a:p>
            <a:pPr algn="ctr"/>
            <a:endParaRPr lang="en-GB" sz="2400" b="1" dirty="0">
              <a:solidFill>
                <a:srgbClr val="000000"/>
              </a:solidFill>
              <a:cs typeface="Arial" panose="020B0604020202020204" pitchFamily="34" charset="0"/>
            </a:endParaRPr>
          </a:p>
          <a:p>
            <a:pPr algn="ctr"/>
            <a:r>
              <a:rPr lang="en-GB" sz="2400" b="1" dirty="0">
                <a:solidFill>
                  <a:srgbClr val="000000"/>
                </a:solidFill>
                <a:cs typeface="Arial" panose="020B0604020202020204" pitchFamily="34" charset="0"/>
              </a:rPr>
              <a:t>16</a:t>
            </a:r>
            <a:r>
              <a:rPr lang="en-GB" sz="2400" b="1" baseline="30000" dirty="0">
                <a:solidFill>
                  <a:srgbClr val="000000"/>
                </a:solidFill>
                <a:cs typeface="Arial" panose="020B0604020202020204" pitchFamily="34" charset="0"/>
              </a:rPr>
              <a:t>th</a:t>
            </a:r>
            <a:r>
              <a:rPr lang="en-GB" sz="2400" b="1" dirty="0">
                <a:solidFill>
                  <a:srgbClr val="000000"/>
                </a:solidFill>
                <a:cs typeface="Arial" panose="020B0604020202020204" pitchFamily="34" charset="0"/>
              </a:rPr>
              <a:t> November 2022</a:t>
            </a:r>
          </a:p>
          <a:p>
            <a:pPr algn="ctr"/>
            <a:endParaRPr lang="en-GB" sz="2400" b="1" dirty="0">
              <a:solidFill>
                <a:srgbClr val="000000"/>
              </a:solidFill>
              <a:cs typeface="Arial" panose="020B0604020202020204" pitchFamily="34" charset="0"/>
            </a:endParaRPr>
          </a:p>
          <a:p>
            <a:pPr algn="ctr"/>
            <a:r>
              <a:rPr lang="en-GB" sz="2400" b="1" dirty="0">
                <a:solidFill>
                  <a:srgbClr val="000000"/>
                </a:solidFill>
                <a:cs typeface="Arial" panose="020B0604020202020204" pitchFamily="34" charset="0"/>
              </a:rPr>
              <a:t>Presentation by MEC for Finance</a:t>
            </a:r>
          </a:p>
          <a:p>
            <a:pPr algn="ctr"/>
            <a:r>
              <a:rPr lang="en-GB" sz="2400" b="1" dirty="0">
                <a:solidFill>
                  <a:srgbClr val="000000"/>
                </a:solidFill>
                <a:cs typeface="Arial" panose="020B0604020202020204" pitchFamily="34" charset="0"/>
              </a:rPr>
              <a:t>     Ms. M.Z. </a:t>
            </a:r>
            <a:r>
              <a:rPr lang="en-GB" sz="2400" b="1" dirty="0" err="1">
                <a:solidFill>
                  <a:srgbClr val="000000"/>
                </a:solidFill>
                <a:cs typeface="Arial" panose="020B0604020202020204" pitchFamily="34" charset="0"/>
              </a:rPr>
              <a:t>Rosho</a:t>
            </a:r>
            <a:r>
              <a:rPr lang="en-US" b="1" dirty="0">
                <a:cs typeface="Arial" panose="020B0604020202020204" pitchFamily="34" charset="0"/>
              </a:rPr>
              <a:t>	</a:t>
            </a:r>
            <a:endParaRPr lang="en-ZA" dirty="0"/>
          </a:p>
        </p:txBody>
      </p:sp>
    </p:spTree>
    <p:extLst>
      <p:ext uri="{BB962C8B-B14F-4D97-AF65-F5344CB8AC3E}">
        <p14:creationId xmlns:p14="http://schemas.microsoft.com/office/powerpoint/2010/main" val="2775206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1D74632-5AF5-49E1-8345-0D25A626A076}" type="slidenum">
              <a:rPr lang="en-ZA" smtClean="0"/>
              <a:pPr/>
              <a:t>3</a:t>
            </a:fld>
            <a:endParaRPr lang="en-ZA" dirty="0"/>
          </a:p>
        </p:txBody>
      </p:sp>
      <p:sp>
        <p:nvSpPr>
          <p:cNvPr id="2" name="Rectangle 1"/>
          <p:cNvSpPr/>
          <p:nvPr/>
        </p:nvSpPr>
        <p:spPr>
          <a:xfrm>
            <a:off x="539552" y="1628800"/>
            <a:ext cx="8352928" cy="3527119"/>
          </a:xfrm>
          <a:prstGeom prst="rect">
            <a:avLst/>
          </a:prstGeom>
          <a:solidFill>
            <a:schemeClr val="bg1"/>
          </a:solidFill>
        </p:spPr>
        <p:txBody>
          <a:bodyPr wrap="square">
            <a:spAutoFit/>
          </a:bodyPr>
          <a:lstStyle/>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lang="en-ZA" sz="2400" spc="-15" dirty="0">
                <a:latin typeface="Arial" panose="020B0604020202020204" pitchFamily="34" charset="0"/>
                <a:ea typeface="MS PGothic" panose="020B0600070205080204" pitchFamily="34" charset="-128"/>
                <a:cs typeface="Arial" panose="020B0604020202020204" pitchFamily="34" charset="0"/>
              </a:rPr>
              <a:t>Background</a:t>
            </a: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lang="en-ZA" sz="2400" spc="-15" dirty="0">
                <a:latin typeface="Arial" panose="020B0604020202020204" pitchFamily="34" charset="0"/>
                <a:ea typeface="MS PGothic" panose="020B0600070205080204" pitchFamily="34" charset="-128"/>
                <a:cs typeface="Arial" panose="020B0604020202020204" pitchFamily="34" charset="0"/>
              </a:rPr>
              <a:t>Process that led to the withholding of the ES</a:t>
            </a: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lang="en-US" sz="2400" spc="-15" dirty="0">
                <a:latin typeface="Arial" panose="020B0604020202020204" pitchFamily="34" charset="0"/>
                <a:ea typeface="MS PGothic" panose="020B0600070205080204" pitchFamily="34" charset="-128"/>
                <a:cs typeface="Arial" panose="020B0604020202020204" pitchFamily="34" charset="0"/>
              </a:rPr>
              <a:t>Adoption of the 2022/23 MTREF Budget</a:t>
            </a: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lang="en-US" sz="2400" spc="-15" dirty="0">
                <a:latin typeface="Arial" panose="020B0604020202020204" pitchFamily="34" charset="0"/>
                <a:ea typeface="MS PGothic" panose="020B0600070205080204" pitchFamily="34" charset="-128"/>
                <a:cs typeface="Arial" panose="020B0604020202020204" pitchFamily="34" charset="0"/>
              </a:rPr>
              <a:t>Support Provided</a:t>
            </a:r>
          </a:p>
          <a:p>
            <a:pPr marL="342900" indent="-342900">
              <a:lnSpc>
                <a:spcPct val="150000"/>
              </a:lnSpc>
              <a:spcBef>
                <a:spcPct val="20000"/>
              </a:spcBef>
              <a:buFont typeface="Arial" pitchFamily="34" charset="0"/>
              <a:buChar char="•"/>
              <a:defRPr/>
            </a:pPr>
            <a:r>
              <a:rPr lang="en-US" sz="2400" spc="-15" dirty="0">
                <a:latin typeface="Arial" panose="020B0604020202020204" pitchFamily="34" charset="0"/>
                <a:ea typeface="MS PGothic" panose="020B0600070205080204" pitchFamily="34" charset="-128"/>
                <a:cs typeface="Arial" panose="020B0604020202020204" pitchFamily="34" charset="0"/>
              </a:rPr>
              <a:t>Conclusion</a:t>
            </a:r>
            <a:endParaRPr lang="en-US" sz="2400" dirty="0">
              <a:solidFill>
                <a:prstClr val="black"/>
              </a:solidFill>
              <a:latin typeface="Arial" pitchFamily="34" charset="0"/>
              <a:cs typeface="Arial" pitchFamily="34" charset="0"/>
            </a:endParaRPr>
          </a:p>
          <a:p>
            <a:pPr marR="0" lvl="0" algn="l" defTabSz="914400" rtl="0" eaLnBrk="1" fontAlgn="auto" latinLnBrk="0" hangingPunct="1">
              <a:lnSpc>
                <a:spcPct val="100000"/>
              </a:lnSpc>
              <a:spcBef>
                <a:spcPct val="20000"/>
              </a:spcBef>
              <a:spcAft>
                <a:spcPts val="0"/>
              </a:spcAft>
              <a:buClrTx/>
              <a:buSzTx/>
              <a:tabLst/>
              <a:defRPr/>
            </a:pPr>
            <a:r>
              <a:rPr lang="en-US" sz="2000" dirty="0">
                <a:solidFill>
                  <a:prstClr val="black"/>
                </a:solidFill>
                <a:latin typeface="Arial" pitchFamily="34" charset="0"/>
                <a:cs typeface="Arial" pitchFamily="34" charset="0"/>
              </a:rPr>
              <a:t>	</a:t>
            </a:r>
            <a:r>
              <a:rPr lang="en-US" sz="1600" dirty="0">
                <a:solidFill>
                  <a:prstClr val="black"/>
                </a:solidFill>
                <a:latin typeface="Arial" pitchFamily="34" charset="0"/>
                <a:cs typeface="Arial" pitchFamily="34" charset="0"/>
              </a:rPr>
              <a:t>			  </a:t>
            </a:r>
          </a:p>
        </p:txBody>
      </p:sp>
      <p:sp>
        <p:nvSpPr>
          <p:cNvPr id="4" name="Title 1"/>
          <p:cNvSpPr>
            <a:spLocks noGrp="1"/>
          </p:cNvSpPr>
          <p:nvPr>
            <p:ph type="ctrTitle"/>
          </p:nvPr>
        </p:nvSpPr>
        <p:spPr>
          <a:xfrm>
            <a:off x="2738664" y="188640"/>
            <a:ext cx="5688632" cy="504056"/>
          </a:xfr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p:spPr>
        <p:style>
          <a:lnRef idx="1">
            <a:schemeClr val="accent3"/>
          </a:lnRef>
          <a:fillRef idx="2">
            <a:schemeClr val="accent3"/>
          </a:fillRef>
          <a:effectRef idx="1">
            <a:schemeClr val="accent3"/>
          </a:effectRef>
          <a:fontRef idx="minor">
            <a:schemeClr val="dk1"/>
          </a:fontRef>
        </p:style>
        <p:txBody>
          <a:bodyPr>
            <a:normAutofit/>
          </a:bodyPr>
          <a:lstStyle/>
          <a:p>
            <a:pPr>
              <a:defRPr/>
            </a:pPr>
            <a:r>
              <a:rPr lang="en-ZA" sz="2400" b="1" spc="-15" dirty="0">
                <a:solidFill>
                  <a:schemeClr val="tx1"/>
                </a:solidFill>
                <a:effectLst>
                  <a:outerShdw blurRad="38100" dist="38100" dir="2700000" algn="tl">
                    <a:srgbClr val="000000">
                      <a:alpha val="43137"/>
                    </a:srgbClr>
                  </a:outerShdw>
                </a:effectLst>
                <a:latin typeface="+mj-lt"/>
                <a:ea typeface="MS PGothic" panose="020B0600070205080204" pitchFamily="34" charset="-128"/>
              </a:rPr>
              <a:t>CONTENTS</a:t>
            </a:r>
          </a:p>
        </p:txBody>
      </p:sp>
    </p:spTree>
    <p:extLst>
      <p:ext uri="{BB962C8B-B14F-4D97-AF65-F5344CB8AC3E}">
        <p14:creationId xmlns:p14="http://schemas.microsoft.com/office/powerpoint/2010/main" val="425576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D1FCFF4-AAB5-44BA-8FE6-0DFC1E8F49B0}"/>
              </a:ext>
            </a:extLst>
          </p:cNvPr>
          <p:cNvSpPr>
            <a:spLocks noGrp="1"/>
          </p:cNvSpPr>
          <p:nvPr>
            <p:ph type="sldNum" sz="quarter" idx="10"/>
          </p:nvPr>
        </p:nvSpPr>
        <p:spPr/>
        <p:txBody>
          <a:bodyPr/>
          <a:lstStyle/>
          <a:p>
            <a:fld id="{61D74632-5AF5-49E1-8345-0D25A626A076}" type="slidenum">
              <a:rPr lang="en-ZA" smtClean="0"/>
              <a:pPr/>
              <a:t>4</a:t>
            </a:fld>
            <a:endParaRPr lang="en-ZA"/>
          </a:p>
        </p:txBody>
      </p:sp>
      <p:sp>
        <p:nvSpPr>
          <p:cNvPr id="4" name="Title 1">
            <a:extLst>
              <a:ext uri="{FF2B5EF4-FFF2-40B4-BE49-F238E27FC236}">
                <a16:creationId xmlns:a16="http://schemas.microsoft.com/office/drawing/2014/main" id="{A7676DA6-B205-4DA2-AF58-ABEF24977951}"/>
              </a:ext>
            </a:extLst>
          </p:cNvPr>
          <p:cNvSpPr txBox="1">
            <a:spLocks/>
          </p:cNvSpPr>
          <p:nvPr/>
        </p:nvSpPr>
        <p:spPr>
          <a:xfrm>
            <a:off x="2771801" y="198968"/>
            <a:ext cx="5688631" cy="513194"/>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p:spPr>
        <p:style>
          <a:lnRef idx="1">
            <a:schemeClr val="accent3"/>
          </a:lnRef>
          <a:fillRef idx="2">
            <a:schemeClr val="accent3"/>
          </a:fillRef>
          <a:effectRef idx="1">
            <a:schemeClr val="accent3"/>
          </a:effectRef>
          <a:fontRef idx="minor">
            <a:schemeClr val="dk1"/>
          </a:fontRef>
        </p:style>
        <p:txBody>
          <a:bodyP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179705">
              <a:spcBef>
                <a:spcPts val="0"/>
              </a:spcBef>
              <a:buClr>
                <a:srgbClr val="000000"/>
              </a:buClr>
              <a:tabLst>
                <a:tab pos="450215" algn="l"/>
                <a:tab pos="540385" algn="l"/>
              </a:tabLst>
            </a:pPr>
            <a:r>
              <a:rPr lang="en-ZA" sz="2400" b="1" dirty="0">
                <a:solidFill>
                  <a:srgbClr val="000000"/>
                </a:solidFill>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BACKGROUND</a:t>
            </a:r>
            <a:endParaRPr lang="en-US" sz="2400" dirty="0">
              <a:effectLst>
                <a:outerShdw blurRad="38100" dist="38100" dir="2700000" algn="tl">
                  <a:srgbClr val="000000">
                    <a:alpha val="43137"/>
                  </a:srgbClr>
                </a:outerShdw>
              </a:effectLst>
              <a:latin typeface="+mj-lt"/>
              <a:ea typeface="Calibri" panose="020F0502020204030204" pitchFamily="34" charset="0"/>
              <a:cs typeface="Times New Roman" panose="02020603050405020304" pitchFamily="18" charset="0"/>
            </a:endParaRPr>
          </a:p>
        </p:txBody>
      </p:sp>
      <p:sp>
        <p:nvSpPr>
          <p:cNvPr id="7" name="Rectangle 6"/>
          <p:cNvSpPr/>
          <p:nvPr/>
        </p:nvSpPr>
        <p:spPr>
          <a:xfrm>
            <a:off x="323528" y="1268760"/>
            <a:ext cx="8208913" cy="2949525"/>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n-GB" dirty="0">
                <a:latin typeface="Arial" panose="020B0604020202020204" pitchFamily="34" charset="0"/>
                <a:cs typeface="Arial" panose="020B0604020202020204" pitchFamily="34" charset="0"/>
              </a:rPr>
              <a:t>Within three (3) months following the Local Government elections in November 2021, </a:t>
            </a:r>
            <a:r>
              <a:rPr lang="en-GB" dirty="0" err="1">
                <a:latin typeface="Arial" panose="020B0604020202020204" pitchFamily="34" charset="0"/>
                <a:cs typeface="Arial" panose="020B0604020202020204" pitchFamily="34" charset="0"/>
              </a:rPr>
              <a:t>Kagisano</a:t>
            </a:r>
            <a:r>
              <a:rPr lang="en-GB" dirty="0">
                <a:latin typeface="Arial" panose="020B0604020202020204" pitchFamily="34" charset="0"/>
                <a:cs typeface="Arial" panose="020B0604020202020204" pitchFamily="34" charset="0"/>
              </a:rPr>
              <a:t> Molopo Local Municipality experienced political and administrative instability;</a:t>
            </a:r>
          </a:p>
          <a:p>
            <a:pPr marL="285750" indent="-285750" algn="just">
              <a:lnSpc>
                <a:spcPct val="150000"/>
              </a:lnSpc>
              <a:buFont typeface="Arial" panose="020B0604020202020204" pitchFamily="34" charset="0"/>
              <a:buChar char="•"/>
            </a:pPr>
            <a:r>
              <a:rPr lang="en-GB" dirty="0">
                <a:latin typeface="Arial" panose="020B0604020202020204" pitchFamily="34" charset="0"/>
                <a:cs typeface="Arial" panose="020B0604020202020204" pitchFamily="34" charset="0"/>
              </a:rPr>
              <a:t>Political Instability, alleged Maladministration and Service Delivery are amongst issues that affected the proper functioning of the municipality;</a:t>
            </a:r>
          </a:p>
          <a:p>
            <a:pPr marL="285750" indent="-285750" algn="just">
              <a:lnSpc>
                <a:spcPct val="150000"/>
              </a:lnSpc>
              <a:buFont typeface="Arial" panose="020B0604020202020204" pitchFamily="34" charset="0"/>
              <a:buChar char="•"/>
            </a:pPr>
            <a:r>
              <a:rPr lang="en-GB" dirty="0">
                <a:latin typeface="Arial" panose="020B0604020202020204" pitchFamily="34" charset="0"/>
                <a:cs typeface="Arial" panose="020B0604020202020204" pitchFamily="34" charset="0"/>
              </a:rPr>
              <a:t>These challenges had a serious impact on compliance with the MFMA which might result in financial misconduct and irregular expenditure.</a:t>
            </a:r>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4887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D1FCFF4-AAB5-44BA-8FE6-0DFC1E8F49B0}"/>
              </a:ext>
            </a:extLst>
          </p:cNvPr>
          <p:cNvSpPr>
            <a:spLocks noGrp="1"/>
          </p:cNvSpPr>
          <p:nvPr>
            <p:ph type="sldNum" sz="quarter" idx="10"/>
          </p:nvPr>
        </p:nvSpPr>
        <p:spPr/>
        <p:txBody>
          <a:bodyPr/>
          <a:lstStyle/>
          <a:p>
            <a:fld id="{61D74632-5AF5-49E1-8345-0D25A626A076}" type="slidenum">
              <a:rPr lang="en-ZA" smtClean="0"/>
              <a:pPr/>
              <a:t>5</a:t>
            </a:fld>
            <a:endParaRPr lang="en-ZA"/>
          </a:p>
        </p:txBody>
      </p:sp>
      <p:sp>
        <p:nvSpPr>
          <p:cNvPr id="4" name="Title 1">
            <a:extLst>
              <a:ext uri="{FF2B5EF4-FFF2-40B4-BE49-F238E27FC236}">
                <a16:creationId xmlns:a16="http://schemas.microsoft.com/office/drawing/2014/main" id="{A7676DA6-B205-4DA2-AF58-ABEF24977951}"/>
              </a:ext>
            </a:extLst>
          </p:cNvPr>
          <p:cNvSpPr txBox="1">
            <a:spLocks/>
          </p:cNvSpPr>
          <p:nvPr/>
        </p:nvSpPr>
        <p:spPr>
          <a:xfrm>
            <a:off x="2699792" y="188640"/>
            <a:ext cx="5760640" cy="566913"/>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179705">
              <a:spcBef>
                <a:spcPts val="0"/>
              </a:spcBef>
              <a:buClr>
                <a:srgbClr val="000000"/>
              </a:buClr>
              <a:tabLst>
                <a:tab pos="450215" algn="l"/>
                <a:tab pos="540385" algn="l"/>
              </a:tabLst>
            </a:pPr>
            <a:r>
              <a:rPr lang="en-GB" sz="2400" b="1" dirty="0">
                <a:solidFill>
                  <a:srgbClr val="000000"/>
                </a:solidFill>
                <a:effectLst>
                  <a:outerShdw blurRad="38100" dist="38100" dir="2700000" algn="tl">
                    <a:srgbClr val="000000">
                      <a:alpha val="43137"/>
                    </a:srgbClr>
                  </a:outerShdw>
                </a:effectLst>
                <a:latin typeface="+mj-lt"/>
                <a:ea typeface="Calibri" panose="020F0502020204030204" pitchFamily="34" charset="0"/>
                <a:cs typeface="Times New Roman" panose="02020603050405020304" pitchFamily="18" charset="0"/>
              </a:rPr>
              <a:t>PROCESS THAT LED TO THE WITHHOLDING OF ES</a:t>
            </a:r>
          </a:p>
        </p:txBody>
      </p:sp>
      <p:sp>
        <p:nvSpPr>
          <p:cNvPr id="5" name="Rectangle 4"/>
          <p:cNvSpPr/>
          <p:nvPr/>
        </p:nvSpPr>
        <p:spPr>
          <a:xfrm>
            <a:off x="370033" y="1043043"/>
            <a:ext cx="8162407" cy="1477328"/>
          </a:xfrm>
          <a:prstGeom prst="rect">
            <a:avLst/>
          </a:prstGeom>
        </p:spPr>
        <p:txBody>
          <a:bodyPr wrap="square">
            <a:spAutoFit/>
          </a:bodyPr>
          <a:lstStyle/>
          <a:p>
            <a:pPr marL="28575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The Provincial Government noted with concern persistent political and administrative instability in Kagisano Molopo Local municipality within three (3) months of the establishment of the new municipal Council.</a:t>
            </a:r>
          </a:p>
          <a:p>
            <a:pPr marL="28575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This resulted in multiple challenges that affected the administrative functionality and accountability which is summarised as follows:</a:t>
            </a:r>
            <a:endParaRPr lang="en-ZA" dirty="0">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819655909"/>
              </p:ext>
            </p:extLst>
          </p:nvPr>
        </p:nvGraphicFramePr>
        <p:xfrm>
          <a:off x="539552" y="2520371"/>
          <a:ext cx="8064896" cy="3947299"/>
        </p:xfrm>
        <a:graphic>
          <a:graphicData uri="http://schemas.openxmlformats.org/drawingml/2006/table">
            <a:tbl>
              <a:tblPr firstRow="1" bandRow="1">
                <a:tableStyleId>{F5AB1C69-6EDB-4FF4-983F-18BD219EF322}</a:tableStyleId>
              </a:tblPr>
              <a:tblGrid>
                <a:gridCol w="1721954">
                  <a:extLst>
                    <a:ext uri="{9D8B030D-6E8A-4147-A177-3AD203B41FA5}">
                      <a16:colId xmlns:a16="http://schemas.microsoft.com/office/drawing/2014/main" val="20000"/>
                    </a:ext>
                  </a:extLst>
                </a:gridCol>
                <a:gridCol w="3275638">
                  <a:extLst>
                    <a:ext uri="{9D8B030D-6E8A-4147-A177-3AD203B41FA5}">
                      <a16:colId xmlns:a16="http://schemas.microsoft.com/office/drawing/2014/main" val="20001"/>
                    </a:ext>
                  </a:extLst>
                </a:gridCol>
                <a:gridCol w="3067304">
                  <a:extLst>
                    <a:ext uri="{9D8B030D-6E8A-4147-A177-3AD203B41FA5}">
                      <a16:colId xmlns:a16="http://schemas.microsoft.com/office/drawing/2014/main" val="20002"/>
                    </a:ext>
                  </a:extLst>
                </a:gridCol>
              </a:tblGrid>
              <a:tr h="289699">
                <a:tc>
                  <a:txBody>
                    <a:bodyPr/>
                    <a:lstStyle/>
                    <a:p>
                      <a:pPr marL="457200" algn="just">
                        <a:lnSpc>
                          <a:spcPct val="150000"/>
                        </a:lnSpc>
                        <a:spcAft>
                          <a:spcPts val="0"/>
                        </a:spcAft>
                      </a:pPr>
                      <a:r>
                        <a:rPr lang="en-ZA" sz="1200">
                          <a:effectLst/>
                          <a:latin typeface="Arial" panose="020B0604020202020204" pitchFamily="34" charset="0"/>
                          <a:cs typeface="Arial" panose="020B0604020202020204" pitchFamily="34" charset="0"/>
                        </a:rPr>
                        <a:t>PILLARS</a:t>
                      </a:r>
                    </a:p>
                  </a:txBody>
                  <a:tcPr marL="63877" marR="63877" marT="0" marB="0"/>
                </a:tc>
                <a:tc>
                  <a:txBody>
                    <a:bodyPr/>
                    <a:lstStyle/>
                    <a:p>
                      <a:pPr marL="457200" algn="just">
                        <a:lnSpc>
                          <a:spcPct val="150000"/>
                        </a:lnSpc>
                        <a:spcAft>
                          <a:spcPts val="0"/>
                        </a:spcAft>
                      </a:pPr>
                      <a:r>
                        <a:rPr lang="en-ZA" sz="1200" dirty="0">
                          <a:effectLst/>
                          <a:latin typeface="Arial" panose="020B0604020202020204" pitchFamily="34" charset="0"/>
                          <a:cs typeface="Arial" panose="020B0604020202020204" pitchFamily="34" charset="0"/>
                        </a:rPr>
                        <a:t>CHALLENGES</a:t>
                      </a:r>
                    </a:p>
                  </a:txBody>
                  <a:tcPr marL="63877" marR="63877" marT="0" marB="0"/>
                </a:tc>
                <a:tc>
                  <a:txBody>
                    <a:bodyPr/>
                    <a:lstStyle/>
                    <a:p>
                      <a:pPr marL="457200" algn="just">
                        <a:lnSpc>
                          <a:spcPct val="150000"/>
                        </a:lnSpc>
                        <a:spcAft>
                          <a:spcPts val="0"/>
                        </a:spcAft>
                      </a:pPr>
                      <a:r>
                        <a:rPr lang="en-ZA" sz="1200">
                          <a:effectLst/>
                          <a:latin typeface="Arial" panose="020B0604020202020204" pitchFamily="34" charset="0"/>
                          <a:cs typeface="Arial" panose="020B0604020202020204" pitchFamily="34" charset="0"/>
                        </a:rPr>
                        <a:t>IMPACT</a:t>
                      </a:r>
                    </a:p>
                  </a:txBody>
                  <a:tcPr marL="63877" marR="63877" marT="0" marB="0"/>
                </a:tc>
                <a:extLst>
                  <a:ext uri="{0D108BD9-81ED-4DB2-BD59-A6C34878D82A}">
                    <a16:rowId xmlns:a16="http://schemas.microsoft.com/office/drawing/2014/main" val="10000"/>
                  </a:ext>
                </a:extLst>
              </a:tr>
              <a:tr h="2221938">
                <a:tc>
                  <a:txBody>
                    <a:bodyPr/>
                    <a:lstStyle/>
                    <a:p>
                      <a:pPr algn="just">
                        <a:spcAft>
                          <a:spcPts val="0"/>
                        </a:spcAft>
                      </a:pPr>
                      <a:r>
                        <a:rPr lang="en-ZA" sz="1200">
                          <a:effectLst/>
                          <a:latin typeface="Arial" panose="020B0604020202020204" pitchFamily="34" charset="0"/>
                          <a:cs typeface="Arial" panose="020B0604020202020204" pitchFamily="34" charset="0"/>
                        </a:rPr>
                        <a:t>Governance (Political Issues)</a:t>
                      </a:r>
                    </a:p>
                  </a:txBody>
                  <a:tcPr marL="63877" marR="63877" marT="0" marB="0"/>
                </a:tc>
                <a:tc>
                  <a:txBody>
                    <a:bodyPr/>
                    <a:lstStyle/>
                    <a:p>
                      <a:pPr marL="342900" lvl="0" indent="-342900" algn="just">
                        <a:spcAft>
                          <a:spcPts val="0"/>
                        </a:spcAft>
                        <a:buFont typeface="Arial" panose="020B0604020202020204" pitchFamily="34" charset="0"/>
                        <a:buChar char="•"/>
                        <a:tabLst>
                          <a:tab pos="228600" algn="l"/>
                        </a:tabLst>
                      </a:pPr>
                      <a:r>
                        <a:rPr lang="en-ZA" sz="1200" dirty="0">
                          <a:effectLst/>
                          <a:latin typeface="Arial" panose="020B0604020202020204" pitchFamily="34" charset="0"/>
                          <a:cs typeface="Arial" panose="020B0604020202020204" pitchFamily="34" charset="0"/>
                        </a:rPr>
                        <a:t>Persistent infighting within Council (allegations of Councillors being threatened to attend illegal Council meetings)</a:t>
                      </a:r>
                    </a:p>
                    <a:p>
                      <a:pPr marL="342900" lvl="0" indent="-342900" algn="just">
                        <a:spcAft>
                          <a:spcPts val="0"/>
                        </a:spcAft>
                        <a:buFont typeface="Arial" panose="020B0604020202020204" pitchFamily="34" charset="0"/>
                        <a:buChar char="•"/>
                        <a:tabLst>
                          <a:tab pos="228600" algn="l"/>
                        </a:tabLst>
                      </a:pPr>
                      <a:r>
                        <a:rPr lang="en-ZA" sz="1200" dirty="0">
                          <a:effectLst/>
                          <a:latin typeface="Arial" panose="020B0604020202020204" pitchFamily="34" charset="0"/>
                          <a:cs typeface="Arial" panose="020B0604020202020204" pitchFamily="34" charset="0"/>
                        </a:rPr>
                        <a:t>The Council has embarked on an unlawful process of tabling the draft budget as the presiding Officer was found to be unlawfully appointed (by the municipality) by the Courts.  </a:t>
                      </a:r>
                    </a:p>
                    <a:p>
                      <a:pPr marL="342900" lvl="0" indent="-342900" algn="just">
                        <a:spcAft>
                          <a:spcPts val="0"/>
                        </a:spcAft>
                        <a:buFont typeface="Arial" panose="020B0604020202020204" pitchFamily="34" charset="0"/>
                        <a:buChar char="•"/>
                        <a:tabLst>
                          <a:tab pos="228600" algn="l"/>
                        </a:tabLst>
                      </a:pPr>
                      <a:r>
                        <a:rPr lang="en-ZA" sz="1200" dirty="0">
                          <a:effectLst/>
                          <a:latin typeface="Arial" panose="020B0604020202020204" pitchFamily="34" charset="0"/>
                          <a:cs typeface="Arial" panose="020B0604020202020204" pitchFamily="34" charset="0"/>
                        </a:rPr>
                        <a:t>Accounting Officer perpetually misleading Council and this affect the entire decorum</a:t>
                      </a:r>
                    </a:p>
                  </a:txBody>
                  <a:tcPr marL="63877" marR="63877" marT="0" marB="0"/>
                </a:tc>
                <a:tc>
                  <a:txBody>
                    <a:bodyPr/>
                    <a:lstStyle/>
                    <a:p>
                      <a:pPr marL="342900" lvl="0" indent="-342900" algn="just">
                        <a:spcAft>
                          <a:spcPts val="0"/>
                        </a:spcAft>
                        <a:buFont typeface="Arial" panose="020B0604020202020204" pitchFamily="34" charset="0"/>
                        <a:buChar char="•"/>
                        <a:tabLst>
                          <a:tab pos="228600" algn="l"/>
                        </a:tabLst>
                      </a:pPr>
                      <a:r>
                        <a:rPr lang="en-ZA" sz="1200" dirty="0">
                          <a:effectLst/>
                          <a:latin typeface="Arial" panose="020B0604020202020204" pitchFamily="34" charset="0"/>
                          <a:cs typeface="Arial" panose="020B0604020202020204" pitchFamily="34" charset="0"/>
                        </a:rPr>
                        <a:t>Council is always divided in decision making which leads to council resolutions not implemented (Council cannot unanimously agree on matters of compliance).</a:t>
                      </a:r>
                    </a:p>
                    <a:p>
                      <a:pPr marL="342900" lvl="0" indent="-342900" algn="just">
                        <a:spcAft>
                          <a:spcPts val="0"/>
                        </a:spcAft>
                        <a:buFont typeface="Arial" panose="020B0604020202020204" pitchFamily="34" charset="0"/>
                        <a:buChar char="•"/>
                        <a:tabLst>
                          <a:tab pos="228600" algn="l"/>
                        </a:tabLst>
                      </a:pPr>
                      <a:r>
                        <a:rPr lang="en-ZA" sz="1200" dirty="0">
                          <a:effectLst/>
                          <a:latin typeface="Arial" panose="020B0604020202020204" pitchFamily="34" charset="0"/>
                          <a:cs typeface="Arial" panose="020B0604020202020204" pitchFamily="34" charset="0"/>
                        </a:rPr>
                        <a:t>Weakened oversight over administration. </a:t>
                      </a:r>
                    </a:p>
                    <a:p>
                      <a:pPr marL="342900" lvl="0" indent="-342900" algn="just">
                        <a:spcAft>
                          <a:spcPts val="0"/>
                        </a:spcAft>
                        <a:buFont typeface="Arial" panose="020B0604020202020204" pitchFamily="34" charset="0"/>
                        <a:buChar char="•"/>
                        <a:tabLst>
                          <a:tab pos="228600" algn="l"/>
                        </a:tabLst>
                      </a:pPr>
                      <a:r>
                        <a:rPr lang="en-ZA" sz="1200" dirty="0">
                          <a:effectLst/>
                          <a:latin typeface="Arial" panose="020B0604020202020204" pitchFamily="34" charset="0"/>
                          <a:cs typeface="Arial" panose="020B0604020202020204" pitchFamily="34" charset="0"/>
                        </a:rPr>
                        <a:t>Non-compliance with the MFMA</a:t>
                      </a:r>
                    </a:p>
                    <a:p>
                      <a:pPr marL="342900" lvl="0" indent="-342900" algn="just">
                        <a:spcAft>
                          <a:spcPts val="0"/>
                        </a:spcAft>
                        <a:buFont typeface="Arial" panose="020B0604020202020204" pitchFamily="34" charset="0"/>
                        <a:buChar char="•"/>
                        <a:tabLst>
                          <a:tab pos="228600" algn="l"/>
                        </a:tabLst>
                      </a:pPr>
                      <a:r>
                        <a:rPr lang="en-ZA" sz="1200" dirty="0">
                          <a:effectLst/>
                          <a:latin typeface="Arial" panose="020B0604020202020204" pitchFamily="34" charset="0"/>
                          <a:cs typeface="Arial" panose="020B0604020202020204" pitchFamily="34" charset="0"/>
                        </a:rPr>
                        <a:t>Have not yet adopted the final IDP, the municipality have 2 draft IDP’s adopted by the two Councils, the matter is before the Court awaiting verdict.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3877" marR="63877" marT="0" marB="0"/>
                </a:tc>
                <a:extLst>
                  <a:ext uri="{0D108BD9-81ED-4DB2-BD59-A6C34878D82A}">
                    <a16:rowId xmlns:a16="http://schemas.microsoft.com/office/drawing/2014/main" val="10001"/>
                  </a:ext>
                </a:extLst>
              </a:tr>
              <a:tr h="683673">
                <a:tc>
                  <a:txBody>
                    <a:bodyPr/>
                    <a:lstStyle/>
                    <a:p>
                      <a:pPr algn="just">
                        <a:spcAft>
                          <a:spcPts val="0"/>
                        </a:spcAft>
                      </a:pPr>
                      <a:r>
                        <a:rPr lang="en-ZA" sz="1200">
                          <a:effectLst/>
                          <a:latin typeface="Arial" panose="020B0604020202020204" pitchFamily="34" charset="0"/>
                          <a:cs typeface="Arial" panose="020B0604020202020204" pitchFamily="34" charset="0"/>
                        </a:rPr>
                        <a:t>Financial Management</a:t>
                      </a:r>
                    </a:p>
                  </a:txBody>
                  <a:tcPr marL="63877" marR="63877" marT="0" marB="0"/>
                </a:tc>
                <a:tc>
                  <a:txBody>
                    <a:bodyPr/>
                    <a:lstStyle/>
                    <a:p>
                      <a:pPr marL="342900" lvl="0" indent="-342900" algn="just">
                        <a:spcAft>
                          <a:spcPts val="0"/>
                        </a:spcAft>
                        <a:buFont typeface="Arial" panose="020B0604020202020204" pitchFamily="34" charset="0"/>
                        <a:buChar char="•"/>
                        <a:tabLst>
                          <a:tab pos="228600" algn="l"/>
                        </a:tabLst>
                      </a:pPr>
                      <a:r>
                        <a:rPr lang="en-ZA" sz="1200" dirty="0">
                          <a:effectLst/>
                          <a:latin typeface="Arial" panose="020B0604020202020204" pitchFamily="34" charset="0"/>
                          <a:cs typeface="Arial" panose="020B0604020202020204" pitchFamily="34" charset="0"/>
                        </a:rPr>
                        <a:t>Tabling of an unlawful draft budget and IDP as found by the Courts</a:t>
                      </a:r>
                    </a:p>
                    <a:p>
                      <a:pPr marL="342900" lvl="0" indent="-342900" algn="just">
                        <a:spcAft>
                          <a:spcPts val="0"/>
                        </a:spcAft>
                        <a:buFont typeface="Arial" panose="020B0604020202020204" pitchFamily="34" charset="0"/>
                        <a:buChar char="•"/>
                        <a:tabLst>
                          <a:tab pos="228600" algn="l"/>
                          <a:tab pos="457200" algn="l"/>
                        </a:tabLst>
                      </a:pPr>
                      <a:r>
                        <a:rPr lang="en-ZA" sz="1200" dirty="0">
                          <a:effectLst/>
                          <a:latin typeface="Arial" panose="020B0604020202020204" pitchFamily="34" charset="0"/>
                          <a:cs typeface="Arial" panose="020B0604020202020204" pitchFamily="34" charset="0"/>
                        </a:rPr>
                        <a:t>Allegations of irregular appointment of Bouncers</a:t>
                      </a:r>
                    </a:p>
                  </a:txBody>
                  <a:tcPr marL="63877" marR="63877" marT="0" marB="0"/>
                </a:tc>
                <a:tc>
                  <a:txBody>
                    <a:bodyPr/>
                    <a:lstStyle/>
                    <a:p>
                      <a:pPr marL="342900" lvl="0" indent="-342900" algn="just">
                        <a:spcAft>
                          <a:spcPts val="0"/>
                        </a:spcAft>
                        <a:buFont typeface="Arial" panose="020B0604020202020204" pitchFamily="34" charset="0"/>
                        <a:buChar char="•"/>
                        <a:tabLst>
                          <a:tab pos="228600" algn="l"/>
                        </a:tabLst>
                      </a:pPr>
                      <a:r>
                        <a:rPr lang="en-ZA" sz="1200">
                          <a:effectLst/>
                          <a:latin typeface="Arial" panose="020B0604020202020204" pitchFamily="34" charset="0"/>
                          <a:cs typeface="Arial" panose="020B0604020202020204" pitchFamily="34" charset="0"/>
                        </a:rPr>
                        <a:t>Non-compliance with the MFMA</a:t>
                      </a:r>
                    </a:p>
                    <a:p>
                      <a:pPr marL="342900" lvl="0" indent="-342900" algn="just">
                        <a:spcAft>
                          <a:spcPts val="0"/>
                        </a:spcAft>
                        <a:buFont typeface="Arial" panose="020B0604020202020204" pitchFamily="34" charset="0"/>
                        <a:buChar char="•"/>
                        <a:tabLst>
                          <a:tab pos="228600" algn="l"/>
                          <a:tab pos="457200" algn="l"/>
                        </a:tabLst>
                      </a:pPr>
                      <a:r>
                        <a:rPr lang="en-ZA" sz="1200">
                          <a:effectLst/>
                          <a:latin typeface="Arial" panose="020B0604020202020204" pitchFamily="34" charset="0"/>
                          <a:cs typeface="Arial" panose="020B0604020202020204" pitchFamily="34" charset="0"/>
                        </a:rPr>
                        <a:t>Possibility of fraud and corruption </a:t>
                      </a:r>
                    </a:p>
                  </a:txBody>
                  <a:tcPr marL="63877" marR="63877" marT="0" marB="0"/>
                </a:tc>
                <a:extLst>
                  <a:ext uri="{0D108BD9-81ED-4DB2-BD59-A6C34878D82A}">
                    <a16:rowId xmlns:a16="http://schemas.microsoft.com/office/drawing/2014/main" val="10002"/>
                  </a:ext>
                </a:extLst>
              </a:tr>
              <a:tr h="512755">
                <a:tc>
                  <a:txBody>
                    <a:bodyPr/>
                    <a:lstStyle/>
                    <a:p>
                      <a:pPr algn="just">
                        <a:spcAft>
                          <a:spcPts val="0"/>
                        </a:spcAft>
                      </a:pPr>
                      <a:r>
                        <a:rPr lang="en-ZA" sz="1200">
                          <a:effectLst/>
                          <a:latin typeface="Arial" panose="020B0604020202020204" pitchFamily="34" charset="0"/>
                          <a:cs typeface="Arial" panose="020B0604020202020204" pitchFamily="34" charset="0"/>
                        </a:rPr>
                        <a:t>Service Delivery</a:t>
                      </a:r>
                    </a:p>
                  </a:txBody>
                  <a:tcPr marL="63877" marR="63877" marT="0" marB="0"/>
                </a:tc>
                <a:tc>
                  <a:txBody>
                    <a:bodyPr/>
                    <a:lstStyle/>
                    <a:p>
                      <a:pPr marL="342900" lvl="0" indent="-342900" algn="just">
                        <a:spcAft>
                          <a:spcPts val="0"/>
                        </a:spcAft>
                        <a:buFont typeface="Arial" panose="020B0604020202020204" pitchFamily="34" charset="0"/>
                        <a:buChar char="•"/>
                        <a:tabLst>
                          <a:tab pos="228600" algn="l"/>
                          <a:tab pos="457200" algn="l"/>
                        </a:tabLst>
                      </a:pPr>
                      <a:r>
                        <a:rPr lang="en-US" sz="1200">
                          <a:effectLst/>
                          <a:latin typeface="Arial" panose="020B0604020202020204" pitchFamily="34" charset="0"/>
                          <a:cs typeface="Arial" panose="020B0604020202020204" pitchFamily="34" charset="0"/>
                        </a:rPr>
                        <a:t>Service delivery issues are not prominently discussed, planned and executed by the municipal council.</a:t>
                      </a:r>
                      <a:endParaRPr lang="en-ZA" sz="1200">
                        <a:effectLst/>
                        <a:latin typeface="Arial" panose="020B0604020202020204" pitchFamily="34" charset="0"/>
                        <a:cs typeface="Arial" panose="020B0604020202020204" pitchFamily="34" charset="0"/>
                      </a:endParaRPr>
                    </a:p>
                  </a:txBody>
                  <a:tcPr marL="63877" marR="63877" marT="0" marB="0"/>
                </a:tc>
                <a:tc>
                  <a:txBody>
                    <a:bodyPr/>
                    <a:lstStyle/>
                    <a:p>
                      <a:pPr marL="342900" lvl="0" indent="-342900" algn="just">
                        <a:spcAft>
                          <a:spcPts val="0"/>
                        </a:spcAft>
                        <a:buFont typeface="Arial" panose="020B0604020202020204" pitchFamily="34" charset="0"/>
                        <a:buChar char="•"/>
                        <a:tabLst>
                          <a:tab pos="228600" algn="l"/>
                          <a:tab pos="457200" algn="l"/>
                        </a:tabLst>
                      </a:pPr>
                      <a:r>
                        <a:rPr lang="en-ZA" sz="1200" dirty="0">
                          <a:effectLst/>
                          <a:latin typeface="Arial" panose="020B0604020202020204" pitchFamily="34" charset="0"/>
                          <a:cs typeface="Arial" panose="020B0604020202020204" pitchFamily="34" charset="0"/>
                        </a:rPr>
                        <a:t>Community unrest</a:t>
                      </a:r>
                    </a:p>
                  </a:txBody>
                  <a:tcPr marL="63877" marR="63877"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52364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D1FCFF4-AAB5-44BA-8FE6-0DFC1E8F49B0}"/>
              </a:ext>
            </a:extLst>
          </p:cNvPr>
          <p:cNvSpPr>
            <a:spLocks noGrp="1"/>
          </p:cNvSpPr>
          <p:nvPr>
            <p:ph type="sldNum" sz="quarter" idx="10"/>
          </p:nvPr>
        </p:nvSpPr>
        <p:spPr/>
        <p:txBody>
          <a:bodyPr/>
          <a:lstStyle/>
          <a:p>
            <a:fld id="{61D74632-5AF5-49E1-8345-0D25A626A076}" type="slidenum">
              <a:rPr lang="en-ZA" smtClean="0"/>
              <a:pPr/>
              <a:t>6</a:t>
            </a:fld>
            <a:endParaRPr lang="en-ZA"/>
          </a:p>
        </p:txBody>
      </p:sp>
      <p:sp>
        <p:nvSpPr>
          <p:cNvPr id="5" name="Rectangle 4"/>
          <p:cNvSpPr/>
          <p:nvPr/>
        </p:nvSpPr>
        <p:spPr>
          <a:xfrm>
            <a:off x="276074" y="1196752"/>
            <a:ext cx="8208912" cy="4847994"/>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n-GB" sz="1600" dirty="0">
                <a:latin typeface="Arial" panose="020B0604020202020204" pitchFamily="34" charset="0"/>
                <a:cs typeface="Arial" panose="020B0604020202020204" pitchFamily="34" charset="0"/>
              </a:rPr>
              <a:t>The above-mentioned challenges constituted serious and material breach of the Municipal Finance Management Act and other applicable legislations;</a:t>
            </a:r>
          </a:p>
          <a:p>
            <a:pPr marL="285750" indent="-285750" algn="just">
              <a:lnSpc>
                <a:spcPct val="150000"/>
              </a:lnSpc>
              <a:buFont typeface="Arial" panose="020B0604020202020204" pitchFamily="34" charset="0"/>
              <a:buChar char="•"/>
            </a:pPr>
            <a:r>
              <a:rPr lang="en-GB" sz="1600" dirty="0">
                <a:latin typeface="Arial" panose="020B0604020202020204" pitchFamily="34" charset="0"/>
                <a:cs typeface="Arial" panose="020B0604020202020204" pitchFamily="34" charset="0"/>
              </a:rPr>
              <a:t>The municipality failed to implement the necessary measures as to address the above challenges despite all the support provided and efforts taken by the provincial government to resolve these challenges;</a:t>
            </a:r>
          </a:p>
          <a:p>
            <a:pPr marL="285750" indent="-285750" algn="just">
              <a:lnSpc>
                <a:spcPct val="150000"/>
              </a:lnSpc>
              <a:buFont typeface="Arial" panose="020B0604020202020204" pitchFamily="34" charset="0"/>
              <a:buChar char="•"/>
            </a:pPr>
            <a:r>
              <a:rPr lang="en-GB" sz="1600" dirty="0">
                <a:latin typeface="Arial" panose="020B0604020202020204" pitchFamily="34" charset="0"/>
                <a:cs typeface="Arial" panose="020B0604020202020204" pitchFamily="34" charset="0"/>
              </a:rPr>
              <a:t>This resulted in the Provincial Treasury and COGTA requesting the National Treasury to invoke the provisions of Section 5(2)(e) of the Municipal Finance Management Act read with Section 216(2) of the Constitution of Republic of South Africa and withhold the Equitable Shares as well as other conditional grants which are due to the Municipality in July 2022;</a:t>
            </a:r>
          </a:p>
          <a:p>
            <a:pPr marL="285750" indent="-285750" algn="just">
              <a:lnSpc>
                <a:spcPct val="150000"/>
              </a:lnSpc>
              <a:buFont typeface="Arial" panose="020B0604020202020204" pitchFamily="34" charset="0"/>
              <a:buChar char="•"/>
            </a:pPr>
            <a:r>
              <a:rPr lang="en-GB" sz="1600" dirty="0">
                <a:latin typeface="Arial" panose="020B0604020202020204" pitchFamily="34" charset="0"/>
                <a:cs typeface="Arial" panose="020B0604020202020204" pitchFamily="34" charset="0"/>
              </a:rPr>
              <a:t>The withholding of funds was intended to ensure that Kagisano Molopo Local Municipality address the above-mentioned challenges and non-compliance matters by adhering to the following conditions to activate the release of the equitable share:</a:t>
            </a:r>
          </a:p>
        </p:txBody>
      </p:sp>
      <p:sp>
        <p:nvSpPr>
          <p:cNvPr id="6" name="Title 1">
            <a:extLst>
              <a:ext uri="{FF2B5EF4-FFF2-40B4-BE49-F238E27FC236}">
                <a16:creationId xmlns:a16="http://schemas.microsoft.com/office/drawing/2014/main" id="{C813B307-E2EF-A9AC-517D-18FAA5DB6EA4}"/>
              </a:ext>
            </a:extLst>
          </p:cNvPr>
          <p:cNvSpPr txBox="1">
            <a:spLocks/>
          </p:cNvSpPr>
          <p:nvPr/>
        </p:nvSpPr>
        <p:spPr>
          <a:xfrm>
            <a:off x="2699792" y="188640"/>
            <a:ext cx="5760640" cy="566913"/>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179705">
              <a:spcBef>
                <a:spcPts val="0"/>
              </a:spcBef>
              <a:buClr>
                <a:srgbClr val="000000"/>
              </a:buClr>
              <a:tabLst>
                <a:tab pos="450215" algn="l"/>
                <a:tab pos="540385" algn="l"/>
              </a:tabLst>
            </a:pPr>
            <a:r>
              <a:rPr lang="en-GB" sz="2400" b="1" dirty="0">
                <a:solidFill>
                  <a:srgbClr val="000000"/>
                </a:solidFill>
                <a:effectLst>
                  <a:outerShdw blurRad="38100" dist="38100" dir="2700000" algn="tl">
                    <a:srgbClr val="000000">
                      <a:alpha val="43137"/>
                    </a:srgbClr>
                  </a:outerShdw>
                </a:effectLst>
                <a:latin typeface="+mj-lt"/>
                <a:ea typeface="Calibri" panose="020F0502020204030204" pitchFamily="34" charset="0"/>
                <a:cs typeface="Times New Roman" panose="02020603050405020304" pitchFamily="18" charset="0"/>
              </a:rPr>
              <a:t>PROCESS THAT LED TO THE WITHHOLDING OF ES</a:t>
            </a:r>
          </a:p>
        </p:txBody>
      </p:sp>
    </p:spTree>
    <p:extLst>
      <p:ext uri="{BB962C8B-B14F-4D97-AF65-F5344CB8AC3E}">
        <p14:creationId xmlns:p14="http://schemas.microsoft.com/office/powerpoint/2010/main" val="2902846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D1FCFF4-AAB5-44BA-8FE6-0DFC1E8F49B0}"/>
              </a:ext>
            </a:extLst>
          </p:cNvPr>
          <p:cNvSpPr>
            <a:spLocks noGrp="1"/>
          </p:cNvSpPr>
          <p:nvPr>
            <p:ph type="sldNum" sz="quarter" idx="10"/>
          </p:nvPr>
        </p:nvSpPr>
        <p:spPr/>
        <p:txBody>
          <a:bodyPr/>
          <a:lstStyle/>
          <a:p>
            <a:fld id="{61D74632-5AF5-49E1-8345-0D25A626A076}" type="slidenum">
              <a:rPr lang="en-ZA" smtClean="0"/>
              <a:pPr/>
              <a:t>7</a:t>
            </a:fld>
            <a:endParaRPr lang="en-ZA"/>
          </a:p>
        </p:txBody>
      </p:sp>
      <p:sp>
        <p:nvSpPr>
          <p:cNvPr id="5" name="Rectangle 4"/>
          <p:cNvSpPr/>
          <p:nvPr/>
        </p:nvSpPr>
        <p:spPr>
          <a:xfrm>
            <a:off x="413583" y="1040510"/>
            <a:ext cx="8072248" cy="5678991"/>
          </a:xfrm>
          <a:prstGeom prst="rect">
            <a:avLst/>
          </a:prstGeom>
        </p:spPr>
        <p:txBody>
          <a:bodyPr wrap="square">
            <a:spAutoFit/>
          </a:bodyPr>
          <a:lstStyle/>
          <a:p>
            <a:pPr algn="just">
              <a:lnSpc>
                <a:spcPct val="150000"/>
              </a:lnSpc>
            </a:pPr>
            <a:r>
              <a:rPr lang="en-GB" dirty="0">
                <a:latin typeface="Arial" panose="020B0604020202020204" pitchFamily="34" charset="0"/>
                <a:cs typeface="Arial" panose="020B0604020202020204" pitchFamily="34" charset="0"/>
              </a:rPr>
              <a:t>The Council failed to do the following:</a:t>
            </a:r>
          </a:p>
          <a:p>
            <a:pPr algn="just"/>
            <a:endParaRPr lang="en-GB" dirty="0">
              <a:latin typeface="Arial" panose="020B0604020202020204" pitchFamily="34" charset="0"/>
              <a:cs typeface="Arial" panose="020B0604020202020204" pitchFamily="34" charset="0"/>
            </a:endParaRPr>
          </a:p>
          <a:p>
            <a:pPr marL="342900" indent="-342900" algn="just">
              <a:lnSpc>
                <a:spcPct val="150000"/>
              </a:lnSpc>
              <a:buAutoNum type="arabicPeriod"/>
            </a:pPr>
            <a:r>
              <a:rPr lang="en-GB" dirty="0">
                <a:latin typeface="Arial" panose="020B0604020202020204" pitchFamily="34" charset="0"/>
                <a:cs typeface="Arial" panose="020B0604020202020204" pitchFamily="34" charset="0"/>
              </a:rPr>
              <a:t>The Municipality did not convene Council and follow legislative process to address the tabling of the budget and the IDP as the presiding Officer was ruled by the Court to be unlawfully appointed;</a:t>
            </a:r>
          </a:p>
          <a:p>
            <a:pPr marL="342900" indent="-342900" algn="just">
              <a:lnSpc>
                <a:spcPct val="150000"/>
              </a:lnSpc>
              <a:buAutoNum type="arabicPeriod"/>
            </a:pPr>
            <a:r>
              <a:rPr lang="en-GB" dirty="0">
                <a:latin typeface="Arial" panose="020B0604020202020204" pitchFamily="34" charset="0"/>
                <a:cs typeface="Arial" panose="020B0604020202020204" pitchFamily="34" charset="0"/>
              </a:rPr>
              <a:t>Convene Council to investigate and resolve on the alleged conduct of Councillors and measures put in place to implement consequence management;</a:t>
            </a:r>
          </a:p>
          <a:p>
            <a:pPr marL="342900" indent="-342900" algn="just">
              <a:lnSpc>
                <a:spcPct val="150000"/>
              </a:lnSpc>
              <a:buAutoNum type="arabicPeriod"/>
            </a:pPr>
            <a:r>
              <a:rPr lang="en-GB" dirty="0">
                <a:latin typeface="Arial" panose="020B0604020202020204" pitchFamily="34" charset="0"/>
                <a:cs typeface="Arial" panose="020B0604020202020204" pitchFamily="34" charset="0"/>
              </a:rPr>
              <a:t>Comply to the court order by the interdicted councillors who established parallel council structure in the municipality;</a:t>
            </a:r>
          </a:p>
          <a:p>
            <a:pPr marL="342900" indent="-342900" algn="just">
              <a:lnSpc>
                <a:spcPct val="150000"/>
              </a:lnSpc>
              <a:buAutoNum type="arabicPeriod"/>
            </a:pPr>
            <a:r>
              <a:rPr lang="en-GB" dirty="0">
                <a:latin typeface="Arial" panose="020B0604020202020204" pitchFamily="34" charset="0"/>
                <a:cs typeface="Arial" panose="020B0604020202020204" pitchFamily="34" charset="0"/>
              </a:rPr>
              <a:t>Convene Council to approve the funding plan to address the budget deficit over the medium term and submit Council resolution to the Provincial Treasury;</a:t>
            </a:r>
          </a:p>
          <a:p>
            <a:pPr algn="just">
              <a:lnSpc>
                <a:spcPct val="150000"/>
              </a:lnSpc>
            </a:pPr>
            <a:endParaRPr lang="en-GB" sz="1600"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E544FBE4-2DCA-4832-A9A4-C400405F5EC3}"/>
              </a:ext>
            </a:extLst>
          </p:cNvPr>
          <p:cNvSpPr txBox="1">
            <a:spLocks/>
          </p:cNvSpPr>
          <p:nvPr/>
        </p:nvSpPr>
        <p:spPr>
          <a:xfrm>
            <a:off x="2699792" y="188641"/>
            <a:ext cx="5760640" cy="504056"/>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179705">
              <a:spcBef>
                <a:spcPts val="0"/>
              </a:spcBef>
              <a:buClr>
                <a:srgbClr val="000000"/>
              </a:buClr>
              <a:tabLst>
                <a:tab pos="450215" algn="l"/>
                <a:tab pos="540385" algn="l"/>
              </a:tabLst>
            </a:pPr>
            <a:r>
              <a:rPr lang="en-GB" sz="2400" b="1" dirty="0">
                <a:solidFill>
                  <a:srgbClr val="000000"/>
                </a:solidFill>
                <a:effectLst>
                  <a:outerShdw blurRad="38100" dist="38100" dir="2700000" algn="tl">
                    <a:srgbClr val="000000">
                      <a:alpha val="43137"/>
                    </a:srgbClr>
                  </a:outerShdw>
                </a:effectLst>
                <a:latin typeface="+mj-lt"/>
                <a:ea typeface="Calibri" panose="020F0502020204030204" pitchFamily="34" charset="0"/>
                <a:cs typeface="Times New Roman" panose="02020603050405020304" pitchFamily="18" charset="0"/>
              </a:rPr>
              <a:t>PROCESS THAT LED TO THE WITHHOLDING OF ES</a:t>
            </a:r>
          </a:p>
        </p:txBody>
      </p:sp>
    </p:spTree>
    <p:extLst>
      <p:ext uri="{BB962C8B-B14F-4D97-AF65-F5344CB8AC3E}">
        <p14:creationId xmlns:p14="http://schemas.microsoft.com/office/powerpoint/2010/main" val="219723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D1FCFF4-AAB5-44BA-8FE6-0DFC1E8F49B0}"/>
              </a:ext>
            </a:extLst>
          </p:cNvPr>
          <p:cNvSpPr>
            <a:spLocks noGrp="1"/>
          </p:cNvSpPr>
          <p:nvPr>
            <p:ph type="sldNum" sz="quarter" idx="10"/>
          </p:nvPr>
        </p:nvSpPr>
        <p:spPr/>
        <p:txBody>
          <a:bodyPr/>
          <a:lstStyle/>
          <a:p>
            <a:fld id="{61D74632-5AF5-49E1-8345-0D25A626A076}" type="slidenum">
              <a:rPr lang="en-ZA" smtClean="0"/>
              <a:pPr/>
              <a:t>8</a:t>
            </a:fld>
            <a:endParaRPr lang="en-ZA"/>
          </a:p>
        </p:txBody>
      </p:sp>
      <p:sp>
        <p:nvSpPr>
          <p:cNvPr id="2" name="Title 1">
            <a:extLst>
              <a:ext uri="{FF2B5EF4-FFF2-40B4-BE49-F238E27FC236}">
                <a16:creationId xmlns:a16="http://schemas.microsoft.com/office/drawing/2014/main" id="{E544FBE4-2DCA-4832-A9A4-C400405F5EC3}"/>
              </a:ext>
            </a:extLst>
          </p:cNvPr>
          <p:cNvSpPr txBox="1">
            <a:spLocks/>
          </p:cNvSpPr>
          <p:nvPr/>
        </p:nvSpPr>
        <p:spPr>
          <a:xfrm>
            <a:off x="2699792" y="188641"/>
            <a:ext cx="5760640" cy="504056"/>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179705">
              <a:spcBef>
                <a:spcPts val="0"/>
              </a:spcBef>
              <a:buClr>
                <a:srgbClr val="000000"/>
              </a:buClr>
              <a:tabLst>
                <a:tab pos="450215" algn="l"/>
                <a:tab pos="540385" algn="l"/>
              </a:tabLst>
            </a:pPr>
            <a:r>
              <a:rPr lang="en-GB" sz="2400" b="1" dirty="0">
                <a:solidFill>
                  <a:srgbClr val="000000"/>
                </a:solidFill>
                <a:effectLst>
                  <a:outerShdw blurRad="38100" dist="38100" dir="2700000" algn="tl">
                    <a:srgbClr val="000000">
                      <a:alpha val="43137"/>
                    </a:srgbClr>
                  </a:outerShdw>
                </a:effectLst>
                <a:latin typeface="+mj-lt"/>
                <a:ea typeface="Calibri" panose="020F0502020204030204" pitchFamily="34" charset="0"/>
                <a:cs typeface="Times New Roman" panose="02020603050405020304" pitchFamily="18" charset="0"/>
              </a:rPr>
              <a:t>PROCESS THAT LED TO THE WITHHOLDING OF ES</a:t>
            </a:r>
          </a:p>
        </p:txBody>
      </p:sp>
      <p:sp>
        <p:nvSpPr>
          <p:cNvPr id="6" name="TextBox 5">
            <a:extLst>
              <a:ext uri="{FF2B5EF4-FFF2-40B4-BE49-F238E27FC236}">
                <a16:creationId xmlns:a16="http://schemas.microsoft.com/office/drawing/2014/main" id="{CAF4D47A-D5B5-5383-A44A-5AC7484B29C0}"/>
              </a:ext>
            </a:extLst>
          </p:cNvPr>
          <p:cNvSpPr txBox="1"/>
          <p:nvPr/>
        </p:nvSpPr>
        <p:spPr>
          <a:xfrm>
            <a:off x="467544" y="1484784"/>
            <a:ext cx="7992888" cy="3365024"/>
          </a:xfrm>
          <a:prstGeom prst="rect">
            <a:avLst/>
          </a:prstGeom>
          <a:noFill/>
        </p:spPr>
        <p:txBody>
          <a:bodyPr wrap="square">
            <a:spAutoFit/>
          </a:bodyPr>
          <a:lstStyle/>
          <a:p>
            <a:pPr algn="just">
              <a:lnSpc>
                <a:spcPct val="150000"/>
              </a:lnSpc>
            </a:pPr>
            <a:r>
              <a:rPr lang="en-GB" dirty="0">
                <a:latin typeface="Arial" panose="020B0604020202020204" pitchFamily="34" charset="0"/>
                <a:cs typeface="Arial" panose="020B0604020202020204" pitchFamily="34" charset="0"/>
              </a:rPr>
              <a:t>5.   Complete the capturing of the Web enabled Audit action plan and   </a:t>
            </a:r>
          </a:p>
          <a:p>
            <a:pPr algn="just">
              <a:lnSpc>
                <a:spcPct val="150000"/>
              </a:lnSpc>
            </a:pPr>
            <a:r>
              <a:rPr lang="en-GB" dirty="0">
                <a:latin typeface="Arial" panose="020B0604020202020204" pitchFamily="34" charset="0"/>
                <a:cs typeface="Arial" panose="020B0604020202020204" pitchFamily="34" charset="0"/>
              </a:rPr>
              <a:t>      FMCMM including its implementation;</a:t>
            </a:r>
          </a:p>
          <a:p>
            <a:pPr marL="401638" indent="-401638" algn="just">
              <a:lnSpc>
                <a:spcPct val="150000"/>
              </a:lnSpc>
            </a:pPr>
            <a:r>
              <a:rPr lang="en-GB" dirty="0">
                <a:latin typeface="Arial" panose="020B0604020202020204" pitchFamily="34" charset="0"/>
                <a:cs typeface="Arial" panose="020B0604020202020204" pitchFamily="34" charset="0"/>
              </a:rPr>
              <a:t>6. Submit Council resolution on the implementation of consequence     management in line with section 171 of the MFMA on non-compliance with the identified MFMA reporting requirements;</a:t>
            </a:r>
          </a:p>
          <a:p>
            <a:pPr marL="346075" indent="-346075" algn="just">
              <a:lnSpc>
                <a:spcPct val="150000"/>
              </a:lnSpc>
            </a:pPr>
            <a:r>
              <a:rPr lang="en-GB" dirty="0">
                <a:latin typeface="Arial" panose="020B0604020202020204" pitchFamily="34" charset="0"/>
                <a:cs typeface="Arial" panose="020B0604020202020204" pitchFamily="34" charset="0"/>
              </a:rPr>
              <a:t>7. Submit the report on the readiness by the municipality to submit the 2021/22 financial statement as required by section 121 and 122 of the MFMA inclusive of the process plan;</a:t>
            </a:r>
          </a:p>
        </p:txBody>
      </p:sp>
    </p:spTree>
    <p:extLst>
      <p:ext uri="{BB962C8B-B14F-4D97-AF65-F5344CB8AC3E}">
        <p14:creationId xmlns:p14="http://schemas.microsoft.com/office/powerpoint/2010/main" val="376985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D1FCFF4-AAB5-44BA-8FE6-0DFC1E8F49B0}"/>
              </a:ext>
            </a:extLst>
          </p:cNvPr>
          <p:cNvSpPr>
            <a:spLocks noGrp="1"/>
          </p:cNvSpPr>
          <p:nvPr>
            <p:ph type="sldNum" sz="quarter" idx="10"/>
          </p:nvPr>
        </p:nvSpPr>
        <p:spPr/>
        <p:txBody>
          <a:bodyPr/>
          <a:lstStyle/>
          <a:p>
            <a:fld id="{61D74632-5AF5-49E1-8345-0D25A626A076}" type="slidenum">
              <a:rPr lang="en-ZA" smtClean="0"/>
              <a:pPr/>
              <a:t>9</a:t>
            </a:fld>
            <a:endParaRPr lang="en-ZA"/>
          </a:p>
        </p:txBody>
      </p:sp>
      <p:sp>
        <p:nvSpPr>
          <p:cNvPr id="5" name="Rectangle 4"/>
          <p:cNvSpPr/>
          <p:nvPr/>
        </p:nvSpPr>
        <p:spPr>
          <a:xfrm>
            <a:off x="388184" y="1340768"/>
            <a:ext cx="8072248" cy="3431709"/>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n-GB" dirty="0">
                <a:latin typeface="Arial" panose="020B0604020202020204" pitchFamily="34" charset="0"/>
                <a:cs typeface="Arial" panose="020B0604020202020204" pitchFamily="34" charset="0"/>
              </a:rPr>
              <a:t>The Equitable Share was not released on 6</a:t>
            </a:r>
            <a:r>
              <a:rPr lang="en-GB" baseline="30000" dirty="0">
                <a:latin typeface="Arial" panose="020B0604020202020204" pitchFamily="34" charset="0"/>
                <a:cs typeface="Arial" panose="020B0604020202020204" pitchFamily="34" charset="0"/>
              </a:rPr>
              <a:t>th</a:t>
            </a:r>
            <a:r>
              <a:rPr lang="en-GB" dirty="0">
                <a:latin typeface="Arial" panose="020B0604020202020204" pitchFamily="34" charset="0"/>
                <a:cs typeface="Arial" panose="020B0604020202020204" pitchFamily="34" charset="0"/>
              </a:rPr>
              <a:t> July 2022 because the  above conditions was not met by the municipality</a:t>
            </a:r>
          </a:p>
          <a:p>
            <a:pPr marL="285750" indent="-285750" algn="just">
              <a:lnSpc>
                <a:spcPct val="150000"/>
              </a:lnSpc>
              <a:buFont typeface="Arial" panose="020B0604020202020204" pitchFamily="34" charset="0"/>
              <a:buChar char="•"/>
            </a:pPr>
            <a:r>
              <a:rPr lang="en-GB" dirty="0">
                <a:latin typeface="Arial" panose="020B0604020202020204" pitchFamily="34" charset="0"/>
                <a:cs typeface="Arial" panose="020B0604020202020204" pitchFamily="34" charset="0"/>
              </a:rPr>
              <a:t>National Treasury sent a letter to the municipality on 23</a:t>
            </a:r>
            <a:r>
              <a:rPr lang="en-GB" baseline="30000" dirty="0">
                <a:latin typeface="Arial" panose="020B0604020202020204" pitchFamily="34" charset="0"/>
                <a:cs typeface="Arial" panose="020B0604020202020204" pitchFamily="34" charset="0"/>
              </a:rPr>
              <a:t>rd</a:t>
            </a:r>
            <a:r>
              <a:rPr lang="en-GB" dirty="0">
                <a:latin typeface="Arial" panose="020B0604020202020204" pitchFamily="34" charset="0"/>
                <a:cs typeface="Arial" panose="020B0604020202020204" pitchFamily="34" charset="0"/>
              </a:rPr>
              <a:t> August 2022 requesting documentation/information be submitted to support the process taken by the municipality to adopt the 2022/23MTREF budget</a:t>
            </a:r>
          </a:p>
          <a:p>
            <a:pPr marL="285750" indent="-285750" algn="just">
              <a:lnSpc>
                <a:spcPct val="150000"/>
              </a:lnSpc>
              <a:buFont typeface="Arial" panose="020B0604020202020204" pitchFamily="34" charset="0"/>
              <a:buChar char="•"/>
            </a:pPr>
            <a:r>
              <a:rPr lang="en-GB" dirty="0">
                <a:latin typeface="Arial" panose="020B0604020202020204" pitchFamily="34" charset="0"/>
                <a:cs typeface="Arial" panose="020B0604020202020204" pitchFamily="34" charset="0"/>
              </a:rPr>
              <a:t>The Equitable Share was released on 24</a:t>
            </a:r>
            <a:r>
              <a:rPr lang="en-GB" baseline="30000" dirty="0">
                <a:latin typeface="Arial" panose="020B0604020202020204" pitchFamily="34" charset="0"/>
                <a:cs typeface="Arial" panose="020B0604020202020204" pitchFamily="34" charset="0"/>
              </a:rPr>
              <a:t>th</a:t>
            </a:r>
            <a:r>
              <a:rPr lang="en-GB" dirty="0">
                <a:latin typeface="Arial" panose="020B0604020202020204" pitchFamily="34" charset="0"/>
                <a:cs typeface="Arial" panose="020B0604020202020204" pitchFamily="34" charset="0"/>
              </a:rPr>
              <a:t> August 2022 as agreed in a mediation process.</a:t>
            </a:r>
          </a:p>
          <a:p>
            <a:pPr marL="285750" indent="-285750">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E544FBE4-2DCA-4832-A9A4-C400405F5EC3}"/>
              </a:ext>
            </a:extLst>
          </p:cNvPr>
          <p:cNvSpPr txBox="1">
            <a:spLocks/>
          </p:cNvSpPr>
          <p:nvPr/>
        </p:nvSpPr>
        <p:spPr>
          <a:xfrm>
            <a:off x="2699792" y="191182"/>
            <a:ext cx="5760640" cy="504056"/>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p:spPr>
        <p:style>
          <a:lnRef idx="1">
            <a:schemeClr val="accent3"/>
          </a:lnRef>
          <a:fillRef idx="2">
            <a:schemeClr val="accent3"/>
          </a:fillRef>
          <a:effectRef idx="1">
            <a:schemeClr val="accent3"/>
          </a:effectRef>
          <a:fontRef idx="minor">
            <a:schemeClr val="dk1"/>
          </a:fontRef>
        </p:style>
        <p:txBody>
          <a:bodyP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179705">
              <a:spcBef>
                <a:spcPts val="0"/>
              </a:spcBef>
              <a:buClr>
                <a:srgbClr val="000000"/>
              </a:buClr>
              <a:tabLst>
                <a:tab pos="450215" algn="l"/>
                <a:tab pos="540385" algn="l"/>
              </a:tabLst>
            </a:pPr>
            <a:r>
              <a:rPr lang="en-GB" sz="1800" b="1" dirty="0">
                <a:solidFill>
                  <a:srgbClr val="000000"/>
                </a:solidFill>
                <a:effectLst>
                  <a:outerShdw blurRad="38100" dist="38100" dir="2700000" algn="tl">
                    <a:srgbClr val="000000">
                      <a:alpha val="43137"/>
                    </a:srgbClr>
                  </a:outerShdw>
                </a:effectLst>
                <a:latin typeface="+mj-lt"/>
                <a:ea typeface="Calibri" panose="020F0502020204030204" pitchFamily="34" charset="0"/>
                <a:cs typeface="Times New Roman" panose="02020603050405020304" pitchFamily="18" charset="0"/>
              </a:rPr>
              <a:t>PROGRESS ON THE RELEASE OF THE EQUITABLE SHARE</a:t>
            </a:r>
          </a:p>
        </p:txBody>
      </p:sp>
    </p:spTree>
    <p:extLst>
      <p:ext uri="{BB962C8B-B14F-4D97-AF65-F5344CB8AC3E}">
        <p14:creationId xmlns:p14="http://schemas.microsoft.com/office/powerpoint/2010/main" val="38460126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11028</TotalTime>
  <Words>1152</Words>
  <Application>Microsoft Office PowerPoint</Application>
  <PresentationFormat>On-screen Show (4:3)</PresentationFormat>
  <Paragraphs>111</Paragraphs>
  <Slides>14</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MS PGothic</vt:lpstr>
      <vt:lpstr>Arial</vt:lpstr>
      <vt:lpstr>Calibri</vt:lpstr>
      <vt:lpstr>Times New Roman</vt:lpstr>
      <vt:lpstr>Wingdings</vt:lpstr>
      <vt:lpstr>Office Theme</vt:lpstr>
      <vt:lpstr>PowerPoint Presentation</vt:lpstr>
      <vt:lpstr>PowerPoint Presentation</vt:lpstr>
      <vt:lpstr>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Thank You! Re a leboga BAIE DANKIE!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PRESENTATION</dc:title>
  <dc:creator>Sello Motseleng</dc:creator>
  <cp:lastModifiedBy>Shereen Cassiem</cp:lastModifiedBy>
  <cp:revision>462</cp:revision>
  <cp:lastPrinted>2022-11-11T13:01:50Z</cp:lastPrinted>
  <dcterms:created xsi:type="dcterms:W3CDTF">2014-09-05T13:30:36Z</dcterms:created>
  <dcterms:modified xsi:type="dcterms:W3CDTF">2022-11-15T07:42:08Z</dcterms:modified>
</cp:coreProperties>
</file>