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320" r:id="rId4"/>
    <p:sldId id="321" r:id="rId5"/>
    <p:sldId id="322" r:id="rId6"/>
    <p:sldId id="315" r:id="rId7"/>
    <p:sldId id="309" r:id="rId8"/>
    <p:sldId id="310" r:id="rId9"/>
    <p:sldId id="313" r:id="rId10"/>
    <p:sldId id="261" r:id="rId11"/>
    <p:sldId id="275" r:id="rId12"/>
    <p:sldId id="316" r:id="rId13"/>
    <p:sldId id="306" r:id="rId14"/>
    <p:sldId id="263" r:id="rId15"/>
    <p:sldId id="317" r:id="rId16"/>
    <p:sldId id="267" r:id="rId17"/>
    <p:sldId id="319" r:id="rId18"/>
    <p:sldId id="323" r:id="rId19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67539" autoAdjust="0"/>
  </p:normalViewPr>
  <p:slideViewPr>
    <p:cSldViewPr>
      <p:cViewPr varScale="1">
        <p:scale>
          <a:sx n="48" d="100"/>
          <a:sy n="48" d="100"/>
        </p:scale>
        <p:origin x="-17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6" y="2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14B43-2F37-4B85-9DD0-FD3A6B52A93C}" type="datetimeFigureOut">
              <a:rPr lang="en-GB" smtClean="0"/>
              <a:pPr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A165-BCA5-429D-B3A3-69933757E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390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DF7469-44A3-4EDD-8107-233451BFA3DB}" type="datetimeFigureOut">
              <a:rPr lang="en-GB" smtClean="0"/>
              <a:pPr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CA8C92-781A-4421-8992-C33D84F407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655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Tax is a tool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200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Ignore cartons and containers in which pack are delivered. Almost 30 km circum.</a:t>
            </a:r>
          </a:p>
          <a:p>
            <a:r>
              <a:rPr lang="en-GB" dirty="0" smtClean="0"/>
              <a:t>Pack about 5.7 X 9 X 2.2 cm.</a:t>
            </a:r>
          </a:p>
          <a:p>
            <a:r>
              <a:rPr lang="en-GB" dirty="0" smtClean="0"/>
              <a:t>10 000 in a line</a:t>
            </a:r>
            <a:r>
              <a:rPr lang="en-GB" baseline="0" dirty="0" smtClean="0"/>
              <a:t> X 10 000 lines  X 12 high   Equal to 10 soccer fields. </a:t>
            </a:r>
          </a:p>
          <a:p>
            <a:r>
              <a:rPr lang="en-GB" baseline="0" dirty="0" smtClean="0"/>
              <a:t>Imagine that</a:t>
            </a:r>
            <a:endParaRPr lang="en-GB" dirty="0" smtClean="0"/>
          </a:p>
          <a:p>
            <a:r>
              <a:rPr lang="en-GB" dirty="0" smtClean="0"/>
              <a:t>Plus Thousand or tree destroyed for curing. Just to kill people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801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Almost not biodegradable. Gets into the sea and everywhere. And they hold tar etcetera. Poisons. 400 butts for every person in SA every year.</a:t>
            </a:r>
          </a:p>
          <a:p>
            <a:r>
              <a:rPr lang="en-GB" dirty="0" smtClean="0"/>
              <a:t>120 Million kg of butts</a:t>
            </a:r>
          </a:p>
          <a:p>
            <a:r>
              <a:rPr lang="en-GB" dirty="0" smtClean="0"/>
              <a:t>400 butts for every person in SA every year.</a:t>
            </a:r>
            <a:r>
              <a:rPr lang="en-GB" baseline="0" dirty="0" smtClean="0"/>
              <a:t> </a:t>
            </a:r>
            <a:r>
              <a:rPr lang="en-GB" dirty="0" smtClean="0"/>
              <a:t>120 Million kg of butts 24 Billion X 5 g = unpronounceable quantity divide by 1000 = 120 Million kg. Car about 2000 kg. This waste equals the mass of 60 000 cars.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452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About 5% of fires are caused by “discarded smoking material“.</a:t>
            </a:r>
          </a:p>
          <a:p>
            <a:r>
              <a:rPr lang="en-GB" dirty="0" smtClean="0"/>
              <a:t>There’s an economic component. COST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493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NPA - - the manufacturers and importers and all their executives know that the products KILLS people. Key word – KILL. Why not prosecute them for Murder?</a:t>
            </a:r>
          </a:p>
          <a:p>
            <a:r>
              <a:rPr lang="en-GB" dirty="0" smtClean="0"/>
              <a:t>What about a Class Action?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452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Finance can tell 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504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Treatment before death. Operations like laryngectomy. Chemotherapy.</a:t>
            </a:r>
          </a:p>
          <a:p>
            <a:r>
              <a:rPr lang="en-GB" dirty="0" smtClean="0"/>
              <a:t>Ventilators. How many doctors and nurses can be directed</a:t>
            </a:r>
            <a:r>
              <a:rPr lang="en-GB" baseline="0" dirty="0" smtClean="0"/>
              <a:t> to much more meaningful medical duties than those caused by a killer product.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75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Life</a:t>
            </a:r>
            <a:r>
              <a:rPr lang="en-GB" baseline="0" dirty="0" smtClean="0"/>
              <a:t> has a value. An economic advantage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6978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Save someone you love. Bonus. Save someone you don’t know. Triple bonus.</a:t>
            </a:r>
          </a:p>
          <a:p>
            <a:r>
              <a:rPr lang="en-GB" dirty="0" smtClean="0"/>
              <a:t>Every time you save someone</a:t>
            </a:r>
            <a:r>
              <a:rPr lang="en-GB" baseline="0" dirty="0" smtClean="0"/>
              <a:t> you save the world. </a:t>
            </a:r>
          </a:p>
          <a:p>
            <a:r>
              <a:rPr lang="en-GB" baseline="0" dirty="0" smtClean="0"/>
              <a:t>It’s Money. Hard Cash.  Tobacco Tax a MUST do  -  -  must do well.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974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Repeat. Increase the tax by 25%. Work towards an annual increase in the RSP of Inflation Plus 15%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84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Must be clear about this. Not anywhere. Not any time.</a:t>
            </a:r>
          </a:p>
          <a:p>
            <a:r>
              <a:rPr lang="en-GB" dirty="0" smtClean="0"/>
              <a:t>Choice – then No choice – Addiction. But must protect other’s right to Clean Air (Sect 24 </a:t>
            </a:r>
            <a:r>
              <a:rPr lang="en-GB" dirty="0" err="1" smtClean="0"/>
              <a:t>Const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507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Better</a:t>
            </a:r>
            <a:r>
              <a:rPr lang="en-GB" baseline="0" dirty="0" smtClean="0"/>
              <a:t> to make it 25%. But changing the way things have been done at 20% is at least a start. RSP up by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913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416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810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1998 </a:t>
            </a:r>
            <a:r>
              <a:rPr lang="en-GB" dirty="0" err="1" smtClean="0"/>
              <a:t>Iraj</a:t>
            </a:r>
            <a:r>
              <a:rPr lang="en-GB" dirty="0" smtClean="0"/>
              <a:t> Abedian et al. 2022 WHO – Health Taxes</a:t>
            </a:r>
            <a:r>
              <a:rPr lang="en-GB" baseline="0" dirty="0" smtClean="0"/>
              <a:t>. NOT Sin tax. Tax is a tool that, when used correctly, can save the country money. Apply </a:t>
            </a:r>
            <a:r>
              <a:rPr lang="en-GB" b="1" baseline="0" dirty="0" smtClean="0"/>
              <a:t>Consistently</a:t>
            </a:r>
            <a:r>
              <a:rPr lang="en-GB" baseline="0" dirty="0" smtClean="0"/>
              <a:t> to make tobacco products </a:t>
            </a:r>
            <a:r>
              <a:rPr lang="en-GB" b="1" baseline="0" dirty="0" smtClean="0"/>
              <a:t>Progressively</a:t>
            </a:r>
            <a:r>
              <a:rPr lang="en-GB" baseline="0" dirty="0" smtClean="0"/>
              <a:t> less affordable. Not increase only tax component above inflation. Negligible effect on affordability. Net effect less than Half of inflation.</a:t>
            </a:r>
          </a:p>
          <a:p>
            <a:r>
              <a:rPr lang="en-GB" baseline="0" dirty="0" smtClean="0"/>
              <a:t>Recent: Economic Cost of Smoking in SA. 2021 </a:t>
            </a:r>
            <a:r>
              <a:rPr lang="en-GB" baseline="0" dirty="0" err="1" smtClean="0"/>
              <a:t>Boachie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Roussow</a:t>
            </a:r>
            <a:r>
              <a:rPr lang="en-GB" baseline="0" dirty="0" smtClean="0"/>
              <a:t> L &amp; Ross 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72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Money spent on tobacco doesn’t disappear. Spent on other goods yielding VAT and other taxes. Creating jobs.</a:t>
            </a:r>
          </a:p>
          <a:p>
            <a:r>
              <a:rPr lang="en-GB" dirty="0" smtClean="0"/>
              <a:t>Spent on important things. Clothing, housing - shelter, books, nutrition, Education.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848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848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Industry</a:t>
            </a:r>
            <a:r>
              <a:rPr lang="en-GB" baseline="0" dirty="0" smtClean="0"/>
              <a:t> will tell you that millions. Billions, </a:t>
            </a:r>
            <a:r>
              <a:rPr lang="en-GB" baseline="0" dirty="0" err="1" smtClean="0"/>
              <a:t>GaZillions</a:t>
            </a:r>
            <a:r>
              <a:rPr lang="en-GB" baseline="0" dirty="0" smtClean="0"/>
              <a:t> (they do tend to exaggerate) of jobs depend on tobacco. But a supermarket won’t close if cigarettes are not sold. Or any single item.</a:t>
            </a:r>
          </a:p>
          <a:p>
            <a:r>
              <a:rPr lang="en-GB" baseline="0" dirty="0" smtClean="0"/>
              <a:t>Create jobs in other people intensive industries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C92-781A-4421-8992-C33D84F4070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46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9F052F-50FC-493D-BDDD-9CBFAC22437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C5E8F-5705-4E3D-8E5C-7B5A70D8497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5297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27067-0E2A-485C-B122-09FF403ED8F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23896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A090B-08E3-4A8E-BCA1-8F5267F94DF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367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747654-6265-4F63-942F-33AF62B8D4E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4110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0D0B2-A2A0-45B9-A785-A4C60E8BF40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60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C668BA-AA2A-4A35-A927-CAEDD384A48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1424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AE08D-B935-4A74-9CF7-81300842D7C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2958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09E92-10D3-432E-994A-4B5C8E6C575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4642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90DBF-BE0C-47F0-BD8F-E506824490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572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95953-4837-4ADF-81B4-353E381ED48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1332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BE1E086-59F9-43DE-964F-8C1A6C0787B9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peteruck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1772816"/>
            <a:ext cx="5344616" cy="2232248"/>
          </a:xfrm>
        </p:spPr>
        <p:txBody>
          <a:bodyPr/>
          <a:lstStyle/>
          <a:p>
            <a:pPr algn="ctr"/>
            <a:r>
              <a:rPr lang="en-GB" sz="5400" dirty="0" smtClean="0"/>
              <a:t>Tobacco Tax</a:t>
            </a:r>
            <a:br>
              <a:rPr lang="en-GB" sz="5400" dirty="0" smtClean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200" dirty="0" smtClean="0"/>
              <a:t/>
            </a:r>
            <a:br>
              <a:rPr lang="en-GB" sz="200" dirty="0" smtClean="0"/>
            </a:br>
            <a:r>
              <a:rPr lang="en-GB" sz="200" dirty="0"/>
              <a:t/>
            </a:r>
            <a:br>
              <a:rPr lang="en-GB" sz="200" dirty="0"/>
            </a:br>
            <a:r>
              <a:rPr lang="en-GB" sz="5400" dirty="0" smtClean="0"/>
              <a:t>Make it work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213674"/>
            <a:ext cx="5416624" cy="1807614"/>
          </a:xfrm>
        </p:spPr>
        <p:txBody>
          <a:bodyPr/>
          <a:lstStyle/>
          <a:p>
            <a:pPr algn="ctr"/>
            <a:r>
              <a:rPr lang="en-GB" sz="4400" dirty="0" smtClean="0"/>
              <a:t>Parliament</a:t>
            </a:r>
          </a:p>
          <a:p>
            <a:pPr algn="ctr"/>
            <a:r>
              <a:rPr lang="en-GB" sz="4400" dirty="0" smtClean="0"/>
              <a:t>15 November 2022</a:t>
            </a:r>
          </a:p>
          <a:p>
            <a:pPr algn="ctr"/>
            <a:r>
              <a:rPr lang="en-GB" sz="1400" dirty="0" smtClean="0"/>
              <a:t>© Copyright exists in entire presentation ©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Prepared by                              </a:t>
            </a:r>
            <a:r>
              <a:rPr lang="en-GB" dirty="0" smtClean="0">
                <a:hlinkClick r:id="rId3"/>
              </a:rPr>
              <a:t>peter@peterucko.com</a:t>
            </a:r>
            <a:r>
              <a:rPr lang="en-GB" dirty="0" smtClean="0"/>
              <a:t>         +27 82 454 9889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021288"/>
            <a:ext cx="1187624" cy="57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27501"/>
            <a:ext cx="3456384" cy="14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1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6062"/>
            <a:ext cx="8568952" cy="59294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Pollution reduced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8064896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3200" b="1" dirty="0" smtClean="0">
                <a:solidFill>
                  <a:schemeClr val="bg1"/>
                </a:solidFill>
              </a:rPr>
              <a:t>24 billion cigarettes = 1.2 billion packs</a:t>
            </a:r>
          </a:p>
          <a:p>
            <a:pPr eaLnBrk="1" hangingPunct="1"/>
            <a:endParaRPr lang="en-GB" sz="32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4800" b="1" dirty="0" smtClean="0">
                <a:solidFill>
                  <a:schemeClr val="bg1"/>
                </a:solidFill>
              </a:rPr>
              <a:t>57 m X 900 m X 0.26 m </a:t>
            </a:r>
          </a:p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</a:rPr>
              <a:t>heap of discarded packs</a:t>
            </a:r>
          </a:p>
          <a:p>
            <a:pPr eaLnBrk="1" hangingPunct="1"/>
            <a:endParaRPr lang="en-GB" sz="48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4800" b="1" dirty="0" smtClean="0">
                <a:solidFill>
                  <a:schemeClr val="bg1"/>
                </a:solidFill>
              </a:rPr>
              <a:t>10 soccer fields knee deep in trash - EVERY year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7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2" cy="3996680"/>
          </a:xfrm>
        </p:spPr>
        <p:txBody>
          <a:bodyPr/>
          <a:lstStyle/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GB" sz="4400" dirty="0" smtClean="0"/>
              <a:t>Cigarette butts. Single use plastic</a:t>
            </a: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en-GB" sz="1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GB" sz="5400" b="1" dirty="0" smtClean="0"/>
              <a:t>24 000 000 000</a:t>
            </a:r>
            <a:endParaRPr lang="en-GB" sz="5400" b="1" dirty="0"/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GB" sz="4800" b="1" dirty="0" smtClean="0">
                <a:solidFill>
                  <a:srgbClr val="FF0000"/>
                </a:solidFill>
              </a:rPr>
              <a:t>Twenty Four </a:t>
            </a:r>
            <a:r>
              <a:rPr lang="en-GB" sz="4800" b="1" smtClean="0">
                <a:solidFill>
                  <a:srgbClr val="FF0000"/>
                </a:solidFill>
              </a:rPr>
              <a:t>BILLION butts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365760" indent="-256032" algn="ctr" fontAlgn="auto">
              <a:spcAft>
                <a:spcPts val="0"/>
              </a:spcAft>
              <a:buNone/>
              <a:defRPr/>
            </a:pPr>
            <a:r>
              <a:rPr lang="en-GB" sz="4800" b="1" dirty="0">
                <a:solidFill>
                  <a:srgbClr val="FF0000"/>
                </a:solidFill>
              </a:rPr>
              <a:t>120 MILLION </a:t>
            </a:r>
            <a:r>
              <a:rPr lang="en-GB" sz="4800" b="1" dirty="0" smtClean="0">
                <a:solidFill>
                  <a:srgbClr val="FF0000"/>
                </a:solidFill>
              </a:rPr>
              <a:t>kg of waste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75048" y="116632"/>
            <a:ext cx="8568952" cy="181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kern="0" dirty="0" smtClean="0">
                <a:solidFill>
                  <a:srgbClr val="00B050"/>
                </a:solidFill>
              </a:rPr>
              <a:t>Pollution. Rivers and oceans.</a:t>
            </a:r>
          </a:p>
          <a:p>
            <a:r>
              <a:rPr lang="en-GB" b="1" kern="0" dirty="0" smtClean="0">
                <a:solidFill>
                  <a:srgbClr val="00B050"/>
                </a:solidFill>
              </a:rPr>
              <a:t>Animals and fish die </a:t>
            </a:r>
            <a:endParaRPr lang="en-GB" b="1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96680"/>
          </a:xfrm>
        </p:spPr>
        <p:txBody>
          <a:bodyPr/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GB" sz="4400" dirty="0" smtClean="0"/>
              <a:t>FIRES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GB" sz="4400" b="1" dirty="0" smtClean="0">
                <a:solidFill>
                  <a:srgbClr val="FF0000"/>
                </a:solidFill>
              </a:rPr>
              <a:t>Remember Table Mountain?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GB" sz="4400" b="1" dirty="0" smtClean="0">
                <a:solidFill>
                  <a:srgbClr val="FF0000"/>
                </a:solidFill>
              </a:rPr>
              <a:t>A HUGE Disaster and one person died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23528" y="642086"/>
            <a:ext cx="8568952" cy="8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b="1" kern="0" dirty="0" smtClean="0">
                <a:solidFill>
                  <a:srgbClr val="00B050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954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73224"/>
            <a:ext cx="7931224" cy="124360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The KILLER product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7283152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CIGARETTE</a:t>
            </a:r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endParaRPr lang="en-US" sz="100" b="1" dirty="0" smtClean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endParaRPr lang="en-US" sz="100" b="1" dirty="0" smtClean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endParaRPr lang="en-US" sz="100" b="1" dirty="0" smtClean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endParaRPr lang="en-US" sz="100" b="1" dirty="0" smtClean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r>
              <a:rPr lang="en-US" sz="3600" b="1" dirty="0" smtClean="0"/>
              <a:t>The ONLY consumer product that, if used as directed by the manufacturer, will kill half its users prematurely</a:t>
            </a:r>
            <a:endParaRPr lang="en-GB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4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457200"/>
            <a:ext cx="7571184" cy="102758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Public Healthcare costs?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70" y="1750928"/>
            <a:ext cx="7776862" cy="4198352"/>
          </a:xfrm>
        </p:spPr>
        <p:txBody>
          <a:bodyPr/>
          <a:lstStyle/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FF0000"/>
                </a:solidFill>
              </a:rPr>
              <a:t>R200 Billion ?</a:t>
            </a:r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r>
              <a:rPr lang="en-GB" dirty="0" smtClean="0"/>
              <a:t>How much of this spend is caused by the Dreaded Terrible Triple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D?</a:t>
            </a:r>
            <a:endParaRPr lang="en-GB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9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332656"/>
            <a:ext cx="7571184" cy="102758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What we Lose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60240"/>
            <a:ext cx="8712968" cy="483804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R14.48 Billion </a:t>
            </a:r>
            <a:r>
              <a:rPr lang="en-GB" sz="4000" dirty="0">
                <a:solidFill>
                  <a:srgbClr val="FF0000"/>
                </a:solidFill>
              </a:rPr>
              <a:t>lost </a:t>
            </a:r>
            <a:r>
              <a:rPr lang="en-GB" sz="4000" dirty="0"/>
              <a:t>on </a:t>
            </a:r>
            <a:r>
              <a:rPr lang="en-GB" sz="4000" dirty="0" smtClean="0"/>
              <a:t>tobacco related </a:t>
            </a:r>
            <a:r>
              <a:rPr lang="en-GB" sz="4000" dirty="0"/>
              <a:t>public health </a:t>
            </a:r>
            <a:r>
              <a:rPr lang="en-GB" sz="4000" dirty="0" smtClean="0"/>
              <a:t>costs. </a:t>
            </a:r>
            <a:r>
              <a:rPr lang="en-GB" sz="4000" dirty="0" smtClean="0">
                <a:solidFill>
                  <a:srgbClr val="FF0000"/>
                </a:solidFill>
              </a:rPr>
              <a:t>7.24% LOST</a:t>
            </a:r>
            <a:endParaRPr lang="en-GB" sz="100" dirty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 algn="ctr">
              <a:buNone/>
            </a:pPr>
            <a:endParaRPr lang="en-GB" sz="100" dirty="0" smtClean="0"/>
          </a:p>
          <a:p>
            <a:pPr marL="0" indent="0" algn="ctr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6000" b="1" dirty="0"/>
              <a:t>	</a:t>
            </a:r>
            <a:r>
              <a:rPr lang="en-GB" sz="6000" b="1" dirty="0" smtClean="0">
                <a:solidFill>
                  <a:srgbClr val="FF0000"/>
                </a:solidFill>
              </a:rPr>
              <a:t>D</a:t>
            </a:r>
            <a:r>
              <a:rPr lang="en-GB" sz="4000" dirty="0" smtClean="0"/>
              <a:t>iseases </a:t>
            </a:r>
          </a:p>
          <a:p>
            <a:pPr marL="0" indent="0">
              <a:buNone/>
            </a:pPr>
            <a:r>
              <a:rPr lang="en-GB" sz="4000" dirty="0" smtClean="0"/>
              <a:t>			</a:t>
            </a:r>
            <a:r>
              <a:rPr lang="en-GB" sz="6000" b="1" dirty="0" smtClean="0">
                <a:solidFill>
                  <a:srgbClr val="FF0000"/>
                </a:solidFill>
              </a:rPr>
              <a:t>D</a:t>
            </a:r>
            <a:r>
              <a:rPr lang="en-GB" sz="4000" dirty="0" smtClean="0"/>
              <a:t>isabilities    </a:t>
            </a:r>
            <a:r>
              <a:rPr lang="en-GB" sz="2800" dirty="0" smtClean="0"/>
              <a:t>and </a:t>
            </a:r>
          </a:p>
          <a:p>
            <a:pPr marL="0" indent="0">
              <a:buNone/>
            </a:pPr>
            <a:r>
              <a:rPr lang="en-GB" sz="4000" dirty="0" smtClean="0"/>
              <a:t>					  </a:t>
            </a:r>
            <a:r>
              <a:rPr lang="en-GB" sz="6000" b="1" dirty="0" smtClean="0">
                <a:solidFill>
                  <a:srgbClr val="FF0000"/>
                </a:solidFill>
              </a:rPr>
              <a:t>D</a:t>
            </a:r>
            <a:r>
              <a:rPr lang="en-GB" sz="4000" dirty="0" smtClean="0"/>
              <a:t>eaths</a:t>
            </a:r>
            <a:endParaRPr lang="en-GB" sz="4000" dirty="0"/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1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85192"/>
            <a:ext cx="8424936" cy="1371600"/>
          </a:xfrm>
        </p:spPr>
        <p:txBody>
          <a:bodyPr/>
          <a:lstStyle/>
          <a:p>
            <a:r>
              <a:rPr lang="en-GB" sz="3600" dirty="0" smtClean="0"/>
              <a:t>Why is what you do so  </a:t>
            </a:r>
            <a:r>
              <a:rPr lang="en-GB" sz="4000" dirty="0" smtClean="0"/>
              <a:t>IMPORTANT?</a:t>
            </a:r>
            <a:endParaRPr lang="en-GB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97744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The </a:t>
            </a:r>
            <a:r>
              <a:rPr lang="en-GB" b="1" i="1" dirty="0"/>
              <a:t>aim is   </a:t>
            </a:r>
            <a:r>
              <a:rPr lang="en-GB" sz="5400" b="1" dirty="0">
                <a:solidFill>
                  <a:schemeClr val="accent1">
                    <a:lumMod val="50000"/>
                  </a:schemeClr>
                </a:solidFill>
              </a:rPr>
              <a:t>L   I   F   E</a:t>
            </a:r>
            <a:r>
              <a:rPr lang="en-GB" sz="5400" b="1" i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i="1" dirty="0"/>
              <a:t> </a:t>
            </a:r>
            <a:r>
              <a:rPr lang="en-GB" b="1" i="1" dirty="0" smtClean="0"/>
              <a:t>Save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b="1" i="1" dirty="0" smtClean="0"/>
              <a:t>ives.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Save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b="1" i="1" dirty="0" smtClean="0"/>
              <a:t>ndividuals.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      Save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b="1" i="1" dirty="0" smtClean="0"/>
              <a:t>amilies.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      	   Save </a:t>
            </a:r>
            <a:r>
              <a:rPr lang="en-GB" b="1" i="1" dirty="0"/>
              <a:t>the   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b="1" i="1" dirty="0"/>
              <a:t>nvironment.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3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401216"/>
            <a:ext cx="8424936" cy="1011560"/>
          </a:xfrm>
        </p:spPr>
        <p:txBody>
          <a:bodyPr/>
          <a:lstStyle/>
          <a:p>
            <a:pPr algn="ctr"/>
            <a:r>
              <a:rPr lang="en-GB" sz="3600" dirty="0" smtClean="0"/>
              <a:t>And for ECONOMICS  -  Finance</a:t>
            </a:r>
            <a:endParaRPr lang="en-GB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3440"/>
            <a:ext cx="8229600" cy="501588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The aim is      </a:t>
            </a: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M   O   N   E   Y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i="1" dirty="0"/>
              <a:t> </a:t>
            </a:r>
            <a:r>
              <a:rPr lang="en-GB" b="1" i="1" dirty="0" smtClean="0"/>
              <a:t>Save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b="1" i="1" dirty="0" smtClean="0"/>
              <a:t>any Lives.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Save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b="1" i="1" dirty="0" smtClean="0"/>
              <a:t>rdinary people.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      Save our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b="1" i="1" dirty="0" smtClean="0"/>
              <a:t>ation.</a:t>
            </a:r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              Save </a:t>
            </a:r>
            <a:r>
              <a:rPr lang="en-GB" b="1" i="1" dirty="0"/>
              <a:t>the   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b="1" i="1" dirty="0"/>
              <a:t>nvironment.</a:t>
            </a: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                        Save </a:t>
            </a:r>
            <a:r>
              <a:rPr lang="en-GB" b="1" i="1" dirty="0"/>
              <a:t>the   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GB" b="1" i="1" dirty="0" smtClean="0"/>
              <a:t>OURSELF.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4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401216"/>
            <a:ext cx="8424936" cy="1011560"/>
          </a:xfrm>
        </p:spPr>
        <p:txBody>
          <a:bodyPr/>
          <a:lstStyle/>
          <a:p>
            <a:pPr algn="ctr"/>
            <a:r>
              <a:rPr lang="en-GB" sz="6000" dirty="0" smtClean="0"/>
              <a:t>Do the Right thing</a:t>
            </a:r>
            <a:endParaRPr lang="en-GB" sz="6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81472"/>
            <a:ext cx="8229600" cy="4439816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Make our tax system </a:t>
            </a:r>
            <a:r>
              <a:rPr lang="en-GB" sz="5400" b="1" dirty="0" smtClean="0">
                <a:solidFill>
                  <a:srgbClr val="00B050"/>
                </a:solidFill>
              </a:rPr>
              <a:t>WORK </a:t>
            </a: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so that</a:t>
            </a:r>
            <a:endParaRPr lang="en-GB" sz="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500" b="1" dirty="0" smtClean="0">
                <a:solidFill>
                  <a:schemeClr val="accent1">
                    <a:lumMod val="50000"/>
                  </a:schemeClr>
                </a:solidFill>
              </a:rPr>
              <a:t>\\</a:t>
            </a:r>
            <a:r>
              <a:rPr lang="en-GB" sz="5400" b="1" dirty="0" smtClean="0">
                <a:solidFill>
                  <a:srgbClr val="00B050"/>
                </a:solidFill>
              </a:rPr>
              <a:t>HEALTH</a:t>
            </a: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5400" b="1" dirty="0" smtClean="0">
                <a:solidFill>
                  <a:srgbClr val="00B050"/>
                </a:solidFill>
              </a:rPr>
              <a:t>Tax</a:t>
            </a:r>
            <a:endParaRPr lang="en-GB" sz="5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5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5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5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5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Works for        </a:t>
            </a:r>
            <a:r>
              <a:rPr lang="en-GB" sz="5400" b="1" dirty="0" smtClean="0">
                <a:solidFill>
                  <a:srgbClr val="00B050"/>
                </a:solidFill>
              </a:rPr>
              <a:t>HEALTH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4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248400"/>
            <a:ext cx="2133600" cy="457200"/>
          </a:xfrm>
        </p:spPr>
        <p:txBody>
          <a:bodyPr/>
          <a:lstStyle/>
          <a:p>
            <a:fld id="{41EA090B-08E3-4A8E-BCA1-8F5267F94DF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1043608" y="2341563"/>
            <a:ext cx="77724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en-ZA" sz="7200" b="1" kern="0" dirty="0" smtClean="0">
                <a:solidFill>
                  <a:srgbClr val="FF0000"/>
                </a:solidFill>
              </a:rPr>
              <a:t>     There is </a:t>
            </a:r>
          </a:p>
          <a:p>
            <a:pPr marL="609600" indent="-609600">
              <a:buFontTx/>
              <a:buNone/>
            </a:pPr>
            <a:r>
              <a:rPr lang="en-ZA" sz="7200" b="1" kern="0" dirty="0" smtClean="0">
                <a:solidFill>
                  <a:srgbClr val="FF0000"/>
                </a:solidFill>
              </a:rPr>
              <a:t>          NO right </a:t>
            </a:r>
          </a:p>
          <a:p>
            <a:pPr marL="609600" indent="-609600">
              <a:buFontTx/>
              <a:buNone/>
            </a:pPr>
            <a:r>
              <a:rPr lang="en-ZA" sz="7200" b="1" kern="0" dirty="0" smtClean="0">
                <a:solidFill>
                  <a:srgbClr val="FF0000"/>
                </a:solidFill>
              </a:rPr>
              <a:t>              to smoke</a:t>
            </a:r>
            <a:endParaRPr lang="en-GB" sz="7200" b="1" kern="0" dirty="0">
              <a:solidFill>
                <a:srgbClr val="FF0000"/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467544" y="528464"/>
            <a:ext cx="8496944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Constitution of the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Republic of South Africa Act 108 / 1996</a:t>
            </a:r>
            <a:endParaRPr lang="en-GB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01008"/>
            <a:ext cx="2217896" cy="22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9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248400"/>
            <a:ext cx="2133600" cy="457200"/>
          </a:xfrm>
        </p:spPr>
        <p:txBody>
          <a:bodyPr/>
          <a:lstStyle/>
          <a:p>
            <a:fld id="{41EA090B-08E3-4A8E-BCA1-8F5267F94DF2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95536" y="1341488"/>
            <a:ext cx="8568952" cy="51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Increase the current excise by</a:t>
            </a:r>
            <a:endParaRPr lang="en-GB" sz="100" b="1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100" b="1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at </a:t>
            </a:r>
            <a:r>
              <a:rPr lang="en-GB" sz="3600" b="1" u="sng" kern="0" dirty="0" smtClean="0">
                <a:solidFill>
                  <a:srgbClr val="002060"/>
                </a:solidFill>
              </a:rPr>
              <a:t>least 20%</a:t>
            </a:r>
            <a:endParaRPr lang="en-GB" sz="500" b="1" u="sng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Aim for a result of increasing the </a:t>
            </a: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RSP</a:t>
            </a:r>
            <a:r>
              <a:rPr lang="en-GB" sz="3600" b="1" kern="0" dirty="0">
                <a:solidFill>
                  <a:srgbClr val="002060"/>
                </a:solidFill>
              </a:rPr>
              <a:t> </a:t>
            </a:r>
            <a:r>
              <a:rPr lang="en-GB" sz="3600" b="1" kern="0" dirty="0" smtClean="0">
                <a:solidFill>
                  <a:srgbClr val="002060"/>
                </a:solidFill>
              </a:rPr>
              <a:t>by </a:t>
            </a:r>
            <a:r>
              <a:rPr lang="en-GB" sz="3600" b="1" u="sng" kern="0" dirty="0" smtClean="0">
                <a:solidFill>
                  <a:srgbClr val="002060"/>
                </a:solidFill>
              </a:rPr>
              <a:t>Inflation plus 15%</a:t>
            </a:r>
            <a:endParaRPr lang="en-GB" sz="500" b="1" u="sng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Illicit Trade is serious. Tax will NOT</a:t>
            </a: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increase it. Illicit trade is a CRIMINAL</a:t>
            </a:r>
          </a:p>
          <a:p>
            <a:pPr marL="609600" indent="-609600">
              <a:buFontTx/>
              <a:buNone/>
            </a:pPr>
            <a:r>
              <a:rPr lang="en-GB" sz="3600" b="1" kern="0" dirty="0" smtClean="0">
                <a:solidFill>
                  <a:srgbClr val="002060"/>
                </a:solidFill>
              </a:rPr>
              <a:t>act.</a:t>
            </a:r>
            <a:endParaRPr lang="en-GB" sz="3600" b="1" kern="0" dirty="0">
              <a:solidFill>
                <a:srgbClr val="002060"/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251520" y="414290"/>
            <a:ext cx="8496944" cy="8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Recommendations:</a:t>
            </a:r>
            <a:endParaRPr lang="en-GB" sz="60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248400"/>
            <a:ext cx="2133600" cy="457200"/>
          </a:xfrm>
        </p:spPr>
        <p:txBody>
          <a:bodyPr/>
          <a:lstStyle/>
          <a:p>
            <a:fld id="{41EA090B-08E3-4A8E-BCA1-8F5267F94DF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11560" y="1549945"/>
            <a:ext cx="7772400" cy="454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buFontTx/>
              <a:buNone/>
            </a:pPr>
            <a:endParaRPr lang="en-GB" sz="48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Must be applied</a:t>
            </a: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5700" b="1" kern="0" dirty="0" smtClean="0">
                <a:solidFill>
                  <a:srgbClr val="FF0000"/>
                </a:solidFill>
              </a:rPr>
              <a:t>CONSISTENTLY</a:t>
            </a:r>
            <a:endParaRPr lang="en-GB" sz="900" b="1" kern="0" dirty="0" smtClean="0">
              <a:solidFill>
                <a:srgbClr val="FF000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so that cigarettes become</a:t>
            </a: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5700" b="1" kern="0" dirty="0" smtClean="0">
                <a:solidFill>
                  <a:srgbClr val="FF0000"/>
                </a:solidFill>
              </a:rPr>
              <a:t>PROGRESSIVELY</a:t>
            </a:r>
            <a:endParaRPr lang="en-GB" sz="900" b="1" kern="0" dirty="0" smtClean="0">
              <a:solidFill>
                <a:srgbClr val="FF000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en-GB" sz="500" b="1" kern="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more expensive and less affordable</a:t>
            </a:r>
            <a:endParaRPr lang="en-GB" sz="4800" b="1" kern="0" dirty="0">
              <a:solidFill>
                <a:srgbClr val="002060"/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251520" y="548680"/>
            <a:ext cx="8496944" cy="10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4800" b="1" kern="0" dirty="0">
                <a:solidFill>
                  <a:srgbClr val="00B050"/>
                </a:solidFill>
              </a:rPr>
              <a:t>Tax as a successful tool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6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248400"/>
            <a:ext cx="2133600" cy="457200"/>
          </a:xfrm>
        </p:spPr>
        <p:txBody>
          <a:bodyPr/>
          <a:lstStyle/>
          <a:p>
            <a:fld id="{41EA090B-08E3-4A8E-BCA1-8F5267F94DF2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11560" y="1549946"/>
            <a:ext cx="77724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Make HEALTH tax</a:t>
            </a:r>
          </a:p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Benefit</a:t>
            </a:r>
          </a:p>
          <a:p>
            <a:pPr marL="609600" indent="-609600" algn="ctr">
              <a:buFontTx/>
              <a:buNone/>
            </a:pPr>
            <a:endParaRPr lang="en-GB" sz="4800" b="1" kern="0" dirty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en-GB" sz="4800" b="1" kern="0" dirty="0" smtClean="0">
                <a:solidFill>
                  <a:srgbClr val="002060"/>
                </a:solidFill>
              </a:rPr>
              <a:t>HEALTH</a:t>
            </a:r>
            <a:endParaRPr lang="en-GB" sz="4800" b="1" kern="0" dirty="0">
              <a:solidFill>
                <a:srgbClr val="002060"/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251520" y="414290"/>
            <a:ext cx="8496944" cy="8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GB" sz="60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259" y="620687"/>
            <a:ext cx="3332661" cy="5263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248" y="476672"/>
            <a:ext cx="4058216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5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611560" y="548680"/>
            <a:ext cx="81999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is lost if everyone stopped smoking today?</a:t>
            </a:r>
            <a:endParaRPr lang="en-GB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990562"/>
            <a:ext cx="828092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002060"/>
                </a:solidFill>
              </a:rPr>
              <a:t>NOTHING</a:t>
            </a:r>
            <a:endParaRPr lang="en-GB" sz="8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5153891"/>
            <a:ext cx="8601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Money spent on tobacco and tax </a:t>
            </a:r>
          </a:p>
          <a:p>
            <a:pPr algn="ctr"/>
            <a:r>
              <a:rPr lang="en-GB" sz="3200" dirty="0" smtClean="0"/>
              <a:t>doesn’t vanish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8499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549896" y="637277"/>
            <a:ext cx="8136904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is gained if everyone stops smoking</a:t>
            </a:r>
            <a:endParaRPr lang="en-GB" sz="36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36912"/>
            <a:ext cx="8424936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EVERYTHING</a:t>
            </a:r>
            <a:endParaRPr lang="en-GB" sz="8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251520" y="4488904"/>
            <a:ext cx="8746913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Lives. Breadwinners. Teachers. MPs. Public healthcare costs. Less cleaning chemical pollutants.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youth. Less deforestation</a:t>
            </a:r>
            <a:endParaRPr lang="en-GB" sz="11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1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151216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IMPORTANT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NO Job losses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090B-08E3-4A8E-BCA1-8F5267F94DF2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133507"/>
            <a:ext cx="792087" cy="6078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2060849"/>
            <a:ext cx="84249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kern="0" dirty="0" smtClean="0"/>
              <a:t>Cigarettes are made by machines. </a:t>
            </a:r>
          </a:p>
          <a:p>
            <a:pPr algn="ctr"/>
            <a:r>
              <a:rPr lang="en-GB" kern="0" dirty="0" smtClean="0"/>
              <a:t>Not PEOPLE</a:t>
            </a:r>
          </a:p>
          <a:p>
            <a:pPr algn="ctr"/>
            <a:endParaRPr lang="en-GB" kern="0" dirty="0"/>
          </a:p>
          <a:p>
            <a:pPr algn="ctr"/>
            <a:r>
              <a:rPr lang="en-GB" kern="0" dirty="0" smtClean="0"/>
              <a:t>No jobs will be lost. More jobs created in other industries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1256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 design template">
  <a:themeElements>
    <a:clrScheme name="Office Them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 design template</Template>
  <TotalTime>16260</TotalTime>
  <Words>921</Words>
  <Application>Microsoft Office PowerPoint</Application>
  <PresentationFormat>On-screen Show (4:3)</PresentationFormat>
  <Paragraphs>300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 design template</vt:lpstr>
      <vt:lpstr>Tobacco Tax               Make it work</vt:lpstr>
      <vt:lpstr>Slide 2</vt:lpstr>
      <vt:lpstr>Slide 3</vt:lpstr>
      <vt:lpstr>Slide 4</vt:lpstr>
      <vt:lpstr>Slide 5</vt:lpstr>
      <vt:lpstr>Slide 6</vt:lpstr>
      <vt:lpstr>Slide 7</vt:lpstr>
      <vt:lpstr>Slide 8</vt:lpstr>
      <vt:lpstr>IMPORTANT NO Job losses</vt:lpstr>
      <vt:lpstr>Pollution reduced</vt:lpstr>
      <vt:lpstr>Slide 11</vt:lpstr>
      <vt:lpstr>Slide 12</vt:lpstr>
      <vt:lpstr>The KILLER product</vt:lpstr>
      <vt:lpstr>Public Healthcare costs?</vt:lpstr>
      <vt:lpstr>What we Lose</vt:lpstr>
      <vt:lpstr>Why is what you do so  IMPORTANT?</vt:lpstr>
      <vt:lpstr>And for ECONOMICS  -  Finance</vt:lpstr>
      <vt:lpstr>Do the Right thing</vt:lpstr>
    </vt:vector>
  </TitlesOfParts>
  <Company>Juxtaposition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Control</dc:title>
  <dc:creator>Peter Ucko</dc:creator>
  <cp:lastModifiedBy>USER</cp:lastModifiedBy>
  <cp:revision>206</cp:revision>
  <cp:lastPrinted>2022-10-05T07:48:10Z</cp:lastPrinted>
  <dcterms:created xsi:type="dcterms:W3CDTF">2016-09-24T07:21:47Z</dcterms:created>
  <dcterms:modified xsi:type="dcterms:W3CDTF">2022-11-16T10:33:33Z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