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diagrams/drawing7.xml" ContentType="application/vnd.ms-office.drawingml.diagramDrawing+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64" r:id="rId3"/>
    <p:sldId id="281" r:id="rId4"/>
    <p:sldId id="666" r:id="rId5"/>
    <p:sldId id="630" r:id="rId6"/>
    <p:sldId id="648" r:id="rId7"/>
    <p:sldId id="649" r:id="rId8"/>
    <p:sldId id="650" r:id="rId9"/>
    <p:sldId id="653" r:id="rId10"/>
    <p:sldId id="655" r:id="rId11"/>
    <p:sldId id="651" r:id="rId12"/>
    <p:sldId id="647" r:id="rId13"/>
    <p:sldId id="627" r:id="rId14"/>
    <p:sldId id="678" r:id="rId15"/>
    <p:sldId id="667" r:id="rId16"/>
    <p:sldId id="656" r:id="rId17"/>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0826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8" d="100"/>
          <a:sy n="68" d="100"/>
        </p:scale>
        <p:origin x="-78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Egbe | SAMRC" userId="9ac211da-30b0-4348-b19b-d24788f1d179" providerId="ADAL" clId="{2E7064D1-4764-4F36-B576-393126318E54}"/>
    <pc:docChg chg="custSel delSld modSld">
      <pc:chgData name="Catherine Egbe | SAMRC" userId="9ac211da-30b0-4348-b19b-d24788f1d179" providerId="ADAL" clId="{2E7064D1-4764-4F36-B576-393126318E54}" dt="2022-11-14T10:23:53.825" v="146" actId="13926"/>
      <pc:docMkLst>
        <pc:docMk/>
      </pc:docMkLst>
      <pc:sldChg chg="modSp mod">
        <pc:chgData name="Catherine Egbe | SAMRC" userId="9ac211da-30b0-4348-b19b-d24788f1d179" providerId="ADAL" clId="{2E7064D1-4764-4F36-B576-393126318E54}" dt="2022-11-14T09:29:06.746" v="142" actId="20577"/>
        <pc:sldMkLst>
          <pc:docMk/>
          <pc:sldMk cId="149166795" sldId="256"/>
        </pc:sldMkLst>
        <pc:spChg chg="mod">
          <ac:chgData name="Catherine Egbe | SAMRC" userId="9ac211da-30b0-4348-b19b-d24788f1d179" providerId="ADAL" clId="{2E7064D1-4764-4F36-B576-393126318E54}" dt="2022-11-14T09:28:06.344" v="7" actId="6549"/>
          <ac:spMkLst>
            <pc:docMk/>
            <pc:sldMk cId="149166795" sldId="256"/>
            <ac:spMk id="4" creationId="{00000000-0000-0000-0000-000000000000}"/>
          </ac:spMkLst>
        </pc:spChg>
        <pc:spChg chg="mod">
          <ac:chgData name="Catherine Egbe | SAMRC" userId="9ac211da-30b0-4348-b19b-d24788f1d179" providerId="ADAL" clId="{2E7064D1-4764-4F36-B576-393126318E54}" dt="2022-11-14T09:29:06.746" v="142" actId="20577"/>
          <ac:spMkLst>
            <pc:docMk/>
            <pc:sldMk cId="149166795" sldId="256"/>
            <ac:spMk id="5" creationId="{00000000-0000-0000-0000-000000000000}"/>
          </ac:spMkLst>
        </pc:spChg>
      </pc:sldChg>
      <pc:sldChg chg="mod modShow">
        <pc:chgData name="Catherine Egbe | SAMRC" userId="9ac211da-30b0-4348-b19b-d24788f1d179" providerId="ADAL" clId="{2E7064D1-4764-4F36-B576-393126318E54}" dt="2022-11-14T09:30:01.528" v="143" actId="729"/>
        <pc:sldMkLst>
          <pc:docMk/>
          <pc:sldMk cId="710987414" sldId="273"/>
        </pc:sldMkLst>
      </pc:sldChg>
      <pc:sldChg chg="mod modShow">
        <pc:chgData name="Catherine Egbe | SAMRC" userId="9ac211da-30b0-4348-b19b-d24788f1d179" providerId="ADAL" clId="{2E7064D1-4764-4F36-B576-393126318E54}" dt="2022-11-14T09:36:11.226" v="145" actId="729"/>
        <pc:sldMkLst>
          <pc:docMk/>
          <pc:sldMk cId="3201779916" sldId="433"/>
        </pc:sldMkLst>
      </pc:sldChg>
      <pc:sldChg chg="mod modShow">
        <pc:chgData name="Catherine Egbe | SAMRC" userId="9ac211da-30b0-4348-b19b-d24788f1d179" providerId="ADAL" clId="{2E7064D1-4764-4F36-B576-393126318E54}" dt="2022-11-14T09:36:06.563" v="144" actId="729"/>
        <pc:sldMkLst>
          <pc:docMk/>
          <pc:sldMk cId="2011976375" sldId="645"/>
        </pc:sldMkLst>
      </pc:sldChg>
      <pc:sldChg chg="modSp mod">
        <pc:chgData name="Catherine Egbe | SAMRC" userId="9ac211da-30b0-4348-b19b-d24788f1d179" providerId="ADAL" clId="{2E7064D1-4764-4F36-B576-393126318E54}" dt="2022-11-14T10:23:53.825" v="146" actId="13926"/>
        <pc:sldMkLst>
          <pc:docMk/>
          <pc:sldMk cId="1835977392" sldId="657"/>
        </pc:sldMkLst>
        <pc:spChg chg="mod">
          <ac:chgData name="Catherine Egbe | SAMRC" userId="9ac211da-30b0-4348-b19b-d24788f1d179" providerId="ADAL" clId="{2E7064D1-4764-4F36-B576-393126318E54}" dt="2022-11-14T10:23:53.825" v="146" actId="13926"/>
          <ac:spMkLst>
            <pc:docMk/>
            <pc:sldMk cId="1835977392" sldId="657"/>
            <ac:spMk id="3" creationId="{9DCA2B01-DCEB-AAE4-48F6-4065CE36AAB3}"/>
          </ac:spMkLst>
        </pc:spChg>
      </pc:sldChg>
      <pc:sldChg chg="del">
        <pc:chgData name="Catherine Egbe | SAMRC" userId="9ac211da-30b0-4348-b19b-d24788f1d179" providerId="ADAL" clId="{2E7064D1-4764-4F36-B576-393126318E54}" dt="2022-11-14T09:27:45.614" v="1" actId="47"/>
        <pc:sldMkLst>
          <pc:docMk/>
          <pc:sldMk cId="383164446" sldId="658"/>
        </pc:sldMkLst>
      </pc:sldChg>
      <pc:sldChg chg="del">
        <pc:chgData name="Catherine Egbe | SAMRC" userId="9ac211da-30b0-4348-b19b-d24788f1d179" providerId="ADAL" clId="{2E7064D1-4764-4F36-B576-393126318E54}" dt="2022-11-14T09:27:46.640" v="2" actId="47"/>
        <pc:sldMkLst>
          <pc:docMk/>
          <pc:sldMk cId="1837643738" sldId="659"/>
        </pc:sldMkLst>
      </pc:sldChg>
      <pc:sldChg chg="del">
        <pc:chgData name="Catherine Egbe | SAMRC" userId="9ac211da-30b0-4348-b19b-d24788f1d179" providerId="ADAL" clId="{2E7064D1-4764-4F36-B576-393126318E54}" dt="2022-11-14T09:27:49.297" v="4" actId="47"/>
        <pc:sldMkLst>
          <pc:docMk/>
          <pc:sldMk cId="1298506622" sldId="660"/>
        </pc:sldMkLst>
      </pc:sldChg>
      <pc:sldChg chg="del">
        <pc:chgData name="Catherine Egbe | SAMRC" userId="9ac211da-30b0-4348-b19b-d24788f1d179" providerId="ADAL" clId="{2E7064D1-4764-4F36-B576-393126318E54}" dt="2022-11-14T09:27:48.172" v="3" actId="47"/>
        <pc:sldMkLst>
          <pc:docMk/>
          <pc:sldMk cId="1434605601" sldId="661"/>
        </pc:sldMkLst>
      </pc:sldChg>
      <pc:sldChg chg="del">
        <pc:chgData name="Catherine Egbe | SAMRC" userId="9ac211da-30b0-4348-b19b-d24788f1d179" providerId="ADAL" clId="{2E7064D1-4764-4F36-B576-393126318E54}" dt="2022-11-14T09:27:42.254" v="0" actId="47"/>
        <pc:sldMkLst>
          <pc:docMk/>
          <pc:sldMk cId="2995763730" sldId="663"/>
        </pc:sldMkLst>
      </pc:sldChg>
      <pc:sldChg chg="del">
        <pc:chgData name="Catherine Egbe | SAMRC" userId="9ac211da-30b0-4348-b19b-d24788f1d179" providerId="ADAL" clId="{2E7064D1-4764-4F36-B576-393126318E54}" dt="2022-11-14T09:27:52.453" v="6" actId="47"/>
        <pc:sldMkLst>
          <pc:docMk/>
          <pc:sldMk cId="1877074416" sldId="664"/>
        </pc:sldMkLst>
      </pc:sldChg>
      <pc:sldChg chg="del">
        <pc:chgData name="Catherine Egbe | SAMRC" userId="9ac211da-30b0-4348-b19b-d24788f1d179" providerId="ADAL" clId="{2E7064D1-4764-4F36-B576-393126318E54}" dt="2022-11-14T09:27:50.437" v="5" actId="47"/>
        <pc:sldMkLst>
          <pc:docMk/>
          <pc:sldMk cId="2792437088" sldId="66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B9C64-275B-4623-B750-F439834BEF68}" type="doc">
      <dgm:prSet loTypeId="urn:microsoft.com/office/officeart/2005/8/layout/radial3" loCatId="cycle" qsTypeId="urn:microsoft.com/office/officeart/2005/8/quickstyle/3d2" qsCatId="3D" csTypeId="urn:microsoft.com/office/officeart/2005/8/colors/colorful5" csCatId="colorful" phldr="1"/>
      <dgm:spPr/>
      <dgm:t>
        <a:bodyPr/>
        <a:lstStyle/>
        <a:p>
          <a:endParaRPr lang="en-US"/>
        </a:p>
      </dgm:t>
    </dgm:pt>
    <dgm:pt modelId="{4F084F57-5122-4C45-B309-7D6465E169E8}">
      <dgm:prSet phldrT="[Text]" custT="1"/>
      <dgm:spPr>
        <a:gradFill rotWithShape="0">
          <a:gsLst>
            <a:gs pos="4000">
              <a:schemeClr val="accent1">
                <a:lumMod val="20000"/>
                <a:lumOff val="80000"/>
              </a:schemeClr>
            </a:gs>
            <a:gs pos="100000">
              <a:schemeClr val="accent5">
                <a:alpha val="50000"/>
                <a:hueOff val="0"/>
                <a:satOff val="0"/>
                <a:lumOff val="0"/>
                <a:alphaOff val="0"/>
                <a:tint val="50000"/>
                <a:shade val="100000"/>
                <a:satMod val="350000"/>
              </a:schemeClr>
            </a:gs>
          </a:gsLst>
        </a:gradFill>
      </dgm:spPr>
      <dgm:t>
        <a:bodyPr/>
        <a:lstStyle/>
        <a:p>
          <a:r>
            <a:rPr lang="en-US" sz="1100" b="1" dirty="0">
              <a:solidFill>
                <a:schemeClr val="tx1">
                  <a:lumMod val="50000"/>
                </a:schemeClr>
              </a:solidFill>
            </a:rPr>
            <a:t>Confluence of studies</a:t>
          </a:r>
        </a:p>
      </dgm:t>
    </dgm:pt>
    <dgm:pt modelId="{06202218-677C-429A-A373-0A5995F4CD11}" type="parTrans" cxnId="{32A1A824-94C1-49C4-8EB2-F345DC7E0CFD}">
      <dgm:prSet/>
      <dgm:spPr/>
      <dgm:t>
        <a:bodyPr/>
        <a:lstStyle/>
        <a:p>
          <a:endParaRPr lang="en-US" b="1">
            <a:solidFill>
              <a:schemeClr val="bg1"/>
            </a:solidFill>
          </a:endParaRPr>
        </a:p>
      </dgm:t>
    </dgm:pt>
    <dgm:pt modelId="{6621D89E-5A33-4AD3-A7E1-73F1650C8627}" type="sibTrans" cxnId="{32A1A824-94C1-49C4-8EB2-F345DC7E0CFD}">
      <dgm:prSet/>
      <dgm:spPr/>
      <dgm:t>
        <a:bodyPr/>
        <a:lstStyle/>
        <a:p>
          <a:endParaRPr lang="en-US" b="1">
            <a:solidFill>
              <a:schemeClr val="bg1"/>
            </a:solidFill>
          </a:endParaRPr>
        </a:p>
      </dgm:t>
    </dgm:pt>
    <dgm:pt modelId="{9210C938-6F89-4B3B-9A3E-86EAE302658A}">
      <dgm:prSet phldrT="[Text]"/>
      <dgm:spPr>
        <a:gradFill rotWithShape="0">
          <a:gsLst>
            <a:gs pos="100000">
              <a:srgbClr val="DA42C8"/>
            </a:gs>
            <a:gs pos="100000">
              <a:schemeClr val="accent5">
                <a:alpha val="50000"/>
                <a:hueOff val="-2483469"/>
                <a:satOff val="9953"/>
                <a:lumOff val="2157"/>
                <a:alphaOff val="0"/>
                <a:tint val="50000"/>
                <a:shade val="100000"/>
                <a:satMod val="350000"/>
              </a:schemeClr>
            </a:gs>
          </a:gsLst>
        </a:gradFill>
      </dgm:spPr>
      <dgm:t>
        <a:bodyPr/>
        <a:lstStyle/>
        <a:p>
          <a:r>
            <a:rPr lang="en-US" b="1" dirty="0">
              <a:solidFill>
                <a:schemeClr val="tx1">
                  <a:lumMod val="50000"/>
                </a:schemeClr>
              </a:solidFill>
            </a:rPr>
            <a:t>1.</a:t>
          </a:r>
        </a:p>
        <a:p>
          <a:r>
            <a:rPr lang="en-US" b="1" dirty="0">
              <a:solidFill>
                <a:schemeClr val="tx1">
                  <a:lumMod val="50000"/>
                </a:schemeClr>
              </a:solidFill>
            </a:rPr>
            <a:t>Epidemiology</a:t>
          </a:r>
        </a:p>
      </dgm:t>
    </dgm:pt>
    <dgm:pt modelId="{0227EE48-52FF-4228-B96D-D7EA106B7765}" type="parTrans" cxnId="{167D6333-DEB0-4ED3-8F59-E5649901D4A1}">
      <dgm:prSet/>
      <dgm:spPr/>
      <dgm:t>
        <a:bodyPr/>
        <a:lstStyle/>
        <a:p>
          <a:endParaRPr lang="en-US" b="1">
            <a:solidFill>
              <a:schemeClr val="bg1"/>
            </a:solidFill>
          </a:endParaRPr>
        </a:p>
      </dgm:t>
    </dgm:pt>
    <dgm:pt modelId="{CB9CCFAA-EB73-4CAB-B212-483679AAA094}" type="sibTrans" cxnId="{167D6333-DEB0-4ED3-8F59-E5649901D4A1}">
      <dgm:prSet/>
      <dgm:spPr/>
      <dgm:t>
        <a:bodyPr/>
        <a:lstStyle/>
        <a:p>
          <a:endParaRPr lang="en-US" b="1">
            <a:solidFill>
              <a:schemeClr val="bg1"/>
            </a:solidFill>
          </a:endParaRPr>
        </a:p>
      </dgm:t>
    </dgm:pt>
    <dgm:pt modelId="{B6A8B348-1693-410F-A428-CEF79A57226B}">
      <dgm:prSet phldrT="[Text]"/>
      <dgm:spPr>
        <a:gradFill rotWithShape="0">
          <a:gsLst>
            <a:gs pos="100000">
              <a:srgbClr val="92D050"/>
            </a:gs>
            <a:gs pos="43000">
              <a:srgbClr val="93E86B"/>
            </a:gs>
            <a:gs pos="2000">
              <a:schemeClr val="accent5">
                <a:alpha val="50000"/>
                <a:hueOff val="-4966938"/>
                <a:satOff val="19906"/>
                <a:lumOff val="4314"/>
                <a:alphaOff val="0"/>
                <a:tint val="50000"/>
                <a:shade val="100000"/>
                <a:satMod val="350000"/>
              </a:schemeClr>
            </a:gs>
          </a:gsLst>
        </a:gradFill>
      </dgm:spPr>
      <dgm:t>
        <a:bodyPr/>
        <a:lstStyle/>
        <a:p>
          <a:r>
            <a:rPr lang="en-US" b="1" dirty="0">
              <a:solidFill>
                <a:schemeClr val="tx1">
                  <a:lumMod val="50000"/>
                </a:schemeClr>
              </a:solidFill>
            </a:rPr>
            <a:t>2.</a:t>
          </a:r>
        </a:p>
        <a:p>
          <a:r>
            <a:rPr lang="en-US" b="1" dirty="0">
              <a:solidFill>
                <a:schemeClr val="tx1">
                  <a:lumMod val="50000"/>
                </a:schemeClr>
              </a:solidFill>
            </a:rPr>
            <a:t>Animal</a:t>
          </a:r>
          <a:r>
            <a:rPr lang="en-US" b="1" dirty="0"/>
            <a:t> </a:t>
          </a:r>
          <a:r>
            <a:rPr lang="en-US" b="1" dirty="0">
              <a:solidFill>
                <a:schemeClr val="tx1">
                  <a:lumMod val="50000"/>
                </a:schemeClr>
              </a:solidFill>
            </a:rPr>
            <a:t>experiments</a:t>
          </a:r>
        </a:p>
      </dgm:t>
    </dgm:pt>
    <dgm:pt modelId="{EF16FE09-0C82-43FA-A266-24CB3203EEE2}" type="parTrans" cxnId="{967BA9E9-EB8A-45EF-BF4B-E7D9E56E1E07}">
      <dgm:prSet/>
      <dgm:spPr/>
      <dgm:t>
        <a:bodyPr/>
        <a:lstStyle/>
        <a:p>
          <a:endParaRPr lang="en-US" b="1">
            <a:solidFill>
              <a:schemeClr val="bg1"/>
            </a:solidFill>
          </a:endParaRPr>
        </a:p>
      </dgm:t>
    </dgm:pt>
    <dgm:pt modelId="{A2393CD3-7D73-4352-8785-0C2AD5D7ECBA}" type="sibTrans" cxnId="{967BA9E9-EB8A-45EF-BF4B-E7D9E56E1E07}">
      <dgm:prSet/>
      <dgm:spPr/>
      <dgm:t>
        <a:bodyPr/>
        <a:lstStyle/>
        <a:p>
          <a:endParaRPr lang="en-US" b="1">
            <a:solidFill>
              <a:schemeClr val="bg1"/>
            </a:solidFill>
          </a:endParaRPr>
        </a:p>
      </dgm:t>
    </dgm:pt>
    <dgm:pt modelId="{17214D27-9B3C-4BB5-9D01-DC9B0C313D0A}">
      <dgm:prSet phldrT="[Text]"/>
      <dgm:spPr>
        <a:gradFill rotWithShape="0">
          <a:gsLst>
            <a:gs pos="47000">
              <a:srgbClr val="FF0000"/>
            </a:gs>
            <a:gs pos="100000">
              <a:schemeClr val="accent5">
                <a:alpha val="50000"/>
                <a:hueOff val="-7450407"/>
                <a:satOff val="29858"/>
                <a:lumOff val="6471"/>
                <a:alphaOff val="0"/>
                <a:tint val="50000"/>
                <a:shade val="100000"/>
                <a:satMod val="350000"/>
              </a:schemeClr>
            </a:gs>
          </a:gsLst>
        </a:gradFill>
      </dgm:spPr>
      <dgm:t>
        <a:bodyPr/>
        <a:lstStyle/>
        <a:p>
          <a:r>
            <a:rPr lang="en-US" b="1" dirty="0">
              <a:solidFill>
                <a:schemeClr val="tx1">
                  <a:lumMod val="50000"/>
                </a:schemeClr>
              </a:solidFill>
            </a:rPr>
            <a:t>3.</a:t>
          </a:r>
        </a:p>
        <a:p>
          <a:r>
            <a:rPr lang="en-US" b="1" dirty="0">
              <a:solidFill>
                <a:schemeClr val="tx1">
                  <a:lumMod val="50000"/>
                </a:schemeClr>
              </a:solidFill>
            </a:rPr>
            <a:t>Cellular pathology</a:t>
          </a:r>
        </a:p>
      </dgm:t>
    </dgm:pt>
    <dgm:pt modelId="{F89D77E3-C5B9-495F-9864-412461834546}" type="parTrans" cxnId="{31E464B0-D1C7-43D4-8BA7-95CBB8589BAC}">
      <dgm:prSet/>
      <dgm:spPr/>
      <dgm:t>
        <a:bodyPr/>
        <a:lstStyle/>
        <a:p>
          <a:endParaRPr lang="en-US" b="1">
            <a:solidFill>
              <a:schemeClr val="bg1"/>
            </a:solidFill>
          </a:endParaRPr>
        </a:p>
      </dgm:t>
    </dgm:pt>
    <dgm:pt modelId="{A6C98E39-6461-4B06-9E88-4179188A7BEE}" type="sibTrans" cxnId="{31E464B0-D1C7-43D4-8BA7-95CBB8589BAC}">
      <dgm:prSet/>
      <dgm:spPr/>
      <dgm:t>
        <a:bodyPr/>
        <a:lstStyle/>
        <a:p>
          <a:endParaRPr lang="en-US" b="1">
            <a:solidFill>
              <a:schemeClr val="bg1"/>
            </a:solidFill>
          </a:endParaRPr>
        </a:p>
      </dgm:t>
    </dgm:pt>
    <dgm:pt modelId="{96AA3181-93DF-4A34-8055-2C8BB1C3A573}">
      <dgm:prSet phldrT="[Text]"/>
      <dgm:spPr>
        <a:gradFill rotWithShape="0">
          <a:gsLst>
            <a:gs pos="100000">
              <a:schemeClr val="accent6">
                <a:lumMod val="75000"/>
              </a:schemeClr>
            </a:gs>
            <a:gs pos="100000">
              <a:schemeClr val="accent5">
                <a:alpha val="50000"/>
                <a:hueOff val="-9933876"/>
                <a:satOff val="39811"/>
                <a:lumOff val="8628"/>
                <a:alphaOff val="0"/>
                <a:tint val="50000"/>
                <a:shade val="100000"/>
                <a:satMod val="350000"/>
              </a:schemeClr>
            </a:gs>
          </a:gsLst>
        </a:gradFill>
      </dgm:spPr>
      <dgm:t>
        <a:bodyPr/>
        <a:lstStyle/>
        <a:p>
          <a:r>
            <a:rPr lang="en-US" b="1" dirty="0">
              <a:solidFill>
                <a:schemeClr val="tx1">
                  <a:lumMod val="50000"/>
                </a:schemeClr>
              </a:solidFill>
            </a:rPr>
            <a:t>4.</a:t>
          </a:r>
        </a:p>
        <a:p>
          <a:r>
            <a:rPr lang="en-US" b="1" dirty="0">
              <a:solidFill>
                <a:schemeClr val="tx1">
                  <a:lumMod val="50000"/>
                </a:schemeClr>
              </a:solidFill>
            </a:rPr>
            <a:t>Chemical analytics</a:t>
          </a:r>
        </a:p>
      </dgm:t>
    </dgm:pt>
    <dgm:pt modelId="{723EEC14-75E0-4EFB-9C30-93619856A128}" type="parTrans" cxnId="{FF718C3C-53E0-4D7C-88DD-C848DA0B7C8A}">
      <dgm:prSet/>
      <dgm:spPr/>
      <dgm:t>
        <a:bodyPr/>
        <a:lstStyle/>
        <a:p>
          <a:endParaRPr lang="en-US" b="1">
            <a:solidFill>
              <a:schemeClr val="bg1"/>
            </a:solidFill>
          </a:endParaRPr>
        </a:p>
      </dgm:t>
    </dgm:pt>
    <dgm:pt modelId="{1A38D876-9064-4A5A-84B6-9F7277CD2699}" type="sibTrans" cxnId="{FF718C3C-53E0-4D7C-88DD-C848DA0B7C8A}">
      <dgm:prSet/>
      <dgm:spPr/>
      <dgm:t>
        <a:bodyPr/>
        <a:lstStyle/>
        <a:p>
          <a:endParaRPr lang="en-US" b="1">
            <a:solidFill>
              <a:schemeClr val="bg1"/>
            </a:solidFill>
          </a:endParaRPr>
        </a:p>
      </dgm:t>
    </dgm:pt>
    <dgm:pt modelId="{3AF3DC1F-BB42-4245-85F3-561A9BCFFCDA}" type="pres">
      <dgm:prSet presAssocID="{B51B9C64-275B-4623-B750-F439834BEF68}" presName="composite" presStyleCnt="0">
        <dgm:presLayoutVars>
          <dgm:chMax val="1"/>
          <dgm:dir/>
          <dgm:resizeHandles val="exact"/>
        </dgm:presLayoutVars>
      </dgm:prSet>
      <dgm:spPr/>
      <dgm:t>
        <a:bodyPr/>
        <a:lstStyle/>
        <a:p>
          <a:endParaRPr lang="en-ZA"/>
        </a:p>
      </dgm:t>
    </dgm:pt>
    <dgm:pt modelId="{2468D7A8-85C5-478C-96AC-1284C3F8C0C3}" type="pres">
      <dgm:prSet presAssocID="{B51B9C64-275B-4623-B750-F439834BEF68}" presName="radial" presStyleCnt="0">
        <dgm:presLayoutVars>
          <dgm:animLvl val="ctr"/>
        </dgm:presLayoutVars>
      </dgm:prSet>
      <dgm:spPr/>
    </dgm:pt>
    <dgm:pt modelId="{B1EB5504-D394-415D-807E-FD57198C60E8}" type="pres">
      <dgm:prSet presAssocID="{4F084F57-5122-4C45-B309-7D6465E169E8}" presName="centerShape" presStyleLbl="vennNode1" presStyleIdx="0" presStyleCnt="5" custScaleX="82088" custScaleY="74442"/>
      <dgm:spPr/>
      <dgm:t>
        <a:bodyPr/>
        <a:lstStyle/>
        <a:p>
          <a:endParaRPr lang="en-ZA"/>
        </a:p>
      </dgm:t>
    </dgm:pt>
    <dgm:pt modelId="{3393918F-BE05-4E09-AC22-CE0CE00813DB}" type="pres">
      <dgm:prSet presAssocID="{9210C938-6F89-4B3B-9A3E-86EAE302658A}" presName="node" presStyleLbl="vennNode1" presStyleIdx="1" presStyleCnt="5" custScaleX="184860" custScaleY="162155">
        <dgm:presLayoutVars>
          <dgm:bulletEnabled val="1"/>
        </dgm:presLayoutVars>
      </dgm:prSet>
      <dgm:spPr/>
      <dgm:t>
        <a:bodyPr/>
        <a:lstStyle/>
        <a:p>
          <a:endParaRPr lang="en-ZA"/>
        </a:p>
      </dgm:t>
    </dgm:pt>
    <dgm:pt modelId="{E49216BD-107F-4556-A912-A937A4AD8F5A}" type="pres">
      <dgm:prSet presAssocID="{B6A8B348-1693-410F-A428-CEF79A57226B}" presName="node" presStyleLbl="vennNode1" presStyleIdx="2" presStyleCnt="5" custScaleX="190533" custScaleY="177771" custRadScaleRad="112298" custRadScaleInc="541">
        <dgm:presLayoutVars>
          <dgm:bulletEnabled val="1"/>
        </dgm:presLayoutVars>
      </dgm:prSet>
      <dgm:spPr/>
      <dgm:t>
        <a:bodyPr/>
        <a:lstStyle/>
        <a:p>
          <a:endParaRPr lang="en-ZA"/>
        </a:p>
      </dgm:t>
    </dgm:pt>
    <dgm:pt modelId="{BE66018D-6704-4AE3-936A-6898B6AD099B}" type="pres">
      <dgm:prSet presAssocID="{17214D27-9B3C-4BB5-9D01-DC9B0C313D0A}" presName="node" presStyleLbl="vennNode1" presStyleIdx="3" presStyleCnt="5" custScaleX="201029" custScaleY="160577">
        <dgm:presLayoutVars>
          <dgm:bulletEnabled val="1"/>
        </dgm:presLayoutVars>
      </dgm:prSet>
      <dgm:spPr/>
      <dgm:t>
        <a:bodyPr/>
        <a:lstStyle/>
        <a:p>
          <a:endParaRPr lang="en-ZA"/>
        </a:p>
      </dgm:t>
    </dgm:pt>
    <dgm:pt modelId="{D87BE41F-A036-46B1-8E12-B02EFFD92A13}" type="pres">
      <dgm:prSet presAssocID="{96AA3181-93DF-4A34-8055-2C8BB1C3A573}" presName="node" presStyleLbl="vennNode1" presStyleIdx="4" presStyleCnt="5" custScaleX="194570" custScaleY="172795" custRadScaleRad="117205" custRadScaleInc="1037">
        <dgm:presLayoutVars>
          <dgm:bulletEnabled val="1"/>
        </dgm:presLayoutVars>
      </dgm:prSet>
      <dgm:spPr/>
      <dgm:t>
        <a:bodyPr/>
        <a:lstStyle/>
        <a:p>
          <a:endParaRPr lang="en-ZA"/>
        </a:p>
      </dgm:t>
    </dgm:pt>
  </dgm:ptLst>
  <dgm:cxnLst>
    <dgm:cxn modelId="{79861A1C-9ACE-412F-A928-42FB2F5B823F}" type="presOf" srcId="{B6A8B348-1693-410F-A428-CEF79A57226B}" destId="{E49216BD-107F-4556-A912-A937A4AD8F5A}" srcOrd="0" destOrd="0" presId="urn:microsoft.com/office/officeart/2005/8/layout/radial3"/>
    <dgm:cxn modelId="{32A1A824-94C1-49C4-8EB2-F345DC7E0CFD}" srcId="{B51B9C64-275B-4623-B750-F439834BEF68}" destId="{4F084F57-5122-4C45-B309-7D6465E169E8}" srcOrd="0" destOrd="0" parTransId="{06202218-677C-429A-A373-0A5995F4CD11}" sibTransId="{6621D89E-5A33-4AD3-A7E1-73F1650C8627}"/>
    <dgm:cxn modelId="{EC9812BF-D66D-4DBB-8A1A-9D7E4AE146CF}" type="presOf" srcId="{96AA3181-93DF-4A34-8055-2C8BB1C3A573}" destId="{D87BE41F-A036-46B1-8E12-B02EFFD92A13}" srcOrd="0" destOrd="0" presId="urn:microsoft.com/office/officeart/2005/8/layout/radial3"/>
    <dgm:cxn modelId="{967BA9E9-EB8A-45EF-BF4B-E7D9E56E1E07}" srcId="{4F084F57-5122-4C45-B309-7D6465E169E8}" destId="{B6A8B348-1693-410F-A428-CEF79A57226B}" srcOrd="1" destOrd="0" parTransId="{EF16FE09-0C82-43FA-A266-24CB3203EEE2}" sibTransId="{A2393CD3-7D73-4352-8785-0C2AD5D7ECBA}"/>
    <dgm:cxn modelId="{050392A9-E9E4-4ACA-A9F7-7FC84D99CCFD}" type="presOf" srcId="{17214D27-9B3C-4BB5-9D01-DC9B0C313D0A}" destId="{BE66018D-6704-4AE3-936A-6898B6AD099B}" srcOrd="0" destOrd="0" presId="urn:microsoft.com/office/officeart/2005/8/layout/radial3"/>
    <dgm:cxn modelId="{31E464B0-D1C7-43D4-8BA7-95CBB8589BAC}" srcId="{4F084F57-5122-4C45-B309-7D6465E169E8}" destId="{17214D27-9B3C-4BB5-9D01-DC9B0C313D0A}" srcOrd="2" destOrd="0" parTransId="{F89D77E3-C5B9-495F-9864-412461834546}" sibTransId="{A6C98E39-6461-4B06-9E88-4179188A7BEE}"/>
    <dgm:cxn modelId="{FF718C3C-53E0-4D7C-88DD-C848DA0B7C8A}" srcId="{4F084F57-5122-4C45-B309-7D6465E169E8}" destId="{96AA3181-93DF-4A34-8055-2C8BB1C3A573}" srcOrd="3" destOrd="0" parTransId="{723EEC14-75E0-4EFB-9C30-93619856A128}" sibTransId="{1A38D876-9064-4A5A-84B6-9F7277CD2699}"/>
    <dgm:cxn modelId="{64F81AF6-DA40-42A1-A615-FFD898871E9B}" type="presOf" srcId="{9210C938-6F89-4B3B-9A3E-86EAE302658A}" destId="{3393918F-BE05-4E09-AC22-CE0CE00813DB}" srcOrd="0" destOrd="0" presId="urn:microsoft.com/office/officeart/2005/8/layout/radial3"/>
    <dgm:cxn modelId="{2C5F9AB1-6E7C-4494-BD8E-7EA7BAAF171C}" type="presOf" srcId="{B51B9C64-275B-4623-B750-F439834BEF68}" destId="{3AF3DC1F-BB42-4245-85F3-561A9BCFFCDA}" srcOrd="0" destOrd="0" presId="urn:microsoft.com/office/officeart/2005/8/layout/radial3"/>
    <dgm:cxn modelId="{99CB7D64-07D8-4300-BFB2-8AF5FDD7F8B4}" type="presOf" srcId="{4F084F57-5122-4C45-B309-7D6465E169E8}" destId="{B1EB5504-D394-415D-807E-FD57198C60E8}" srcOrd="0" destOrd="0" presId="urn:microsoft.com/office/officeart/2005/8/layout/radial3"/>
    <dgm:cxn modelId="{167D6333-DEB0-4ED3-8F59-E5649901D4A1}" srcId="{4F084F57-5122-4C45-B309-7D6465E169E8}" destId="{9210C938-6F89-4B3B-9A3E-86EAE302658A}" srcOrd="0" destOrd="0" parTransId="{0227EE48-52FF-4228-B96D-D7EA106B7765}" sibTransId="{CB9CCFAA-EB73-4CAB-B212-483679AAA094}"/>
    <dgm:cxn modelId="{0D4664A5-BDFB-4937-B761-DBCA6C8A96A6}" type="presParOf" srcId="{3AF3DC1F-BB42-4245-85F3-561A9BCFFCDA}" destId="{2468D7A8-85C5-478C-96AC-1284C3F8C0C3}" srcOrd="0" destOrd="0" presId="urn:microsoft.com/office/officeart/2005/8/layout/radial3"/>
    <dgm:cxn modelId="{FFD7277A-A764-4C4F-A0C5-29B6A161BD9D}" type="presParOf" srcId="{2468D7A8-85C5-478C-96AC-1284C3F8C0C3}" destId="{B1EB5504-D394-415D-807E-FD57198C60E8}" srcOrd="0" destOrd="0" presId="urn:microsoft.com/office/officeart/2005/8/layout/radial3"/>
    <dgm:cxn modelId="{A257F09E-F883-466B-AA5C-43133B1023BD}" type="presParOf" srcId="{2468D7A8-85C5-478C-96AC-1284C3F8C0C3}" destId="{3393918F-BE05-4E09-AC22-CE0CE00813DB}" srcOrd="1" destOrd="0" presId="urn:microsoft.com/office/officeart/2005/8/layout/radial3"/>
    <dgm:cxn modelId="{23B32EA0-8D27-44B1-B4A5-27C713F77B9D}" type="presParOf" srcId="{2468D7A8-85C5-478C-96AC-1284C3F8C0C3}" destId="{E49216BD-107F-4556-A912-A937A4AD8F5A}" srcOrd="2" destOrd="0" presId="urn:microsoft.com/office/officeart/2005/8/layout/radial3"/>
    <dgm:cxn modelId="{0515E69F-28CF-4AA9-8B7D-E5429F317BB5}" type="presParOf" srcId="{2468D7A8-85C5-478C-96AC-1284C3F8C0C3}" destId="{BE66018D-6704-4AE3-936A-6898B6AD099B}" srcOrd="3" destOrd="0" presId="urn:microsoft.com/office/officeart/2005/8/layout/radial3"/>
    <dgm:cxn modelId="{3BB5E822-9237-4B8D-92C0-157590D2AA9A}" type="presParOf" srcId="{2468D7A8-85C5-478C-96AC-1284C3F8C0C3}" destId="{D87BE41F-A036-46B1-8E12-B02EFFD92A13}" srcOrd="4"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1B9C64-275B-4623-B750-F439834BEF68}" type="doc">
      <dgm:prSet loTypeId="urn:microsoft.com/office/officeart/2005/8/layout/radial3" loCatId="cycle" qsTypeId="urn:microsoft.com/office/officeart/2005/8/quickstyle/3d2" qsCatId="3D" csTypeId="urn:microsoft.com/office/officeart/2005/8/colors/colorful5" csCatId="colorful" phldr="1"/>
      <dgm:spPr/>
      <dgm:t>
        <a:bodyPr/>
        <a:lstStyle/>
        <a:p>
          <a:endParaRPr lang="en-US"/>
        </a:p>
      </dgm:t>
    </dgm:pt>
    <dgm:pt modelId="{4F084F57-5122-4C45-B309-7D6465E169E8}">
      <dgm:prSet phldrT="[Text]" custT="1"/>
      <dgm:spPr>
        <a:gradFill rotWithShape="0">
          <a:gsLst>
            <a:gs pos="4000">
              <a:schemeClr val="accent1">
                <a:lumMod val="20000"/>
                <a:lumOff val="80000"/>
              </a:schemeClr>
            </a:gs>
            <a:gs pos="100000">
              <a:schemeClr val="accent5">
                <a:alpha val="50000"/>
                <a:hueOff val="0"/>
                <a:satOff val="0"/>
                <a:lumOff val="0"/>
                <a:alphaOff val="0"/>
                <a:tint val="50000"/>
                <a:shade val="100000"/>
                <a:satMod val="350000"/>
              </a:schemeClr>
            </a:gs>
          </a:gsLst>
        </a:gradFill>
      </dgm:spPr>
      <dgm:t>
        <a:bodyPr/>
        <a:lstStyle/>
        <a:p>
          <a:r>
            <a:rPr lang="en-US" sz="1100" b="1" dirty="0">
              <a:solidFill>
                <a:schemeClr val="tx1">
                  <a:lumMod val="50000"/>
                </a:schemeClr>
              </a:solidFill>
            </a:rPr>
            <a:t>Confluence </a:t>
          </a:r>
        </a:p>
        <a:p>
          <a:r>
            <a:rPr lang="en-US" sz="1100" b="1" dirty="0">
              <a:solidFill>
                <a:schemeClr val="tx1">
                  <a:lumMod val="50000"/>
                </a:schemeClr>
              </a:solidFill>
            </a:rPr>
            <a:t>of studies</a:t>
          </a:r>
        </a:p>
      </dgm:t>
    </dgm:pt>
    <dgm:pt modelId="{06202218-677C-429A-A373-0A5995F4CD11}" type="parTrans" cxnId="{32A1A824-94C1-49C4-8EB2-F345DC7E0CFD}">
      <dgm:prSet/>
      <dgm:spPr/>
      <dgm:t>
        <a:bodyPr/>
        <a:lstStyle/>
        <a:p>
          <a:endParaRPr lang="en-US" b="1">
            <a:solidFill>
              <a:schemeClr val="bg1"/>
            </a:solidFill>
          </a:endParaRPr>
        </a:p>
      </dgm:t>
    </dgm:pt>
    <dgm:pt modelId="{6621D89E-5A33-4AD3-A7E1-73F1650C8627}" type="sibTrans" cxnId="{32A1A824-94C1-49C4-8EB2-F345DC7E0CFD}">
      <dgm:prSet/>
      <dgm:spPr/>
      <dgm:t>
        <a:bodyPr/>
        <a:lstStyle/>
        <a:p>
          <a:endParaRPr lang="en-US" b="1">
            <a:solidFill>
              <a:schemeClr val="bg1"/>
            </a:solidFill>
          </a:endParaRPr>
        </a:p>
      </dgm:t>
    </dgm:pt>
    <dgm:pt modelId="{9210C938-6F89-4B3B-9A3E-86EAE302658A}">
      <dgm:prSet phldrT="[Text]"/>
      <dgm:spPr>
        <a:gradFill rotWithShape="0">
          <a:gsLst>
            <a:gs pos="100000">
              <a:srgbClr val="DA42C8"/>
            </a:gs>
            <a:gs pos="100000">
              <a:schemeClr val="accent5">
                <a:alpha val="50000"/>
                <a:hueOff val="-2483469"/>
                <a:satOff val="9953"/>
                <a:lumOff val="2157"/>
                <a:alphaOff val="0"/>
                <a:tint val="50000"/>
                <a:shade val="100000"/>
                <a:satMod val="350000"/>
              </a:schemeClr>
            </a:gs>
          </a:gsLst>
        </a:gradFill>
      </dgm:spPr>
      <dgm:t>
        <a:bodyPr/>
        <a:lstStyle/>
        <a:p>
          <a:r>
            <a:rPr lang="en-US" b="1" dirty="0">
              <a:solidFill>
                <a:schemeClr val="tx1">
                  <a:lumMod val="50000"/>
                </a:schemeClr>
              </a:solidFill>
            </a:rPr>
            <a:t>1.</a:t>
          </a:r>
        </a:p>
        <a:p>
          <a:r>
            <a:rPr lang="en-US" b="1" dirty="0">
              <a:solidFill>
                <a:schemeClr val="tx1">
                  <a:lumMod val="50000"/>
                </a:schemeClr>
              </a:solidFill>
            </a:rPr>
            <a:t>Epidemiology</a:t>
          </a:r>
        </a:p>
      </dgm:t>
    </dgm:pt>
    <dgm:pt modelId="{0227EE48-52FF-4228-B96D-D7EA106B7765}" type="parTrans" cxnId="{167D6333-DEB0-4ED3-8F59-E5649901D4A1}">
      <dgm:prSet/>
      <dgm:spPr/>
      <dgm:t>
        <a:bodyPr/>
        <a:lstStyle/>
        <a:p>
          <a:endParaRPr lang="en-US" b="1">
            <a:solidFill>
              <a:schemeClr val="bg1"/>
            </a:solidFill>
          </a:endParaRPr>
        </a:p>
      </dgm:t>
    </dgm:pt>
    <dgm:pt modelId="{CB9CCFAA-EB73-4CAB-B212-483679AAA094}" type="sibTrans" cxnId="{167D6333-DEB0-4ED3-8F59-E5649901D4A1}">
      <dgm:prSet/>
      <dgm:spPr/>
      <dgm:t>
        <a:bodyPr/>
        <a:lstStyle/>
        <a:p>
          <a:endParaRPr lang="en-US" b="1">
            <a:solidFill>
              <a:schemeClr val="bg1"/>
            </a:solidFill>
          </a:endParaRPr>
        </a:p>
      </dgm:t>
    </dgm:pt>
    <dgm:pt modelId="{B6A8B348-1693-410F-A428-CEF79A57226B}">
      <dgm:prSet phldrT="[Text]"/>
      <dgm:spPr>
        <a:gradFill rotWithShape="0">
          <a:gsLst>
            <a:gs pos="100000">
              <a:srgbClr val="92D050"/>
            </a:gs>
            <a:gs pos="43000">
              <a:srgbClr val="93E86B"/>
            </a:gs>
            <a:gs pos="2000">
              <a:schemeClr val="accent5">
                <a:alpha val="50000"/>
                <a:hueOff val="-4966938"/>
                <a:satOff val="19906"/>
                <a:lumOff val="4314"/>
                <a:alphaOff val="0"/>
                <a:tint val="50000"/>
                <a:shade val="100000"/>
                <a:satMod val="350000"/>
              </a:schemeClr>
            </a:gs>
          </a:gsLst>
        </a:gradFill>
      </dgm:spPr>
      <dgm:t>
        <a:bodyPr/>
        <a:lstStyle/>
        <a:p>
          <a:r>
            <a:rPr lang="en-US" b="1" dirty="0">
              <a:solidFill>
                <a:schemeClr val="tx1">
                  <a:lumMod val="50000"/>
                </a:schemeClr>
              </a:solidFill>
            </a:rPr>
            <a:t>2.</a:t>
          </a:r>
        </a:p>
        <a:p>
          <a:r>
            <a:rPr lang="en-US" b="1" dirty="0">
              <a:solidFill>
                <a:schemeClr val="tx1">
                  <a:lumMod val="50000"/>
                </a:schemeClr>
              </a:solidFill>
            </a:rPr>
            <a:t>Animal</a:t>
          </a:r>
          <a:r>
            <a:rPr lang="en-US" b="1" dirty="0"/>
            <a:t> </a:t>
          </a:r>
          <a:r>
            <a:rPr lang="en-US" b="1" dirty="0">
              <a:solidFill>
                <a:schemeClr val="tx1">
                  <a:lumMod val="50000"/>
                </a:schemeClr>
              </a:solidFill>
            </a:rPr>
            <a:t>experiments</a:t>
          </a:r>
        </a:p>
      </dgm:t>
    </dgm:pt>
    <dgm:pt modelId="{EF16FE09-0C82-43FA-A266-24CB3203EEE2}" type="parTrans" cxnId="{967BA9E9-EB8A-45EF-BF4B-E7D9E56E1E07}">
      <dgm:prSet/>
      <dgm:spPr/>
      <dgm:t>
        <a:bodyPr/>
        <a:lstStyle/>
        <a:p>
          <a:endParaRPr lang="en-US" b="1">
            <a:solidFill>
              <a:schemeClr val="bg1"/>
            </a:solidFill>
          </a:endParaRPr>
        </a:p>
      </dgm:t>
    </dgm:pt>
    <dgm:pt modelId="{A2393CD3-7D73-4352-8785-0C2AD5D7ECBA}" type="sibTrans" cxnId="{967BA9E9-EB8A-45EF-BF4B-E7D9E56E1E07}">
      <dgm:prSet/>
      <dgm:spPr/>
      <dgm:t>
        <a:bodyPr/>
        <a:lstStyle/>
        <a:p>
          <a:endParaRPr lang="en-US" b="1">
            <a:solidFill>
              <a:schemeClr val="bg1"/>
            </a:solidFill>
          </a:endParaRPr>
        </a:p>
      </dgm:t>
    </dgm:pt>
    <dgm:pt modelId="{17214D27-9B3C-4BB5-9D01-DC9B0C313D0A}">
      <dgm:prSet phldrT="[Text]"/>
      <dgm:spPr>
        <a:gradFill rotWithShape="0">
          <a:gsLst>
            <a:gs pos="47000">
              <a:srgbClr val="FF0000"/>
            </a:gs>
            <a:gs pos="100000">
              <a:schemeClr val="accent5">
                <a:alpha val="50000"/>
                <a:hueOff val="-7450407"/>
                <a:satOff val="29858"/>
                <a:lumOff val="6471"/>
                <a:alphaOff val="0"/>
                <a:tint val="50000"/>
                <a:shade val="100000"/>
                <a:satMod val="350000"/>
              </a:schemeClr>
            </a:gs>
          </a:gsLst>
        </a:gradFill>
      </dgm:spPr>
      <dgm:t>
        <a:bodyPr/>
        <a:lstStyle/>
        <a:p>
          <a:r>
            <a:rPr lang="en-US" b="1" dirty="0">
              <a:solidFill>
                <a:schemeClr val="tx1">
                  <a:lumMod val="50000"/>
                </a:schemeClr>
              </a:solidFill>
            </a:rPr>
            <a:t>3.</a:t>
          </a:r>
        </a:p>
        <a:p>
          <a:r>
            <a:rPr lang="en-US" b="1" dirty="0">
              <a:solidFill>
                <a:schemeClr val="tx1">
                  <a:lumMod val="50000"/>
                </a:schemeClr>
              </a:solidFill>
            </a:rPr>
            <a:t>Cellular pathology</a:t>
          </a:r>
        </a:p>
      </dgm:t>
    </dgm:pt>
    <dgm:pt modelId="{F89D77E3-C5B9-495F-9864-412461834546}" type="parTrans" cxnId="{31E464B0-D1C7-43D4-8BA7-95CBB8589BAC}">
      <dgm:prSet/>
      <dgm:spPr/>
      <dgm:t>
        <a:bodyPr/>
        <a:lstStyle/>
        <a:p>
          <a:endParaRPr lang="en-US" b="1">
            <a:solidFill>
              <a:schemeClr val="bg1"/>
            </a:solidFill>
          </a:endParaRPr>
        </a:p>
      </dgm:t>
    </dgm:pt>
    <dgm:pt modelId="{A6C98E39-6461-4B06-9E88-4179188A7BEE}" type="sibTrans" cxnId="{31E464B0-D1C7-43D4-8BA7-95CBB8589BAC}">
      <dgm:prSet/>
      <dgm:spPr/>
      <dgm:t>
        <a:bodyPr/>
        <a:lstStyle/>
        <a:p>
          <a:endParaRPr lang="en-US" b="1">
            <a:solidFill>
              <a:schemeClr val="bg1"/>
            </a:solidFill>
          </a:endParaRPr>
        </a:p>
      </dgm:t>
    </dgm:pt>
    <dgm:pt modelId="{96AA3181-93DF-4A34-8055-2C8BB1C3A573}">
      <dgm:prSet phldrT="[Text]"/>
      <dgm:spPr>
        <a:gradFill rotWithShape="0">
          <a:gsLst>
            <a:gs pos="100000">
              <a:schemeClr val="accent6">
                <a:lumMod val="75000"/>
              </a:schemeClr>
            </a:gs>
            <a:gs pos="100000">
              <a:schemeClr val="accent5">
                <a:alpha val="50000"/>
                <a:hueOff val="-9933876"/>
                <a:satOff val="39811"/>
                <a:lumOff val="8628"/>
                <a:alphaOff val="0"/>
                <a:tint val="50000"/>
                <a:shade val="100000"/>
                <a:satMod val="350000"/>
              </a:schemeClr>
            </a:gs>
          </a:gsLst>
        </a:gradFill>
      </dgm:spPr>
      <dgm:t>
        <a:bodyPr/>
        <a:lstStyle/>
        <a:p>
          <a:r>
            <a:rPr lang="en-US" b="1" dirty="0">
              <a:solidFill>
                <a:schemeClr val="tx1">
                  <a:lumMod val="50000"/>
                </a:schemeClr>
              </a:solidFill>
            </a:rPr>
            <a:t>4.</a:t>
          </a:r>
        </a:p>
        <a:p>
          <a:r>
            <a:rPr lang="en-US" b="1" dirty="0">
              <a:solidFill>
                <a:schemeClr val="tx1">
                  <a:lumMod val="50000"/>
                </a:schemeClr>
              </a:solidFill>
            </a:rPr>
            <a:t>Chemical analytics</a:t>
          </a:r>
        </a:p>
      </dgm:t>
    </dgm:pt>
    <dgm:pt modelId="{723EEC14-75E0-4EFB-9C30-93619856A128}" type="parTrans" cxnId="{FF718C3C-53E0-4D7C-88DD-C848DA0B7C8A}">
      <dgm:prSet/>
      <dgm:spPr/>
      <dgm:t>
        <a:bodyPr/>
        <a:lstStyle/>
        <a:p>
          <a:endParaRPr lang="en-US" b="1">
            <a:solidFill>
              <a:schemeClr val="bg1"/>
            </a:solidFill>
          </a:endParaRPr>
        </a:p>
      </dgm:t>
    </dgm:pt>
    <dgm:pt modelId="{1A38D876-9064-4A5A-84B6-9F7277CD2699}" type="sibTrans" cxnId="{FF718C3C-53E0-4D7C-88DD-C848DA0B7C8A}">
      <dgm:prSet/>
      <dgm:spPr/>
      <dgm:t>
        <a:bodyPr/>
        <a:lstStyle/>
        <a:p>
          <a:endParaRPr lang="en-US" b="1">
            <a:solidFill>
              <a:schemeClr val="bg1"/>
            </a:solidFill>
          </a:endParaRPr>
        </a:p>
      </dgm:t>
    </dgm:pt>
    <dgm:pt modelId="{3AF3DC1F-BB42-4245-85F3-561A9BCFFCDA}" type="pres">
      <dgm:prSet presAssocID="{B51B9C64-275B-4623-B750-F439834BEF68}" presName="composite" presStyleCnt="0">
        <dgm:presLayoutVars>
          <dgm:chMax val="1"/>
          <dgm:dir/>
          <dgm:resizeHandles val="exact"/>
        </dgm:presLayoutVars>
      </dgm:prSet>
      <dgm:spPr/>
      <dgm:t>
        <a:bodyPr/>
        <a:lstStyle/>
        <a:p>
          <a:endParaRPr lang="en-ZA"/>
        </a:p>
      </dgm:t>
    </dgm:pt>
    <dgm:pt modelId="{2468D7A8-85C5-478C-96AC-1284C3F8C0C3}" type="pres">
      <dgm:prSet presAssocID="{B51B9C64-275B-4623-B750-F439834BEF68}" presName="radial" presStyleCnt="0">
        <dgm:presLayoutVars>
          <dgm:animLvl val="ctr"/>
        </dgm:presLayoutVars>
      </dgm:prSet>
      <dgm:spPr/>
    </dgm:pt>
    <dgm:pt modelId="{B1EB5504-D394-415D-807E-FD57198C60E8}" type="pres">
      <dgm:prSet presAssocID="{4F084F57-5122-4C45-B309-7D6465E169E8}" presName="centerShape" presStyleLbl="vennNode1" presStyleIdx="0" presStyleCnt="5" custScaleX="59243" custScaleY="59383"/>
      <dgm:spPr/>
      <dgm:t>
        <a:bodyPr/>
        <a:lstStyle/>
        <a:p>
          <a:endParaRPr lang="en-ZA"/>
        </a:p>
      </dgm:t>
    </dgm:pt>
    <dgm:pt modelId="{3393918F-BE05-4E09-AC22-CE0CE00813DB}" type="pres">
      <dgm:prSet presAssocID="{9210C938-6F89-4B3B-9A3E-86EAE302658A}" presName="node" presStyleLbl="vennNode1" presStyleIdx="1" presStyleCnt="5" custScaleX="184860" custScaleY="162155" custRadScaleRad="91451" custRadScaleInc="1994">
        <dgm:presLayoutVars>
          <dgm:bulletEnabled val="1"/>
        </dgm:presLayoutVars>
      </dgm:prSet>
      <dgm:spPr/>
      <dgm:t>
        <a:bodyPr/>
        <a:lstStyle/>
        <a:p>
          <a:endParaRPr lang="en-ZA"/>
        </a:p>
      </dgm:t>
    </dgm:pt>
    <dgm:pt modelId="{E49216BD-107F-4556-A912-A937A4AD8F5A}" type="pres">
      <dgm:prSet presAssocID="{B6A8B348-1693-410F-A428-CEF79A57226B}" presName="node" presStyleLbl="vennNode1" presStyleIdx="2" presStyleCnt="5" custScaleX="190533" custScaleY="177771" custRadScaleRad="110306" custRadScaleInc="154">
        <dgm:presLayoutVars>
          <dgm:bulletEnabled val="1"/>
        </dgm:presLayoutVars>
      </dgm:prSet>
      <dgm:spPr/>
      <dgm:t>
        <a:bodyPr/>
        <a:lstStyle/>
        <a:p>
          <a:endParaRPr lang="en-ZA"/>
        </a:p>
      </dgm:t>
    </dgm:pt>
    <dgm:pt modelId="{BE66018D-6704-4AE3-936A-6898B6AD099B}" type="pres">
      <dgm:prSet presAssocID="{17214D27-9B3C-4BB5-9D01-DC9B0C313D0A}" presName="node" presStyleLbl="vennNode1" presStyleIdx="3" presStyleCnt="5" custScaleX="181110" custScaleY="160577">
        <dgm:presLayoutVars>
          <dgm:bulletEnabled val="1"/>
        </dgm:presLayoutVars>
      </dgm:prSet>
      <dgm:spPr/>
      <dgm:t>
        <a:bodyPr/>
        <a:lstStyle/>
        <a:p>
          <a:endParaRPr lang="en-ZA"/>
        </a:p>
      </dgm:t>
    </dgm:pt>
    <dgm:pt modelId="{D87BE41F-A036-46B1-8E12-B02EFFD92A13}" type="pres">
      <dgm:prSet presAssocID="{96AA3181-93DF-4A34-8055-2C8BB1C3A573}" presName="node" presStyleLbl="vennNode1" presStyleIdx="4" presStyleCnt="5" custScaleX="194570" custScaleY="172795" custRadScaleRad="117205" custRadScaleInc="1037">
        <dgm:presLayoutVars>
          <dgm:bulletEnabled val="1"/>
        </dgm:presLayoutVars>
      </dgm:prSet>
      <dgm:spPr/>
      <dgm:t>
        <a:bodyPr/>
        <a:lstStyle/>
        <a:p>
          <a:endParaRPr lang="en-ZA"/>
        </a:p>
      </dgm:t>
    </dgm:pt>
  </dgm:ptLst>
  <dgm:cxnLst>
    <dgm:cxn modelId="{79861A1C-9ACE-412F-A928-42FB2F5B823F}" type="presOf" srcId="{B6A8B348-1693-410F-A428-CEF79A57226B}" destId="{E49216BD-107F-4556-A912-A937A4AD8F5A}" srcOrd="0" destOrd="0" presId="urn:microsoft.com/office/officeart/2005/8/layout/radial3"/>
    <dgm:cxn modelId="{32A1A824-94C1-49C4-8EB2-F345DC7E0CFD}" srcId="{B51B9C64-275B-4623-B750-F439834BEF68}" destId="{4F084F57-5122-4C45-B309-7D6465E169E8}" srcOrd="0" destOrd="0" parTransId="{06202218-677C-429A-A373-0A5995F4CD11}" sibTransId="{6621D89E-5A33-4AD3-A7E1-73F1650C8627}"/>
    <dgm:cxn modelId="{EC9812BF-D66D-4DBB-8A1A-9D7E4AE146CF}" type="presOf" srcId="{96AA3181-93DF-4A34-8055-2C8BB1C3A573}" destId="{D87BE41F-A036-46B1-8E12-B02EFFD92A13}" srcOrd="0" destOrd="0" presId="urn:microsoft.com/office/officeart/2005/8/layout/radial3"/>
    <dgm:cxn modelId="{967BA9E9-EB8A-45EF-BF4B-E7D9E56E1E07}" srcId="{4F084F57-5122-4C45-B309-7D6465E169E8}" destId="{B6A8B348-1693-410F-A428-CEF79A57226B}" srcOrd="1" destOrd="0" parTransId="{EF16FE09-0C82-43FA-A266-24CB3203EEE2}" sibTransId="{A2393CD3-7D73-4352-8785-0C2AD5D7ECBA}"/>
    <dgm:cxn modelId="{050392A9-E9E4-4ACA-A9F7-7FC84D99CCFD}" type="presOf" srcId="{17214D27-9B3C-4BB5-9D01-DC9B0C313D0A}" destId="{BE66018D-6704-4AE3-936A-6898B6AD099B}" srcOrd="0" destOrd="0" presId="urn:microsoft.com/office/officeart/2005/8/layout/radial3"/>
    <dgm:cxn modelId="{31E464B0-D1C7-43D4-8BA7-95CBB8589BAC}" srcId="{4F084F57-5122-4C45-B309-7D6465E169E8}" destId="{17214D27-9B3C-4BB5-9D01-DC9B0C313D0A}" srcOrd="2" destOrd="0" parTransId="{F89D77E3-C5B9-495F-9864-412461834546}" sibTransId="{A6C98E39-6461-4B06-9E88-4179188A7BEE}"/>
    <dgm:cxn modelId="{FF718C3C-53E0-4D7C-88DD-C848DA0B7C8A}" srcId="{4F084F57-5122-4C45-B309-7D6465E169E8}" destId="{96AA3181-93DF-4A34-8055-2C8BB1C3A573}" srcOrd="3" destOrd="0" parTransId="{723EEC14-75E0-4EFB-9C30-93619856A128}" sibTransId="{1A38D876-9064-4A5A-84B6-9F7277CD2699}"/>
    <dgm:cxn modelId="{64F81AF6-DA40-42A1-A615-FFD898871E9B}" type="presOf" srcId="{9210C938-6F89-4B3B-9A3E-86EAE302658A}" destId="{3393918F-BE05-4E09-AC22-CE0CE00813DB}" srcOrd="0" destOrd="0" presId="urn:microsoft.com/office/officeart/2005/8/layout/radial3"/>
    <dgm:cxn modelId="{2C5F9AB1-6E7C-4494-BD8E-7EA7BAAF171C}" type="presOf" srcId="{B51B9C64-275B-4623-B750-F439834BEF68}" destId="{3AF3DC1F-BB42-4245-85F3-561A9BCFFCDA}" srcOrd="0" destOrd="0" presId="urn:microsoft.com/office/officeart/2005/8/layout/radial3"/>
    <dgm:cxn modelId="{99CB7D64-07D8-4300-BFB2-8AF5FDD7F8B4}" type="presOf" srcId="{4F084F57-5122-4C45-B309-7D6465E169E8}" destId="{B1EB5504-D394-415D-807E-FD57198C60E8}" srcOrd="0" destOrd="0" presId="urn:microsoft.com/office/officeart/2005/8/layout/radial3"/>
    <dgm:cxn modelId="{167D6333-DEB0-4ED3-8F59-E5649901D4A1}" srcId="{4F084F57-5122-4C45-B309-7D6465E169E8}" destId="{9210C938-6F89-4B3B-9A3E-86EAE302658A}" srcOrd="0" destOrd="0" parTransId="{0227EE48-52FF-4228-B96D-D7EA106B7765}" sibTransId="{CB9CCFAA-EB73-4CAB-B212-483679AAA094}"/>
    <dgm:cxn modelId="{0D4664A5-BDFB-4937-B761-DBCA6C8A96A6}" type="presParOf" srcId="{3AF3DC1F-BB42-4245-85F3-561A9BCFFCDA}" destId="{2468D7A8-85C5-478C-96AC-1284C3F8C0C3}" srcOrd="0" destOrd="0" presId="urn:microsoft.com/office/officeart/2005/8/layout/radial3"/>
    <dgm:cxn modelId="{FFD7277A-A764-4C4F-A0C5-29B6A161BD9D}" type="presParOf" srcId="{2468D7A8-85C5-478C-96AC-1284C3F8C0C3}" destId="{B1EB5504-D394-415D-807E-FD57198C60E8}" srcOrd="0" destOrd="0" presId="urn:microsoft.com/office/officeart/2005/8/layout/radial3"/>
    <dgm:cxn modelId="{A257F09E-F883-466B-AA5C-43133B1023BD}" type="presParOf" srcId="{2468D7A8-85C5-478C-96AC-1284C3F8C0C3}" destId="{3393918F-BE05-4E09-AC22-CE0CE00813DB}" srcOrd="1" destOrd="0" presId="urn:microsoft.com/office/officeart/2005/8/layout/radial3"/>
    <dgm:cxn modelId="{23B32EA0-8D27-44B1-B4A5-27C713F77B9D}" type="presParOf" srcId="{2468D7A8-85C5-478C-96AC-1284C3F8C0C3}" destId="{E49216BD-107F-4556-A912-A937A4AD8F5A}" srcOrd="2" destOrd="0" presId="urn:microsoft.com/office/officeart/2005/8/layout/radial3"/>
    <dgm:cxn modelId="{0515E69F-28CF-4AA9-8B7D-E5429F317BB5}" type="presParOf" srcId="{2468D7A8-85C5-478C-96AC-1284C3F8C0C3}" destId="{BE66018D-6704-4AE3-936A-6898B6AD099B}" srcOrd="3" destOrd="0" presId="urn:microsoft.com/office/officeart/2005/8/layout/radial3"/>
    <dgm:cxn modelId="{3BB5E822-9237-4B8D-92C0-157590D2AA9A}" type="presParOf" srcId="{2468D7A8-85C5-478C-96AC-1284C3F8C0C3}" destId="{D87BE41F-A036-46B1-8E12-B02EFFD92A13}" srcOrd="4"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1B9C64-275B-4623-B750-F439834BEF68}" type="doc">
      <dgm:prSet loTypeId="urn:microsoft.com/office/officeart/2005/8/layout/radial3" loCatId="cycle" qsTypeId="urn:microsoft.com/office/officeart/2005/8/quickstyle/3d2" qsCatId="3D" csTypeId="urn:microsoft.com/office/officeart/2005/8/colors/colorful5" csCatId="colorful" phldr="1"/>
      <dgm:spPr/>
      <dgm:t>
        <a:bodyPr/>
        <a:lstStyle/>
        <a:p>
          <a:endParaRPr lang="en-US"/>
        </a:p>
      </dgm:t>
    </dgm:pt>
    <dgm:pt modelId="{9210C938-6F89-4B3B-9A3E-86EAE302658A}">
      <dgm:prSet phldrT="[Text]"/>
      <dgm:spPr>
        <a:gradFill rotWithShape="0">
          <a:gsLst>
            <a:gs pos="100000">
              <a:srgbClr val="DA42C8"/>
            </a:gs>
            <a:gs pos="100000">
              <a:schemeClr val="accent5">
                <a:alpha val="50000"/>
                <a:hueOff val="-2483469"/>
                <a:satOff val="9953"/>
                <a:lumOff val="2157"/>
                <a:alphaOff val="0"/>
                <a:tint val="50000"/>
                <a:shade val="100000"/>
                <a:satMod val="350000"/>
              </a:schemeClr>
            </a:gs>
          </a:gsLst>
        </a:gradFill>
      </dgm:spPr>
      <dgm:t>
        <a:bodyPr/>
        <a:lstStyle/>
        <a:p>
          <a:r>
            <a:rPr lang="en-US" b="1" dirty="0">
              <a:solidFill>
                <a:schemeClr val="tx1">
                  <a:lumMod val="50000"/>
                </a:schemeClr>
              </a:solidFill>
            </a:rPr>
            <a:t>1.</a:t>
          </a:r>
        </a:p>
        <a:p>
          <a:r>
            <a:rPr lang="en-US" b="1" dirty="0">
              <a:solidFill>
                <a:schemeClr val="tx1">
                  <a:lumMod val="50000"/>
                </a:schemeClr>
              </a:solidFill>
            </a:rPr>
            <a:t>Epidemiology</a:t>
          </a:r>
        </a:p>
      </dgm:t>
    </dgm:pt>
    <dgm:pt modelId="{0227EE48-52FF-4228-B96D-D7EA106B7765}" type="parTrans" cxnId="{167D6333-DEB0-4ED3-8F59-E5649901D4A1}">
      <dgm:prSet/>
      <dgm:spPr/>
      <dgm:t>
        <a:bodyPr/>
        <a:lstStyle/>
        <a:p>
          <a:endParaRPr lang="en-US" b="1">
            <a:solidFill>
              <a:schemeClr val="bg1"/>
            </a:solidFill>
          </a:endParaRPr>
        </a:p>
      </dgm:t>
    </dgm:pt>
    <dgm:pt modelId="{CB9CCFAA-EB73-4CAB-B212-483679AAA094}" type="sibTrans" cxnId="{167D6333-DEB0-4ED3-8F59-E5649901D4A1}">
      <dgm:prSet/>
      <dgm:spPr/>
      <dgm:t>
        <a:bodyPr/>
        <a:lstStyle/>
        <a:p>
          <a:endParaRPr lang="en-US" b="1">
            <a:solidFill>
              <a:schemeClr val="bg1"/>
            </a:solidFill>
          </a:endParaRPr>
        </a:p>
      </dgm:t>
    </dgm:pt>
    <dgm:pt modelId="{3AF3DC1F-BB42-4245-85F3-561A9BCFFCDA}" type="pres">
      <dgm:prSet presAssocID="{B51B9C64-275B-4623-B750-F439834BEF68}" presName="composite" presStyleCnt="0">
        <dgm:presLayoutVars>
          <dgm:chMax val="1"/>
          <dgm:dir/>
          <dgm:resizeHandles val="exact"/>
        </dgm:presLayoutVars>
      </dgm:prSet>
      <dgm:spPr/>
      <dgm:t>
        <a:bodyPr/>
        <a:lstStyle/>
        <a:p>
          <a:endParaRPr lang="en-ZA"/>
        </a:p>
      </dgm:t>
    </dgm:pt>
    <dgm:pt modelId="{2468D7A8-85C5-478C-96AC-1284C3F8C0C3}" type="pres">
      <dgm:prSet presAssocID="{B51B9C64-275B-4623-B750-F439834BEF68}" presName="radial" presStyleCnt="0">
        <dgm:presLayoutVars>
          <dgm:animLvl val="ctr"/>
        </dgm:presLayoutVars>
      </dgm:prSet>
      <dgm:spPr/>
    </dgm:pt>
    <dgm:pt modelId="{4272678A-C46C-448B-904B-69F23C7BD7D1}" type="pres">
      <dgm:prSet presAssocID="{9210C938-6F89-4B3B-9A3E-86EAE302658A}" presName="centerShape" presStyleLbl="vennNode1" presStyleIdx="0" presStyleCnt="1" custLinFactNeighborX="214"/>
      <dgm:spPr/>
      <dgm:t>
        <a:bodyPr/>
        <a:lstStyle/>
        <a:p>
          <a:endParaRPr lang="en-ZA"/>
        </a:p>
      </dgm:t>
    </dgm:pt>
  </dgm:ptLst>
  <dgm:cxnLst>
    <dgm:cxn modelId="{FA3B5DE2-C71D-4A0E-B2CC-6B491E00FB1C}" type="presOf" srcId="{9210C938-6F89-4B3B-9A3E-86EAE302658A}" destId="{4272678A-C46C-448B-904B-69F23C7BD7D1}" srcOrd="0" destOrd="0" presId="urn:microsoft.com/office/officeart/2005/8/layout/radial3"/>
    <dgm:cxn modelId="{167D6333-DEB0-4ED3-8F59-E5649901D4A1}" srcId="{B51B9C64-275B-4623-B750-F439834BEF68}" destId="{9210C938-6F89-4B3B-9A3E-86EAE302658A}" srcOrd="0" destOrd="0" parTransId="{0227EE48-52FF-4228-B96D-D7EA106B7765}" sibTransId="{CB9CCFAA-EB73-4CAB-B212-483679AAA094}"/>
    <dgm:cxn modelId="{2C5F9AB1-6E7C-4494-BD8E-7EA7BAAF171C}" type="presOf" srcId="{B51B9C64-275B-4623-B750-F439834BEF68}" destId="{3AF3DC1F-BB42-4245-85F3-561A9BCFFCDA}" srcOrd="0" destOrd="0" presId="urn:microsoft.com/office/officeart/2005/8/layout/radial3"/>
    <dgm:cxn modelId="{0D4664A5-BDFB-4937-B761-DBCA6C8A96A6}" type="presParOf" srcId="{3AF3DC1F-BB42-4245-85F3-561A9BCFFCDA}" destId="{2468D7A8-85C5-478C-96AC-1284C3F8C0C3}" srcOrd="0" destOrd="0" presId="urn:microsoft.com/office/officeart/2005/8/layout/radial3"/>
    <dgm:cxn modelId="{C31954A5-03FF-48EA-BF11-F7E25AD873FB}" type="presParOf" srcId="{2468D7A8-85C5-478C-96AC-1284C3F8C0C3}" destId="{4272678A-C46C-448B-904B-69F23C7BD7D1}" srcOrd="0"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1B9C64-275B-4623-B750-F439834BEF68}" type="doc">
      <dgm:prSet loTypeId="urn:microsoft.com/office/officeart/2005/8/layout/radial3" loCatId="cycle" qsTypeId="urn:microsoft.com/office/officeart/2005/8/quickstyle/3d2" qsCatId="3D" csTypeId="urn:microsoft.com/office/officeart/2005/8/colors/colorful5" csCatId="colorful" phldr="1"/>
      <dgm:spPr/>
      <dgm:t>
        <a:bodyPr/>
        <a:lstStyle/>
        <a:p>
          <a:endParaRPr lang="en-US"/>
        </a:p>
      </dgm:t>
    </dgm:pt>
    <dgm:pt modelId="{B6A8B348-1693-410F-A428-CEF79A57226B}">
      <dgm:prSet phldrT="[Text]"/>
      <dgm:spPr>
        <a:gradFill rotWithShape="0">
          <a:gsLst>
            <a:gs pos="100000">
              <a:srgbClr val="92D050"/>
            </a:gs>
            <a:gs pos="43000">
              <a:srgbClr val="93E86B"/>
            </a:gs>
            <a:gs pos="2000">
              <a:schemeClr val="accent5">
                <a:alpha val="50000"/>
                <a:hueOff val="-4966938"/>
                <a:satOff val="19906"/>
                <a:lumOff val="4314"/>
                <a:alphaOff val="0"/>
                <a:tint val="50000"/>
                <a:shade val="100000"/>
                <a:satMod val="350000"/>
              </a:schemeClr>
            </a:gs>
          </a:gsLst>
        </a:gradFill>
      </dgm:spPr>
      <dgm:t>
        <a:bodyPr/>
        <a:lstStyle/>
        <a:p>
          <a:r>
            <a:rPr lang="en-US" b="1" dirty="0">
              <a:solidFill>
                <a:schemeClr val="tx1">
                  <a:lumMod val="50000"/>
                </a:schemeClr>
              </a:solidFill>
            </a:rPr>
            <a:t>2.</a:t>
          </a:r>
        </a:p>
        <a:p>
          <a:r>
            <a:rPr lang="en-US" b="1" dirty="0">
              <a:solidFill>
                <a:schemeClr val="tx1">
                  <a:lumMod val="50000"/>
                </a:schemeClr>
              </a:solidFill>
            </a:rPr>
            <a:t>Animal</a:t>
          </a:r>
          <a:r>
            <a:rPr lang="en-US" b="1" dirty="0"/>
            <a:t> </a:t>
          </a:r>
          <a:r>
            <a:rPr lang="en-US" b="1" dirty="0">
              <a:solidFill>
                <a:schemeClr val="tx1">
                  <a:lumMod val="50000"/>
                </a:schemeClr>
              </a:solidFill>
            </a:rPr>
            <a:t>experiments</a:t>
          </a:r>
        </a:p>
      </dgm:t>
    </dgm:pt>
    <dgm:pt modelId="{EF16FE09-0C82-43FA-A266-24CB3203EEE2}" type="parTrans" cxnId="{967BA9E9-EB8A-45EF-BF4B-E7D9E56E1E07}">
      <dgm:prSet/>
      <dgm:spPr/>
      <dgm:t>
        <a:bodyPr/>
        <a:lstStyle/>
        <a:p>
          <a:endParaRPr lang="en-US" b="1">
            <a:solidFill>
              <a:schemeClr val="bg1"/>
            </a:solidFill>
          </a:endParaRPr>
        </a:p>
      </dgm:t>
    </dgm:pt>
    <dgm:pt modelId="{A2393CD3-7D73-4352-8785-0C2AD5D7ECBA}" type="sibTrans" cxnId="{967BA9E9-EB8A-45EF-BF4B-E7D9E56E1E07}">
      <dgm:prSet/>
      <dgm:spPr/>
      <dgm:t>
        <a:bodyPr/>
        <a:lstStyle/>
        <a:p>
          <a:endParaRPr lang="en-US" b="1">
            <a:solidFill>
              <a:schemeClr val="bg1"/>
            </a:solidFill>
          </a:endParaRPr>
        </a:p>
      </dgm:t>
    </dgm:pt>
    <dgm:pt modelId="{3AF3DC1F-BB42-4245-85F3-561A9BCFFCDA}" type="pres">
      <dgm:prSet presAssocID="{B51B9C64-275B-4623-B750-F439834BEF68}" presName="composite" presStyleCnt="0">
        <dgm:presLayoutVars>
          <dgm:chMax val="1"/>
          <dgm:dir/>
          <dgm:resizeHandles val="exact"/>
        </dgm:presLayoutVars>
      </dgm:prSet>
      <dgm:spPr/>
      <dgm:t>
        <a:bodyPr/>
        <a:lstStyle/>
        <a:p>
          <a:endParaRPr lang="en-ZA"/>
        </a:p>
      </dgm:t>
    </dgm:pt>
    <dgm:pt modelId="{2468D7A8-85C5-478C-96AC-1284C3F8C0C3}" type="pres">
      <dgm:prSet presAssocID="{B51B9C64-275B-4623-B750-F439834BEF68}" presName="radial" presStyleCnt="0">
        <dgm:presLayoutVars>
          <dgm:animLvl val="ctr"/>
        </dgm:presLayoutVars>
      </dgm:prSet>
      <dgm:spPr/>
    </dgm:pt>
    <dgm:pt modelId="{5360BFA8-F530-4CC4-9C04-CAE83D6473BF}" type="pres">
      <dgm:prSet presAssocID="{B6A8B348-1693-410F-A428-CEF79A57226B}" presName="centerShape" presStyleLbl="vennNode1" presStyleIdx="0" presStyleCnt="1"/>
      <dgm:spPr/>
      <dgm:t>
        <a:bodyPr/>
        <a:lstStyle/>
        <a:p>
          <a:endParaRPr lang="en-ZA"/>
        </a:p>
      </dgm:t>
    </dgm:pt>
  </dgm:ptLst>
  <dgm:cxnLst>
    <dgm:cxn modelId="{967BA9E9-EB8A-45EF-BF4B-E7D9E56E1E07}" srcId="{B51B9C64-275B-4623-B750-F439834BEF68}" destId="{B6A8B348-1693-410F-A428-CEF79A57226B}" srcOrd="0" destOrd="0" parTransId="{EF16FE09-0C82-43FA-A266-24CB3203EEE2}" sibTransId="{A2393CD3-7D73-4352-8785-0C2AD5D7ECBA}"/>
    <dgm:cxn modelId="{A9CE1E11-58DC-4B7F-B07E-FC34A7F2F154}" type="presOf" srcId="{B6A8B348-1693-410F-A428-CEF79A57226B}" destId="{5360BFA8-F530-4CC4-9C04-CAE83D6473BF}" srcOrd="0" destOrd="0" presId="urn:microsoft.com/office/officeart/2005/8/layout/radial3"/>
    <dgm:cxn modelId="{2C5F9AB1-6E7C-4494-BD8E-7EA7BAAF171C}" type="presOf" srcId="{B51B9C64-275B-4623-B750-F439834BEF68}" destId="{3AF3DC1F-BB42-4245-85F3-561A9BCFFCDA}" srcOrd="0" destOrd="0" presId="urn:microsoft.com/office/officeart/2005/8/layout/radial3"/>
    <dgm:cxn modelId="{0D4664A5-BDFB-4937-B761-DBCA6C8A96A6}" type="presParOf" srcId="{3AF3DC1F-BB42-4245-85F3-561A9BCFFCDA}" destId="{2468D7A8-85C5-478C-96AC-1284C3F8C0C3}" srcOrd="0" destOrd="0" presId="urn:microsoft.com/office/officeart/2005/8/layout/radial3"/>
    <dgm:cxn modelId="{D9DB13B9-6646-42A1-9C29-BE25D33FB3E4}" type="presParOf" srcId="{2468D7A8-85C5-478C-96AC-1284C3F8C0C3}" destId="{5360BFA8-F530-4CC4-9C04-CAE83D6473BF}" srcOrd="0"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1B9C64-275B-4623-B750-F439834BEF68}" type="doc">
      <dgm:prSet loTypeId="urn:microsoft.com/office/officeart/2005/8/layout/radial3" loCatId="cycle" qsTypeId="urn:microsoft.com/office/officeart/2005/8/quickstyle/3d2" qsCatId="3D" csTypeId="urn:microsoft.com/office/officeart/2005/8/colors/colorful5" csCatId="colorful" phldr="1"/>
      <dgm:spPr/>
      <dgm:t>
        <a:bodyPr/>
        <a:lstStyle/>
        <a:p>
          <a:endParaRPr lang="en-US"/>
        </a:p>
      </dgm:t>
    </dgm:pt>
    <dgm:pt modelId="{17214D27-9B3C-4BB5-9D01-DC9B0C313D0A}">
      <dgm:prSet phldrT="[Text]"/>
      <dgm:spPr>
        <a:gradFill rotWithShape="0">
          <a:gsLst>
            <a:gs pos="47000">
              <a:srgbClr val="FF0000"/>
            </a:gs>
            <a:gs pos="100000">
              <a:schemeClr val="accent5">
                <a:alpha val="50000"/>
                <a:hueOff val="-7450407"/>
                <a:satOff val="29858"/>
                <a:lumOff val="6471"/>
                <a:alphaOff val="0"/>
                <a:tint val="50000"/>
                <a:shade val="100000"/>
                <a:satMod val="350000"/>
              </a:schemeClr>
            </a:gs>
          </a:gsLst>
        </a:gradFill>
      </dgm:spPr>
      <dgm:t>
        <a:bodyPr/>
        <a:lstStyle/>
        <a:p>
          <a:r>
            <a:rPr lang="en-US" b="1" dirty="0">
              <a:solidFill>
                <a:schemeClr val="tx1">
                  <a:lumMod val="50000"/>
                </a:schemeClr>
              </a:solidFill>
            </a:rPr>
            <a:t>3.</a:t>
          </a:r>
        </a:p>
        <a:p>
          <a:r>
            <a:rPr lang="en-US" b="1" dirty="0">
              <a:solidFill>
                <a:schemeClr val="tx1">
                  <a:lumMod val="50000"/>
                </a:schemeClr>
              </a:solidFill>
            </a:rPr>
            <a:t>Cellular pathology</a:t>
          </a:r>
        </a:p>
      </dgm:t>
    </dgm:pt>
    <dgm:pt modelId="{F89D77E3-C5B9-495F-9864-412461834546}" type="parTrans" cxnId="{31E464B0-D1C7-43D4-8BA7-95CBB8589BAC}">
      <dgm:prSet/>
      <dgm:spPr/>
      <dgm:t>
        <a:bodyPr/>
        <a:lstStyle/>
        <a:p>
          <a:endParaRPr lang="en-US" b="1">
            <a:solidFill>
              <a:schemeClr val="bg1"/>
            </a:solidFill>
          </a:endParaRPr>
        </a:p>
      </dgm:t>
    </dgm:pt>
    <dgm:pt modelId="{A6C98E39-6461-4B06-9E88-4179188A7BEE}" type="sibTrans" cxnId="{31E464B0-D1C7-43D4-8BA7-95CBB8589BAC}">
      <dgm:prSet/>
      <dgm:spPr/>
      <dgm:t>
        <a:bodyPr/>
        <a:lstStyle/>
        <a:p>
          <a:endParaRPr lang="en-US" b="1">
            <a:solidFill>
              <a:schemeClr val="bg1"/>
            </a:solidFill>
          </a:endParaRPr>
        </a:p>
      </dgm:t>
    </dgm:pt>
    <dgm:pt modelId="{3AF3DC1F-BB42-4245-85F3-561A9BCFFCDA}" type="pres">
      <dgm:prSet presAssocID="{B51B9C64-275B-4623-B750-F439834BEF68}" presName="composite" presStyleCnt="0">
        <dgm:presLayoutVars>
          <dgm:chMax val="1"/>
          <dgm:dir/>
          <dgm:resizeHandles val="exact"/>
        </dgm:presLayoutVars>
      </dgm:prSet>
      <dgm:spPr/>
      <dgm:t>
        <a:bodyPr/>
        <a:lstStyle/>
        <a:p>
          <a:endParaRPr lang="en-ZA"/>
        </a:p>
      </dgm:t>
    </dgm:pt>
    <dgm:pt modelId="{2468D7A8-85C5-478C-96AC-1284C3F8C0C3}" type="pres">
      <dgm:prSet presAssocID="{B51B9C64-275B-4623-B750-F439834BEF68}" presName="radial" presStyleCnt="0">
        <dgm:presLayoutVars>
          <dgm:animLvl val="ctr"/>
        </dgm:presLayoutVars>
      </dgm:prSet>
      <dgm:spPr/>
    </dgm:pt>
    <dgm:pt modelId="{DA9171F0-8138-4ABA-B289-F4703B6FE8CC}" type="pres">
      <dgm:prSet presAssocID="{17214D27-9B3C-4BB5-9D01-DC9B0C313D0A}" presName="centerShape" presStyleLbl="vennNode1" presStyleIdx="0" presStyleCnt="1"/>
      <dgm:spPr/>
      <dgm:t>
        <a:bodyPr/>
        <a:lstStyle/>
        <a:p>
          <a:endParaRPr lang="en-ZA"/>
        </a:p>
      </dgm:t>
    </dgm:pt>
  </dgm:ptLst>
  <dgm:cxnLst>
    <dgm:cxn modelId="{31E464B0-D1C7-43D4-8BA7-95CBB8589BAC}" srcId="{B51B9C64-275B-4623-B750-F439834BEF68}" destId="{17214D27-9B3C-4BB5-9D01-DC9B0C313D0A}" srcOrd="0" destOrd="0" parTransId="{F89D77E3-C5B9-495F-9864-412461834546}" sibTransId="{A6C98E39-6461-4B06-9E88-4179188A7BEE}"/>
    <dgm:cxn modelId="{2C5F9AB1-6E7C-4494-BD8E-7EA7BAAF171C}" type="presOf" srcId="{B51B9C64-275B-4623-B750-F439834BEF68}" destId="{3AF3DC1F-BB42-4245-85F3-561A9BCFFCDA}" srcOrd="0" destOrd="0" presId="urn:microsoft.com/office/officeart/2005/8/layout/radial3"/>
    <dgm:cxn modelId="{044CBB59-AB1D-46E3-BD58-0491CB162AC1}" type="presOf" srcId="{17214D27-9B3C-4BB5-9D01-DC9B0C313D0A}" destId="{DA9171F0-8138-4ABA-B289-F4703B6FE8CC}" srcOrd="0" destOrd="0" presId="urn:microsoft.com/office/officeart/2005/8/layout/radial3"/>
    <dgm:cxn modelId="{0D4664A5-BDFB-4937-B761-DBCA6C8A96A6}" type="presParOf" srcId="{3AF3DC1F-BB42-4245-85F3-561A9BCFFCDA}" destId="{2468D7A8-85C5-478C-96AC-1284C3F8C0C3}" srcOrd="0" destOrd="0" presId="urn:microsoft.com/office/officeart/2005/8/layout/radial3"/>
    <dgm:cxn modelId="{7F72FF44-5F1D-40CE-A61D-36BE8F933729}" type="presParOf" srcId="{2468D7A8-85C5-478C-96AC-1284C3F8C0C3}" destId="{DA9171F0-8138-4ABA-B289-F4703B6FE8CC}" srcOrd="0" destOrd="0" presId="urn:microsoft.com/office/officeart/2005/8/layout/radial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1B9C64-275B-4623-B750-F439834BEF68}" type="doc">
      <dgm:prSet loTypeId="urn:microsoft.com/office/officeart/2005/8/layout/radial3" loCatId="cycle" qsTypeId="urn:microsoft.com/office/officeart/2005/8/quickstyle/3d2" qsCatId="3D" csTypeId="urn:microsoft.com/office/officeart/2005/8/colors/colorful5" csCatId="colorful" phldr="1"/>
      <dgm:spPr/>
      <dgm:t>
        <a:bodyPr/>
        <a:lstStyle/>
        <a:p>
          <a:endParaRPr lang="en-US"/>
        </a:p>
      </dgm:t>
    </dgm:pt>
    <dgm:pt modelId="{17214D27-9B3C-4BB5-9D01-DC9B0C313D0A}">
      <dgm:prSet phldrT="[Text]"/>
      <dgm:spPr>
        <a:gradFill rotWithShape="0">
          <a:gsLst>
            <a:gs pos="47000">
              <a:srgbClr val="FF0000"/>
            </a:gs>
            <a:gs pos="100000">
              <a:schemeClr val="accent5">
                <a:alpha val="50000"/>
                <a:hueOff val="-7450407"/>
                <a:satOff val="29858"/>
                <a:lumOff val="6471"/>
                <a:alphaOff val="0"/>
                <a:tint val="50000"/>
                <a:shade val="100000"/>
                <a:satMod val="350000"/>
              </a:schemeClr>
            </a:gs>
          </a:gsLst>
        </a:gradFill>
      </dgm:spPr>
      <dgm:t>
        <a:bodyPr/>
        <a:lstStyle/>
        <a:p>
          <a:r>
            <a:rPr lang="en-US" b="1" dirty="0">
              <a:solidFill>
                <a:schemeClr val="tx1">
                  <a:lumMod val="50000"/>
                </a:schemeClr>
              </a:solidFill>
            </a:rPr>
            <a:t>3.</a:t>
          </a:r>
        </a:p>
        <a:p>
          <a:r>
            <a:rPr lang="en-US" b="1" dirty="0">
              <a:solidFill>
                <a:schemeClr val="tx1">
                  <a:lumMod val="50000"/>
                </a:schemeClr>
              </a:solidFill>
            </a:rPr>
            <a:t>Cellular pathology</a:t>
          </a:r>
        </a:p>
      </dgm:t>
    </dgm:pt>
    <dgm:pt modelId="{F89D77E3-C5B9-495F-9864-412461834546}" type="parTrans" cxnId="{31E464B0-D1C7-43D4-8BA7-95CBB8589BAC}">
      <dgm:prSet/>
      <dgm:spPr/>
      <dgm:t>
        <a:bodyPr/>
        <a:lstStyle/>
        <a:p>
          <a:endParaRPr lang="en-US" b="1">
            <a:solidFill>
              <a:schemeClr val="bg1"/>
            </a:solidFill>
          </a:endParaRPr>
        </a:p>
      </dgm:t>
    </dgm:pt>
    <dgm:pt modelId="{A6C98E39-6461-4B06-9E88-4179188A7BEE}" type="sibTrans" cxnId="{31E464B0-D1C7-43D4-8BA7-95CBB8589BAC}">
      <dgm:prSet/>
      <dgm:spPr/>
      <dgm:t>
        <a:bodyPr/>
        <a:lstStyle/>
        <a:p>
          <a:endParaRPr lang="en-US" b="1">
            <a:solidFill>
              <a:schemeClr val="bg1"/>
            </a:solidFill>
          </a:endParaRPr>
        </a:p>
      </dgm:t>
    </dgm:pt>
    <dgm:pt modelId="{3AF3DC1F-BB42-4245-85F3-561A9BCFFCDA}" type="pres">
      <dgm:prSet presAssocID="{B51B9C64-275B-4623-B750-F439834BEF68}" presName="composite" presStyleCnt="0">
        <dgm:presLayoutVars>
          <dgm:chMax val="1"/>
          <dgm:dir/>
          <dgm:resizeHandles val="exact"/>
        </dgm:presLayoutVars>
      </dgm:prSet>
      <dgm:spPr/>
      <dgm:t>
        <a:bodyPr/>
        <a:lstStyle/>
        <a:p>
          <a:endParaRPr lang="en-ZA"/>
        </a:p>
      </dgm:t>
    </dgm:pt>
    <dgm:pt modelId="{2468D7A8-85C5-478C-96AC-1284C3F8C0C3}" type="pres">
      <dgm:prSet presAssocID="{B51B9C64-275B-4623-B750-F439834BEF68}" presName="radial" presStyleCnt="0">
        <dgm:presLayoutVars>
          <dgm:animLvl val="ctr"/>
        </dgm:presLayoutVars>
      </dgm:prSet>
      <dgm:spPr/>
    </dgm:pt>
    <dgm:pt modelId="{DA9171F0-8138-4ABA-B289-F4703B6FE8CC}" type="pres">
      <dgm:prSet presAssocID="{17214D27-9B3C-4BB5-9D01-DC9B0C313D0A}" presName="centerShape" presStyleLbl="vennNode1" presStyleIdx="0" presStyleCnt="1"/>
      <dgm:spPr/>
      <dgm:t>
        <a:bodyPr/>
        <a:lstStyle/>
        <a:p>
          <a:endParaRPr lang="en-ZA"/>
        </a:p>
      </dgm:t>
    </dgm:pt>
  </dgm:ptLst>
  <dgm:cxnLst>
    <dgm:cxn modelId="{31E464B0-D1C7-43D4-8BA7-95CBB8589BAC}" srcId="{B51B9C64-275B-4623-B750-F439834BEF68}" destId="{17214D27-9B3C-4BB5-9D01-DC9B0C313D0A}" srcOrd="0" destOrd="0" parTransId="{F89D77E3-C5B9-495F-9864-412461834546}" sibTransId="{A6C98E39-6461-4B06-9E88-4179188A7BEE}"/>
    <dgm:cxn modelId="{2C5F9AB1-6E7C-4494-BD8E-7EA7BAAF171C}" type="presOf" srcId="{B51B9C64-275B-4623-B750-F439834BEF68}" destId="{3AF3DC1F-BB42-4245-85F3-561A9BCFFCDA}" srcOrd="0" destOrd="0" presId="urn:microsoft.com/office/officeart/2005/8/layout/radial3"/>
    <dgm:cxn modelId="{044CBB59-AB1D-46E3-BD58-0491CB162AC1}" type="presOf" srcId="{17214D27-9B3C-4BB5-9D01-DC9B0C313D0A}" destId="{DA9171F0-8138-4ABA-B289-F4703B6FE8CC}" srcOrd="0" destOrd="0" presId="urn:microsoft.com/office/officeart/2005/8/layout/radial3"/>
    <dgm:cxn modelId="{0D4664A5-BDFB-4937-B761-DBCA6C8A96A6}" type="presParOf" srcId="{3AF3DC1F-BB42-4245-85F3-561A9BCFFCDA}" destId="{2468D7A8-85C5-478C-96AC-1284C3F8C0C3}" srcOrd="0" destOrd="0" presId="urn:microsoft.com/office/officeart/2005/8/layout/radial3"/>
    <dgm:cxn modelId="{7F72FF44-5F1D-40CE-A61D-36BE8F933729}" type="presParOf" srcId="{2468D7A8-85C5-478C-96AC-1284C3F8C0C3}" destId="{DA9171F0-8138-4ABA-B289-F4703B6FE8CC}" srcOrd="0"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51B9C64-275B-4623-B750-F439834BEF68}" type="doc">
      <dgm:prSet loTypeId="urn:microsoft.com/office/officeart/2005/8/layout/radial3" loCatId="cycle" qsTypeId="urn:microsoft.com/office/officeart/2005/8/quickstyle/3d2" qsCatId="3D" csTypeId="urn:microsoft.com/office/officeart/2005/8/colors/colorful5" csCatId="colorful" phldr="1"/>
      <dgm:spPr/>
      <dgm:t>
        <a:bodyPr/>
        <a:lstStyle/>
        <a:p>
          <a:endParaRPr lang="en-US"/>
        </a:p>
      </dgm:t>
    </dgm:pt>
    <dgm:pt modelId="{96AA3181-93DF-4A34-8055-2C8BB1C3A573}">
      <dgm:prSet phldrT="[Text]"/>
      <dgm:spPr>
        <a:gradFill rotWithShape="0">
          <a:gsLst>
            <a:gs pos="100000">
              <a:schemeClr val="accent6">
                <a:lumMod val="75000"/>
              </a:schemeClr>
            </a:gs>
            <a:gs pos="100000">
              <a:schemeClr val="accent5">
                <a:alpha val="50000"/>
                <a:hueOff val="-9933876"/>
                <a:satOff val="39811"/>
                <a:lumOff val="8628"/>
                <a:alphaOff val="0"/>
                <a:tint val="50000"/>
                <a:shade val="100000"/>
                <a:satMod val="350000"/>
              </a:schemeClr>
            </a:gs>
          </a:gsLst>
        </a:gradFill>
      </dgm:spPr>
      <dgm:t>
        <a:bodyPr/>
        <a:lstStyle/>
        <a:p>
          <a:r>
            <a:rPr lang="en-US" b="1" dirty="0">
              <a:solidFill>
                <a:schemeClr val="tx1">
                  <a:lumMod val="50000"/>
                </a:schemeClr>
              </a:solidFill>
            </a:rPr>
            <a:t>4.</a:t>
          </a:r>
        </a:p>
        <a:p>
          <a:r>
            <a:rPr lang="en-US" b="1" dirty="0">
              <a:solidFill>
                <a:schemeClr val="tx1">
                  <a:lumMod val="50000"/>
                </a:schemeClr>
              </a:solidFill>
            </a:rPr>
            <a:t>Chemical analytics</a:t>
          </a:r>
        </a:p>
      </dgm:t>
    </dgm:pt>
    <dgm:pt modelId="{723EEC14-75E0-4EFB-9C30-93619856A128}" type="parTrans" cxnId="{FF718C3C-53E0-4D7C-88DD-C848DA0B7C8A}">
      <dgm:prSet/>
      <dgm:spPr/>
      <dgm:t>
        <a:bodyPr/>
        <a:lstStyle/>
        <a:p>
          <a:endParaRPr lang="en-US" b="1">
            <a:solidFill>
              <a:schemeClr val="bg1"/>
            </a:solidFill>
          </a:endParaRPr>
        </a:p>
      </dgm:t>
    </dgm:pt>
    <dgm:pt modelId="{1A38D876-9064-4A5A-84B6-9F7277CD2699}" type="sibTrans" cxnId="{FF718C3C-53E0-4D7C-88DD-C848DA0B7C8A}">
      <dgm:prSet/>
      <dgm:spPr/>
      <dgm:t>
        <a:bodyPr/>
        <a:lstStyle/>
        <a:p>
          <a:endParaRPr lang="en-US" b="1">
            <a:solidFill>
              <a:schemeClr val="bg1"/>
            </a:solidFill>
          </a:endParaRPr>
        </a:p>
      </dgm:t>
    </dgm:pt>
    <dgm:pt modelId="{3AF3DC1F-BB42-4245-85F3-561A9BCFFCDA}" type="pres">
      <dgm:prSet presAssocID="{B51B9C64-275B-4623-B750-F439834BEF68}" presName="composite" presStyleCnt="0">
        <dgm:presLayoutVars>
          <dgm:chMax val="1"/>
          <dgm:dir/>
          <dgm:resizeHandles val="exact"/>
        </dgm:presLayoutVars>
      </dgm:prSet>
      <dgm:spPr/>
      <dgm:t>
        <a:bodyPr/>
        <a:lstStyle/>
        <a:p>
          <a:endParaRPr lang="en-ZA"/>
        </a:p>
      </dgm:t>
    </dgm:pt>
    <dgm:pt modelId="{2468D7A8-85C5-478C-96AC-1284C3F8C0C3}" type="pres">
      <dgm:prSet presAssocID="{B51B9C64-275B-4623-B750-F439834BEF68}" presName="radial" presStyleCnt="0">
        <dgm:presLayoutVars>
          <dgm:animLvl val="ctr"/>
        </dgm:presLayoutVars>
      </dgm:prSet>
      <dgm:spPr/>
    </dgm:pt>
    <dgm:pt modelId="{C71CBEFB-0286-4B25-89E4-F842136085EB}" type="pres">
      <dgm:prSet presAssocID="{96AA3181-93DF-4A34-8055-2C8BB1C3A573}" presName="centerShape" presStyleLbl="vennNode1" presStyleIdx="0" presStyleCnt="1" custLinFactNeighborX="-872" custLinFactNeighborY="-1147"/>
      <dgm:spPr/>
      <dgm:t>
        <a:bodyPr/>
        <a:lstStyle/>
        <a:p>
          <a:endParaRPr lang="en-ZA"/>
        </a:p>
      </dgm:t>
    </dgm:pt>
  </dgm:ptLst>
  <dgm:cxnLst>
    <dgm:cxn modelId="{FF718C3C-53E0-4D7C-88DD-C848DA0B7C8A}" srcId="{B51B9C64-275B-4623-B750-F439834BEF68}" destId="{96AA3181-93DF-4A34-8055-2C8BB1C3A573}" srcOrd="0" destOrd="0" parTransId="{723EEC14-75E0-4EFB-9C30-93619856A128}" sibTransId="{1A38D876-9064-4A5A-84B6-9F7277CD2699}"/>
    <dgm:cxn modelId="{C959B2F9-45C4-40C6-83D4-3DFD6EA76C1D}" type="presOf" srcId="{96AA3181-93DF-4A34-8055-2C8BB1C3A573}" destId="{C71CBEFB-0286-4B25-89E4-F842136085EB}" srcOrd="0" destOrd="0" presId="urn:microsoft.com/office/officeart/2005/8/layout/radial3"/>
    <dgm:cxn modelId="{2C5F9AB1-6E7C-4494-BD8E-7EA7BAAF171C}" type="presOf" srcId="{B51B9C64-275B-4623-B750-F439834BEF68}" destId="{3AF3DC1F-BB42-4245-85F3-561A9BCFFCDA}" srcOrd="0" destOrd="0" presId="urn:microsoft.com/office/officeart/2005/8/layout/radial3"/>
    <dgm:cxn modelId="{0D4664A5-BDFB-4937-B761-DBCA6C8A96A6}" type="presParOf" srcId="{3AF3DC1F-BB42-4245-85F3-561A9BCFFCDA}" destId="{2468D7A8-85C5-478C-96AC-1284C3F8C0C3}" srcOrd="0" destOrd="0" presId="urn:microsoft.com/office/officeart/2005/8/layout/radial3"/>
    <dgm:cxn modelId="{72A0AAEB-8879-4532-988E-A15559A3B872}" type="presParOf" srcId="{2468D7A8-85C5-478C-96AC-1284C3F8C0C3}" destId="{C71CBEFB-0286-4B25-89E4-F842136085EB}" srcOrd="0"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EB5504-D394-415D-807E-FD57198C60E8}">
      <dsp:nvSpPr>
        <dsp:cNvPr id="0" name=""/>
        <dsp:cNvSpPr/>
      </dsp:nvSpPr>
      <dsp:spPr>
        <a:xfrm>
          <a:off x="1711661" y="966213"/>
          <a:ext cx="1493202" cy="1354119"/>
        </a:xfrm>
        <a:prstGeom prst="ellipse">
          <a:avLst/>
        </a:prstGeom>
        <a:gradFill rotWithShape="0">
          <a:gsLst>
            <a:gs pos="4000">
              <a:schemeClr val="accent1">
                <a:lumMod val="20000"/>
                <a:lumOff val="80000"/>
              </a:schemeClr>
            </a:gs>
            <a:gs pos="100000">
              <a:schemeClr val="accent5">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solidFill>
                <a:schemeClr val="tx1">
                  <a:lumMod val="50000"/>
                </a:schemeClr>
              </a:solidFill>
            </a:rPr>
            <a:t>Confluence of studies</a:t>
          </a:r>
        </a:p>
      </dsp:txBody>
      <dsp:txXfrm>
        <a:off x="1711661" y="966213"/>
        <a:ext cx="1493202" cy="1354119"/>
      </dsp:txXfrm>
    </dsp:sp>
    <dsp:sp modelId="{3393918F-BE05-4E09-AC22-CE0CE00813DB}">
      <dsp:nvSpPr>
        <dsp:cNvPr id="0" name=""/>
        <dsp:cNvSpPr/>
      </dsp:nvSpPr>
      <dsp:spPr>
        <a:xfrm>
          <a:off x="1617599" y="-278741"/>
          <a:ext cx="1681325" cy="1474820"/>
        </a:xfrm>
        <a:prstGeom prst="ellipse">
          <a:avLst/>
        </a:prstGeom>
        <a:gradFill rotWithShape="0">
          <a:gsLst>
            <a:gs pos="100000">
              <a:srgbClr val="DA42C8"/>
            </a:gs>
            <a:gs pos="100000">
              <a:schemeClr val="accent5">
                <a:alpha val="50000"/>
                <a:hueOff val="-2483469"/>
                <a:satOff val="9953"/>
                <a:lumOff val="215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a:solidFill>
                <a:schemeClr val="tx1">
                  <a:lumMod val="50000"/>
                </a:schemeClr>
              </a:solidFill>
            </a:rPr>
            <a:t>1.</a:t>
          </a:r>
        </a:p>
        <a:p>
          <a:pPr lvl="0" algn="ctr" defTabSz="577850">
            <a:lnSpc>
              <a:spcPct val="90000"/>
            </a:lnSpc>
            <a:spcBef>
              <a:spcPct val="0"/>
            </a:spcBef>
            <a:spcAft>
              <a:spcPct val="35000"/>
            </a:spcAft>
          </a:pPr>
          <a:r>
            <a:rPr lang="en-US" sz="1300" b="1" kern="1200" dirty="0">
              <a:solidFill>
                <a:schemeClr val="tx1">
                  <a:lumMod val="50000"/>
                </a:schemeClr>
              </a:solidFill>
            </a:rPr>
            <a:t>Epidemiology</a:t>
          </a:r>
        </a:p>
      </dsp:txBody>
      <dsp:txXfrm>
        <a:off x="1617599" y="-278741"/>
        <a:ext cx="1681325" cy="1474820"/>
      </dsp:txXfrm>
    </dsp:sp>
    <dsp:sp modelId="{E49216BD-107F-4556-A912-A937A4AD8F5A}">
      <dsp:nvSpPr>
        <dsp:cNvPr id="0" name=""/>
        <dsp:cNvSpPr/>
      </dsp:nvSpPr>
      <dsp:spPr>
        <a:xfrm>
          <a:off x="2922040" y="846152"/>
          <a:ext cx="1732922" cy="1616850"/>
        </a:xfrm>
        <a:prstGeom prst="ellipse">
          <a:avLst/>
        </a:prstGeom>
        <a:gradFill rotWithShape="0">
          <a:gsLst>
            <a:gs pos="100000">
              <a:srgbClr val="92D050"/>
            </a:gs>
            <a:gs pos="43000">
              <a:srgbClr val="93E86B"/>
            </a:gs>
            <a:gs pos="2000">
              <a:schemeClr val="accent5">
                <a:alpha val="50000"/>
                <a:hueOff val="-4966938"/>
                <a:satOff val="19906"/>
                <a:lumOff val="431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a:solidFill>
                <a:schemeClr val="tx1">
                  <a:lumMod val="50000"/>
                </a:schemeClr>
              </a:solidFill>
            </a:rPr>
            <a:t>2.</a:t>
          </a:r>
        </a:p>
        <a:p>
          <a:pPr lvl="0" algn="ctr" defTabSz="577850">
            <a:lnSpc>
              <a:spcPct val="90000"/>
            </a:lnSpc>
            <a:spcBef>
              <a:spcPct val="0"/>
            </a:spcBef>
            <a:spcAft>
              <a:spcPct val="35000"/>
            </a:spcAft>
          </a:pPr>
          <a:r>
            <a:rPr lang="en-US" sz="1300" b="1" kern="1200" dirty="0">
              <a:solidFill>
                <a:schemeClr val="tx1">
                  <a:lumMod val="50000"/>
                </a:schemeClr>
              </a:solidFill>
            </a:rPr>
            <a:t>Animal</a:t>
          </a:r>
          <a:r>
            <a:rPr lang="en-US" sz="1300" b="1" kern="1200" dirty="0"/>
            <a:t> </a:t>
          </a:r>
          <a:r>
            <a:rPr lang="en-US" sz="1300" b="1" kern="1200" dirty="0">
              <a:solidFill>
                <a:schemeClr val="tx1">
                  <a:lumMod val="50000"/>
                </a:schemeClr>
              </a:solidFill>
            </a:rPr>
            <a:t>experiments</a:t>
          </a:r>
        </a:p>
      </dsp:txBody>
      <dsp:txXfrm>
        <a:off x="2922040" y="846152"/>
        <a:ext cx="1732922" cy="1616850"/>
      </dsp:txXfrm>
    </dsp:sp>
    <dsp:sp modelId="{BE66018D-6704-4AE3-936A-6898B6AD099B}">
      <dsp:nvSpPr>
        <dsp:cNvPr id="0" name=""/>
        <dsp:cNvSpPr/>
      </dsp:nvSpPr>
      <dsp:spPr>
        <a:xfrm>
          <a:off x="1544070" y="2097643"/>
          <a:ext cx="1828384" cy="1460468"/>
        </a:xfrm>
        <a:prstGeom prst="ellipse">
          <a:avLst/>
        </a:prstGeom>
        <a:gradFill rotWithShape="0">
          <a:gsLst>
            <a:gs pos="47000">
              <a:srgbClr val="FF0000"/>
            </a:gs>
            <a:gs pos="100000">
              <a:schemeClr val="accent5">
                <a:alpha val="50000"/>
                <a:hueOff val="-7450407"/>
                <a:satOff val="29858"/>
                <a:lumOff val="647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a:solidFill>
                <a:schemeClr val="tx1">
                  <a:lumMod val="50000"/>
                </a:schemeClr>
              </a:solidFill>
            </a:rPr>
            <a:t>3.</a:t>
          </a:r>
        </a:p>
        <a:p>
          <a:pPr lvl="0" algn="ctr" defTabSz="577850">
            <a:lnSpc>
              <a:spcPct val="90000"/>
            </a:lnSpc>
            <a:spcBef>
              <a:spcPct val="0"/>
            </a:spcBef>
            <a:spcAft>
              <a:spcPct val="35000"/>
            </a:spcAft>
          </a:pPr>
          <a:r>
            <a:rPr lang="en-US" sz="1300" b="1" kern="1200" dirty="0">
              <a:solidFill>
                <a:schemeClr val="tx1">
                  <a:lumMod val="50000"/>
                </a:schemeClr>
              </a:solidFill>
            </a:rPr>
            <a:t>Cellular pathology</a:t>
          </a:r>
        </a:p>
      </dsp:txBody>
      <dsp:txXfrm>
        <a:off x="1544070" y="2097643"/>
        <a:ext cx="1828384" cy="1460468"/>
      </dsp:txXfrm>
    </dsp:sp>
    <dsp:sp modelId="{D87BE41F-A036-46B1-8E12-B02EFFD92A13}">
      <dsp:nvSpPr>
        <dsp:cNvPr id="0" name=""/>
        <dsp:cNvSpPr/>
      </dsp:nvSpPr>
      <dsp:spPr>
        <a:xfrm>
          <a:off x="185211" y="834861"/>
          <a:ext cx="1769639" cy="1571593"/>
        </a:xfrm>
        <a:prstGeom prst="ellipse">
          <a:avLst/>
        </a:prstGeom>
        <a:gradFill rotWithShape="0">
          <a:gsLst>
            <a:gs pos="100000">
              <a:schemeClr val="accent6">
                <a:lumMod val="75000"/>
              </a:schemeClr>
            </a:gs>
            <a:gs pos="100000">
              <a:schemeClr val="accent5">
                <a:alpha val="50000"/>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a:solidFill>
                <a:schemeClr val="tx1">
                  <a:lumMod val="50000"/>
                </a:schemeClr>
              </a:solidFill>
            </a:rPr>
            <a:t>4.</a:t>
          </a:r>
        </a:p>
        <a:p>
          <a:pPr lvl="0" algn="ctr" defTabSz="577850">
            <a:lnSpc>
              <a:spcPct val="90000"/>
            </a:lnSpc>
            <a:spcBef>
              <a:spcPct val="0"/>
            </a:spcBef>
            <a:spcAft>
              <a:spcPct val="35000"/>
            </a:spcAft>
          </a:pPr>
          <a:r>
            <a:rPr lang="en-US" sz="1300" b="1" kern="1200" dirty="0">
              <a:solidFill>
                <a:schemeClr val="tx1">
                  <a:lumMod val="50000"/>
                </a:schemeClr>
              </a:solidFill>
            </a:rPr>
            <a:t>Chemical analytics</a:t>
          </a:r>
        </a:p>
      </dsp:txBody>
      <dsp:txXfrm>
        <a:off x="185211" y="834861"/>
        <a:ext cx="1769639" cy="157159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EB5504-D394-415D-807E-FD57198C60E8}">
      <dsp:nvSpPr>
        <dsp:cNvPr id="0" name=""/>
        <dsp:cNvSpPr/>
      </dsp:nvSpPr>
      <dsp:spPr>
        <a:xfrm>
          <a:off x="1970394" y="1609651"/>
          <a:ext cx="1572398" cy="1576114"/>
        </a:xfrm>
        <a:prstGeom prst="ellipse">
          <a:avLst/>
        </a:prstGeom>
        <a:gradFill rotWithShape="0">
          <a:gsLst>
            <a:gs pos="4000">
              <a:schemeClr val="accent1">
                <a:lumMod val="20000"/>
                <a:lumOff val="80000"/>
              </a:schemeClr>
            </a:gs>
            <a:gs pos="100000">
              <a:schemeClr val="accent5">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solidFill>
                <a:schemeClr val="tx1">
                  <a:lumMod val="50000"/>
                </a:schemeClr>
              </a:solidFill>
            </a:rPr>
            <a:t>Confluence </a:t>
          </a:r>
        </a:p>
        <a:p>
          <a:pPr lvl="0" algn="ctr" defTabSz="488950">
            <a:lnSpc>
              <a:spcPct val="90000"/>
            </a:lnSpc>
            <a:spcBef>
              <a:spcPct val="0"/>
            </a:spcBef>
            <a:spcAft>
              <a:spcPct val="35000"/>
            </a:spcAft>
          </a:pPr>
          <a:r>
            <a:rPr lang="en-US" sz="1100" b="1" kern="1200" dirty="0">
              <a:solidFill>
                <a:schemeClr val="tx1">
                  <a:lumMod val="50000"/>
                </a:schemeClr>
              </a:solidFill>
            </a:rPr>
            <a:t>of studies</a:t>
          </a:r>
        </a:p>
      </dsp:txBody>
      <dsp:txXfrm>
        <a:off x="1970394" y="1609651"/>
        <a:ext cx="1572398" cy="1576114"/>
      </dsp:txXfrm>
    </dsp:sp>
    <dsp:sp modelId="{3393918F-BE05-4E09-AC22-CE0CE00813DB}">
      <dsp:nvSpPr>
        <dsp:cNvPr id="0" name=""/>
        <dsp:cNvSpPr/>
      </dsp:nvSpPr>
      <dsp:spPr>
        <a:xfrm>
          <a:off x="1579479" y="-258171"/>
          <a:ext cx="2453231" cy="2151918"/>
        </a:xfrm>
        <a:prstGeom prst="ellipse">
          <a:avLst/>
        </a:prstGeom>
        <a:gradFill rotWithShape="0">
          <a:gsLst>
            <a:gs pos="100000">
              <a:srgbClr val="DA42C8"/>
            </a:gs>
            <a:gs pos="100000">
              <a:schemeClr val="accent5">
                <a:alpha val="50000"/>
                <a:hueOff val="-2483469"/>
                <a:satOff val="9953"/>
                <a:lumOff val="215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solidFill>
                <a:schemeClr val="tx1">
                  <a:lumMod val="50000"/>
                </a:schemeClr>
              </a:solidFill>
            </a:rPr>
            <a:t>1.</a:t>
          </a:r>
        </a:p>
        <a:p>
          <a:pPr lvl="0" algn="ctr" defTabSz="889000">
            <a:lnSpc>
              <a:spcPct val="90000"/>
            </a:lnSpc>
            <a:spcBef>
              <a:spcPct val="0"/>
            </a:spcBef>
            <a:spcAft>
              <a:spcPct val="35000"/>
            </a:spcAft>
          </a:pPr>
          <a:r>
            <a:rPr lang="en-US" sz="2000" b="1" kern="1200" dirty="0">
              <a:solidFill>
                <a:schemeClr val="tx1">
                  <a:lumMod val="50000"/>
                </a:schemeClr>
              </a:solidFill>
            </a:rPr>
            <a:t>Epidemiology</a:t>
          </a:r>
        </a:p>
      </dsp:txBody>
      <dsp:txXfrm>
        <a:off x="1579479" y="-258171"/>
        <a:ext cx="2453231" cy="2151918"/>
      </dsp:txXfrm>
    </dsp:sp>
    <dsp:sp modelId="{E49216BD-107F-4556-A912-A937A4AD8F5A}">
      <dsp:nvSpPr>
        <dsp:cNvPr id="0" name=""/>
        <dsp:cNvSpPr/>
      </dsp:nvSpPr>
      <dsp:spPr>
        <a:xfrm>
          <a:off x="3220797" y="1222743"/>
          <a:ext cx="2528516" cy="2359154"/>
        </a:xfrm>
        <a:prstGeom prst="ellipse">
          <a:avLst/>
        </a:prstGeom>
        <a:gradFill rotWithShape="0">
          <a:gsLst>
            <a:gs pos="100000">
              <a:srgbClr val="92D050"/>
            </a:gs>
            <a:gs pos="43000">
              <a:srgbClr val="93E86B"/>
            </a:gs>
            <a:gs pos="2000">
              <a:schemeClr val="accent5">
                <a:alpha val="50000"/>
                <a:hueOff val="-4966938"/>
                <a:satOff val="19906"/>
                <a:lumOff val="431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solidFill>
                <a:schemeClr val="tx1">
                  <a:lumMod val="50000"/>
                </a:schemeClr>
              </a:solidFill>
            </a:rPr>
            <a:t>2.</a:t>
          </a:r>
        </a:p>
        <a:p>
          <a:pPr lvl="0" algn="ctr" defTabSz="889000">
            <a:lnSpc>
              <a:spcPct val="90000"/>
            </a:lnSpc>
            <a:spcBef>
              <a:spcPct val="0"/>
            </a:spcBef>
            <a:spcAft>
              <a:spcPct val="35000"/>
            </a:spcAft>
          </a:pPr>
          <a:r>
            <a:rPr lang="en-US" sz="2000" b="1" kern="1200" dirty="0">
              <a:solidFill>
                <a:schemeClr val="tx1">
                  <a:lumMod val="50000"/>
                </a:schemeClr>
              </a:solidFill>
            </a:rPr>
            <a:t>Animal</a:t>
          </a:r>
          <a:r>
            <a:rPr lang="en-US" sz="2000" b="1" kern="1200" dirty="0"/>
            <a:t> </a:t>
          </a:r>
          <a:r>
            <a:rPr lang="en-US" sz="2000" b="1" kern="1200" dirty="0">
              <a:solidFill>
                <a:schemeClr val="tx1">
                  <a:lumMod val="50000"/>
                </a:schemeClr>
              </a:solidFill>
            </a:rPr>
            <a:t>experiments</a:t>
          </a:r>
        </a:p>
      </dsp:txBody>
      <dsp:txXfrm>
        <a:off x="3220797" y="1222743"/>
        <a:ext cx="2528516" cy="2359154"/>
      </dsp:txXfrm>
    </dsp:sp>
    <dsp:sp modelId="{BE66018D-6704-4AE3-936A-6898B6AD099B}">
      <dsp:nvSpPr>
        <dsp:cNvPr id="0" name=""/>
        <dsp:cNvSpPr/>
      </dsp:nvSpPr>
      <dsp:spPr>
        <a:xfrm>
          <a:off x="1554860" y="3060682"/>
          <a:ext cx="2403465" cy="2130977"/>
        </a:xfrm>
        <a:prstGeom prst="ellipse">
          <a:avLst/>
        </a:prstGeom>
        <a:gradFill rotWithShape="0">
          <a:gsLst>
            <a:gs pos="47000">
              <a:srgbClr val="FF0000"/>
            </a:gs>
            <a:gs pos="100000">
              <a:schemeClr val="accent5">
                <a:alpha val="50000"/>
                <a:hueOff val="-7450407"/>
                <a:satOff val="29858"/>
                <a:lumOff val="647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solidFill>
                <a:schemeClr val="tx1">
                  <a:lumMod val="50000"/>
                </a:schemeClr>
              </a:solidFill>
            </a:rPr>
            <a:t>3.</a:t>
          </a:r>
        </a:p>
        <a:p>
          <a:pPr lvl="0" algn="ctr" defTabSz="889000">
            <a:lnSpc>
              <a:spcPct val="90000"/>
            </a:lnSpc>
            <a:spcBef>
              <a:spcPct val="0"/>
            </a:spcBef>
            <a:spcAft>
              <a:spcPct val="35000"/>
            </a:spcAft>
          </a:pPr>
          <a:r>
            <a:rPr lang="en-US" sz="2000" b="1" kern="1200" dirty="0">
              <a:solidFill>
                <a:schemeClr val="tx1">
                  <a:lumMod val="50000"/>
                </a:schemeClr>
              </a:solidFill>
            </a:rPr>
            <a:t>Cellular pathology</a:t>
          </a:r>
        </a:p>
      </dsp:txBody>
      <dsp:txXfrm>
        <a:off x="1554860" y="3060682"/>
        <a:ext cx="2403465" cy="2130977"/>
      </dsp:txXfrm>
    </dsp:sp>
    <dsp:sp modelId="{D87BE41F-A036-46B1-8E12-B02EFFD92A13}">
      <dsp:nvSpPr>
        <dsp:cNvPr id="0" name=""/>
        <dsp:cNvSpPr/>
      </dsp:nvSpPr>
      <dsp:spPr>
        <a:xfrm>
          <a:off x="-262913" y="1218151"/>
          <a:ext cx="2582090" cy="2293119"/>
        </a:xfrm>
        <a:prstGeom prst="ellipse">
          <a:avLst/>
        </a:prstGeom>
        <a:gradFill rotWithShape="0">
          <a:gsLst>
            <a:gs pos="100000">
              <a:schemeClr val="accent6">
                <a:lumMod val="75000"/>
              </a:schemeClr>
            </a:gs>
            <a:gs pos="100000">
              <a:schemeClr val="accent5">
                <a:alpha val="50000"/>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solidFill>
                <a:schemeClr val="tx1">
                  <a:lumMod val="50000"/>
                </a:schemeClr>
              </a:solidFill>
            </a:rPr>
            <a:t>4.</a:t>
          </a:r>
        </a:p>
        <a:p>
          <a:pPr lvl="0" algn="ctr" defTabSz="889000">
            <a:lnSpc>
              <a:spcPct val="90000"/>
            </a:lnSpc>
            <a:spcBef>
              <a:spcPct val="0"/>
            </a:spcBef>
            <a:spcAft>
              <a:spcPct val="35000"/>
            </a:spcAft>
          </a:pPr>
          <a:r>
            <a:rPr lang="en-US" sz="2000" b="1" kern="1200" dirty="0">
              <a:solidFill>
                <a:schemeClr val="tx1">
                  <a:lumMod val="50000"/>
                </a:schemeClr>
              </a:solidFill>
            </a:rPr>
            <a:t>Chemical analytics</a:t>
          </a:r>
        </a:p>
      </dsp:txBody>
      <dsp:txXfrm>
        <a:off x="-262913" y="1218151"/>
        <a:ext cx="2582090" cy="229311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72678A-C46C-448B-904B-69F23C7BD7D1}">
      <dsp:nvSpPr>
        <dsp:cNvPr id="0" name=""/>
        <dsp:cNvSpPr/>
      </dsp:nvSpPr>
      <dsp:spPr>
        <a:xfrm>
          <a:off x="257155" y="0"/>
          <a:ext cx="1859101" cy="1859101"/>
        </a:xfrm>
        <a:prstGeom prst="ellipse">
          <a:avLst/>
        </a:prstGeom>
        <a:gradFill rotWithShape="0">
          <a:gsLst>
            <a:gs pos="100000">
              <a:srgbClr val="DA42C8"/>
            </a:gs>
            <a:gs pos="100000">
              <a:schemeClr val="accent5">
                <a:alpha val="50000"/>
                <a:hueOff val="-2483469"/>
                <a:satOff val="9953"/>
                <a:lumOff val="215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a:solidFill>
                <a:schemeClr val="tx1">
                  <a:lumMod val="50000"/>
                </a:schemeClr>
              </a:solidFill>
            </a:rPr>
            <a:t>1.</a:t>
          </a:r>
        </a:p>
        <a:p>
          <a:pPr lvl="0" algn="ctr" defTabSz="666750">
            <a:lnSpc>
              <a:spcPct val="90000"/>
            </a:lnSpc>
            <a:spcBef>
              <a:spcPct val="0"/>
            </a:spcBef>
            <a:spcAft>
              <a:spcPct val="35000"/>
            </a:spcAft>
          </a:pPr>
          <a:r>
            <a:rPr lang="en-US" sz="1500" b="1" kern="1200" dirty="0">
              <a:solidFill>
                <a:schemeClr val="tx1">
                  <a:lumMod val="50000"/>
                </a:schemeClr>
              </a:solidFill>
            </a:rPr>
            <a:t>Epidemiology</a:t>
          </a:r>
        </a:p>
      </dsp:txBody>
      <dsp:txXfrm>
        <a:off x="257155" y="0"/>
        <a:ext cx="1859101" cy="185910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60BFA8-F530-4CC4-9C04-CAE83D6473BF}">
      <dsp:nvSpPr>
        <dsp:cNvPr id="0" name=""/>
        <dsp:cNvSpPr/>
      </dsp:nvSpPr>
      <dsp:spPr>
        <a:xfrm>
          <a:off x="118834" y="0"/>
          <a:ext cx="2081324" cy="2081324"/>
        </a:xfrm>
        <a:prstGeom prst="ellipse">
          <a:avLst/>
        </a:prstGeom>
        <a:gradFill rotWithShape="0">
          <a:gsLst>
            <a:gs pos="100000">
              <a:srgbClr val="92D050"/>
            </a:gs>
            <a:gs pos="43000">
              <a:srgbClr val="93E86B"/>
            </a:gs>
            <a:gs pos="2000">
              <a:schemeClr val="accent5">
                <a:alpha val="50000"/>
                <a:hueOff val="-4966938"/>
                <a:satOff val="19906"/>
                <a:lumOff val="431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a:solidFill>
                <a:schemeClr val="tx1">
                  <a:lumMod val="50000"/>
                </a:schemeClr>
              </a:solidFill>
            </a:rPr>
            <a:t>2.</a:t>
          </a:r>
        </a:p>
        <a:p>
          <a:pPr lvl="0" algn="ctr" defTabSz="844550">
            <a:lnSpc>
              <a:spcPct val="90000"/>
            </a:lnSpc>
            <a:spcBef>
              <a:spcPct val="0"/>
            </a:spcBef>
            <a:spcAft>
              <a:spcPct val="35000"/>
            </a:spcAft>
          </a:pPr>
          <a:r>
            <a:rPr lang="en-US" sz="1900" b="1" kern="1200" dirty="0">
              <a:solidFill>
                <a:schemeClr val="tx1">
                  <a:lumMod val="50000"/>
                </a:schemeClr>
              </a:solidFill>
            </a:rPr>
            <a:t>Animal</a:t>
          </a:r>
          <a:r>
            <a:rPr lang="en-US" sz="1900" b="1" kern="1200" dirty="0"/>
            <a:t> </a:t>
          </a:r>
          <a:r>
            <a:rPr lang="en-US" sz="1900" b="1" kern="1200" dirty="0">
              <a:solidFill>
                <a:schemeClr val="tx1">
                  <a:lumMod val="50000"/>
                </a:schemeClr>
              </a:solidFill>
            </a:rPr>
            <a:t>experiments</a:t>
          </a:r>
        </a:p>
      </dsp:txBody>
      <dsp:txXfrm>
        <a:off x="118834" y="0"/>
        <a:ext cx="2081324" cy="208132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15" tIns="46457" rIns="92915" bIns="46457" rtlCol="0"/>
          <a:lstStyle>
            <a:lvl1pPr algn="l">
              <a:defRPr sz="1200"/>
            </a:lvl1pPr>
          </a:lstStyle>
          <a:p>
            <a:endParaRPr lang="en-US"/>
          </a:p>
        </p:txBody>
      </p:sp>
      <p:sp>
        <p:nvSpPr>
          <p:cNvPr id="3" name="Date Placeholder 2"/>
          <p:cNvSpPr>
            <a:spLocks noGrp="1"/>
          </p:cNvSpPr>
          <p:nvPr>
            <p:ph type="dt" idx="1"/>
          </p:nvPr>
        </p:nvSpPr>
        <p:spPr>
          <a:xfrm>
            <a:off x="3939467" y="0"/>
            <a:ext cx="3013763" cy="467072"/>
          </a:xfrm>
          <a:prstGeom prst="rect">
            <a:avLst/>
          </a:prstGeom>
        </p:spPr>
        <p:txBody>
          <a:bodyPr vert="horz" lIns="92915" tIns="46457" rIns="92915" bIns="46457" rtlCol="0"/>
          <a:lstStyle>
            <a:lvl1pPr algn="r">
              <a:defRPr sz="1200"/>
            </a:lvl1pPr>
          </a:lstStyle>
          <a:p>
            <a:fld id="{01049B4E-DF42-494A-80E2-114CA08823A3}" type="datetimeFigureOut">
              <a:rPr lang="en-US" smtClean="0"/>
              <a:pPr/>
              <a:t>11/16/2022</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15" tIns="46457" rIns="92915" bIns="46457"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15" tIns="46457" rIns="92915" bIns="464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13763" cy="467071"/>
          </a:xfrm>
          <a:prstGeom prst="rect">
            <a:avLst/>
          </a:prstGeom>
        </p:spPr>
        <p:txBody>
          <a:bodyPr vert="horz" lIns="92915" tIns="46457" rIns="92915" bIns="46457"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842031"/>
            <a:ext cx="3013763" cy="467071"/>
          </a:xfrm>
          <a:prstGeom prst="rect">
            <a:avLst/>
          </a:prstGeom>
        </p:spPr>
        <p:txBody>
          <a:bodyPr vert="horz" lIns="92915" tIns="46457" rIns="92915" bIns="46457" rtlCol="0" anchor="b"/>
          <a:lstStyle>
            <a:lvl1pPr algn="r">
              <a:defRPr sz="1200"/>
            </a:lvl1pPr>
          </a:lstStyle>
          <a:p>
            <a:fld id="{BE387608-915A-4F12-A1D6-D89E92A57346}" type="slidenum">
              <a:rPr lang="en-US" smtClean="0"/>
              <a:pPr/>
              <a:t>‹#›</a:t>
            </a:fld>
            <a:endParaRPr lang="en-US"/>
          </a:p>
        </p:txBody>
      </p:sp>
    </p:spTree>
    <p:extLst>
      <p:ext uri="{BB962C8B-B14F-4D97-AF65-F5344CB8AC3E}">
        <p14:creationId xmlns:p14="http://schemas.microsoft.com/office/powerpoint/2010/main" xmlns="" val="4140968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1037D1-DB29-44EE-8666-18FD656DC0BD}" type="slidenum">
              <a:rPr lang="en-US" smtClean="0"/>
              <a:pPr/>
              <a:t>2</a:t>
            </a:fld>
            <a:endParaRPr lang="en-US"/>
          </a:p>
        </p:txBody>
      </p:sp>
    </p:spTree>
    <p:extLst>
      <p:ext uri="{BB962C8B-B14F-4D97-AF65-F5344CB8AC3E}">
        <p14:creationId xmlns:p14="http://schemas.microsoft.com/office/powerpoint/2010/main" xmlns="" val="1367953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https://www.ncbi.nlm.nih.gov/pmc/articles/PMC4363846/</a:t>
            </a:r>
          </a:p>
          <a:p>
            <a:r>
              <a:rPr lang="en-US" sz="1200" b="0" i="0" kern="1200" dirty="0">
                <a:solidFill>
                  <a:schemeClr val="tx1"/>
                </a:solidFill>
                <a:effectLst/>
                <a:latin typeface="+mn-lt"/>
                <a:ea typeface="+mn-ea"/>
                <a:cs typeface="+mn-cs"/>
              </a:rPr>
              <a:t>90 relevant articles were included in the review. All the animal and human studies that investigated the role of nicotine on organ systems were analyzed. Studies that evaluated tobacco use and smoking were excluded. </a:t>
            </a:r>
            <a:endParaRPr lang="en-US" dirty="0"/>
          </a:p>
        </p:txBody>
      </p:sp>
      <p:sp>
        <p:nvSpPr>
          <p:cNvPr id="4" name="Slide Number Placeholder 3"/>
          <p:cNvSpPr>
            <a:spLocks noGrp="1"/>
          </p:cNvSpPr>
          <p:nvPr>
            <p:ph type="sldNum" sz="quarter" idx="5"/>
          </p:nvPr>
        </p:nvSpPr>
        <p:spPr/>
        <p:txBody>
          <a:bodyPr/>
          <a:lstStyle/>
          <a:p>
            <a:fld id="{CE1037D1-DB29-44EE-8666-18FD656DC0BD}" type="slidenum">
              <a:rPr lang="en-US" smtClean="0"/>
              <a:pPr/>
              <a:t>3</a:t>
            </a:fld>
            <a:endParaRPr lang="en-US"/>
          </a:p>
        </p:txBody>
      </p:sp>
    </p:spTree>
    <p:extLst>
      <p:ext uri="{BB962C8B-B14F-4D97-AF65-F5344CB8AC3E}">
        <p14:creationId xmlns:p14="http://schemas.microsoft.com/office/powerpoint/2010/main" xmlns="" val="4044464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ntro Slide SAMRC">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9653" y="573351"/>
            <a:ext cx="11523867" cy="445511"/>
          </a:xfrm>
          <a:prstGeom prst="rect">
            <a:avLst/>
          </a:prstGeom>
        </p:spPr>
      </p:pic>
      <p:pic>
        <p:nvPicPr>
          <p:cNvPr id="4" name="Picture 3" descr="SAMRC Logo.em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4419" y="2740134"/>
            <a:ext cx="5103164" cy="2051312"/>
          </a:xfrm>
          <a:prstGeom prst="rect">
            <a:avLst/>
          </a:prstGeom>
        </p:spPr>
      </p:pic>
    </p:spTree>
    <p:extLst>
      <p:ext uri="{BB962C8B-B14F-4D97-AF65-F5344CB8AC3E}">
        <p14:creationId xmlns:p14="http://schemas.microsoft.com/office/powerpoint/2010/main" xmlns="" val="1914765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blue co-branded">
    <p:spTree>
      <p:nvGrpSpPr>
        <p:cNvPr id="1" name=""/>
        <p:cNvGrpSpPr/>
        <p:nvPr/>
      </p:nvGrpSpPr>
      <p:grpSpPr>
        <a:xfrm>
          <a:off x="0" y="0"/>
          <a:ext cx="0" cy="0"/>
          <a:chOff x="0" y="0"/>
          <a:chExt cx="0" cy="0"/>
        </a:xfrm>
      </p:grpSpPr>
      <p:sp>
        <p:nvSpPr>
          <p:cNvPr id="11" name="Rectangle 10"/>
          <p:cNvSpPr/>
          <p:nvPr/>
        </p:nvSpPr>
        <p:spPr>
          <a:xfrm>
            <a:off x="0" y="1"/>
            <a:ext cx="12192000" cy="579010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 name="Title 1"/>
          <p:cNvSpPr>
            <a:spLocks noGrp="1"/>
          </p:cNvSpPr>
          <p:nvPr>
            <p:ph type="title" hasCustomPrompt="1"/>
          </p:nvPr>
        </p:nvSpPr>
        <p:spPr>
          <a:xfrm>
            <a:off x="283961" y="2758226"/>
            <a:ext cx="11558475" cy="732337"/>
          </a:xfrm>
        </p:spPr>
        <p:txBody>
          <a:bodyPr anchor="t"/>
          <a:lstStyle>
            <a:lvl1pPr marL="0" marR="0" indent="0" algn="ctr" defTabSz="548640" rtl="0" eaLnBrk="1" fontAlgn="auto" latinLnBrk="0" hangingPunct="1">
              <a:lnSpc>
                <a:spcPct val="100000"/>
              </a:lnSpc>
              <a:spcBef>
                <a:spcPct val="0"/>
              </a:spcBef>
              <a:spcAft>
                <a:spcPts val="0"/>
              </a:spcAft>
              <a:buClrTx/>
              <a:buSzTx/>
              <a:buFontTx/>
              <a:buNone/>
              <a:tabLst/>
              <a:defRPr sz="4800" b="1" cap="all">
                <a:solidFill>
                  <a:schemeClr val="bg1"/>
                </a:solidFill>
                <a:latin typeface="Arial Black"/>
                <a:cs typeface="Arial Black"/>
              </a:defRPr>
            </a:lvl1pPr>
          </a:lstStyle>
          <a:p>
            <a:pPr lvl="0"/>
            <a:r>
              <a:rPr lang="en-US" dirty="0"/>
              <a:t>Master title style</a:t>
            </a:r>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8499" y="565024"/>
            <a:ext cx="11503501" cy="444722"/>
          </a:xfrm>
          <a:prstGeom prst="rect">
            <a:avLst/>
          </a:prstGeom>
        </p:spPr>
      </p:pic>
      <p:sp>
        <p:nvSpPr>
          <p:cNvPr id="14" name="Oval 13"/>
          <p:cNvSpPr/>
          <p:nvPr/>
        </p:nvSpPr>
        <p:spPr>
          <a:xfrm>
            <a:off x="11086774" y="5987834"/>
            <a:ext cx="755665" cy="66049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40" dirty="0"/>
              <a:t>Partner</a:t>
            </a:r>
          </a:p>
          <a:p>
            <a:pPr algn="ctr"/>
            <a:r>
              <a:rPr lang="en-US" sz="840" dirty="0"/>
              <a:t>logo</a:t>
            </a:r>
          </a:p>
        </p:txBody>
      </p:sp>
      <p:sp>
        <p:nvSpPr>
          <p:cNvPr id="15" name="Subtitle 2"/>
          <p:cNvSpPr>
            <a:spLocks noGrp="1"/>
          </p:cNvSpPr>
          <p:nvPr>
            <p:ph type="subTitle" idx="1"/>
          </p:nvPr>
        </p:nvSpPr>
        <p:spPr>
          <a:xfrm>
            <a:off x="283961" y="3575160"/>
            <a:ext cx="11558475" cy="1752600"/>
          </a:xfrm>
        </p:spPr>
        <p:txBody>
          <a:bodyPr/>
          <a:lstStyle>
            <a:lvl1pPr marL="0" indent="0" algn="ctr">
              <a:buNone/>
              <a:defRPr>
                <a:solidFill>
                  <a:srgbClr val="FFFFFF"/>
                </a:solidFill>
                <a:latin typeface="+mj-lt"/>
                <a:cs typeface="Aria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pic>
        <p:nvPicPr>
          <p:cNvPr id="12" name="Picture 11" descr="SAMRC Logo.em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065783" y="5988096"/>
            <a:ext cx="1756232" cy="705950"/>
          </a:xfrm>
          <a:prstGeom prst="rect">
            <a:avLst/>
          </a:prstGeom>
        </p:spPr>
      </p:pic>
    </p:spTree>
    <p:extLst>
      <p:ext uri="{BB962C8B-B14F-4D97-AF65-F5344CB8AC3E}">
        <p14:creationId xmlns:p14="http://schemas.microsoft.com/office/powerpoint/2010/main" xmlns="" val="268246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blue co-branded">
    <p:spTree>
      <p:nvGrpSpPr>
        <p:cNvPr id="1" name=""/>
        <p:cNvGrpSpPr/>
        <p:nvPr/>
      </p:nvGrpSpPr>
      <p:grpSpPr>
        <a:xfrm>
          <a:off x="0" y="0"/>
          <a:ext cx="0" cy="0"/>
          <a:chOff x="0" y="0"/>
          <a:chExt cx="0" cy="0"/>
        </a:xfrm>
      </p:grpSpPr>
      <p:sp>
        <p:nvSpPr>
          <p:cNvPr id="11" name="Rectangle 10"/>
          <p:cNvSpPr/>
          <p:nvPr/>
        </p:nvSpPr>
        <p:spPr>
          <a:xfrm>
            <a:off x="0" y="1"/>
            <a:ext cx="12192000" cy="579010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8499" y="327054"/>
            <a:ext cx="11503501" cy="229459"/>
          </a:xfrm>
          <a:prstGeom prst="rect">
            <a:avLst/>
          </a:prstGeom>
        </p:spPr>
      </p:pic>
      <p:sp>
        <p:nvSpPr>
          <p:cNvPr id="10" name="Title 1"/>
          <p:cNvSpPr>
            <a:spLocks noGrp="1"/>
          </p:cNvSpPr>
          <p:nvPr>
            <p:ph type="title"/>
          </p:nvPr>
        </p:nvSpPr>
        <p:spPr>
          <a:xfrm>
            <a:off x="609600" y="846720"/>
            <a:ext cx="10972800" cy="518400"/>
          </a:xfrm>
        </p:spPr>
        <p:txBody>
          <a:bodyPr lIns="0" tIns="0" rIns="0" bIns="0">
            <a:normAutofit/>
          </a:bodyPr>
          <a:lstStyle>
            <a:lvl1pPr algn="l">
              <a:defRPr sz="3840" b="1" i="0" cap="all">
                <a:solidFill>
                  <a:srgbClr val="FFFFFF"/>
                </a:solidFill>
              </a:defRPr>
            </a:lvl1pPr>
          </a:lstStyle>
          <a:p>
            <a:r>
              <a:rPr lang="en-US"/>
              <a:t>Click to edit Master title style</a:t>
            </a:r>
            <a:endParaRPr lang="en-US" dirty="0"/>
          </a:p>
        </p:txBody>
      </p:sp>
      <p:sp>
        <p:nvSpPr>
          <p:cNvPr id="13" name="Content Placeholder 2"/>
          <p:cNvSpPr>
            <a:spLocks noGrp="1"/>
          </p:cNvSpPr>
          <p:nvPr>
            <p:ph idx="1"/>
          </p:nvPr>
        </p:nvSpPr>
        <p:spPr>
          <a:xfrm>
            <a:off x="609600" y="1581121"/>
            <a:ext cx="10972800" cy="3974400"/>
          </a:xfrm>
        </p:spPr>
        <p:txBody>
          <a:bodyPr lIns="0" tIns="0" rIns="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Oval 7"/>
          <p:cNvSpPr/>
          <p:nvPr/>
        </p:nvSpPr>
        <p:spPr>
          <a:xfrm>
            <a:off x="11086774" y="5987834"/>
            <a:ext cx="755665" cy="66049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40" dirty="0"/>
              <a:t>Partner</a:t>
            </a:r>
          </a:p>
          <a:p>
            <a:pPr algn="ctr"/>
            <a:r>
              <a:rPr lang="en-US" sz="840" dirty="0"/>
              <a:t>logo</a:t>
            </a:r>
          </a:p>
        </p:txBody>
      </p:sp>
      <p:pic>
        <p:nvPicPr>
          <p:cNvPr id="12" name="Picture 11" descr="SAMRC Logo.em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065783" y="5988096"/>
            <a:ext cx="1756232" cy="705950"/>
          </a:xfrm>
          <a:prstGeom prst="rect">
            <a:avLst/>
          </a:prstGeom>
        </p:spPr>
      </p:pic>
    </p:spTree>
    <p:extLst>
      <p:ext uri="{BB962C8B-B14F-4D97-AF65-F5344CB8AC3E}">
        <p14:creationId xmlns:p14="http://schemas.microsoft.com/office/powerpoint/2010/main" xmlns="" val="2340375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73F566-200A-4941-99FA-8E5557FC956F}" type="datetimeFigureOut">
              <a:rPr lang="en-ZA" smtClean="0"/>
              <a:pPr/>
              <a:t>2022/11/16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64EC214-B5EF-4E60-9D0F-85DB03F5D081}" type="slidenum">
              <a:rPr lang="en-ZA" smtClean="0"/>
              <a:pPr/>
              <a:t>‹#›</a:t>
            </a:fld>
            <a:endParaRPr lang="en-ZA"/>
          </a:p>
        </p:txBody>
      </p:sp>
    </p:spTree>
    <p:extLst>
      <p:ext uri="{BB962C8B-B14F-4D97-AF65-F5344CB8AC3E}">
        <p14:creationId xmlns:p14="http://schemas.microsoft.com/office/powerpoint/2010/main" xmlns="" val="137420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 Slide Co-brande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9653" y="573351"/>
            <a:ext cx="11523867" cy="445511"/>
          </a:xfrm>
          <a:prstGeom prst="rect">
            <a:avLst/>
          </a:prstGeom>
        </p:spPr>
      </p:pic>
      <p:sp>
        <p:nvSpPr>
          <p:cNvPr id="4" name="Oval 3"/>
          <p:cNvSpPr/>
          <p:nvPr/>
        </p:nvSpPr>
        <p:spPr>
          <a:xfrm>
            <a:off x="8021581" y="2730065"/>
            <a:ext cx="2069539" cy="19028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920" dirty="0"/>
              <a:t>Partner</a:t>
            </a:r>
          </a:p>
          <a:p>
            <a:pPr algn="ctr"/>
            <a:r>
              <a:rPr lang="en-US" sz="1920" dirty="0"/>
              <a:t>logo</a:t>
            </a:r>
          </a:p>
        </p:txBody>
      </p:sp>
      <p:pic>
        <p:nvPicPr>
          <p:cNvPr id="7" name="Picture 6" descr="SAMRC Logo.em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881" y="2740134"/>
            <a:ext cx="5103164" cy="2051312"/>
          </a:xfrm>
          <a:prstGeom prst="rect">
            <a:avLst/>
          </a:prstGeom>
        </p:spPr>
      </p:pic>
    </p:spTree>
    <p:extLst>
      <p:ext uri="{BB962C8B-B14F-4D97-AF65-F5344CB8AC3E}">
        <p14:creationId xmlns:p14="http://schemas.microsoft.com/office/powerpoint/2010/main" xmlns="" val="22887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SAMRC">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8499" y="565023"/>
            <a:ext cx="11503501" cy="444722"/>
          </a:xfrm>
          <a:prstGeom prst="rect">
            <a:avLst/>
          </a:prstGeom>
        </p:spPr>
      </p:pic>
      <p:sp>
        <p:nvSpPr>
          <p:cNvPr id="15" name="Title 1"/>
          <p:cNvSpPr>
            <a:spLocks noGrp="1"/>
          </p:cNvSpPr>
          <p:nvPr>
            <p:ph type="title" hasCustomPrompt="1"/>
          </p:nvPr>
        </p:nvSpPr>
        <p:spPr>
          <a:xfrm>
            <a:off x="283961" y="2758226"/>
            <a:ext cx="11558475" cy="732337"/>
          </a:xfrm>
        </p:spPr>
        <p:txBody>
          <a:bodyPr anchor="t"/>
          <a:lstStyle>
            <a:lvl1pPr marL="0" marR="0" indent="0" algn="ctr" defTabSz="548640" rtl="0" eaLnBrk="1" fontAlgn="auto" latinLnBrk="0" hangingPunct="1">
              <a:lnSpc>
                <a:spcPct val="100000"/>
              </a:lnSpc>
              <a:spcBef>
                <a:spcPct val="0"/>
              </a:spcBef>
              <a:spcAft>
                <a:spcPts val="0"/>
              </a:spcAft>
              <a:buClrTx/>
              <a:buSzTx/>
              <a:buFontTx/>
              <a:buNone/>
              <a:tabLst/>
              <a:defRPr sz="4800" b="1" cap="all">
                <a:solidFill>
                  <a:srgbClr val="0D6AA3"/>
                </a:solidFill>
                <a:latin typeface="Arial Black"/>
                <a:cs typeface="Arial Black"/>
              </a:defRPr>
            </a:lvl1pPr>
          </a:lstStyle>
          <a:p>
            <a:pPr lvl="0"/>
            <a:r>
              <a:rPr lang="en-US" dirty="0"/>
              <a:t>Master title style</a:t>
            </a:r>
          </a:p>
        </p:txBody>
      </p:sp>
      <p:sp>
        <p:nvSpPr>
          <p:cNvPr id="16" name="Subtitle 2"/>
          <p:cNvSpPr>
            <a:spLocks noGrp="1"/>
          </p:cNvSpPr>
          <p:nvPr>
            <p:ph type="subTitle" idx="1"/>
          </p:nvPr>
        </p:nvSpPr>
        <p:spPr>
          <a:xfrm>
            <a:off x="283961" y="3575160"/>
            <a:ext cx="11558475" cy="1752600"/>
          </a:xfrm>
        </p:spPr>
        <p:txBody>
          <a:bodyPr/>
          <a:lstStyle>
            <a:lvl1pPr marL="0" indent="0" algn="ctr">
              <a:buNone/>
              <a:defRPr>
                <a:solidFill>
                  <a:schemeClr val="tx1"/>
                </a:solidFill>
                <a:latin typeface="+mj-lt"/>
                <a:cs typeface="Aria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pic>
        <p:nvPicPr>
          <p:cNvPr id="8" name="Picture 7" descr="SAMRC Logo.em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86204" y="5988096"/>
            <a:ext cx="1756232" cy="705950"/>
          </a:xfrm>
          <a:prstGeom prst="rect">
            <a:avLst/>
          </a:prstGeom>
        </p:spPr>
      </p:pic>
    </p:spTree>
    <p:extLst>
      <p:ext uri="{BB962C8B-B14F-4D97-AF65-F5344CB8AC3E}">
        <p14:creationId xmlns:p14="http://schemas.microsoft.com/office/powerpoint/2010/main" xmlns="" val="3733758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11" name="Rectangle 10"/>
          <p:cNvSpPr/>
          <p:nvPr/>
        </p:nvSpPr>
        <p:spPr>
          <a:xfrm>
            <a:off x="0" y="1"/>
            <a:ext cx="12192000" cy="5790104"/>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 y="327053"/>
            <a:ext cx="11582400" cy="238723"/>
          </a:xfrm>
          <a:prstGeom prst="rect">
            <a:avLst/>
          </a:prstGeom>
        </p:spPr>
      </p:pic>
      <p:sp>
        <p:nvSpPr>
          <p:cNvPr id="10" name="Title 1"/>
          <p:cNvSpPr>
            <a:spLocks noGrp="1"/>
          </p:cNvSpPr>
          <p:nvPr>
            <p:ph type="title"/>
          </p:nvPr>
        </p:nvSpPr>
        <p:spPr>
          <a:xfrm>
            <a:off x="609600" y="846720"/>
            <a:ext cx="10972800" cy="518400"/>
          </a:xfrm>
        </p:spPr>
        <p:txBody>
          <a:bodyPr lIns="0" tIns="0" rIns="0" bIns="0">
            <a:normAutofit/>
          </a:bodyPr>
          <a:lstStyle>
            <a:lvl1pPr algn="l">
              <a:defRPr sz="3840" b="1" i="0" cap="all">
                <a:solidFill>
                  <a:srgbClr val="0D6AA3"/>
                </a:solidFill>
              </a:defRPr>
            </a:lvl1pPr>
          </a:lstStyle>
          <a:p>
            <a:r>
              <a:rPr lang="en-US"/>
              <a:t>Click to edit Master title style</a:t>
            </a:r>
            <a:endParaRPr lang="en-US" dirty="0"/>
          </a:p>
        </p:txBody>
      </p:sp>
      <p:sp>
        <p:nvSpPr>
          <p:cNvPr id="13" name="Content Placeholder 2"/>
          <p:cNvSpPr>
            <a:spLocks noGrp="1"/>
          </p:cNvSpPr>
          <p:nvPr>
            <p:ph idx="1"/>
          </p:nvPr>
        </p:nvSpPr>
        <p:spPr>
          <a:xfrm>
            <a:off x="609600" y="1581121"/>
            <a:ext cx="10972800" cy="3974400"/>
          </a:xfr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SAMRC Logo.em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86204" y="5988096"/>
            <a:ext cx="1756232" cy="705950"/>
          </a:xfrm>
          <a:prstGeom prst="rect">
            <a:avLst/>
          </a:prstGeom>
        </p:spPr>
      </p:pic>
    </p:spTree>
    <p:extLst>
      <p:ext uri="{BB962C8B-B14F-4D97-AF65-F5344CB8AC3E}">
        <p14:creationId xmlns:p14="http://schemas.microsoft.com/office/powerpoint/2010/main" xmlns="" val="4109034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co-branded">
    <p:spTree>
      <p:nvGrpSpPr>
        <p:cNvPr id="1" name=""/>
        <p:cNvGrpSpPr/>
        <p:nvPr/>
      </p:nvGrpSpPr>
      <p:grpSpPr>
        <a:xfrm>
          <a:off x="0" y="0"/>
          <a:ext cx="0" cy="0"/>
          <a:chOff x="0" y="0"/>
          <a:chExt cx="0" cy="0"/>
        </a:xfrm>
      </p:grpSpPr>
      <p:sp>
        <p:nvSpPr>
          <p:cNvPr id="10" name="Rectangle 9"/>
          <p:cNvSpPr/>
          <p:nvPr/>
        </p:nvSpPr>
        <p:spPr>
          <a:xfrm>
            <a:off x="0" y="1"/>
            <a:ext cx="12192000" cy="5790104"/>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 name="Title 1"/>
          <p:cNvSpPr>
            <a:spLocks noGrp="1"/>
          </p:cNvSpPr>
          <p:nvPr>
            <p:ph type="title" hasCustomPrompt="1"/>
          </p:nvPr>
        </p:nvSpPr>
        <p:spPr>
          <a:xfrm>
            <a:off x="283961" y="2758226"/>
            <a:ext cx="11558475" cy="732337"/>
          </a:xfrm>
        </p:spPr>
        <p:txBody>
          <a:bodyPr anchor="t"/>
          <a:lstStyle>
            <a:lvl1pPr marL="0" marR="0" indent="0" algn="ctr" defTabSz="548640" rtl="0" eaLnBrk="1" fontAlgn="auto" latinLnBrk="0" hangingPunct="1">
              <a:lnSpc>
                <a:spcPct val="100000"/>
              </a:lnSpc>
              <a:spcBef>
                <a:spcPct val="0"/>
              </a:spcBef>
              <a:spcAft>
                <a:spcPts val="0"/>
              </a:spcAft>
              <a:buClrTx/>
              <a:buSzTx/>
              <a:buFontTx/>
              <a:buNone/>
              <a:tabLst/>
              <a:defRPr sz="4800" b="1" cap="all">
                <a:solidFill>
                  <a:srgbClr val="0D6AA3"/>
                </a:solidFill>
                <a:latin typeface="Arial Black"/>
                <a:cs typeface="Arial Black"/>
              </a:defRPr>
            </a:lvl1pPr>
          </a:lstStyle>
          <a:p>
            <a:pPr lvl="0"/>
            <a:r>
              <a:rPr lang="en-US" dirty="0"/>
              <a:t>Master title style</a:t>
            </a:r>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8499" y="565023"/>
            <a:ext cx="11503501" cy="444722"/>
          </a:xfrm>
          <a:prstGeom prst="rect">
            <a:avLst/>
          </a:prstGeom>
        </p:spPr>
      </p:pic>
      <p:sp>
        <p:nvSpPr>
          <p:cNvPr id="15" name="Subtitle 2"/>
          <p:cNvSpPr>
            <a:spLocks noGrp="1"/>
          </p:cNvSpPr>
          <p:nvPr>
            <p:ph type="subTitle" idx="1"/>
          </p:nvPr>
        </p:nvSpPr>
        <p:spPr>
          <a:xfrm>
            <a:off x="283961" y="3575160"/>
            <a:ext cx="11558475" cy="1752600"/>
          </a:xfrm>
        </p:spPr>
        <p:txBody>
          <a:bodyPr/>
          <a:lstStyle>
            <a:lvl1pPr marL="0" indent="0" algn="ctr">
              <a:buNone/>
              <a:defRPr>
                <a:solidFill>
                  <a:schemeClr val="tx1"/>
                </a:solidFill>
                <a:latin typeface="+mj-lt"/>
                <a:cs typeface="Aria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sp>
        <p:nvSpPr>
          <p:cNvPr id="8" name="Oval 7"/>
          <p:cNvSpPr/>
          <p:nvPr/>
        </p:nvSpPr>
        <p:spPr>
          <a:xfrm>
            <a:off x="11086774" y="5987834"/>
            <a:ext cx="755665" cy="66049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40" dirty="0"/>
              <a:t>Partner</a:t>
            </a:r>
          </a:p>
          <a:p>
            <a:pPr algn="ctr"/>
            <a:r>
              <a:rPr lang="en-US" sz="840" dirty="0"/>
              <a:t>logo</a:t>
            </a:r>
          </a:p>
        </p:txBody>
      </p:sp>
      <p:pic>
        <p:nvPicPr>
          <p:cNvPr id="12" name="Picture 11" descr="SAMRC Logo.em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065783" y="5988096"/>
            <a:ext cx="1756232" cy="705950"/>
          </a:xfrm>
          <a:prstGeom prst="rect">
            <a:avLst/>
          </a:prstGeom>
        </p:spPr>
      </p:pic>
    </p:spTree>
    <p:extLst>
      <p:ext uri="{BB962C8B-B14F-4D97-AF65-F5344CB8AC3E}">
        <p14:creationId xmlns:p14="http://schemas.microsoft.com/office/powerpoint/2010/main" xmlns="" val="2536296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co-branded">
    <p:spTree>
      <p:nvGrpSpPr>
        <p:cNvPr id="1" name=""/>
        <p:cNvGrpSpPr/>
        <p:nvPr/>
      </p:nvGrpSpPr>
      <p:grpSpPr>
        <a:xfrm>
          <a:off x="0" y="0"/>
          <a:ext cx="0" cy="0"/>
          <a:chOff x="0" y="0"/>
          <a:chExt cx="0" cy="0"/>
        </a:xfrm>
      </p:grpSpPr>
      <p:sp>
        <p:nvSpPr>
          <p:cNvPr id="11" name="Rectangle 10"/>
          <p:cNvSpPr/>
          <p:nvPr/>
        </p:nvSpPr>
        <p:spPr>
          <a:xfrm>
            <a:off x="0" y="1"/>
            <a:ext cx="12192000" cy="5790104"/>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 y="327053"/>
            <a:ext cx="11582400" cy="238723"/>
          </a:xfrm>
          <a:prstGeom prst="rect">
            <a:avLst/>
          </a:prstGeom>
        </p:spPr>
      </p:pic>
      <p:sp>
        <p:nvSpPr>
          <p:cNvPr id="10" name="Title 1"/>
          <p:cNvSpPr>
            <a:spLocks noGrp="1"/>
          </p:cNvSpPr>
          <p:nvPr>
            <p:ph type="title"/>
          </p:nvPr>
        </p:nvSpPr>
        <p:spPr>
          <a:xfrm>
            <a:off x="609600" y="846720"/>
            <a:ext cx="10972800" cy="518400"/>
          </a:xfrm>
        </p:spPr>
        <p:txBody>
          <a:bodyPr lIns="0" tIns="0" rIns="0" bIns="0">
            <a:normAutofit/>
          </a:bodyPr>
          <a:lstStyle>
            <a:lvl1pPr algn="l">
              <a:defRPr sz="3840" b="1" i="0" cap="all">
                <a:solidFill>
                  <a:srgbClr val="0D6AA3"/>
                </a:solidFill>
              </a:defRPr>
            </a:lvl1pPr>
          </a:lstStyle>
          <a:p>
            <a:r>
              <a:rPr lang="en-US"/>
              <a:t>Click to edit Master title style</a:t>
            </a:r>
            <a:endParaRPr lang="en-US" dirty="0"/>
          </a:p>
        </p:txBody>
      </p:sp>
      <p:sp>
        <p:nvSpPr>
          <p:cNvPr id="13" name="Content Placeholder 2"/>
          <p:cNvSpPr>
            <a:spLocks noGrp="1"/>
          </p:cNvSpPr>
          <p:nvPr>
            <p:ph idx="1"/>
          </p:nvPr>
        </p:nvSpPr>
        <p:spPr>
          <a:xfrm>
            <a:off x="609600" y="1581121"/>
            <a:ext cx="10972800" cy="3974400"/>
          </a:xfr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Oval 7"/>
          <p:cNvSpPr/>
          <p:nvPr/>
        </p:nvSpPr>
        <p:spPr>
          <a:xfrm>
            <a:off x="11086774" y="5987834"/>
            <a:ext cx="755665" cy="66049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40" dirty="0"/>
              <a:t>Partner</a:t>
            </a:r>
          </a:p>
          <a:p>
            <a:pPr algn="ctr"/>
            <a:r>
              <a:rPr lang="en-US" sz="840" dirty="0"/>
              <a:t>logo</a:t>
            </a:r>
          </a:p>
        </p:txBody>
      </p:sp>
      <p:pic>
        <p:nvPicPr>
          <p:cNvPr id="14" name="Picture 13" descr="SAMRC Logo.em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065783" y="5988096"/>
            <a:ext cx="1756232" cy="705950"/>
          </a:xfrm>
          <a:prstGeom prst="rect">
            <a:avLst/>
          </a:prstGeom>
        </p:spPr>
      </p:pic>
    </p:spTree>
    <p:extLst>
      <p:ext uri="{BB962C8B-B14F-4D97-AF65-F5344CB8AC3E}">
        <p14:creationId xmlns:p14="http://schemas.microsoft.com/office/powerpoint/2010/main" xmlns="" val="3726135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with image">
    <p:spTree>
      <p:nvGrpSpPr>
        <p:cNvPr id="1" name=""/>
        <p:cNvGrpSpPr/>
        <p:nvPr/>
      </p:nvGrpSpPr>
      <p:grpSpPr>
        <a:xfrm>
          <a:off x="0" y="0"/>
          <a:ext cx="0" cy="0"/>
          <a:chOff x="0" y="0"/>
          <a:chExt cx="0" cy="0"/>
        </a:xfrm>
      </p:grpSpPr>
      <p:pic>
        <p:nvPicPr>
          <p:cNvPr id="3" name="Picture 2" descr="Image.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
            <a:ext cx="12192000" cy="5790104"/>
          </a:xfrm>
          <a:prstGeom prst="rect">
            <a:avLst/>
          </a:prstGeom>
        </p:spPr>
      </p:pic>
      <p:sp>
        <p:nvSpPr>
          <p:cNvPr id="2" name="Title 1"/>
          <p:cNvSpPr>
            <a:spLocks noGrp="1"/>
          </p:cNvSpPr>
          <p:nvPr>
            <p:ph type="title" hasCustomPrompt="1"/>
          </p:nvPr>
        </p:nvSpPr>
        <p:spPr>
          <a:xfrm>
            <a:off x="283961" y="2758226"/>
            <a:ext cx="11558475" cy="732337"/>
          </a:xfrm>
        </p:spPr>
        <p:txBody>
          <a:bodyPr anchor="t"/>
          <a:lstStyle>
            <a:lvl1pPr marL="0" marR="0" indent="0" algn="ctr" defTabSz="548640" rtl="0" eaLnBrk="1" fontAlgn="auto" latinLnBrk="0" hangingPunct="1">
              <a:lnSpc>
                <a:spcPct val="100000"/>
              </a:lnSpc>
              <a:spcBef>
                <a:spcPct val="0"/>
              </a:spcBef>
              <a:spcAft>
                <a:spcPts val="0"/>
              </a:spcAft>
              <a:buClrTx/>
              <a:buSzTx/>
              <a:buFontTx/>
              <a:buNone/>
              <a:tabLst/>
              <a:defRPr sz="4800" b="1" cap="all">
                <a:solidFill>
                  <a:schemeClr val="bg1"/>
                </a:solidFill>
                <a:latin typeface="Arial Black"/>
                <a:cs typeface="Arial Black"/>
              </a:defRPr>
            </a:lvl1pPr>
          </a:lstStyle>
          <a:p>
            <a:pPr lvl="0"/>
            <a:r>
              <a:rPr lang="en-US" dirty="0"/>
              <a:t>Master title style</a:t>
            </a: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8499" y="565024"/>
            <a:ext cx="11503501" cy="444722"/>
          </a:xfrm>
          <a:prstGeom prst="rect">
            <a:avLst/>
          </a:prstGeom>
        </p:spPr>
      </p:pic>
      <p:sp>
        <p:nvSpPr>
          <p:cNvPr id="15" name="Subtitle 2"/>
          <p:cNvSpPr>
            <a:spLocks noGrp="1"/>
          </p:cNvSpPr>
          <p:nvPr>
            <p:ph type="subTitle" idx="1"/>
          </p:nvPr>
        </p:nvSpPr>
        <p:spPr>
          <a:xfrm>
            <a:off x="283961" y="3575160"/>
            <a:ext cx="11558475" cy="1752600"/>
          </a:xfrm>
        </p:spPr>
        <p:txBody>
          <a:bodyPr/>
          <a:lstStyle>
            <a:lvl1pPr marL="0" indent="0" algn="ctr">
              <a:buNone/>
              <a:defRPr>
                <a:solidFill>
                  <a:srgbClr val="FFFFFF"/>
                </a:solidFill>
                <a:latin typeface="+mj-lt"/>
                <a:cs typeface="Aria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sp>
        <p:nvSpPr>
          <p:cNvPr id="10" name="Oval 9"/>
          <p:cNvSpPr/>
          <p:nvPr/>
        </p:nvSpPr>
        <p:spPr>
          <a:xfrm>
            <a:off x="11086774" y="5987834"/>
            <a:ext cx="755665" cy="66049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40" dirty="0"/>
              <a:t>Partner</a:t>
            </a:r>
          </a:p>
          <a:p>
            <a:pPr algn="ctr"/>
            <a:r>
              <a:rPr lang="en-US" sz="840" dirty="0"/>
              <a:t>logo</a:t>
            </a:r>
          </a:p>
        </p:txBody>
      </p:sp>
      <p:pic>
        <p:nvPicPr>
          <p:cNvPr id="11" name="Picture 10" descr="SAMRC Logo.emf"/>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065783" y="5988096"/>
            <a:ext cx="1756232" cy="705950"/>
          </a:xfrm>
          <a:prstGeom prst="rect">
            <a:avLst/>
          </a:prstGeom>
        </p:spPr>
      </p:pic>
    </p:spTree>
    <p:extLst>
      <p:ext uri="{BB962C8B-B14F-4D97-AF65-F5344CB8AC3E}">
        <p14:creationId xmlns:p14="http://schemas.microsoft.com/office/powerpoint/2010/main" xmlns="" val="2439061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11" name="Rectangle 10"/>
          <p:cNvSpPr/>
          <p:nvPr/>
        </p:nvSpPr>
        <p:spPr>
          <a:xfrm>
            <a:off x="0" y="1"/>
            <a:ext cx="12192000" cy="579010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 name="Title 1"/>
          <p:cNvSpPr>
            <a:spLocks noGrp="1"/>
          </p:cNvSpPr>
          <p:nvPr>
            <p:ph type="title" hasCustomPrompt="1"/>
          </p:nvPr>
        </p:nvSpPr>
        <p:spPr>
          <a:xfrm>
            <a:off x="283961" y="2758226"/>
            <a:ext cx="11558475" cy="732337"/>
          </a:xfrm>
        </p:spPr>
        <p:txBody>
          <a:bodyPr anchor="t"/>
          <a:lstStyle>
            <a:lvl1pPr marL="0" marR="0" indent="0" algn="ctr" defTabSz="548640" rtl="0" eaLnBrk="1" fontAlgn="auto" latinLnBrk="0" hangingPunct="1">
              <a:lnSpc>
                <a:spcPct val="100000"/>
              </a:lnSpc>
              <a:spcBef>
                <a:spcPct val="0"/>
              </a:spcBef>
              <a:spcAft>
                <a:spcPts val="0"/>
              </a:spcAft>
              <a:buClrTx/>
              <a:buSzTx/>
              <a:buFontTx/>
              <a:buNone/>
              <a:tabLst/>
              <a:defRPr sz="4800" b="1" cap="all">
                <a:solidFill>
                  <a:schemeClr val="bg1"/>
                </a:solidFill>
                <a:latin typeface="Arial Black"/>
                <a:cs typeface="Arial Black"/>
              </a:defRPr>
            </a:lvl1pPr>
          </a:lstStyle>
          <a:p>
            <a:pPr lvl="0"/>
            <a:r>
              <a:rPr lang="en-US" dirty="0"/>
              <a:t>Master title style</a:t>
            </a:r>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8499" y="565024"/>
            <a:ext cx="11503501" cy="444722"/>
          </a:xfrm>
          <a:prstGeom prst="rect">
            <a:avLst/>
          </a:prstGeom>
        </p:spPr>
      </p:pic>
      <p:sp>
        <p:nvSpPr>
          <p:cNvPr id="15" name="Subtitle 2"/>
          <p:cNvSpPr>
            <a:spLocks noGrp="1"/>
          </p:cNvSpPr>
          <p:nvPr>
            <p:ph type="subTitle" idx="1"/>
          </p:nvPr>
        </p:nvSpPr>
        <p:spPr>
          <a:xfrm>
            <a:off x="283961" y="3575160"/>
            <a:ext cx="11558475" cy="1752600"/>
          </a:xfrm>
        </p:spPr>
        <p:txBody>
          <a:bodyPr/>
          <a:lstStyle>
            <a:lvl1pPr marL="0" indent="0" algn="ctr">
              <a:buNone/>
              <a:defRPr>
                <a:solidFill>
                  <a:srgbClr val="FFFFFF"/>
                </a:solidFill>
                <a:latin typeface="+mj-lt"/>
                <a:cs typeface="Aria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pic>
        <p:nvPicPr>
          <p:cNvPr id="8" name="Picture 7" descr="SAMRC Logo.em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86204" y="5988096"/>
            <a:ext cx="1756232" cy="705950"/>
          </a:xfrm>
          <a:prstGeom prst="rect">
            <a:avLst/>
          </a:prstGeom>
        </p:spPr>
      </p:pic>
    </p:spTree>
    <p:extLst>
      <p:ext uri="{BB962C8B-B14F-4D97-AF65-F5344CB8AC3E}">
        <p14:creationId xmlns:p14="http://schemas.microsoft.com/office/powerpoint/2010/main" xmlns="" val="2976845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blue">
    <p:spTree>
      <p:nvGrpSpPr>
        <p:cNvPr id="1" name=""/>
        <p:cNvGrpSpPr/>
        <p:nvPr/>
      </p:nvGrpSpPr>
      <p:grpSpPr>
        <a:xfrm>
          <a:off x="0" y="0"/>
          <a:ext cx="0" cy="0"/>
          <a:chOff x="0" y="0"/>
          <a:chExt cx="0" cy="0"/>
        </a:xfrm>
      </p:grpSpPr>
      <p:sp>
        <p:nvSpPr>
          <p:cNvPr id="11" name="Rectangle 10"/>
          <p:cNvSpPr/>
          <p:nvPr/>
        </p:nvSpPr>
        <p:spPr>
          <a:xfrm>
            <a:off x="0" y="1"/>
            <a:ext cx="12192000" cy="579010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8499" y="327054"/>
            <a:ext cx="11503501" cy="229459"/>
          </a:xfrm>
          <a:prstGeom prst="rect">
            <a:avLst/>
          </a:prstGeom>
        </p:spPr>
      </p:pic>
      <p:sp>
        <p:nvSpPr>
          <p:cNvPr id="10" name="Title 1"/>
          <p:cNvSpPr>
            <a:spLocks noGrp="1"/>
          </p:cNvSpPr>
          <p:nvPr>
            <p:ph type="title"/>
          </p:nvPr>
        </p:nvSpPr>
        <p:spPr>
          <a:xfrm>
            <a:off x="609600" y="846720"/>
            <a:ext cx="10972800" cy="518400"/>
          </a:xfrm>
        </p:spPr>
        <p:txBody>
          <a:bodyPr lIns="0" tIns="0" rIns="0" bIns="0">
            <a:normAutofit/>
          </a:bodyPr>
          <a:lstStyle>
            <a:lvl1pPr algn="l">
              <a:defRPr sz="3840" b="1" i="0" cap="all">
                <a:solidFill>
                  <a:srgbClr val="FFFFFF"/>
                </a:solidFill>
              </a:defRPr>
            </a:lvl1pPr>
          </a:lstStyle>
          <a:p>
            <a:r>
              <a:rPr lang="en-US"/>
              <a:t>Click to edit Master title style</a:t>
            </a:r>
            <a:endParaRPr lang="en-US" dirty="0"/>
          </a:p>
        </p:txBody>
      </p:sp>
      <p:sp>
        <p:nvSpPr>
          <p:cNvPr id="13" name="Content Placeholder 2"/>
          <p:cNvSpPr>
            <a:spLocks noGrp="1"/>
          </p:cNvSpPr>
          <p:nvPr>
            <p:ph idx="1"/>
          </p:nvPr>
        </p:nvSpPr>
        <p:spPr>
          <a:xfrm>
            <a:off x="609600" y="1581121"/>
            <a:ext cx="10972800" cy="3974400"/>
          </a:xfrm>
        </p:spPr>
        <p:txBody>
          <a:bodyPr lIns="0" tIns="0" rIns="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SAMRC Logo.em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86204" y="5988096"/>
            <a:ext cx="1756232" cy="705950"/>
          </a:xfrm>
          <a:prstGeom prst="rect">
            <a:avLst/>
          </a:prstGeom>
        </p:spPr>
      </p:pic>
    </p:spTree>
    <p:extLst>
      <p:ext uri="{BB962C8B-B14F-4D97-AF65-F5344CB8AC3E}">
        <p14:creationId xmlns:p14="http://schemas.microsoft.com/office/powerpoint/2010/main" xmlns="" val="171870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
            <a:ext cx="12192000" cy="5790104"/>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 name="Title Placeholder 1"/>
          <p:cNvSpPr>
            <a:spLocks noGrp="1"/>
          </p:cNvSpPr>
          <p:nvPr>
            <p:ph type="title"/>
          </p:nvPr>
        </p:nvSpPr>
        <p:spPr>
          <a:xfrm>
            <a:off x="609600" y="274639"/>
            <a:ext cx="10972800" cy="1143000"/>
          </a:xfrm>
          <a:prstGeom prst="rect">
            <a:avLst/>
          </a:prstGeom>
        </p:spPr>
        <p:txBody>
          <a:bodyPr vert="horz" lIns="9144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084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316780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Lst>
  <p:txStyles>
    <p:titleStyle>
      <a:lvl1pPr algn="l" defTabSz="548640" rtl="0" eaLnBrk="1" latinLnBrk="0" hangingPunct="1">
        <a:spcBef>
          <a:spcPct val="0"/>
        </a:spcBef>
        <a:buNone/>
        <a:defRPr sz="5280" b="1" kern="1200">
          <a:solidFill>
            <a:srgbClr val="0D6AA3"/>
          </a:solidFill>
          <a:latin typeface="+mj-lt"/>
          <a:ea typeface="+mj-ea"/>
          <a:cs typeface="+mj-cs"/>
        </a:defRPr>
      </a:lvl1pPr>
    </p:titleStyle>
    <p:bodyStyle>
      <a:lvl1pPr marL="411480" indent="-411480" algn="l" defTabSz="548640" rtl="0" eaLnBrk="1" latinLnBrk="0" hangingPunct="1">
        <a:spcBef>
          <a:spcPct val="20000"/>
        </a:spcBef>
        <a:buFont typeface="Arial"/>
        <a:buChar char="•"/>
        <a:defRPr sz="3840" kern="1200">
          <a:solidFill>
            <a:schemeClr val="tx1"/>
          </a:solidFill>
          <a:latin typeface="+mn-lt"/>
          <a:ea typeface="+mn-ea"/>
          <a:cs typeface="+mn-cs"/>
        </a:defRPr>
      </a:lvl1pPr>
      <a:lvl2pPr marL="891540" indent="-342900" algn="l" defTabSz="548640" rtl="0" eaLnBrk="1" latinLnBrk="0" hangingPunct="1">
        <a:spcBef>
          <a:spcPct val="20000"/>
        </a:spcBef>
        <a:buFont typeface="Arial"/>
        <a:buChar char="–"/>
        <a:defRPr sz="3360" kern="1200">
          <a:solidFill>
            <a:schemeClr val="tx1"/>
          </a:solidFill>
          <a:latin typeface="+mn-lt"/>
          <a:ea typeface="+mn-ea"/>
          <a:cs typeface="+mn-cs"/>
        </a:defRPr>
      </a:lvl2pPr>
      <a:lvl3pPr marL="1371600" indent="-274320" algn="l" defTabSz="548640" rtl="0" eaLnBrk="1" latinLnBrk="0" hangingPunct="1">
        <a:spcBef>
          <a:spcPct val="20000"/>
        </a:spcBef>
        <a:buFont typeface="Arial"/>
        <a:buChar char="•"/>
        <a:defRPr sz="2880" kern="1200">
          <a:solidFill>
            <a:schemeClr val="tx1"/>
          </a:solidFill>
          <a:latin typeface="+mn-lt"/>
          <a:ea typeface="+mn-ea"/>
          <a:cs typeface="+mn-cs"/>
        </a:defRPr>
      </a:lvl3pPr>
      <a:lvl4pPr marL="1920240" indent="-274320" algn="l" defTabSz="548640" rtl="0" eaLnBrk="1" latinLnBrk="0" hangingPunct="1">
        <a:spcBef>
          <a:spcPct val="20000"/>
        </a:spcBef>
        <a:buFont typeface="Arial"/>
        <a:buChar char="–"/>
        <a:defRPr sz="2400" kern="1200">
          <a:solidFill>
            <a:schemeClr val="tx1"/>
          </a:solidFill>
          <a:latin typeface="+mn-lt"/>
          <a:ea typeface="+mn-ea"/>
          <a:cs typeface="+mn-cs"/>
        </a:defRPr>
      </a:lvl4pPr>
      <a:lvl5pPr marL="2468880" indent="-274320" algn="l" defTabSz="548640" rtl="0" eaLnBrk="1" latinLnBrk="0" hangingPunct="1">
        <a:spcBef>
          <a:spcPct val="20000"/>
        </a:spcBef>
        <a:buFont typeface="Arial"/>
        <a:buChar char="»"/>
        <a:defRPr sz="2400" kern="1200">
          <a:solidFill>
            <a:schemeClr val="tx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6.png"/><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8.png"/><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3.xml"/><Relationship Id="rId7"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4.xml"/><Relationship Id="rId7" Type="http://schemas.openxmlformats.org/officeDocument/2006/relationships/image" Target="../media/image13.png"/><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5.png"/><Relationship Id="rId7" Type="http://schemas.openxmlformats.org/officeDocument/2006/relationships/diagramColors" Target="../diagrams/colors5.xml"/><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98171" y="1260896"/>
            <a:ext cx="10281425" cy="1939504"/>
          </a:xfrm>
        </p:spPr>
        <p:txBody>
          <a:bodyPr>
            <a:noAutofit/>
          </a:bodyPr>
          <a:lstStyle/>
          <a:p>
            <a:r>
              <a:rPr lang="en-US" sz="3600" dirty="0">
                <a:solidFill>
                  <a:srgbClr val="FFFF00"/>
                </a:solidFill>
              </a:rPr>
              <a:t>Health Risks associated with the use of Electronic Delivery Systems</a:t>
            </a:r>
            <a:endParaRPr lang="en-ZA" sz="3600" dirty="0">
              <a:solidFill>
                <a:srgbClr val="FFFF00"/>
              </a:solidFill>
            </a:endParaRPr>
          </a:p>
        </p:txBody>
      </p:sp>
      <p:sp>
        <p:nvSpPr>
          <p:cNvPr id="5" name="Subtitle 4"/>
          <p:cNvSpPr>
            <a:spLocks noGrp="1"/>
          </p:cNvSpPr>
          <p:nvPr>
            <p:ph type="subTitle" idx="1"/>
          </p:nvPr>
        </p:nvSpPr>
        <p:spPr>
          <a:xfrm>
            <a:off x="1549136" y="3200400"/>
            <a:ext cx="10281425" cy="2127360"/>
          </a:xfrm>
        </p:spPr>
        <p:txBody>
          <a:bodyPr>
            <a:normAutofit fontScale="25000" lnSpcReduction="20000"/>
          </a:bodyPr>
          <a:lstStyle/>
          <a:p>
            <a:r>
              <a:rPr lang="en-ZA" sz="9800" b="1" dirty="0">
                <a:solidFill>
                  <a:srgbClr val="FFC000"/>
                </a:solidFill>
              </a:rPr>
              <a:t>Dr Catherine O. Egbe</a:t>
            </a:r>
          </a:p>
          <a:p>
            <a:r>
              <a:rPr lang="en-ZA" sz="8600" b="1" i="1" dirty="0">
                <a:solidFill>
                  <a:srgbClr val="FFC000"/>
                </a:solidFill>
              </a:rPr>
              <a:t>Specialist Scientist: Tobacco Control</a:t>
            </a:r>
          </a:p>
          <a:p>
            <a:r>
              <a:rPr lang="en-ZA" sz="8600" b="1" i="1" dirty="0">
                <a:solidFill>
                  <a:srgbClr val="FFC000"/>
                </a:solidFill>
              </a:rPr>
              <a:t>Alcohol, Tobacco and Other Drug Research Unit, SAMRC</a:t>
            </a:r>
          </a:p>
          <a:p>
            <a:endParaRPr lang="en-ZA" sz="6200" b="1" i="1" dirty="0">
              <a:solidFill>
                <a:srgbClr val="FFC000"/>
              </a:solidFill>
            </a:endParaRPr>
          </a:p>
          <a:p>
            <a:r>
              <a:rPr lang="en-US" sz="6200" b="1" i="1" dirty="0">
                <a:solidFill>
                  <a:srgbClr val="FFC000"/>
                </a:solidFill>
              </a:rPr>
              <a:t>(Public hearing on 2022 Rates and TLAB: NCOP Select Finance committee)</a:t>
            </a:r>
          </a:p>
          <a:p>
            <a:r>
              <a:rPr lang="en-US" sz="6200" b="1" i="1" dirty="0">
                <a:solidFill>
                  <a:srgbClr val="FFC000"/>
                </a:solidFill>
              </a:rPr>
              <a:t>15 Nov. 2022</a:t>
            </a:r>
          </a:p>
          <a:p>
            <a:endParaRPr lang="en-ZA" dirty="0"/>
          </a:p>
        </p:txBody>
      </p:sp>
      <p:sp>
        <p:nvSpPr>
          <p:cNvPr id="2" name="Oval 1">
            <a:extLst>
              <a:ext uri="{FF2B5EF4-FFF2-40B4-BE49-F238E27FC236}">
                <a16:creationId xmlns:a16="http://schemas.microsoft.com/office/drawing/2014/main" xmlns="" id="{A3AEDD88-1B15-CC48-A559-DA201B693C33}"/>
              </a:ext>
            </a:extLst>
          </p:cNvPr>
          <p:cNvSpPr/>
          <p:nvPr/>
        </p:nvSpPr>
        <p:spPr>
          <a:xfrm>
            <a:off x="11079678" y="5854535"/>
            <a:ext cx="750883" cy="80752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149166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1B8ED4-0639-48F7-A631-F72415AA762A}"/>
              </a:ext>
            </a:extLst>
          </p:cNvPr>
          <p:cNvSpPr>
            <a:spLocks noGrp="1"/>
          </p:cNvSpPr>
          <p:nvPr>
            <p:ph type="title"/>
          </p:nvPr>
        </p:nvSpPr>
        <p:spPr>
          <a:xfrm>
            <a:off x="1576791" y="567201"/>
            <a:ext cx="9270319" cy="609379"/>
          </a:xfrm>
        </p:spPr>
        <p:txBody>
          <a:bodyPr>
            <a:normAutofit fontScale="90000"/>
          </a:bodyPr>
          <a:lstStyle/>
          <a:p>
            <a:r>
              <a:rPr lang="en-US" sz="3360" dirty="0"/>
              <a:t>Evidence of the health effects of e-cigs</a:t>
            </a:r>
          </a:p>
        </p:txBody>
      </p:sp>
      <p:pic>
        <p:nvPicPr>
          <p:cNvPr id="8" name="Picture 7">
            <a:extLst>
              <a:ext uri="{FF2B5EF4-FFF2-40B4-BE49-F238E27FC236}">
                <a16:creationId xmlns:a16="http://schemas.microsoft.com/office/drawing/2014/main" xmlns="" id="{742964D1-864D-4BD9-8A40-7BA96684455A}"/>
              </a:ext>
            </a:extLst>
          </p:cNvPr>
          <p:cNvPicPr/>
          <p:nvPr/>
        </p:nvPicPr>
        <p:blipFill rotWithShape="1">
          <a:blip r:embed="rId2" cstate="print"/>
          <a:srcRect l="28759" t="22800" r="30396" b="15832"/>
          <a:stretch/>
        </p:blipFill>
        <p:spPr bwMode="auto">
          <a:xfrm>
            <a:off x="2512976" y="1176580"/>
            <a:ext cx="5127498" cy="4713364"/>
          </a:xfrm>
          <a:prstGeom prst="rect">
            <a:avLst/>
          </a:prstGeom>
          <a:ln>
            <a:solidFill>
              <a:srgbClr val="FF0000"/>
            </a:solidFill>
          </a:ln>
          <a:extLst>
            <a:ext uri="{53640926-AAD7-44D8-BBD7-CCE9431645EC}">
              <a14:shadowObscured xmlns:a14="http://schemas.microsoft.com/office/drawing/2010/main" xmlns=""/>
            </a:ext>
          </a:extLst>
        </p:spPr>
      </p:pic>
      <p:graphicFrame>
        <p:nvGraphicFramePr>
          <p:cNvPr id="9" name="Diagram 8">
            <a:extLst>
              <a:ext uri="{FF2B5EF4-FFF2-40B4-BE49-F238E27FC236}">
                <a16:creationId xmlns:a16="http://schemas.microsoft.com/office/drawing/2014/main" xmlns="" id="{F12901CF-B8EE-4E3D-9D71-25E9F31F3400}"/>
              </a:ext>
            </a:extLst>
          </p:cNvPr>
          <p:cNvGraphicFramePr/>
          <p:nvPr/>
        </p:nvGraphicFramePr>
        <p:xfrm>
          <a:off x="428607" y="1176580"/>
          <a:ext cx="2047501" cy="177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xmlns="" id="{257C3469-6DC9-4E38-A025-C73D905EC9F0}"/>
              </a:ext>
            </a:extLst>
          </p:cNvPr>
          <p:cNvPicPr/>
          <p:nvPr/>
        </p:nvPicPr>
        <p:blipFill rotWithShape="1">
          <a:blip r:embed="rId8" cstate="print"/>
          <a:srcRect l="23821" t="21164" r="25258" b="15007"/>
          <a:stretch/>
        </p:blipFill>
        <p:spPr bwMode="auto">
          <a:xfrm>
            <a:off x="3037675" y="2394090"/>
            <a:ext cx="6906911" cy="4326961"/>
          </a:xfrm>
          <a:prstGeom prst="rect">
            <a:avLst/>
          </a:prstGeom>
          <a:ln>
            <a:solidFill>
              <a:srgbClr val="FF0000"/>
            </a:solid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75696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1B8ED4-0639-48F7-A631-F72415AA762A}"/>
              </a:ext>
            </a:extLst>
          </p:cNvPr>
          <p:cNvSpPr>
            <a:spLocks noGrp="1"/>
          </p:cNvSpPr>
          <p:nvPr>
            <p:ph type="title"/>
          </p:nvPr>
        </p:nvSpPr>
        <p:spPr>
          <a:xfrm>
            <a:off x="1395796" y="587520"/>
            <a:ext cx="9875520" cy="518400"/>
          </a:xfrm>
        </p:spPr>
        <p:txBody>
          <a:bodyPr>
            <a:normAutofit fontScale="90000"/>
          </a:bodyPr>
          <a:lstStyle/>
          <a:p>
            <a:r>
              <a:rPr lang="en-US" sz="3360" dirty="0"/>
              <a:t>Evidence of the health effects of e-cigs</a:t>
            </a:r>
          </a:p>
        </p:txBody>
      </p:sp>
      <p:sp>
        <p:nvSpPr>
          <p:cNvPr id="5" name="Content Placeholder 4">
            <a:extLst>
              <a:ext uri="{FF2B5EF4-FFF2-40B4-BE49-F238E27FC236}">
                <a16:creationId xmlns:a16="http://schemas.microsoft.com/office/drawing/2014/main" xmlns="" id="{34F1361E-0C95-4C89-8D3B-3DAE6F230BA8}"/>
              </a:ext>
            </a:extLst>
          </p:cNvPr>
          <p:cNvSpPr>
            <a:spLocks noGrp="1"/>
          </p:cNvSpPr>
          <p:nvPr>
            <p:ph idx="1"/>
          </p:nvPr>
        </p:nvSpPr>
        <p:spPr>
          <a:xfrm>
            <a:off x="2419547" y="1091934"/>
            <a:ext cx="5295703" cy="4520195"/>
          </a:xfrm>
        </p:spPr>
        <p:txBody>
          <a:bodyPr>
            <a:normAutofit/>
          </a:bodyPr>
          <a:lstStyle/>
          <a:p>
            <a:r>
              <a:rPr lang="en-US" sz="2400" b="1" dirty="0">
                <a:solidFill>
                  <a:srgbClr val="FFFF00"/>
                </a:solidFill>
              </a:rPr>
              <a:t>Electronic cigarettes contain:</a:t>
            </a:r>
          </a:p>
          <a:p>
            <a:r>
              <a:rPr lang="en-US" sz="2400" dirty="0">
                <a:solidFill>
                  <a:srgbClr val="FFFF00"/>
                </a:solidFill>
              </a:rPr>
              <a:t>Ultrafine particles </a:t>
            </a:r>
            <a:r>
              <a:rPr lang="en-US" sz="2400" dirty="0"/>
              <a:t>that can be inhaled deep into the lungs</a:t>
            </a:r>
          </a:p>
          <a:p>
            <a:r>
              <a:rPr lang="en-US" sz="2400" dirty="0" err="1">
                <a:solidFill>
                  <a:srgbClr val="FFFF00"/>
                </a:solidFill>
              </a:rPr>
              <a:t>Flavorants</a:t>
            </a:r>
            <a:r>
              <a:rPr lang="en-US" sz="2400" dirty="0"/>
              <a:t> such as diacetyl, a chemical linked to serious lung disease</a:t>
            </a:r>
          </a:p>
          <a:p>
            <a:r>
              <a:rPr lang="en-US" sz="2400" dirty="0">
                <a:solidFill>
                  <a:srgbClr val="FFFF00"/>
                </a:solidFill>
              </a:rPr>
              <a:t>Volatile organic compounds</a:t>
            </a:r>
            <a:endParaRPr lang="en-US" sz="2400" dirty="0"/>
          </a:p>
          <a:p>
            <a:r>
              <a:rPr lang="en-US" sz="2400" dirty="0">
                <a:solidFill>
                  <a:srgbClr val="FFFF00"/>
                </a:solidFill>
              </a:rPr>
              <a:t>Heavy metals</a:t>
            </a:r>
            <a:r>
              <a:rPr lang="en-US" sz="2400" dirty="0"/>
              <a:t>, such as nickel, tin, arsenic, cadmium, and lead</a:t>
            </a:r>
          </a:p>
          <a:p>
            <a:r>
              <a:rPr lang="en-US" sz="2400" dirty="0"/>
              <a:t>Injury as a result of battery explosion</a:t>
            </a:r>
          </a:p>
          <a:p>
            <a:endParaRPr lang="en-US" sz="2400" dirty="0"/>
          </a:p>
        </p:txBody>
      </p:sp>
      <p:graphicFrame>
        <p:nvGraphicFramePr>
          <p:cNvPr id="7" name="Diagram 6">
            <a:extLst>
              <a:ext uri="{FF2B5EF4-FFF2-40B4-BE49-F238E27FC236}">
                <a16:creationId xmlns:a16="http://schemas.microsoft.com/office/drawing/2014/main" xmlns="" id="{53E6B118-74FE-4EFA-97A2-EBC42F022015}"/>
              </a:ext>
            </a:extLst>
          </p:cNvPr>
          <p:cNvGraphicFramePr/>
          <p:nvPr/>
        </p:nvGraphicFramePr>
        <p:xfrm>
          <a:off x="473854" y="1091936"/>
          <a:ext cx="2262433" cy="1702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xmlns="" id="{B750BB85-E366-4201-B953-1A8E5B428A86}"/>
              </a:ext>
            </a:extLst>
          </p:cNvPr>
          <p:cNvPicPr/>
          <p:nvPr/>
        </p:nvPicPr>
        <p:blipFill rotWithShape="1">
          <a:blip r:embed="rId7" cstate="print"/>
          <a:srcRect l="24087" t="20522" r="25183" b="18578"/>
          <a:stretch/>
        </p:blipFill>
        <p:spPr bwMode="auto">
          <a:xfrm>
            <a:off x="7406742" y="2055384"/>
            <a:ext cx="4785258" cy="3811026"/>
          </a:xfrm>
          <a:prstGeom prst="rect">
            <a:avLst/>
          </a:prstGeom>
          <a:ln>
            <a:solidFill>
              <a:srgbClr val="FF0000"/>
            </a:solid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151849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86D632-F140-4244-B296-1DB47F50B243}"/>
              </a:ext>
            </a:extLst>
          </p:cNvPr>
          <p:cNvSpPr>
            <a:spLocks noGrp="1"/>
          </p:cNvSpPr>
          <p:nvPr>
            <p:ph type="title"/>
          </p:nvPr>
        </p:nvSpPr>
        <p:spPr>
          <a:xfrm>
            <a:off x="1158240" y="508915"/>
            <a:ext cx="9875520" cy="518400"/>
          </a:xfrm>
        </p:spPr>
        <p:txBody>
          <a:bodyPr>
            <a:normAutofit/>
          </a:bodyPr>
          <a:lstStyle/>
          <a:p>
            <a:pPr algn="ctr"/>
            <a:r>
              <a:rPr lang="en-US" sz="2880" dirty="0"/>
              <a:t>What are other health bodies saying?</a:t>
            </a:r>
          </a:p>
        </p:txBody>
      </p:sp>
      <p:sp>
        <p:nvSpPr>
          <p:cNvPr id="3" name="Content Placeholder 2">
            <a:extLst>
              <a:ext uri="{FF2B5EF4-FFF2-40B4-BE49-F238E27FC236}">
                <a16:creationId xmlns:a16="http://schemas.microsoft.com/office/drawing/2014/main" xmlns="" id="{23CB625E-1D89-4532-B7F5-947AF65D1AF6}"/>
              </a:ext>
            </a:extLst>
          </p:cNvPr>
          <p:cNvSpPr>
            <a:spLocks noGrp="1"/>
          </p:cNvSpPr>
          <p:nvPr>
            <p:ph idx="1"/>
          </p:nvPr>
        </p:nvSpPr>
        <p:spPr>
          <a:xfrm>
            <a:off x="4752680" y="1068380"/>
            <a:ext cx="6696802" cy="4947600"/>
          </a:xfrm>
        </p:spPr>
        <p:txBody>
          <a:bodyPr/>
          <a:lstStyle/>
          <a:p>
            <a:r>
              <a:rPr lang="en-US" sz="2160" dirty="0">
                <a:solidFill>
                  <a:srgbClr val="FFFF00"/>
                </a:solidFill>
              </a:rPr>
              <a:t>Careful and precautionary approach</a:t>
            </a:r>
          </a:p>
          <a:p>
            <a:r>
              <a:rPr lang="en-US" sz="2160" dirty="0">
                <a:solidFill>
                  <a:srgbClr val="FFFF00"/>
                </a:solidFill>
              </a:rPr>
              <a:t>Effective regulation is needed to reduce harm to users and non-users</a:t>
            </a:r>
          </a:p>
          <a:p>
            <a:r>
              <a:rPr lang="en-US" sz="2160" b="1" dirty="0">
                <a:solidFill>
                  <a:srgbClr val="FFC000"/>
                </a:solidFill>
              </a:rPr>
              <a:t>WHO: </a:t>
            </a:r>
            <a:r>
              <a:rPr lang="en-US" sz="2160" i="1" dirty="0"/>
              <a:t>"Switching from conventional tobacco products to e-cigarettes is not quitting" ... </a:t>
            </a:r>
            <a:r>
              <a:rPr lang="en-US" sz="2160" dirty="0"/>
              <a:t> "</a:t>
            </a:r>
            <a:r>
              <a:rPr lang="en-US" sz="2160" i="1" dirty="0"/>
              <a:t>e-cigarettes are not proven cessation aids“</a:t>
            </a:r>
          </a:p>
          <a:p>
            <a:endParaRPr lang="en-US" sz="960" i="1" dirty="0"/>
          </a:p>
          <a:p>
            <a:r>
              <a:rPr lang="en-US" sz="2160" b="1" i="1" dirty="0">
                <a:solidFill>
                  <a:srgbClr val="FFC000"/>
                </a:solidFill>
              </a:rPr>
              <a:t>EU Scientific Committee on Health, Environmental and Emerging Risks: </a:t>
            </a:r>
            <a:r>
              <a:rPr lang="en-US" sz="2160" i="1" dirty="0"/>
              <a:t>“the evidence basis for potential harms from e-cigarette use (respiratory and cardiovascular systems, increased smoking by young people, </a:t>
            </a:r>
            <a:r>
              <a:rPr lang="en-US" sz="2160" i="1" dirty="0" err="1"/>
              <a:t>etc</a:t>
            </a:r>
            <a:r>
              <a:rPr lang="en-US" sz="2160" i="1" dirty="0"/>
              <a:t>) was </a:t>
            </a:r>
            <a:r>
              <a:rPr lang="en-US" sz="2160" i="1" u="sng" dirty="0"/>
              <a:t>stronger than the evidence basis for potential benefits</a:t>
            </a:r>
            <a:r>
              <a:rPr lang="en-US" sz="2160" i="1" dirty="0"/>
              <a:t> (helping smokers quit or cut down)</a:t>
            </a:r>
            <a:endParaRPr lang="en-US" sz="2160" dirty="0"/>
          </a:p>
        </p:txBody>
      </p:sp>
      <p:pic>
        <p:nvPicPr>
          <p:cNvPr id="5" name="Picture 4">
            <a:extLst>
              <a:ext uri="{FF2B5EF4-FFF2-40B4-BE49-F238E27FC236}">
                <a16:creationId xmlns:a16="http://schemas.microsoft.com/office/drawing/2014/main" xmlns="" id="{7F951FCE-5FE9-457D-9419-5B3F09F6113E}"/>
              </a:ext>
            </a:extLst>
          </p:cNvPr>
          <p:cNvPicPr/>
          <p:nvPr/>
        </p:nvPicPr>
        <p:blipFill rotWithShape="1">
          <a:blip r:embed="rId2" cstate="print"/>
          <a:srcRect l="27115" t="24921" r="29657" b="17135"/>
          <a:stretch/>
        </p:blipFill>
        <p:spPr bwMode="auto">
          <a:xfrm>
            <a:off x="742519" y="3596688"/>
            <a:ext cx="3659485" cy="2673793"/>
          </a:xfrm>
          <a:prstGeom prst="rect">
            <a:avLst/>
          </a:prstGeom>
          <a:ln>
            <a:solidFill>
              <a:srgbClr val="FF0000"/>
            </a:solidFill>
          </a:ln>
          <a:extLst>
            <a:ext uri="{53640926-AAD7-44D8-BBD7-CCE9431645EC}">
              <a14:shadowObscured xmlns:a14="http://schemas.microsoft.com/office/drawing/2010/main" xmlns=""/>
            </a:ext>
          </a:extLst>
        </p:spPr>
      </p:pic>
      <p:pic>
        <p:nvPicPr>
          <p:cNvPr id="6" name="Content Placeholder 3">
            <a:extLst>
              <a:ext uri="{FF2B5EF4-FFF2-40B4-BE49-F238E27FC236}">
                <a16:creationId xmlns:a16="http://schemas.microsoft.com/office/drawing/2014/main" xmlns="" id="{51CDE93F-933D-416B-8C3F-5291D6455F65}"/>
              </a:ext>
            </a:extLst>
          </p:cNvPr>
          <p:cNvPicPr/>
          <p:nvPr/>
        </p:nvPicPr>
        <p:blipFill rotWithShape="1">
          <a:blip r:embed="rId3" cstate="print"/>
          <a:srcRect l="22357" t="17665" r="24118" b="19938"/>
          <a:stretch/>
        </p:blipFill>
        <p:spPr bwMode="auto">
          <a:xfrm>
            <a:off x="742519" y="1307532"/>
            <a:ext cx="3659485" cy="2210551"/>
          </a:xfrm>
          <a:prstGeom prst="rect">
            <a:avLst/>
          </a:prstGeom>
          <a:noFill/>
          <a:ln w="19050">
            <a:solidFill>
              <a:srgbClr val="FF0000"/>
            </a:solidFill>
          </a:ln>
          <a:extLst>
            <a:ext uri="{909E8E84-426E-40DD-AFC4-6F175D3DCCD1}">
              <a14:hiddenFill xmlns:a14="http://schemas.microsoft.com/office/drawing/2010/main" xmlns="">
                <a:solidFill>
                  <a:srgbClr val="FFFFFF"/>
                </a:solidFill>
              </a14:hiddenFill>
            </a:ex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477809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0E52B9-C2DF-4840-B953-DBC91DF518C3}"/>
              </a:ext>
            </a:extLst>
          </p:cNvPr>
          <p:cNvSpPr>
            <a:spLocks noGrp="1"/>
          </p:cNvSpPr>
          <p:nvPr>
            <p:ph type="title"/>
          </p:nvPr>
        </p:nvSpPr>
        <p:spPr>
          <a:xfrm>
            <a:off x="1080655" y="644376"/>
            <a:ext cx="10778835" cy="510054"/>
          </a:xfrm>
        </p:spPr>
        <p:txBody>
          <a:bodyPr>
            <a:noAutofit/>
          </a:bodyPr>
          <a:lstStyle/>
          <a:p>
            <a:r>
              <a:rPr lang="en-US" sz="2800" dirty="0"/>
              <a:t>E-cigarettes taxation (TLAB 2022): we recommend</a:t>
            </a:r>
          </a:p>
        </p:txBody>
      </p:sp>
      <p:sp>
        <p:nvSpPr>
          <p:cNvPr id="3" name="Content Placeholder 2">
            <a:extLst>
              <a:ext uri="{FF2B5EF4-FFF2-40B4-BE49-F238E27FC236}">
                <a16:creationId xmlns:a16="http://schemas.microsoft.com/office/drawing/2014/main" xmlns="" id="{AE2F2A06-6905-4D1B-80E3-3BD5F0D2E4C5}"/>
              </a:ext>
            </a:extLst>
          </p:cNvPr>
          <p:cNvSpPr>
            <a:spLocks noGrp="1"/>
          </p:cNvSpPr>
          <p:nvPr>
            <p:ph idx="1"/>
          </p:nvPr>
        </p:nvSpPr>
        <p:spPr>
          <a:xfrm>
            <a:off x="522514" y="1441800"/>
            <a:ext cx="11059886" cy="4261770"/>
          </a:xfrm>
        </p:spPr>
        <p:txBody>
          <a:bodyPr/>
          <a:lstStyle/>
          <a:p>
            <a:r>
              <a:rPr lang="en-US" sz="2000" b="1" dirty="0"/>
              <a:t>Imposition of a flat tax of at least R5/mil of e-liquids regardless of nicotine concentration</a:t>
            </a:r>
          </a:p>
          <a:p>
            <a:endParaRPr lang="en-US" sz="2000" b="1" dirty="0"/>
          </a:p>
          <a:p>
            <a:r>
              <a:rPr lang="en-US" sz="2000" b="1" dirty="0"/>
              <a:t>Because even a R5/mil tax would only make little impact on the price of these products to deter adolescents from purchasing them. We also recommend a base tax of R50 per unit</a:t>
            </a:r>
          </a:p>
          <a:p>
            <a:endParaRPr lang="en-US" sz="2000" b="1" dirty="0"/>
          </a:p>
          <a:p>
            <a:r>
              <a:rPr lang="en-US" sz="2000" b="1" dirty="0"/>
              <a:t>Apply an ad valorem tax on the devices and other accessories like batteries</a:t>
            </a:r>
          </a:p>
          <a:p>
            <a:endParaRPr lang="en-US" sz="2000" b="1" dirty="0"/>
          </a:p>
          <a:p>
            <a:r>
              <a:rPr lang="en-US" sz="2000" b="1" dirty="0"/>
              <a:t>That this new tax be used to aid the costs of implementation of regulations for electronic cigarettes and other tobacco control measures as well as cessation </a:t>
            </a:r>
            <a:r>
              <a:rPr lang="en-US" sz="2000" b="1" dirty="0" err="1"/>
              <a:t>programmes</a:t>
            </a:r>
            <a:r>
              <a:rPr lang="en-US" sz="2000" b="1" dirty="0"/>
              <a:t> for those who would need assistance to quite nicotine addiction</a:t>
            </a:r>
          </a:p>
          <a:p>
            <a:endParaRPr lang="en-US" sz="1920" dirty="0"/>
          </a:p>
        </p:txBody>
      </p:sp>
    </p:spTree>
    <p:extLst>
      <p:ext uri="{BB962C8B-B14F-4D97-AF65-F5344CB8AC3E}">
        <p14:creationId xmlns:p14="http://schemas.microsoft.com/office/powerpoint/2010/main" xmlns="" val="3468367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0CDC06-2143-63A3-77A8-16BB3198DF63}"/>
              </a:ext>
            </a:extLst>
          </p:cNvPr>
          <p:cNvSpPr>
            <a:spLocks noGrp="1"/>
          </p:cNvSpPr>
          <p:nvPr>
            <p:ph type="title"/>
          </p:nvPr>
        </p:nvSpPr>
        <p:spPr>
          <a:xfrm>
            <a:off x="217715" y="656714"/>
            <a:ext cx="4755088" cy="2490247"/>
          </a:xfrm>
        </p:spPr>
        <p:txBody>
          <a:bodyPr>
            <a:noAutofit/>
          </a:bodyPr>
          <a:lstStyle/>
          <a:p>
            <a:r>
              <a:rPr lang="en-US" sz="3200" dirty="0">
                <a:solidFill>
                  <a:srgbClr val="FFFF00"/>
                </a:solidFill>
              </a:rPr>
              <a:t>GATS: Tobacco use in South Africa versus other African countries</a:t>
            </a:r>
          </a:p>
        </p:txBody>
      </p:sp>
      <p:pic>
        <p:nvPicPr>
          <p:cNvPr id="8" name="Picture 7">
            <a:extLst>
              <a:ext uri="{FF2B5EF4-FFF2-40B4-BE49-F238E27FC236}">
                <a16:creationId xmlns:a16="http://schemas.microsoft.com/office/drawing/2014/main" xmlns="" id="{7663F2DC-8569-B3D2-3C87-7EDE136CE586}"/>
              </a:ext>
            </a:extLst>
          </p:cNvPr>
          <p:cNvPicPr>
            <a:picLocks noChangeAspect="1"/>
          </p:cNvPicPr>
          <p:nvPr/>
        </p:nvPicPr>
        <p:blipFill rotWithShape="1">
          <a:blip r:embed="rId2" cstate="print"/>
          <a:srcRect l="23639" t="29800" r="21206" b="36508"/>
          <a:stretch/>
        </p:blipFill>
        <p:spPr bwMode="auto">
          <a:xfrm>
            <a:off x="19792" y="3568321"/>
            <a:ext cx="9634196" cy="3310416"/>
          </a:xfrm>
          <a:prstGeom prst="rect">
            <a:avLst/>
          </a:prstGeom>
          <a:ln>
            <a:noFill/>
          </a:ln>
          <a:extLst>
            <a:ext uri="{53640926-AAD7-44D8-BBD7-CCE9431645EC}">
              <a14:shadowObscured xmlns:a14="http://schemas.microsoft.com/office/drawing/2010/main" xmlns=""/>
            </a:ext>
          </a:extLst>
        </p:spPr>
      </p:pic>
      <p:pic>
        <p:nvPicPr>
          <p:cNvPr id="3" name="Picture 2">
            <a:extLst>
              <a:ext uri="{FF2B5EF4-FFF2-40B4-BE49-F238E27FC236}">
                <a16:creationId xmlns:a16="http://schemas.microsoft.com/office/drawing/2014/main" xmlns="" id="{2D406B03-ADCA-985F-D247-48803B691527}"/>
              </a:ext>
            </a:extLst>
          </p:cNvPr>
          <p:cNvPicPr>
            <a:picLocks noChangeAspect="1"/>
          </p:cNvPicPr>
          <p:nvPr/>
        </p:nvPicPr>
        <p:blipFill>
          <a:blip r:embed="rId3" cstate="print"/>
          <a:stretch>
            <a:fillRect/>
          </a:stretch>
        </p:blipFill>
        <p:spPr>
          <a:xfrm>
            <a:off x="4972803" y="62211"/>
            <a:ext cx="7199405" cy="3506110"/>
          </a:xfrm>
          <a:prstGeom prst="rect">
            <a:avLst/>
          </a:prstGeom>
        </p:spPr>
      </p:pic>
    </p:spTree>
    <p:extLst>
      <p:ext uri="{BB962C8B-B14F-4D97-AF65-F5344CB8AC3E}">
        <p14:creationId xmlns:p14="http://schemas.microsoft.com/office/powerpoint/2010/main" xmlns="" val="27862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0E52B9-C2DF-4840-B953-DBC91DF518C3}"/>
              </a:ext>
            </a:extLst>
          </p:cNvPr>
          <p:cNvSpPr>
            <a:spLocks noGrp="1"/>
          </p:cNvSpPr>
          <p:nvPr>
            <p:ph type="title"/>
          </p:nvPr>
        </p:nvSpPr>
        <p:spPr>
          <a:xfrm>
            <a:off x="5854535" y="651383"/>
            <a:ext cx="5755575" cy="1141792"/>
          </a:xfrm>
        </p:spPr>
        <p:txBody>
          <a:bodyPr>
            <a:noAutofit/>
          </a:bodyPr>
          <a:lstStyle/>
          <a:p>
            <a:pPr algn="ctr"/>
            <a:r>
              <a:rPr lang="en-US" sz="2800" dirty="0"/>
              <a:t>cigarettes taxation in the 2022 rates bill</a:t>
            </a:r>
          </a:p>
        </p:txBody>
      </p:sp>
      <p:sp>
        <p:nvSpPr>
          <p:cNvPr id="3" name="Content Placeholder 2">
            <a:extLst>
              <a:ext uri="{FF2B5EF4-FFF2-40B4-BE49-F238E27FC236}">
                <a16:creationId xmlns:a16="http://schemas.microsoft.com/office/drawing/2014/main" xmlns="" id="{AE2F2A06-6905-4D1B-80E3-3BD5F0D2E4C5}"/>
              </a:ext>
            </a:extLst>
          </p:cNvPr>
          <p:cNvSpPr>
            <a:spLocks noGrp="1"/>
          </p:cNvSpPr>
          <p:nvPr>
            <p:ph idx="1"/>
          </p:nvPr>
        </p:nvSpPr>
        <p:spPr>
          <a:xfrm>
            <a:off x="5019305" y="3895106"/>
            <a:ext cx="6590805" cy="1608071"/>
          </a:xfrm>
        </p:spPr>
        <p:style>
          <a:lnRef idx="1">
            <a:schemeClr val="accent6"/>
          </a:lnRef>
          <a:fillRef idx="3">
            <a:schemeClr val="accent6"/>
          </a:fillRef>
          <a:effectRef idx="2">
            <a:schemeClr val="accent6"/>
          </a:effectRef>
          <a:fontRef idx="minor">
            <a:schemeClr val="lt1"/>
          </a:fontRef>
        </p:style>
        <p:txBody>
          <a:bodyPr>
            <a:normAutofit/>
          </a:bodyPr>
          <a:lstStyle/>
          <a:p>
            <a:pPr marL="0" indent="0" algn="ctr">
              <a:buNone/>
            </a:pPr>
            <a:r>
              <a:rPr lang="en-US" sz="2400" b="1" dirty="0">
                <a:solidFill>
                  <a:sysClr val="windowText" lastClr="000000"/>
                </a:solidFill>
              </a:rPr>
              <a:t>A tax of at least 10% is more feasible to achieve the purpose of imposing these tobacco taxes which is to prevent youth initiation and encourage cessation. </a:t>
            </a:r>
          </a:p>
        </p:txBody>
      </p:sp>
      <p:sp>
        <p:nvSpPr>
          <p:cNvPr id="7" name="TextBox 6">
            <a:extLst>
              <a:ext uri="{FF2B5EF4-FFF2-40B4-BE49-F238E27FC236}">
                <a16:creationId xmlns:a16="http://schemas.microsoft.com/office/drawing/2014/main" xmlns="" id="{8254170C-452C-01FC-120B-796F5881A64E}"/>
              </a:ext>
            </a:extLst>
          </p:cNvPr>
          <p:cNvSpPr txBox="1"/>
          <p:nvPr/>
        </p:nvSpPr>
        <p:spPr>
          <a:xfrm>
            <a:off x="5436920" y="2166188"/>
            <a:ext cx="5566062"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400" b="1" dirty="0">
                <a:solidFill>
                  <a:sysClr val="windowText" lastClr="000000"/>
                </a:solidFill>
              </a:rPr>
              <a:t>We call for an increase that is based above inflation which is currently at 7.5% (September 2022 )</a:t>
            </a:r>
          </a:p>
        </p:txBody>
      </p:sp>
      <p:sp>
        <p:nvSpPr>
          <p:cNvPr id="8" name="Flowchart: Punched Tape 7">
            <a:extLst>
              <a:ext uri="{FF2B5EF4-FFF2-40B4-BE49-F238E27FC236}">
                <a16:creationId xmlns:a16="http://schemas.microsoft.com/office/drawing/2014/main" xmlns="" id="{3B732E83-C6AF-5784-E615-56D3BAA8D23A}"/>
              </a:ext>
            </a:extLst>
          </p:cNvPr>
          <p:cNvSpPr/>
          <p:nvPr/>
        </p:nvSpPr>
        <p:spPr>
          <a:xfrm>
            <a:off x="0" y="103908"/>
            <a:ext cx="4973287" cy="6650183"/>
          </a:xfrm>
          <a:prstGeom prst="flowChartPunchedTap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solidFill>
                  <a:sysClr val="windowText" lastClr="000000"/>
                </a:solidFill>
              </a:rPr>
              <a:t>The WHO outlines the advantages of taxes of tobacco products as follows:</a:t>
            </a:r>
          </a:p>
          <a:p>
            <a:pPr algn="ctr"/>
            <a:endParaRPr lang="en-US" b="1" dirty="0">
              <a:solidFill>
                <a:sysClr val="windowText" lastClr="000000"/>
              </a:solidFill>
            </a:endParaRPr>
          </a:p>
          <a:p>
            <a:pPr algn="ctr"/>
            <a:r>
              <a:rPr lang="en-US" b="1" dirty="0">
                <a:solidFill>
                  <a:srgbClr val="FF0000"/>
                </a:solidFill>
              </a:rPr>
              <a:t> </a:t>
            </a:r>
            <a:r>
              <a:rPr lang="en-US" b="1" i="1" dirty="0">
                <a:solidFill>
                  <a:srgbClr val="FF0000"/>
                </a:solidFill>
              </a:rPr>
              <a:t>“Tobacco taxes save lives, mobilize resources, address health inequities, reduce health system burdens and costs, and target noncommunicable risk factors for the achievement of Sustainable Development Goals (SDGs)” </a:t>
            </a:r>
          </a:p>
          <a:p>
            <a:pPr algn="ctr"/>
            <a:endParaRPr lang="en-US" b="1" dirty="0">
              <a:solidFill>
                <a:sysClr val="windowText" lastClr="000000"/>
              </a:solidFill>
            </a:endParaRPr>
          </a:p>
          <a:p>
            <a:pPr algn="ctr"/>
            <a:r>
              <a:rPr lang="en-US" b="1" dirty="0">
                <a:solidFill>
                  <a:sysClr val="windowText" lastClr="000000"/>
                </a:solidFill>
              </a:rPr>
              <a:t>All of the above are important for the success of the National Health Insurance Scheme</a:t>
            </a:r>
          </a:p>
          <a:p>
            <a:pPr algn="ctr"/>
            <a:endParaRPr lang="en-US" dirty="0"/>
          </a:p>
        </p:txBody>
      </p:sp>
    </p:spTree>
    <p:extLst>
      <p:ext uri="{BB962C8B-B14F-4D97-AF65-F5344CB8AC3E}">
        <p14:creationId xmlns:p14="http://schemas.microsoft.com/office/powerpoint/2010/main" xmlns="" val="251761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xmlns="" id="{4F25B029-C139-4AB6-85FD-4A34E683F583}"/>
              </a:ext>
            </a:extLst>
          </p:cNvPr>
          <p:cNvPicPr>
            <a:picLocks noChangeAspect="1"/>
          </p:cNvPicPr>
          <p:nvPr/>
        </p:nvPicPr>
        <p:blipFill>
          <a:blip r:embed="rId2" cstate="print"/>
          <a:stretch>
            <a:fillRect/>
          </a:stretch>
        </p:blipFill>
        <p:spPr>
          <a:xfrm>
            <a:off x="1158240" y="2508534"/>
            <a:ext cx="9875520" cy="3234232"/>
          </a:xfrm>
          <a:prstGeom prst="rect">
            <a:avLst/>
          </a:prstGeom>
          <a:noFill/>
        </p:spPr>
      </p:pic>
      <p:pic>
        <p:nvPicPr>
          <p:cNvPr id="7" name="Picture 6">
            <a:extLst>
              <a:ext uri="{FF2B5EF4-FFF2-40B4-BE49-F238E27FC236}">
                <a16:creationId xmlns:a16="http://schemas.microsoft.com/office/drawing/2014/main" xmlns="" id="{8FBBFA81-3197-4464-806A-A8AD31646ED1}"/>
              </a:ext>
            </a:extLst>
          </p:cNvPr>
          <p:cNvPicPr>
            <a:picLocks noChangeAspect="1"/>
          </p:cNvPicPr>
          <p:nvPr/>
        </p:nvPicPr>
        <p:blipFill rotWithShape="1">
          <a:blip r:embed="rId3" cstate="print"/>
          <a:srcRect t="8712" r="65" b="14121"/>
          <a:stretch/>
        </p:blipFill>
        <p:spPr>
          <a:xfrm>
            <a:off x="3518061" y="342900"/>
            <a:ext cx="5242942" cy="2427732"/>
          </a:xfrm>
          <a:prstGeom prst="rect">
            <a:avLst/>
          </a:prstGeom>
        </p:spPr>
      </p:pic>
      <p:pic>
        <p:nvPicPr>
          <p:cNvPr id="8" name="Picture 7">
            <a:extLst>
              <a:ext uri="{FF2B5EF4-FFF2-40B4-BE49-F238E27FC236}">
                <a16:creationId xmlns:a16="http://schemas.microsoft.com/office/drawing/2014/main" xmlns="" id="{721E0CF4-A5B3-48FA-857A-96A75402D979}"/>
              </a:ext>
            </a:extLst>
          </p:cNvPr>
          <p:cNvPicPr>
            <a:picLocks noChangeAspect="1"/>
          </p:cNvPicPr>
          <p:nvPr/>
        </p:nvPicPr>
        <p:blipFill>
          <a:blip r:embed="rId4" cstate="print"/>
          <a:stretch>
            <a:fillRect/>
          </a:stretch>
        </p:blipFill>
        <p:spPr>
          <a:xfrm>
            <a:off x="8749985" y="363069"/>
            <a:ext cx="2125295" cy="2125295"/>
          </a:xfrm>
          <a:prstGeom prst="rect">
            <a:avLst/>
          </a:prstGeom>
          <a:ln w="12700">
            <a:solidFill>
              <a:schemeClr val="tx1"/>
            </a:solidFill>
          </a:ln>
        </p:spPr>
      </p:pic>
      <p:pic>
        <p:nvPicPr>
          <p:cNvPr id="11" name="Picture 10">
            <a:extLst>
              <a:ext uri="{FF2B5EF4-FFF2-40B4-BE49-F238E27FC236}">
                <a16:creationId xmlns:a16="http://schemas.microsoft.com/office/drawing/2014/main" xmlns="" id="{7C4295D2-45DA-4A6F-B15A-1A5DC5817998}"/>
              </a:ext>
            </a:extLst>
          </p:cNvPr>
          <p:cNvPicPr>
            <a:picLocks noChangeAspect="1"/>
          </p:cNvPicPr>
          <p:nvPr/>
        </p:nvPicPr>
        <p:blipFill>
          <a:blip r:embed="rId5" cstate="print"/>
          <a:stretch>
            <a:fillRect/>
          </a:stretch>
        </p:blipFill>
        <p:spPr>
          <a:xfrm>
            <a:off x="1316722" y="342901"/>
            <a:ext cx="2165633" cy="2165633"/>
          </a:xfrm>
          <a:prstGeom prst="rect">
            <a:avLst/>
          </a:prstGeom>
        </p:spPr>
      </p:pic>
    </p:spTree>
    <p:extLst>
      <p:ext uri="{BB962C8B-B14F-4D97-AF65-F5344CB8AC3E}">
        <p14:creationId xmlns:p14="http://schemas.microsoft.com/office/powerpoint/2010/main" xmlns="" val="118245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8568D4-0BAA-44FD-85D4-3B21FB4DF1E1}"/>
              </a:ext>
            </a:extLst>
          </p:cNvPr>
          <p:cNvSpPr>
            <a:spLocks noGrp="1"/>
          </p:cNvSpPr>
          <p:nvPr>
            <p:ph type="title"/>
          </p:nvPr>
        </p:nvSpPr>
        <p:spPr>
          <a:xfrm>
            <a:off x="1456819" y="537518"/>
            <a:ext cx="9875520" cy="518400"/>
          </a:xfrm>
        </p:spPr>
        <p:txBody>
          <a:bodyPr>
            <a:normAutofit fontScale="90000"/>
          </a:bodyPr>
          <a:lstStyle/>
          <a:p>
            <a:pPr algn="ctr"/>
            <a:r>
              <a:rPr lang="en-ZA" dirty="0">
                <a:solidFill>
                  <a:schemeClr val="bg1"/>
                </a:solidFill>
              </a:rPr>
              <a:t>e-cigarette: the origin</a:t>
            </a:r>
            <a:endParaRPr lang="en-US" dirty="0">
              <a:solidFill>
                <a:schemeClr val="bg1"/>
              </a:solidFill>
            </a:endParaRPr>
          </a:p>
        </p:txBody>
      </p:sp>
      <p:sp>
        <p:nvSpPr>
          <p:cNvPr id="3" name="Content Placeholder 2">
            <a:extLst>
              <a:ext uri="{FF2B5EF4-FFF2-40B4-BE49-F238E27FC236}">
                <a16:creationId xmlns:a16="http://schemas.microsoft.com/office/drawing/2014/main" xmlns="" id="{D34B76C4-0CC6-43BD-8E25-5B2D675FB64D}"/>
              </a:ext>
            </a:extLst>
          </p:cNvPr>
          <p:cNvSpPr>
            <a:spLocks noGrp="1"/>
          </p:cNvSpPr>
          <p:nvPr>
            <p:ph idx="1"/>
          </p:nvPr>
        </p:nvSpPr>
        <p:spPr>
          <a:xfrm>
            <a:off x="5670311" y="1456148"/>
            <a:ext cx="6412231" cy="4224561"/>
          </a:xfrm>
        </p:spPr>
        <p:txBody>
          <a:bodyPr>
            <a:normAutofit fontScale="62500" lnSpcReduction="20000"/>
          </a:bodyPr>
          <a:lstStyle/>
          <a:p>
            <a:r>
              <a:rPr lang="en-US" dirty="0"/>
              <a:t>The TI’s search for an alternative and less controversial product to replace cigarettes</a:t>
            </a:r>
          </a:p>
          <a:p>
            <a:endParaRPr lang="en-US" dirty="0"/>
          </a:p>
          <a:p>
            <a:r>
              <a:rPr lang="en-US" dirty="0"/>
              <a:t>“Any w</a:t>
            </a:r>
            <a:r>
              <a:rPr lang="en-US" sz="4000" dirty="0"/>
              <a:t>ork undertaken must be with a </a:t>
            </a:r>
            <a:r>
              <a:rPr lang="en-US" sz="4000" dirty="0">
                <a:solidFill>
                  <a:srgbClr val="FFFF00"/>
                </a:solidFill>
              </a:rPr>
              <a:t>commercial</a:t>
            </a:r>
            <a:r>
              <a:rPr lang="en-US" sz="4000" dirty="0"/>
              <a:t> or </a:t>
            </a:r>
            <a:r>
              <a:rPr lang="en-US" sz="4000" dirty="0">
                <a:solidFill>
                  <a:srgbClr val="FFFF00"/>
                </a:solidFill>
              </a:rPr>
              <a:t>political motive </a:t>
            </a:r>
            <a:r>
              <a:rPr lang="en-US" sz="4000" dirty="0"/>
              <a:t>as well as a </a:t>
            </a:r>
            <a:r>
              <a:rPr lang="en-US" sz="4000" dirty="0">
                <a:solidFill>
                  <a:srgbClr val="FFFF00"/>
                </a:solidFill>
              </a:rPr>
              <a:t>scientific motive</a:t>
            </a:r>
            <a:r>
              <a:rPr lang="en-US" sz="4000" dirty="0"/>
              <a:t>. The object is for the company to be able to say that, in the light of all available knowledge, it "... is doing its best to supply </a:t>
            </a:r>
            <a:r>
              <a:rPr lang="en-US" sz="4000" dirty="0">
                <a:solidFill>
                  <a:srgbClr val="FFFF00"/>
                </a:solidFill>
              </a:rPr>
              <a:t>a 'safer' smoke</a:t>
            </a:r>
            <a:r>
              <a:rPr lang="en-US" sz="4000" dirty="0"/>
              <a:t>."</a:t>
            </a:r>
          </a:p>
          <a:p>
            <a:pPr marL="0" indent="0">
              <a:buNone/>
            </a:pPr>
            <a:r>
              <a:rPr lang="en-US" sz="4000" dirty="0"/>
              <a:t>	</a:t>
            </a:r>
            <a:r>
              <a:rPr lang="en-US" sz="2800" dirty="0"/>
              <a:t>(Letter from BAT to B&amp;W’s president Ed Finch, 1964)</a:t>
            </a:r>
          </a:p>
          <a:p>
            <a:endParaRPr lang="en-US" dirty="0"/>
          </a:p>
        </p:txBody>
      </p:sp>
      <p:pic>
        <p:nvPicPr>
          <p:cNvPr id="5" name="Picture 4">
            <a:extLst>
              <a:ext uri="{FF2B5EF4-FFF2-40B4-BE49-F238E27FC236}">
                <a16:creationId xmlns:a16="http://schemas.microsoft.com/office/drawing/2014/main" xmlns="" id="{B399C50C-D5D9-4AC9-B8FF-9AB226DF754E}"/>
              </a:ext>
            </a:extLst>
          </p:cNvPr>
          <p:cNvPicPr>
            <a:picLocks noChangeAspect="1"/>
          </p:cNvPicPr>
          <p:nvPr/>
        </p:nvPicPr>
        <p:blipFill rotWithShape="1">
          <a:blip r:embed="rId3" cstate="print"/>
          <a:srcRect t="4492" b="5588"/>
          <a:stretch/>
        </p:blipFill>
        <p:spPr>
          <a:xfrm>
            <a:off x="109458" y="1776008"/>
            <a:ext cx="5731272" cy="2898860"/>
          </a:xfrm>
          <a:prstGeom prst="rect">
            <a:avLst/>
          </a:prstGeom>
          <a:ln w="19050">
            <a:solidFill>
              <a:srgbClr val="FF0000"/>
            </a:solidFill>
          </a:ln>
        </p:spPr>
      </p:pic>
    </p:spTree>
    <p:extLst>
      <p:ext uri="{BB962C8B-B14F-4D97-AF65-F5344CB8AC3E}">
        <p14:creationId xmlns:p14="http://schemas.microsoft.com/office/powerpoint/2010/main" xmlns="" val="135807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4605CD-F77A-4310-8FBA-939C4CFCAAC0}"/>
              </a:ext>
            </a:extLst>
          </p:cNvPr>
          <p:cNvSpPr>
            <a:spLocks noGrp="1"/>
          </p:cNvSpPr>
          <p:nvPr>
            <p:ph type="title"/>
          </p:nvPr>
        </p:nvSpPr>
        <p:spPr>
          <a:xfrm>
            <a:off x="23750" y="622799"/>
            <a:ext cx="8460490" cy="603360"/>
          </a:xfrm>
        </p:spPr>
        <p:txBody>
          <a:bodyPr>
            <a:normAutofit/>
          </a:bodyPr>
          <a:lstStyle/>
          <a:p>
            <a:pPr algn="ctr"/>
            <a:r>
              <a:rPr lang="en-US" sz="2880" dirty="0"/>
              <a:t>Harmful effects of nicotine</a:t>
            </a:r>
          </a:p>
        </p:txBody>
      </p:sp>
      <p:pic>
        <p:nvPicPr>
          <p:cNvPr id="7" name="Picture 6">
            <a:extLst>
              <a:ext uri="{FF2B5EF4-FFF2-40B4-BE49-F238E27FC236}">
                <a16:creationId xmlns:a16="http://schemas.microsoft.com/office/drawing/2014/main" xmlns="" id="{D505277D-B574-4234-968C-51C396A2E306}"/>
              </a:ext>
            </a:extLst>
          </p:cNvPr>
          <p:cNvPicPr/>
          <p:nvPr/>
        </p:nvPicPr>
        <p:blipFill rotWithShape="1">
          <a:blip r:embed="rId3" cstate="print"/>
          <a:srcRect l="13547" t="23249" r="50154" b="10382"/>
          <a:stretch/>
        </p:blipFill>
        <p:spPr bwMode="auto">
          <a:xfrm>
            <a:off x="545123" y="1196575"/>
            <a:ext cx="6758506" cy="4208784"/>
          </a:xfrm>
          <a:prstGeom prst="rect">
            <a:avLst/>
          </a:prstGeom>
          <a:ln>
            <a:noFill/>
          </a:ln>
          <a:extLst>
            <a:ext uri="{53640926-AAD7-44D8-BBD7-CCE9431645EC}">
              <a14:shadowObscured xmlns:a14="http://schemas.microsoft.com/office/drawing/2010/main" xmlns=""/>
            </a:ext>
          </a:extLst>
        </p:spPr>
      </p:pic>
      <p:sp>
        <p:nvSpPr>
          <p:cNvPr id="4" name="TextBox 3">
            <a:extLst>
              <a:ext uri="{FF2B5EF4-FFF2-40B4-BE49-F238E27FC236}">
                <a16:creationId xmlns:a16="http://schemas.microsoft.com/office/drawing/2014/main" xmlns="" id="{92292C7E-07F3-45F4-9120-0F1FCF121ADF}"/>
              </a:ext>
            </a:extLst>
          </p:cNvPr>
          <p:cNvSpPr txBox="1"/>
          <p:nvPr/>
        </p:nvSpPr>
        <p:spPr>
          <a:xfrm>
            <a:off x="7396349" y="714497"/>
            <a:ext cx="4771901" cy="4376583"/>
          </a:xfrm>
          <a:prstGeom prst="rect">
            <a:avLst/>
          </a:prstGeom>
          <a:noFill/>
        </p:spPr>
        <p:txBody>
          <a:bodyPr wrap="square" rtlCol="0">
            <a:spAutoFit/>
          </a:bodyPr>
          <a:lstStyle/>
          <a:p>
            <a:pPr marL="342900" indent="-342900">
              <a:buFont typeface="Arial" panose="020B0604020202020204" pitchFamily="34" charset="0"/>
              <a:buChar char="•"/>
            </a:pPr>
            <a:r>
              <a:rPr lang="en-US" sz="2160" b="1" dirty="0">
                <a:solidFill>
                  <a:schemeClr val="bg1"/>
                </a:solidFill>
              </a:rPr>
              <a:t>90 animal and human studies </a:t>
            </a:r>
          </a:p>
          <a:p>
            <a:pPr marL="342900" indent="-342900">
              <a:buFont typeface="Arial" panose="020B0604020202020204" pitchFamily="34" charset="0"/>
              <a:buChar char="•"/>
            </a:pPr>
            <a:endParaRPr lang="en-US" sz="960" dirty="0">
              <a:solidFill>
                <a:schemeClr val="bg1"/>
              </a:solidFill>
            </a:endParaRPr>
          </a:p>
          <a:p>
            <a:pPr marL="800100" lvl="1" indent="-342900">
              <a:buFont typeface="Arial" panose="020B0604020202020204" pitchFamily="34" charset="0"/>
              <a:buChar char="•"/>
            </a:pPr>
            <a:r>
              <a:rPr lang="en-US" sz="2160" dirty="0">
                <a:solidFill>
                  <a:schemeClr val="bg1"/>
                </a:solidFill>
              </a:rPr>
              <a:t>Investigated only the role of nicotine on organ systems</a:t>
            </a:r>
          </a:p>
          <a:p>
            <a:pPr marL="800100" lvl="1" indent="-342900">
              <a:buFont typeface="Arial" panose="020B0604020202020204" pitchFamily="34" charset="0"/>
              <a:buChar char="•"/>
            </a:pPr>
            <a:endParaRPr lang="en-US" sz="960" dirty="0">
              <a:solidFill>
                <a:schemeClr val="bg1"/>
              </a:solidFill>
            </a:endParaRPr>
          </a:p>
          <a:p>
            <a:pPr marL="800100" lvl="1" indent="-342900">
              <a:buFont typeface="Arial" panose="020B0604020202020204" pitchFamily="34" charset="0"/>
              <a:buChar char="•"/>
            </a:pPr>
            <a:r>
              <a:rPr lang="en-US" sz="2160" dirty="0">
                <a:solidFill>
                  <a:schemeClr val="bg1"/>
                </a:solidFill>
              </a:rPr>
              <a:t>Excluded studies evaluating tobacco use and smoking</a:t>
            </a:r>
          </a:p>
          <a:p>
            <a:pPr marL="342900" indent="-342900">
              <a:buFont typeface="Arial" panose="020B0604020202020204" pitchFamily="34" charset="0"/>
              <a:buChar char="•"/>
            </a:pPr>
            <a:endParaRPr lang="en-US" sz="2160" dirty="0">
              <a:solidFill>
                <a:schemeClr val="bg1"/>
              </a:solidFill>
            </a:endParaRPr>
          </a:p>
          <a:p>
            <a:pPr marL="342900" indent="-342900">
              <a:buFont typeface="Arial" panose="020B0604020202020204" pitchFamily="34" charset="0"/>
              <a:buChar char="•"/>
            </a:pPr>
            <a:r>
              <a:rPr lang="en-US" sz="2160" dirty="0">
                <a:solidFill>
                  <a:schemeClr val="bg1"/>
                </a:solidFill>
              </a:rPr>
              <a:t>Conclusion: “The use of nicotine needs regulation. The sale of nicotine should be under supervision of trained medical personnel.”</a:t>
            </a:r>
          </a:p>
          <a:p>
            <a:endParaRPr lang="en-US" sz="2160" dirty="0">
              <a:solidFill>
                <a:schemeClr val="bg1"/>
              </a:solidFill>
            </a:endParaRPr>
          </a:p>
        </p:txBody>
      </p:sp>
      <p:grpSp>
        <p:nvGrpSpPr>
          <p:cNvPr id="22" name="Group 21">
            <a:extLst>
              <a:ext uri="{FF2B5EF4-FFF2-40B4-BE49-F238E27FC236}">
                <a16:creationId xmlns:a16="http://schemas.microsoft.com/office/drawing/2014/main" xmlns="" id="{57DCE2DB-3560-234F-5EFF-467BF525EB25}"/>
              </a:ext>
            </a:extLst>
          </p:cNvPr>
          <p:cNvGrpSpPr/>
          <p:nvPr/>
        </p:nvGrpSpPr>
        <p:grpSpPr>
          <a:xfrm>
            <a:off x="231286" y="4838370"/>
            <a:ext cx="9128732" cy="2019630"/>
            <a:chOff x="0" y="4753158"/>
            <a:chExt cx="9128732" cy="2019630"/>
          </a:xfrm>
        </p:grpSpPr>
        <p:pic>
          <p:nvPicPr>
            <p:cNvPr id="8" name="Picture 7">
              <a:extLst>
                <a:ext uri="{FF2B5EF4-FFF2-40B4-BE49-F238E27FC236}">
                  <a16:creationId xmlns:a16="http://schemas.microsoft.com/office/drawing/2014/main" xmlns="" id="{86B4B8E4-9F01-4081-BC79-A48D6E1BCBB1}"/>
                </a:ext>
              </a:extLst>
            </p:cNvPr>
            <p:cNvPicPr/>
            <p:nvPr/>
          </p:nvPicPr>
          <p:blipFill rotWithShape="1">
            <a:blip r:embed="rId3" cstate="print"/>
            <a:srcRect l="24114" t="58184" r="51219" b="26779"/>
            <a:stretch/>
          </p:blipFill>
          <p:spPr bwMode="auto">
            <a:xfrm>
              <a:off x="0" y="4753158"/>
              <a:ext cx="9128732" cy="2019630"/>
            </a:xfrm>
            <a:prstGeom prst="rect">
              <a:avLst/>
            </a:prstGeom>
            <a:ln w="19050">
              <a:solidFill>
                <a:srgbClr val="FF0000"/>
              </a:solidFill>
            </a:ln>
            <a:extLst>
              <a:ext uri="{53640926-AAD7-44D8-BBD7-CCE9431645EC}">
                <a14:shadowObscured xmlns:a14="http://schemas.microsoft.com/office/drawing/2010/main" xmlns=""/>
              </a:ext>
            </a:extLst>
          </p:spPr>
        </p:pic>
        <p:cxnSp>
          <p:nvCxnSpPr>
            <p:cNvPr id="5" name="Straight Connector 4">
              <a:extLst>
                <a:ext uri="{FF2B5EF4-FFF2-40B4-BE49-F238E27FC236}">
                  <a16:creationId xmlns:a16="http://schemas.microsoft.com/office/drawing/2014/main" xmlns="" id="{BD49DEF6-EFC1-E5C3-374B-D987D1762343}"/>
                </a:ext>
              </a:extLst>
            </p:cNvPr>
            <p:cNvCxnSpPr/>
            <p:nvPr/>
          </p:nvCxnSpPr>
          <p:spPr>
            <a:xfrm>
              <a:off x="4346369" y="5055454"/>
              <a:ext cx="451262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xmlns="" id="{4604A4CD-36DE-5675-2A13-3EA0BABA59ED}"/>
                </a:ext>
              </a:extLst>
            </p:cNvPr>
            <p:cNvCxnSpPr>
              <a:cxnSpLocks/>
            </p:cNvCxnSpPr>
            <p:nvPr/>
          </p:nvCxnSpPr>
          <p:spPr>
            <a:xfrm>
              <a:off x="185440" y="5306292"/>
              <a:ext cx="877784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F5BFEC50-C9B6-3231-7CEE-F081BA2E20D0}"/>
                </a:ext>
              </a:extLst>
            </p:cNvPr>
            <p:cNvCxnSpPr>
              <a:cxnSpLocks/>
            </p:cNvCxnSpPr>
            <p:nvPr/>
          </p:nvCxnSpPr>
          <p:spPr>
            <a:xfrm>
              <a:off x="171853" y="5624946"/>
              <a:ext cx="447897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5F0D17D3-C256-E98C-0B47-EA17AB1D49D6}"/>
                </a:ext>
              </a:extLst>
            </p:cNvPr>
            <p:cNvCxnSpPr>
              <a:cxnSpLocks/>
            </p:cNvCxnSpPr>
            <p:nvPr/>
          </p:nvCxnSpPr>
          <p:spPr>
            <a:xfrm>
              <a:off x="171853" y="5860473"/>
              <a:ext cx="811282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xmlns="" id="{64B0F322-4998-AB5C-F1E3-A1AAF28EF20E}"/>
                </a:ext>
              </a:extLst>
            </p:cNvPr>
            <p:cNvCxnSpPr>
              <a:cxnSpLocks/>
            </p:cNvCxnSpPr>
            <p:nvPr/>
          </p:nvCxnSpPr>
          <p:spPr>
            <a:xfrm>
              <a:off x="185440" y="6119751"/>
              <a:ext cx="877784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1A5C4064-F655-E5DE-29CD-163F071AA678}"/>
                </a:ext>
              </a:extLst>
            </p:cNvPr>
            <p:cNvCxnSpPr>
              <a:cxnSpLocks/>
            </p:cNvCxnSpPr>
            <p:nvPr/>
          </p:nvCxnSpPr>
          <p:spPr>
            <a:xfrm>
              <a:off x="171853" y="6400800"/>
              <a:ext cx="2080161" cy="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290617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AC278D-A96A-BF59-822E-077EBC335F50}"/>
              </a:ext>
            </a:extLst>
          </p:cNvPr>
          <p:cNvSpPr>
            <a:spLocks noGrp="1"/>
          </p:cNvSpPr>
          <p:nvPr>
            <p:ph idx="1"/>
          </p:nvPr>
        </p:nvSpPr>
        <p:spPr>
          <a:xfrm>
            <a:off x="7291449" y="775930"/>
            <a:ext cx="4750129" cy="5306139"/>
          </a:xfrm>
        </p:spPr>
        <p:txBody>
          <a:bodyPr>
            <a:normAutofit/>
          </a:bodyPr>
          <a:lstStyle/>
          <a:p>
            <a:r>
              <a:rPr lang="en-US" sz="2800" dirty="0"/>
              <a:t>Nicotine has been found to be harmful to the developing brain</a:t>
            </a:r>
          </a:p>
          <a:p>
            <a:pPr lvl="1"/>
            <a:r>
              <a:rPr lang="en-US" sz="2320" dirty="0"/>
              <a:t>Younger users are more likely to become addicted, have more difficulty quitting, and may be at a higher risk for addiction to other substances in the future</a:t>
            </a:r>
          </a:p>
        </p:txBody>
      </p:sp>
      <p:pic>
        <p:nvPicPr>
          <p:cNvPr id="4" name="Picture 3">
            <a:extLst>
              <a:ext uri="{FF2B5EF4-FFF2-40B4-BE49-F238E27FC236}">
                <a16:creationId xmlns:a16="http://schemas.microsoft.com/office/drawing/2014/main" xmlns="" id="{3019997F-8456-A754-DB9E-66336B98AE90}"/>
              </a:ext>
            </a:extLst>
          </p:cNvPr>
          <p:cNvPicPr>
            <a:picLocks noChangeAspect="1"/>
          </p:cNvPicPr>
          <p:nvPr/>
        </p:nvPicPr>
        <p:blipFill rotWithShape="1">
          <a:blip r:embed="rId2" cstate="print"/>
          <a:srcRect l="27446" t="21635" r="29717" b="16288"/>
          <a:stretch/>
        </p:blipFill>
        <p:spPr bwMode="auto">
          <a:xfrm>
            <a:off x="0" y="0"/>
            <a:ext cx="7128503" cy="5810255"/>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625974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1B8ED4-0639-48F7-A631-F72415AA762A}"/>
              </a:ext>
            </a:extLst>
          </p:cNvPr>
          <p:cNvSpPr>
            <a:spLocks noGrp="1"/>
          </p:cNvSpPr>
          <p:nvPr>
            <p:ph type="title"/>
          </p:nvPr>
        </p:nvSpPr>
        <p:spPr>
          <a:xfrm>
            <a:off x="1158240" y="583373"/>
            <a:ext cx="9875520" cy="609379"/>
          </a:xfrm>
        </p:spPr>
        <p:txBody>
          <a:bodyPr>
            <a:normAutofit/>
          </a:bodyPr>
          <a:lstStyle/>
          <a:p>
            <a:r>
              <a:rPr lang="en-US" sz="3360" dirty="0"/>
              <a:t>Tobacco and lung cancer: The history</a:t>
            </a:r>
          </a:p>
        </p:txBody>
      </p:sp>
      <p:pic>
        <p:nvPicPr>
          <p:cNvPr id="4" name="Content Placeholder 3">
            <a:extLst>
              <a:ext uri="{FF2B5EF4-FFF2-40B4-BE49-F238E27FC236}">
                <a16:creationId xmlns:a16="http://schemas.microsoft.com/office/drawing/2014/main" xmlns="" id="{49FB4929-A05F-4C84-BE62-6D1E18E97A13}"/>
              </a:ext>
            </a:extLst>
          </p:cNvPr>
          <p:cNvPicPr>
            <a:picLocks noGrp="1"/>
          </p:cNvPicPr>
          <p:nvPr>
            <p:ph idx="1"/>
          </p:nvPr>
        </p:nvPicPr>
        <p:blipFill rotWithShape="1">
          <a:blip r:embed="rId2" cstate="print"/>
          <a:srcRect l="27845" t="8469" r="29388" b="6389"/>
          <a:stretch/>
        </p:blipFill>
        <p:spPr bwMode="auto">
          <a:xfrm>
            <a:off x="471692" y="1176923"/>
            <a:ext cx="5004623" cy="5097704"/>
          </a:xfrm>
          <a:prstGeom prst="rect">
            <a:avLst/>
          </a:prstGeom>
          <a:ln>
            <a:solidFill>
              <a:srgbClr val="FF0000"/>
            </a:solidFill>
          </a:ln>
          <a:extLst>
            <a:ext uri="{53640926-AAD7-44D8-BBD7-CCE9431645EC}">
              <a14:shadowObscured xmlns:a14="http://schemas.microsoft.com/office/drawing/2010/main" xmlns=""/>
            </a:ext>
          </a:extLst>
        </p:spPr>
      </p:pic>
      <p:sp>
        <p:nvSpPr>
          <p:cNvPr id="5" name="TextBox 4">
            <a:extLst>
              <a:ext uri="{FF2B5EF4-FFF2-40B4-BE49-F238E27FC236}">
                <a16:creationId xmlns:a16="http://schemas.microsoft.com/office/drawing/2014/main" xmlns="" id="{9B0CA463-A979-4D2F-B931-9143FD510F3D}"/>
              </a:ext>
            </a:extLst>
          </p:cNvPr>
          <p:cNvSpPr txBox="1"/>
          <p:nvPr/>
        </p:nvSpPr>
        <p:spPr>
          <a:xfrm>
            <a:off x="5909462" y="1200797"/>
            <a:ext cx="5265700" cy="1421928"/>
          </a:xfrm>
          <a:prstGeom prst="rect">
            <a:avLst/>
          </a:prstGeom>
          <a:noFill/>
        </p:spPr>
        <p:txBody>
          <a:bodyPr wrap="square" rtlCol="0">
            <a:spAutoFit/>
          </a:bodyPr>
          <a:lstStyle/>
          <a:p>
            <a:r>
              <a:rPr lang="en-US" sz="2160" dirty="0">
                <a:solidFill>
                  <a:schemeClr val="bg1"/>
                </a:solidFill>
              </a:rPr>
              <a:t>Cigarettes were </a:t>
            </a:r>
            <a:r>
              <a:rPr lang="en-US" sz="2160" dirty="0" err="1">
                <a:solidFill>
                  <a:schemeClr val="bg1"/>
                </a:solidFill>
              </a:rPr>
              <a:t>recognised</a:t>
            </a:r>
            <a:r>
              <a:rPr lang="en-US" sz="2160" dirty="0">
                <a:solidFill>
                  <a:schemeClr val="bg1"/>
                </a:solidFill>
              </a:rPr>
              <a:t> as the cause of the lung cancer epidemic starting from the 1930s based on 4 types of scientific evidence</a:t>
            </a:r>
            <a:endParaRPr lang="en-US" sz="2160" dirty="0">
              <a:solidFill>
                <a:srgbClr val="FFFF00"/>
              </a:solidFill>
            </a:endParaRPr>
          </a:p>
        </p:txBody>
      </p:sp>
      <p:graphicFrame>
        <p:nvGraphicFramePr>
          <p:cNvPr id="7" name="Diagram 6">
            <a:extLst>
              <a:ext uri="{FF2B5EF4-FFF2-40B4-BE49-F238E27FC236}">
                <a16:creationId xmlns:a16="http://schemas.microsoft.com/office/drawing/2014/main" xmlns="" id="{53E6B118-74FE-4EFA-97A2-EBC42F022015}"/>
              </a:ext>
            </a:extLst>
          </p:cNvPr>
          <p:cNvGraphicFramePr/>
          <p:nvPr/>
        </p:nvGraphicFramePr>
        <p:xfrm>
          <a:off x="6276994" y="2604049"/>
          <a:ext cx="4898167" cy="3279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240797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1B8ED4-0639-48F7-A631-F72415AA762A}"/>
              </a:ext>
            </a:extLst>
          </p:cNvPr>
          <p:cNvSpPr>
            <a:spLocks noGrp="1"/>
          </p:cNvSpPr>
          <p:nvPr>
            <p:ph type="title"/>
          </p:nvPr>
        </p:nvSpPr>
        <p:spPr>
          <a:xfrm>
            <a:off x="813218" y="703320"/>
            <a:ext cx="6430966" cy="3086629"/>
          </a:xfrm>
        </p:spPr>
        <p:txBody>
          <a:bodyPr>
            <a:normAutofit/>
          </a:bodyPr>
          <a:lstStyle/>
          <a:p>
            <a:pPr algn="ctr"/>
            <a:r>
              <a:rPr lang="en-US" sz="3360" dirty="0"/>
              <a:t>Evidence of the health effects of e-cigs</a:t>
            </a:r>
          </a:p>
        </p:txBody>
      </p:sp>
      <p:graphicFrame>
        <p:nvGraphicFramePr>
          <p:cNvPr id="7" name="Diagram 6">
            <a:extLst>
              <a:ext uri="{FF2B5EF4-FFF2-40B4-BE49-F238E27FC236}">
                <a16:creationId xmlns:a16="http://schemas.microsoft.com/office/drawing/2014/main" xmlns="" id="{53E6B118-74FE-4EFA-97A2-EBC42F022015}"/>
              </a:ext>
            </a:extLst>
          </p:cNvPr>
          <p:cNvGraphicFramePr/>
          <p:nvPr>
            <p:extLst>
              <p:ext uri="{D42A27DB-BD31-4B8C-83A1-F6EECF244321}">
                <p14:modId xmlns:p14="http://schemas.microsoft.com/office/powerpoint/2010/main" xmlns="" val="3914521628"/>
              </p:ext>
            </p:extLst>
          </p:nvPr>
        </p:nvGraphicFramePr>
        <p:xfrm>
          <a:off x="6096000" y="1176465"/>
          <a:ext cx="5486400" cy="4784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07637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1B8ED4-0639-48F7-A631-F72415AA762A}"/>
              </a:ext>
            </a:extLst>
          </p:cNvPr>
          <p:cNvSpPr>
            <a:spLocks noGrp="1"/>
          </p:cNvSpPr>
          <p:nvPr>
            <p:ph type="title"/>
          </p:nvPr>
        </p:nvSpPr>
        <p:spPr>
          <a:xfrm>
            <a:off x="1576791" y="567201"/>
            <a:ext cx="9270319" cy="609379"/>
          </a:xfrm>
        </p:spPr>
        <p:txBody>
          <a:bodyPr>
            <a:normAutofit fontScale="90000"/>
          </a:bodyPr>
          <a:lstStyle/>
          <a:p>
            <a:r>
              <a:rPr lang="en-US" sz="3360" dirty="0"/>
              <a:t>Evidence of the health effects of e-cigs</a:t>
            </a:r>
          </a:p>
        </p:txBody>
      </p:sp>
      <p:graphicFrame>
        <p:nvGraphicFramePr>
          <p:cNvPr id="7" name="Diagram 6">
            <a:extLst>
              <a:ext uri="{FF2B5EF4-FFF2-40B4-BE49-F238E27FC236}">
                <a16:creationId xmlns:a16="http://schemas.microsoft.com/office/drawing/2014/main" xmlns="" id="{53E6B118-74FE-4EFA-97A2-EBC42F022015}"/>
              </a:ext>
            </a:extLst>
          </p:cNvPr>
          <p:cNvGraphicFramePr/>
          <p:nvPr/>
        </p:nvGraphicFramePr>
        <p:xfrm>
          <a:off x="477158" y="1176580"/>
          <a:ext cx="2341616" cy="1859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xmlns="" id="{DCF9BD2F-09C6-4172-B046-8BF5C5BADF7F}"/>
              </a:ext>
            </a:extLst>
          </p:cNvPr>
          <p:cNvPicPr/>
          <p:nvPr/>
        </p:nvPicPr>
        <p:blipFill rotWithShape="1">
          <a:blip r:embed="rId7" cstate="print"/>
          <a:srcRect l="25831" t="21174" r="26637" b="15181"/>
          <a:stretch/>
        </p:blipFill>
        <p:spPr bwMode="auto">
          <a:xfrm>
            <a:off x="2621596" y="1400614"/>
            <a:ext cx="5325511" cy="4137769"/>
          </a:xfrm>
          <a:prstGeom prst="rect">
            <a:avLst/>
          </a:prstGeom>
          <a:ln>
            <a:solidFill>
              <a:srgbClr val="FF0000"/>
            </a:solidFill>
          </a:ln>
          <a:extLst>
            <a:ext uri="{53640926-AAD7-44D8-BBD7-CCE9431645EC}">
              <a14:shadowObscured xmlns:a14="http://schemas.microsoft.com/office/drawing/2010/main" xmlns=""/>
            </a:ext>
          </a:extLst>
        </p:spPr>
      </p:pic>
      <p:sp>
        <p:nvSpPr>
          <p:cNvPr id="6" name="TextBox 5">
            <a:extLst>
              <a:ext uri="{FF2B5EF4-FFF2-40B4-BE49-F238E27FC236}">
                <a16:creationId xmlns:a16="http://schemas.microsoft.com/office/drawing/2014/main" xmlns="" id="{5EE36BD5-0413-4CD0-9EA4-23AAF115832B}"/>
              </a:ext>
            </a:extLst>
          </p:cNvPr>
          <p:cNvSpPr txBox="1"/>
          <p:nvPr/>
        </p:nvSpPr>
        <p:spPr>
          <a:xfrm>
            <a:off x="8017809" y="1489299"/>
            <a:ext cx="3821889" cy="757130"/>
          </a:xfrm>
          <a:prstGeom prst="rect">
            <a:avLst/>
          </a:prstGeom>
          <a:noFill/>
        </p:spPr>
        <p:txBody>
          <a:bodyPr wrap="square" rtlCol="0">
            <a:spAutoFit/>
          </a:bodyPr>
          <a:lstStyle/>
          <a:p>
            <a:pPr marL="342900" indent="-342900">
              <a:buFont typeface="Arial" panose="020B0604020202020204" pitchFamily="34" charset="0"/>
              <a:buChar char="•"/>
            </a:pPr>
            <a:r>
              <a:rPr lang="en-US" sz="2160" dirty="0">
                <a:solidFill>
                  <a:schemeClr val="bg1"/>
                </a:solidFill>
              </a:rPr>
              <a:t>Population studies (2021)</a:t>
            </a:r>
          </a:p>
          <a:p>
            <a:pPr marL="342900" indent="-342900">
              <a:buFont typeface="Arial" panose="020B0604020202020204" pitchFamily="34" charset="0"/>
              <a:buChar char="•"/>
            </a:pPr>
            <a:r>
              <a:rPr lang="en-US" sz="2160" dirty="0">
                <a:solidFill>
                  <a:schemeClr val="bg1"/>
                </a:solidFill>
              </a:rPr>
              <a:t>132 papers</a:t>
            </a:r>
          </a:p>
        </p:txBody>
      </p:sp>
      <p:pic>
        <p:nvPicPr>
          <p:cNvPr id="8" name="Picture 7">
            <a:extLst>
              <a:ext uri="{FF2B5EF4-FFF2-40B4-BE49-F238E27FC236}">
                <a16:creationId xmlns:a16="http://schemas.microsoft.com/office/drawing/2014/main" xmlns="" id="{AA1BE1BE-836B-4077-BE99-6A4F1ED521AC}"/>
              </a:ext>
            </a:extLst>
          </p:cNvPr>
          <p:cNvPicPr/>
          <p:nvPr/>
        </p:nvPicPr>
        <p:blipFill rotWithShape="1">
          <a:blip r:embed="rId8" cstate="print"/>
          <a:srcRect l="22990" t="46575" r="12803" b="20553"/>
          <a:stretch/>
        </p:blipFill>
        <p:spPr bwMode="auto">
          <a:xfrm>
            <a:off x="1677602" y="3510143"/>
            <a:ext cx="8836796" cy="2293865"/>
          </a:xfrm>
          <a:prstGeom prst="rect">
            <a:avLst/>
          </a:prstGeom>
          <a:ln>
            <a:solidFill>
              <a:srgbClr val="FF0000"/>
            </a:solidFill>
          </a:ln>
          <a:extLst>
            <a:ext uri="{53640926-AAD7-44D8-BBD7-CCE9431645EC}">
              <a14:shadowObscured xmlns:a14="http://schemas.microsoft.com/office/drawing/2010/main" xmlns=""/>
            </a:ext>
          </a:extLst>
        </p:spPr>
      </p:pic>
      <p:cxnSp>
        <p:nvCxnSpPr>
          <p:cNvPr id="4" name="Straight Connector 3">
            <a:extLst>
              <a:ext uri="{FF2B5EF4-FFF2-40B4-BE49-F238E27FC236}">
                <a16:creationId xmlns:a16="http://schemas.microsoft.com/office/drawing/2014/main" xmlns="" id="{76D64F74-3E70-4C1B-B29B-323E4888F9DF}"/>
              </a:ext>
            </a:extLst>
          </p:cNvPr>
          <p:cNvCxnSpPr/>
          <p:nvPr/>
        </p:nvCxnSpPr>
        <p:spPr>
          <a:xfrm>
            <a:off x="6366510" y="5429250"/>
            <a:ext cx="378333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xmlns="" id="{73D21D41-5ABA-40F9-BB69-1540E3A9ADB4}"/>
              </a:ext>
            </a:extLst>
          </p:cNvPr>
          <p:cNvCxnSpPr>
            <a:cxnSpLocks/>
          </p:cNvCxnSpPr>
          <p:nvPr/>
        </p:nvCxnSpPr>
        <p:spPr>
          <a:xfrm>
            <a:off x="1969770" y="5707380"/>
            <a:ext cx="585978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040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1B8ED4-0639-48F7-A631-F72415AA762A}"/>
              </a:ext>
            </a:extLst>
          </p:cNvPr>
          <p:cNvSpPr>
            <a:spLocks noGrp="1"/>
          </p:cNvSpPr>
          <p:nvPr>
            <p:ph type="title"/>
          </p:nvPr>
        </p:nvSpPr>
        <p:spPr>
          <a:xfrm>
            <a:off x="1576791" y="567201"/>
            <a:ext cx="9270319" cy="609379"/>
          </a:xfrm>
        </p:spPr>
        <p:txBody>
          <a:bodyPr>
            <a:normAutofit fontScale="90000"/>
          </a:bodyPr>
          <a:lstStyle/>
          <a:p>
            <a:r>
              <a:rPr lang="en-US" sz="3360" dirty="0"/>
              <a:t>Evidence of the health effects of e-cigs</a:t>
            </a:r>
          </a:p>
        </p:txBody>
      </p:sp>
      <p:graphicFrame>
        <p:nvGraphicFramePr>
          <p:cNvPr id="7" name="Diagram 6">
            <a:extLst>
              <a:ext uri="{FF2B5EF4-FFF2-40B4-BE49-F238E27FC236}">
                <a16:creationId xmlns:a16="http://schemas.microsoft.com/office/drawing/2014/main" xmlns="" id="{53E6B118-74FE-4EFA-97A2-EBC42F022015}"/>
              </a:ext>
            </a:extLst>
          </p:cNvPr>
          <p:cNvGraphicFramePr/>
          <p:nvPr/>
        </p:nvGraphicFramePr>
        <p:xfrm>
          <a:off x="654849" y="1176580"/>
          <a:ext cx="2318994" cy="2081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xmlns="" id="{4EFB7B89-59F4-4458-914C-745053472ED2}"/>
              </a:ext>
            </a:extLst>
          </p:cNvPr>
          <p:cNvPicPr/>
          <p:nvPr/>
        </p:nvPicPr>
        <p:blipFill rotWithShape="1">
          <a:blip r:embed="rId7" cstate="print"/>
          <a:srcRect l="27850" t="22305" r="28368" b="15018"/>
          <a:stretch/>
        </p:blipFill>
        <p:spPr bwMode="auto">
          <a:xfrm>
            <a:off x="2973843" y="1215949"/>
            <a:ext cx="5179967" cy="4465471"/>
          </a:xfrm>
          <a:prstGeom prst="rect">
            <a:avLst/>
          </a:prstGeom>
          <a:ln>
            <a:solidFill>
              <a:srgbClr val="FF0000"/>
            </a:solidFill>
          </a:ln>
          <a:extLst>
            <a:ext uri="{53640926-AAD7-44D8-BBD7-CCE9431645EC}">
              <a14:shadowObscured xmlns:a14="http://schemas.microsoft.com/office/drawing/2010/main" xmlns=""/>
            </a:ext>
          </a:extLst>
        </p:spPr>
      </p:pic>
      <p:pic>
        <p:nvPicPr>
          <p:cNvPr id="8" name="Picture 7">
            <a:extLst>
              <a:ext uri="{FF2B5EF4-FFF2-40B4-BE49-F238E27FC236}">
                <a16:creationId xmlns:a16="http://schemas.microsoft.com/office/drawing/2014/main" xmlns="" id="{DD1C7746-2F33-49C3-A030-9DC38F317787}"/>
              </a:ext>
            </a:extLst>
          </p:cNvPr>
          <p:cNvPicPr/>
          <p:nvPr/>
        </p:nvPicPr>
        <p:blipFill rotWithShape="1">
          <a:blip r:embed="rId8" cstate="print"/>
          <a:srcRect l="8796" t="41677" r="30002" b="26570"/>
          <a:stretch/>
        </p:blipFill>
        <p:spPr bwMode="auto">
          <a:xfrm>
            <a:off x="3156859" y="3393689"/>
            <a:ext cx="7441382" cy="2376929"/>
          </a:xfrm>
          <a:prstGeom prst="rect">
            <a:avLst/>
          </a:prstGeom>
          <a:ln>
            <a:noFill/>
          </a:ln>
          <a:extLst>
            <a:ext uri="{53640926-AAD7-44D8-BBD7-CCE9431645EC}">
              <a14:shadowObscured xmlns:a14="http://schemas.microsoft.com/office/drawing/2010/main" xmlns=""/>
            </a:ext>
          </a:extLst>
        </p:spPr>
      </p:pic>
      <p:sp>
        <p:nvSpPr>
          <p:cNvPr id="9" name="Content Placeholder 7">
            <a:extLst>
              <a:ext uri="{FF2B5EF4-FFF2-40B4-BE49-F238E27FC236}">
                <a16:creationId xmlns:a16="http://schemas.microsoft.com/office/drawing/2014/main" xmlns="" id="{CB8DEF79-642A-46D7-A752-0C07C5AFC21C}"/>
              </a:ext>
            </a:extLst>
          </p:cNvPr>
          <p:cNvSpPr>
            <a:spLocks noGrp="1"/>
          </p:cNvSpPr>
          <p:nvPr>
            <p:ph idx="1"/>
          </p:nvPr>
        </p:nvSpPr>
        <p:spPr>
          <a:xfrm>
            <a:off x="7996442" y="1291492"/>
            <a:ext cx="3348401" cy="1808041"/>
          </a:xfrm>
        </p:spPr>
        <p:txBody>
          <a:bodyPr/>
          <a:lstStyle/>
          <a:p>
            <a:r>
              <a:rPr lang="en-US" sz="2160" dirty="0"/>
              <a:t>Published March 2021</a:t>
            </a:r>
          </a:p>
          <a:p>
            <a:r>
              <a:rPr lang="en-US" sz="2160" dirty="0"/>
              <a:t>Synthesized evidence from </a:t>
            </a:r>
            <a:r>
              <a:rPr lang="en-US" sz="2160" dirty="0">
                <a:solidFill>
                  <a:srgbClr val="FFFF00"/>
                </a:solidFill>
              </a:rPr>
              <a:t>106</a:t>
            </a:r>
            <a:r>
              <a:rPr lang="en-US" sz="2160" dirty="0"/>
              <a:t> papers</a:t>
            </a:r>
          </a:p>
          <a:p>
            <a:r>
              <a:rPr lang="en-US" sz="2160" dirty="0"/>
              <a:t>Animal and human studies</a:t>
            </a:r>
          </a:p>
        </p:txBody>
      </p:sp>
    </p:spTree>
    <p:extLst>
      <p:ext uri="{BB962C8B-B14F-4D97-AF65-F5344CB8AC3E}">
        <p14:creationId xmlns:p14="http://schemas.microsoft.com/office/powerpoint/2010/main" xmlns="" val="268985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04F352-75D8-4D04-99EE-87B86AA1D584}"/>
              </a:ext>
            </a:extLst>
          </p:cNvPr>
          <p:cNvSpPr>
            <a:spLocks noGrp="1"/>
          </p:cNvSpPr>
          <p:nvPr>
            <p:ph type="title"/>
          </p:nvPr>
        </p:nvSpPr>
        <p:spPr>
          <a:xfrm>
            <a:off x="1158240" y="648658"/>
            <a:ext cx="9875520" cy="518400"/>
          </a:xfrm>
        </p:spPr>
        <p:txBody>
          <a:bodyPr>
            <a:noAutofit/>
          </a:bodyPr>
          <a:lstStyle/>
          <a:p>
            <a:pPr algn="ctr"/>
            <a:r>
              <a:rPr lang="en-US" sz="2880" dirty="0"/>
              <a:t>Evidence of the health effects of e-cigs</a:t>
            </a:r>
          </a:p>
        </p:txBody>
      </p:sp>
      <p:pic>
        <p:nvPicPr>
          <p:cNvPr id="5" name="Picture 4">
            <a:extLst>
              <a:ext uri="{FF2B5EF4-FFF2-40B4-BE49-F238E27FC236}">
                <a16:creationId xmlns:a16="http://schemas.microsoft.com/office/drawing/2014/main" xmlns="" id="{762D5DD6-8993-4F00-86D7-A2C436746B73}"/>
              </a:ext>
            </a:extLst>
          </p:cNvPr>
          <p:cNvPicPr/>
          <p:nvPr/>
        </p:nvPicPr>
        <p:blipFill rotWithShape="1">
          <a:blip r:embed="rId2" cstate="print"/>
          <a:srcRect l="27850" t="22305" r="28368" b="15018"/>
          <a:stretch/>
        </p:blipFill>
        <p:spPr bwMode="auto">
          <a:xfrm>
            <a:off x="2816476" y="1196265"/>
            <a:ext cx="5179967" cy="4465471"/>
          </a:xfrm>
          <a:prstGeom prst="rect">
            <a:avLst/>
          </a:prstGeom>
          <a:ln>
            <a:solidFill>
              <a:srgbClr val="FF0000"/>
            </a:solidFill>
          </a:ln>
          <a:extLst>
            <a:ext uri="{53640926-AAD7-44D8-BBD7-CCE9431645EC}">
              <a14:shadowObscured xmlns:a14="http://schemas.microsoft.com/office/drawing/2010/main" xmlns=""/>
            </a:ext>
          </a:extLst>
        </p:spPr>
      </p:pic>
      <p:pic>
        <p:nvPicPr>
          <p:cNvPr id="7" name="Picture 6">
            <a:extLst>
              <a:ext uri="{FF2B5EF4-FFF2-40B4-BE49-F238E27FC236}">
                <a16:creationId xmlns:a16="http://schemas.microsoft.com/office/drawing/2014/main" xmlns="" id="{5367BFBE-FB47-4691-B71D-4DF3CBEDA78D}"/>
              </a:ext>
            </a:extLst>
          </p:cNvPr>
          <p:cNvPicPr/>
          <p:nvPr/>
        </p:nvPicPr>
        <p:blipFill rotWithShape="1">
          <a:blip r:embed="rId3" cstate="print"/>
          <a:srcRect l="8517" t="31427" r="29484" b="59025"/>
          <a:stretch/>
        </p:blipFill>
        <p:spPr bwMode="auto">
          <a:xfrm>
            <a:off x="971589" y="3397915"/>
            <a:ext cx="10373255" cy="1059079"/>
          </a:xfrm>
          <a:prstGeom prst="rect">
            <a:avLst/>
          </a:prstGeom>
          <a:ln>
            <a:solidFill>
              <a:srgbClr val="FF0000"/>
            </a:solidFill>
          </a:ln>
          <a:extLst>
            <a:ext uri="{53640926-AAD7-44D8-BBD7-CCE9431645EC}">
              <a14:shadowObscured xmlns:a14="http://schemas.microsoft.com/office/drawing/2010/main" xmlns=""/>
            </a:ext>
          </a:extLst>
        </p:spPr>
      </p:pic>
      <p:sp>
        <p:nvSpPr>
          <p:cNvPr id="8" name="Content Placeholder 7">
            <a:extLst>
              <a:ext uri="{FF2B5EF4-FFF2-40B4-BE49-F238E27FC236}">
                <a16:creationId xmlns:a16="http://schemas.microsoft.com/office/drawing/2014/main" xmlns="" id="{43B61759-0DA7-4668-8887-561CCD20EA9F}"/>
              </a:ext>
            </a:extLst>
          </p:cNvPr>
          <p:cNvSpPr>
            <a:spLocks noGrp="1"/>
          </p:cNvSpPr>
          <p:nvPr>
            <p:ph idx="1"/>
          </p:nvPr>
        </p:nvSpPr>
        <p:spPr>
          <a:xfrm>
            <a:off x="7996442" y="1291492"/>
            <a:ext cx="3348401" cy="1499804"/>
          </a:xfrm>
        </p:spPr>
        <p:txBody>
          <a:bodyPr>
            <a:normAutofit fontScale="92500" lnSpcReduction="10000"/>
          </a:bodyPr>
          <a:lstStyle/>
          <a:p>
            <a:r>
              <a:rPr lang="en-US" sz="2160" dirty="0"/>
              <a:t>Published March 2021</a:t>
            </a:r>
          </a:p>
          <a:p>
            <a:r>
              <a:rPr lang="en-US" sz="2160" dirty="0"/>
              <a:t>Synthesized evidence from </a:t>
            </a:r>
            <a:r>
              <a:rPr lang="en-US" sz="2160" dirty="0">
                <a:solidFill>
                  <a:srgbClr val="FFFF00"/>
                </a:solidFill>
              </a:rPr>
              <a:t>106</a:t>
            </a:r>
            <a:r>
              <a:rPr lang="en-US" sz="2160" dirty="0"/>
              <a:t> papers</a:t>
            </a:r>
          </a:p>
          <a:p>
            <a:r>
              <a:rPr lang="en-US" sz="2160" dirty="0"/>
              <a:t>Animal and human studies</a:t>
            </a:r>
          </a:p>
        </p:txBody>
      </p:sp>
      <p:graphicFrame>
        <p:nvGraphicFramePr>
          <p:cNvPr id="9" name="Diagram 8">
            <a:extLst>
              <a:ext uri="{FF2B5EF4-FFF2-40B4-BE49-F238E27FC236}">
                <a16:creationId xmlns:a16="http://schemas.microsoft.com/office/drawing/2014/main" xmlns="" id="{7B3D4F14-9213-400F-A29C-61DB9AEFA084}"/>
              </a:ext>
            </a:extLst>
          </p:cNvPr>
          <p:cNvGraphicFramePr/>
          <p:nvPr/>
        </p:nvGraphicFramePr>
        <p:xfrm>
          <a:off x="428607" y="1176579"/>
          <a:ext cx="2771480" cy="21192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46483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AMRC Theme">
  <a:themeElements>
    <a:clrScheme name="SAMRC">
      <a:dk1>
        <a:srgbClr val="505150"/>
      </a:dk1>
      <a:lt1>
        <a:sysClr val="window" lastClr="FFFFFF"/>
      </a:lt1>
      <a:dk2>
        <a:srgbClr val="005E90"/>
      </a:dk2>
      <a:lt2>
        <a:srgbClr val="B8C0C0"/>
      </a:lt2>
      <a:accent1>
        <a:srgbClr val="005E90"/>
      </a:accent1>
      <a:accent2>
        <a:srgbClr val="B8C0C0"/>
      </a:accent2>
      <a:accent3>
        <a:srgbClr val="6AB233"/>
      </a:accent3>
      <a:accent4>
        <a:srgbClr val="8064A2"/>
      </a:accent4>
      <a:accent5>
        <a:srgbClr val="4BACC6"/>
      </a:accent5>
      <a:accent6>
        <a:srgbClr val="F79646"/>
      </a:accent6>
      <a:hlink>
        <a:srgbClr val="005E90"/>
      </a:hlink>
      <a:folHlink>
        <a:srgbClr val="005E9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SAMRC Presentation 16x10.pptx" id="{22750546-279A-4B15-8D02-04143D5BFB62}" vid="{62AEC290-6D1C-4731-9EC6-E3922B64E9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1104</TotalTime>
  <Words>731</Words>
  <Application>Microsoft Office PowerPoint</Application>
  <PresentationFormat>Custom</PresentationFormat>
  <Paragraphs>100</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SAMRC Theme</vt:lpstr>
      <vt:lpstr>Health Risks associated with the use of Electronic Delivery Systems</vt:lpstr>
      <vt:lpstr>e-cigarette: the origin</vt:lpstr>
      <vt:lpstr>Harmful effects of nicotine</vt:lpstr>
      <vt:lpstr>Slide 4</vt:lpstr>
      <vt:lpstr>Tobacco and lung cancer: The history</vt:lpstr>
      <vt:lpstr>Evidence of the health effects of e-cigs</vt:lpstr>
      <vt:lpstr>Evidence of the health effects of e-cigs</vt:lpstr>
      <vt:lpstr>Evidence of the health effects of e-cigs</vt:lpstr>
      <vt:lpstr>Evidence of the health effects of e-cigs</vt:lpstr>
      <vt:lpstr>Evidence of the health effects of e-cigs</vt:lpstr>
      <vt:lpstr>Evidence of the health effects of e-cigs</vt:lpstr>
      <vt:lpstr>What are other health bodies saying?</vt:lpstr>
      <vt:lpstr>E-cigarettes taxation (TLAB 2022): we recommend</vt:lpstr>
      <vt:lpstr>GATS: Tobacco use in South Africa versus other African countries</vt:lpstr>
      <vt:lpstr>cigarettes taxation in the 2022 rates bill</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South African smokers use as stop smoking aids when attempting to quit?</dc:title>
  <dc:creator>Catherine Egbe</dc:creator>
  <cp:lastModifiedBy>USER</cp:lastModifiedBy>
  <cp:revision>17</cp:revision>
  <dcterms:created xsi:type="dcterms:W3CDTF">2021-03-09T05:34:41Z</dcterms:created>
  <dcterms:modified xsi:type="dcterms:W3CDTF">2022-11-16T10:36:03Z</dcterms:modified>
</cp:coreProperties>
</file>