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notesMasterIdLst>
    <p:notesMasterId r:id="rId25"/>
  </p:notesMasterIdLst>
  <p:sldIdLst>
    <p:sldId id="256" r:id="rId2"/>
    <p:sldId id="293" r:id="rId3"/>
    <p:sldId id="284" r:id="rId4"/>
    <p:sldId id="285" r:id="rId5"/>
    <p:sldId id="283" r:id="rId6"/>
    <p:sldId id="287" r:id="rId7"/>
    <p:sldId id="289" r:id="rId8"/>
    <p:sldId id="290" r:id="rId9"/>
    <p:sldId id="286" r:id="rId10"/>
    <p:sldId id="292" r:id="rId11"/>
    <p:sldId id="267" r:id="rId12"/>
    <p:sldId id="280" r:id="rId13"/>
    <p:sldId id="270" r:id="rId14"/>
    <p:sldId id="277" r:id="rId15"/>
    <p:sldId id="279" r:id="rId16"/>
    <p:sldId id="281" r:id="rId17"/>
    <p:sldId id="278" r:id="rId18"/>
    <p:sldId id="273" r:id="rId19"/>
    <p:sldId id="282" r:id="rId20"/>
    <p:sldId id="294" r:id="rId21"/>
    <p:sldId id="296" r:id="rId22"/>
    <p:sldId id="295"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s Ndala" initials="LN" lastIdx="3" clrIdx="0">
    <p:extLst>
      <p:ext uri="{19B8F6BF-5375-455C-9EA6-DF929625EA0E}">
        <p15:presenceInfo xmlns:p15="http://schemas.microsoft.com/office/powerpoint/2012/main" userId="S-1-5-21-1838569053-3055495239-3684384085-978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4095" autoAdjust="0"/>
  </p:normalViewPr>
  <p:slideViewPr>
    <p:cSldViewPr snapToGrid="0">
      <p:cViewPr varScale="1">
        <p:scale>
          <a:sx n="69" d="100"/>
          <a:sy n="69" d="100"/>
        </p:scale>
        <p:origin x="8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40015899\Desktop\Book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t>Capital Adequacy Ratio (CAR)</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Sheet1!$C$3</c:f>
              <c:strCache>
                <c:ptCount val="1"/>
                <c:pt idx="0">
                  <c:v>CAR</c:v>
                </c:pt>
              </c:strCache>
            </c:strRef>
          </c:tx>
          <c:spPr>
            <a:solidFill>
              <a:srgbClr val="FF000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87C6-47AF-BE1F-461FF9326C26}"/>
              </c:ext>
            </c:extLst>
          </c:dPt>
          <c:dPt>
            <c:idx val="1"/>
            <c:invertIfNegative val="0"/>
            <c:bubble3D val="0"/>
            <c:spPr>
              <a:solidFill>
                <a:srgbClr val="FFC000"/>
              </a:solidFill>
              <a:ln>
                <a:noFill/>
              </a:ln>
              <a:effectLst/>
            </c:spPr>
            <c:extLst>
              <c:ext xmlns:c16="http://schemas.microsoft.com/office/drawing/2014/chart" uri="{C3380CC4-5D6E-409C-BE32-E72D297353CC}">
                <c16:uniqueId val="{00000003-87C6-47AF-BE1F-461FF9326C26}"/>
              </c:ext>
            </c:extLst>
          </c:dPt>
          <c:dPt>
            <c:idx val="2"/>
            <c:invertIfNegative val="0"/>
            <c:bubble3D val="0"/>
            <c:spPr>
              <a:solidFill>
                <a:srgbClr val="00B050"/>
              </a:solidFill>
              <a:ln>
                <a:noFill/>
              </a:ln>
              <a:effectLst/>
            </c:spPr>
            <c:extLst>
              <c:ext xmlns:c16="http://schemas.microsoft.com/office/drawing/2014/chart" uri="{C3380CC4-5D6E-409C-BE32-E72D297353CC}">
                <c16:uniqueId val="{00000005-87C6-47AF-BE1F-461FF9326C26}"/>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Sheet1!$B$4:$B$7</c:f>
              <c:strCache>
                <c:ptCount val="3"/>
                <c:pt idx="0">
                  <c:v>FY2019/20</c:v>
                </c:pt>
                <c:pt idx="1">
                  <c:v>FY2020/21</c:v>
                </c:pt>
                <c:pt idx="2">
                  <c:v>FY2021/22</c:v>
                </c:pt>
              </c:strCache>
            </c:strRef>
          </c:cat>
          <c:val>
            <c:numRef>
              <c:f>Sheet1!$C$4:$C$7</c:f>
              <c:numCache>
                <c:formatCode>0%</c:formatCode>
                <c:ptCount val="4"/>
                <c:pt idx="0">
                  <c:v>0.63</c:v>
                </c:pt>
                <c:pt idx="1">
                  <c:v>0.55000000000000004</c:v>
                </c:pt>
                <c:pt idx="2">
                  <c:v>0.46</c:v>
                </c:pt>
              </c:numCache>
            </c:numRef>
          </c:val>
          <c:extLst>
            <c:ext xmlns:c16="http://schemas.microsoft.com/office/drawing/2014/chart" uri="{C3380CC4-5D6E-409C-BE32-E72D297353CC}">
              <c16:uniqueId val="{00000000-1CE2-0D40-A04E-9BD0BF5200C3}"/>
            </c:ext>
          </c:extLst>
        </c:ser>
        <c:dLbls>
          <c:showLegendKey val="0"/>
          <c:showVal val="1"/>
          <c:showCatName val="0"/>
          <c:showSerName val="0"/>
          <c:showPercent val="0"/>
          <c:showBubbleSize val="0"/>
        </c:dLbls>
        <c:gapWidth val="150"/>
        <c:axId val="115637248"/>
        <c:axId val="163029720"/>
      </c:barChart>
      <c:lineChart>
        <c:grouping val="standard"/>
        <c:varyColors val="0"/>
        <c:ser>
          <c:idx val="1"/>
          <c:order val="1"/>
          <c:tx>
            <c:strRef>
              <c:f>Sheet1!$D$3</c:f>
              <c:strCache>
                <c:ptCount val="1"/>
                <c:pt idx="0">
                  <c:v>Minimum Required Capital</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Sheet1!$B$4:$B$7</c:f>
              <c:strCache>
                <c:ptCount val="3"/>
                <c:pt idx="0">
                  <c:v>FY2019/20</c:v>
                </c:pt>
                <c:pt idx="1">
                  <c:v>FY2020/21</c:v>
                </c:pt>
                <c:pt idx="2">
                  <c:v>FY2021/22</c:v>
                </c:pt>
              </c:strCache>
            </c:strRef>
          </c:cat>
          <c:val>
            <c:numRef>
              <c:f>Sheet1!$D$4:$D$7</c:f>
              <c:numCache>
                <c:formatCode>0.00%</c:formatCode>
                <c:ptCount val="4"/>
                <c:pt idx="0">
                  <c:v>0.30249999999999999</c:v>
                </c:pt>
                <c:pt idx="1">
                  <c:v>0.30249999999999999</c:v>
                </c:pt>
                <c:pt idx="2">
                  <c:v>0.30249999999999999</c:v>
                </c:pt>
              </c:numCache>
            </c:numRef>
          </c:val>
          <c:smooth val="0"/>
          <c:extLst>
            <c:ext xmlns:c16="http://schemas.microsoft.com/office/drawing/2014/chart" uri="{C3380CC4-5D6E-409C-BE32-E72D297353CC}">
              <c16:uniqueId val="{00000001-1CE2-0D40-A04E-9BD0BF5200C3}"/>
            </c:ext>
          </c:extLst>
        </c:ser>
        <c:dLbls>
          <c:showLegendKey val="0"/>
          <c:showVal val="1"/>
          <c:showCatName val="0"/>
          <c:showSerName val="0"/>
          <c:showPercent val="0"/>
          <c:showBubbleSize val="0"/>
        </c:dLbls>
        <c:marker val="1"/>
        <c:smooth val="0"/>
        <c:axId val="115637248"/>
        <c:axId val="163029720"/>
      </c:lineChart>
      <c:catAx>
        <c:axId val="115637248"/>
        <c:scaling>
          <c:orientation val="minMax"/>
          <c:max val="3"/>
          <c:min val="1"/>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029720"/>
        <c:crosses val="autoZero"/>
        <c:auto val="1"/>
        <c:lblAlgn val="ctr"/>
        <c:lblOffset val="100"/>
        <c:tickLblSkip val="1"/>
        <c:noMultiLvlLbl val="0"/>
      </c:catAx>
      <c:valAx>
        <c:axId val="163029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5637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Liquidity Cover Ratio</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Sheet1!$C$15</c:f>
              <c:strCache>
                <c:ptCount val="1"/>
                <c:pt idx="0">
                  <c:v>LCR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0070C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628E-4602-97FA-77050BC8DA0D}"/>
              </c:ext>
            </c:extLst>
          </c:dPt>
          <c:dPt>
            <c:idx val="1"/>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628E-4602-97FA-77050BC8DA0D}"/>
              </c:ext>
            </c:extLst>
          </c:dPt>
          <c:dPt>
            <c:idx val="2"/>
            <c:invertIfNegative val="0"/>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628E-4602-97FA-77050BC8DA0D}"/>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Sheet1!$B$4:$B$7</c:f>
              <c:strCache>
                <c:ptCount val="3"/>
                <c:pt idx="0">
                  <c:v>FY2019/20</c:v>
                </c:pt>
                <c:pt idx="1">
                  <c:v>FY2020/21</c:v>
                </c:pt>
                <c:pt idx="2">
                  <c:v>FY2021/22</c:v>
                </c:pt>
              </c:strCache>
            </c:strRef>
          </c:cat>
          <c:val>
            <c:numRef>
              <c:f>Sheet1!$C$16:$C$18</c:f>
              <c:numCache>
                <c:formatCode>0%</c:formatCode>
                <c:ptCount val="3"/>
                <c:pt idx="0">
                  <c:v>19.98</c:v>
                </c:pt>
                <c:pt idx="1">
                  <c:v>20.05</c:v>
                </c:pt>
                <c:pt idx="2">
                  <c:v>21.19</c:v>
                </c:pt>
              </c:numCache>
            </c:numRef>
          </c:val>
          <c:extLst>
            <c:ext xmlns:c16="http://schemas.microsoft.com/office/drawing/2014/chart" uri="{C3380CC4-5D6E-409C-BE32-E72D297353CC}">
              <c16:uniqueId val="{00000000-6E2B-B140-A45E-4579955B5251}"/>
            </c:ext>
          </c:extLst>
        </c:ser>
        <c:dLbls>
          <c:showLegendKey val="0"/>
          <c:showVal val="1"/>
          <c:showCatName val="0"/>
          <c:showSerName val="0"/>
          <c:showPercent val="0"/>
          <c:showBubbleSize val="0"/>
        </c:dLbls>
        <c:gapWidth val="150"/>
        <c:axId val="163083008"/>
        <c:axId val="163083392"/>
      </c:barChart>
      <c:lineChart>
        <c:grouping val="standard"/>
        <c:varyColors val="0"/>
        <c:ser>
          <c:idx val="1"/>
          <c:order val="1"/>
          <c:tx>
            <c:strRef>
              <c:f>Sheet1!$D$15</c:f>
              <c:strCache>
                <c:ptCount val="1"/>
                <c:pt idx="0">
                  <c:v>Minimum Required </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Sheet1!$B$4:$B$7</c:f>
              <c:strCache>
                <c:ptCount val="3"/>
                <c:pt idx="0">
                  <c:v>FY2019/20</c:v>
                </c:pt>
                <c:pt idx="1">
                  <c:v>FY2020/21</c:v>
                </c:pt>
                <c:pt idx="2">
                  <c:v>FY2021/22</c:v>
                </c:pt>
              </c:strCache>
            </c:strRef>
          </c:cat>
          <c:val>
            <c:numRef>
              <c:f>Sheet1!$D$16:$D$18</c:f>
              <c:numCache>
                <c:formatCode>0%</c:formatCode>
                <c:ptCount val="3"/>
                <c:pt idx="0">
                  <c:v>1</c:v>
                </c:pt>
                <c:pt idx="1">
                  <c:v>1</c:v>
                </c:pt>
                <c:pt idx="2">
                  <c:v>1</c:v>
                </c:pt>
              </c:numCache>
            </c:numRef>
          </c:val>
          <c:smooth val="0"/>
          <c:extLst>
            <c:ext xmlns:c16="http://schemas.microsoft.com/office/drawing/2014/chart" uri="{C3380CC4-5D6E-409C-BE32-E72D297353CC}">
              <c16:uniqueId val="{00000001-6E2B-B140-A45E-4579955B5251}"/>
            </c:ext>
          </c:extLst>
        </c:ser>
        <c:dLbls>
          <c:showLegendKey val="0"/>
          <c:showVal val="1"/>
          <c:showCatName val="0"/>
          <c:showSerName val="0"/>
          <c:showPercent val="0"/>
          <c:showBubbleSize val="0"/>
        </c:dLbls>
        <c:marker val="1"/>
        <c:smooth val="0"/>
        <c:axId val="163083008"/>
        <c:axId val="163083392"/>
      </c:lineChart>
      <c:catAx>
        <c:axId val="163083008"/>
        <c:scaling>
          <c:orientation val="minMax"/>
          <c:max val="3"/>
          <c:min val="1"/>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083392"/>
        <c:crosses val="autoZero"/>
        <c:auto val="1"/>
        <c:lblAlgn val="ctr"/>
        <c:lblOffset val="100"/>
        <c:tickLblSkip val="1"/>
        <c:noMultiLvlLbl val="0"/>
      </c:catAx>
      <c:valAx>
        <c:axId val="163083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083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11-09T22:20:12.634" idx="1">
    <p:pos x="6860" y="1644"/>
    <p:text>this net profit is dofferent from 2020 in the previous slide. It is due to the restatement for that year?</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DCEB6-7999-4F3E-B6CA-9561A27935FE}" type="datetimeFigureOut">
              <a:rPr lang="en-ZA" smtClean="0"/>
              <a:t>2022/11/14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5CFE4-DA0D-4236-B664-0BA8C63A36F0}" type="slidenum">
              <a:rPr lang="en-ZA" smtClean="0"/>
              <a:t>‹#›</a:t>
            </a:fld>
            <a:endParaRPr lang="en-ZA" dirty="0"/>
          </a:p>
        </p:txBody>
      </p:sp>
    </p:spTree>
    <p:extLst>
      <p:ext uri="{BB962C8B-B14F-4D97-AF65-F5344CB8AC3E}">
        <p14:creationId xmlns:p14="http://schemas.microsoft.com/office/powerpoint/2010/main" val="37350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95CFE4-DA0D-4236-B664-0BA8C63A36F0}" type="slidenum">
              <a:rPr lang="en-ZA" smtClean="0"/>
              <a:t>3</a:t>
            </a:fld>
            <a:endParaRPr lang="en-ZA" dirty="0"/>
          </a:p>
        </p:txBody>
      </p:sp>
    </p:spTree>
    <p:extLst>
      <p:ext uri="{BB962C8B-B14F-4D97-AF65-F5344CB8AC3E}">
        <p14:creationId xmlns:p14="http://schemas.microsoft.com/office/powerpoint/2010/main" val="348651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95CFE4-DA0D-4236-B664-0BA8C63A36F0}" type="slidenum">
              <a:rPr lang="en-ZA" smtClean="0"/>
              <a:t>19</a:t>
            </a:fld>
            <a:endParaRPr lang="en-ZA" dirty="0"/>
          </a:p>
        </p:txBody>
      </p:sp>
    </p:spTree>
    <p:extLst>
      <p:ext uri="{BB962C8B-B14F-4D97-AF65-F5344CB8AC3E}">
        <p14:creationId xmlns:p14="http://schemas.microsoft.com/office/powerpoint/2010/main" val="3971299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95CFE4-DA0D-4236-B664-0BA8C63A36F0}" type="slidenum">
              <a:rPr lang="en-ZA" smtClean="0"/>
              <a:t>22</a:t>
            </a:fld>
            <a:endParaRPr lang="en-ZA" dirty="0"/>
          </a:p>
        </p:txBody>
      </p:sp>
    </p:spTree>
    <p:extLst>
      <p:ext uri="{BB962C8B-B14F-4D97-AF65-F5344CB8AC3E}">
        <p14:creationId xmlns:p14="http://schemas.microsoft.com/office/powerpoint/2010/main" val="33952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4F351-A3B1-4E27-A4DF-4E43CFFEED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2B714BDA-8880-4A11-A0DB-B4FD3A3387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DDD2EF02-80AF-4887-8516-0E6EE6F6C639}"/>
              </a:ext>
            </a:extLst>
          </p:cNvPr>
          <p:cNvSpPr>
            <a:spLocks noGrp="1"/>
          </p:cNvSpPr>
          <p:nvPr>
            <p:ph type="dt" sz="half" idx="10"/>
          </p:nvPr>
        </p:nvSpPr>
        <p:spPr/>
        <p:txBody>
          <a:bodyPr/>
          <a:lstStyle/>
          <a:p>
            <a:fld id="{F906CFDD-C621-4CD8-A70D-4B9AE3C02A8F}" type="datetimeFigureOut">
              <a:rPr lang="en-ZA" smtClean="0"/>
              <a:t>2022/11/14</a:t>
            </a:fld>
            <a:endParaRPr lang="en-ZA" dirty="0"/>
          </a:p>
        </p:txBody>
      </p:sp>
      <p:sp>
        <p:nvSpPr>
          <p:cNvPr id="5" name="Footer Placeholder 4">
            <a:extLst>
              <a:ext uri="{FF2B5EF4-FFF2-40B4-BE49-F238E27FC236}">
                <a16:creationId xmlns:a16="http://schemas.microsoft.com/office/drawing/2014/main" id="{E6A632C4-B93B-4D28-B555-1551D6ABBA25}"/>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3D39E559-C548-445D-B876-D6712BCB0897}"/>
              </a:ext>
            </a:extLst>
          </p:cNvPr>
          <p:cNvSpPr>
            <a:spLocks noGrp="1"/>
          </p:cNvSpPr>
          <p:nvPr>
            <p:ph type="sldNum" sz="quarter" idx="12"/>
          </p:nvPr>
        </p:nvSpPr>
        <p:spPr/>
        <p:txBody>
          <a:bodyPr/>
          <a:lstStyle/>
          <a:p>
            <a:fld id="{79DE0C20-1144-4937-B360-B51964F2190C}" type="slidenum">
              <a:rPr lang="en-ZA" smtClean="0"/>
              <a:t>‹#›</a:t>
            </a:fld>
            <a:endParaRPr lang="en-ZA" dirty="0"/>
          </a:p>
        </p:txBody>
      </p:sp>
    </p:spTree>
    <p:extLst>
      <p:ext uri="{BB962C8B-B14F-4D97-AF65-F5344CB8AC3E}">
        <p14:creationId xmlns:p14="http://schemas.microsoft.com/office/powerpoint/2010/main" val="62958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EEC4-F2CA-4C81-B42D-7BA65FF4FDA5}"/>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7310A97-57F6-40DA-9BB7-175AE1B5E4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E92E755-EBEE-4FD7-91A9-45D2C301695B}"/>
              </a:ext>
            </a:extLst>
          </p:cNvPr>
          <p:cNvSpPr>
            <a:spLocks noGrp="1"/>
          </p:cNvSpPr>
          <p:nvPr>
            <p:ph type="dt" sz="half" idx="10"/>
          </p:nvPr>
        </p:nvSpPr>
        <p:spPr/>
        <p:txBody>
          <a:bodyPr/>
          <a:lstStyle/>
          <a:p>
            <a:fld id="{F906CFDD-C621-4CD8-A70D-4B9AE3C02A8F}" type="datetimeFigureOut">
              <a:rPr lang="en-ZA" smtClean="0"/>
              <a:t>2022/11/14</a:t>
            </a:fld>
            <a:endParaRPr lang="en-ZA" dirty="0"/>
          </a:p>
        </p:txBody>
      </p:sp>
      <p:sp>
        <p:nvSpPr>
          <p:cNvPr id="5" name="Footer Placeholder 4">
            <a:extLst>
              <a:ext uri="{FF2B5EF4-FFF2-40B4-BE49-F238E27FC236}">
                <a16:creationId xmlns:a16="http://schemas.microsoft.com/office/drawing/2014/main" id="{596DBF67-9E3D-4AB3-8A87-A66DA568EAD5}"/>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A3A9CB14-E382-44FA-8719-8CCEE3FDE21B}"/>
              </a:ext>
            </a:extLst>
          </p:cNvPr>
          <p:cNvSpPr>
            <a:spLocks noGrp="1"/>
          </p:cNvSpPr>
          <p:nvPr>
            <p:ph type="sldNum" sz="quarter" idx="12"/>
          </p:nvPr>
        </p:nvSpPr>
        <p:spPr/>
        <p:txBody>
          <a:bodyPr/>
          <a:lstStyle/>
          <a:p>
            <a:fld id="{79DE0C20-1144-4937-B360-B51964F2190C}" type="slidenum">
              <a:rPr lang="en-ZA" smtClean="0"/>
              <a:t>‹#›</a:t>
            </a:fld>
            <a:endParaRPr lang="en-ZA" dirty="0"/>
          </a:p>
        </p:txBody>
      </p:sp>
    </p:spTree>
    <p:extLst>
      <p:ext uri="{BB962C8B-B14F-4D97-AF65-F5344CB8AC3E}">
        <p14:creationId xmlns:p14="http://schemas.microsoft.com/office/powerpoint/2010/main" val="287880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39E41A-F9C8-4B61-B174-9A54C4A235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609CC44-0189-4713-A614-01217E4814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A101C32-FF7D-44A1-8DF9-1B2E9E4992C3}"/>
              </a:ext>
            </a:extLst>
          </p:cNvPr>
          <p:cNvSpPr>
            <a:spLocks noGrp="1"/>
          </p:cNvSpPr>
          <p:nvPr>
            <p:ph type="dt" sz="half" idx="10"/>
          </p:nvPr>
        </p:nvSpPr>
        <p:spPr/>
        <p:txBody>
          <a:bodyPr/>
          <a:lstStyle/>
          <a:p>
            <a:fld id="{F906CFDD-C621-4CD8-A70D-4B9AE3C02A8F}" type="datetimeFigureOut">
              <a:rPr lang="en-ZA" smtClean="0"/>
              <a:t>2022/11/14</a:t>
            </a:fld>
            <a:endParaRPr lang="en-ZA" dirty="0"/>
          </a:p>
        </p:txBody>
      </p:sp>
      <p:sp>
        <p:nvSpPr>
          <p:cNvPr id="5" name="Footer Placeholder 4">
            <a:extLst>
              <a:ext uri="{FF2B5EF4-FFF2-40B4-BE49-F238E27FC236}">
                <a16:creationId xmlns:a16="http://schemas.microsoft.com/office/drawing/2014/main" id="{F4DDA97B-EB69-438D-8625-8E029C90FDEA}"/>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065DA1BD-B1A4-4B37-9A49-5B6F9307691D}"/>
              </a:ext>
            </a:extLst>
          </p:cNvPr>
          <p:cNvSpPr>
            <a:spLocks noGrp="1"/>
          </p:cNvSpPr>
          <p:nvPr>
            <p:ph type="sldNum" sz="quarter" idx="12"/>
          </p:nvPr>
        </p:nvSpPr>
        <p:spPr/>
        <p:txBody>
          <a:bodyPr/>
          <a:lstStyle/>
          <a:p>
            <a:fld id="{79DE0C20-1144-4937-B360-B51964F2190C}" type="slidenum">
              <a:rPr lang="en-ZA" smtClean="0"/>
              <a:t>‹#›</a:t>
            </a:fld>
            <a:endParaRPr lang="en-ZA" dirty="0"/>
          </a:p>
        </p:txBody>
      </p:sp>
    </p:spTree>
    <p:extLst>
      <p:ext uri="{BB962C8B-B14F-4D97-AF65-F5344CB8AC3E}">
        <p14:creationId xmlns:p14="http://schemas.microsoft.com/office/powerpoint/2010/main" val="4111932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9C9A-716E-40B4-A9F5-2B453399A49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A666521-524E-444F-894B-38D9A3A009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DDAA899-A17A-4C0E-8275-6D527012F83C}"/>
              </a:ext>
            </a:extLst>
          </p:cNvPr>
          <p:cNvSpPr>
            <a:spLocks noGrp="1"/>
          </p:cNvSpPr>
          <p:nvPr>
            <p:ph type="dt" sz="half" idx="10"/>
          </p:nvPr>
        </p:nvSpPr>
        <p:spPr/>
        <p:txBody>
          <a:bodyPr/>
          <a:lstStyle/>
          <a:p>
            <a:fld id="{F906CFDD-C621-4CD8-A70D-4B9AE3C02A8F}" type="datetimeFigureOut">
              <a:rPr lang="en-ZA" smtClean="0"/>
              <a:t>2022/11/14</a:t>
            </a:fld>
            <a:endParaRPr lang="en-ZA" dirty="0"/>
          </a:p>
        </p:txBody>
      </p:sp>
      <p:sp>
        <p:nvSpPr>
          <p:cNvPr id="5" name="Footer Placeholder 4">
            <a:extLst>
              <a:ext uri="{FF2B5EF4-FFF2-40B4-BE49-F238E27FC236}">
                <a16:creationId xmlns:a16="http://schemas.microsoft.com/office/drawing/2014/main" id="{6A2937BC-DE1E-4702-B59D-17DE31EAA80A}"/>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2D3F9E8B-0E74-40AE-965E-FD922C2359D7}"/>
              </a:ext>
            </a:extLst>
          </p:cNvPr>
          <p:cNvSpPr>
            <a:spLocks noGrp="1"/>
          </p:cNvSpPr>
          <p:nvPr>
            <p:ph type="sldNum" sz="quarter" idx="12"/>
          </p:nvPr>
        </p:nvSpPr>
        <p:spPr/>
        <p:txBody>
          <a:bodyPr/>
          <a:lstStyle/>
          <a:p>
            <a:fld id="{79DE0C20-1144-4937-B360-B51964F2190C}" type="slidenum">
              <a:rPr lang="en-ZA" smtClean="0"/>
              <a:t>‹#›</a:t>
            </a:fld>
            <a:endParaRPr lang="en-ZA" dirty="0"/>
          </a:p>
        </p:txBody>
      </p:sp>
    </p:spTree>
    <p:extLst>
      <p:ext uri="{BB962C8B-B14F-4D97-AF65-F5344CB8AC3E}">
        <p14:creationId xmlns:p14="http://schemas.microsoft.com/office/powerpoint/2010/main" val="248504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C634-96C5-4F83-963C-34CEC51D1C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CDB03B71-34E3-4948-8FDC-6AB9751AC3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44F43-8C55-44C6-9D4B-4F691F553B16}"/>
              </a:ext>
            </a:extLst>
          </p:cNvPr>
          <p:cNvSpPr>
            <a:spLocks noGrp="1"/>
          </p:cNvSpPr>
          <p:nvPr>
            <p:ph type="dt" sz="half" idx="10"/>
          </p:nvPr>
        </p:nvSpPr>
        <p:spPr/>
        <p:txBody>
          <a:bodyPr/>
          <a:lstStyle/>
          <a:p>
            <a:fld id="{F906CFDD-C621-4CD8-A70D-4B9AE3C02A8F}" type="datetimeFigureOut">
              <a:rPr lang="en-ZA" smtClean="0"/>
              <a:t>2022/11/14</a:t>
            </a:fld>
            <a:endParaRPr lang="en-ZA" dirty="0"/>
          </a:p>
        </p:txBody>
      </p:sp>
      <p:sp>
        <p:nvSpPr>
          <p:cNvPr id="5" name="Footer Placeholder 4">
            <a:extLst>
              <a:ext uri="{FF2B5EF4-FFF2-40B4-BE49-F238E27FC236}">
                <a16:creationId xmlns:a16="http://schemas.microsoft.com/office/drawing/2014/main" id="{4ED1A65C-D98B-4C25-A0D3-8506DDC13CE2}"/>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00206CEA-0632-4151-AA3C-2250DCE9FE9D}"/>
              </a:ext>
            </a:extLst>
          </p:cNvPr>
          <p:cNvSpPr>
            <a:spLocks noGrp="1"/>
          </p:cNvSpPr>
          <p:nvPr>
            <p:ph type="sldNum" sz="quarter" idx="12"/>
          </p:nvPr>
        </p:nvSpPr>
        <p:spPr/>
        <p:txBody>
          <a:bodyPr/>
          <a:lstStyle/>
          <a:p>
            <a:fld id="{79DE0C20-1144-4937-B360-B51964F2190C}" type="slidenum">
              <a:rPr lang="en-ZA" smtClean="0"/>
              <a:t>‹#›</a:t>
            </a:fld>
            <a:endParaRPr lang="en-ZA" dirty="0"/>
          </a:p>
        </p:txBody>
      </p:sp>
    </p:spTree>
    <p:extLst>
      <p:ext uri="{BB962C8B-B14F-4D97-AF65-F5344CB8AC3E}">
        <p14:creationId xmlns:p14="http://schemas.microsoft.com/office/powerpoint/2010/main" val="344558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A595-39B0-4363-A21A-8B2CAFAE8C6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2FC74FD-46EB-48DA-904E-BDEC1FDFF5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8D8F3E0A-DA69-42B4-B7D2-DF276694B5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DE8FB3F-866F-4589-A347-B941F01BB766}"/>
              </a:ext>
            </a:extLst>
          </p:cNvPr>
          <p:cNvSpPr>
            <a:spLocks noGrp="1"/>
          </p:cNvSpPr>
          <p:nvPr>
            <p:ph type="dt" sz="half" idx="10"/>
          </p:nvPr>
        </p:nvSpPr>
        <p:spPr/>
        <p:txBody>
          <a:bodyPr/>
          <a:lstStyle/>
          <a:p>
            <a:fld id="{F906CFDD-C621-4CD8-A70D-4B9AE3C02A8F}" type="datetimeFigureOut">
              <a:rPr lang="en-ZA" smtClean="0"/>
              <a:t>2022/11/14</a:t>
            </a:fld>
            <a:endParaRPr lang="en-ZA" dirty="0"/>
          </a:p>
        </p:txBody>
      </p:sp>
      <p:sp>
        <p:nvSpPr>
          <p:cNvPr id="6" name="Footer Placeholder 5">
            <a:extLst>
              <a:ext uri="{FF2B5EF4-FFF2-40B4-BE49-F238E27FC236}">
                <a16:creationId xmlns:a16="http://schemas.microsoft.com/office/drawing/2014/main" id="{9DA3FF78-0A83-446F-B990-B1C64C401657}"/>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F11F59C0-A568-4C38-B5A9-9D8C26D10225}"/>
              </a:ext>
            </a:extLst>
          </p:cNvPr>
          <p:cNvSpPr>
            <a:spLocks noGrp="1"/>
          </p:cNvSpPr>
          <p:nvPr>
            <p:ph type="sldNum" sz="quarter" idx="12"/>
          </p:nvPr>
        </p:nvSpPr>
        <p:spPr/>
        <p:txBody>
          <a:bodyPr/>
          <a:lstStyle/>
          <a:p>
            <a:fld id="{79DE0C20-1144-4937-B360-B51964F2190C}" type="slidenum">
              <a:rPr lang="en-ZA" smtClean="0"/>
              <a:t>‹#›</a:t>
            </a:fld>
            <a:endParaRPr lang="en-ZA" dirty="0"/>
          </a:p>
        </p:txBody>
      </p:sp>
    </p:spTree>
    <p:extLst>
      <p:ext uri="{BB962C8B-B14F-4D97-AF65-F5344CB8AC3E}">
        <p14:creationId xmlns:p14="http://schemas.microsoft.com/office/powerpoint/2010/main" val="264915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0031A-D4EC-4E67-B73A-203BF815418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F8CD8E4-64AE-4A23-B056-28CB182740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66C0E0-1A59-4D76-A51C-87BB85AED7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E22787C2-43CA-4B59-B58D-B51BC295C7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EB4C08-93AA-4D2D-8DF2-A765F5D1E2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2E6C6435-5A75-4AA1-9F22-9A9A97A93F43}"/>
              </a:ext>
            </a:extLst>
          </p:cNvPr>
          <p:cNvSpPr>
            <a:spLocks noGrp="1"/>
          </p:cNvSpPr>
          <p:nvPr>
            <p:ph type="dt" sz="half" idx="10"/>
          </p:nvPr>
        </p:nvSpPr>
        <p:spPr/>
        <p:txBody>
          <a:bodyPr/>
          <a:lstStyle/>
          <a:p>
            <a:fld id="{F906CFDD-C621-4CD8-A70D-4B9AE3C02A8F}" type="datetimeFigureOut">
              <a:rPr lang="en-ZA" smtClean="0"/>
              <a:t>2022/11/14</a:t>
            </a:fld>
            <a:endParaRPr lang="en-ZA" dirty="0"/>
          </a:p>
        </p:txBody>
      </p:sp>
      <p:sp>
        <p:nvSpPr>
          <p:cNvPr id="8" name="Footer Placeholder 7">
            <a:extLst>
              <a:ext uri="{FF2B5EF4-FFF2-40B4-BE49-F238E27FC236}">
                <a16:creationId xmlns:a16="http://schemas.microsoft.com/office/drawing/2014/main" id="{7DD50306-510A-4CA6-86ED-F9DD37E874F6}"/>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CB09BC58-4955-4582-A369-A21D418C4DBC}"/>
              </a:ext>
            </a:extLst>
          </p:cNvPr>
          <p:cNvSpPr>
            <a:spLocks noGrp="1"/>
          </p:cNvSpPr>
          <p:nvPr>
            <p:ph type="sldNum" sz="quarter" idx="12"/>
          </p:nvPr>
        </p:nvSpPr>
        <p:spPr/>
        <p:txBody>
          <a:bodyPr/>
          <a:lstStyle/>
          <a:p>
            <a:fld id="{79DE0C20-1144-4937-B360-B51964F2190C}" type="slidenum">
              <a:rPr lang="en-ZA" smtClean="0"/>
              <a:t>‹#›</a:t>
            </a:fld>
            <a:endParaRPr lang="en-ZA" dirty="0"/>
          </a:p>
        </p:txBody>
      </p:sp>
    </p:spTree>
    <p:extLst>
      <p:ext uri="{BB962C8B-B14F-4D97-AF65-F5344CB8AC3E}">
        <p14:creationId xmlns:p14="http://schemas.microsoft.com/office/powerpoint/2010/main" val="103211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D156-10DE-4E50-B7B3-6E9BA58EFA1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F33F04F-11DF-4D61-AA33-3B0A29C7DF35}"/>
              </a:ext>
            </a:extLst>
          </p:cNvPr>
          <p:cNvSpPr>
            <a:spLocks noGrp="1"/>
          </p:cNvSpPr>
          <p:nvPr>
            <p:ph type="dt" sz="half" idx="10"/>
          </p:nvPr>
        </p:nvSpPr>
        <p:spPr/>
        <p:txBody>
          <a:bodyPr/>
          <a:lstStyle/>
          <a:p>
            <a:fld id="{F906CFDD-C621-4CD8-A70D-4B9AE3C02A8F}" type="datetimeFigureOut">
              <a:rPr lang="en-ZA" smtClean="0"/>
              <a:t>2022/11/14</a:t>
            </a:fld>
            <a:endParaRPr lang="en-ZA" dirty="0"/>
          </a:p>
        </p:txBody>
      </p:sp>
      <p:sp>
        <p:nvSpPr>
          <p:cNvPr id="4" name="Footer Placeholder 3">
            <a:extLst>
              <a:ext uri="{FF2B5EF4-FFF2-40B4-BE49-F238E27FC236}">
                <a16:creationId xmlns:a16="http://schemas.microsoft.com/office/drawing/2014/main" id="{312DFCC8-E854-408B-970A-148736165687}"/>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EF7A4E0E-E51B-48D6-903E-3EBBD3DDA138}"/>
              </a:ext>
            </a:extLst>
          </p:cNvPr>
          <p:cNvSpPr>
            <a:spLocks noGrp="1"/>
          </p:cNvSpPr>
          <p:nvPr>
            <p:ph type="sldNum" sz="quarter" idx="12"/>
          </p:nvPr>
        </p:nvSpPr>
        <p:spPr/>
        <p:txBody>
          <a:bodyPr/>
          <a:lstStyle/>
          <a:p>
            <a:fld id="{79DE0C20-1144-4937-B360-B51964F2190C}" type="slidenum">
              <a:rPr lang="en-ZA" smtClean="0"/>
              <a:t>‹#›</a:t>
            </a:fld>
            <a:endParaRPr lang="en-ZA" dirty="0"/>
          </a:p>
        </p:txBody>
      </p:sp>
    </p:spTree>
    <p:extLst>
      <p:ext uri="{BB962C8B-B14F-4D97-AF65-F5344CB8AC3E}">
        <p14:creationId xmlns:p14="http://schemas.microsoft.com/office/powerpoint/2010/main" val="209970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57117-CC73-4125-A5D9-DC7EBCFDD8B7}"/>
              </a:ext>
            </a:extLst>
          </p:cNvPr>
          <p:cNvSpPr>
            <a:spLocks noGrp="1"/>
          </p:cNvSpPr>
          <p:nvPr>
            <p:ph type="dt" sz="half" idx="10"/>
          </p:nvPr>
        </p:nvSpPr>
        <p:spPr/>
        <p:txBody>
          <a:bodyPr/>
          <a:lstStyle/>
          <a:p>
            <a:fld id="{F906CFDD-C621-4CD8-A70D-4B9AE3C02A8F}" type="datetimeFigureOut">
              <a:rPr lang="en-ZA" smtClean="0"/>
              <a:t>2022/11/14</a:t>
            </a:fld>
            <a:endParaRPr lang="en-ZA" dirty="0"/>
          </a:p>
        </p:txBody>
      </p:sp>
      <p:sp>
        <p:nvSpPr>
          <p:cNvPr id="3" name="Footer Placeholder 2">
            <a:extLst>
              <a:ext uri="{FF2B5EF4-FFF2-40B4-BE49-F238E27FC236}">
                <a16:creationId xmlns:a16="http://schemas.microsoft.com/office/drawing/2014/main" id="{7A6422A1-B3D9-45CA-A3AB-FD704F1DAF2F}"/>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BC44DA01-F9D2-4D20-9FAA-2554A94B2BE9}"/>
              </a:ext>
            </a:extLst>
          </p:cNvPr>
          <p:cNvSpPr>
            <a:spLocks noGrp="1"/>
          </p:cNvSpPr>
          <p:nvPr>
            <p:ph type="sldNum" sz="quarter" idx="12"/>
          </p:nvPr>
        </p:nvSpPr>
        <p:spPr/>
        <p:txBody>
          <a:bodyPr/>
          <a:lstStyle/>
          <a:p>
            <a:fld id="{79DE0C20-1144-4937-B360-B51964F2190C}" type="slidenum">
              <a:rPr lang="en-ZA" smtClean="0"/>
              <a:t>‹#›</a:t>
            </a:fld>
            <a:endParaRPr lang="en-ZA" dirty="0"/>
          </a:p>
        </p:txBody>
      </p:sp>
    </p:spTree>
    <p:extLst>
      <p:ext uri="{BB962C8B-B14F-4D97-AF65-F5344CB8AC3E}">
        <p14:creationId xmlns:p14="http://schemas.microsoft.com/office/powerpoint/2010/main" val="340207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7A15-C3FF-4480-8C01-E0868D0EF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B29F2E91-FF0F-4855-92D8-01743AD6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EF8C9C4-CA11-460F-AD1D-611F67965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69F43-3B84-40AC-B70A-04DB21FC5C7D}"/>
              </a:ext>
            </a:extLst>
          </p:cNvPr>
          <p:cNvSpPr>
            <a:spLocks noGrp="1"/>
          </p:cNvSpPr>
          <p:nvPr>
            <p:ph type="dt" sz="half" idx="10"/>
          </p:nvPr>
        </p:nvSpPr>
        <p:spPr/>
        <p:txBody>
          <a:bodyPr/>
          <a:lstStyle/>
          <a:p>
            <a:fld id="{F906CFDD-C621-4CD8-A70D-4B9AE3C02A8F}" type="datetimeFigureOut">
              <a:rPr lang="en-ZA" smtClean="0"/>
              <a:t>2022/11/14</a:t>
            </a:fld>
            <a:endParaRPr lang="en-ZA" dirty="0"/>
          </a:p>
        </p:txBody>
      </p:sp>
      <p:sp>
        <p:nvSpPr>
          <p:cNvPr id="6" name="Footer Placeholder 5">
            <a:extLst>
              <a:ext uri="{FF2B5EF4-FFF2-40B4-BE49-F238E27FC236}">
                <a16:creationId xmlns:a16="http://schemas.microsoft.com/office/drawing/2014/main" id="{9DBB9B0B-528E-42CE-A416-438BFD81BE9B}"/>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DF0E74AE-FB6E-45A8-B1A7-733D4CBF21C7}"/>
              </a:ext>
            </a:extLst>
          </p:cNvPr>
          <p:cNvSpPr>
            <a:spLocks noGrp="1"/>
          </p:cNvSpPr>
          <p:nvPr>
            <p:ph type="sldNum" sz="quarter" idx="12"/>
          </p:nvPr>
        </p:nvSpPr>
        <p:spPr/>
        <p:txBody>
          <a:bodyPr/>
          <a:lstStyle/>
          <a:p>
            <a:fld id="{79DE0C20-1144-4937-B360-B51964F2190C}" type="slidenum">
              <a:rPr lang="en-ZA" smtClean="0"/>
              <a:t>‹#›</a:t>
            </a:fld>
            <a:endParaRPr lang="en-ZA" dirty="0"/>
          </a:p>
        </p:txBody>
      </p:sp>
    </p:spTree>
    <p:extLst>
      <p:ext uri="{BB962C8B-B14F-4D97-AF65-F5344CB8AC3E}">
        <p14:creationId xmlns:p14="http://schemas.microsoft.com/office/powerpoint/2010/main" val="148904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0B13F-E716-49AA-AF72-9C4179595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E60DC42-D722-4170-92DD-D054756CB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C0A1CF85-2943-47CD-B3F5-D22E97C12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81A20D-C551-405D-8FEE-B1F3F5B4D96F}"/>
              </a:ext>
            </a:extLst>
          </p:cNvPr>
          <p:cNvSpPr>
            <a:spLocks noGrp="1"/>
          </p:cNvSpPr>
          <p:nvPr>
            <p:ph type="dt" sz="half" idx="10"/>
          </p:nvPr>
        </p:nvSpPr>
        <p:spPr/>
        <p:txBody>
          <a:bodyPr/>
          <a:lstStyle/>
          <a:p>
            <a:fld id="{F906CFDD-C621-4CD8-A70D-4B9AE3C02A8F}" type="datetimeFigureOut">
              <a:rPr lang="en-ZA" smtClean="0"/>
              <a:t>2022/11/14</a:t>
            </a:fld>
            <a:endParaRPr lang="en-ZA" dirty="0"/>
          </a:p>
        </p:txBody>
      </p:sp>
      <p:sp>
        <p:nvSpPr>
          <p:cNvPr id="6" name="Footer Placeholder 5">
            <a:extLst>
              <a:ext uri="{FF2B5EF4-FFF2-40B4-BE49-F238E27FC236}">
                <a16:creationId xmlns:a16="http://schemas.microsoft.com/office/drawing/2014/main" id="{6EDCA66A-F209-4394-9C6D-7AD47CA5182F}"/>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A1ADB3D8-9BE9-413E-A04C-19DD66446CFD}"/>
              </a:ext>
            </a:extLst>
          </p:cNvPr>
          <p:cNvSpPr>
            <a:spLocks noGrp="1"/>
          </p:cNvSpPr>
          <p:nvPr>
            <p:ph type="sldNum" sz="quarter" idx="12"/>
          </p:nvPr>
        </p:nvSpPr>
        <p:spPr/>
        <p:txBody>
          <a:bodyPr/>
          <a:lstStyle/>
          <a:p>
            <a:fld id="{79DE0C20-1144-4937-B360-B51964F2190C}" type="slidenum">
              <a:rPr lang="en-ZA" smtClean="0"/>
              <a:t>‹#›</a:t>
            </a:fld>
            <a:endParaRPr lang="en-ZA" dirty="0"/>
          </a:p>
        </p:txBody>
      </p:sp>
    </p:spTree>
    <p:extLst>
      <p:ext uri="{BB962C8B-B14F-4D97-AF65-F5344CB8AC3E}">
        <p14:creationId xmlns:p14="http://schemas.microsoft.com/office/powerpoint/2010/main" val="21483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srcRect t="8564"/>
          <a:stretch/>
        </p:blipFill>
        <p:spPr>
          <a:xfrm>
            <a:off x="0" y="588722"/>
            <a:ext cx="12192000" cy="6267563"/>
          </a:xfrm>
          <a:prstGeom prst="rect">
            <a:avLst/>
          </a:prstGeom>
        </p:spPr>
      </p:pic>
      <p:sp>
        <p:nvSpPr>
          <p:cNvPr id="2" name="Title Placeholder 1">
            <a:extLst>
              <a:ext uri="{FF2B5EF4-FFF2-40B4-BE49-F238E27FC236}">
                <a16:creationId xmlns:a16="http://schemas.microsoft.com/office/drawing/2014/main" id="{330AB4B4-AAAC-45AF-926E-99C890310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CF1F4605-7EFC-42B1-BD40-9D22E324B7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C7FAABAD-77A5-42FB-9AFD-A492397391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6CFDD-C621-4CD8-A70D-4B9AE3C02A8F}" type="datetimeFigureOut">
              <a:rPr lang="en-ZA" smtClean="0"/>
              <a:t>2022/11/14</a:t>
            </a:fld>
            <a:endParaRPr lang="en-ZA" dirty="0"/>
          </a:p>
        </p:txBody>
      </p:sp>
      <p:sp>
        <p:nvSpPr>
          <p:cNvPr id="5" name="Footer Placeholder 4">
            <a:extLst>
              <a:ext uri="{FF2B5EF4-FFF2-40B4-BE49-F238E27FC236}">
                <a16:creationId xmlns:a16="http://schemas.microsoft.com/office/drawing/2014/main" id="{101504BE-8645-4527-84A5-16559FF25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51A7E076-63BA-49D1-B1F9-6C6DED4C04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E0C20-1144-4937-B360-B51964F2190C}" type="slidenum">
              <a:rPr lang="en-ZA" smtClean="0"/>
              <a:t>‹#›</a:t>
            </a:fld>
            <a:endParaRPr lang="en-ZA" dirty="0"/>
          </a:p>
        </p:txBody>
      </p:sp>
      <p:pic>
        <p:nvPicPr>
          <p:cNvPr id="8" name="Picture 7"/>
          <p:cNvPicPr>
            <a:picLocks noChangeAspect="1"/>
          </p:cNvPicPr>
          <p:nvPr userDrawn="1"/>
        </p:nvPicPr>
        <p:blipFill>
          <a:blip r:embed="rId14"/>
          <a:stretch>
            <a:fillRect/>
          </a:stretch>
        </p:blipFill>
        <p:spPr>
          <a:xfrm>
            <a:off x="8461561" y="604197"/>
            <a:ext cx="3596952" cy="847417"/>
          </a:xfrm>
          <a:prstGeom prst="rect">
            <a:avLst/>
          </a:prstGeom>
        </p:spPr>
      </p:pic>
    </p:spTree>
    <p:extLst>
      <p:ext uri="{BB962C8B-B14F-4D97-AF65-F5344CB8AC3E}">
        <p14:creationId xmlns:p14="http://schemas.microsoft.com/office/powerpoint/2010/main" val="3066430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q"/>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818ED1-0F5B-4F83-92F5-5065A45EB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7953" cy="6858000"/>
          </a:xfrm>
          <a:prstGeom prst="rect">
            <a:avLst/>
          </a:prstGeom>
        </p:spPr>
      </p:pic>
      <p:sp>
        <p:nvSpPr>
          <p:cNvPr id="2" name="Title 1">
            <a:extLst>
              <a:ext uri="{FF2B5EF4-FFF2-40B4-BE49-F238E27FC236}">
                <a16:creationId xmlns:a16="http://schemas.microsoft.com/office/drawing/2014/main" id="{6AC57CB5-335C-4DDF-8517-7D38017BC826}"/>
              </a:ext>
            </a:extLst>
          </p:cNvPr>
          <p:cNvSpPr>
            <a:spLocks noGrp="1"/>
          </p:cNvSpPr>
          <p:nvPr>
            <p:ph type="ctrTitle"/>
          </p:nvPr>
        </p:nvSpPr>
        <p:spPr>
          <a:xfrm>
            <a:off x="5104659" y="1800663"/>
            <a:ext cx="5956917" cy="1034717"/>
          </a:xfrm>
        </p:spPr>
        <p:txBody>
          <a:bodyPr>
            <a:normAutofit/>
          </a:bodyPr>
          <a:lstStyle/>
          <a:p>
            <a:pPr algn="l"/>
            <a:r>
              <a:rPr lang="en-ZA" sz="3200" dirty="0"/>
              <a:t>Annual Reports Presentation</a:t>
            </a:r>
          </a:p>
        </p:txBody>
      </p:sp>
      <p:sp>
        <p:nvSpPr>
          <p:cNvPr id="3" name="Subtitle 2">
            <a:extLst>
              <a:ext uri="{FF2B5EF4-FFF2-40B4-BE49-F238E27FC236}">
                <a16:creationId xmlns:a16="http://schemas.microsoft.com/office/drawing/2014/main" id="{AB658F9D-4921-4E3C-A523-EFBA0DB21F49}"/>
              </a:ext>
            </a:extLst>
          </p:cNvPr>
          <p:cNvSpPr>
            <a:spLocks noGrp="1"/>
          </p:cNvSpPr>
          <p:nvPr>
            <p:ph type="subTitle" idx="1"/>
          </p:nvPr>
        </p:nvSpPr>
        <p:spPr>
          <a:xfrm>
            <a:off x="5104660" y="2905720"/>
            <a:ext cx="5956916" cy="414255"/>
          </a:xfrm>
        </p:spPr>
        <p:txBody>
          <a:bodyPr>
            <a:normAutofit/>
          </a:bodyPr>
          <a:lstStyle/>
          <a:p>
            <a:pPr algn="l"/>
            <a:r>
              <a:rPr lang="en-ZA" sz="1800" dirty="0"/>
              <a:t>November 2022</a:t>
            </a:r>
          </a:p>
        </p:txBody>
      </p:sp>
    </p:spTree>
    <p:extLst>
      <p:ext uri="{BB962C8B-B14F-4D97-AF65-F5344CB8AC3E}">
        <p14:creationId xmlns:p14="http://schemas.microsoft.com/office/powerpoint/2010/main" val="418310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AC57CB5-335C-4DDF-8517-7D38017BC826}"/>
              </a:ext>
            </a:extLst>
          </p:cNvPr>
          <p:cNvSpPr txBox="1">
            <a:spLocks/>
          </p:cNvSpPr>
          <p:nvPr/>
        </p:nvSpPr>
        <p:spPr>
          <a:xfrm>
            <a:off x="3487933" y="2623594"/>
            <a:ext cx="4708617" cy="10347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ctr"/>
            <a:r>
              <a:rPr lang="en-ZA" dirty="0"/>
              <a:t>ANNUAL REPORTS </a:t>
            </a:r>
          </a:p>
        </p:txBody>
      </p:sp>
    </p:spTree>
    <p:extLst>
      <p:ext uri="{BB962C8B-B14F-4D97-AF65-F5344CB8AC3E}">
        <p14:creationId xmlns:p14="http://schemas.microsoft.com/office/powerpoint/2010/main" val="58286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3670" y="763429"/>
            <a:ext cx="7012199" cy="677108"/>
          </a:xfrm>
          <a:prstGeom prst="rect">
            <a:avLst/>
          </a:prstGeom>
          <a:noFill/>
        </p:spPr>
        <p:txBody>
          <a:bodyPr wrap="square" rtlCol="0">
            <a:spAutoFit/>
          </a:bodyPr>
          <a:lstStyle/>
          <a:p>
            <a:r>
              <a:rPr lang="en-GB" sz="2000" b="1" dirty="0">
                <a:solidFill>
                  <a:schemeClr val="tx2">
                    <a:lumMod val="50000"/>
                  </a:schemeClr>
                </a:solidFill>
                <a:latin typeface="Arial" panose="020B0604020202020204" pitchFamily="34" charset="0"/>
                <a:cs typeface="Arial" panose="020B0604020202020204" pitchFamily="34" charset="0"/>
              </a:rPr>
              <a:t>PERFORMANCE SUMMARY AS AT </a:t>
            </a:r>
            <a:r>
              <a:rPr lang="en-ZA" sz="2000" b="1" dirty="0">
                <a:solidFill>
                  <a:schemeClr val="tx2">
                    <a:lumMod val="50000"/>
                  </a:schemeClr>
                </a:solidFill>
                <a:latin typeface="Arial" panose="020B0604020202020204" pitchFamily="34" charset="0"/>
                <a:cs typeface="Arial" panose="020B0604020202020204" pitchFamily="34" charset="0"/>
              </a:rPr>
              <a:t>31 MARCH 2020</a:t>
            </a:r>
          </a:p>
          <a:p>
            <a:endParaRPr lang="en-ZA" b="1" dirty="0">
              <a:solidFill>
                <a:schemeClr val="tx2">
                  <a:lumMod val="50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695EDCAB-FCA8-4921-7F83-32CC9B3D44F2}"/>
              </a:ext>
            </a:extLst>
          </p:cNvPr>
          <p:cNvGrpSpPr/>
          <p:nvPr/>
        </p:nvGrpSpPr>
        <p:grpSpPr>
          <a:xfrm>
            <a:off x="413670" y="1495126"/>
            <a:ext cx="4438885" cy="2193648"/>
            <a:chOff x="592844" y="2239302"/>
            <a:chExt cx="6635082" cy="3350217"/>
          </a:xfrm>
        </p:grpSpPr>
        <p:sp>
          <p:nvSpPr>
            <p:cNvPr id="62" name="TextBox 61">
              <a:extLst>
                <a:ext uri="{FF2B5EF4-FFF2-40B4-BE49-F238E27FC236}">
                  <a16:creationId xmlns:a16="http://schemas.microsoft.com/office/drawing/2014/main" id="{3A3F13C8-49F2-4FB2-89BC-201BCA585B59}"/>
                </a:ext>
              </a:extLst>
            </p:cNvPr>
            <p:cNvSpPr txBox="1"/>
            <p:nvPr/>
          </p:nvSpPr>
          <p:spPr>
            <a:xfrm>
              <a:off x="592844" y="2239302"/>
              <a:ext cx="6635082" cy="739813"/>
            </a:xfrm>
            <a:prstGeom prst="rect">
              <a:avLst/>
            </a:prstGeom>
            <a:solidFill>
              <a:schemeClr val="accent5"/>
            </a:solidFill>
          </p:spPr>
          <p:txBody>
            <a:bodyPr wrap="square" rtlCol="0" anchor="ctr">
              <a:noAutofit/>
            </a:bodyPr>
            <a:lstStyle/>
            <a:p>
              <a:pPr algn="ctr"/>
              <a:r>
                <a:rPr lang="en-ZA" sz="2000" b="1" dirty="0">
                  <a:solidFill>
                    <a:schemeClr val="bg1"/>
                  </a:solidFill>
                  <a:latin typeface="Arial" panose="020B0604020202020204" pitchFamily="34" charset="0"/>
                  <a:cs typeface="Arial" panose="020B0604020202020204" pitchFamily="34" charset="0"/>
                </a:rPr>
                <a:t>KPI Status</a:t>
              </a:r>
            </a:p>
          </p:txBody>
        </p:sp>
        <p:grpSp>
          <p:nvGrpSpPr>
            <p:cNvPr id="121" name="Group 120">
              <a:extLst>
                <a:ext uri="{FF2B5EF4-FFF2-40B4-BE49-F238E27FC236}">
                  <a16:creationId xmlns:a16="http://schemas.microsoft.com/office/drawing/2014/main" id="{91BCD220-8805-4CD6-AFEF-43FA87C6D27B}"/>
                </a:ext>
              </a:extLst>
            </p:cNvPr>
            <p:cNvGrpSpPr/>
            <p:nvPr/>
          </p:nvGrpSpPr>
          <p:grpSpPr>
            <a:xfrm>
              <a:off x="3163809" y="3663219"/>
              <a:ext cx="3746248" cy="1926300"/>
              <a:chOff x="4301277" y="3644029"/>
              <a:chExt cx="3746248" cy="2132794"/>
            </a:xfrm>
          </p:grpSpPr>
          <p:sp>
            <p:nvSpPr>
              <p:cNvPr id="118" name="TextBox 117">
                <a:extLst>
                  <a:ext uri="{FF2B5EF4-FFF2-40B4-BE49-F238E27FC236}">
                    <a16:creationId xmlns:a16="http://schemas.microsoft.com/office/drawing/2014/main" id="{B8A5FA1D-5667-40D6-A1DF-760656B816F8}"/>
                  </a:ext>
                </a:extLst>
              </p:cNvPr>
              <p:cNvSpPr txBox="1"/>
              <p:nvPr/>
            </p:nvSpPr>
            <p:spPr>
              <a:xfrm>
                <a:off x="4301277" y="3644029"/>
                <a:ext cx="3746248" cy="2132794"/>
              </a:xfrm>
              <a:prstGeom prst="rect">
                <a:avLst/>
              </a:prstGeom>
              <a:solidFill>
                <a:schemeClr val="bg1"/>
              </a:solidFill>
              <a:ln>
                <a:solidFill>
                  <a:schemeClr val="bg1">
                    <a:lumMod val="85000"/>
                  </a:schemeClr>
                </a:solidFill>
              </a:ln>
            </p:spPr>
            <p:txBody>
              <a:bodyPr wrap="square" rtlCol="0" anchor="ctr">
                <a:noAutofit/>
              </a:bodyPr>
              <a:lstStyle/>
              <a:p>
                <a:pPr algn="ctr"/>
                <a:endParaRPr lang="en-ZA" sz="1000" b="1" dirty="0">
                  <a:solidFill>
                    <a:schemeClr val="bg1"/>
                  </a:solidFill>
                  <a:latin typeface="Arial" panose="020B0604020202020204" pitchFamily="34" charset="0"/>
                  <a:cs typeface="Arial" panose="020B0604020202020204" pitchFamily="34" charset="0"/>
                </a:endParaRPr>
              </a:p>
            </p:txBody>
          </p:sp>
          <p:grpSp>
            <p:nvGrpSpPr>
              <p:cNvPr id="120" name="Group 119">
                <a:extLst>
                  <a:ext uri="{FF2B5EF4-FFF2-40B4-BE49-F238E27FC236}">
                    <a16:creationId xmlns:a16="http://schemas.microsoft.com/office/drawing/2014/main" id="{F957C74D-457C-4584-8A65-F500720FD317}"/>
                  </a:ext>
                </a:extLst>
              </p:cNvPr>
              <p:cNvGrpSpPr/>
              <p:nvPr/>
            </p:nvGrpSpPr>
            <p:grpSpPr>
              <a:xfrm>
                <a:off x="4796593" y="3749873"/>
                <a:ext cx="2896860" cy="1946640"/>
                <a:chOff x="4796593" y="3749873"/>
                <a:chExt cx="2896860" cy="1946640"/>
              </a:xfrm>
            </p:grpSpPr>
            <p:grpSp>
              <p:nvGrpSpPr>
                <p:cNvPr id="82" name="Group 81">
                  <a:extLst>
                    <a:ext uri="{FF2B5EF4-FFF2-40B4-BE49-F238E27FC236}">
                      <a16:creationId xmlns:a16="http://schemas.microsoft.com/office/drawing/2014/main" id="{D688D167-5087-4231-B225-0AED17FC5BBA}"/>
                    </a:ext>
                  </a:extLst>
                </p:cNvPr>
                <p:cNvGrpSpPr/>
                <p:nvPr/>
              </p:nvGrpSpPr>
              <p:grpSpPr>
                <a:xfrm>
                  <a:off x="4796593" y="3749873"/>
                  <a:ext cx="2896860" cy="916026"/>
                  <a:chOff x="2435903" y="3283441"/>
                  <a:chExt cx="2896860" cy="916026"/>
                </a:xfrm>
              </p:grpSpPr>
              <p:grpSp>
                <p:nvGrpSpPr>
                  <p:cNvPr id="53" name="Group 52">
                    <a:extLst>
                      <a:ext uri="{FF2B5EF4-FFF2-40B4-BE49-F238E27FC236}">
                        <a16:creationId xmlns:a16="http://schemas.microsoft.com/office/drawing/2014/main" id="{3B413AA5-5CE6-4ABF-A593-EA638FCD958C}"/>
                      </a:ext>
                    </a:extLst>
                  </p:cNvPr>
                  <p:cNvGrpSpPr/>
                  <p:nvPr/>
                </p:nvGrpSpPr>
                <p:grpSpPr>
                  <a:xfrm>
                    <a:off x="2435903" y="3283441"/>
                    <a:ext cx="1856697" cy="916026"/>
                    <a:chOff x="2435903" y="3258041"/>
                    <a:chExt cx="1856697" cy="916026"/>
                  </a:xfrm>
                </p:grpSpPr>
                <p:sp>
                  <p:nvSpPr>
                    <p:cNvPr id="65" name="TextBox 64">
                      <a:extLst>
                        <a:ext uri="{FF2B5EF4-FFF2-40B4-BE49-F238E27FC236}">
                          <a16:creationId xmlns:a16="http://schemas.microsoft.com/office/drawing/2014/main" id="{F9C53BCE-0045-43FD-B063-E09A725D70EB}"/>
                        </a:ext>
                      </a:extLst>
                    </p:cNvPr>
                    <p:cNvSpPr txBox="1"/>
                    <p:nvPr/>
                  </p:nvSpPr>
                  <p:spPr>
                    <a:xfrm>
                      <a:off x="2435903" y="3258041"/>
                      <a:ext cx="1335883" cy="916026"/>
                    </a:xfrm>
                    <a:prstGeom prst="rect">
                      <a:avLst/>
                    </a:prstGeom>
                    <a:solidFill>
                      <a:srgbClr val="00B050"/>
                    </a:solidFill>
                  </p:spPr>
                  <p:txBody>
                    <a:bodyPr wrap="square" rtlCol="0" anchor="ctr">
                      <a:noAutofit/>
                    </a:bodyPr>
                    <a:lstStyle/>
                    <a:p>
                      <a:pPr algn="ctr"/>
                      <a:r>
                        <a:rPr lang="en-ZA" sz="1200" b="1" dirty="0">
                          <a:solidFill>
                            <a:schemeClr val="bg1"/>
                          </a:solidFill>
                          <a:latin typeface="Arial" panose="020B0604020202020204" pitchFamily="34" charset="0"/>
                          <a:cs typeface="Arial" panose="020B0604020202020204" pitchFamily="34" charset="0"/>
                        </a:rPr>
                        <a:t>Achieved</a:t>
                      </a:r>
                    </a:p>
                  </p:txBody>
                </p:sp>
                <p:sp>
                  <p:nvSpPr>
                    <p:cNvPr id="48" name="Arrow: Right 47">
                      <a:extLst>
                        <a:ext uri="{FF2B5EF4-FFF2-40B4-BE49-F238E27FC236}">
                          <a16:creationId xmlns:a16="http://schemas.microsoft.com/office/drawing/2014/main" id="{183669DE-1E92-407E-8FB4-F7DC6DCC88B9}"/>
                        </a:ext>
                      </a:extLst>
                    </p:cNvPr>
                    <p:cNvSpPr/>
                    <p:nvPr/>
                  </p:nvSpPr>
                  <p:spPr>
                    <a:xfrm>
                      <a:off x="3759200" y="3505244"/>
                      <a:ext cx="533400" cy="4216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64" name="Oval 63">
                    <a:extLst>
                      <a:ext uri="{FF2B5EF4-FFF2-40B4-BE49-F238E27FC236}">
                        <a16:creationId xmlns:a16="http://schemas.microsoft.com/office/drawing/2014/main" id="{4EC651B1-E83C-4884-B9E5-29E29756FB51}"/>
                      </a:ext>
                    </a:extLst>
                  </p:cNvPr>
                  <p:cNvSpPr/>
                  <p:nvPr/>
                </p:nvSpPr>
                <p:spPr>
                  <a:xfrm>
                    <a:off x="4612763" y="3381454"/>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latin typeface="Arial" panose="020B0604020202020204" pitchFamily="34" charset="0"/>
                        <a:cs typeface="Arial" panose="020B0604020202020204" pitchFamily="34" charset="0"/>
                      </a:rPr>
                      <a:t>2</a:t>
                    </a:r>
                  </a:p>
                </p:txBody>
              </p:sp>
            </p:grpSp>
            <p:grpSp>
              <p:nvGrpSpPr>
                <p:cNvPr id="84" name="Group 83">
                  <a:extLst>
                    <a:ext uri="{FF2B5EF4-FFF2-40B4-BE49-F238E27FC236}">
                      <a16:creationId xmlns:a16="http://schemas.microsoft.com/office/drawing/2014/main" id="{D6122C78-5614-41DD-A665-0A7E98F9699B}"/>
                    </a:ext>
                  </a:extLst>
                </p:cNvPr>
                <p:cNvGrpSpPr/>
                <p:nvPr/>
              </p:nvGrpSpPr>
              <p:grpSpPr>
                <a:xfrm>
                  <a:off x="4796593" y="4780487"/>
                  <a:ext cx="2896860" cy="916026"/>
                  <a:chOff x="2435903" y="4542655"/>
                  <a:chExt cx="2896860" cy="916026"/>
                </a:xfrm>
              </p:grpSpPr>
              <p:grpSp>
                <p:nvGrpSpPr>
                  <p:cNvPr id="77" name="Group 76">
                    <a:extLst>
                      <a:ext uri="{FF2B5EF4-FFF2-40B4-BE49-F238E27FC236}">
                        <a16:creationId xmlns:a16="http://schemas.microsoft.com/office/drawing/2014/main" id="{8F461CE4-E88F-4009-965D-0ED473AFC5BA}"/>
                      </a:ext>
                    </a:extLst>
                  </p:cNvPr>
                  <p:cNvGrpSpPr/>
                  <p:nvPr/>
                </p:nvGrpSpPr>
                <p:grpSpPr>
                  <a:xfrm>
                    <a:off x="2435903" y="4542655"/>
                    <a:ext cx="1856697" cy="916026"/>
                    <a:chOff x="2435903" y="3258041"/>
                    <a:chExt cx="1856697" cy="916026"/>
                  </a:xfrm>
                  <a:solidFill>
                    <a:srgbClr val="EB2332"/>
                  </a:solidFill>
                </p:grpSpPr>
                <p:sp>
                  <p:nvSpPr>
                    <p:cNvPr id="78" name="TextBox 77">
                      <a:extLst>
                        <a:ext uri="{FF2B5EF4-FFF2-40B4-BE49-F238E27FC236}">
                          <a16:creationId xmlns:a16="http://schemas.microsoft.com/office/drawing/2014/main" id="{1D6AAEAB-985A-4F06-8C01-66EB42B72066}"/>
                        </a:ext>
                      </a:extLst>
                    </p:cNvPr>
                    <p:cNvSpPr txBox="1"/>
                    <p:nvPr/>
                  </p:nvSpPr>
                  <p:spPr>
                    <a:xfrm>
                      <a:off x="2435903" y="3258041"/>
                      <a:ext cx="1335883" cy="916026"/>
                    </a:xfrm>
                    <a:prstGeom prst="rect">
                      <a:avLst/>
                    </a:prstGeom>
                    <a:solidFill>
                      <a:srgbClr val="FF0000"/>
                    </a:solidFill>
                  </p:spPr>
                  <p:txBody>
                    <a:bodyPr wrap="square" rtlCol="0" anchor="ctr">
                      <a:noAutofit/>
                    </a:bodyPr>
                    <a:lstStyle/>
                    <a:p>
                      <a:pPr algn="ctr"/>
                      <a:r>
                        <a:rPr lang="en-ZA" sz="1200" b="1" dirty="0">
                          <a:solidFill>
                            <a:schemeClr val="bg1"/>
                          </a:solidFill>
                          <a:latin typeface="Arial" panose="020B0604020202020204" pitchFamily="34" charset="0"/>
                          <a:cs typeface="Arial" panose="020B0604020202020204" pitchFamily="34" charset="0"/>
                        </a:rPr>
                        <a:t>Not Achieved</a:t>
                      </a:r>
                    </a:p>
                  </p:txBody>
                </p:sp>
                <p:sp>
                  <p:nvSpPr>
                    <p:cNvPr id="80" name="Arrow: Right 79">
                      <a:extLst>
                        <a:ext uri="{FF2B5EF4-FFF2-40B4-BE49-F238E27FC236}">
                          <a16:creationId xmlns:a16="http://schemas.microsoft.com/office/drawing/2014/main" id="{93F30230-5482-4148-BA68-D8E9D871D4BA}"/>
                        </a:ext>
                      </a:extLst>
                    </p:cNvPr>
                    <p:cNvSpPr/>
                    <p:nvPr/>
                  </p:nvSpPr>
                  <p:spPr>
                    <a:xfrm>
                      <a:off x="3759200" y="3505244"/>
                      <a:ext cx="533400" cy="42162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83" name="Oval 82">
                    <a:extLst>
                      <a:ext uri="{FF2B5EF4-FFF2-40B4-BE49-F238E27FC236}">
                        <a16:creationId xmlns:a16="http://schemas.microsoft.com/office/drawing/2014/main" id="{C1778486-416A-482F-ADFA-5533C03118C5}"/>
                      </a:ext>
                    </a:extLst>
                  </p:cNvPr>
                  <p:cNvSpPr/>
                  <p:nvPr/>
                </p:nvSpPr>
                <p:spPr>
                  <a:xfrm>
                    <a:off x="4612762" y="4640669"/>
                    <a:ext cx="720001" cy="7200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latin typeface="Arial" panose="020B0604020202020204" pitchFamily="34" charset="0"/>
                        <a:cs typeface="Arial" panose="020B0604020202020204" pitchFamily="34" charset="0"/>
                      </a:rPr>
                      <a:t>14</a:t>
                    </a:r>
                  </a:p>
                </p:txBody>
              </p:sp>
            </p:grpSp>
          </p:grpSp>
        </p:grpSp>
        <p:cxnSp>
          <p:nvCxnSpPr>
            <p:cNvPr id="87" name="Straight Connector 86">
              <a:extLst>
                <a:ext uri="{FF2B5EF4-FFF2-40B4-BE49-F238E27FC236}">
                  <a16:creationId xmlns:a16="http://schemas.microsoft.com/office/drawing/2014/main" id="{5A9C86DD-C082-45FF-8DCC-9B065B29A3FF}"/>
                </a:ext>
              </a:extLst>
            </p:cNvPr>
            <p:cNvCxnSpPr>
              <a:cxnSpLocks/>
            </p:cNvCxnSpPr>
            <p:nvPr/>
          </p:nvCxnSpPr>
          <p:spPr>
            <a:xfrm flipH="1">
              <a:off x="3039869" y="3663219"/>
              <a:ext cx="8107" cy="192630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3AD3BE8F-05B1-432A-ADFD-00348C2F677C}"/>
                </a:ext>
              </a:extLst>
            </p:cNvPr>
            <p:cNvGrpSpPr/>
            <p:nvPr/>
          </p:nvGrpSpPr>
          <p:grpSpPr>
            <a:xfrm>
              <a:off x="592844" y="3663219"/>
              <a:ext cx="2013976" cy="1809108"/>
              <a:chOff x="1667175" y="3601739"/>
              <a:chExt cx="2013976" cy="2003039"/>
            </a:xfrm>
          </p:grpSpPr>
          <p:sp>
            <p:nvSpPr>
              <p:cNvPr id="93" name="TextBox 92">
                <a:extLst>
                  <a:ext uri="{FF2B5EF4-FFF2-40B4-BE49-F238E27FC236}">
                    <a16:creationId xmlns:a16="http://schemas.microsoft.com/office/drawing/2014/main" id="{4C1BAC8C-E29D-4DD8-B1DC-56F0C3F7CD0F}"/>
                  </a:ext>
                </a:extLst>
              </p:cNvPr>
              <p:cNvSpPr txBox="1"/>
              <p:nvPr/>
            </p:nvSpPr>
            <p:spPr>
              <a:xfrm>
                <a:off x="1667175" y="3601739"/>
                <a:ext cx="2013976" cy="2003039"/>
              </a:xfrm>
              <a:prstGeom prst="rect">
                <a:avLst/>
              </a:prstGeom>
              <a:solidFill>
                <a:schemeClr val="bg1"/>
              </a:solidFill>
              <a:ln>
                <a:solidFill>
                  <a:schemeClr val="bg1">
                    <a:lumMod val="85000"/>
                  </a:schemeClr>
                </a:solidFill>
              </a:ln>
            </p:spPr>
            <p:txBody>
              <a:bodyPr wrap="square" rtlCol="0" anchor="ctr">
                <a:noAutofit/>
              </a:bodyPr>
              <a:lstStyle/>
              <a:p>
                <a:pPr algn="ctr"/>
                <a:endParaRPr lang="en-ZA" sz="1600" b="1" dirty="0">
                  <a:solidFill>
                    <a:schemeClr val="bg1"/>
                  </a:solidFill>
                  <a:latin typeface="Arial" panose="020B0604020202020204" pitchFamily="34" charset="0"/>
                  <a:cs typeface="Arial" panose="020B0604020202020204" pitchFamily="34" charset="0"/>
                </a:endParaRPr>
              </a:p>
            </p:txBody>
          </p:sp>
          <p:pic>
            <p:nvPicPr>
              <p:cNvPr id="91" name="Graphic 90" descr="Upward trend">
                <a:extLst>
                  <a:ext uri="{FF2B5EF4-FFF2-40B4-BE49-F238E27FC236}">
                    <a16:creationId xmlns:a16="http://schemas.microsoft.com/office/drawing/2014/main" id="{44C79746-47DD-4F3F-8B29-C2E3E723E13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224162" y="3805597"/>
                <a:ext cx="843826" cy="649359"/>
              </a:xfrm>
              <a:prstGeom prst="rect">
                <a:avLst/>
              </a:prstGeom>
            </p:spPr>
          </p:pic>
          <p:sp>
            <p:nvSpPr>
              <p:cNvPr id="92" name="Oval 91">
                <a:extLst>
                  <a:ext uri="{FF2B5EF4-FFF2-40B4-BE49-F238E27FC236}">
                    <a16:creationId xmlns:a16="http://schemas.microsoft.com/office/drawing/2014/main" id="{8D41EC8B-8FF7-4453-B74D-281F74D9E6CC}"/>
                  </a:ext>
                </a:extLst>
              </p:cNvPr>
              <p:cNvSpPr/>
              <p:nvPr/>
            </p:nvSpPr>
            <p:spPr>
              <a:xfrm>
                <a:off x="2224162" y="4738196"/>
                <a:ext cx="843826" cy="81801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a:solidFill>
                      <a:schemeClr val="tx1"/>
                    </a:solidFill>
                    <a:latin typeface="Arial" panose="020B0604020202020204" pitchFamily="34" charset="0"/>
                    <a:cs typeface="Arial" panose="020B0604020202020204" pitchFamily="34" charset="0"/>
                  </a:rPr>
                  <a:t>13%</a:t>
                </a:r>
              </a:p>
            </p:txBody>
          </p:sp>
        </p:grpSp>
        <p:sp>
          <p:nvSpPr>
            <p:cNvPr id="101" name="TextBox 100">
              <a:extLst>
                <a:ext uri="{FF2B5EF4-FFF2-40B4-BE49-F238E27FC236}">
                  <a16:creationId xmlns:a16="http://schemas.microsoft.com/office/drawing/2014/main" id="{FB6F3AC0-7BF0-409E-9B92-04DD66AD90D8}"/>
                </a:ext>
              </a:extLst>
            </p:cNvPr>
            <p:cNvSpPr txBox="1"/>
            <p:nvPr/>
          </p:nvSpPr>
          <p:spPr>
            <a:xfrm>
              <a:off x="592844" y="3062485"/>
              <a:ext cx="4545107" cy="344897"/>
            </a:xfrm>
            <a:prstGeom prst="rect">
              <a:avLst/>
            </a:prstGeom>
            <a:noFill/>
          </p:spPr>
          <p:txBody>
            <a:bodyPr wrap="square" rtlCol="0">
              <a:spAutoFit/>
            </a:bodyPr>
            <a:lstStyle/>
            <a:p>
              <a:r>
                <a:rPr lang="en-ZA" b="1" dirty="0">
                  <a:solidFill>
                    <a:srgbClr val="002069"/>
                  </a:solidFill>
                  <a:latin typeface="Arial" panose="020B0604020202020204" pitchFamily="34" charset="0"/>
                  <a:cs typeface="Arial" panose="020B0604020202020204" pitchFamily="34" charset="0"/>
                </a:rPr>
                <a:t>KPI Performance</a:t>
              </a:r>
            </a:p>
          </p:txBody>
        </p:sp>
        <p:cxnSp>
          <p:nvCxnSpPr>
            <p:cNvPr id="102" name="Straight Connector 101">
              <a:extLst>
                <a:ext uri="{FF2B5EF4-FFF2-40B4-BE49-F238E27FC236}">
                  <a16:creationId xmlns:a16="http://schemas.microsoft.com/office/drawing/2014/main" id="{26BAAF6E-C863-4B78-AF72-68ABE358DDD9}"/>
                </a:ext>
              </a:extLst>
            </p:cNvPr>
            <p:cNvCxnSpPr>
              <a:cxnSpLocks/>
            </p:cNvCxnSpPr>
            <p:nvPr/>
          </p:nvCxnSpPr>
          <p:spPr>
            <a:xfrm>
              <a:off x="7227926" y="3663219"/>
              <a:ext cx="0" cy="192630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3889ACA4-2A8D-4352-B5B4-01391D7854D7}"/>
              </a:ext>
            </a:extLst>
          </p:cNvPr>
          <p:cNvSpPr>
            <a:spLocks noGrp="1"/>
          </p:cNvSpPr>
          <p:nvPr>
            <p:ph type="sldNum" sz="quarter" idx="12"/>
          </p:nvPr>
        </p:nvSpPr>
        <p:spPr/>
        <p:txBody>
          <a:bodyPr/>
          <a:lstStyle/>
          <a:p>
            <a:fld id="{AE693789-02F1-4DC8-BBFC-6A4967040F3D}" type="slidenum">
              <a:rPr lang="en-ZA" smtClean="0"/>
              <a:t>11</a:t>
            </a:fld>
            <a:endParaRPr lang="en-ZA" dirty="0"/>
          </a:p>
        </p:txBody>
      </p:sp>
      <p:graphicFrame>
        <p:nvGraphicFramePr>
          <p:cNvPr id="41" name="Table 40">
            <a:extLst>
              <a:ext uri="{FF2B5EF4-FFF2-40B4-BE49-F238E27FC236}">
                <a16:creationId xmlns:a16="http://schemas.microsoft.com/office/drawing/2014/main" id="{2928CCA5-8F42-9CD4-1448-F16445446095}"/>
              </a:ext>
            </a:extLst>
          </p:cNvPr>
          <p:cNvGraphicFramePr>
            <a:graphicFrameLocks noGrp="1"/>
          </p:cNvGraphicFramePr>
          <p:nvPr>
            <p:extLst>
              <p:ext uri="{D42A27DB-BD31-4B8C-83A1-F6EECF244321}">
                <p14:modId xmlns:p14="http://schemas.microsoft.com/office/powerpoint/2010/main" val="1901503461"/>
              </p:ext>
            </p:extLst>
          </p:nvPr>
        </p:nvGraphicFramePr>
        <p:xfrm>
          <a:off x="5123789" y="1495126"/>
          <a:ext cx="6744771" cy="4872491"/>
        </p:xfrm>
        <a:graphic>
          <a:graphicData uri="http://schemas.openxmlformats.org/drawingml/2006/table">
            <a:tbl>
              <a:tblPr firstRow="1" firstCol="1" bandRow="1"/>
              <a:tblGrid>
                <a:gridCol w="2003443">
                  <a:extLst>
                    <a:ext uri="{9D8B030D-6E8A-4147-A177-3AD203B41FA5}">
                      <a16:colId xmlns:a16="http://schemas.microsoft.com/office/drawing/2014/main" val="3573983776"/>
                    </a:ext>
                  </a:extLst>
                </a:gridCol>
                <a:gridCol w="1185332">
                  <a:extLst>
                    <a:ext uri="{9D8B030D-6E8A-4147-A177-3AD203B41FA5}">
                      <a16:colId xmlns:a16="http://schemas.microsoft.com/office/drawing/2014/main" val="1403664579"/>
                    </a:ext>
                  </a:extLst>
                </a:gridCol>
                <a:gridCol w="1185332">
                  <a:extLst>
                    <a:ext uri="{9D8B030D-6E8A-4147-A177-3AD203B41FA5}">
                      <a16:colId xmlns:a16="http://schemas.microsoft.com/office/drawing/2014/main" val="532778116"/>
                    </a:ext>
                  </a:extLst>
                </a:gridCol>
                <a:gridCol w="1185332">
                  <a:extLst>
                    <a:ext uri="{9D8B030D-6E8A-4147-A177-3AD203B41FA5}">
                      <a16:colId xmlns:a16="http://schemas.microsoft.com/office/drawing/2014/main" val="1242177665"/>
                    </a:ext>
                  </a:extLst>
                </a:gridCol>
                <a:gridCol w="1185332">
                  <a:extLst>
                    <a:ext uri="{9D8B030D-6E8A-4147-A177-3AD203B41FA5}">
                      <a16:colId xmlns:a16="http://schemas.microsoft.com/office/drawing/2014/main" val="3154136813"/>
                    </a:ext>
                  </a:extLst>
                </a:gridCol>
              </a:tblGrid>
              <a:tr h="687232">
                <a:tc>
                  <a:txBody>
                    <a:bodyPr/>
                    <a:lstStyle/>
                    <a:p>
                      <a:pPr algn="just">
                        <a:lnSpc>
                          <a:spcPct val="150000"/>
                        </a:lnSpc>
                        <a:spcBef>
                          <a:spcPts val="600"/>
                        </a:spcBef>
                        <a:spcAft>
                          <a:spcPts val="600"/>
                        </a:spcAft>
                      </a:pPr>
                      <a:r>
                        <a:rPr lang="en-ZA" sz="1200" b="1" kern="1200" spc="5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Strategic Outcome</a:t>
                      </a:r>
                      <a:endParaRPr lang="en-ZA" sz="1200" spc="5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0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Number of APP KPIs</a:t>
                      </a: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Bef>
                          <a:spcPts val="600"/>
                        </a:spcBef>
                        <a:spcAft>
                          <a:spcPts val="600"/>
                        </a:spcAft>
                      </a:pPr>
                      <a:r>
                        <a:rPr lang="en-ZA" sz="10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KPIs Achieved</a:t>
                      </a: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600"/>
                        </a:spcBef>
                        <a:spcAft>
                          <a:spcPts val="600"/>
                        </a:spcAft>
                      </a:pPr>
                      <a:r>
                        <a:rPr lang="en-ZA" sz="10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KPIs Not Achieved</a:t>
                      </a: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600"/>
                        </a:spcBef>
                        <a:spcAft>
                          <a:spcPts val="600"/>
                        </a:spcAft>
                      </a:pPr>
                      <a:r>
                        <a:rPr lang="en-ZA" sz="10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 Score</a:t>
                      </a: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255212570"/>
                  </a:ext>
                </a:extLst>
              </a:tr>
              <a:tr h="625735">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Corporatize</a:t>
                      </a:r>
                      <a:r>
                        <a:rPr lang="en-ZA" sz="1200" b="1" spc="50" baseline="0" dirty="0">
                          <a:effectLst/>
                          <a:latin typeface="Arial" panose="020B0604020202020204" pitchFamily="34" charset="0"/>
                          <a:ea typeface="Calibri" panose="020F0502020204030204" pitchFamily="34" charset="0"/>
                          <a:cs typeface="Arial" panose="020B0604020202020204" pitchFamily="34" charset="0"/>
                        </a:rPr>
                        <a:t> the bank and acquire a banking license</a:t>
                      </a:r>
                      <a:endParaRPr lang="en-ZA" sz="1200" b="1"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3</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0</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3</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619254"/>
                  </a:ext>
                </a:extLst>
              </a:tr>
              <a:tr h="374444">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Grow Revenue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2</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0</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2</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513528"/>
                  </a:ext>
                </a:extLst>
              </a:tr>
              <a:tr h="840384">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Capacitate the organisation to be efficient</a:t>
                      </a:r>
                      <a:r>
                        <a:rPr lang="en-ZA" sz="1200" b="1" spc="50" baseline="0" dirty="0">
                          <a:effectLst/>
                          <a:latin typeface="Arial" panose="020B0604020202020204" pitchFamily="34" charset="0"/>
                          <a:ea typeface="Calibri" panose="020F0502020204030204" pitchFamily="34" charset="0"/>
                          <a:cs typeface="Arial" panose="020B0604020202020204" pitchFamily="34" charset="0"/>
                        </a:rPr>
                        <a:t> and cost effective </a:t>
                      </a:r>
                      <a:endParaRPr lang="en-ZA" sz="1200" b="1"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2</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1</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1</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648662"/>
                  </a:ext>
                </a:extLst>
              </a:tr>
              <a:tr h="347396">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Digitisation</a:t>
                      </a:r>
                      <a:r>
                        <a:rPr lang="en-ZA" sz="1200" b="1" spc="50" baseline="0" dirty="0">
                          <a:effectLst/>
                          <a:latin typeface="Arial" panose="020B0604020202020204" pitchFamily="34" charset="0"/>
                          <a:ea typeface="Calibri" panose="020F0502020204030204" pitchFamily="34" charset="0"/>
                          <a:cs typeface="Arial" panose="020B0604020202020204" pitchFamily="34" charset="0"/>
                        </a:rPr>
                        <a:t> of the bank</a:t>
                      </a:r>
                      <a:endParaRPr lang="en-ZA" sz="1200" b="1"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4</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0</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4</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697503"/>
                  </a:ext>
                </a:extLst>
              </a:tr>
              <a:tr h="457599">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Become a full service retail</a:t>
                      </a:r>
                      <a:r>
                        <a:rPr lang="en-ZA" sz="1200" b="1" spc="50" baseline="0" dirty="0">
                          <a:effectLst/>
                          <a:latin typeface="Arial" panose="020B0604020202020204" pitchFamily="34" charset="0"/>
                          <a:ea typeface="Calibri" panose="020F0502020204030204" pitchFamily="34" charset="0"/>
                          <a:cs typeface="Arial" panose="020B0604020202020204" pitchFamily="34" charset="0"/>
                        </a:rPr>
                        <a:t> bank</a:t>
                      </a:r>
                      <a:endParaRPr lang="en-ZA" sz="1200" b="1"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600"/>
                        </a:spcBef>
                        <a:spcAft>
                          <a:spcPts val="600"/>
                        </a:spcAft>
                        <a:buClrTx/>
                        <a:buSzTx/>
                        <a:buFontTx/>
                        <a:buNone/>
                        <a:tabLst/>
                        <a:defRPr/>
                      </a:pPr>
                      <a:r>
                        <a:rPr lang="en-ZA" sz="1200" b="1" spc="50" dirty="0">
                          <a:effectLst/>
                          <a:latin typeface="Arial" panose="020B0604020202020204" pitchFamily="34" charset="0"/>
                          <a:ea typeface="Calibri" panose="020F0502020204030204" pitchFamily="34" charset="0"/>
                          <a:cs typeface="Arial" panose="020B0604020202020204" pitchFamily="34" charset="0"/>
                        </a:rPr>
                        <a:t>3</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25735">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Be Government</a:t>
                      </a:r>
                      <a:r>
                        <a:rPr lang="en-ZA" sz="1200" b="1" spc="50" baseline="0" dirty="0">
                          <a:effectLst/>
                          <a:latin typeface="Arial" panose="020B0604020202020204" pitchFamily="34" charset="0"/>
                          <a:ea typeface="Calibri" panose="020F0502020204030204" pitchFamily="34" charset="0"/>
                          <a:cs typeface="Arial" panose="020B0604020202020204" pitchFamily="34" charset="0"/>
                        </a:rPr>
                        <a:t>’s preferred payments channel</a:t>
                      </a:r>
                      <a:endParaRPr lang="en-ZA" sz="1200" b="1"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5101">
                <a:tc>
                  <a:txBody>
                    <a:bodyPr/>
                    <a:lstStyle/>
                    <a:p>
                      <a:pPr algn="l">
                        <a:lnSpc>
                          <a:spcPct val="115000"/>
                        </a:lnSpc>
                        <a:spcBef>
                          <a:spcPts val="600"/>
                        </a:spcBef>
                        <a:spcAft>
                          <a:spcPts val="600"/>
                        </a:spcAft>
                      </a:pPr>
                      <a:r>
                        <a:rPr lang="en-ZA" sz="12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TOTAL</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15000"/>
                        </a:lnSpc>
                        <a:spcBef>
                          <a:spcPts val="600"/>
                        </a:spcBef>
                        <a:spcAft>
                          <a:spcPts val="600"/>
                        </a:spcAft>
                      </a:pPr>
                      <a:r>
                        <a:rPr lang="en-ZA" sz="12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16</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15000"/>
                        </a:lnSpc>
                        <a:spcBef>
                          <a:spcPts val="600"/>
                        </a:spcBef>
                        <a:spcAft>
                          <a:spcPts val="600"/>
                        </a:spcAft>
                      </a:pPr>
                      <a:r>
                        <a:rPr lang="en-ZA" sz="12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2</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15000"/>
                        </a:lnSpc>
                        <a:spcBef>
                          <a:spcPts val="600"/>
                        </a:spcBef>
                        <a:spcAft>
                          <a:spcPts val="600"/>
                        </a:spcAft>
                      </a:pPr>
                      <a:r>
                        <a:rPr lang="en-ZA" sz="12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14</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15000"/>
                        </a:lnSpc>
                        <a:spcBef>
                          <a:spcPts val="600"/>
                        </a:spcBef>
                        <a:spcAft>
                          <a:spcPts val="600"/>
                        </a:spcAft>
                      </a:pP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33887496"/>
                  </a:ext>
                </a:extLst>
              </a:tr>
              <a:tr h="457599">
                <a:tc gridSpan="4">
                  <a:txBody>
                    <a:bodyPr/>
                    <a:lstStyle/>
                    <a:p>
                      <a:pPr algn="l">
                        <a:lnSpc>
                          <a:spcPct val="115000"/>
                        </a:lnSpc>
                        <a:spcBef>
                          <a:spcPts val="600"/>
                        </a:spcBef>
                        <a:spcAft>
                          <a:spcPts val="600"/>
                        </a:spcAft>
                      </a:pPr>
                      <a:r>
                        <a:rPr lang="en-ZA" sz="1200" b="1" spc="50" dirty="0">
                          <a:solidFill>
                            <a:schemeClr val="bg1"/>
                          </a:solidFill>
                          <a:effectLst/>
                          <a:latin typeface="Arial" panose="020B0604020202020204" pitchFamily="34" charset="0"/>
                          <a:ea typeface="Calibri" panose="020F0502020204030204" pitchFamily="34" charset="0"/>
                          <a:cs typeface="Arial" panose="020B0604020202020204" pitchFamily="34" charset="0"/>
                        </a:rPr>
                        <a:t>Postbank Overall Performance Rating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hMerge="1">
                  <a:txBody>
                    <a:bodyPr/>
                    <a:lstStyle/>
                    <a:p>
                      <a:pPr algn="ctr">
                        <a:lnSpc>
                          <a:spcPct val="115000"/>
                        </a:lnSpc>
                        <a:spcBef>
                          <a:spcPts val="600"/>
                        </a:spcBef>
                        <a:spcAft>
                          <a:spcPts val="600"/>
                        </a:spcAft>
                      </a:pP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pPr algn="ctr">
                        <a:lnSpc>
                          <a:spcPct val="115000"/>
                        </a:lnSpc>
                        <a:spcBef>
                          <a:spcPts val="600"/>
                        </a:spcBef>
                        <a:spcAft>
                          <a:spcPts val="600"/>
                        </a:spcAft>
                      </a:pP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pPr algn="ctr">
                        <a:lnSpc>
                          <a:spcPct val="115000"/>
                        </a:lnSpc>
                        <a:spcBef>
                          <a:spcPts val="600"/>
                        </a:spcBef>
                        <a:spcAft>
                          <a:spcPts val="600"/>
                        </a:spcAft>
                      </a:pP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Bef>
                          <a:spcPts val="600"/>
                        </a:spcBef>
                        <a:spcAft>
                          <a:spcPts val="600"/>
                        </a:spcAft>
                      </a:pPr>
                      <a:r>
                        <a:rPr lang="en-ZA" sz="1200" b="1" spc="50" dirty="0">
                          <a:solidFill>
                            <a:schemeClr val="bg1"/>
                          </a:solidFill>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bl>
          </a:graphicData>
        </a:graphic>
      </p:graphicFrame>
      <p:sp>
        <p:nvSpPr>
          <p:cNvPr id="44" name="Rectangle 43"/>
          <p:cNvSpPr/>
          <p:nvPr/>
        </p:nvSpPr>
        <p:spPr>
          <a:xfrm>
            <a:off x="338775" y="3779543"/>
            <a:ext cx="4513780" cy="1169551"/>
          </a:xfrm>
          <a:prstGeom prst="rect">
            <a:avLst/>
          </a:prstGeom>
        </p:spPr>
        <p:txBody>
          <a:bodyPr wrap="square">
            <a:spAutoFit/>
          </a:bodyPr>
          <a:lstStyle/>
          <a:p>
            <a:r>
              <a:rPr lang="en-ZA" sz="1400" b="1" dirty="0">
                <a:solidFill>
                  <a:srgbClr val="000101"/>
                </a:solidFill>
                <a:latin typeface="MarkPro"/>
              </a:rPr>
              <a:t>Key Challenges:</a:t>
            </a:r>
          </a:p>
          <a:p>
            <a:endParaRPr lang="en-ZA" sz="1400" b="1" dirty="0">
              <a:solidFill>
                <a:srgbClr val="000101"/>
              </a:solidFill>
              <a:latin typeface="MarkPro"/>
            </a:endParaRPr>
          </a:p>
          <a:p>
            <a:pPr marL="285750" indent="-285750">
              <a:buFont typeface="Arial" panose="020B0604020202020204" pitchFamily="34" charset="0"/>
              <a:buChar char="•"/>
            </a:pPr>
            <a:r>
              <a:rPr lang="en-ZA" sz="1400" dirty="0">
                <a:solidFill>
                  <a:srgbClr val="000101"/>
                </a:solidFill>
                <a:latin typeface="MarkPro"/>
              </a:rPr>
              <a:t>High vacancies and instability at the leadership position impacted the execution of the strategy.</a:t>
            </a:r>
            <a:endParaRPr lang="en-ZA" sz="1400" dirty="0"/>
          </a:p>
          <a:p>
            <a:endParaRPr lang="en-ZA" sz="1400" b="1" dirty="0">
              <a:solidFill>
                <a:srgbClr val="000101"/>
              </a:solidFill>
              <a:latin typeface="MarkPro"/>
            </a:endParaRPr>
          </a:p>
        </p:txBody>
      </p:sp>
    </p:spTree>
    <p:extLst>
      <p:ext uri="{BB962C8B-B14F-4D97-AF65-F5344CB8AC3E}">
        <p14:creationId xmlns:p14="http://schemas.microsoft.com/office/powerpoint/2010/main" val="3994347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661" y="616096"/>
            <a:ext cx="7526482" cy="848605"/>
          </a:xfrm>
        </p:spPr>
        <p:txBody>
          <a:bodyPr>
            <a:normAutofit/>
          </a:bodyPr>
          <a:lstStyle/>
          <a:p>
            <a:r>
              <a:rPr lang="en-ZA" sz="2000" dirty="0">
                <a:solidFill>
                  <a:schemeClr val="tx2">
                    <a:lumMod val="50000"/>
                  </a:schemeClr>
                </a:solidFill>
                <a:ea typeface="+mn-ea"/>
              </a:rPr>
              <a:t>KEY FINANCIAL HIGHLIGHTS </a:t>
            </a:r>
          </a:p>
        </p:txBody>
      </p:sp>
      <p:sp>
        <p:nvSpPr>
          <p:cNvPr id="5" name="Rectangle 1"/>
          <p:cNvSpPr>
            <a:spLocks noChangeArrowheads="1"/>
          </p:cNvSpPr>
          <p:nvPr/>
        </p:nvSpPr>
        <p:spPr bwMode="auto">
          <a:xfrm>
            <a:off x="3219450" y="24145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dirty="0">
                <a:ln>
                  <a:noFill/>
                </a:ln>
                <a:solidFill>
                  <a:schemeClr val="tx1"/>
                </a:solidFill>
                <a:effectLst/>
                <a:latin typeface="Arial" panose="020B0604020202020204" pitchFamily="34" charset="0"/>
              </a:rPr>
              <a:t/>
            </a: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pSp>
        <p:nvGrpSpPr>
          <p:cNvPr id="25" name="Group 24"/>
          <p:cNvGrpSpPr/>
          <p:nvPr/>
        </p:nvGrpSpPr>
        <p:grpSpPr>
          <a:xfrm>
            <a:off x="1379094" y="3072957"/>
            <a:ext cx="2908361" cy="424732"/>
            <a:chOff x="1372463" y="3268210"/>
            <a:chExt cx="2908361" cy="424732"/>
          </a:xfrm>
        </p:grpSpPr>
        <p:sp>
          <p:nvSpPr>
            <p:cNvPr id="21" name="Rectangle 20"/>
            <p:cNvSpPr/>
            <p:nvPr/>
          </p:nvSpPr>
          <p:spPr>
            <a:xfrm>
              <a:off x="1372463" y="3268210"/>
              <a:ext cx="2313326" cy="388311"/>
            </a:xfrm>
            <a:prstGeom prst="rect">
              <a:avLst/>
            </a:prstGeom>
          </p:spPr>
          <p:txBody>
            <a:bodyPr wrap="none">
              <a:spAutoFit/>
            </a:bodyPr>
            <a:lstStyle/>
            <a:p>
              <a:pPr>
                <a:lnSpc>
                  <a:spcPct val="135000"/>
                </a:lnSpc>
                <a:spcBef>
                  <a:spcPts val="600"/>
                </a:spcBef>
              </a:pPr>
              <a:r>
                <a:rPr lang="en-ZA" sz="1600" dirty="0">
                  <a:latin typeface="Arial" panose="020B0604020202020204" pitchFamily="34" charset="0"/>
                  <a:cs typeface="Arial" panose="020B0604020202020204" pitchFamily="34" charset="0"/>
                </a:rPr>
                <a:t>Capital Adequacy Ratio</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3685789" y="3268210"/>
              <a:ext cx="595035" cy="424732"/>
            </a:xfrm>
            <a:prstGeom prst="rect">
              <a:avLst/>
            </a:prstGeom>
          </p:spPr>
          <p:txBody>
            <a:bodyPr wrap="none">
              <a:spAutoFit/>
            </a:bodyPr>
            <a:lstStyle/>
            <a:p>
              <a:pPr algn="ctr">
                <a:lnSpc>
                  <a:spcPct val="135000"/>
                </a:lnSpc>
                <a:spcBef>
                  <a:spcPts val="600"/>
                </a:spcBef>
                <a:spcAft>
                  <a:spcPts val="0"/>
                </a:spcAft>
              </a:pPr>
              <a:r>
                <a:rPr lang="en-ZA" sz="1600" dirty="0">
                  <a:latin typeface="Arial" panose="020B0604020202020204" pitchFamily="34" charset="0"/>
                  <a:cs typeface="Arial" panose="020B0604020202020204" pitchFamily="34" charset="0"/>
                </a:rPr>
                <a:t>63%</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grpSp>
      <p:grpSp>
        <p:nvGrpSpPr>
          <p:cNvPr id="32" name="Group 31"/>
          <p:cNvGrpSpPr/>
          <p:nvPr/>
        </p:nvGrpSpPr>
        <p:grpSpPr>
          <a:xfrm>
            <a:off x="1379094" y="3717958"/>
            <a:ext cx="2908361" cy="455471"/>
            <a:chOff x="1372463" y="3925893"/>
            <a:chExt cx="2908361" cy="403939"/>
          </a:xfrm>
        </p:grpSpPr>
        <p:sp>
          <p:nvSpPr>
            <p:cNvPr id="26" name="Rectangle 25"/>
            <p:cNvSpPr/>
            <p:nvPr/>
          </p:nvSpPr>
          <p:spPr>
            <a:xfrm>
              <a:off x="1372463" y="3925893"/>
              <a:ext cx="2101857" cy="344378"/>
            </a:xfrm>
            <a:prstGeom prst="rect">
              <a:avLst/>
            </a:prstGeom>
          </p:spPr>
          <p:txBody>
            <a:bodyPr wrap="none">
              <a:spAutoFit/>
            </a:bodyPr>
            <a:lstStyle/>
            <a:p>
              <a:pPr>
                <a:lnSpc>
                  <a:spcPct val="135000"/>
                </a:lnSpc>
                <a:spcBef>
                  <a:spcPts val="600"/>
                </a:spcBef>
              </a:pPr>
              <a:r>
                <a:rPr lang="en-ZA" sz="1600" dirty="0">
                  <a:latin typeface="Arial" panose="020B0604020202020204" pitchFamily="34" charset="0"/>
                  <a:cs typeface="Arial" panose="020B0604020202020204" pitchFamily="34" charset="0"/>
                </a:rPr>
                <a:t>Cost to Income Ratio</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27" name="Rectangle 26"/>
            <p:cNvSpPr/>
            <p:nvPr/>
          </p:nvSpPr>
          <p:spPr>
            <a:xfrm>
              <a:off x="3685789" y="3953154"/>
              <a:ext cx="595035" cy="376678"/>
            </a:xfrm>
            <a:prstGeom prst="rect">
              <a:avLst/>
            </a:prstGeom>
          </p:spPr>
          <p:txBody>
            <a:bodyPr wrap="none">
              <a:spAutoFit/>
            </a:bodyPr>
            <a:lstStyle/>
            <a:p>
              <a:pPr algn="ctr">
                <a:lnSpc>
                  <a:spcPct val="135000"/>
                </a:lnSpc>
                <a:spcBef>
                  <a:spcPts val="600"/>
                </a:spcBef>
                <a:spcAft>
                  <a:spcPts val="0"/>
                </a:spcAft>
              </a:pPr>
              <a:r>
                <a:rPr lang="en-US" sz="1600" dirty="0">
                  <a:latin typeface="Arial" panose="020B0604020202020204" pitchFamily="34" charset="0"/>
                  <a:cs typeface="Arial" panose="020B0604020202020204" pitchFamily="34" charset="0"/>
                </a:rPr>
                <a:t>46%</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grpSp>
      <p:sp>
        <p:nvSpPr>
          <p:cNvPr id="31" name="Rectangle 30"/>
          <p:cNvSpPr/>
          <p:nvPr/>
        </p:nvSpPr>
        <p:spPr>
          <a:xfrm>
            <a:off x="875031" y="4477826"/>
            <a:ext cx="4123688" cy="1200329"/>
          </a:xfrm>
          <a:prstGeom prst="rect">
            <a:avLst/>
          </a:prstGeom>
        </p:spPr>
        <p:txBody>
          <a:bodyPr wrap="square">
            <a:spAutoFit/>
          </a:bodyPr>
          <a:lstStyle/>
          <a:p>
            <a:r>
              <a:rPr lang="en-ZA" sz="1600" b="1" dirty="0">
                <a:solidFill>
                  <a:srgbClr val="000101"/>
                </a:solidFill>
                <a:latin typeface="Arial" panose="020B0604020202020204" pitchFamily="34" charset="0"/>
                <a:cs typeface="Arial" panose="020B0604020202020204" pitchFamily="34" charset="0"/>
              </a:rPr>
              <a:t>Operational Highlights </a:t>
            </a:r>
          </a:p>
          <a:p>
            <a:pPr algn="just"/>
            <a:endParaRPr lang="en-ZA" sz="1400" dirty="0">
              <a:solidFill>
                <a:srgbClr val="00010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Transfer of Assets &amp; Liabilities to Postbank SOC ltd from SAPO</a:t>
            </a:r>
            <a:endParaRPr lang="en-ZA" sz="1400" dirty="0">
              <a:solidFill>
                <a:srgbClr val="000101"/>
              </a:solidFill>
              <a:latin typeface="MarkPro"/>
            </a:endParaRPr>
          </a:p>
          <a:p>
            <a:pPr marL="285750" indent="-285750" algn="just">
              <a:buFont typeface="Arial" panose="020B0604020202020204" pitchFamily="34" charset="0"/>
              <a:buChar char="•"/>
            </a:pPr>
            <a:endParaRPr lang="en-ZA" sz="1400" dirty="0">
              <a:solidFill>
                <a:srgbClr val="000101"/>
              </a:solidFill>
              <a:latin typeface="MarkPro"/>
            </a:endParaRPr>
          </a:p>
        </p:txBody>
      </p:sp>
      <p:sp>
        <p:nvSpPr>
          <p:cNvPr id="12" name="Rectangle 11"/>
          <p:cNvSpPr/>
          <p:nvPr/>
        </p:nvSpPr>
        <p:spPr>
          <a:xfrm>
            <a:off x="1385661" y="1893297"/>
            <a:ext cx="1819729" cy="388311"/>
          </a:xfrm>
          <a:prstGeom prst="rect">
            <a:avLst/>
          </a:prstGeom>
        </p:spPr>
        <p:txBody>
          <a:bodyPr wrap="none">
            <a:spAutoFit/>
          </a:bodyPr>
          <a:lstStyle/>
          <a:p>
            <a:pPr>
              <a:lnSpc>
                <a:spcPct val="135000"/>
              </a:lnSpc>
              <a:spcBef>
                <a:spcPts val="600"/>
              </a:spcBef>
            </a:pPr>
            <a:r>
              <a:rPr lang="en-ZA" sz="1600" dirty="0">
                <a:latin typeface="Arial" panose="020B0604020202020204" pitchFamily="34" charset="0"/>
                <a:cs typeface="Arial" panose="020B0604020202020204" pitchFamily="34" charset="0"/>
              </a:rPr>
              <a:t>Net profit after tax</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3653746" y="1912157"/>
            <a:ext cx="902812" cy="424732"/>
          </a:xfrm>
          <a:prstGeom prst="rect">
            <a:avLst/>
          </a:prstGeom>
        </p:spPr>
        <p:txBody>
          <a:bodyPr wrap="none">
            <a:spAutoFit/>
          </a:bodyPr>
          <a:lstStyle/>
          <a:p>
            <a:pPr algn="ctr">
              <a:lnSpc>
                <a:spcPct val="135000"/>
              </a:lnSpc>
              <a:spcBef>
                <a:spcPts val="600"/>
              </a:spcBef>
              <a:spcAft>
                <a:spcPts val="0"/>
              </a:spcAft>
            </a:pPr>
            <a:r>
              <a:rPr lang="en-ZA" sz="1600" dirty="0">
                <a:latin typeface="Arial" panose="020B0604020202020204" pitchFamily="34" charset="0"/>
                <a:cs typeface="Arial" panose="020B0604020202020204" pitchFamily="34" charset="0"/>
              </a:rPr>
              <a:t>R224 m</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grpSp>
        <p:nvGrpSpPr>
          <p:cNvPr id="14" name="Group 13"/>
          <p:cNvGrpSpPr/>
          <p:nvPr/>
        </p:nvGrpSpPr>
        <p:grpSpPr>
          <a:xfrm>
            <a:off x="1392292" y="2449560"/>
            <a:ext cx="3109981" cy="424732"/>
            <a:chOff x="1385661" y="2535840"/>
            <a:chExt cx="3109981" cy="424732"/>
          </a:xfrm>
        </p:grpSpPr>
        <p:sp>
          <p:nvSpPr>
            <p:cNvPr id="17" name="Rectangle 16"/>
            <p:cNvSpPr/>
            <p:nvPr/>
          </p:nvSpPr>
          <p:spPr>
            <a:xfrm>
              <a:off x="1385661" y="2540777"/>
              <a:ext cx="1279068" cy="388311"/>
            </a:xfrm>
            <a:prstGeom prst="rect">
              <a:avLst/>
            </a:prstGeom>
          </p:spPr>
          <p:txBody>
            <a:bodyPr wrap="none">
              <a:spAutoFit/>
            </a:bodyPr>
            <a:lstStyle/>
            <a:p>
              <a:pPr>
                <a:lnSpc>
                  <a:spcPct val="135000"/>
                </a:lnSpc>
                <a:spcBef>
                  <a:spcPts val="600"/>
                </a:spcBef>
              </a:pPr>
              <a:r>
                <a:rPr lang="en-ZA" sz="1600" dirty="0">
                  <a:latin typeface="Arial" panose="020B0604020202020204" pitchFamily="34" charset="0"/>
                  <a:cs typeface="Arial" panose="020B0604020202020204" pitchFamily="34" charset="0"/>
                </a:rPr>
                <a:t>Total Assets</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3650539" y="2535840"/>
              <a:ext cx="845103" cy="424732"/>
            </a:xfrm>
            <a:prstGeom prst="rect">
              <a:avLst/>
            </a:prstGeom>
          </p:spPr>
          <p:txBody>
            <a:bodyPr wrap="none">
              <a:spAutoFit/>
            </a:bodyPr>
            <a:lstStyle/>
            <a:p>
              <a:pPr algn="ctr">
                <a:lnSpc>
                  <a:spcPct val="135000"/>
                </a:lnSpc>
                <a:spcBef>
                  <a:spcPts val="600"/>
                </a:spcBef>
                <a:spcAft>
                  <a:spcPts val="0"/>
                </a:spcAft>
              </a:pPr>
              <a:r>
                <a:rPr lang="en-ZA" sz="1600" dirty="0">
                  <a:latin typeface="Arial" panose="020B0604020202020204" pitchFamily="34" charset="0"/>
                  <a:cs typeface="Arial" panose="020B0604020202020204" pitchFamily="34" charset="0"/>
                </a:rPr>
                <a:t>R14 bn</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grpSp>
      <p:graphicFrame>
        <p:nvGraphicFramePr>
          <p:cNvPr id="4" name="Content Placeholder 3"/>
          <p:cNvGraphicFramePr>
            <a:graphicFrameLocks noGrp="1"/>
          </p:cNvGraphicFramePr>
          <p:nvPr>
            <p:ph idx="1"/>
            <p:extLst>
              <p:ext uri="{D42A27DB-BD31-4B8C-83A1-F6EECF244321}">
                <p14:modId xmlns:p14="http://schemas.microsoft.com/office/powerpoint/2010/main" val="2206649347"/>
              </p:ext>
            </p:extLst>
          </p:nvPr>
        </p:nvGraphicFramePr>
        <p:xfrm>
          <a:off x="5444837" y="1912161"/>
          <a:ext cx="6483928" cy="4374341"/>
        </p:xfrm>
        <a:graphic>
          <a:graphicData uri="http://schemas.openxmlformats.org/drawingml/2006/table">
            <a:tbl>
              <a:tblPr firstRow="1" firstCol="1" bandRow="1">
                <a:tableStyleId>{5C22544A-7EE6-4342-B048-85BDC9FD1C3A}</a:tableStyleId>
              </a:tblPr>
              <a:tblGrid>
                <a:gridCol w="3242534">
                  <a:extLst>
                    <a:ext uri="{9D8B030D-6E8A-4147-A177-3AD203B41FA5}">
                      <a16:colId xmlns:a16="http://schemas.microsoft.com/office/drawing/2014/main" val="20000"/>
                    </a:ext>
                  </a:extLst>
                </a:gridCol>
                <a:gridCol w="3241394">
                  <a:extLst>
                    <a:ext uri="{9D8B030D-6E8A-4147-A177-3AD203B41FA5}">
                      <a16:colId xmlns:a16="http://schemas.microsoft.com/office/drawing/2014/main" val="20001"/>
                    </a:ext>
                  </a:extLst>
                </a:gridCol>
              </a:tblGrid>
              <a:tr h="845561">
                <a:tc>
                  <a:txBody>
                    <a:bodyPr/>
                    <a:lstStyle/>
                    <a:p>
                      <a:pPr algn="just">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Ratio Description</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31-Mar-20</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352878">
                <a:tc>
                  <a:txBody>
                    <a:bodyPr/>
                    <a:lstStyle/>
                    <a:p>
                      <a:pPr algn="just">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Net profit(loss) after tax</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R224 m</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352878">
                <a:tc>
                  <a:txBody>
                    <a:bodyPr/>
                    <a:lstStyle/>
                    <a:p>
                      <a:pPr algn="just">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Net cash from operating activities</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R4.5 bn</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352878">
                <a:tc>
                  <a:txBody>
                    <a:bodyPr/>
                    <a:lstStyle/>
                    <a:p>
                      <a:pPr algn="just">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Total Assets</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R14 bn</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352878">
                <a:tc>
                  <a:txBody>
                    <a:bodyPr/>
                    <a:lstStyle/>
                    <a:p>
                      <a:pPr algn="just">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Postbank generated total revenue</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R2.2 bn</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352878">
                <a:tc>
                  <a:txBody>
                    <a:bodyPr/>
                    <a:lstStyle/>
                    <a:p>
                      <a:pPr algn="just">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Investments</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R7.1 bn</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352878">
                <a:tc>
                  <a:txBody>
                    <a:bodyPr/>
                    <a:lstStyle/>
                    <a:p>
                      <a:pPr algn="just">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Return on Assets</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0.2% </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352878">
                <a:tc>
                  <a:txBody>
                    <a:bodyPr/>
                    <a:lstStyle/>
                    <a:p>
                      <a:pPr algn="just">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Capital Adequacy Ratio</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63%</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352878">
                <a:tc>
                  <a:txBody>
                    <a:bodyPr/>
                    <a:lstStyle/>
                    <a:p>
                      <a:pPr algn="just">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Liquidity Coverage Ratio</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1933%</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352878">
                <a:tc>
                  <a:txBody>
                    <a:bodyPr/>
                    <a:lstStyle/>
                    <a:p>
                      <a:pPr algn="just">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Jaws Ratio</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9"/>
                  </a:ext>
                </a:extLst>
              </a:tr>
              <a:tr h="352878">
                <a:tc>
                  <a:txBody>
                    <a:bodyPr/>
                    <a:lstStyle/>
                    <a:p>
                      <a:pPr algn="just">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Cost to Income Ratio</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200" spc="0" dirty="0">
                          <a:effectLst/>
                          <a:latin typeface="Arial" panose="020B0604020202020204" pitchFamily="34" charset="0"/>
                          <a:cs typeface="Arial" panose="020B0604020202020204" pitchFamily="34" charset="0"/>
                        </a:rPr>
                        <a:t>46.2%</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0"/>
                  </a:ext>
                </a:extLst>
              </a:tr>
            </a:tbl>
          </a:graphicData>
        </a:graphic>
      </p:graphicFrame>
      <p:pic>
        <p:nvPicPr>
          <p:cNvPr id="23" name="image3.png"/>
          <p:cNvPicPr>
            <a:picLocks noChangeAspect="1"/>
          </p:cNvPicPr>
          <p:nvPr/>
        </p:nvPicPr>
        <p:blipFill rotWithShape="1">
          <a:blip r:embed="rId2" cstate="print"/>
          <a:srcRect l="11024" t="1" r="78399" b="91403"/>
          <a:stretch/>
        </p:blipFill>
        <p:spPr>
          <a:xfrm>
            <a:off x="827661" y="1807259"/>
            <a:ext cx="612000" cy="536961"/>
          </a:xfrm>
          <a:prstGeom prst="rect">
            <a:avLst/>
          </a:prstGeom>
        </p:spPr>
      </p:pic>
      <p:pic>
        <p:nvPicPr>
          <p:cNvPr id="24" name="image3.png"/>
          <p:cNvPicPr>
            <a:picLocks noChangeAspect="1"/>
          </p:cNvPicPr>
          <p:nvPr/>
        </p:nvPicPr>
        <p:blipFill rotWithShape="1">
          <a:blip r:embed="rId2" cstate="print"/>
          <a:srcRect l="44532" t="1" r="45142" b="91403"/>
          <a:stretch/>
        </p:blipFill>
        <p:spPr>
          <a:xfrm>
            <a:off x="809291" y="2383397"/>
            <a:ext cx="612000" cy="550061"/>
          </a:xfrm>
          <a:prstGeom prst="rect">
            <a:avLst/>
          </a:prstGeom>
        </p:spPr>
      </p:pic>
      <p:pic>
        <p:nvPicPr>
          <p:cNvPr id="28" name="image3.png"/>
          <p:cNvPicPr>
            <a:picLocks noChangeAspect="1"/>
          </p:cNvPicPr>
          <p:nvPr/>
        </p:nvPicPr>
        <p:blipFill rotWithShape="1">
          <a:blip r:embed="rId2" cstate="print"/>
          <a:srcRect l="28227" t="31379" r="61618" b="59431"/>
          <a:stretch/>
        </p:blipFill>
        <p:spPr>
          <a:xfrm>
            <a:off x="796759" y="2958858"/>
            <a:ext cx="612000" cy="597882"/>
          </a:xfrm>
          <a:prstGeom prst="rect">
            <a:avLst/>
          </a:prstGeom>
        </p:spPr>
      </p:pic>
      <p:pic>
        <p:nvPicPr>
          <p:cNvPr id="29" name="image3.png"/>
          <p:cNvPicPr>
            <a:picLocks noChangeAspect="1"/>
          </p:cNvPicPr>
          <p:nvPr/>
        </p:nvPicPr>
        <p:blipFill rotWithShape="1">
          <a:blip r:embed="rId2" cstate="print"/>
          <a:srcRect l="78597" t="31446" r="11491" b="59559"/>
          <a:stretch/>
        </p:blipFill>
        <p:spPr>
          <a:xfrm>
            <a:off x="825047" y="3661301"/>
            <a:ext cx="612000" cy="599524"/>
          </a:xfrm>
          <a:prstGeom prst="rect">
            <a:avLst/>
          </a:prstGeom>
        </p:spPr>
      </p:pic>
    </p:spTree>
    <p:extLst>
      <p:ext uri="{BB962C8B-B14F-4D97-AF65-F5344CB8AC3E}">
        <p14:creationId xmlns:p14="http://schemas.microsoft.com/office/powerpoint/2010/main" val="1504202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2439" y="654518"/>
            <a:ext cx="7487653" cy="635268"/>
          </a:xfrm>
        </p:spPr>
        <p:txBody>
          <a:bodyPr>
            <a:normAutofit/>
          </a:bodyPr>
          <a:lstStyle/>
          <a:p>
            <a:r>
              <a:rPr lang="en-ZA" sz="2000" dirty="0"/>
              <a:t>AUDIT OUTCOME FY2019/20 </a:t>
            </a:r>
          </a:p>
        </p:txBody>
      </p:sp>
      <p:graphicFrame>
        <p:nvGraphicFramePr>
          <p:cNvPr id="2" name="Table 1"/>
          <p:cNvGraphicFramePr>
            <a:graphicFrameLocks noGrp="1"/>
          </p:cNvGraphicFramePr>
          <p:nvPr>
            <p:extLst>
              <p:ext uri="{D42A27DB-BD31-4B8C-83A1-F6EECF244321}">
                <p14:modId xmlns:p14="http://schemas.microsoft.com/office/powerpoint/2010/main" val="3397428988"/>
              </p:ext>
            </p:extLst>
          </p:nvPr>
        </p:nvGraphicFramePr>
        <p:xfrm>
          <a:off x="448057" y="1371600"/>
          <a:ext cx="11442512" cy="4818888"/>
        </p:xfrm>
        <a:graphic>
          <a:graphicData uri="http://schemas.openxmlformats.org/drawingml/2006/table">
            <a:tbl>
              <a:tblPr firstRow="1" bandRow="1">
                <a:tableStyleId>{5C22544A-7EE6-4342-B048-85BDC9FD1C3A}</a:tableStyleId>
              </a:tblPr>
              <a:tblGrid>
                <a:gridCol w="5651646">
                  <a:extLst>
                    <a:ext uri="{9D8B030D-6E8A-4147-A177-3AD203B41FA5}">
                      <a16:colId xmlns:a16="http://schemas.microsoft.com/office/drawing/2014/main" val="20000"/>
                    </a:ext>
                  </a:extLst>
                </a:gridCol>
                <a:gridCol w="5790866">
                  <a:extLst>
                    <a:ext uri="{9D8B030D-6E8A-4147-A177-3AD203B41FA5}">
                      <a16:colId xmlns:a16="http://schemas.microsoft.com/office/drawing/2014/main" val="20001"/>
                    </a:ext>
                  </a:extLst>
                </a:gridCol>
              </a:tblGrid>
              <a:tr h="353385">
                <a:tc>
                  <a:txBody>
                    <a:bodyPr/>
                    <a:lstStyle/>
                    <a:p>
                      <a:r>
                        <a:rPr lang="en-ZA" sz="1600" b="1" kern="1200" dirty="0">
                          <a:solidFill>
                            <a:schemeClr val="lt1"/>
                          </a:solidFill>
                          <a:effectLst/>
                          <a:latin typeface="Arial" panose="020B0604020202020204" pitchFamily="34" charset="0"/>
                          <a:ea typeface="+mn-ea"/>
                          <a:cs typeface="Arial" panose="020B0604020202020204" pitchFamily="34" charset="0"/>
                        </a:rPr>
                        <a:t>Outcome: Qualified Opinion </a:t>
                      </a:r>
                      <a:endParaRPr lang="en-ZA" sz="1600" dirty="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Postbank’s Remedial Plan</a:t>
                      </a:r>
                    </a:p>
                  </a:txBody>
                  <a:tcPr/>
                </a:tc>
                <a:extLst>
                  <a:ext uri="{0D108BD9-81ED-4DB2-BD59-A6C34878D82A}">
                    <a16:rowId xmlns:a16="http://schemas.microsoft.com/office/drawing/2014/main" val="10000"/>
                  </a:ext>
                </a:extLst>
              </a:tr>
              <a:tr h="4465503">
                <a:tc>
                  <a:txBody>
                    <a:bodyPr/>
                    <a:lstStyle/>
                    <a:p>
                      <a:pPr algn="just"/>
                      <a:r>
                        <a:rPr lang="en-ZA" sz="1400" b="1" kern="1200" dirty="0">
                          <a:solidFill>
                            <a:schemeClr val="dk1"/>
                          </a:solidFill>
                          <a:effectLst/>
                          <a:latin typeface="Arial" panose="020B0604020202020204" pitchFamily="34" charset="0"/>
                          <a:ea typeface="+mn-ea"/>
                          <a:cs typeface="Arial" panose="020B0604020202020204" pitchFamily="34" charset="0"/>
                        </a:rPr>
                        <a:t>Other Reserves and Other Deposits (grants)</a:t>
                      </a:r>
                      <a:r>
                        <a:rPr lang="en-ZA" sz="1400" kern="1200" dirty="0">
                          <a:solidFill>
                            <a:schemeClr val="dk1"/>
                          </a:solidFill>
                          <a:effectLst/>
                          <a:latin typeface="Arial" panose="020B0604020202020204" pitchFamily="34" charset="0"/>
                          <a:ea typeface="+mn-ea"/>
                          <a:cs typeface="Arial" panose="020B0604020202020204" pitchFamily="34" charset="0"/>
                        </a:rPr>
                        <a:t> :  AGSA was</a:t>
                      </a:r>
                      <a:r>
                        <a:rPr lang="en-ZA" sz="1400" kern="1200" baseline="0" dirty="0">
                          <a:solidFill>
                            <a:schemeClr val="dk1"/>
                          </a:solidFill>
                          <a:effectLst/>
                          <a:latin typeface="Arial" panose="020B0604020202020204" pitchFamily="34" charset="0"/>
                          <a:ea typeface="+mn-ea"/>
                          <a:cs typeface="Arial" panose="020B0604020202020204" pitchFamily="34" charset="0"/>
                        </a:rPr>
                        <a:t> unable to obtain sufficient and appropriate audit evidence that the Other reserves and Other deposits had been properly accounted for. </a:t>
                      </a:r>
                      <a:r>
                        <a:rPr lang="en-ZA" sz="1400" kern="1200" dirty="0">
                          <a:solidFill>
                            <a:schemeClr val="dk1"/>
                          </a:solidFill>
                          <a:effectLst/>
                          <a:latin typeface="Arial" panose="020B0604020202020204" pitchFamily="34" charset="0"/>
                          <a:ea typeface="+mn-ea"/>
                          <a:cs typeface="Arial" panose="020B0604020202020204" pitchFamily="34" charset="0"/>
                        </a:rPr>
                        <a:t>This was as a result of Postbank being unable to reconcile IGPS records to SAP (reporting system). Other reserves were determined after</a:t>
                      </a:r>
                      <a:r>
                        <a:rPr lang="en-ZA" sz="1400" kern="1200" baseline="0" dirty="0">
                          <a:solidFill>
                            <a:schemeClr val="dk1"/>
                          </a:solidFill>
                          <a:effectLst/>
                          <a:latin typeface="Arial" panose="020B0604020202020204" pitchFamily="34" charset="0"/>
                          <a:ea typeface="+mn-ea"/>
                          <a:cs typeface="Arial" panose="020B0604020202020204" pitchFamily="34" charset="0"/>
                        </a:rPr>
                        <a:t> deducting the liability of the Other deposits (grants)</a:t>
                      </a:r>
                      <a:r>
                        <a:rPr lang="en-ZA" sz="1400" kern="1200" dirty="0">
                          <a:solidFill>
                            <a:schemeClr val="dk1"/>
                          </a:solidFill>
                          <a:effectLst/>
                          <a:latin typeface="Arial" panose="020B0604020202020204" pitchFamily="34" charset="0"/>
                          <a:ea typeface="+mn-ea"/>
                          <a:cs typeface="Arial" panose="020B0604020202020204" pitchFamily="34" charset="0"/>
                        </a:rPr>
                        <a:t> transferred to Postbank from SAPO.</a:t>
                      </a:r>
                      <a:endParaRPr lang="en-ZA" sz="140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ea typeface="+mn-ea"/>
                          <a:cs typeface="Arial" panose="020B0604020202020204" pitchFamily="34" charset="0"/>
                        </a:rPr>
                        <a:t>Postbank has developed an</a:t>
                      </a:r>
                      <a:r>
                        <a:rPr lang="en-ZA" sz="1400" kern="1200" baseline="0" dirty="0">
                          <a:solidFill>
                            <a:schemeClr val="dk1"/>
                          </a:solidFill>
                          <a:effectLst/>
                          <a:latin typeface="Arial" panose="020B0604020202020204" pitchFamily="34" charset="0"/>
                          <a:ea typeface="+mn-ea"/>
                          <a:cs typeface="Arial" panose="020B0604020202020204" pitchFamily="34" charset="0"/>
                        </a:rPr>
                        <a:t> Integrated </a:t>
                      </a:r>
                      <a:r>
                        <a:rPr lang="en-ZA" sz="1400" kern="1200" dirty="0">
                          <a:solidFill>
                            <a:schemeClr val="dk1"/>
                          </a:solidFill>
                          <a:effectLst/>
                          <a:latin typeface="Arial" panose="020B0604020202020204" pitchFamily="34" charset="0"/>
                          <a:ea typeface="+mn-ea"/>
                          <a:cs typeface="Arial" panose="020B0604020202020204" pitchFamily="34" charset="0"/>
                        </a:rPr>
                        <a:t>Audit Action Plan:</a:t>
                      </a:r>
                      <a:r>
                        <a:rPr lang="en-ZA" sz="1400" kern="1200" baseline="0" dirty="0">
                          <a:solidFill>
                            <a:schemeClr val="dk1"/>
                          </a:solidFill>
                          <a:effectLst/>
                          <a:latin typeface="Arial" panose="020B0604020202020204" pitchFamily="34" charset="0"/>
                          <a:ea typeface="+mn-ea"/>
                          <a:cs typeface="Arial" panose="020B0604020202020204" pitchFamily="34" charset="0"/>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kern="1200" baseline="0" dirty="0">
                        <a:solidFill>
                          <a:schemeClr val="dk1"/>
                        </a:solidFill>
                        <a:effectLst/>
                        <a:latin typeface="Arial" panose="020B0604020202020204" pitchFamily="34" charset="0"/>
                        <a:ea typeface="+mn-ea"/>
                        <a:cs typeface="Arial" panose="020B0604020202020204" pitchFamily="34" charset="0"/>
                      </a:endParaRPr>
                    </a:p>
                    <a:p>
                      <a:pPr marL="342900" marR="0" indent="-342900" algn="just" defTabSz="914400" rtl="0" eaLnBrk="1" fontAlgn="auto" latinLnBrk="0" hangingPunct="1">
                        <a:lnSpc>
                          <a:spcPct val="100000"/>
                        </a:lnSpc>
                        <a:spcBef>
                          <a:spcPts val="0"/>
                        </a:spcBef>
                        <a:spcAft>
                          <a:spcPts val="0"/>
                        </a:spcAft>
                        <a:buClrTx/>
                        <a:buSzTx/>
                        <a:buFontTx/>
                        <a:buAutoNum type="arabicPeriod"/>
                        <a:tabLst/>
                        <a:defRPr/>
                      </a:pPr>
                      <a:r>
                        <a:rPr lang="en-ZA" sz="1400" b="1" i="0" u="none" strike="noStrike" kern="1200" baseline="0" dirty="0">
                          <a:solidFill>
                            <a:schemeClr val="dk1"/>
                          </a:solidFill>
                          <a:effectLst/>
                          <a:latin typeface="Arial" panose="020B0604020202020204" pitchFamily="34" charset="0"/>
                          <a:ea typeface="+mn-ea"/>
                          <a:cs typeface="Arial" panose="020B0604020202020204" pitchFamily="34" charset="0"/>
                        </a:rPr>
                        <a:t>Short term measures to address the reconciliation </a:t>
                      </a:r>
                      <a:r>
                        <a:rPr lang="en-ZA" sz="1400" b="0" i="0" u="none" strike="noStrike" kern="1200" baseline="0" dirty="0">
                          <a:solidFill>
                            <a:schemeClr val="dk1"/>
                          </a:solidFill>
                          <a:effectLst/>
                          <a:latin typeface="Arial" panose="020B0604020202020204" pitchFamily="34" charset="0"/>
                          <a:ea typeface="+mn-ea"/>
                          <a:cs typeface="Arial" panose="020B0604020202020204" pitchFamily="34" charset="0"/>
                        </a:rPr>
                        <a:t> - Postbank is appointing a service provider through the Supply Chain Management by 31</a:t>
                      </a:r>
                      <a:r>
                        <a:rPr lang="en-ZA" sz="1400" b="0" i="0" u="none" strike="noStrike" kern="1200" baseline="30000" dirty="0">
                          <a:solidFill>
                            <a:schemeClr val="dk1"/>
                          </a:solidFill>
                          <a:effectLst/>
                          <a:latin typeface="Arial" panose="020B0604020202020204" pitchFamily="34" charset="0"/>
                          <a:ea typeface="+mn-ea"/>
                          <a:cs typeface="Arial" panose="020B0604020202020204" pitchFamily="34" charset="0"/>
                        </a:rPr>
                        <a:t>st</a:t>
                      </a:r>
                      <a:r>
                        <a:rPr lang="en-ZA" sz="1400" b="0" i="0" u="none" strike="noStrike" kern="1200" baseline="0" dirty="0">
                          <a:solidFill>
                            <a:schemeClr val="dk1"/>
                          </a:solidFill>
                          <a:effectLst/>
                          <a:latin typeface="Arial" panose="020B0604020202020204" pitchFamily="34" charset="0"/>
                          <a:ea typeface="+mn-ea"/>
                          <a:cs typeface="Arial" panose="020B0604020202020204" pitchFamily="34" charset="0"/>
                        </a:rPr>
                        <a:t> of January 2023. The Service Provider will perform the reconciliation, present result to Management and Management correct and report the Annual Financial Statements by the 15</a:t>
                      </a:r>
                      <a:r>
                        <a:rPr lang="en-ZA" sz="1400" b="0" i="0" u="none" strike="noStrike" kern="1200" baseline="30000" dirty="0">
                          <a:solidFill>
                            <a:schemeClr val="dk1"/>
                          </a:solidFill>
                          <a:effectLst/>
                          <a:latin typeface="Arial" panose="020B0604020202020204" pitchFamily="34" charset="0"/>
                          <a:ea typeface="+mn-ea"/>
                          <a:cs typeface="Arial" panose="020B0604020202020204" pitchFamily="34" charset="0"/>
                        </a:rPr>
                        <a:t>th</a:t>
                      </a:r>
                      <a:r>
                        <a:rPr lang="en-ZA" sz="1400" b="0" i="0" u="none" strike="noStrike" kern="1200" baseline="0" dirty="0">
                          <a:solidFill>
                            <a:schemeClr val="dk1"/>
                          </a:solidFill>
                          <a:effectLst/>
                          <a:latin typeface="Arial" panose="020B0604020202020204" pitchFamily="34" charset="0"/>
                          <a:ea typeface="+mn-ea"/>
                          <a:cs typeface="Arial" panose="020B0604020202020204" pitchFamily="34" charset="0"/>
                        </a:rPr>
                        <a:t> of May 2023.</a:t>
                      </a:r>
                    </a:p>
                    <a:p>
                      <a:pPr marL="342900" marR="0" indent="-342900" algn="just" defTabSz="914400" rtl="0" eaLnBrk="1" fontAlgn="auto" latinLnBrk="0" hangingPunct="1">
                        <a:lnSpc>
                          <a:spcPct val="100000"/>
                        </a:lnSpc>
                        <a:spcBef>
                          <a:spcPts val="0"/>
                        </a:spcBef>
                        <a:spcAft>
                          <a:spcPts val="0"/>
                        </a:spcAft>
                        <a:buClrTx/>
                        <a:buSzTx/>
                        <a:buFontTx/>
                        <a:buAutoNum type="arabicPeriod"/>
                        <a:tabLst/>
                        <a:defRPr/>
                      </a:pPr>
                      <a:r>
                        <a:rPr lang="en-ZA" sz="1400" b="1" i="0" u="none" strike="noStrike" kern="1200" baseline="0" dirty="0">
                          <a:solidFill>
                            <a:schemeClr val="dk1"/>
                          </a:solidFill>
                          <a:effectLst/>
                          <a:latin typeface="Arial" panose="020B0604020202020204" pitchFamily="34" charset="0"/>
                          <a:ea typeface="+mn-ea"/>
                          <a:cs typeface="Arial" panose="020B0604020202020204" pitchFamily="34" charset="0"/>
                        </a:rPr>
                        <a:t>Long term measures to address the reconciliation </a:t>
                      </a:r>
                      <a:r>
                        <a:rPr lang="en-ZA" sz="1400" b="0" i="0" u="none" strike="noStrike" kern="1200" baseline="0" dirty="0">
                          <a:solidFill>
                            <a:schemeClr val="dk1"/>
                          </a:solidFill>
                          <a:effectLst/>
                          <a:latin typeface="Arial" panose="020B0604020202020204" pitchFamily="34" charset="0"/>
                          <a:ea typeface="+mn-ea"/>
                          <a:cs typeface="Arial" panose="020B0604020202020204" pitchFamily="34" charset="0"/>
                        </a:rPr>
                        <a:t>– Postbank will develop a Business Case; facilitate the procurement of a solution and implementation of the reconciliation solution/system by the 31</a:t>
                      </a:r>
                      <a:r>
                        <a:rPr lang="en-ZA" sz="1400" b="0" i="0" u="none" strike="noStrike" kern="1200" baseline="30000" dirty="0">
                          <a:solidFill>
                            <a:schemeClr val="dk1"/>
                          </a:solidFill>
                          <a:effectLst/>
                          <a:latin typeface="Arial" panose="020B0604020202020204" pitchFamily="34" charset="0"/>
                          <a:ea typeface="+mn-ea"/>
                          <a:cs typeface="Arial" panose="020B0604020202020204" pitchFamily="34" charset="0"/>
                        </a:rPr>
                        <a:t>st</a:t>
                      </a:r>
                      <a:r>
                        <a:rPr lang="en-ZA" sz="1400" b="0" i="0" u="none" strike="noStrike" kern="1200" baseline="0" dirty="0">
                          <a:solidFill>
                            <a:schemeClr val="dk1"/>
                          </a:solidFill>
                          <a:effectLst/>
                          <a:latin typeface="Arial" panose="020B0604020202020204" pitchFamily="34" charset="0"/>
                          <a:ea typeface="+mn-ea"/>
                          <a:cs typeface="Arial" panose="020B0604020202020204" pitchFamily="34" charset="0"/>
                        </a:rPr>
                        <a:t> of October 2023. Management will ensure that the reconciliation solution/system is implemented by the 30</a:t>
                      </a:r>
                      <a:r>
                        <a:rPr lang="en-ZA" sz="1400" b="0" i="0" u="none" strike="noStrike" kern="1200" baseline="30000" dirty="0">
                          <a:solidFill>
                            <a:schemeClr val="dk1"/>
                          </a:solidFill>
                          <a:effectLst/>
                          <a:latin typeface="Arial" panose="020B0604020202020204" pitchFamily="34" charset="0"/>
                          <a:ea typeface="+mn-ea"/>
                          <a:cs typeface="Arial" panose="020B0604020202020204" pitchFamily="34" charset="0"/>
                        </a:rPr>
                        <a:t>th</a:t>
                      </a:r>
                      <a:r>
                        <a:rPr lang="en-ZA" sz="1400" b="0" i="0" u="none" strike="noStrike" kern="1200" baseline="0" dirty="0">
                          <a:solidFill>
                            <a:schemeClr val="dk1"/>
                          </a:solidFill>
                          <a:effectLst/>
                          <a:latin typeface="Arial" panose="020B0604020202020204" pitchFamily="34" charset="0"/>
                          <a:ea typeface="+mn-ea"/>
                          <a:cs typeface="Arial" panose="020B0604020202020204" pitchFamily="34" charset="0"/>
                        </a:rPr>
                        <a:t> October 2023 and ensure credible reporting in the Annual Financial Statements going forward.</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1295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5242" y="766763"/>
            <a:ext cx="7012199" cy="677108"/>
          </a:xfrm>
          <a:prstGeom prst="rect">
            <a:avLst/>
          </a:prstGeom>
          <a:noFill/>
        </p:spPr>
        <p:txBody>
          <a:bodyPr wrap="square" rtlCol="0">
            <a:spAutoFit/>
          </a:bodyPr>
          <a:lstStyle/>
          <a:p>
            <a:r>
              <a:rPr lang="en-GB" sz="2000" b="1" dirty="0">
                <a:solidFill>
                  <a:schemeClr val="tx2">
                    <a:lumMod val="50000"/>
                  </a:schemeClr>
                </a:solidFill>
                <a:latin typeface="Arial" panose="020B0604020202020204" pitchFamily="34" charset="0"/>
                <a:cs typeface="Arial" panose="020B0604020202020204" pitchFamily="34" charset="0"/>
              </a:rPr>
              <a:t>PERFORMANCE SUMMARY AS AT </a:t>
            </a:r>
            <a:r>
              <a:rPr lang="en-ZA" sz="2000" b="1" dirty="0">
                <a:solidFill>
                  <a:schemeClr val="tx2">
                    <a:lumMod val="50000"/>
                  </a:schemeClr>
                </a:solidFill>
                <a:latin typeface="Arial" panose="020B0604020202020204" pitchFamily="34" charset="0"/>
                <a:cs typeface="Arial" panose="020B0604020202020204" pitchFamily="34" charset="0"/>
              </a:rPr>
              <a:t>31 March 2021</a:t>
            </a:r>
          </a:p>
          <a:p>
            <a:endParaRPr lang="en-ZA" b="1" dirty="0">
              <a:solidFill>
                <a:schemeClr val="tx2">
                  <a:lumMod val="50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695EDCAB-FCA8-4921-7F83-32CC9B3D44F2}"/>
              </a:ext>
            </a:extLst>
          </p:cNvPr>
          <p:cNvGrpSpPr/>
          <p:nvPr/>
        </p:nvGrpSpPr>
        <p:grpSpPr>
          <a:xfrm>
            <a:off x="413670" y="1495126"/>
            <a:ext cx="4438885" cy="2193648"/>
            <a:chOff x="592844" y="2239302"/>
            <a:chExt cx="6635082" cy="3350217"/>
          </a:xfrm>
        </p:grpSpPr>
        <p:sp>
          <p:nvSpPr>
            <p:cNvPr id="62" name="TextBox 61">
              <a:extLst>
                <a:ext uri="{FF2B5EF4-FFF2-40B4-BE49-F238E27FC236}">
                  <a16:creationId xmlns:a16="http://schemas.microsoft.com/office/drawing/2014/main" id="{3A3F13C8-49F2-4FB2-89BC-201BCA585B59}"/>
                </a:ext>
              </a:extLst>
            </p:cNvPr>
            <p:cNvSpPr txBox="1"/>
            <p:nvPr/>
          </p:nvSpPr>
          <p:spPr>
            <a:xfrm>
              <a:off x="592844" y="2239302"/>
              <a:ext cx="6635082" cy="739813"/>
            </a:xfrm>
            <a:prstGeom prst="rect">
              <a:avLst/>
            </a:prstGeom>
            <a:solidFill>
              <a:schemeClr val="accent5"/>
            </a:solidFill>
          </p:spPr>
          <p:txBody>
            <a:bodyPr wrap="square" rtlCol="0" anchor="ctr">
              <a:noAutofit/>
            </a:bodyPr>
            <a:lstStyle/>
            <a:p>
              <a:pPr algn="ctr"/>
              <a:r>
                <a:rPr lang="en-ZA" sz="2000" b="1" dirty="0">
                  <a:solidFill>
                    <a:schemeClr val="bg1"/>
                  </a:solidFill>
                  <a:latin typeface="Arial" panose="020B0604020202020204" pitchFamily="34" charset="0"/>
                  <a:cs typeface="Arial" panose="020B0604020202020204" pitchFamily="34" charset="0"/>
                </a:rPr>
                <a:t>KPI Status</a:t>
              </a:r>
            </a:p>
          </p:txBody>
        </p:sp>
        <p:grpSp>
          <p:nvGrpSpPr>
            <p:cNvPr id="121" name="Group 120">
              <a:extLst>
                <a:ext uri="{FF2B5EF4-FFF2-40B4-BE49-F238E27FC236}">
                  <a16:creationId xmlns:a16="http://schemas.microsoft.com/office/drawing/2014/main" id="{91BCD220-8805-4CD6-AFEF-43FA87C6D27B}"/>
                </a:ext>
              </a:extLst>
            </p:cNvPr>
            <p:cNvGrpSpPr/>
            <p:nvPr/>
          </p:nvGrpSpPr>
          <p:grpSpPr>
            <a:xfrm>
              <a:off x="3163809" y="3663219"/>
              <a:ext cx="3746248" cy="1926300"/>
              <a:chOff x="4301277" y="3644029"/>
              <a:chExt cx="3746248" cy="2132794"/>
            </a:xfrm>
          </p:grpSpPr>
          <p:sp>
            <p:nvSpPr>
              <p:cNvPr id="118" name="TextBox 117">
                <a:extLst>
                  <a:ext uri="{FF2B5EF4-FFF2-40B4-BE49-F238E27FC236}">
                    <a16:creationId xmlns:a16="http://schemas.microsoft.com/office/drawing/2014/main" id="{B8A5FA1D-5667-40D6-A1DF-760656B816F8}"/>
                  </a:ext>
                </a:extLst>
              </p:cNvPr>
              <p:cNvSpPr txBox="1"/>
              <p:nvPr/>
            </p:nvSpPr>
            <p:spPr>
              <a:xfrm>
                <a:off x="4301277" y="3644029"/>
                <a:ext cx="3746248" cy="2132794"/>
              </a:xfrm>
              <a:prstGeom prst="rect">
                <a:avLst/>
              </a:prstGeom>
              <a:solidFill>
                <a:schemeClr val="bg1"/>
              </a:solidFill>
              <a:ln>
                <a:solidFill>
                  <a:schemeClr val="bg1">
                    <a:lumMod val="85000"/>
                  </a:schemeClr>
                </a:solidFill>
              </a:ln>
            </p:spPr>
            <p:txBody>
              <a:bodyPr wrap="square" rtlCol="0" anchor="ctr">
                <a:noAutofit/>
              </a:bodyPr>
              <a:lstStyle/>
              <a:p>
                <a:pPr algn="ctr"/>
                <a:endParaRPr lang="en-ZA" sz="1000" b="1" dirty="0">
                  <a:solidFill>
                    <a:schemeClr val="bg1"/>
                  </a:solidFill>
                  <a:latin typeface="Arial" panose="020B0604020202020204" pitchFamily="34" charset="0"/>
                  <a:cs typeface="Arial" panose="020B0604020202020204" pitchFamily="34" charset="0"/>
                </a:endParaRPr>
              </a:p>
            </p:txBody>
          </p:sp>
          <p:grpSp>
            <p:nvGrpSpPr>
              <p:cNvPr id="120" name="Group 119">
                <a:extLst>
                  <a:ext uri="{FF2B5EF4-FFF2-40B4-BE49-F238E27FC236}">
                    <a16:creationId xmlns:a16="http://schemas.microsoft.com/office/drawing/2014/main" id="{F957C74D-457C-4584-8A65-F500720FD317}"/>
                  </a:ext>
                </a:extLst>
              </p:cNvPr>
              <p:cNvGrpSpPr/>
              <p:nvPr/>
            </p:nvGrpSpPr>
            <p:grpSpPr>
              <a:xfrm>
                <a:off x="4796593" y="3749873"/>
                <a:ext cx="2896860" cy="1946640"/>
                <a:chOff x="4796593" y="3749873"/>
                <a:chExt cx="2896860" cy="1946640"/>
              </a:xfrm>
            </p:grpSpPr>
            <p:grpSp>
              <p:nvGrpSpPr>
                <p:cNvPr id="82" name="Group 81">
                  <a:extLst>
                    <a:ext uri="{FF2B5EF4-FFF2-40B4-BE49-F238E27FC236}">
                      <a16:creationId xmlns:a16="http://schemas.microsoft.com/office/drawing/2014/main" id="{D688D167-5087-4231-B225-0AED17FC5BBA}"/>
                    </a:ext>
                  </a:extLst>
                </p:cNvPr>
                <p:cNvGrpSpPr/>
                <p:nvPr/>
              </p:nvGrpSpPr>
              <p:grpSpPr>
                <a:xfrm>
                  <a:off x="4796593" y="3749873"/>
                  <a:ext cx="2896860" cy="916026"/>
                  <a:chOff x="2435903" y="3283441"/>
                  <a:chExt cx="2896860" cy="916026"/>
                </a:xfrm>
              </p:grpSpPr>
              <p:grpSp>
                <p:nvGrpSpPr>
                  <p:cNvPr id="53" name="Group 52">
                    <a:extLst>
                      <a:ext uri="{FF2B5EF4-FFF2-40B4-BE49-F238E27FC236}">
                        <a16:creationId xmlns:a16="http://schemas.microsoft.com/office/drawing/2014/main" id="{3B413AA5-5CE6-4ABF-A593-EA638FCD958C}"/>
                      </a:ext>
                    </a:extLst>
                  </p:cNvPr>
                  <p:cNvGrpSpPr/>
                  <p:nvPr/>
                </p:nvGrpSpPr>
                <p:grpSpPr>
                  <a:xfrm>
                    <a:off x="2435903" y="3283441"/>
                    <a:ext cx="1856697" cy="916026"/>
                    <a:chOff x="2435903" y="3258041"/>
                    <a:chExt cx="1856697" cy="916026"/>
                  </a:xfrm>
                </p:grpSpPr>
                <p:sp>
                  <p:nvSpPr>
                    <p:cNvPr id="65" name="TextBox 64">
                      <a:extLst>
                        <a:ext uri="{FF2B5EF4-FFF2-40B4-BE49-F238E27FC236}">
                          <a16:creationId xmlns:a16="http://schemas.microsoft.com/office/drawing/2014/main" id="{F9C53BCE-0045-43FD-B063-E09A725D70EB}"/>
                        </a:ext>
                      </a:extLst>
                    </p:cNvPr>
                    <p:cNvSpPr txBox="1"/>
                    <p:nvPr/>
                  </p:nvSpPr>
                  <p:spPr>
                    <a:xfrm>
                      <a:off x="2435903" y="3258041"/>
                      <a:ext cx="1335883" cy="916026"/>
                    </a:xfrm>
                    <a:prstGeom prst="rect">
                      <a:avLst/>
                    </a:prstGeom>
                    <a:solidFill>
                      <a:srgbClr val="00B050"/>
                    </a:solidFill>
                  </p:spPr>
                  <p:txBody>
                    <a:bodyPr wrap="square" rtlCol="0" anchor="ctr">
                      <a:noAutofit/>
                    </a:bodyPr>
                    <a:lstStyle/>
                    <a:p>
                      <a:pPr algn="ctr"/>
                      <a:r>
                        <a:rPr lang="en-ZA" sz="1200" b="1" dirty="0">
                          <a:solidFill>
                            <a:schemeClr val="bg1"/>
                          </a:solidFill>
                          <a:latin typeface="Arial" panose="020B0604020202020204" pitchFamily="34" charset="0"/>
                          <a:cs typeface="Arial" panose="020B0604020202020204" pitchFamily="34" charset="0"/>
                        </a:rPr>
                        <a:t>Achieved</a:t>
                      </a:r>
                    </a:p>
                  </p:txBody>
                </p:sp>
                <p:sp>
                  <p:nvSpPr>
                    <p:cNvPr id="48" name="Arrow: Right 47">
                      <a:extLst>
                        <a:ext uri="{FF2B5EF4-FFF2-40B4-BE49-F238E27FC236}">
                          <a16:creationId xmlns:a16="http://schemas.microsoft.com/office/drawing/2014/main" id="{183669DE-1E92-407E-8FB4-F7DC6DCC88B9}"/>
                        </a:ext>
                      </a:extLst>
                    </p:cNvPr>
                    <p:cNvSpPr/>
                    <p:nvPr/>
                  </p:nvSpPr>
                  <p:spPr>
                    <a:xfrm>
                      <a:off x="3759200" y="3505244"/>
                      <a:ext cx="533400" cy="4216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64" name="Oval 63">
                    <a:extLst>
                      <a:ext uri="{FF2B5EF4-FFF2-40B4-BE49-F238E27FC236}">
                        <a16:creationId xmlns:a16="http://schemas.microsoft.com/office/drawing/2014/main" id="{4EC651B1-E83C-4884-B9E5-29E29756FB51}"/>
                      </a:ext>
                    </a:extLst>
                  </p:cNvPr>
                  <p:cNvSpPr/>
                  <p:nvPr/>
                </p:nvSpPr>
                <p:spPr>
                  <a:xfrm>
                    <a:off x="4612763" y="3381454"/>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latin typeface="Arial" panose="020B0604020202020204" pitchFamily="34" charset="0"/>
                        <a:cs typeface="Arial" panose="020B0604020202020204" pitchFamily="34" charset="0"/>
                      </a:rPr>
                      <a:t>4</a:t>
                    </a:r>
                  </a:p>
                </p:txBody>
              </p:sp>
            </p:grpSp>
            <p:grpSp>
              <p:nvGrpSpPr>
                <p:cNvPr id="84" name="Group 83">
                  <a:extLst>
                    <a:ext uri="{FF2B5EF4-FFF2-40B4-BE49-F238E27FC236}">
                      <a16:creationId xmlns:a16="http://schemas.microsoft.com/office/drawing/2014/main" id="{D6122C78-5614-41DD-A665-0A7E98F9699B}"/>
                    </a:ext>
                  </a:extLst>
                </p:cNvPr>
                <p:cNvGrpSpPr/>
                <p:nvPr/>
              </p:nvGrpSpPr>
              <p:grpSpPr>
                <a:xfrm>
                  <a:off x="4796593" y="4780487"/>
                  <a:ext cx="2896860" cy="916026"/>
                  <a:chOff x="2435903" y="4542655"/>
                  <a:chExt cx="2896860" cy="916026"/>
                </a:xfrm>
              </p:grpSpPr>
              <p:grpSp>
                <p:nvGrpSpPr>
                  <p:cNvPr id="77" name="Group 76">
                    <a:extLst>
                      <a:ext uri="{FF2B5EF4-FFF2-40B4-BE49-F238E27FC236}">
                        <a16:creationId xmlns:a16="http://schemas.microsoft.com/office/drawing/2014/main" id="{8F461CE4-E88F-4009-965D-0ED473AFC5BA}"/>
                      </a:ext>
                    </a:extLst>
                  </p:cNvPr>
                  <p:cNvGrpSpPr/>
                  <p:nvPr/>
                </p:nvGrpSpPr>
                <p:grpSpPr>
                  <a:xfrm>
                    <a:off x="2435903" y="4542655"/>
                    <a:ext cx="1856697" cy="916026"/>
                    <a:chOff x="2435903" y="3258041"/>
                    <a:chExt cx="1856697" cy="916026"/>
                  </a:xfrm>
                  <a:solidFill>
                    <a:srgbClr val="EB2332"/>
                  </a:solidFill>
                </p:grpSpPr>
                <p:sp>
                  <p:nvSpPr>
                    <p:cNvPr id="78" name="TextBox 77">
                      <a:extLst>
                        <a:ext uri="{FF2B5EF4-FFF2-40B4-BE49-F238E27FC236}">
                          <a16:creationId xmlns:a16="http://schemas.microsoft.com/office/drawing/2014/main" id="{1D6AAEAB-985A-4F06-8C01-66EB42B72066}"/>
                        </a:ext>
                      </a:extLst>
                    </p:cNvPr>
                    <p:cNvSpPr txBox="1"/>
                    <p:nvPr/>
                  </p:nvSpPr>
                  <p:spPr>
                    <a:xfrm>
                      <a:off x="2435903" y="3258041"/>
                      <a:ext cx="1335883" cy="916026"/>
                    </a:xfrm>
                    <a:prstGeom prst="rect">
                      <a:avLst/>
                    </a:prstGeom>
                    <a:solidFill>
                      <a:srgbClr val="FF0000"/>
                    </a:solidFill>
                  </p:spPr>
                  <p:txBody>
                    <a:bodyPr wrap="square" rtlCol="0" anchor="ctr">
                      <a:noAutofit/>
                    </a:bodyPr>
                    <a:lstStyle/>
                    <a:p>
                      <a:pPr algn="ctr"/>
                      <a:r>
                        <a:rPr lang="en-ZA" sz="1200" b="1" dirty="0">
                          <a:solidFill>
                            <a:schemeClr val="bg1"/>
                          </a:solidFill>
                          <a:latin typeface="Arial" panose="020B0604020202020204" pitchFamily="34" charset="0"/>
                          <a:cs typeface="Arial" panose="020B0604020202020204" pitchFamily="34" charset="0"/>
                        </a:rPr>
                        <a:t>Not Achieved</a:t>
                      </a:r>
                    </a:p>
                  </p:txBody>
                </p:sp>
                <p:sp>
                  <p:nvSpPr>
                    <p:cNvPr id="80" name="Arrow: Right 79">
                      <a:extLst>
                        <a:ext uri="{FF2B5EF4-FFF2-40B4-BE49-F238E27FC236}">
                          <a16:creationId xmlns:a16="http://schemas.microsoft.com/office/drawing/2014/main" id="{93F30230-5482-4148-BA68-D8E9D871D4BA}"/>
                        </a:ext>
                      </a:extLst>
                    </p:cNvPr>
                    <p:cNvSpPr/>
                    <p:nvPr/>
                  </p:nvSpPr>
                  <p:spPr>
                    <a:xfrm>
                      <a:off x="3759200" y="3505244"/>
                      <a:ext cx="533400" cy="42162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83" name="Oval 82">
                    <a:extLst>
                      <a:ext uri="{FF2B5EF4-FFF2-40B4-BE49-F238E27FC236}">
                        <a16:creationId xmlns:a16="http://schemas.microsoft.com/office/drawing/2014/main" id="{C1778486-416A-482F-ADFA-5533C03118C5}"/>
                      </a:ext>
                    </a:extLst>
                  </p:cNvPr>
                  <p:cNvSpPr/>
                  <p:nvPr/>
                </p:nvSpPr>
                <p:spPr>
                  <a:xfrm>
                    <a:off x="4612762" y="4640669"/>
                    <a:ext cx="720001" cy="7200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latin typeface="Arial" panose="020B0604020202020204" pitchFamily="34" charset="0"/>
                        <a:cs typeface="Arial" panose="020B0604020202020204" pitchFamily="34" charset="0"/>
                      </a:rPr>
                      <a:t>17</a:t>
                    </a:r>
                  </a:p>
                </p:txBody>
              </p:sp>
            </p:grpSp>
          </p:grpSp>
        </p:grpSp>
        <p:cxnSp>
          <p:nvCxnSpPr>
            <p:cNvPr id="87" name="Straight Connector 86">
              <a:extLst>
                <a:ext uri="{FF2B5EF4-FFF2-40B4-BE49-F238E27FC236}">
                  <a16:creationId xmlns:a16="http://schemas.microsoft.com/office/drawing/2014/main" id="{5A9C86DD-C082-45FF-8DCC-9B065B29A3FF}"/>
                </a:ext>
              </a:extLst>
            </p:cNvPr>
            <p:cNvCxnSpPr>
              <a:cxnSpLocks/>
            </p:cNvCxnSpPr>
            <p:nvPr/>
          </p:nvCxnSpPr>
          <p:spPr>
            <a:xfrm flipH="1">
              <a:off x="3039869" y="3663219"/>
              <a:ext cx="8107" cy="192630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3AD3BE8F-05B1-432A-ADFD-00348C2F677C}"/>
                </a:ext>
              </a:extLst>
            </p:cNvPr>
            <p:cNvGrpSpPr/>
            <p:nvPr/>
          </p:nvGrpSpPr>
          <p:grpSpPr>
            <a:xfrm>
              <a:off x="592844" y="3663219"/>
              <a:ext cx="2013976" cy="1809108"/>
              <a:chOff x="1667175" y="3601739"/>
              <a:chExt cx="2013976" cy="2003039"/>
            </a:xfrm>
          </p:grpSpPr>
          <p:sp>
            <p:nvSpPr>
              <p:cNvPr id="93" name="TextBox 92">
                <a:extLst>
                  <a:ext uri="{FF2B5EF4-FFF2-40B4-BE49-F238E27FC236}">
                    <a16:creationId xmlns:a16="http://schemas.microsoft.com/office/drawing/2014/main" id="{4C1BAC8C-E29D-4DD8-B1DC-56F0C3F7CD0F}"/>
                  </a:ext>
                </a:extLst>
              </p:cNvPr>
              <p:cNvSpPr txBox="1"/>
              <p:nvPr/>
            </p:nvSpPr>
            <p:spPr>
              <a:xfrm>
                <a:off x="1667175" y="3601739"/>
                <a:ext cx="2013976" cy="2003039"/>
              </a:xfrm>
              <a:prstGeom prst="rect">
                <a:avLst/>
              </a:prstGeom>
              <a:solidFill>
                <a:schemeClr val="bg1"/>
              </a:solidFill>
              <a:ln>
                <a:solidFill>
                  <a:schemeClr val="bg1">
                    <a:lumMod val="85000"/>
                  </a:schemeClr>
                </a:solidFill>
              </a:ln>
            </p:spPr>
            <p:txBody>
              <a:bodyPr wrap="square" rtlCol="0" anchor="ctr">
                <a:noAutofit/>
              </a:bodyPr>
              <a:lstStyle/>
              <a:p>
                <a:pPr algn="ctr"/>
                <a:endParaRPr lang="en-ZA" sz="1600" b="1" dirty="0">
                  <a:solidFill>
                    <a:schemeClr val="bg1"/>
                  </a:solidFill>
                  <a:latin typeface="Arial" panose="020B0604020202020204" pitchFamily="34" charset="0"/>
                  <a:cs typeface="Arial" panose="020B0604020202020204" pitchFamily="34" charset="0"/>
                </a:endParaRPr>
              </a:p>
            </p:txBody>
          </p:sp>
          <p:pic>
            <p:nvPicPr>
              <p:cNvPr id="91" name="Graphic 90" descr="Upward trend">
                <a:extLst>
                  <a:ext uri="{FF2B5EF4-FFF2-40B4-BE49-F238E27FC236}">
                    <a16:creationId xmlns:a16="http://schemas.microsoft.com/office/drawing/2014/main" id="{44C79746-47DD-4F3F-8B29-C2E3E723E13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224163" y="3805596"/>
                <a:ext cx="899999" cy="649358"/>
              </a:xfrm>
              <a:prstGeom prst="rect">
                <a:avLst/>
              </a:prstGeom>
            </p:spPr>
          </p:pic>
          <p:sp>
            <p:nvSpPr>
              <p:cNvPr id="92" name="Oval 91">
                <a:extLst>
                  <a:ext uri="{FF2B5EF4-FFF2-40B4-BE49-F238E27FC236}">
                    <a16:creationId xmlns:a16="http://schemas.microsoft.com/office/drawing/2014/main" id="{8D41EC8B-8FF7-4453-B74D-281F74D9E6CC}"/>
                  </a:ext>
                </a:extLst>
              </p:cNvPr>
              <p:cNvSpPr/>
              <p:nvPr/>
            </p:nvSpPr>
            <p:spPr>
              <a:xfrm>
                <a:off x="2224162" y="4738196"/>
                <a:ext cx="900000" cy="81801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a:solidFill>
                      <a:schemeClr val="tx1"/>
                    </a:solidFill>
                    <a:latin typeface="Arial" panose="020B0604020202020204" pitchFamily="34" charset="0"/>
                    <a:cs typeface="Arial" panose="020B0604020202020204" pitchFamily="34" charset="0"/>
                  </a:rPr>
                  <a:t>19%</a:t>
                </a:r>
              </a:p>
            </p:txBody>
          </p:sp>
        </p:grpSp>
        <p:sp>
          <p:nvSpPr>
            <p:cNvPr id="101" name="TextBox 100">
              <a:extLst>
                <a:ext uri="{FF2B5EF4-FFF2-40B4-BE49-F238E27FC236}">
                  <a16:creationId xmlns:a16="http://schemas.microsoft.com/office/drawing/2014/main" id="{FB6F3AC0-7BF0-409E-9B92-04DD66AD90D8}"/>
                </a:ext>
              </a:extLst>
            </p:cNvPr>
            <p:cNvSpPr txBox="1"/>
            <p:nvPr/>
          </p:nvSpPr>
          <p:spPr>
            <a:xfrm>
              <a:off x="592844" y="3062485"/>
              <a:ext cx="4545107" cy="344897"/>
            </a:xfrm>
            <a:prstGeom prst="rect">
              <a:avLst/>
            </a:prstGeom>
            <a:noFill/>
          </p:spPr>
          <p:txBody>
            <a:bodyPr wrap="square" rtlCol="0">
              <a:spAutoFit/>
            </a:bodyPr>
            <a:lstStyle/>
            <a:p>
              <a:r>
                <a:rPr lang="en-ZA" b="1" dirty="0">
                  <a:solidFill>
                    <a:srgbClr val="002069"/>
                  </a:solidFill>
                  <a:latin typeface="Arial" panose="020B0604020202020204" pitchFamily="34" charset="0"/>
                  <a:cs typeface="Arial" panose="020B0604020202020204" pitchFamily="34" charset="0"/>
                </a:rPr>
                <a:t>KPI Performance</a:t>
              </a:r>
            </a:p>
          </p:txBody>
        </p:sp>
        <p:cxnSp>
          <p:nvCxnSpPr>
            <p:cNvPr id="102" name="Straight Connector 101">
              <a:extLst>
                <a:ext uri="{FF2B5EF4-FFF2-40B4-BE49-F238E27FC236}">
                  <a16:creationId xmlns:a16="http://schemas.microsoft.com/office/drawing/2014/main" id="{26BAAF6E-C863-4B78-AF72-68ABE358DDD9}"/>
                </a:ext>
              </a:extLst>
            </p:cNvPr>
            <p:cNvCxnSpPr>
              <a:cxnSpLocks/>
            </p:cNvCxnSpPr>
            <p:nvPr/>
          </p:nvCxnSpPr>
          <p:spPr>
            <a:xfrm>
              <a:off x="7227926" y="3663219"/>
              <a:ext cx="0" cy="192630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3889ACA4-2A8D-4352-B5B4-01391D7854D7}"/>
              </a:ext>
            </a:extLst>
          </p:cNvPr>
          <p:cNvSpPr>
            <a:spLocks noGrp="1"/>
          </p:cNvSpPr>
          <p:nvPr>
            <p:ph type="sldNum" sz="quarter" idx="12"/>
          </p:nvPr>
        </p:nvSpPr>
        <p:spPr/>
        <p:txBody>
          <a:bodyPr/>
          <a:lstStyle/>
          <a:p>
            <a:fld id="{AE693789-02F1-4DC8-BBFC-6A4967040F3D}" type="slidenum">
              <a:rPr lang="en-ZA" smtClean="0"/>
              <a:t>14</a:t>
            </a:fld>
            <a:endParaRPr lang="en-ZA" dirty="0"/>
          </a:p>
        </p:txBody>
      </p:sp>
      <p:graphicFrame>
        <p:nvGraphicFramePr>
          <p:cNvPr id="41" name="Table 40">
            <a:extLst>
              <a:ext uri="{FF2B5EF4-FFF2-40B4-BE49-F238E27FC236}">
                <a16:creationId xmlns:a16="http://schemas.microsoft.com/office/drawing/2014/main" id="{2928CCA5-8F42-9CD4-1448-F16445446095}"/>
              </a:ext>
            </a:extLst>
          </p:cNvPr>
          <p:cNvGraphicFramePr>
            <a:graphicFrameLocks noGrp="1"/>
          </p:cNvGraphicFramePr>
          <p:nvPr>
            <p:extLst>
              <p:ext uri="{D42A27DB-BD31-4B8C-83A1-F6EECF244321}">
                <p14:modId xmlns:p14="http://schemas.microsoft.com/office/powerpoint/2010/main" val="2659142203"/>
              </p:ext>
            </p:extLst>
          </p:nvPr>
        </p:nvGraphicFramePr>
        <p:xfrm>
          <a:off x="5123789" y="1495126"/>
          <a:ext cx="6744771" cy="4816539"/>
        </p:xfrm>
        <a:graphic>
          <a:graphicData uri="http://schemas.openxmlformats.org/drawingml/2006/table">
            <a:tbl>
              <a:tblPr firstRow="1" firstCol="1" bandRow="1"/>
              <a:tblGrid>
                <a:gridCol w="2003443">
                  <a:extLst>
                    <a:ext uri="{9D8B030D-6E8A-4147-A177-3AD203B41FA5}">
                      <a16:colId xmlns:a16="http://schemas.microsoft.com/office/drawing/2014/main" val="3573983776"/>
                    </a:ext>
                  </a:extLst>
                </a:gridCol>
                <a:gridCol w="1185332">
                  <a:extLst>
                    <a:ext uri="{9D8B030D-6E8A-4147-A177-3AD203B41FA5}">
                      <a16:colId xmlns:a16="http://schemas.microsoft.com/office/drawing/2014/main" val="1403664579"/>
                    </a:ext>
                  </a:extLst>
                </a:gridCol>
                <a:gridCol w="1185332">
                  <a:extLst>
                    <a:ext uri="{9D8B030D-6E8A-4147-A177-3AD203B41FA5}">
                      <a16:colId xmlns:a16="http://schemas.microsoft.com/office/drawing/2014/main" val="532778116"/>
                    </a:ext>
                  </a:extLst>
                </a:gridCol>
                <a:gridCol w="1185332">
                  <a:extLst>
                    <a:ext uri="{9D8B030D-6E8A-4147-A177-3AD203B41FA5}">
                      <a16:colId xmlns:a16="http://schemas.microsoft.com/office/drawing/2014/main" val="1242177665"/>
                    </a:ext>
                  </a:extLst>
                </a:gridCol>
                <a:gridCol w="1185332">
                  <a:extLst>
                    <a:ext uri="{9D8B030D-6E8A-4147-A177-3AD203B41FA5}">
                      <a16:colId xmlns:a16="http://schemas.microsoft.com/office/drawing/2014/main" val="3154136813"/>
                    </a:ext>
                  </a:extLst>
                </a:gridCol>
              </a:tblGrid>
              <a:tr h="673347">
                <a:tc>
                  <a:txBody>
                    <a:bodyPr/>
                    <a:lstStyle/>
                    <a:p>
                      <a:pPr algn="just">
                        <a:lnSpc>
                          <a:spcPct val="150000"/>
                        </a:lnSpc>
                        <a:spcBef>
                          <a:spcPts val="600"/>
                        </a:spcBef>
                        <a:spcAft>
                          <a:spcPts val="600"/>
                        </a:spcAft>
                      </a:pPr>
                      <a:r>
                        <a:rPr lang="en-ZA" sz="1200" b="1" kern="1200" spc="5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Strategic Outcome</a:t>
                      </a:r>
                      <a:endParaRPr lang="en-ZA" sz="1200" spc="5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0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Number of APP KPIs</a:t>
                      </a: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Bef>
                          <a:spcPts val="600"/>
                        </a:spcBef>
                        <a:spcAft>
                          <a:spcPts val="600"/>
                        </a:spcAft>
                      </a:pPr>
                      <a:r>
                        <a:rPr lang="en-ZA" sz="10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KPIs Achieved</a:t>
                      </a: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600"/>
                        </a:spcBef>
                        <a:spcAft>
                          <a:spcPts val="600"/>
                        </a:spcAft>
                      </a:pPr>
                      <a:r>
                        <a:rPr lang="en-ZA" sz="10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KPIs Not Achieved</a:t>
                      </a: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600"/>
                        </a:spcBef>
                        <a:spcAft>
                          <a:spcPts val="600"/>
                        </a:spcAft>
                      </a:pPr>
                      <a:r>
                        <a:rPr lang="en-ZA" sz="10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 Score</a:t>
                      </a: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255212570"/>
                  </a:ext>
                </a:extLst>
              </a:tr>
              <a:tr h="530380">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Corporatize</a:t>
                      </a:r>
                      <a:r>
                        <a:rPr lang="en-ZA" sz="1200" b="1" spc="50" baseline="0" dirty="0">
                          <a:effectLst/>
                          <a:latin typeface="Arial" panose="020B0604020202020204" pitchFamily="34" charset="0"/>
                          <a:ea typeface="Calibri" panose="020F0502020204030204" pitchFamily="34" charset="0"/>
                          <a:cs typeface="Arial" panose="020B0604020202020204" pitchFamily="34" charset="0"/>
                        </a:rPr>
                        <a:t> the bank and acquire a banking license</a:t>
                      </a:r>
                      <a:endParaRPr lang="en-ZA" sz="1200" b="1"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3</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1</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2</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619254"/>
                  </a:ext>
                </a:extLst>
              </a:tr>
              <a:tr h="366879">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Grow Revenue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2</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0</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2</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513528"/>
                  </a:ext>
                </a:extLst>
              </a:tr>
              <a:tr h="736976">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Capacitate the organisation to be efficient</a:t>
                      </a:r>
                      <a:r>
                        <a:rPr lang="en-ZA" sz="1200" b="1" spc="50" baseline="0" dirty="0">
                          <a:effectLst/>
                          <a:latin typeface="Arial" panose="020B0604020202020204" pitchFamily="34" charset="0"/>
                          <a:ea typeface="Calibri" panose="020F0502020204030204" pitchFamily="34" charset="0"/>
                          <a:cs typeface="Arial" panose="020B0604020202020204" pitchFamily="34" charset="0"/>
                        </a:rPr>
                        <a:t> and cost effective </a:t>
                      </a:r>
                      <a:endParaRPr lang="en-ZA" sz="1200" b="1"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3</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2</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1</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648662"/>
                  </a:ext>
                </a:extLst>
              </a:tr>
              <a:tr h="340377">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Digitisation</a:t>
                      </a:r>
                      <a:r>
                        <a:rPr lang="en-ZA" sz="1200" b="1" spc="50" baseline="0" dirty="0">
                          <a:effectLst/>
                          <a:latin typeface="Arial" panose="020B0604020202020204" pitchFamily="34" charset="0"/>
                          <a:ea typeface="Calibri" panose="020F0502020204030204" pitchFamily="34" charset="0"/>
                          <a:cs typeface="Arial" panose="020B0604020202020204" pitchFamily="34" charset="0"/>
                        </a:rPr>
                        <a:t> of the bank</a:t>
                      </a:r>
                      <a:endParaRPr lang="en-ZA" sz="1200" b="1"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5</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0</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5</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697503"/>
                  </a:ext>
                </a:extLst>
              </a:tr>
              <a:tr h="448354">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Become a full service retail</a:t>
                      </a:r>
                      <a:r>
                        <a:rPr lang="en-ZA" sz="1200" b="1" spc="50" baseline="0" dirty="0">
                          <a:effectLst/>
                          <a:latin typeface="Arial" panose="020B0604020202020204" pitchFamily="34" charset="0"/>
                          <a:ea typeface="Calibri" panose="020F0502020204030204" pitchFamily="34" charset="0"/>
                          <a:cs typeface="Arial" panose="020B0604020202020204" pitchFamily="34" charset="0"/>
                        </a:rPr>
                        <a:t> bank</a:t>
                      </a:r>
                      <a:endParaRPr lang="en-ZA" sz="1200" b="1"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600"/>
                        </a:spcBef>
                        <a:spcAft>
                          <a:spcPts val="600"/>
                        </a:spcAft>
                        <a:buClrTx/>
                        <a:buSzTx/>
                        <a:buFontTx/>
                        <a:buNone/>
                        <a:tabLst/>
                        <a:defRPr/>
                      </a:pPr>
                      <a:r>
                        <a:rPr lang="en-ZA" sz="1200" b="1" spc="50" dirty="0">
                          <a:effectLst/>
                          <a:latin typeface="Arial" panose="020B0604020202020204" pitchFamily="34" charset="0"/>
                          <a:ea typeface="Calibri" panose="020F0502020204030204" pitchFamily="34" charset="0"/>
                          <a:cs typeface="Arial" panose="020B0604020202020204" pitchFamily="34" charset="0"/>
                        </a:rPr>
                        <a:t>6</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6846">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Be Government</a:t>
                      </a:r>
                      <a:r>
                        <a:rPr lang="en-ZA" sz="1200" b="1" spc="50" baseline="0" dirty="0">
                          <a:effectLst/>
                          <a:latin typeface="Arial" panose="020B0604020202020204" pitchFamily="34" charset="0"/>
                          <a:ea typeface="Calibri" panose="020F0502020204030204" pitchFamily="34" charset="0"/>
                          <a:cs typeface="Arial" panose="020B0604020202020204" pitchFamily="34" charset="0"/>
                        </a:rPr>
                        <a:t>’s preferred payments channel</a:t>
                      </a:r>
                      <a:endParaRPr lang="en-ZA" sz="1200" b="1"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6108">
                <a:tc>
                  <a:txBody>
                    <a:bodyPr/>
                    <a:lstStyle/>
                    <a:p>
                      <a:pPr algn="l">
                        <a:lnSpc>
                          <a:spcPct val="115000"/>
                        </a:lnSpc>
                        <a:spcBef>
                          <a:spcPts val="600"/>
                        </a:spcBef>
                        <a:spcAft>
                          <a:spcPts val="600"/>
                        </a:spcAft>
                      </a:pPr>
                      <a:r>
                        <a:rPr lang="en-ZA" sz="12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TOTAL</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15000"/>
                        </a:lnSpc>
                        <a:spcBef>
                          <a:spcPts val="600"/>
                        </a:spcBef>
                        <a:spcAft>
                          <a:spcPts val="600"/>
                        </a:spcAft>
                      </a:pPr>
                      <a:r>
                        <a:rPr lang="en-ZA" sz="12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21</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15000"/>
                        </a:lnSpc>
                        <a:spcBef>
                          <a:spcPts val="600"/>
                        </a:spcBef>
                        <a:spcAft>
                          <a:spcPts val="600"/>
                        </a:spcAft>
                      </a:pPr>
                      <a:r>
                        <a:rPr lang="en-ZA" sz="12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4</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15000"/>
                        </a:lnSpc>
                        <a:spcBef>
                          <a:spcPts val="600"/>
                        </a:spcBef>
                        <a:spcAft>
                          <a:spcPts val="600"/>
                        </a:spcAft>
                      </a:pPr>
                      <a:r>
                        <a:rPr lang="en-ZA" sz="12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17</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15000"/>
                        </a:lnSpc>
                        <a:spcBef>
                          <a:spcPts val="600"/>
                        </a:spcBef>
                        <a:spcAft>
                          <a:spcPts val="600"/>
                        </a:spcAft>
                      </a:pP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33887496"/>
                  </a:ext>
                </a:extLst>
              </a:tr>
              <a:tr h="448354">
                <a:tc gridSpan="4">
                  <a:txBody>
                    <a:bodyPr/>
                    <a:lstStyle/>
                    <a:p>
                      <a:pPr algn="l">
                        <a:lnSpc>
                          <a:spcPct val="115000"/>
                        </a:lnSpc>
                        <a:spcBef>
                          <a:spcPts val="600"/>
                        </a:spcBef>
                        <a:spcAft>
                          <a:spcPts val="600"/>
                        </a:spcAft>
                      </a:pPr>
                      <a:r>
                        <a:rPr lang="en-ZA" sz="1200" b="1" spc="50" dirty="0">
                          <a:solidFill>
                            <a:schemeClr val="bg1"/>
                          </a:solidFill>
                          <a:effectLst/>
                          <a:latin typeface="Arial" panose="020B0604020202020204" pitchFamily="34" charset="0"/>
                          <a:ea typeface="Calibri" panose="020F0502020204030204" pitchFamily="34" charset="0"/>
                          <a:cs typeface="Arial" panose="020B0604020202020204" pitchFamily="34" charset="0"/>
                        </a:rPr>
                        <a:t>Postbank Overall Performance Rating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hMerge="1">
                  <a:txBody>
                    <a:bodyPr/>
                    <a:lstStyle/>
                    <a:p>
                      <a:pPr algn="ctr">
                        <a:lnSpc>
                          <a:spcPct val="115000"/>
                        </a:lnSpc>
                        <a:spcBef>
                          <a:spcPts val="600"/>
                        </a:spcBef>
                        <a:spcAft>
                          <a:spcPts val="600"/>
                        </a:spcAft>
                      </a:pP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pPr algn="ctr">
                        <a:lnSpc>
                          <a:spcPct val="115000"/>
                        </a:lnSpc>
                        <a:spcBef>
                          <a:spcPts val="600"/>
                        </a:spcBef>
                        <a:spcAft>
                          <a:spcPts val="600"/>
                        </a:spcAft>
                      </a:pP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pPr algn="ctr">
                        <a:lnSpc>
                          <a:spcPct val="115000"/>
                        </a:lnSpc>
                        <a:spcBef>
                          <a:spcPts val="600"/>
                        </a:spcBef>
                        <a:spcAft>
                          <a:spcPts val="600"/>
                        </a:spcAft>
                      </a:pP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Bef>
                          <a:spcPts val="600"/>
                        </a:spcBef>
                        <a:spcAft>
                          <a:spcPts val="600"/>
                        </a:spcAft>
                      </a:pPr>
                      <a:r>
                        <a:rPr lang="en-ZA" sz="1200" b="1" spc="50" dirty="0">
                          <a:solidFill>
                            <a:schemeClr val="bg1"/>
                          </a:solidFill>
                          <a:effectLst/>
                          <a:latin typeface="Arial" panose="020B0604020202020204" pitchFamily="34" charset="0"/>
                          <a:ea typeface="Calibri" panose="020F0502020204030204" pitchFamily="34" charset="0"/>
                          <a:cs typeface="Arial" panose="020B0604020202020204" pitchFamily="34" charset="0"/>
                        </a:rPr>
                        <a:t>19.05%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bl>
          </a:graphicData>
        </a:graphic>
      </p:graphicFrame>
      <p:sp>
        <p:nvSpPr>
          <p:cNvPr id="3" name="Rectangle 2"/>
          <p:cNvSpPr/>
          <p:nvPr/>
        </p:nvSpPr>
        <p:spPr>
          <a:xfrm>
            <a:off x="338775" y="3779543"/>
            <a:ext cx="4513780" cy="2246769"/>
          </a:xfrm>
          <a:prstGeom prst="rect">
            <a:avLst/>
          </a:prstGeom>
        </p:spPr>
        <p:txBody>
          <a:bodyPr wrap="square">
            <a:spAutoFit/>
          </a:bodyPr>
          <a:lstStyle/>
          <a:p>
            <a:r>
              <a:rPr lang="en-ZA" sz="1400" b="1" dirty="0">
                <a:solidFill>
                  <a:srgbClr val="000101"/>
                </a:solidFill>
                <a:latin typeface="MarkPro"/>
              </a:rPr>
              <a:t>Key Challenges:</a:t>
            </a:r>
          </a:p>
          <a:p>
            <a:endParaRPr lang="en-ZA" sz="1400" dirty="0">
              <a:solidFill>
                <a:srgbClr val="000101"/>
              </a:solidFill>
              <a:latin typeface="MarkPro"/>
            </a:endParaRPr>
          </a:p>
          <a:p>
            <a:pPr marL="285750" indent="-285750">
              <a:buFont typeface="Arial" panose="020B0604020202020204" pitchFamily="34" charset="0"/>
              <a:buChar char="•"/>
            </a:pPr>
            <a:r>
              <a:rPr lang="en-ZA" sz="1400" dirty="0">
                <a:solidFill>
                  <a:srgbClr val="000101"/>
                </a:solidFill>
                <a:latin typeface="MarkPro"/>
              </a:rPr>
              <a:t>The 2020/21 financial year was a difficult trading period across the markets due Covid-19 pandemic. The restrictions and lockdown had a significant impact on the bank’s overall performance and revenues.</a:t>
            </a:r>
          </a:p>
          <a:p>
            <a:pPr marL="285750" indent="-285750">
              <a:buFont typeface="Arial" panose="020B0604020202020204" pitchFamily="34" charset="0"/>
              <a:buChar char="•"/>
            </a:pPr>
            <a:endParaRPr lang="en-ZA" sz="1400" dirty="0">
              <a:solidFill>
                <a:srgbClr val="000101"/>
              </a:solidFill>
              <a:latin typeface="MarkPro"/>
            </a:endParaRPr>
          </a:p>
          <a:p>
            <a:pPr marL="285750" indent="-285750">
              <a:buFont typeface="Arial" panose="020B0604020202020204" pitchFamily="34" charset="0"/>
              <a:buChar char="•"/>
            </a:pPr>
            <a:r>
              <a:rPr lang="en-ZA" sz="1400" dirty="0">
                <a:solidFill>
                  <a:srgbClr val="000101"/>
                </a:solidFill>
                <a:latin typeface="MarkPro"/>
              </a:rPr>
              <a:t>High vacancies and instability at the leadership position impacted the execution of the strategy.</a:t>
            </a:r>
            <a:endParaRPr lang="en-ZA" sz="1400" dirty="0"/>
          </a:p>
        </p:txBody>
      </p:sp>
    </p:spTree>
    <p:extLst>
      <p:ext uri="{BB962C8B-B14F-4D97-AF65-F5344CB8AC3E}">
        <p14:creationId xmlns:p14="http://schemas.microsoft.com/office/powerpoint/2010/main" val="1634008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661" y="616096"/>
            <a:ext cx="7526482" cy="848605"/>
          </a:xfrm>
        </p:spPr>
        <p:txBody>
          <a:bodyPr>
            <a:normAutofit/>
          </a:bodyPr>
          <a:lstStyle/>
          <a:p>
            <a:r>
              <a:rPr lang="en-ZA" sz="2000" dirty="0">
                <a:solidFill>
                  <a:schemeClr val="tx2">
                    <a:lumMod val="50000"/>
                  </a:schemeClr>
                </a:solidFill>
                <a:ea typeface="+mn-ea"/>
              </a:rPr>
              <a:t>KEY FINANCIAL HIGHLIGHTS </a:t>
            </a:r>
          </a:p>
        </p:txBody>
      </p:sp>
      <p:sp>
        <p:nvSpPr>
          <p:cNvPr id="5" name="Rectangle 1"/>
          <p:cNvSpPr>
            <a:spLocks noChangeArrowheads="1"/>
          </p:cNvSpPr>
          <p:nvPr/>
        </p:nvSpPr>
        <p:spPr bwMode="auto">
          <a:xfrm>
            <a:off x="3219450" y="24145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dirty="0">
                <a:ln>
                  <a:noFill/>
                </a:ln>
                <a:solidFill>
                  <a:schemeClr val="tx1"/>
                </a:solidFill>
                <a:effectLst/>
                <a:latin typeface="Arial" panose="020B0604020202020204" pitchFamily="34" charset="0"/>
              </a:rPr>
              <a:t/>
            </a: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pSp>
        <p:nvGrpSpPr>
          <p:cNvPr id="25" name="Group 24"/>
          <p:cNvGrpSpPr/>
          <p:nvPr/>
        </p:nvGrpSpPr>
        <p:grpSpPr>
          <a:xfrm>
            <a:off x="1379094" y="3072957"/>
            <a:ext cx="3626256" cy="424732"/>
            <a:chOff x="1372463" y="3268210"/>
            <a:chExt cx="3626256" cy="424732"/>
          </a:xfrm>
        </p:grpSpPr>
        <p:sp>
          <p:nvSpPr>
            <p:cNvPr id="21" name="Rectangle 20"/>
            <p:cNvSpPr/>
            <p:nvPr/>
          </p:nvSpPr>
          <p:spPr>
            <a:xfrm>
              <a:off x="1372463" y="3268210"/>
              <a:ext cx="2313326" cy="388311"/>
            </a:xfrm>
            <a:prstGeom prst="rect">
              <a:avLst/>
            </a:prstGeom>
          </p:spPr>
          <p:txBody>
            <a:bodyPr wrap="none">
              <a:spAutoFit/>
            </a:bodyPr>
            <a:lstStyle/>
            <a:p>
              <a:pPr>
                <a:lnSpc>
                  <a:spcPct val="135000"/>
                </a:lnSpc>
                <a:spcBef>
                  <a:spcPts val="600"/>
                </a:spcBef>
              </a:pPr>
              <a:r>
                <a:rPr lang="en-ZA" sz="1600" dirty="0">
                  <a:latin typeface="Arial" panose="020B0604020202020204" pitchFamily="34" charset="0"/>
                  <a:cs typeface="Arial" panose="020B0604020202020204" pitchFamily="34" charset="0"/>
                </a:rPr>
                <a:t>Capital Adequacy Ratio</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3980934" y="3268210"/>
              <a:ext cx="595035" cy="424732"/>
            </a:xfrm>
            <a:prstGeom prst="rect">
              <a:avLst/>
            </a:prstGeom>
          </p:spPr>
          <p:txBody>
            <a:bodyPr wrap="none">
              <a:spAutoFit/>
            </a:bodyPr>
            <a:lstStyle/>
            <a:p>
              <a:pPr algn="ctr">
                <a:lnSpc>
                  <a:spcPct val="135000"/>
                </a:lnSpc>
                <a:spcBef>
                  <a:spcPts val="600"/>
                </a:spcBef>
                <a:spcAft>
                  <a:spcPts val="0"/>
                </a:spcAft>
              </a:pPr>
              <a:r>
                <a:rPr lang="en-ZA" sz="1600" dirty="0">
                  <a:latin typeface="Arial" panose="020B0604020202020204" pitchFamily="34" charset="0"/>
                  <a:cs typeface="Arial" panose="020B0604020202020204" pitchFamily="34" charset="0"/>
                </a:rPr>
                <a:t>55%</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23" name="Up Arrow 22"/>
            <p:cNvSpPr/>
            <p:nvPr/>
          </p:nvSpPr>
          <p:spPr>
            <a:xfrm flipV="1">
              <a:off x="4806141" y="3364475"/>
              <a:ext cx="192578" cy="17622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grpSp>
      <p:grpSp>
        <p:nvGrpSpPr>
          <p:cNvPr id="32" name="Group 31"/>
          <p:cNvGrpSpPr/>
          <p:nvPr/>
        </p:nvGrpSpPr>
        <p:grpSpPr>
          <a:xfrm>
            <a:off x="1379094" y="3717954"/>
            <a:ext cx="3626256" cy="452425"/>
            <a:chOff x="1372463" y="3925893"/>
            <a:chExt cx="3626256" cy="401238"/>
          </a:xfrm>
        </p:grpSpPr>
        <p:sp>
          <p:nvSpPr>
            <p:cNvPr id="26" name="Rectangle 25"/>
            <p:cNvSpPr/>
            <p:nvPr/>
          </p:nvSpPr>
          <p:spPr>
            <a:xfrm>
              <a:off x="1372463" y="3925893"/>
              <a:ext cx="2101857" cy="344378"/>
            </a:xfrm>
            <a:prstGeom prst="rect">
              <a:avLst/>
            </a:prstGeom>
          </p:spPr>
          <p:txBody>
            <a:bodyPr wrap="none">
              <a:spAutoFit/>
            </a:bodyPr>
            <a:lstStyle/>
            <a:p>
              <a:pPr>
                <a:lnSpc>
                  <a:spcPct val="135000"/>
                </a:lnSpc>
                <a:spcBef>
                  <a:spcPts val="600"/>
                </a:spcBef>
              </a:pPr>
              <a:r>
                <a:rPr lang="en-ZA" sz="1600" dirty="0">
                  <a:latin typeface="Arial" panose="020B0604020202020204" pitchFamily="34" charset="0"/>
                  <a:cs typeface="Arial" panose="020B0604020202020204" pitchFamily="34" charset="0"/>
                </a:rPr>
                <a:t>Cost to Income Ratio</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27" name="Rectangle 26"/>
            <p:cNvSpPr/>
            <p:nvPr/>
          </p:nvSpPr>
          <p:spPr>
            <a:xfrm>
              <a:off x="3821421" y="3950453"/>
              <a:ext cx="595035" cy="376678"/>
            </a:xfrm>
            <a:prstGeom prst="rect">
              <a:avLst/>
            </a:prstGeom>
          </p:spPr>
          <p:txBody>
            <a:bodyPr wrap="none">
              <a:spAutoFit/>
            </a:bodyPr>
            <a:lstStyle/>
            <a:p>
              <a:pPr algn="ctr">
                <a:lnSpc>
                  <a:spcPct val="135000"/>
                </a:lnSpc>
                <a:spcBef>
                  <a:spcPts val="600"/>
                </a:spcBef>
                <a:spcAft>
                  <a:spcPts val="0"/>
                </a:spcAft>
              </a:pPr>
              <a:r>
                <a:rPr lang="en-US" sz="1600" dirty="0">
                  <a:latin typeface="Arial" panose="020B0604020202020204" pitchFamily="34" charset="0"/>
                  <a:cs typeface="Arial" panose="020B0604020202020204" pitchFamily="34" charset="0"/>
                </a:rPr>
                <a:t>60%</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30" name="Up Arrow 29"/>
            <p:cNvSpPr/>
            <p:nvPr/>
          </p:nvSpPr>
          <p:spPr>
            <a:xfrm>
              <a:off x="4806140" y="4045925"/>
              <a:ext cx="192579" cy="19613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grpSp>
      <p:sp>
        <p:nvSpPr>
          <p:cNvPr id="31" name="Rectangle 30"/>
          <p:cNvSpPr/>
          <p:nvPr/>
        </p:nvSpPr>
        <p:spPr>
          <a:xfrm>
            <a:off x="875031" y="4477826"/>
            <a:ext cx="4123688" cy="1415772"/>
          </a:xfrm>
          <a:prstGeom prst="rect">
            <a:avLst/>
          </a:prstGeom>
        </p:spPr>
        <p:txBody>
          <a:bodyPr wrap="square">
            <a:spAutoFit/>
          </a:bodyPr>
          <a:lstStyle/>
          <a:p>
            <a:r>
              <a:rPr lang="en-ZA" sz="1600" b="1" dirty="0">
                <a:solidFill>
                  <a:srgbClr val="000101"/>
                </a:solidFill>
                <a:latin typeface="Arial" panose="020B0604020202020204" pitchFamily="34" charset="0"/>
                <a:cs typeface="Arial" panose="020B0604020202020204" pitchFamily="34" charset="0"/>
              </a:rPr>
              <a:t>Operational Highlights </a:t>
            </a:r>
          </a:p>
          <a:p>
            <a:pPr algn="just"/>
            <a:endParaRPr lang="en-ZA" sz="1400" dirty="0">
              <a:solidFill>
                <a:srgbClr val="00010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a:latin typeface="Arial" panose="020B0604020202020204" pitchFamily="34" charset="0"/>
                <a:cs typeface="Arial" panose="020B0604020202020204" pitchFamily="34" charset="0"/>
              </a:rPr>
              <a:t>SARB designated Postbank as a clearing system participant in terms of section 6(3)(a) of the NPS Act</a:t>
            </a:r>
            <a:r>
              <a:rPr lang="en-ZA" sz="1400" dirty="0"/>
              <a:t>.</a:t>
            </a:r>
            <a:endParaRPr lang="en-ZA" sz="1400" dirty="0">
              <a:solidFill>
                <a:srgbClr val="000101"/>
              </a:solidFill>
              <a:latin typeface="MarkPro"/>
            </a:endParaRPr>
          </a:p>
          <a:p>
            <a:pPr marL="285750" indent="-285750" algn="just">
              <a:buFont typeface="Arial" panose="020B0604020202020204" pitchFamily="34" charset="0"/>
              <a:buChar char="•"/>
            </a:pPr>
            <a:endParaRPr lang="en-ZA" sz="1400" dirty="0">
              <a:solidFill>
                <a:srgbClr val="000101"/>
              </a:solidFill>
              <a:latin typeface="MarkPro"/>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0527931"/>
              </p:ext>
            </p:extLst>
          </p:nvPr>
        </p:nvGraphicFramePr>
        <p:xfrm>
          <a:off x="5535168" y="1874440"/>
          <a:ext cx="6339840" cy="4606499"/>
        </p:xfrm>
        <a:graphic>
          <a:graphicData uri="http://schemas.openxmlformats.org/drawingml/2006/table">
            <a:tbl>
              <a:tblPr firstRow="1" firstCol="1" bandRow="1">
                <a:tableStyleId>{5C22544A-7EE6-4342-B048-85BDC9FD1C3A}</a:tableStyleId>
              </a:tblPr>
              <a:tblGrid>
                <a:gridCol w="2179728">
                  <a:extLst>
                    <a:ext uri="{9D8B030D-6E8A-4147-A177-3AD203B41FA5}">
                      <a16:colId xmlns:a16="http://schemas.microsoft.com/office/drawing/2014/main" val="20000"/>
                    </a:ext>
                  </a:extLst>
                </a:gridCol>
                <a:gridCol w="1981152">
                  <a:extLst>
                    <a:ext uri="{9D8B030D-6E8A-4147-A177-3AD203B41FA5}">
                      <a16:colId xmlns:a16="http://schemas.microsoft.com/office/drawing/2014/main" val="20001"/>
                    </a:ext>
                  </a:extLst>
                </a:gridCol>
                <a:gridCol w="2178960">
                  <a:extLst>
                    <a:ext uri="{9D8B030D-6E8A-4147-A177-3AD203B41FA5}">
                      <a16:colId xmlns:a16="http://schemas.microsoft.com/office/drawing/2014/main" val="20002"/>
                    </a:ext>
                  </a:extLst>
                </a:gridCol>
              </a:tblGrid>
              <a:tr h="720925">
                <a:tc>
                  <a:txBody>
                    <a:bodyPr/>
                    <a:lstStyle/>
                    <a:p>
                      <a:pPr algn="just">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Ratio Description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31-Mar-21</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31-Mar-20</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300864">
                <a:tc>
                  <a:txBody>
                    <a:bodyPr/>
                    <a:lstStyle/>
                    <a:p>
                      <a:pPr algn="just">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Net profit(loss) after tax</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(R492 m)</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R41 m</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601727">
                <a:tc>
                  <a:txBody>
                    <a:bodyPr/>
                    <a:lstStyle/>
                    <a:p>
                      <a:pPr algn="just">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Net cash from operating activities</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R(3.2 bn)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R4.3 bn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300864">
                <a:tc>
                  <a:txBody>
                    <a:bodyPr/>
                    <a:lstStyle/>
                    <a:p>
                      <a:pPr algn="just">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Total Assets</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R11 bn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R14 bn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601727">
                <a:tc>
                  <a:txBody>
                    <a:bodyPr/>
                    <a:lstStyle/>
                    <a:p>
                      <a:pPr algn="just">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Postbank generated total revenue</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R2.1 bn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R2.2 bn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300864">
                <a:tc>
                  <a:txBody>
                    <a:bodyPr/>
                    <a:lstStyle/>
                    <a:p>
                      <a:pPr algn="just">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Investments</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R4.5 bn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R7.1 bn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300864">
                <a:tc>
                  <a:txBody>
                    <a:bodyPr/>
                    <a:lstStyle/>
                    <a:p>
                      <a:pPr algn="just">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Return on Assets</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(3.8%)</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0.2% </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300864">
                <a:tc>
                  <a:txBody>
                    <a:bodyPr/>
                    <a:lstStyle/>
                    <a:p>
                      <a:pPr algn="just">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Capital Adequacy Ratio</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55%</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63%</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300864">
                <a:tc>
                  <a:txBody>
                    <a:bodyPr/>
                    <a:lstStyle/>
                    <a:p>
                      <a:pPr algn="just">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Liquidity Coverage Ratio</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2005%</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1933%</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300864">
                <a:tc>
                  <a:txBody>
                    <a:bodyPr/>
                    <a:lstStyle/>
                    <a:p>
                      <a:pPr algn="just">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Jaws Ratio</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21.4% </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9"/>
                  </a:ext>
                </a:extLst>
              </a:tr>
              <a:tr h="300864">
                <a:tc>
                  <a:txBody>
                    <a:bodyPr/>
                    <a:lstStyle/>
                    <a:p>
                      <a:pPr algn="just">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Cost to Income Ratio</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60.1% </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46.2%</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0"/>
                  </a:ext>
                </a:extLst>
              </a:tr>
            </a:tbl>
          </a:graphicData>
        </a:graphic>
      </p:graphicFrame>
      <p:grpSp>
        <p:nvGrpSpPr>
          <p:cNvPr id="7" name="Group 6"/>
          <p:cNvGrpSpPr/>
          <p:nvPr/>
        </p:nvGrpSpPr>
        <p:grpSpPr>
          <a:xfrm>
            <a:off x="1385661" y="1893297"/>
            <a:ext cx="3613058" cy="443592"/>
            <a:chOff x="1385661" y="1893297"/>
            <a:chExt cx="3613058" cy="443592"/>
          </a:xfrm>
        </p:grpSpPr>
        <p:sp>
          <p:nvSpPr>
            <p:cNvPr id="12" name="Rectangle 11"/>
            <p:cNvSpPr/>
            <p:nvPr/>
          </p:nvSpPr>
          <p:spPr>
            <a:xfrm>
              <a:off x="1385661" y="1893297"/>
              <a:ext cx="1819729" cy="388311"/>
            </a:xfrm>
            <a:prstGeom prst="rect">
              <a:avLst/>
            </a:prstGeom>
          </p:spPr>
          <p:txBody>
            <a:bodyPr wrap="none">
              <a:spAutoFit/>
            </a:bodyPr>
            <a:lstStyle/>
            <a:p>
              <a:pPr>
                <a:lnSpc>
                  <a:spcPct val="135000"/>
                </a:lnSpc>
                <a:spcBef>
                  <a:spcPts val="600"/>
                </a:spcBef>
              </a:pPr>
              <a:r>
                <a:rPr lang="en-ZA" sz="1600" dirty="0">
                  <a:latin typeface="Arial" panose="020B0604020202020204" pitchFamily="34" charset="0"/>
                  <a:cs typeface="Arial" panose="020B0604020202020204" pitchFamily="34" charset="0"/>
                </a:rPr>
                <a:t>Net profit after tax</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3584817" y="1912157"/>
              <a:ext cx="1040670" cy="424732"/>
            </a:xfrm>
            <a:prstGeom prst="rect">
              <a:avLst/>
            </a:prstGeom>
          </p:spPr>
          <p:txBody>
            <a:bodyPr wrap="none">
              <a:spAutoFit/>
            </a:bodyPr>
            <a:lstStyle/>
            <a:p>
              <a:pPr algn="ctr">
                <a:lnSpc>
                  <a:spcPct val="135000"/>
                </a:lnSpc>
                <a:spcBef>
                  <a:spcPts val="600"/>
                </a:spcBef>
                <a:spcAft>
                  <a:spcPts val="0"/>
                </a:spcAft>
              </a:pPr>
              <a:r>
                <a:rPr lang="en-ZA" sz="1600" dirty="0">
                  <a:latin typeface="Arial" panose="020B0604020202020204" pitchFamily="34" charset="0"/>
                  <a:cs typeface="Arial" panose="020B0604020202020204" pitchFamily="34" charset="0"/>
                </a:rPr>
                <a:t>(R492 m)</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29" name="Up Arrow 28"/>
            <p:cNvSpPr/>
            <p:nvPr/>
          </p:nvSpPr>
          <p:spPr>
            <a:xfrm flipV="1">
              <a:off x="4806141" y="2077574"/>
              <a:ext cx="192578" cy="17622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grpSp>
      <p:grpSp>
        <p:nvGrpSpPr>
          <p:cNvPr id="14" name="Group 13"/>
          <p:cNvGrpSpPr/>
          <p:nvPr/>
        </p:nvGrpSpPr>
        <p:grpSpPr>
          <a:xfrm>
            <a:off x="1392292" y="2424160"/>
            <a:ext cx="3613057" cy="424732"/>
            <a:chOff x="1385661" y="2535840"/>
            <a:chExt cx="3613057" cy="424732"/>
          </a:xfrm>
        </p:grpSpPr>
        <p:sp>
          <p:nvSpPr>
            <p:cNvPr id="17" name="Rectangle 16"/>
            <p:cNvSpPr/>
            <p:nvPr/>
          </p:nvSpPr>
          <p:spPr>
            <a:xfrm>
              <a:off x="1385661" y="2540777"/>
              <a:ext cx="1279068" cy="388311"/>
            </a:xfrm>
            <a:prstGeom prst="rect">
              <a:avLst/>
            </a:prstGeom>
          </p:spPr>
          <p:txBody>
            <a:bodyPr wrap="none">
              <a:spAutoFit/>
            </a:bodyPr>
            <a:lstStyle/>
            <a:p>
              <a:pPr>
                <a:lnSpc>
                  <a:spcPct val="135000"/>
                </a:lnSpc>
                <a:spcBef>
                  <a:spcPts val="600"/>
                </a:spcBef>
              </a:pPr>
              <a:r>
                <a:rPr lang="en-ZA" sz="1600" dirty="0">
                  <a:latin typeface="Arial" panose="020B0604020202020204" pitchFamily="34" charset="0"/>
                  <a:cs typeface="Arial" panose="020B0604020202020204" pitchFamily="34" charset="0"/>
                </a:rPr>
                <a:t>Total Assets</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3658169" y="2535840"/>
              <a:ext cx="829843" cy="424732"/>
            </a:xfrm>
            <a:prstGeom prst="rect">
              <a:avLst/>
            </a:prstGeom>
          </p:spPr>
          <p:txBody>
            <a:bodyPr wrap="none">
              <a:spAutoFit/>
            </a:bodyPr>
            <a:lstStyle/>
            <a:p>
              <a:pPr algn="ctr">
                <a:lnSpc>
                  <a:spcPct val="135000"/>
                </a:lnSpc>
                <a:spcBef>
                  <a:spcPts val="600"/>
                </a:spcBef>
                <a:spcAft>
                  <a:spcPts val="0"/>
                </a:spcAft>
              </a:pPr>
              <a:r>
                <a:rPr lang="en-ZA" sz="1600" dirty="0">
                  <a:latin typeface="Arial" panose="020B0604020202020204" pitchFamily="34" charset="0"/>
                  <a:cs typeface="Arial" panose="020B0604020202020204" pitchFamily="34" charset="0"/>
                </a:rPr>
                <a:t>R11 bn</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33" name="Up Arrow 32"/>
            <p:cNvSpPr/>
            <p:nvPr/>
          </p:nvSpPr>
          <p:spPr>
            <a:xfrm flipV="1">
              <a:off x="4806140" y="2719918"/>
              <a:ext cx="192578" cy="17622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grpSp>
      <p:pic>
        <p:nvPicPr>
          <p:cNvPr id="28" name="image3.png"/>
          <p:cNvPicPr>
            <a:picLocks noChangeAspect="1"/>
          </p:cNvPicPr>
          <p:nvPr/>
        </p:nvPicPr>
        <p:blipFill rotWithShape="1">
          <a:blip r:embed="rId2" cstate="print"/>
          <a:srcRect l="11024" t="1" r="78399" b="91403"/>
          <a:stretch/>
        </p:blipFill>
        <p:spPr>
          <a:xfrm>
            <a:off x="827661" y="1807259"/>
            <a:ext cx="612000" cy="536961"/>
          </a:xfrm>
          <a:prstGeom prst="rect">
            <a:avLst/>
          </a:prstGeom>
        </p:spPr>
      </p:pic>
      <p:pic>
        <p:nvPicPr>
          <p:cNvPr id="34" name="image3.png"/>
          <p:cNvPicPr>
            <a:picLocks noChangeAspect="1"/>
          </p:cNvPicPr>
          <p:nvPr/>
        </p:nvPicPr>
        <p:blipFill rotWithShape="1">
          <a:blip r:embed="rId2" cstate="print"/>
          <a:srcRect l="44532" t="1" r="45142" b="91403"/>
          <a:stretch/>
        </p:blipFill>
        <p:spPr>
          <a:xfrm>
            <a:off x="809291" y="2383397"/>
            <a:ext cx="612000" cy="550061"/>
          </a:xfrm>
          <a:prstGeom prst="rect">
            <a:avLst/>
          </a:prstGeom>
        </p:spPr>
      </p:pic>
      <p:pic>
        <p:nvPicPr>
          <p:cNvPr id="35" name="image3.png"/>
          <p:cNvPicPr>
            <a:picLocks noChangeAspect="1"/>
          </p:cNvPicPr>
          <p:nvPr/>
        </p:nvPicPr>
        <p:blipFill rotWithShape="1">
          <a:blip r:embed="rId2" cstate="print"/>
          <a:srcRect l="28227" t="31379" r="61618" b="59431"/>
          <a:stretch/>
        </p:blipFill>
        <p:spPr>
          <a:xfrm>
            <a:off x="796759" y="2958858"/>
            <a:ext cx="612000" cy="597882"/>
          </a:xfrm>
          <a:prstGeom prst="rect">
            <a:avLst/>
          </a:prstGeom>
        </p:spPr>
      </p:pic>
      <p:pic>
        <p:nvPicPr>
          <p:cNvPr id="36" name="image3.png"/>
          <p:cNvPicPr>
            <a:picLocks noChangeAspect="1"/>
          </p:cNvPicPr>
          <p:nvPr/>
        </p:nvPicPr>
        <p:blipFill rotWithShape="1">
          <a:blip r:embed="rId2" cstate="print"/>
          <a:srcRect l="78597" t="31446" r="11491" b="59559"/>
          <a:stretch/>
        </p:blipFill>
        <p:spPr>
          <a:xfrm>
            <a:off x="825047" y="3661301"/>
            <a:ext cx="612000" cy="599524"/>
          </a:xfrm>
          <a:prstGeom prst="rect">
            <a:avLst/>
          </a:prstGeom>
        </p:spPr>
      </p:pic>
    </p:spTree>
    <p:extLst>
      <p:ext uri="{BB962C8B-B14F-4D97-AF65-F5344CB8AC3E}">
        <p14:creationId xmlns:p14="http://schemas.microsoft.com/office/powerpoint/2010/main" val="2719849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014" y="509505"/>
            <a:ext cx="7806088" cy="895784"/>
          </a:xfrm>
        </p:spPr>
        <p:txBody>
          <a:bodyPr>
            <a:normAutofit/>
          </a:bodyPr>
          <a:lstStyle/>
          <a:p>
            <a:r>
              <a:rPr lang="en-ZA" sz="2000" dirty="0"/>
              <a:t>AUDIT OUTCOME FY2020/21 </a:t>
            </a:r>
          </a:p>
        </p:txBody>
      </p:sp>
      <p:graphicFrame>
        <p:nvGraphicFramePr>
          <p:cNvPr id="2" name="Table 1"/>
          <p:cNvGraphicFramePr>
            <a:graphicFrameLocks noGrp="1"/>
          </p:cNvGraphicFramePr>
          <p:nvPr>
            <p:extLst>
              <p:ext uri="{D42A27DB-BD31-4B8C-83A1-F6EECF244321}">
                <p14:modId xmlns:p14="http://schemas.microsoft.com/office/powerpoint/2010/main" val="2402366279"/>
              </p:ext>
            </p:extLst>
          </p:nvPr>
        </p:nvGraphicFramePr>
        <p:xfrm>
          <a:off x="539014" y="1405290"/>
          <a:ext cx="11462726" cy="4978794"/>
        </p:xfrm>
        <a:graphic>
          <a:graphicData uri="http://schemas.openxmlformats.org/drawingml/2006/table">
            <a:tbl>
              <a:tblPr firstRow="1" bandRow="1">
                <a:tableStyleId>{5C22544A-7EE6-4342-B048-85BDC9FD1C3A}</a:tableStyleId>
              </a:tblPr>
              <a:tblGrid>
                <a:gridCol w="5731363">
                  <a:extLst>
                    <a:ext uri="{9D8B030D-6E8A-4147-A177-3AD203B41FA5}">
                      <a16:colId xmlns:a16="http://schemas.microsoft.com/office/drawing/2014/main" val="20000"/>
                    </a:ext>
                  </a:extLst>
                </a:gridCol>
                <a:gridCol w="5731363">
                  <a:extLst>
                    <a:ext uri="{9D8B030D-6E8A-4147-A177-3AD203B41FA5}">
                      <a16:colId xmlns:a16="http://schemas.microsoft.com/office/drawing/2014/main" val="20001"/>
                    </a:ext>
                  </a:extLst>
                </a:gridCol>
              </a:tblGrid>
              <a:tr h="304111">
                <a:tc>
                  <a:txBody>
                    <a:bodyPr/>
                    <a:lstStyle/>
                    <a:p>
                      <a:r>
                        <a:rPr lang="en-ZA" sz="1600" b="1" kern="1200" dirty="0">
                          <a:solidFill>
                            <a:schemeClr val="lt1"/>
                          </a:solidFill>
                          <a:effectLst/>
                          <a:latin typeface="Arial" panose="020B0604020202020204" pitchFamily="34" charset="0"/>
                          <a:ea typeface="+mn-ea"/>
                          <a:cs typeface="Arial" panose="020B0604020202020204" pitchFamily="34" charset="0"/>
                        </a:rPr>
                        <a:t>Outcome</a:t>
                      </a:r>
                      <a:r>
                        <a:rPr lang="en-ZA" sz="1600" b="1" kern="1200" baseline="0" dirty="0">
                          <a:solidFill>
                            <a:schemeClr val="lt1"/>
                          </a:solidFill>
                          <a:effectLst/>
                          <a:latin typeface="Arial" panose="020B0604020202020204" pitchFamily="34" charset="0"/>
                          <a:ea typeface="+mn-ea"/>
                          <a:cs typeface="Arial" panose="020B0604020202020204" pitchFamily="34" charset="0"/>
                        </a:rPr>
                        <a:t>: </a:t>
                      </a:r>
                      <a:r>
                        <a:rPr lang="en-ZA" sz="1600" b="1" kern="1200" dirty="0">
                          <a:solidFill>
                            <a:schemeClr val="lt1"/>
                          </a:solidFill>
                          <a:effectLst/>
                          <a:latin typeface="Arial" panose="020B0604020202020204" pitchFamily="34" charset="0"/>
                          <a:ea typeface="+mn-ea"/>
                          <a:cs typeface="Arial" panose="020B0604020202020204" pitchFamily="34" charset="0"/>
                        </a:rPr>
                        <a:t>Disclaimer of opinion</a:t>
                      </a:r>
                      <a:endParaRPr lang="en-ZA" sz="1600" dirty="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Postbank’s Remedial Plan</a:t>
                      </a:r>
                    </a:p>
                  </a:txBody>
                  <a:tcPr/>
                </a:tc>
                <a:extLst>
                  <a:ext uri="{0D108BD9-81ED-4DB2-BD59-A6C34878D82A}">
                    <a16:rowId xmlns:a16="http://schemas.microsoft.com/office/drawing/2014/main" val="10000"/>
                  </a:ext>
                </a:extLst>
              </a:tr>
              <a:tr h="3158689">
                <a:tc>
                  <a:txBody>
                    <a:bodyPr/>
                    <a:lstStyle/>
                    <a:p>
                      <a:pPr lvl="0" algn="just"/>
                      <a:r>
                        <a:rPr lang="en-ZA" sz="1400" b="1" kern="1200" dirty="0">
                          <a:solidFill>
                            <a:schemeClr val="dk1"/>
                          </a:solidFill>
                          <a:effectLst/>
                          <a:latin typeface="Arial" panose="020B0604020202020204" pitchFamily="34" charset="0"/>
                          <a:ea typeface="+mn-ea"/>
                          <a:cs typeface="Arial" panose="020B0604020202020204" pitchFamily="34" charset="0"/>
                        </a:rPr>
                        <a:t>Other Reserves:</a:t>
                      </a:r>
                      <a:r>
                        <a:rPr lang="en-ZA" sz="1400" b="1" kern="1200" baseline="0" dirty="0">
                          <a:solidFill>
                            <a:schemeClr val="dk1"/>
                          </a:solidFill>
                          <a:effectLst/>
                          <a:latin typeface="Arial" panose="020B0604020202020204" pitchFamily="34" charset="0"/>
                          <a:ea typeface="+mn-ea"/>
                          <a:cs typeface="Arial" panose="020B0604020202020204" pitchFamily="34" charset="0"/>
                        </a:rPr>
                        <a:t> </a:t>
                      </a:r>
                      <a:r>
                        <a:rPr lang="en-ZA" sz="1400" kern="1200" dirty="0">
                          <a:solidFill>
                            <a:schemeClr val="dk1"/>
                          </a:solidFill>
                          <a:effectLst/>
                          <a:latin typeface="Arial" panose="020B0604020202020204" pitchFamily="34" charset="0"/>
                          <a:ea typeface="+mn-ea"/>
                          <a:cs typeface="Arial" panose="020B0604020202020204" pitchFamily="34" charset="0"/>
                        </a:rPr>
                        <a:t>AGSA was</a:t>
                      </a:r>
                      <a:r>
                        <a:rPr lang="en-ZA" sz="1400" kern="1200" baseline="0" dirty="0">
                          <a:solidFill>
                            <a:schemeClr val="dk1"/>
                          </a:solidFill>
                          <a:effectLst/>
                          <a:latin typeface="Arial" panose="020B0604020202020204" pitchFamily="34" charset="0"/>
                          <a:ea typeface="+mn-ea"/>
                          <a:cs typeface="Arial" panose="020B0604020202020204" pitchFamily="34" charset="0"/>
                        </a:rPr>
                        <a:t> unable to obtain sufficient and appropriate audit evidence that the Other reserves had been properly transferred and accounted for.</a:t>
                      </a:r>
                      <a:endParaRPr lang="en-ZA" sz="1400" kern="1200" dirty="0">
                        <a:solidFill>
                          <a:schemeClr val="dk1"/>
                        </a:solidFill>
                        <a:effectLst/>
                        <a:latin typeface="Arial" panose="020B0604020202020204" pitchFamily="34" charset="0"/>
                        <a:ea typeface="+mn-ea"/>
                        <a:cs typeface="Arial" panose="020B0604020202020204" pitchFamily="34" charset="0"/>
                      </a:endParaRPr>
                    </a:p>
                    <a:p>
                      <a:pPr lvl="0" algn="just"/>
                      <a:endParaRPr lang="en-ZA" sz="1400" kern="1200" dirty="0">
                        <a:solidFill>
                          <a:schemeClr val="dk1"/>
                        </a:solidFill>
                        <a:effectLst/>
                        <a:latin typeface="Arial" panose="020B0604020202020204" pitchFamily="34" charset="0"/>
                        <a:ea typeface="+mn-ea"/>
                        <a:cs typeface="Arial" panose="020B0604020202020204" pitchFamily="34" charset="0"/>
                      </a:endParaRPr>
                    </a:p>
                    <a:p>
                      <a:pPr lvl="0" algn="just"/>
                      <a:r>
                        <a:rPr lang="en-ZA" sz="1400" b="1" kern="1200" dirty="0">
                          <a:solidFill>
                            <a:schemeClr val="dk1"/>
                          </a:solidFill>
                          <a:effectLst/>
                          <a:latin typeface="Arial" panose="020B0604020202020204" pitchFamily="34" charset="0"/>
                          <a:ea typeface="+mn-ea"/>
                          <a:cs typeface="Arial" panose="020B0604020202020204" pitchFamily="34" charset="0"/>
                        </a:rPr>
                        <a:t>Other Deposits: </a:t>
                      </a:r>
                      <a:r>
                        <a:rPr lang="en-ZA" sz="1400" kern="1200" dirty="0">
                          <a:solidFill>
                            <a:schemeClr val="dk1"/>
                          </a:solidFill>
                          <a:effectLst/>
                          <a:latin typeface="Arial" panose="020B0604020202020204" pitchFamily="34" charset="0"/>
                          <a:ea typeface="+mn-ea"/>
                          <a:cs typeface="Arial" panose="020B0604020202020204" pitchFamily="34" charset="0"/>
                        </a:rPr>
                        <a:t>AGSA</a:t>
                      </a:r>
                      <a:r>
                        <a:rPr lang="en-ZA" sz="1400" kern="1200" baseline="0" dirty="0">
                          <a:solidFill>
                            <a:schemeClr val="dk1"/>
                          </a:solidFill>
                          <a:effectLst/>
                          <a:latin typeface="Arial" panose="020B0604020202020204" pitchFamily="34" charset="0"/>
                          <a:ea typeface="+mn-ea"/>
                          <a:cs typeface="Arial" panose="020B0604020202020204" pitchFamily="34" charset="0"/>
                        </a:rPr>
                        <a:t> was unable to obtain sufficient appropriate audit evidence for deposits due to customer due to the limitations imposed by the information systems to manage the related transactions.</a:t>
                      </a:r>
                    </a:p>
                    <a:p>
                      <a:pPr lvl="0" algn="just"/>
                      <a:endParaRPr lang="en-ZA" sz="1400" kern="1200" baseline="0" dirty="0">
                        <a:solidFill>
                          <a:schemeClr val="dk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dk1"/>
                          </a:solidFill>
                          <a:effectLst/>
                          <a:latin typeface="Arial" panose="020B0604020202020204" pitchFamily="34" charset="0"/>
                          <a:ea typeface="+mn-ea"/>
                          <a:cs typeface="Arial" panose="020B0604020202020204" pitchFamily="34" charset="0"/>
                        </a:rPr>
                        <a:t>Fee and Transactional income</a:t>
                      </a:r>
                      <a:r>
                        <a:rPr lang="en-ZA" sz="1400" b="0" kern="1200" baseline="0" dirty="0">
                          <a:solidFill>
                            <a:schemeClr val="dk1"/>
                          </a:solidFill>
                          <a:effectLst/>
                          <a:latin typeface="Arial" panose="020B0604020202020204" pitchFamily="34" charset="0"/>
                          <a:ea typeface="+mn-ea"/>
                          <a:cs typeface="Arial" panose="020B0604020202020204" pitchFamily="34" charset="0"/>
                        </a:rPr>
                        <a:t>: </a:t>
                      </a:r>
                      <a:r>
                        <a:rPr lang="en-ZA" sz="1400" kern="1200" dirty="0">
                          <a:solidFill>
                            <a:schemeClr val="dk1"/>
                          </a:solidFill>
                          <a:effectLst/>
                          <a:latin typeface="Arial" panose="020B0604020202020204" pitchFamily="34" charset="0"/>
                          <a:ea typeface="+mn-ea"/>
                          <a:cs typeface="Arial" panose="020B0604020202020204" pitchFamily="34" charset="0"/>
                        </a:rPr>
                        <a:t>AGSA was</a:t>
                      </a:r>
                      <a:r>
                        <a:rPr lang="en-ZA" sz="1400" kern="1200" baseline="0" dirty="0">
                          <a:solidFill>
                            <a:schemeClr val="dk1"/>
                          </a:solidFill>
                          <a:effectLst/>
                          <a:latin typeface="Arial" panose="020B0604020202020204" pitchFamily="34" charset="0"/>
                          <a:ea typeface="+mn-ea"/>
                          <a:cs typeface="Arial" panose="020B0604020202020204" pitchFamily="34" charset="0"/>
                        </a:rPr>
                        <a:t> unable to obtain sufficient and appropriate audit evidence for Fee and Transactional income due to the inadequate status of accounting records and lack of required reconciliations between supporting information systems not conducted in timely manner.</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ea typeface="+mn-ea"/>
                          <a:cs typeface="Arial" panose="020B0604020202020204" pitchFamily="34" charset="0"/>
                        </a:rPr>
                        <a:t>Postbank has developed an</a:t>
                      </a:r>
                      <a:r>
                        <a:rPr lang="en-ZA" sz="1400" kern="1200" baseline="0" dirty="0">
                          <a:solidFill>
                            <a:schemeClr val="dk1"/>
                          </a:solidFill>
                          <a:effectLst/>
                          <a:latin typeface="Arial" panose="020B0604020202020204" pitchFamily="34" charset="0"/>
                          <a:ea typeface="+mn-ea"/>
                          <a:cs typeface="Arial" panose="020B0604020202020204" pitchFamily="34" charset="0"/>
                        </a:rPr>
                        <a:t> Integrated </a:t>
                      </a:r>
                      <a:r>
                        <a:rPr lang="en-ZA" sz="1400" kern="1200" dirty="0">
                          <a:solidFill>
                            <a:schemeClr val="dk1"/>
                          </a:solidFill>
                          <a:effectLst/>
                          <a:latin typeface="Arial" panose="020B0604020202020204" pitchFamily="34" charset="0"/>
                          <a:ea typeface="+mn-ea"/>
                          <a:cs typeface="Arial" panose="020B0604020202020204" pitchFamily="34" charset="0"/>
                        </a:rPr>
                        <a:t>Audit Action Plan:</a:t>
                      </a:r>
                      <a:r>
                        <a:rPr lang="en-ZA" sz="1400" kern="1200" baseline="0" dirty="0">
                          <a:solidFill>
                            <a:schemeClr val="dk1"/>
                          </a:solidFill>
                          <a:effectLst/>
                          <a:latin typeface="Arial" panose="020B0604020202020204" pitchFamily="34" charset="0"/>
                          <a:ea typeface="+mn-ea"/>
                          <a:cs typeface="Arial" panose="020B0604020202020204" pitchFamily="34" charset="0"/>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kern="1200" baseline="0" dirty="0">
                        <a:solidFill>
                          <a:schemeClr val="dk1"/>
                        </a:solidFill>
                        <a:effectLst/>
                        <a:latin typeface="Arial" panose="020B0604020202020204" pitchFamily="34" charset="0"/>
                        <a:ea typeface="+mn-ea"/>
                        <a:cs typeface="Arial" panose="020B0604020202020204" pitchFamily="34" charset="0"/>
                      </a:endParaRPr>
                    </a:p>
                    <a:p>
                      <a:pPr marL="342900" marR="0" indent="-342900" algn="just" defTabSz="914400" rtl="0" eaLnBrk="1" fontAlgn="auto" latinLnBrk="0" hangingPunct="1">
                        <a:lnSpc>
                          <a:spcPct val="100000"/>
                        </a:lnSpc>
                        <a:spcBef>
                          <a:spcPts val="0"/>
                        </a:spcBef>
                        <a:spcAft>
                          <a:spcPts val="0"/>
                        </a:spcAft>
                        <a:buClrTx/>
                        <a:buSzTx/>
                        <a:buFontTx/>
                        <a:buAutoNum type="arabicPeriod"/>
                        <a:tabLst/>
                        <a:defRPr/>
                      </a:pPr>
                      <a:r>
                        <a:rPr lang="en-ZA" sz="1400" b="1" i="0" u="none" strike="noStrike" kern="1200" baseline="0" dirty="0">
                          <a:solidFill>
                            <a:schemeClr val="dk1"/>
                          </a:solidFill>
                          <a:effectLst/>
                          <a:latin typeface="Arial" panose="020B0604020202020204" pitchFamily="34" charset="0"/>
                          <a:ea typeface="+mn-ea"/>
                          <a:cs typeface="Arial" panose="020B0604020202020204" pitchFamily="34" charset="0"/>
                        </a:rPr>
                        <a:t>Short term measures to address the reconciliation </a:t>
                      </a:r>
                      <a:r>
                        <a:rPr lang="en-ZA" sz="1400" b="0" i="0" u="none" strike="noStrike" kern="1200" baseline="0" dirty="0">
                          <a:solidFill>
                            <a:schemeClr val="dk1"/>
                          </a:solidFill>
                          <a:effectLst/>
                          <a:latin typeface="Arial" panose="020B0604020202020204" pitchFamily="34" charset="0"/>
                          <a:ea typeface="+mn-ea"/>
                          <a:cs typeface="Arial" panose="020B0604020202020204" pitchFamily="34" charset="0"/>
                        </a:rPr>
                        <a:t> - Postbank is appointing a service provider through the Supply Chain Management by 31</a:t>
                      </a:r>
                      <a:r>
                        <a:rPr lang="en-ZA" sz="1400" b="0" i="0" u="none" strike="noStrike" kern="1200" baseline="30000" dirty="0">
                          <a:solidFill>
                            <a:schemeClr val="dk1"/>
                          </a:solidFill>
                          <a:effectLst/>
                          <a:latin typeface="Arial" panose="020B0604020202020204" pitchFamily="34" charset="0"/>
                          <a:ea typeface="+mn-ea"/>
                          <a:cs typeface="Arial" panose="020B0604020202020204" pitchFamily="34" charset="0"/>
                        </a:rPr>
                        <a:t>st</a:t>
                      </a:r>
                      <a:r>
                        <a:rPr lang="en-ZA" sz="1400" b="0" i="0" u="none" strike="noStrike" kern="1200" baseline="0" dirty="0">
                          <a:solidFill>
                            <a:schemeClr val="dk1"/>
                          </a:solidFill>
                          <a:effectLst/>
                          <a:latin typeface="Arial" panose="020B0604020202020204" pitchFamily="34" charset="0"/>
                          <a:ea typeface="+mn-ea"/>
                          <a:cs typeface="Arial" panose="020B0604020202020204" pitchFamily="34" charset="0"/>
                        </a:rPr>
                        <a:t> of January 2023. The Service Provider will perform the reconciliation, present result to Management and Management correct and report the Annual Financial Statements by the 15</a:t>
                      </a:r>
                      <a:r>
                        <a:rPr lang="en-ZA" sz="1400" b="0" i="0" u="none" strike="noStrike" kern="1200" baseline="30000" dirty="0">
                          <a:solidFill>
                            <a:schemeClr val="dk1"/>
                          </a:solidFill>
                          <a:effectLst/>
                          <a:latin typeface="Arial" panose="020B0604020202020204" pitchFamily="34" charset="0"/>
                          <a:ea typeface="+mn-ea"/>
                          <a:cs typeface="Arial" panose="020B0604020202020204" pitchFamily="34" charset="0"/>
                        </a:rPr>
                        <a:t>th</a:t>
                      </a:r>
                      <a:r>
                        <a:rPr lang="en-ZA" sz="1400" b="0" i="0" u="none" strike="noStrike" kern="1200" baseline="0" dirty="0">
                          <a:solidFill>
                            <a:schemeClr val="dk1"/>
                          </a:solidFill>
                          <a:effectLst/>
                          <a:latin typeface="Arial" panose="020B0604020202020204" pitchFamily="34" charset="0"/>
                          <a:ea typeface="+mn-ea"/>
                          <a:cs typeface="Arial" panose="020B0604020202020204" pitchFamily="34" charset="0"/>
                        </a:rPr>
                        <a:t> of May 2023.</a:t>
                      </a:r>
                    </a:p>
                    <a:p>
                      <a:pPr marL="342900" marR="0" indent="-342900" algn="just" defTabSz="914400" rtl="0" eaLnBrk="1" fontAlgn="auto" latinLnBrk="0" hangingPunct="1">
                        <a:lnSpc>
                          <a:spcPct val="100000"/>
                        </a:lnSpc>
                        <a:spcBef>
                          <a:spcPts val="0"/>
                        </a:spcBef>
                        <a:spcAft>
                          <a:spcPts val="0"/>
                        </a:spcAft>
                        <a:buClrTx/>
                        <a:buSzTx/>
                        <a:buFontTx/>
                        <a:buAutoNum type="arabicPeriod"/>
                        <a:tabLst/>
                        <a:defRPr/>
                      </a:pPr>
                      <a:r>
                        <a:rPr lang="en-ZA" sz="1400" b="1" i="0" u="none" strike="noStrike" kern="1200" baseline="0" dirty="0">
                          <a:solidFill>
                            <a:schemeClr val="dk1"/>
                          </a:solidFill>
                          <a:effectLst/>
                          <a:latin typeface="Arial" panose="020B0604020202020204" pitchFamily="34" charset="0"/>
                          <a:ea typeface="+mn-ea"/>
                          <a:cs typeface="Arial" panose="020B0604020202020204" pitchFamily="34" charset="0"/>
                        </a:rPr>
                        <a:t>Long term measures to address the reconciliation </a:t>
                      </a:r>
                      <a:r>
                        <a:rPr lang="en-ZA" sz="1400" b="0" i="0" u="none" strike="noStrike" kern="1200" baseline="0" dirty="0">
                          <a:solidFill>
                            <a:schemeClr val="dk1"/>
                          </a:solidFill>
                          <a:effectLst/>
                          <a:latin typeface="Arial" panose="020B0604020202020204" pitchFamily="34" charset="0"/>
                          <a:ea typeface="+mn-ea"/>
                          <a:cs typeface="Arial" panose="020B0604020202020204" pitchFamily="34" charset="0"/>
                        </a:rPr>
                        <a:t>– Postbank will develop a Business Case; facilitate the procurement of a solution and implementation of the reconciliation solution/system by the 31</a:t>
                      </a:r>
                      <a:r>
                        <a:rPr lang="en-ZA" sz="1400" b="0" i="0" u="none" strike="noStrike" kern="1200" baseline="30000" dirty="0">
                          <a:solidFill>
                            <a:schemeClr val="dk1"/>
                          </a:solidFill>
                          <a:effectLst/>
                          <a:latin typeface="Arial" panose="020B0604020202020204" pitchFamily="34" charset="0"/>
                          <a:ea typeface="+mn-ea"/>
                          <a:cs typeface="Arial" panose="020B0604020202020204" pitchFamily="34" charset="0"/>
                        </a:rPr>
                        <a:t>st</a:t>
                      </a:r>
                      <a:r>
                        <a:rPr lang="en-ZA" sz="1400" b="0" i="0" u="none" strike="noStrike" kern="1200" baseline="0" dirty="0">
                          <a:solidFill>
                            <a:schemeClr val="dk1"/>
                          </a:solidFill>
                          <a:effectLst/>
                          <a:latin typeface="Arial" panose="020B0604020202020204" pitchFamily="34" charset="0"/>
                          <a:ea typeface="+mn-ea"/>
                          <a:cs typeface="Arial" panose="020B0604020202020204" pitchFamily="34" charset="0"/>
                        </a:rPr>
                        <a:t> of October 2023. Management will ensure that the reconciliation solution/system is implemented by the 30</a:t>
                      </a:r>
                      <a:r>
                        <a:rPr lang="en-ZA" sz="1400" b="0" i="0" u="none" strike="noStrike" kern="1200" baseline="30000" dirty="0">
                          <a:solidFill>
                            <a:schemeClr val="dk1"/>
                          </a:solidFill>
                          <a:effectLst/>
                          <a:latin typeface="Arial" panose="020B0604020202020204" pitchFamily="34" charset="0"/>
                          <a:ea typeface="+mn-ea"/>
                          <a:cs typeface="Arial" panose="020B0604020202020204" pitchFamily="34" charset="0"/>
                        </a:rPr>
                        <a:t>th</a:t>
                      </a:r>
                      <a:r>
                        <a:rPr lang="en-ZA" sz="1400" b="0" i="0" u="none" strike="noStrike" kern="1200" baseline="0" dirty="0">
                          <a:solidFill>
                            <a:schemeClr val="dk1"/>
                          </a:solidFill>
                          <a:effectLst/>
                          <a:latin typeface="Arial" panose="020B0604020202020204" pitchFamily="34" charset="0"/>
                          <a:ea typeface="+mn-ea"/>
                          <a:cs typeface="Arial" panose="020B0604020202020204" pitchFamily="34" charset="0"/>
                        </a:rPr>
                        <a:t> October 2023 and ensure credible reporting in the Annual Financial Statements going forward.</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001"/>
                  </a:ext>
                </a:extLst>
              </a:tr>
              <a:tr h="663516">
                <a:tc>
                  <a:txBody>
                    <a:bodyPr/>
                    <a:lstStyle/>
                    <a:p>
                      <a:pPr algn="just"/>
                      <a:r>
                        <a:rPr lang="en-ZA" sz="1400" b="1" kern="1200" dirty="0">
                          <a:solidFill>
                            <a:schemeClr val="dk1"/>
                          </a:solidFill>
                          <a:effectLst/>
                          <a:latin typeface="Arial" panose="020B0604020202020204" pitchFamily="34" charset="0"/>
                          <a:ea typeface="+mn-ea"/>
                          <a:cs typeface="Arial" panose="020B0604020202020204" pitchFamily="34" charset="0"/>
                        </a:rPr>
                        <a:t>Intercompany Receivables: </a:t>
                      </a:r>
                      <a:r>
                        <a:rPr lang="en-ZA" sz="1400" kern="1200" dirty="0">
                          <a:solidFill>
                            <a:schemeClr val="dk1"/>
                          </a:solidFill>
                          <a:effectLst/>
                          <a:latin typeface="Arial" panose="020B0604020202020204" pitchFamily="34" charset="0"/>
                          <a:ea typeface="+mn-ea"/>
                          <a:cs typeface="Arial" panose="020B0604020202020204" pitchFamily="34" charset="0"/>
                        </a:rPr>
                        <a:t>This was due from</a:t>
                      </a:r>
                      <a:r>
                        <a:rPr lang="en-ZA" sz="1400" kern="1200" baseline="0" dirty="0">
                          <a:solidFill>
                            <a:schemeClr val="dk1"/>
                          </a:solidFill>
                          <a:effectLst/>
                          <a:latin typeface="Arial" panose="020B0604020202020204" pitchFamily="34" charset="0"/>
                          <a:ea typeface="+mn-ea"/>
                          <a:cs typeface="Arial" panose="020B0604020202020204" pitchFamily="34" charset="0"/>
                        </a:rPr>
                        <a:t> a process to carve out the Postbank’s</a:t>
                      </a:r>
                      <a:r>
                        <a:rPr lang="en-ZA" sz="1400" kern="1200" dirty="0">
                          <a:solidFill>
                            <a:schemeClr val="dk1"/>
                          </a:solidFill>
                          <a:effectLst/>
                          <a:latin typeface="Arial" panose="020B0604020202020204" pitchFamily="34" charset="0"/>
                          <a:ea typeface="+mn-ea"/>
                          <a:cs typeface="Arial" panose="020B0604020202020204" pitchFamily="34" charset="0"/>
                        </a:rPr>
                        <a:t> Assets and Liability from</a:t>
                      </a:r>
                      <a:r>
                        <a:rPr lang="en-ZA" sz="1400" kern="1200" baseline="0" dirty="0">
                          <a:solidFill>
                            <a:schemeClr val="dk1"/>
                          </a:solidFill>
                          <a:effectLst/>
                          <a:latin typeface="Arial" panose="020B0604020202020204" pitchFamily="34" charset="0"/>
                          <a:ea typeface="+mn-ea"/>
                          <a:cs typeface="Arial" panose="020B0604020202020204" pitchFamily="34" charset="0"/>
                        </a:rPr>
                        <a:t> SAPO, </a:t>
                      </a:r>
                      <a:r>
                        <a:rPr lang="en-ZA" sz="1400" kern="1200" dirty="0">
                          <a:solidFill>
                            <a:schemeClr val="dk1"/>
                          </a:solidFill>
                          <a:effectLst/>
                          <a:latin typeface="Arial" panose="020B0604020202020204" pitchFamily="34" charset="0"/>
                          <a:ea typeface="+mn-ea"/>
                          <a:cs typeface="Arial" panose="020B0604020202020204" pitchFamily="34" charset="0"/>
                        </a:rPr>
                        <a:t>as the transactions between these two companies were still presented</a:t>
                      </a:r>
                      <a:r>
                        <a:rPr lang="en-ZA" sz="1400" kern="1200" baseline="0" dirty="0">
                          <a:solidFill>
                            <a:schemeClr val="dk1"/>
                          </a:solidFill>
                          <a:effectLst/>
                          <a:latin typeface="Arial" panose="020B0604020202020204" pitchFamily="34" charset="0"/>
                          <a:ea typeface="+mn-ea"/>
                          <a:cs typeface="Arial" panose="020B0604020202020204" pitchFamily="34" charset="0"/>
                        </a:rPr>
                        <a:t> as one</a:t>
                      </a:r>
                      <a:r>
                        <a:rPr lang="en-ZA" sz="1400" kern="1200" dirty="0">
                          <a:solidFill>
                            <a:schemeClr val="dk1"/>
                          </a:solidFill>
                          <a:effectLst/>
                          <a:latin typeface="Arial" panose="020B0604020202020204" pitchFamily="34" charset="0"/>
                          <a:ea typeface="+mn-ea"/>
                          <a:cs typeface="Arial" panose="020B0604020202020204" pitchFamily="34" charset="0"/>
                        </a:rPr>
                        <a:t>.</a:t>
                      </a:r>
                      <a:endParaRPr lang="en-ZA" sz="1400" dirty="0">
                        <a:latin typeface="Arial" panose="020B0604020202020204" pitchFamily="34" charset="0"/>
                        <a:cs typeface="Arial" panose="020B0604020202020204" pitchFamily="34" charset="0"/>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6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r h="753305">
                <a:tc>
                  <a:txBody>
                    <a:bodyPr/>
                    <a:lstStyle/>
                    <a:p>
                      <a:pPr algn="just"/>
                      <a:r>
                        <a:rPr lang="en-ZA" sz="1400" b="1" kern="1200" dirty="0">
                          <a:solidFill>
                            <a:schemeClr val="dk1"/>
                          </a:solidFill>
                          <a:effectLst/>
                          <a:latin typeface="Arial" panose="020B0604020202020204" pitchFamily="34" charset="0"/>
                          <a:ea typeface="+mn-ea"/>
                          <a:cs typeface="Arial" panose="020B0604020202020204" pitchFamily="34" charset="0"/>
                        </a:rPr>
                        <a:t>Deposits from the public:</a:t>
                      </a:r>
                      <a:r>
                        <a:rPr lang="en-ZA" sz="1400" kern="1200" dirty="0">
                          <a:solidFill>
                            <a:schemeClr val="dk1"/>
                          </a:solidFill>
                          <a:effectLst/>
                          <a:latin typeface="Arial" panose="020B0604020202020204" pitchFamily="34" charset="0"/>
                          <a:ea typeface="+mn-ea"/>
                          <a:cs typeface="Arial" panose="020B0604020202020204" pitchFamily="34" charset="0"/>
                        </a:rPr>
                        <a:t> This was qualified because due to failure to provide outstanding deposit and withdrawal slips during the audit. </a:t>
                      </a:r>
                      <a:endParaRPr lang="en-ZA" sz="1400" dirty="0">
                        <a:latin typeface="Arial" panose="020B0604020202020204" pitchFamily="34" charset="0"/>
                        <a:cs typeface="Arial" panose="020B0604020202020204" pitchFamily="34" charset="0"/>
                      </a:endParaRPr>
                    </a:p>
                  </a:txBody>
                  <a:tcPr/>
                </a:tc>
                <a:tc>
                  <a:txBody>
                    <a:bodyPr/>
                    <a:lstStyle/>
                    <a:p>
                      <a:pPr marL="0" algn="just" defTabSz="914400" rtl="0" eaLnBrk="1" latinLnBrk="0" hangingPunct="1"/>
                      <a:r>
                        <a:rPr lang="en-ZA" sz="1400" kern="1200" dirty="0">
                          <a:solidFill>
                            <a:schemeClr val="dk1"/>
                          </a:solidFill>
                          <a:effectLst/>
                          <a:latin typeface="Arial" panose="020B0604020202020204" pitchFamily="34" charset="0"/>
                          <a:ea typeface="+mn-ea"/>
                          <a:cs typeface="Arial" panose="020B0604020202020204" pitchFamily="34" charset="0"/>
                        </a:rPr>
                        <a:t>The</a:t>
                      </a:r>
                      <a:r>
                        <a:rPr lang="en-ZA" sz="1400" kern="1200" baseline="0" dirty="0">
                          <a:solidFill>
                            <a:schemeClr val="dk1"/>
                          </a:solidFill>
                          <a:effectLst/>
                          <a:latin typeface="Arial" panose="020B0604020202020204" pitchFamily="34" charset="0"/>
                          <a:ea typeface="+mn-ea"/>
                          <a:cs typeface="Arial" panose="020B0604020202020204" pitchFamily="34" charset="0"/>
                        </a:rPr>
                        <a:t> audit issue was r</a:t>
                      </a:r>
                      <a:r>
                        <a:rPr lang="en-ZA" sz="1400" kern="1200" dirty="0">
                          <a:solidFill>
                            <a:schemeClr val="dk1"/>
                          </a:solidFill>
                          <a:effectLst/>
                          <a:latin typeface="Arial" panose="020B0604020202020204" pitchFamily="34" charset="0"/>
                          <a:ea typeface="+mn-ea"/>
                          <a:cs typeface="Arial" panose="020B0604020202020204" pitchFamily="34" charset="0"/>
                        </a:rPr>
                        <a:t>esolved in financial</a:t>
                      </a:r>
                      <a:r>
                        <a:rPr lang="en-ZA" sz="1400" kern="1200" baseline="0" dirty="0">
                          <a:solidFill>
                            <a:schemeClr val="dk1"/>
                          </a:solidFill>
                          <a:effectLst/>
                          <a:latin typeface="Arial" panose="020B0604020202020204" pitchFamily="34" charset="0"/>
                          <a:ea typeface="+mn-ea"/>
                          <a:cs typeface="Arial" panose="020B0604020202020204" pitchFamily="34" charset="0"/>
                        </a:rPr>
                        <a:t> year</a:t>
                      </a:r>
                      <a:r>
                        <a:rPr lang="en-ZA" sz="1400" kern="1200" dirty="0">
                          <a:solidFill>
                            <a:schemeClr val="dk1"/>
                          </a:solidFill>
                          <a:effectLst/>
                          <a:latin typeface="Arial" panose="020B0604020202020204" pitchFamily="34" charset="0"/>
                          <a:ea typeface="+mn-ea"/>
                          <a:cs typeface="Arial" panose="020B0604020202020204" pitchFamily="34" charset="0"/>
                        </a:rPr>
                        <a:t> 2022 audit cycle.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70890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775" y="714144"/>
            <a:ext cx="7012199" cy="707886"/>
          </a:xfrm>
          <a:prstGeom prst="rect">
            <a:avLst/>
          </a:prstGeom>
          <a:noFill/>
        </p:spPr>
        <p:txBody>
          <a:bodyPr wrap="square" rtlCol="0">
            <a:spAutoFit/>
          </a:bodyPr>
          <a:lstStyle/>
          <a:p>
            <a:r>
              <a:rPr lang="en-GB" sz="2000" b="1" dirty="0">
                <a:solidFill>
                  <a:schemeClr val="tx2">
                    <a:lumMod val="50000"/>
                  </a:schemeClr>
                </a:solidFill>
                <a:latin typeface="Arial" panose="020B0604020202020204" pitchFamily="34" charset="0"/>
                <a:cs typeface="Arial" panose="020B0604020202020204" pitchFamily="34" charset="0"/>
              </a:rPr>
              <a:t>PERFORMANCE SUMMARY AS AT </a:t>
            </a:r>
            <a:r>
              <a:rPr lang="en-ZA" sz="2000" b="1" dirty="0">
                <a:solidFill>
                  <a:schemeClr val="tx2">
                    <a:lumMod val="50000"/>
                  </a:schemeClr>
                </a:solidFill>
                <a:latin typeface="Arial" panose="020B0604020202020204" pitchFamily="34" charset="0"/>
                <a:cs typeface="Arial" panose="020B0604020202020204" pitchFamily="34" charset="0"/>
              </a:rPr>
              <a:t>31 March 22</a:t>
            </a:r>
          </a:p>
          <a:p>
            <a:endParaRPr lang="en-ZA" sz="2000" b="1" dirty="0">
              <a:solidFill>
                <a:schemeClr val="tx2">
                  <a:lumMod val="50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695EDCAB-FCA8-4921-7F83-32CC9B3D44F2}"/>
              </a:ext>
            </a:extLst>
          </p:cNvPr>
          <p:cNvGrpSpPr/>
          <p:nvPr/>
        </p:nvGrpSpPr>
        <p:grpSpPr>
          <a:xfrm>
            <a:off x="413670" y="1495126"/>
            <a:ext cx="4438885" cy="2193648"/>
            <a:chOff x="592844" y="2239302"/>
            <a:chExt cx="6635082" cy="3350217"/>
          </a:xfrm>
        </p:grpSpPr>
        <p:sp>
          <p:nvSpPr>
            <p:cNvPr id="62" name="TextBox 61">
              <a:extLst>
                <a:ext uri="{FF2B5EF4-FFF2-40B4-BE49-F238E27FC236}">
                  <a16:creationId xmlns:a16="http://schemas.microsoft.com/office/drawing/2014/main" id="{3A3F13C8-49F2-4FB2-89BC-201BCA585B59}"/>
                </a:ext>
              </a:extLst>
            </p:cNvPr>
            <p:cNvSpPr txBox="1"/>
            <p:nvPr/>
          </p:nvSpPr>
          <p:spPr>
            <a:xfrm>
              <a:off x="592844" y="2239302"/>
              <a:ext cx="6635082" cy="739813"/>
            </a:xfrm>
            <a:prstGeom prst="rect">
              <a:avLst/>
            </a:prstGeom>
            <a:solidFill>
              <a:schemeClr val="accent5"/>
            </a:solidFill>
          </p:spPr>
          <p:txBody>
            <a:bodyPr wrap="square" rtlCol="0" anchor="ctr">
              <a:noAutofit/>
            </a:bodyPr>
            <a:lstStyle/>
            <a:p>
              <a:pPr algn="ctr"/>
              <a:r>
                <a:rPr lang="en-ZA" sz="2000" b="1" dirty="0">
                  <a:solidFill>
                    <a:schemeClr val="bg1"/>
                  </a:solidFill>
                  <a:latin typeface="Arial" panose="020B0604020202020204" pitchFamily="34" charset="0"/>
                  <a:cs typeface="Arial" panose="020B0604020202020204" pitchFamily="34" charset="0"/>
                </a:rPr>
                <a:t>KPI Status</a:t>
              </a:r>
            </a:p>
          </p:txBody>
        </p:sp>
        <p:grpSp>
          <p:nvGrpSpPr>
            <p:cNvPr id="121" name="Group 120">
              <a:extLst>
                <a:ext uri="{FF2B5EF4-FFF2-40B4-BE49-F238E27FC236}">
                  <a16:creationId xmlns:a16="http://schemas.microsoft.com/office/drawing/2014/main" id="{91BCD220-8805-4CD6-AFEF-43FA87C6D27B}"/>
                </a:ext>
              </a:extLst>
            </p:cNvPr>
            <p:cNvGrpSpPr/>
            <p:nvPr/>
          </p:nvGrpSpPr>
          <p:grpSpPr>
            <a:xfrm>
              <a:off x="3163809" y="3663219"/>
              <a:ext cx="3746248" cy="1926300"/>
              <a:chOff x="4301277" y="3644029"/>
              <a:chExt cx="3746248" cy="2132794"/>
            </a:xfrm>
          </p:grpSpPr>
          <p:sp>
            <p:nvSpPr>
              <p:cNvPr id="118" name="TextBox 117">
                <a:extLst>
                  <a:ext uri="{FF2B5EF4-FFF2-40B4-BE49-F238E27FC236}">
                    <a16:creationId xmlns:a16="http://schemas.microsoft.com/office/drawing/2014/main" id="{B8A5FA1D-5667-40D6-A1DF-760656B816F8}"/>
                  </a:ext>
                </a:extLst>
              </p:cNvPr>
              <p:cNvSpPr txBox="1"/>
              <p:nvPr/>
            </p:nvSpPr>
            <p:spPr>
              <a:xfrm>
                <a:off x="4301277" y="3644029"/>
                <a:ext cx="3746248" cy="2132794"/>
              </a:xfrm>
              <a:prstGeom prst="rect">
                <a:avLst/>
              </a:prstGeom>
              <a:solidFill>
                <a:schemeClr val="bg1"/>
              </a:solidFill>
              <a:ln>
                <a:solidFill>
                  <a:schemeClr val="bg1">
                    <a:lumMod val="85000"/>
                  </a:schemeClr>
                </a:solidFill>
              </a:ln>
            </p:spPr>
            <p:txBody>
              <a:bodyPr wrap="square" rtlCol="0" anchor="ctr">
                <a:noAutofit/>
              </a:bodyPr>
              <a:lstStyle/>
              <a:p>
                <a:pPr algn="ctr"/>
                <a:endParaRPr lang="en-ZA" sz="1000" b="1" dirty="0">
                  <a:solidFill>
                    <a:schemeClr val="bg1"/>
                  </a:solidFill>
                  <a:latin typeface="Arial" panose="020B0604020202020204" pitchFamily="34" charset="0"/>
                  <a:cs typeface="Arial" panose="020B0604020202020204" pitchFamily="34" charset="0"/>
                </a:endParaRPr>
              </a:p>
            </p:txBody>
          </p:sp>
          <p:grpSp>
            <p:nvGrpSpPr>
              <p:cNvPr id="120" name="Group 119">
                <a:extLst>
                  <a:ext uri="{FF2B5EF4-FFF2-40B4-BE49-F238E27FC236}">
                    <a16:creationId xmlns:a16="http://schemas.microsoft.com/office/drawing/2014/main" id="{F957C74D-457C-4584-8A65-F500720FD317}"/>
                  </a:ext>
                </a:extLst>
              </p:cNvPr>
              <p:cNvGrpSpPr/>
              <p:nvPr/>
            </p:nvGrpSpPr>
            <p:grpSpPr>
              <a:xfrm>
                <a:off x="4796593" y="3749873"/>
                <a:ext cx="2896860" cy="1946640"/>
                <a:chOff x="4796593" y="3749873"/>
                <a:chExt cx="2896860" cy="1946640"/>
              </a:xfrm>
            </p:grpSpPr>
            <p:grpSp>
              <p:nvGrpSpPr>
                <p:cNvPr id="82" name="Group 81">
                  <a:extLst>
                    <a:ext uri="{FF2B5EF4-FFF2-40B4-BE49-F238E27FC236}">
                      <a16:creationId xmlns:a16="http://schemas.microsoft.com/office/drawing/2014/main" id="{D688D167-5087-4231-B225-0AED17FC5BBA}"/>
                    </a:ext>
                  </a:extLst>
                </p:cNvPr>
                <p:cNvGrpSpPr/>
                <p:nvPr/>
              </p:nvGrpSpPr>
              <p:grpSpPr>
                <a:xfrm>
                  <a:off x="4796593" y="3749873"/>
                  <a:ext cx="2896860" cy="916026"/>
                  <a:chOff x="2435903" y="3283441"/>
                  <a:chExt cx="2896860" cy="916026"/>
                </a:xfrm>
              </p:grpSpPr>
              <p:grpSp>
                <p:nvGrpSpPr>
                  <p:cNvPr id="53" name="Group 52">
                    <a:extLst>
                      <a:ext uri="{FF2B5EF4-FFF2-40B4-BE49-F238E27FC236}">
                        <a16:creationId xmlns:a16="http://schemas.microsoft.com/office/drawing/2014/main" id="{3B413AA5-5CE6-4ABF-A593-EA638FCD958C}"/>
                      </a:ext>
                    </a:extLst>
                  </p:cNvPr>
                  <p:cNvGrpSpPr/>
                  <p:nvPr/>
                </p:nvGrpSpPr>
                <p:grpSpPr>
                  <a:xfrm>
                    <a:off x="2435903" y="3283441"/>
                    <a:ext cx="1856697" cy="916026"/>
                    <a:chOff x="2435903" y="3258041"/>
                    <a:chExt cx="1856697" cy="916026"/>
                  </a:xfrm>
                </p:grpSpPr>
                <p:sp>
                  <p:nvSpPr>
                    <p:cNvPr id="65" name="TextBox 64">
                      <a:extLst>
                        <a:ext uri="{FF2B5EF4-FFF2-40B4-BE49-F238E27FC236}">
                          <a16:creationId xmlns:a16="http://schemas.microsoft.com/office/drawing/2014/main" id="{F9C53BCE-0045-43FD-B063-E09A725D70EB}"/>
                        </a:ext>
                      </a:extLst>
                    </p:cNvPr>
                    <p:cNvSpPr txBox="1"/>
                    <p:nvPr/>
                  </p:nvSpPr>
                  <p:spPr>
                    <a:xfrm>
                      <a:off x="2435903" y="3258041"/>
                      <a:ext cx="1335883" cy="916026"/>
                    </a:xfrm>
                    <a:prstGeom prst="rect">
                      <a:avLst/>
                    </a:prstGeom>
                    <a:solidFill>
                      <a:srgbClr val="00B050"/>
                    </a:solidFill>
                  </p:spPr>
                  <p:txBody>
                    <a:bodyPr wrap="square" rtlCol="0" anchor="ctr">
                      <a:noAutofit/>
                    </a:bodyPr>
                    <a:lstStyle/>
                    <a:p>
                      <a:pPr algn="ctr"/>
                      <a:r>
                        <a:rPr lang="en-ZA" sz="1200" b="1" dirty="0">
                          <a:solidFill>
                            <a:schemeClr val="bg1"/>
                          </a:solidFill>
                          <a:latin typeface="Arial" panose="020B0604020202020204" pitchFamily="34" charset="0"/>
                          <a:cs typeface="Arial" panose="020B0604020202020204" pitchFamily="34" charset="0"/>
                        </a:rPr>
                        <a:t>Achieved</a:t>
                      </a:r>
                    </a:p>
                  </p:txBody>
                </p:sp>
                <p:sp>
                  <p:nvSpPr>
                    <p:cNvPr id="48" name="Arrow: Right 47">
                      <a:extLst>
                        <a:ext uri="{FF2B5EF4-FFF2-40B4-BE49-F238E27FC236}">
                          <a16:creationId xmlns:a16="http://schemas.microsoft.com/office/drawing/2014/main" id="{183669DE-1E92-407E-8FB4-F7DC6DCC88B9}"/>
                        </a:ext>
                      </a:extLst>
                    </p:cNvPr>
                    <p:cNvSpPr/>
                    <p:nvPr/>
                  </p:nvSpPr>
                  <p:spPr>
                    <a:xfrm>
                      <a:off x="3759200" y="3505244"/>
                      <a:ext cx="533400" cy="4216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64" name="Oval 63">
                    <a:extLst>
                      <a:ext uri="{FF2B5EF4-FFF2-40B4-BE49-F238E27FC236}">
                        <a16:creationId xmlns:a16="http://schemas.microsoft.com/office/drawing/2014/main" id="{4EC651B1-E83C-4884-B9E5-29E29756FB51}"/>
                      </a:ext>
                    </a:extLst>
                  </p:cNvPr>
                  <p:cNvSpPr/>
                  <p:nvPr/>
                </p:nvSpPr>
                <p:spPr>
                  <a:xfrm>
                    <a:off x="4612763" y="3381454"/>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latin typeface="Arial" panose="020B0604020202020204" pitchFamily="34" charset="0"/>
                        <a:cs typeface="Arial" panose="020B0604020202020204" pitchFamily="34" charset="0"/>
                      </a:rPr>
                      <a:t>8</a:t>
                    </a:r>
                  </a:p>
                </p:txBody>
              </p:sp>
            </p:grpSp>
            <p:grpSp>
              <p:nvGrpSpPr>
                <p:cNvPr id="84" name="Group 83">
                  <a:extLst>
                    <a:ext uri="{FF2B5EF4-FFF2-40B4-BE49-F238E27FC236}">
                      <a16:creationId xmlns:a16="http://schemas.microsoft.com/office/drawing/2014/main" id="{D6122C78-5614-41DD-A665-0A7E98F9699B}"/>
                    </a:ext>
                  </a:extLst>
                </p:cNvPr>
                <p:cNvGrpSpPr/>
                <p:nvPr/>
              </p:nvGrpSpPr>
              <p:grpSpPr>
                <a:xfrm>
                  <a:off x="4796593" y="4780487"/>
                  <a:ext cx="2896860" cy="916026"/>
                  <a:chOff x="2435903" y="4542655"/>
                  <a:chExt cx="2896860" cy="916026"/>
                </a:xfrm>
              </p:grpSpPr>
              <p:grpSp>
                <p:nvGrpSpPr>
                  <p:cNvPr id="77" name="Group 76">
                    <a:extLst>
                      <a:ext uri="{FF2B5EF4-FFF2-40B4-BE49-F238E27FC236}">
                        <a16:creationId xmlns:a16="http://schemas.microsoft.com/office/drawing/2014/main" id="{8F461CE4-E88F-4009-965D-0ED473AFC5BA}"/>
                      </a:ext>
                    </a:extLst>
                  </p:cNvPr>
                  <p:cNvGrpSpPr/>
                  <p:nvPr/>
                </p:nvGrpSpPr>
                <p:grpSpPr>
                  <a:xfrm>
                    <a:off x="2435903" y="4542655"/>
                    <a:ext cx="1856697" cy="916026"/>
                    <a:chOff x="2435903" y="3258041"/>
                    <a:chExt cx="1856697" cy="916026"/>
                  </a:xfrm>
                  <a:solidFill>
                    <a:srgbClr val="EB2332"/>
                  </a:solidFill>
                </p:grpSpPr>
                <p:sp>
                  <p:nvSpPr>
                    <p:cNvPr id="78" name="TextBox 77">
                      <a:extLst>
                        <a:ext uri="{FF2B5EF4-FFF2-40B4-BE49-F238E27FC236}">
                          <a16:creationId xmlns:a16="http://schemas.microsoft.com/office/drawing/2014/main" id="{1D6AAEAB-985A-4F06-8C01-66EB42B72066}"/>
                        </a:ext>
                      </a:extLst>
                    </p:cNvPr>
                    <p:cNvSpPr txBox="1"/>
                    <p:nvPr/>
                  </p:nvSpPr>
                  <p:spPr>
                    <a:xfrm>
                      <a:off x="2435903" y="3258041"/>
                      <a:ext cx="1335883" cy="916026"/>
                    </a:xfrm>
                    <a:prstGeom prst="rect">
                      <a:avLst/>
                    </a:prstGeom>
                    <a:solidFill>
                      <a:srgbClr val="FF0000"/>
                    </a:solidFill>
                  </p:spPr>
                  <p:txBody>
                    <a:bodyPr wrap="square" rtlCol="0" anchor="ctr">
                      <a:noAutofit/>
                    </a:bodyPr>
                    <a:lstStyle/>
                    <a:p>
                      <a:pPr algn="ctr"/>
                      <a:r>
                        <a:rPr lang="en-ZA" sz="1200" b="1" dirty="0">
                          <a:solidFill>
                            <a:schemeClr val="bg1"/>
                          </a:solidFill>
                          <a:latin typeface="Arial" panose="020B0604020202020204" pitchFamily="34" charset="0"/>
                          <a:cs typeface="Arial" panose="020B0604020202020204" pitchFamily="34" charset="0"/>
                        </a:rPr>
                        <a:t>Not Achieved</a:t>
                      </a:r>
                    </a:p>
                  </p:txBody>
                </p:sp>
                <p:sp>
                  <p:nvSpPr>
                    <p:cNvPr id="80" name="Arrow: Right 79">
                      <a:extLst>
                        <a:ext uri="{FF2B5EF4-FFF2-40B4-BE49-F238E27FC236}">
                          <a16:creationId xmlns:a16="http://schemas.microsoft.com/office/drawing/2014/main" id="{93F30230-5482-4148-BA68-D8E9D871D4BA}"/>
                        </a:ext>
                      </a:extLst>
                    </p:cNvPr>
                    <p:cNvSpPr/>
                    <p:nvPr/>
                  </p:nvSpPr>
                  <p:spPr>
                    <a:xfrm>
                      <a:off x="3759200" y="3505244"/>
                      <a:ext cx="533400" cy="42162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83" name="Oval 82">
                    <a:extLst>
                      <a:ext uri="{FF2B5EF4-FFF2-40B4-BE49-F238E27FC236}">
                        <a16:creationId xmlns:a16="http://schemas.microsoft.com/office/drawing/2014/main" id="{C1778486-416A-482F-ADFA-5533C03118C5}"/>
                      </a:ext>
                    </a:extLst>
                  </p:cNvPr>
                  <p:cNvSpPr/>
                  <p:nvPr/>
                </p:nvSpPr>
                <p:spPr>
                  <a:xfrm>
                    <a:off x="4612762" y="4640669"/>
                    <a:ext cx="720001" cy="7200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latin typeface="Arial" panose="020B0604020202020204" pitchFamily="34" charset="0"/>
                        <a:cs typeface="Arial" panose="020B0604020202020204" pitchFamily="34" charset="0"/>
                      </a:rPr>
                      <a:t>20</a:t>
                    </a:r>
                  </a:p>
                </p:txBody>
              </p:sp>
            </p:grpSp>
          </p:grpSp>
        </p:grpSp>
        <p:cxnSp>
          <p:nvCxnSpPr>
            <p:cNvPr id="87" name="Straight Connector 86">
              <a:extLst>
                <a:ext uri="{FF2B5EF4-FFF2-40B4-BE49-F238E27FC236}">
                  <a16:creationId xmlns:a16="http://schemas.microsoft.com/office/drawing/2014/main" id="{5A9C86DD-C082-45FF-8DCC-9B065B29A3FF}"/>
                </a:ext>
              </a:extLst>
            </p:cNvPr>
            <p:cNvCxnSpPr>
              <a:cxnSpLocks/>
            </p:cNvCxnSpPr>
            <p:nvPr/>
          </p:nvCxnSpPr>
          <p:spPr>
            <a:xfrm flipH="1">
              <a:off x="3039869" y="3663219"/>
              <a:ext cx="8107" cy="192630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3AD3BE8F-05B1-432A-ADFD-00348C2F677C}"/>
                </a:ext>
              </a:extLst>
            </p:cNvPr>
            <p:cNvGrpSpPr/>
            <p:nvPr/>
          </p:nvGrpSpPr>
          <p:grpSpPr>
            <a:xfrm>
              <a:off x="592844" y="3663219"/>
              <a:ext cx="2013976" cy="1809108"/>
              <a:chOff x="1667175" y="3601739"/>
              <a:chExt cx="2013976" cy="2003039"/>
            </a:xfrm>
          </p:grpSpPr>
          <p:sp>
            <p:nvSpPr>
              <p:cNvPr id="93" name="TextBox 92">
                <a:extLst>
                  <a:ext uri="{FF2B5EF4-FFF2-40B4-BE49-F238E27FC236}">
                    <a16:creationId xmlns:a16="http://schemas.microsoft.com/office/drawing/2014/main" id="{4C1BAC8C-E29D-4DD8-B1DC-56F0C3F7CD0F}"/>
                  </a:ext>
                </a:extLst>
              </p:cNvPr>
              <p:cNvSpPr txBox="1"/>
              <p:nvPr/>
            </p:nvSpPr>
            <p:spPr>
              <a:xfrm>
                <a:off x="1667175" y="3601739"/>
                <a:ext cx="2013976" cy="2003039"/>
              </a:xfrm>
              <a:prstGeom prst="rect">
                <a:avLst/>
              </a:prstGeom>
              <a:solidFill>
                <a:schemeClr val="bg1"/>
              </a:solidFill>
              <a:ln>
                <a:solidFill>
                  <a:schemeClr val="bg1">
                    <a:lumMod val="85000"/>
                  </a:schemeClr>
                </a:solidFill>
              </a:ln>
            </p:spPr>
            <p:txBody>
              <a:bodyPr wrap="square" rtlCol="0" anchor="ctr">
                <a:noAutofit/>
              </a:bodyPr>
              <a:lstStyle/>
              <a:p>
                <a:pPr algn="ctr"/>
                <a:endParaRPr lang="en-ZA" sz="1600" b="1" dirty="0">
                  <a:solidFill>
                    <a:schemeClr val="bg1"/>
                  </a:solidFill>
                  <a:latin typeface="Arial" panose="020B0604020202020204" pitchFamily="34" charset="0"/>
                  <a:cs typeface="Arial" panose="020B0604020202020204" pitchFamily="34" charset="0"/>
                </a:endParaRPr>
              </a:p>
            </p:txBody>
          </p:sp>
          <p:pic>
            <p:nvPicPr>
              <p:cNvPr id="91" name="Graphic 90" descr="Upward trend">
                <a:extLst>
                  <a:ext uri="{FF2B5EF4-FFF2-40B4-BE49-F238E27FC236}">
                    <a16:creationId xmlns:a16="http://schemas.microsoft.com/office/drawing/2014/main" id="{44C79746-47DD-4F3F-8B29-C2E3E723E13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152161" y="3805576"/>
                <a:ext cx="900000" cy="649359"/>
              </a:xfrm>
              <a:prstGeom prst="rect">
                <a:avLst/>
              </a:prstGeom>
            </p:spPr>
          </p:pic>
          <p:sp>
            <p:nvSpPr>
              <p:cNvPr id="92" name="Oval 91">
                <a:extLst>
                  <a:ext uri="{FF2B5EF4-FFF2-40B4-BE49-F238E27FC236}">
                    <a16:creationId xmlns:a16="http://schemas.microsoft.com/office/drawing/2014/main" id="{8D41EC8B-8FF7-4453-B74D-281F74D9E6CC}"/>
                  </a:ext>
                </a:extLst>
              </p:cNvPr>
              <p:cNvSpPr/>
              <p:nvPr/>
            </p:nvSpPr>
            <p:spPr>
              <a:xfrm>
                <a:off x="2224162" y="4738196"/>
                <a:ext cx="827998" cy="81801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a:solidFill>
                      <a:schemeClr val="tx1"/>
                    </a:solidFill>
                    <a:latin typeface="Arial" panose="020B0604020202020204" pitchFamily="34" charset="0"/>
                    <a:cs typeface="Arial" panose="020B0604020202020204" pitchFamily="34" charset="0"/>
                  </a:rPr>
                  <a:t>29%</a:t>
                </a:r>
              </a:p>
            </p:txBody>
          </p:sp>
        </p:grpSp>
        <p:sp>
          <p:nvSpPr>
            <p:cNvPr id="101" name="TextBox 100">
              <a:extLst>
                <a:ext uri="{FF2B5EF4-FFF2-40B4-BE49-F238E27FC236}">
                  <a16:creationId xmlns:a16="http://schemas.microsoft.com/office/drawing/2014/main" id="{FB6F3AC0-7BF0-409E-9B92-04DD66AD90D8}"/>
                </a:ext>
              </a:extLst>
            </p:cNvPr>
            <p:cNvSpPr txBox="1"/>
            <p:nvPr/>
          </p:nvSpPr>
          <p:spPr>
            <a:xfrm>
              <a:off x="592844" y="3062485"/>
              <a:ext cx="4545107" cy="344897"/>
            </a:xfrm>
            <a:prstGeom prst="rect">
              <a:avLst/>
            </a:prstGeom>
            <a:noFill/>
          </p:spPr>
          <p:txBody>
            <a:bodyPr wrap="square" rtlCol="0">
              <a:spAutoFit/>
            </a:bodyPr>
            <a:lstStyle/>
            <a:p>
              <a:r>
                <a:rPr lang="en-ZA" b="1" dirty="0">
                  <a:solidFill>
                    <a:srgbClr val="002069"/>
                  </a:solidFill>
                  <a:latin typeface="Arial" panose="020B0604020202020204" pitchFamily="34" charset="0"/>
                  <a:cs typeface="Arial" panose="020B0604020202020204" pitchFamily="34" charset="0"/>
                </a:rPr>
                <a:t>KPI Performance</a:t>
              </a:r>
            </a:p>
          </p:txBody>
        </p:sp>
        <p:cxnSp>
          <p:nvCxnSpPr>
            <p:cNvPr id="102" name="Straight Connector 101">
              <a:extLst>
                <a:ext uri="{FF2B5EF4-FFF2-40B4-BE49-F238E27FC236}">
                  <a16:creationId xmlns:a16="http://schemas.microsoft.com/office/drawing/2014/main" id="{26BAAF6E-C863-4B78-AF72-68ABE358DDD9}"/>
                </a:ext>
              </a:extLst>
            </p:cNvPr>
            <p:cNvCxnSpPr>
              <a:cxnSpLocks/>
            </p:cNvCxnSpPr>
            <p:nvPr/>
          </p:nvCxnSpPr>
          <p:spPr>
            <a:xfrm>
              <a:off x="7227926" y="3663219"/>
              <a:ext cx="0" cy="192630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3889ACA4-2A8D-4352-B5B4-01391D7854D7}"/>
              </a:ext>
            </a:extLst>
          </p:cNvPr>
          <p:cNvSpPr>
            <a:spLocks noGrp="1"/>
          </p:cNvSpPr>
          <p:nvPr>
            <p:ph type="sldNum" sz="quarter" idx="12"/>
          </p:nvPr>
        </p:nvSpPr>
        <p:spPr/>
        <p:txBody>
          <a:bodyPr/>
          <a:lstStyle/>
          <a:p>
            <a:fld id="{AE693789-02F1-4DC8-BBFC-6A4967040F3D}" type="slidenum">
              <a:rPr lang="en-ZA" smtClean="0"/>
              <a:t>17</a:t>
            </a:fld>
            <a:endParaRPr lang="en-ZA" dirty="0"/>
          </a:p>
        </p:txBody>
      </p:sp>
      <p:graphicFrame>
        <p:nvGraphicFramePr>
          <p:cNvPr id="41" name="Table 40">
            <a:extLst>
              <a:ext uri="{FF2B5EF4-FFF2-40B4-BE49-F238E27FC236}">
                <a16:creationId xmlns:a16="http://schemas.microsoft.com/office/drawing/2014/main" id="{2928CCA5-8F42-9CD4-1448-F16445446095}"/>
              </a:ext>
            </a:extLst>
          </p:cNvPr>
          <p:cNvGraphicFramePr>
            <a:graphicFrameLocks noGrp="1"/>
          </p:cNvGraphicFramePr>
          <p:nvPr>
            <p:extLst>
              <p:ext uri="{D42A27DB-BD31-4B8C-83A1-F6EECF244321}">
                <p14:modId xmlns:p14="http://schemas.microsoft.com/office/powerpoint/2010/main" val="1965953980"/>
              </p:ext>
            </p:extLst>
          </p:nvPr>
        </p:nvGraphicFramePr>
        <p:xfrm>
          <a:off x="5123789" y="1495126"/>
          <a:ext cx="6744771" cy="4828546"/>
        </p:xfrm>
        <a:graphic>
          <a:graphicData uri="http://schemas.openxmlformats.org/drawingml/2006/table">
            <a:tbl>
              <a:tblPr firstRow="1" firstCol="1" bandRow="1"/>
              <a:tblGrid>
                <a:gridCol w="2003443">
                  <a:extLst>
                    <a:ext uri="{9D8B030D-6E8A-4147-A177-3AD203B41FA5}">
                      <a16:colId xmlns:a16="http://schemas.microsoft.com/office/drawing/2014/main" val="3573983776"/>
                    </a:ext>
                  </a:extLst>
                </a:gridCol>
                <a:gridCol w="1185332">
                  <a:extLst>
                    <a:ext uri="{9D8B030D-6E8A-4147-A177-3AD203B41FA5}">
                      <a16:colId xmlns:a16="http://schemas.microsoft.com/office/drawing/2014/main" val="1403664579"/>
                    </a:ext>
                  </a:extLst>
                </a:gridCol>
                <a:gridCol w="1185332">
                  <a:extLst>
                    <a:ext uri="{9D8B030D-6E8A-4147-A177-3AD203B41FA5}">
                      <a16:colId xmlns:a16="http://schemas.microsoft.com/office/drawing/2014/main" val="532778116"/>
                    </a:ext>
                  </a:extLst>
                </a:gridCol>
                <a:gridCol w="1185332">
                  <a:extLst>
                    <a:ext uri="{9D8B030D-6E8A-4147-A177-3AD203B41FA5}">
                      <a16:colId xmlns:a16="http://schemas.microsoft.com/office/drawing/2014/main" val="1242177665"/>
                    </a:ext>
                  </a:extLst>
                </a:gridCol>
                <a:gridCol w="1185332">
                  <a:extLst>
                    <a:ext uri="{9D8B030D-6E8A-4147-A177-3AD203B41FA5}">
                      <a16:colId xmlns:a16="http://schemas.microsoft.com/office/drawing/2014/main" val="3154136813"/>
                    </a:ext>
                  </a:extLst>
                </a:gridCol>
              </a:tblGrid>
              <a:tr h="673347">
                <a:tc>
                  <a:txBody>
                    <a:bodyPr/>
                    <a:lstStyle/>
                    <a:p>
                      <a:pPr algn="just">
                        <a:lnSpc>
                          <a:spcPct val="150000"/>
                        </a:lnSpc>
                        <a:spcBef>
                          <a:spcPts val="600"/>
                        </a:spcBef>
                        <a:spcAft>
                          <a:spcPts val="600"/>
                        </a:spcAft>
                      </a:pPr>
                      <a:r>
                        <a:rPr lang="en-ZA" sz="1200" b="1" kern="1200" spc="5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Strategic Outcome</a:t>
                      </a:r>
                      <a:endParaRPr lang="en-ZA" sz="1200" spc="5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0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Number of APP KPIs</a:t>
                      </a: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Bef>
                          <a:spcPts val="600"/>
                        </a:spcBef>
                        <a:spcAft>
                          <a:spcPts val="600"/>
                        </a:spcAft>
                      </a:pPr>
                      <a:r>
                        <a:rPr lang="en-ZA" sz="10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KPIs Achieved</a:t>
                      </a: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Bef>
                          <a:spcPts val="600"/>
                        </a:spcBef>
                        <a:spcAft>
                          <a:spcPts val="600"/>
                        </a:spcAft>
                      </a:pPr>
                      <a:r>
                        <a:rPr lang="en-ZA" sz="10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KPIs Not Achieved</a:t>
                      </a: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600"/>
                        </a:spcBef>
                        <a:spcAft>
                          <a:spcPts val="600"/>
                        </a:spcAft>
                      </a:pPr>
                      <a:r>
                        <a:rPr lang="en-ZA" sz="10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 Score</a:t>
                      </a: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255212570"/>
                  </a:ext>
                </a:extLst>
              </a:tr>
              <a:tr h="356518">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Corporatize</a:t>
                      </a:r>
                      <a:r>
                        <a:rPr lang="en-ZA" sz="1200" b="1" spc="50" baseline="0" dirty="0">
                          <a:effectLst/>
                          <a:latin typeface="Arial" panose="020B0604020202020204" pitchFamily="34" charset="0"/>
                          <a:ea typeface="Calibri" panose="020F0502020204030204" pitchFamily="34" charset="0"/>
                          <a:cs typeface="Arial" panose="020B0604020202020204" pitchFamily="34" charset="0"/>
                        </a:rPr>
                        <a:t> the bank</a:t>
                      </a:r>
                      <a:endParaRPr lang="en-ZA" sz="1200" b="1"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1</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0</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1</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619254"/>
                  </a:ext>
                </a:extLst>
              </a:tr>
              <a:tr h="366879">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Capacitate the organisation with</a:t>
                      </a:r>
                      <a:r>
                        <a:rPr lang="en-ZA" sz="1200" b="1" spc="50" baseline="0" dirty="0">
                          <a:effectLst/>
                          <a:latin typeface="Arial" panose="020B0604020202020204" pitchFamily="34" charset="0"/>
                          <a:ea typeface="Calibri" panose="020F0502020204030204" pitchFamily="34" charset="0"/>
                          <a:cs typeface="Arial" panose="020B0604020202020204" pitchFamily="34" charset="0"/>
                        </a:rPr>
                        <a:t> critical skills</a:t>
                      </a:r>
                      <a:endParaRPr lang="en-ZA" sz="1200" b="1"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1</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0</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1</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513528"/>
                  </a:ext>
                </a:extLst>
              </a:tr>
              <a:tr h="511909">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Develop</a:t>
                      </a:r>
                      <a:r>
                        <a:rPr lang="en-ZA" sz="1200" b="1" spc="50" baseline="0" dirty="0">
                          <a:effectLst/>
                          <a:latin typeface="Arial" panose="020B0604020202020204" pitchFamily="34" charset="0"/>
                          <a:ea typeface="Calibri" panose="020F0502020204030204" pitchFamily="34" charset="0"/>
                          <a:cs typeface="Arial" panose="020B0604020202020204" pitchFamily="34" charset="0"/>
                        </a:rPr>
                        <a:t> a retail banking capability</a:t>
                      </a:r>
                      <a:endParaRPr lang="en-ZA" sz="1200" b="1"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6</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2</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4</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648662"/>
                  </a:ext>
                </a:extLst>
              </a:tr>
              <a:tr h="340377">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Digitisation</a:t>
                      </a:r>
                      <a:r>
                        <a:rPr lang="en-ZA" sz="1200" b="1" spc="50" baseline="0" dirty="0">
                          <a:effectLst/>
                          <a:latin typeface="Arial" panose="020B0604020202020204" pitchFamily="34" charset="0"/>
                          <a:ea typeface="Calibri" panose="020F0502020204030204" pitchFamily="34" charset="0"/>
                          <a:cs typeface="Arial" panose="020B0604020202020204" pitchFamily="34" charset="0"/>
                        </a:rPr>
                        <a:t> of the bank</a:t>
                      </a:r>
                      <a:endParaRPr lang="en-ZA" sz="1200" b="1"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8</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1</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7</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697503"/>
                  </a:ext>
                </a:extLst>
              </a:tr>
              <a:tr h="448354">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Create a financially sustainable bank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600"/>
                        </a:spcBef>
                        <a:spcAft>
                          <a:spcPts val="600"/>
                        </a:spcAft>
                        <a:buClrTx/>
                        <a:buSzTx/>
                        <a:buFontTx/>
                        <a:buNone/>
                        <a:tabLst/>
                        <a:defRPr/>
                      </a:pPr>
                      <a:r>
                        <a:rPr lang="en-ZA" sz="1200" b="1" spc="50" dirty="0">
                          <a:effectLst/>
                          <a:latin typeface="Arial" panose="020B0604020202020204" pitchFamily="34" charset="0"/>
                          <a:ea typeface="Calibri" panose="020F0502020204030204" pitchFamily="34" charset="0"/>
                          <a:cs typeface="Arial" panose="020B0604020202020204" pitchFamily="34" charset="0"/>
                        </a:rPr>
                        <a:t>3</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8354">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Promote</a:t>
                      </a:r>
                      <a:r>
                        <a:rPr lang="en-ZA" sz="1200" b="1" spc="50" baseline="0" dirty="0">
                          <a:effectLst/>
                          <a:latin typeface="Arial" panose="020B0604020202020204" pitchFamily="34" charset="0"/>
                          <a:ea typeface="Calibri" panose="020F0502020204030204" pitchFamily="34" charset="0"/>
                          <a:cs typeface="Arial" panose="020B0604020202020204" pitchFamily="34" charset="0"/>
                        </a:rPr>
                        <a:t> Financial Inclusion</a:t>
                      </a:r>
                      <a:endParaRPr lang="en-ZA" sz="1200" b="1"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600"/>
                        </a:spcBef>
                        <a:spcAft>
                          <a:spcPts val="600"/>
                        </a:spcAft>
                        <a:buClrTx/>
                        <a:buSzTx/>
                        <a:buFontTx/>
                        <a:buNone/>
                        <a:tabLst/>
                        <a:defRPr/>
                      </a:pPr>
                      <a:r>
                        <a:rPr lang="en-ZA" sz="1200" spc="5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6846">
                <a:tc>
                  <a:txBody>
                    <a:bodyPr/>
                    <a:lstStyle/>
                    <a:p>
                      <a:pPr algn="l">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Be Government</a:t>
                      </a:r>
                      <a:r>
                        <a:rPr lang="en-ZA" sz="1200" b="1" spc="50" baseline="0" dirty="0">
                          <a:effectLst/>
                          <a:latin typeface="Arial" panose="020B0604020202020204" pitchFamily="34" charset="0"/>
                          <a:ea typeface="Calibri" panose="020F0502020204030204" pitchFamily="34" charset="0"/>
                          <a:cs typeface="Arial" panose="020B0604020202020204" pitchFamily="34" charset="0"/>
                        </a:rPr>
                        <a:t>’s preferred payments channel</a:t>
                      </a:r>
                      <a:endParaRPr lang="en-ZA" sz="1200" b="1"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spc="5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200" b="1" spc="50" dirty="0">
                          <a:effectLst/>
                          <a:latin typeface="Arial" panose="020B0604020202020204" pitchFamily="34" charset="0"/>
                          <a:ea typeface="Calibri" panose="020F0502020204030204" pitchFamily="34" charset="0"/>
                          <a:cs typeface="Arial" panose="020B0604020202020204" pitchFamily="34"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9461">
                <a:tc>
                  <a:txBody>
                    <a:bodyPr/>
                    <a:lstStyle/>
                    <a:p>
                      <a:pPr algn="l">
                        <a:lnSpc>
                          <a:spcPct val="115000"/>
                        </a:lnSpc>
                        <a:spcBef>
                          <a:spcPts val="600"/>
                        </a:spcBef>
                        <a:spcAft>
                          <a:spcPts val="600"/>
                        </a:spcAft>
                      </a:pPr>
                      <a:r>
                        <a:rPr lang="en-ZA" sz="12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TOTAL</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15000"/>
                        </a:lnSpc>
                        <a:spcBef>
                          <a:spcPts val="600"/>
                        </a:spcBef>
                        <a:spcAft>
                          <a:spcPts val="600"/>
                        </a:spcAft>
                      </a:pPr>
                      <a:r>
                        <a:rPr lang="en-ZA" sz="12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28</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15000"/>
                        </a:lnSpc>
                        <a:spcBef>
                          <a:spcPts val="600"/>
                        </a:spcBef>
                        <a:spcAft>
                          <a:spcPts val="600"/>
                        </a:spcAft>
                      </a:pPr>
                      <a:r>
                        <a:rPr lang="en-ZA" sz="12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8</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15000"/>
                        </a:lnSpc>
                        <a:spcBef>
                          <a:spcPts val="600"/>
                        </a:spcBef>
                        <a:spcAft>
                          <a:spcPts val="600"/>
                        </a:spcAft>
                      </a:pPr>
                      <a:r>
                        <a:rPr lang="en-ZA" sz="1200" b="1" kern="1200" spc="50" dirty="0">
                          <a:solidFill>
                            <a:srgbClr val="FFFFFF"/>
                          </a:solidFill>
                          <a:effectLst/>
                          <a:latin typeface="Arial" panose="020B0604020202020204" pitchFamily="34" charset="0"/>
                          <a:ea typeface="Calibri" panose="020F0502020204030204" pitchFamily="34" charset="0"/>
                          <a:cs typeface="Arial" panose="020B0604020202020204" pitchFamily="34" charset="0"/>
                        </a:rPr>
                        <a:t>20</a:t>
                      </a: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15000"/>
                        </a:lnSpc>
                        <a:spcBef>
                          <a:spcPts val="600"/>
                        </a:spcBef>
                        <a:spcAft>
                          <a:spcPts val="600"/>
                        </a:spcAft>
                      </a:pPr>
                      <a:endParaRPr lang="en-ZA" sz="12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33887496"/>
                  </a:ext>
                </a:extLst>
              </a:tr>
              <a:tr h="448354">
                <a:tc gridSpan="4">
                  <a:txBody>
                    <a:bodyPr/>
                    <a:lstStyle/>
                    <a:p>
                      <a:pPr algn="l">
                        <a:lnSpc>
                          <a:spcPct val="115000"/>
                        </a:lnSpc>
                        <a:spcBef>
                          <a:spcPts val="600"/>
                        </a:spcBef>
                        <a:spcAft>
                          <a:spcPts val="600"/>
                        </a:spcAft>
                      </a:pPr>
                      <a:r>
                        <a:rPr lang="en-ZA" sz="1200" b="1" spc="50" dirty="0">
                          <a:solidFill>
                            <a:schemeClr val="bg1"/>
                          </a:solidFill>
                          <a:effectLst/>
                          <a:latin typeface="Arial" panose="020B0604020202020204" pitchFamily="34" charset="0"/>
                          <a:ea typeface="Calibri" panose="020F0502020204030204" pitchFamily="34" charset="0"/>
                          <a:cs typeface="Arial" panose="020B0604020202020204" pitchFamily="34" charset="0"/>
                        </a:rPr>
                        <a:t>Postbank Overall Performance Rating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hMerge="1">
                  <a:txBody>
                    <a:bodyPr/>
                    <a:lstStyle/>
                    <a:p>
                      <a:pPr algn="ctr">
                        <a:lnSpc>
                          <a:spcPct val="115000"/>
                        </a:lnSpc>
                        <a:spcBef>
                          <a:spcPts val="600"/>
                        </a:spcBef>
                        <a:spcAft>
                          <a:spcPts val="600"/>
                        </a:spcAft>
                      </a:pP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pPr algn="ctr">
                        <a:lnSpc>
                          <a:spcPct val="115000"/>
                        </a:lnSpc>
                        <a:spcBef>
                          <a:spcPts val="600"/>
                        </a:spcBef>
                        <a:spcAft>
                          <a:spcPts val="600"/>
                        </a:spcAft>
                      </a:pP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pPr algn="ctr">
                        <a:lnSpc>
                          <a:spcPct val="115000"/>
                        </a:lnSpc>
                        <a:spcBef>
                          <a:spcPts val="600"/>
                        </a:spcBef>
                        <a:spcAft>
                          <a:spcPts val="600"/>
                        </a:spcAft>
                      </a:pPr>
                      <a:endParaRPr lang="en-ZA" sz="10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Bef>
                          <a:spcPts val="600"/>
                        </a:spcBef>
                        <a:spcAft>
                          <a:spcPts val="600"/>
                        </a:spcAft>
                      </a:pPr>
                      <a:r>
                        <a:rPr lang="en-ZA" sz="1200" b="1" spc="50" dirty="0">
                          <a:solidFill>
                            <a:schemeClr val="bg1"/>
                          </a:solidFill>
                          <a:effectLst/>
                          <a:latin typeface="Arial" panose="020B0604020202020204" pitchFamily="34" charset="0"/>
                          <a:ea typeface="Calibri" panose="020F0502020204030204" pitchFamily="34" charset="0"/>
                          <a:cs typeface="Arial" panose="020B0604020202020204" pitchFamily="34" charset="0"/>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bl>
          </a:graphicData>
        </a:graphic>
      </p:graphicFrame>
      <p:sp>
        <p:nvSpPr>
          <p:cNvPr id="27" name="Rectangle 26"/>
          <p:cNvSpPr/>
          <p:nvPr/>
        </p:nvSpPr>
        <p:spPr>
          <a:xfrm>
            <a:off x="338775" y="3779543"/>
            <a:ext cx="4513780" cy="2893100"/>
          </a:xfrm>
          <a:prstGeom prst="rect">
            <a:avLst/>
          </a:prstGeom>
        </p:spPr>
        <p:txBody>
          <a:bodyPr wrap="square">
            <a:spAutoFit/>
          </a:bodyPr>
          <a:lstStyle/>
          <a:p>
            <a:r>
              <a:rPr lang="en-ZA" sz="1400" b="1" dirty="0">
                <a:solidFill>
                  <a:srgbClr val="000101"/>
                </a:solidFill>
                <a:latin typeface="MarkPro"/>
              </a:rPr>
              <a:t>Key Challenges:</a:t>
            </a:r>
          </a:p>
          <a:p>
            <a:endParaRPr lang="en-ZA" sz="1400" dirty="0">
              <a:solidFill>
                <a:srgbClr val="000101"/>
              </a:solidFill>
              <a:latin typeface="MarkPro"/>
            </a:endParaRPr>
          </a:p>
          <a:p>
            <a:pPr marL="285750" indent="-285750">
              <a:buFont typeface="Arial" panose="020B0604020202020204" pitchFamily="34" charset="0"/>
              <a:buChar char="•"/>
            </a:pPr>
            <a:r>
              <a:rPr lang="en-ZA" sz="1400" dirty="0">
                <a:solidFill>
                  <a:srgbClr val="000101"/>
                </a:solidFill>
                <a:latin typeface="MarkPro"/>
              </a:rPr>
              <a:t>The South African Reserve Bank (“SARB”) variation notice prevented Postbank from issuing new bank cards and launching products that integrate into the National Payment System (NPS) until the bank complies with the conditions outlined in the variation notice.</a:t>
            </a:r>
          </a:p>
          <a:p>
            <a:pPr marL="285750" indent="-285750">
              <a:buFont typeface="Arial" panose="020B0604020202020204" pitchFamily="34" charset="0"/>
              <a:buChar char="•"/>
            </a:pPr>
            <a:r>
              <a:rPr lang="en-ZA" sz="1400" dirty="0">
                <a:solidFill>
                  <a:srgbClr val="000101"/>
                </a:solidFill>
                <a:latin typeface="MarkPro"/>
              </a:rPr>
              <a:t>Ministerial Moratorium around Postbank entering into long term procurement contracts and the appointment of executives also impacted the activation of several strategic initiatives during FY2021/22.</a:t>
            </a:r>
            <a:endParaRPr lang="en-ZA" sz="1400" dirty="0"/>
          </a:p>
        </p:txBody>
      </p:sp>
    </p:spTree>
    <p:extLst>
      <p:ext uri="{BB962C8B-B14F-4D97-AF65-F5344CB8AC3E}">
        <p14:creationId xmlns:p14="http://schemas.microsoft.com/office/powerpoint/2010/main" val="3760504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661" y="616096"/>
            <a:ext cx="7526482" cy="848605"/>
          </a:xfrm>
        </p:spPr>
        <p:txBody>
          <a:bodyPr>
            <a:normAutofit/>
          </a:bodyPr>
          <a:lstStyle/>
          <a:p>
            <a:r>
              <a:rPr lang="en-ZA" sz="2000" dirty="0">
                <a:solidFill>
                  <a:schemeClr val="tx2">
                    <a:lumMod val="50000"/>
                  </a:schemeClr>
                </a:solidFill>
                <a:ea typeface="+mn-ea"/>
              </a:rPr>
              <a:t>KEY FINANCIAL HIGHLIGHTS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4080754"/>
              </p:ext>
            </p:extLst>
          </p:nvPr>
        </p:nvGraphicFramePr>
        <p:xfrm>
          <a:off x="5627362" y="1747487"/>
          <a:ext cx="6284221" cy="4581281"/>
        </p:xfrm>
        <a:graphic>
          <a:graphicData uri="http://schemas.openxmlformats.org/drawingml/2006/table">
            <a:tbl>
              <a:tblPr firstRow="1" firstCol="1" bandRow="1">
                <a:tableStyleId>{5C22544A-7EE6-4342-B048-85BDC9FD1C3A}</a:tableStyleId>
              </a:tblPr>
              <a:tblGrid>
                <a:gridCol w="2086789">
                  <a:extLst>
                    <a:ext uri="{9D8B030D-6E8A-4147-A177-3AD203B41FA5}">
                      <a16:colId xmlns:a16="http://schemas.microsoft.com/office/drawing/2014/main" val="20000"/>
                    </a:ext>
                  </a:extLst>
                </a:gridCol>
                <a:gridCol w="1990812">
                  <a:extLst>
                    <a:ext uri="{9D8B030D-6E8A-4147-A177-3AD203B41FA5}">
                      <a16:colId xmlns:a16="http://schemas.microsoft.com/office/drawing/2014/main" val="20001"/>
                    </a:ext>
                  </a:extLst>
                </a:gridCol>
                <a:gridCol w="2206620">
                  <a:extLst>
                    <a:ext uri="{9D8B030D-6E8A-4147-A177-3AD203B41FA5}">
                      <a16:colId xmlns:a16="http://schemas.microsoft.com/office/drawing/2014/main" val="20002"/>
                    </a:ext>
                  </a:extLst>
                </a:gridCol>
              </a:tblGrid>
              <a:tr h="533276">
                <a:tc>
                  <a:txBody>
                    <a:bodyPr/>
                    <a:lstStyle/>
                    <a:p>
                      <a:pPr algn="just">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Ratio Description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31-Mar-22</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31-Mar-21</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287561">
                <a:tc>
                  <a:txBody>
                    <a:bodyPr/>
                    <a:lstStyle/>
                    <a:p>
                      <a:pPr algn="l">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Net profit after tax</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R324 m</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(R443 m)</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570796">
                <a:tc>
                  <a:txBody>
                    <a:bodyPr/>
                    <a:lstStyle/>
                    <a:p>
                      <a:pPr algn="l">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Net cash from operating activities</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R2.2 bn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(R3.2 bn)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268856">
                <a:tc>
                  <a:txBody>
                    <a:bodyPr/>
                    <a:lstStyle/>
                    <a:p>
                      <a:pPr algn="l">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Total Assets</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R13 bn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R11 bn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570796">
                <a:tc>
                  <a:txBody>
                    <a:bodyPr/>
                    <a:lstStyle/>
                    <a:p>
                      <a:pPr algn="l">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Postbank generated total revenue</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R2 bn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R2. bn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268856">
                <a:tc>
                  <a:txBody>
                    <a:bodyPr/>
                    <a:lstStyle/>
                    <a:p>
                      <a:pPr algn="l">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Investments</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R5.0 bn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R4.5 bn</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303537">
                <a:tc>
                  <a:txBody>
                    <a:bodyPr/>
                    <a:lstStyle/>
                    <a:p>
                      <a:pPr algn="l">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Return on Assets</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US" sz="1400" spc="0" dirty="0">
                          <a:effectLst/>
                          <a:latin typeface="Arial" panose="020B0604020202020204" pitchFamily="34" charset="0"/>
                          <a:cs typeface="Arial" panose="020B0604020202020204" pitchFamily="34" charset="0"/>
                        </a:rPr>
                        <a:t>2.57%</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US" sz="1400" spc="0" dirty="0">
                          <a:effectLst/>
                          <a:latin typeface="Arial" panose="020B0604020202020204" pitchFamily="34" charset="0"/>
                          <a:cs typeface="Arial" panose="020B0604020202020204" pitchFamily="34" charset="0"/>
                        </a:rPr>
                        <a:t>-3.7%</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570796">
                <a:tc>
                  <a:txBody>
                    <a:bodyPr/>
                    <a:lstStyle/>
                    <a:p>
                      <a:pPr algn="l">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Capital Adequacy Ratio</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46%</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55%</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570796">
                <a:tc>
                  <a:txBody>
                    <a:bodyPr/>
                    <a:lstStyle/>
                    <a:p>
                      <a:pPr algn="l">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Liquidity Coverage Ratio</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2119%</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2005%</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r h="271585">
                <a:tc>
                  <a:txBody>
                    <a:bodyPr/>
                    <a:lstStyle/>
                    <a:p>
                      <a:pPr algn="l">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Jaws Ratio</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US" sz="1400" spc="0" dirty="0">
                          <a:effectLst/>
                          <a:latin typeface="Arial" panose="020B0604020202020204" pitchFamily="34" charset="0"/>
                          <a:cs typeface="Arial" panose="020B0604020202020204" pitchFamily="34" charset="0"/>
                        </a:rPr>
                        <a:t>-73%</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US" sz="1400" spc="0" dirty="0">
                          <a:effectLst/>
                          <a:latin typeface="Arial" panose="020B0604020202020204" pitchFamily="34" charset="0"/>
                          <a:cs typeface="Arial" panose="020B0604020202020204" pitchFamily="34" charset="0"/>
                        </a:rPr>
                        <a:t>21.4%</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9"/>
                  </a:ext>
                </a:extLst>
              </a:tr>
              <a:tr h="271585">
                <a:tc>
                  <a:txBody>
                    <a:bodyPr/>
                    <a:lstStyle/>
                    <a:p>
                      <a:pPr algn="l">
                        <a:lnSpc>
                          <a:spcPct val="135000"/>
                        </a:lnSpc>
                        <a:spcBef>
                          <a:spcPts val="600"/>
                        </a:spcBef>
                        <a:spcAft>
                          <a:spcPts val="0"/>
                        </a:spcAft>
                      </a:pPr>
                      <a:r>
                        <a:rPr lang="en-ZA" sz="1400" spc="0" dirty="0">
                          <a:effectLst/>
                          <a:latin typeface="Arial" panose="020B0604020202020204" pitchFamily="34" charset="0"/>
                          <a:cs typeface="Arial" panose="020B0604020202020204" pitchFamily="34" charset="0"/>
                        </a:rPr>
                        <a:t>Cost to Income Ratio</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US" sz="1400" spc="0" dirty="0">
                          <a:effectLst/>
                          <a:latin typeface="Arial" panose="020B0604020202020204" pitchFamily="34" charset="0"/>
                          <a:cs typeface="Arial" panose="020B0604020202020204" pitchFamily="34" charset="0"/>
                        </a:rPr>
                        <a:t>75.79%</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35000"/>
                        </a:lnSpc>
                        <a:spcBef>
                          <a:spcPts val="600"/>
                        </a:spcBef>
                        <a:spcAft>
                          <a:spcPts val="0"/>
                        </a:spcAft>
                      </a:pPr>
                      <a:r>
                        <a:rPr lang="en-US" sz="1400" spc="0" dirty="0">
                          <a:effectLst/>
                          <a:latin typeface="Arial" panose="020B0604020202020204" pitchFamily="34" charset="0"/>
                          <a:cs typeface="Arial" panose="020B0604020202020204" pitchFamily="34" charset="0"/>
                        </a:rPr>
                        <a:t>57%</a:t>
                      </a:r>
                      <a:endParaRPr lang="en-ZA" sz="1400" spc="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10"/>
                  </a:ext>
                </a:extLst>
              </a:tr>
            </a:tbl>
          </a:graphicData>
        </a:graphic>
      </p:graphicFrame>
      <p:sp>
        <p:nvSpPr>
          <p:cNvPr id="5" name="Rectangle 1"/>
          <p:cNvSpPr>
            <a:spLocks noChangeArrowheads="1"/>
          </p:cNvSpPr>
          <p:nvPr/>
        </p:nvSpPr>
        <p:spPr bwMode="auto">
          <a:xfrm>
            <a:off x="3219450" y="24145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dirty="0">
                <a:ln>
                  <a:noFill/>
                </a:ln>
                <a:solidFill>
                  <a:schemeClr val="tx1"/>
                </a:solidFill>
                <a:effectLst/>
                <a:latin typeface="Arial" panose="020B0604020202020204" pitchFamily="34" charset="0"/>
              </a:rPr>
              <a:t/>
            </a: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pSp>
        <p:nvGrpSpPr>
          <p:cNvPr id="16" name="Group 15"/>
          <p:cNvGrpSpPr/>
          <p:nvPr/>
        </p:nvGrpSpPr>
        <p:grpSpPr>
          <a:xfrm>
            <a:off x="1385661" y="1893297"/>
            <a:ext cx="3613059" cy="443592"/>
            <a:chOff x="1385661" y="1893297"/>
            <a:chExt cx="3613059" cy="443592"/>
          </a:xfrm>
        </p:grpSpPr>
        <p:sp>
          <p:nvSpPr>
            <p:cNvPr id="12" name="Rectangle 11"/>
            <p:cNvSpPr/>
            <p:nvPr/>
          </p:nvSpPr>
          <p:spPr>
            <a:xfrm>
              <a:off x="1385661" y="1893297"/>
              <a:ext cx="1819729" cy="424732"/>
            </a:xfrm>
            <a:prstGeom prst="rect">
              <a:avLst/>
            </a:prstGeom>
          </p:spPr>
          <p:txBody>
            <a:bodyPr wrap="none">
              <a:spAutoFit/>
            </a:bodyPr>
            <a:lstStyle/>
            <a:p>
              <a:pPr>
                <a:lnSpc>
                  <a:spcPct val="135000"/>
                </a:lnSpc>
                <a:spcBef>
                  <a:spcPts val="600"/>
                </a:spcBef>
              </a:pPr>
              <a:r>
                <a:rPr lang="en-ZA" sz="1600" dirty="0">
                  <a:latin typeface="Arial" panose="020B0604020202020204" pitchFamily="34" charset="0"/>
                  <a:cs typeface="Arial" panose="020B0604020202020204" pitchFamily="34" charset="0"/>
                </a:rPr>
                <a:t>Net profit after tax</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3653746" y="1912157"/>
              <a:ext cx="902811" cy="424732"/>
            </a:xfrm>
            <a:prstGeom prst="rect">
              <a:avLst/>
            </a:prstGeom>
          </p:spPr>
          <p:txBody>
            <a:bodyPr wrap="none">
              <a:spAutoFit/>
            </a:bodyPr>
            <a:lstStyle/>
            <a:p>
              <a:pPr algn="ctr">
                <a:lnSpc>
                  <a:spcPct val="135000"/>
                </a:lnSpc>
                <a:spcBef>
                  <a:spcPts val="600"/>
                </a:spcBef>
                <a:spcAft>
                  <a:spcPts val="0"/>
                </a:spcAft>
              </a:pPr>
              <a:r>
                <a:rPr lang="en-ZA" sz="1600" dirty="0">
                  <a:latin typeface="Arial" panose="020B0604020202020204" pitchFamily="34" charset="0"/>
                  <a:cs typeface="Arial" panose="020B0604020202020204" pitchFamily="34" charset="0"/>
                </a:rPr>
                <a:t>R324 m</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15" name="Up Arrow 14"/>
            <p:cNvSpPr/>
            <p:nvPr/>
          </p:nvSpPr>
          <p:spPr>
            <a:xfrm>
              <a:off x="4806141" y="2034997"/>
              <a:ext cx="192579" cy="196139"/>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grpSp>
      <p:grpSp>
        <p:nvGrpSpPr>
          <p:cNvPr id="20" name="Group 19"/>
          <p:cNvGrpSpPr/>
          <p:nvPr/>
        </p:nvGrpSpPr>
        <p:grpSpPr>
          <a:xfrm>
            <a:off x="1385660" y="2462156"/>
            <a:ext cx="3613059" cy="429669"/>
            <a:chOff x="1385661" y="2535840"/>
            <a:chExt cx="3613059" cy="429669"/>
          </a:xfrm>
        </p:grpSpPr>
        <p:sp>
          <p:nvSpPr>
            <p:cNvPr id="17" name="Rectangle 16"/>
            <p:cNvSpPr/>
            <p:nvPr/>
          </p:nvSpPr>
          <p:spPr>
            <a:xfrm>
              <a:off x="1385661" y="2540777"/>
              <a:ext cx="1279068" cy="424732"/>
            </a:xfrm>
            <a:prstGeom prst="rect">
              <a:avLst/>
            </a:prstGeom>
          </p:spPr>
          <p:txBody>
            <a:bodyPr wrap="none">
              <a:spAutoFit/>
            </a:bodyPr>
            <a:lstStyle/>
            <a:p>
              <a:pPr>
                <a:lnSpc>
                  <a:spcPct val="135000"/>
                </a:lnSpc>
                <a:spcBef>
                  <a:spcPts val="600"/>
                </a:spcBef>
              </a:pPr>
              <a:r>
                <a:rPr lang="en-ZA" sz="1600" dirty="0">
                  <a:latin typeface="Arial" panose="020B0604020202020204" pitchFamily="34" charset="0"/>
                  <a:cs typeface="Arial" panose="020B0604020202020204" pitchFamily="34" charset="0"/>
                </a:rPr>
                <a:t>Total Assets</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18" name="Rectangle 17"/>
            <p:cNvSpPr/>
            <p:nvPr/>
          </p:nvSpPr>
          <p:spPr>
            <a:xfrm>
              <a:off x="3707447" y="2535840"/>
              <a:ext cx="731289" cy="424732"/>
            </a:xfrm>
            <a:prstGeom prst="rect">
              <a:avLst/>
            </a:prstGeom>
          </p:spPr>
          <p:txBody>
            <a:bodyPr wrap="none">
              <a:spAutoFit/>
            </a:bodyPr>
            <a:lstStyle/>
            <a:p>
              <a:pPr algn="ctr">
                <a:lnSpc>
                  <a:spcPct val="135000"/>
                </a:lnSpc>
                <a:spcBef>
                  <a:spcPts val="600"/>
                </a:spcBef>
                <a:spcAft>
                  <a:spcPts val="0"/>
                </a:spcAft>
              </a:pPr>
              <a:r>
                <a:rPr lang="en-ZA" sz="1600" dirty="0">
                  <a:latin typeface="Arial" panose="020B0604020202020204" pitchFamily="34" charset="0"/>
                  <a:cs typeface="Arial" panose="020B0604020202020204" pitchFamily="34" charset="0"/>
                </a:rPr>
                <a:t>R13 b</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19" name="Up Arrow 18"/>
            <p:cNvSpPr/>
            <p:nvPr/>
          </p:nvSpPr>
          <p:spPr>
            <a:xfrm>
              <a:off x="4806141" y="2670910"/>
              <a:ext cx="192579" cy="196139"/>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grpSp>
      <p:grpSp>
        <p:nvGrpSpPr>
          <p:cNvPr id="25" name="Group 24"/>
          <p:cNvGrpSpPr/>
          <p:nvPr/>
        </p:nvGrpSpPr>
        <p:grpSpPr>
          <a:xfrm>
            <a:off x="1372462" y="3072587"/>
            <a:ext cx="3626256" cy="424732"/>
            <a:chOff x="1372463" y="3268210"/>
            <a:chExt cx="3626256" cy="424732"/>
          </a:xfrm>
        </p:grpSpPr>
        <p:sp>
          <p:nvSpPr>
            <p:cNvPr id="21" name="Rectangle 20"/>
            <p:cNvSpPr/>
            <p:nvPr/>
          </p:nvSpPr>
          <p:spPr>
            <a:xfrm>
              <a:off x="1372463" y="3268210"/>
              <a:ext cx="2313326" cy="424732"/>
            </a:xfrm>
            <a:prstGeom prst="rect">
              <a:avLst/>
            </a:prstGeom>
          </p:spPr>
          <p:txBody>
            <a:bodyPr wrap="none">
              <a:spAutoFit/>
            </a:bodyPr>
            <a:lstStyle/>
            <a:p>
              <a:pPr>
                <a:lnSpc>
                  <a:spcPct val="135000"/>
                </a:lnSpc>
                <a:spcBef>
                  <a:spcPts val="600"/>
                </a:spcBef>
              </a:pPr>
              <a:r>
                <a:rPr lang="en-ZA" sz="1600" dirty="0">
                  <a:latin typeface="Arial" panose="020B0604020202020204" pitchFamily="34" charset="0"/>
                  <a:cs typeface="Arial" panose="020B0604020202020204" pitchFamily="34" charset="0"/>
                </a:rPr>
                <a:t>Capital Adequacy Ratio</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3980934" y="3268210"/>
              <a:ext cx="595035" cy="424732"/>
            </a:xfrm>
            <a:prstGeom prst="rect">
              <a:avLst/>
            </a:prstGeom>
          </p:spPr>
          <p:txBody>
            <a:bodyPr wrap="none">
              <a:spAutoFit/>
            </a:bodyPr>
            <a:lstStyle/>
            <a:p>
              <a:pPr algn="ctr">
                <a:lnSpc>
                  <a:spcPct val="135000"/>
                </a:lnSpc>
                <a:spcBef>
                  <a:spcPts val="600"/>
                </a:spcBef>
                <a:spcAft>
                  <a:spcPts val="0"/>
                </a:spcAft>
              </a:pPr>
              <a:r>
                <a:rPr lang="en-ZA" sz="1600" dirty="0">
                  <a:latin typeface="Arial" panose="020B0604020202020204" pitchFamily="34" charset="0"/>
                  <a:cs typeface="Arial" panose="020B0604020202020204" pitchFamily="34" charset="0"/>
                </a:rPr>
                <a:t>46%</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23" name="Up Arrow 22"/>
            <p:cNvSpPr/>
            <p:nvPr/>
          </p:nvSpPr>
          <p:spPr>
            <a:xfrm flipV="1">
              <a:off x="4806141" y="3364475"/>
              <a:ext cx="192578" cy="17622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grpSp>
      <p:grpSp>
        <p:nvGrpSpPr>
          <p:cNvPr id="32" name="Group 31"/>
          <p:cNvGrpSpPr/>
          <p:nvPr/>
        </p:nvGrpSpPr>
        <p:grpSpPr>
          <a:xfrm>
            <a:off x="1379094" y="3620158"/>
            <a:ext cx="3626256" cy="449292"/>
            <a:chOff x="1372463" y="3925893"/>
            <a:chExt cx="3626256" cy="449292"/>
          </a:xfrm>
        </p:grpSpPr>
        <p:sp>
          <p:nvSpPr>
            <p:cNvPr id="26" name="Rectangle 25"/>
            <p:cNvSpPr/>
            <p:nvPr/>
          </p:nvSpPr>
          <p:spPr>
            <a:xfrm>
              <a:off x="1372463" y="3925893"/>
              <a:ext cx="2101857" cy="424732"/>
            </a:xfrm>
            <a:prstGeom prst="rect">
              <a:avLst/>
            </a:prstGeom>
          </p:spPr>
          <p:txBody>
            <a:bodyPr wrap="none">
              <a:spAutoFit/>
            </a:bodyPr>
            <a:lstStyle/>
            <a:p>
              <a:pPr>
                <a:lnSpc>
                  <a:spcPct val="135000"/>
                </a:lnSpc>
                <a:spcBef>
                  <a:spcPts val="600"/>
                </a:spcBef>
              </a:pPr>
              <a:r>
                <a:rPr lang="en-ZA" sz="1600" dirty="0">
                  <a:latin typeface="Arial" panose="020B0604020202020204" pitchFamily="34" charset="0"/>
                  <a:cs typeface="Arial" panose="020B0604020202020204" pitchFamily="34" charset="0"/>
                </a:rPr>
                <a:t>Cost to Income Ratio</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27" name="Rectangle 26"/>
            <p:cNvSpPr/>
            <p:nvPr/>
          </p:nvSpPr>
          <p:spPr>
            <a:xfrm>
              <a:off x="3678754" y="3950453"/>
              <a:ext cx="880369" cy="424732"/>
            </a:xfrm>
            <a:prstGeom prst="rect">
              <a:avLst/>
            </a:prstGeom>
          </p:spPr>
          <p:txBody>
            <a:bodyPr wrap="none">
              <a:spAutoFit/>
            </a:bodyPr>
            <a:lstStyle/>
            <a:p>
              <a:pPr algn="ctr">
                <a:lnSpc>
                  <a:spcPct val="135000"/>
                </a:lnSpc>
                <a:spcBef>
                  <a:spcPts val="600"/>
                </a:spcBef>
                <a:spcAft>
                  <a:spcPts val="0"/>
                </a:spcAft>
              </a:pPr>
              <a:r>
                <a:rPr lang="en-US" sz="1600" dirty="0">
                  <a:latin typeface="Arial" panose="020B0604020202020204" pitchFamily="34" charset="0"/>
                  <a:cs typeface="Arial" panose="020B0604020202020204" pitchFamily="34" charset="0"/>
                </a:rPr>
                <a:t>75.79%</a:t>
              </a:r>
              <a:endParaRPr lang="en-ZA" sz="1600" spc="50" dirty="0">
                <a:latin typeface="Arial" panose="020B0604020202020204" pitchFamily="34" charset="0"/>
                <a:ea typeface="Calibri" panose="020F0502020204030204" pitchFamily="34" charset="0"/>
                <a:cs typeface="Arial" panose="020B0604020202020204" pitchFamily="34" charset="0"/>
              </a:endParaRPr>
            </a:p>
          </p:txBody>
        </p:sp>
        <p:sp>
          <p:nvSpPr>
            <p:cNvPr id="30" name="Up Arrow 29"/>
            <p:cNvSpPr/>
            <p:nvPr/>
          </p:nvSpPr>
          <p:spPr>
            <a:xfrm>
              <a:off x="4806140" y="4045925"/>
              <a:ext cx="192579" cy="19613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grpSp>
      <p:sp>
        <p:nvSpPr>
          <p:cNvPr id="31" name="Rectangle 30"/>
          <p:cNvSpPr/>
          <p:nvPr/>
        </p:nvSpPr>
        <p:spPr>
          <a:xfrm>
            <a:off x="875029" y="4073054"/>
            <a:ext cx="4130321" cy="2708434"/>
          </a:xfrm>
          <a:prstGeom prst="rect">
            <a:avLst/>
          </a:prstGeom>
        </p:spPr>
        <p:txBody>
          <a:bodyPr wrap="square">
            <a:spAutoFit/>
          </a:bodyPr>
          <a:lstStyle/>
          <a:p>
            <a:r>
              <a:rPr lang="en-ZA" sz="1600" b="1" dirty="0">
                <a:solidFill>
                  <a:srgbClr val="000101"/>
                </a:solidFill>
                <a:latin typeface="Arial" panose="020B0604020202020204" pitchFamily="34" charset="0"/>
                <a:cs typeface="Arial" panose="020B0604020202020204" pitchFamily="34" charset="0"/>
              </a:rPr>
              <a:t>Operational Highlights </a:t>
            </a:r>
          </a:p>
          <a:p>
            <a:endParaRPr lang="en-ZA" sz="1400" dirty="0">
              <a:solidFill>
                <a:srgbClr val="00010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a:latin typeface="Arial" panose="020B0604020202020204" pitchFamily="34" charset="0"/>
                <a:cs typeface="Arial" panose="020B0604020202020204" pitchFamily="34" charset="0"/>
              </a:rPr>
              <a:t>Postbank partnered with additional retail merchants for the disbursement of SRD grants.</a:t>
            </a:r>
          </a:p>
          <a:p>
            <a:pPr marL="285750" indent="-285750" algn="just">
              <a:buFont typeface="Arial" panose="020B0604020202020204" pitchFamily="34" charset="0"/>
              <a:buChar char="•"/>
            </a:pPr>
            <a:endParaRPr lang="en-ZA" sz="1400" dirty="0">
              <a:solidFill>
                <a:srgbClr val="00010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400" dirty="0">
                <a:latin typeface="Arial" panose="020B0604020202020204" pitchFamily="34" charset="0"/>
                <a:cs typeface="Arial" panose="020B0604020202020204" pitchFamily="34" charset="0"/>
              </a:rPr>
              <a:t>At least 7 million (31 March 2021: 5 million) SRD grants recipients were paid via Postbank accounts to the value of R15 billion in the period under review (31 March 2021/2021: R13 billion).</a:t>
            </a:r>
          </a:p>
          <a:p>
            <a:pPr marL="285750" indent="-285750" algn="just">
              <a:buFont typeface="Arial" panose="020B0604020202020204" pitchFamily="34" charset="0"/>
              <a:buChar char="•"/>
            </a:pPr>
            <a:endParaRPr lang="en-ZA" sz="1400" dirty="0">
              <a:solidFill>
                <a:srgbClr val="000101"/>
              </a:solidFill>
              <a:latin typeface="MarkPro"/>
            </a:endParaRPr>
          </a:p>
        </p:txBody>
      </p:sp>
      <p:pic>
        <p:nvPicPr>
          <p:cNvPr id="28" name="image3.png"/>
          <p:cNvPicPr>
            <a:picLocks noChangeAspect="1"/>
          </p:cNvPicPr>
          <p:nvPr/>
        </p:nvPicPr>
        <p:blipFill rotWithShape="1">
          <a:blip r:embed="rId2" cstate="print"/>
          <a:srcRect l="11024" t="1" r="78399" b="91403"/>
          <a:stretch/>
        </p:blipFill>
        <p:spPr>
          <a:xfrm>
            <a:off x="776861" y="1883459"/>
            <a:ext cx="576000" cy="505375"/>
          </a:xfrm>
          <a:prstGeom prst="rect">
            <a:avLst/>
          </a:prstGeom>
        </p:spPr>
      </p:pic>
      <p:pic>
        <p:nvPicPr>
          <p:cNvPr id="29" name="image3.png"/>
          <p:cNvPicPr>
            <a:picLocks noChangeAspect="1"/>
          </p:cNvPicPr>
          <p:nvPr/>
        </p:nvPicPr>
        <p:blipFill rotWithShape="1">
          <a:blip r:embed="rId2" cstate="print"/>
          <a:srcRect l="44532" t="1" r="45142" b="91403"/>
          <a:stretch/>
        </p:blipFill>
        <p:spPr>
          <a:xfrm>
            <a:off x="771191" y="2459597"/>
            <a:ext cx="576000" cy="517705"/>
          </a:xfrm>
          <a:prstGeom prst="rect">
            <a:avLst/>
          </a:prstGeom>
        </p:spPr>
      </p:pic>
      <p:pic>
        <p:nvPicPr>
          <p:cNvPr id="33" name="image3.png"/>
          <p:cNvPicPr>
            <a:picLocks noChangeAspect="1"/>
          </p:cNvPicPr>
          <p:nvPr/>
        </p:nvPicPr>
        <p:blipFill rotWithShape="1">
          <a:blip r:embed="rId2" cstate="print"/>
          <a:srcRect l="28227" t="31379" r="61618" b="59431"/>
          <a:stretch/>
        </p:blipFill>
        <p:spPr>
          <a:xfrm>
            <a:off x="796759" y="3035059"/>
            <a:ext cx="540000" cy="527543"/>
          </a:xfrm>
          <a:prstGeom prst="rect">
            <a:avLst/>
          </a:prstGeom>
        </p:spPr>
      </p:pic>
      <p:pic>
        <p:nvPicPr>
          <p:cNvPr id="34" name="image3.png"/>
          <p:cNvPicPr>
            <a:picLocks noChangeAspect="1"/>
          </p:cNvPicPr>
          <p:nvPr/>
        </p:nvPicPr>
        <p:blipFill rotWithShape="1">
          <a:blip r:embed="rId2" cstate="print"/>
          <a:srcRect l="78597" t="31446" r="11491" b="59559"/>
          <a:stretch/>
        </p:blipFill>
        <p:spPr>
          <a:xfrm>
            <a:off x="825047" y="3572401"/>
            <a:ext cx="540000" cy="528992"/>
          </a:xfrm>
          <a:prstGeom prst="rect">
            <a:avLst/>
          </a:prstGeom>
        </p:spPr>
      </p:pic>
    </p:spTree>
    <p:extLst>
      <p:ext uri="{BB962C8B-B14F-4D97-AF65-F5344CB8AC3E}">
        <p14:creationId xmlns:p14="http://schemas.microsoft.com/office/powerpoint/2010/main" val="1650140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1315" y="577514"/>
            <a:ext cx="7583905" cy="644893"/>
          </a:xfrm>
        </p:spPr>
        <p:txBody>
          <a:bodyPr>
            <a:normAutofit/>
          </a:bodyPr>
          <a:lstStyle/>
          <a:p>
            <a:r>
              <a:rPr lang="en-ZA" sz="2000" dirty="0"/>
              <a:t>AUDIT OUTCOME FY2021/22</a:t>
            </a:r>
          </a:p>
        </p:txBody>
      </p:sp>
      <p:graphicFrame>
        <p:nvGraphicFramePr>
          <p:cNvPr id="2" name="Table 1"/>
          <p:cNvGraphicFramePr>
            <a:graphicFrameLocks noGrp="1"/>
          </p:cNvGraphicFramePr>
          <p:nvPr>
            <p:extLst>
              <p:ext uri="{D42A27DB-BD31-4B8C-83A1-F6EECF244321}">
                <p14:modId xmlns:p14="http://schemas.microsoft.com/office/powerpoint/2010/main" val="3285709027"/>
              </p:ext>
            </p:extLst>
          </p:nvPr>
        </p:nvGraphicFramePr>
        <p:xfrm>
          <a:off x="462012" y="1406091"/>
          <a:ext cx="11481976" cy="4977865"/>
        </p:xfrm>
        <a:graphic>
          <a:graphicData uri="http://schemas.openxmlformats.org/drawingml/2006/table">
            <a:tbl>
              <a:tblPr firstRow="1" bandRow="1">
                <a:tableStyleId>{5C22544A-7EE6-4342-B048-85BDC9FD1C3A}</a:tableStyleId>
              </a:tblPr>
              <a:tblGrid>
                <a:gridCol w="5740988">
                  <a:extLst>
                    <a:ext uri="{9D8B030D-6E8A-4147-A177-3AD203B41FA5}">
                      <a16:colId xmlns:a16="http://schemas.microsoft.com/office/drawing/2014/main" val="20000"/>
                    </a:ext>
                  </a:extLst>
                </a:gridCol>
                <a:gridCol w="5740988">
                  <a:extLst>
                    <a:ext uri="{9D8B030D-6E8A-4147-A177-3AD203B41FA5}">
                      <a16:colId xmlns:a16="http://schemas.microsoft.com/office/drawing/2014/main" val="20001"/>
                    </a:ext>
                  </a:extLst>
                </a:gridCol>
              </a:tblGrid>
              <a:tr h="321210">
                <a:tc>
                  <a:txBody>
                    <a:bodyPr/>
                    <a:lstStyle/>
                    <a:p>
                      <a:r>
                        <a:rPr lang="en-ZA" sz="1600" b="1" kern="1200" dirty="0">
                          <a:solidFill>
                            <a:schemeClr val="lt1"/>
                          </a:solidFill>
                          <a:effectLst/>
                          <a:latin typeface="Arial" panose="020B0604020202020204" pitchFamily="34" charset="0"/>
                          <a:ea typeface="+mn-ea"/>
                          <a:cs typeface="Arial" panose="020B0604020202020204" pitchFamily="34" charset="0"/>
                        </a:rPr>
                        <a:t>Outcome</a:t>
                      </a:r>
                      <a:r>
                        <a:rPr lang="en-ZA" sz="1600" b="1" kern="1200" baseline="0" dirty="0">
                          <a:solidFill>
                            <a:schemeClr val="lt1"/>
                          </a:solidFill>
                          <a:effectLst/>
                          <a:latin typeface="Arial" panose="020B0604020202020204" pitchFamily="34" charset="0"/>
                          <a:ea typeface="+mn-ea"/>
                          <a:cs typeface="Arial" panose="020B0604020202020204" pitchFamily="34" charset="0"/>
                        </a:rPr>
                        <a:t>: </a:t>
                      </a:r>
                      <a:r>
                        <a:rPr lang="en-ZA" sz="1600" b="1" kern="1200" dirty="0">
                          <a:solidFill>
                            <a:schemeClr val="lt1"/>
                          </a:solidFill>
                          <a:effectLst/>
                          <a:latin typeface="Arial" panose="020B0604020202020204" pitchFamily="34" charset="0"/>
                          <a:ea typeface="+mn-ea"/>
                          <a:cs typeface="Arial" panose="020B0604020202020204" pitchFamily="34" charset="0"/>
                        </a:rPr>
                        <a:t>Disclaimer</a:t>
                      </a:r>
                      <a:endParaRPr lang="en-ZA" sz="1600" dirty="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Postbank’s Remedial Plan</a:t>
                      </a:r>
                    </a:p>
                  </a:txBody>
                  <a:tcPr/>
                </a:tc>
                <a:extLst>
                  <a:ext uri="{0D108BD9-81ED-4DB2-BD59-A6C34878D82A}">
                    <a16:rowId xmlns:a16="http://schemas.microsoft.com/office/drawing/2014/main" val="10000"/>
                  </a:ext>
                </a:extLst>
              </a:tr>
              <a:tr h="1994887">
                <a:tc>
                  <a:txBody>
                    <a:bodyPr/>
                    <a:lstStyle/>
                    <a:p>
                      <a:pPr lvl="0" algn="just"/>
                      <a:r>
                        <a:rPr lang="en-ZA" sz="1300" b="1" kern="1200" dirty="0">
                          <a:solidFill>
                            <a:schemeClr val="dk1"/>
                          </a:solidFill>
                          <a:effectLst/>
                          <a:latin typeface="Arial" panose="020B0604020202020204" pitchFamily="34" charset="0"/>
                          <a:ea typeface="+mn-ea"/>
                          <a:cs typeface="Arial" panose="020B0604020202020204" pitchFamily="34" charset="0"/>
                        </a:rPr>
                        <a:t>Other Reserves:</a:t>
                      </a:r>
                      <a:r>
                        <a:rPr lang="en-ZA" sz="1300" b="1" kern="1200" baseline="0" dirty="0">
                          <a:solidFill>
                            <a:schemeClr val="dk1"/>
                          </a:solidFill>
                          <a:effectLst/>
                          <a:latin typeface="Arial" panose="020B0604020202020204" pitchFamily="34" charset="0"/>
                          <a:ea typeface="+mn-ea"/>
                          <a:cs typeface="Arial" panose="020B0604020202020204" pitchFamily="34" charset="0"/>
                        </a:rPr>
                        <a:t> </a:t>
                      </a:r>
                      <a:r>
                        <a:rPr lang="en-ZA" sz="1300" kern="1200" dirty="0">
                          <a:solidFill>
                            <a:schemeClr val="dk1"/>
                          </a:solidFill>
                          <a:effectLst/>
                          <a:latin typeface="Arial" panose="020B0604020202020204" pitchFamily="34" charset="0"/>
                          <a:ea typeface="+mn-ea"/>
                          <a:cs typeface="Arial" panose="020B0604020202020204" pitchFamily="34" charset="0"/>
                        </a:rPr>
                        <a:t>AGSA was</a:t>
                      </a:r>
                      <a:r>
                        <a:rPr lang="en-ZA" sz="1300" kern="1200" baseline="0" dirty="0">
                          <a:solidFill>
                            <a:schemeClr val="dk1"/>
                          </a:solidFill>
                          <a:effectLst/>
                          <a:latin typeface="Arial" panose="020B0604020202020204" pitchFamily="34" charset="0"/>
                          <a:ea typeface="+mn-ea"/>
                          <a:cs typeface="Arial" panose="020B0604020202020204" pitchFamily="34" charset="0"/>
                        </a:rPr>
                        <a:t> unable to obtain sufficient and appropriate audit evidence that the Other reserves had been properly transferred and accounted for.</a:t>
                      </a:r>
                      <a:endParaRPr lang="en-ZA" sz="1300" kern="1200" dirty="0">
                        <a:solidFill>
                          <a:schemeClr val="dk1"/>
                        </a:solidFill>
                        <a:effectLst/>
                        <a:latin typeface="Arial" panose="020B0604020202020204" pitchFamily="34" charset="0"/>
                        <a:ea typeface="+mn-ea"/>
                        <a:cs typeface="Arial" panose="020B0604020202020204" pitchFamily="34" charset="0"/>
                      </a:endParaRPr>
                    </a:p>
                    <a:p>
                      <a:pPr lvl="0" algn="just"/>
                      <a:endParaRPr lang="en-ZA" sz="1300" kern="1200" dirty="0">
                        <a:solidFill>
                          <a:schemeClr val="dk1"/>
                        </a:solidFill>
                        <a:effectLst/>
                        <a:latin typeface="Arial" panose="020B0604020202020204" pitchFamily="34" charset="0"/>
                        <a:ea typeface="+mn-ea"/>
                        <a:cs typeface="Arial" panose="020B0604020202020204" pitchFamily="34" charset="0"/>
                      </a:endParaRPr>
                    </a:p>
                    <a:p>
                      <a:pPr lvl="0" algn="just"/>
                      <a:r>
                        <a:rPr lang="en-ZA" sz="1300" b="1" kern="1200" dirty="0">
                          <a:solidFill>
                            <a:schemeClr val="dk1"/>
                          </a:solidFill>
                          <a:effectLst/>
                          <a:latin typeface="Arial" panose="020B0604020202020204" pitchFamily="34" charset="0"/>
                          <a:ea typeface="+mn-ea"/>
                          <a:cs typeface="Arial" panose="020B0604020202020204" pitchFamily="34" charset="0"/>
                        </a:rPr>
                        <a:t>Other Deposits: </a:t>
                      </a:r>
                      <a:r>
                        <a:rPr lang="en-ZA" sz="1300" kern="1200" dirty="0">
                          <a:solidFill>
                            <a:schemeClr val="dk1"/>
                          </a:solidFill>
                          <a:effectLst/>
                          <a:latin typeface="Arial" panose="020B0604020202020204" pitchFamily="34" charset="0"/>
                          <a:ea typeface="+mn-ea"/>
                          <a:cs typeface="Arial" panose="020B0604020202020204" pitchFamily="34" charset="0"/>
                        </a:rPr>
                        <a:t>AGSA</a:t>
                      </a:r>
                      <a:r>
                        <a:rPr lang="en-ZA" sz="1300" kern="1200" baseline="0" dirty="0">
                          <a:solidFill>
                            <a:schemeClr val="dk1"/>
                          </a:solidFill>
                          <a:effectLst/>
                          <a:latin typeface="Arial" panose="020B0604020202020204" pitchFamily="34" charset="0"/>
                          <a:ea typeface="+mn-ea"/>
                          <a:cs typeface="Arial" panose="020B0604020202020204" pitchFamily="34" charset="0"/>
                        </a:rPr>
                        <a:t> was unable to obtain sufficient appropriate audit evidence for deposits due to customer due to the limitations imposed by the information systems to manage the related transactions.</a:t>
                      </a:r>
                    </a:p>
                    <a:p>
                      <a:pPr lvl="0" algn="just"/>
                      <a:endParaRPr lang="en-ZA" sz="1300" kern="1200" baseline="0" dirty="0">
                        <a:solidFill>
                          <a:schemeClr val="dk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300" b="1" kern="1200" dirty="0">
                          <a:solidFill>
                            <a:schemeClr val="dk1"/>
                          </a:solidFill>
                          <a:effectLst/>
                          <a:latin typeface="Arial" panose="020B0604020202020204" pitchFamily="34" charset="0"/>
                          <a:ea typeface="+mn-ea"/>
                          <a:cs typeface="Arial" panose="020B0604020202020204" pitchFamily="34" charset="0"/>
                        </a:rPr>
                        <a:t>Fee and Transactional income</a:t>
                      </a:r>
                      <a:r>
                        <a:rPr lang="en-ZA" sz="1300" b="0" kern="1200" baseline="0" dirty="0">
                          <a:solidFill>
                            <a:schemeClr val="dk1"/>
                          </a:solidFill>
                          <a:effectLst/>
                          <a:latin typeface="Arial" panose="020B0604020202020204" pitchFamily="34" charset="0"/>
                          <a:ea typeface="+mn-ea"/>
                          <a:cs typeface="Arial" panose="020B0604020202020204" pitchFamily="34" charset="0"/>
                        </a:rPr>
                        <a:t>: </a:t>
                      </a:r>
                      <a:r>
                        <a:rPr lang="en-ZA" sz="1300" kern="1200" dirty="0">
                          <a:solidFill>
                            <a:schemeClr val="dk1"/>
                          </a:solidFill>
                          <a:effectLst/>
                          <a:latin typeface="Arial" panose="020B0604020202020204" pitchFamily="34" charset="0"/>
                          <a:ea typeface="+mn-ea"/>
                          <a:cs typeface="Arial" panose="020B0604020202020204" pitchFamily="34" charset="0"/>
                        </a:rPr>
                        <a:t>AGSA was</a:t>
                      </a:r>
                      <a:r>
                        <a:rPr lang="en-ZA" sz="1300" kern="1200" baseline="0" dirty="0">
                          <a:solidFill>
                            <a:schemeClr val="dk1"/>
                          </a:solidFill>
                          <a:effectLst/>
                          <a:latin typeface="Arial" panose="020B0604020202020204" pitchFamily="34" charset="0"/>
                          <a:ea typeface="+mn-ea"/>
                          <a:cs typeface="Arial" panose="020B0604020202020204" pitchFamily="34" charset="0"/>
                        </a:rPr>
                        <a:t> unable to obtain sufficient and appropriate audit evidence for Fee and Transactional income due to the inadequate status of accounting records and lack of required reconciliations between supporting information systems not being conducted.</a:t>
                      </a:r>
                      <a:endParaRPr lang="en-ZA" sz="1300" kern="1200" dirty="0">
                        <a:solidFill>
                          <a:schemeClr val="dk1"/>
                        </a:solidFill>
                        <a:effectLst/>
                        <a:latin typeface="Arial" panose="020B0604020202020204" pitchFamily="34" charset="0"/>
                        <a:ea typeface="+mn-ea"/>
                        <a:cs typeface="Arial" panose="020B0604020202020204" pitchFamily="34" charset="0"/>
                      </a:endParaRPr>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kern="1200" dirty="0">
                          <a:solidFill>
                            <a:schemeClr val="dk1"/>
                          </a:solidFill>
                          <a:effectLst/>
                          <a:latin typeface="Arial" panose="020B0604020202020204" pitchFamily="34" charset="0"/>
                          <a:ea typeface="+mn-ea"/>
                          <a:cs typeface="Arial" panose="020B0604020202020204" pitchFamily="34" charset="0"/>
                        </a:rPr>
                        <a:t>Postbank has developed an</a:t>
                      </a:r>
                      <a:r>
                        <a:rPr lang="en-ZA" sz="1300" kern="1200" baseline="0" dirty="0">
                          <a:solidFill>
                            <a:schemeClr val="dk1"/>
                          </a:solidFill>
                          <a:effectLst/>
                          <a:latin typeface="Arial" panose="020B0604020202020204" pitchFamily="34" charset="0"/>
                          <a:ea typeface="+mn-ea"/>
                          <a:cs typeface="Arial" panose="020B0604020202020204" pitchFamily="34" charset="0"/>
                        </a:rPr>
                        <a:t> Integrated </a:t>
                      </a:r>
                      <a:r>
                        <a:rPr lang="en-ZA" sz="1300" kern="1200" dirty="0">
                          <a:solidFill>
                            <a:schemeClr val="dk1"/>
                          </a:solidFill>
                          <a:effectLst/>
                          <a:latin typeface="Arial" panose="020B0604020202020204" pitchFamily="34" charset="0"/>
                          <a:ea typeface="+mn-ea"/>
                          <a:cs typeface="Arial" panose="020B0604020202020204" pitchFamily="34" charset="0"/>
                        </a:rPr>
                        <a:t>Audit Action Plan:</a:t>
                      </a:r>
                      <a:r>
                        <a:rPr lang="en-ZA" sz="1300" kern="1200" baseline="0" dirty="0">
                          <a:solidFill>
                            <a:schemeClr val="dk1"/>
                          </a:solidFill>
                          <a:effectLst/>
                          <a:latin typeface="Arial" panose="020B0604020202020204" pitchFamily="34" charset="0"/>
                          <a:ea typeface="+mn-ea"/>
                          <a:cs typeface="Arial" panose="020B0604020202020204" pitchFamily="34" charset="0"/>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300" kern="1200" baseline="0" dirty="0">
                        <a:solidFill>
                          <a:schemeClr val="dk1"/>
                        </a:solidFill>
                        <a:effectLst/>
                        <a:latin typeface="Arial" panose="020B0604020202020204" pitchFamily="34" charset="0"/>
                        <a:ea typeface="+mn-ea"/>
                        <a:cs typeface="Arial" panose="020B0604020202020204" pitchFamily="34" charset="0"/>
                      </a:endParaRPr>
                    </a:p>
                    <a:p>
                      <a:pPr marL="342900" marR="0" indent="-342900" algn="just" defTabSz="914400" rtl="0" eaLnBrk="1" fontAlgn="auto" latinLnBrk="0" hangingPunct="1">
                        <a:lnSpc>
                          <a:spcPct val="100000"/>
                        </a:lnSpc>
                        <a:spcBef>
                          <a:spcPts val="0"/>
                        </a:spcBef>
                        <a:spcAft>
                          <a:spcPts val="0"/>
                        </a:spcAft>
                        <a:buClrTx/>
                        <a:buSzTx/>
                        <a:buFontTx/>
                        <a:buAutoNum type="arabicPeriod"/>
                        <a:tabLst/>
                        <a:defRPr/>
                      </a:pPr>
                      <a:r>
                        <a:rPr lang="en-ZA" sz="1300" b="1" i="0" u="none" strike="noStrike" kern="1200" baseline="0" dirty="0">
                          <a:solidFill>
                            <a:schemeClr val="dk1"/>
                          </a:solidFill>
                          <a:effectLst/>
                          <a:latin typeface="Arial" panose="020B0604020202020204" pitchFamily="34" charset="0"/>
                          <a:ea typeface="+mn-ea"/>
                          <a:cs typeface="Arial" panose="020B0604020202020204" pitchFamily="34" charset="0"/>
                        </a:rPr>
                        <a:t>Short term measures to address the reconciliation </a:t>
                      </a:r>
                      <a:r>
                        <a:rPr lang="en-ZA" sz="1300" b="0" i="0" u="none" strike="noStrike" kern="1200" baseline="0" dirty="0">
                          <a:solidFill>
                            <a:schemeClr val="dk1"/>
                          </a:solidFill>
                          <a:effectLst/>
                          <a:latin typeface="Arial" panose="020B0604020202020204" pitchFamily="34" charset="0"/>
                          <a:ea typeface="+mn-ea"/>
                          <a:cs typeface="Arial" panose="020B0604020202020204" pitchFamily="34" charset="0"/>
                        </a:rPr>
                        <a:t> - Postbank is appointing a service provider through the Supply Chain Management by 31</a:t>
                      </a:r>
                      <a:r>
                        <a:rPr lang="en-ZA" sz="1300" b="0" i="0" u="none" strike="noStrike" kern="1200" baseline="30000" dirty="0">
                          <a:solidFill>
                            <a:schemeClr val="dk1"/>
                          </a:solidFill>
                          <a:effectLst/>
                          <a:latin typeface="Arial" panose="020B0604020202020204" pitchFamily="34" charset="0"/>
                          <a:ea typeface="+mn-ea"/>
                          <a:cs typeface="Arial" panose="020B0604020202020204" pitchFamily="34" charset="0"/>
                        </a:rPr>
                        <a:t>st</a:t>
                      </a:r>
                      <a:r>
                        <a:rPr lang="en-ZA" sz="1300" b="0" i="0" u="none" strike="noStrike" kern="1200" baseline="0" dirty="0">
                          <a:solidFill>
                            <a:schemeClr val="dk1"/>
                          </a:solidFill>
                          <a:effectLst/>
                          <a:latin typeface="Arial" panose="020B0604020202020204" pitchFamily="34" charset="0"/>
                          <a:ea typeface="+mn-ea"/>
                          <a:cs typeface="Arial" panose="020B0604020202020204" pitchFamily="34" charset="0"/>
                        </a:rPr>
                        <a:t> of January 2023. The Service Provider will perform the reconciliation, present result to Management and Management correct and report the Annual Financial Statements by the 15</a:t>
                      </a:r>
                      <a:r>
                        <a:rPr lang="en-ZA" sz="1300" b="0" i="0" u="none" strike="noStrike" kern="1200" baseline="30000" dirty="0">
                          <a:solidFill>
                            <a:schemeClr val="dk1"/>
                          </a:solidFill>
                          <a:effectLst/>
                          <a:latin typeface="Arial" panose="020B0604020202020204" pitchFamily="34" charset="0"/>
                          <a:ea typeface="+mn-ea"/>
                          <a:cs typeface="Arial" panose="020B0604020202020204" pitchFamily="34" charset="0"/>
                        </a:rPr>
                        <a:t>th</a:t>
                      </a:r>
                      <a:r>
                        <a:rPr lang="en-ZA" sz="1300" b="0" i="0" u="none" strike="noStrike" kern="1200" baseline="0" dirty="0">
                          <a:solidFill>
                            <a:schemeClr val="dk1"/>
                          </a:solidFill>
                          <a:effectLst/>
                          <a:latin typeface="Arial" panose="020B0604020202020204" pitchFamily="34" charset="0"/>
                          <a:ea typeface="+mn-ea"/>
                          <a:cs typeface="Arial" panose="020B0604020202020204" pitchFamily="34" charset="0"/>
                        </a:rPr>
                        <a:t> of May 2023.</a:t>
                      </a:r>
                    </a:p>
                    <a:p>
                      <a:pPr marL="342900" marR="0" indent="-342900" algn="just" defTabSz="914400" rtl="0" eaLnBrk="1" fontAlgn="auto" latinLnBrk="0" hangingPunct="1">
                        <a:lnSpc>
                          <a:spcPct val="100000"/>
                        </a:lnSpc>
                        <a:spcBef>
                          <a:spcPts val="0"/>
                        </a:spcBef>
                        <a:spcAft>
                          <a:spcPts val="0"/>
                        </a:spcAft>
                        <a:buClrTx/>
                        <a:buSzTx/>
                        <a:buFontTx/>
                        <a:buAutoNum type="arabicPeriod"/>
                        <a:tabLst/>
                        <a:defRPr/>
                      </a:pPr>
                      <a:r>
                        <a:rPr lang="en-ZA" sz="1300" b="1" i="0" u="none" strike="noStrike" kern="1200" baseline="0" dirty="0">
                          <a:solidFill>
                            <a:schemeClr val="dk1"/>
                          </a:solidFill>
                          <a:effectLst/>
                          <a:latin typeface="Arial" panose="020B0604020202020204" pitchFamily="34" charset="0"/>
                          <a:ea typeface="+mn-ea"/>
                          <a:cs typeface="Arial" panose="020B0604020202020204" pitchFamily="34" charset="0"/>
                        </a:rPr>
                        <a:t>Long term measures to address the reconciliation </a:t>
                      </a:r>
                      <a:r>
                        <a:rPr lang="en-ZA" sz="1300" b="0" i="0" u="none" strike="noStrike" kern="1200" baseline="0" dirty="0">
                          <a:solidFill>
                            <a:schemeClr val="dk1"/>
                          </a:solidFill>
                          <a:effectLst/>
                          <a:latin typeface="Arial" panose="020B0604020202020204" pitchFamily="34" charset="0"/>
                          <a:ea typeface="+mn-ea"/>
                          <a:cs typeface="Arial" panose="020B0604020202020204" pitchFamily="34" charset="0"/>
                        </a:rPr>
                        <a:t>– Postbank will develop a Business Case; facilitate the procurement of a solution and implementation of the reconciliation solution/system by the 31</a:t>
                      </a:r>
                      <a:r>
                        <a:rPr lang="en-ZA" sz="1300" b="0" i="0" u="none" strike="noStrike" kern="1200" baseline="30000" dirty="0">
                          <a:solidFill>
                            <a:schemeClr val="dk1"/>
                          </a:solidFill>
                          <a:effectLst/>
                          <a:latin typeface="Arial" panose="020B0604020202020204" pitchFamily="34" charset="0"/>
                          <a:ea typeface="+mn-ea"/>
                          <a:cs typeface="Arial" panose="020B0604020202020204" pitchFamily="34" charset="0"/>
                        </a:rPr>
                        <a:t>st</a:t>
                      </a:r>
                      <a:r>
                        <a:rPr lang="en-ZA" sz="1300" b="0" i="0" u="none" strike="noStrike" kern="1200" baseline="0" dirty="0">
                          <a:solidFill>
                            <a:schemeClr val="dk1"/>
                          </a:solidFill>
                          <a:effectLst/>
                          <a:latin typeface="Arial" panose="020B0604020202020204" pitchFamily="34" charset="0"/>
                          <a:ea typeface="+mn-ea"/>
                          <a:cs typeface="Arial" panose="020B0604020202020204" pitchFamily="34" charset="0"/>
                        </a:rPr>
                        <a:t> of October 2023. Management will ensure that the reconciliation solution/system is implemented by the 30</a:t>
                      </a:r>
                      <a:r>
                        <a:rPr lang="en-ZA" sz="1300" b="0" i="0" u="none" strike="noStrike" kern="1200" baseline="30000" dirty="0">
                          <a:solidFill>
                            <a:schemeClr val="dk1"/>
                          </a:solidFill>
                          <a:effectLst/>
                          <a:latin typeface="Arial" panose="020B0604020202020204" pitchFamily="34" charset="0"/>
                          <a:ea typeface="+mn-ea"/>
                          <a:cs typeface="Arial" panose="020B0604020202020204" pitchFamily="34" charset="0"/>
                        </a:rPr>
                        <a:t>th</a:t>
                      </a:r>
                      <a:r>
                        <a:rPr lang="en-ZA" sz="1300" b="0" i="0" u="none" strike="noStrike" kern="1200" baseline="0" dirty="0">
                          <a:solidFill>
                            <a:schemeClr val="dk1"/>
                          </a:solidFill>
                          <a:effectLst/>
                          <a:latin typeface="Arial" panose="020B0604020202020204" pitchFamily="34" charset="0"/>
                          <a:ea typeface="+mn-ea"/>
                          <a:cs typeface="Arial" panose="020B0604020202020204" pitchFamily="34" charset="0"/>
                        </a:rPr>
                        <a:t> October 2023 and ensure credible reporting in the Annual Financial Statements going forward.</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3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0001"/>
                  </a:ext>
                </a:extLst>
              </a:tr>
              <a:tr h="1091665">
                <a:tc>
                  <a:txBody>
                    <a:bodyPr/>
                    <a:lstStyle/>
                    <a:p>
                      <a:pPr algn="just"/>
                      <a:r>
                        <a:rPr lang="en-ZA" sz="1300" b="1" kern="1200" dirty="0">
                          <a:solidFill>
                            <a:schemeClr val="dk1"/>
                          </a:solidFill>
                          <a:effectLst/>
                          <a:latin typeface="Arial" panose="020B0604020202020204" pitchFamily="34" charset="0"/>
                          <a:ea typeface="+mn-ea"/>
                          <a:cs typeface="Arial" panose="020B0604020202020204" pitchFamily="34" charset="0"/>
                        </a:rPr>
                        <a:t>Intercompany Receivables:</a:t>
                      </a:r>
                      <a:r>
                        <a:rPr lang="en-ZA" sz="1300" b="1" kern="1200" baseline="0" dirty="0">
                          <a:solidFill>
                            <a:schemeClr val="dk1"/>
                          </a:solidFill>
                          <a:effectLst/>
                          <a:latin typeface="Arial" panose="020B0604020202020204" pitchFamily="34" charset="0"/>
                          <a:ea typeface="+mn-ea"/>
                          <a:cs typeface="Arial" panose="020B0604020202020204" pitchFamily="34" charset="0"/>
                        </a:rPr>
                        <a:t> </a:t>
                      </a:r>
                      <a:r>
                        <a:rPr lang="en-ZA" sz="1300" kern="1200" dirty="0">
                          <a:solidFill>
                            <a:schemeClr val="dk1"/>
                          </a:solidFill>
                          <a:effectLst/>
                          <a:latin typeface="Arial" panose="020B0604020202020204" pitchFamily="34" charset="0"/>
                          <a:ea typeface="+mn-ea"/>
                          <a:cs typeface="Arial" panose="020B0604020202020204" pitchFamily="34" charset="0"/>
                        </a:rPr>
                        <a:t>The issues resulting from the carving out of Postbank’s Assets</a:t>
                      </a:r>
                      <a:r>
                        <a:rPr lang="en-ZA" sz="1300" kern="1200" baseline="0" dirty="0">
                          <a:solidFill>
                            <a:schemeClr val="dk1"/>
                          </a:solidFill>
                          <a:effectLst/>
                          <a:latin typeface="Arial" panose="020B0604020202020204" pitchFamily="34" charset="0"/>
                          <a:ea typeface="+mn-ea"/>
                          <a:cs typeface="Arial" panose="020B0604020202020204" pitchFamily="34" charset="0"/>
                        </a:rPr>
                        <a:t> and liabilities </a:t>
                      </a:r>
                      <a:r>
                        <a:rPr lang="en-ZA" sz="1300" kern="1200" dirty="0">
                          <a:solidFill>
                            <a:schemeClr val="dk1"/>
                          </a:solidFill>
                          <a:effectLst/>
                          <a:latin typeface="Arial" panose="020B0604020202020204" pitchFamily="34" charset="0"/>
                          <a:ea typeface="+mn-ea"/>
                          <a:cs typeface="Arial" panose="020B0604020202020204" pitchFamily="34" charset="0"/>
                        </a:rPr>
                        <a:t>from SAPO</a:t>
                      </a:r>
                      <a:r>
                        <a:rPr lang="en-ZA" sz="1300" kern="1200" baseline="0" dirty="0">
                          <a:solidFill>
                            <a:schemeClr val="dk1"/>
                          </a:solidFill>
                          <a:effectLst/>
                          <a:latin typeface="Arial" panose="020B0604020202020204" pitchFamily="34" charset="0"/>
                          <a:ea typeface="+mn-ea"/>
                          <a:cs typeface="Arial" panose="020B0604020202020204" pitchFamily="34" charset="0"/>
                        </a:rPr>
                        <a:t> </a:t>
                      </a:r>
                      <a:r>
                        <a:rPr lang="en-ZA" sz="1300" kern="1200" dirty="0">
                          <a:solidFill>
                            <a:schemeClr val="dk1"/>
                          </a:solidFill>
                          <a:effectLst/>
                          <a:latin typeface="Arial" panose="020B0604020202020204" pitchFamily="34" charset="0"/>
                          <a:ea typeface="+mn-ea"/>
                          <a:cs typeface="Arial" panose="020B0604020202020204" pitchFamily="34" charset="0"/>
                        </a:rPr>
                        <a:t>were resolved and Postbank migrated to a new environment successfully. However AGSA qualified this line item because the balance included SASSA related transactions where we normally settle transactions with SAPO. </a:t>
                      </a:r>
                      <a:endParaRPr lang="en-ZA" sz="1300" dirty="0">
                        <a:latin typeface="Arial" panose="020B0604020202020204" pitchFamily="34" charset="0"/>
                        <a:cs typeface="Arial" panose="020B0604020202020204" pitchFamily="34" charset="0"/>
                      </a:endParaRPr>
                    </a:p>
                  </a:txBody>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r h="104816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b="1" kern="1200" dirty="0">
                          <a:solidFill>
                            <a:schemeClr val="dk1"/>
                          </a:solidFill>
                          <a:effectLst/>
                          <a:latin typeface="Arial" panose="020B0604020202020204" pitchFamily="34" charset="0"/>
                          <a:ea typeface="+mn-ea"/>
                          <a:cs typeface="Arial" panose="020B0604020202020204" pitchFamily="34" charset="0"/>
                        </a:rPr>
                        <a:t>Material losses:</a:t>
                      </a:r>
                      <a:r>
                        <a:rPr lang="en-ZA" sz="1300" b="1" kern="1200" baseline="0" dirty="0">
                          <a:solidFill>
                            <a:schemeClr val="dk1"/>
                          </a:solidFill>
                          <a:effectLst/>
                          <a:latin typeface="Arial" panose="020B0604020202020204" pitchFamily="34" charset="0"/>
                          <a:ea typeface="+mn-ea"/>
                          <a:cs typeface="Arial" panose="020B0604020202020204" pitchFamily="34" charset="0"/>
                        </a:rPr>
                        <a:t> </a:t>
                      </a:r>
                      <a:r>
                        <a:rPr lang="en-US" sz="1300" b="0" kern="1200" dirty="0">
                          <a:solidFill>
                            <a:schemeClr val="dk1"/>
                          </a:solidFill>
                          <a:effectLst/>
                          <a:latin typeface="Arial" panose="020B0604020202020204" pitchFamily="34" charset="0"/>
                          <a:ea typeface="+mn-ea"/>
                          <a:cs typeface="Arial" panose="020B0604020202020204" pitchFamily="34" charset="0"/>
                        </a:rPr>
                        <a:t>Material losses could not be verified for completeness due to the significance of internal control deficiencies identified on key systems and cyber security incidents resulting in</a:t>
                      </a:r>
                      <a:r>
                        <a:rPr lang="en-US" sz="1300" b="0" kern="1200" baseline="0" dirty="0">
                          <a:solidFill>
                            <a:schemeClr val="dk1"/>
                          </a:solidFill>
                          <a:effectLst/>
                          <a:latin typeface="Arial" panose="020B0604020202020204" pitchFamily="34" charset="0"/>
                          <a:ea typeface="+mn-ea"/>
                          <a:cs typeface="Arial" panose="020B0604020202020204" pitchFamily="34" charset="0"/>
                        </a:rPr>
                        <a:t> </a:t>
                      </a:r>
                      <a:r>
                        <a:rPr lang="en-US" sz="1300" b="0" kern="1200" dirty="0">
                          <a:solidFill>
                            <a:schemeClr val="dk1"/>
                          </a:solidFill>
                          <a:effectLst/>
                          <a:latin typeface="Arial" panose="020B0604020202020204" pitchFamily="34" charset="0"/>
                          <a:ea typeface="+mn-ea"/>
                          <a:cs typeface="Arial" panose="020B0604020202020204" pitchFamily="34" charset="0"/>
                        </a:rPr>
                        <a:t>a loss of R89 million.</a:t>
                      </a:r>
                      <a:r>
                        <a:rPr lang="en-ZA" sz="1300" b="0" kern="1200" dirty="0">
                          <a:solidFill>
                            <a:schemeClr val="dk1"/>
                          </a:solidFill>
                          <a:effectLst/>
                          <a:latin typeface="Arial" panose="020B0604020202020204" pitchFamily="34" charset="0"/>
                          <a:ea typeface="+mn-ea"/>
                          <a:cs typeface="Arial" panose="020B0604020202020204" pitchFamily="34" charset="0"/>
                        </a:rPr>
                        <a:t> </a:t>
                      </a:r>
                      <a:endParaRPr lang="en-ZA" sz="1300" b="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a:solidFill>
                            <a:schemeClr val="dk1"/>
                          </a:solidFill>
                          <a:effectLst/>
                          <a:latin typeface="Arial" panose="020B0604020202020204" pitchFamily="34" charset="0"/>
                          <a:ea typeface="+mn-ea"/>
                          <a:cs typeface="Arial" panose="020B0604020202020204" pitchFamily="34" charset="0"/>
                        </a:rPr>
                        <a:t>The service provider, KPMG has been appointed to conduct investigation into the root causes of material losses. The investigation will also assist in quantifying the total value of material losses incurred which will then be reported in the Annual Financial Statements 	</a:t>
                      </a:r>
                    </a:p>
                    <a:p>
                      <a:pPr marL="342900" marR="0" indent="-342900" algn="just" defTabSz="914400" rtl="0" eaLnBrk="1" fontAlgn="auto" latinLnBrk="0" hangingPunct="1">
                        <a:lnSpc>
                          <a:spcPct val="100000"/>
                        </a:lnSpc>
                        <a:spcBef>
                          <a:spcPts val="0"/>
                        </a:spcBef>
                        <a:spcAft>
                          <a:spcPts val="0"/>
                        </a:spcAft>
                        <a:buClrTx/>
                        <a:buSzTx/>
                        <a:buFontTx/>
                        <a:buAutoNum type="arabicPeriod"/>
                        <a:tabLst/>
                        <a:defRPr/>
                      </a:pPr>
                      <a:endParaRPr lang="en-ZA" sz="1300" b="0" i="0" u="none" strike="noStrike" kern="1200" baseline="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9251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AC57CB5-335C-4DDF-8517-7D38017BC826}"/>
              </a:ext>
            </a:extLst>
          </p:cNvPr>
          <p:cNvSpPr txBox="1">
            <a:spLocks/>
          </p:cNvSpPr>
          <p:nvPr/>
        </p:nvSpPr>
        <p:spPr>
          <a:xfrm>
            <a:off x="1735816" y="2474432"/>
            <a:ext cx="9357300" cy="10347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just"/>
            <a:r>
              <a:rPr lang="en-ZA" dirty="0"/>
              <a:t>HISTORY AND STRATEGY OVERVIEW</a:t>
            </a:r>
          </a:p>
        </p:txBody>
      </p:sp>
    </p:spTree>
    <p:extLst>
      <p:ext uri="{BB962C8B-B14F-4D97-AF65-F5344CB8AC3E}">
        <p14:creationId xmlns:p14="http://schemas.microsoft.com/office/powerpoint/2010/main" val="3981926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AC57CB5-335C-4DDF-8517-7D38017BC826}"/>
              </a:ext>
            </a:extLst>
          </p:cNvPr>
          <p:cNvSpPr txBox="1">
            <a:spLocks/>
          </p:cNvSpPr>
          <p:nvPr/>
        </p:nvSpPr>
        <p:spPr>
          <a:xfrm>
            <a:off x="1660358" y="2611563"/>
            <a:ext cx="8722895" cy="10347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ctr"/>
            <a:r>
              <a:rPr lang="en-ZA" dirty="0"/>
              <a:t>ANNEXURE                             (PERFORMANCE Q2 FY2022/23 )</a:t>
            </a:r>
          </a:p>
        </p:txBody>
      </p:sp>
    </p:spTree>
    <p:extLst>
      <p:ext uri="{BB962C8B-B14F-4D97-AF65-F5344CB8AC3E}">
        <p14:creationId xmlns:p14="http://schemas.microsoft.com/office/powerpoint/2010/main" val="3641648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589547"/>
            <a:ext cx="7589704" cy="758655"/>
          </a:xfrm>
        </p:spPr>
        <p:txBody>
          <a:bodyPr vert="horz" lIns="91440" tIns="45720" rIns="91440" bIns="45720" rtlCol="0" anchor="ctr">
            <a:normAutofit fontScale="90000"/>
          </a:bodyPr>
          <a:lstStyle/>
          <a:p>
            <a:r>
              <a:rPr lang="en-GB" sz="2600" dirty="0">
                <a:solidFill>
                  <a:schemeClr val="tx2">
                    <a:lumMod val="50000"/>
                  </a:schemeClr>
                </a:solidFill>
              </a:rPr>
              <a:t>PERFORMANCE SUMMARY </a:t>
            </a:r>
            <a:r>
              <a:rPr lang="en-ZA" sz="2600" dirty="0">
                <a:solidFill>
                  <a:schemeClr val="tx2">
                    <a:lumMod val="50000"/>
                  </a:schemeClr>
                </a:solidFill>
              </a:rPr>
              <a:t>Q2 FY2022/23 </a:t>
            </a:r>
            <a:br>
              <a:rPr lang="en-ZA" sz="2600" dirty="0">
                <a:solidFill>
                  <a:schemeClr val="tx2">
                    <a:lumMod val="50000"/>
                  </a:schemeClr>
                </a:solidFill>
              </a:rPr>
            </a:br>
            <a:endParaRPr lang="en-ZA" sz="2600" dirty="0">
              <a:solidFill>
                <a:schemeClr val="tx2">
                  <a:lumMod val="50000"/>
                </a:schemeClr>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616992934"/>
              </p:ext>
            </p:extLst>
          </p:nvPr>
        </p:nvGraphicFramePr>
        <p:xfrm>
          <a:off x="5354578" y="1472008"/>
          <a:ext cx="6587705" cy="4697436"/>
        </p:xfrm>
        <a:graphic>
          <a:graphicData uri="http://schemas.openxmlformats.org/drawingml/2006/table">
            <a:tbl>
              <a:tblPr firstRow="1" firstCol="1" bandRow="1"/>
              <a:tblGrid>
                <a:gridCol w="416572">
                  <a:extLst>
                    <a:ext uri="{9D8B030D-6E8A-4147-A177-3AD203B41FA5}">
                      <a16:colId xmlns:a16="http://schemas.microsoft.com/office/drawing/2014/main" val="20000"/>
                    </a:ext>
                  </a:extLst>
                </a:gridCol>
                <a:gridCol w="1238757">
                  <a:extLst>
                    <a:ext uri="{9D8B030D-6E8A-4147-A177-3AD203B41FA5}">
                      <a16:colId xmlns:a16="http://schemas.microsoft.com/office/drawing/2014/main" val="20001"/>
                    </a:ext>
                  </a:extLst>
                </a:gridCol>
                <a:gridCol w="774681">
                  <a:extLst>
                    <a:ext uri="{9D8B030D-6E8A-4147-A177-3AD203B41FA5}">
                      <a16:colId xmlns:a16="http://schemas.microsoft.com/office/drawing/2014/main" val="20002"/>
                    </a:ext>
                  </a:extLst>
                </a:gridCol>
                <a:gridCol w="909152">
                  <a:extLst>
                    <a:ext uri="{9D8B030D-6E8A-4147-A177-3AD203B41FA5}">
                      <a16:colId xmlns:a16="http://schemas.microsoft.com/office/drawing/2014/main" val="20003"/>
                    </a:ext>
                  </a:extLst>
                </a:gridCol>
                <a:gridCol w="873343">
                  <a:extLst>
                    <a:ext uri="{9D8B030D-6E8A-4147-A177-3AD203B41FA5}">
                      <a16:colId xmlns:a16="http://schemas.microsoft.com/office/drawing/2014/main" val="20004"/>
                    </a:ext>
                  </a:extLst>
                </a:gridCol>
                <a:gridCol w="876996">
                  <a:extLst>
                    <a:ext uri="{9D8B030D-6E8A-4147-A177-3AD203B41FA5}">
                      <a16:colId xmlns:a16="http://schemas.microsoft.com/office/drawing/2014/main" val="20005"/>
                    </a:ext>
                  </a:extLst>
                </a:gridCol>
                <a:gridCol w="759334">
                  <a:extLst>
                    <a:ext uri="{9D8B030D-6E8A-4147-A177-3AD203B41FA5}">
                      <a16:colId xmlns:a16="http://schemas.microsoft.com/office/drawing/2014/main" val="20006"/>
                    </a:ext>
                  </a:extLst>
                </a:gridCol>
                <a:gridCol w="738870">
                  <a:extLst>
                    <a:ext uri="{9D8B030D-6E8A-4147-A177-3AD203B41FA5}">
                      <a16:colId xmlns:a16="http://schemas.microsoft.com/office/drawing/2014/main" val="20007"/>
                    </a:ext>
                  </a:extLst>
                </a:gridCol>
              </a:tblGrid>
              <a:tr h="988871">
                <a:tc gridSpan="2">
                  <a:txBody>
                    <a:bodyPr/>
                    <a:lstStyle/>
                    <a:p>
                      <a:pPr algn="l">
                        <a:lnSpc>
                          <a:spcPct val="135000"/>
                        </a:lnSpc>
                        <a:spcBef>
                          <a:spcPts val="600"/>
                        </a:spcBef>
                        <a:spcAft>
                          <a:spcPts val="0"/>
                        </a:spcAft>
                      </a:pPr>
                      <a:r>
                        <a:rPr lang="en-ZA" sz="1200" b="1" spc="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Strategic Outcome</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a:lnSpc>
                          <a:spcPct val="135000"/>
                        </a:lnSpc>
                        <a:spcBef>
                          <a:spcPts val="600"/>
                        </a:spcBef>
                        <a:spcAft>
                          <a:spcPts val="0"/>
                        </a:spcAft>
                      </a:pPr>
                      <a:r>
                        <a:rPr lang="en-ZA" sz="1200" b="1" spc="0">
                          <a:solidFill>
                            <a:srgbClr val="FFFFFF"/>
                          </a:solidFill>
                          <a:effectLst/>
                          <a:latin typeface="Arial" panose="020B0604020202020204" pitchFamily="34" charset="0"/>
                          <a:ea typeface="Times New Roman" panose="02020603050405020304" pitchFamily="18" charset="0"/>
                          <a:cs typeface="Arial" panose="020B0604020202020204" pitchFamily="34" charset="0"/>
                        </a:rPr>
                        <a:t>Number of APP KPIs </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a:lnSpc>
                          <a:spcPct val="135000"/>
                        </a:lnSpc>
                        <a:spcBef>
                          <a:spcPts val="600"/>
                        </a:spcBef>
                        <a:spcAft>
                          <a:spcPts val="0"/>
                        </a:spcAft>
                      </a:pPr>
                      <a:r>
                        <a:rPr lang="en-ZA" sz="1200" b="1"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 Q2 Measured </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35000"/>
                        </a:lnSpc>
                        <a:spcBef>
                          <a:spcPts val="600"/>
                        </a:spcBef>
                        <a:spcAft>
                          <a:spcPts val="0"/>
                        </a:spcAft>
                      </a:pPr>
                      <a:r>
                        <a:rPr lang="en-ZA" sz="1200" b="1" spc="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KPI's Achieved</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35000"/>
                        </a:lnSpc>
                        <a:spcBef>
                          <a:spcPts val="600"/>
                        </a:spcBef>
                        <a:spcAft>
                          <a:spcPts val="0"/>
                        </a:spcAft>
                      </a:pPr>
                      <a:r>
                        <a:rPr lang="en-ZA" sz="1200" b="1" spc="0">
                          <a:solidFill>
                            <a:srgbClr val="FFFFFF"/>
                          </a:solidFill>
                          <a:effectLst/>
                          <a:latin typeface="Arial" panose="020B0604020202020204" pitchFamily="34" charset="0"/>
                          <a:ea typeface="Times New Roman" panose="02020603050405020304" pitchFamily="18" charset="0"/>
                          <a:cs typeface="Arial" panose="020B0604020202020204" pitchFamily="34" charset="0"/>
                        </a:rPr>
                        <a:t> KPIs Not Achieved </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35000"/>
                        </a:lnSpc>
                        <a:spcBef>
                          <a:spcPts val="600"/>
                        </a:spcBef>
                        <a:spcAft>
                          <a:spcPts val="0"/>
                        </a:spcAft>
                      </a:pPr>
                      <a:r>
                        <a:rPr lang="en-ZA" sz="1200" b="1" spc="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KPIs with No Target</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35000"/>
                        </a:lnSpc>
                        <a:spcBef>
                          <a:spcPts val="600"/>
                        </a:spcBef>
                        <a:spcAft>
                          <a:spcPts val="0"/>
                        </a:spcAft>
                      </a:pPr>
                      <a:r>
                        <a:rPr lang="en-ZA" sz="1200" b="1"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Q2 Results </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935684">
                <a:tc>
                  <a:txBody>
                    <a:bodyPr/>
                    <a:lstStyle/>
                    <a:p>
                      <a:pPr algn="l">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Bef>
                          <a:spcPts val="600"/>
                        </a:spcBef>
                        <a:spcAft>
                          <a:spcPts val="0"/>
                        </a:spcAft>
                      </a:pPr>
                      <a:r>
                        <a:rPr lang="en-ZA" sz="1200" b="1"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Become a Retail &amp; Business Bank</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623790">
                <a:tc>
                  <a:txBody>
                    <a:bodyPr/>
                    <a:lstStyle/>
                    <a:p>
                      <a:pPr algn="l">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Bef>
                          <a:spcPts val="600"/>
                        </a:spcBef>
                        <a:spcAft>
                          <a:spcPts val="0"/>
                        </a:spcAft>
                      </a:pPr>
                      <a:r>
                        <a:rPr lang="en-ZA" sz="1200" b="1"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Financial Sustainability</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935684">
                <a:tc>
                  <a:txBody>
                    <a:bodyPr/>
                    <a:lstStyle/>
                    <a:p>
                      <a:pPr algn="l">
                        <a:lnSpc>
                          <a:spcPct val="135000"/>
                        </a:lnSpc>
                        <a:spcBef>
                          <a:spcPts val="600"/>
                        </a:spcBef>
                        <a:spcAft>
                          <a:spcPts val="0"/>
                        </a:spcAft>
                      </a:pPr>
                      <a:r>
                        <a:rPr lang="en-ZA" sz="1200" spc="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Bef>
                          <a:spcPts val="600"/>
                        </a:spcBef>
                        <a:spcAft>
                          <a:spcPts val="0"/>
                        </a:spcAft>
                      </a:pPr>
                      <a:r>
                        <a:rPr lang="en-ZA" sz="1200" b="1"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Enhance Organisations Productivity</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623790">
                <a:tc>
                  <a:txBody>
                    <a:bodyPr/>
                    <a:lstStyle/>
                    <a:p>
                      <a:pPr algn="l">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Bef>
                          <a:spcPts val="600"/>
                        </a:spcBef>
                        <a:spcAft>
                          <a:spcPts val="0"/>
                        </a:spcAft>
                      </a:pPr>
                      <a:r>
                        <a:rPr lang="en-ZA" sz="1200" b="1"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 Accountability </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35000"/>
                        </a:lnSpc>
                        <a:spcBef>
                          <a:spcPts val="600"/>
                        </a:spcBef>
                        <a:spcAft>
                          <a:spcPts val="0"/>
                        </a:spcAft>
                      </a:pPr>
                      <a:r>
                        <a:rPr lang="en-ZA" sz="1200"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311895">
                <a:tc gridSpan="2">
                  <a:txBody>
                    <a:bodyPr/>
                    <a:lstStyle/>
                    <a:p>
                      <a:pPr algn="l">
                        <a:lnSpc>
                          <a:spcPct val="135000"/>
                        </a:lnSpc>
                        <a:spcBef>
                          <a:spcPts val="600"/>
                        </a:spcBef>
                        <a:spcAft>
                          <a:spcPts val="0"/>
                        </a:spcAft>
                      </a:pPr>
                      <a:r>
                        <a:rPr lang="en-ZA" sz="1200" b="1"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a:txBody>
                    <a:bodyPr/>
                    <a:lstStyle/>
                    <a:p>
                      <a:pPr algn="r">
                        <a:lnSpc>
                          <a:spcPct val="135000"/>
                        </a:lnSpc>
                        <a:spcBef>
                          <a:spcPts val="600"/>
                        </a:spcBef>
                        <a:spcAft>
                          <a:spcPts val="0"/>
                        </a:spcAft>
                      </a:pPr>
                      <a:r>
                        <a:rPr lang="en-ZA" sz="1200" b="1"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35000"/>
                        </a:lnSpc>
                        <a:spcBef>
                          <a:spcPts val="600"/>
                        </a:spcBef>
                        <a:spcAft>
                          <a:spcPts val="0"/>
                        </a:spcAft>
                      </a:pPr>
                      <a:r>
                        <a:rPr lang="en-ZA" sz="1200" b="1"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35000"/>
                        </a:lnSpc>
                        <a:spcBef>
                          <a:spcPts val="600"/>
                        </a:spcBef>
                        <a:spcAft>
                          <a:spcPts val="0"/>
                        </a:spcAft>
                      </a:pPr>
                      <a:r>
                        <a:rPr lang="en-ZA" sz="1200" b="1"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35000"/>
                        </a:lnSpc>
                        <a:spcBef>
                          <a:spcPts val="600"/>
                        </a:spcBef>
                        <a:spcAft>
                          <a:spcPts val="0"/>
                        </a:spcAft>
                      </a:pPr>
                      <a:r>
                        <a:rPr lang="en-ZA" sz="1200" b="1"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35000"/>
                        </a:lnSpc>
                        <a:spcBef>
                          <a:spcPts val="600"/>
                        </a:spcBef>
                        <a:spcAft>
                          <a:spcPts val="0"/>
                        </a:spcAft>
                      </a:pPr>
                      <a:r>
                        <a:rPr lang="en-ZA" sz="1200" b="1"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35000"/>
                        </a:lnSpc>
                        <a:spcBef>
                          <a:spcPts val="600"/>
                        </a:spcBef>
                        <a:spcAft>
                          <a:spcPts val="0"/>
                        </a:spcAft>
                      </a:pPr>
                      <a:r>
                        <a:rPr lang="en-ZA" sz="1200" b="1" spc="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spc="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277722">
                <a:tc gridSpan="6">
                  <a:txBody>
                    <a:bodyPr/>
                    <a:lstStyle/>
                    <a:p>
                      <a:pPr algn="ctr">
                        <a:lnSpc>
                          <a:spcPct val="135000"/>
                        </a:lnSpc>
                        <a:spcBef>
                          <a:spcPts val="600"/>
                        </a:spcBef>
                        <a:spcAft>
                          <a:spcPts val="0"/>
                        </a:spcAft>
                      </a:pPr>
                      <a:r>
                        <a:rPr lang="en-ZA" sz="1200" b="1" spc="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Postbank Overall Performance Rating (%)</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ct val="135000"/>
                        </a:lnSpc>
                        <a:spcBef>
                          <a:spcPts val="600"/>
                        </a:spcBef>
                        <a:spcAft>
                          <a:spcPts val="0"/>
                        </a:spcAft>
                      </a:pPr>
                      <a:r>
                        <a:rPr lang="en-ZA" sz="1200" b="1" spc="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en-ZA" sz="1200" spc="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ZA"/>
                    </a:p>
                  </a:txBody>
                  <a:tcPr/>
                </a:tc>
                <a:extLst>
                  <a:ext uri="{0D108BD9-81ED-4DB2-BD59-A6C34878D82A}">
                    <a16:rowId xmlns:a16="http://schemas.microsoft.com/office/drawing/2014/main" val="10006"/>
                  </a:ext>
                </a:extLst>
              </a:tr>
            </a:tbl>
          </a:graphicData>
        </a:graphic>
      </p:graphicFrame>
      <p:grpSp>
        <p:nvGrpSpPr>
          <p:cNvPr id="16" name="Group 15">
            <a:extLst>
              <a:ext uri="{FF2B5EF4-FFF2-40B4-BE49-F238E27FC236}">
                <a16:creationId xmlns:a16="http://schemas.microsoft.com/office/drawing/2014/main" id="{695EDCAB-FCA8-4921-7F83-32CC9B3D44F2}"/>
              </a:ext>
            </a:extLst>
          </p:cNvPr>
          <p:cNvGrpSpPr/>
          <p:nvPr/>
        </p:nvGrpSpPr>
        <p:grpSpPr>
          <a:xfrm>
            <a:off x="838201" y="1480253"/>
            <a:ext cx="4438885" cy="2193648"/>
            <a:chOff x="592844" y="2239302"/>
            <a:chExt cx="6635082" cy="3350217"/>
          </a:xfrm>
        </p:grpSpPr>
        <p:sp>
          <p:nvSpPr>
            <p:cNvPr id="17" name="TextBox 16">
              <a:extLst>
                <a:ext uri="{FF2B5EF4-FFF2-40B4-BE49-F238E27FC236}">
                  <a16:creationId xmlns:a16="http://schemas.microsoft.com/office/drawing/2014/main" id="{3A3F13C8-49F2-4FB2-89BC-201BCA585B59}"/>
                </a:ext>
              </a:extLst>
            </p:cNvPr>
            <p:cNvSpPr txBox="1"/>
            <p:nvPr/>
          </p:nvSpPr>
          <p:spPr>
            <a:xfrm>
              <a:off x="592844" y="2239302"/>
              <a:ext cx="6635082" cy="739813"/>
            </a:xfrm>
            <a:prstGeom prst="rect">
              <a:avLst/>
            </a:prstGeom>
            <a:solidFill>
              <a:schemeClr val="accent5"/>
            </a:solidFill>
          </p:spPr>
          <p:txBody>
            <a:bodyPr wrap="square" rtlCol="0" anchor="ctr">
              <a:noAutofit/>
            </a:bodyPr>
            <a:lstStyle/>
            <a:p>
              <a:pPr algn="ctr"/>
              <a:r>
                <a:rPr lang="en-ZA" sz="2000" b="1" dirty="0">
                  <a:solidFill>
                    <a:schemeClr val="bg1"/>
                  </a:solidFill>
                  <a:latin typeface="Arial" panose="020B0604020202020204" pitchFamily="34" charset="0"/>
                  <a:cs typeface="Arial" panose="020B0604020202020204" pitchFamily="34" charset="0"/>
                </a:rPr>
                <a:t>KPI Status</a:t>
              </a:r>
            </a:p>
          </p:txBody>
        </p:sp>
        <p:grpSp>
          <p:nvGrpSpPr>
            <p:cNvPr id="18" name="Group 17">
              <a:extLst>
                <a:ext uri="{FF2B5EF4-FFF2-40B4-BE49-F238E27FC236}">
                  <a16:creationId xmlns:a16="http://schemas.microsoft.com/office/drawing/2014/main" id="{91BCD220-8805-4CD6-AFEF-43FA87C6D27B}"/>
                </a:ext>
              </a:extLst>
            </p:cNvPr>
            <p:cNvGrpSpPr/>
            <p:nvPr/>
          </p:nvGrpSpPr>
          <p:grpSpPr>
            <a:xfrm>
              <a:off x="3163809" y="3663219"/>
              <a:ext cx="3746248" cy="1926300"/>
              <a:chOff x="4301277" y="3644029"/>
              <a:chExt cx="3746248" cy="2132794"/>
            </a:xfrm>
          </p:grpSpPr>
          <p:sp>
            <p:nvSpPr>
              <p:cNvPr id="26" name="TextBox 25">
                <a:extLst>
                  <a:ext uri="{FF2B5EF4-FFF2-40B4-BE49-F238E27FC236}">
                    <a16:creationId xmlns:a16="http://schemas.microsoft.com/office/drawing/2014/main" id="{B8A5FA1D-5667-40D6-A1DF-760656B816F8}"/>
                  </a:ext>
                </a:extLst>
              </p:cNvPr>
              <p:cNvSpPr txBox="1"/>
              <p:nvPr/>
            </p:nvSpPr>
            <p:spPr>
              <a:xfrm>
                <a:off x="4301277" y="3644029"/>
                <a:ext cx="3746248" cy="2132794"/>
              </a:xfrm>
              <a:prstGeom prst="rect">
                <a:avLst/>
              </a:prstGeom>
              <a:solidFill>
                <a:schemeClr val="bg1"/>
              </a:solidFill>
              <a:ln>
                <a:solidFill>
                  <a:schemeClr val="bg1">
                    <a:lumMod val="85000"/>
                  </a:schemeClr>
                </a:solidFill>
              </a:ln>
            </p:spPr>
            <p:txBody>
              <a:bodyPr wrap="square" rtlCol="0" anchor="ctr">
                <a:noAutofit/>
              </a:bodyPr>
              <a:lstStyle/>
              <a:p>
                <a:pPr algn="ctr"/>
                <a:endParaRPr lang="en-ZA" sz="1000" b="1" dirty="0">
                  <a:solidFill>
                    <a:schemeClr val="bg1"/>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F957C74D-457C-4584-8A65-F500720FD317}"/>
                  </a:ext>
                </a:extLst>
              </p:cNvPr>
              <p:cNvGrpSpPr/>
              <p:nvPr/>
            </p:nvGrpSpPr>
            <p:grpSpPr>
              <a:xfrm>
                <a:off x="4796593" y="3749873"/>
                <a:ext cx="2896860" cy="1946640"/>
                <a:chOff x="4796593" y="3749873"/>
                <a:chExt cx="2896860" cy="1946640"/>
              </a:xfrm>
            </p:grpSpPr>
            <p:grpSp>
              <p:nvGrpSpPr>
                <p:cNvPr id="28" name="Group 27">
                  <a:extLst>
                    <a:ext uri="{FF2B5EF4-FFF2-40B4-BE49-F238E27FC236}">
                      <a16:creationId xmlns:a16="http://schemas.microsoft.com/office/drawing/2014/main" id="{D688D167-5087-4231-B225-0AED17FC5BBA}"/>
                    </a:ext>
                  </a:extLst>
                </p:cNvPr>
                <p:cNvGrpSpPr/>
                <p:nvPr/>
              </p:nvGrpSpPr>
              <p:grpSpPr>
                <a:xfrm>
                  <a:off x="4796593" y="3749873"/>
                  <a:ext cx="2896860" cy="916026"/>
                  <a:chOff x="2435903" y="3283441"/>
                  <a:chExt cx="2896860" cy="916026"/>
                </a:xfrm>
              </p:grpSpPr>
              <p:grpSp>
                <p:nvGrpSpPr>
                  <p:cNvPr id="34" name="Group 33">
                    <a:extLst>
                      <a:ext uri="{FF2B5EF4-FFF2-40B4-BE49-F238E27FC236}">
                        <a16:creationId xmlns:a16="http://schemas.microsoft.com/office/drawing/2014/main" id="{3B413AA5-5CE6-4ABF-A593-EA638FCD958C}"/>
                      </a:ext>
                    </a:extLst>
                  </p:cNvPr>
                  <p:cNvGrpSpPr/>
                  <p:nvPr/>
                </p:nvGrpSpPr>
                <p:grpSpPr>
                  <a:xfrm>
                    <a:off x="2435903" y="3283441"/>
                    <a:ext cx="1856697" cy="916026"/>
                    <a:chOff x="2435903" y="3258041"/>
                    <a:chExt cx="1856697" cy="916026"/>
                  </a:xfrm>
                </p:grpSpPr>
                <p:sp>
                  <p:nvSpPr>
                    <p:cNvPr id="36" name="TextBox 35">
                      <a:extLst>
                        <a:ext uri="{FF2B5EF4-FFF2-40B4-BE49-F238E27FC236}">
                          <a16:creationId xmlns:a16="http://schemas.microsoft.com/office/drawing/2014/main" id="{F9C53BCE-0045-43FD-B063-E09A725D70EB}"/>
                        </a:ext>
                      </a:extLst>
                    </p:cNvPr>
                    <p:cNvSpPr txBox="1"/>
                    <p:nvPr/>
                  </p:nvSpPr>
                  <p:spPr>
                    <a:xfrm>
                      <a:off x="2435903" y="3258041"/>
                      <a:ext cx="1335883" cy="916026"/>
                    </a:xfrm>
                    <a:prstGeom prst="rect">
                      <a:avLst/>
                    </a:prstGeom>
                    <a:solidFill>
                      <a:srgbClr val="00B050"/>
                    </a:solidFill>
                  </p:spPr>
                  <p:txBody>
                    <a:bodyPr wrap="square" rtlCol="0" anchor="ctr">
                      <a:noAutofit/>
                    </a:bodyPr>
                    <a:lstStyle/>
                    <a:p>
                      <a:pPr algn="ctr"/>
                      <a:r>
                        <a:rPr lang="en-ZA" sz="1200" b="1" dirty="0">
                          <a:solidFill>
                            <a:schemeClr val="bg1"/>
                          </a:solidFill>
                          <a:latin typeface="Arial" panose="020B0604020202020204" pitchFamily="34" charset="0"/>
                          <a:cs typeface="Arial" panose="020B0604020202020204" pitchFamily="34" charset="0"/>
                        </a:rPr>
                        <a:t>Achieved</a:t>
                      </a:r>
                    </a:p>
                  </p:txBody>
                </p:sp>
                <p:sp>
                  <p:nvSpPr>
                    <p:cNvPr id="37" name="Arrow: Right 47">
                      <a:extLst>
                        <a:ext uri="{FF2B5EF4-FFF2-40B4-BE49-F238E27FC236}">
                          <a16:creationId xmlns:a16="http://schemas.microsoft.com/office/drawing/2014/main" id="{183669DE-1E92-407E-8FB4-F7DC6DCC88B9}"/>
                        </a:ext>
                      </a:extLst>
                    </p:cNvPr>
                    <p:cNvSpPr/>
                    <p:nvPr/>
                  </p:nvSpPr>
                  <p:spPr>
                    <a:xfrm>
                      <a:off x="3759200" y="3505244"/>
                      <a:ext cx="533400" cy="42162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35" name="Oval 34">
                    <a:extLst>
                      <a:ext uri="{FF2B5EF4-FFF2-40B4-BE49-F238E27FC236}">
                        <a16:creationId xmlns:a16="http://schemas.microsoft.com/office/drawing/2014/main" id="{4EC651B1-E83C-4884-B9E5-29E29756FB51}"/>
                      </a:ext>
                    </a:extLst>
                  </p:cNvPr>
                  <p:cNvSpPr/>
                  <p:nvPr/>
                </p:nvSpPr>
                <p:spPr>
                  <a:xfrm>
                    <a:off x="4612763" y="3381454"/>
                    <a:ext cx="720000" cy="720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latin typeface="Arial" panose="020B0604020202020204" pitchFamily="34" charset="0"/>
                        <a:cs typeface="Arial" panose="020B0604020202020204" pitchFamily="34" charset="0"/>
                      </a:rPr>
                      <a:t>6</a:t>
                    </a:r>
                  </a:p>
                </p:txBody>
              </p:sp>
            </p:grpSp>
            <p:grpSp>
              <p:nvGrpSpPr>
                <p:cNvPr id="29" name="Group 28">
                  <a:extLst>
                    <a:ext uri="{FF2B5EF4-FFF2-40B4-BE49-F238E27FC236}">
                      <a16:creationId xmlns:a16="http://schemas.microsoft.com/office/drawing/2014/main" id="{D6122C78-5614-41DD-A665-0A7E98F9699B}"/>
                    </a:ext>
                  </a:extLst>
                </p:cNvPr>
                <p:cNvGrpSpPr/>
                <p:nvPr/>
              </p:nvGrpSpPr>
              <p:grpSpPr>
                <a:xfrm>
                  <a:off x="4796593" y="4780487"/>
                  <a:ext cx="2896860" cy="916026"/>
                  <a:chOff x="2435903" y="4542655"/>
                  <a:chExt cx="2896860" cy="916026"/>
                </a:xfrm>
              </p:grpSpPr>
              <p:grpSp>
                <p:nvGrpSpPr>
                  <p:cNvPr id="30" name="Group 29">
                    <a:extLst>
                      <a:ext uri="{FF2B5EF4-FFF2-40B4-BE49-F238E27FC236}">
                        <a16:creationId xmlns:a16="http://schemas.microsoft.com/office/drawing/2014/main" id="{8F461CE4-E88F-4009-965D-0ED473AFC5BA}"/>
                      </a:ext>
                    </a:extLst>
                  </p:cNvPr>
                  <p:cNvGrpSpPr/>
                  <p:nvPr/>
                </p:nvGrpSpPr>
                <p:grpSpPr>
                  <a:xfrm>
                    <a:off x="2435903" y="4542655"/>
                    <a:ext cx="1856697" cy="916026"/>
                    <a:chOff x="2435903" y="3258041"/>
                    <a:chExt cx="1856697" cy="916026"/>
                  </a:xfrm>
                  <a:solidFill>
                    <a:srgbClr val="EB2332"/>
                  </a:solidFill>
                </p:grpSpPr>
                <p:sp>
                  <p:nvSpPr>
                    <p:cNvPr id="32" name="TextBox 31">
                      <a:extLst>
                        <a:ext uri="{FF2B5EF4-FFF2-40B4-BE49-F238E27FC236}">
                          <a16:creationId xmlns:a16="http://schemas.microsoft.com/office/drawing/2014/main" id="{1D6AAEAB-985A-4F06-8C01-66EB42B72066}"/>
                        </a:ext>
                      </a:extLst>
                    </p:cNvPr>
                    <p:cNvSpPr txBox="1"/>
                    <p:nvPr/>
                  </p:nvSpPr>
                  <p:spPr>
                    <a:xfrm>
                      <a:off x="2435903" y="3258041"/>
                      <a:ext cx="1335883" cy="916026"/>
                    </a:xfrm>
                    <a:prstGeom prst="rect">
                      <a:avLst/>
                    </a:prstGeom>
                    <a:solidFill>
                      <a:srgbClr val="FF0000"/>
                    </a:solidFill>
                  </p:spPr>
                  <p:txBody>
                    <a:bodyPr wrap="square" rtlCol="0" anchor="ctr">
                      <a:noAutofit/>
                    </a:bodyPr>
                    <a:lstStyle/>
                    <a:p>
                      <a:pPr algn="ctr"/>
                      <a:r>
                        <a:rPr lang="en-ZA" sz="1200" b="1" dirty="0">
                          <a:solidFill>
                            <a:schemeClr val="bg1"/>
                          </a:solidFill>
                          <a:latin typeface="Arial" panose="020B0604020202020204" pitchFamily="34" charset="0"/>
                          <a:cs typeface="Arial" panose="020B0604020202020204" pitchFamily="34" charset="0"/>
                        </a:rPr>
                        <a:t>Not Achieved</a:t>
                      </a:r>
                    </a:p>
                  </p:txBody>
                </p:sp>
                <p:sp>
                  <p:nvSpPr>
                    <p:cNvPr id="33" name="Arrow: Right 79">
                      <a:extLst>
                        <a:ext uri="{FF2B5EF4-FFF2-40B4-BE49-F238E27FC236}">
                          <a16:creationId xmlns:a16="http://schemas.microsoft.com/office/drawing/2014/main" id="{93F30230-5482-4148-BA68-D8E9D871D4BA}"/>
                        </a:ext>
                      </a:extLst>
                    </p:cNvPr>
                    <p:cNvSpPr/>
                    <p:nvPr/>
                  </p:nvSpPr>
                  <p:spPr>
                    <a:xfrm>
                      <a:off x="3759200" y="3505244"/>
                      <a:ext cx="533400" cy="42162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31" name="Oval 30">
                    <a:extLst>
                      <a:ext uri="{FF2B5EF4-FFF2-40B4-BE49-F238E27FC236}">
                        <a16:creationId xmlns:a16="http://schemas.microsoft.com/office/drawing/2014/main" id="{C1778486-416A-482F-ADFA-5533C03118C5}"/>
                      </a:ext>
                    </a:extLst>
                  </p:cNvPr>
                  <p:cNvSpPr/>
                  <p:nvPr/>
                </p:nvSpPr>
                <p:spPr>
                  <a:xfrm>
                    <a:off x="4612762" y="4640669"/>
                    <a:ext cx="720001" cy="7200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latin typeface="Arial" panose="020B0604020202020204" pitchFamily="34" charset="0"/>
                        <a:cs typeface="Arial" panose="020B0604020202020204" pitchFamily="34" charset="0"/>
                      </a:rPr>
                      <a:t>6</a:t>
                    </a:r>
                  </a:p>
                </p:txBody>
              </p:sp>
            </p:grpSp>
          </p:grpSp>
        </p:grpSp>
        <p:cxnSp>
          <p:nvCxnSpPr>
            <p:cNvPr id="19" name="Straight Connector 18">
              <a:extLst>
                <a:ext uri="{FF2B5EF4-FFF2-40B4-BE49-F238E27FC236}">
                  <a16:creationId xmlns:a16="http://schemas.microsoft.com/office/drawing/2014/main" id="{5A9C86DD-C082-45FF-8DCC-9B065B29A3FF}"/>
                </a:ext>
              </a:extLst>
            </p:cNvPr>
            <p:cNvCxnSpPr>
              <a:cxnSpLocks/>
            </p:cNvCxnSpPr>
            <p:nvPr/>
          </p:nvCxnSpPr>
          <p:spPr>
            <a:xfrm flipH="1">
              <a:off x="3039869" y="3663219"/>
              <a:ext cx="8107" cy="192630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AD3BE8F-05B1-432A-ADFD-00348C2F677C}"/>
                </a:ext>
              </a:extLst>
            </p:cNvPr>
            <p:cNvGrpSpPr/>
            <p:nvPr/>
          </p:nvGrpSpPr>
          <p:grpSpPr>
            <a:xfrm>
              <a:off x="592844" y="3663219"/>
              <a:ext cx="2013976" cy="1809108"/>
              <a:chOff x="1667175" y="3601739"/>
              <a:chExt cx="2013976" cy="2003039"/>
            </a:xfrm>
          </p:grpSpPr>
          <p:sp>
            <p:nvSpPr>
              <p:cNvPr id="23" name="TextBox 22">
                <a:extLst>
                  <a:ext uri="{FF2B5EF4-FFF2-40B4-BE49-F238E27FC236}">
                    <a16:creationId xmlns:a16="http://schemas.microsoft.com/office/drawing/2014/main" id="{4C1BAC8C-E29D-4DD8-B1DC-56F0C3F7CD0F}"/>
                  </a:ext>
                </a:extLst>
              </p:cNvPr>
              <p:cNvSpPr txBox="1"/>
              <p:nvPr/>
            </p:nvSpPr>
            <p:spPr>
              <a:xfrm>
                <a:off x="1667175" y="3601739"/>
                <a:ext cx="2013976" cy="2003039"/>
              </a:xfrm>
              <a:prstGeom prst="rect">
                <a:avLst/>
              </a:prstGeom>
              <a:solidFill>
                <a:schemeClr val="bg1"/>
              </a:solidFill>
              <a:ln>
                <a:solidFill>
                  <a:schemeClr val="bg1">
                    <a:lumMod val="85000"/>
                  </a:schemeClr>
                </a:solidFill>
              </a:ln>
            </p:spPr>
            <p:txBody>
              <a:bodyPr wrap="square" rtlCol="0" anchor="ctr">
                <a:noAutofit/>
              </a:bodyPr>
              <a:lstStyle/>
              <a:p>
                <a:pPr algn="ctr"/>
                <a:endParaRPr lang="en-ZA" sz="1600" b="1" dirty="0">
                  <a:solidFill>
                    <a:schemeClr val="bg1"/>
                  </a:solidFill>
                  <a:latin typeface="Arial" panose="020B0604020202020204" pitchFamily="34" charset="0"/>
                  <a:cs typeface="Arial" panose="020B0604020202020204" pitchFamily="34" charset="0"/>
                </a:endParaRPr>
              </a:p>
            </p:txBody>
          </p:sp>
          <p:pic>
            <p:nvPicPr>
              <p:cNvPr id="24" name="Graphic 90" descr="Upward trend">
                <a:extLst>
                  <a:ext uri="{FF2B5EF4-FFF2-40B4-BE49-F238E27FC236}">
                    <a16:creationId xmlns:a16="http://schemas.microsoft.com/office/drawing/2014/main" id="{44C79746-47DD-4F3F-8B29-C2E3E723E13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152161" y="3805576"/>
                <a:ext cx="900000" cy="649359"/>
              </a:xfrm>
              <a:prstGeom prst="rect">
                <a:avLst/>
              </a:prstGeom>
            </p:spPr>
          </p:pic>
          <p:sp>
            <p:nvSpPr>
              <p:cNvPr id="25" name="Oval 24">
                <a:extLst>
                  <a:ext uri="{FF2B5EF4-FFF2-40B4-BE49-F238E27FC236}">
                    <a16:creationId xmlns:a16="http://schemas.microsoft.com/office/drawing/2014/main" id="{8D41EC8B-8FF7-4453-B74D-281F74D9E6CC}"/>
                  </a:ext>
                </a:extLst>
              </p:cNvPr>
              <p:cNvSpPr/>
              <p:nvPr/>
            </p:nvSpPr>
            <p:spPr>
              <a:xfrm>
                <a:off x="2224162" y="4738196"/>
                <a:ext cx="827998" cy="81801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a:solidFill>
                      <a:schemeClr val="tx1"/>
                    </a:solidFill>
                    <a:latin typeface="Arial" panose="020B0604020202020204" pitchFamily="34" charset="0"/>
                    <a:cs typeface="Arial" panose="020B0604020202020204" pitchFamily="34" charset="0"/>
                  </a:rPr>
                  <a:t>50%</a:t>
                </a:r>
              </a:p>
            </p:txBody>
          </p:sp>
        </p:grpSp>
        <p:sp>
          <p:nvSpPr>
            <p:cNvPr id="21" name="TextBox 20">
              <a:extLst>
                <a:ext uri="{FF2B5EF4-FFF2-40B4-BE49-F238E27FC236}">
                  <a16:creationId xmlns:a16="http://schemas.microsoft.com/office/drawing/2014/main" id="{FB6F3AC0-7BF0-409E-9B92-04DD66AD90D8}"/>
                </a:ext>
              </a:extLst>
            </p:cNvPr>
            <p:cNvSpPr txBox="1"/>
            <p:nvPr/>
          </p:nvSpPr>
          <p:spPr>
            <a:xfrm>
              <a:off x="592844" y="3062485"/>
              <a:ext cx="4545107" cy="344897"/>
            </a:xfrm>
            <a:prstGeom prst="rect">
              <a:avLst/>
            </a:prstGeom>
            <a:noFill/>
          </p:spPr>
          <p:txBody>
            <a:bodyPr wrap="square" rtlCol="0">
              <a:spAutoFit/>
            </a:bodyPr>
            <a:lstStyle/>
            <a:p>
              <a:r>
                <a:rPr lang="en-ZA" b="1" dirty="0">
                  <a:solidFill>
                    <a:srgbClr val="002069"/>
                  </a:solidFill>
                  <a:latin typeface="Arial" panose="020B0604020202020204" pitchFamily="34" charset="0"/>
                  <a:cs typeface="Arial" panose="020B0604020202020204" pitchFamily="34" charset="0"/>
                </a:rPr>
                <a:t>KPI Performance</a:t>
              </a:r>
            </a:p>
          </p:txBody>
        </p:sp>
        <p:cxnSp>
          <p:nvCxnSpPr>
            <p:cNvPr id="22" name="Straight Connector 21">
              <a:extLst>
                <a:ext uri="{FF2B5EF4-FFF2-40B4-BE49-F238E27FC236}">
                  <a16:creationId xmlns:a16="http://schemas.microsoft.com/office/drawing/2014/main" id="{26BAAF6E-C863-4B78-AF72-68ABE358DDD9}"/>
                </a:ext>
              </a:extLst>
            </p:cNvPr>
            <p:cNvCxnSpPr>
              <a:cxnSpLocks/>
            </p:cNvCxnSpPr>
            <p:nvPr/>
          </p:nvCxnSpPr>
          <p:spPr>
            <a:xfrm>
              <a:off x="7227926" y="3663219"/>
              <a:ext cx="0" cy="192630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768903" y="3805952"/>
            <a:ext cx="4508183" cy="2031325"/>
          </a:xfrm>
          <a:prstGeom prst="rect">
            <a:avLst/>
          </a:prstGeom>
        </p:spPr>
        <p:txBody>
          <a:bodyPr wrap="square">
            <a:spAutoFit/>
          </a:bodyPr>
          <a:lstStyle/>
          <a:p>
            <a:r>
              <a:rPr lang="en-US" b="1" dirty="0">
                <a:latin typeface="Arial" panose="020B0604020202020204" pitchFamily="34" charset="0"/>
                <a:ea typeface="Calibri" panose="020F0502020204030204" pitchFamily="34" charset="0"/>
              </a:rPr>
              <a:t>Outlook:</a:t>
            </a:r>
          </a:p>
          <a:p>
            <a:endParaRPr lang="en-US" dirty="0">
              <a:latin typeface="Arial" panose="020B0604020202020204" pitchFamily="34" charset="0"/>
              <a:ea typeface="Calibri" panose="020F0502020204030204" pitchFamily="34" charset="0"/>
            </a:endParaRPr>
          </a:p>
          <a:p>
            <a:r>
              <a:rPr lang="en-US" dirty="0">
                <a:latin typeface="Arial" panose="020B0604020202020204" pitchFamily="34" charset="0"/>
                <a:ea typeface="Calibri" panose="020F0502020204030204" pitchFamily="34" charset="0"/>
              </a:rPr>
              <a:t>Several strategic actions have been activated during quarter three which will contribute to higher performance levels than the reported performance achieved in quarter two.</a:t>
            </a:r>
            <a:endParaRPr lang="en-ZA" dirty="0"/>
          </a:p>
        </p:txBody>
      </p:sp>
    </p:spTree>
    <p:extLst>
      <p:ext uri="{BB962C8B-B14F-4D97-AF65-F5344CB8AC3E}">
        <p14:creationId xmlns:p14="http://schemas.microsoft.com/office/powerpoint/2010/main" val="369654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60" y="529390"/>
            <a:ext cx="7583905" cy="728163"/>
          </a:xfrm>
        </p:spPr>
        <p:txBody>
          <a:bodyPr>
            <a:normAutofit/>
          </a:bodyPr>
          <a:lstStyle/>
          <a:p>
            <a:r>
              <a:rPr lang="en-ZA" sz="2600" dirty="0">
                <a:solidFill>
                  <a:schemeClr val="tx2">
                    <a:lumMod val="50000"/>
                  </a:schemeClr>
                </a:solidFill>
              </a:rPr>
              <a:t>KEY FINANCIAL HIGHLIGHTS </a:t>
            </a:r>
            <a:r>
              <a:rPr lang="en-ZA" sz="2600" dirty="0"/>
              <a:t>Q2 FY2022/23 </a:t>
            </a:r>
          </a:p>
        </p:txBody>
      </p:sp>
      <p:sp>
        <p:nvSpPr>
          <p:cNvPr id="6" name="Rectangle 5"/>
          <p:cNvSpPr/>
          <p:nvPr/>
        </p:nvSpPr>
        <p:spPr>
          <a:xfrm>
            <a:off x="633660" y="1534278"/>
            <a:ext cx="4828677" cy="4847481"/>
          </a:xfrm>
          <a:prstGeom prst="rect">
            <a:avLst/>
          </a:prstGeom>
        </p:spPr>
        <p:txBody>
          <a:bodyPr wrap="square">
            <a:spAutoFit/>
          </a:bodyPr>
          <a:lstStyle/>
          <a:p>
            <a:r>
              <a:rPr lang="en-ZA" sz="1600" b="1" spc="50" dirty="0">
                <a:solidFill>
                  <a:srgbClr val="000000"/>
                </a:solidFill>
                <a:latin typeface="Arial" panose="020B0604020202020204" pitchFamily="34" charset="0"/>
                <a:ea typeface="Calibri" panose="020F0502020204030204" pitchFamily="34" charset="0"/>
                <a:cs typeface="Arial" panose="020B0604020202020204" pitchFamily="34" charset="0"/>
              </a:rPr>
              <a:t>Notes:</a:t>
            </a:r>
          </a:p>
          <a:p>
            <a:endParaRPr lang="en-ZA" sz="1300" spc="5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ZA" sz="1400" spc="50" dirty="0">
                <a:solidFill>
                  <a:srgbClr val="000000"/>
                </a:solidFill>
                <a:latin typeface="Arial" panose="020B0604020202020204" pitchFamily="34" charset="0"/>
                <a:ea typeface="Calibri" panose="020F0502020204030204" pitchFamily="34" charset="0"/>
                <a:cs typeface="Arial" panose="020B0604020202020204" pitchFamily="34" charset="0"/>
              </a:rPr>
              <a:t>Profit after tax reported as at the end of September 2022 amounted to R168.6 million which 66% above prior year</a:t>
            </a:r>
            <a:r>
              <a:rPr lang="en-ZA" sz="1400" dirty="0">
                <a:latin typeface="Arial" panose="020B0604020202020204" pitchFamily="34" charset="0"/>
                <a:cs typeface="Arial" panose="020B0604020202020204" pitchFamily="34" charset="0"/>
              </a:rPr>
              <a:t> (September 2021: R101 million).</a:t>
            </a:r>
            <a:endParaRPr lang="en-ZA" sz="1400" spc="5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ZA" sz="1400" spc="50" dirty="0">
                <a:solidFill>
                  <a:srgbClr val="000000"/>
                </a:solidFill>
                <a:latin typeface="Arial" panose="020B0604020202020204" pitchFamily="34" charset="0"/>
                <a:ea typeface="Calibri" panose="020F0502020204030204" pitchFamily="34" charset="0"/>
                <a:cs typeface="Arial" panose="020B0604020202020204" pitchFamily="34" charset="0"/>
              </a:rPr>
              <a:t>Total revenue stood at R483.5 million in September 2022, which is flat when compared to prior year</a:t>
            </a:r>
            <a:r>
              <a:rPr lang="en-ZA" sz="1400" dirty="0">
                <a:latin typeface="Arial" panose="020B0604020202020204" pitchFamily="34" charset="0"/>
                <a:cs typeface="Arial" panose="020B0604020202020204" pitchFamily="34" charset="0"/>
              </a:rPr>
              <a:t> (September 2021: R483.7 million).</a:t>
            </a:r>
            <a:endParaRPr lang="en-ZA" sz="1400" spc="5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ZA" sz="1400" spc="50" dirty="0">
                <a:solidFill>
                  <a:srgbClr val="000000"/>
                </a:solidFill>
                <a:latin typeface="Arial" panose="020B0604020202020204" pitchFamily="34" charset="0"/>
                <a:ea typeface="Calibri" panose="020F0502020204030204" pitchFamily="34" charset="0"/>
                <a:cs typeface="Arial" panose="020B0604020202020204" pitchFamily="34" charset="0"/>
              </a:rPr>
              <a:t>As at the end of September 2022, the NII was 49% above prior year at R254 million compared to R170.7 million in 2021.</a:t>
            </a: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Total assets increased from R12.5 billion to R12.7 billion when compared to previous year in the same period mainly as a results of an increase in cash and cash equivalent. </a:t>
            </a:r>
          </a:p>
          <a:p>
            <a:pPr marL="285750" indent="-285750" algn="just">
              <a:buFont typeface="Arial" panose="020B0604020202020204" pitchFamily="34" charset="0"/>
              <a:buChar char="•"/>
            </a:pPr>
            <a:r>
              <a:rPr lang="en-ZA" sz="1400" dirty="0">
                <a:latin typeface="Arial" panose="020B0604020202020204" pitchFamily="34" charset="0"/>
                <a:cs typeface="Arial" panose="020B0604020202020204" pitchFamily="34" charset="0"/>
              </a:rPr>
              <a:t>Postbank has recorded an increase of R120 million in investments from R4.8 billion in the prior year to R5.015 billion as at the</a:t>
            </a:r>
            <a:r>
              <a:rPr lang="en-ZA" sz="1400" spc="50" dirty="0">
                <a:solidFill>
                  <a:srgbClr val="000000"/>
                </a:solidFill>
                <a:latin typeface="Arial" panose="020B0604020202020204" pitchFamily="34" charset="0"/>
                <a:ea typeface="Calibri" panose="020F0502020204030204" pitchFamily="34" charset="0"/>
                <a:cs typeface="Arial" panose="020B0604020202020204" pitchFamily="34" charset="0"/>
              </a:rPr>
              <a:t> end of September 2022</a:t>
            </a:r>
            <a:r>
              <a:rPr lang="en-ZA" sz="1400"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en-ZA" sz="1400" dirty="0">
                <a:latin typeface="Arial" panose="020B0604020202020204" pitchFamily="34" charset="0"/>
                <a:cs typeface="Arial" panose="020B0604020202020204" pitchFamily="34" charset="0"/>
              </a:rPr>
              <a:t>Postbank remains well capitalised with Capital adequacy ratio of 57.6% as at the end of September 2022 (September 2021: 57.2%) above the regulatory minimum of 30.25%.</a:t>
            </a:r>
            <a:endParaRPr lang="en-ZA" sz="1400" spc="5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16478457"/>
              </p:ext>
            </p:extLst>
          </p:nvPr>
        </p:nvGraphicFramePr>
        <p:xfrm>
          <a:off x="5654842" y="1540004"/>
          <a:ext cx="6256420" cy="4752511"/>
        </p:xfrm>
        <a:graphic>
          <a:graphicData uri="http://schemas.openxmlformats.org/drawingml/2006/table">
            <a:tbl>
              <a:tblPr firstRow="1" firstCol="1" bandRow="1">
                <a:tableStyleId>{5C22544A-7EE6-4342-B048-85BDC9FD1C3A}</a:tableStyleId>
              </a:tblPr>
              <a:tblGrid>
                <a:gridCol w="2489809">
                  <a:extLst>
                    <a:ext uri="{9D8B030D-6E8A-4147-A177-3AD203B41FA5}">
                      <a16:colId xmlns:a16="http://schemas.microsoft.com/office/drawing/2014/main" val="20000"/>
                    </a:ext>
                  </a:extLst>
                </a:gridCol>
                <a:gridCol w="1955420">
                  <a:extLst>
                    <a:ext uri="{9D8B030D-6E8A-4147-A177-3AD203B41FA5}">
                      <a16:colId xmlns:a16="http://schemas.microsoft.com/office/drawing/2014/main" val="20001"/>
                    </a:ext>
                  </a:extLst>
                </a:gridCol>
                <a:gridCol w="1811191">
                  <a:extLst>
                    <a:ext uri="{9D8B030D-6E8A-4147-A177-3AD203B41FA5}">
                      <a16:colId xmlns:a16="http://schemas.microsoft.com/office/drawing/2014/main" val="20002"/>
                    </a:ext>
                  </a:extLst>
                </a:gridCol>
              </a:tblGrid>
              <a:tr h="988537">
                <a:tc>
                  <a:txBody>
                    <a:bodyPr/>
                    <a:lstStyle/>
                    <a:p>
                      <a:pPr algn="just">
                        <a:lnSpc>
                          <a:spcPct val="135000"/>
                        </a:lnSpc>
                        <a:spcBef>
                          <a:spcPts val="600"/>
                        </a:spcBef>
                        <a:spcAft>
                          <a:spcPts val="0"/>
                        </a:spcAft>
                      </a:pPr>
                      <a:r>
                        <a:rPr lang="en-ZA" sz="1400" kern="1200" dirty="0">
                          <a:effectLst/>
                          <a:latin typeface="Arial" panose="020B0604020202020204" pitchFamily="34" charset="0"/>
                          <a:cs typeface="Arial" panose="020B0604020202020204" pitchFamily="34" charset="0"/>
                        </a:rPr>
                        <a:t>Ratio Description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September 2022 (YTD)</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ZA" sz="1400" kern="1200" dirty="0">
                          <a:effectLst/>
                          <a:latin typeface="Arial" panose="020B0604020202020204" pitchFamily="34" charset="0"/>
                          <a:cs typeface="Arial" panose="020B0604020202020204" pitchFamily="34" charset="0"/>
                        </a:rPr>
                        <a:t>September 2021 (YTD)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322687">
                <a:tc>
                  <a:txBody>
                    <a:bodyPr/>
                    <a:lstStyle/>
                    <a:p>
                      <a:pP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Net profit after tax</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R168 m</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R101 m</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322687">
                <a:tc>
                  <a:txBody>
                    <a:bodyPr/>
                    <a:lstStyle/>
                    <a:p>
                      <a:pP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Total Revenue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R483.5 m</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R483.7 m</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322687">
                <a:tc>
                  <a:txBody>
                    <a:bodyPr/>
                    <a:lstStyle/>
                    <a:p>
                      <a:pPr>
                        <a:lnSpc>
                          <a:spcPct val="135000"/>
                        </a:lnSpc>
                        <a:spcBef>
                          <a:spcPts val="600"/>
                        </a:spcBef>
                        <a:spcAft>
                          <a:spcPts val="0"/>
                        </a:spcAft>
                      </a:pPr>
                      <a:r>
                        <a:rPr lang="en-ZA" sz="1400" kern="1200" dirty="0">
                          <a:effectLst/>
                          <a:latin typeface="Arial" panose="020B0604020202020204" pitchFamily="34" charset="0"/>
                          <a:cs typeface="Arial" panose="020B0604020202020204" pitchFamily="34" charset="0"/>
                        </a:rPr>
                        <a:t>Net Interest Income (NII)</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R254.8 m</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R170.7 m</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497799">
                <a:tc>
                  <a:txBody>
                    <a:bodyPr/>
                    <a:lstStyle/>
                    <a:p>
                      <a:pP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Total Assets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R12.7 bn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ZA" sz="1400" kern="1200" dirty="0">
                          <a:effectLst/>
                          <a:latin typeface="Arial" panose="020B0604020202020204" pitchFamily="34" charset="0"/>
                          <a:cs typeface="Arial" panose="020B0604020202020204" pitchFamily="34" charset="0"/>
                        </a:rPr>
                        <a:t>R12.5 </a:t>
                      </a:r>
                      <a:r>
                        <a:rPr lang="en-ZA" sz="1400" kern="1200" dirty="0" err="1">
                          <a:effectLst/>
                          <a:latin typeface="Arial" panose="020B0604020202020204" pitchFamily="34" charset="0"/>
                          <a:cs typeface="Arial" panose="020B0604020202020204" pitchFamily="34" charset="0"/>
                        </a:rPr>
                        <a:t>bn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322687">
                <a:tc>
                  <a:txBody>
                    <a:bodyPr/>
                    <a:lstStyle/>
                    <a:p>
                      <a:pPr>
                        <a:lnSpc>
                          <a:spcPct val="135000"/>
                        </a:lnSpc>
                        <a:spcBef>
                          <a:spcPts val="600"/>
                        </a:spcBef>
                        <a:spcAft>
                          <a:spcPts val="0"/>
                        </a:spcAft>
                      </a:pPr>
                      <a:r>
                        <a:rPr lang="en-ZA" sz="1400" kern="1200" dirty="0">
                          <a:effectLst/>
                          <a:latin typeface="Arial" panose="020B0604020202020204" pitchFamily="34" charset="0"/>
                          <a:cs typeface="Arial" panose="020B0604020202020204" pitchFamily="34" charset="0"/>
                        </a:rPr>
                        <a:t>Investments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R5.0 bn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ZA" sz="1400" kern="1200" dirty="0">
                          <a:effectLst/>
                          <a:latin typeface="Arial" panose="020B0604020202020204" pitchFamily="34" charset="0"/>
                          <a:cs typeface="Arial" panose="020B0604020202020204" pitchFamily="34" charset="0"/>
                        </a:rPr>
                        <a:t>R4.9 </a:t>
                      </a:r>
                      <a:r>
                        <a:rPr lang="en-ZA" sz="1400" kern="1200" dirty="0" err="1">
                          <a:effectLst/>
                          <a:latin typeface="Arial" panose="020B0604020202020204" pitchFamily="34" charset="0"/>
                          <a:cs typeface="Arial" panose="020B0604020202020204" pitchFamily="34" charset="0"/>
                        </a:rPr>
                        <a:t>bn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322687">
                <a:tc>
                  <a:txBody>
                    <a:bodyPr/>
                    <a:lstStyle/>
                    <a:p>
                      <a:pP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Return on Assets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US" sz="1400" kern="1200">
                          <a:effectLst/>
                          <a:latin typeface="Arial" panose="020B0604020202020204" pitchFamily="34" charset="0"/>
                          <a:cs typeface="Arial" panose="020B0604020202020204" pitchFamily="34" charset="0"/>
                        </a:rPr>
                        <a:t>1.3%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US" sz="1400" kern="1200">
                          <a:effectLst/>
                          <a:latin typeface="Arial" panose="020B0604020202020204" pitchFamily="34" charset="0"/>
                          <a:cs typeface="Arial" panose="020B0604020202020204" pitchFamily="34" charset="0"/>
                        </a:rPr>
                        <a:t>0.8%</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6"/>
                  </a:ext>
                </a:extLst>
              </a:tr>
              <a:tr h="322687">
                <a:tc>
                  <a:txBody>
                    <a:bodyPr/>
                    <a:lstStyle/>
                    <a:p>
                      <a:pP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Capital Adequacy Ratio</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57.6%</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57.2%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7"/>
                  </a:ext>
                </a:extLst>
              </a:tr>
              <a:tr h="322687">
                <a:tc>
                  <a:txBody>
                    <a:bodyPr/>
                    <a:lstStyle/>
                    <a:p>
                      <a:pP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Liquidity Coverage Ratio</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2324%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2027%</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8"/>
                  </a:ext>
                </a:extLst>
              </a:tr>
              <a:tr h="503683">
                <a:tc>
                  <a:txBody>
                    <a:bodyPr/>
                    <a:lstStyle/>
                    <a:p>
                      <a:pP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Jaws Ratio</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US" sz="1400" kern="1200">
                          <a:effectLst/>
                          <a:latin typeface="Arial" panose="020B0604020202020204" pitchFamily="34" charset="0"/>
                          <a:cs typeface="Arial" panose="020B0604020202020204" pitchFamily="34" charset="0"/>
                        </a:rPr>
                        <a:t>26.7%</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US" sz="1400" kern="1200">
                          <a:effectLst/>
                          <a:latin typeface="Arial" panose="020B0604020202020204" pitchFamily="34" charset="0"/>
                          <a:cs typeface="Arial" panose="020B0604020202020204" pitchFamily="34" charset="0"/>
                        </a:rPr>
                        <a:t>-63.8%</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9"/>
                  </a:ext>
                </a:extLst>
              </a:tr>
              <a:tr h="503683">
                <a:tc>
                  <a:txBody>
                    <a:bodyPr/>
                    <a:lstStyle/>
                    <a:p>
                      <a:pPr>
                        <a:lnSpc>
                          <a:spcPct val="135000"/>
                        </a:lnSpc>
                        <a:spcBef>
                          <a:spcPts val="600"/>
                        </a:spcBef>
                        <a:spcAft>
                          <a:spcPts val="0"/>
                        </a:spcAft>
                      </a:pPr>
                      <a:r>
                        <a:rPr lang="en-ZA" sz="1400" kern="1200">
                          <a:effectLst/>
                          <a:latin typeface="Arial" panose="020B0604020202020204" pitchFamily="34" charset="0"/>
                          <a:cs typeface="Arial" panose="020B0604020202020204" pitchFamily="34" charset="0"/>
                        </a:rPr>
                        <a:t>Cost to Income Ratio</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US" sz="1400" kern="1200">
                          <a:effectLst/>
                          <a:latin typeface="Arial" panose="020B0604020202020204" pitchFamily="34" charset="0"/>
                          <a:cs typeface="Arial" panose="020B0604020202020204" pitchFamily="34" charset="0"/>
                        </a:rPr>
                        <a:t>50.3%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tc>
                  <a:txBody>
                    <a:bodyPr/>
                    <a:lstStyle/>
                    <a:p>
                      <a:pPr algn="ctr">
                        <a:lnSpc>
                          <a:spcPct val="135000"/>
                        </a:lnSpc>
                        <a:spcBef>
                          <a:spcPts val="600"/>
                        </a:spcBef>
                        <a:spcAft>
                          <a:spcPts val="0"/>
                        </a:spcAft>
                      </a:pPr>
                      <a:r>
                        <a:rPr lang="en-US" sz="1400" kern="1200" dirty="0">
                          <a:effectLst/>
                          <a:latin typeface="Arial" panose="020B0604020202020204" pitchFamily="34" charset="0"/>
                          <a:cs typeface="Arial" panose="020B0604020202020204" pitchFamily="34" charset="0"/>
                        </a:rPr>
                        <a:t>68.7%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45622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7AE9-DFAD-4831-895A-F0C6E6D81DFF}"/>
              </a:ext>
            </a:extLst>
          </p:cNvPr>
          <p:cNvSpPr>
            <a:spLocks noGrp="1"/>
          </p:cNvSpPr>
          <p:nvPr>
            <p:ph type="title"/>
          </p:nvPr>
        </p:nvSpPr>
        <p:spPr/>
        <p:txBody>
          <a:bodyPr/>
          <a:lstStyle/>
          <a:p>
            <a:endParaRPr lang="en-ZA" dirty="0"/>
          </a:p>
        </p:txBody>
      </p:sp>
      <p:pic>
        <p:nvPicPr>
          <p:cNvPr id="9" name="Content Placeholder 8">
            <a:extLst>
              <a:ext uri="{FF2B5EF4-FFF2-40B4-BE49-F238E27FC236}">
                <a16:creationId xmlns:a16="http://schemas.microsoft.com/office/drawing/2014/main" id="{F364AC83-0479-496B-A74A-7377B4718D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7954" cy="6858000"/>
          </a:xfrm>
        </p:spPr>
      </p:pic>
    </p:spTree>
    <p:extLst>
      <p:ext uri="{BB962C8B-B14F-4D97-AF65-F5344CB8AC3E}">
        <p14:creationId xmlns:p14="http://schemas.microsoft.com/office/powerpoint/2010/main" val="60281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7572"/>
            <a:ext cx="7641657" cy="480131"/>
          </a:xfrm>
          <a:noFill/>
        </p:spPr>
        <p:txBody>
          <a:bodyPr vert="horz" wrap="square" lIns="91440" tIns="45720" rIns="91440" bIns="45720" rtlCol="0" anchor="ctr">
            <a:spAutoFit/>
          </a:bodyPr>
          <a:lstStyle/>
          <a:p>
            <a:r>
              <a:rPr lang="en-GB" sz="2800" dirty="0"/>
              <a:t>HISTORY OF POSTBANK</a:t>
            </a:r>
            <a:endParaRPr lang="en-ZA" sz="2800" dirty="0"/>
          </a:p>
        </p:txBody>
      </p:sp>
      <p:sp>
        <p:nvSpPr>
          <p:cNvPr id="3" name="Content Placeholder 2"/>
          <p:cNvSpPr>
            <a:spLocks noGrp="1"/>
          </p:cNvSpPr>
          <p:nvPr>
            <p:ph idx="1"/>
          </p:nvPr>
        </p:nvSpPr>
        <p:spPr>
          <a:xfrm>
            <a:off x="838200" y="1671621"/>
            <a:ext cx="11049000" cy="4351338"/>
          </a:xfrm>
        </p:spPr>
        <p:txBody>
          <a:bodyPr>
            <a:normAutofit/>
          </a:bodyPr>
          <a:lstStyle/>
          <a:p>
            <a:r>
              <a:rPr lang="en-ZA" sz="1400" dirty="0"/>
              <a:t>First Savings bank established in 1822.</a:t>
            </a:r>
          </a:p>
          <a:p>
            <a:r>
              <a:rPr lang="en-ZA" sz="1400" dirty="0"/>
              <a:t>Became a State owned savings bank in 1875.</a:t>
            </a:r>
          </a:p>
          <a:p>
            <a:r>
              <a:rPr lang="en-ZA" sz="1400" dirty="0"/>
              <a:t>Banking was first conducted in 100 SAPO branches initially.</a:t>
            </a:r>
          </a:p>
          <a:p>
            <a:r>
              <a:rPr lang="en-ZA" sz="1400" dirty="0"/>
              <a:t>Eventually the services were available at every Post Office.</a:t>
            </a:r>
          </a:p>
          <a:p>
            <a:r>
              <a:rPr lang="en-ZA" sz="1400" dirty="0"/>
              <a:t>In 1910 Post Office Savings bank amalgamated to form the Post Office Bank of the Union of South Africa.</a:t>
            </a:r>
          </a:p>
          <a:p>
            <a:r>
              <a:rPr lang="en-ZA" sz="1400" dirty="0"/>
              <a:t>Product offerings:  Union loan certificate, national savings certificate, Saving Books, Banks Cards, Investments.</a:t>
            </a:r>
          </a:p>
        </p:txBody>
      </p:sp>
    </p:spTree>
    <p:extLst>
      <p:ext uri="{BB962C8B-B14F-4D97-AF65-F5344CB8AC3E}">
        <p14:creationId xmlns:p14="http://schemas.microsoft.com/office/powerpoint/2010/main" val="358769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267"/>
            <a:ext cx="7381775" cy="644893"/>
          </a:xfrm>
        </p:spPr>
        <p:txBody>
          <a:bodyPr>
            <a:normAutofit/>
          </a:bodyPr>
          <a:lstStyle/>
          <a:p>
            <a:r>
              <a:rPr lang="en-GB" sz="2600" dirty="0"/>
              <a:t>HISTORY OF POSTBANK</a:t>
            </a:r>
            <a:r>
              <a:rPr lang="en-ZA" sz="2600" dirty="0"/>
              <a:t> (cont’d)</a:t>
            </a:r>
          </a:p>
        </p:txBody>
      </p:sp>
      <p:sp>
        <p:nvSpPr>
          <p:cNvPr id="3" name="Content Placeholder 2"/>
          <p:cNvSpPr>
            <a:spLocks noGrp="1"/>
          </p:cNvSpPr>
          <p:nvPr>
            <p:ph idx="1"/>
          </p:nvPr>
        </p:nvSpPr>
        <p:spPr>
          <a:xfrm>
            <a:off x="838199" y="1488741"/>
            <a:ext cx="11068251" cy="4351338"/>
          </a:xfrm>
        </p:spPr>
        <p:txBody>
          <a:bodyPr>
            <a:normAutofit/>
          </a:bodyPr>
          <a:lstStyle/>
          <a:p>
            <a:r>
              <a:rPr lang="en-ZA" sz="1400" dirty="0"/>
              <a:t>Postbank Act promulgated in 2010 to create Postbank as stand alone entity.</a:t>
            </a:r>
          </a:p>
          <a:p>
            <a:r>
              <a:rPr lang="en-ZA" sz="1400" dirty="0"/>
              <a:t>On 1 April 2019, Postbank created as a separate legal entity and assets and liability split from SAPO.</a:t>
            </a:r>
          </a:p>
          <a:p>
            <a:r>
              <a:rPr lang="en-ZA" sz="1400" dirty="0"/>
              <a:t>Postbank in process of applying for a full banking license and currently has a Section 13 </a:t>
            </a:r>
            <a:r>
              <a:rPr lang="en-US" altLang="en-US" sz="1400" dirty="0">
                <a:solidFill>
                  <a:srgbClr val="020302"/>
                </a:solidFill>
                <a:ea typeface="MarkPro"/>
              </a:rPr>
              <a:t>approval to establish a bank</a:t>
            </a:r>
            <a:r>
              <a:rPr lang="en-ZA" sz="1400" dirty="0"/>
              <a:t> obtained in 2016.</a:t>
            </a:r>
          </a:p>
          <a:p>
            <a:r>
              <a:rPr lang="en-ZA" sz="1400" dirty="0"/>
              <a:t>Need to establish a Bank Controlling Company once the Postbank amendment bill has been promulgated.</a:t>
            </a:r>
          </a:p>
          <a:p>
            <a:r>
              <a:rPr lang="en-ZA" sz="1400" dirty="0"/>
              <a:t>Section 16 license will be updated and submitted to the SARB once the amendments to the Postbank’s Act has been promulgated and the appointment of key management staff is finalised.</a:t>
            </a:r>
          </a:p>
          <a:p>
            <a:r>
              <a:rPr lang="en-ZA" sz="1400" dirty="0"/>
              <a:t>Mandate to drive financial inclusion on a cost effective basis.</a:t>
            </a:r>
            <a:br>
              <a:rPr lang="en-ZA" sz="1400" dirty="0"/>
            </a:br>
            <a:endParaRPr lang="en-ZA" sz="1400" dirty="0"/>
          </a:p>
        </p:txBody>
      </p:sp>
    </p:spTree>
    <p:extLst>
      <p:ext uri="{BB962C8B-B14F-4D97-AF65-F5344CB8AC3E}">
        <p14:creationId xmlns:p14="http://schemas.microsoft.com/office/powerpoint/2010/main" val="171565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Line 59"/>
          <p:cNvCxnSpPr>
            <a:cxnSpLocks noChangeShapeType="1"/>
          </p:cNvCxnSpPr>
          <p:nvPr/>
        </p:nvCxnSpPr>
        <p:spPr bwMode="auto">
          <a:xfrm>
            <a:off x="11479817" y="4442203"/>
            <a:ext cx="0" cy="0"/>
          </a:xfrm>
          <a:prstGeom prst="line">
            <a:avLst/>
          </a:prstGeom>
          <a:noFill/>
          <a:ln w="12700">
            <a:solidFill>
              <a:srgbClr val="106CB6"/>
            </a:solidFill>
            <a:prstDash val="dot"/>
            <a:round/>
            <a:headEnd/>
            <a:tailEnd/>
          </a:ln>
          <a:extLst>
            <a:ext uri="{909E8E84-426E-40DD-AFC4-6F175D3DCCD1}">
              <a14:hiddenFill xmlns:a14="http://schemas.microsoft.com/office/drawing/2010/main">
                <a:noFill/>
              </a14:hiddenFill>
            </a:ext>
          </a:extLst>
        </p:spPr>
      </p:cxnSp>
      <p:cxnSp>
        <p:nvCxnSpPr>
          <p:cNvPr id="11" name="Line 56"/>
          <p:cNvCxnSpPr>
            <a:cxnSpLocks noChangeShapeType="1"/>
          </p:cNvCxnSpPr>
          <p:nvPr/>
        </p:nvCxnSpPr>
        <p:spPr bwMode="auto">
          <a:xfrm>
            <a:off x="1277521" y="1554984"/>
            <a:ext cx="0" cy="0"/>
          </a:xfrm>
          <a:prstGeom prst="line">
            <a:avLst/>
          </a:prstGeom>
          <a:noFill/>
          <a:ln w="12700">
            <a:solidFill>
              <a:srgbClr val="106CB6"/>
            </a:solidFill>
            <a:prstDash val="solid"/>
            <a:round/>
            <a:headEnd/>
            <a:tailEnd/>
          </a:ln>
          <a:extLst>
            <a:ext uri="{909E8E84-426E-40DD-AFC4-6F175D3DCCD1}">
              <a14:hiddenFill xmlns:a14="http://schemas.microsoft.com/office/drawing/2010/main">
                <a:noFill/>
              </a14:hiddenFill>
            </a:ext>
          </a:extLst>
        </p:spPr>
      </p:cxnSp>
      <p:cxnSp>
        <p:nvCxnSpPr>
          <p:cNvPr id="12" name="Line 55"/>
          <p:cNvCxnSpPr>
            <a:cxnSpLocks noChangeShapeType="1"/>
          </p:cNvCxnSpPr>
          <p:nvPr/>
        </p:nvCxnSpPr>
        <p:spPr bwMode="auto">
          <a:xfrm>
            <a:off x="11546245" y="1554984"/>
            <a:ext cx="0" cy="0"/>
          </a:xfrm>
          <a:prstGeom prst="line">
            <a:avLst/>
          </a:prstGeom>
          <a:noFill/>
          <a:ln w="12700">
            <a:solidFill>
              <a:srgbClr val="106CB6"/>
            </a:solidFill>
            <a:prstDash val="solid"/>
            <a:round/>
            <a:headEnd/>
            <a:tailEnd/>
          </a:ln>
          <a:extLst>
            <a:ext uri="{909E8E84-426E-40DD-AFC4-6F175D3DCCD1}">
              <a14:hiddenFill xmlns:a14="http://schemas.microsoft.com/office/drawing/2010/main">
                <a:noFill/>
              </a14:hiddenFill>
            </a:ext>
          </a:extLst>
        </p:spPr>
      </p:cxnSp>
      <p:cxnSp>
        <p:nvCxnSpPr>
          <p:cNvPr id="13" name="Line 54"/>
          <p:cNvCxnSpPr>
            <a:cxnSpLocks noChangeShapeType="1"/>
          </p:cNvCxnSpPr>
          <p:nvPr/>
        </p:nvCxnSpPr>
        <p:spPr bwMode="auto">
          <a:xfrm>
            <a:off x="11546245" y="4442203"/>
            <a:ext cx="0" cy="0"/>
          </a:xfrm>
          <a:prstGeom prst="line">
            <a:avLst/>
          </a:prstGeom>
          <a:noFill/>
          <a:ln w="12700">
            <a:solidFill>
              <a:srgbClr val="106CB6"/>
            </a:solidFill>
            <a:prstDash val="solid"/>
            <a:round/>
            <a:headEnd/>
            <a:tailEnd/>
          </a:ln>
          <a:extLst>
            <a:ext uri="{909E8E84-426E-40DD-AFC4-6F175D3DCCD1}">
              <a14:hiddenFill xmlns:a14="http://schemas.microsoft.com/office/drawing/2010/main">
                <a:noFill/>
              </a14:hiddenFill>
            </a:ext>
          </a:extLst>
        </p:spPr>
      </p:cxnSp>
      <p:cxnSp>
        <p:nvCxnSpPr>
          <p:cNvPr id="14" name="Line 53"/>
          <p:cNvCxnSpPr>
            <a:cxnSpLocks noChangeShapeType="1"/>
          </p:cNvCxnSpPr>
          <p:nvPr/>
        </p:nvCxnSpPr>
        <p:spPr bwMode="auto">
          <a:xfrm>
            <a:off x="506951" y="4442203"/>
            <a:ext cx="0" cy="0"/>
          </a:xfrm>
          <a:prstGeom prst="line">
            <a:avLst/>
          </a:prstGeom>
          <a:noFill/>
          <a:ln w="12700">
            <a:solidFill>
              <a:srgbClr val="106CB6"/>
            </a:solidFill>
            <a:prstDash val="solid"/>
            <a:round/>
            <a:headEnd/>
            <a:tailEnd/>
          </a:ln>
          <a:extLst>
            <a:ext uri="{909E8E84-426E-40DD-AFC4-6F175D3DCCD1}">
              <a14:hiddenFill xmlns:a14="http://schemas.microsoft.com/office/drawing/2010/main">
                <a:noFill/>
              </a14:hiddenFill>
            </a:ext>
          </a:extLst>
        </p:spPr>
      </p:cxnSp>
      <p:cxnSp>
        <p:nvCxnSpPr>
          <p:cNvPr id="15" name="Line 52"/>
          <p:cNvCxnSpPr>
            <a:cxnSpLocks noChangeShapeType="1"/>
          </p:cNvCxnSpPr>
          <p:nvPr/>
        </p:nvCxnSpPr>
        <p:spPr bwMode="auto">
          <a:xfrm>
            <a:off x="506951" y="6147951"/>
            <a:ext cx="0" cy="0"/>
          </a:xfrm>
          <a:prstGeom prst="line">
            <a:avLst/>
          </a:prstGeom>
          <a:noFill/>
          <a:ln w="12700">
            <a:solidFill>
              <a:srgbClr val="106CB6"/>
            </a:solidFill>
            <a:prstDash val="solid"/>
            <a:round/>
            <a:headEnd/>
            <a:tailEnd/>
          </a:ln>
          <a:extLst>
            <a:ext uri="{909E8E84-426E-40DD-AFC4-6F175D3DCCD1}">
              <a14:hiddenFill xmlns:a14="http://schemas.microsoft.com/office/drawing/2010/main">
                <a:noFill/>
              </a14:hiddenFill>
            </a:ext>
          </a:extLst>
        </p:spPr>
      </p:cxnSp>
      <p:cxnSp>
        <p:nvCxnSpPr>
          <p:cNvPr id="16" name="Line 51"/>
          <p:cNvCxnSpPr>
            <a:cxnSpLocks noChangeShapeType="1"/>
          </p:cNvCxnSpPr>
          <p:nvPr/>
        </p:nvCxnSpPr>
        <p:spPr bwMode="auto">
          <a:xfrm>
            <a:off x="10431355" y="6147951"/>
            <a:ext cx="0" cy="0"/>
          </a:xfrm>
          <a:prstGeom prst="line">
            <a:avLst/>
          </a:prstGeom>
          <a:noFill/>
          <a:ln w="12700">
            <a:solidFill>
              <a:srgbClr val="106CB6"/>
            </a:solidFill>
            <a:prstDash val="solid"/>
            <a:round/>
            <a:headEnd/>
            <a:tailEnd/>
          </a:ln>
          <a:extLst>
            <a:ext uri="{909E8E84-426E-40DD-AFC4-6F175D3DCCD1}">
              <a14:hiddenFill xmlns:a14="http://schemas.microsoft.com/office/drawing/2010/main">
                <a:noFill/>
              </a14:hiddenFill>
            </a:ext>
          </a:extLst>
        </p:spPr>
      </p:cxnSp>
      <p:sp>
        <p:nvSpPr>
          <p:cNvPr id="57" name="TextBox 56"/>
          <p:cNvSpPr txBox="1"/>
          <p:nvPr/>
        </p:nvSpPr>
        <p:spPr>
          <a:xfrm>
            <a:off x="658824" y="772986"/>
            <a:ext cx="7039019" cy="492443"/>
          </a:xfrm>
          <a:prstGeom prst="rect">
            <a:avLst/>
          </a:prstGeom>
          <a:noFill/>
        </p:spPr>
        <p:txBody>
          <a:bodyPr wrap="square" rtlCol="0">
            <a:spAutoFit/>
          </a:bodyPr>
          <a:lstStyle/>
          <a:p>
            <a:r>
              <a:rPr lang="en-GB" sz="2600" b="1" dirty="0">
                <a:latin typeface="Arial" panose="020B0604020202020204" pitchFamily="34" charset="0"/>
                <a:ea typeface="+mj-ea"/>
                <a:cs typeface="Arial" panose="020B0604020202020204" pitchFamily="34" charset="0"/>
              </a:rPr>
              <a:t>HISTORY OF POSTBANK </a:t>
            </a:r>
            <a:r>
              <a:rPr lang="en-ZA" sz="2600" b="1" dirty="0">
                <a:latin typeface="Arial" panose="020B0604020202020204" pitchFamily="34" charset="0"/>
                <a:cs typeface="Arial" panose="020B0604020202020204" pitchFamily="34" charset="0"/>
              </a:rPr>
              <a:t>(cont’d)</a:t>
            </a:r>
            <a:endParaRPr lang="en-ZA" sz="2600" b="1" dirty="0">
              <a:latin typeface="Arial" panose="020B0604020202020204" pitchFamily="34" charset="0"/>
              <a:ea typeface="+mj-ea"/>
              <a:cs typeface="Arial" panose="020B0604020202020204" pitchFamily="34" charset="0"/>
            </a:endParaRPr>
          </a:p>
        </p:txBody>
      </p:sp>
      <p:cxnSp>
        <p:nvCxnSpPr>
          <p:cNvPr id="6" name="Line 61"/>
          <p:cNvCxnSpPr>
            <a:cxnSpLocks noChangeShapeType="1"/>
          </p:cNvCxnSpPr>
          <p:nvPr/>
        </p:nvCxnSpPr>
        <p:spPr bwMode="auto">
          <a:xfrm flipV="1">
            <a:off x="1095604" y="2402430"/>
            <a:ext cx="10951463" cy="4797"/>
          </a:xfrm>
          <a:prstGeom prst="line">
            <a:avLst/>
          </a:prstGeom>
          <a:noFill/>
          <a:ln w="12700">
            <a:solidFill>
              <a:srgbClr val="106CB6"/>
            </a:solidFill>
            <a:prstDash val="dot"/>
            <a:round/>
            <a:headEnd/>
            <a:tailEnd/>
          </a:ln>
          <a:extLst>
            <a:ext uri="{909E8E84-426E-40DD-AFC4-6F175D3DCCD1}">
              <a14:hiddenFill xmlns:a14="http://schemas.microsoft.com/office/drawing/2010/main">
                <a:noFill/>
              </a14:hiddenFill>
            </a:ext>
          </a:extLst>
        </p:spPr>
      </p:cxnSp>
      <p:cxnSp>
        <p:nvCxnSpPr>
          <p:cNvPr id="7" name="Line 60"/>
          <p:cNvCxnSpPr>
            <a:cxnSpLocks noChangeShapeType="1"/>
          </p:cNvCxnSpPr>
          <p:nvPr/>
        </p:nvCxnSpPr>
        <p:spPr bwMode="auto">
          <a:xfrm>
            <a:off x="12039250" y="2402430"/>
            <a:ext cx="7817" cy="1559910"/>
          </a:xfrm>
          <a:prstGeom prst="line">
            <a:avLst/>
          </a:prstGeom>
          <a:noFill/>
          <a:ln w="12700">
            <a:solidFill>
              <a:srgbClr val="106CB6"/>
            </a:solidFill>
            <a:prstDash val="dot"/>
            <a:round/>
            <a:headEnd/>
            <a:tailEnd/>
          </a:ln>
          <a:extLst>
            <a:ext uri="{909E8E84-426E-40DD-AFC4-6F175D3DCCD1}">
              <a14:hiddenFill xmlns:a14="http://schemas.microsoft.com/office/drawing/2010/main">
                <a:noFill/>
              </a14:hiddenFill>
            </a:ext>
          </a:extLst>
        </p:spPr>
      </p:cxnSp>
      <p:cxnSp>
        <p:nvCxnSpPr>
          <p:cNvPr id="9" name="Line 58"/>
          <p:cNvCxnSpPr>
            <a:cxnSpLocks noChangeShapeType="1"/>
          </p:cNvCxnSpPr>
          <p:nvPr/>
        </p:nvCxnSpPr>
        <p:spPr bwMode="auto">
          <a:xfrm flipH="1">
            <a:off x="658824" y="3972361"/>
            <a:ext cx="8934" cy="1257159"/>
          </a:xfrm>
          <a:prstGeom prst="line">
            <a:avLst/>
          </a:prstGeom>
          <a:noFill/>
          <a:ln w="12700">
            <a:solidFill>
              <a:srgbClr val="106CB6"/>
            </a:solidFill>
            <a:prstDash val="dot"/>
            <a:round/>
            <a:headEnd/>
            <a:tailEnd/>
          </a:ln>
          <a:extLst>
            <a:ext uri="{909E8E84-426E-40DD-AFC4-6F175D3DCCD1}">
              <a14:hiddenFill xmlns:a14="http://schemas.microsoft.com/office/drawing/2010/main">
                <a:noFill/>
              </a14:hiddenFill>
            </a:ext>
          </a:extLst>
        </p:spPr>
      </p:cxnSp>
      <p:cxnSp>
        <p:nvCxnSpPr>
          <p:cNvPr id="10" name="Line 57"/>
          <p:cNvCxnSpPr>
            <a:cxnSpLocks noChangeShapeType="1"/>
          </p:cNvCxnSpPr>
          <p:nvPr/>
        </p:nvCxnSpPr>
        <p:spPr bwMode="auto">
          <a:xfrm flipV="1">
            <a:off x="658824" y="3959124"/>
            <a:ext cx="11388243" cy="28478"/>
          </a:xfrm>
          <a:prstGeom prst="line">
            <a:avLst/>
          </a:prstGeom>
          <a:noFill/>
          <a:ln w="12700">
            <a:solidFill>
              <a:srgbClr val="106CB6"/>
            </a:solidFill>
            <a:prstDash val="dot"/>
            <a:round/>
            <a:headEnd/>
            <a:tailEnd/>
          </a:ln>
          <a:extLst>
            <a:ext uri="{909E8E84-426E-40DD-AFC4-6F175D3DCCD1}">
              <a14:hiddenFill xmlns:a14="http://schemas.microsoft.com/office/drawing/2010/main">
                <a:noFill/>
              </a14:hiddenFill>
            </a:ext>
          </a:extLst>
        </p:spPr>
      </p:cxnSp>
      <p:sp>
        <p:nvSpPr>
          <p:cNvPr id="29" name="Text Box 38"/>
          <p:cNvSpPr txBox="1">
            <a:spLocks noChangeArrowheads="1"/>
          </p:cNvSpPr>
          <p:nvPr/>
        </p:nvSpPr>
        <p:spPr bwMode="auto">
          <a:xfrm>
            <a:off x="2481090" y="1957187"/>
            <a:ext cx="1553389" cy="164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algn="ctr">
              <a:lnSpc>
                <a:spcPct val="95000"/>
              </a:lnSpc>
              <a:spcBef>
                <a:spcPts val="125"/>
              </a:spcBef>
              <a:spcAft>
                <a:spcPts val="0"/>
              </a:spcAft>
            </a:pPr>
            <a:endParaRPr lang="en-ZA" sz="1100" dirty="0">
              <a:effectLst/>
              <a:latin typeface="MarkPro"/>
              <a:ea typeface="MarkPro"/>
              <a:cs typeface="MarkPro"/>
            </a:endParaRPr>
          </a:p>
        </p:txBody>
      </p:sp>
      <p:sp>
        <p:nvSpPr>
          <p:cNvPr id="42" name="Rectangle 41"/>
          <p:cNvSpPr/>
          <p:nvPr/>
        </p:nvSpPr>
        <p:spPr>
          <a:xfrm>
            <a:off x="5548485" y="1951877"/>
            <a:ext cx="633976" cy="292388"/>
          </a:xfrm>
          <a:prstGeom prst="rect">
            <a:avLst/>
          </a:prstGeom>
        </p:spPr>
        <p:txBody>
          <a:bodyPr wrap="square">
            <a:spAutoFit/>
          </a:bodyPr>
          <a:lstStyle/>
          <a:p>
            <a:pPr lvl="0" eaLnBrk="0" fontAlgn="base" hangingPunct="0">
              <a:spcBef>
                <a:spcPct val="0"/>
              </a:spcBef>
              <a:spcAft>
                <a:spcPct val="0"/>
              </a:spcAft>
            </a:pPr>
            <a:r>
              <a:rPr lang="en-US" altLang="en-US" sz="1300" b="1" dirty="0">
                <a:latin typeface="Arial" panose="020B0604020202020204" pitchFamily="34" charset="0"/>
                <a:ea typeface="MarkPro"/>
                <a:cs typeface="Arial" panose="020B0604020202020204" pitchFamily="34" charset="0"/>
              </a:rPr>
              <a:t>2010</a:t>
            </a:r>
          </a:p>
        </p:txBody>
      </p:sp>
      <p:sp>
        <p:nvSpPr>
          <p:cNvPr id="43" name="Rectangle 42"/>
          <p:cNvSpPr/>
          <p:nvPr/>
        </p:nvSpPr>
        <p:spPr>
          <a:xfrm>
            <a:off x="6644892" y="1933813"/>
            <a:ext cx="780259" cy="292388"/>
          </a:xfrm>
          <a:prstGeom prst="rect">
            <a:avLst/>
          </a:prstGeom>
        </p:spPr>
        <p:txBody>
          <a:bodyPr wrap="square">
            <a:spAutoFit/>
          </a:bodyPr>
          <a:lstStyle/>
          <a:p>
            <a:r>
              <a:rPr lang="en-US" altLang="en-US" sz="1300" b="1" dirty="0">
                <a:latin typeface="Arial" panose="020B0604020202020204" pitchFamily="34" charset="0"/>
                <a:ea typeface="MarkPro"/>
                <a:cs typeface="Arial" panose="020B0604020202020204" pitchFamily="34" charset="0"/>
              </a:rPr>
              <a:t> 2011</a:t>
            </a:r>
            <a:endParaRPr lang="en-ZA" sz="1300" b="1" dirty="0">
              <a:latin typeface="Arial" panose="020B0604020202020204" pitchFamily="34" charset="0"/>
              <a:cs typeface="Arial" panose="020B0604020202020204" pitchFamily="34" charset="0"/>
            </a:endParaRPr>
          </a:p>
        </p:txBody>
      </p:sp>
      <p:sp>
        <p:nvSpPr>
          <p:cNvPr id="45" name="Rectangle 44"/>
          <p:cNvSpPr/>
          <p:nvPr/>
        </p:nvSpPr>
        <p:spPr>
          <a:xfrm>
            <a:off x="4347030" y="1965929"/>
            <a:ext cx="556563" cy="292388"/>
          </a:xfrm>
          <a:prstGeom prst="rect">
            <a:avLst/>
          </a:prstGeom>
        </p:spPr>
        <p:txBody>
          <a:bodyPr wrap="none">
            <a:spAutoFit/>
          </a:bodyPr>
          <a:lstStyle/>
          <a:p>
            <a:pPr lvl="0" eaLnBrk="0" fontAlgn="base" hangingPunct="0">
              <a:spcBef>
                <a:spcPct val="0"/>
              </a:spcBef>
              <a:spcAft>
                <a:spcPct val="0"/>
              </a:spcAft>
            </a:pPr>
            <a:r>
              <a:rPr lang="en-US" altLang="en-US" sz="1300" b="1" dirty="0">
                <a:latin typeface="Arial" panose="020B0604020202020204" pitchFamily="34" charset="0"/>
                <a:ea typeface="MarkPro"/>
                <a:cs typeface="Arial" panose="020B0604020202020204" pitchFamily="34" charset="0"/>
              </a:rPr>
              <a:t>1994</a:t>
            </a:r>
          </a:p>
        </p:txBody>
      </p:sp>
      <p:sp>
        <p:nvSpPr>
          <p:cNvPr id="46" name="Rectangle 45"/>
          <p:cNvSpPr/>
          <p:nvPr/>
        </p:nvSpPr>
        <p:spPr>
          <a:xfrm>
            <a:off x="4218997" y="2572139"/>
            <a:ext cx="1075539" cy="823302"/>
          </a:xfrm>
          <a:prstGeom prst="rect">
            <a:avLst/>
          </a:prstGeom>
        </p:spPr>
        <p:txBody>
          <a:bodyPr wrap="square">
            <a:spAutoFit/>
          </a:bodyPr>
          <a:lstStyle/>
          <a:p>
            <a:pPr marR="11430" algn="ctr">
              <a:lnSpc>
                <a:spcPct val="95000"/>
              </a:lnSpc>
              <a:spcBef>
                <a:spcPts val="125"/>
              </a:spcBef>
            </a:pPr>
            <a:r>
              <a:rPr lang="en-ZA" sz="1000" dirty="0">
                <a:solidFill>
                  <a:srgbClr val="020302"/>
                </a:solidFill>
                <a:latin typeface="Arial" panose="020B0604020202020204" pitchFamily="34" charset="0"/>
                <a:ea typeface="MarkPro"/>
                <a:cs typeface="Arial" panose="020B0604020202020204" pitchFamily="34" charset="0"/>
              </a:rPr>
              <a:t>Post Office Savings bank division renamed Postbank</a:t>
            </a:r>
          </a:p>
        </p:txBody>
      </p:sp>
      <p:sp>
        <p:nvSpPr>
          <p:cNvPr id="48" name="Rectangle 47"/>
          <p:cNvSpPr/>
          <p:nvPr/>
        </p:nvSpPr>
        <p:spPr>
          <a:xfrm>
            <a:off x="7792387" y="1936115"/>
            <a:ext cx="645562" cy="492443"/>
          </a:xfrm>
          <a:prstGeom prst="rect">
            <a:avLst/>
          </a:prstGeom>
        </p:spPr>
        <p:txBody>
          <a:bodyPr wrap="square">
            <a:spAutoFit/>
          </a:bodyPr>
          <a:lstStyle/>
          <a:p>
            <a:r>
              <a:rPr lang="en-US" altLang="en-US" sz="1300" b="1" dirty="0">
                <a:latin typeface="Arial" panose="020B0604020202020204" pitchFamily="34" charset="0"/>
                <a:ea typeface="MarkPro"/>
                <a:cs typeface="Arial" panose="020B0604020202020204" pitchFamily="34" charset="0"/>
              </a:rPr>
              <a:t>2012</a:t>
            </a:r>
            <a:endParaRPr lang="en-ZA" sz="1300" b="1" dirty="0">
              <a:latin typeface="Arial" panose="020B0604020202020204" pitchFamily="34" charset="0"/>
              <a:cs typeface="Arial" panose="020B0604020202020204" pitchFamily="34" charset="0"/>
            </a:endParaRPr>
          </a:p>
          <a:p>
            <a:r>
              <a:rPr lang="en-US" altLang="en-US" sz="1300" b="1" dirty="0">
                <a:latin typeface="Arial" panose="020B0604020202020204" pitchFamily="34" charset="0"/>
                <a:ea typeface="MarkPro"/>
                <a:cs typeface="Arial" panose="020B0604020202020204" pitchFamily="34" charset="0"/>
              </a:rPr>
              <a:t> </a:t>
            </a:r>
            <a:endParaRPr lang="en-ZA" sz="1300" b="1" dirty="0">
              <a:latin typeface="Arial" panose="020B0604020202020204" pitchFamily="34" charset="0"/>
              <a:cs typeface="Arial" panose="020B0604020202020204" pitchFamily="34" charset="0"/>
            </a:endParaRPr>
          </a:p>
        </p:txBody>
      </p:sp>
      <p:sp>
        <p:nvSpPr>
          <p:cNvPr id="50" name="Rectangle 49"/>
          <p:cNvSpPr/>
          <p:nvPr/>
        </p:nvSpPr>
        <p:spPr>
          <a:xfrm>
            <a:off x="7505807" y="2574787"/>
            <a:ext cx="1209711" cy="384721"/>
          </a:xfrm>
          <a:prstGeom prst="rect">
            <a:avLst/>
          </a:prstGeom>
        </p:spPr>
        <p:txBody>
          <a:bodyPr wrap="square">
            <a:spAutoFit/>
          </a:bodyPr>
          <a:lstStyle/>
          <a:p>
            <a:pPr marR="11430" indent="-1905" algn="ctr">
              <a:lnSpc>
                <a:spcPct val="95000"/>
              </a:lnSpc>
              <a:spcBef>
                <a:spcPts val="125"/>
              </a:spcBef>
            </a:pPr>
            <a:r>
              <a:rPr lang="en-US" altLang="en-US" sz="1000" dirty="0">
                <a:solidFill>
                  <a:srgbClr val="020302"/>
                </a:solidFill>
                <a:latin typeface="Arial" panose="020B0604020202020204" pitchFamily="34" charset="0"/>
                <a:ea typeface="MarkPro"/>
                <a:cs typeface="Arial" panose="020B0604020202020204" pitchFamily="34" charset="0"/>
              </a:rPr>
              <a:t>PASA Full Membership</a:t>
            </a:r>
            <a:endParaRPr lang="en-ZA" sz="1000" dirty="0">
              <a:solidFill>
                <a:srgbClr val="020302"/>
              </a:solidFill>
              <a:latin typeface="Arial" panose="020B0604020202020204" pitchFamily="34" charset="0"/>
              <a:ea typeface="MarkPro"/>
              <a:cs typeface="Arial" panose="020B0604020202020204" pitchFamily="34" charset="0"/>
            </a:endParaRPr>
          </a:p>
        </p:txBody>
      </p:sp>
      <p:sp>
        <p:nvSpPr>
          <p:cNvPr id="51" name="Rectangle 50"/>
          <p:cNvSpPr/>
          <p:nvPr/>
        </p:nvSpPr>
        <p:spPr>
          <a:xfrm>
            <a:off x="10052224" y="1939376"/>
            <a:ext cx="780259" cy="292388"/>
          </a:xfrm>
          <a:prstGeom prst="rect">
            <a:avLst/>
          </a:prstGeom>
        </p:spPr>
        <p:txBody>
          <a:bodyPr wrap="square">
            <a:spAutoFit/>
          </a:bodyPr>
          <a:lstStyle/>
          <a:p>
            <a:r>
              <a:rPr lang="en-US" altLang="en-US" sz="1300" b="1" dirty="0">
                <a:latin typeface="Arial" panose="020B0604020202020204" pitchFamily="34" charset="0"/>
                <a:ea typeface="MarkPro"/>
                <a:cs typeface="Arial" panose="020B0604020202020204" pitchFamily="34" charset="0"/>
              </a:rPr>
              <a:t> 2016</a:t>
            </a:r>
            <a:endParaRPr lang="en-ZA" sz="1300" b="1" dirty="0">
              <a:latin typeface="Arial" panose="020B0604020202020204" pitchFamily="34" charset="0"/>
              <a:cs typeface="Arial" panose="020B0604020202020204" pitchFamily="34" charset="0"/>
            </a:endParaRPr>
          </a:p>
        </p:txBody>
      </p:sp>
      <p:sp>
        <p:nvSpPr>
          <p:cNvPr id="52" name="Rectangle 51"/>
          <p:cNvSpPr/>
          <p:nvPr/>
        </p:nvSpPr>
        <p:spPr>
          <a:xfrm>
            <a:off x="9927977" y="2547597"/>
            <a:ext cx="986157" cy="823302"/>
          </a:xfrm>
          <a:prstGeom prst="rect">
            <a:avLst/>
          </a:prstGeom>
        </p:spPr>
        <p:txBody>
          <a:bodyPr wrap="square">
            <a:spAutoFit/>
          </a:bodyPr>
          <a:lstStyle/>
          <a:p>
            <a:pPr marR="11430" lvl="0" indent="-1905" algn="ctr">
              <a:lnSpc>
                <a:spcPct val="95000"/>
              </a:lnSpc>
              <a:spcBef>
                <a:spcPts val="125"/>
              </a:spcBef>
            </a:pPr>
            <a:r>
              <a:rPr lang="en-US" altLang="en-US" sz="1000" dirty="0">
                <a:solidFill>
                  <a:srgbClr val="020302"/>
                </a:solidFill>
                <a:latin typeface="Arial" panose="020B0604020202020204" pitchFamily="34" charset="0"/>
                <a:ea typeface="MarkPro"/>
                <a:cs typeface="Arial" panose="020B0604020202020204" pitchFamily="34" charset="0"/>
              </a:rPr>
              <a:t>Obtained a section 13 approval to establish a bank</a:t>
            </a:r>
          </a:p>
        </p:txBody>
      </p:sp>
      <p:sp>
        <p:nvSpPr>
          <p:cNvPr id="54" name="Freeform 53"/>
          <p:cNvSpPr>
            <a:spLocks/>
          </p:cNvSpPr>
          <p:nvPr/>
        </p:nvSpPr>
        <p:spPr bwMode="auto">
          <a:xfrm>
            <a:off x="6844232" y="2271367"/>
            <a:ext cx="284875" cy="281102"/>
          </a:xfrm>
          <a:custGeom>
            <a:avLst/>
            <a:gdLst>
              <a:gd name="T0" fmla="+- 0 730 584"/>
              <a:gd name="T1" fmla="*/ T0 w 292"/>
              <a:gd name="T2" fmla="*/ 0 h 292"/>
              <a:gd name="T3" fmla="+- 0 673 584"/>
              <a:gd name="T4" fmla="*/ T3 w 292"/>
              <a:gd name="T5" fmla="*/ 11 h 292"/>
              <a:gd name="T6" fmla="+- 0 627 584"/>
              <a:gd name="T7" fmla="*/ T6 w 292"/>
              <a:gd name="T8" fmla="*/ 43 h 292"/>
              <a:gd name="T9" fmla="+- 0 595 584"/>
              <a:gd name="T10" fmla="*/ T9 w 292"/>
              <a:gd name="T11" fmla="*/ 89 h 292"/>
              <a:gd name="T12" fmla="+- 0 584 584"/>
              <a:gd name="T13" fmla="*/ T12 w 292"/>
              <a:gd name="T14" fmla="*/ 146 h 292"/>
              <a:gd name="T15" fmla="+- 0 595 584"/>
              <a:gd name="T16" fmla="*/ T15 w 292"/>
              <a:gd name="T17" fmla="*/ 203 h 292"/>
              <a:gd name="T18" fmla="+- 0 627 584"/>
              <a:gd name="T19" fmla="*/ T18 w 292"/>
              <a:gd name="T20" fmla="*/ 249 h 292"/>
              <a:gd name="T21" fmla="+- 0 673 584"/>
              <a:gd name="T22" fmla="*/ T21 w 292"/>
              <a:gd name="T23" fmla="*/ 281 h 292"/>
              <a:gd name="T24" fmla="+- 0 730 584"/>
              <a:gd name="T25" fmla="*/ T24 w 292"/>
              <a:gd name="T26" fmla="*/ 292 h 292"/>
              <a:gd name="T27" fmla="+- 0 787 584"/>
              <a:gd name="T28" fmla="*/ T27 w 292"/>
              <a:gd name="T29" fmla="*/ 281 h 292"/>
              <a:gd name="T30" fmla="+- 0 833 584"/>
              <a:gd name="T31" fmla="*/ T30 w 292"/>
              <a:gd name="T32" fmla="*/ 249 h 292"/>
              <a:gd name="T33" fmla="+- 0 865 584"/>
              <a:gd name="T34" fmla="*/ T33 w 292"/>
              <a:gd name="T35" fmla="*/ 203 h 292"/>
              <a:gd name="T36" fmla="+- 0 876 584"/>
              <a:gd name="T37" fmla="*/ T36 w 292"/>
              <a:gd name="T38" fmla="*/ 146 h 292"/>
              <a:gd name="T39" fmla="+- 0 865 584"/>
              <a:gd name="T40" fmla="*/ T39 w 292"/>
              <a:gd name="T41" fmla="*/ 89 h 292"/>
              <a:gd name="T42" fmla="+- 0 833 584"/>
              <a:gd name="T43" fmla="*/ T42 w 292"/>
              <a:gd name="T44" fmla="*/ 43 h 292"/>
              <a:gd name="T45" fmla="+- 0 787 584"/>
              <a:gd name="T46" fmla="*/ T45 w 292"/>
              <a:gd name="T47" fmla="*/ 11 h 292"/>
              <a:gd name="T48" fmla="+- 0 730 584"/>
              <a:gd name="T49" fmla="*/ T48 w 292"/>
              <a:gd name="T50" fmla="*/ 0 h 292"/>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Lst>
            <a:rect l="0" t="0" r="r" b="b"/>
            <a:pathLst>
              <a:path w="292" h="292">
                <a:moveTo>
                  <a:pt x="146" y="0"/>
                </a:moveTo>
                <a:lnTo>
                  <a:pt x="89" y="11"/>
                </a:lnTo>
                <a:lnTo>
                  <a:pt x="43" y="43"/>
                </a:lnTo>
                <a:lnTo>
                  <a:pt x="11" y="89"/>
                </a:lnTo>
                <a:lnTo>
                  <a:pt x="0" y="146"/>
                </a:lnTo>
                <a:lnTo>
                  <a:pt x="11" y="203"/>
                </a:lnTo>
                <a:lnTo>
                  <a:pt x="43" y="249"/>
                </a:lnTo>
                <a:lnTo>
                  <a:pt x="89" y="281"/>
                </a:lnTo>
                <a:lnTo>
                  <a:pt x="146" y="292"/>
                </a:lnTo>
                <a:lnTo>
                  <a:pt x="203" y="281"/>
                </a:lnTo>
                <a:lnTo>
                  <a:pt x="249" y="249"/>
                </a:lnTo>
                <a:lnTo>
                  <a:pt x="281" y="203"/>
                </a:lnTo>
                <a:lnTo>
                  <a:pt x="292" y="146"/>
                </a:lnTo>
                <a:lnTo>
                  <a:pt x="281" y="89"/>
                </a:lnTo>
                <a:lnTo>
                  <a:pt x="249" y="43"/>
                </a:lnTo>
                <a:lnTo>
                  <a:pt x="203" y="11"/>
                </a:lnTo>
                <a:lnTo>
                  <a:pt x="1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sp>
        <p:nvSpPr>
          <p:cNvPr id="55" name="Freeform 54"/>
          <p:cNvSpPr>
            <a:spLocks/>
          </p:cNvSpPr>
          <p:nvPr/>
        </p:nvSpPr>
        <p:spPr bwMode="auto">
          <a:xfrm>
            <a:off x="7962190" y="2290030"/>
            <a:ext cx="284875" cy="281102"/>
          </a:xfrm>
          <a:custGeom>
            <a:avLst/>
            <a:gdLst>
              <a:gd name="T0" fmla="+- 0 730 584"/>
              <a:gd name="T1" fmla="*/ T0 w 292"/>
              <a:gd name="T2" fmla="*/ 0 h 292"/>
              <a:gd name="T3" fmla="+- 0 673 584"/>
              <a:gd name="T4" fmla="*/ T3 w 292"/>
              <a:gd name="T5" fmla="*/ 11 h 292"/>
              <a:gd name="T6" fmla="+- 0 627 584"/>
              <a:gd name="T7" fmla="*/ T6 w 292"/>
              <a:gd name="T8" fmla="*/ 43 h 292"/>
              <a:gd name="T9" fmla="+- 0 595 584"/>
              <a:gd name="T10" fmla="*/ T9 w 292"/>
              <a:gd name="T11" fmla="*/ 89 h 292"/>
              <a:gd name="T12" fmla="+- 0 584 584"/>
              <a:gd name="T13" fmla="*/ T12 w 292"/>
              <a:gd name="T14" fmla="*/ 146 h 292"/>
              <a:gd name="T15" fmla="+- 0 595 584"/>
              <a:gd name="T16" fmla="*/ T15 w 292"/>
              <a:gd name="T17" fmla="*/ 203 h 292"/>
              <a:gd name="T18" fmla="+- 0 627 584"/>
              <a:gd name="T19" fmla="*/ T18 w 292"/>
              <a:gd name="T20" fmla="*/ 249 h 292"/>
              <a:gd name="T21" fmla="+- 0 673 584"/>
              <a:gd name="T22" fmla="*/ T21 w 292"/>
              <a:gd name="T23" fmla="*/ 281 h 292"/>
              <a:gd name="T24" fmla="+- 0 730 584"/>
              <a:gd name="T25" fmla="*/ T24 w 292"/>
              <a:gd name="T26" fmla="*/ 292 h 292"/>
              <a:gd name="T27" fmla="+- 0 787 584"/>
              <a:gd name="T28" fmla="*/ T27 w 292"/>
              <a:gd name="T29" fmla="*/ 281 h 292"/>
              <a:gd name="T30" fmla="+- 0 833 584"/>
              <a:gd name="T31" fmla="*/ T30 w 292"/>
              <a:gd name="T32" fmla="*/ 249 h 292"/>
              <a:gd name="T33" fmla="+- 0 865 584"/>
              <a:gd name="T34" fmla="*/ T33 w 292"/>
              <a:gd name="T35" fmla="*/ 203 h 292"/>
              <a:gd name="T36" fmla="+- 0 876 584"/>
              <a:gd name="T37" fmla="*/ T36 w 292"/>
              <a:gd name="T38" fmla="*/ 146 h 292"/>
              <a:gd name="T39" fmla="+- 0 865 584"/>
              <a:gd name="T40" fmla="*/ T39 w 292"/>
              <a:gd name="T41" fmla="*/ 89 h 292"/>
              <a:gd name="T42" fmla="+- 0 833 584"/>
              <a:gd name="T43" fmla="*/ T42 w 292"/>
              <a:gd name="T44" fmla="*/ 43 h 292"/>
              <a:gd name="T45" fmla="+- 0 787 584"/>
              <a:gd name="T46" fmla="*/ T45 w 292"/>
              <a:gd name="T47" fmla="*/ 11 h 292"/>
              <a:gd name="T48" fmla="+- 0 730 584"/>
              <a:gd name="T49" fmla="*/ T48 w 292"/>
              <a:gd name="T50" fmla="*/ 0 h 292"/>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Lst>
            <a:rect l="0" t="0" r="r" b="b"/>
            <a:pathLst>
              <a:path w="292" h="292">
                <a:moveTo>
                  <a:pt x="146" y="0"/>
                </a:moveTo>
                <a:lnTo>
                  <a:pt x="89" y="11"/>
                </a:lnTo>
                <a:lnTo>
                  <a:pt x="43" y="43"/>
                </a:lnTo>
                <a:lnTo>
                  <a:pt x="11" y="89"/>
                </a:lnTo>
                <a:lnTo>
                  <a:pt x="0" y="146"/>
                </a:lnTo>
                <a:lnTo>
                  <a:pt x="11" y="203"/>
                </a:lnTo>
                <a:lnTo>
                  <a:pt x="43" y="249"/>
                </a:lnTo>
                <a:lnTo>
                  <a:pt x="89" y="281"/>
                </a:lnTo>
                <a:lnTo>
                  <a:pt x="146" y="292"/>
                </a:lnTo>
                <a:lnTo>
                  <a:pt x="203" y="281"/>
                </a:lnTo>
                <a:lnTo>
                  <a:pt x="249" y="249"/>
                </a:lnTo>
                <a:lnTo>
                  <a:pt x="281" y="203"/>
                </a:lnTo>
                <a:lnTo>
                  <a:pt x="292" y="146"/>
                </a:lnTo>
                <a:lnTo>
                  <a:pt x="281" y="89"/>
                </a:lnTo>
                <a:lnTo>
                  <a:pt x="249" y="43"/>
                </a:lnTo>
                <a:lnTo>
                  <a:pt x="203" y="11"/>
                </a:lnTo>
                <a:lnTo>
                  <a:pt x="1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sp>
        <p:nvSpPr>
          <p:cNvPr id="56" name="Freeform 55"/>
          <p:cNvSpPr>
            <a:spLocks/>
          </p:cNvSpPr>
          <p:nvPr/>
        </p:nvSpPr>
        <p:spPr bwMode="auto">
          <a:xfrm>
            <a:off x="10278617" y="2274019"/>
            <a:ext cx="284875" cy="281102"/>
          </a:xfrm>
          <a:custGeom>
            <a:avLst/>
            <a:gdLst>
              <a:gd name="T0" fmla="+- 0 730 584"/>
              <a:gd name="T1" fmla="*/ T0 w 292"/>
              <a:gd name="T2" fmla="*/ 0 h 292"/>
              <a:gd name="T3" fmla="+- 0 673 584"/>
              <a:gd name="T4" fmla="*/ T3 w 292"/>
              <a:gd name="T5" fmla="*/ 11 h 292"/>
              <a:gd name="T6" fmla="+- 0 627 584"/>
              <a:gd name="T7" fmla="*/ T6 w 292"/>
              <a:gd name="T8" fmla="*/ 43 h 292"/>
              <a:gd name="T9" fmla="+- 0 595 584"/>
              <a:gd name="T10" fmla="*/ T9 w 292"/>
              <a:gd name="T11" fmla="*/ 89 h 292"/>
              <a:gd name="T12" fmla="+- 0 584 584"/>
              <a:gd name="T13" fmla="*/ T12 w 292"/>
              <a:gd name="T14" fmla="*/ 146 h 292"/>
              <a:gd name="T15" fmla="+- 0 595 584"/>
              <a:gd name="T16" fmla="*/ T15 w 292"/>
              <a:gd name="T17" fmla="*/ 203 h 292"/>
              <a:gd name="T18" fmla="+- 0 627 584"/>
              <a:gd name="T19" fmla="*/ T18 w 292"/>
              <a:gd name="T20" fmla="*/ 249 h 292"/>
              <a:gd name="T21" fmla="+- 0 673 584"/>
              <a:gd name="T22" fmla="*/ T21 w 292"/>
              <a:gd name="T23" fmla="*/ 281 h 292"/>
              <a:gd name="T24" fmla="+- 0 730 584"/>
              <a:gd name="T25" fmla="*/ T24 w 292"/>
              <a:gd name="T26" fmla="*/ 292 h 292"/>
              <a:gd name="T27" fmla="+- 0 787 584"/>
              <a:gd name="T28" fmla="*/ T27 w 292"/>
              <a:gd name="T29" fmla="*/ 281 h 292"/>
              <a:gd name="T30" fmla="+- 0 833 584"/>
              <a:gd name="T31" fmla="*/ T30 w 292"/>
              <a:gd name="T32" fmla="*/ 249 h 292"/>
              <a:gd name="T33" fmla="+- 0 865 584"/>
              <a:gd name="T34" fmla="*/ T33 w 292"/>
              <a:gd name="T35" fmla="*/ 203 h 292"/>
              <a:gd name="T36" fmla="+- 0 876 584"/>
              <a:gd name="T37" fmla="*/ T36 w 292"/>
              <a:gd name="T38" fmla="*/ 146 h 292"/>
              <a:gd name="T39" fmla="+- 0 865 584"/>
              <a:gd name="T40" fmla="*/ T39 w 292"/>
              <a:gd name="T41" fmla="*/ 89 h 292"/>
              <a:gd name="T42" fmla="+- 0 833 584"/>
              <a:gd name="T43" fmla="*/ T42 w 292"/>
              <a:gd name="T44" fmla="*/ 43 h 292"/>
              <a:gd name="T45" fmla="+- 0 787 584"/>
              <a:gd name="T46" fmla="*/ T45 w 292"/>
              <a:gd name="T47" fmla="*/ 11 h 292"/>
              <a:gd name="T48" fmla="+- 0 730 584"/>
              <a:gd name="T49" fmla="*/ T48 w 292"/>
              <a:gd name="T50" fmla="*/ 0 h 292"/>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Lst>
            <a:rect l="0" t="0" r="r" b="b"/>
            <a:pathLst>
              <a:path w="292" h="292">
                <a:moveTo>
                  <a:pt x="146" y="0"/>
                </a:moveTo>
                <a:lnTo>
                  <a:pt x="89" y="11"/>
                </a:lnTo>
                <a:lnTo>
                  <a:pt x="43" y="43"/>
                </a:lnTo>
                <a:lnTo>
                  <a:pt x="11" y="89"/>
                </a:lnTo>
                <a:lnTo>
                  <a:pt x="0" y="146"/>
                </a:lnTo>
                <a:lnTo>
                  <a:pt x="11" y="203"/>
                </a:lnTo>
                <a:lnTo>
                  <a:pt x="43" y="249"/>
                </a:lnTo>
                <a:lnTo>
                  <a:pt x="89" y="281"/>
                </a:lnTo>
                <a:lnTo>
                  <a:pt x="146" y="292"/>
                </a:lnTo>
                <a:lnTo>
                  <a:pt x="203" y="281"/>
                </a:lnTo>
                <a:lnTo>
                  <a:pt x="249" y="249"/>
                </a:lnTo>
                <a:lnTo>
                  <a:pt x="281" y="203"/>
                </a:lnTo>
                <a:lnTo>
                  <a:pt x="292" y="146"/>
                </a:lnTo>
                <a:lnTo>
                  <a:pt x="281" y="89"/>
                </a:lnTo>
                <a:lnTo>
                  <a:pt x="249" y="43"/>
                </a:lnTo>
                <a:lnTo>
                  <a:pt x="203" y="11"/>
                </a:lnTo>
                <a:lnTo>
                  <a:pt x="1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sp>
        <p:nvSpPr>
          <p:cNvPr id="58" name="Freeform 57"/>
          <p:cNvSpPr>
            <a:spLocks/>
          </p:cNvSpPr>
          <p:nvPr/>
        </p:nvSpPr>
        <p:spPr bwMode="auto">
          <a:xfrm>
            <a:off x="11501780" y="2266495"/>
            <a:ext cx="284875" cy="281102"/>
          </a:xfrm>
          <a:custGeom>
            <a:avLst/>
            <a:gdLst>
              <a:gd name="T0" fmla="+- 0 730 584"/>
              <a:gd name="T1" fmla="*/ T0 w 292"/>
              <a:gd name="T2" fmla="*/ 0 h 292"/>
              <a:gd name="T3" fmla="+- 0 673 584"/>
              <a:gd name="T4" fmla="*/ T3 w 292"/>
              <a:gd name="T5" fmla="*/ 11 h 292"/>
              <a:gd name="T6" fmla="+- 0 627 584"/>
              <a:gd name="T7" fmla="*/ T6 w 292"/>
              <a:gd name="T8" fmla="*/ 43 h 292"/>
              <a:gd name="T9" fmla="+- 0 595 584"/>
              <a:gd name="T10" fmla="*/ T9 w 292"/>
              <a:gd name="T11" fmla="*/ 89 h 292"/>
              <a:gd name="T12" fmla="+- 0 584 584"/>
              <a:gd name="T13" fmla="*/ T12 w 292"/>
              <a:gd name="T14" fmla="*/ 146 h 292"/>
              <a:gd name="T15" fmla="+- 0 595 584"/>
              <a:gd name="T16" fmla="*/ T15 w 292"/>
              <a:gd name="T17" fmla="*/ 203 h 292"/>
              <a:gd name="T18" fmla="+- 0 627 584"/>
              <a:gd name="T19" fmla="*/ T18 w 292"/>
              <a:gd name="T20" fmla="*/ 249 h 292"/>
              <a:gd name="T21" fmla="+- 0 673 584"/>
              <a:gd name="T22" fmla="*/ T21 w 292"/>
              <a:gd name="T23" fmla="*/ 281 h 292"/>
              <a:gd name="T24" fmla="+- 0 730 584"/>
              <a:gd name="T25" fmla="*/ T24 w 292"/>
              <a:gd name="T26" fmla="*/ 292 h 292"/>
              <a:gd name="T27" fmla="+- 0 787 584"/>
              <a:gd name="T28" fmla="*/ T27 w 292"/>
              <a:gd name="T29" fmla="*/ 281 h 292"/>
              <a:gd name="T30" fmla="+- 0 833 584"/>
              <a:gd name="T31" fmla="*/ T30 w 292"/>
              <a:gd name="T32" fmla="*/ 249 h 292"/>
              <a:gd name="T33" fmla="+- 0 865 584"/>
              <a:gd name="T34" fmla="*/ T33 w 292"/>
              <a:gd name="T35" fmla="*/ 203 h 292"/>
              <a:gd name="T36" fmla="+- 0 876 584"/>
              <a:gd name="T37" fmla="*/ T36 w 292"/>
              <a:gd name="T38" fmla="*/ 146 h 292"/>
              <a:gd name="T39" fmla="+- 0 865 584"/>
              <a:gd name="T40" fmla="*/ T39 w 292"/>
              <a:gd name="T41" fmla="*/ 89 h 292"/>
              <a:gd name="T42" fmla="+- 0 833 584"/>
              <a:gd name="T43" fmla="*/ T42 w 292"/>
              <a:gd name="T44" fmla="*/ 43 h 292"/>
              <a:gd name="T45" fmla="+- 0 787 584"/>
              <a:gd name="T46" fmla="*/ T45 w 292"/>
              <a:gd name="T47" fmla="*/ 11 h 292"/>
              <a:gd name="T48" fmla="+- 0 730 584"/>
              <a:gd name="T49" fmla="*/ T48 w 292"/>
              <a:gd name="T50" fmla="*/ 0 h 292"/>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Lst>
            <a:rect l="0" t="0" r="r" b="b"/>
            <a:pathLst>
              <a:path w="292" h="292">
                <a:moveTo>
                  <a:pt x="146" y="0"/>
                </a:moveTo>
                <a:lnTo>
                  <a:pt x="89" y="11"/>
                </a:lnTo>
                <a:lnTo>
                  <a:pt x="43" y="43"/>
                </a:lnTo>
                <a:lnTo>
                  <a:pt x="11" y="89"/>
                </a:lnTo>
                <a:lnTo>
                  <a:pt x="0" y="146"/>
                </a:lnTo>
                <a:lnTo>
                  <a:pt x="11" y="203"/>
                </a:lnTo>
                <a:lnTo>
                  <a:pt x="43" y="249"/>
                </a:lnTo>
                <a:lnTo>
                  <a:pt x="89" y="281"/>
                </a:lnTo>
                <a:lnTo>
                  <a:pt x="146" y="292"/>
                </a:lnTo>
                <a:lnTo>
                  <a:pt x="203" y="281"/>
                </a:lnTo>
                <a:lnTo>
                  <a:pt x="249" y="249"/>
                </a:lnTo>
                <a:lnTo>
                  <a:pt x="281" y="203"/>
                </a:lnTo>
                <a:lnTo>
                  <a:pt x="292" y="146"/>
                </a:lnTo>
                <a:lnTo>
                  <a:pt x="281" y="89"/>
                </a:lnTo>
                <a:lnTo>
                  <a:pt x="249" y="43"/>
                </a:lnTo>
                <a:lnTo>
                  <a:pt x="203" y="11"/>
                </a:lnTo>
                <a:lnTo>
                  <a:pt x="1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sp>
        <p:nvSpPr>
          <p:cNvPr id="59" name="Rectangle 58"/>
          <p:cNvSpPr/>
          <p:nvPr/>
        </p:nvSpPr>
        <p:spPr>
          <a:xfrm>
            <a:off x="11185418" y="1931578"/>
            <a:ext cx="780259" cy="292388"/>
          </a:xfrm>
          <a:prstGeom prst="rect">
            <a:avLst/>
          </a:prstGeom>
        </p:spPr>
        <p:txBody>
          <a:bodyPr wrap="square">
            <a:spAutoFit/>
          </a:bodyPr>
          <a:lstStyle/>
          <a:p>
            <a:r>
              <a:rPr lang="en-US" altLang="en-US" sz="1300" b="1" dirty="0">
                <a:latin typeface="Arial" panose="020B0604020202020204" pitchFamily="34" charset="0"/>
                <a:ea typeface="MarkPro"/>
                <a:cs typeface="Arial" panose="020B0604020202020204" pitchFamily="34" charset="0"/>
              </a:rPr>
              <a:t> 2017</a:t>
            </a:r>
            <a:endParaRPr lang="en-ZA" sz="1300" b="1" dirty="0">
              <a:latin typeface="Arial" panose="020B0604020202020204" pitchFamily="34" charset="0"/>
              <a:cs typeface="Arial" panose="020B0604020202020204" pitchFamily="34" charset="0"/>
            </a:endParaRPr>
          </a:p>
        </p:txBody>
      </p:sp>
      <p:sp>
        <p:nvSpPr>
          <p:cNvPr id="60" name="Rectangle 59"/>
          <p:cNvSpPr/>
          <p:nvPr/>
        </p:nvSpPr>
        <p:spPr>
          <a:xfrm>
            <a:off x="11099637" y="2555121"/>
            <a:ext cx="1058191" cy="1274708"/>
          </a:xfrm>
          <a:prstGeom prst="rect">
            <a:avLst/>
          </a:prstGeom>
        </p:spPr>
        <p:txBody>
          <a:bodyPr wrap="square">
            <a:spAutoFit/>
          </a:bodyPr>
          <a:lstStyle/>
          <a:p>
            <a:pPr marR="11430" indent="-1905" algn="ctr" fontAlgn="base">
              <a:lnSpc>
                <a:spcPct val="95000"/>
              </a:lnSpc>
              <a:spcBef>
                <a:spcPts val="125"/>
              </a:spcBef>
              <a:spcAft>
                <a:spcPct val="0"/>
              </a:spcAft>
            </a:pPr>
            <a:r>
              <a:rPr lang="en-US" altLang="en-US" sz="1000" dirty="0">
                <a:solidFill>
                  <a:srgbClr val="020302"/>
                </a:solidFill>
                <a:latin typeface="Arial" panose="020B0604020202020204" pitchFamily="34" charset="0"/>
                <a:ea typeface="MarkPro"/>
                <a:cs typeface="Arial" panose="020B0604020202020204" pitchFamily="34" charset="0"/>
              </a:rPr>
              <a:t>Officially registered as South African Postbank SOC Limited Submitted</a:t>
            </a:r>
          </a:p>
          <a:p>
            <a:pPr marR="11430" indent="-1905" algn="ctr" fontAlgn="base">
              <a:lnSpc>
                <a:spcPct val="95000"/>
              </a:lnSpc>
              <a:spcBef>
                <a:spcPts val="125"/>
              </a:spcBef>
              <a:spcAft>
                <a:spcPct val="0"/>
              </a:spcAft>
            </a:pPr>
            <a:r>
              <a:rPr lang="en-US" altLang="en-US" sz="1000" dirty="0">
                <a:solidFill>
                  <a:srgbClr val="020302"/>
                </a:solidFill>
                <a:latin typeface="Arial" panose="020B0604020202020204" pitchFamily="34" charset="0"/>
                <a:ea typeface="MarkPro"/>
                <a:cs typeface="Arial" panose="020B0604020202020204" pitchFamily="34" charset="0"/>
              </a:rPr>
              <a:t>SARB Section 16 </a:t>
            </a:r>
          </a:p>
        </p:txBody>
      </p:sp>
      <p:sp>
        <p:nvSpPr>
          <p:cNvPr id="66" name="Freeform 65"/>
          <p:cNvSpPr>
            <a:spLocks/>
          </p:cNvSpPr>
          <p:nvPr/>
        </p:nvSpPr>
        <p:spPr bwMode="auto">
          <a:xfrm>
            <a:off x="4503342" y="2290030"/>
            <a:ext cx="284875" cy="281102"/>
          </a:xfrm>
          <a:custGeom>
            <a:avLst/>
            <a:gdLst>
              <a:gd name="T0" fmla="+- 0 730 584"/>
              <a:gd name="T1" fmla="*/ T0 w 292"/>
              <a:gd name="T2" fmla="*/ 0 h 292"/>
              <a:gd name="T3" fmla="+- 0 673 584"/>
              <a:gd name="T4" fmla="*/ T3 w 292"/>
              <a:gd name="T5" fmla="*/ 11 h 292"/>
              <a:gd name="T6" fmla="+- 0 627 584"/>
              <a:gd name="T7" fmla="*/ T6 w 292"/>
              <a:gd name="T8" fmla="*/ 43 h 292"/>
              <a:gd name="T9" fmla="+- 0 595 584"/>
              <a:gd name="T10" fmla="*/ T9 w 292"/>
              <a:gd name="T11" fmla="*/ 89 h 292"/>
              <a:gd name="T12" fmla="+- 0 584 584"/>
              <a:gd name="T13" fmla="*/ T12 w 292"/>
              <a:gd name="T14" fmla="*/ 146 h 292"/>
              <a:gd name="T15" fmla="+- 0 595 584"/>
              <a:gd name="T16" fmla="*/ T15 w 292"/>
              <a:gd name="T17" fmla="*/ 203 h 292"/>
              <a:gd name="T18" fmla="+- 0 627 584"/>
              <a:gd name="T19" fmla="*/ T18 w 292"/>
              <a:gd name="T20" fmla="*/ 249 h 292"/>
              <a:gd name="T21" fmla="+- 0 673 584"/>
              <a:gd name="T22" fmla="*/ T21 w 292"/>
              <a:gd name="T23" fmla="*/ 281 h 292"/>
              <a:gd name="T24" fmla="+- 0 730 584"/>
              <a:gd name="T25" fmla="*/ T24 w 292"/>
              <a:gd name="T26" fmla="*/ 292 h 292"/>
              <a:gd name="T27" fmla="+- 0 787 584"/>
              <a:gd name="T28" fmla="*/ T27 w 292"/>
              <a:gd name="T29" fmla="*/ 281 h 292"/>
              <a:gd name="T30" fmla="+- 0 833 584"/>
              <a:gd name="T31" fmla="*/ T30 w 292"/>
              <a:gd name="T32" fmla="*/ 249 h 292"/>
              <a:gd name="T33" fmla="+- 0 865 584"/>
              <a:gd name="T34" fmla="*/ T33 w 292"/>
              <a:gd name="T35" fmla="*/ 203 h 292"/>
              <a:gd name="T36" fmla="+- 0 876 584"/>
              <a:gd name="T37" fmla="*/ T36 w 292"/>
              <a:gd name="T38" fmla="*/ 146 h 292"/>
              <a:gd name="T39" fmla="+- 0 865 584"/>
              <a:gd name="T40" fmla="*/ T39 w 292"/>
              <a:gd name="T41" fmla="*/ 89 h 292"/>
              <a:gd name="T42" fmla="+- 0 833 584"/>
              <a:gd name="T43" fmla="*/ T42 w 292"/>
              <a:gd name="T44" fmla="*/ 43 h 292"/>
              <a:gd name="T45" fmla="+- 0 787 584"/>
              <a:gd name="T46" fmla="*/ T45 w 292"/>
              <a:gd name="T47" fmla="*/ 11 h 292"/>
              <a:gd name="T48" fmla="+- 0 730 584"/>
              <a:gd name="T49" fmla="*/ T48 w 292"/>
              <a:gd name="T50" fmla="*/ 0 h 292"/>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Lst>
            <a:rect l="0" t="0" r="r" b="b"/>
            <a:pathLst>
              <a:path w="292" h="292">
                <a:moveTo>
                  <a:pt x="146" y="0"/>
                </a:moveTo>
                <a:lnTo>
                  <a:pt x="89" y="11"/>
                </a:lnTo>
                <a:lnTo>
                  <a:pt x="43" y="43"/>
                </a:lnTo>
                <a:lnTo>
                  <a:pt x="11" y="89"/>
                </a:lnTo>
                <a:lnTo>
                  <a:pt x="0" y="146"/>
                </a:lnTo>
                <a:lnTo>
                  <a:pt x="11" y="203"/>
                </a:lnTo>
                <a:lnTo>
                  <a:pt x="43" y="249"/>
                </a:lnTo>
                <a:lnTo>
                  <a:pt x="89" y="281"/>
                </a:lnTo>
                <a:lnTo>
                  <a:pt x="146" y="292"/>
                </a:lnTo>
                <a:lnTo>
                  <a:pt x="203" y="281"/>
                </a:lnTo>
                <a:lnTo>
                  <a:pt x="249" y="249"/>
                </a:lnTo>
                <a:lnTo>
                  <a:pt x="281" y="203"/>
                </a:lnTo>
                <a:lnTo>
                  <a:pt x="292" y="146"/>
                </a:lnTo>
                <a:lnTo>
                  <a:pt x="281" y="89"/>
                </a:lnTo>
                <a:lnTo>
                  <a:pt x="249" y="43"/>
                </a:lnTo>
                <a:lnTo>
                  <a:pt x="203" y="11"/>
                </a:lnTo>
                <a:lnTo>
                  <a:pt x="1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sp>
        <p:nvSpPr>
          <p:cNvPr id="68" name="Freeform 67"/>
          <p:cNvSpPr>
            <a:spLocks/>
          </p:cNvSpPr>
          <p:nvPr/>
        </p:nvSpPr>
        <p:spPr bwMode="auto">
          <a:xfrm>
            <a:off x="9089303" y="5061583"/>
            <a:ext cx="284875" cy="281102"/>
          </a:xfrm>
          <a:custGeom>
            <a:avLst/>
            <a:gdLst>
              <a:gd name="T0" fmla="+- 0 730 584"/>
              <a:gd name="T1" fmla="*/ T0 w 292"/>
              <a:gd name="T2" fmla="*/ 0 h 292"/>
              <a:gd name="T3" fmla="+- 0 673 584"/>
              <a:gd name="T4" fmla="*/ T3 w 292"/>
              <a:gd name="T5" fmla="*/ 11 h 292"/>
              <a:gd name="T6" fmla="+- 0 627 584"/>
              <a:gd name="T7" fmla="*/ T6 w 292"/>
              <a:gd name="T8" fmla="*/ 43 h 292"/>
              <a:gd name="T9" fmla="+- 0 595 584"/>
              <a:gd name="T10" fmla="*/ T9 w 292"/>
              <a:gd name="T11" fmla="*/ 89 h 292"/>
              <a:gd name="T12" fmla="+- 0 584 584"/>
              <a:gd name="T13" fmla="*/ T12 w 292"/>
              <a:gd name="T14" fmla="*/ 146 h 292"/>
              <a:gd name="T15" fmla="+- 0 595 584"/>
              <a:gd name="T16" fmla="*/ T15 w 292"/>
              <a:gd name="T17" fmla="*/ 203 h 292"/>
              <a:gd name="T18" fmla="+- 0 627 584"/>
              <a:gd name="T19" fmla="*/ T18 w 292"/>
              <a:gd name="T20" fmla="*/ 249 h 292"/>
              <a:gd name="T21" fmla="+- 0 673 584"/>
              <a:gd name="T22" fmla="*/ T21 w 292"/>
              <a:gd name="T23" fmla="*/ 281 h 292"/>
              <a:gd name="T24" fmla="+- 0 730 584"/>
              <a:gd name="T25" fmla="*/ T24 w 292"/>
              <a:gd name="T26" fmla="*/ 292 h 292"/>
              <a:gd name="T27" fmla="+- 0 787 584"/>
              <a:gd name="T28" fmla="*/ T27 w 292"/>
              <a:gd name="T29" fmla="*/ 281 h 292"/>
              <a:gd name="T30" fmla="+- 0 833 584"/>
              <a:gd name="T31" fmla="*/ T30 w 292"/>
              <a:gd name="T32" fmla="*/ 249 h 292"/>
              <a:gd name="T33" fmla="+- 0 865 584"/>
              <a:gd name="T34" fmla="*/ T33 w 292"/>
              <a:gd name="T35" fmla="*/ 203 h 292"/>
              <a:gd name="T36" fmla="+- 0 876 584"/>
              <a:gd name="T37" fmla="*/ T36 w 292"/>
              <a:gd name="T38" fmla="*/ 146 h 292"/>
              <a:gd name="T39" fmla="+- 0 865 584"/>
              <a:gd name="T40" fmla="*/ T39 w 292"/>
              <a:gd name="T41" fmla="*/ 89 h 292"/>
              <a:gd name="T42" fmla="+- 0 833 584"/>
              <a:gd name="T43" fmla="*/ T42 w 292"/>
              <a:gd name="T44" fmla="*/ 43 h 292"/>
              <a:gd name="T45" fmla="+- 0 787 584"/>
              <a:gd name="T46" fmla="*/ T45 w 292"/>
              <a:gd name="T47" fmla="*/ 11 h 292"/>
              <a:gd name="T48" fmla="+- 0 730 584"/>
              <a:gd name="T49" fmla="*/ T48 w 292"/>
              <a:gd name="T50" fmla="*/ 0 h 292"/>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Lst>
            <a:rect l="0" t="0" r="r" b="b"/>
            <a:pathLst>
              <a:path w="292" h="292">
                <a:moveTo>
                  <a:pt x="146" y="0"/>
                </a:moveTo>
                <a:lnTo>
                  <a:pt x="89" y="11"/>
                </a:lnTo>
                <a:lnTo>
                  <a:pt x="43" y="43"/>
                </a:lnTo>
                <a:lnTo>
                  <a:pt x="11" y="89"/>
                </a:lnTo>
                <a:lnTo>
                  <a:pt x="0" y="146"/>
                </a:lnTo>
                <a:lnTo>
                  <a:pt x="11" y="203"/>
                </a:lnTo>
                <a:lnTo>
                  <a:pt x="43" y="249"/>
                </a:lnTo>
                <a:lnTo>
                  <a:pt x="89" y="281"/>
                </a:lnTo>
                <a:lnTo>
                  <a:pt x="146" y="292"/>
                </a:lnTo>
                <a:lnTo>
                  <a:pt x="203" y="281"/>
                </a:lnTo>
                <a:lnTo>
                  <a:pt x="249" y="249"/>
                </a:lnTo>
                <a:lnTo>
                  <a:pt x="281" y="203"/>
                </a:lnTo>
                <a:lnTo>
                  <a:pt x="292" y="146"/>
                </a:lnTo>
                <a:lnTo>
                  <a:pt x="281" y="89"/>
                </a:lnTo>
                <a:lnTo>
                  <a:pt x="249" y="43"/>
                </a:lnTo>
                <a:lnTo>
                  <a:pt x="203" y="11"/>
                </a:lnTo>
                <a:lnTo>
                  <a:pt x="146" y="0"/>
                </a:lnTo>
                <a:close/>
              </a:path>
            </a:pathLst>
          </a:custGeom>
          <a:solidFill>
            <a:srgbClr val="00B050"/>
          </a:solidFill>
          <a:ln>
            <a:noFill/>
          </a:ln>
        </p:spPr>
        <p:txBody>
          <a:bodyPr rot="0" vert="horz" wrap="square" lIns="91440" tIns="45720" rIns="91440" bIns="45720" anchor="t" anchorCtr="0" upright="1">
            <a:noAutofit/>
          </a:bodyPr>
          <a:lstStyle/>
          <a:p>
            <a:endParaRPr lang="en-ZA" dirty="0"/>
          </a:p>
        </p:txBody>
      </p:sp>
      <p:sp>
        <p:nvSpPr>
          <p:cNvPr id="73" name="Rectangle 72"/>
          <p:cNvSpPr/>
          <p:nvPr/>
        </p:nvSpPr>
        <p:spPr>
          <a:xfrm>
            <a:off x="1095604" y="4764867"/>
            <a:ext cx="556563" cy="292388"/>
          </a:xfrm>
          <a:prstGeom prst="rect">
            <a:avLst/>
          </a:prstGeom>
        </p:spPr>
        <p:txBody>
          <a:bodyPr wrap="none">
            <a:spAutoFit/>
          </a:bodyPr>
          <a:lstStyle/>
          <a:p>
            <a:pPr lvl="0" eaLnBrk="0" fontAlgn="base" hangingPunct="0">
              <a:spcBef>
                <a:spcPct val="0"/>
              </a:spcBef>
              <a:spcAft>
                <a:spcPct val="0"/>
              </a:spcAft>
            </a:pPr>
            <a:r>
              <a:rPr lang="en-US" altLang="en-US" sz="1300" b="1" dirty="0">
                <a:latin typeface="Arial" panose="020B0604020202020204" pitchFamily="34" charset="0"/>
                <a:ea typeface="MarkPro"/>
                <a:cs typeface="Arial" panose="020B0604020202020204" pitchFamily="34" charset="0"/>
              </a:rPr>
              <a:t>2019</a:t>
            </a:r>
          </a:p>
        </p:txBody>
      </p:sp>
      <p:sp>
        <p:nvSpPr>
          <p:cNvPr id="74" name="Rectangle 73"/>
          <p:cNvSpPr/>
          <p:nvPr/>
        </p:nvSpPr>
        <p:spPr>
          <a:xfrm>
            <a:off x="3174451" y="4753806"/>
            <a:ext cx="556563" cy="292388"/>
          </a:xfrm>
          <a:prstGeom prst="rect">
            <a:avLst/>
          </a:prstGeom>
        </p:spPr>
        <p:txBody>
          <a:bodyPr wrap="none">
            <a:spAutoFit/>
          </a:bodyPr>
          <a:lstStyle/>
          <a:p>
            <a:pPr lvl="0" eaLnBrk="0" fontAlgn="base" hangingPunct="0">
              <a:spcBef>
                <a:spcPct val="0"/>
              </a:spcBef>
              <a:spcAft>
                <a:spcPct val="0"/>
              </a:spcAft>
            </a:pPr>
            <a:r>
              <a:rPr lang="en-US" altLang="en-US" sz="1300" b="1" dirty="0">
                <a:latin typeface="Arial" panose="020B0604020202020204" pitchFamily="34" charset="0"/>
                <a:ea typeface="MarkPro"/>
                <a:cs typeface="Arial" panose="020B0604020202020204" pitchFamily="34" charset="0"/>
              </a:rPr>
              <a:t>2020</a:t>
            </a:r>
          </a:p>
        </p:txBody>
      </p:sp>
      <p:sp>
        <p:nvSpPr>
          <p:cNvPr id="75" name="Rectangle 74"/>
          <p:cNvSpPr/>
          <p:nvPr/>
        </p:nvSpPr>
        <p:spPr>
          <a:xfrm>
            <a:off x="4920311" y="4764866"/>
            <a:ext cx="556563" cy="292388"/>
          </a:xfrm>
          <a:prstGeom prst="rect">
            <a:avLst/>
          </a:prstGeom>
        </p:spPr>
        <p:txBody>
          <a:bodyPr wrap="none">
            <a:spAutoFit/>
          </a:bodyPr>
          <a:lstStyle/>
          <a:p>
            <a:pPr lvl="0" eaLnBrk="0" fontAlgn="base" hangingPunct="0">
              <a:spcBef>
                <a:spcPct val="0"/>
              </a:spcBef>
              <a:spcAft>
                <a:spcPct val="0"/>
              </a:spcAft>
            </a:pPr>
            <a:r>
              <a:rPr lang="en-US" altLang="en-US" sz="1300" b="1" dirty="0">
                <a:latin typeface="Arial" panose="020B0604020202020204" pitchFamily="34" charset="0"/>
                <a:ea typeface="MarkPro"/>
                <a:cs typeface="Arial" panose="020B0604020202020204" pitchFamily="34" charset="0"/>
              </a:rPr>
              <a:t>2021</a:t>
            </a:r>
          </a:p>
        </p:txBody>
      </p:sp>
      <p:sp>
        <p:nvSpPr>
          <p:cNvPr id="76" name="Rectangle 75"/>
          <p:cNvSpPr/>
          <p:nvPr/>
        </p:nvSpPr>
        <p:spPr>
          <a:xfrm>
            <a:off x="8946791" y="4749544"/>
            <a:ext cx="556563" cy="292388"/>
          </a:xfrm>
          <a:prstGeom prst="rect">
            <a:avLst/>
          </a:prstGeom>
        </p:spPr>
        <p:txBody>
          <a:bodyPr wrap="none">
            <a:spAutoFit/>
          </a:bodyPr>
          <a:lstStyle/>
          <a:p>
            <a:pPr lvl="0" eaLnBrk="0" fontAlgn="base" hangingPunct="0">
              <a:spcBef>
                <a:spcPct val="0"/>
              </a:spcBef>
              <a:spcAft>
                <a:spcPct val="0"/>
              </a:spcAft>
            </a:pPr>
            <a:r>
              <a:rPr lang="en-US" altLang="en-US" sz="1300" b="1" dirty="0">
                <a:latin typeface="Arial" panose="020B0604020202020204" pitchFamily="34" charset="0"/>
                <a:ea typeface="MarkPro"/>
                <a:cs typeface="Arial" panose="020B0604020202020204" pitchFamily="34" charset="0"/>
              </a:rPr>
              <a:t>2023</a:t>
            </a:r>
          </a:p>
        </p:txBody>
      </p:sp>
      <p:sp>
        <p:nvSpPr>
          <p:cNvPr id="80" name="Rectangle 79"/>
          <p:cNvSpPr/>
          <p:nvPr/>
        </p:nvSpPr>
        <p:spPr>
          <a:xfrm>
            <a:off x="679739" y="5369208"/>
            <a:ext cx="1833732" cy="1141338"/>
          </a:xfrm>
          <a:prstGeom prst="rect">
            <a:avLst/>
          </a:prstGeom>
        </p:spPr>
        <p:txBody>
          <a:bodyPr wrap="square">
            <a:spAutoFit/>
          </a:bodyPr>
          <a:lstStyle/>
          <a:p>
            <a:pPr marR="11430" algn="ctr">
              <a:lnSpc>
                <a:spcPct val="95000"/>
              </a:lnSpc>
              <a:spcBef>
                <a:spcPts val="125"/>
              </a:spcBef>
            </a:pPr>
            <a:r>
              <a:rPr lang="en-ZA" sz="1000" dirty="0">
                <a:solidFill>
                  <a:srgbClr val="020302"/>
                </a:solidFill>
                <a:latin typeface="Arial" panose="020B0604020202020204" pitchFamily="34" charset="0"/>
                <a:ea typeface="MarkPro"/>
                <a:cs typeface="Arial" panose="020B0604020202020204" pitchFamily="34" charset="0"/>
              </a:rPr>
              <a:t>Gazetted to operate as a separate legal entity and Transfer of Assets &amp; Liabilities to Postbank SOC Ltd</a:t>
            </a:r>
          </a:p>
          <a:p>
            <a:pPr marR="11430" algn="ctr">
              <a:lnSpc>
                <a:spcPct val="95000"/>
              </a:lnSpc>
              <a:spcBef>
                <a:spcPts val="125"/>
              </a:spcBef>
            </a:pPr>
            <a:r>
              <a:rPr lang="en-ZA" sz="1000" dirty="0">
                <a:solidFill>
                  <a:srgbClr val="020302"/>
                </a:solidFill>
                <a:latin typeface="Arial" panose="020B0604020202020204" pitchFamily="34" charset="0"/>
                <a:ea typeface="MarkPro"/>
                <a:cs typeface="Arial" panose="020B0604020202020204" pitchFamily="34" charset="0"/>
              </a:rPr>
              <a:t>Banks Act Amendments </a:t>
            </a:r>
          </a:p>
          <a:p>
            <a:pPr marR="11430" algn="ctr">
              <a:lnSpc>
                <a:spcPct val="95000"/>
              </a:lnSpc>
              <a:spcBef>
                <a:spcPts val="125"/>
              </a:spcBef>
            </a:pPr>
            <a:endParaRPr lang="en-ZA" sz="1000" dirty="0">
              <a:solidFill>
                <a:srgbClr val="020302"/>
              </a:solidFill>
              <a:latin typeface="Arial" panose="020B0604020202020204" pitchFamily="34" charset="0"/>
              <a:ea typeface="MarkPro"/>
              <a:cs typeface="Arial" panose="020B0604020202020204" pitchFamily="34" charset="0"/>
            </a:endParaRPr>
          </a:p>
        </p:txBody>
      </p:sp>
      <p:sp>
        <p:nvSpPr>
          <p:cNvPr id="81" name="Rectangle 80"/>
          <p:cNvSpPr/>
          <p:nvPr/>
        </p:nvSpPr>
        <p:spPr>
          <a:xfrm>
            <a:off x="2426918" y="5381169"/>
            <a:ext cx="2032253" cy="689932"/>
          </a:xfrm>
          <a:prstGeom prst="rect">
            <a:avLst/>
          </a:prstGeom>
        </p:spPr>
        <p:txBody>
          <a:bodyPr wrap="square">
            <a:spAutoFit/>
          </a:bodyPr>
          <a:lstStyle/>
          <a:p>
            <a:pPr marR="11430" algn="ctr">
              <a:lnSpc>
                <a:spcPct val="95000"/>
              </a:lnSpc>
              <a:spcBef>
                <a:spcPts val="125"/>
              </a:spcBef>
            </a:pPr>
            <a:r>
              <a:rPr lang="en-ZA" sz="1000" dirty="0">
                <a:solidFill>
                  <a:srgbClr val="020302"/>
                </a:solidFill>
                <a:latin typeface="Arial" panose="020B0604020202020204" pitchFamily="34" charset="0"/>
                <a:ea typeface="MarkPro"/>
                <a:cs typeface="Arial" panose="020B0604020202020204" pitchFamily="34" charset="0"/>
              </a:rPr>
              <a:t>Postbank designated as a participant in the National Payment System(NPS) </a:t>
            </a:r>
          </a:p>
          <a:p>
            <a:pPr marR="11430" algn="ctr">
              <a:lnSpc>
                <a:spcPct val="95000"/>
              </a:lnSpc>
              <a:spcBef>
                <a:spcPts val="125"/>
              </a:spcBef>
            </a:pPr>
            <a:endParaRPr lang="en-ZA" sz="1000" dirty="0">
              <a:solidFill>
                <a:srgbClr val="020302"/>
              </a:solidFill>
              <a:latin typeface="Arial" panose="020B0604020202020204" pitchFamily="34" charset="0"/>
              <a:ea typeface="MarkPro"/>
              <a:cs typeface="Arial" panose="020B0604020202020204" pitchFamily="34" charset="0"/>
            </a:endParaRPr>
          </a:p>
        </p:txBody>
      </p:sp>
      <p:sp>
        <p:nvSpPr>
          <p:cNvPr id="82" name="Rectangle 81"/>
          <p:cNvSpPr/>
          <p:nvPr/>
        </p:nvSpPr>
        <p:spPr>
          <a:xfrm>
            <a:off x="4376145" y="5412333"/>
            <a:ext cx="1799235" cy="689932"/>
          </a:xfrm>
          <a:prstGeom prst="rect">
            <a:avLst/>
          </a:prstGeom>
        </p:spPr>
        <p:txBody>
          <a:bodyPr wrap="square">
            <a:spAutoFit/>
          </a:bodyPr>
          <a:lstStyle/>
          <a:p>
            <a:pPr marR="11430" algn="ctr">
              <a:lnSpc>
                <a:spcPct val="95000"/>
              </a:lnSpc>
              <a:spcBef>
                <a:spcPts val="125"/>
              </a:spcBef>
            </a:pPr>
            <a:r>
              <a:rPr lang="en-ZA" sz="1000" dirty="0">
                <a:solidFill>
                  <a:srgbClr val="020302"/>
                </a:solidFill>
                <a:latin typeface="Arial" panose="020B0604020202020204" pitchFamily="34" charset="0"/>
                <a:ea typeface="MarkPro"/>
                <a:cs typeface="Arial" panose="020B0604020202020204" pitchFamily="34" charset="0"/>
              </a:rPr>
              <a:t>Full Migration of Financial data from Company 1000 to Company 4000</a:t>
            </a:r>
          </a:p>
          <a:p>
            <a:pPr marR="11430" algn="ctr">
              <a:lnSpc>
                <a:spcPct val="95000"/>
              </a:lnSpc>
              <a:spcBef>
                <a:spcPts val="125"/>
              </a:spcBef>
            </a:pPr>
            <a:endParaRPr lang="en-ZA" sz="1000" dirty="0">
              <a:solidFill>
                <a:srgbClr val="020302"/>
              </a:solidFill>
              <a:latin typeface="Arial" panose="020B0604020202020204" pitchFamily="34" charset="0"/>
              <a:ea typeface="MarkPro"/>
              <a:cs typeface="Arial" panose="020B0604020202020204" pitchFamily="34" charset="0"/>
            </a:endParaRPr>
          </a:p>
        </p:txBody>
      </p:sp>
      <p:sp>
        <p:nvSpPr>
          <p:cNvPr id="83" name="Rectangle 82"/>
          <p:cNvSpPr/>
          <p:nvPr/>
        </p:nvSpPr>
        <p:spPr>
          <a:xfrm>
            <a:off x="8585713" y="5313499"/>
            <a:ext cx="1576929" cy="982320"/>
          </a:xfrm>
          <a:prstGeom prst="rect">
            <a:avLst/>
          </a:prstGeom>
        </p:spPr>
        <p:txBody>
          <a:bodyPr wrap="square">
            <a:spAutoFit/>
          </a:bodyPr>
          <a:lstStyle/>
          <a:p>
            <a:pPr marR="11430" algn="ctr">
              <a:lnSpc>
                <a:spcPct val="95000"/>
              </a:lnSpc>
              <a:spcBef>
                <a:spcPts val="125"/>
              </a:spcBef>
            </a:pPr>
            <a:r>
              <a:rPr lang="en-ZA" sz="1000" dirty="0">
                <a:solidFill>
                  <a:srgbClr val="020302"/>
                </a:solidFill>
                <a:latin typeface="Arial" panose="020B0604020202020204" pitchFamily="34" charset="0"/>
                <a:ea typeface="MarkPro"/>
                <a:cs typeface="Arial" panose="020B0604020202020204" pitchFamily="34" charset="0"/>
              </a:rPr>
              <a:t>Establishment of the Bank Controlling Company and update of the Section 16 licence application</a:t>
            </a:r>
          </a:p>
          <a:p>
            <a:pPr marR="11430" algn="ctr">
              <a:lnSpc>
                <a:spcPct val="95000"/>
              </a:lnSpc>
              <a:spcBef>
                <a:spcPts val="125"/>
              </a:spcBef>
            </a:pPr>
            <a:endParaRPr lang="en-ZA" sz="1000" dirty="0">
              <a:solidFill>
                <a:srgbClr val="020302"/>
              </a:solidFill>
              <a:latin typeface="Arial" panose="020B0604020202020204" pitchFamily="34" charset="0"/>
              <a:ea typeface="MarkPro"/>
              <a:cs typeface="Arial" panose="020B0604020202020204" pitchFamily="34" charset="0"/>
            </a:endParaRPr>
          </a:p>
        </p:txBody>
      </p:sp>
      <p:sp>
        <p:nvSpPr>
          <p:cNvPr id="49" name="Rectangle 48"/>
          <p:cNvSpPr/>
          <p:nvPr/>
        </p:nvSpPr>
        <p:spPr>
          <a:xfrm>
            <a:off x="5247709" y="2598005"/>
            <a:ext cx="1142059" cy="677108"/>
          </a:xfrm>
          <a:prstGeom prst="rect">
            <a:avLst/>
          </a:prstGeom>
        </p:spPr>
        <p:txBody>
          <a:bodyPr wrap="square">
            <a:spAutoFit/>
          </a:bodyPr>
          <a:lstStyle/>
          <a:p>
            <a:pPr marR="11430" algn="ctr">
              <a:lnSpc>
                <a:spcPct val="95000"/>
              </a:lnSpc>
              <a:spcBef>
                <a:spcPts val="125"/>
              </a:spcBef>
              <a:spcAft>
                <a:spcPts val="0"/>
              </a:spcAft>
            </a:pPr>
            <a:r>
              <a:rPr lang="en-US" sz="1000" dirty="0">
                <a:solidFill>
                  <a:srgbClr val="020302"/>
                </a:solidFill>
                <a:latin typeface="Arial" panose="020B0604020202020204" pitchFamily="34" charset="0"/>
                <a:ea typeface="MarkPro"/>
                <a:cs typeface="Arial" panose="020B0604020202020204" pitchFamily="34" charset="0"/>
              </a:rPr>
              <a:t>Approval to transition Postbank into</a:t>
            </a:r>
            <a:r>
              <a:rPr lang="en-US" sz="1000" spc="-75" dirty="0">
                <a:solidFill>
                  <a:srgbClr val="020302"/>
                </a:solidFill>
                <a:latin typeface="Arial" panose="020B0604020202020204" pitchFamily="34" charset="0"/>
                <a:ea typeface="MarkPro"/>
                <a:cs typeface="Arial" panose="020B0604020202020204" pitchFamily="34" charset="0"/>
              </a:rPr>
              <a:t> </a:t>
            </a:r>
            <a:r>
              <a:rPr lang="en-US" sz="1000" dirty="0">
                <a:solidFill>
                  <a:srgbClr val="020302"/>
                </a:solidFill>
                <a:latin typeface="Arial" panose="020B0604020202020204" pitchFamily="34" charset="0"/>
                <a:ea typeface="MarkPro"/>
                <a:cs typeface="Arial" panose="020B0604020202020204" pitchFamily="34" charset="0"/>
              </a:rPr>
              <a:t>a separate</a:t>
            </a:r>
            <a:r>
              <a:rPr lang="en-US" sz="1000" spc="-30" dirty="0">
                <a:solidFill>
                  <a:srgbClr val="020302"/>
                </a:solidFill>
                <a:latin typeface="Arial" panose="020B0604020202020204" pitchFamily="34" charset="0"/>
                <a:ea typeface="MarkPro"/>
                <a:cs typeface="Arial" panose="020B0604020202020204" pitchFamily="34" charset="0"/>
              </a:rPr>
              <a:t> </a:t>
            </a:r>
            <a:r>
              <a:rPr lang="en-US" sz="1000" dirty="0">
                <a:solidFill>
                  <a:srgbClr val="020302"/>
                </a:solidFill>
                <a:latin typeface="Arial" panose="020B0604020202020204" pitchFamily="34" charset="0"/>
                <a:ea typeface="MarkPro"/>
                <a:cs typeface="Arial" panose="020B0604020202020204" pitchFamily="34" charset="0"/>
              </a:rPr>
              <a:t>SOC</a:t>
            </a:r>
            <a:endParaRPr lang="en-ZA" sz="1000" dirty="0">
              <a:latin typeface="Arial" panose="020B0604020202020204" pitchFamily="34" charset="0"/>
              <a:ea typeface="MarkPro"/>
              <a:cs typeface="Arial" panose="020B0604020202020204" pitchFamily="34" charset="0"/>
            </a:endParaRPr>
          </a:p>
        </p:txBody>
      </p:sp>
      <p:sp>
        <p:nvSpPr>
          <p:cNvPr id="61" name="Rectangle 60"/>
          <p:cNvSpPr/>
          <p:nvPr/>
        </p:nvSpPr>
        <p:spPr>
          <a:xfrm>
            <a:off x="6398683" y="2598450"/>
            <a:ext cx="1145649" cy="969496"/>
          </a:xfrm>
          <a:prstGeom prst="rect">
            <a:avLst/>
          </a:prstGeom>
        </p:spPr>
        <p:txBody>
          <a:bodyPr wrap="square">
            <a:spAutoFit/>
          </a:bodyPr>
          <a:lstStyle/>
          <a:p>
            <a:pPr marR="11430" indent="-1905" algn="ctr">
              <a:lnSpc>
                <a:spcPct val="95000"/>
              </a:lnSpc>
              <a:spcBef>
                <a:spcPts val="125"/>
              </a:spcBef>
              <a:spcAft>
                <a:spcPts val="0"/>
              </a:spcAft>
            </a:pPr>
            <a:r>
              <a:rPr lang="en-US" sz="1000" dirty="0">
                <a:solidFill>
                  <a:srgbClr val="020302"/>
                </a:solidFill>
                <a:latin typeface="Arial" panose="020B0604020202020204" pitchFamily="34" charset="0"/>
                <a:ea typeface="MarkPro"/>
                <a:cs typeface="Arial" panose="020B0604020202020204" pitchFamily="34" charset="0"/>
              </a:rPr>
              <a:t>Approval to transition</a:t>
            </a:r>
            <a:r>
              <a:rPr lang="en-US" sz="1000" spc="-65" dirty="0">
                <a:solidFill>
                  <a:srgbClr val="020302"/>
                </a:solidFill>
                <a:latin typeface="Arial" panose="020B0604020202020204" pitchFamily="34" charset="0"/>
                <a:ea typeface="MarkPro"/>
                <a:cs typeface="Arial" panose="020B0604020202020204" pitchFamily="34" charset="0"/>
              </a:rPr>
              <a:t> </a:t>
            </a:r>
            <a:r>
              <a:rPr lang="en-US" sz="1000" dirty="0">
                <a:solidFill>
                  <a:srgbClr val="020302"/>
                </a:solidFill>
                <a:latin typeface="Arial" panose="020B0604020202020204" pitchFamily="34" charset="0"/>
                <a:ea typeface="MarkPro"/>
                <a:cs typeface="Arial" panose="020B0604020202020204" pitchFamily="34" charset="0"/>
              </a:rPr>
              <a:t>Postbank into a Licensed Bank Acquired</a:t>
            </a:r>
            <a:r>
              <a:rPr lang="en-US" sz="1000" spc="-55" dirty="0">
                <a:solidFill>
                  <a:srgbClr val="020302"/>
                </a:solidFill>
                <a:latin typeface="Arial" panose="020B0604020202020204" pitchFamily="34" charset="0"/>
                <a:ea typeface="MarkPro"/>
                <a:cs typeface="Arial" panose="020B0604020202020204" pitchFamily="34" charset="0"/>
              </a:rPr>
              <a:t> </a:t>
            </a:r>
            <a:r>
              <a:rPr lang="en-US" sz="1000" spc="-25" dirty="0">
                <a:solidFill>
                  <a:srgbClr val="020302"/>
                </a:solidFill>
                <a:latin typeface="Arial" panose="020B0604020202020204" pitchFamily="34" charset="0"/>
                <a:ea typeface="MarkPro"/>
                <a:cs typeface="Arial" panose="020B0604020202020204" pitchFamily="34" charset="0"/>
              </a:rPr>
              <a:t>VISA </a:t>
            </a:r>
            <a:r>
              <a:rPr lang="en-US" sz="1000" dirty="0">
                <a:solidFill>
                  <a:srgbClr val="020302"/>
                </a:solidFill>
                <a:latin typeface="Arial" panose="020B0604020202020204" pitchFamily="34" charset="0"/>
                <a:ea typeface="MarkPro"/>
                <a:cs typeface="Arial" panose="020B0604020202020204" pitchFamily="34" charset="0"/>
              </a:rPr>
              <a:t>member</a:t>
            </a:r>
            <a:r>
              <a:rPr lang="en-US" sz="1000" spc="-15" dirty="0">
                <a:solidFill>
                  <a:srgbClr val="020302"/>
                </a:solidFill>
                <a:latin typeface="Arial" panose="020B0604020202020204" pitchFamily="34" charset="0"/>
                <a:ea typeface="MarkPro"/>
                <a:cs typeface="Arial" panose="020B0604020202020204" pitchFamily="34" charset="0"/>
              </a:rPr>
              <a:t> </a:t>
            </a:r>
            <a:r>
              <a:rPr lang="en-US" sz="1000" dirty="0">
                <a:solidFill>
                  <a:srgbClr val="020302"/>
                </a:solidFill>
                <a:latin typeface="Arial" panose="020B0604020202020204" pitchFamily="34" charset="0"/>
                <a:ea typeface="MarkPro"/>
                <a:cs typeface="Arial" panose="020B0604020202020204" pitchFamily="34" charset="0"/>
              </a:rPr>
              <a:t>status</a:t>
            </a:r>
            <a:endParaRPr lang="en-ZA" sz="1000" dirty="0">
              <a:latin typeface="Arial" panose="020B0604020202020204" pitchFamily="34" charset="0"/>
              <a:ea typeface="MarkPro"/>
              <a:cs typeface="Arial" panose="020B0604020202020204" pitchFamily="34" charset="0"/>
            </a:endParaRPr>
          </a:p>
        </p:txBody>
      </p:sp>
      <p:cxnSp>
        <p:nvCxnSpPr>
          <p:cNvPr id="62" name="Line 57"/>
          <p:cNvCxnSpPr>
            <a:cxnSpLocks noChangeShapeType="1"/>
            <a:endCxn id="68" idx="4"/>
          </p:cNvCxnSpPr>
          <p:nvPr/>
        </p:nvCxnSpPr>
        <p:spPr bwMode="auto">
          <a:xfrm flipV="1">
            <a:off x="658824" y="5202134"/>
            <a:ext cx="8430479" cy="24775"/>
          </a:xfrm>
          <a:prstGeom prst="line">
            <a:avLst/>
          </a:prstGeom>
          <a:noFill/>
          <a:ln w="12700">
            <a:solidFill>
              <a:srgbClr val="106CB6"/>
            </a:solidFill>
            <a:prstDash val="dot"/>
            <a:round/>
            <a:headEnd/>
            <a:tailEnd/>
          </a:ln>
          <a:extLst>
            <a:ext uri="{909E8E84-426E-40DD-AFC4-6F175D3DCCD1}">
              <a14:hiddenFill xmlns:a14="http://schemas.microsoft.com/office/drawing/2010/main">
                <a:noFill/>
              </a14:hiddenFill>
            </a:ext>
          </a:extLst>
        </p:spPr>
      </p:cxnSp>
      <p:sp>
        <p:nvSpPr>
          <p:cNvPr id="64" name="Freeform 63"/>
          <p:cNvSpPr>
            <a:spLocks/>
          </p:cNvSpPr>
          <p:nvPr/>
        </p:nvSpPr>
        <p:spPr bwMode="auto">
          <a:xfrm>
            <a:off x="1256424" y="5088968"/>
            <a:ext cx="284875" cy="281102"/>
          </a:xfrm>
          <a:custGeom>
            <a:avLst/>
            <a:gdLst>
              <a:gd name="T0" fmla="+- 0 730 584"/>
              <a:gd name="T1" fmla="*/ T0 w 292"/>
              <a:gd name="T2" fmla="*/ 0 h 292"/>
              <a:gd name="T3" fmla="+- 0 673 584"/>
              <a:gd name="T4" fmla="*/ T3 w 292"/>
              <a:gd name="T5" fmla="*/ 11 h 292"/>
              <a:gd name="T6" fmla="+- 0 627 584"/>
              <a:gd name="T7" fmla="*/ T6 w 292"/>
              <a:gd name="T8" fmla="*/ 43 h 292"/>
              <a:gd name="T9" fmla="+- 0 595 584"/>
              <a:gd name="T10" fmla="*/ T9 w 292"/>
              <a:gd name="T11" fmla="*/ 89 h 292"/>
              <a:gd name="T12" fmla="+- 0 584 584"/>
              <a:gd name="T13" fmla="*/ T12 w 292"/>
              <a:gd name="T14" fmla="*/ 146 h 292"/>
              <a:gd name="T15" fmla="+- 0 595 584"/>
              <a:gd name="T16" fmla="*/ T15 w 292"/>
              <a:gd name="T17" fmla="*/ 203 h 292"/>
              <a:gd name="T18" fmla="+- 0 627 584"/>
              <a:gd name="T19" fmla="*/ T18 w 292"/>
              <a:gd name="T20" fmla="*/ 249 h 292"/>
              <a:gd name="T21" fmla="+- 0 673 584"/>
              <a:gd name="T22" fmla="*/ T21 w 292"/>
              <a:gd name="T23" fmla="*/ 281 h 292"/>
              <a:gd name="T24" fmla="+- 0 730 584"/>
              <a:gd name="T25" fmla="*/ T24 w 292"/>
              <a:gd name="T26" fmla="*/ 292 h 292"/>
              <a:gd name="T27" fmla="+- 0 787 584"/>
              <a:gd name="T28" fmla="*/ T27 w 292"/>
              <a:gd name="T29" fmla="*/ 281 h 292"/>
              <a:gd name="T30" fmla="+- 0 833 584"/>
              <a:gd name="T31" fmla="*/ T30 w 292"/>
              <a:gd name="T32" fmla="*/ 249 h 292"/>
              <a:gd name="T33" fmla="+- 0 865 584"/>
              <a:gd name="T34" fmla="*/ T33 w 292"/>
              <a:gd name="T35" fmla="*/ 203 h 292"/>
              <a:gd name="T36" fmla="+- 0 876 584"/>
              <a:gd name="T37" fmla="*/ T36 w 292"/>
              <a:gd name="T38" fmla="*/ 146 h 292"/>
              <a:gd name="T39" fmla="+- 0 865 584"/>
              <a:gd name="T40" fmla="*/ T39 w 292"/>
              <a:gd name="T41" fmla="*/ 89 h 292"/>
              <a:gd name="T42" fmla="+- 0 833 584"/>
              <a:gd name="T43" fmla="*/ T42 w 292"/>
              <a:gd name="T44" fmla="*/ 43 h 292"/>
              <a:gd name="T45" fmla="+- 0 787 584"/>
              <a:gd name="T46" fmla="*/ T45 w 292"/>
              <a:gd name="T47" fmla="*/ 11 h 292"/>
              <a:gd name="T48" fmla="+- 0 730 584"/>
              <a:gd name="T49" fmla="*/ T48 w 292"/>
              <a:gd name="T50" fmla="*/ 0 h 292"/>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Lst>
            <a:rect l="0" t="0" r="r" b="b"/>
            <a:pathLst>
              <a:path w="292" h="292">
                <a:moveTo>
                  <a:pt x="146" y="0"/>
                </a:moveTo>
                <a:lnTo>
                  <a:pt x="89" y="11"/>
                </a:lnTo>
                <a:lnTo>
                  <a:pt x="43" y="43"/>
                </a:lnTo>
                <a:lnTo>
                  <a:pt x="11" y="89"/>
                </a:lnTo>
                <a:lnTo>
                  <a:pt x="0" y="146"/>
                </a:lnTo>
                <a:lnTo>
                  <a:pt x="11" y="203"/>
                </a:lnTo>
                <a:lnTo>
                  <a:pt x="43" y="249"/>
                </a:lnTo>
                <a:lnTo>
                  <a:pt x="89" y="281"/>
                </a:lnTo>
                <a:lnTo>
                  <a:pt x="146" y="292"/>
                </a:lnTo>
                <a:lnTo>
                  <a:pt x="203" y="281"/>
                </a:lnTo>
                <a:lnTo>
                  <a:pt x="249" y="249"/>
                </a:lnTo>
                <a:lnTo>
                  <a:pt x="281" y="203"/>
                </a:lnTo>
                <a:lnTo>
                  <a:pt x="292" y="146"/>
                </a:lnTo>
                <a:lnTo>
                  <a:pt x="281" y="89"/>
                </a:lnTo>
                <a:lnTo>
                  <a:pt x="249" y="43"/>
                </a:lnTo>
                <a:lnTo>
                  <a:pt x="203" y="11"/>
                </a:lnTo>
                <a:lnTo>
                  <a:pt x="1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sp>
        <p:nvSpPr>
          <p:cNvPr id="65" name="Freeform 64"/>
          <p:cNvSpPr>
            <a:spLocks/>
          </p:cNvSpPr>
          <p:nvPr/>
        </p:nvSpPr>
        <p:spPr bwMode="auto">
          <a:xfrm>
            <a:off x="3300661" y="5100067"/>
            <a:ext cx="284875" cy="281102"/>
          </a:xfrm>
          <a:custGeom>
            <a:avLst/>
            <a:gdLst>
              <a:gd name="T0" fmla="+- 0 730 584"/>
              <a:gd name="T1" fmla="*/ T0 w 292"/>
              <a:gd name="T2" fmla="*/ 0 h 292"/>
              <a:gd name="T3" fmla="+- 0 673 584"/>
              <a:gd name="T4" fmla="*/ T3 w 292"/>
              <a:gd name="T5" fmla="*/ 11 h 292"/>
              <a:gd name="T6" fmla="+- 0 627 584"/>
              <a:gd name="T7" fmla="*/ T6 w 292"/>
              <a:gd name="T8" fmla="*/ 43 h 292"/>
              <a:gd name="T9" fmla="+- 0 595 584"/>
              <a:gd name="T10" fmla="*/ T9 w 292"/>
              <a:gd name="T11" fmla="*/ 89 h 292"/>
              <a:gd name="T12" fmla="+- 0 584 584"/>
              <a:gd name="T13" fmla="*/ T12 w 292"/>
              <a:gd name="T14" fmla="*/ 146 h 292"/>
              <a:gd name="T15" fmla="+- 0 595 584"/>
              <a:gd name="T16" fmla="*/ T15 w 292"/>
              <a:gd name="T17" fmla="*/ 203 h 292"/>
              <a:gd name="T18" fmla="+- 0 627 584"/>
              <a:gd name="T19" fmla="*/ T18 w 292"/>
              <a:gd name="T20" fmla="*/ 249 h 292"/>
              <a:gd name="T21" fmla="+- 0 673 584"/>
              <a:gd name="T22" fmla="*/ T21 w 292"/>
              <a:gd name="T23" fmla="*/ 281 h 292"/>
              <a:gd name="T24" fmla="+- 0 730 584"/>
              <a:gd name="T25" fmla="*/ T24 w 292"/>
              <a:gd name="T26" fmla="*/ 292 h 292"/>
              <a:gd name="T27" fmla="+- 0 787 584"/>
              <a:gd name="T28" fmla="*/ T27 w 292"/>
              <a:gd name="T29" fmla="*/ 281 h 292"/>
              <a:gd name="T30" fmla="+- 0 833 584"/>
              <a:gd name="T31" fmla="*/ T30 w 292"/>
              <a:gd name="T32" fmla="*/ 249 h 292"/>
              <a:gd name="T33" fmla="+- 0 865 584"/>
              <a:gd name="T34" fmla="*/ T33 w 292"/>
              <a:gd name="T35" fmla="*/ 203 h 292"/>
              <a:gd name="T36" fmla="+- 0 876 584"/>
              <a:gd name="T37" fmla="*/ T36 w 292"/>
              <a:gd name="T38" fmla="*/ 146 h 292"/>
              <a:gd name="T39" fmla="+- 0 865 584"/>
              <a:gd name="T40" fmla="*/ T39 w 292"/>
              <a:gd name="T41" fmla="*/ 89 h 292"/>
              <a:gd name="T42" fmla="+- 0 833 584"/>
              <a:gd name="T43" fmla="*/ T42 w 292"/>
              <a:gd name="T44" fmla="*/ 43 h 292"/>
              <a:gd name="T45" fmla="+- 0 787 584"/>
              <a:gd name="T46" fmla="*/ T45 w 292"/>
              <a:gd name="T47" fmla="*/ 11 h 292"/>
              <a:gd name="T48" fmla="+- 0 730 584"/>
              <a:gd name="T49" fmla="*/ T48 w 292"/>
              <a:gd name="T50" fmla="*/ 0 h 292"/>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Lst>
            <a:rect l="0" t="0" r="r" b="b"/>
            <a:pathLst>
              <a:path w="292" h="292">
                <a:moveTo>
                  <a:pt x="146" y="0"/>
                </a:moveTo>
                <a:lnTo>
                  <a:pt x="89" y="11"/>
                </a:lnTo>
                <a:lnTo>
                  <a:pt x="43" y="43"/>
                </a:lnTo>
                <a:lnTo>
                  <a:pt x="11" y="89"/>
                </a:lnTo>
                <a:lnTo>
                  <a:pt x="0" y="146"/>
                </a:lnTo>
                <a:lnTo>
                  <a:pt x="11" y="203"/>
                </a:lnTo>
                <a:lnTo>
                  <a:pt x="43" y="249"/>
                </a:lnTo>
                <a:lnTo>
                  <a:pt x="89" y="281"/>
                </a:lnTo>
                <a:lnTo>
                  <a:pt x="146" y="292"/>
                </a:lnTo>
                <a:lnTo>
                  <a:pt x="203" y="281"/>
                </a:lnTo>
                <a:lnTo>
                  <a:pt x="249" y="249"/>
                </a:lnTo>
                <a:lnTo>
                  <a:pt x="281" y="203"/>
                </a:lnTo>
                <a:lnTo>
                  <a:pt x="292" y="146"/>
                </a:lnTo>
                <a:lnTo>
                  <a:pt x="281" y="89"/>
                </a:lnTo>
                <a:lnTo>
                  <a:pt x="249" y="43"/>
                </a:lnTo>
                <a:lnTo>
                  <a:pt x="203" y="11"/>
                </a:lnTo>
                <a:lnTo>
                  <a:pt x="1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sp>
        <p:nvSpPr>
          <p:cNvPr id="71" name="Freeform 70"/>
          <p:cNvSpPr>
            <a:spLocks/>
          </p:cNvSpPr>
          <p:nvPr/>
        </p:nvSpPr>
        <p:spPr bwMode="auto">
          <a:xfrm>
            <a:off x="5081132" y="5100067"/>
            <a:ext cx="284875" cy="281102"/>
          </a:xfrm>
          <a:custGeom>
            <a:avLst/>
            <a:gdLst>
              <a:gd name="T0" fmla="+- 0 730 584"/>
              <a:gd name="T1" fmla="*/ T0 w 292"/>
              <a:gd name="T2" fmla="*/ 0 h 292"/>
              <a:gd name="T3" fmla="+- 0 673 584"/>
              <a:gd name="T4" fmla="*/ T3 w 292"/>
              <a:gd name="T5" fmla="*/ 11 h 292"/>
              <a:gd name="T6" fmla="+- 0 627 584"/>
              <a:gd name="T7" fmla="*/ T6 w 292"/>
              <a:gd name="T8" fmla="*/ 43 h 292"/>
              <a:gd name="T9" fmla="+- 0 595 584"/>
              <a:gd name="T10" fmla="*/ T9 w 292"/>
              <a:gd name="T11" fmla="*/ 89 h 292"/>
              <a:gd name="T12" fmla="+- 0 584 584"/>
              <a:gd name="T13" fmla="*/ T12 w 292"/>
              <a:gd name="T14" fmla="*/ 146 h 292"/>
              <a:gd name="T15" fmla="+- 0 595 584"/>
              <a:gd name="T16" fmla="*/ T15 w 292"/>
              <a:gd name="T17" fmla="*/ 203 h 292"/>
              <a:gd name="T18" fmla="+- 0 627 584"/>
              <a:gd name="T19" fmla="*/ T18 w 292"/>
              <a:gd name="T20" fmla="*/ 249 h 292"/>
              <a:gd name="T21" fmla="+- 0 673 584"/>
              <a:gd name="T22" fmla="*/ T21 w 292"/>
              <a:gd name="T23" fmla="*/ 281 h 292"/>
              <a:gd name="T24" fmla="+- 0 730 584"/>
              <a:gd name="T25" fmla="*/ T24 w 292"/>
              <a:gd name="T26" fmla="*/ 292 h 292"/>
              <a:gd name="T27" fmla="+- 0 787 584"/>
              <a:gd name="T28" fmla="*/ T27 w 292"/>
              <a:gd name="T29" fmla="*/ 281 h 292"/>
              <a:gd name="T30" fmla="+- 0 833 584"/>
              <a:gd name="T31" fmla="*/ T30 w 292"/>
              <a:gd name="T32" fmla="*/ 249 h 292"/>
              <a:gd name="T33" fmla="+- 0 865 584"/>
              <a:gd name="T34" fmla="*/ T33 w 292"/>
              <a:gd name="T35" fmla="*/ 203 h 292"/>
              <a:gd name="T36" fmla="+- 0 876 584"/>
              <a:gd name="T37" fmla="*/ T36 w 292"/>
              <a:gd name="T38" fmla="*/ 146 h 292"/>
              <a:gd name="T39" fmla="+- 0 865 584"/>
              <a:gd name="T40" fmla="*/ T39 w 292"/>
              <a:gd name="T41" fmla="*/ 89 h 292"/>
              <a:gd name="T42" fmla="+- 0 833 584"/>
              <a:gd name="T43" fmla="*/ T42 w 292"/>
              <a:gd name="T44" fmla="*/ 43 h 292"/>
              <a:gd name="T45" fmla="+- 0 787 584"/>
              <a:gd name="T46" fmla="*/ T45 w 292"/>
              <a:gd name="T47" fmla="*/ 11 h 292"/>
              <a:gd name="T48" fmla="+- 0 730 584"/>
              <a:gd name="T49" fmla="*/ T48 w 292"/>
              <a:gd name="T50" fmla="*/ 0 h 292"/>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Lst>
            <a:rect l="0" t="0" r="r" b="b"/>
            <a:pathLst>
              <a:path w="292" h="292">
                <a:moveTo>
                  <a:pt x="146" y="0"/>
                </a:moveTo>
                <a:lnTo>
                  <a:pt x="89" y="11"/>
                </a:lnTo>
                <a:lnTo>
                  <a:pt x="43" y="43"/>
                </a:lnTo>
                <a:lnTo>
                  <a:pt x="11" y="89"/>
                </a:lnTo>
                <a:lnTo>
                  <a:pt x="0" y="146"/>
                </a:lnTo>
                <a:lnTo>
                  <a:pt x="11" y="203"/>
                </a:lnTo>
                <a:lnTo>
                  <a:pt x="43" y="249"/>
                </a:lnTo>
                <a:lnTo>
                  <a:pt x="89" y="281"/>
                </a:lnTo>
                <a:lnTo>
                  <a:pt x="146" y="292"/>
                </a:lnTo>
                <a:lnTo>
                  <a:pt x="203" y="281"/>
                </a:lnTo>
                <a:lnTo>
                  <a:pt x="249" y="249"/>
                </a:lnTo>
                <a:lnTo>
                  <a:pt x="281" y="203"/>
                </a:lnTo>
                <a:lnTo>
                  <a:pt x="292" y="146"/>
                </a:lnTo>
                <a:lnTo>
                  <a:pt x="281" y="89"/>
                </a:lnTo>
                <a:lnTo>
                  <a:pt x="249" y="43"/>
                </a:lnTo>
                <a:lnTo>
                  <a:pt x="203" y="11"/>
                </a:lnTo>
                <a:lnTo>
                  <a:pt x="1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sp>
        <p:nvSpPr>
          <p:cNvPr id="63" name="Freeform 62"/>
          <p:cNvSpPr>
            <a:spLocks/>
          </p:cNvSpPr>
          <p:nvPr/>
        </p:nvSpPr>
        <p:spPr bwMode="auto">
          <a:xfrm>
            <a:off x="5684974" y="2283477"/>
            <a:ext cx="284875" cy="281102"/>
          </a:xfrm>
          <a:custGeom>
            <a:avLst/>
            <a:gdLst>
              <a:gd name="T0" fmla="+- 0 730 584"/>
              <a:gd name="T1" fmla="*/ T0 w 292"/>
              <a:gd name="T2" fmla="*/ 0 h 292"/>
              <a:gd name="T3" fmla="+- 0 673 584"/>
              <a:gd name="T4" fmla="*/ T3 w 292"/>
              <a:gd name="T5" fmla="*/ 11 h 292"/>
              <a:gd name="T6" fmla="+- 0 627 584"/>
              <a:gd name="T7" fmla="*/ T6 w 292"/>
              <a:gd name="T8" fmla="*/ 43 h 292"/>
              <a:gd name="T9" fmla="+- 0 595 584"/>
              <a:gd name="T10" fmla="*/ T9 w 292"/>
              <a:gd name="T11" fmla="*/ 89 h 292"/>
              <a:gd name="T12" fmla="+- 0 584 584"/>
              <a:gd name="T13" fmla="*/ T12 w 292"/>
              <a:gd name="T14" fmla="*/ 146 h 292"/>
              <a:gd name="T15" fmla="+- 0 595 584"/>
              <a:gd name="T16" fmla="*/ T15 w 292"/>
              <a:gd name="T17" fmla="*/ 203 h 292"/>
              <a:gd name="T18" fmla="+- 0 627 584"/>
              <a:gd name="T19" fmla="*/ T18 w 292"/>
              <a:gd name="T20" fmla="*/ 249 h 292"/>
              <a:gd name="T21" fmla="+- 0 673 584"/>
              <a:gd name="T22" fmla="*/ T21 w 292"/>
              <a:gd name="T23" fmla="*/ 281 h 292"/>
              <a:gd name="T24" fmla="+- 0 730 584"/>
              <a:gd name="T25" fmla="*/ T24 w 292"/>
              <a:gd name="T26" fmla="*/ 292 h 292"/>
              <a:gd name="T27" fmla="+- 0 787 584"/>
              <a:gd name="T28" fmla="*/ T27 w 292"/>
              <a:gd name="T29" fmla="*/ 281 h 292"/>
              <a:gd name="T30" fmla="+- 0 833 584"/>
              <a:gd name="T31" fmla="*/ T30 w 292"/>
              <a:gd name="T32" fmla="*/ 249 h 292"/>
              <a:gd name="T33" fmla="+- 0 865 584"/>
              <a:gd name="T34" fmla="*/ T33 w 292"/>
              <a:gd name="T35" fmla="*/ 203 h 292"/>
              <a:gd name="T36" fmla="+- 0 876 584"/>
              <a:gd name="T37" fmla="*/ T36 w 292"/>
              <a:gd name="T38" fmla="*/ 146 h 292"/>
              <a:gd name="T39" fmla="+- 0 865 584"/>
              <a:gd name="T40" fmla="*/ T39 w 292"/>
              <a:gd name="T41" fmla="*/ 89 h 292"/>
              <a:gd name="T42" fmla="+- 0 833 584"/>
              <a:gd name="T43" fmla="*/ T42 w 292"/>
              <a:gd name="T44" fmla="*/ 43 h 292"/>
              <a:gd name="T45" fmla="+- 0 787 584"/>
              <a:gd name="T46" fmla="*/ T45 w 292"/>
              <a:gd name="T47" fmla="*/ 11 h 292"/>
              <a:gd name="T48" fmla="+- 0 730 584"/>
              <a:gd name="T49" fmla="*/ T48 w 292"/>
              <a:gd name="T50" fmla="*/ 0 h 292"/>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Lst>
            <a:rect l="0" t="0" r="r" b="b"/>
            <a:pathLst>
              <a:path w="292" h="292">
                <a:moveTo>
                  <a:pt x="146" y="0"/>
                </a:moveTo>
                <a:lnTo>
                  <a:pt x="89" y="11"/>
                </a:lnTo>
                <a:lnTo>
                  <a:pt x="43" y="43"/>
                </a:lnTo>
                <a:lnTo>
                  <a:pt x="11" y="89"/>
                </a:lnTo>
                <a:lnTo>
                  <a:pt x="0" y="146"/>
                </a:lnTo>
                <a:lnTo>
                  <a:pt x="11" y="203"/>
                </a:lnTo>
                <a:lnTo>
                  <a:pt x="43" y="249"/>
                </a:lnTo>
                <a:lnTo>
                  <a:pt x="89" y="281"/>
                </a:lnTo>
                <a:lnTo>
                  <a:pt x="146" y="292"/>
                </a:lnTo>
                <a:lnTo>
                  <a:pt x="203" y="281"/>
                </a:lnTo>
                <a:lnTo>
                  <a:pt x="249" y="249"/>
                </a:lnTo>
                <a:lnTo>
                  <a:pt x="281" y="203"/>
                </a:lnTo>
                <a:lnTo>
                  <a:pt x="292" y="146"/>
                </a:lnTo>
                <a:lnTo>
                  <a:pt x="281" y="89"/>
                </a:lnTo>
                <a:lnTo>
                  <a:pt x="249" y="43"/>
                </a:lnTo>
                <a:lnTo>
                  <a:pt x="203" y="11"/>
                </a:lnTo>
                <a:lnTo>
                  <a:pt x="1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sp>
        <p:nvSpPr>
          <p:cNvPr id="67" name="Rectangle 66"/>
          <p:cNvSpPr/>
          <p:nvPr/>
        </p:nvSpPr>
        <p:spPr>
          <a:xfrm>
            <a:off x="9003380" y="1930913"/>
            <a:ext cx="616743" cy="492443"/>
          </a:xfrm>
          <a:prstGeom prst="rect">
            <a:avLst/>
          </a:prstGeom>
        </p:spPr>
        <p:txBody>
          <a:bodyPr wrap="square">
            <a:spAutoFit/>
          </a:bodyPr>
          <a:lstStyle/>
          <a:p>
            <a:r>
              <a:rPr lang="en-US" altLang="en-US" sz="1300" b="1" dirty="0">
                <a:latin typeface="Arial" panose="020B0604020202020204" pitchFamily="34" charset="0"/>
                <a:ea typeface="MarkPro"/>
                <a:cs typeface="Arial" panose="020B0604020202020204" pitchFamily="34" charset="0"/>
              </a:rPr>
              <a:t>2013</a:t>
            </a:r>
            <a:endParaRPr lang="en-ZA" sz="1300" b="1" dirty="0">
              <a:latin typeface="Arial" panose="020B0604020202020204" pitchFamily="34" charset="0"/>
              <a:cs typeface="Arial" panose="020B0604020202020204" pitchFamily="34" charset="0"/>
            </a:endParaRPr>
          </a:p>
          <a:p>
            <a:r>
              <a:rPr lang="en-US" altLang="en-US" sz="1300" b="1" dirty="0">
                <a:latin typeface="Arial" panose="020B0604020202020204" pitchFamily="34" charset="0"/>
                <a:ea typeface="MarkPro"/>
                <a:cs typeface="Arial" panose="020B0604020202020204" pitchFamily="34" charset="0"/>
              </a:rPr>
              <a:t> </a:t>
            </a:r>
            <a:endParaRPr lang="en-ZA" sz="1300" b="1" dirty="0">
              <a:latin typeface="Arial" panose="020B0604020202020204" pitchFamily="34" charset="0"/>
              <a:cs typeface="Arial" panose="020B0604020202020204" pitchFamily="34" charset="0"/>
            </a:endParaRPr>
          </a:p>
        </p:txBody>
      </p:sp>
      <p:sp>
        <p:nvSpPr>
          <p:cNvPr id="69" name="Rectangle 68"/>
          <p:cNvSpPr/>
          <p:nvPr/>
        </p:nvSpPr>
        <p:spPr>
          <a:xfrm>
            <a:off x="8687734" y="2549525"/>
            <a:ext cx="1209711" cy="823302"/>
          </a:xfrm>
          <a:prstGeom prst="rect">
            <a:avLst/>
          </a:prstGeom>
        </p:spPr>
        <p:txBody>
          <a:bodyPr wrap="square">
            <a:spAutoFit/>
          </a:bodyPr>
          <a:lstStyle/>
          <a:p>
            <a:pPr marR="11430" indent="-1905" algn="ctr">
              <a:lnSpc>
                <a:spcPct val="95000"/>
              </a:lnSpc>
              <a:spcBef>
                <a:spcPts val="125"/>
              </a:spcBef>
            </a:pPr>
            <a:r>
              <a:rPr lang="en-US" altLang="en-US" sz="1000" dirty="0">
                <a:solidFill>
                  <a:srgbClr val="020302"/>
                </a:solidFill>
                <a:latin typeface="Arial" panose="020B0604020202020204" pitchFamily="34" charset="0"/>
                <a:ea typeface="MarkPro"/>
                <a:cs typeface="Arial" panose="020B0604020202020204" pitchFamily="34" charset="0"/>
              </a:rPr>
              <a:t>Amended Postbank Act Promulgated SARB Section 12 Application</a:t>
            </a:r>
            <a:endParaRPr lang="en-ZA" sz="1000" dirty="0">
              <a:solidFill>
                <a:srgbClr val="020302"/>
              </a:solidFill>
              <a:latin typeface="Arial" panose="020B0604020202020204" pitchFamily="34" charset="0"/>
              <a:ea typeface="MarkPro"/>
              <a:cs typeface="Arial" panose="020B0604020202020204" pitchFamily="34" charset="0"/>
            </a:endParaRPr>
          </a:p>
        </p:txBody>
      </p:sp>
      <p:sp>
        <p:nvSpPr>
          <p:cNvPr id="70" name="Freeform 69"/>
          <p:cNvSpPr>
            <a:spLocks/>
          </p:cNvSpPr>
          <p:nvPr/>
        </p:nvSpPr>
        <p:spPr bwMode="auto">
          <a:xfrm>
            <a:off x="9150151" y="2291238"/>
            <a:ext cx="284875" cy="281102"/>
          </a:xfrm>
          <a:custGeom>
            <a:avLst/>
            <a:gdLst>
              <a:gd name="T0" fmla="+- 0 730 584"/>
              <a:gd name="T1" fmla="*/ T0 w 292"/>
              <a:gd name="T2" fmla="*/ 0 h 292"/>
              <a:gd name="T3" fmla="+- 0 673 584"/>
              <a:gd name="T4" fmla="*/ T3 w 292"/>
              <a:gd name="T5" fmla="*/ 11 h 292"/>
              <a:gd name="T6" fmla="+- 0 627 584"/>
              <a:gd name="T7" fmla="*/ T6 w 292"/>
              <a:gd name="T8" fmla="*/ 43 h 292"/>
              <a:gd name="T9" fmla="+- 0 595 584"/>
              <a:gd name="T10" fmla="*/ T9 w 292"/>
              <a:gd name="T11" fmla="*/ 89 h 292"/>
              <a:gd name="T12" fmla="+- 0 584 584"/>
              <a:gd name="T13" fmla="*/ T12 w 292"/>
              <a:gd name="T14" fmla="*/ 146 h 292"/>
              <a:gd name="T15" fmla="+- 0 595 584"/>
              <a:gd name="T16" fmla="*/ T15 w 292"/>
              <a:gd name="T17" fmla="*/ 203 h 292"/>
              <a:gd name="T18" fmla="+- 0 627 584"/>
              <a:gd name="T19" fmla="*/ T18 w 292"/>
              <a:gd name="T20" fmla="*/ 249 h 292"/>
              <a:gd name="T21" fmla="+- 0 673 584"/>
              <a:gd name="T22" fmla="*/ T21 w 292"/>
              <a:gd name="T23" fmla="*/ 281 h 292"/>
              <a:gd name="T24" fmla="+- 0 730 584"/>
              <a:gd name="T25" fmla="*/ T24 w 292"/>
              <a:gd name="T26" fmla="*/ 292 h 292"/>
              <a:gd name="T27" fmla="+- 0 787 584"/>
              <a:gd name="T28" fmla="*/ T27 w 292"/>
              <a:gd name="T29" fmla="*/ 281 h 292"/>
              <a:gd name="T30" fmla="+- 0 833 584"/>
              <a:gd name="T31" fmla="*/ T30 w 292"/>
              <a:gd name="T32" fmla="*/ 249 h 292"/>
              <a:gd name="T33" fmla="+- 0 865 584"/>
              <a:gd name="T34" fmla="*/ T33 w 292"/>
              <a:gd name="T35" fmla="*/ 203 h 292"/>
              <a:gd name="T36" fmla="+- 0 876 584"/>
              <a:gd name="T37" fmla="*/ T36 w 292"/>
              <a:gd name="T38" fmla="*/ 146 h 292"/>
              <a:gd name="T39" fmla="+- 0 865 584"/>
              <a:gd name="T40" fmla="*/ T39 w 292"/>
              <a:gd name="T41" fmla="*/ 89 h 292"/>
              <a:gd name="T42" fmla="+- 0 833 584"/>
              <a:gd name="T43" fmla="*/ T42 w 292"/>
              <a:gd name="T44" fmla="*/ 43 h 292"/>
              <a:gd name="T45" fmla="+- 0 787 584"/>
              <a:gd name="T46" fmla="*/ T45 w 292"/>
              <a:gd name="T47" fmla="*/ 11 h 292"/>
              <a:gd name="T48" fmla="+- 0 730 584"/>
              <a:gd name="T49" fmla="*/ T48 w 292"/>
              <a:gd name="T50" fmla="*/ 0 h 292"/>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Lst>
            <a:rect l="0" t="0" r="r" b="b"/>
            <a:pathLst>
              <a:path w="292" h="292">
                <a:moveTo>
                  <a:pt x="146" y="0"/>
                </a:moveTo>
                <a:lnTo>
                  <a:pt x="89" y="11"/>
                </a:lnTo>
                <a:lnTo>
                  <a:pt x="43" y="43"/>
                </a:lnTo>
                <a:lnTo>
                  <a:pt x="11" y="89"/>
                </a:lnTo>
                <a:lnTo>
                  <a:pt x="0" y="146"/>
                </a:lnTo>
                <a:lnTo>
                  <a:pt x="11" y="203"/>
                </a:lnTo>
                <a:lnTo>
                  <a:pt x="43" y="249"/>
                </a:lnTo>
                <a:lnTo>
                  <a:pt x="89" y="281"/>
                </a:lnTo>
                <a:lnTo>
                  <a:pt x="146" y="292"/>
                </a:lnTo>
                <a:lnTo>
                  <a:pt x="203" y="281"/>
                </a:lnTo>
                <a:lnTo>
                  <a:pt x="249" y="249"/>
                </a:lnTo>
                <a:lnTo>
                  <a:pt x="281" y="203"/>
                </a:lnTo>
                <a:lnTo>
                  <a:pt x="292" y="146"/>
                </a:lnTo>
                <a:lnTo>
                  <a:pt x="281" y="89"/>
                </a:lnTo>
                <a:lnTo>
                  <a:pt x="249" y="43"/>
                </a:lnTo>
                <a:lnTo>
                  <a:pt x="203" y="11"/>
                </a:lnTo>
                <a:lnTo>
                  <a:pt x="1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sp>
        <p:nvSpPr>
          <p:cNvPr id="79" name="Rectangle 78"/>
          <p:cNvSpPr/>
          <p:nvPr/>
        </p:nvSpPr>
        <p:spPr>
          <a:xfrm>
            <a:off x="6849557" y="4740140"/>
            <a:ext cx="556563" cy="292388"/>
          </a:xfrm>
          <a:prstGeom prst="rect">
            <a:avLst/>
          </a:prstGeom>
        </p:spPr>
        <p:txBody>
          <a:bodyPr wrap="none">
            <a:spAutoFit/>
          </a:bodyPr>
          <a:lstStyle/>
          <a:p>
            <a:pPr lvl="0" eaLnBrk="0" fontAlgn="base" hangingPunct="0">
              <a:spcBef>
                <a:spcPct val="0"/>
              </a:spcBef>
              <a:spcAft>
                <a:spcPct val="0"/>
              </a:spcAft>
            </a:pPr>
            <a:r>
              <a:rPr lang="en-US" altLang="en-US" sz="1300" b="1" dirty="0">
                <a:latin typeface="Arial" panose="020B0604020202020204" pitchFamily="34" charset="0"/>
                <a:ea typeface="MarkPro"/>
                <a:cs typeface="Arial" panose="020B0604020202020204" pitchFamily="34" charset="0"/>
              </a:rPr>
              <a:t>2022</a:t>
            </a:r>
          </a:p>
        </p:txBody>
      </p:sp>
      <p:sp>
        <p:nvSpPr>
          <p:cNvPr id="84" name="Rectangle 83"/>
          <p:cNvSpPr/>
          <p:nvPr/>
        </p:nvSpPr>
        <p:spPr>
          <a:xfrm>
            <a:off x="6317919" y="5346522"/>
            <a:ext cx="1799235" cy="848950"/>
          </a:xfrm>
          <a:prstGeom prst="rect">
            <a:avLst/>
          </a:prstGeom>
        </p:spPr>
        <p:txBody>
          <a:bodyPr wrap="square">
            <a:spAutoFit/>
          </a:bodyPr>
          <a:lstStyle/>
          <a:p>
            <a:pPr marR="11430" algn="ctr">
              <a:lnSpc>
                <a:spcPct val="95000"/>
              </a:lnSpc>
              <a:spcBef>
                <a:spcPts val="125"/>
              </a:spcBef>
            </a:pPr>
            <a:r>
              <a:rPr lang="en-ZA" sz="1000" dirty="0">
                <a:solidFill>
                  <a:srgbClr val="020302"/>
                </a:solidFill>
                <a:latin typeface="Arial" panose="020B0604020202020204" pitchFamily="34" charset="0"/>
                <a:ea typeface="MarkPro"/>
                <a:cs typeface="Arial" panose="020B0604020202020204" pitchFamily="34" charset="0"/>
              </a:rPr>
              <a:t>Amendment of the Postbank Act</a:t>
            </a:r>
          </a:p>
          <a:p>
            <a:pPr marR="11430" algn="ctr">
              <a:lnSpc>
                <a:spcPct val="95000"/>
              </a:lnSpc>
              <a:spcBef>
                <a:spcPts val="125"/>
              </a:spcBef>
            </a:pPr>
            <a:r>
              <a:rPr lang="en-ZA" sz="1000" dirty="0">
                <a:solidFill>
                  <a:srgbClr val="020302"/>
                </a:solidFill>
                <a:latin typeface="Arial" panose="020B0604020202020204" pitchFamily="34" charset="0"/>
                <a:ea typeface="MarkPro"/>
                <a:cs typeface="Arial" panose="020B0604020202020204" pitchFamily="34" charset="0"/>
              </a:rPr>
              <a:t>Launched new Corporate identity </a:t>
            </a:r>
          </a:p>
          <a:p>
            <a:pPr marR="11430" algn="ctr">
              <a:lnSpc>
                <a:spcPct val="95000"/>
              </a:lnSpc>
              <a:spcBef>
                <a:spcPts val="125"/>
              </a:spcBef>
            </a:pPr>
            <a:endParaRPr lang="en-ZA" sz="1000" dirty="0">
              <a:solidFill>
                <a:srgbClr val="020302"/>
              </a:solidFill>
              <a:latin typeface="Arial" panose="020B0604020202020204" pitchFamily="34" charset="0"/>
              <a:ea typeface="MarkPro"/>
              <a:cs typeface="Arial" panose="020B0604020202020204" pitchFamily="34" charset="0"/>
            </a:endParaRPr>
          </a:p>
        </p:txBody>
      </p:sp>
      <p:sp>
        <p:nvSpPr>
          <p:cNvPr id="85" name="Freeform 84"/>
          <p:cNvSpPr>
            <a:spLocks/>
          </p:cNvSpPr>
          <p:nvPr/>
        </p:nvSpPr>
        <p:spPr bwMode="auto">
          <a:xfrm>
            <a:off x="7010380" y="5073970"/>
            <a:ext cx="284875" cy="281102"/>
          </a:xfrm>
          <a:custGeom>
            <a:avLst/>
            <a:gdLst>
              <a:gd name="T0" fmla="+- 0 730 584"/>
              <a:gd name="T1" fmla="*/ T0 w 292"/>
              <a:gd name="T2" fmla="*/ 0 h 292"/>
              <a:gd name="T3" fmla="+- 0 673 584"/>
              <a:gd name="T4" fmla="*/ T3 w 292"/>
              <a:gd name="T5" fmla="*/ 11 h 292"/>
              <a:gd name="T6" fmla="+- 0 627 584"/>
              <a:gd name="T7" fmla="*/ T6 w 292"/>
              <a:gd name="T8" fmla="*/ 43 h 292"/>
              <a:gd name="T9" fmla="+- 0 595 584"/>
              <a:gd name="T10" fmla="*/ T9 w 292"/>
              <a:gd name="T11" fmla="*/ 89 h 292"/>
              <a:gd name="T12" fmla="+- 0 584 584"/>
              <a:gd name="T13" fmla="*/ T12 w 292"/>
              <a:gd name="T14" fmla="*/ 146 h 292"/>
              <a:gd name="T15" fmla="+- 0 595 584"/>
              <a:gd name="T16" fmla="*/ T15 w 292"/>
              <a:gd name="T17" fmla="*/ 203 h 292"/>
              <a:gd name="T18" fmla="+- 0 627 584"/>
              <a:gd name="T19" fmla="*/ T18 w 292"/>
              <a:gd name="T20" fmla="*/ 249 h 292"/>
              <a:gd name="T21" fmla="+- 0 673 584"/>
              <a:gd name="T22" fmla="*/ T21 w 292"/>
              <a:gd name="T23" fmla="*/ 281 h 292"/>
              <a:gd name="T24" fmla="+- 0 730 584"/>
              <a:gd name="T25" fmla="*/ T24 w 292"/>
              <a:gd name="T26" fmla="*/ 292 h 292"/>
              <a:gd name="T27" fmla="+- 0 787 584"/>
              <a:gd name="T28" fmla="*/ T27 w 292"/>
              <a:gd name="T29" fmla="*/ 281 h 292"/>
              <a:gd name="T30" fmla="+- 0 833 584"/>
              <a:gd name="T31" fmla="*/ T30 w 292"/>
              <a:gd name="T32" fmla="*/ 249 h 292"/>
              <a:gd name="T33" fmla="+- 0 865 584"/>
              <a:gd name="T34" fmla="*/ T33 w 292"/>
              <a:gd name="T35" fmla="*/ 203 h 292"/>
              <a:gd name="T36" fmla="+- 0 876 584"/>
              <a:gd name="T37" fmla="*/ T36 w 292"/>
              <a:gd name="T38" fmla="*/ 146 h 292"/>
              <a:gd name="T39" fmla="+- 0 865 584"/>
              <a:gd name="T40" fmla="*/ T39 w 292"/>
              <a:gd name="T41" fmla="*/ 89 h 292"/>
              <a:gd name="T42" fmla="+- 0 833 584"/>
              <a:gd name="T43" fmla="*/ T42 w 292"/>
              <a:gd name="T44" fmla="*/ 43 h 292"/>
              <a:gd name="T45" fmla="+- 0 787 584"/>
              <a:gd name="T46" fmla="*/ T45 w 292"/>
              <a:gd name="T47" fmla="*/ 11 h 292"/>
              <a:gd name="T48" fmla="+- 0 730 584"/>
              <a:gd name="T49" fmla="*/ T48 w 292"/>
              <a:gd name="T50" fmla="*/ 0 h 292"/>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Lst>
            <a:rect l="0" t="0" r="r" b="b"/>
            <a:pathLst>
              <a:path w="292" h="292">
                <a:moveTo>
                  <a:pt x="146" y="0"/>
                </a:moveTo>
                <a:lnTo>
                  <a:pt x="89" y="11"/>
                </a:lnTo>
                <a:lnTo>
                  <a:pt x="43" y="43"/>
                </a:lnTo>
                <a:lnTo>
                  <a:pt x="11" y="89"/>
                </a:lnTo>
                <a:lnTo>
                  <a:pt x="0" y="146"/>
                </a:lnTo>
                <a:lnTo>
                  <a:pt x="11" y="203"/>
                </a:lnTo>
                <a:lnTo>
                  <a:pt x="43" y="249"/>
                </a:lnTo>
                <a:lnTo>
                  <a:pt x="89" y="281"/>
                </a:lnTo>
                <a:lnTo>
                  <a:pt x="146" y="292"/>
                </a:lnTo>
                <a:lnTo>
                  <a:pt x="203" y="281"/>
                </a:lnTo>
                <a:lnTo>
                  <a:pt x="249" y="249"/>
                </a:lnTo>
                <a:lnTo>
                  <a:pt x="281" y="203"/>
                </a:lnTo>
                <a:lnTo>
                  <a:pt x="292" y="146"/>
                </a:lnTo>
                <a:lnTo>
                  <a:pt x="281" y="89"/>
                </a:lnTo>
                <a:lnTo>
                  <a:pt x="249" y="43"/>
                </a:lnTo>
                <a:lnTo>
                  <a:pt x="203" y="11"/>
                </a:lnTo>
                <a:lnTo>
                  <a:pt x="146" y="0"/>
                </a:lnTo>
                <a:close/>
              </a:path>
            </a:pathLst>
          </a:custGeom>
          <a:solidFill>
            <a:srgbClr val="FFC000"/>
          </a:solidFill>
          <a:ln>
            <a:noFill/>
          </a:ln>
        </p:spPr>
        <p:txBody>
          <a:bodyPr rot="0" vert="horz" wrap="square" lIns="91440" tIns="45720" rIns="91440" bIns="45720" anchor="t" anchorCtr="0" upright="1">
            <a:noAutofit/>
          </a:bodyPr>
          <a:lstStyle/>
          <a:p>
            <a:endParaRPr lang="en-ZA" dirty="0"/>
          </a:p>
        </p:txBody>
      </p:sp>
      <p:sp>
        <p:nvSpPr>
          <p:cNvPr id="77" name="Rectangle 76"/>
          <p:cNvSpPr/>
          <p:nvPr/>
        </p:nvSpPr>
        <p:spPr>
          <a:xfrm>
            <a:off x="1799770" y="1955040"/>
            <a:ext cx="556563" cy="292388"/>
          </a:xfrm>
          <a:prstGeom prst="rect">
            <a:avLst/>
          </a:prstGeom>
        </p:spPr>
        <p:txBody>
          <a:bodyPr wrap="none">
            <a:spAutoFit/>
          </a:bodyPr>
          <a:lstStyle/>
          <a:p>
            <a:pPr lvl="0" eaLnBrk="0" fontAlgn="base" hangingPunct="0">
              <a:spcBef>
                <a:spcPct val="0"/>
              </a:spcBef>
              <a:spcAft>
                <a:spcPct val="0"/>
              </a:spcAft>
            </a:pPr>
            <a:r>
              <a:rPr lang="en-US" altLang="en-US" sz="1300" b="1" dirty="0">
                <a:latin typeface="Arial" panose="020B0604020202020204" pitchFamily="34" charset="0"/>
                <a:ea typeface="MarkPro"/>
                <a:cs typeface="Arial" panose="020B0604020202020204" pitchFamily="34" charset="0"/>
              </a:rPr>
              <a:t>1875</a:t>
            </a:r>
          </a:p>
        </p:txBody>
      </p:sp>
      <p:sp>
        <p:nvSpPr>
          <p:cNvPr id="78" name="Rectangle 77"/>
          <p:cNvSpPr/>
          <p:nvPr/>
        </p:nvSpPr>
        <p:spPr>
          <a:xfrm>
            <a:off x="1671737" y="2561250"/>
            <a:ext cx="1075539" cy="530915"/>
          </a:xfrm>
          <a:prstGeom prst="rect">
            <a:avLst/>
          </a:prstGeom>
        </p:spPr>
        <p:txBody>
          <a:bodyPr wrap="square">
            <a:spAutoFit/>
          </a:bodyPr>
          <a:lstStyle/>
          <a:p>
            <a:pPr marR="11430" algn="ctr">
              <a:lnSpc>
                <a:spcPct val="95000"/>
              </a:lnSpc>
              <a:spcBef>
                <a:spcPts val="125"/>
              </a:spcBef>
            </a:pPr>
            <a:r>
              <a:rPr lang="en-ZA" sz="1000" dirty="0">
                <a:latin typeface="Arial" panose="020B0604020202020204" pitchFamily="34" charset="0"/>
                <a:cs typeface="Arial" panose="020B0604020202020204" pitchFamily="34" charset="0"/>
              </a:rPr>
              <a:t>State owned savings bank sa</a:t>
            </a:r>
            <a:r>
              <a:rPr lang="en-ZA" sz="1000" dirty="0">
                <a:solidFill>
                  <a:srgbClr val="020302"/>
                </a:solidFill>
                <a:latin typeface="Arial" panose="020B0604020202020204" pitchFamily="34" charset="0"/>
                <a:ea typeface="MarkPro"/>
                <a:cs typeface="Arial" panose="020B0604020202020204" pitchFamily="34" charset="0"/>
              </a:rPr>
              <a:t>vings bank</a:t>
            </a:r>
          </a:p>
        </p:txBody>
      </p:sp>
      <p:sp>
        <p:nvSpPr>
          <p:cNvPr id="86" name="Freeform 85"/>
          <p:cNvSpPr>
            <a:spLocks/>
          </p:cNvSpPr>
          <p:nvPr/>
        </p:nvSpPr>
        <p:spPr bwMode="auto">
          <a:xfrm>
            <a:off x="1956082" y="2279141"/>
            <a:ext cx="284875" cy="281102"/>
          </a:xfrm>
          <a:custGeom>
            <a:avLst/>
            <a:gdLst>
              <a:gd name="T0" fmla="+- 0 730 584"/>
              <a:gd name="T1" fmla="*/ T0 w 292"/>
              <a:gd name="T2" fmla="*/ 0 h 292"/>
              <a:gd name="T3" fmla="+- 0 673 584"/>
              <a:gd name="T4" fmla="*/ T3 w 292"/>
              <a:gd name="T5" fmla="*/ 11 h 292"/>
              <a:gd name="T6" fmla="+- 0 627 584"/>
              <a:gd name="T7" fmla="*/ T6 w 292"/>
              <a:gd name="T8" fmla="*/ 43 h 292"/>
              <a:gd name="T9" fmla="+- 0 595 584"/>
              <a:gd name="T10" fmla="*/ T9 w 292"/>
              <a:gd name="T11" fmla="*/ 89 h 292"/>
              <a:gd name="T12" fmla="+- 0 584 584"/>
              <a:gd name="T13" fmla="*/ T12 w 292"/>
              <a:gd name="T14" fmla="*/ 146 h 292"/>
              <a:gd name="T15" fmla="+- 0 595 584"/>
              <a:gd name="T16" fmla="*/ T15 w 292"/>
              <a:gd name="T17" fmla="*/ 203 h 292"/>
              <a:gd name="T18" fmla="+- 0 627 584"/>
              <a:gd name="T19" fmla="*/ T18 w 292"/>
              <a:gd name="T20" fmla="*/ 249 h 292"/>
              <a:gd name="T21" fmla="+- 0 673 584"/>
              <a:gd name="T22" fmla="*/ T21 w 292"/>
              <a:gd name="T23" fmla="*/ 281 h 292"/>
              <a:gd name="T24" fmla="+- 0 730 584"/>
              <a:gd name="T25" fmla="*/ T24 w 292"/>
              <a:gd name="T26" fmla="*/ 292 h 292"/>
              <a:gd name="T27" fmla="+- 0 787 584"/>
              <a:gd name="T28" fmla="*/ T27 w 292"/>
              <a:gd name="T29" fmla="*/ 281 h 292"/>
              <a:gd name="T30" fmla="+- 0 833 584"/>
              <a:gd name="T31" fmla="*/ T30 w 292"/>
              <a:gd name="T32" fmla="*/ 249 h 292"/>
              <a:gd name="T33" fmla="+- 0 865 584"/>
              <a:gd name="T34" fmla="*/ T33 w 292"/>
              <a:gd name="T35" fmla="*/ 203 h 292"/>
              <a:gd name="T36" fmla="+- 0 876 584"/>
              <a:gd name="T37" fmla="*/ T36 w 292"/>
              <a:gd name="T38" fmla="*/ 146 h 292"/>
              <a:gd name="T39" fmla="+- 0 865 584"/>
              <a:gd name="T40" fmla="*/ T39 w 292"/>
              <a:gd name="T41" fmla="*/ 89 h 292"/>
              <a:gd name="T42" fmla="+- 0 833 584"/>
              <a:gd name="T43" fmla="*/ T42 w 292"/>
              <a:gd name="T44" fmla="*/ 43 h 292"/>
              <a:gd name="T45" fmla="+- 0 787 584"/>
              <a:gd name="T46" fmla="*/ T45 w 292"/>
              <a:gd name="T47" fmla="*/ 11 h 292"/>
              <a:gd name="T48" fmla="+- 0 730 584"/>
              <a:gd name="T49" fmla="*/ T48 w 292"/>
              <a:gd name="T50" fmla="*/ 0 h 292"/>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Lst>
            <a:rect l="0" t="0" r="r" b="b"/>
            <a:pathLst>
              <a:path w="292" h="292">
                <a:moveTo>
                  <a:pt x="146" y="0"/>
                </a:moveTo>
                <a:lnTo>
                  <a:pt x="89" y="11"/>
                </a:lnTo>
                <a:lnTo>
                  <a:pt x="43" y="43"/>
                </a:lnTo>
                <a:lnTo>
                  <a:pt x="11" y="89"/>
                </a:lnTo>
                <a:lnTo>
                  <a:pt x="0" y="146"/>
                </a:lnTo>
                <a:lnTo>
                  <a:pt x="11" y="203"/>
                </a:lnTo>
                <a:lnTo>
                  <a:pt x="43" y="249"/>
                </a:lnTo>
                <a:lnTo>
                  <a:pt x="89" y="281"/>
                </a:lnTo>
                <a:lnTo>
                  <a:pt x="146" y="292"/>
                </a:lnTo>
                <a:lnTo>
                  <a:pt x="203" y="281"/>
                </a:lnTo>
                <a:lnTo>
                  <a:pt x="249" y="249"/>
                </a:lnTo>
                <a:lnTo>
                  <a:pt x="281" y="203"/>
                </a:lnTo>
                <a:lnTo>
                  <a:pt x="292" y="146"/>
                </a:lnTo>
                <a:lnTo>
                  <a:pt x="281" y="89"/>
                </a:lnTo>
                <a:lnTo>
                  <a:pt x="249" y="43"/>
                </a:lnTo>
                <a:lnTo>
                  <a:pt x="203" y="11"/>
                </a:lnTo>
                <a:lnTo>
                  <a:pt x="1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sp>
        <p:nvSpPr>
          <p:cNvPr id="87" name="Rectangle 86"/>
          <p:cNvSpPr/>
          <p:nvPr/>
        </p:nvSpPr>
        <p:spPr>
          <a:xfrm>
            <a:off x="809174" y="1933270"/>
            <a:ext cx="556563" cy="292388"/>
          </a:xfrm>
          <a:prstGeom prst="rect">
            <a:avLst/>
          </a:prstGeom>
        </p:spPr>
        <p:txBody>
          <a:bodyPr wrap="none">
            <a:spAutoFit/>
          </a:bodyPr>
          <a:lstStyle/>
          <a:p>
            <a:pPr lvl="0" eaLnBrk="0" fontAlgn="base" hangingPunct="0">
              <a:spcBef>
                <a:spcPct val="0"/>
              </a:spcBef>
              <a:spcAft>
                <a:spcPct val="0"/>
              </a:spcAft>
            </a:pPr>
            <a:r>
              <a:rPr lang="en-US" altLang="en-US" sz="1300" b="1" dirty="0">
                <a:latin typeface="Arial" panose="020B0604020202020204" pitchFamily="34" charset="0"/>
                <a:ea typeface="MarkPro"/>
                <a:cs typeface="Arial" panose="020B0604020202020204" pitchFamily="34" charset="0"/>
              </a:rPr>
              <a:t>1822</a:t>
            </a:r>
          </a:p>
        </p:txBody>
      </p:sp>
      <p:sp>
        <p:nvSpPr>
          <p:cNvPr id="88" name="Rectangle 87"/>
          <p:cNvSpPr/>
          <p:nvPr/>
        </p:nvSpPr>
        <p:spPr>
          <a:xfrm>
            <a:off x="485437" y="2578739"/>
            <a:ext cx="1075539" cy="530915"/>
          </a:xfrm>
          <a:prstGeom prst="rect">
            <a:avLst/>
          </a:prstGeom>
        </p:spPr>
        <p:txBody>
          <a:bodyPr wrap="square">
            <a:spAutoFit/>
          </a:bodyPr>
          <a:lstStyle/>
          <a:p>
            <a:pPr marR="11430" algn="ctr">
              <a:lnSpc>
                <a:spcPct val="95000"/>
              </a:lnSpc>
              <a:spcBef>
                <a:spcPts val="125"/>
              </a:spcBef>
            </a:pPr>
            <a:r>
              <a:rPr lang="en-ZA" sz="1000" dirty="0">
                <a:solidFill>
                  <a:srgbClr val="020302"/>
                </a:solidFill>
                <a:latin typeface="Arial" panose="020B0604020202020204" pitchFamily="34" charset="0"/>
                <a:ea typeface="MarkPro"/>
                <a:cs typeface="Arial" panose="020B0604020202020204" pitchFamily="34" charset="0"/>
              </a:rPr>
              <a:t>Establishment of SA’s first savings bank</a:t>
            </a:r>
          </a:p>
        </p:txBody>
      </p:sp>
      <p:sp>
        <p:nvSpPr>
          <p:cNvPr id="89" name="Freeform 88"/>
          <p:cNvSpPr>
            <a:spLocks/>
          </p:cNvSpPr>
          <p:nvPr/>
        </p:nvSpPr>
        <p:spPr bwMode="auto">
          <a:xfrm>
            <a:off x="944167" y="2279140"/>
            <a:ext cx="284875" cy="281102"/>
          </a:xfrm>
          <a:custGeom>
            <a:avLst/>
            <a:gdLst>
              <a:gd name="T0" fmla="+- 0 730 584"/>
              <a:gd name="T1" fmla="*/ T0 w 292"/>
              <a:gd name="T2" fmla="*/ 0 h 292"/>
              <a:gd name="T3" fmla="+- 0 673 584"/>
              <a:gd name="T4" fmla="*/ T3 w 292"/>
              <a:gd name="T5" fmla="*/ 11 h 292"/>
              <a:gd name="T6" fmla="+- 0 627 584"/>
              <a:gd name="T7" fmla="*/ T6 w 292"/>
              <a:gd name="T8" fmla="*/ 43 h 292"/>
              <a:gd name="T9" fmla="+- 0 595 584"/>
              <a:gd name="T10" fmla="*/ T9 w 292"/>
              <a:gd name="T11" fmla="*/ 89 h 292"/>
              <a:gd name="T12" fmla="+- 0 584 584"/>
              <a:gd name="T13" fmla="*/ T12 w 292"/>
              <a:gd name="T14" fmla="*/ 146 h 292"/>
              <a:gd name="T15" fmla="+- 0 595 584"/>
              <a:gd name="T16" fmla="*/ T15 w 292"/>
              <a:gd name="T17" fmla="*/ 203 h 292"/>
              <a:gd name="T18" fmla="+- 0 627 584"/>
              <a:gd name="T19" fmla="*/ T18 w 292"/>
              <a:gd name="T20" fmla="*/ 249 h 292"/>
              <a:gd name="T21" fmla="+- 0 673 584"/>
              <a:gd name="T22" fmla="*/ T21 w 292"/>
              <a:gd name="T23" fmla="*/ 281 h 292"/>
              <a:gd name="T24" fmla="+- 0 730 584"/>
              <a:gd name="T25" fmla="*/ T24 w 292"/>
              <a:gd name="T26" fmla="*/ 292 h 292"/>
              <a:gd name="T27" fmla="+- 0 787 584"/>
              <a:gd name="T28" fmla="*/ T27 w 292"/>
              <a:gd name="T29" fmla="*/ 281 h 292"/>
              <a:gd name="T30" fmla="+- 0 833 584"/>
              <a:gd name="T31" fmla="*/ T30 w 292"/>
              <a:gd name="T32" fmla="*/ 249 h 292"/>
              <a:gd name="T33" fmla="+- 0 865 584"/>
              <a:gd name="T34" fmla="*/ T33 w 292"/>
              <a:gd name="T35" fmla="*/ 203 h 292"/>
              <a:gd name="T36" fmla="+- 0 876 584"/>
              <a:gd name="T37" fmla="*/ T36 w 292"/>
              <a:gd name="T38" fmla="*/ 146 h 292"/>
              <a:gd name="T39" fmla="+- 0 865 584"/>
              <a:gd name="T40" fmla="*/ T39 w 292"/>
              <a:gd name="T41" fmla="*/ 89 h 292"/>
              <a:gd name="T42" fmla="+- 0 833 584"/>
              <a:gd name="T43" fmla="*/ T42 w 292"/>
              <a:gd name="T44" fmla="*/ 43 h 292"/>
              <a:gd name="T45" fmla="+- 0 787 584"/>
              <a:gd name="T46" fmla="*/ T45 w 292"/>
              <a:gd name="T47" fmla="*/ 11 h 292"/>
              <a:gd name="T48" fmla="+- 0 730 584"/>
              <a:gd name="T49" fmla="*/ T48 w 292"/>
              <a:gd name="T50" fmla="*/ 0 h 292"/>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Lst>
            <a:rect l="0" t="0" r="r" b="b"/>
            <a:pathLst>
              <a:path w="292" h="292">
                <a:moveTo>
                  <a:pt x="146" y="0"/>
                </a:moveTo>
                <a:lnTo>
                  <a:pt x="89" y="11"/>
                </a:lnTo>
                <a:lnTo>
                  <a:pt x="43" y="43"/>
                </a:lnTo>
                <a:lnTo>
                  <a:pt x="11" y="89"/>
                </a:lnTo>
                <a:lnTo>
                  <a:pt x="0" y="146"/>
                </a:lnTo>
                <a:lnTo>
                  <a:pt x="11" y="203"/>
                </a:lnTo>
                <a:lnTo>
                  <a:pt x="43" y="249"/>
                </a:lnTo>
                <a:lnTo>
                  <a:pt x="89" y="281"/>
                </a:lnTo>
                <a:lnTo>
                  <a:pt x="146" y="292"/>
                </a:lnTo>
                <a:lnTo>
                  <a:pt x="203" y="281"/>
                </a:lnTo>
                <a:lnTo>
                  <a:pt x="249" y="249"/>
                </a:lnTo>
                <a:lnTo>
                  <a:pt x="281" y="203"/>
                </a:lnTo>
                <a:lnTo>
                  <a:pt x="292" y="146"/>
                </a:lnTo>
                <a:lnTo>
                  <a:pt x="281" y="89"/>
                </a:lnTo>
                <a:lnTo>
                  <a:pt x="249" y="43"/>
                </a:lnTo>
                <a:lnTo>
                  <a:pt x="203" y="11"/>
                </a:lnTo>
                <a:lnTo>
                  <a:pt x="1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sp>
        <p:nvSpPr>
          <p:cNvPr id="90" name="Rectangle 89"/>
          <p:cNvSpPr/>
          <p:nvPr/>
        </p:nvSpPr>
        <p:spPr>
          <a:xfrm>
            <a:off x="3040741" y="1955039"/>
            <a:ext cx="556563" cy="292388"/>
          </a:xfrm>
          <a:prstGeom prst="rect">
            <a:avLst/>
          </a:prstGeom>
        </p:spPr>
        <p:txBody>
          <a:bodyPr wrap="none">
            <a:spAutoFit/>
          </a:bodyPr>
          <a:lstStyle/>
          <a:p>
            <a:pPr lvl="0" eaLnBrk="0" fontAlgn="base" hangingPunct="0">
              <a:spcBef>
                <a:spcPct val="0"/>
              </a:spcBef>
              <a:spcAft>
                <a:spcPct val="0"/>
              </a:spcAft>
            </a:pPr>
            <a:r>
              <a:rPr lang="en-US" altLang="en-US" sz="1300" b="1" dirty="0">
                <a:latin typeface="Arial" panose="020B0604020202020204" pitchFamily="34" charset="0"/>
                <a:ea typeface="MarkPro"/>
                <a:cs typeface="Arial" panose="020B0604020202020204" pitchFamily="34" charset="0"/>
              </a:rPr>
              <a:t>1974</a:t>
            </a:r>
          </a:p>
        </p:txBody>
      </p:sp>
      <p:sp>
        <p:nvSpPr>
          <p:cNvPr id="91" name="Rectangle 90"/>
          <p:cNvSpPr/>
          <p:nvPr/>
        </p:nvSpPr>
        <p:spPr>
          <a:xfrm>
            <a:off x="2912708" y="2561249"/>
            <a:ext cx="1075539" cy="677108"/>
          </a:xfrm>
          <a:prstGeom prst="rect">
            <a:avLst/>
          </a:prstGeom>
        </p:spPr>
        <p:txBody>
          <a:bodyPr wrap="square">
            <a:spAutoFit/>
          </a:bodyPr>
          <a:lstStyle/>
          <a:p>
            <a:pPr marR="11430" algn="ctr">
              <a:lnSpc>
                <a:spcPct val="95000"/>
              </a:lnSpc>
              <a:spcBef>
                <a:spcPts val="125"/>
              </a:spcBef>
            </a:pPr>
            <a:r>
              <a:rPr lang="en-ZA" sz="1000" dirty="0">
                <a:solidFill>
                  <a:srgbClr val="020302"/>
                </a:solidFill>
                <a:latin typeface="Arial" panose="020B0604020202020204" pitchFamily="34" charset="0"/>
                <a:ea typeface="MarkPro"/>
                <a:cs typeface="Arial" panose="020B0604020202020204" pitchFamily="34" charset="0"/>
              </a:rPr>
              <a:t>SA Post Office assumes responsibility of savings bank</a:t>
            </a:r>
          </a:p>
        </p:txBody>
      </p:sp>
      <p:sp>
        <p:nvSpPr>
          <p:cNvPr id="92" name="Freeform 91"/>
          <p:cNvSpPr>
            <a:spLocks/>
          </p:cNvSpPr>
          <p:nvPr/>
        </p:nvSpPr>
        <p:spPr bwMode="auto">
          <a:xfrm>
            <a:off x="3197053" y="2279140"/>
            <a:ext cx="284875" cy="281102"/>
          </a:xfrm>
          <a:custGeom>
            <a:avLst/>
            <a:gdLst>
              <a:gd name="T0" fmla="+- 0 730 584"/>
              <a:gd name="T1" fmla="*/ T0 w 292"/>
              <a:gd name="T2" fmla="*/ 0 h 292"/>
              <a:gd name="T3" fmla="+- 0 673 584"/>
              <a:gd name="T4" fmla="*/ T3 w 292"/>
              <a:gd name="T5" fmla="*/ 11 h 292"/>
              <a:gd name="T6" fmla="+- 0 627 584"/>
              <a:gd name="T7" fmla="*/ T6 w 292"/>
              <a:gd name="T8" fmla="*/ 43 h 292"/>
              <a:gd name="T9" fmla="+- 0 595 584"/>
              <a:gd name="T10" fmla="*/ T9 w 292"/>
              <a:gd name="T11" fmla="*/ 89 h 292"/>
              <a:gd name="T12" fmla="+- 0 584 584"/>
              <a:gd name="T13" fmla="*/ T12 w 292"/>
              <a:gd name="T14" fmla="*/ 146 h 292"/>
              <a:gd name="T15" fmla="+- 0 595 584"/>
              <a:gd name="T16" fmla="*/ T15 w 292"/>
              <a:gd name="T17" fmla="*/ 203 h 292"/>
              <a:gd name="T18" fmla="+- 0 627 584"/>
              <a:gd name="T19" fmla="*/ T18 w 292"/>
              <a:gd name="T20" fmla="*/ 249 h 292"/>
              <a:gd name="T21" fmla="+- 0 673 584"/>
              <a:gd name="T22" fmla="*/ T21 w 292"/>
              <a:gd name="T23" fmla="*/ 281 h 292"/>
              <a:gd name="T24" fmla="+- 0 730 584"/>
              <a:gd name="T25" fmla="*/ T24 w 292"/>
              <a:gd name="T26" fmla="*/ 292 h 292"/>
              <a:gd name="T27" fmla="+- 0 787 584"/>
              <a:gd name="T28" fmla="*/ T27 w 292"/>
              <a:gd name="T29" fmla="*/ 281 h 292"/>
              <a:gd name="T30" fmla="+- 0 833 584"/>
              <a:gd name="T31" fmla="*/ T30 w 292"/>
              <a:gd name="T32" fmla="*/ 249 h 292"/>
              <a:gd name="T33" fmla="+- 0 865 584"/>
              <a:gd name="T34" fmla="*/ T33 w 292"/>
              <a:gd name="T35" fmla="*/ 203 h 292"/>
              <a:gd name="T36" fmla="+- 0 876 584"/>
              <a:gd name="T37" fmla="*/ T36 w 292"/>
              <a:gd name="T38" fmla="*/ 146 h 292"/>
              <a:gd name="T39" fmla="+- 0 865 584"/>
              <a:gd name="T40" fmla="*/ T39 w 292"/>
              <a:gd name="T41" fmla="*/ 89 h 292"/>
              <a:gd name="T42" fmla="+- 0 833 584"/>
              <a:gd name="T43" fmla="*/ T42 w 292"/>
              <a:gd name="T44" fmla="*/ 43 h 292"/>
              <a:gd name="T45" fmla="+- 0 787 584"/>
              <a:gd name="T46" fmla="*/ T45 w 292"/>
              <a:gd name="T47" fmla="*/ 11 h 292"/>
              <a:gd name="T48" fmla="+- 0 730 584"/>
              <a:gd name="T49" fmla="*/ T48 w 292"/>
              <a:gd name="T50" fmla="*/ 0 h 292"/>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Lst>
            <a:rect l="0" t="0" r="r" b="b"/>
            <a:pathLst>
              <a:path w="292" h="292">
                <a:moveTo>
                  <a:pt x="146" y="0"/>
                </a:moveTo>
                <a:lnTo>
                  <a:pt x="89" y="11"/>
                </a:lnTo>
                <a:lnTo>
                  <a:pt x="43" y="43"/>
                </a:lnTo>
                <a:lnTo>
                  <a:pt x="11" y="89"/>
                </a:lnTo>
                <a:lnTo>
                  <a:pt x="0" y="146"/>
                </a:lnTo>
                <a:lnTo>
                  <a:pt x="11" y="203"/>
                </a:lnTo>
                <a:lnTo>
                  <a:pt x="43" y="249"/>
                </a:lnTo>
                <a:lnTo>
                  <a:pt x="89" y="281"/>
                </a:lnTo>
                <a:lnTo>
                  <a:pt x="146" y="292"/>
                </a:lnTo>
                <a:lnTo>
                  <a:pt x="203" y="281"/>
                </a:lnTo>
                <a:lnTo>
                  <a:pt x="249" y="249"/>
                </a:lnTo>
                <a:lnTo>
                  <a:pt x="281" y="203"/>
                </a:lnTo>
                <a:lnTo>
                  <a:pt x="292" y="146"/>
                </a:lnTo>
                <a:lnTo>
                  <a:pt x="281" y="89"/>
                </a:lnTo>
                <a:lnTo>
                  <a:pt x="249" y="43"/>
                </a:lnTo>
                <a:lnTo>
                  <a:pt x="203" y="11"/>
                </a:lnTo>
                <a:lnTo>
                  <a:pt x="1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spTree>
    <p:extLst>
      <p:ext uri="{BB962C8B-B14F-4D97-AF65-F5344CB8AC3E}">
        <p14:creationId xmlns:p14="http://schemas.microsoft.com/office/powerpoint/2010/main" val="109299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8" y="625961"/>
            <a:ext cx="7607968" cy="539322"/>
          </a:xfrm>
        </p:spPr>
        <p:txBody>
          <a:bodyPr>
            <a:normAutofit/>
          </a:bodyPr>
          <a:lstStyle/>
          <a:p>
            <a:r>
              <a:rPr lang="en-ZA" sz="2800" dirty="0"/>
              <a:t>STRATEGY OVERVIEW</a:t>
            </a:r>
          </a:p>
        </p:txBody>
      </p:sp>
      <p:grpSp>
        <p:nvGrpSpPr>
          <p:cNvPr id="20" name="Group 19"/>
          <p:cNvGrpSpPr>
            <a:grpSpLocks/>
          </p:cNvGrpSpPr>
          <p:nvPr/>
        </p:nvGrpSpPr>
        <p:grpSpPr bwMode="auto">
          <a:xfrm>
            <a:off x="669758" y="1689207"/>
            <a:ext cx="864000" cy="654816"/>
            <a:chOff x="733" y="150"/>
            <a:chExt cx="1792" cy="1005"/>
          </a:xfrm>
        </p:grpSpPr>
        <p:sp>
          <p:nvSpPr>
            <p:cNvPr id="21" name="AutoShape 24"/>
            <p:cNvSpPr>
              <a:spLocks/>
            </p:cNvSpPr>
            <p:nvPr/>
          </p:nvSpPr>
          <p:spPr bwMode="auto">
            <a:xfrm>
              <a:off x="733" y="150"/>
              <a:ext cx="1792" cy="1005"/>
            </a:xfrm>
            <a:custGeom>
              <a:avLst/>
              <a:gdLst>
                <a:gd name="T0" fmla="+- 0 1516 734"/>
                <a:gd name="T1" fmla="*/ T0 w 1792"/>
                <a:gd name="T2" fmla="+- 0 156 150"/>
                <a:gd name="T3" fmla="*/ 156 h 1005"/>
                <a:gd name="T4" fmla="+- 0 1312 734"/>
                <a:gd name="T5" fmla="*/ T4 w 1792"/>
                <a:gd name="T6" fmla="+- 0 196 150"/>
                <a:gd name="T7" fmla="*/ 196 h 1005"/>
                <a:gd name="T8" fmla="+- 0 1138 734"/>
                <a:gd name="T9" fmla="*/ T8 w 1792"/>
                <a:gd name="T10" fmla="+- 0 265 150"/>
                <a:gd name="T11" fmla="*/ 265 h 1005"/>
                <a:gd name="T12" fmla="+- 0 994 734"/>
                <a:gd name="T13" fmla="*/ T12 w 1792"/>
                <a:gd name="T14" fmla="+- 0 352 150"/>
                <a:gd name="T15" fmla="*/ 352 h 1005"/>
                <a:gd name="T16" fmla="+- 0 881 734"/>
                <a:gd name="T17" fmla="*/ T16 w 1792"/>
                <a:gd name="T18" fmla="+- 0 446 150"/>
                <a:gd name="T19" fmla="*/ 446 h 1005"/>
                <a:gd name="T20" fmla="+- 0 799 734"/>
                <a:gd name="T21" fmla="*/ T20 w 1792"/>
                <a:gd name="T22" fmla="+- 0 535 150"/>
                <a:gd name="T23" fmla="*/ 535 h 1005"/>
                <a:gd name="T24" fmla="+- 0 750 734"/>
                <a:gd name="T25" fmla="*/ T24 w 1792"/>
                <a:gd name="T26" fmla="+- 0 607 150"/>
                <a:gd name="T27" fmla="*/ 607 h 1005"/>
                <a:gd name="T28" fmla="+- 0 734 734"/>
                <a:gd name="T29" fmla="*/ T28 w 1792"/>
                <a:gd name="T30" fmla="+- 0 652 150"/>
                <a:gd name="T31" fmla="*/ 652 h 1005"/>
                <a:gd name="T32" fmla="+- 0 750 734"/>
                <a:gd name="T33" fmla="*/ T32 w 1792"/>
                <a:gd name="T34" fmla="+- 0 698 150"/>
                <a:gd name="T35" fmla="*/ 698 h 1005"/>
                <a:gd name="T36" fmla="+- 0 799 734"/>
                <a:gd name="T37" fmla="*/ T36 w 1792"/>
                <a:gd name="T38" fmla="+- 0 770 150"/>
                <a:gd name="T39" fmla="*/ 770 h 1005"/>
                <a:gd name="T40" fmla="+- 0 880 734"/>
                <a:gd name="T41" fmla="*/ T40 w 1792"/>
                <a:gd name="T42" fmla="+- 0 859 150"/>
                <a:gd name="T43" fmla="*/ 859 h 1005"/>
                <a:gd name="T44" fmla="+- 0 992 734"/>
                <a:gd name="T45" fmla="*/ T44 w 1792"/>
                <a:gd name="T46" fmla="+- 0 953 150"/>
                <a:gd name="T47" fmla="*/ 953 h 1005"/>
                <a:gd name="T48" fmla="+- 0 1136 734"/>
                <a:gd name="T49" fmla="*/ T48 w 1792"/>
                <a:gd name="T50" fmla="+- 0 1040 150"/>
                <a:gd name="T51" fmla="*/ 1040 h 1005"/>
                <a:gd name="T52" fmla="+- 0 1310 734"/>
                <a:gd name="T53" fmla="*/ T52 w 1792"/>
                <a:gd name="T54" fmla="+- 0 1109 150"/>
                <a:gd name="T55" fmla="*/ 1109 h 1005"/>
                <a:gd name="T56" fmla="+- 0 1516 734"/>
                <a:gd name="T57" fmla="*/ T56 w 1792"/>
                <a:gd name="T58" fmla="+- 0 1149 150"/>
                <a:gd name="T59" fmla="*/ 1149 h 1005"/>
                <a:gd name="T60" fmla="+- 0 1743 734"/>
                <a:gd name="T61" fmla="*/ T60 w 1792"/>
                <a:gd name="T62" fmla="+- 0 1149 150"/>
                <a:gd name="T63" fmla="*/ 1149 h 1005"/>
                <a:gd name="T64" fmla="+- 0 1947 734"/>
                <a:gd name="T65" fmla="*/ T64 w 1792"/>
                <a:gd name="T66" fmla="+- 0 1109 150"/>
                <a:gd name="T67" fmla="*/ 1109 h 1005"/>
                <a:gd name="T68" fmla="+- 0 2121 734"/>
                <a:gd name="T69" fmla="*/ T68 w 1792"/>
                <a:gd name="T70" fmla="+- 0 1040 150"/>
                <a:gd name="T71" fmla="*/ 1040 h 1005"/>
                <a:gd name="T72" fmla="+- 0 1630 734"/>
                <a:gd name="T73" fmla="*/ T72 w 1792"/>
                <a:gd name="T74" fmla="+- 0 1038 150"/>
                <a:gd name="T75" fmla="*/ 1038 h 1005"/>
                <a:gd name="T76" fmla="+- 0 1490 734"/>
                <a:gd name="T77" fmla="*/ T76 w 1792"/>
                <a:gd name="T78" fmla="+- 0 1013 150"/>
                <a:gd name="T79" fmla="*/ 1013 h 1005"/>
                <a:gd name="T80" fmla="+- 0 1373 734"/>
                <a:gd name="T81" fmla="*/ T80 w 1792"/>
                <a:gd name="T82" fmla="+- 0 947 150"/>
                <a:gd name="T83" fmla="*/ 947 h 1005"/>
                <a:gd name="T84" fmla="+- 0 1286 734"/>
                <a:gd name="T85" fmla="*/ T84 w 1792"/>
                <a:gd name="T86" fmla="+- 0 847 150"/>
                <a:gd name="T87" fmla="*/ 847 h 1005"/>
                <a:gd name="T88" fmla="+- 0 1238 734"/>
                <a:gd name="T89" fmla="*/ T88 w 1792"/>
                <a:gd name="T90" fmla="+- 0 722 150"/>
                <a:gd name="T91" fmla="*/ 722 h 1005"/>
                <a:gd name="T92" fmla="+- 0 1238 734"/>
                <a:gd name="T93" fmla="*/ T92 w 1792"/>
                <a:gd name="T94" fmla="+- 0 583 150"/>
                <a:gd name="T95" fmla="*/ 583 h 1005"/>
                <a:gd name="T96" fmla="+- 0 1286 734"/>
                <a:gd name="T97" fmla="*/ T96 w 1792"/>
                <a:gd name="T98" fmla="+- 0 458 150"/>
                <a:gd name="T99" fmla="*/ 458 h 1005"/>
                <a:gd name="T100" fmla="+- 0 1373 734"/>
                <a:gd name="T101" fmla="*/ T100 w 1792"/>
                <a:gd name="T102" fmla="+- 0 358 150"/>
                <a:gd name="T103" fmla="*/ 358 h 1005"/>
                <a:gd name="T104" fmla="+- 0 1490 734"/>
                <a:gd name="T105" fmla="*/ T104 w 1792"/>
                <a:gd name="T106" fmla="+- 0 291 150"/>
                <a:gd name="T107" fmla="*/ 291 h 1005"/>
                <a:gd name="T108" fmla="+- 0 1630 734"/>
                <a:gd name="T109" fmla="*/ T108 w 1792"/>
                <a:gd name="T110" fmla="+- 0 267 150"/>
                <a:gd name="T111" fmla="*/ 267 h 1005"/>
                <a:gd name="T112" fmla="+- 0 2120 734"/>
                <a:gd name="T113" fmla="*/ T112 w 1792"/>
                <a:gd name="T114" fmla="+- 0 265 150"/>
                <a:gd name="T115" fmla="*/ 265 h 1005"/>
                <a:gd name="T116" fmla="+- 0 1947 734"/>
                <a:gd name="T117" fmla="*/ T116 w 1792"/>
                <a:gd name="T118" fmla="+- 0 196 150"/>
                <a:gd name="T119" fmla="*/ 196 h 1005"/>
                <a:gd name="T120" fmla="+- 0 1743 734"/>
                <a:gd name="T121" fmla="*/ T120 w 1792"/>
                <a:gd name="T122" fmla="+- 0 156 150"/>
                <a:gd name="T123" fmla="*/ 156 h 1005"/>
                <a:gd name="T124" fmla="+- 0 2124 734"/>
                <a:gd name="T125" fmla="*/ T124 w 1792"/>
                <a:gd name="T126" fmla="+- 0 267 150"/>
                <a:gd name="T127" fmla="*/ 267 h 1005"/>
                <a:gd name="T128" fmla="+- 0 1701 734"/>
                <a:gd name="T129" fmla="*/ T128 w 1792"/>
                <a:gd name="T130" fmla="+- 0 274 150"/>
                <a:gd name="T131" fmla="*/ 274 h 1005"/>
                <a:gd name="T132" fmla="+- 0 1831 734"/>
                <a:gd name="T133" fmla="*/ T132 w 1792"/>
                <a:gd name="T134" fmla="+- 0 320 150"/>
                <a:gd name="T135" fmla="*/ 320 h 1005"/>
                <a:gd name="T136" fmla="+- 0 1934 734"/>
                <a:gd name="T137" fmla="*/ T136 w 1792"/>
                <a:gd name="T138" fmla="+- 0 405 150"/>
                <a:gd name="T139" fmla="*/ 405 h 1005"/>
                <a:gd name="T140" fmla="+- 0 2003 734"/>
                <a:gd name="T141" fmla="*/ T140 w 1792"/>
                <a:gd name="T142" fmla="+- 0 518 150"/>
                <a:gd name="T143" fmla="*/ 518 h 1005"/>
                <a:gd name="T144" fmla="+- 0 2028 734"/>
                <a:gd name="T145" fmla="*/ T144 w 1792"/>
                <a:gd name="T146" fmla="+- 0 652 150"/>
                <a:gd name="T147" fmla="*/ 652 h 1005"/>
                <a:gd name="T148" fmla="+- 0 1994 734"/>
                <a:gd name="T149" fmla="*/ T148 w 1792"/>
                <a:gd name="T150" fmla="+- 0 802 150"/>
                <a:gd name="T151" fmla="*/ 802 h 1005"/>
                <a:gd name="T152" fmla="+- 0 1908 734"/>
                <a:gd name="T153" fmla="*/ T152 w 1792"/>
                <a:gd name="T154" fmla="+- 0 925 150"/>
                <a:gd name="T155" fmla="*/ 925 h 1005"/>
                <a:gd name="T156" fmla="+- 0 1782 734"/>
                <a:gd name="T157" fmla="*/ T156 w 1792"/>
                <a:gd name="T158" fmla="+- 0 1007 150"/>
                <a:gd name="T159" fmla="*/ 1007 h 1005"/>
                <a:gd name="T160" fmla="+- 0 1630 734"/>
                <a:gd name="T161" fmla="*/ T160 w 1792"/>
                <a:gd name="T162" fmla="+- 0 1038 150"/>
                <a:gd name="T163" fmla="*/ 1038 h 1005"/>
                <a:gd name="T164" fmla="+- 0 2197 734"/>
                <a:gd name="T165" fmla="*/ T164 w 1792"/>
                <a:gd name="T166" fmla="+- 0 998 150"/>
                <a:gd name="T167" fmla="*/ 998 h 1005"/>
                <a:gd name="T168" fmla="+- 0 2326 734"/>
                <a:gd name="T169" fmla="*/ T168 w 1792"/>
                <a:gd name="T170" fmla="+- 0 906 150"/>
                <a:gd name="T171" fmla="*/ 906 h 1005"/>
                <a:gd name="T172" fmla="+- 0 2423 734"/>
                <a:gd name="T173" fmla="*/ T172 w 1792"/>
                <a:gd name="T174" fmla="+- 0 813 150"/>
                <a:gd name="T175" fmla="*/ 813 h 1005"/>
                <a:gd name="T176" fmla="+- 0 2488 734"/>
                <a:gd name="T177" fmla="*/ T176 w 1792"/>
                <a:gd name="T178" fmla="+- 0 731 150"/>
                <a:gd name="T179" fmla="*/ 731 h 1005"/>
                <a:gd name="T180" fmla="+- 0 2521 734"/>
                <a:gd name="T181" fmla="*/ T180 w 1792"/>
                <a:gd name="T182" fmla="+- 0 671 150"/>
                <a:gd name="T183" fmla="*/ 671 h 1005"/>
                <a:gd name="T184" fmla="+- 0 2521 734"/>
                <a:gd name="T185" fmla="*/ T184 w 1792"/>
                <a:gd name="T186" fmla="+- 0 634 150"/>
                <a:gd name="T187" fmla="*/ 634 h 1005"/>
                <a:gd name="T188" fmla="+- 0 2487 734"/>
                <a:gd name="T189" fmla="*/ T188 w 1792"/>
                <a:gd name="T190" fmla="+- 0 574 150"/>
                <a:gd name="T191" fmla="*/ 574 h 1005"/>
                <a:gd name="T192" fmla="+- 0 2421 734"/>
                <a:gd name="T193" fmla="*/ T192 w 1792"/>
                <a:gd name="T194" fmla="+- 0 491 150"/>
                <a:gd name="T195" fmla="*/ 491 h 1005"/>
                <a:gd name="T196" fmla="+- 0 2324 734"/>
                <a:gd name="T197" fmla="*/ T196 w 1792"/>
                <a:gd name="T198" fmla="+- 0 399 150"/>
                <a:gd name="T199" fmla="*/ 399 h 1005"/>
                <a:gd name="T200" fmla="+- 0 2196 734"/>
                <a:gd name="T201" fmla="*/ T200 w 1792"/>
                <a:gd name="T202" fmla="+- 0 307 150"/>
                <a:gd name="T203" fmla="*/ 307 h 10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792" h="1005">
                  <a:moveTo>
                    <a:pt x="896" y="0"/>
                  </a:moveTo>
                  <a:lnTo>
                    <a:pt x="782" y="6"/>
                  </a:lnTo>
                  <a:lnTo>
                    <a:pt x="676" y="22"/>
                  </a:lnTo>
                  <a:lnTo>
                    <a:pt x="578" y="46"/>
                  </a:lnTo>
                  <a:lnTo>
                    <a:pt x="487" y="78"/>
                  </a:lnTo>
                  <a:lnTo>
                    <a:pt x="404" y="115"/>
                  </a:lnTo>
                  <a:lnTo>
                    <a:pt x="328" y="157"/>
                  </a:lnTo>
                  <a:lnTo>
                    <a:pt x="260" y="202"/>
                  </a:lnTo>
                  <a:lnTo>
                    <a:pt x="199" y="249"/>
                  </a:lnTo>
                  <a:lnTo>
                    <a:pt x="147" y="296"/>
                  </a:lnTo>
                  <a:lnTo>
                    <a:pt x="102" y="342"/>
                  </a:lnTo>
                  <a:lnTo>
                    <a:pt x="65" y="385"/>
                  </a:lnTo>
                  <a:lnTo>
                    <a:pt x="37" y="424"/>
                  </a:lnTo>
                  <a:lnTo>
                    <a:pt x="16" y="457"/>
                  </a:lnTo>
                  <a:lnTo>
                    <a:pt x="4" y="484"/>
                  </a:lnTo>
                  <a:lnTo>
                    <a:pt x="0" y="502"/>
                  </a:lnTo>
                  <a:lnTo>
                    <a:pt x="4" y="521"/>
                  </a:lnTo>
                  <a:lnTo>
                    <a:pt x="16" y="548"/>
                  </a:lnTo>
                  <a:lnTo>
                    <a:pt x="36" y="581"/>
                  </a:lnTo>
                  <a:lnTo>
                    <a:pt x="65" y="620"/>
                  </a:lnTo>
                  <a:lnTo>
                    <a:pt x="101" y="663"/>
                  </a:lnTo>
                  <a:lnTo>
                    <a:pt x="146" y="709"/>
                  </a:lnTo>
                  <a:lnTo>
                    <a:pt x="198" y="756"/>
                  </a:lnTo>
                  <a:lnTo>
                    <a:pt x="258" y="803"/>
                  </a:lnTo>
                  <a:lnTo>
                    <a:pt x="326" y="848"/>
                  </a:lnTo>
                  <a:lnTo>
                    <a:pt x="402" y="890"/>
                  </a:lnTo>
                  <a:lnTo>
                    <a:pt x="485" y="927"/>
                  </a:lnTo>
                  <a:lnTo>
                    <a:pt x="576" y="959"/>
                  </a:lnTo>
                  <a:lnTo>
                    <a:pt x="675" y="983"/>
                  </a:lnTo>
                  <a:lnTo>
                    <a:pt x="782" y="999"/>
                  </a:lnTo>
                  <a:lnTo>
                    <a:pt x="896" y="1005"/>
                  </a:lnTo>
                  <a:lnTo>
                    <a:pt x="1009" y="999"/>
                  </a:lnTo>
                  <a:lnTo>
                    <a:pt x="1115" y="983"/>
                  </a:lnTo>
                  <a:lnTo>
                    <a:pt x="1213" y="959"/>
                  </a:lnTo>
                  <a:lnTo>
                    <a:pt x="1304" y="927"/>
                  </a:lnTo>
                  <a:lnTo>
                    <a:pt x="1387" y="890"/>
                  </a:lnTo>
                  <a:lnTo>
                    <a:pt x="1391" y="888"/>
                  </a:lnTo>
                  <a:lnTo>
                    <a:pt x="896" y="888"/>
                  </a:lnTo>
                  <a:lnTo>
                    <a:pt x="824" y="881"/>
                  </a:lnTo>
                  <a:lnTo>
                    <a:pt x="756" y="863"/>
                  </a:lnTo>
                  <a:lnTo>
                    <a:pt x="694" y="835"/>
                  </a:lnTo>
                  <a:lnTo>
                    <a:pt x="639" y="797"/>
                  </a:lnTo>
                  <a:lnTo>
                    <a:pt x="591" y="750"/>
                  </a:lnTo>
                  <a:lnTo>
                    <a:pt x="552" y="697"/>
                  </a:lnTo>
                  <a:lnTo>
                    <a:pt x="522" y="637"/>
                  </a:lnTo>
                  <a:lnTo>
                    <a:pt x="504" y="572"/>
                  </a:lnTo>
                  <a:lnTo>
                    <a:pt x="497" y="502"/>
                  </a:lnTo>
                  <a:lnTo>
                    <a:pt x="504" y="433"/>
                  </a:lnTo>
                  <a:lnTo>
                    <a:pt x="522" y="368"/>
                  </a:lnTo>
                  <a:lnTo>
                    <a:pt x="552" y="308"/>
                  </a:lnTo>
                  <a:lnTo>
                    <a:pt x="591" y="255"/>
                  </a:lnTo>
                  <a:lnTo>
                    <a:pt x="639" y="208"/>
                  </a:lnTo>
                  <a:lnTo>
                    <a:pt x="694" y="170"/>
                  </a:lnTo>
                  <a:lnTo>
                    <a:pt x="756" y="141"/>
                  </a:lnTo>
                  <a:lnTo>
                    <a:pt x="824" y="124"/>
                  </a:lnTo>
                  <a:lnTo>
                    <a:pt x="896" y="117"/>
                  </a:lnTo>
                  <a:lnTo>
                    <a:pt x="1390" y="117"/>
                  </a:lnTo>
                  <a:lnTo>
                    <a:pt x="1386" y="115"/>
                  </a:lnTo>
                  <a:lnTo>
                    <a:pt x="1303" y="78"/>
                  </a:lnTo>
                  <a:lnTo>
                    <a:pt x="1213" y="46"/>
                  </a:lnTo>
                  <a:lnTo>
                    <a:pt x="1114" y="22"/>
                  </a:lnTo>
                  <a:lnTo>
                    <a:pt x="1009" y="6"/>
                  </a:lnTo>
                  <a:lnTo>
                    <a:pt x="896" y="0"/>
                  </a:lnTo>
                  <a:close/>
                  <a:moveTo>
                    <a:pt x="1390" y="117"/>
                  </a:moveTo>
                  <a:lnTo>
                    <a:pt x="896" y="117"/>
                  </a:lnTo>
                  <a:lnTo>
                    <a:pt x="967" y="124"/>
                  </a:lnTo>
                  <a:lnTo>
                    <a:pt x="1035" y="141"/>
                  </a:lnTo>
                  <a:lnTo>
                    <a:pt x="1097" y="170"/>
                  </a:lnTo>
                  <a:lnTo>
                    <a:pt x="1152" y="208"/>
                  </a:lnTo>
                  <a:lnTo>
                    <a:pt x="1200" y="255"/>
                  </a:lnTo>
                  <a:lnTo>
                    <a:pt x="1240" y="308"/>
                  </a:lnTo>
                  <a:lnTo>
                    <a:pt x="1269" y="368"/>
                  </a:lnTo>
                  <a:lnTo>
                    <a:pt x="1287" y="433"/>
                  </a:lnTo>
                  <a:lnTo>
                    <a:pt x="1294" y="502"/>
                  </a:lnTo>
                  <a:lnTo>
                    <a:pt x="1284" y="580"/>
                  </a:lnTo>
                  <a:lnTo>
                    <a:pt x="1260" y="652"/>
                  </a:lnTo>
                  <a:lnTo>
                    <a:pt x="1223" y="718"/>
                  </a:lnTo>
                  <a:lnTo>
                    <a:pt x="1174" y="775"/>
                  </a:lnTo>
                  <a:lnTo>
                    <a:pt x="1115" y="822"/>
                  </a:lnTo>
                  <a:lnTo>
                    <a:pt x="1048" y="857"/>
                  </a:lnTo>
                  <a:lnTo>
                    <a:pt x="975" y="880"/>
                  </a:lnTo>
                  <a:lnTo>
                    <a:pt x="896" y="888"/>
                  </a:lnTo>
                  <a:lnTo>
                    <a:pt x="1391" y="888"/>
                  </a:lnTo>
                  <a:lnTo>
                    <a:pt x="1463" y="848"/>
                  </a:lnTo>
                  <a:lnTo>
                    <a:pt x="1531" y="803"/>
                  </a:lnTo>
                  <a:lnTo>
                    <a:pt x="1592" y="756"/>
                  </a:lnTo>
                  <a:lnTo>
                    <a:pt x="1644" y="709"/>
                  </a:lnTo>
                  <a:lnTo>
                    <a:pt x="1689" y="663"/>
                  </a:lnTo>
                  <a:lnTo>
                    <a:pt x="1726" y="620"/>
                  </a:lnTo>
                  <a:lnTo>
                    <a:pt x="1754" y="581"/>
                  </a:lnTo>
                  <a:lnTo>
                    <a:pt x="1775" y="548"/>
                  </a:lnTo>
                  <a:lnTo>
                    <a:pt x="1787" y="521"/>
                  </a:lnTo>
                  <a:lnTo>
                    <a:pt x="1791" y="502"/>
                  </a:lnTo>
                  <a:lnTo>
                    <a:pt x="1787" y="484"/>
                  </a:lnTo>
                  <a:lnTo>
                    <a:pt x="1774" y="457"/>
                  </a:lnTo>
                  <a:lnTo>
                    <a:pt x="1753" y="424"/>
                  </a:lnTo>
                  <a:lnTo>
                    <a:pt x="1724" y="385"/>
                  </a:lnTo>
                  <a:lnTo>
                    <a:pt x="1687" y="341"/>
                  </a:lnTo>
                  <a:lnTo>
                    <a:pt x="1642" y="296"/>
                  </a:lnTo>
                  <a:lnTo>
                    <a:pt x="1590" y="249"/>
                  </a:lnTo>
                  <a:lnTo>
                    <a:pt x="1530" y="202"/>
                  </a:lnTo>
                  <a:lnTo>
                    <a:pt x="1462" y="157"/>
                  </a:lnTo>
                  <a:lnTo>
                    <a:pt x="1390" y="117"/>
                  </a:lnTo>
                  <a:close/>
                </a:path>
              </a:pathLst>
            </a:custGeom>
            <a:solidFill>
              <a:srgbClr val="D5B12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pic>
          <p:nvPicPr>
            <p:cNvPr id="22"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 y="457"/>
              <a:ext cx="386" cy="3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3" name="AutoShape 19"/>
          <p:cNvSpPr>
            <a:spLocks/>
          </p:cNvSpPr>
          <p:nvPr/>
        </p:nvSpPr>
        <p:spPr bwMode="auto">
          <a:xfrm>
            <a:off x="669758" y="2466473"/>
            <a:ext cx="864000" cy="705233"/>
          </a:xfrm>
          <a:custGeom>
            <a:avLst/>
            <a:gdLst>
              <a:gd name="T0" fmla="+- 0 1614 997"/>
              <a:gd name="T1" fmla="*/ T0 w 1153"/>
              <a:gd name="T2" fmla="+- 0 944 243"/>
              <a:gd name="T3" fmla="*/ 944 h 1155"/>
              <a:gd name="T4" fmla="+- 0 1467 997"/>
              <a:gd name="T5" fmla="*/ T4 w 1153"/>
              <a:gd name="T6" fmla="+- 0 922 243"/>
              <a:gd name="T7" fmla="*/ 922 h 1155"/>
              <a:gd name="T8" fmla="+- 0 1504 997"/>
              <a:gd name="T9" fmla="*/ T8 w 1153"/>
              <a:gd name="T10" fmla="+- 0 723 243"/>
              <a:gd name="T11" fmla="*/ 723 h 1155"/>
              <a:gd name="T12" fmla="+- 0 1468 997"/>
              <a:gd name="T13" fmla="*/ T12 w 1153"/>
              <a:gd name="T14" fmla="+- 0 622 243"/>
              <a:gd name="T15" fmla="*/ 622 h 1155"/>
              <a:gd name="T16" fmla="+- 0 1316 997"/>
              <a:gd name="T17" fmla="*/ T16 w 1153"/>
              <a:gd name="T18" fmla="+- 0 876 243"/>
              <a:gd name="T19" fmla="*/ 876 h 1155"/>
              <a:gd name="T20" fmla="+- 0 1540 997"/>
              <a:gd name="T21" fmla="*/ T20 w 1153"/>
              <a:gd name="T22" fmla="+- 0 1081 243"/>
              <a:gd name="T23" fmla="*/ 1081 h 1155"/>
              <a:gd name="T24" fmla="+- 0 1755 997"/>
              <a:gd name="T25" fmla="*/ T24 w 1153"/>
              <a:gd name="T26" fmla="+- 0 960 243"/>
              <a:gd name="T27" fmla="*/ 960 h 1155"/>
              <a:gd name="T28" fmla="+- 0 1941 997"/>
              <a:gd name="T29" fmla="*/ T28 w 1153"/>
              <a:gd name="T30" fmla="+- 0 786 243"/>
              <a:gd name="T31" fmla="*/ 786 h 1155"/>
              <a:gd name="T32" fmla="+- 0 1881 997"/>
              <a:gd name="T33" fmla="*/ T32 w 1153"/>
              <a:gd name="T34" fmla="+- 0 676 243"/>
              <a:gd name="T35" fmla="*/ 676 h 1155"/>
              <a:gd name="T36" fmla="+- 0 1850 997"/>
              <a:gd name="T37" fmla="*/ T36 w 1153"/>
              <a:gd name="T38" fmla="+- 0 735 243"/>
              <a:gd name="T39" fmla="*/ 735 h 1155"/>
              <a:gd name="T40" fmla="+- 0 1864 997"/>
              <a:gd name="T41" fmla="*/ T40 w 1153"/>
              <a:gd name="T42" fmla="+- 0 863 243"/>
              <a:gd name="T43" fmla="*/ 863 h 1155"/>
              <a:gd name="T44" fmla="+- 0 1748 997"/>
              <a:gd name="T45" fmla="*/ T44 w 1153"/>
              <a:gd name="T46" fmla="+- 0 1093 243"/>
              <a:gd name="T47" fmla="*/ 1093 h 1155"/>
              <a:gd name="T48" fmla="+- 0 1455 997"/>
              <a:gd name="T49" fmla="*/ T48 w 1153"/>
              <a:gd name="T50" fmla="+- 0 1146 243"/>
              <a:gd name="T51" fmla="*/ 1146 h 1155"/>
              <a:gd name="T52" fmla="+- 0 1249 997"/>
              <a:gd name="T53" fmla="*/ T52 w 1153"/>
              <a:gd name="T54" fmla="+- 0 938 243"/>
              <a:gd name="T55" fmla="*/ 938 h 1155"/>
              <a:gd name="T56" fmla="+- 0 1291 997"/>
              <a:gd name="T57" fmla="*/ T56 w 1153"/>
              <a:gd name="T58" fmla="+- 0 664 243"/>
              <a:gd name="T59" fmla="*/ 664 h 1155"/>
              <a:gd name="T60" fmla="+- 0 1512 997"/>
              <a:gd name="T61" fmla="*/ T60 w 1153"/>
              <a:gd name="T62" fmla="+- 0 531 243"/>
              <a:gd name="T63" fmla="*/ 531 h 1155"/>
              <a:gd name="T64" fmla="+- 0 1676 997"/>
              <a:gd name="T65" fmla="*/ T64 w 1153"/>
              <a:gd name="T66" fmla="+- 0 549 243"/>
              <a:gd name="T67" fmla="*/ 549 h 1155"/>
              <a:gd name="T68" fmla="+- 0 1709 997"/>
              <a:gd name="T69" fmla="*/ T68 w 1153"/>
              <a:gd name="T70" fmla="+- 0 522 243"/>
              <a:gd name="T71" fmla="*/ 522 h 1155"/>
              <a:gd name="T72" fmla="+- 0 1517 997"/>
              <a:gd name="T73" fmla="*/ T72 w 1153"/>
              <a:gd name="T74" fmla="+- 0 451 243"/>
              <a:gd name="T75" fmla="*/ 451 h 1155"/>
              <a:gd name="T76" fmla="+- 0 1246 997"/>
              <a:gd name="T77" fmla="*/ T76 w 1153"/>
              <a:gd name="T78" fmla="+- 0 593 243"/>
              <a:gd name="T79" fmla="*/ 593 h 1155"/>
              <a:gd name="T80" fmla="+- 0 1156 997"/>
              <a:gd name="T81" fmla="*/ T80 w 1153"/>
              <a:gd name="T82" fmla="+- 0 862 243"/>
              <a:gd name="T83" fmla="*/ 862 h 1155"/>
              <a:gd name="T84" fmla="+- 0 1268 997"/>
              <a:gd name="T85" fmla="*/ T84 w 1153"/>
              <a:gd name="T86" fmla="+- 0 1121 243"/>
              <a:gd name="T87" fmla="*/ 1121 h 1155"/>
              <a:gd name="T88" fmla="+- 0 1522 997"/>
              <a:gd name="T89" fmla="*/ T88 w 1153"/>
              <a:gd name="T90" fmla="+- 0 1239 243"/>
              <a:gd name="T91" fmla="*/ 1239 h 1155"/>
              <a:gd name="T92" fmla="+- 0 1789 997"/>
              <a:gd name="T93" fmla="*/ T92 w 1153"/>
              <a:gd name="T94" fmla="+- 0 1160 243"/>
              <a:gd name="T95" fmla="*/ 1160 h 1155"/>
              <a:gd name="T96" fmla="+- 0 1917 997"/>
              <a:gd name="T97" fmla="*/ T96 w 1153"/>
              <a:gd name="T98" fmla="+- 0 991 243"/>
              <a:gd name="T99" fmla="*/ 991 h 1155"/>
              <a:gd name="T100" fmla="+- 0 2104 997"/>
              <a:gd name="T101" fmla="*/ T100 w 1153"/>
              <a:gd name="T102" fmla="+- 0 792 243"/>
              <a:gd name="T103" fmla="*/ 792 h 1155"/>
              <a:gd name="T104" fmla="+- 0 1991 997"/>
              <a:gd name="T105" fmla="*/ T104 w 1153"/>
              <a:gd name="T106" fmla="+- 0 662 243"/>
              <a:gd name="T107" fmla="*/ 662 h 1155"/>
              <a:gd name="T108" fmla="+- 0 2008 997"/>
              <a:gd name="T109" fmla="*/ T108 w 1153"/>
              <a:gd name="T110" fmla="+- 0 978 243"/>
              <a:gd name="T111" fmla="*/ 978 h 1155"/>
              <a:gd name="T112" fmla="+- 0 1856 997"/>
              <a:gd name="T113" fmla="*/ T112 w 1153"/>
              <a:gd name="T114" fmla="+- 0 1208 243"/>
              <a:gd name="T115" fmla="*/ 1208 h 1155"/>
              <a:gd name="T116" fmla="+- 0 1582 997"/>
              <a:gd name="T117" fmla="*/ T116 w 1153"/>
              <a:gd name="T118" fmla="+- 0 1318 243"/>
              <a:gd name="T119" fmla="*/ 1318 h 1155"/>
              <a:gd name="T120" fmla="+- 0 1288 997"/>
              <a:gd name="T121" fmla="*/ T120 w 1153"/>
              <a:gd name="T122" fmla="+- 0 1239 243"/>
              <a:gd name="T123" fmla="*/ 1239 h 1155"/>
              <a:gd name="T124" fmla="+- 0 1100 997"/>
              <a:gd name="T125" fmla="*/ T124 w 1153"/>
              <a:gd name="T126" fmla="+- 0 993 243"/>
              <a:gd name="T127" fmla="*/ 993 h 1155"/>
              <a:gd name="T128" fmla="+- 0 1102 997"/>
              <a:gd name="T129" fmla="*/ T128 w 1153"/>
              <a:gd name="T130" fmla="+- 0 690 243"/>
              <a:gd name="T131" fmla="*/ 690 h 1155"/>
              <a:gd name="T132" fmla="+- 0 1291 997"/>
              <a:gd name="T133" fmla="*/ T132 w 1153"/>
              <a:gd name="T134" fmla="+- 0 446 243"/>
              <a:gd name="T135" fmla="*/ 446 h 1155"/>
              <a:gd name="T136" fmla="+- 0 1589 997"/>
              <a:gd name="T137" fmla="*/ T136 w 1153"/>
              <a:gd name="T138" fmla="+- 0 370 243"/>
              <a:gd name="T139" fmla="*/ 370 h 1155"/>
              <a:gd name="T140" fmla="+- 0 1769 997"/>
              <a:gd name="T141" fmla="*/ T140 w 1153"/>
              <a:gd name="T142" fmla="+- 0 336 243"/>
              <a:gd name="T143" fmla="*/ 336 h 1155"/>
              <a:gd name="T144" fmla="+- 0 1511 997"/>
              <a:gd name="T145" fmla="*/ T144 w 1153"/>
              <a:gd name="T146" fmla="+- 0 291 243"/>
              <a:gd name="T147" fmla="*/ 291 h 1155"/>
              <a:gd name="T148" fmla="+- 0 1225 997"/>
              <a:gd name="T149" fmla="*/ T148 w 1153"/>
              <a:gd name="T150" fmla="+- 0 396 243"/>
              <a:gd name="T151" fmla="*/ 396 h 1155"/>
              <a:gd name="T152" fmla="+- 0 1032 997"/>
              <a:gd name="T153" fmla="*/ T152 w 1153"/>
              <a:gd name="T154" fmla="+- 0 650 243"/>
              <a:gd name="T155" fmla="*/ 650 h 1155"/>
              <a:gd name="T156" fmla="+- 0 1004 997"/>
              <a:gd name="T157" fmla="*/ T156 w 1153"/>
              <a:gd name="T158" fmla="+- 0 934 243"/>
              <a:gd name="T159" fmla="*/ 934 h 1155"/>
              <a:gd name="T160" fmla="+- 0 1124 997"/>
              <a:gd name="T161" fmla="*/ T160 w 1153"/>
              <a:gd name="T162" fmla="+- 0 1197 243"/>
              <a:gd name="T163" fmla="*/ 1197 h 1155"/>
              <a:gd name="T164" fmla="+- 0 1364 997"/>
              <a:gd name="T165" fmla="*/ T164 w 1153"/>
              <a:gd name="T166" fmla="+- 0 1366 243"/>
              <a:gd name="T167" fmla="*/ 1366 h 1155"/>
              <a:gd name="T168" fmla="+- 0 1648 997"/>
              <a:gd name="T169" fmla="*/ T168 w 1153"/>
              <a:gd name="T170" fmla="+- 0 1390 243"/>
              <a:gd name="T171" fmla="*/ 1390 h 1155"/>
              <a:gd name="T172" fmla="+- 0 1851 997"/>
              <a:gd name="T173" fmla="*/ T172 w 1153"/>
              <a:gd name="T174" fmla="+- 0 1310 243"/>
              <a:gd name="T175" fmla="*/ 1310 h 1155"/>
              <a:gd name="T176" fmla="+- 0 2058 997"/>
              <a:gd name="T177" fmla="*/ T176 w 1153"/>
              <a:gd name="T178" fmla="+- 0 1069 243"/>
              <a:gd name="T179" fmla="*/ 1069 h 1155"/>
              <a:gd name="T180" fmla="+- 0 2150 997"/>
              <a:gd name="T181" fmla="*/ T180 w 1153"/>
              <a:gd name="T182" fmla="+- 0 412 243"/>
              <a:gd name="T183" fmla="*/ 412 h 1155"/>
              <a:gd name="T184" fmla="+- 0 1928 997"/>
              <a:gd name="T185" fmla="*/ T184 w 1153"/>
              <a:gd name="T186" fmla="+- 0 301 243"/>
              <a:gd name="T187" fmla="*/ 301 h 1155"/>
              <a:gd name="T188" fmla="+- 0 1829 997"/>
              <a:gd name="T189" fmla="*/ T188 w 1153"/>
              <a:gd name="T190" fmla="+- 0 411 243"/>
              <a:gd name="T191" fmla="*/ 411 h 1155"/>
              <a:gd name="T192" fmla="+- 0 1823 997"/>
              <a:gd name="T193" fmla="*/ T192 w 1153"/>
              <a:gd name="T194" fmla="+- 0 508 243"/>
              <a:gd name="T195" fmla="*/ 508 h 1155"/>
              <a:gd name="T196" fmla="+- 0 1549 997"/>
              <a:gd name="T197" fmla="*/ T196 w 1153"/>
              <a:gd name="T198" fmla="+- 0 790 243"/>
              <a:gd name="T199" fmla="*/ 790 h 1155"/>
              <a:gd name="T200" fmla="+- 0 1514 997"/>
              <a:gd name="T201" fmla="*/ T200 w 1153"/>
              <a:gd name="T202" fmla="+- 0 858 243"/>
              <a:gd name="T203" fmla="*/ 858 h 1155"/>
              <a:gd name="T204" fmla="+- 0 1566 997"/>
              <a:gd name="T205" fmla="*/ T204 w 1153"/>
              <a:gd name="T206" fmla="+- 0 881 243"/>
              <a:gd name="T207" fmla="*/ 881 h 1155"/>
              <a:gd name="T208" fmla="+- 0 1720 997"/>
              <a:gd name="T209" fmla="*/ T208 w 1153"/>
              <a:gd name="T210" fmla="+- 0 732 243"/>
              <a:gd name="T211" fmla="*/ 732 h 1155"/>
              <a:gd name="T212" fmla="+- 0 1886 997"/>
              <a:gd name="T213" fmla="*/ T212 w 1153"/>
              <a:gd name="T214" fmla="+- 0 574 243"/>
              <a:gd name="T215" fmla="*/ 574 h 1155"/>
              <a:gd name="T216" fmla="+- 0 1971 997"/>
              <a:gd name="T217" fmla="*/ T216 w 1153"/>
              <a:gd name="T218" fmla="+- 0 572 243"/>
              <a:gd name="T219" fmla="*/ 572 h 1155"/>
              <a:gd name="T220" fmla="+- 0 2034 997"/>
              <a:gd name="T221" fmla="*/ T220 w 1153"/>
              <a:gd name="T222" fmla="+- 0 529 243"/>
              <a:gd name="T223" fmla="*/ 529 h 11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1153" h="1155">
                <a:moveTo>
                  <a:pt x="792" y="603"/>
                </a:moveTo>
                <a:lnTo>
                  <a:pt x="778" y="542"/>
                </a:lnTo>
                <a:lnTo>
                  <a:pt x="644" y="679"/>
                </a:lnTo>
                <a:lnTo>
                  <a:pt x="617" y="701"/>
                </a:lnTo>
                <a:lnTo>
                  <a:pt x="588" y="713"/>
                </a:lnTo>
                <a:lnTo>
                  <a:pt x="556" y="717"/>
                </a:lnTo>
                <a:lnTo>
                  <a:pt x="523" y="711"/>
                </a:lnTo>
                <a:lnTo>
                  <a:pt x="470" y="679"/>
                </a:lnTo>
                <a:lnTo>
                  <a:pt x="442" y="628"/>
                </a:lnTo>
                <a:lnTo>
                  <a:pt x="442" y="570"/>
                </a:lnTo>
                <a:lnTo>
                  <a:pt x="473" y="515"/>
                </a:lnTo>
                <a:lnTo>
                  <a:pt x="507" y="480"/>
                </a:lnTo>
                <a:lnTo>
                  <a:pt x="542" y="445"/>
                </a:lnTo>
                <a:lnTo>
                  <a:pt x="613" y="376"/>
                </a:lnTo>
                <a:lnTo>
                  <a:pt x="543" y="364"/>
                </a:lnTo>
                <a:lnTo>
                  <a:pt x="471" y="379"/>
                </a:lnTo>
                <a:lnTo>
                  <a:pt x="404" y="418"/>
                </a:lnTo>
                <a:lnTo>
                  <a:pt x="353" y="476"/>
                </a:lnTo>
                <a:lnTo>
                  <a:pt x="322" y="552"/>
                </a:lnTo>
                <a:lnTo>
                  <a:pt x="319" y="633"/>
                </a:lnTo>
                <a:lnTo>
                  <a:pt x="343" y="710"/>
                </a:lnTo>
                <a:lnTo>
                  <a:pt x="394" y="776"/>
                </a:lnTo>
                <a:lnTo>
                  <a:pt x="464" y="821"/>
                </a:lnTo>
                <a:lnTo>
                  <a:pt x="543" y="838"/>
                </a:lnTo>
                <a:lnTo>
                  <a:pt x="623" y="829"/>
                </a:lnTo>
                <a:lnTo>
                  <a:pt x="697" y="791"/>
                </a:lnTo>
                <a:lnTo>
                  <a:pt x="747" y="737"/>
                </a:lnTo>
                <a:lnTo>
                  <a:pt x="758" y="717"/>
                </a:lnTo>
                <a:lnTo>
                  <a:pt x="780" y="672"/>
                </a:lnTo>
                <a:lnTo>
                  <a:pt x="792" y="603"/>
                </a:lnTo>
                <a:moveTo>
                  <a:pt x="948" y="613"/>
                </a:moveTo>
                <a:lnTo>
                  <a:pt x="944" y="543"/>
                </a:lnTo>
                <a:lnTo>
                  <a:pt x="927" y="475"/>
                </a:lnTo>
                <a:lnTo>
                  <a:pt x="897" y="410"/>
                </a:lnTo>
                <a:lnTo>
                  <a:pt x="890" y="422"/>
                </a:lnTo>
                <a:lnTo>
                  <a:pt x="884" y="433"/>
                </a:lnTo>
                <a:lnTo>
                  <a:pt x="878" y="443"/>
                </a:lnTo>
                <a:lnTo>
                  <a:pt x="860" y="464"/>
                </a:lnTo>
                <a:lnTo>
                  <a:pt x="854" y="477"/>
                </a:lnTo>
                <a:lnTo>
                  <a:pt x="853" y="492"/>
                </a:lnTo>
                <a:lnTo>
                  <a:pt x="856" y="510"/>
                </a:lnTo>
                <a:lnTo>
                  <a:pt x="862" y="546"/>
                </a:lnTo>
                <a:lnTo>
                  <a:pt x="866" y="584"/>
                </a:lnTo>
                <a:lnTo>
                  <a:pt x="867" y="620"/>
                </a:lnTo>
                <a:lnTo>
                  <a:pt x="864" y="657"/>
                </a:lnTo>
                <a:lnTo>
                  <a:pt x="843" y="731"/>
                </a:lnTo>
                <a:lnTo>
                  <a:pt x="804" y="796"/>
                </a:lnTo>
                <a:lnTo>
                  <a:pt x="751" y="850"/>
                </a:lnTo>
                <a:lnTo>
                  <a:pt x="686" y="889"/>
                </a:lnTo>
                <a:lnTo>
                  <a:pt x="613" y="912"/>
                </a:lnTo>
                <a:lnTo>
                  <a:pt x="534" y="917"/>
                </a:lnTo>
                <a:lnTo>
                  <a:pt x="458" y="903"/>
                </a:lnTo>
                <a:lnTo>
                  <a:pt x="389" y="871"/>
                </a:lnTo>
                <a:lnTo>
                  <a:pt x="329" y="824"/>
                </a:lnTo>
                <a:lnTo>
                  <a:pt x="283" y="764"/>
                </a:lnTo>
                <a:lnTo>
                  <a:pt x="252" y="695"/>
                </a:lnTo>
                <a:lnTo>
                  <a:pt x="238" y="619"/>
                </a:lnTo>
                <a:lnTo>
                  <a:pt x="243" y="546"/>
                </a:lnTo>
                <a:lnTo>
                  <a:pt x="262" y="480"/>
                </a:lnTo>
                <a:lnTo>
                  <a:pt x="294" y="421"/>
                </a:lnTo>
                <a:lnTo>
                  <a:pt x="337" y="371"/>
                </a:lnTo>
                <a:lnTo>
                  <a:pt x="390" y="331"/>
                </a:lnTo>
                <a:lnTo>
                  <a:pt x="450" y="303"/>
                </a:lnTo>
                <a:lnTo>
                  <a:pt x="515" y="288"/>
                </a:lnTo>
                <a:lnTo>
                  <a:pt x="585" y="287"/>
                </a:lnTo>
                <a:lnTo>
                  <a:pt x="657" y="302"/>
                </a:lnTo>
                <a:lnTo>
                  <a:pt x="666" y="305"/>
                </a:lnTo>
                <a:lnTo>
                  <a:pt x="679" y="306"/>
                </a:lnTo>
                <a:lnTo>
                  <a:pt x="685" y="301"/>
                </a:lnTo>
                <a:lnTo>
                  <a:pt x="699" y="291"/>
                </a:lnTo>
                <a:lnTo>
                  <a:pt x="703" y="287"/>
                </a:lnTo>
                <a:lnTo>
                  <a:pt x="712" y="279"/>
                </a:lnTo>
                <a:lnTo>
                  <a:pt x="738" y="255"/>
                </a:lnTo>
                <a:lnTo>
                  <a:pt x="670" y="223"/>
                </a:lnTo>
                <a:lnTo>
                  <a:pt x="596" y="207"/>
                </a:lnTo>
                <a:lnTo>
                  <a:pt x="520" y="208"/>
                </a:lnTo>
                <a:lnTo>
                  <a:pt x="443" y="223"/>
                </a:lnTo>
                <a:lnTo>
                  <a:pt x="371" y="252"/>
                </a:lnTo>
                <a:lnTo>
                  <a:pt x="305" y="294"/>
                </a:lnTo>
                <a:lnTo>
                  <a:pt x="249" y="350"/>
                </a:lnTo>
                <a:lnTo>
                  <a:pt x="207" y="412"/>
                </a:lnTo>
                <a:lnTo>
                  <a:pt x="178" y="479"/>
                </a:lnTo>
                <a:lnTo>
                  <a:pt x="162" y="548"/>
                </a:lnTo>
                <a:lnTo>
                  <a:pt x="159" y="619"/>
                </a:lnTo>
                <a:lnTo>
                  <a:pt x="168" y="688"/>
                </a:lnTo>
                <a:lnTo>
                  <a:pt x="190" y="756"/>
                </a:lnTo>
                <a:lnTo>
                  <a:pt x="224" y="820"/>
                </a:lnTo>
                <a:lnTo>
                  <a:pt x="271" y="878"/>
                </a:lnTo>
                <a:lnTo>
                  <a:pt x="326" y="925"/>
                </a:lnTo>
                <a:lnTo>
                  <a:pt x="388" y="961"/>
                </a:lnTo>
                <a:lnTo>
                  <a:pt x="455" y="984"/>
                </a:lnTo>
                <a:lnTo>
                  <a:pt x="525" y="996"/>
                </a:lnTo>
                <a:lnTo>
                  <a:pt x="596" y="995"/>
                </a:lnTo>
                <a:lnTo>
                  <a:pt x="665" y="981"/>
                </a:lnTo>
                <a:lnTo>
                  <a:pt x="731" y="955"/>
                </a:lnTo>
                <a:lnTo>
                  <a:pt x="792" y="917"/>
                </a:lnTo>
                <a:lnTo>
                  <a:pt x="793" y="917"/>
                </a:lnTo>
                <a:lnTo>
                  <a:pt x="846" y="868"/>
                </a:lnTo>
                <a:lnTo>
                  <a:pt x="888" y="811"/>
                </a:lnTo>
                <a:lnTo>
                  <a:pt x="920" y="748"/>
                </a:lnTo>
                <a:lnTo>
                  <a:pt x="940" y="682"/>
                </a:lnTo>
                <a:lnTo>
                  <a:pt x="948" y="613"/>
                </a:lnTo>
                <a:moveTo>
                  <a:pt x="1109" y="615"/>
                </a:moveTo>
                <a:lnTo>
                  <a:pt x="1107" y="549"/>
                </a:lnTo>
                <a:lnTo>
                  <a:pt x="1097" y="487"/>
                </a:lnTo>
                <a:lnTo>
                  <a:pt x="1081" y="432"/>
                </a:lnTo>
                <a:lnTo>
                  <a:pt x="1060" y="384"/>
                </a:lnTo>
                <a:lnTo>
                  <a:pt x="994" y="419"/>
                </a:lnTo>
                <a:lnTo>
                  <a:pt x="1019" y="504"/>
                </a:lnTo>
                <a:lnTo>
                  <a:pt x="1030" y="585"/>
                </a:lnTo>
                <a:lnTo>
                  <a:pt x="1026" y="662"/>
                </a:lnTo>
                <a:lnTo>
                  <a:pt x="1011" y="735"/>
                </a:lnTo>
                <a:lnTo>
                  <a:pt x="985" y="802"/>
                </a:lnTo>
                <a:lnTo>
                  <a:pt x="950" y="864"/>
                </a:lnTo>
                <a:lnTo>
                  <a:pt x="908" y="918"/>
                </a:lnTo>
                <a:lnTo>
                  <a:pt x="859" y="965"/>
                </a:lnTo>
                <a:lnTo>
                  <a:pt x="807" y="1004"/>
                </a:lnTo>
                <a:lnTo>
                  <a:pt x="736" y="1040"/>
                </a:lnTo>
                <a:lnTo>
                  <a:pt x="661" y="1064"/>
                </a:lnTo>
                <a:lnTo>
                  <a:pt x="585" y="1075"/>
                </a:lnTo>
                <a:lnTo>
                  <a:pt x="508" y="1074"/>
                </a:lnTo>
                <a:lnTo>
                  <a:pt x="432" y="1060"/>
                </a:lnTo>
                <a:lnTo>
                  <a:pt x="359" y="1034"/>
                </a:lnTo>
                <a:lnTo>
                  <a:pt x="291" y="996"/>
                </a:lnTo>
                <a:lnTo>
                  <a:pt x="228" y="946"/>
                </a:lnTo>
                <a:lnTo>
                  <a:pt x="175" y="887"/>
                </a:lnTo>
                <a:lnTo>
                  <a:pt x="133" y="821"/>
                </a:lnTo>
                <a:lnTo>
                  <a:pt x="103" y="750"/>
                </a:lnTo>
                <a:lnTo>
                  <a:pt x="85" y="676"/>
                </a:lnTo>
                <a:lnTo>
                  <a:pt x="79" y="599"/>
                </a:lnTo>
                <a:lnTo>
                  <a:pt x="86" y="522"/>
                </a:lnTo>
                <a:lnTo>
                  <a:pt x="105" y="447"/>
                </a:lnTo>
                <a:lnTo>
                  <a:pt x="137" y="374"/>
                </a:lnTo>
                <a:lnTo>
                  <a:pt x="181" y="308"/>
                </a:lnTo>
                <a:lnTo>
                  <a:pt x="233" y="251"/>
                </a:lnTo>
                <a:lnTo>
                  <a:pt x="294" y="203"/>
                </a:lnTo>
                <a:lnTo>
                  <a:pt x="364" y="166"/>
                </a:lnTo>
                <a:lnTo>
                  <a:pt x="439" y="140"/>
                </a:lnTo>
                <a:lnTo>
                  <a:pt x="514" y="127"/>
                </a:lnTo>
                <a:lnTo>
                  <a:pt x="592" y="127"/>
                </a:lnTo>
                <a:lnTo>
                  <a:pt x="663" y="138"/>
                </a:lnTo>
                <a:lnTo>
                  <a:pt x="736" y="161"/>
                </a:lnTo>
                <a:lnTo>
                  <a:pt x="754" y="127"/>
                </a:lnTo>
                <a:lnTo>
                  <a:pt x="772" y="93"/>
                </a:lnTo>
                <a:lnTo>
                  <a:pt x="715" y="71"/>
                </a:lnTo>
                <a:lnTo>
                  <a:pt x="652" y="55"/>
                </a:lnTo>
                <a:lnTo>
                  <a:pt x="585" y="47"/>
                </a:lnTo>
                <a:lnTo>
                  <a:pt x="514" y="48"/>
                </a:lnTo>
                <a:lnTo>
                  <a:pt x="441" y="58"/>
                </a:lnTo>
                <a:lnTo>
                  <a:pt x="368" y="79"/>
                </a:lnTo>
                <a:lnTo>
                  <a:pt x="297" y="110"/>
                </a:lnTo>
                <a:lnTo>
                  <a:pt x="228" y="153"/>
                </a:lnTo>
                <a:lnTo>
                  <a:pt x="164" y="208"/>
                </a:lnTo>
                <a:lnTo>
                  <a:pt x="106" y="276"/>
                </a:lnTo>
                <a:lnTo>
                  <a:pt x="66" y="340"/>
                </a:lnTo>
                <a:lnTo>
                  <a:pt x="35" y="407"/>
                </a:lnTo>
                <a:lnTo>
                  <a:pt x="14" y="477"/>
                </a:lnTo>
                <a:lnTo>
                  <a:pt x="2" y="548"/>
                </a:lnTo>
                <a:lnTo>
                  <a:pt x="0" y="620"/>
                </a:lnTo>
                <a:lnTo>
                  <a:pt x="7" y="691"/>
                </a:lnTo>
                <a:lnTo>
                  <a:pt x="24" y="761"/>
                </a:lnTo>
                <a:lnTo>
                  <a:pt x="49" y="829"/>
                </a:lnTo>
                <a:lnTo>
                  <a:pt x="84" y="893"/>
                </a:lnTo>
                <a:lnTo>
                  <a:pt x="127" y="954"/>
                </a:lnTo>
                <a:lnTo>
                  <a:pt x="179" y="1009"/>
                </a:lnTo>
                <a:lnTo>
                  <a:pt x="238" y="1056"/>
                </a:lnTo>
                <a:lnTo>
                  <a:pt x="300" y="1094"/>
                </a:lnTo>
                <a:lnTo>
                  <a:pt x="367" y="1123"/>
                </a:lnTo>
                <a:lnTo>
                  <a:pt x="436" y="1143"/>
                </a:lnTo>
                <a:lnTo>
                  <a:pt x="508" y="1153"/>
                </a:lnTo>
                <a:lnTo>
                  <a:pt x="579" y="1154"/>
                </a:lnTo>
                <a:lnTo>
                  <a:pt x="651" y="1147"/>
                </a:lnTo>
                <a:lnTo>
                  <a:pt x="721" y="1129"/>
                </a:lnTo>
                <a:lnTo>
                  <a:pt x="789" y="1103"/>
                </a:lnTo>
                <a:lnTo>
                  <a:pt x="839" y="1075"/>
                </a:lnTo>
                <a:lnTo>
                  <a:pt x="854" y="1067"/>
                </a:lnTo>
                <a:lnTo>
                  <a:pt x="914" y="1023"/>
                </a:lnTo>
                <a:lnTo>
                  <a:pt x="976" y="961"/>
                </a:lnTo>
                <a:lnTo>
                  <a:pt x="1024" y="895"/>
                </a:lnTo>
                <a:lnTo>
                  <a:pt x="1061" y="826"/>
                </a:lnTo>
                <a:lnTo>
                  <a:pt x="1087" y="755"/>
                </a:lnTo>
                <a:lnTo>
                  <a:pt x="1102" y="685"/>
                </a:lnTo>
                <a:lnTo>
                  <a:pt x="1109" y="615"/>
                </a:lnTo>
                <a:moveTo>
                  <a:pt x="1153" y="169"/>
                </a:moveTo>
                <a:lnTo>
                  <a:pt x="1003" y="151"/>
                </a:lnTo>
                <a:lnTo>
                  <a:pt x="985" y="0"/>
                </a:lnTo>
                <a:lnTo>
                  <a:pt x="957" y="30"/>
                </a:lnTo>
                <a:lnTo>
                  <a:pt x="931" y="58"/>
                </a:lnTo>
                <a:lnTo>
                  <a:pt x="905" y="84"/>
                </a:lnTo>
                <a:lnTo>
                  <a:pt x="878" y="108"/>
                </a:lnTo>
                <a:lnTo>
                  <a:pt x="850" y="137"/>
                </a:lnTo>
                <a:lnTo>
                  <a:pt x="832" y="168"/>
                </a:lnTo>
                <a:lnTo>
                  <a:pt x="826" y="203"/>
                </a:lnTo>
                <a:lnTo>
                  <a:pt x="829" y="243"/>
                </a:lnTo>
                <a:lnTo>
                  <a:pt x="829" y="254"/>
                </a:lnTo>
                <a:lnTo>
                  <a:pt x="826" y="265"/>
                </a:lnTo>
                <a:lnTo>
                  <a:pt x="820" y="277"/>
                </a:lnTo>
                <a:lnTo>
                  <a:pt x="813" y="286"/>
                </a:lnTo>
                <a:lnTo>
                  <a:pt x="767" y="333"/>
                </a:lnTo>
                <a:lnTo>
                  <a:pt x="552" y="547"/>
                </a:lnTo>
                <a:lnTo>
                  <a:pt x="527" y="572"/>
                </a:lnTo>
                <a:lnTo>
                  <a:pt x="518" y="586"/>
                </a:lnTo>
                <a:lnTo>
                  <a:pt x="514" y="601"/>
                </a:lnTo>
                <a:lnTo>
                  <a:pt x="517" y="615"/>
                </a:lnTo>
                <a:lnTo>
                  <a:pt x="527" y="629"/>
                </a:lnTo>
                <a:lnTo>
                  <a:pt x="540" y="638"/>
                </a:lnTo>
                <a:lnTo>
                  <a:pt x="555" y="641"/>
                </a:lnTo>
                <a:lnTo>
                  <a:pt x="569" y="638"/>
                </a:lnTo>
                <a:lnTo>
                  <a:pt x="583" y="628"/>
                </a:lnTo>
                <a:lnTo>
                  <a:pt x="589" y="622"/>
                </a:lnTo>
                <a:lnTo>
                  <a:pt x="595" y="616"/>
                </a:lnTo>
                <a:lnTo>
                  <a:pt x="723" y="489"/>
                </a:lnTo>
                <a:lnTo>
                  <a:pt x="784" y="427"/>
                </a:lnTo>
                <a:lnTo>
                  <a:pt x="844" y="366"/>
                </a:lnTo>
                <a:lnTo>
                  <a:pt x="866" y="345"/>
                </a:lnTo>
                <a:lnTo>
                  <a:pt x="889" y="331"/>
                </a:lnTo>
                <a:lnTo>
                  <a:pt x="915" y="325"/>
                </a:lnTo>
                <a:lnTo>
                  <a:pt x="945" y="327"/>
                </a:lnTo>
                <a:lnTo>
                  <a:pt x="959" y="329"/>
                </a:lnTo>
                <a:lnTo>
                  <a:pt x="974" y="329"/>
                </a:lnTo>
                <a:lnTo>
                  <a:pt x="988" y="327"/>
                </a:lnTo>
                <a:lnTo>
                  <a:pt x="993" y="325"/>
                </a:lnTo>
                <a:lnTo>
                  <a:pt x="998" y="322"/>
                </a:lnTo>
                <a:lnTo>
                  <a:pt x="1037" y="286"/>
                </a:lnTo>
                <a:lnTo>
                  <a:pt x="1075" y="248"/>
                </a:lnTo>
                <a:lnTo>
                  <a:pt x="1153" y="169"/>
                </a:lnTo>
              </a:path>
            </a:pathLst>
          </a:custGeom>
          <a:solidFill>
            <a:srgbClr val="FF0000"/>
          </a:solidFill>
          <a:ln>
            <a:noFill/>
          </a:ln>
        </p:spPr>
        <p:txBody>
          <a:bodyPr rot="0" vert="horz" wrap="square" lIns="91440" tIns="45720" rIns="91440" bIns="45720" anchor="t" anchorCtr="0" upright="1">
            <a:noAutofit/>
          </a:bodyPr>
          <a:lstStyle/>
          <a:p>
            <a:endParaRPr lang="en-ZA"/>
          </a:p>
        </p:txBody>
      </p:sp>
      <p:sp>
        <p:nvSpPr>
          <p:cNvPr id="24" name="AutoShape 17"/>
          <p:cNvSpPr>
            <a:spLocks/>
          </p:cNvSpPr>
          <p:nvPr/>
        </p:nvSpPr>
        <p:spPr bwMode="auto">
          <a:xfrm>
            <a:off x="669758" y="3880777"/>
            <a:ext cx="864000" cy="720000"/>
          </a:xfrm>
          <a:custGeom>
            <a:avLst/>
            <a:gdLst>
              <a:gd name="T0" fmla="+- 0 1189 697"/>
              <a:gd name="T1" fmla="*/ T0 w 1800"/>
              <a:gd name="T2" fmla="+- 0 662 662"/>
              <a:gd name="T3" fmla="*/ 662 h 1545"/>
              <a:gd name="T4" fmla="+- 0 1110 697"/>
              <a:gd name="T5" fmla="*/ T4 w 1800"/>
              <a:gd name="T6" fmla="+- 0 669 662"/>
              <a:gd name="T7" fmla="*/ 669 h 1545"/>
              <a:gd name="T8" fmla="+- 0 1037 697"/>
              <a:gd name="T9" fmla="*/ T8 w 1800"/>
              <a:gd name="T10" fmla="+- 0 689 662"/>
              <a:gd name="T11" fmla="*/ 689 h 1545"/>
              <a:gd name="T12" fmla="+- 0 970 697"/>
              <a:gd name="T13" fmla="*/ T12 w 1800"/>
              <a:gd name="T14" fmla="+- 0 721 662"/>
              <a:gd name="T15" fmla="*/ 721 h 1545"/>
              <a:gd name="T16" fmla="+- 0 910 697"/>
              <a:gd name="T17" fmla="*/ T16 w 1800"/>
              <a:gd name="T18" fmla="+- 0 763 662"/>
              <a:gd name="T19" fmla="*/ 763 h 1545"/>
              <a:gd name="T20" fmla="+- 0 856 697"/>
              <a:gd name="T21" fmla="*/ T20 w 1800"/>
              <a:gd name="T22" fmla="+- 0 813 662"/>
              <a:gd name="T23" fmla="*/ 813 h 1545"/>
              <a:gd name="T24" fmla="+- 0 809 697"/>
              <a:gd name="T25" fmla="*/ T24 w 1800"/>
              <a:gd name="T26" fmla="+- 0 871 662"/>
              <a:gd name="T27" fmla="*/ 871 h 1545"/>
              <a:gd name="T28" fmla="+- 0 770 697"/>
              <a:gd name="T29" fmla="*/ T28 w 1800"/>
              <a:gd name="T30" fmla="+- 0 933 662"/>
              <a:gd name="T31" fmla="*/ 933 h 1545"/>
              <a:gd name="T32" fmla="+- 0 738 697"/>
              <a:gd name="T33" fmla="*/ T32 w 1800"/>
              <a:gd name="T34" fmla="+- 0 999 662"/>
              <a:gd name="T35" fmla="*/ 999 h 1545"/>
              <a:gd name="T36" fmla="+- 0 716 697"/>
              <a:gd name="T37" fmla="*/ T36 w 1800"/>
              <a:gd name="T38" fmla="+- 0 1068 662"/>
              <a:gd name="T39" fmla="*/ 1068 h 1545"/>
              <a:gd name="T40" fmla="+- 0 702 697"/>
              <a:gd name="T41" fmla="*/ T40 w 1800"/>
              <a:gd name="T42" fmla="+- 0 1137 662"/>
              <a:gd name="T43" fmla="*/ 1137 h 1545"/>
              <a:gd name="T44" fmla="+- 0 697 697"/>
              <a:gd name="T45" fmla="*/ T44 w 1800"/>
              <a:gd name="T46" fmla="+- 0 1205 662"/>
              <a:gd name="T47" fmla="*/ 1205 h 1545"/>
              <a:gd name="T48" fmla="+- 0 837 697"/>
              <a:gd name="T49" fmla="*/ T48 w 1800"/>
              <a:gd name="T50" fmla="+- 0 1551 662"/>
              <a:gd name="T51" fmla="*/ 1551 h 1545"/>
              <a:gd name="T52" fmla="+- 0 1147 697"/>
              <a:gd name="T53" fmla="*/ T52 w 1800"/>
              <a:gd name="T54" fmla="+- 0 1875 662"/>
              <a:gd name="T55" fmla="*/ 1875 h 1545"/>
              <a:gd name="T56" fmla="+- 0 1456 697"/>
              <a:gd name="T57" fmla="*/ T56 w 1800"/>
              <a:gd name="T58" fmla="+- 0 2114 662"/>
              <a:gd name="T59" fmla="*/ 2114 h 1545"/>
              <a:gd name="T60" fmla="+- 0 1597 697"/>
              <a:gd name="T61" fmla="*/ T60 w 1800"/>
              <a:gd name="T62" fmla="+- 0 2207 662"/>
              <a:gd name="T63" fmla="*/ 2207 h 1545"/>
              <a:gd name="T64" fmla="+- 0 2117 697"/>
              <a:gd name="T65" fmla="*/ T64 w 1800"/>
              <a:gd name="T66" fmla="+- 0 1881 662"/>
              <a:gd name="T67" fmla="*/ 1881 h 1545"/>
              <a:gd name="T68" fmla="+- 0 2384 697"/>
              <a:gd name="T69" fmla="*/ T68 w 1800"/>
              <a:gd name="T70" fmla="+- 0 1668 662"/>
              <a:gd name="T71" fmla="*/ 1668 h 1545"/>
              <a:gd name="T72" fmla="+- 0 2483 697"/>
              <a:gd name="T73" fmla="*/ T72 w 1800"/>
              <a:gd name="T74" fmla="+- 0 1474 662"/>
              <a:gd name="T75" fmla="*/ 1474 h 1545"/>
              <a:gd name="T76" fmla="+- 0 2497 697"/>
              <a:gd name="T77" fmla="*/ T76 w 1800"/>
              <a:gd name="T78" fmla="+- 0 1205 662"/>
              <a:gd name="T79" fmla="*/ 1205 h 1545"/>
              <a:gd name="T80" fmla="+- 0 2490 697"/>
              <a:gd name="T81" fmla="*/ T80 w 1800"/>
              <a:gd name="T82" fmla="+- 0 1137 662"/>
              <a:gd name="T83" fmla="*/ 1137 h 1545"/>
              <a:gd name="T84" fmla="+- 0 2474 697"/>
              <a:gd name="T85" fmla="*/ T84 w 1800"/>
              <a:gd name="T86" fmla="+- 0 1068 662"/>
              <a:gd name="T87" fmla="*/ 1068 h 1545"/>
              <a:gd name="T88" fmla="+- 0 2449 697"/>
              <a:gd name="T89" fmla="*/ T88 w 1800"/>
              <a:gd name="T90" fmla="+- 0 999 662"/>
              <a:gd name="T91" fmla="*/ 999 h 1545"/>
              <a:gd name="T92" fmla="+- 0 2417 697"/>
              <a:gd name="T93" fmla="*/ T92 w 1800"/>
              <a:gd name="T94" fmla="+- 0 933 662"/>
              <a:gd name="T95" fmla="*/ 933 h 1545"/>
              <a:gd name="T96" fmla="+- 0 2377 697"/>
              <a:gd name="T97" fmla="*/ T96 w 1800"/>
              <a:gd name="T98" fmla="+- 0 871 662"/>
              <a:gd name="T99" fmla="*/ 871 h 1545"/>
              <a:gd name="T100" fmla="+- 0 2346 697"/>
              <a:gd name="T101" fmla="*/ T100 w 1800"/>
              <a:gd name="T102" fmla="+- 0 834 662"/>
              <a:gd name="T103" fmla="*/ 834 h 1545"/>
              <a:gd name="T104" fmla="+- 0 1592 697"/>
              <a:gd name="T105" fmla="*/ T104 w 1800"/>
              <a:gd name="T106" fmla="+- 0 834 662"/>
              <a:gd name="T107" fmla="*/ 834 h 1545"/>
              <a:gd name="T108" fmla="+- 0 1538 697"/>
              <a:gd name="T109" fmla="*/ T108 w 1800"/>
              <a:gd name="T110" fmla="+- 0 792 662"/>
              <a:gd name="T111" fmla="*/ 792 h 1545"/>
              <a:gd name="T112" fmla="+- 0 1474 697"/>
              <a:gd name="T113" fmla="*/ T112 w 1800"/>
              <a:gd name="T114" fmla="+- 0 752 662"/>
              <a:gd name="T115" fmla="*/ 752 h 1545"/>
              <a:gd name="T116" fmla="+- 0 1404 697"/>
              <a:gd name="T117" fmla="*/ T116 w 1800"/>
              <a:gd name="T118" fmla="+- 0 717 662"/>
              <a:gd name="T119" fmla="*/ 717 h 1545"/>
              <a:gd name="T120" fmla="+- 0 1331 697"/>
              <a:gd name="T121" fmla="*/ T120 w 1800"/>
              <a:gd name="T122" fmla="+- 0 688 662"/>
              <a:gd name="T123" fmla="*/ 688 h 1545"/>
              <a:gd name="T124" fmla="+- 0 1258 697"/>
              <a:gd name="T125" fmla="*/ T124 w 1800"/>
              <a:gd name="T126" fmla="+- 0 669 662"/>
              <a:gd name="T127" fmla="*/ 669 h 1545"/>
              <a:gd name="T128" fmla="+- 0 1189 697"/>
              <a:gd name="T129" fmla="*/ T128 w 1800"/>
              <a:gd name="T130" fmla="+- 0 662 662"/>
              <a:gd name="T131" fmla="*/ 662 h 1545"/>
              <a:gd name="T132" fmla="+- 0 1996 697"/>
              <a:gd name="T133" fmla="*/ T132 w 1800"/>
              <a:gd name="T134" fmla="+- 0 662 662"/>
              <a:gd name="T135" fmla="*/ 662 h 1545"/>
              <a:gd name="T136" fmla="+- 0 1924 697"/>
              <a:gd name="T137" fmla="*/ T136 w 1800"/>
              <a:gd name="T138" fmla="+- 0 669 662"/>
              <a:gd name="T139" fmla="*/ 669 h 1545"/>
              <a:gd name="T140" fmla="+- 0 1850 697"/>
              <a:gd name="T141" fmla="*/ T140 w 1800"/>
              <a:gd name="T142" fmla="+- 0 688 662"/>
              <a:gd name="T143" fmla="*/ 688 h 1545"/>
              <a:gd name="T144" fmla="+- 0 1776 697"/>
              <a:gd name="T145" fmla="*/ T144 w 1800"/>
              <a:gd name="T146" fmla="+- 0 717 662"/>
              <a:gd name="T147" fmla="*/ 717 h 1545"/>
              <a:gd name="T148" fmla="+- 0 1707 697"/>
              <a:gd name="T149" fmla="*/ T148 w 1800"/>
              <a:gd name="T150" fmla="+- 0 752 662"/>
              <a:gd name="T151" fmla="*/ 752 h 1545"/>
              <a:gd name="T152" fmla="+- 0 1644 697"/>
              <a:gd name="T153" fmla="*/ T152 w 1800"/>
              <a:gd name="T154" fmla="+- 0 792 662"/>
              <a:gd name="T155" fmla="*/ 792 h 1545"/>
              <a:gd name="T156" fmla="+- 0 1592 697"/>
              <a:gd name="T157" fmla="*/ T156 w 1800"/>
              <a:gd name="T158" fmla="+- 0 834 662"/>
              <a:gd name="T159" fmla="*/ 834 h 1545"/>
              <a:gd name="T160" fmla="+- 0 2346 697"/>
              <a:gd name="T161" fmla="*/ T160 w 1800"/>
              <a:gd name="T162" fmla="+- 0 834 662"/>
              <a:gd name="T163" fmla="*/ 834 h 1545"/>
              <a:gd name="T164" fmla="+- 0 2329 697"/>
              <a:gd name="T165" fmla="*/ T164 w 1800"/>
              <a:gd name="T166" fmla="+- 0 813 662"/>
              <a:gd name="T167" fmla="*/ 813 h 1545"/>
              <a:gd name="T168" fmla="+- 0 2275 697"/>
              <a:gd name="T169" fmla="*/ T168 w 1800"/>
              <a:gd name="T170" fmla="+- 0 763 662"/>
              <a:gd name="T171" fmla="*/ 763 h 1545"/>
              <a:gd name="T172" fmla="+- 0 2214 697"/>
              <a:gd name="T173" fmla="*/ T172 w 1800"/>
              <a:gd name="T174" fmla="+- 0 721 662"/>
              <a:gd name="T175" fmla="*/ 721 h 1545"/>
              <a:gd name="T176" fmla="+- 0 2147 697"/>
              <a:gd name="T177" fmla="*/ T176 w 1800"/>
              <a:gd name="T178" fmla="+- 0 689 662"/>
              <a:gd name="T179" fmla="*/ 689 h 1545"/>
              <a:gd name="T180" fmla="+- 0 2074 697"/>
              <a:gd name="T181" fmla="*/ T180 w 1800"/>
              <a:gd name="T182" fmla="+- 0 669 662"/>
              <a:gd name="T183" fmla="*/ 669 h 1545"/>
              <a:gd name="T184" fmla="+- 0 1996 697"/>
              <a:gd name="T185" fmla="*/ T184 w 1800"/>
              <a:gd name="T186" fmla="+- 0 662 662"/>
              <a:gd name="T187" fmla="*/ 662 h 15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1800" h="1545">
                <a:moveTo>
                  <a:pt x="492" y="0"/>
                </a:moveTo>
                <a:lnTo>
                  <a:pt x="413" y="7"/>
                </a:lnTo>
                <a:lnTo>
                  <a:pt x="340" y="27"/>
                </a:lnTo>
                <a:lnTo>
                  <a:pt x="273" y="59"/>
                </a:lnTo>
                <a:lnTo>
                  <a:pt x="213" y="101"/>
                </a:lnTo>
                <a:lnTo>
                  <a:pt x="159" y="151"/>
                </a:lnTo>
                <a:lnTo>
                  <a:pt x="112" y="209"/>
                </a:lnTo>
                <a:lnTo>
                  <a:pt x="73" y="271"/>
                </a:lnTo>
                <a:lnTo>
                  <a:pt x="41" y="337"/>
                </a:lnTo>
                <a:lnTo>
                  <a:pt x="19" y="406"/>
                </a:lnTo>
                <a:lnTo>
                  <a:pt x="5" y="475"/>
                </a:lnTo>
                <a:lnTo>
                  <a:pt x="0" y="543"/>
                </a:lnTo>
                <a:lnTo>
                  <a:pt x="140" y="889"/>
                </a:lnTo>
                <a:lnTo>
                  <a:pt x="450" y="1213"/>
                </a:lnTo>
                <a:lnTo>
                  <a:pt x="759" y="1452"/>
                </a:lnTo>
                <a:lnTo>
                  <a:pt x="900" y="1545"/>
                </a:lnTo>
                <a:lnTo>
                  <a:pt x="1420" y="1219"/>
                </a:lnTo>
                <a:lnTo>
                  <a:pt x="1687" y="1006"/>
                </a:lnTo>
                <a:lnTo>
                  <a:pt x="1786" y="812"/>
                </a:lnTo>
                <a:lnTo>
                  <a:pt x="1800" y="543"/>
                </a:lnTo>
                <a:lnTo>
                  <a:pt x="1793" y="475"/>
                </a:lnTo>
                <a:lnTo>
                  <a:pt x="1777" y="406"/>
                </a:lnTo>
                <a:lnTo>
                  <a:pt x="1752" y="337"/>
                </a:lnTo>
                <a:lnTo>
                  <a:pt x="1720" y="271"/>
                </a:lnTo>
                <a:lnTo>
                  <a:pt x="1680" y="209"/>
                </a:lnTo>
                <a:lnTo>
                  <a:pt x="1649" y="172"/>
                </a:lnTo>
                <a:lnTo>
                  <a:pt x="895" y="172"/>
                </a:lnTo>
                <a:lnTo>
                  <a:pt x="841" y="130"/>
                </a:lnTo>
                <a:lnTo>
                  <a:pt x="777" y="90"/>
                </a:lnTo>
                <a:lnTo>
                  <a:pt x="707" y="55"/>
                </a:lnTo>
                <a:lnTo>
                  <a:pt x="634" y="26"/>
                </a:lnTo>
                <a:lnTo>
                  <a:pt x="561" y="7"/>
                </a:lnTo>
                <a:lnTo>
                  <a:pt x="492" y="0"/>
                </a:lnTo>
                <a:close/>
                <a:moveTo>
                  <a:pt x="1299" y="0"/>
                </a:moveTo>
                <a:lnTo>
                  <a:pt x="1227" y="7"/>
                </a:lnTo>
                <a:lnTo>
                  <a:pt x="1153" y="26"/>
                </a:lnTo>
                <a:lnTo>
                  <a:pt x="1079" y="55"/>
                </a:lnTo>
                <a:lnTo>
                  <a:pt x="1010" y="90"/>
                </a:lnTo>
                <a:lnTo>
                  <a:pt x="947" y="130"/>
                </a:lnTo>
                <a:lnTo>
                  <a:pt x="895" y="172"/>
                </a:lnTo>
                <a:lnTo>
                  <a:pt x="1649" y="172"/>
                </a:lnTo>
                <a:lnTo>
                  <a:pt x="1632" y="151"/>
                </a:lnTo>
                <a:lnTo>
                  <a:pt x="1578" y="101"/>
                </a:lnTo>
                <a:lnTo>
                  <a:pt x="1517" y="59"/>
                </a:lnTo>
                <a:lnTo>
                  <a:pt x="1450" y="27"/>
                </a:lnTo>
                <a:lnTo>
                  <a:pt x="1377" y="7"/>
                </a:lnTo>
                <a:lnTo>
                  <a:pt x="1299" y="0"/>
                </a:lnTo>
                <a:close/>
              </a:path>
            </a:pathLst>
          </a:custGeom>
          <a:solidFill>
            <a:schemeClr val="tx1">
              <a:lumMod val="75000"/>
              <a:lumOff val="25000"/>
            </a:schemeClr>
          </a:solidFill>
          <a:ln>
            <a:noFill/>
          </a:ln>
        </p:spPr>
        <p:txBody>
          <a:bodyPr rot="0" vert="horz" wrap="square" lIns="91440" tIns="45720" rIns="91440" bIns="45720" anchor="t" anchorCtr="0" upright="1">
            <a:noAutofit/>
          </a:bodyPr>
          <a:lstStyle/>
          <a:p>
            <a:endParaRPr lang="en-ZA"/>
          </a:p>
        </p:txBody>
      </p:sp>
      <p:sp>
        <p:nvSpPr>
          <p:cNvPr id="4" name="Rectangle 3"/>
          <p:cNvSpPr/>
          <p:nvPr/>
        </p:nvSpPr>
        <p:spPr>
          <a:xfrm>
            <a:off x="1871740" y="1689207"/>
            <a:ext cx="10004443" cy="65481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ZA" sz="1600" b="1" dirty="0">
                <a:solidFill>
                  <a:schemeClr val="tx1"/>
                </a:solidFill>
                <a:latin typeface="Arial" panose="020B0604020202020204" pitchFamily="34" charset="0"/>
                <a:ea typeface="MarkPro-Bold"/>
                <a:cs typeface="Arial" panose="020B0604020202020204" pitchFamily="34" charset="0"/>
              </a:rPr>
              <a:t>Vision</a:t>
            </a:r>
          </a:p>
          <a:p>
            <a:pPr>
              <a:spcBef>
                <a:spcPts val="600"/>
              </a:spcBef>
              <a:spcAft>
                <a:spcPts val="600"/>
              </a:spcAft>
            </a:pPr>
            <a:r>
              <a:rPr lang="en-ZA" sz="1400" dirty="0">
                <a:solidFill>
                  <a:srgbClr val="020302"/>
                </a:solidFill>
                <a:latin typeface="Arial" panose="020B0604020202020204" pitchFamily="34" charset="0"/>
                <a:ea typeface="MarkPro"/>
                <a:cs typeface="Arial" panose="020B0604020202020204" pitchFamily="34" charset="0"/>
              </a:rPr>
              <a:t>Be the Trusted Banking Partner to Government on Financial Inclusion</a:t>
            </a:r>
            <a:endParaRPr lang="en-ZA" sz="1400" dirty="0"/>
          </a:p>
        </p:txBody>
      </p:sp>
      <p:sp>
        <p:nvSpPr>
          <p:cNvPr id="6" name="Rectangle 5"/>
          <p:cNvSpPr/>
          <p:nvPr/>
        </p:nvSpPr>
        <p:spPr>
          <a:xfrm>
            <a:off x="1871741" y="2466473"/>
            <a:ext cx="10004442" cy="1206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1600" b="1" dirty="0">
                <a:solidFill>
                  <a:schemeClr val="tx1"/>
                </a:solidFill>
                <a:latin typeface="Arial" panose="020B0604020202020204" pitchFamily="34" charset="0"/>
                <a:ea typeface="MarkPro-Bold"/>
                <a:cs typeface="Arial" panose="020B0604020202020204" pitchFamily="34" charset="0"/>
              </a:rPr>
              <a:t>Mission</a:t>
            </a:r>
            <a:endParaRPr lang="en-ZA" sz="1600" b="1" dirty="0">
              <a:solidFill>
                <a:schemeClr val="tx1"/>
              </a:solidFill>
              <a:latin typeface="Arial" panose="020B0604020202020204" pitchFamily="34" charset="0"/>
              <a:ea typeface="MarkPro-Bold"/>
              <a:cs typeface="Arial" panose="020B0604020202020204" pitchFamily="34" charset="0"/>
            </a:endParaRPr>
          </a:p>
          <a:p>
            <a:pPr algn="just">
              <a:spcBef>
                <a:spcPts val="600"/>
              </a:spcBef>
              <a:spcAft>
                <a:spcPts val="600"/>
              </a:spcAft>
            </a:pPr>
            <a:r>
              <a:rPr lang="en-US" sz="1400" dirty="0">
                <a:solidFill>
                  <a:srgbClr val="020302"/>
                </a:solidFill>
                <a:latin typeface="Arial" panose="020B0604020202020204" pitchFamily="34" charset="0"/>
                <a:ea typeface="MarkPro"/>
                <a:cs typeface="Arial" panose="020B0604020202020204" pitchFamily="34" charset="0"/>
              </a:rPr>
              <a:t>To offer inclusive, accessible, simple and affordable banking solutions through diverse and secure channels, and in so doing, become the ‘Bank of Choice’ for Government, Business and Individual Customers in the underserved communities</a:t>
            </a:r>
            <a:endParaRPr lang="en-ZA" sz="1400" dirty="0"/>
          </a:p>
        </p:txBody>
      </p:sp>
      <p:sp>
        <p:nvSpPr>
          <p:cNvPr id="7" name="Rectangle 6"/>
          <p:cNvSpPr/>
          <p:nvPr/>
        </p:nvSpPr>
        <p:spPr>
          <a:xfrm>
            <a:off x="1871740" y="3795188"/>
            <a:ext cx="10004443" cy="2545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fontAlgn="auto">
              <a:lnSpc>
                <a:spcPct val="100000"/>
              </a:lnSpc>
              <a:spcBef>
                <a:spcPts val="600"/>
              </a:spcBef>
              <a:spcAft>
                <a:spcPts val="600"/>
              </a:spcAft>
              <a:buClrTx/>
              <a:buSzTx/>
              <a:buFontTx/>
              <a:buNone/>
              <a:tabLst/>
              <a:defRPr/>
            </a:pPr>
            <a:r>
              <a:rPr lang="en-ZA" sz="1100" b="1" dirty="0">
                <a:solidFill>
                  <a:schemeClr val="tx1"/>
                </a:solidFill>
                <a:latin typeface="Arial" panose="020B0604020202020204" pitchFamily="34" charset="0"/>
                <a:ea typeface="MarkPro-Bold"/>
                <a:cs typeface="Arial" panose="020B0604020202020204" pitchFamily="34" charset="0"/>
              </a:rPr>
              <a:t>Values</a:t>
            </a:r>
          </a:p>
          <a:p>
            <a:r>
              <a:rPr lang="en-ZA" sz="1100" b="1" dirty="0">
                <a:solidFill>
                  <a:schemeClr val="tx1"/>
                </a:solidFill>
                <a:latin typeface="Arial" panose="020B0604020202020204" pitchFamily="34" charset="0"/>
                <a:cs typeface="Arial" panose="020B0604020202020204" pitchFamily="34" charset="0"/>
              </a:rPr>
              <a:t>Accountability					Passion</a:t>
            </a:r>
          </a:p>
          <a:p>
            <a:r>
              <a:rPr lang="en-ZA" sz="1100" dirty="0">
                <a:solidFill>
                  <a:schemeClr val="tx1"/>
                </a:solidFill>
                <a:latin typeface="Arial" panose="020B0604020202020204" pitchFamily="34" charset="0"/>
                <a:cs typeface="Arial" panose="020B0604020202020204" pitchFamily="34" charset="0"/>
              </a:rPr>
              <a:t>We are actively engaged in achieving positive results for Postbank 		We are committed in heart and mind. </a:t>
            </a:r>
            <a:endParaRPr lang="en-ZA" sz="1100" b="1" dirty="0">
              <a:solidFill>
                <a:schemeClr val="tx1"/>
              </a:solidFill>
              <a:latin typeface="Arial" panose="020B0604020202020204" pitchFamily="34" charset="0"/>
              <a:cs typeface="Arial" panose="020B0604020202020204" pitchFamily="34" charset="0"/>
            </a:endParaRPr>
          </a:p>
          <a:p>
            <a:r>
              <a:rPr lang="en-ZA" sz="1100" dirty="0">
                <a:solidFill>
                  <a:schemeClr val="tx1"/>
                </a:solidFill>
                <a:latin typeface="Arial" panose="020B0604020202020204" pitchFamily="34" charset="0"/>
                <a:cs typeface="Arial" panose="020B0604020202020204" pitchFamily="34" charset="0"/>
              </a:rPr>
              <a:t>We hold ourselves for setting standards, owning and solving problems.</a:t>
            </a:r>
          </a:p>
          <a:p>
            <a:r>
              <a:rPr lang="en-ZA" sz="1100" dirty="0">
                <a:solidFill>
                  <a:schemeClr val="tx1"/>
                </a:solidFill>
                <a:latin typeface="Arial" panose="020B0604020202020204" pitchFamily="34" charset="0"/>
                <a:cs typeface="Arial" panose="020B0604020202020204" pitchFamily="34" charset="0"/>
              </a:rPr>
              <a:t>.</a:t>
            </a:r>
          </a:p>
          <a:p>
            <a:r>
              <a:rPr lang="en-ZA" sz="1100" b="1" dirty="0">
                <a:solidFill>
                  <a:schemeClr val="tx1"/>
                </a:solidFill>
                <a:latin typeface="Arial" panose="020B0604020202020204" pitchFamily="34" charset="0"/>
                <a:cs typeface="Arial" panose="020B0604020202020204" pitchFamily="34" charset="0"/>
              </a:rPr>
              <a:t>Community						Personal Growth</a:t>
            </a:r>
          </a:p>
          <a:p>
            <a:r>
              <a:rPr lang="en-ZA" sz="1100" dirty="0">
                <a:solidFill>
                  <a:schemeClr val="tx1"/>
                </a:solidFill>
                <a:latin typeface="Arial" panose="020B0604020202020204" pitchFamily="34" charset="0"/>
                <a:cs typeface="Arial" panose="020B0604020202020204" pitchFamily="34" charset="0"/>
              </a:rPr>
              <a:t>We are committed to tangible, positive contributions to our community and world	We are committed to getting better every day</a:t>
            </a:r>
          </a:p>
          <a:p>
            <a:endParaRPr lang="en-ZA" sz="1100" dirty="0">
              <a:solidFill>
                <a:schemeClr val="tx1"/>
              </a:solidFill>
              <a:latin typeface="Arial" panose="020B0604020202020204" pitchFamily="34" charset="0"/>
              <a:cs typeface="Arial" panose="020B0604020202020204" pitchFamily="34" charset="0"/>
            </a:endParaRPr>
          </a:p>
          <a:p>
            <a:r>
              <a:rPr lang="en-ZA" sz="1100" b="1" dirty="0">
                <a:solidFill>
                  <a:schemeClr val="tx1"/>
                </a:solidFill>
                <a:latin typeface="Arial" panose="020B0604020202020204" pitchFamily="34" charset="0"/>
                <a:cs typeface="Arial" panose="020B0604020202020204" pitchFamily="34" charset="0"/>
              </a:rPr>
              <a:t>Collaboration						Efficiency</a:t>
            </a:r>
          </a:p>
          <a:p>
            <a:r>
              <a:rPr lang="en-ZA" sz="1100" dirty="0">
                <a:solidFill>
                  <a:schemeClr val="tx1"/>
                </a:solidFill>
                <a:latin typeface="Arial" panose="020B0604020202020204" pitchFamily="34" charset="0"/>
                <a:cs typeface="Arial" panose="020B0604020202020204" pitchFamily="34" charset="0"/>
              </a:rPr>
              <a:t>We achieve uncommon results by working together, in a supportive way, toward	We make efficient use of Postbank’s resources and are 			a common goal			continuously improving our work processes</a:t>
            </a:r>
            <a:endParaRPr lang="en-ZA" sz="1100" kern="0" dirty="0">
              <a:solidFill>
                <a:schemeClr val="tx1"/>
              </a:solidFill>
              <a:latin typeface="Arial" panose="020B0604020202020204" pitchFamily="34" charset="0"/>
              <a:cs typeface="Arial" panose="020B0604020202020204" pitchFamily="34" charset="0"/>
            </a:endParaRPr>
          </a:p>
          <a:p>
            <a:pPr algn="ctr"/>
            <a:endParaRPr lang="en-ZA" sz="1100" dirty="0"/>
          </a:p>
        </p:txBody>
      </p:sp>
    </p:spTree>
    <p:extLst>
      <p:ext uri="{BB962C8B-B14F-4D97-AF65-F5344CB8AC3E}">
        <p14:creationId xmlns:p14="http://schemas.microsoft.com/office/powerpoint/2010/main" val="329084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75" y="627251"/>
            <a:ext cx="7611737" cy="638980"/>
          </a:xfrm>
        </p:spPr>
        <p:txBody>
          <a:bodyPr>
            <a:normAutofit/>
          </a:bodyPr>
          <a:lstStyle/>
          <a:p>
            <a:r>
              <a:rPr lang="en-ZA" sz="2800" dirty="0"/>
              <a:t>POSTBANK'S STRATEGY</a:t>
            </a:r>
          </a:p>
        </p:txBody>
      </p:sp>
      <p:sp>
        <p:nvSpPr>
          <p:cNvPr id="3" name="Content Placeholder 2"/>
          <p:cNvSpPr>
            <a:spLocks noGrp="1"/>
          </p:cNvSpPr>
          <p:nvPr>
            <p:ph idx="1"/>
          </p:nvPr>
        </p:nvSpPr>
        <p:spPr>
          <a:xfrm>
            <a:off x="430575" y="1440501"/>
            <a:ext cx="11445607" cy="520968"/>
          </a:xfrm>
        </p:spPr>
        <p:txBody>
          <a:bodyPr>
            <a:normAutofit lnSpcReduction="10000"/>
          </a:bodyPr>
          <a:lstStyle/>
          <a:p>
            <a:pPr marL="0" indent="0">
              <a:buNone/>
            </a:pPr>
            <a:r>
              <a:rPr lang="en-ZA" sz="1600" dirty="0"/>
              <a:t>Postbank's strategic outcomes for FY2022/23 – FY2024/25 serves as Postbank’s blueprint that will transitions the Bank into a fully-licensed Retail &amp; Business bank</a:t>
            </a:r>
          </a:p>
          <a:p>
            <a:pPr marL="0" indent="0">
              <a:buNone/>
            </a:pPr>
            <a:endParaRPr lang="en-ZA" sz="1600" dirty="0"/>
          </a:p>
        </p:txBody>
      </p:sp>
      <p:sp>
        <p:nvSpPr>
          <p:cNvPr id="4" name="Rectangle 18"/>
          <p:cNvSpPr>
            <a:spLocks noChangeArrowheads="1"/>
          </p:cNvSpPr>
          <p:nvPr/>
        </p:nvSpPr>
        <p:spPr bwMode="auto">
          <a:xfrm>
            <a:off x="627961" y="-859315"/>
            <a:ext cx="130251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pSp>
        <p:nvGrpSpPr>
          <p:cNvPr id="5" name="Group 4"/>
          <p:cNvGrpSpPr/>
          <p:nvPr/>
        </p:nvGrpSpPr>
        <p:grpSpPr>
          <a:xfrm>
            <a:off x="547091" y="1961468"/>
            <a:ext cx="11185873" cy="4258964"/>
            <a:chOff x="-63880" y="6"/>
            <a:chExt cx="7787677" cy="3508142"/>
          </a:xfrm>
        </p:grpSpPr>
        <p:sp>
          <p:nvSpPr>
            <p:cNvPr id="6" name="Rectangle 5">
              <a:extLst>
                <a:ext uri="{FF2B5EF4-FFF2-40B4-BE49-F238E27FC236}">
                  <a16:creationId xmlns:a16="http://schemas.microsoft.com/office/drawing/2014/main" id="{8F5315F3-5B9B-43C5-93A2-C60DC7865E21}"/>
                </a:ext>
              </a:extLst>
            </p:cNvPr>
            <p:cNvSpPr/>
            <p:nvPr/>
          </p:nvSpPr>
          <p:spPr>
            <a:xfrm>
              <a:off x="-4106" y="45572"/>
              <a:ext cx="2773033" cy="1954398"/>
            </a:xfrm>
            <a:prstGeom prst="rect">
              <a:avLst/>
            </a:prstGeom>
          </p:spPr>
          <p:txBody>
            <a:bodyPr wrap="square">
              <a:noAutofit/>
            </a:bodyPr>
            <a:lstStyle/>
            <a:p>
              <a:pPr>
                <a:lnSpc>
                  <a:spcPct val="106000"/>
                </a:lnSpc>
              </a:pPr>
              <a:r>
                <a:rPr lang="en-US" sz="1100" b="1" dirty="0">
                  <a:latin typeface="Arial" panose="020B0604020202020204" pitchFamily="34" charset="0"/>
                  <a:cs typeface="Arial" panose="020B0604020202020204" pitchFamily="34" charset="0"/>
                </a:rPr>
                <a:t>1. Attain Retail and Business Bank Status </a:t>
              </a:r>
            </a:p>
            <a:p>
              <a:pPr>
                <a:lnSpc>
                  <a:spcPct val="106000"/>
                </a:lnSpc>
                <a:spcAft>
                  <a:spcPts val="0"/>
                </a:spcAft>
              </a:pPr>
              <a:endParaRPr lang="en-US" sz="900" b="1"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1.1 Acquiring a banking license</a:t>
              </a:r>
              <a:endParaRPr lang="en-ZA"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1.2 Establish Retail and Business Banking capabilities</a:t>
              </a:r>
              <a:endParaRPr lang="en-ZA" sz="10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C094725-4C57-4CD6-8E24-3CA9A83A8964}"/>
                </a:ext>
              </a:extLst>
            </p:cNvPr>
            <p:cNvSpPr/>
            <p:nvPr/>
          </p:nvSpPr>
          <p:spPr>
            <a:xfrm>
              <a:off x="4923157" y="45573"/>
              <a:ext cx="2530721" cy="1695127"/>
            </a:xfrm>
            <a:prstGeom prst="rect">
              <a:avLst/>
            </a:prstGeom>
          </p:spPr>
          <p:txBody>
            <a:bodyPr wrap="square">
              <a:noAutofit/>
            </a:bodyPr>
            <a:lstStyle/>
            <a:p>
              <a:pPr>
                <a:lnSpc>
                  <a:spcPct val="106000"/>
                </a:lnSpc>
                <a:spcAft>
                  <a:spcPts val="0"/>
                </a:spcAft>
              </a:pPr>
              <a:r>
                <a:rPr lang="en-US" sz="1100" b="1" dirty="0">
                  <a:latin typeface="Arial" panose="020B0604020202020204" pitchFamily="34" charset="0"/>
                  <a:cs typeface="Arial" panose="020B0604020202020204" pitchFamily="34" charset="0"/>
                </a:rPr>
                <a:t>3. Enhance Organisational Productivity</a:t>
              </a:r>
            </a:p>
            <a:p>
              <a:pPr>
                <a:lnSpc>
                  <a:spcPct val="106000"/>
                </a:lnSpc>
                <a:spcAft>
                  <a:spcPts val="0"/>
                </a:spcAft>
              </a:pPr>
              <a:endParaRPr lang="en-US" sz="1000" b="1" dirty="0">
                <a:latin typeface="Arial" panose="020B0604020202020204" pitchFamily="34" charset="0"/>
                <a:cs typeface="Arial" panose="020B0604020202020204" pitchFamily="34" charset="0"/>
              </a:endParaRPr>
            </a:p>
            <a:p>
              <a:pPr>
                <a:lnSpc>
                  <a:spcPct val="106000"/>
                </a:lnSpc>
                <a:spcAft>
                  <a:spcPts val="0"/>
                </a:spcAft>
              </a:pPr>
              <a:r>
                <a:rPr lang="en-US" sz="1000" dirty="0">
                  <a:latin typeface="Arial" panose="020B0604020202020204" pitchFamily="34" charset="0"/>
                  <a:cs typeface="Arial" panose="020B0604020202020204" pitchFamily="34" charset="0"/>
                </a:rPr>
                <a:t>3.1 Improve the customer experience </a:t>
              </a:r>
            </a:p>
            <a:p>
              <a:pPr>
                <a:lnSpc>
                  <a:spcPct val="106000"/>
                </a:lnSpc>
                <a:spcAft>
                  <a:spcPts val="0"/>
                </a:spcAft>
              </a:pPr>
              <a:r>
                <a:rPr lang="en-US" sz="1000" dirty="0">
                  <a:latin typeface="Arial" panose="020B0604020202020204" pitchFamily="34" charset="0"/>
                  <a:cs typeface="Arial" panose="020B0604020202020204" pitchFamily="34" charset="0"/>
                </a:rPr>
                <a:t>3.3 Implement IT modernization project</a:t>
              </a:r>
            </a:p>
            <a:p>
              <a:pPr>
                <a:lnSpc>
                  <a:spcPct val="106000"/>
                </a:lnSpc>
              </a:pPr>
              <a:r>
                <a:rPr lang="en-US" sz="1000" dirty="0">
                  <a:latin typeface="Arial" panose="020B0604020202020204" pitchFamily="34" charset="0"/>
                  <a:cs typeface="Arial" panose="020B0604020202020204" pitchFamily="34" charset="0"/>
                </a:rPr>
                <a:t>3.3 Capacitate the bank with key skills </a:t>
              </a:r>
            </a:p>
            <a:p>
              <a:pPr>
                <a:lnSpc>
                  <a:spcPct val="106000"/>
                </a:lnSpc>
              </a:pPr>
              <a:endParaRPr lang="en-ZA" sz="10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31674AC-5902-4FA0-AACB-677BB262AA03}"/>
                </a:ext>
              </a:extLst>
            </p:cNvPr>
            <p:cNvSpPr/>
            <p:nvPr/>
          </p:nvSpPr>
          <p:spPr>
            <a:xfrm>
              <a:off x="-7118" y="2302917"/>
              <a:ext cx="2728114" cy="1139492"/>
            </a:xfrm>
            <a:prstGeom prst="rect">
              <a:avLst/>
            </a:prstGeom>
          </p:spPr>
          <p:txBody>
            <a:bodyPr wrap="square">
              <a:noAutofit/>
            </a:bodyPr>
            <a:lstStyle/>
            <a:p>
              <a:pPr>
                <a:lnSpc>
                  <a:spcPct val="106000"/>
                </a:lnSpc>
                <a:spcAft>
                  <a:spcPts val="0"/>
                </a:spcAft>
              </a:pPr>
              <a:r>
                <a:rPr lang="en-US" sz="1100" b="1" dirty="0">
                  <a:latin typeface="Arial" panose="020B0604020202020204" pitchFamily="34" charset="0"/>
                  <a:cs typeface="Arial" panose="020B0604020202020204" pitchFamily="34" charset="0"/>
                </a:rPr>
                <a:t>2. Achieve Financial Sustainability</a:t>
              </a:r>
            </a:p>
            <a:p>
              <a:pPr>
                <a:lnSpc>
                  <a:spcPct val="106000"/>
                </a:lnSpc>
                <a:spcAft>
                  <a:spcPts val="0"/>
                </a:spcAft>
              </a:pP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2.1 Grow revenue with existing customer segments</a:t>
              </a:r>
              <a:endParaRPr lang="en-ZA"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2.2 Selling new products to new and existing customer segments</a:t>
              </a:r>
              <a:endParaRPr lang="en-ZA"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2.3 Generating revenue in new market segments</a:t>
              </a:r>
              <a:endParaRPr lang="en-ZA"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2.4 Retain existing revenues and customer base</a:t>
              </a:r>
              <a:endParaRPr lang="en-ZA"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2.5 Maintain an optimal cost-to-income ratio</a:t>
              </a:r>
              <a:endParaRPr lang="en-ZA" sz="1000" dirty="0">
                <a:latin typeface="Arial" panose="020B0604020202020204" pitchFamily="34" charset="0"/>
                <a:cs typeface="Arial" panose="020B0604020202020204" pitchFamily="34" charset="0"/>
              </a:endParaRPr>
            </a:p>
            <a:p>
              <a:pPr>
                <a:lnSpc>
                  <a:spcPct val="106000"/>
                </a:lnSpc>
                <a:spcAft>
                  <a:spcPts val="0"/>
                </a:spcAft>
              </a:pPr>
              <a:endParaRPr lang="en-US" sz="1000" b="1" dirty="0"/>
            </a:p>
          </p:txBody>
        </p:sp>
        <p:sp>
          <p:nvSpPr>
            <p:cNvPr id="9" name="Rectangle 8">
              <a:extLst>
                <a:ext uri="{FF2B5EF4-FFF2-40B4-BE49-F238E27FC236}">
                  <a16:creationId xmlns:a16="http://schemas.microsoft.com/office/drawing/2014/main" id="{CD94E3B2-9B72-478F-ABE4-3EFC71497E91}"/>
                </a:ext>
              </a:extLst>
            </p:cNvPr>
            <p:cNvSpPr/>
            <p:nvPr/>
          </p:nvSpPr>
          <p:spPr>
            <a:xfrm>
              <a:off x="5056114" y="2135206"/>
              <a:ext cx="2667683" cy="1328250"/>
            </a:xfrm>
            <a:prstGeom prst="rect">
              <a:avLst/>
            </a:prstGeom>
          </p:spPr>
          <p:txBody>
            <a:bodyPr wrap="square">
              <a:noAutofit/>
            </a:bodyPr>
            <a:lstStyle/>
            <a:p>
              <a:pPr>
                <a:spcAft>
                  <a:spcPts val="0"/>
                </a:spcAft>
              </a:pPr>
              <a:endParaRPr lang="en-ZA" sz="1100" dirty="0">
                <a:effectLst/>
                <a:latin typeface="MarkPro"/>
                <a:ea typeface="MarkPro"/>
                <a:cs typeface="MarkPro"/>
              </a:endParaRPr>
            </a:p>
          </p:txBody>
        </p:sp>
        <p:pic>
          <p:nvPicPr>
            <p:cNvPr id="16" name="Graphic 10" descr="Bullseye">
              <a:extLst>
                <a:ext uri="{FF2B5EF4-FFF2-40B4-BE49-F238E27FC236}">
                  <a16:creationId xmlns:a16="http://schemas.microsoft.com/office/drawing/2014/main" id="{78FADEA9-637E-4FAE-92C1-0D28F724D6F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97203" y="2181814"/>
              <a:ext cx="389552" cy="504036"/>
            </a:xfrm>
            <a:prstGeom prst="rect">
              <a:avLst/>
            </a:prstGeom>
          </p:spPr>
        </p:pic>
        <p:cxnSp>
          <p:nvCxnSpPr>
            <p:cNvPr id="18" name="Connector: Elbow 26">
              <a:extLst>
                <a:ext uri="{FF2B5EF4-FFF2-40B4-BE49-F238E27FC236}">
                  <a16:creationId xmlns:a16="http://schemas.microsoft.com/office/drawing/2014/main" id="{5E98ED13-1C1B-4A08-B40B-0EA449B0EBA7}"/>
                </a:ext>
              </a:extLst>
            </p:cNvPr>
            <p:cNvCxnSpPr>
              <a:cxnSpLocks/>
            </p:cNvCxnSpPr>
            <p:nvPr/>
          </p:nvCxnSpPr>
          <p:spPr>
            <a:xfrm rot="16200000" flipH="1">
              <a:off x="5716831" y="1618853"/>
              <a:ext cx="775967" cy="3002622"/>
            </a:xfrm>
            <a:prstGeom prst="bentConnector2">
              <a:avLst/>
            </a:prstGeom>
            <a:noFill/>
            <a:ln w="19050" cap="flat" cmpd="sng" algn="ctr">
              <a:solidFill>
                <a:sysClr val="windowText" lastClr="000000">
                  <a:lumMod val="95000"/>
                  <a:lumOff val="5000"/>
                </a:sysClr>
              </a:solidFill>
              <a:prstDash val="solid"/>
              <a:miter lim="800000"/>
            </a:ln>
            <a:effectLst/>
          </p:spPr>
        </p:cxnSp>
        <p:cxnSp>
          <p:nvCxnSpPr>
            <p:cNvPr id="19" name="Connector: Elbow 27">
              <a:extLst>
                <a:ext uri="{FF2B5EF4-FFF2-40B4-BE49-F238E27FC236}">
                  <a16:creationId xmlns:a16="http://schemas.microsoft.com/office/drawing/2014/main" id="{57D16B93-C879-4698-91C7-24BF168BEDAC}"/>
                </a:ext>
              </a:extLst>
            </p:cNvPr>
            <p:cNvCxnSpPr>
              <a:cxnSpLocks/>
            </p:cNvCxnSpPr>
            <p:nvPr/>
          </p:nvCxnSpPr>
          <p:spPr>
            <a:xfrm rot="5400000" flipH="1" flipV="1">
              <a:off x="5907562" y="-1309827"/>
              <a:ext cx="394506" cy="3014172"/>
            </a:xfrm>
            <a:prstGeom prst="bentConnector2">
              <a:avLst/>
            </a:prstGeom>
            <a:noFill/>
            <a:ln w="19050" cap="flat" cmpd="sng" algn="ctr">
              <a:solidFill>
                <a:sysClr val="windowText" lastClr="000000">
                  <a:lumMod val="95000"/>
                  <a:lumOff val="5000"/>
                </a:sysClr>
              </a:solidFill>
              <a:prstDash val="solid"/>
              <a:miter lim="800000"/>
            </a:ln>
            <a:effectLst/>
          </p:spPr>
        </p:cxnSp>
        <p:cxnSp>
          <p:nvCxnSpPr>
            <p:cNvPr id="20" name="Connector: Elbow 35">
              <a:extLst>
                <a:ext uri="{FF2B5EF4-FFF2-40B4-BE49-F238E27FC236}">
                  <a16:creationId xmlns:a16="http://schemas.microsoft.com/office/drawing/2014/main" id="{3752EAB5-1EBF-4775-BFCF-C30E3CC47DC1}"/>
                </a:ext>
              </a:extLst>
            </p:cNvPr>
            <p:cNvCxnSpPr>
              <a:cxnSpLocks/>
              <a:stCxn id="25" idx="4"/>
            </p:cNvCxnSpPr>
            <p:nvPr/>
          </p:nvCxnSpPr>
          <p:spPr>
            <a:xfrm rot="5400000">
              <a:off x="1137012" y="1682561"/>
              <a:ext cx="671469" cy="2979706"/>
            </a:xfrm>
            <a:prstGeom prst="bentConnector2">
              <a:avLst/>
            </a:prstGeom>
            <a:noFill/>
            <a:ln w="19050" cap="flat" cmpd="sng" algn="ctr">
              <a:solidFill>
                <a:sysClr val="windowText" lastClr="000000">
                  <a:lumMod val="95000"/>
                  <a:lumOff val="5000"/>
                </a:sysClr>
              </a:solidFill>
              <a:prstDash val="solid"/>
              <a:miter lim="800000"/>
            </a:ln>
            <a:effectLst/>
          </p:spPr>
        </p:cxnSp>
        <p:cxnSp>
          <p:nvCxnSpPr>
            <p:cNvPr id="21" name="Connector: Elbow 36">
              <a:extLst>
                <a:ext uri="{FF2B5EF4-FFF2-40B4-BE49-F238E27FC236}">
                  <a16:creationId xmlns:a16="http://schemas.microsoft.com/office/drawing/2014/main" id="{1601BD7B-930C-4507-93EB-9C9777EEA7C1}"/>
                </a:ext>
              </a:extLst>
            </p:cNvPr>
            <p:cNvCxnSpPr>
              <a:cxnSpLocks/>
              <a:stCxn id="23" idx="0"/>
            </p:cNvCxnSpPr>
            <p:nvPr/>
          </p:nvCxnSpPr>
          <p:spPr>
            <a:xfrm rot="16200000" flipV="1">
              <a:off x="1299424" y="-1323123"/>
              <a:ext cx="302837" cy="3029446"/>
            </a:xfrm>
            <a:prstGeom prst="bentConnector2">
              <a:avLst/>
            </a:prstGeom>
            <a:noFill/>
            <a:ln w="19050" cap="flat" cmpd="sng" algn="ctr">
              <a:solidFill>
                <a:sysClr val="windowText" lastClr="000000">
                  <a:lumMod val="95000"/>
                  <a:lumOff val="5000"/>
                </a:sysClr>
              </a:solidFill>
              <a:prstDash val="solid"/>
              <a:miter lim="800000"/>
            </a:ln>
            <a:effectLst/>
          </p:spPr>
        </p:cxnSp>
      </p:grpSp>
      <p:sp>
        <p:nvSpPr>
          <p:cNvPr id="22" name="Rectangle 23"/>
          <p:cNvSpPr>
            <a:spLocks noChangeArrowheads="1"/>
          </p:cNvSpPr>
          <p:nvPr/>
        </p:nvSpPr>
        <p:spPr bwMode="auto">
          <a:xfrm>
            <a:off x="627961" y="-402115"/>
            <a:ext cx="130251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23" name="Oval 22"/>
          <p:cNvSpPr/>
          <p:nvPr/>
        </p:nvSpPr>
        <p:spPr>
          <a:xfrm>
            <a:off x="4574451" y="2377893"/>
            <a:ext cx="648000" cy="648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latin typeface="Arial" panose="020B0604020202020204" pitchFamily="34" charset="0"/>
                <a:cs typeface="Arial" panose="020B0604020202020204" pitchFamily="34" charset="0"/>
              </a:rPr>
              <a:t>1</a:t>
            </a:r>
          </a:p>
        </p:txBody>
      </p:sp>
      <p:sp>
        <p:nvSpPr>
          <p:cNvPr id="24" name="Oval 23"/>
          <p:cNvSpPr/>
          <p:nvPr/>
        </p:nvSpPr>
        <p:spPr>
          <a:xfrm>
            <a:off x="6908737" y="4757254"/>
            <a:ext cx="648000" cy="648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latin typeface="Arial" panose="020B0604020202020204" pitchFamily="34" charset="0"/>
                <a:cs typeface="Arial" panose="020B0604020202020204" pitchFamily="34" charset="0"/>
              </a:rPr>
              <a:t>4</a:t>
            </a:r>
          </a:p>
        </p:txBody>
      </p:sp>
      <p:sp>
        <p:nvSpPr>
          <p:cNvPr id="25" name="Oval 24"/>
          <p:cNvSpPr/>
          <p:nvPr/>
        </p:nvSpPr>
        <p:spPr>
          <a:xfrm>
            <a:off x="4570191" y="4757254"/>
            <a:ext cx="648000" cy="648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latin typeface="Arial" panose="020B0604020202020204" pitchFamily="34" charset="0"/>
                <a:cs typeface="Arial" panose="020B0604020202020204" pitchFamily="34" charset="0"/>
              </a:rPr>
              <a:t>2</a:t>
            </a:r>
          </a:p>
        </p:txBody>
      </p:sp>
      <p:sp>
        <p:nvSpPr>
          <p:cNvPr id="26" name="Oval 25"/>
          <p:cNvSpPr/>
          <p:nvPr/>
        </p:nvSpPr>
        <p:spPr>
          <a:xfrm>
            <a:off x="6946607" y="2377893"/>
            <a:ext cx="648000" cy="64800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tx1"/>
                </a:solidFill>
                <a:latin typeface="Arial" panose="020B0604020202020204" pitchFamily="34" charset="0"/>
                <a:cs typeface="Arial" panose="020B0604020202020204" pitchFamily="34" charset="0"/>
              </a:rPr>
              <a:t>3</a:t>
            </a:r>
          </a:p>
        </p:txBody>
      </p:sp>
      <p:sp>
        <p:nvSpPr>
          <p:cNvPr id="29" name="Rectangle 28">
            <a:extLst>
              <a:ext uri="{FF2B5EF4-FFF2-40B4-BE49-F238E27FC236}">
                <a16:creationId xmlns:a16="http://schemas.microsoft.com/office/drawing/2014/main" id="{5C094725-4C57-4CD6-8E24-3CA9A83A8964}"/>
              </a:ext>
            </a:extLst>
          </p:cNvPr>
          <p:cNvSpPr/>
          <p:nvPr/>
        </p:nvSpPr>
        <p:spPr>
          <a:xfrm>
            <a:off x="7758707" y="4757254"/>
            <a:ext cx="3661903" cy="1383369"/>
          </a:xfrm>
          <a:prstGeom prst="rect">
            <a:avLst/>
          </a:prstGeom>
        </p:spPr>
        <p:txBody>
          <a:bodyPr wrap="square">
            <a:noAutofit/>
          </a:bodyPr>
          <a:lstStyle/>
          <a:p>
            <a:pPr>
              <a:lnSpc>
                <a:spcPct val="106000"/>
              </a:lnSpc>
              <a:spcAft>
                <a:spcPts val="0"/>
              </a:spcAft>
            </a:pPr>
            <a:r>
              <a:rPr lang="en-US" sz="1100" b="1" dirty="0">
                <a:latin typeface="Arial" panose="020B0604020202020204" pitchFamily="34" charset="0"/>
                <a:cs typeface="Arial" panose="020B0604020202020204" pitchFamily="34" charset="0"/>
              </a:rPr>
              <a:t>4. Increase Business Accountability</a:t>
            </a:r>
          </a:p>
          <a:p>
            <a:pPr>
              <a:lnSpc>
                <a:spcPct val="106000"/>
              </a:lnSpc>
              <a:spcAft>
                <a:spcPts val="0"/>
              </a:spcAft>
            </a:pPr>
            <a:endParaRPr lang="en-US" sz="1000" b="1"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4.1 Improving Postbank’s corporate governance capabilities will strengthen accountability at all levels of the organisation</a:t>
            </a:r>
            <a:r>
              <a:rPr lang="en-US" sz="1000" dirty="0"/>
              <a:t>.</a:t>
            </a:r>
          </a:p>
          <a:p>
            <a:r>
              <a:rPr lang="en-ZA" sz="1000" dirty="0">
                <a:latin typeface="Arial" panose="020B0604020202020204" pitchFamily="34" charset="0"/>
                <a:cs typeface="Arial" panose="020B0604020202020204" pitchFamily="34" charset="0"/>
              </a:rPr>
              <a:t>4.2 </a:t>
            </a:r>
            <a:r>
              <a:rPr lang="en-US" sz="1000" dirty="0">
                <a:latin typeface="Arial" panose="020B0604020202020204" pitchFamily="34" charset="0"/>
                <a:cs typeface="Arial" panose="020B0604020202020204" pitchFamily="34" charset="0"/>
              </a:rPr>
              <a:t>Contribute to SMMEs &amp; co-operative development.</a:t>
            </a:r>
            <a:endParaRPr lang="en-Z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65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323" y="606538"/>
            <a:ext cx="7595937" cy="813969"/>
          </a:xfrm>
        </p:spPr>
        <p:txBody>
          <a:bodyPr>
            <a:normAutofit/>
          </a:bodyPr>
          <a:lstStyle/>
          <a:p>
            <a:r>
              <a:rPr lang="en-ZA" sz="2800" dirty="0"/>
              <a:t>TRANSITION INTO STATE BANK</a:t>
            </a:r>
          </a:p>
        </p:txBody>
      </p:sp>
      <p:sp>
        <p:nvSpPr>
          <p:cNvPr id="3" name="Content Placeholder 2"/>
          <p:cNvSpPr>
            <a:spLocks noGrp="1"/>
          </p:cNvSpPr>
          <p:nvPr>
            <p:ph idx="1"/>
          </p:nvPr>
        </p:nvSpPr>
        <p:spPr>
          <a:xfrm>
            <a:off x="431544" y="1420506"/>
            <a:ext cx="11503782" cy="4872009"/>
          </a:xfrm>
        </p:spPr>
        <p:txBody>
          <a:bodyPr>
            <a:normAutofit/>
          </a:bodyPr>
          <a:lstStyle/>
          <a:p>
            <a:pPr marL="0" indent="0" algn="just">
              <a:buNone/>
            </a:pPr>
            <a:r>
              <a:rPr lang="en-ZA" sz="1400" dirty="0"/>
              <a:t>The transition milestone to a State bank:</a:t>
            </a:r>
            <a:endParaRPr lang="en-ZA" sz="1400" b="1" dirty="0"/>
          </a:p>
          <a:p>
            <a:pPr marL="514350" indent="-514350" algn="just">
              <a:buAutoNum type="arabicPeriod"/>
            </a:pPr>
            <a:r>
              <a:rPr lang="en-ZA" sz="1400" dirty="0"/>
              <a:t>Finalisation of the amendment to the Postbank Act</a:t>
            </a:r>
          </a:p>
          <a:p>
            <a:pPr marL="514350" indent="-514350" algn="just">
              <a:buAutoNum type="arabicPeriod"/>
            </a:pPr>
            <a:r>
              <a:rPr lang="en-ZA" sz="1400" dirty="0"/>
              <a:t>Update and submission of the Section 16 license application envisaged for the fourth quarter of FY2023.</a:t>
            </a:r>
          </a:p>
          <a:p>
            <a:pPr marL="514350" indent="-514350" algn="just">
              <a:buAutoNum type="arabicPeriod"/>
            </a:pPr>
            <a:r>
              <a:rPr lang="en-ZA" sz="1400" dirty="0"/>
              <a:t>Finalisation of the </a:t>
            </a:r>
            <a:r>
              <a:rPr lang="en-US" sz="1400" dirty="0"/>
              <a:t>modernization of the Bank's IT platforms to comply with banking legislation and regulatory requirements.</a:t>
            </a:r>
          </a:p>
          <a:p>
            <a:pPr marL="514350" indent="-514350" algn="just">
              <a:buFont typeface="Arial" panose="020B0604020202020204" pitchFamily="34" charset="0"/>
              <a:buAutoNum type="arabicPeriod"/>
            </a:pPr>
            <a:r>
              <a:rPr lang="en-ZA" sz="1400" dirty="0"/>
              <a:t>Implementation of the channel strategy. </a:t>
            </a:r>
          </a:p>
          <a:p>
            <a:pPr marL="514350" indent="-514350" algn="just">
              <a:buFont typeface="Arial" panose="020B0604020202020204" pitchFamily="34" charset="0"/>
              <a:buAutoNum type="arabicPeriod"/>
            </a:pPr>
            <a:r>
              <a:rPr lang="en-ZA" sz="1400" dirty="0"/>
              <a:t>Provide expanded services on a cost effective basis to benefit its customer base. </a:t>
            </a:r>
            <a:endParaRPr lang="en-US" sz="1400" dirty="0"/>
          </a:p>
        </p:txBody>
      </p:sp>
    </p:spTree>
    <p:extLst>
      <p:ext uri="{BB962C8B-B14F-4D97-AF65-F5344CB8AC3E}">
        <p14:creationId xmlns:p14="http://schemas.microsoft.com/office/powerpoint/2010/main" val="893191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032" y="572832"/>
            <a:ext cx="7491984" cy="1023176"/>
          </a:xfrm>
        </p:spPr>
        <p:txBody>
          <a:bodyPr>
            <a:normAutofit/>
          </a:bodyPr>
          <a:lstStyle/>
          <a:p>
            <a:r>
              <a:rPr lang="en-ZA" sz="2800" dirty="0"/>
              <a:t>KEY REGULATORY METRICS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47495367"/>
              </p:ext>
            </p:extLst>
          </p:nvPr>
        </p:nvGraphicFramePr>
        <p:xfrm>
          <a:off x="838200" y="2397517"/>
          <a:ext cx="5385619" cy="37597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761194327"/>
              </p:ext>
            </p:extLst>
          </p:nvPr>
        </p:nvGraphicFramePr>
        <p:xfrm>
          <a:off x="6486833" y="2358188"/>
          <a:ext cx="5361039" cy="37597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848032" y="1596008"/>
            <a:ext cx="10954947" cy="523220"/>
          </a:xfrm>
          <a:prstGeom prst="rect">
            <a:avLst/>
          </a:prstGeom>
        </p:spPr>
        <p:txBody>
          <a:bodyPr wrap="square">
            <a:spAutoFit/>
          </a:bodyPr>
          <a:lstStyle/>
          <a:p>
            <a:r>
              <a:rPr lang="en-ZA" sz="1400" dirty="0">
                <a:latin typeface="Arial" panose="020B0604020202020204" pitchFamily="34" charset="0"/>
                <a:cs typeface="Arial" panose="020B0604020202020204" pitchFamily="34" charset="0"/>
              </a:rPr>
              <a:t>Postbank remains financial sustainable and well capitalised with the capital adequacy ratios of 46% and liquidity cover ratio of 2119% above the minimum required by the Prudential Authority. </a:t>
            </a:r>
            <a:endParaRPr lang="en-ZA"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549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2785</Words>
  <Application>Microsoft Office PowerPoint</Application>
  <PresentationFormat>Widescreen</PresentationFormat>
  <Paragraphs>545</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MarkPro</vt:lpstr>
      <vt:lpstr>MarkPro-Bold</vt:lpstr>
      <vt:lpstr>Times New Roman</vt:lpstr>
      <vt:lpstr>Wingdings</vt:lpstr>
      <vt:lpstr>Office Theme</vt:lpstr>
      <vt:lpstr>Annual Reports Presentation</vt:lpstr>
      <vt:lpstr>PowerPoint Presentation</vt:lpstr>
      <vt:lpstr>HISTORY OF POSTBANK</vt:lpstr>
      <vt:lpstr>HISTORY OF POSTBANK (cont’d)</vt:lpstr>
      <vt:lpstr>PowerPoint Presentation</vt:lpstr>
      <vt:lpstr>STRATEGY OVERVIEW</vt:lpstr>
      <vt:lpstr>POSTBANK'S STRATEGY</vt:lpstr>
      <vt:lpstr>TRANSITION INTO STATE BANK</vt:lpstr>
      <vt:lpstr>KEY REGULATORY METRICS</vt:lpstr>
      <vt:lpstr>PowerPoint Presentation</vt:lpstr>
      <vt:lpstr>PowerPoint Presentation</vt:lpstr>
      <vt:lpstr>KEY FINANCIAL HIGHLIGHTS </vt:lpstr>
      <vt:lpstr>AUDIT OUTCOME FY2019/20 </vt:lpstr>
      <vt:lpstr>PowerPoint Presentation</vt:lpstr>
      <vt:lpstr>KEY FINANCIAL HIGHLIGHTS </vt:lpstr>
      <vt:lpstr>AUDIT OUTCOME FY2020/21 </vt:lpstr>
      <vt:lpstr>PowerPoint Presentation</vt:lpstr>
      <vt:lpstr>KEY FINANCIAL HIGHLIGHTS </vt:lpstr>
      <vt:lpstr>AUDIT OUTCOME FY2021/22</vt:lpstr>
      <vt:lpstr>PowerPoint Presentation</vt:lpstr>
      <vt:lpstr>PERFORMANCE SUMMARY Q2 FY2022/23  </vt:lpstr>
      <vt:lpstr>KEY FINANCIAL HIGHLIGHTS Q2 FY2022/23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Zandile.Mdluli@Postbank.co.za</dc:creator>
  <cp:lastModifiedBy>Hajiera Salie</cp:lastModifiedBy>
  <cp:revision>123</cp:revision>
  <dcterms:created xsi:type="dcterms:W3CDTF">2021-01-15T11:43:59Z</dcterms:created>
  <dcterms:modified xsi:type="dcterms:W3CDTF">2022-11-14T10:37:11Z</dcterms:modified>
</cp:coreProperties>
</file>