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2"/>
  </p:notesMasterIdLst>
  <p:sldIdLst>
    <p:sldId id="265" r:id="rId5"/>
    <p:sldId id="261" r:id="rId6"/>
    <p:sldId id="409" r:id="rId7"/>
    <p:sldId id="414" r:id="rId8"/>
    <p:sldId id="419" r:id="rId9"/>
    <p:sldId id="433" r:id="rId10"/>
    <p:sldId id="267" r:id="rId11"/>
    <p:sldId id="435" r:id="rId12"/>
    <p:sldId id="421" r:id="rId13"/>
    <p:sldId id="410" r:id="rId14"/>
    <p:sldId id="411" r:id="rId15"/>
    <p:sldId id="284" r:id="rId16"/>
    <p:sldId id="437" r:id="rId17"/>
    <p:sldId id="436" r:id="rId18"/>
    <p:sldId id="430" r:id="rId19"/>
    <p:sldId id="285" r:id="rId20"/>
    <p:sldId id="260"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0825" autoAdjust="0"/>
    <p:restoredTop sz="86437" autoAdjust="0"/>
  </p:normalViewPr>
  <p:slideViewPr>
    <p:cSldViewPr snapToGrid="0">
      <p:cViewPr varScale="1">
        <p:scale>
          <a:sx n="62" d="100"/>
          <a:sy n="62" d="100"/>
        </p:scale>
        <p:origin x="414" y="72"/>
      </p:cViewPr>
      <p:guideLst>
        <p:guide orient="horz" pos="2160"/>
        <p:guide pos="3840"/>
      </p:guideLst>
    </p:cSldViewPr>
  </p:slideViewPr>
  <p:outlineViewPr>
    <p:cViewPr>
      <p:scale>
        <a:sx n="33" d="100"/>
        <a:sy n="33" d="100"/>
      </p:scale>
      <p:origin x="0" y="-7856"/>
    </p:cViewPr>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ZA"/>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E9D3D52-672D-4B11-B254-821EF21B9C52}" type="datetimeFigureOut">
              <a:rPr lang="en-ZA" smtClean="0"/>
              <a:pPr/>
              <a:t>2022/11/15</a:t>
            </a:fld>
            <a:endParaRPr lang="en-ZA"/>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ZA"/>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ZA"/>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F90386B-18EA-46CB-8433-E52F9B492F84}" type="slidenum">
              <a:rPr lang="en-ZA" smtClean="0"/>
              <a:pPr/>
              <a:t>‹#›</a:t>
            </a:fld>
            <a:endParaRPr lang="en-ZA"/>
          </a:p>
        </p:txBody>
      </p:sp>
    </p:spTree>
    <p:extLst>
      <p:ext uri="{BB962C8B-B14F-4D97-AF65-F5344CB8AC3E}">
        <p14:creationId xmlns:p14="http://schemas.microsoft.com/office/powerpoint/2010/main" val="20369966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5"/>
          </p:nvPr>
        </p:nvSpPr>
        <p:spPr/>
        <p:txBody>
          <a:bodyPr/>
          <a:lstStyle/>
          <a:p>
            <a:fld id="{7F90386B-18EA-46CB-8433-E52F9B492F84}" type="slidenum">
              <a:rPr lang="en-ZA" smtClean="0"/>
              <a:pPr/>
              <a:t>6</a:t>
            </a:fld>
            <a:endParaRPr lang="en-ZA"/>
          </a:p>
        </p:txBody>
      </p:sp>
    </p:spTree>
    <p:extLst>
      <p:ext uri="{BB962C8B-B14F-4D97-AF65-F5344CB8AC3E}">
        <p14:creationId xmlns:p14="http://schemas.microsoft.com/office/powerpoint/2010/main" val="35367719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5"/>
          </p:nvPr>
        </p:nvSpPr>
        <p:spPr/>
        <p:txBody>
          <a:bodyPr/>
          <a:lstStyle/>
          <a:p>
            <a:fld id="{7F90386B-18EA-46CB-8433-E52F9B492F84}" type="slidenum">
              <a:rPr lang="en-ZA" smtClean="0"/>
              <a:pPr/>
              <a:t>12</a:t>
            </a:fld>
            <a:endParaRPr lang="en-ZA"/>
          </a:p>
        </p:txBody>
      </p:sp>
    </p:spTree>
    <p:extLst>
      <p:ext uri="{BB962C8B-B14F-4D97-AF65-F5344CB8AC3E}">
        <p14:creationId xmlns:p14="http://schemas.microsoft.com/office/powerpoint/2010/main" val="284719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5"/>
          </p:nvPr>
        </p:nvSpPr>
        <p:spPr/>
        <p:txBody>
          <a:bodyPr/>
          <a:lstStyle/>
          <a:p>
            <a:fld id="{7F90386B-18EA-46CB-8433-E52F9B492F84}" type="slidenum">
              <a:rPr lang="en-ZA" smtClean="0"/>
              <a:pPr/>
              <a:t>13</a:t>
            </a:fld>
            <a:endParaRPr lang="en-ZA"/>
          </a:p>
        </p:txBody>
      </p:sp>
    </p:spTree>
    <p:extLst>
      <p:ext uri="{BB962C8B-B14F-4D97-AF65-F5344CB8AC3E}">
        <p14:creationId xmlns:p14="http://schemas.microsoft.com/office/powerpoint/2010/main" val="9224693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5447E6-0829-4A74-8C15-F3FD35809BE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ZA"/>
          </a:p>
        </p:txBody>
      </p:sp>
      <p:sp>
        <p:nvSpPr>
          <p:cNvPr id="3" name="Subtitle 2">
            <a:extLst>
              <a:ext uri="{FF2B5EF4-FFF2-40B4-BE49-F238E27FC236}">
                <a16:creationId xmlns:a16="http://schemas.microsoft.com/office/drawing/2014/main" id="{CA7BB429-2E8F-4E0C-A44C-0CF90AAFA2F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ZA"/>
          </a:p>
        </p:txBody>
      </p:sp>
      <p:sp>
        <p:nvSpPr>
          <p:cNvPr id="4" name="Date Placeholder 3">
            <a:extLst>
              <a:ext uri="{FF2B5EF4-FFF2-40B4-BE49-F238E27FC236}">
                <a16:creationId xmlns:a16="http://schemas.microsoft.com/office/drawing/2014/main" id="{B54560A4-07CC-4F19-9E48-8E235B97BBD3}"/>
              </a:ext>
            </a:extLst>
          </p:cNvPr>
          <p:cNvSpPr>
            <a:spLocks noGrp="1"/>
          </p:cNvSpPr>
          <p:nvPr>
            <p:ph type="dt" sz="half" idx="10"/>
          </p:nvPr>
        </p:nvSpPr>
        <p:spPr/>
        <p:txBody>
          <a:bodyPr/>
          <a:lstStyle/>
          <a:p>
            <a:fld id="{0F97BF05-2F36-4B2C-92EA-DB9A519FE2B4}" type="datetime1">
              <a:rPr lang="en-ZA" smtClean="0"/>
              <a:pPr/>
              <a:t>2022/11/15</a:t>
            </a:fld>
            <a:endParaRPr lang="en-ZA"/>
          </a:p>
        </p:txBody>
      </p:sp>
      <p:sp>
        <p:nvSpPr>
          <p:cNvPr id="5" name="Footer Placeholder 4">
            <a:extLst>
              <a:ext uri="{FF2B5EF4-FFF2-40B4-BE49-F238E27FC236}">
                <a16:creationId xmlns:a16="http://schemas.microsoft.com/office/drawing/2014/main" id="{CEFE646A-B0E3-4449-97CD-9265C7605A20}"/>
              </a:ext>
            </a:extLst>
          </p:cNvPr>
          <p:cNvSpPr>
            <a:spLocks noGrp="1"/>
          </p:cNvSpPr>
          <p:nvPr>
            <p:ph type="ftr" sz="quarter" idx="11"/>
          </p:nvPr>
        </p:nvSpPr>
        <p:spPr/>
        <p:txBody>
          <a:bodyPr/>
          <a:lstStyle/>
          <a:p>
            <a:endParaRPr lang="en-ZA"/>
          </a:p>
        </p:txBody>
      </p:sp>
      <p:sp>
        <p:nvSpPr>
          <p:cNvPr id="6" name="Slide Number Placeholder 5">
            <a:extLst>
              <a:ext uri="{FF2B5EF4-FFF2-40B4-BE49-F238E27FC236}">
                <a16:creationId xmlns:a16="http://schemas.microsoft.com/office/drawing/2014/main" id="{1A166C1D-DDD1-4409-BEED-441EC5DB668A}"/>
              </a:ext>
            </a:extLst>
          </p:cNvPr>
          <p:cNvSpPr>
            <a:spLocks noGrp="1"/>
          </p:cNvSpPr>
          <p:nvPr>
            <p:ph type="sldNum" sz="quarter" idx="12"/>
          </p:nvPr>
        </p:nvSpPr>
        <p:spPr/>
        <p:txBody>
          <a:bodyPr/>
          <a:lstStyle/>
          <a:p>
            <a:fld id="{2C1D07FA-F1FA-499D-926C-C65FBF151797}" type="slidenum">
              <a:rPr lang="en-ZA" smtClean="0"/>
              <a:pPr/>
              <a:t>‹#›</a:t>
            </a:fld>
            <a:endParaRPr lang="en-ZA"/>
          </a:p>
        </p:txBody>
      </p:sp>
    </p:spTree>
    <p:extLst>
      <p:ext uri="{BB962C8B-B14F-4D97-AF65-F5344CB8AC3E}">
        <p14:creationId xmlns:p14="http://schemas.microsoft.com/office/powerpoint/2010/main" val="40063772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5BB8C9-5F07-4713-88F5-ADF9F3C84E8F}"/>
              </a:ext>
            </a:extLst>
          </p:cNvPr>
          <p:cNvSpPr>
            <a:spLocks noGrp="1"/>
          </p:cNvSpPr>
          <p:nvPr>
            <p:ph type="title"/>
          </p:nvPr>
        </p:nvSpPr>
        <p:spPr/>
        <p:txBody>
          <a:bodyPr/>
          <a:lstStyle/>
          <a:p>
            <a:r>
              <a:rPr lang="en-US"/>
              <a:t>Click to edit Master title style</a:t>
            </a:r>
            <a:endParaRPr lang="en-ZA"/>
          </a:p>
        </p:txBody>
      </p:sp>
      <p:sp>
        <p:nvSpPr>
          <p:cNvPr id="3" name="Vertical Text Placeholder 2">
            <a:extLst>
              <a:ext uri="{FF2B5EF4-FFF2-40B4-BE49-F238E27FC236}">
                <a16:creationId xmlns:a16="http://schemas.microsoft.com/office/drawing/2014/main" id="{AECA7005-19DE-45DF-8819-1B924DF39AB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a:extLst>
              <a:ext uri="{FF2B5EF4-FFF2-40B4-BE49-F238E27FC236}">
                <a16:creationId xmlns:a16="http://schemas.microsoft.com/office/drawing/2014/main" id="{157F1A46-068A-4CB7-A2DA-09D248E1BB77}"/>
              </a:ext>
            </a:extLst>
          </p:cNvPr>
          <p:cNvSpPr>
            <a:spLocks noGrp="1"/>
          </p:cNvSpPr>
          <p:nvPr>
            <p:ph type="dt" sz="half" idx="10"/>
          </p:nvPr>
        </p:nvSpPr>
        <p:spPr/>
        <p:txBody>
          <a:bodyPr/>
          <a:lstStyle/>
          <a:p>
            <a:fld id="{21154DAF-E1F1-42F2-B933-3B680C8D502B}" type="datetime1">
              <a:rPr lang="en-ZA" smtClean="0"/>
              <a:pPr/>
              <a:t>2022/11/15</a:t>
            </a:fld>
            <a:endParaRPr lang="en-ZA"/>
          </a:p>
        </p:txBody>
      </p:sp>
      <p:sp>
        <p:nvSpPr>
          <p:cNvPr id="5" name="Footer Placeholder 4">
            <a:extLst>
              <a:ext uri="{FF2B5EF4-FFF2-40B4-BE49-F238E27FC236}">
                <a16:creationId xmlns:a16="http://schemas.microsoft.com/office/drawing/2014/main" id="{128A0739-1BAD-4DDE-B4B1-9FE5B7F7527A}"/>
              </a:ext>
            </a:extLst>
          </p:cNvPr>
          <p:cNvSpPr>
            <a:spLocks noGrp="1"/>
          </p:cNvSpPr>
          <p:nvPr>
            <p:ph type="ftr" sz="quarter" idx="11"/>
          </p:nvPr>
        </p:nvSpPr>
        <p:spPr/>
        <p:txBody>
          <a:bodyPr/>
          <a:lstStyle/>
          <a:p>
            <a:endParaRPr lang="en-ZA"/>
          </a:p>
        </p:txBody>
      </p:sp>
      <p:sp>
        <p:nvSpPr>
          <p:cNvPr id="6" name="Slide Number Placeholder 5">
            <a:extLst>
              <a:ext uri="{FF2B5EF4-FFF2-40B4-BE49-F238E27FC236}">
                <a16:creationId xmlns:a16="http://schemas.microsoft.com/office/drawing/2014/main" id="{7113BCD1-2BF2-4CCF-9815-2F532AA672EC}"/>
              </a:ext>
            </a:extLst>
          </p:cNvPr>
          <p:cNvSpPr>
            <a:spLocks noGrp="1"/>
          </p:cNvSpPr>
          <p:nvPr>
            <p:ph type="sldNum" sz="quarter" idx="12"/>
          </p:nvPr>
        </p:nvSpPr>
        <p:spPr/>
        <p:txBody>
          <a:bodyPr/>
          <a:lstStyle/>
          <a:p>
            <a:fld id="{2C1D07FA-F1FA-499D-926C-C65FBF151797}" type="slidenum">
              <a:rPr lang="en-ZA" smtClean="0"/>
              <a:pPr/>
              <a:t>‹#›</a:t>
            </a:fld>
            <a:endParaRPr lang="en-ZA"/>
          </a:p>
        </p:txBody>
      </p:sp>
    </p:spTree>
    <p:extLst>
      <p:ext uri="{BB962C8B-B14F-4D97-AF65-F5344CB8AC3E}">
        <p14:creationId xmlns:p14="http://schemas.microsoft.com/office/powerpoint/2010/main" val="42116418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D0FC3A4-C088-4482-9AB1-B9603D2E6725}"/>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ZA"/>
          </a:p>
        </p:txBody>
      </p:sp>
      <p:sp>
        <p:nvSpPr>
          <p:cNvPr id="3" name="Vertical Text Placeholder 2">
            <a:extLst>
              <a:ext uri="{FF2B5EF4-FFF2-40B4-BE49-F238E27FC236}">
                <a16:creationId xmlns:a16="http://schemas.microsoft.com/office/drawing/2014/main" id="{1FF32A35-283C-42CC-852F-B5871D8529A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a:extLst>
              <a:ext uri="{FF2B5EF4-FFF2-40B4-BE49-F238E27FC236}">
                <a16:creationId xmlns:a16="http://schemas.microsoft.com/office/drawing/2014/main" id="{AAC7D4CC-7B07-4CDE-9841-3E5C57F230E0}"/>
              </a:ext>
            </a:extLst>
          </p:cNvPr>
          <p:cNvSpPr>
            <a:spLocks noGrp="1"/>
          </p:cNvSpPr>
          <p:nvPr>
            <p:ph type="dt" sz="half" idx="10"/>
          </p:nvPr>
        </p:nvSpPr>
        <p:spPr/>
        <p:txBody>
          <a:bodyPr/>
          <a:lstStyle/>
          <a:p>
            <a:fld id="{54BBB759-3C49-434C-ADF5-1FEF9422768B}" type="datetime1">
              <a:rPr lang="en-ZA" smtClean="0"/>
              <a:pPr/>
              <a:t>2022/11/15</a:t>
            </a:fld>
            <a:endParaRPr lang="en-ZA"/>
          </a:p>
        </p:txBody>
      </p:sp>
      <p:sp>
        <p:nvSpPr>
          <p:cNvPr id="5" name="Footer Placeholder 4">
            <a:extLst>
              <a:ext uri="{FF2B5EF4-FFF2-40B4-BE49-F238E27FC236}">
                <a16:creationId xmlns:a16="http://schemas.microsoft.com/office/drawing/2014/main" id="{7A41B420-052B-46B9-8ED4-147B51C52739}"/>
              </a:ext>
            </a:extLst>
          </p:cNvPr>
          <p:cNvSpPr>
            <a:spLocks noGrp="1"/>
          </p:cNvSpPr>
          <p:nvPr>
            <p:ph type="ftr" sz="quarter" idx="11"/>
          </p:nvPr>
        </p:nvSpPr>
        <p:spPr/>
        <p:txBody>
          <a:bodyPr/>
          <a:lstStyle/>
          <a:p>
            <a:endParaRPr lang="en-ZA"/>
          </a:p>
        </p:txBody>
      </p:sp>
      <p:sp>
        <p:nvSpPr>
          <p:cNvPr id="6" name="Slide Number Placeholder 5">
            <a:extLst>
              <a:ext uri="{FF2B5EF4-FFF2-40B4-BE49-F238E27FC236}">
                <a16:creationId xmlns:a16="http://schemas.microsoft.com/office/drawing/2014/main" id="{E4ED89C9-467D-442C-A00F-764D2F873D96}"/>
              </a:ext>
            </a:extLst>
          </p:cNvPr>
          <p:cNvSpPr>
            <a:spLocks noGrp="1"/>
          </p:cNvSpPr>
          <p:nvPr>
            <p:ph type="sldNum" sz="quarter" idx="12"/>
          </p:nvPr>
        </p:nvSpPr>
        <p:spPr/>
        <p:txBody>
          <a:bodyPr/>
          <a:lstStyle/>
          <a:p>
            <a:fld id="{2C1D07FA-F1FA-499D-926C-C65FBF151797}" type="slidenum">
              <a:rPr lang="en-ZA" smtClean="0"/>
              <a:pPr/>
              <a:t>‹#›</a:t>
            </a:fld>
            <a:endParaRPr lang="en-ZA"/>
          </a:p>
        </p:txBody>
      </p:sp>
    </p:spTree>
    <p:extLst>
      <p:ext uri="{BB962C8B-B14F-4D97-AF65-F5344CB8AC3E}">
        <p14:creationId xmlns:p14="http://schemas.microsoft.com/office/powerpoint/2010/main" val="37065956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06952F-8BA6-481F-A191-F8B72B1D3E12}"/>
              </a:ext>
            </a:extLst>
          </p:cNvPr>
          <p:cNvSpPr>
            <a:spLocks noGrp="1"/>
          </p:cNvSpPr>
          <p:nvPr>
            <p:ph type="title"/>
          </p:nvPr>
        </p:nvSpPr>
        <p:spPr/>
        <p:txBody>
          <a:bodyPr/>
          <a:lstStyle/>
          <a:p>
            <a:r>
              <a:rPr lang="en-US"/>
              <a:t>Click to edit Master title style</a:t>
            </a:r>
            <a:endParaRPr lang="en-ZA"/>
          </a:p>
        </p:txBody>
      </p:sp>
      <p:sp>
        <p:nvSpPr>
          <p:cNvPr id="3" name="Content Placeholder 2">
            <a:extLst>
              <a:ext uri="{FF2B5EF4-FFF2-40B4-BE49-F238E27FC236}">
                <a16:creationId xmlns:a16="http://schemas.microsoft.com/office/drawing/2014/main" id="{90234F74-C535-43BE-AD57-B1C3C1B1C96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a:extLst>
              <a:ext uri="{FF2B5EF4-FFF2-40B4-BE49-F238E27FC236}">
                <a16:creationId xmlns:a16="http://schemas.microsoft.com/office/drawing/2014/main" id="{3EB2910F-23AC-49A0-879F-C853AFADB8CD}"/>
              </a:ext>
            </a:extLst>
          </p:cNvPr>
          <p:cNvSpPr>
            <a:spLocks noGrp="1"/>
          </p:cNvSpPr>
          <p:nvPr>
            <p:ph type="dt" sz="half" idx="10"/>
          </p:nvPr>
        </p:nvSpPr>
        <p:spPr/>
        <p:txBody>
          <a:bodyPr/>
          <a:lstStyle/>
          <a:p>
            <a:fld id="{0E428679-A70C-458D-B7C0-E079D3C801B8}" type="datetime1">
              <a:rPr lang="en-ZA" smtClean="0"/>
              <a:pPr/>
              <a:t>2022/11/15</a:t>
            </a:fld>
            <a:endParaRPr lang="en-ZA"/>
          </a:p>
        </p:txBody>
      </p:sp>
      <p:sp>
        <p:nvSpPr>
          <p:cNvPr id="5" name="Footer Placeholder 4">
            <a:extLst>
              <a:ext uri="{FF2B5EF4-FFF2-40B4-BE49-F238E27FC236}">
                <a16:creationId xmlns:a16="http://schemas.microsoft.com/office/drawing/2014/main" id="{5AACB73B-378E-41FF-92F4-A7A1BBA52E0F}"/>
              </a:ext>
            </a:extLst>
          </p:cNvPr>
          <p:cNvSpPr>
            <a:spLocks noGrp="1"/>
          </p:cNvSpPr>
          <p:nvPr>
            <p:ph type="ftr" sz="quarter" idx="11"/>
          </p:nvPr>
        </p:nvSpPr>
        <p:spPr/>
        <p:txBody>
          <a:bodyPr/>
          <a:lstStyle/>
          <a:p>
            <a:endParaRPr lang="en-ZA"/>
          </a:p>
        </p:txBody>
      </p:sp>
      <p:sp>
        <p:nvSpPr>
          <p:cNvPr id="6" name="Slide Number Placeholder 5">
            <a:extLst>
              <a:ext uri="{FF2B5EF4-FFF2-40B4-BE49-F238E27FC236}">
                <a16:creationId xmlns:a16="http://schemas.microsoft.com/office/drawing/2014/main" id="{7F17AF74-8177-4640-918E-E8662D4D9DB7}"/>
              </a:ext>
            </a:extLst>
          </p:cNvPr>
          <p:cNvSpPr>
            <a:spLocks noGrp="1"/>
          </p:cNvSpPr>
          <p:nvPr>
            <p:ph type="sldNum" sz="quarter" idx="12"/>
          </p:nvPr>
        </p:nvSpPr>
        <p:spPr/>
        <p:txBody>
          <a:bodyPr/>
          <a:lstStyle/>
          <a:p>
            <a:fld id="{2C1D07FA-F1FA-499D-926C-C65FBF151797}" type="slidenum">
              <a:rPr lang="en-ZA" smtClean="0"/>
              <a:pPr/>
              <a:t>‹#›</a:t>
            </a:fld>
            <a:endParaRPr lang="en-ZA"/>
          </a:p>
        </p:txBody>
      </p:sp>
    </p:spTree>
    <p:extLst>
      <p:ext uri="{BB962C8B-B14F-4D97-AF65-F5344CB8AC3E}">
        <p14:creationId xmlns:p14="http://schemas.microsoft.com/office/powerpoint/2010/main" val="23395563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F5F4D8-B012-447B-B76F-4BF6DF7AD37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ZA"/>
          </a:p>
        </p:txBody>
      </p:sp>
      <p:sp>
        <p:nvSpPr>
          <p:cNvPr id="3" name="Text Placeholder 2">
            <a:extLst>
              <a:ext uri="{FF2B5EF4-FFF2-40B4-BE49-F238E27FC236}">
                <a16:creationId xmlns:a16="http://schemas.microsoft.com/office/drawing/2014/main" id="{64687EE2-3D28-47C7-A367-100130FF990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2981D4F-5F6C-4597-BC48-B0414D4AE159}"/>
              </a:ext>
            </a:extLst>
          </p:cNvPr>
          <p:cNvSpPr>
            <a:spLocks noGrp="1"/>
          </p:cNvSpPr>
          <p:nvPr>
            <p:ph type="dt" sz="half" idx="10"/>
          </p:nvPr>
        </p:nvSpPr>
        <p:spPr/>
        <p:txBody>
          <a:bodyPr/>
          <a:lstStyle/>
          <a:p>
            <a:fld id="{B3A8E030-9EB3-499C-8BBB-0727F158AC58}" type="datetime1">
              <a:rPr lang="en-ZA" smtClean="0"/>
              <a:pPr/>
              <a:t>2022/11/15</a:t>
            </a:fld>
            <a:endParaRPr lang="en-ZA"/>
          </a:p>
        </p:txBody>
      </p:sp>
      <p:sp>
        <p:nvSpPr>
          <p:cNvPr id="5" name="Footer Placeholder 4">
            <a:extLst>
              <a:ext uri="{FF2B5EF4-FFF2-40B4-BE49-F238E27FC236}">
                <a16:creationId xmlns:a16="http://schemas.microsoft.com/office/drawing/2014/main" id="{40E2FA77-2CB1-41A7-8C31-5218C9AE464F}"/>
              </a:ext>
            </a:extLst>
          </p:cNvPr>
          <p:cNvSpPr>
            <a:spLocks noGrp="1"/>
          </p:cNvSpPr>
          <p:nvPr>
            <p:ph type="ftr" sz="quarter" idx="11"/>
          </p:nvPr>
        </p:nvSpPr>
        <p:spPr/>
        <p:txBody>
          <a:bodyPr/>
          <a:lstStyle/>
          <a:p>
            <a:endParaRPr lang="en-ZA"/>
          </a:p>
        </p:txBody>
      </p:sp>
      <p:sp>
        <p:nvSpPr>
          <p:cNvPr id="6" name="Slide Number Placeholder 5">
            <a:extLst>
              <a:ext uri="{FF2B5EF4-FFF2-40B4-BE49-F238E27FC236}">
                <a16:creationId xmlns:a16="http://schemas.microsoft.com/office/drawing/2014/main" id="{C8BE2501-86E8-4D78-9895-73530501F894}"/>
              </a:ext>
            </a:extLst>
          </p:cNvPr>
          <p:cNvSpPr>
            <a:spLocks noGrp="1"/>
          </p:cNvSpPr>
          <p:nvPr>
            <p:ph type="sldNum" sz="quarter" idx="12"/>
          </p:nvPr>
        </p:nvSpPr>
        <p:spPr/>
        <p:txBody>
          <a:bodyPr/>
          <a:lstStyle/>
          <a:p>
            <a:fld id="{2C1D07FA-F1FA-499D-926C-C65FBF151797}" type="slidenum">
              <a:rPr lang="en-ZA" smtClean="0"/>
              <a:pPr/>
              <a:t>‹#›</a:t>
            </a:fld>
            <a:endParaRPr lang="en-ZA"/>
          </a:p>
        </p:txBody>
      </p:sp>
    </p:spTree>
    <p:extLst>
      <p:ext uri="{BB962C8B-B14F-4D97-AF65-F5344CB8AC3E}">
        <p14:creationId xmlns:p14="http://schemas.microsoft.com/office/powerpoint/2010/main" val="42023017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E963D4-446F-4C41-9BD5-06CFD7AC5D6B}"/>
              </a:ext>
            </a:extLst>
          </p:cNvPr>
          <p:cNvSpPr>
            <a:spLocks noGrp="1"/>
          </p:cNvSpPr>
          <p:nvPr>
            <p:ph type="title"/>
          </p:nvPr>
        </p:nvSpPr>
        <p:spPr/>
        <p:txBody>
          <a:bodyPr/>
          <a:lstStyle/>
          <a:p>
            <a:r>
              <a:rPr lang="en-US"/>
              <a:t>Click to edit Master title style</a:t>
            </a:r>
            <a:endParaRPr lang="en-ZA"/>
          </a:p>
        </p:txBody>
      </p:sp>
      <p:sp>
        <p:nvSpPr>
          <p:cNvPr id="3" name="Content Placeholder 2">
            <a:extLst>
              <a:ext uri="{FF2B5EF4-FFF2-40B4-BE49-F238E27FC236}">
                <a16:creationId xmlns:a16="http://schemas.microsoft.com/office/drawing/2014/main" id="{0C7B63BB-2563-49C9-A2E0-58ED07A0E57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Content Placeholder 3">
            <a:extLst>
              <a:ext uri="{FF2B5EF4-FFF2-40B4-BE49-F238E27FC236}">
                <a16:creationId xmlns:a16="http://schemas.microsoft.com/office/drawing/2014/main" id="{02023206-94F7-4D31-9AEE-0E61E10E7F1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Date Placeholder 4">
            <a:extLst>
              <a:ext uri="{FF2B5EF4-FFF2-40B4-BE49-F238E27FC236}">
                <a16:creationId xmlns:a16="http://schemas.microsoft.com/office/drawing/2014/main" id="{B6C44C4E-2E69-4A69-9BE2-E1C14F0A5CB6}"/>
              </a:ext>
            </a:extLst>
          </p:cNvPr>
          <p:cNvSpPr>
            <a:spLocks noGrp="1"/>
          </p:cNvSpPr>
          <p:nvPr>
            <p:ph type="dt" sz="half" idx="10"/>
          </p:nvPr>
        </p:nvSpPr>
        <p:spPr/>
        <p:txBody>
          <a:bodyPr/>
          <a:lstStyle/>
          <a:p>
            <a:fld id="{87E82067-DA25-4EB1-BFAD-160C41EEEEA7}" type="datetime1">
              <a:rPr lang="en-ZA" smtClean="0"/>
              <a:pPr/>
              <a:t>2022/11/15</a:t>
            </a:fld>
            <a:endParaRPr lang="en-ZA"/>
          </a:p>
        </p:txBody>
      </p:sp>
      <p:sp>
        <p:nvSpPr>
          <p:cNvPr id="6" name="Footer Placeholder 5">
            <a:extLst>
              <a:ext uri="{FF2B5EF4-FFF2-40B4-BE49-F238E27FC236}">
                <a16:creationId xmlns:a16="http://schemas.microsoft.com/office/drawing/2014/main" id="{2E41441D-59E3-4B9A-ACD3-DD10E2999931}"/>
              </a:ext>
            </a:extLst>
          </p:cNvPr>
          <p:cNvSpPr>
            <a:spLocks noGrp="1"/>
          </p:cNvSpPr>
          <p:nvPr>
            <p:ph type="ftr" sz="quarter" idx="11"/>
          </p:nvPr>
        </p:nvSpPr>
        <p:spPr/>
        <p:txBody>
          <a:bodyPr/>
          <a:lstStyle/>
          <a:p>
            <a:endParaRPr lang="en-ZA"/>
          </a:p>
        </p:txBody>
      </p:sp>
      <p:sp>
        <p:nvSpPr>
          <p:cNvPr id="7" name="Slide Number Placeholder 6">
            <a:extLst>
              <a:ext uri="{FF2B5EF4-FFF2-40B4-BE49-F238E27FC236}">
                <a16:creationId xmlns:a16="http://schemas.microsoft.com/office/drawing/2014/main" id="{787F38A5-0750-48F3-8331-AEDE2482F559}"/>
              </a:ext>
            </a:extLst>
          </p:cNvPr>
          <p:cNvSpPr>
            <a:spLocks noGrp="1"/>
          </p:cNvSpPr>
          <p:nvPr>
            <p:ph type="sldNum" sz="quarter" idx="12"/>
          </p:nvPr>
        </p:nvSpPr>
        <p:spPr/>
        <p:txBody>
          <a:bodyPr/>
          <a:lstStyle/>
          <a:p>
            <a:fld id="{2C1D07FA-F1FA-499D-926C-C65FBF151797}" type="slidenum">
              <a:rPr lang="en-ZA" smtClean="0"/>
              <a:pPr/>
              <a:t>‹#›</a:t>
            </a:fld>
            <a:endParaRPr lang="en-ZA"/>
          </a:p>
        </p:txBody>
      </p:sp>
    </p:spTree>
    <p:extLst>
      <p:ext uri="{BB962C8B-B14F-4D97-AF65-F5344CB8AC3E}">
        <p14:creationId xmlns:p14="http://schemas.microsoft.com/office/powerpoint/2010/main" val="10594336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9E3CD9-3115-4EF9-B1A3-4459C9A415D8}"/>
              </a:ext>
            </a:extLst>
          </p:cNvPr>
          <p:cNvSpPr>
            <a:spLocks noGrp="1"/>
          </p:cNvSpPr>
          <p:nvPr>
            <p:ph type="title"/>
          </p:nvPr>
        </p:nvSpPr>
        <p:spPr>
          <a:xfrm>
            <a:off x="839788" y="365125"/>
            <a:ext cx="10515600" cy="1325563"/>
          </a:xfrm>
        </p:spPr>
        <p:txBody>
          <a:bodyPr/>
          <a:lstStyle/>
          <a:p>
            <a:r>
              <a:rPr lang="en-US"/>
              <a:t>Click to edit Master title style</a:t>
            </a:r>
            <a:endParaRPr lang="en-ZA"/>
          </a:p>
        </p:txBody>
      </p:sp>
      <p:sp>
        <p:nvSpPr>
          <p:cNvPr id="3" name="Text Placeholder 2">
            <a:extLst>
              <a:ext uri="{FF2B5EF4-FFF2-40B4-BE49-F238E27FC236}">
                <a16:creationId xmlns:a16="http://schemas.microsoft.com/office/drawing/2014/main" id="{EFCB3910-D2AA-4A2F-9FA3-C35C8AE1F65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5410843-D255-4D1A-B974-0C81902DBA1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Text Placeholder 4">
            <a:extLst>
              <a:ext uri="{FF2B5EF4-FFF2-40B4-BE49-F238E27FC236}">
                <a16:creationId xmlns:a16="http://schemas.microsoft.com/office/drawing/2014/main" id="{1856D055-F9BB-4DDD-9BEE-54CF3111091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7E29268-F576-47A3-8871-AB9DC0E82A7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7" name="Date Placeholder 6">
            <a:extLst>
              <a:ext uri="{FF2B5EF4-FFF2-40B4-BE49-F238E27FC236}">
                <a16:creationId xmlns:a16="http://schemas.microsoft.com/office/drawing/2014/main" id="{B4F67342-2EC6-491F-BE0E-17F36A30B4D0}"/>
              </a:ext>
            </a:extLst>
          </p:cNvPr>
          <p:cNvSpPr>
            <a:spLocks noGrp="1"/>
          </p:cNvSpPr>
          <p:nvPr>
            <p:ph type="dt" sz="half" idx="10"/>
          </p:nvPr>
        </p:nvSpPr>
        <p:spPr/>
        <p:txBody>
          <a:bodyPr/>
          <a:lstStyle/>
          <a:p>
            <a:fld id="{B8F05E17-2A8A-42F4-93CF-FD9928730166}" type="datetime1">
              <a:rPr lang="en-ZA" smtClean="0"/>
              <a:pPr/>
              <a:t>2022/11/15</a:t>
            </a:fld>
            <a:endParaRPr lang="en-ZA"/>
          </a:p>
        </p:txBody>
      </p:sp>
      <p:sp>
        <p:nvSpPr>
          <p:cNvPr id="8" name="Footer Placeholder 7">
            <a:extLst>
              <a:ext uri="{FF2B5EF4-FFF2-40B4-BE49-F238E27FC236}">
                <a16:creationId xmlns:a16="http://schemas.microsoft.com/office/drawing/2014/main" id="{B5493597-D2C1-41AD-A890-95BD50C4FAC2}"/>
              </a:ext>
            </a:extLst>
          </p:cNvPr>
          <p:cNvSpPr>
            <a:spLocks noGrp="1"/>
          </p:cNvSpPr>
          <p:nvPr>
            <p:ph type="ftr" sz="quarter" idx="11"/>
          </p:nvPr>
        </p:nvSpPr>
        <p:spPr/>
        <p:txBody>
          <a:bodyPr/>
          <a:lstStyle/>
          <a:p>
            <a:endParaRPr lang="en-ZA"/>
          </a:p>
        </p:txBody>
      </p:sp>
      <p:sp>
        <p:nvSpPr>
          <p:cNvPr id="9" name="Slide Number Placeholder 8">
            <a:extLst>
              <a:ext uri="{FF2B5EF4-FFF2-40B4-BE49-F238E27FC236}">
                <a16:creationId xmlns:a16="http://schemas.microsoft.com/office/drawing/2014/main" id="{A3E92FD5-5F4F-4C8F-A0AA-5FA8F122A787}"/>
              </a:ext>
            </a:extLst>
          </p:cNvPr>
          <p:cNvSpPr>
            <a:spLocks noGrp="1"/>
          </p:cNvSpPr>
          <p:nvPr>
            <p:ph type="sldNum" sz="quarter" idx="12"/>
          </p:nvPr>
        </p:nvSpPr>
        <p:spPr/>
        <p:txBody>
          <a:bodyPr/>
          <a:lstStyle/>
          <a:p>
            <a:fld id="{2C1D07FA-F1FA-499D-926C-C65FBF151797}" type="slidenum">
              <a:rPr lang="en-ZA" smtClean="0"/>
              <a:pPr/>
              <a:t>‹#›</a:t>
            </a:fld>
            <a:endParaRPr lang="en-ZA"/>
          </a:p>
        </p:txBody>
      </p:sp>
    </p:spTree>
    <p:extLst>
      <p:ext uri="{BB962C8B-B14F-4D97-AF65-F5344CB8AC3E}">
        <p14:creationId xmlns:p14="http://schemas.microsoft.com/office/powerpoint/2010/main" val="38045600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8DA9C6-E6E8-481E-8942-F8CA7B17FD0E}"/>
              </a:ext>
            </a:extLst>
          </p:cNvPr>
          <p:cNvSpPr>
            <a:spLocks noGrp="1"/>
          </p:cNvSpPr>
          <p:nvPr>
            <p:ph type="title"/>
          </p:nvPr>
        </p:nvSpPr>
        <p:spPr/>
        <p:txBody>
          <a:bodyPr/>
          <a:lstStyle/>
          <a:p>
            <a:r>
              <a:rPr lang="en-US"/>
              <a:t>Click to edit Master title style</a:t>
            </a:r>
            <a:endParaRPr lang="en-ZA"/>
          </a:p>
        </p:txBody>
      </p:sp>
      <p:sp>
        <p:nvSpPr>
          <p:cNvPr id="3" name="Date Placeholder 2">
            <a:extLst>
              <a:ext uri="{FF2B5EF4-FFF2-40B4-BE49-F238E27FC236}">
                <a16:creationId xmlns:a16="http://schemas.microsoft.com/office/drawing/2014/main" id="{BEE47EF2-2316-4F65-902B-F2B15238028C}"/>
              </a:ext>
            </a:extLst>
          </p:cNvPr>
          <p:cNvSpPr>
            <a:spLocks noGrp="1"/>
          </p:cNvSpPr>
          <p:nvPr>
            <p:ph type="dt" sz="half" idx="10"/>
          </p:nvPr>
        </p:nvSpPr>
        <p:spPr/>
        <p:txBody>
          <a:bodyPr/>
          <a:lstStyle/>
          <a:p>
            <a:fld id="{47899A6E-5EE7-416C-B767-386DCA6435E4}" type="datetime1">
              <a:rPr lang="en-ZA" smtClean="0"/>
              <a:pPr/>
              <a:t>2022/11/15</a:t>
            </a:fld>
            <a:endParaRPr lang="en-ZA"/>
          </a:p>
        </p:txBody>
      </p:sp>
      <p:sp>
        <p:nvSpPr>
          <p:cNvPr id="4" name="Footer Placeholder 3">
            <a:extLst>
              <a:ext uri="{FF2B5EF4-FFF2-40B4-BE49-F238E27FC236}">
                <a16:creationId xmlns:a16="http://schemas.microsoft.com/office/drawing/2014/main" id="{763A4B20-144E-4046-9C91-309787456DDE}"/>
              </a:ext>
            </a:extLst>
          </p:cNvPr>
          <p:cNvSpPr>
            <a:spLocks noGrp="1"/>
          </p:cNvSpPr>
          <p:nvPr>
            <p:ph type="ftr" sz="quarter" idx="11"/>
          </p:nvPr>
        </p:nvSpPr>
        <p:spPr/>
        <p:txBody>
          <a:bodyPr/>
          <a:lstStyle/>
          <a:p>
            <a:endParaRPr lang="en-ZA"/>
          </a:p>
        </p:txBody>
      </p:sp>
      <p:sp>
        <p:nvSpPr>
          <p:cNvPr id="5" name="Slide Number Placeholder 4">
            <a:extLst>
              <a:ext uri="{FF2B5EF4-FFF2-40B4-BE49-F238E27FC236}">
                <a16:creationId xmlns:a16="http://schemas.microsoft.com/office/drawing/2014/main" id="{ED8A7A22-EDE9-46C1-9716-33A1142E6EDC}"/>
              </a:ext>
            </a:extLst>
          </p:cNvPr>
          <p:cNvSpPr>
            <a:spLocks noGrp="1"/>
          </p:cNvSpPr>
          <p:nvPr>
            <p:ph type="sldNum" sz="quarter" idx="12"/>
          </p:nvPr>
        </p:nvSpPr>
        <p:spPr/>
        <p:txBody>
          <a:bodyPr/>
          <a:lstStyle/>
          <a:p>
            <a:fld id="{2C1D07FA-F1FA-499D-926C-C65FBF151797}" type="slidenum">
              <a:rPr lang="en-ZA" smtClean="0"/>
              <a:pPr/>
              <a:t>‹#›</a:t>
            </a:fld>
            <a:endParaRPr lang="en-ZA"/>
          </a:p>
        </p:txBody>
      </p:sp>
    </p:spTree>
    <p:extLst>
      <p:ext uri="{BB962C8B-B14F-4D97-AF65-F5344CB8AC3E}">
        <p14:creationId xmlns:p14="http://schemas.microsoft.com/office/powerpoint/2010/main" val="1170227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88E683D-493E-4934-8827-E5B2D2E6071B}"/>
              </a:ext>
            </a:extLst>
          </p:cNvPr>
          <p:cNvSpPr>
            <a:spLocks noGrp="1"/>
          </p:cNvSpPr>
          <p:nvPr>
            <p:ph type="dt" sz="half" idx="10"/>
          </p:nvPr>
        </p:nvSpPr>
        <p:spPr/>
        <p:txBody>
          <a:bodyPr/>
          <a:lstStyle/>
          <a:p>
            <a:fld id="{0654D206-22BD-4473-9E00-31FBBE5E8F3E}" type="datetime1">
              <a:rPr lang="en-ZA" smtClean="0"/>
              <a:pPr/>
              <a:t>2022/11/15</a:t>
            </a:fld>
            <a:endParaRPr lang="en-ZA"/>
          </a:p>
        </p:txBody>
      </p:sp>
      <p:sp>
        <p:nvSpPr>
          <p:cNvPr id="3" name="Footer Placeholder 2">
            <a:extLst>
              <a:ext uri="{FF2B5EF4-FFF2-40B4-BE49-F238E27FC236}">
                <a16:creationId xmlns:a16="http://schemas.microsoft.com/office/drawing/2014/main" id="{9607A2B4-E164-4AD0-BF5F-8ACC9EC5249D}"/>
              </a:ext>
            </a:extLst>
          </p:cNvPr>
          <p:cNvSpPr>
            <a:spLocks noGrp="1"/>
          </p:cNvSpPr>
          <p:nvPr>
            <p:ph type="ftr" sz="quarter" idx="11"/>
          </p:nvPr>
        </p:nvSpPr>
        <p:spPr/>
        <p:txBody>
          <a:bodyPr/>
          <a:lstStyle/>
          <a:p>
            <a:endParaRPr lang="en-ZA"/>
          </a:p>
        </p:txBody>
      </p:sp>
      <p:sp>
        <p:nvSpPr>
          <p:cNvPr id="4" name="Slide Number Placeholder 3">
            <a:extLst>
              <a:ext uri="{FF2B5EF4-FFF2-40B4-BE49-F238E27FC236}">
                <a16:creationId xmlns:a16="http://schemas.microsoft.com/office/drawing/2014/main" id="{C4253B74-EA1C-4DB1-8941-1B2714EA74B3}"/>
              </a:ext>
            </a:extLst>
          </p:cNvPr>
          <p:cNvSpPr>
            <a:spLocks noGrp="1"/>
          </p:cNvSpPr>
          <p:nvPr>
            <p:ph type="sldNum" sz="quarter" idx="12"/>
          </p:nvPr>
        </p:nvSpPr>
        <p:spPr/>
        <p:txBody>
          <a:bodyPr/>
          <a:lstStyle/>
          <a:p>
            <a:fld id="{2C1D07FA-F1FA-499D-926C-C65FBF151797}" type="slidenum">
              <a:rPr lang="en-ZA" smtClean="0"/>
              <a:pPr/>
              <a:t>‹#›</a:t>
            </a:fld>
            <a:endParaRPr lang="en-ZA"/>
          </a:p>
        </p:txBody>
      </p:sp>
    </p:spTree>
    <p:extLst>
      <p:ext uri="{BB962C8B-B14F-4D97-AF65-F5344CB8AC3E}">
        <p14:creationId xmlns:p14="http://schemas.microsoft.com/office/powerpoint/2010/main" val="33035975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075375-FF3B-4ADA-A296-C2F9A5D0FC8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ZA"/>
          </a:p>
        </p:txBody>
      </p:sp>
      <p:sp>
        <p:nvSpPr>
          <p:cNvPr id="3" name="Content Placeholder 2">
            <a:extLst>
              <a:ext uri="{FF2B5EF4-FFF2-40B4-BE49-F238E27FC236}">
                <a16:creationId xmlns:a16="http://schemas.microsoft.com/office/drawing/2014/main" id="{D29406C2-AD54-493D-A3BE-5F2DC630FB7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Text Placeholder 3">
            <a:extLst>
              <a:ext uri="{FF2B5EF4-FFF2-40B4-BE49-F238E27FC236}">
                <a16:creationId xmlns:a16="http://schemas.microsoft.com/office/drawing/2014/main" id="{56D9CA76-E679-4015-9066-855BA239714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3982DC9-E6EA-47DC-A287-3ECE796432CF}"/>
              </a:ext>
            </a:extLst>
          </p:cNvPr>
          <p:cNvSpPr>
            <a:spLocks noGrp="1"/>
          </p:cNvSpPr>
          <p:nvPr>
            <p:ph type="dt" sz="half" idx="10"/>
          </p:nvPr>
        </p:nvSpPr>
        <p:spPr/>
        <p:txBody>
          <a:bodyPr/>
          <a:lstStyle/>
          <a:p>
            <a:fld id="{19DA3251-64AC-44E1-A896-A87A9AFD5340}" type="datetime1">
              <a:rPr lang="en-ZA" smtClean="0"/>
              <a:pPr/>
              <a:t>2022/11/15</a:t>
            </a:fld>
            <a:endParaRPr lang="en-ZA"/>
          </a:p>
        </p:txBody>
      </p:sp>
      <p:sp>
        <p:nvSpPr>
          <p:cNvPr id="6" name="Footer Placeholder 5">
            <a:extLst>
              <a:ext uri="{FF2B5EF4-FFF2-40B4-BE49-F238E27FC236}">
                <a16:creationId xmlns:a16="http://schemas.microsoft.com/office/drawing/2014/main" id="{494A2419-23AA-4884-BD73-5F0C8493E45E}"/>
              </a:ext>
            </a:extLst>
          </p:cNvPr>
          <p:cNvSpPr>
            <a:spLocks noGrp="1"/>
          </p:cNvSpPr>
          <p:nvPr>
            <p:ph type="ftr" sz="quarter" idx="11"/>
          </p:nvPr>
        </p:nvSpPr>
        <p:spPr/>
        <p:txBody>
          <a:bodyPr/>
          <a:lstStyle/>
          <a:p>
            <a:endParaRPr lang="en-ZA"/>
          </a:p>
        </p:txBody>
      </p:sp>
      <p:sp>
        <p:nvSpPr>
          <p:cNvPr id="7" name="Slide Number Placeholder 6">
            <a:extLst>
              <a:ext uri="{FF2B5EF4-FFF2-40B4-BE49-F238E27FC236}">
                <a16:creationId xmlns:a16="http://schemas.microsoft.com/office/drawing/2014/main" id="{0310B6A0-C3AA-4BD9-84A8-00B0D0DBDCF3}"/>
              </a:ext>
            </a:extLst>
          </p:cNvPr>
          <p:cNvSpPr>
            <a:spLocks noGrp="1"/>
          </p:cNvSpPr>
          <p:nvPr>
            <p:ph type="sldNum" sz="quarter" idx="12"/>
          </p:nvPr>
        </p:nvSpPr>
        <p:spPr/>
        <p:txBody>
          <a:bodyPr/>
          <a:lstStyle/>
          <a:p>
            <a:fld id="{2C1D07FA-F1FA-499D-926C-C65FBF151797}" type="slidenum">
              <a:rPr lang="en-ZA" smtClean="0"/>
              <a:pPr/>
              <a:t>‹#›</a:t>
            </a:fld>
            <a:endParaRPr lang="en-ZA"/>
          </a:p>
        </p:txBody>
      </p:sp>
    </p:spTree>
    <p:extLst>
      <p:ext uri="{BB962C8B-B14F-4D97-AF65-F5344CB8AC3E}">
        <p14:creationId xmlns:p14="http://schemas.microsoft.com/office/powerpoint/2010/main" val="20981610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D9594A-4A41-4219-BA65-E3D9A57A36E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ZA"/>
          </a:p>
        </p:txBody>
      </p:sp>
      <p:sp>
        <p:nvSpPr>
          <p:cNvPr id="3" name="Picture Placeholder 2">
            <a:extLst>
              <a:ext uri="{FF2B5EF4-FFF2-40B4-BE49-F238E27FC236}">
                <a16:creationId xmlns:a16="http://schemas.microsoft.com/office/drawing/2014/main" id="{EAE5DA00-E11C-4DD8-A7CB-6692341D2EE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ZA"/>
          </a:p>
        </p:txBody>
      </p:sp>
      <p:sp>
        <p:nvSpPr>
          <p:cNvPr id="4" name="Text Placeholder 3">
            <a:extLst>
              <a:ext uri="{FF2B5EF4-FFF2-40B4-BE49-F238E27FC236}">
                <a16:creationId xmlns:a16="http://schemas.microsoft.com/office/drawing/2014/main" id="{32D3AF13-86BE-4AEF-8FD1-5B374CC0D8D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4E0ADD3-50FA-4CF6-9605-C3CD19F55A73}"/>
              </a:ext>
            </a:extLst>
          </p:cNvPr>
          <p:cNvSpPr>
            <a:spLocks noGrp="1"/>
          </p:cNvSpPr>
          <p:nvPr>
            <p:ph type="dt" sz="half" idx="10"/>
          </p:nvPr>
        </p:nvSpPr>
        <p:spPr/>
        <p:txBody>
          <a:bodyPr/>
          <a:lstStyle/>
          <a:p>
            <a:fld id="{17929AAC-D491-44C4-862D-10E4A5814A95}" type="datetime1">
              <a:rPr lang="en-ZA" smtClean="0"/>
              <a:pPr/>
              <a:t>2022/11/15</a:t>
            </a:fld>
            <a:endParaRPr lang="en-ZA"/>
          </a:p>
        </p:txBody>
      </p:sp>
      <p:sp>
        <p:nvSpPr>
          <p:cNvPr id="6" name="Footer Placeholder 5">
            <a:extLst>
              <a:ext uri="{FF2B5EF4-FFF2-40B4-BE49-F238E27FC236}">
                <a16:creationId xmlns:a16="http://schemas.microsoft.com/office/drawing/2014/main" id="{D26DFECA-EAD3-4F3D-93A3-4F0A4223A19B}"/>
              </a:ext>
            </a:extLst>
          </p:cNvPr>
          <p:cNvSpPr>
            <a:spLocks noGrp="1"/>
          </p:cNvSpPr>
          <p:nvPr>
            <p:ph type="ftr" sz="quarter" idx="11"/>
          </p:nvPr>
        </p:nvSpPr>
        <p:spPr/>
        <p:txBody>
          <a:bodyPr/>
          <a:lstStyle/>
          <a:p>
            <a:endParaRPr lang="en-ZA"/>
          </a:p>
        </p:txBody>
      </p:sp>
      <p:sp>
        <p:nvSpPr>
          <p:cNvPr id="7" name="Slide Number Placeholder 6">
            <a:extLst>
              <a:ext uri="{FF2B5EF4-FFF2-40B4-BE49-F238E27FC236}">
                <a16:creationId xmlns:a16="http://schemas.microsoft.com/office/drawing/2014/main" id="{3D500742-9E53-4771-A74D-9F48472F9BCD}"/>
              </a:ext>
            </a:extLst>
          </p:cNvPr>
          <p:cNvSpPr>
            <a:spLocks noGrp="1"/>
          </p:cNvSpPr>
          <p:nvPr>
            <p:ph type="sldNum" sz="quarter" idx="12"/>
          </p:nvPr>
        </p:nvSpPr>
        <p:spPr/>
        <p:txBody>
          <a:bodyPr/>
          <a:lstStyle/>
          <a:p>
            <a:fld id="{2C1D07FA-F1FA-499D-926C-C65FBF151797}" type="slidenum">
              <a:rPr lang="en-ZA" smtClean="0"/>
              <a:pPr/>
              <a:t>‹#›</a:t>
            </a:fld>
            <a:endParaRPr lang="en-ZA"/>
          </a:p>
        </p:txBody>
      </p:sp>
    </p:spTree>
    <p:extLst>
      <p:ext uri="{BB962C8B-B14F-4D97-AF65-F5344CB8AC3E}">
        <p14:creationId xmlns:p14="http://schemas.microsoft.com/office/powerpoint/2010/main" val="40511968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t="-9000" b="1000"/>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D6CFE0D-741B-4E2F-BBC7-079959E1D96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ZA"/>
          </a:p>
        </p:txBody>
      </p:sp>
      <p:sp>
        <p:nvSpPr>
          <p:cNvPr id="3" name="Text Placeholder 2">
            <a:extLst>
              <a:ext uri="{FF2B5EF4-FFF2-40B4-BE49-F238E27FC236}">
                <a16:creationId xmlns:a16="http://schemas.microsoft.com/office/drawing/2014/main" id="{F697F814-540D-4CD6-8A53-70061FF948F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a:extLst>
              <a:ext uri="{FF2B5EF4-FFF2-40B4-BE49-F238E27FC236}">
                <a16:creationId xmlns:a16="http://schemas.microsoft.com/office/drawing/2014/main" id="{0C066278-124A-411F-942F-B960223881F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D76578B-E418-4793-91BA-E05F1DDD6A9E}" type="datetime1">
              <a:rPr lang="en-ZA" smtClean="0"/>
              <a:pPr/>
              <a:t>2022/11/15</a:t>
            </a:fld>
            <a:endParaRPr lang="en-ZA"/>
          </a:p>
        </p:txBody>
      </p:sp>
      <p:sp>
        <p:nvSpPr>
          <p:cNvPr id="5" name="Footer Placeholder 4">
            <a:extLst>
              <a:ext uri="{FF2B5EF4-FFF2-40B4-BE49-F238E27FC236}">
                <a16:creationId xmlns:a16="http://schemas.microsoft.com/office/drawing/2014/main" id="{12224475-D3AC-4252-8EE7-8B6F71AB1C2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ZA"/>
          </a:p>
        </p:txBody>
      </p:sp>
      <p:sp>
        <p:nvSpPr>
          <p:cNvPr id="6" name="Slide Number Placeholder 5">
            <a:extLst>
              <a:ext uri="{FF2B5EF4-FFF2-40B4-BE49-F238E27FC236}">
                <a16:creationId xmlns:a16="http://schemas.microsoft.com/office/drawing/2014/main" id="{9C192DA0-9847-4610-B35F-7869771019A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C1D07FA-F1FA-499D-926C-C65FBF151797}" type="slidenum">
              <a:rPr lang="en-ZA" smtClean="0"/>
              <a:pPr/>
              <a:t>‹#›</a:t>
            </a:fld>
            <a:endParaRPr lang="en-ZA"/>
          </a:p>
        </p:txBody>
      </p:sp>
    </p:spTree>
    <p:extLst>
      <p:ext uri="{BB962C8B-B14F-4D97-AF65-F5344CB8AC3E}">
        <p14:creationId xmlns:p14="http://schemas.microsoft.com/office/powerpoint/2010/main" val="28983685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3.jpeg"/><Relationship Id="rId7" Type="http://schemas.openxmlformats.org/officeDocument/2006/relationships/image" Target="../media/image7.png"/><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jpeg"/><Relationship Id="rId9" Type="http://schemas.openxmlformats.org/officeDocument/2006/relationships/image" Target="../media/image9.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2"/>
          <p:cNvSpPr txBox="1">
            <a:spLocks/>
          </p:cNvSpPr>
          <p:nvPr/>
        </p:nvSpPr>
        <p:spPr>
          <a:xfrm>
            <a:off x="2854778" y="868680"/>
            <a:ext cx="7543800" cy="3832841"/>
          </a:xfrm>
          <a:prstGeom prst="rect">
            <a:avLst/>
          </a:prstGeom>
        </p:spPr>
        <p:txBody>
          <a:bodyPr vert="horz" lIns="68580" tIns="34290" rIns="68580" bIns="3429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defTabSz="685800">
              <a:lnSpc>
                <a:spcPct val="150000"/>
              </a:lnSpc>
              <a:spcBef>
                <a:spcPts val="750"/>
              </a:spcBef>
              <a:defRPr/>
            </a:pPr>
            <a:r>
              <a:rPr lang="en-ZA" b="1" dirty="0">
                <a:solidFill>
                  <a:sysClr val="windowText" lastClr="000000"/>
                </a:solidFill>
                <a:cs typeface="Arial" panose="020B0604020202020204" pitchFamily="34" charset="0"/>
              </a:rPr>
              <a:t>National Solar Water Heating Programme (NSWHP) progress update to Portfolio Committee on Mineral Resources and Energy (PPCMRE) scheduled</a:t>
            </a:r>
          </a:p>
          <a:p>
            <a:pPr defTabSz="685800">
              <a:spcBef>
                <a:spcPts val="750"/>
              </a:spcBef>
              <a:defRPr/>
            </a:pPr>
            <a:endParaRPr lang="en-ZA" sz="1800" b="1" dirty="0">
              <a:solidFill>
                <a:sysClr val="windowText" lastClr="000000"/>
              </a:solidFill>
            </a:endParaRPr>
          </a:p>
          <a:p>
            <a:pPr defTabSz="685800">
              <a:spcBef>
                <a:spcPts val="0"/>
              </a:spcBef>
              <a:defRPr/>
            </a:pPr>
            <a:r>
              <a:rPr lang="en-ZA" sz="2000" dirty="0">
                <a:solidFill>
                  <a:sysClr val="windowText" lastClr="000000"/>
                </a:solidFill>
                <a:cs typeface="Arial" panose="020B0604020202020204" pitchFamily="34" charset="0"/>
              </a:rPr>
              <a:t>November 2022 </a:t>
            </a:r>
          </a:p>
          <a:p>
            <a:pPr defTabSz="685800">
              <a:spcBef>
                <a:spcPts val="0"/>
              </a:spcBef>
              <a:defRPr/>
            </a:pPr>
            <a:endParaRPr lang="en-ZA" sz="2000" dirty="0">
              <a:solidFill>
                <a:sysClr val="windowText" lastClr="000000"/>
              </a:solidFill>
              <a:cs typeface="Arial" panose="020B0604020202020204" pitchFamily="34" charset="0"/>
            </a:endParaRPr>
          </a:p>
          <a:p>
            <a:pPr defTabSz="685800">
              <a:spcBef>
                <a:spcPts val="0"/>
              </a:spcBef>
              <a:defRPr/>
            </a:pPr>
            <a:r>
              <a:rPr lang="en-ZA" sz="2000" b="1" dirty="0">
                <a:solidFill>
                  <a:sysClr val="windowText" lastClr="000000"/>
                </a:solidFill>
                <a:cs typeface="Arial" panose="020B0604020202020204" pitchFamily="34" charset="0"/>
              </a:rPr>
              <a:t>Jointly implemented by:</a:t>
            </a:r>
          </a:p>
        </p:txBody>
      </p:sp>
      <p:pic>
        <p:nvPicPr>
          <p:cNvPr id="9"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960758" y="4701521"/>
            <a:ext cx="1566002" cy="4098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1" descr="C:\Users\sandyn\AppData\Local\Microsoft\Windows\Temporary Internet Files\Content.Outlook\8BZQ5695\CEF SOC Ltd logo (2).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822112" y="4643898"/>
            <a:ext cx="664913" cy="4868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Picture 10"/>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631699" y="232945"/>
            <a:ext cx="1156202" cy="818435"/>
          </a:xfrm>
          <a:prstGeom prst="rect">
            <a:avLst/>
          </a:prstGeom>
        </p:spPr>
      </p:pic>
      <p:pic>
        <p:nvPicPr>
          <p:cNvPr id="12" name="Picture 11"/>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619902" y="1884712"/>
            <a:ext cx="1138539" cy="841908"/>
          </a:xfrm>
          <a:prstGeom prst="rect">
            <a:avLst/>
          </a:prstGeom>
        </p:spPr>
      </p:pic>
      <p:pic>
        <p:nvPicPr>
          <p:cNvPr id="13" name="Picture 12"/>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631699" y="1065020"/>
            <a:ext cx="1156202" cy="799380"/>
          </a:xfrm>
          <a:prstGeom prst="rect">
            <a:avLst/>
          </a:prstGeom>
        </p:spPr>
      </p:pic>
      <p:pic>
        <p:nvPicPr>
          <p:cNvPr id="5" name="Picture 4"/>
          <p:cNvPicPr>
            <a:picLocks noChangeAspect="1"/>
          </p:cNvPicPr>
          <p:nvPr/>
        </p:nvPicPr>
        <p:blipFill>
          <a:blip r:embed="rId7" cstate="print"/>
          <a:stretch>
            <a:fillRect/>
          </a:stretch>
        </p:blipFill>
        <p:spPr>
          <a:xfrm>
            <a:off x="1611069" y="2762057"/>
            <a:ext cx="1138539" cy="960692"/>
          </a:xfrm>
          <a:prstGeom prst="rect">
            <a:avLst/>
          </a:prstGeom>
        </p:spPr>
      </p:pic>
      <p:pic>
        <p:nvPicPr>
          <p:cNvPr id="15" name="Picture 14"/>
          <p:cNvPicPr>
            <a:picLocks noChangeAspect="1"/>
          </p:cNvPicPr>
          <p:nvPr/>
        </p:nvPicPr>
        <p:blipFill>
          <a:blip r:embed="rId8" cstate="print"/>
          <a:stretch>
            <a:fillRect/>
          </a:stretch>
        </p:blipFill>
        <p:spPr>
          <a:xfrm>
            <a:off x="1611069" y="3758186"/>
            <a:ext cx="1112140" cy="953263"/>
          </a:xfrm>
          <a:prstGeom prst="rect">
            <a:avLst/>
          </a:prstGeom>
        </p:spPr>
      </p:pic>
      <p:sp>
        <p:nvSpPr>
          <p:cNvPr id="16" name="Rectangle 15"/>
          <p:cNvSpPr/>
          <p:nvPr/>
        </p:nvSpPr>
        <p:spPr>
          <a:xfrm>
            <a:off x="9952482" y="5452110"/>
            <a:ext cx="715518" cy="54864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pic>
        <p:nvPicPr>
          <p:cNvPr id="2" name="Picture 1"/>
          <p:cNvPicPr>
            <a:picLocks noChangeAspect="1"/>
          </p:cNvPicPr>
          <p:nvPr/>
        </p:nvPicPr>
        <p:blipFill>
          <a:blip r:embed="rId9" cstate="print"/>
          <a:stretch>
            <a:fillRect/>
          </a:stretch>
        </p:blipFill>
        <p:spPr>
          <a:xfrm>
            <a:off x="4507107" y="4406672"/>
            <a:ext cx="1357313" cy="957263"/>
          </a:xfrm>
          <a:prstGeom prst="rect">
            <a:avLst/>
          </a:prstGeom>
        </p:spPr>
      </p:pic>
      <p:sp>
        <p:nvSpPr>
          <p:cNvPr id="3" name="Slide Number Placeholder 2">
            <a:extLst>
              <a:ext uri="{FF2B5EF4-FFF2-40B4-BE49-F238E27FC236}">
                <a16:creationId xmlns:a16="http://schemas.microsoft.com/office/drawing/2014/main" id="{A666FE94-E6A3-F296-3A27-69127F40ABAB}"/>
              </a:ext>
            </a:extLst>
          </p:cNvPr>
          <p:cNvSpPr>
            <a:spLocks noGrp="1"/>
          </p:cNvSpPr>
          <p:nvPr>
            <p:ph type="sldNum" sz="quarter" idx="12"/>
          </p:nvPr>
        </p:nvSpPr>
        <p:spPr/>
        <p:txBody>
          <a:bodyPr/>
          <a:lstStyle/>
          <a:p>
            <a:fld id="{2C1D07FA-F1FA-499D-926C-C65FBF151797}" type="slidenum">
              <a:rPr lang="en-ZA" smtClean="0"/>
              <a:pPr/>
              <a:t>1</a:t>
            </a:fld>
            <a:endParaRPr lang="en-ZA"/>
          </a:p>
        </p:txBody>
      </p:sp>
    </p:spTree>
    <p:extLst>
      <p:ext uri="{BB962C8B-B14F-4D97-AF65-F5344CB8AC3E}">
        <p14:creationId xmlns:p14="http://schemas.microsoft.com/office/powerpoint/2010/main" val="11826338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1" name="object 3"/>
          <p:cNvSpPr txBox="1">
            <a:spLocks noChangeArrowheads="1"/>
          </p:cNvSpPr>
          <p:nvPr/>
        </p:nvSpPr>
        <p:spPr bwMode="auto">
          <a:xfrm>
            <a:off x="1702865" y="704850"/>
            <a:ext cx="10422460" cy="37469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8930" rIns="0" bIns="0">
            <a:spAutoFit/>
          </a:bodyPr>
          <a:lstStyle>
            <a:lvl1pPr marL="342900" indent="-342900">
              <a:defRPr>
                <a:solidFill>
                  <a:schemeClr val="tx1"/>
                </a:solidFill>
                <a:latin typeface="Calibri" panose="020F0502020204030204" pitchFamily="34" charset="0"/>
              </a:defRPr>
            </a:lvl1pPr>
            <a:lvl2pPr>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lnSpc>
                <a:spcPct val="150000"/>
              </a:lnSpc>
              <a:buFont typeface="Arial" panose="020B0604020202020204" pitchFamily="34" charset="0"/>
              <a:buChar char="•"/>
            </a:pPr>
            <a:r>
              <a:rPr lang="en-ZA" sz="1600" b="1" dirty="0">
                <a:latin typeface="+mn-lt"/>
                <a:cs typeface="Arial" panose="020B0604020202020204" pitchFamily="34" charset="0"/>
              </a:rPr>
              <a:t>A total of 87 206 B</a:t>
            </a:r>
            <a:r>
              <a:rPr lang="en-ZA" sz="1600" dirty="0">
                <a:latin typeface="+mn-lt"/>
                <a:cs typeface="Arial" panose="020B0604020202020204" pitchFamily="34" charset="0"/>
              </a:rPr>
              <a:t>aseline Systems were procured through five bid categories.</a:t>
            </a:r>
          </a:p>
          <a:p>
            <a:pPr>
              <a:lnSpc>
                <a:spcPct val="150000"/>
              </a:lnSpc>
              <a:buFont typeface="Arial" panose="020B0604020202020204" pitchFamily="34" charset="0"/>
              <a:buChar char="•"/>
            </a:pPr>
            <a:r>
              <a:rPr lang="en-ZA" sz="1600" dirty="0">
                <a:latin typeface="+mn-lt"/>
                <a:cs typeface="Arial" panose="020B0604020202020204" pitchFamily="34" charset="0"/>
              </a:rPr>
              <a:t>About  </a:t>
            </a:r>
            <a:r>
              <a:rPr lang="en-ZA" sz="1600" b="1" dirty="0">
                <a:latin typeface="+mn-lt"/>
                <a:cs typeface="Arial" panose="020B0604020202020204" pitchFamily="34" charset="0"/>
              </a:rPr>
              <a:t>206 SWHs </a:t>
            </a:r>
            <a:r>
              <a:rPr lang="en-ZA" sz="1600" dirty="0">
                <a:latin typeface="+mn-lt"/>
                <a:cs typeface="Arial" panose="020B0604020202020204" pitchFamily="34" charset="0"/>
              </a:rPr>
              <a:t>were installed in a pilot project in Nelson Mandela Bay Metropolitan  and </a:t>
            </a:r>
            <a:r>
              <a:rPr lang="en-ZA" sz="1600" b="1" dirty="0">
                <a:latin typeface="+mn-lt"/>
                <a:cs typeface="Arial" panose="020B0604020202020204" pitchFamily="34" charset="0"/>
              </a:rPr>
              <a:t>150</a:t>
            </a:r>
            <a:r>
              <a:rPr lang="en-ZA" sz="1600" dirty="0">
                <a:latin typeface="+mn-lt"/>
                <a:cs typeface="Arial" panose="020B0604020202020204" pitchFamily="34" charset="0"/>
              </a:rPr>
              <a:t> SWHs were installed in Sol Plaatje Municipality as part of the repair and replace component of the NSWHP by the IPP Office on behalf of the Central Energy Fund (CEF). Total available for installation is 86 856 SWH. </a:t>
            </a:r>
          </a:p>
          <a:p>
            <a:pPr>
              <a:lnSpc>
                <a:spcPct val="150000"/>
              </a:lnSpc>
              <a:buFont typeface="Arial" panose="020B0604020202020204" pitchFamily="34" charset="0"/>
              <a:buChar char="•"/>
            </a:pPr>
            <a:r>
              <a:rPr lang="en-ZA" sz="1600" dirty="0">
                <a:latin typeface="+mn-lt"/>
                <a:cs typeface="Arial" panose="020B0604020202020204" pitchFamily="34" charset="0"/>
              </a:rPr>
              <a:t>The installation of SWHs has been divided into two phases.</a:t>
            </a:r>
          </a:p>
          <a:p>
            <a:pPr marL="457200" marR="0" lvl="0" indent="-457200" algn="l" defTabSz="914400" rtl="0" eaLnBrk="1" fontAlgn="auto" latinLnBrk="0" hangingPunct="1">
              <a:lnSpc>
                <a:spcPct val="150000"/>
              </a:lnSpc>
              <a:spcBef>
                <a:spcPts val="0"/>
              </a:spcBef>
              <a:spcAft>
                <a:spcPts val="0"/>
              </a:spcAft>
              <a:buClrTx/>
              <a:buSzTx/>
              <a:buFont typeface="Arial" panose="020B0604020202020204" pitchFamily="34" charset="0"/>
              <a:buChar char="•"/>
              <a:tabLst/>
              <a:defRPr/>
            </a:pPr>
            <a:r>
              <a:rPr kumimoji="0" lang="en-ZA" sz="1600" b="1" i="0" u="none" strike="noStrike" kern="1200" cap="none" spc="0" normalizeH="0" baseline="0" noProof="0" dirty="0">
                <a:ln>
                  <a:noFill/>
                </a:ln>
                <a:solidFill>
                  <a:prstClr val="black"/>
                </a:solidFill>
                <a:effectLst/>
                <a:uLnTx/>
                <a:uFillTx/>
                <a:latin typeface="+mn-lt"/>
                <a:cs typeface="Arial" panose="020B0604020202020204" pitchFamily="34" charset="0"/>
              </a:rPr>
              <a:t>In Phase 1, </a:t>
            </a:r>
            <a:r>
              <a:rPr kumimoji="0" lang="en-ZA" sz="1600" b="0" i="0" u="none" strike="noStrike" kern="1200" cap="none" spc="0" normalizeH="0" baseline="0" noProof="0" dirty="0">
                <a:ln>
                  <a:noFill/>
                </a:ln>
                <a:solidFill>
                  <a:prstClr val="black"/>
                </a:solidFill>
                <a:effectLst/>
                <a:uLnTx/>
                <a:uFillTx/>
                <a:latin typeface="+mn-lt"/>
                <a:cs typeface="Arial" panose="020B0604020202020204" pitchFamily="34" charset="0"/>
              </a:rPr>
              <a:t>of the project, a total of  </a:t>
            </a:r>
            <a:r>
              <a:rPr kumimoji="0" lang="en-ZA" sz="1600" b="1" i="0" u="none" strike="noStrike" kern="1200" cap="none" spc="0" normalizeH="0" baseline="0" noProof="0" dirty="0">
                <a:ln>
                  <a:noFill/>
                </a:ln>
                <a:solidFill>
                  <a:prstClr val="black"/>
                </a:solidFill>
                <a:effectLst/>
                <a:uLnTx/>
                <a:uFillTx/>
                <a:latin typeface="+mn-lt"/>
                <a:cs typeface="Arial" panose="020B0604020202020204" pitchFamily="34" charset="0"/>
              </a:rPr>
              <a:t>38921 </a:t>
            </a:r>
            <a:r>
              <a:rPr kumimoji="0" lang="en-ZA" sz="1600" b="0" i="0" u="none" strike="noStrike" kern="1200" cap="none" spc="0" normalizeH="0" baseline="0" noProof="0" dirty="0">
                <a:ln>
                  <a:noFill/>
                </a:ln>
                <a:solidFill>
                  <a:prstClr val="black"/>
                </a:solidFill>
                <a:effectLst/>
                <a:uLnTx/>
                <a:uFillTx/>
                <a:latin typeface="+mn-lt"/>
                <a:cs typeface="Arial" panose="020B0604020202020204" pitchFamily="34" charset="0"/>
              </a:rPr>
              <a:t>(about 33%) baseline systems were allocated to the appointed installation service providers, split between the DMRE and CEF.</a:t>
            </a:r>
            <a:endParaRPr lang="en-ZA" sz="1600" dirty="0">
              <a:solidFill>
                <a:prstClr val="black"/>
              </a:solidFill>
              <a:latin typeface="+mn-lt"/>
              <a:cs typeface="Arial" panose="020B0604020202020204" pitchFamily="34" charset="0"/>
            </a:endParaRPr>
          </a:p>
          <a:p>
            <a:pPr marL="457200" marR="0" lvl="0" indent="-457200" algn="l" defTabSz="914400" rtl="0" eaLnBrk="1" fontAlgn="auto" latinLnBrk="0" hangingPunct="1">
              <a:lnSpc>
                <a:spcPct val="150000"/>
              </a:lnSpc>
              <a:spcBef>
                <a:spcPts val="0"/>
              </a:spcBef>
              <a:spcAft>
                <a:spcPts val="0"/>
              </a:spcAft>
              <a:buClrTx/>
              <a:buSzTx/>
              <a:buFont typeface="Arial" panose="020B0604020202020204" pitchFamily="34" charset="0"/>
              <a:buChar char="•"/>
              <a:tabLst/>
              <a:defRPr/>
            </a:pPr>
            <a:r>
              <a:rPr lang="en-ZA" sz="1600" dirty="0">
                <a:solidFill>
                  <a:prstClr val="black"/>
                </a:solidFill>
                <a:latin typeface="+mn-lt"/>
                <a:cs typeface="Arial" panose="020B0604020202020204" pitchFamily="34" charset="0"/>
              </a:rPr>
              <a:t>The units were allocated in 18 Municipalities. At present 21 367 have been installed. </a:t>
            </a:r>
          </a:p>
          <a:p>
            <a:pPr marL="457200" marR="0" lvl="0" indent="-457200" algn="l" defTabSz="914400" rtl="0" eaLnBrk="1" fontAlgn="auto" latinLnBrk="0" hangingPunct="1">
              <a:lnSpc>
                <a:spcPct val="150000"/>
              </a:lnSpc>
              <a:spcBef>
                <a:spcPts val="0"/>
              </a:spcBef>
              <a:spcAft>
                <a:spcPts val="0"/>
              </a:spcAft>
              <a:buClrTx/>
              <a:buSzTx/>
              <a:buFont typeface="Arial" panose="020B0604020202020204" pitchFamily="34" charset="0"/>
              <a:buChar char="•"/>
              <a:tabLst/>
              <a:defRPr/>
            </a:pPr>
            <a:r>
              <a:rPr lang="en-ZA" sz="1600" dirty="0">
                <a:solidFill>
                  <a:prstClr val="black"/>
                </a:solidFill>
                <a:latin typeface="+mn-lt"/>
                <a:cs typeface="Arial" panose="020B0604020202020204" pitchFamily="34" charset="0"/>
              </a:rPr>
              <a:t>Phase 2 is planned for 42 083 installations.</a:t>
            </a:r>
          </a:p>
          <a:p>
            <a:pPr>
              <a:lnSpc>
                <a:spcPct val="150000"/>
              </a:lnSpc>
              <a:buFont typeface="Arial" panose="020B0604020202020204" pitchFamily="34" charset="0"/>
              <a:buChar char="•"/>
            </a:pPr>
            <a:endParaRPr lang="en-ZA" sz="2000" dirty="0">
              <a:latin typeface="+mn-lt"/>
              <a:cs typeface="Calibri" panose="020F0502020204030204" pitchFamily="34" charset="0"/>
            </a:endParaRPr>
          </a:p>
        </p:txBody>
      </p:sp>
      <p:sp>
        <p:nvSpPr>
          <p:cNvPr id="2" name="Title 1"/>
          <p:cNvSpPr>
            <a:spLocks noGrp="1"/>
          </p:cNvSpPr>
          <p:nvPr>
            <p:ph type="title"/>
          </p:nvPr>
        </p:nvSpPr>
        <p:spPr>
          <a:xfrm>
            <a:off x="1590675" y="1"/>
            <a:ext cx="8349018" cy="781298"/>
          </a:xfrm>
        </p:spPr>
        <p:txBody>
          <a:bodyPr>
            <a:noAutofit/>
          </a:bodyPr>
          <a:lstStyle/>
          <a:p>
            <a:r>
              <a:rPr lang="en-ZA" sz="2400" b="1" dirty="0">
                <a:latin typeface="Arial" panose="020B0604020202020204" pitchFamily="34" charset="0"/>
                <a:cs typeface="Arial" panose="020B0604020202020204" pitchFamily="34" charset="0"/>
              </a:rPr>
              <a:t> </a:t>
            </a:r>
            <a:endParaRPr lang="en-ZA" sz="2400" dirty="0">
              <a:latin typeface="Arial" panose="020B0604020202020204" pitchFamily="34" charset="0"/>
              <a:cs typeface="Arial" panose="020B0604020202020204" pitchFamily="34" charset="0"/>
            </a:endParaRPr>
          </a:p>
        </p:txBody>
      </p:sp>
      <p:sp>
        <p:nvSpPr>
          <p:cNvPr id="3" name="Rectangle: Rounded Corners 2">
            <a:extLst>
              <a:ext uri="{FF2B5EF4-FFF2-40B4-BE49-F238E27FC236}">
                <a16:creationId xmlns:a16="http://schemas.microsoft.com/office/drawing/2014/main" id="{D6FEC663-2424-ABA2-E4D4-7661BFBB7B2F}"/>
              </a:ext>
            </a:extLst>
          </p:cNvPr>
          <p:cNvSpPr/>
          <p:nvPr/>
        </p:nvSpPr>
        <p:spPr>
          <a:xfrm>
            <a:off x="1702865" y="25850"/>
            <a:ext cx="9918248" cy="435176"/>
          </a:xfrm>
          <a:prstGeom prst="roundRect">
            <a:avLst/>
          </a:prstGeom>
          <a:solidFill>
            <a:schemeClr val="bg1"/>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INSTALLATION PROGRESS</a:t>
            </a:r>
            <a:endParaRPr lang="en-ZA" b="1" dirty="0">
              <a:solidFill>
                <a:schemeClr val="tx1"/>
              </a:solidFill>
            </a:endParaRPr>
          </a:p>
        </p:txBody>
      </p:sp>
      <p:sp>
        <p:nvSpPr>
          <p:cNvPr id="4" name="Slide Number Placeholder 3">
            <a:extLst>
              <a:ext uri="{FF2B5EF4-FFF2-40B4-BE49-F238E27FC236}">
                <a16:creationId xmlns:a16="http://schemas.microsoft.com/office/drawing/2014/main" id="{08E6987C-7236-CF94-753B-A56DC88B7729}"/>
              </a:ext>
            </a:extLst>
          </p:cNvPr>
          <p:cNvSpPr>
            <a:spLocks noGrp="1"/>
          </p:cNvSpPr>
          <p:nvPr>
            <p:ph type="sldNum" sz="quarter" idx="12"/>
          </p:nvPr>
        </p:nvSpPr>
        <p:spPr/>
        <p:txBody>
          <a:bodyPr/>
          <a:lstStyle/>
          <a:p>
            <a:fld id="{2C1D07FA-F1FA-499D-926C-C65FBF151797}" type="slidenum">
              <a:rPr lang="en-ZA" smtClean="0"/>
              <a:pPr/>
              <a:t>10</a:t>
            </a:fld>
            <a:endParaRPr lang="en-ZA"/>
          </a:p>
        </p:txBody>
      </p:sp>
      <p:sp>
        <p:nvSpPr>
          <p:cNvPr id="5" name="Rectangle: Rounded Corners 4">
            <a:extLst>
              <a:ext uri="{FF2B5EF4-FFF2-40B4-BE49-F238E27FC236}">
                <a16:creationId xmlns:a16="http://schemas.microsoft.com/office/drawing/2014/main" id="{1DCBD2EB-62E3-5929-937E-2FBAF0E04DC1}"/>
              </a:ext>
            </a:extLst>
          </p:cNvPr>
          <p:cNvSpPr/>
          <p:nvPr/>
        </p:nvSpPr>
        <p:spPr>
          <a:xfrm>
            <a:off x="1702865" y="25850"/>
            <a:ext cx="523630" cy="435176"/>
          </a:xfrm>
          <a:prstGeom prst="roundRect">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08</a:t>
            </a:r>
            <a:endParaRPr lang="en-ZA" dirty="0"/>
          </a:p>
        </p:txBody>
      </p:sp>
    </p:spTree>
    <p:extLst>
      <p:ext uri="{BB962C8B-B14F-4D97-AF65-F5344CB8AC3E}">
        <p14:creationId xmlns:p14="http://schemas.microsoft.com/office/powerpoint/2010/main" val="36303246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545BA5-176F-480D-A4E2-EF10A184B754}"/>
              </a:ext>
            </a:extLst>
          </p:cNvPr>
          <p:cNvSpPr>
            <a:spLocks noGrp="1"/>
          </p:cNvSpPr>
          <p:nvPr>
            <p:ph type="title"/>
          </p:nvPr>
        </p:nvSpPr>
        <p:spPr>
          <a:xfrm>
            <a:off x="1933574" y="266700"/>
            <a:ext cx="9364241" cy="498410"/>
          </a:xfrm>
        </p:spPr>
        <p:txBody>
          <a:bodyPr>
            <a:normAutofit/>
          </a:bodyPr>
          <a:lstStyle/>
          <a:p>
            <a:pPr algn="ctr"/>
            <a:endParaRPr lang="en-ZA" sz="2000" b="1" dirty="0">
              <a:latin typeface="+mn-lt"/>
            </a:endParaRPr>
          </a:p>
        </p:txBody>
      </p:sp>
      <p:graphicFrame>
        <p:nvGraphicFramePr>
          <p:cNvPr id="4" name="Content Placeholder 3">
            <a:extLst>
              <a:ext uri="{FF2B5EF4-FFF2-40B4-BE49-F238E27FC236}">
                <a16:creationId xmlns:a16="http://schemas.microsoft.com/office/drawing/2014/main" id="{F7E932D0-1789-47CD-B733-0EF94D76CA2A}"/>
              </a:ext>
            </a:extLst>
          </p:cNvPr>
          <p:cNvGraphicFramePr>
            <a:graphicFrameLocks noGrp="1"/>
          </p:cNvGraphicFramePr>
          <p:nvPr>
            <p:ph idx="1"/>
            <p:extLst>
              <p:ext uri="{D42A27DB-BD31-4B8C-83A1-F6EECF244321}">
                <p14:modId xmlns:p14="http://schemas.microsoft.com/office/powerpoint/2010/main" val="2519325239"/>
              </p:ext>
            </p:extLst>
          </p:nvPr>
        </p:nvGraphicFramePr>
        <p:xfrm>
          <a:off x="1813443" y="933450"/>
          <a:ext cx="10054707" cy="4300517"/>
        </p:xfrm>
        <a:graphic>
          <a:graphicData uri="http://schemas.openxmlformats.org/drawingml/2006/table">
            <a:tbl>
              <a:tblPr firstRow="1" firstCol="1" bandRow="1"/>
              <a:tblGrid>
                <a:gridCol w="1866548">
                  <a:extLst>
                    <a:ext uri="{9D8B030D-6E8A-4147-A177-3AD203B41FA5}">
                      <a16:colId xmlns:a16="http://schemas.microsoft.com/office/drawing/2014/main" val="3857177600"/>
                    </a:ext>
                  </a:extLst>
                </a:gridCol>
                <a:gridCol w="1866548">
                  <a:extLst>
                    <a:ext uri="{9D8B030D-6E8A-4147-A177-3AD203B41FA5}">
                      <a16:colId xmlns:a16="http://schemas.microsoft.com/office/drawing/2014/main" val="1115585216"/>
                    </a:ext>
                  </a:extLst>
                </a:gridCol>
                <a:gridCol w="2683313">
                  <a:extLst>
                    <a:ext uri="{9D8B030D-6E8A-4147-A177-3AD203B41FA5}">
                      <a16:colId xmlns:a16="http://schemas.microsoft.com/office/drawing/2014/main" val="284283778"/>
                    </a:ext>
                  </a:extLst>
                </a:gridCol>
                <a:gridCol w="3638298">
                  <a:extLst>
                    <a:ext uri="{9D8B030D-6E8A-4147-A177-3AD203B41FA5}">
                      <a16:colId xmlns:a16="http://schemas.microsoft.com/office/drawing/2014/main" val="2145409169"/>
                    </a:ext>
                  </a:extLst>
                </a:gridCol>
              </a:tblGrid>
              <a:tr h="774106">
                <a:tc>
                  <a:txBody>
                    <a:bodyPr/>
                    <a:lstStyle/>
                    <a:p>
                      <a:pPr>
                        <a:lnSpc>
                          <a:spcPct val="107000"/>
                        </a:lnSpc>
                        <a:spcAft>
                          <a:spcPts val="800"/>
                        </a:spcAft>
                      </a:pPr>
                      <a:r>
                        <a:rPr lang="en-ZA" sz="1400" b="1" dirty="0">
                          <a:solidFill>
                            <a:srgbClr val="000000"/>
                          </a:solidFill>
                          <a:effectLst/>
                          <a:latin typeface="+mn-lt"/>
                          <a:ea typeface="Times New Roman" panose="02020603050405020304" pitchFamily="18" charset="0"/>
                          <a:cs typeface="Times New Roman" panose="02020603050405020304" pitchFamily="18" charset="0"/>
                        </a:rPr>
                        <a:t>Province</a:t>
                      </a:r>
                      <a:endParaRPr lang="en-ZA" sz="1400" dirty="0">
                        <a:effectLst/>
                        <a:latin typeface="+mn-lt"/>
                        <a:ea typeface="Calibri" panose="020F0502020204030204" pitchFamily="34" charset="0"/>
                        <a:cs typeface="Times New Roman" panose="02020603050405020304" pitchFamily="18" charset="0"/>
                      </a:endParaRPr>
                    </a:p>
                  </a:txBody>
                  <a:tcPr marL="67812" marR="6781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nSpc>
                          <a:spcPct val="107000"/>
                        </a:lnSpc>
                        <a:spcAft>
                          <a:spcPts val="800"/>
                        </a:spcAft>
                      </a:pPr>
                      <a:r>
                        <a:rPr lang="en-ZA" sz="1400" b="1">
                          <a:solidFill>
                            <a:srgbClr val="000000"/>
                          </a:solidFill>
                          <a:effectLst/>
                          <a:latin typeface="+mn-lt"/>
                          <a:ea typeface="Times New Roman" panose="02020603050405020304" pitchFamily="18" charset="0"/>
                          <a:cs typeface="Times New Roman" panose="02020603050405020304" pitchFamily="18" charset="0"/>
                        </a:rPr>
                        <a:t>Municipality</a:t>
                      </a:r>
                      <a:endParaRPr lang="en-ZA" sz="1400">
                        <a:effectLst/>
                        <a:latin typeface="+mn-lt"/>
                        <a:ea typeface="Calibri" panose="020F0502020204030204" pitchFamily="34" charset="0"/>
                        <a:cs typeface="Times New Roman" panose="02020603050405020304" pitchFamily="18" charset="0"/>
                      </a:endParaRPr>
                    </a:p>
                  </a:txBody>
                  <a:tcPr marL="67812" marR="6781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nSpc>
                          <a:spcPct val="107000"/>
                        </a:lnSpc>
                        <a:spcAft>
                          <a:spcPts val="800"/>
                        </a:spcAft>
                      </a:pPr>
                      <a:r>
                        <a:rPr lang="en-ZA" sz="1400" b="1" dirty="0">
                          <a:solidFill>
                            <a:srgbClr val="000000"/>
                          </a:solidFill>
                          <a:effectLst/>
                          <a:latin typeface="+mn-lt"/>
                          <a:ea typeface="Times New Roman" panose="02020603050405020304" pitchFamily="18" charset="0"/>
                          <a:cs typeface="Times New Roman" panose="02020603050405020304" pitchFamily="18" charset="0"/>
                        </a:rPr>
                        <a:t>Phase 1 Contracted</a:t>
                      </a:r>
                      <a:endParaRPr lang="en-ZA" sz="1400" dirty="0">
                        <a:effectLst/>
                        <a:latin typeface="+mn-lt"/>
                        <a:ea typeface="Calibri" panose="020F0502020204030204" pitchFamily="34" charset="0"/>
                        <a:cs typeface="Times New Roman" panose="02020603050405020304" pitchFamily="18" charset="0"/>
                      </a:endParaRPr>
                    </a:p>
                  </a:txBody>
                  <a:tcPr marL="67812" marR="6781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nSpc>
                          <a:spcPct val="107000"/>
                        </a:lnSpc>
                        <a:spcAft>
                          <a:spcPts val="800"/>
                        </a:spcAft>
                      </a:pPr>
                      <a:r>
                        <a:rPr lang="en-ZA" sz="1400" b="1" dirty="0">
                          <a:solidFill>
                            <a:srgbClr val="000000"/>
                          </a:solidFill>
                          <a:effectLst/>
                          <a:latin typeface="+mn-lt"/>
                          <a:ea typeface="Times New Roman" panose="02020603050405020304" pitchFamily="18" charset="0"/>
                          <a:cs typeface="Times New Roman" panose="02020603050405020304" pitchFamily="18" charset="0"/>
                        </a:rPr>
                        <a:t>Progress </a:t>
                      </a:r>
                      <a:endParaRPr lang="en-ZA" sz="1400" dirty="0">
                        <a:effectLst/>
                        <a:latin typeface="+mn-lt"/>
                        <a:ea typeface="Calibri" panose="020F0502020204030204" pitchFamily="34" charset="0"/>
                        <a:cs typeface="Times New Roman" panose="02020603050405020304" pitchFamily="18" charset="0"/>
                      </a:endParaRPr>
                    </a:p>
                    <a:p>
                      <a:pPr>
                        <a:lnSpc>
                          <a:spcPct val="107000"/>
                        </a:lnSpc>
                        <a:spcAft>
                          <a:spcPts val="800"/>
                        </a:spcAft>
                      </a:pPr>
                      <a:r>
                        <a:rPr lang="en-ZA" sz="1400" b="1" dirty="0">
                          <a:solidFill>
                            <a:srgbClr val="000000"/>
                          </a:solidFill>
                          <a:effectLst/>
                          <a:latin typeface="+mn-lt"/>
                          <a:ea typeface="Times New Roman" panose="02020603050405020304" pitchFamily="18" charset="0"/>
                          <a:cs typeface="Times New Roman" panose="02020603050405020304" pitchFamily="18" charset="0"/>
                        </a:rPr>
                        <a:t>up to </a:t>
                      </a:r>
                      <a:endParaRPr lang="en-ZA" sz="1400" dirty="0">
                        <a:effectLst/>
                        <a:latin typeface="+mn-lt"/>
                        <a:ea typeface="Calibri" panose="020F0502020204030204" pitchFamily="34" charset="0"/>
                        <a:cs typeface="Times New Roman" panose="02020603050405020304" pitchFamily="18" charset="0"/>
                      </a:endParaRPr>
                    </a:p>
                  </a:txBody>
                  <a:tcPr marL="67812" marR="6781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3608365269"/>
                  </a:ext>
                </a:extLst>
              </a:tr>
              <a:tr h="220039">
                <a:tc rowSpan="2">
                  <a:txBody>
                    <a:bodyPr/>
                    <a:lstStyle/>
                    <a:p>
                      <a:pPr>
                        <a:lnSpc>
                          <a:spcPct val="107000"/>
                        </a:lnSpc>
                        <a:spcAft>
                          <a:spcPts val="800"/>
                        </a:spcAft>
                      </a:pPr>
                      <a:r>
                        <a:rPr lang="en-ZA" sz="1400" dirty="0">
                          <a:solidFill>
                            <a:srgbClr val="000000"/>
                          </a:solidFill>
                          <a:effectLst/>
                          <a:latin typeface="+mn-lt"/>
                          <a:ea typeface="Times New Roman" panose="02020603050405020304" pitchFamily="18" charset="0"/>
                          <a:cs typeface="Times New Roman" panose="02020603050405020304" pitchFamily="18" charset="0"/>
                        </a:rPr>
                        <a:t>Northern Cape</a:t>
                      </a:r>
                      <a:endParaRPr lang="en-ZA" sz="1400" dirty="0">
                        <a:effectLst/>
                        <a:latin typeface="+mn-lt"/>
                        <a:ea typeface="Calibri" panose="020F0502020204030204" pitchFamily="34" charset="0"/>
                        <a:cs typeface="Times New Roman" panose="02020603050405020304" pitchFamily="18" charset="0"/>
                      </a:endParaRPr>
                    </a:p>
                  </a:txBody>
                  <a:tcPr marL="67812" marR="6781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ZA" sz="1400">
                          <a:solidFill>
                            <a:srgbClr val="000000"/>
                          </a:solidFill>
                          <a:effectLst/>
                          <a:latin typeface="+mn-lt"/>
                          <a:ea typeface="Times New Roman" panose="02020603050405020304" pitchFamily="18" charset="0"/>
                          <a:cs typeface="Times New Roman" panose="02020603050405020304" pitchFamily="18" charset="0"/>
                        </a:rPr>
                        <a:t>Sol Plaatje </a:t>
                      </a:r>
                      <a:endParaRPr lang="en-ZA" sz="1400">
                        <a:effectLst/>
                        <a:latin typeface="+mn-lt"/>
                        <a:ea typeface="Calibri" panose="020F0502020204030204" pitchFamily="34" charset="0"/>
                        <a:cs typeface="Times New Roman" panose="02020603050405020304" pitchFamily="18" charset="0"/>
                      </a:endParaRPr>
                    </a:p>
                  </a:txBody>
                  <a:tcPr marL="67812" marR="6781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800"/>
                        </a:spcAft>
                      </a:pPr>
                      <a:r>
                        <a:rPr lang="en-US" sz="1400" dirty="0">
                          <a:solidFill>
                            <a:srgbClr val="000000"/>
                          </a:solidFill>
                          <a:effectLst/>
                          <a:latin typeface="+mn-lt"/>
                          <a:ea typeface="Times New Roman" panose="02020603050405020304" pitchFamily="18" charset="0"/>
                          <a:cs typeface="Calibri" panose="020F0502020204030204" pitchFamily="34" charset="0"/>
                        </a:rPr>
                        <a:t>6000</a:t>
                      </a:r>
                      <a:endParaRPr lang="en-ZA" sz="1400" dirty="0">
                        <a:effectLst/>
                        <a:latin typeface="+mn-lt"/>
                        <a:ea typeface="Calibri" panose="020F0502020204030204" pitchFamily="34" charset="0"/>
                        <a:cs typeface="Times New Roman" panose="02020603050405020304" pitchFamily="18" charset="0"/>
                      </a:endParaRPr>
                    </a:p>
                  </a:txBody>
                  <a:tcPr marL="67812" marR="6781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800"/>
                        </a:spcAft>
                      </a:pPr>
                      <a:r>
                        <a:rPr lang="en-ZA" sz="1400" dirty="0">
                          <a:effectLst/>
                          <a:latin typeface="+mn-lt"/>
                          <a:ea typeface="Calibri" panose="020F0502020204030204" pitchFamily="34" charset="0"/>
                          <a:cs typeface="Times New Roman" panose="02020603050405020304" pitchFamily="18" charset="0"/>
                        </a:rPr>
                        <a:t>841</a:t>
                      </a:r>
                    </a:p>
                  </a:txBody>
                  <a:tcPr marL="67812" marR="6781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5779316"/>
                  </a:ext>
                </a:extLst>
              </a:tr>
              <a:tr h="220039">
                <a:tc vMerge="1">
                  <a:txBody>
                    <a:bodyPr/>
                    <a:lstStyle/>
                    <a:p>
                      <a:endParaRPr lang="en-ZA"/>
                    </a:p>
                  </a:txBody>
                  <a:tcPr/>
                </a:tc>
                <a:tc>
                  <a:txBody>
                    <a:bodyPr/>
                    <a:lstStyle/>
                    <a:p>
                      <a:pPr>
                        <a:lnSpc>
                          <a:spcPct val="107000"/>
                        </a:lnSpc>
                        <a:spcAft>
                          <a:spcPts val="800"/>
                        </a:spcAft>
                      </a:pPr>
                      <a:r>
                        <a:rPr lang="en-ZA" sz="1400">
                          <a:solidFill>
                            <a:srgbClr val="000000"/>
                          </a:solidFill>
                          <a:effectLst/>
                          <a:latin typeface="+mn-lt"/>
                          <a:ea typeface="Times New Roman" panose="02020603050405020304" pitchFamily="18" charset="0"/>
                          <a:cs typeface="Times New Roman" panose="02020603050405020304" pitchFamily="18" charset="0"/>
                        </a:rPr>
                        <a:t>Emthanjeni </a:t>
                      </a:r>
                      <a:endParaRPr lang="en-ZA" sz="1400">
                        <a:effectLst/>
                        <a:latin typeface="+mn-lt"/>
                        <a:ea typeface="Calibri" panose="020F0502020204030204" pitchFamily="34" charset="0"/>
                        <a:cs typeface="Times New Roman" panose="02020603050405020304" pitchFamily="18" charset="0"/>
                      </a:endParaRPr>
                    </a:p>
                  </a:txBody>
                  <a:tcPr marL="67812" marR="6781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800"/>
                        </a:spcAft>
                      </a:pPr>
                      <a:r>
                        <a:rPr lang="en-US" sz="1400" dirty="0">
                          <a:solidFill>
                            <a:srgbClr val="000000"/>
                          </a:solidFill>
                          <a:effectLst/>
                          <a:latin typeface="+mn-lt"/>
                          <a:ea typeface="Times New Roman" panose="02020603050405020304" pitchFamily="18" charset="0"/>
                          <a:cs typeface="Calibri" panose="020F0502020204030204" pitchFamily="34" charset="0"/>
                        </a:rPr>
                        <a:t>1759</a:t>
                      </a:r>
                      <a:endParaRPr lang="en-ZA" sz="1400" dirty="0">
                        <a:effectLst/>
                        <a:latin typeface="+mn-lt"/>
                        <a:ea typeface="Calibri" panose="020F0502020204030204" pitchFamily="34" charset="0"/>
                        <a:cs typeface="Times New Roman" panose="02020603050405020304" pitchFamily="18" charset="0"/>
                      </a:endParaRPr>
                    </a:p>
                  </a:txBody>
                  <a:tcPr marL="67812" marR="6781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800"/>
                        </a:spcAft>
                      </a:pPr>
                      <a:r>
                        <a:rPr lang="en-US" sz="1400" dirty="0">
                          <a:solidFill>
                            <a:srgbClr val="000000"/>
                          </a:solidFill>
                          <a:effectLst/>
                          <a:latin typeface="+mn-lt"/>
                          <a:ea typeface="Times New Roman" panose="02020603050405020304" pitchFamily="18" charset="0"/>
                          <a:cs typeface="Times New Roman" panose="02020603050405020304" pitchFamily="18" charset="0"/>
                        </a:rPr>
                        <a:t>1759</a:t>
                      </a:r>
                      <a:endParaRPr lang="en-ZA" sz="1400" dirty="0">
                        <a:effectLst/>
                        <a:latin typeface="+mn-lt"/>
                        <a:ea typeface="Calibri" panose="020F0502020204030204" pitchFamily="34" charset="0"/>
                        <a:cs typeface="Times New Roman" panose="02020603050405020304" pitchFamily="18" charset="0"/>
                      </a:endParaRPr>
                    </a:p>
                  </a:txBody>
                  <a:tcPr marL="67812" marR="6781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32178315"/>
                  </a:ext>
                </a:extLst>
              </a:tr>
              <a:tr h="220039">
                <a:tc rowSpan="3">
                  <a:txBody>
                    <a:bodyPr/>
                    <a:lstStyle/>
                    <a:p>
                      <a:pPr>
                        <a:lnSpc>
                          <a:spcPct val="107000"/>
                        </a:lnSpc>
                        <a:spcAft>
                          <a:spcPts val="800"/>
                        </a:spcAft>
                      </a:pPr>
                      <a:r>
                        <a:rPr lang="en-ZA" sz="1400">
                          <a:solidFill>
                            <a:srgbClr val="000000"/>
                          </a:solidFill>
                          <a:effectLst/>
                          <a:latin typeface="+mn-lt"/>
                          <a:ea typeface="Times New Roman" panose="02020603050405020304" pitchFamily="18" charset="0"/>
                          <a:cs typeface="Times New Roman" panose="02020603050405020304" pitchFamily="18" charset="0"/>
                        </a:rPr>
                        <a:t>North-West</a:t>
                      </a:r>
                      <a:endParaRPr lang="en-ZA" sz="1400">
                        <a:effectLst/>
                        <a:latin typeface="+mn-lt"/>
                        <a:ea typeface="Calibri" panose="020F0502020204030204" pitchFamily="34" charset="0"/>
                        <a:cs typeface="Times New Roman" panose="02020603050405020304" pitchFamily="18" charset="0"/>
                      </a:endParaRPr>
                    </a:p>
                  </a:txBody>
                  <a:tcPr marL="67812" marR="6781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ZA" sz="1400">
                          <a:solidFill>
                            <a:srgbClr val="000000"/>
                          </a:solidFill>
                          <a:effectLst/>
                          <a:latin typeface="+mn-lt"/>
                          <a:ea typeface="Times New Roman" panose="02020603050405020304" pitchFamily="18" charset="0"/>
                          <a:cs typeface="Times New Roman" panose="02020603050405020304" pitchFamily="18" charset="0"/>
                        </a:rPr>
                        <a:t>Mahikeng</a:t>
                      </a:r>
                      <a:endParaRPr lang="en-ZA" sz="1400">
                        <a:effectLst/>
                        <a:latin typeface="+mn-lt"/>
                        <a:ea typeface="Calibri" panose="020F0502020204030204" pitchFamily="34" charset="0"/>
                        <a:cs typeface="Times New Roman" panose="02020603050405020304" pitchFamily="18" charset="0"/>
                      </a:endParaRPr>
                    </a:p>
                  </a:txBody>
                  <a:tcPr marL="67812" marR="6781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800"/>
                        </a:spcAft>
                      </a:pPr>
                      <a:r>
                        <a:rPr lang="en-US" sz="1400" dirty="0">
                          <a:solidFill>
                            <a:srgbClr val="000000"/>
                          </a:solidFill>
                          <a:effectLst/>
                          <a:latin typeface="+mn-lt"/>
                          <a:ea typeface="Times New Roman" panose="02020603050405020304" pitchFamily="18" charset="0"/>
                          <a:cs typeface="Calibri" panose="020F0502020204030204" pitchFamily="34" charset="0"/>
                        </a:rPr>
                        <a:t>5000</a:t>
                      </a:r>
                      <a:endParaRPr lang="en-ZA" sz="1400" dirty="0">
                        <a:effectLst/>
                        <a:latin typeface="+mn-lt"/>
                        <a:ea typeface="Calibri" panose="020F0502020204030204" pitchFamily="34" charset="0"/>
                        <a:cs typeface="Times New Roman" panose="02020603050405020304" pitchFamily="18" charset="0"/>
                      </a:endParaRPr>
                    </a:p>
                  </a:txBody>
                  <a:tcPr marL="67812" marR="6781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800"/>
                        </a:spcAft>
                      </a:pPr>
                      <a:r>
                        <a:rPr lang="en-ZA" sz="1400" dirty="0">
                          <a:solidFill>
                            <a:srgbClr val="000000"/>
                          </a:solidFill>
                          <a:effectLst/>
                          <a:latin typeface="+mn-lt"/>
                          <a:ea typeface="Times New Roman" panose="02020603050405020304" pitchFamily="18" charset="0"/>
                          <a:cs typeface="Times New Roman" panose="02020603050405020304" pitchFamily="18" charset="0"/>
                        </a:rPr>
                        <a:t>4292</a:t>
                      </a:r>
                      <a:endParaRPr lang="en-ZA" sz="1400" dirty="0">
                        <a:effectLst/>
                        <a:latin typeface="+mn-lt"/>
                        <a:ea typeface="Calibri" panose="020F0502020204030204" pitchFamily="34" charset="0"/>
                        <a:cs typeface="Times New Roman" panose="02020603050405020304" pitchFamily="18" charset="0"/>
                      </a:endParaRPr>
                    </a:p>
                  </a:txBody>
                  <a:tcPr marL="67812" marR="6781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00472819"/>
                  </a:ext>
                </a:extLst>
              </a:tr>
              <a:tr h="235091">
                <a:tc vMerge="1">
                  <a:txBody>
                    <a:bodyPr/>
                    <a:lstStyle/>
                    <a:p>
                      <a:endParaRPr lang="en-ZA"/>
                    </a:p>
                  </a:txBody>
                  <a:tcPr/>
                </a:tc>
                <a:tc>
                  <a:txBody>
                    <a:bodyPr/>
                    <a:lstStyle/>
                    <a:p>
                      <a:pPr>
                        <a:lnSpc>
                          <a:spcPct val="107000"/>
                        </a:lnSpc>
                        <a:spcAft>
                          <a:spcPts val="800"/>
                        </a:spcAft>
                      </a:pPr>
                      <a:r>
                        <a:rPr lang="en-ZA" sz="1400" dirty="0">
                          <a:solidFill>
                            <a:srgbClr val="000000"/>
                          </a:solidFill>
                          <a:effectLst/>
                          <a:latin typeface="+mn-lt"/>
                          <a:ea typeface="Times New Roman" panose="02020603050405020304" pitchFamily="18" charset="0"/>
                          <a:cs typeface="Times New Roman" panose="02020603050405020304" pitchFamily="18" charset="0"/>
                        </a:rPr>
                        <a:t>City of Matlosana</a:t>
                      </a:r>
                      <a:endParaRPr lang="en-ZA" sz="1400" dirty="0">
                        <a:effectLst/>
                        <a:latin typeface="+mn-lt"/>
                        <a:ea typeface="Calibri" panose="020F0502020204030204" pitchFamily="34" charset="0"/>
                        <a:cs typeface="Times New Roman" panose="02020603050405020304" pitchFamily="18" charset="0"/>
                      </a:endParaRPr>
                    </a:p>
                  </a:txBody>
                  <a:tcPr marL="67812" marR="6781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800"/>
                        </a:spcAft>
                      </a:pPr>
                      <a:r>
                        <a:rPr lang="en-US" sz="1400" dirty="0">
                          <a:solidFill>
                            <a:srgbClr val="000000"/>
                          </a:solidFill>
                          <a:effectLst/>
                          <a:latin typeface="+mn-lt"/>
                          <a:ea typeface="Times New Roman" panose="02020603050405020304" pitchFamily="18" charset="0"/>
                          <a:cs typeface="Calibri" panose="020F0502020204030204" pitchFamily="34" charset="0"/>
                        </a:rPr>
                        <a:t>3701</a:t>
                      </a:r>
                      <a:endParaRPr lang="en-ZA" sz="1400" dirty="0">
                        <a:effectLst/>
                        <a:latin typeface="+mn-lt"/>
                        <a:ea typeface="Calibri" panose="020F0502020204030204" pitchFamily="34" charset="0"/>
                        <a:cs typeface="Times New Roman" panose="02020603050405020304" pitchFamily="18" charset="0"/>
                      </a:endParaRPr>
                    </a:p>
                  </a:txBody>
                  <a:tcPr marL="67812" marR="6781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800"/>
                        </a:spcAft>
                      </a:pPr>
                      <a:r>
                        <a:rPr lang="en-US" sz="1400" dirty="0">
                          <a:solidFill>
                            <a:srgbClr val="000000"/>
                          </a:solidFill>
                          <a:effectLst/>
                          <a:latin typeface="+mn-lt"/>
                          <a:ea typeface="Times New Roman" panose="02020603050405020304" pitchFamily="18" charset="0"/>
                          <a:cs typeface="Times New Roman" panose="02020603050405020304" pitchFamily="18" charset="0"/>
                        </a:rPr>
                        <a:t>1924</a:t>
                      </a:r>
                      <a:endParaRPr lang="en-ZA" sz="1400" dirty="0">
                        <a:effectLst/>
                        <a:latin typeface="+mn-lt"/>
                        <a:ea typeface="Calibri" panose="020F0502020204030204" pitchFamily="34" charset="0"/>
                        <a:cs typeface="Times New Roman" panose="02020603050405020304" pitchFamily="18" charset="0"/>
                      </a:endParaRPr>
                    </a:p>
                  </a:txBody>
                  <a:tcPr marL="67812" marR="6781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43123249"/>
                  </a:ext>
                </a:extLst>
              </a:tr>
              <a:tr h="149961">
                <a:tc vMerge="1">
                  <a:txBody>
                    <a:bodyPr/>
                    <a:lstStyle/>
                    <a:p>
                      <a:endParaRPr lang="en-ZA"/>
                    </a:p>
                  </a:txBody>
                  <a:tcPr/>
                </a:tc>
                <a:tc>
                  <a:txBody>
                    <a:bodyPr/>
                    <a:lstStyle/>
                    <a:p>
                      <a:pPr>
                        <a:lnSpc>
                          <a:spcPct val="107000"/>
                        </a:lnSpc>
                        <a:spcAft>
                          <a:spcPts val="800"/>
                        </a:spcAft>
                      </a:pPr>
                      <a:r>
                        <a:rPr lang="en-ZA" sz="1400" dirty="0">
                          <a:solidFill>
                            <a:srgbClr val="000000"/>
                          </a:solidFill>
                          <a:effectLst/>
                          <a:latin typeface="+mn-lt"/>
                          <a:ea typeface="Times New Roman" panose="02020603050405020304" pitchFamily="18" charset="0"/>
                          <a:cs typeface="Times New Roman" panose="02020603050405020304" pitchFamily="18" charset="0"/>
                        </a:rPr>
                        <a:t>JB Marks</a:t>
                      </a:r>
                      <a:endParaRPr lang="en-ZA" sz="1400" dirty="0">
                        <a:effectLst/>
                        <a:latin typeface="+mn-lt"/>
                        <a:ea typeface="Calibri" panose="020F0502020204030204" pitchFamily="34" charset="0"/>
                        <a:cs typeface="Times New Roman" panose="02020603050405020304" pitchFamily="18" charset="0"/>
                      </a:endParaRPr>
                    </a:p>
                  </a:txBody>
                  <a:tcPr marL="67812" marR="6781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800"/>
                        </a:spcAft>
                      </a:pPr>
                      <a:r>
                        <a:rPr lang="en-US" sz="1400" dirty="0">
                          <a:solidFill>
                            <a:srgbClr val="000000"/>
                          </a:solidFill>
                          <a:effectLst/>
                          <a:latin typeface="+mn-lt"/>
                          <a:ea typeface="Times New Roman" panose="02020603050405020304" pitchFamily="18" charset="0"/>
                          <a:cs typeface="Calibri" panose="020F0502020204030204" pitchFamily="34" charset="0"/>
                        </a:rPr>
                        <a:t>3500</a:t>
                      </a:r>
                      <a:endParaRPr lang="en-ZA" sz="1400" dirty="0">
                        <a:effectLst/>
                        <a:latin typeface="+mn-lt"/>
                        <a:ea typeface="Calibri" panose="020F0502020204030204" pitchFamily="34" charset="0"/>
                        <a:cs typeface="Times New Roman" panose="02020603050405020304" pitchFamily="18" charset="0"/>
                      </a:endParaRPr>
                    </a:p>
                  </a:txBody>
                  <a:tcPr marL="67812" marR="6781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800"/>
                        </a:spcAft>
                      </a:pPr>
                      <a:r>
                        <a:rPr lang="en-ZA" sz="1400" dirty="0">
                          <a:solidFill>
                            <a:srgbClr val="000000"/>
                          </a:solidFill>
                          <a:effectLst/>
                          <a:latin typeface="+mn-lt"/>
                          <a:ea typeface="Times New Roman" panose="02020603050405020304" pitchFamily="18" charset="0"/>
                          <a:cs typeface="Times New Roman" panose="02020603050405020304" pitchFamily="18" charset="0"/>
                        </a:rPr>
                        <a:t>2108</a:t>
                      </a:r>
                      <a:endParaRPr lang="en-ZA" sz="1400" dirty="0">
                        <a:effectLst/>
                        <a:latin typeface="+mn-lt"/>
                        <a:ea typeface="Calibri" panose="020F0502020204030204" pitchFamily="34" charset="0"/>
                        <a:cs typeface="Times New Roman" panose="02020603050405020304" pitchFamily="18" charset="0"/>
                      </a:endParaRPr>
                    </a:p>
                  </a:txBody>
                  <a:tcPr marL="67812" marR="6781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76376664"/>
                  </a:ext>
                </a:extLst>
              </a:tr>
              <a:tr h="220039">
                <a:tc rowSpan="4">
                  <a:txBody>
                    <a:bodyPr/>
                    <a:lstStyle/>
                    <a:p>
                      <a:pPr algn="ctr">
                        <a:lnSpc>
                          <a:spcPct val="107000"/>
                        </a:lnSpc>
                        <a:spcAft>
                          <a:spcPts val="800"/>
                        </a:spcAft>
                      </a:pPr>
                      <a:r>
                        <a:rPr lang="en-ZA" sz="1400">
                          <a:solidFill>
                            <a:srgbClr val="000000"/>
                          </a:solidFill>
                          <a:effectLst/>
                          <a:latin typeface="+mn-lt"/>
                          <a:ea typeface="Times New Roman" panose="02020603050405020304" pitchFamily="18" charset="0"/>
                          <a:cs typeface="Times New Roman" panose="02020603050405020304" pitchFamily="18" charset="0"/>
                        </a:rPr>
                        <a:t>Western Cape</a:t>
                      </a:r>
                      <a:endParaRPr lang="en-ZA" sz="1400">
                        <a:effectLst/>
                        <a:latin typeface="+mn-lt"/>
                        <a:ea typeface="Calibri" panose="020F0502020204030204" pitchFamily="34" charset="0"/>
                        <a:cs typeface="Times New Roman" panose="02020603050405020304" pitchFamily="18" charset="0"/>
                      </a:endParaRPr>
                    </a:p>
                  </a:txBody>
                  <a:tcPr marL="67812" marR="6781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spcAft>
                          <a:spcPts val="800"/>
                        </a:spcAft>
                      </a:pPr>
                      <a:r>
                        <a:rPr lang="en-ZA" sz="1400" dirty="0">
                          <a:solidFill>
                            <a:srgbClr val="000000"/>
                          </a:solidFill>
                          <a:effectLst/>
                          <a:latin typeface="+mn-lt"/>
                          <a:ea typeface="Times New Roman" panose="02020603050405020304" pitchFamily="18" charset="0"/>
                          <a:cs typeface="Times New Roman" panose="02020603050405020304" pitchFamily="18" charset="0"/>
                        </a:rPr>
                        <a:t>Matzikama</a:t>
                      </a:r>
                      <a:endParaRPr lang="en-ZA" sz="1400" dirty="0">
                        <a:effectLst/>
                        <a:latin typeface="+mn-lt"/>
                        <a:ea typeface="Calibri" panose="020F0502020204030204" pitchFamily="34" charset="0"/>
                        <a:cs typeface="Times New Roman" panose="02020603050405020304" pitchFamily="18" charset="0"/>
                      </a:endParaRPr>
                    </a:p>
                  </a:txBody>
                  <a:tcPr marL="67812" marR="6781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800"/>
                        </a:spcAft>
                      </a:pPr>
                      <a:r>
                        <a:rPr lang="en-US" sz="1400" dirty="0">
                          <a:solidFill>
                            <a:srgbClr val="000000"/>
                          </a:solidFill>
                          <a:effectLst/>
                          <a:latin typeface="+mn-lt"/>
                          <a:ea typeface="Times New Roman" panose="02020603050405020304" pitchFamily="18" charset="0"/>
                          <a:cs typeface="Calibri" panose="020F0502020204030204" pitchFamily="34" charset="0"/>
                        </a:rPr>
                        <a:t>0</a:t>
                      </a:r>
                      <a:endParaRPr lang="en-ZA" sz="1400" dirty="0">
                        <a:effectLst/>
                        <a:latin typeface="+mn-lt"/>
                        <a:ea typeface="Calibri" panose="020F0502020204030204" pitchFamily="34" charset="0"/>
                        <a:cs typeface="Times New Roman" panose="02020603050405020304" pitchFamily="18" charset="0"/>
                      </a:endParaRPr>
                    </a:p>
                  </a:txBody>
                  <a:tcPr marL="67812" marR="6781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800"/>
                        </a:spcAft>
                      </a:pPr>
                      <a:r>
                        <a:rPr lang="en-US" sz="1400" dirty="0">
                          <a:solidFill>
                            <a:srgbClr val="000000"/>
                          </a:solidFill>
                          <a:effectLst/>
                          <a:latin typeface="+mn-lt"/>
                          <a:ea typeface="Times New Roman" panose="02020603050405020304" pitchFamily="18" charset="0"/>
                          <a:cs typeface="Times New Roman" panose="02020603050405020304" pitchFamily="18" charset="0"/>
                        </a:rPr>
                        <a:t>0</a:t>
                      </a:r>
                      <a:endParaRPr lang="en-ZA" sz="1400" dirty="0">
                        <a:effectLst/>
                        <a:latin typeface="+mn-lt"/>
                        <a:ea typeface="Calibri" panose="020F0502020204030204" pitchFamily="34" charset="0"/>
                        <a:cs typeface="Times New Roman" panose="02020603050405020304" pitchFamily="18" charset="0"/>
                      </a:endParaRPr>
                    </a:p>
                  </a:txBody>
                  <a:tcPr marL="67812" marR="6781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24143950"/>
                  </a:ext>
                </a:extLst>
              </a:tr>
              <a:tr h="187986">
                <a:tc vMerge="1">
                  <a:txBody>
                    <a:bodyPr/>
                    <a:lstStyle/>
                    <a:p>
                      <a:endParaRPr lang="en-ZA"/>
                    </a:p>
                  </a:txBody>
                  <a:tcPr/>
                </a:tc>
                <a:tc>
                  <a:txBody>
                    <a:bodyPr/>
                    <a:lstStyle/>
                    <a:p>
                      <a:pPr>
                        <a:lnSpc>
                          <a:spcPct val="107000"/>
                        </a:lnSpc>
                        <a:spcAft>
                          <a:spcPts val="800"/>
                        </a:spcAft>
                      </a:pPr>
                      <a:r>
                        <a:rPr lang="en-ZA" sz="1400">
                          <a:solidFill>
                            <a:srgbClr val="000000"/>
                          </a:solidFill>
                          <a:effectLst/>
                          <a:latin typeface="+mn-lt"/>
                          <a:ea typeface="Times New Roman" panose="02020603050405020304" pitchFamily="18" charset="0"/>
                          <a:cs typeface="Times New Roman" panose="02020603050405020304" pitchFamily="18" charset="0"/>
                        </a:rPr>
                        <a:t>Bitou</a:t>
                      </a:r>
                      <a:endParaRPr lang="en-ZA" sz="1400">
                        <a:effectLst/>
                        <a:latin typeface="+mn-lt"/>
                        <a:ea typeface="Calibri" panose="020F0502020204030204" pitchFamily="34" charset="0"/>
                        <a:cs typeface="Times New Roman" panose="02020603050405020304" pitchFamily="18" charset="0"/>
                      </a:endParaRPr>
                    </a:p>
                  </a:txBody>
                  <a:tcPr marL="67812" marR="6781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800"/>
                        </a:spcAft>
                      </a:pPr>
                      <a:r>
                        <a:rPr lang="en-US" sz="1400" dirty="0">
                          <a:solidFill>
                            <a:srgbClr val="000000"/>
                          </a:solidFill>
                          <a:effectLst/>
                          <a:latin typeface="+mn-lt"/>
                          <a:ea typeface="Times New Roman" panose="02020603050405020304" pitchFamily="18" charset="0"/>
                          <a:cs typeface="Calibri" panose="020F0502020204030204" pitchFamily="34" charset="0"/>
                        </a:rPr>
                        <a:t>3000</a:t>
                      </a:r>
                      <a:endParaRPr lang="en-ZA" sz="1400" dirty="0">
                        <a:effectLst/>
                        <a:latin typeface="+mn-lt"/>
                        <a:ea typeface="Calibri" panose="020F0502020204030204" pitchFamily="34" charset="0"/>
                        <a:cs typeface="Times New Roman" panose="02020603050405020304" pitchFamily="18" charset="0"/>
                      </a:endParaRPr>
                    </a:p>
                  </a:txBody>
                  <a:tcPr marL="67812" marR="6781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800"/>
                        </a:spcAft>
                      </a:pPr>
                      <a:r>
                        <a:rPr lang="en-ZA" sz="1400" dirty="0">
                          <a:solidFill>
                            <a:srgbClr val="000000"/>
                          </a:solidFill>
                          <a:effectLst/>
                          <a:latin typeface="+mn-lt"/>
                          <a:ea typeface="Times New Roman" panose="02020603050405020304" pitchFamily="18" charset="0"/>
                          <a:cs typeface="Times New Roman" panose="02020603050405020304" pitchFamily="18" charset="0"/>
                        </a:rPr>
                        <a:t>2225</a:t>
                      </a:r>
                      <a:endParaRPr lang="en-ZA" sz="1400" dirty="0">
                        <a:effectLst/>
                        <a:latin typeface="+mn-lt"/>
                        <a:ea typeface="Calibri" panose="020F0502020204030204" pitchFamily="34" charset="0"/>
                        <a:cs typeface="Times New Roman" panose="02020603050405020304" pitchFamily="18" charset="0"/>
                      </a:endParaRPr>
                    </a:p>
                  </a:txBody>
                  <a:tcPr marL="67812" marR="6781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10724832"/>
                  </a:ext>
                </a:extLst>
              </a:tr>
              <a:tr h="188875">
                <a:tc vMerge="1">
                  <a:txBody>
                    <a:bodyPr/>
                    <a:lstStyle/>
                    <a:p>
                      <a:endParaRPr lang="en-ZA"/>
                    </a:p>
                  </a:txBody>
                  <a:tcPr/>
                </a:tc>
                <a:tc>
                  <a:txBody>
                    <a:bodyPr/>
                    <a:lstStyle/>
                    <a:p>
                      <a:pPr>
                        <a:lnSpc>
                          <a:spcPct val="107000"/>
                        </a:lnSpc>
                        <a:spcAft>
                          <a:spcPts val="800"/>
                        </a:spcAft>
                      </a:pPr>
                      <a:r>
                        <a:rPr lang="en-ZA" sz="1400" dirty="0">
                          <a:solidFill>
                            <a:srgbClr val="000000"/>
                          </a:solidFill>
                          <a:effectLst/>
                          <a:latin typeface="+mn-lt"/>
                          <a:ea typeface="Times New Roman" panose="02020603050405020304" pitchFamily="18" charset="0"/>
                          <a:cs typeface="Times New Roman" panose="02020603050405020304" pitchFamily="18" charset="0"/>
                        </a:rPr>
                        <a:t>Cape Agulhas</a:t>
                      </a:r>
                      <a:endParaRPr lang="en-ZA" sz="1400" dirty="0">
                        <a:effectLst/>
                        <a:latin typeface="+mn-lt"/>
                        <a:ea typeface="Calibri" panose="020F0502020204030204" pitchFamily="34" charset="0"/>
                        <a:cs typeface="Times New Roman" panose="02020603050405020304" pitchFamily="18" charset="0"/>
                      </a:endParaRPr>
                    </a:p>
                  </a:txBody>
                  <a:tcPr marL="67812" marR="6781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800"/>
                        </a:spcAft>
                      </a:pPr>
                      <a:r>
                        <a:rPr lang="en-US" sz="1400" dirty="0">
                          <a:solidFill>
                            <a:srgbClr val="000000"/>
                          </a:solidFill>
                          <a:effectLst/>
                          <a:latin typeface="+mn-lt"/>
                          <a:ea typeface="Times New Roman" panose="02020603050405020304" pitchFamily="18" charset="0"/>
                          <a:cs typeface="Calibri" panose="020F0502020204030204" pitchFamily="34" charset="0"/>
                        </a:rPr>
                        <a:t>2000</a:t>
                      </a:r>
                      <a:endParaRPr lang="en-ZA" sz="1400" dirty="0">
                        <a:effectLst/>
                        <a:latin typeface="+mn-lt"/>
                        <a:ea typeface="Calibri" panose="020F0502020204030204" pitchFamily="34" charset="0"/>
                        <a:cs typeface="Times New Roman" panose="02020603050405020304" pitchFamily="18" charset="0"/>
                      </a:endParaRPr>
                    </a:p>
                  </a:txBody>
                  <a:tcPr marL="67812" marR="6781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800"/>
                        </a:spcAft>
                      </a:pPr>
                      <a:r>
                        <a:rPr lang="en-ZA" sz="1400" dirty="0">
                          <a:solidFill>
                            <a:srgbClr val="000000"/>
                          </a:solidFill>
                          <a:effectLst/>
                          <a:latin typeface="+mn-lt"/>
                          <a:ea typeface="Times New Roman" panose="02020603050405020304" pitchFamily="18" charset="0"/>
                          <a:cs typeface="Times New Roman" panose="02020603050405020304" pitchFamily="18" charset="0"/>
                        </a:rPr>
                        <a:t>500</a:t>
                      </a:r>
                      <a:endParaRPr lang="en-ZA" sz="1400" dirty="0">
                        <a:effectLst/>
                        <a:latin typeface="+mn-lt"/>
                        <a:ea typeface="Calibri" panose="020F0502020204030204" pitchFamily="34" charset="0"/>
                        <a:cs typeface="Times New Roman" panose="02020603050405020304" pitchFamily="18" charset="0"/>
                      </a:endParaRPr>
                    </a:p>
                  </a:txBody>
                  <a:tcPr marL="67812" marR="6781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92081330"/>
                  </a:ext>
                </a:extLst>
              </a:tr>
              <a:tr h="199289">
                <a:tc vMerge="1">
                  <a:txBody>
                    <a:bodyPr/>
                    <a:lstStyle/>
                    <a:p>
                      <a:endParaRPr lang="en-ZA"/>
                    </a:p>
                  </a:txBody>
                  <a:tcPr/>
                </a:tc>
                <a:tc>
                  <a:txBody>
                    <a:bodyPr/>
                    <a:lstStyle/>
                    <a:p>
                      <a:pPr>
                        <a:lnSpc>
                          <a:spcPct val="107000"/>
                        </a:lnSpc>
                        <a:spcAft>
                          <a:spcPts val="800"/>
                        </a:spcAft>
                      </a:pPr>
                      <a:r>
                        <a:rPr lang="en-ZA" sz="1400" dirty="0">
                          <a:solidFill>
                            <a:srgbClr val="000000"/>
                          </a:solidFill>
                          <a:effectLst/>
                          <a:latin typeface="+mn-lt"/>
                          <a:ea typeface="Times New Roman" panose="02020603050405020304" pitchFamily="18" charset="0"/>
                          <a:cs typeface="Times New Roman" panose="02020603050405020304" pitchFamily="18" charset="0"/>
                        </a:rPr>
                        <a:t>Mossel Bay</a:t>
                      </a:r>
                      <a:endParaRPr lang="en-ZA" sz="1400" dirty="0">
                        <a:effectLst/>
                        <a:latin typeface="+mn-lt"/>
                        <a:ea typeface="Calibri" panose="020F0502020204030204" pitchFamily="34" charset="0"/>
                        <a:cs typeface="Times New Roman" panose="02020603050405020304" pitchFamily="18" charset="0"/>
                      </a:endParaRPr>
                    </a:p>
                  </a:txBody>
                  <a:tcPr marL="67812" marR="6781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800"/>
                        </a:spcAft>
                      </a:pPr>
                      <a:r>
                        <a:rPr lang="en-US" sz="1400" dirty="0">
                          <a:solidFill>
                            <a:srgbClr val="000000"/>
                          </a:solidFill>
                          <a:effectLst/>
                          <a:latin typeface="+mn-lt"/>
                          <a:ea typeface="Times New Roman" panose="02020603050405020304" pitchFamily="18" charset="0"/>
                          <a:cs typeface="Calibri" panose="020F0502020204030204" pitchFamily="34" charset="0"/>
                        </a:rPr>
                        <a:t>2000</a:t>
                      </a:r>
                      <a:endParaRPr lang="en-ZA" sz="1400" dirty="0">
                        <a:effectLst/>
                        <a:latin typeface="+mn-lt"/>
                        <a:ea typeface="Calibri" panose="020F0502020204030204" pitchFamily="34" charset="0"/>
                        <a:cs typeface="Times New Roman" panose="02020603050405020304" pitchFamily="18" charset="0"/>
                      </a:endParaRPr>
                    </a:p>
                  </a:txBody>
                  <a:tcPr marL="67812" marR="6781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800"/>
                        </a:spcAft>
                      </a:pPr>
                      <a:r>
                        <a:rPr lang="en-US" sz="1400" dirty="0">
                          <a:solidFill>
                            <a:srgbClr val="000000"/>
                          </a:solidFill>
                          <a:effectLst/>
                          <a:latin typeface="+mn-lt"/>
                          <a:ea typeface="Times New Roman" panose="02020603050405020304" pitchFamily="18" charset="0"/>
                          <a:cs typeface="Times New Roman" panose="02020603050405020304" pitchFamily="18" charset="0"/>
                        </a:rPr>
                        <a:t>2893</a:t>
                      </a:r>
                      <a:endParaRPr lang="en-ZA" sz="1400" dirty="0">
                        <a:effectLst/>
                        <a:latin typeface="+mn-lt"/>
                        <a:ea typeface="Calibri" panose="020F0502020204030204" pitchFamily="34" charset="0"/>
                        <a:cs typeface="Times New Roman" panose="02020603050405020304" pitchFamily="18" charset="0"/>
                      </a:endParaRPr>
                    </a:p>
                  </a:txBody>
                  <a:tcPr marL="67812" marR="6781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73557985"/>
                  </a:ext>
                </a:extLst>
              </a:tr>
              <a:tr h="133503">
                <a:tc rowSpan="2">
                  <a:txBody>
                    <a:bodyPr/>
                    <a:lstStyle/>
                    <a:p>
                      <a:pPr>
                        <a:lnSpc>
                          <a:spcPct val="107000"/>
                        </a:lnSpc>
                        <a:spcAft>
                          <a:spcPts val="800"/>
                        </a:spcAft>
                      </a:pPr>
                      <a:r>
                        <a:rPr lang="en-ZA" sz="1400">
                          <a:solidFill>
                            <a:srgbClr val="000000"/>
                          </a:solidFill>
                          <a:effectLst/>
                          <a:latin typeface="+mn-lt"/>
                          <a:ea typeface="Times New Roman" panose="02020603050405020304" pitchFamily="18" charset="0"/>
                          <a:cs typeface="Times New Roman" panose="02020603050405020304" pitchFamily="18" charset="0"/>
                        </a:rPr>
                        <a:t>Eastern Cape</a:t>
                      </a:r>
                      <a:endParaRPr lang="en-ZA" sz="1400">
                        <a:effectLst/>
                        <a:latin typeface="+mn-lt"/>
                        <a:ea typeface="Calibri" panose="020F0502020204030204" pitchFamily="34" charset="0"/>
                        <a:cs typeface="Times New Roman" panose="02020603050405020304" pitchFamily="18" charset="0"/>
                      </a:endParaRPr>
                    </a:p>
                  </a:txBody>
                  <a:tcPr marL="67812" marR="6781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ZA" sz="1400">
                          <a:solidFill>
                            <a:srgbClr val="000000"/>
                          </a:solidFill>
                          <a:effectLst/>
                          <a:latin typeface="+mn-lt"/>
                          <a:ea typeface="Times New Roman" panose="02020603050405020304" pitchFamily="18" charset="0"/>
                          <a:cs typeface="Times New Roman" panose="02020603050405020304" pitchFamily="18" charset="0"/>
                        </a:rPr>
                        <a:t>Makana</a:t>
                      </a:r>
                      <a:endParaRPr lang="en-ZA" sz="1400">
                        <a:effectLst/>
                        <a:latin typeface="+mn-lt"/>
                        <a:ea typeface="Calibri" panose="020F0502020204030204" pitchFamily="34" charset="0"/>
                        <a:cs typeface="Times New Roman" panose="02020603050405020304" pitchFamily="18" charset="0"/>
                      </a:endParaRPr>
                    </a:p>
                  </a:txBody>
                  <a:tcPr marL="67812" marR="6781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800"/>
                        </a:spcAft>
                      </a:pPr>
                      <a:r>
                        <a:rPr lang="en-US" sz="1400" dirty="0">
                          <a:solidFill>
                            <a:srgbClr val="000000"/>
                          </a:solidFill>
                          <a:effectLst/>
                          <a:latin typeface="+mn-lt"/>
                          <a:ea typeface="Times New Roman" panose="02020603050405020304" pitchFamily="18" charset="0"/>
                          <a:cs typeface="Calibri" panose="020F0502020204030204" pitchFamily="34" charset="0"/>
                        </a:rPr>
                        <a:t>2276</a:t>
                      </a:r>
                      <a:endParaRPr lang="en-ZA" sz="1400" dirty="0">
                        <a:effectLst/>
                        <a:latin typeface="+mn-lt"/>
                        <a:ea typeface="Calibri" panose="020F0502020204030204" pitchFamily="34" charset="0"/>
                        <a:cs typeface="Times New Roman" panose="02020603050405020304" pitchFamily="18" charset="0"/>
                      </a:endParaRPr>
                    </a:p>
                  </a:txBody>
                  <a:tcPr marL="67812" marR="6781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800"/>
                        </a:spcAft>
                      </a:pPr>
                      <a:r>
                        <a:rPr lang="en-ZA" sz="1400" dirty="0">
                          <a:solidFill>
                            <a:srgbClr val="000000"/>
                          </a:solidFill>
                          <a:effectLst/>
                          <a:latin typeface="+mn-lt"/>
                          <a:ea typeface="Times New Roman" panose="02020603050405020304" pitchFamily="18" charset="0"/>
                          <a:cs typeface="Times New Roman" panose="02020603050405020304" pitchFamily="18" charset="0"/>
                        </a:rPr>
                        <a:t>                             12</a:t>
                      </a:r>
                      <a:endParaRPr lang="en-ZA" sz="1400" dirty="0">
                        <a:effectLst/>
                        <a:latin typeface="+mn-lt"/>
                        <a:ea typeface="Calibri" panose="020F0502020204030204" pitchFamily="34" charset="0"/>
                        <a:cs typeface="Times New Roman" panose="02020603050405020304" pitchFamily="18" charset="0"/>
                      </a:endParaRPr>
                    </a:p>
                  </a:txBody>
                  <a:tcPr marL="67812" marR="6781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60802428"/>
                  </a:ext>
                </a:extLst>
              </a:tr>
              <a:tr h="220039">
                <a:tc vMerge="1">
                  <a:txBody>
                    <a:bodyPr/>
                    <a:lstStyle/>
                    <a:p>
                      <a:endParaRPr lang="en-ZA"/>
                    </a:p>
                  </a:txBody>
                  <a:tcPr/>
                </a:tc>
                <a:tc>
                  <a:txBody>
                    <a:bodyPr/>
                    <a:lstStyle/>
                    <a:p>
                      <a:pPr>
                        <a:lnSpc>
                          <a:spcPct val="107000"/>
                        </a:lnSpc>
                        <a:spcAft>
                          <a:spcPts val="800"/>
                        </a:spcAft>
                      </a:pPr>
                      <a:r>
                        <a:rPr lang="en-ZA" sz="1400">
                          <a:solidFill>
                            <a:srgbClr val="000000"/>
                          </a:solidFill>
                          <a:effectLst/>
                          <a:latin typeface="+mn-lt"/>
                          <a:ea typeface="Times New Roman" panose="02020603050405020304" pitchFamily="18" charset="0"/>
                          <a:cs typeface="Times New Roman" panose="02020603050405020304" pitchFamily="18" charset="0"/>
                        </a:rPr>
                        <a:t>Elundini</a:t>
                      </a:r>
                      <a:endParaRPr lang="en-ZA" sz="1400">
                        <a:effectLst/>
                        <a:latin typeface="+mn-lt"/>
                        <a:ea typeface="Calibri" panose="020F0502020204030204" pitchFamily="34" charset="0"/>
                        <a:cs typeface="Times New Roman" panose="02020603050405020304" pitchFamily="18" charset="0"/>
                      </a:endParaRPr>
                    </a:p>
                  </a:txBody>
                  <a:tcPr marL="67812" marR="6781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800"/>
                        </a:spcAft>
                      </a:pPr>
                      <a:r>
                        <a:rPr lang="en-US" sz="1400" dirty="0">
                          <a:solidFill>
                            <a:srgbClr val="000000"/>
                          </a:solidFill>
                          <a:effectLst/>
                          <a:latin typeface="+mn-lt"/>
                          <a:ea typeface="Times New Roman" panose="02020603050405020304" pitchFamily="18" charset="0"/>
                          <a:cs typeface="Calibri" panose="020F0502020204030204" pitchFamily="34" charset="0"/>
                        </a:rPr>
                        <a:t>2800</a:t>
                      </a:r>
                      <a:endParaRPr lang="en-ZA" sz="1400" dirty="0">
                        <a:effectLst/>
                        <a:latin typeface="+mn-lt"/>
                        <a:ea typeface="Calibri" panose="020F0502020204030204" pitchFamily="34" charset="0"/>
                        <a:cs typeface="Times New Roman" panose="02020603050405020304" pitchFamily="18" charset="0"/>
                      </a:endParaRPr>
                    </a:p>
                  </a:txBody>
                  <a:tcPr marL="67812" marR="6781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800"/>
                        </a:spcAft>
                      </a:pPr>
                      <a:r>
                        <a:rPr lang="en-ZA" sz="1400" dirty="0">
                          <a:solidFill>
                            <a:srgbClr val="000000"/>
                          </a:solidFill>
                          <a:effectLst/>
                          <a:latin typeface="+mn-lt"/>
                          <a:ea typeface="Times New Roman" panose="02020603050405020304" pitchFamily="18" charset="0"/>
                          <a:cs typeface="Times New Roman" panose="02020603050405020304" pitchFamily="18" charset="0"/>
                        </a:rPr>
                        <a:t>793</a:t>
                      </a:r>
                      <a:endParaRPr lang="en-ZA" sz="1400" dirty="0">
                        <a:effectLst/>
                        <a:latin typeface="+mn-lt"/>
                        <a:ea typeface="Calibri" panose="020F0502020204030204" pitchFamily="34" charset="0"/>
                        <a:cs typeface="Times New Roman" panose="02020603050405020304" pitchFamily="18" charset="0"/>
                      </a:endParaRPr>
                    </a:p>
                  </a:txBody>
                  <a:tcPr marL="67812" marR="6781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19868885"/>
                  </a:ext>
                </a:extLst>
              </a:tr>
              <a:tr h="220039">
                <a:tc rowSpan="2">
                  <a:txBody>
                    <a:bodyPr/>
                    <a:lstStyle/>
                    <a:p>
                      <a:pPr>
                        <a:lnSpc>
                          <a:spcPct val="107000"/>
                        </a:lnSpc>
                        <a:spcAft>
                          <a:spcPts val="800"/>
                        </a:spcAft>
                      </a:pPr>
                      <a:r>
                        <a:rPr lang="en-ZA" sz="1400">
                          <a:solidFill>
                            <a:srgbClr val="000000"/>
                          </a:solidFill>
                          <a:effectLst/>
                          <a:latin typeface="+mn-lt"/>
                          <a:ea typeface="Times New Roman" panose="02020603050405020304" pitchFamily="18" charset="0"/>
                          <a:cs typeface="Times New Roman" panose="02020603050405020304" pitchFamily="18" charset="0"/>
                        </a:rPr>
                        <a:t>Kwa-Zulu Natal</a:t>
                      </a:r>
                      <a:endParaRPr lang="en-ZA" sz="1400">
                        <a:effectLst/>
                        <a:latin typeface="+mn-lt"/>
                        <a:ea typeface="Calibri" panose="020F0502020204030204" pitchFamily="34" charset="0"/>
                        <a:cs typeface="Times New Roman" panose="02020603050405020304" pitchFamily="18" charset="0"/>
                      </a:endParaRPr>
                    </a:p>
                  </a:txBody>
                  <a:tcPr marL="67812" marR="6781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ZA" sz="1400">
                          <a:solidFill>
                            <a:srgbClr val="000000"/>
                          </a:solidFill>
                          <a:effectLst/>
                          <a:latin typeface="+mn-lt"/>
                          <a:ea typeface="Times New Roman" panose="02020603050405020304" pitchFamily="18" charset="0"/>
                          <a:cs typeface="Times New Roman" panose="02020603050405020304" pitchFamily="18" charset="0"/>
                        </a:rPr>
                        <a:t>eThekwini</a:t>
                      </a:r>
                      <a:endParaRPr lang="en-ZA" sz="1400">
                        <a:effectLst/>
                        <a:latin typeface="+mn-lt"/>
                        <a:ea typeface="Calibri" panose="020F0502020204030204" pitchFamily="34" charset="0"/>
                        <a:cs typeface="Times New Roman" panose="02020603050405020304" pitchFamily="18" charset="0"/>
                      </a:endParaRPr>
                    </a:p>
                  </a:txBody>
                  <a:tcPr marL="67812" marR="6781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800"/>
                        </a:spcAft>
                      </a:pPr>
                      <a:r>
                        <a:rPr lang="en-US" sz="1400" dirty="0">
                          <a:solidFill>
                            <a:srgbClr val="000000"/>
                          </a:solidFill>
                          <a:effectLst/>
                          <a:latin typeface="+mn-lt"/>
                          <a:ea typeface="Times New Roman" panose="02020603050405020304" pitchFamily="18" charset="0"/>
                          <a:cs typeface="Calibri" panose="020F0502020204030204" pitchFamily="34" charset="0"/>
                        </a:rPr>
                        <a:t>1320</a:t>
                      </a:r>
                      <a:endParaRPr lang="en-ZA" sz="1400" dirty="0">
                        <a:effectLst/>
                        <a:latin typeface="+mn-lt"/>
                        <a:ea typeface="Calibri" panose="020F0502020204030204" pitchFamily="34" charset="0"/>
                        <a:cs typeface="Times New Roman" panose="02020603050405020304" pitchFamily="18" charset="0"/>
                      </a:endParaRPr>
                    </a:p>
                  </a:txBody>
                  <a:tcPr marL="67812" marR="6781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800"/>
                        </a:spcAft>
                      </a:pPr>
                      <a:r>
                        <a:rPr lang="en-ZA" sz="1400" dirty="0">
                          <a:solidFill>
                            <a:srgbClr val="000000"/>
                          </a:solidFill>
                          <a:effectLst/>
                          <a:latin typeface="+mn-lt"/>
                          <a:ea typeface="Times New Roman" panose="02020603050405020304" pitchFamily="18" charset="0"/>
                          <a:cs typeface="Times New Roman" panose="02020603050405020304" pitchFamily="18" charset="0"/>
                        </a:rPr>
                        <a:t>9</a:t>
                      </a:r>
                      <a:endParaRPr lang="en-ZA" sz="1400" dirty="0">
                        <a:effectLst/>
                        <a:latin typeface="+mn-lt"/>
                        <a:ea typeface="Calibri" panose="020F0502020204030204" pitchFamily="34" charset="0"/>
                        <a:cs typeface="Times New Roman" panose="02020603050405020304" pitchFamily="18" charset="0"/>
                      </a:endParaRPr>
                    </a:p>
                  </a:txBody>
                  <a:tcPr marL="67812" marR="6781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18960914"/>
                  </a:ext>
                </a:extLst>
              </a:tr>
              <a:tr h="220039">
                <a:tc vMerge="1">
                  <a:txBody>
                    <a:bodyPr/>
                    <a:lstStyle/>
                    <a:p>
                      <a:endParaRPr lang="en-ZA"/>
                    </a:p>
                  </a:txBody>
                  <a:tcPr/>
                </a:tc>
                <a:tc>
                  <a:txBody>
                    <a:bodyPr/>
                    <a:lstStyle/>
                    <a:p>
                      <a:pPr>
                        <a:lnSpc>
                          <a:spcPct val="107000"/>
                        </a:lnSpc>
                        <a:spcAft>
                          <a:spcPts val="800"/>
                        </a:spcAft>
                      </a:pPr>
                      <a:r>
                        <a:rPr lang="en-ZA" sz="1400">
                          <a:solidFill>
                            <a:srgbClr val="000000"/>
                          </a:solidFill>
                          <a:effectLst/>
                          <a:latin typeface="+mn-lt"/>
                          <a:ea typeface="Times New Roman" panose="02020603050405020304" pitchFamily="18" charset="0"/>
                          <a:cs typeface="Times New Roman" panose="02020603050405020304" pitchFamily="18" charset="0"/>
                        </a:rPr>
                        <a:t>Mpofana</a:t>
                      </a:r>
                      <a:endParaRPr lang="en-ZA" sz="1400">
                        <a:effectLst/>
                        <a:latin typeface="+mn-lt"/>
                        <a:ea typeface="Calibri" panose="020F0502020204030204" pitchFamily="34" charset="0"/>
                        <a:cs typeface="Times New Roman" panose="02020603050405020304" pitchFamily="18" charset="0"/>
                      </a:endParaRPr>
                    </a:p>
                  </a:txBody>
                  <a:tcPr marL="67812" marR="6781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800"/>
                        </a:spcAft>
                      </a:pPr>
                      <a:r>
                        <a:rPr lang="en-US" sz="1400" dirty="0">
                          <a:solidFill>
                            <a:srgbClr val="000000"/>
                          </a:solidFill>
                          <a:effectLst/>
                          <a:latin typeface="+mn-lt"/>
                          <a:ea typeface="Times New Roman" panose="02020603050405020304" pitchFamily="18" charset="0"/>
                          <a:cs typeface="Calibri" panose="020F0502020204030204" pitchFamily="34" charset="0"/>
                        </a:rPr>
                        <a:t>0</a:t>
                      </a:r>
                      <a:endParaRPr lang="en-ZA" sz="1400" dirty="0">
                        <a:effectLst/>
                        <a:latin typeface="+mn-lt"/>
                        <a:ea typeface="Calibri" panose="020F0502020204030204" pitchFamily="34" charset="0"/>
                        <a:cs typeface="Times New Roman" panose="02020603050405020304" pitchFamily="18" charset="0"/>
                      </a:endParaRPr>
                    </a:p>
                  </a:txBody>
                  <a:tcPr marL="67812" marR="6781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800"/>
                        </a:spcAft>
                      </a:pPr>
                      <a:r>
                        <a:rPr lang="en-ZA" sz="1400" dirty="0">
                          <a:solidFill>
                            <a:srgbClr val="000000"/>
                          </a:solidFill>
                          <a:effectLst/>
                          <a:latin typeface="+mn-lt"/>
                          <a:ea typeface="Times New Roman" panose="02020603050405020304" pitchFamily="18" charset="0"/>
                          <a:cs typeface="Times New Roman" panose="02020603050405020304" pitchFamily="18" charset="0"/>
                        </a:rPr>
                        <a:t>0</a:t>
                      </a:r>
                      <a:endParaRPr lang="en-ZA" sz="1400" dirty="0">
                        <a:effectLst/>
                        <a:latin typeface="+mn-lt"/>
                        <a:ea typeface="Calibri" panose="020F0502020204030204" pitchFamily="34" charset="0"/>
                        <a:cs typeface="Times New Roman" panose="02020603050405020304" pitchFamily="18" charset="0"/>
                      </a:endParaRPr>
                    </a:p>
                  </a:txBody>
                  <a:tcPr marL="67812" marR="6781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7753690"/>
                  </a:ext>
                </a:extLst>
              </a:tr>
              <a:tr h="220039">
                <a:tc>
                  <a:txBody>
                    <a:bodyPr/>
                    <a:lstStyle/>
                    <a:p>
                      <a:pPr>
                        <a:lnSpc>
                          <a:spcPct val="107000"/>
                        </a:lnSpc>
                        <a:spcAft>
                          <a:spcPts val="800"/>
                        </a:spcAft>
                      </a:pPr>
                      <a:r>
                        <a:rPr lang="en-ZA" sz="1400">
                          <a:solidFill>
                            <a:srgbClr val="000000"/>
                          </a:solidFill>
                          <a:effectLst/>
                          <a:latin typeface="+mn-lt"/>
                          <a:ea typeface="Times New Roman" panose="02020603050405020304" pitchFamily="18" charset="0"/>
                          <a:cs typeface="Times New Roman" panose="02020603050405020304" pitchFamily="18" charset="0"/>
                        </a:rPr>
                        <a:t>Gauteng </a:t>
                      </a:r>
                      <a:endParaRPr lang="en-ZA" sz="1400">
                        <a:effectLst/>
                        <a:latin typeface="+mn-lt"/>
                        <a:ea typeface="Calibri" panose="020F0502020204030204" pitchFamily="34" charset="0"/>
                        <a:cs typeface="Times New Roman" panose="02020603050405020304" pitchFamily="18" charset="0"/>
                      </a:endParaRPr>
                    </a:p>
                  </a:txBody>
                  <a:tcPr marL="67812" marR="6781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ZA" sz="1400">
                          <a:solidFill>
                            <a:srgbClr val="000000"/>
                          </a:solidFill>
                          <a:effectLst/>
                          <a:latin typeface="+mn-lt"/>
                          <a:ea typeface="Times New Roman" panose="02020603050405020304" pitchFamily="18" charset="0"/>
                          <a:cs typeface="Times New Roman" panose="02020603050405020304" pitchFamily="18" charset="0"/>
                        </a:rPr>
                        <a:t>Tshwane</a:t>
                      </a:r>
                      <a:endParaRPr lang="en-ZA" sz="1400">
                        <a:effectLst/>
                        <a:latin typeface="+mn-lt"/>
                        <a:ea typeface="Calibri" panose="020F0502020204030204" pitchFamily="34" charset="0"/>
                        <a:cs typeface="Times New Roman" panose="02020603050405020304" pitchFamily="18" charset="0"/>
                      </a:endParaRPr>
                    </a:p>
                  </a:txBody>
                  <a:tcPr marL="67812" marR="6781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800"/>
                        </a:spcAft>
                      </a:pPr>
                      <a:r>
                        <a:rPr lang="en-US" sz="1400" dirty="0">
                          <a:solidFill>
                            <a:srgbClr val="000000"/>
                          </a:solidFill>
                          <a:effectLst/>
                          <a:latin typeface="+mn-lt"/>
                          <a:ea typeface="Times New Roman" panose="02020603050405020304" pitchFamily="18" charset="0"/>
                          <a:cs typeface="Calibri" panose="020F0502020204030204" pitchFamily="34" charset="0"/>
                        </a:rPr>
                        <a:t>377</a:t>
                      </a:r>
                      <a:endParaRPr lang="en-ZA" sz="1400" dirty="0">
                        <a:effectLst/>
                        <a:latin typeface="+mn-lt"/>
                        <a:ea typeface="Calibri" panose="020F0502020204030204" pitchFamily="34" charset="0"/>
                        <a:cs typeface="Times New Roman" panose="02020603050405020304" pitchFamily="18" charset="0"/>
                      </a:endParaRPr>
                    </a:p>
                  </a:txBody>
                  <a:tcPr marL="67812" marR="6781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800"/>
                        </a:spcAft>
                      </a:pPr>
                      <a:r>
                        <a:rPr lang="en-ZA" sz="1400" dirty="0">
                          <a:solidFill>
                            <a:srgbClr val="000000"/>
                          </a:solidFill>
                          <a:effectLst/>
                          <a:latin typeface="+mn-lt"/>
                          <a:ea typeface="Times New Roman" panose="02020603050405020304" pitchFamily="18" charset="0"/>
                          <a:cs typeface="Times New Roman" panose="02020603050405020304" pitchFamily="18" charset="0"/>
                        </a:rPr>
                        <a:t>377</a:t>
                      </a:r>
                      <a:endParaRPr lang="en-ZA" sz="1400" dirty="0">
                        <a:effectLst/>
                        <a:latin typeface="+mn-lt"/>
                        <a:ea typeface="Calibri" panose="020F0502020204030204" pitchFamily="34" charset="0"/>
                        <a:cs typeface="Times New Roman" panose="02020603050405020304" pitchFamily="18" charset="0"/>
                      </a:endParaRPr>
                    </a:p>
                  </a:txBody>
                  <a:tcPr marL="67812" marR="6781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53150515"/>
                  </a:ext>
                </a:extLst>
              </a:tr>
              <a:tr h="220039">
                <a:tc>
                  <a:txBody>
                    <a:bodyPr/>
                    <a:lstStyle/>
                    <a:p>
                      <a:pPr>
                        <a:lnSpc>
                          <a:spcPct val="107000"/>
                        </a:lnSpc>
                        <a:spcAft>
                          <a:spcPts val="800"/>
                        </a:spcAft>
                      </a:pPr>
                      <a:r>
                        <a:rPr lang="en-ZA" sz="1400">
                          <a:solidFill>
                            <a:srgbClr val="000000"/>
                          </a:solidFill>
                          <a:effectLst/>
                          <a:latin typeface="+mn-lt"/>
                          <a:ea typeface="Times New Roman" panose="02020603050405020304" pitchFamily="18" charset="0"/>
                          <a:cs typeface="Times New Roman" panose="02020603050405020304" pitchFamily="18" charset="0"/>
                        </a:rPr>
                        <a:t>Limpopo</a:t>
                      </a:r>
                      <a:endParaRPr lang="en-ZA" sz="1400">
                        <a:effectLst/>
                        <a:latin typeface="+mn-lt"/>
                        <a:ea typeface="Calibri" panose="020F0502020204030204" pitchFamily="34" charset="0"/>
                        <a:cs typeface="Times New Roman" panose="02020603050405020304" pitchFamily="18" charset="0"/>
                      </a:endParaRPr>
                    </a:p>
                  </a:txBody>
                  <a:tcPr marL="67812" marR="6781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ZA" sz="1400">
                          <a:solidFill>
                            <a:srgbClr val="000000"/>
                          </a:solidFill>
                          <a:effectLst/>
                          <a:latin typeface="+mn-lt"/>
                          <a:ea typeface="Times New Roman" panose="02020603050405020304" pitchFamily="18" charset="0"/>
                          <a:cs typeface="Times New Roman" panose="02020603050405020304" pitchFamily="18" charset="0"/>
                        </a:rPr>
                        <a:t>Polokwane</a:t>
                      </a:r>
                      <a:endParaRPr lang="en-ZA" sz="1400">
                        <a:effectLst/>
                        <a:latin typeface="+mn-lt"/>
                        <a:ea typeface="Calibri" panose="020F0502020204030204" pitchFamily="34" charset="0"/>
                        <a:cs typeface="Times New Roman" panose="02020603050405020304" pitchFamily="18" charset="0"/>
                      </a:endParaRPr>
                    </a:p>
                  </a:txBody>
                  <a:tcPr marL="67812" marR="6781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800"/>
                        </a:spcAft>
                      </a:pPr>
                      <a:r>
                        <a:rPr lang="en-US" sz="1400" dirty="0">
                          <a:solidFill>
                            <a:srgbClr val="000000"/>
                          </a:solidFill>
                          <a:effectLst/>
                          <a:latin typeface="+mn-lt"/>
                          <a:ea typeface="Times New Roman" panose="02020603050405020304" pitchFamily="18" charset="0"/>
                          <a:cs typeface="Calibri" panose="020F0502020204030204" pitchFamily="34" charset="0"/>
                        </a:rPr>
                        <a:t>5146</a:t>
                      </a:r>
                      <a:endParaRPr lang="en-ZA" sz="1400" dirty="0">
                        <a:effectLst/>
                        <a:latin typeface="+mn-lt"/>
                        <a:ea typeface="Calibri" panose="020F0502020204030204" pitchFamily="34" charset="0"/>
                        <a:cs typeface="Times New Roman" panose="02020603050405020304" pitchFamily="18" charset="0"/>
                      </a:endParaRPr>
                    </a:p>
                  </a:txBody>
                  <a:tcPr marL="67812" marR="6781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800"/>
                        </a:spcAft>
                      </a:pPr>
                      <a:r>
                        <a:rPr lang="en-ZA" sz="1400" dirty="0">
                          <a:solidFill>
                            <a:srgbClr val="000000"/>
                          </a:solidFill>
                          <a:effectLst/>
                          <a:latin typeface="+mn-lt"/>
                          <a:ea typeface="Times New Roman" panose="02020603050405020304" pitchFamily="18" charset="0"/>
                          <a:cs typeface="Times New Roman" panose="02020603050405020304" pitchFamily="18" charset="0"/>
                        </a:rPr>
                        <a:t>3646</a:t>
                      </a:r>
                      <a:endParaRPr lang="en-ZA" sz="1400" dirty="0">
                        <a:effectLst/>
                        <a:latin typeface="+mn-lt"/>
                        <a:ea typeface="Calibri" panose="020F0502020204030204" pitchFamily="34" charset="0"/>
                        <a:cs typeface="Times New Roman" panose="02020603050405020304" pitchFamily="18" charset="0"/>
                      </a:endParaRPr>
                    </a:p>
                  </a:txBody>
                  <a:tcPr marL="67812" marR="6781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9144313"/>
                  </a:ext>
                </a:extLst>
              </a:tr>
              <a:tr h="220039">
                <a:tc>
                  <a:txBody>
                    <a:bodyPr/>
                    <a:lstStyle/>
                    <a:p>
                      <a:pPr>
                        <a:lnSpc>
                          <a:spcPct val="107000"/>
                        </a:lnSpc>
                        <a:spcAft>
                          <a:spcPts val="800"/>
                        </a:spcAft>
                      </a:pPr>
                      <a:endParaRPr lang="en-ZA" sz="1400" dirty="0">
                        <a:effectLst/>
                        <a:latin typeface="+mn-lt"/>
                        <a:ea typeface="Calibri" panose="020F0502020204030204" pitchFamily="34" charset="0"/>
                        <a:cs typeface="Times New Roman" panose="02020603050405020304" pitchFamily="18" charset="0"/>
                      </a:endParaRPr>
                    </a:p>
                  </a:txBody>
                  <a:tcPr marL="67812" marR="6781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ZA" sz="1400" b="1" dirty="0">
                          <a:solidFill>
                            <a:srgbClr val="000000"/>
                          </a:solidFill>
                          <a:effectLst/>
                          <a:latin typeface="+mn-lt"/>
                          <a:ea typeface="Times New Roman" panose="02020603050405020304" pitchFamily="18" charset="0"/>
                          <a:cs typeface="Times New Roman" panose="02020603050405020304" pitchFamily="18" charset="0"/>
                        </a:rPr>
                        <a:t>Total</a:t>
                      </a:r>
                      <a:endParaRPr lang="en-ZA" sz="1400" dirty="0">
                        <a:effectLst/>
                        <a:latin typeface="+mn-lt"/>
                        <a:ea typeface="Calibri" panose="020F0502020204030204" pitchFamily="34" charset="0"/>
                        <a:cs typeface="Times New Roman" panose="02020603050405020304" pitchFamily="18" charset="0"/>
                      </a:endParaRPr>
                    </a:p>
                  </a:txBody>
                  <a:tcPr marL="67812" marR="6781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800"/>
                        </a:spcAft>
                      </a:pPr>
                      <a:r>
                        <a:rPr lang="en-US" sz="1400" dirty="0">
                          <a:solidFill>
                            <a:srgbClr val="000000"/>
                          </a:solidFill>
                          <a:effectLst/>
                          <a:latin typeface="+mn-lt"/>
                          <a:ea typeface="Times New Roman" panose="02020603050405020304" pitchFamily="18" charset="0"/>
                          <a:cs typeface="Calibri" panose="020F0502020204030204" pitchFamily="34" charset="0"/>
                        </a:rPr>
                        <a:t>38879</a:t>
                      </a:r>
                      <a:endParaRPr lang="en-ZA" sz="1400" dirty="0">
                        <a:effectLst/>
                        <a:latin typeface="+mn-lt"/>
                        <a:ea typeface="Calibri" panose="020F0502020204030204" pitchFamily="34" charset="0"/>
                        <a:cs typeface="Times New Roman" panose="02020603050405020304" pitchFamily="18" charset="0"/>
                      </a:endParaRPr>
                    </a:p>
                  </a:txBody>
                  <a:tcPr marL="67812" marR="6781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800"/>
                        </a:spcAft>
                      </a:pPr>
                      <a:r>
                        <a:rPr lang="en-US" sz="1400" b="1" dirty="0">
                          <a:solidFill>
                            <a:srgbClr val="000000"/>
                          </a:solidFill>
                          <a:effectLst/>
                          <a:latin typeface="+mn-lt"/>
                          <a:ea typeface="Times New Roman" panose="02020603050405020304" pitchFamily="18" charset="0"/>
                          <a:cs typeface="Times New Roman" panose="02020603050405020304" pitchFamily="18" charset="0"/>
                        </a:rPr>
                        <a:t>21367</a:t>
                      </a:r>
                      <a:endParaRPr lang="en-ZA" sz="1400" dirty="0">
                        <a:effectLst/>
                        <a:latin typeface="+mn-lt"/>
                        <a:ea typeface="Calibri" panose="020F0502020204030204" pitchFamily="34" charset="0"/>
                        <a:cs typeface="Times New Roman" panose="02020603050405020304" pitchFamily="18" charset="0"/>
                      </a:endParaRPr>
                    </a:p>
                  </a:txBody>
                  <a:tcPr marL="67812" marR="6781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5326118"/>
                  </a:ext>
                </a:extLst>
              </a:tr>
            </a:tbl>
          </a:graphicData>
        </a:graphic>
      </p:graphicFrame>
      <p:sp>
        <p:nvSpPr>
          <p:cNvPr id="3" name="Rectangle: Rounded Corners 2">
            <a:extLst>
              <a:ext uri="{FF2B5EF4-FFF2-40B4-BE49-F238E27FC236}">
                <a16:creationId xmlns:a16="http://schemas.microsoft.com/office/drawing/2014/main" id="{017BE5AB-B6AF-C901-34C2-AF46875C5FE6}"/>
              </a:ext>
            </a:extLst>
          </p:cNvPr>
          <p:cNvSpPr/>
          <p:nvPr/>
        </p:nvSpPr>
        <p:spPr>
          <a:xfrm>
            <a:off x="1813443" y="247913"/>
            <a:ext cx="10045182" cy="587828"/>
          </a:xfrm>
          <a:prstGeom prst="roundRect">
            <a:avLst/>
          </a:prstGeom>
          <a:solidFill>
            <a:schemeClr val="bg1"/>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INSTALLATION PROGRESS FOR PHASE 1</a:t>
            </a:r>
            <a:endParaRPr lang="en-ZA" b="1" dirty="0">
              <a:solidFill>
                <a:schemeClr val="tx1"/>
              </a:solidFill>
            </a:endParaRPr>
          </a:p>
        </p:txBody>
      </p:sp>
      <p:sp>
        <p:nvSpPr>
          <p:cNvPr id="5" name="Slide Number Placeholder 4">
            <a:extLst>
              <a:ext uri="{FF2B5EF4-FFF2-40B4-BE49-F238E27FC236}">
                <a16:creationId xmlns:a16="http://schemas.microsoft.com/office/drawing/2014/main" id="{D6B9740E-249E-BE9D-C05A-5B67E27FD104}"/>
              </a:ext>
            </a:extLst>
          </p:cNvPr>
          <p:cNvSpPr>
            <a:spLocks noGrp="1"/>
          </p:cNvSpPr>
          <p:nvPr>
            <p:ph type="sldNum" sz="quarter" idx="12"/>
          </p:nvPr>
        </p:nvSpPr>
        <p:spPr/>
        <p:txBody>
          <a:bodyPr/>
          <a:lstStyle/>
          <a:p>
            <a:fld id="{2C1D07FA-F1FA-499D-926C-C65FBF151797}" type="slidenum">
              <a:rPr lang="en-ZA" smtClean="0"/>
              <a:pPr/>
              <a:t>11</a:t>
            </a:fld>
            <a:endParaRPr lang="en-ZA"/>
          </a:p>
        </p:txBody>
      </p:sp>
      <p:sp>
        <p:nvSpPr>
          <p:cNvPr id="6" name="Rectangle: Rounded Corners 5">
            <a:extLst>
              <a:ext uri="{FF2B5EF4-FFF2-40B4-BE49-F238E27FC236}">
                <a16:creationId xmlns:a16="http://schemas.microsoft.com/office/drawing/2014/main" id="{AEDF353C-0BBA-C710-E9F3-B331F24348E7}"/>
              </a:ext>
            </a:extLst>
          </p:cNvPr>
          <p:cNvSpPr/>
          <p:nvPr/>
        </p:nvSpPr>
        <p:spPr>
          <a:xfrm>
            <a:off x="1813443" y="231832"/>
            <a:ext cx="605907" cy="603909"/>
          </a:xfrm>
          <a:prstGeom prst="roundRect">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09</a:t>
            </a:r>
            <a:endParaRPr lang="en-ZA" dirty="0"/>
          </a:p>
        </p:txBody>
      </p:sp>
    </p:spTree>
    <p:extLst>
      <p:ext uri="{BB962C8B-B14F-4D97-AF65-F5344CB8AC3E}">
        <p14:creationId xmlns:p14="http://schemas.microsoft.com/office/powerpoint/2010/main" val="13460441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96F583-A0AA-46BE-9D4A-8CA9531603D0}"/>
              </a:ext>
            </a:extLst>
          </p:cNvPr>
          <p:cNvSpPr>
            <a:spLocks noGrp="1"/>
          </p:cNvSpPr>
          <p:nvPr>
            <p:ph type="title"/>
          </p:nvPr>
        </p:nvSpPr>
        <p:spPr>
          <a:xfrm>
            <a:off x="1636776" y="103867"/>
            <a:ext cx="10391938" cy="755669"/>
          </a:xfrm>
        </p:spPr>
        <p:txBody>
          <a:bodyPr>
            <a:normAutofit fontScale="90000"/>
          </a:bodyPr>
          <a:lstStyle/>
          <a:p>
            <a:pPr>
              <a:lnSpc>
                <a:spcPct val="100000"/>
              </a:lnSpc>
              <a:spcBef>
                <a:spcPct val="50000"/>
              </a:spcBef>
            </a:pPr>
            <a:br>
              <a:rPr lang="en-GB" altLang="en-US" sz="2800" b="1" dirty="0">
                <a:latin typeface="Arial" panose="020B0604020202020204" pitchFamily="34" charset="0"/>
              </a:rPr>
            </a:br>
            <a:r>
              <a:rPr lang="en-GB" altLang="en-US" sz="2200" b="1" dirty="0">
                <a:solidFill>
                  <a:schemeClr val="bg1"/>
                </a:solidFill>
                <a:latin typeface="+mn-lt"/>
              </a:rPr>
              <a:t> </a:t>
            </a:r>
            <a:r>
              <a:rPr lang="en-GB" altLang="en-US" sz="2800" b="1" dirty="0">
                <a:solidFill>
                  <a:schemeClr val="bg1"/>
                </a:solidFill>
                <a:latin typeface="Arial" panose="020B0604020202020204" pitchFamily="34" charset="0"/>
              </a:rPr>
              <a:t>ACCELERATION PLAN AND CORRECTIVE MEASURES</a:t>
            </a:r>
            <a:br>
              <a:rPr lang="en-GB" altLang="en-US" sz="2800" b="1" dirty="0">
                <a:solidFill>
                  <a:schemeClr val="bg1"/>
                </a:solidFill>
                <a:latin typeface="Arial" panose="020B0604020202020204" pitchFamily="34" charset="0"/>
              </a:rPr>
            </a:br>
            <a:endParaRPr lang="en-GB" altLang="en-US" sz="2800" b="1" dirty="0">
              <a:solidFill>
                <a:schemeClr val="bg1"/>
              </a:solidFill>
              <a:latin typeface="Arial" panose="020B0604020202020204" pitchFamily="34" charset="0"/>
            </a:endParaRPr>
          </a:p>
        </p:txBody>
      </p:sp>
      <p:sp>
        <p:nvSpPr>
          <p:cNvPr id="5" name="Content Placeholder 4">
            <a:extLst>
              <a:ext uri="{FF2B5EF4-FFF2-40B4-BE49-F238E27FC236}">
                <a16:creationId xmlns:a16="http://schemas.microsoft.com/office/drawing/2014/main" id="{64E55C23-A924-45E2-80F8-ECD3DF879782}"/>
              </a:ext>
            </a:extLst>
          </p:cNvPr>
          <p:cNvSpPr>
            <a:spLocks noGrp="1"/>
          </p:cNvSpPr>
          <p:nvPr>
            <p:ph idx="1"/>
          </p:nvPr>
        </p:nvSpPr>
        <p:spPr>
          <a:xfrm>
            <a:off x="1636776" y="859537"/>
            <a:ext cx="9717024" cy="4599432"/>
          </a:xfrm>
        </p:spPr>
        <p:txBody>
          <a:bodyPr>
            <a:normAutofit/>
          </a:bodyPr>
          <a:lstStyle/>
          <a:p>
            <a:pPr algn="just">
              <a:lnSpc>
                <a:spcPct val="100000"/>
              </a:lnSpc>
              <a:defRPr/>
            </a:pPr>
            <a:r>
              <a:rPr lang="en-ZA" altLang="en-US" sz="1600" dirty="0">
                <a:solidFill>
                  <a:srgbClr val="404040"/>
                </a:solidFill>
                <a:cs typeface="Arial" panose="020B0604020202020204" pitchFamily="34" charset="0"/>
              </a:rPr>
              <a:t>A total of 21 367 out of 38 921 SWHs have been installed under Phase 1  and I (a)  in  nine (9) municipalities. </a:t>
            </a:r>
          </a:p>
          <a:p>
            <a:pPr algn="just">
              <a:lnSpc>
                <a:spcPct val="100000"/>
              </a:lnSpc>
              <a:defRPr/>
            </a:pPr>
            <a:r>
              <a:rPr lang="en-ZA" altLang="en-US" sz="1600" dirty="0">
                <a:solidFill>
                  <a:srgbClr val="404040"/>
                </a:solidFill>
                <a:cs typeface="Arial" panose="020B0604020202020204" pitchFamily="34" charset="0"/>
              </a:rPr>
              <a:t>However the following challenges were experienced:</a:t>
            </a:r>
          </a:p>
          <a:p>
            <a:pPr marL="457200" lvl="1" indent="0" algn="just">
              <a:lnSpc>
                <a:spcPct val="100000"/>
              </a:lnSpc>
              <a:buNone/>
              <a:defRPr/>
            </a:pPr>
            <a:endParaRPr lang="en-ZA" altLang="en-US" sz="1600" dirty="0">
              <a:solidFill>
                <a:srgbClr val="404040"/>
              </a:solidFill>
              <a:cs typeface="Arial" panose="020B0604020202020204" pitchFamily="34" charset="0"/>
            </a:endParaRPr>
          </a:p>
          <a:p>
            <a:pPr lvl="1" algn="just">
              <a:lnSpc>
                <a:spcPct val="100000"/>
              </a:lnSpc>
              <a:defRPr/>
            </a:pPr>
            <a:r>
              <a:rPr lang="en-ZA" altLang="en-US" sz="1600" dirty="0">
                <a:solidFill>
                  <a:srgbClr val="404040"/>
                </a:solidFill>
                <a:cs typeface="Arial" panose="020B0604020202020204" pitchFamily="34" charset="0"/>
              </a:rPr>
              <a:t>Manufacturers refusing to conduct PST until payments are made</a:t>
            </a:r>
          </a:p>
          <a:p>
            <a:pPr lvl="1" algn="just">
              <a:lnSpc>
                <a:spcPct val="100000"/>
              </a:lnSpc>
              <a:defRPr/>
            </a:pPr>
            <a:r>
              <a:rPr lang="en-ZA" altLang="en-US" sz="1600" dirty="0">
                <a:solidFill>
                  <a:srgbClr val="404040"/>
                </a:solidFill>
                <a:cs typeface="Arial" panose="020B0604020202020204" pitchFamily="34" charset="0"/>
              </a:rPr>
              <a:t>Procurement of consumables for both PST and full installation.</a:t>
            </a:r>
          </a:p>
          <a:p>
            <a:pPr lvl="1" algn="just">
              <a:lnSpc>
                <a:spcPct val="100000"/>
              </a:lnSpc>
              <a:defRPr/>
            </a:pPr>
            <a:r>
              <a:rPr lang="en-ZA" altLang="en-US" sz="1600" dirty="0">
                <a:solidFill>
                  <a:srgbClr val="404040"/>
                </a:solidFill>
                <a:cs typeface="Arial" panose="020B0604020202020204" pitchFamily="34" charset="0"/>
              </a:rPr>
              <a:t>Manufacturers refusing to supply missing and faulty components </a:t>
            </a:r>
          </a:p>
          <a:p>
            <a:pPr lvl="1" algn="just">
              <a:lnSpc>
                <a:spcPct val="100000"/>
              </a:lnSpc>
              <a:defRPr/>
            </a:pPr>
            <a:r>
              <a:rPr lang="en-ZA" altLang="en-US" sz="1600" dirty="0">
                <a:solidFill>
                  <a:srgbClr val="404040"/>
                </a:solidFill>
                <a:cs typeface="Arial" panose="020B0604020202020204" pitchFamily="34" charset="0"/>
              </a:rPr>
              <a:t>Delays in the submission of beneficiary list by municipalities to address the outcome of TFA, e.g. asbestos houses.</a:t>
            </a:r>
          </a:p>
          <a:p>
            <a:pPr lvl="1" algn="just">
              <a:lnSpc>
                <a:spcPct val="100000"/>
              </a:lnSpc>
              <a:defRPr/>
            </a:pPr>
            <a:r>
              <a:rPr lang="en-ZA" altLang="en-US" sz="1600" dirty="0">
                <a:solidFill>
                  <a:srgbClr val="404040"/>
                </a:solidFill>
                <a:cs typeface="Arial" panose="020B0604020202020204" pitchFamily="34" charset="0"/>
              </a:rPr>
              <a:t>Municipalities' demands on only commencing installation when Learner training is completed. </a:t>
            </a:r>
          </a:p>
          <a:p>
            <a:pPr lvl="1" algn="just">
              <a:lnSpc>
                <a:spcPct val="100000"/>
              </a:lnSpc>
              <a:defRPr/>
            </a:pPr>
            <a:r>
              <a:rPr lang="en-ZA" altLang="en-US" sz="1600" dirty="0">
                <a:solidFill>
                  <a:srgbClr val="404040"/>
                </a:solidFill>
                <a:cs typeface="Arial" panose="020B0604020202020204" pitchFamily="34" charset="0"/>
              </a:rPr>
              <a:t>Demand for 30% of the project to be allocated to local business and community disruptions. </a:t>
            </a:r>
          </a:p>
          <a:p>
            <a:pPr lvl="1" algn="just">
              <a:lnSpc>
                <a:spcPct val="100000"/>
              </a:lnSpc>
              <a:defRPr/>
            </a:pPr>
            <a:r>
              <a:rPr lang="en-ZA" altLang="en-US" sz="1600" dirty="0">
                <a:solidFill>
                  <a:srgbClr val="404040"/>
                </a:solidFill>
                <a:cs typeface="Arial" panose="020B0604020202020204" pitchFamily="34" charset="0"/>
              </a:rPr>
              <a:t>Disputes with about 6 suppliers who became uncooperative and refused to supply components or provide training.</a:t>
            </a:r>
          </a:p>
          <a:p>
            <a:pPr lvl="1" algn="just">
              <a:lnSpc>
                <a:spcPct val="100000"/>
              </a:lnSpc>
              <a:defRPr/>
            </a:pPr>
            <a:r>
              <a:rPr lang="en-ZA" altLang="en-US" sz="1600" dirty="0">
                <a:solidFill>
                  <a:srgbClr val="404040"/>
                </a:solidFill>
                <a:cs typeface="Arial" panose="020B0604020202020204" pitchFamily="34" charset="0"/>
              </a:rPr>
              <a:t>Four municipalities withdrew from the programme.</a:t>
            </a:r>
          </a:p>
          <a:p>
            <a:pPr marL="0" indent="0">
              <a:buNone/>
            </a:pPr>
            <a:endParaRPr lang="en-US" dirty="0"/>
          </a:p>
        </p:txBody>
      </p:sp>
      <p:sp>
        <p:nvSpPr>
          <p:cNvPr id="3" name="Rectangle: Rounded Corners 2">
            <a:extLst>
              <a:ext uri="{FF2B5EF4-FFF2-40B4-BE49-F238E27FC236}">
                <a16:creationId xmlns:a16="http://schemas.microsoft.com/office/drawing/2014/main" id="{2438D029-2E42-B3C7-4115-848F907569AC}"/>
              </a:ext>
            </a:extLst>
          </p:cNvPr>
          <p:cNvSpPr/>
          <p:nvPr/>
        </p:nvSpPr>
        <p:spPr>
          <a:xfrm>
            <a:off x="1753959" y="49150"/>
            <a:ext cx="9918248" cy="595423"/>
          </a:xfrm>
          <a:prstGeom prst="roundRect">
            <a:avLst/>
          </a:prstGeom>
          <a:solidFill>
            <a:schemeClr val="bg1"/>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PHASE 1 INSTALLATION CHALLENGES</a:t>
            </a:r>
            <a:endParaRPr lang="en-ZA" b="1" dirty="0">
              <a:solidFill>
                <a:schemeClr val="tx1"/>
              </a:solidFill>
            </a:endParaRPr>
          </a:p>
        </p:txBody>
      </p:sp>
      <p:sp>
        <p:nvSpPr>
          <p:cNvPr id="4" name="Slide Number Placeholder 3">
            <a:extLst>
              <a:ext uri="{FF2B5EF4-FFF2-40B4-BE49-F238E27FC236}">
                <a16:creationId xmlns:a16="http://schemas.microsoft.com/office/drawing/2014/main" id="{5AA7261B-5D36-F1E4-1F94-EA58176EDDAB}"/>
              </a:ext>
            </a:extLst>
          </p:cNvPr>
          <p:cNvSpPr>
            <a:spLocks noGrp="1"/>
          </p:cNvSpPr>
          <p:nvPr>
            <p:ph type="sldNum" sz="quarter" idx="12"/>
          </p:nvPr>
        </p:nvSpPr>
        <p:spPr/>
        <p:txBody>
          <a:bodyPr/>
          <a:lstStyle/>
          <a:p>
            <a:fld id="{2C1D07FA-F1FA-499D-926C-C65FBF151797}" type="slidenum">
              <a:rPr lang="en-ZA" smtClean="0"/>
              <a:pPr/>
              <a:t>12</a:t>
            </a:fld>
            <a:endParaRPr lang="en-ZA"/>
          </a:p>
        </p:txBody>
      </p:sp>
      <p:sp>
        <p:nvSpPr>
          <p:cNvPr id="6" name="Rectangle: Rounded Corners 5">
            <a:extLst>
              <a:ext uri="{FF2B5EF4-FFF2-40B4-BE49-F238E27FC236}">
                <a16:creationId xmlns:a16="http://schemas.microsoft.com/office/drawing/2014/main" id="{A0C5952B-EDCB-21F4-10EC-1246BB35E539}"/>
              </a:ext>
            </a:extLst>
          </p:cNvPr>
          <p:cNvSpPr/>
          <p:nvPr/>
        </p:nvSpPr>
        <p:spPr>
          <a:xfrm>
            <a:off x="1753959" y="49149"/>
            <a:ext cx="598716" cy="595422"/>
          </a:xfrm>
          <a:prstGeom prst="roundRect">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10</a:t>
            </a:r>
            <a:endParaRPr lang="en-ZA" dirty="0"/>
          </a:p>
        </p:txBody>
      </p:sp>
    </p:spTree>
    <p:extLst>
      <p:ext uri="{BB962C8B-B14F-4D97-AF65-F5344CB8AC3E}">
        <p14:creationId xmlns:p14="http://schemas.microsoft.com/office/powerpoint/2010/main" val="21737968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96F583-A0AA-46BE-9D4A-8CA9531603D0}"/>
              </a:ext>
            </a:extLst>
          </p:cNvPr>
          <p:cNvSpPr>
            <a:spLocks noGrp="1"/>
          </p:cNvSpPr>
          <p:nvPr>
            <p:ph type="title"/>
          </p:nvPr>
        </p:nvSpPr>
        <p:spPr>
          <a:xfrm>
            <a:off x="1636776" y="103867"/>
            <a:ext cx="10391938" cy="755669"/>
          </a:xfrm>
        </p:spPr>
        <p:txBody>
          <a:bodyPr>
            <a:normAutofit fontScale="90000"/>
          </a:bodyPr>
          <a:lstStyle/>
          <a:p>
            <a:pPr>
              <a:lnSpc>
                <a:spcPct val="100000"/>
              </a:lnSpc>
              <a:spcBef>
                <a:spcPct val="50000"/>
              </a:spcBef>
            </a:pPr>
            <a:br>
              <a:rPr lang="en-GB" altLang="en-US" sz="2800" b="1" dirty="0">
                <a:latin typeface="Arial" panose="020B0604020202020204" pitchFamily="34" charset="0"/>
              </a:rPr>
            </a:br>
            <a:r>
              <a:rPr lang="en-GB" altLang="en-US" sz="2200" b="1" dirty="0">
                <a:solidFill>
                  <a:schemeClr val="bg1"/>
                </a:solidFill>
                <a:latin typeface="+mn-lt"/>
              </a:rPr>
              <a:t>ION </a:t>
            </a:r>
            <a:r>
              <a:rPr lang="en-GB" altLang="en-US" sz="2800" b="1" dirty="0">
                <a:solidFill>
                  <a:schemeClr val="bg1"/>
                </a:solidFill>
                <a:latin typeface="Arial" panose="020B0604020202020204" pitchFamily="34" charset="0"/>
              </a:rPr>
              <a:t>ACCELERATION PLAN AND CORRECTIVE MEASURES</a:t>
            </a:r>
            <a:br>
              <a:rPr lang="en-GB" altLang="en-US" sz="2800" b="1" dirty="0">
                <a:solidFill>
                  <a:schemeClr val="bg1"/>
                </a:solidFill>
                <a:latin typeface="Arial" panose="020B0604020202020204" pitchFamily="34" charset="0"/>
              </a:rPr>
            </a:br>
            <a:endParaRPr lang="en-GB" altLang="en-US" sz="2800" b="1" dirty="0">
              <a:solidFill>
                <a:schemeClr val="bg1"/>
              </a:solidFill>
              <a:latin typeface="Arial" panose="020B0604020202020204" pitchFamily="34" charset="0"/>
            </a:endParaRPr>
          </a:p>
        </p:txBody>
      </p:sp>
      <p:sp>
        <p:nvSpPr>
          <p:cNvPr id="5" name="Content Placeholder 4">
            <a:extLst>
              <a:ext uri="{FF2B5EF4-FFF2-40B4-BE49-F238E27FC236}">
                <a16:creationId xmlns:a16="http://schemas.microsoft.com/office/drawing/2014/main" id="{64E55C23-A924-45E2-80F8-ECD3DF879782}"/>
              </a:ext>
            </a:extLst>
          </p:cNvPr>
          <p:cNvSpPr>
            <a:spLocks noGrp="1"/>
          </p:cNvSpPr>
          <p:nvPr>
            <p:ph idx="1"/>
          </p:nvPr>
        </p:nvSpPr>
        <p:spPr>
          <a:xfrm>
            <a:off x="1636776" y="859537"/>
            <a:ext cx="9717024" cy="4599432"/>
          </a:xfrm>
        </p:spPr>
        <p:txBody>
          <a:bodyPr>
            <a:normAutofit/>
          </a:bodyPr>
          <a:lstStyle/>
          <a:p>
            <a:pPr algn="just">
              <a:lnSpc>
                <a:spcPct val="100000"/>
              </a:lnSpc>
              <a:defRPr/>
            </a:pPr>
            <a:r>
              <a:rPr lang="en-ZA" altLang="en-US" sz="1600" dirty="0">
                <a:solidFill>
                  <a:srgbClr val="404040"/>
                </a:solidFill>
                <a:cs typeface="Arial" panose="020B0604020202020204" pitchFamily="34" charset="0"/>
              </a:rPr>
              <a:t>A total of 42 083 systems are planned to be installed during phase 2:</a:t>
            </a:r>
          </a:p>
          <a:p>
            <a:pPr marL="457200" lvl="1" indent="0" algn="just">
              <a:lnSpc>
                <a:spcPct val="100000"/>
              </a:lnSpc>
              <a:buNone/>
              <a:defRPr/>
            </a:pPr>
            <a:endParaRPr lang="en-ZA" altLang="en-US" sz="1600" dirty="0">
              <a:solidFill>
                <a:srgbClr val="404040"/>
              </a:solidFill>
              <a:cs typeface="Arial" panose="020B0604020202020204" pitchFamily="34" charset="0"/>
            </a:endParaRPr>
          </a:p>
          <a:p>
            <a:pPr lvl="1" algn="just">
              <a:lnSpc>
                <a:spcPct val="100000"/>
              </a:lnSpc>
              <a:defRPr/>
            </a:pPr>
            <a:r>
              <a:rPr lang="en-ZA" altLang="en-US" sz="1600" dirty="0">
                <a:solidFill>
                  <a:srgbClr val="404040"/>
                </a:solidFill>
                <a:cs typeface="Arial" panose="020B0604020202020204" pitchFamily="34" charset="0"/>
              </a:rPr>
              <a:t>The plan is to conclude Phase2 installation by the end of September 2</a:t>
            </a:r>
          </a:p>
          <a:p>
            <a:pPr lvl="1" algn="just">
              <a:lnSpc>
                <a:spcPct val="100000"/>
              </a:lnSpc>
              <a:defRPr/>
            </a:pPr>
            <a:r>
              <a:rPr lang="en-ZA" altLang="en-US" sz="1600" dirty="0">
                <a:solidFill>
                  <a:srgbClr val="404040"/>
                </a:solidFill>
                <a:cs typeface="Arial" panose="020B0604020202020204" pitchFamily="34" charset="0"/>
              </a:rPr>
              <a:t>The Moratorium on Procurement resulting from a Constitutional Court declaration on PPPFA negatively affected our plans.</a:t>
            </a:r>
          </a:p>
          <a:p>
            <a:pPr lvl="1" algn="just">
              <a:lnSpc>
                <a:spcPct val="100000"/>
              </a:lnSpc>
              <a:defRPr/>
            </a:pPr>
            <a:r>
              <a:rPr lang="en-ZA" altLang="en-US" sz="1600" dirty="0">
                <a:solidFill>
                  <a:srgbClr val="404040"/>
                </a:solidFill>
                <a:cs typeface="Arial" panose="020B0604020202020204" pitchFamily="34" charset="0"/>
              </a:rPr>
              <a:t>The procurement of service providers is underway.</a:t>
            </a:r>
          </a:p>
          <a:p>
            <a:pPr lvl="1" algn="just">
              <a:lnSpc>
                <a:spcPct val="100000"/>
              </a:lnSpc>
              <a:defRPr/>
            </a:pPr>
            <a:r>
              <a:rPr lang="en-ZA" altLang="en-US" sz="1600" dirty="0">
                <a:solidFill>
                  <a:srgbClr val="404040"/>
                </a:solidFill>
                <a:cs typeface="Arial" panose="020B0604020202020204" pitchFamily="34" charset="0"/>
              </a:rPr>
              <a:t>The target is to appoint more service providers to improve throughput.</a:t>
            </a:r>
          </a:p>
          <a:p>
            <a:pPr lvl="1" algn="just">
              <a:lnSpc>
                <a:spcPct val="100000"/>
              </a:lnSpc>
              <a:defRPr/>
            </a:pPr>
            <a:r>
              <a:rPr lang="en-ZA" altLang="en-US" sz="1600" dirty="0">
                <a:solidFill>
                  <a:srgbClr val="404040"/>
                </a:solidFill>
                <a:cs typeface="Arial" panose="020B0604020202020204" pitchFamily="34" charset="0"/>
              </a:rPr>
              <a:t>Plans for the procurement of additional components is also underway.</a:t>
            </a:r>
          </a:p>
          <a:p>
            <a:pPr lvl="1" algn="just">
              <a:lnSpc>
                <a:spcPct val="100000"/>
              </a:lnSpc>
              <a:defRPr/>
            </a:pPr>
            <a:r>
              <a:rPr lang="en-ZA" altLang="en-US" sz="1600" dirty="0">
                <a:solidFill>
                  <a:srgbClr val="404040"/>
                </a:solidFill>
                <a:cs typeface="Arial" panose="020B0604020202020204" pitchFamily="34" charset="0"/>
              </a:rPr>
              <a:t>The beneficiary list is being finalised by the Municipalities and some have submitted.</a:t>
            </a:r>
          </a:p>
          <a:p>
            <a:pPr marL="457200" lvl="1" indent="0" algn="just">
              <a:lnSpc>
                <a:spcPct val="100000"/>
              </a:lnSpc>
              <a:buNone/>
              <a:defRPr/>
            </a:pPr>
            <a:endParaRPr lang="en-ZA" altLang="en-US" sz="1600" dirty="0">
              <a:solidFill>
                <a:srgbClr val="404040"/>
              </a:solidFill>
              <a:cs typeface="Arial" panose="020B0604020202020204" pitchFamily="34" charset="0"/>
            </a:endParaRPr>
          </a:p>
          <a:p>
            <a:pPr lvl="1" algn="just">
              <a:lnSpc>
                <a:spcPct val="100000"/>
              </a:lnSpc>
              <a:defRPr/>
            </a:pPr>
            <a:endParaRPr lang="en-ZA" altLang="en-US" sz="1600" dirty="0">
              <a:solidFill>
                <a:srgbClr val="404040"/>
              </a:solidFill>
              <a:cs typeface="Arial" panose="020B0604020202020204" pitchFamily="34" charset="0"/>
            </a:endParaRPr>
          </a:p>
          <a:p>
            <a:pPr marL="0" indent="0">
              <a:buNone/>
            </a:pPr>
            <a:endParaRPr lang="en-US" dirty="0"/>
          </a:p>
        </p:txBody>
      </p:sp>
      <p:sp>
        <p:nvSpPr>
          <p:cNvPr id="3" name="Rectangle: Rounded Corners 2">
            <a:extLst>
              <a:ext uri="{FF2B5EF4-FFF2-40B4-BE49-F238E27FC236}">
                <a16:creationId xmlns:a16="http://schemas.microsoft.com/office/drawing/2014/main" id="{D6D97751-B388-0862-5CCC-C2E54D6574CB}"/>
              </a:ext>
            </a:extLst>
          </p:cNvPr>
          <p:cNvSpPr/>
          <p:nvPr/>
        </p:nvSpPr>
        <p:spPr>
          <a:xfrm>
            <a:off x="1740271" y="130573"/>
            <a:ext cx="9918248" cy="435176"/>
          </a:xfrm>
          <a:prstGeom prst="roundRect">
            <a:avLst/>
          </a:prstGeom>
          <a:solidFill>
            <a:schemeClr val="bg1"/>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PHASE 2 INSTALLATION PREPARATION</a:t>
            </a:r>
            <a:endParaRPr lang="en-ZA" b="1" dirty="0">
              <a:solidFill>
                <a:schemeClr val="tx1"/>
              </a:solidFill>
            </a:endParaRPr>
          </a:p>
        </p:txBody>
      </p:sp>
      <p:sp>
        <p:nvSpPr>
          <p:cNvPr id="4" name="Slide Number Placeholder 3">
            <a:extLst>
              <a:ext uri="{FF2B5EF4-FFF2-40B4-BE49-F238E27FC236}">
                <a16:creationId xmlns:a16="http://schemas.microsoft.com/office/drawing/2014/main" id="{BDCF1EB5-BE2F-4B03-FFDD-422A8D2120F1}"/>
              </a:ext>
            </a:extLst>
          </p:cNvPr>
          <p:cNvSpPr>
            <a:spLocks noGrp="1"/>
          </p:cNvSpPr>
          <p:nvPr>
            <p:ph type="sldNum" sz="quarter" idx="12"/>
          </p:nvPr>
        </p:nvSpPr>
        <p:spPr/>
        <p:txBody>
          <a:bodyPr/>
          <a:lstStyle/>
          <a:p>
            <a:fld id="{2C1D07FA-F1FA-499D-926C-C65FBF151797}" type="slidenum">
              <a:rPr lang="en-ZA" smtClean="0"/>
              <a:pPr/>
              <a:t>13</a:t>
            </a:fld>
            <a:endParaRPr lang="en-ZA"/>
          </a:p>
        </p:txBody>
      </p:sp>
      <p:sp>
        <p:nvSpPr>
          <p:cNvPr id="6" name="Rectangle: Rounded Corners 5">
            <a:extLst>
              <a:ext uri="{FF2B5EF4-FFF2-40B4-BE49-F238E27FC236}">
                <a16:creationId xmlns:a16="http://schemas.microsoft.com/office/drawing/2014/main" id="{E4F2B5ED-76ED-D73A-6058-63A86B35B934}"/>
              </a:ext>
            </a:extLst>
          </p:cNvPr>
          <p:cNvSpPr/>
          <p:nvPr/>
        </p:nvSpPr>
        <p:spPr>
          <a:xfrm>
            <a:off x="1740271" y="130573"/>
            <a:ext cx="523630" cy="435176"/>
          </a:xfrm>
          <a:prstGeom prst="roundRect">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11</a:t>
            </a:r>
            <a:endParaRPr lang="en-ZA" dirty="0"/>
          </a:p>
        </p:txBody>
      </p:sp>
    </p:spTree>
    <p:extLst>
      <p:ext uri="{BB962C8B-B14F-4D97-AF65-F5344CB8AC3E}">
        <p14:creationId xmlns:p14="http://schemas.microsoft.com/office/powerpoint/2010/main" val="27679038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545BA5-176F-480D-A4E2-EF10A184B754}"/>
              </a:ext>
            </a:extLst>
          </p:cNvPr>
          <p:cNvSpPr>
            <a:spLocks noGrp="1"/>
          </p:cNvSpPr>
          <p:nvPr>
            <p:ph type="title"/>
          </p:nvPr>
        </p:nvSpPr>
        <p:spPr>
          <a:xfrm>
            <a:off x="1651518" y="177281"/>
            <a:ext cx="9646298" cy="587829"/>
          </a:xfrm>
        </p:spPr>
        <p:txBody>
          <a:bodyPr>
            <a:normAutofit/>
          </a:bodyPr>
          <a:lstStyle/>
          <a:p>
            <a:pPr algn="ctr"/>
            <a:r>
              <a:rPr lang="en-ZA" sz="2000" b="1" dirty="0">
                <a:latin typeface="+mn-lt"/>
              </a:rPr>
              <a:t> </a:t>
            </a:r>
          </a:p>
        </p:txBody>
      </p:sp>
      <p:graphicFrame>
        <p:nvGraphicFramePr>
          <p:cNvPr id="6" name="Content Placeholder 5">
            <a:extLst>
              <a:ext uri="{FF2B5EF4-FFF2-40B4-BE49-F238E27FC236}">
                <a16:creationId xmlns:a16="http://schemas.microsoft.com/office/drawing/2014/main" id="{F5AFA559-01B6-C3E3-BE78-E9013A37B682}"/>
              </a:ext>
            </a:extLst>
          </p:cNvPr>
          <p:cNvGraphicFramePr>
            <a:graphicFrameLocks noGrp="1"/>
          </p:cNvGraphicFramePr>
          <p:nvPr>
            <p:ph idx="1"/>
            <p:extLst>
              <p:ext uri="{D42A27DB-BD31-4B8C-83A1-F6EECF244321}">
                <p14:modId xmlns:p14="http://schemas.microsoft.com/office/powerpoint/2010/main" val="1112237191"/>
              </p:ext>
            </p:extLst>
          </p:nvPr>
        </p:nvGraphicFramePr>
        <p:xfrm>
          <a:off x="1733550" y="844826"/>
          <a:ext cx="9858375" cy="4124739"/>
        </p:xfrm>
        <a:graphic>
          <a:graphicData uri="http://schemas.openxmlformats.org/drawingml/2006/table">
            <a:tbl>
              <a:tblPr firstRow="1" firstCol="1" bandRow="1"/>
              <a:tblGrid>
                <a:gridCol w="2545369">
                  <a:extLst>
                    <a:ext uri="{9D8B030D-6E8A-4147-A177-3AD203B41FA5}">
                      <a16:colId xmlns:a16="http://schemas.microsoft.com/office/drawing/2014/main" val="1797421540"/>
                    </a:ext>
                  </a:extLst>
                </a:gridCol>
                <a:gridCol w="2142005">
                  <a:extLst>
                    <a:ext uri="{9D8B030D-6E8A-4147-A177-3AD203B41FA5}">
                      <a16:colId xmlns:a16="http://schemas.microsoft.com/office/drawing/2014/main" val="658899782"/>
                    </a:ext>
                  </a:extLst>
                </a:gridCol>
                <a:gridCol w="1767180">
                  <a:extLst>
                    <a:ext uri="{9D8B030D-6E8A-4147-A177-3AD203B41FA5}">
                      <a16:colId xmlns:a16="http://schemas.microsoft.com/office/drawing/2014/main" val="1790364844"/>
                    </a:ext>
                  </a:extLst>
                </a:gridCol>
                <a:gridCol w="3403821">
                  <a:extLst>
                    <a:ext uri="{9D8B030D-6E8A-4147-A177-3AD203B41FA5}">
                      <a16:colId xmlns:a16="http://schemas.microsoft.com/office/drawing/2014/main" val="3273838529"/>
                    </a:ext>
                  </a:extLst>
                </a:gridCol>
              </a:tblGrid>
              <a:tr h="606287">
                <a:tc>
                  <a:txBody>
                    <a:bodyPr/>
                    <a:lstStyle/>
                    <a:p>
                      <a:pPr>
                        <a:lnSpc>
                          <a:spcPct val="107000"/>
                        </a:lnSpc>
                        <a:spcAft>
                          <a:spcPts val="800"/>
                        </a:spcAft>
                      </a:pPr>
                      <a:r>
                        <a:rPr lang="en-ZA" sz="11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Province</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7945" marR="6794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nSpc>
                          <a:spcPct val="107000"/>
                        </a:lnSpc>
                        <a:spcAft>
                          <a:spcPts val="800"/>
                        </a:spcAft>
                      </a:pPr>
                      <a:r>
                        <a:rPr lang="en-ZA" sz="11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Municipality</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7945" marR="6794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nSpc>
                          <a:spcPct val="107000"/>
                        </a:lnSpc>
                        <a:spcAft>
                          <a:spcPts val="800"/>
                        </a:spcAft>
                      </a:pPr>
                      <a:r>
                        <a:rPr lang="en-ZA" sz="11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Total Allocation</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7945" marR="6794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nSpc>
                          <a:spcPct val="107000"/>
                        </a:lnSpc>
                        <a:spcAft>
                          <a:spcPts val="800"/>
                        </a:spcAft>
                      </a:pPr>
                      <a:r>
                        <a:rPr lang="en-ZA" sz="11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Possible Phase 2 Allocation</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7945" marR="6794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1530167946"/>
                  </a:ext>
                </a:extLst>
              </a:tr>
              <a:tr h="311454">
                <a:tc>
                  <a:txBody>
                    <a:bodyPr/>
                    <a:lstStyle/>
                    <a:p>
                      <a:pPr>
                        <a:lnSpc>
                          <a:spcPct val="107000"/>
                        </a:lnSpc>
                      </a:pPr>
                      <a:endParaRPr lang="en-ZA" sz="1100">
                        <a:effectLst/>
                        <a:latin typeface="Calibri" panose="020F050202020403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ZA" sz="1100">
                          <a:effectLst/>
                          <a:latin typeface="Calibri" panose="020F0502020204030204" pitchFamily="34" charset="0"/>
                          <a:ea typeface="Calibri" panose="020F0502020204030204" pitchFamily="34" charset="0"/>
                          <a:cs typeface="Times New Roman" panose="02020603050405020304" pitchFamily="18" charset="0"/>
                        </a:rPr>
                        <a:t>Emthanjeni </a:t>
                      </a:r>
                    </a:p>
                  </a:txBody>
                  <a:tcPr marL="67945" marR="6794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US" sz="1100">
                          <a:effectLst/>
                          <a:latin typeface="Calibri" panose="020F0502020204030204" pitchFamily="34" charset="0"/>
                          <a:ea typeface="Calibri" panose="020F0502020204030204" pitchFamily="34" charset="0"/>
                          <a:cs typeface="Times New Roman" panose="02020603050405020304" pitchFamily="18" charset="0"/>
                        </a:rPr>
                        <a:t>4000</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7945" marR="6794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ZA" sz="1100" b="1">
                          <a:effectLst/>
                          <a:latin typeface="Calibri" panose="020F0502020204030204" pitchFamily="34" charset="0"/>
                          <a:ea typeface="Calibri" panose="020F0502020204030204" pitchFamily="34" charset="0"/>
                          <a:cs typeface="Times New Roman" panose="02020603050405020304" pitchFamily="18" charset="0"/>
                        </a:rPr>
                        <a:t>1709</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7945" marR="6794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7152719"/>
                  </a:ext>
                </a:extLst>
              </a:tr>
              <a:tr h="311454">
                <a:tc rowSpan="2">
                  <a:txBody>
                    <a:bodyPr/>
                    <a:lstStyle/>
                    <a:p>
                      <a:pPr>
                        <a:lnSpc>
                          <a:spcPct val="107000"/>
                        </a:lnSpc>
                        <a:spcAft>
                          <a:spcPts val="800"/>
                        </a:spcAft>
                      </a:pPr>
                      <a:r>
                        <a:rPr lang="en-ZA" sz="1100">
                          <a:effectLst/>
                          <a:latin typeface="Calibri" panose="020F0502020204030204" pitchFamily="34" charset="0"/>
                          <a:ea typeface="Calibri" panose="020F0502020204030204" pitchFamily="34" charset="0"/>
                          <a:cs typeface="Times New Roman" panose="02020603050405020304" pitchFamily="18" charset="0"/>
                        </a:rPr>
                        <a:t>North-West</a:t>
                      </a:r>
                    </a:p>
                  </a:txBody>
                  <a:tcPr marL="67945" marR="6794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ZA" sz="1100">
                          <a:effectLst/>
                          <a:latin typeface="Calibri" panose="020F0502020204030204" pitchFamily="34" charset="0"/>
                          <a:ea typeface="Calibri" panose="020F0502020204030204" pitchFamily="34" charset="0"/>
                          <a:cs typeface="Times New Roman" panose="02020603050405020304" pitchFamily="18" charset="0"/>
                        </a:rPr>
                        <a:t>Mahikeng</a:t>
                      </a:r>
                    </a:p>
                  </a:txBody>
                  <a:tcPr marL="67945" marR="6794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US" sz="1100">
                          <a:effectLst/>
                          <a:latin typeface="Calibri" panose="020F0502020204030204" pitchFamily="34" charset="0"/>
                          <a:ea typeface="Calibri" panose="020F0502020204030204" pitchFamily="34" charset="0"/>
                          <a:cs typeface="Times New Roman" panose="02020603050405020304" pitchFamily="18" charset="0"/>
                        </a:rPr>
                        <a:t>10000</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7945" marR="6794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ZA" sz="1100">
                          <a:effectLst/>
                          <a:latin typeface="Calibri" panose="020F0502020204030204" pitchFamily="34" charset="0"/>
                          <a:ea typeface="Calibri" panose="020F0502020204030204" pitchFamily="34" charset="0"/>
                          <a:cs typeface="Times New Roman" panose="02020603050405020304" pitchFamily="18" charset="0"/>
                        </a:rPr>
                        <a:t>5000</a:t>
                      </a:r>
                    </a:p>
                  </a:txBody>
                  <a:tcPr marL="67945" marR="6794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46277269"/>
                  </a:ext>
                </a:extLst>
              </a:tr>
              <a:tr h="335611">
                <a:tc vMerge="1">
                  <a:txBody>
                    <a:bodyPr/>
                    <a:lstStyle/>
                    <a:p>
                      <a:endParaRPr lang="en-ZA"/>
                    </a:p>
                  </a:txBody>
                  <a:tcPr/>
                </a:tc>
                <a:tc>
                  <a:txBody>
                    <a:bodyPr/>
                    <a:lstStyle/>
                    <a:p>
                      <a:pPr>
                        <a:lnSpc>
                          <a:spcPct val="107000"/>
                        </a:lnSpc>
                        <a:spcAft>
                          <a:spcPts val="800"/>
                        </a:spcAft>
                      </a:pPr>
                      <a:r>
                        <a:rPr lang="en-ZA" sz="1100">
                          <a:effectLst/>
                          <a:latin typeface="Calibri" panose="020F0502020204030204" pitchFamily="34" charset="0"/>
                          <a:ea typeface="Calibri" panose="020F0502020204030204" pitchFamily="34" charset="0"/>
                          <a:cs typeface="Times New Roman" panose="02020603050405020304" pitchFamily="18" charset="0"/>
                        </a:rPr>
                        <a:t>City of Matlosana</a:t>
                      </a:r>
                    </a:p>
                  </a:txBody>
                  <a:tcPr marL="67945" marR="6794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US" sz="1100">
                          <a:effectLst/>
                          <a:latin typeface="Calibri" panose="020F0502020204030204" pitchFamily="34" charset="0"/>
                          <a:ea typeface="Calibri" panose="020F0502020204030204" pitchFamily="34" charset="0"/>
                          <a:cs typeface="Times New Roman" panose="02020603050405020304" pitchFamily="18" charset="0"/>
                        </a:rPr>
                        <a:t>5000</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7945" marR="6794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ZA" sz="1100">
                          <a:effectLst/>
                          <a:latin typeface="Calibri" panose="020F0502020204030204" pitchFamily="34" charset="0"/>
                          <a:ea typeface="Calibri" panose="020F0502020204030204" pitchFamily="34" charset="0"/>
                          <a:cs typeface="Times New Roman" panose="02020603050405020304" pitchFamily="18" charset="0"/>
                        </a:rPr>
                        <a:t>1299</a:t>
                      </a:r>
                    </a:p>
                  </a:txBody>
                  <a:tcPr marL="67945" marR="6794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18241051"/>
                  </a:ext>
                </a:extLst>
              </a:tr>
              <a:tr h="311454">
                <a:tc>
                  <a:txBody>
                    <a:bodyPr/>
                    <a:lstStyle/>
                    <a:p>
                      <a:pPr>
                        <a:lnSpc>
                          <a:spcPct val="107000"/>
                        </a:lnSpc>
                        <a:spcAft>
                          <a:spcPts val="800"/>
                        </a:spcAft>
                      </a:pPr>
                      <a:r>
                        <a:rPr lang="en-ZA" sz="1100">
                          <a:effectLst/>
                          <a:latin typeface="Calibri" panose="020F0502020204030204" pitchFamily="34" charset="0"/>
                          <a:ea typeface="Calibri" panose="020F0502020204030204" pitchFamily="34" charset="0"/>
                          <a:cs typeface="Times New Roman" panose="02020603050405020304" pitchFamily="18" charset="0"/>
                        </a:rPr>
                        <a:t>Western Cape</a:t>
                      </a:r>
                    </a:p>
                  </a:txBody>
                  <a:tcPr marL="67945" marR="6794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ZA" sz="1100">
                          <a:effectLst/>
                          <a:latin typeface="Calibri" panose="020F0502020204030204" pitchFamily="34" charset="0"/>
                          <a:ea typeface="Calibri" panose="020F0502020204030204" pitchFamily="34" charset="0"/>
                          <a:cs typeface="Times New Roman" panose="02020603050405020304" pitchFamily="18" charset="0"/>
                        </a:rPr>
                        <a:t>Matzikama</a:t>
                      </a:r>
                    </a:p>
                  </a:txBody>
                  <a:tcPr marL="67945" marR="6794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US" sz="1100">
                          <a:effectLst/>
                          <a:latin typeface="Calibri" panose="020F0502020204030204" pitchFamily="34" charset="0"/>
                          <a:ea typeface="Calibri" panose="020F0502020204030204" pitchFamily="34" charset="0"/>
                          <a:cs typeface="Times New Roman" panose="02020603050405020304" pitchFamily="18" charset="0"/>
                        </a:rPr>
                        <a:t>2000</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7945" marR="6794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ZA" sz="1100">
                          <a:effectLst/>
                          <a:latin typeface="Calibri" panose="020F0502020204030204" pitchFamily="34" charset="0"/>
                          <a:ea typeface="Calibri" panose="020F0502020204030204" pitchFamily="34" charset="0"/>
                          <a:cs typeface="Times New Roman" panose="02020603050405020304" pitchFamily="18" charset="0"/>
                        </a:rPr>
                        <a:t>2000</a:t>
                      </a:r>
                    </a:p>
                  </a:txBody>
                  <a:tcPr marL="67945" marR="6794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02578585"/>
                  </a:ext>
                </a:extLst>
              </a:tr>
              <a:tr h="466749">
                <a:tc rowSpan="2">
                  <a:txBody>
                    <a:bodyPr/>
                    <a:lstStyle/>
                    <a:p>
                      <a:pPr>
                        <a:lnSpc>
                          <a:spcPct val="107000"/>
                        </a:lnSpc>
                        <a:spcAft>
                          <a:spcPts val="800"/>
                        </a:spcAft>
                      </a:pPr>
                      <a:r>
                        <a:rPr lang="en-ZA" sz="1100">
                          <a:effectLst/>
                          <a:latin typeface="Calibri" panose="020F0502020204030204" pitchFamily="34" charset="0"/>
                          <a:ea typeface="Calibri" panose="020F0502020204030204" pitchFamily="34" charset="0"/>
                          <a:cs typeface="Times New Roman" panose="02020603050405020304" pitchFamily="18" charset="0"/>
                        </a:rPr>
                        <a:t>Eastern Cape</a:t>
                      </a:r>
                    </a:p>
                  </a:txBody>
                  <a:tcPr marL="67945" marR="6794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ZA" sz="1100">
                          <a:effectLst/>
                          <a:latin typeface="Calibri" panose="020F0502020204030204" pitchFamily="34" charset="0"/>
                          <a:ea typeface="Calibri" panose="020F0502020204030204" pitchFamily="34" charset="0"/>
                          <a:cs typeface="Times New Roman" panose="02020603050405020304" pitchFamily="18" charset="0"/>
                        </a:rPr>
                        <a:t>Makana</a:t>
                      </a:r>
                    </a:p>
                  </a:txBody>
                  <a:tcPr marL="67945" marR="6794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US" sz="1100">
                          <a:effectLst/>
                          <a:latin typeface="Calibri" panose="020F0502020204030204" pitchFamily="34" charset="0"/>
                          <a:ea typeface="Calibri" panose="020F0502020204030204" pitchFamily="34" charset="0"/>
                          <a:cs typeface="Times New Roman" panose="02020603050405020304" pitchFamily="18" charset="0"/>
                        </a:rPr>
                        <a:t>6000</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7945" marR="6794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ZA" sz="1100">
                          <a:effectLst/>
                          <a:latin typeface="Calibri" panose="020F0502020204030204" pitchFamily="34" charset="0"/>
                          <a:ea typeface="Calibri" panose="020F0502020204030204" pitchFamily="34" charset="0"/>
                          <a:cs typeface="Times New Roman" panose="02020603050405020304" pitchFamily="18" charset="0"/>
                        </a:rPr>
                        <a:t>5988</a:t>
                      </a:r>
                    </a:p>
                  </a:txBody>
                  <a:tcPr marL="67945" marR="6794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5648720"/>
                  </a:ext>
                </a:extLst>
              </a:tr>
              <a:tr h="311454">
                <a:tc vMerge="1">
                  <a:txBody>
                    <a:bodyPr/>
                    <a:lstStyle/>
                    <a:p>
                      <a:endParaRPr lang="en-ZA"/>
                    </a:p>
                  </a:txBody>
                  <a:tcPr/>
                </a:tc>
                <a:tc>
                  <a:txBody>
                    <a:bodyPr/>
                    <a:lstStyle/>
                    <a:p>
                      <a:pPr>
                        <a:lnSpc>
                          <a:spcPct val="107000"/>
                        </a:lnSpc>
                        <a:spcAft>
                          <a:spcPts val="800"/>
                        </a:spcAft>
                      </a:pPr>
                      <a:r>
                        <a:rPr lang="en-ZA" sz="1100">
                          <a:effectLst/>
                          <a:latin typeface="Calibri" panose="020F0502020204030204" pitchFamily="34" charset="0"/>
                          <a:ea typeface="Calibri" panose="020F0502020204030204" pitchFamily="34" charset="0"/>
                          <a:cs typeface="Times New Roman" panose="02020603050405020304" pitchFamily="18" charset="0"/>
                        </a:rPr>
                        <a:t>Elundini</a:t>
                      </a:r>
                    </a:p>
                  </a:txBody>
                  <a:tcPr marL="67945" marR="6794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US" sz="1100">
                          <a:effectLst/>
                          <a:latin typeface="Calibri" panose="020F0502020204030204" pitchFamily="34" charset="0"/>
                          <a:ea typeface="Calibri" panose="020F0502020204030204" pitchFamily="34" charset="0"/>
                          <a:cs typeface="Times New Roman" panose="02020603050405020304" pitchFamily="18" charset="0"/>
                        </a:rPr>
                        <a:t>5000</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7945" marR="6794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ZA" sz="1100">
                          <a:effectLst/>
                          <a:latin typeface="Calibri" panose="020F0502020204030204" pitchFamily="34" charset="0"/>
                          <a:ea typeface="Calibri" panose="020F0502020204030204" pitchFamily="34" charset="0"/>
                          <a:cs typeface="Times New Roman" panose="02020603050405020304" pitchFamily="18" charset="0"/>
                        </a:rPr>
                        <a:t>2200</a:t>
                      </a:r>
                    </a:p>
                  </a:txBody>
                  <a:tcPr marL="67945" marR="6794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75704740"/>
                  </a:ext>
                </a:extLst>
              </a:tr>
              <a:tr h="311454">
                <a:tc rowSpan="2">
                  <a:txBody>
                    <a:bodyPr/>
                    <a:lstStyle/>
                    <a:p>
                      <a:pPr>
                        <a:lnSpc>
                          <a:spcPct val="107000"/>
                        </a:lnSpc>
                        <a:spcAft>
                          <a:spcPts val="800"/>
                        </a:spcAft>
                      </a:pPr>
                      <a:r>
                        <a:rPr lang="en-ZA" sz="1100">
                          <a:effectLst/>
                          <a:latin typeface="Calibri" panose="020F0502020204030204" pitchFamily="34" charset="0"/>
                          <a:ea typeface="Calibri" panose="020F0502020204030204" pitchFamily="34" charset="0"/>
                          <a:cs typeface="Times New Roman" panose="02020603050405020304" pitchFamily="18" charset="0"/>
                        </a:rPr>
                        <a:t>Kwa-Zulu Natal</a:t>
                      </a:r>
                    </a:p>
                  </a:txBody>
                  <a:tcPr marL="67945" marR="6794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ZA" sz="1100">
                          <a:effectLst/>
                          <a:latin typeface="Calibri" panose="020F0502020204030204" pitchFamily="34" charset="0"/>
                          <a:ea typeface="Calibri" panose="020F0502020204030204" pitchFamily="34" charset="0"/>
                          <a:cs typeface="Times New Roman" panose="02020603050405020304" pitchFamily="18" charset="0"/>
                        </a:rPr>
                        <a:t>eThekwini</a:t>
                      </a:r>
                    </a:p>
                  </a:txBody>
                  <a:tcPr marL="67945" marR="6794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US" sz="1100">
                          <a:effectLst/>
                          <a:latin typeface="Calibri" panose="020F0502020204030204" pitchFamily="34" charset="0"/>
                          <a:ea typeface="Calibri" panose="020F0502020204030204" pitchFamily="34" charset="0"/>
                          <a:cs typeface="Times New Roman" panose="02020603050405020304" pitchFamily="18" charset="0"/>
                        </a:rPr>
                        <a:t>6000</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7945" marR="6794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ZA" sz="1100">
                          <a:effectLst/>
                          <a:latin typeface="Calibri" panose="020F0502020204030204" pitchFamily="34" charset="0"/>
                          <a:ea typeface="Calibri" panose="020F0502020204030204" pitchFamily="34" charset="0"/>
                          <a:cs typeface="Times New Roman" panose="02020603050405020304" pitchFamily="18" charset="0"/>
                        </a:rPr>
                        <a:t>4680</a:t>
                      </a:r>
                    </a:p>
                  </a:txBody>
                  <a:tcPr marL="67945" marR="6794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42634451"/>
                  </a:ext>
                </a:extLst>
              </a:tr>
              <a:tr h="311454">
                <a:tc vMerge="1">
                  <a:txBody>
                    <a:bodyPr/>
                    <a:lstStyle/>
                    <a:p>
                      <a:endParaRPr lang="en-ZA"/>
                    </a:p>
                  </a:txBody>
                  <a:tcPr/>
                </a:tc>
                <a:tc>
                  <a:txBody>
                    <a:bodyPr/>
                    <a:lstStyle/>
                    <a:p>
                      <a:pPr>
                        <a:lnSpc>
                          <a:spcPct val="107000"/>
                        </a:lnSpc>
                        <a:spcAft>
                          <a:spcPts val="800"/>
                        </a:spcAft>
                      </a:pPr>
                      <a:r>
                        <a:rPr lang="en-ZA" sz="1100">
                          <a:effectLst/>
                          <a:latin typeface="Calibri" panose="020F0502020204030204" pitchFamily="34" charset="0"/>
                          <a:ea typeface="Calibri" panose="020F0502020204030204" pitchFamily="34" charset="0"/>
                          <a:cs typeface="Times New Roman" panose="02020603050405020304" pitchFamily="18" charset="0"/>
                        </a:rPr>
                        <a:t>Mpofana</a:t>
                      </a:r>
                    </a:p>
                  </a:txBody>
                  <a:tcPr marL="67945" marR="6794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US" sz="1100">
                          <a:effectLst/>
                          <a:latin typeface="Calibri" panose="020F0502020204030204" pitchFamily="34" charset="0"/>
                          <a:ea typeface="Calibri" panose="020F0502020204030204" pitchFamily="34" charset="0"/>
                          <a:cs typeface="Times New Roman" panose="02020603050405020304" pitchFamily="18" charset="0"/>
                        </a:rPr>
                        <a:t>5000</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7945" marR="6794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ZA" sz="1100">
                          <a:effectLst/>
                          <a:latin typeface="Calibri" panose="020F0502020204030204" pitchFamily="34" charset="0"/>
                          <a:ea typeface="Calibri" panose="020F0502020204030204" pitchFamily="34" charset="0"/>
                          <a:cs typeface="Times New Roman" panose="02020603050405020304" pitchFamily="18" charset="0"/>
                        </a:rPr>
                        <a:t>5000</a:t>
                      </a:r>
                    </a:p>
                  </a:txBody>
                  <a:tcPr marL="67945" marR="6794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31788259"/>
                  </a:ext>
                </a:extLst>
              </a:tr>
              <a:tr h="311454">
                <a:tc>
                  <a:txBody>
                    <a:bodyPr/>
                    <a:lstStyle/>
                    <a:p>
                      <a:pPr>
                        <a:lnSpc>
                          <a:spcPct val="107000"/>
                        </a:lnSpc>
                        <a:spcAft>
                          <a:spcPts val="800"/>
                        </a:spcAft>
                      </a:pPr>
                      <a:r>
                        <a:rPr lang="en-ZA" sz="1100">
                          <a:effectLst/>
                          <a:latin typeface="Calibri" panose="020F0502020204030204" pitchFamily="34" charset="0"/>
                          <a:ea typeface="Calibri" panose="020F0502020204030204" pitchFamily="34" charset="0"/>
                          <a:cs typeface="Times New Roman" panose="02020603050405020304" pitchFamily="18" charset="0"/>
                        </a:rPr>
                        <a:t>Gauteng </a:t>
                      </a:r>
                    </a:p>
                  </a:txBody>
                  <a:tcPr marL="67945" marR="6794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ZA" sz="1100">
                          <a:effectLst/>
                          <a:latin typeface="Calibri" panose="020F0502020204030204" pitchFamily="34" charset="0"/>
                          <a:ea typeface="Calibri" panose="020F0502020204030204" pitchFamily="34" charset="0"/>
                          <a:cs typeface="Times New Roman" panose="02020603050405020304" pitchFamily="18" charset="0"/>
                        </a:rPr>
                        <a:t>Tshwane</a:t>
                      </a:r>
                    </a:p>
                  </a:txBody>
                  <a:tcPr marL="67945" marR="6794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US" sz="1100">
                          <a:effectLst/>
                          <a:latin typeface="Calibri" panose="020F0502020204030204" pitchFamily="34" charset="0"/>
                          <a:ea typeface="Calibri" panose="020F0502020204030204" pitchFamily="34" charset="0"/>
                          <a:cs typeface="Times New Roman" panose="02020603050405020304" pitchFamily="18" charset="0"/>
                        </a:rPr>
                        <a:t>5000</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7945" marR="6794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ZA" sz="1100">
                          <a:effectLst/>
                          <a:latin typeface="Calibri" panose="020F0502020204030204" pitchFamily="34" charset="0"/>
                          <a:ea typeface="Calibri" panose="020F0502020204030204" pitchFamily="34" charset="0"/>
                          <a:cs typeface="Times New Roman" panose="02020603050405020304" pitchFamily="18" charset="0"/>
                        </a:rPr>
                        <a:t>4623</a:t>
                      </a:r>
                    </a:p>
                  </a:txBody>
                  <a:tcPr marL="67945" marR="6794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23050510"/>
                  </a:ext>
                </a:extLst>
              </a:tr>
              <a:tr h="327192">
                <a:tc>
                  <a:txBody>
                    <a:bodyPr/>
                    <a:lstStyle/>
                    <a:p>
                      <a:pPr>
                        <a:lnSpc>
                          <a:spcPct val="107000"/>
                        </a:lnSpc>
                        <a:spcAft>
                          <a:spcPts val="800"/>
                        </a:spcAft>
                      </a:pPr>
                      <a:r>
                        <a:rPr lang="en-ZA" sz="1100">
                          <a:effectLst/>
                          <a:latin typeface="Calibri" panose="020F0502020204030204" pitchFamily="34" charset="0"/>
                          <a:ea typeface="Calibri" panose="020F0502020204030204" pitchFamily="34" charset="0"/>
                          <a:cs typeface="Times New Roman" panose="02020603050405020304" pitchFamily="18" charset="0"/>
                        </a:rPr>
                        <a:t>Limpopo</a:t>
                      </a:r>
                    </a:p>
                  </a:txBody>
                  <a:tcPr marL="67945" marR="6794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ZA" sz="1100">
                          <a:effectLst/>
                          <a:latin typeface="Calibri" panose="020F0502020204030204" pitchFamily="34" charset="0"/>
                          <a:ea typeface="Calibri" panose="020F0502020204030204" pitchFamily="34" charset="0"/>
                          <a:cs typeface="Times New Roman" panose="02020603050405020304" pitchFamily="18" charset="0"/>
                        </a:rPr>
                        <a:t>Polokwane</a:t>
                      </a:r>
                    </a:p>
                  </a:txBody>
                  <a:tcPr marL="67945" marR="6794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US" sz="1100">
                          <a:effectLst/>
                          <a:latin typeface="Calibri" panose="020F0502020204030204" pitchFamily="34" charset="0"/>
                          <a:ea typeface="Calibri" panose="020F0502020204030204" pitchFamily="34" charset="0"/>
                          <a:cs typeface="Times New Roman" panose="02020603050405020304" pitchFamily="18" charset="0"/>
                        </a:rPr>
                        <a:t>16000</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7945" marR="6794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ZA" sz="1100">
                          <a:effectLst/>
                          <a:latin typeface="Calibri" panose="020F0502020204030204" pitchFamily="34" charset="0"/>
                          <a:ea typeface="Calibri" panose="020F0502020204030204" pitchFamily="34" charset="0"/>
                          <a:cs typeface="Times New Roman" panose="02020603050405020304" pitchFamily="18" charset="0"/>
                        </a:rPr>
                        <a:t>9584</a:t>
                      </a:r>
                    </a:p>
                  </a:txBody>
                  <a:tcPr marL="67945" marR="6794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79715700"/>
                  </a:ext>
                </a:extLst>
              </a:tr>
              <a:tr h="208722">
                <a:tc>
                  <a:txBody>
                    <a:bodyPr/>
                    <a:lstStyle/>
                    <a:p>
                      <a:pPr>
                        <a:lnSpc>
                          <a:spcPct val="107000"/>
                        </a:lnSpc>
                      </a:pPr>
                      <a:endParaRPr lang="en-ZA" sz="1100">
                        <a:effectLst/>
                        <a:latin typeface="Calibri" panose="020F0502020204030204" pitchFamily="34" charset="0"/>
                        <a:cs typeface="Times New Roman" panose="02020603050405020304" pitchFamily="18" charset="0"/>
                      </a:endParaRPr>
                    </a:p>
                  </a:txBody>
                  <a:tcPr marL="67945" marR="6794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ZA" sz="1100" b="1">
                          <a:effectLst/>
                          <a:latin typeface="Calibri" panose="020F0502020204030204" pitchFamily="34" charset="0"/>
                          <a:ea typeface="Calibri" panose="020F0502020204030204" pitchFamily="34" charset="0"/>
                          <a:cs typeface="Times New Roman" panose="02020603050405020304" pitchFamily="18" charset="0"/>
                        </a:rPr>
                        <a:t>Total</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7945" marR="6794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82000</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7945" marR="6794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US" sz="1100" b="1" dirty="0">
                          <a:effectLst/>
                          <a:latin typeface="Calibri" panose="020F0502020204030204" pitchFamily="34" charset="0"/>
                          <a:ea typeface="Calibri" panose="020F0502020204030204" pitchFamily="34" charset="0"/>
                          <a:cs typeface="Times New Roman" panose="02020603050405020304" pitchFamily="18" charset="0"/>
                        </a:rPr>
                        <a:t>42083</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7945" marR="6794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90187919"/>
                  </a:ext>
                </a:extLst>
              </a:tr>
            </a:tbl>
          </a:graphicData>
        </a:graphic>
      </p:graphicFrame>
      <p:sp>
        <p:nvSpPr>
          <p:cNvPr id="3" name="Rectangle: Rounded Corners 2">
            <a:extLst>
              <a:ext uri="{FF2B5EF4-FFF2-40B4-BE49-F238E27FC236}">
                <a16:creationId xmlns:a16="http://schemas.microsoft.com/office/drawing/2014/main" id="{43D33A8C-4A32-33EC-221E-A4909F6A00ED}"/>
              </a:ext>
            </a:extLst>
          </p:cNvPr>
          <p:cNvSpPr/>
          <p:nvPr/>
        </p:nvSpPr>
        <p:spPr>
          <a:xfrm>
            <a:off x="1733550" y="136525"/>
            <a:ext cx="9918248" cy="587828"/>
          </a:xfrm>
          <a:prstGeom prst="roundRect">
            <a:avLst/>
          </a:prstGeom>
          <a:solidFill>
            <a:schemeClr val="bg1"/>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PHASE 2 ALLOCATION</a:t>
            </a:r>
            <a:endParaRPr lang="en-ZA" b="1" dirty="0">
              <a:solidFill>
                <a:schemeClr val="tx1"/>
              </a:solidFill>
            </a:endParaRPr>
          </a:p>
        </p:txBody>
      </p:sp>
      <p:sp>
        <p:nvSpPr>
          <p:cNvPr id="4" name="Slide Number Placeholder 3">
            <a:extLst>
              <a:ext uri="{FF2B5EF4-FFF2-40B4-BE49-F238E27FC236}">
                <a16:creationId xmlns:a16="http://schemas.microsoft.com/office/drawing/2014/main" id="{B60BAFF9-98BA-3159-8BA2-1D8FAA83BCCA}"/>
              </a:ext>
            </a:extLst>
          </p:cNvPr>
          <p:cNvSpPr>
            <a:spLocks noGrp="1"/>
          </p:cNvSpPr>
          <p:nvPr>
            <p:ph type="sldNum" sz="quarter" idx="12"/>
          </p:nvPr>
        </p:nvSpPr>
        <p:spPr/>
        <p:txBody>
          <a:bodyPr/>
          <a:lstStyle/>
          <a:p>
            <a:fld id="{2C1D07FA-F1FA-499D-926C-C65FBF151797}" type="slidenum">
              <a:rPr lang="en-ZA" smtClean="0"/>
              <a:pPr/>
              <a:t>14</a:t>
            </a:fld>
            <a:endParaRPr lang="en-ZA"/>
          </a:p>
        </p:txBody>
      </p:sp>
      <p:sp>
        <p:nvSpPr>
          <p:cNvPr id="5" name="Rectangle: Rounded Corners 4">
            <a:extLst>
              <a:ext uri="{FF2B5EF4-FFF2-40B4-BE49-F238E27FC236}">
                <a16:creationId xmlns:a16="http://schemas.microsoft.com/office/drawing/2014/main" id="{E3DEB245-CE59-117C-15BA-8A4952756609}"/>
              </a:ext>
            </a:extLst>
          </p:cNvPr>
          <p:cNvSpPr/>
          <p:nvPr/>
        </p:nvSpPr>
        <p:spPr>
          <a:xfrm>
            <a:off x="1733549" y="104256"/>
            <a:ext cx="542925" cy="610572"/>
          </a:xfrm>
          <a:prstGeom prst="roundRect">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12</a:t>
            </a:r>
            <a:endParaRPr lang="en-ZA" dirty="0"/>
          </a:p>
        </p:txBody>
      </p:sp>
    </p:spTree>
    <p:extLst>
      <p:ext uri="{BB962C8B-B14F-4D97-AF65-F5344CB8AC3E}">
        <p14:creationId xmlns:p14="http://schemas.microsoft.com/office/powerpoint/2010/main" val="328577914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360841-6E43-AAB2-4FF7-3B5F6E060BC1}"/>
              </a:ext>
            </a:extLst>
          </p:cNvPr>
          <p:cNvSpPr>
            <a:spLocks noGrp="1"/>
          </p:cNvSpPr>
          <p:nvPr>
            <p:ph type="title"/>
          </p:nvPr>
        </p:nvSpPr>
        <p:spPr>
          <a:xfrm>
            <a:off x="1682496" y="365125"/>
            <a:ext cx="9671304" cy="677291"/>
          </a:xfrm>
        </p:spPr>
        <p:txBody>
          <a:bodyPr>
            <a:normAutofit/>
          </a:bodyPr>
          <a:lstStyle/>
          <a:p>
            <a:r>
              <a:rPr lang="en-ZA" sz="2800" b="1" dirty="0"/>
              <a:t> </a:t>
            </a:r>
          </a:p>
        </p:txBody>
      </p:sp>
      <p:sp>
        <p:nvSpPr>
          <p:cNvPr id="3" name="Content Placeholder 2">
            <a:extLst>
              <a:ext uri="{FF2B5EF4-FFF2-40B4-BE49-F238E27FC236}">
                <a16:creationId xmlns:a16="http://schemas.microsoft.com/office/drawing/2014/main" id="{D9EC790B-88C0-8ADF-CF06-F1A92EC4B6D6}"/>
              </a:ext>
            </a:extLst>
          </p:cNvPr>
          <p:cNvSpPr>
            <a:spLocks noGrp="1"/>
          </p:cNvSpPr>
          <p:nvPr>
            <p:ph idx="1"/>
          </p:nvPr>
        </p:nvSpPr>
        <p:spPr>
          <a:xfrm>
            <a:off x="1682496" y="1252728"/>
            <a:ext cx="9671304" cy="4924235"/>
          </a:xfrm>
        </p:spPr>
        <p:txBody>
          <a:bodyPr>
            <a:normAutofit/>
          </a:bodyPr>
          <a:lstStyle/>
          <a:p>
            <a:r>
              <a:rPr lang="en-ZA" sz="1800" dirty="0"/>
              <a:t>Some of the SWH system stored in various facilities have been vandalised and components especially copper pipes stolen. </a:t>
            </a:r>
          </a:p>
          <a:p>
            <a:r>
              <a:rPr lang="en-ZA" sz="1800" dirty="0"/>
              <a:t>Most of the incidents have been reported to police and case number submitted to the Department. </a:t>
            </a:r>
          </a:p>
          <a:p>
            <a:r>
              <a:rPr lang="en-ZA" sz="1800" dirty="0"/>
              <a:t>Investigations are pending but no case has been finalised. </a:t>
            </a:r>
          </a:p>
          <a:p>
            <a:r>
              <a:rPr lang="en-ZA" sz="1800" dirty="0"/>
              <a:t>As installation progresses some of the systems have been damaged. </a:t>
            </a:r>
          </a:p>
          <a:p>
            <a:r>
              <a:rPr lang="en-ZA" sz="1800" dirty="0"/>
              <a:t>The affected municipalities are Polokwane, JB Marks, City of Matlosana, Matzikama, Sol Plaatjie, Bitou , Cape </a:t>
            </a:r>
            <a:r>
              <a:rPr lang="en-ZA" sz="1800" dirty="0" err="1"/>
              <a:t>Agalhus</a:t>
            </a:r>
            <a:r>
              <a:rPr lang="en-ZA" sz="1800" dirty="0"/>
              <a:t> and Makana municipality.</a:t>
            </a:r>
          </a:p>
          <a:p>
            <a:pPr marL="0" indent="0">
              <a:buNone/>
            </a:pPr>
            <a:endParaRPr lang="en-ZA" sz="1800" dirty="0"/>
          </a:p>
        </p:txBody>
      </p:sp>
      <p:sp>
        <p:nvSpPr>
          <p:cNvPr id="4" name="Rectangle: Rounded Corners 3">
            <a:extLst>
              <a:ext uri="{FF2B5EF4-FFF2-40B4-BE49-F238E27FC236}">
                <a16:creationId xmlns:a16="http://schemas.microsoft.com/office/drawing/2014/main" id="{6361DED1-781A-D5C2-0B0F-561125BC5545}"/>
              </a:ext>
            </a:extLst>
          </p:cNvPr>
          <p:cNvSpPr/>
          <p:nvPr/>
        </p:nvSpPr>
        <p:spPr>
          <a:xfrm>
            <a:off x="1682496" y="365124"/>
            <a:ext cx="9918248" cy="677291"/>
          </a:xfrm>
          <a:prstGeom prst="roundRect">
            <a:avLst/>
          </a:prstGeom>
          <a:solidFill>
            <a:schemeClr val="bg1"/>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STOLEN AND DAMAGED SYSTEMS</a:t>
            </a:r>
            <a:endParaRPr lang="en-ZA" b="1" dirty="0">
              <a:solidFill>
                <a:schemeClr val="tx1"/>
              </a:solidFill>
            </a:endParaRPr>
          </a:p>
        </p:txBody>
      </p:sp>
      <p:sp>
        <p:nvSpPr>
          <p:cNvPr id="5" name="Slide Number Placeholder 4">
            <a:extLst>
              <a:ext uri="{FF2B5EF4-FFF2-40B4-BE49-F238E27FC236}">
                <a16:creationId xmlns:a16="http://schemas.microsoft.com/office/drawing/2014/main" id="{DE3641C9-B9F9-027F-8F6E-7550C270CEBA}"/>
              </a:ext>
            </a:extLst>
          </p:cNvPr>
          <p:cNvSpPr>
            <a:spLocks noGrp="1"/>
          </p:cNvSpPr>
          <p:nvPr>
            <p:ph type="sldNum" sz="quarter" idx="12"/>
          </p:nvPr>
        </p:nvSpPr>
        <p:spPr/>
        <p:txBody>
          <a:bodyPr/>
          <a:lstStyle/>
          <a:p>
            <a:fld id="{2C1D07FA-F1FA-499D-926C-C65FBF151797}" type="slidenum">
              <a:rPr lang="en-ZA" smtClean="0"/>
              <a:pPr/>
              <a:t>15</a:t>
            </a:fld>
            <a:endParaRPr lang="en-ZA"/>
          </a:p>
        </p:txBody>
      </p:sp>
      <p:sp>
        <p:nvSpPr>
          <p:cNvPr id="6" name="Rectangle: Rounded Corners 5">
            <a:extLst>
              <a:ext uri="{FF2B5EF4-FFF2-40B4-BE49-F238E27FC236}">
                <a16:creationId xmlns:a16="http://schemas.microsoft.com/office/drawing/2014/main" id="{D48D0143-505C-1F98-1882-C0AA41E5601F}"/>
              </a:ext>
            </a:extLst>
          </p:cNvPr>
          <p:cNvSpPr/>
          <p:nvPr/>
        </p:nvSpPr>
        <p:spPr>
          <a:xfrm>
            <a:off x="1682496" y="365123"/>
            <a:ext cx="708279" cy="677292"/>
          </a:xfrm>
          <a:prstGeom prst="roundRect">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13</a:t>
            </a:r>
            <a:endParaRPr lang="en-ZA" dirty="0"/>
          </a:p>
        </p:txBody>
      </p:sp>
    </p:spTree>
    <p:extLst>
      <p:ext uri="{BB962C8B-B14F-4D97-AF65-F5344CB8AC3E}">
        <p14:creationId xmlns:p14="http://schemas.microsoft.com/office/powerpoint/2010/main" val="415615955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96F583-A0AA-46BE-9D4A-8CA9531603D0}"/>
              </a:ext>
            </a:extLst>
          </p:cNvPr>
          <p:cNvSpPr>
            <a:spLocks noGrp="1"/>
          </p:cNvSpPr>
          <p:nvPr>
            <p:ph type="title"/>
          </p:nvPr>
        </p:nvSpPr>
        <p:spPr>
          <a:xfrm>
            <a:off x="1636776" y="103867"/>
            <a:ext cx="10391938" cy="755669"/>
          </a:xfrm>
        </p:spPr>
        <p:txBody>
          <a:bodyPr>
            <a:normAutofit fontScale="90000"/>
          </a:bodyPr>
          <a:lstStyle/>
          <a:p>
            <a:pPr>
              <a:lnSpc>
                <a:spcPct val="100000"/>
              </a:lnSpc>
              <a:spcBef>
                <a:spcPct val="50000"/>
              </a:spcBef>
            </a:pPr>
            <a:br>
              <a:rPr lang="en-GB" altLang="en-US" sz="2800" b="1" dirty="0">
                <a:latin typeface="Arial" panose="020B0604020202020204" pitchFamily="34" charset="0"/>
              </a:rPr>
            </a:br>
            <a:br>
              <a:rPr lang="en-GB" altLang="en-US" sz="2800" b="1" dirty="0">
                <a:latin typeface="Arial" panose="020B0604020202020204" pitchFamily="34" charset="0"/>
              </a:rPr>
            </a:br>
            <a:r>
              <a:rPr lang="en-GB" altLang="en-US" sz="2800" b="1" dirty="0">
                <a:solidFill>
                  <a:schemeClr val="bg1"/>
                </a:solidFill>
                <a:latin typeface="+mn-lt"/>
              </a:rPr>
              <a:t>CCELERATION </a:t>
            </a:r>
            <a:r>
              <a:rPr lang="en-GB" altLang="en-US" sz="2800" b="1" dirty="0">
                <a:solidFill>
                  <a:schemeClr val="bg1"/>
                </a:solidFill>
                <a:latin typeface="Arial" panose="020B0604020202020204" pitchFamily="34" charset="0"/>
              </a:rPr>
              <a:t>PLAN AND CORRECTIVE MEASURES</a:t>
            </a:r>
            <a:br>
              <a:rPr lang="en-GB" altLang="en-US" sz="2800" b="1" dirty="0">
                <a:solidFill>
                  <a:schemeClr val="bg1"/>
                </a:solidFill>
                <a:latin typeface="Arial" panose="020B0604020202020204" pitchFamily="34" charset="0"/>
              </a:rPr>
            </a:br>
            <a:endParaRPr lang="en-GB" altLang="en-US" sz="2800" b="1" dirty="0">
              <a:solidFill>
                <a:schemeClr val="bg1"/>
              </a:solidFill>
              <a:latin typeface="Arial" panose="020B0604020202020204" pitchFamily="34" charset="0"/>
            </a:endParaRPr>
          </a:p>
        </p:txBody>
      </p:sp>
      <p:sp>
        <p:nvSpPr>
          <p:cNvPr id="5" name="Content Placeholder 4">
            <a:extLst>
              <a:ext uri="{FF2B5EF4-FFF2-40B4-BE49-F238E27FC236}">
                <a16:creationId xmlns:a16="http://schemas.microsoft.com/office/drawing/2014/main" id="{64E55C23-A924-45E2-80F8-ECD3DF879782}"/>
              </a:ext>
            </a:extLst>
          </p:cNvPr>
          <p:cNvSpPr>
            <a:spLocks noGrp="1"/>
          </p:cNvSpPr>
          <p:nvPr>
            <p:ph idx="1"/>
          </p:nvPr>
        </p:nvSpPr>
        <p:spPr>
          <a:xfrm>
            <a:off x="1636776" y="859537"/>
            <a:ext cx="9717024" cy="4599432"/>
          </a:xfrm>
        </p:spPr>
        <p:txBody>
          <a:bodyPr>
            <a:normAutofit lnSpcReduction="10000"/>
          </a:bodyPr>
          <a:lstStyle/>
          <a:p>
            <a:pPr algn="just">
              <a:lnSpc>
                <a:spcPct val="150000"/>
              </a:lnSpc>
            </a:pPr>
            <a:r>
              <a:rPr lang="en-ZA" sz="1600" dirty="0">
                <a:cs typeface="Arial" panose="020B0604020202020204" pitchFamily="34" charset="0"/>
              </a:rPr>
              <a:t>Notes progress in implementation of the NSWHP.</a:t>
            </a:r>
          </a:p>
          <a:p>
            <a:pPr algn="just">
              <a:lnSpc>
                <a:spcPct val="150000"/>
              </a:lnSpc>
              <a:defRPr/>
            </a:pPr>
            <a:r>
              <a:rPr lang="en-ZA" sz="1600" dirty="0">
                <a:cs typeface="Arial" panose="020B0604020202020204" pitchFamily="34" charset="0"/>
              </a:rPr>
              <a:t>Notes that storage challenges have been significantly addressed</a:t>
            </a:r>
          </a:p>
          <a:p>
            <a:pPr algn="just">
              <a:lnSpc>
                <a:spcPct val="150000"/>
              </a:lnSpc>
              <a:defRPr/>
            </a:pPr>
            <a:r>
              <a:rPr lang="en-ZA" sz="1600" dirty="0">
                <a:cs typeface="Arial" panose="020B0604020202020204" pitchFamily="34" charset="0"/>
              </a:rPr>
              <a:t>Training of installer assistants had gained momentum, but lack of funding has put programme on hold. </a:t>
            </a:r>
          </a:p>
          <a:p>
            <a:pPr algn="just">
              <a:lnSpc>
                <a:spcPct val="150000"/>
              </a:lnSpc>
              <a:defRPr/>
            </a:pPr>
            <a:r>
              <a:rPr lang="en-ZA" sz="1600" dirty="0">
                <a:cs typeface="Arial" panose="020B0604020202020204" pitchFamily="34" charset="0"/>
              </a:rPr>
              <a:t>The Department is in arbitration process with  five suppliers, four of which are withholding SWH baseline systems fully paid for by the Department. </a:t>
            </a:r>
          </a:p>
          <a:p>
            <a:pPr algn="just">
              <a:lnSpc>
                <a:spcPct val="150000"/>
              </a:lnSpc>
              <a:defRPr/>
            </a:pPr>
            <a:r>
              <a:rPr lang="en-ZA" sz="1600" dirty="0">
                <a:cs typeface="Arial" panose="020B0604020202020204" pitchFamily="34" charset="0"/>
              </a:rPr>
              <a:t>Phase two implementation is under bid evaluation and the Department anticipates installation to be completed in 2023. </a:t>
            </a:r>
          </a:p>
          <a:p>
            <a:pPr algn="just">
              <a:lnSpc>
                <a:spcPct val="150000"/>
              </a:lnSpc>
              <a:defRPr/>
            </a:pPr>
            <a:r>
              <a:rPr lang="en-ZA" sz="1600" dirty="0">
                <a:cs typeface="Arial" panose="020B0604020202020204" pitchFamily="34" charset="0"/>
              </a:rPr>
              <a:t>Assert disposal of 5 100 SWH baseline systems from Itakane/Isolar under consideration(under liquidation) .</a:t>
            </a:r>
          </a:p>
          <a:p>
            <a:pPr algn="just">
              <a:lnSpc>
                <a:spcPct val="150000"/>
              </a:lnSpc>
              <a:defRPr/>
            </a:pPr>
            <a:r>
              <a:rPr lang="en-ZA" sz="1600" dirty="0">
                <a:cs typeface="Arial" panose="020B0604020202020204" pitchFamily="34" charset="0"/>
              </a:rPr>
              <a:t>Arbitration process to recover units with  other suppliers is underway.</a:t>
            </a:r>
          </a:p>
          <a:p>
            <a:pPr algn="just">
              <a:lnSpc>
                <a:spcPct val="150000"/>
              </a:lnSpc>
              <a:defRPr/>
            </a:pPr>
            <a:r>
              <a:rPr lang="en-ZA" sz="1600" dirty="0">
                <a:cs typeface="Arial" panose="020B0604020202020204" pitchFamily="34" charset="0"/>
              </a:rPr>
              <a:t>We have alerted police and municipalities to enhance security measures..</a:t>
            </a:r>
          </a:p>
          <a:p>
            <a:pPr algn="just">
              <a:lnSpc>
                <a:spcPct val="150000"/>
              </a:lnSpc>
              <a:defRPr/>
            </a:pPr>
            <a:endParaRPr lang="en-ZA" sz="1600" dirty="0">
              <a:cs typeface="Arial" panose="020B0604020202020204" pitchFamily="34" charset="0"/>
            </a:endParaRPr>
          </a:p>
          <a:p>
            <a:pPr algn="just">
              <a:lnSpc>
                <a:spcPct val="150000"/>
              </a:lnSpc>
              <a:defRPr/>
            </a:pPr>
            <a:endParaRPr lang="en-ZA" sz="1600" dirty="0">
              <a:cs typeface="Arial" panose="020B0604020202020204" pitchFamily="34" charset="0"/>
            </a:endParaRPr>
          </a:p>
          <a:p>
            <a:pPr marL="0" indent="0">
              <a:buNone/>
            </a:pPr>
            <a:endParaRPr lang="en-US" dirty="0"/>
          </a:p>
        </p:txBody>
      </p:sp>
      <p:sp>
        <p:nvSpPr>
          <p:cNvPr id="3" name="Rectangle: Rounded Corners 2">
            <a:extLst>
              <a:ext uri="{FF2B5EF4-FFF2-40B4-BE49-F238E27FC236}">
                <a16:creationId xmlns:a16="http://schemas.microsoft.com/office/drawing/2014/main" id="{E4C9389C-DC57-4417-CDDA-28B1B362978D}"/>
              </a:ext>
            </a:extLst>
          </p:cNvPr>
          <p:cNvSpPr/>
          <p:nvPr/>
        </p:nvSpPr>
        <p:spPr>
          <a:xfrm>
            <a:off x="1744434" y="130572"/>
            <a:ext cx="9918248" cy="652763"/>
          </a:xfrm>
          <a:prstGeom prst="roundRect">
            <a:avLst/>
          </a:prstGeom>
          <a:solidFill>
            <a:schemeClr val="bg1"/>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CONCLUSION </a:t>
            </a:r>
            <a:endParaRPr lang="en-ZA" b="1" dirty="0">
              <a:solidFill>
                <a:schemeClr val="tx1"/>
              </a:solidFill>
            </a:endParaRPr>
          </a:p>
        </p:txBody>
      </p:sp>
      <p:sp>
        <p:nvSpPr>
          <p:cNvPr id="4" name="Slide Number Placeholder 3">
            <a:extLst>
              <a:ext uri="{FF2B5EF4-FFF2-40B4-BE49-F238E27FC236}">
                <a16:creationId xmlns:a16="http://schemas.microsoft.com/office/drawing/2014/main" id="{79FC90D1-0C0E-DB28-E5A9-4C2B74859888}"/>
              </a:ext>
            </a:extLst>
          </p:cNvPr>
          <p:cNvSpPr>
            <a:spLocks noGrp="1"/>
          </p:cNvSpPr>
          <p:nvPr>
            <p:ph type="sldNum" sz="quarter" idx="12"/>
          </p:nvPr>
        </p:nvSpPr>
        <p:spPr/>
        <p:txBody>
          <a:bodyPr/>
          <a:lstStyle/>
          <a:p>
            <a:fld id="{2C1D07FA-F1FA-499D-926C-C65FBF151797}" type="slidenum">
              <a:rPr lang="en-ZA" smtClean="0"/>
              <a:pPr/>
              <a:t>16</a:t>
            </a:fld>
            <a:endParaRPr lang="en-ZA"/>
          </a:p>
        </p:txBody>
      </p:sp>
      <p:sp>
        <p:nvSpPr>
          <p:cNvPr id="6" name="Rectangle: Rounded Corners 5">
            <a:extLst>
              <a:ext uri="{FF2B5EF4-FFF2-40B4-BE49-F238E27FC236}">
                <a16:creationId xmlns:a16="http://schemas.microsoft.com/office/drawing/2014/main" id="{65DD1008-E37B-CD38-E804-8FF49C64226C}"/>
              </a:ext>
            </a:extLst>
          </p:cNvPr>
          <p:cNvSpPr/>
          <p:nvPr/>
        </p:nvSpPr>
        <p:spPr>
          <a:xfrm>
            <a:off x="1744433" y="132857"/>
            <a:ext cx="570141" cy="650477"/>
          </a:xfrm>
          <a:prstGeom prst="roundRect">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14</a:t>
            </a:r>
            <a:endParaRPr lang="en-ZA" dirty="0"/>
          </a:p>
        </p:txBody>
      </p:sp>
    </p:spTree>
    <p:extLst>
      <p:ext uri="{BB962C8B-B14F-4D97-AF65-F5344CB8AC3E}">
        <p14:creationId xmlns:p14="http://schemas.microsoft.com/office/powerpoint/2010/main" val="257223644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E76CE2-87C9-4DEB-A2F5-2B07674CD6A7}"/>
              </a:ext>
            </a:extLst>
          </p:cNvPr>
          <p:cNvSpPr>
            <a:spLocks noGrp="1"/>
          </p:cNvSpPr>
          <p:nvPr>
            <p:ph type="title"/>
          </p:nvPr>
        </p:nvSpPr>
        <p:spPr>
          <a:xfrm>
            <a:off x="0" y="523875"/>
            <a:ext cx="11687628" cy="1922689"/>
          </a:xfrm>
        </p:spPr>
        <p:txBody>
          <a:bodyPr/>
          <a:lstStyle/>
          <a:p>
            <a:pPr algn="ctr"/>
            <a:br>
              <a:rPr lang="en-US" b="1" dirty="0"/>
            </a:br>
            <a:r>
              <a:rPr lang="en-US" sz="5400" b="1" dirty="0">
                <a:latin typeface="Arial" panose="020B0604020202020204" pitchFamily="34" charset="0"/>
                <a:cs typeface="Arial" panose="020B0604020202020204" pitchFamily="34" charset="0"/>
              </a:rPr>
              <a:t>Thank you</a:t>
            </a:r>
          </a:p>
        </p:txBody>
      </p:sp>
      <p:sp>
        <p:nvSpPr>
          <p:cNvPr id="3" name="Slide Number Placeholder 2">
            <a:extLst>
              <a:ext uri="{FF2B5EF4-FFF2-40B4-BE49-F238E27FC236}">
                <a16:creationId xmlns:a16="http://schemas.microsoft.com/office/drawing/2014/main" id="{C574D5DD-9F16-4B43-3CE4-BFF86BB8C659}"/>
              </a:ext>
            </a:extLst>
          </p:cNvPr>
          <p:cNvSpPr>
            <a:spLocks noGrp="1"/>
          </p:cNvSpPr>
          <p:nvPr>
            <p:ph type="sldNum" sz="quarter" idx="12"/>
          </p:nvPr>
        </p:nvSpPr>
        <p:spPr/>
        <p:txBody>
          <a:bodyPr/>
          <a:lstStyle/>
          <a:p>
            <a:fld id="{2C1D07FA-F1FA-499D-926C-C65FBF151797}" type="slidenum">
              <a:rPr lang="en-ZA" smtClean="0"/>
              <a:pPr/>
              <a:t>17</a:t>
            </a:fld>
            <a:endParaRPr lang="en-ZA"/>
          </a:p>
        </p:txBody>
      </p:sp>
    </p:spTree>
    <p:extLst>
      <p:ext uri="{BB962C8B-B14F-4D97-AF65-F5344CB8AC3E}">
        <p14:creationId xmlns:p14="http://schemas.microsoft.com/office/powerpoint/2010/main" val="27511707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96F583-A0AA-46BE-9D4A-8CA9531603D0}"/>
              </a:ext>
            </a:extLst>
          </p:cNvPr>
          <p:cNvSpPr>
            <a:spLocks noGrp="1"/>
          </p:cNvSpPr>
          <p:nvPr>
            <p:ph type="title"/>
          </p:nvPr>
        </p:nvSpPr>
        <p:spPr>
          <a:xfrm>
            <a:off x="1636776" y="103867"/>
            <a:ext cx="10391938" cy="755669"/>
          </a:xfrm>
        </p:spPr>
        <p:txBody>
          <a:bodyPr>
            <a:normAutofit/>
          </a:bodyPr>
          <a:lstStyle/>
          <a:p>
            <a:r>
              <a:rPr lang="en-US" sz="2800" b="1" dirty="0">
                <a:latin typeface="Arial" panose="020B0604020202020204" pitchFamily="34" charset="0"/>
                <a:cs typeface="Arial" panose="020B0604020202020204" pitchFamily="34" charset="0"/>
              </a:rPr>
              <a:t>PRESENTATION OUTLINE</a:t>
            </a:r>
          </a:p>
        </p:txBody>
      </p:sp>
      <p:sp>
        <p:nvSpPr>
          <p:cNvPr id="5" name="Content Placeholder 4">
            <a:extLst>
              <a:ext uri="{FF2B5EF4-FFF2-40B4-BE49-F238E27FC236}">
                <a16:creationId xmlns:a16="http://schemas.microsoft.com/office/drawing/2014/main" id="{64E55C23-A924-45E2-80F8-ECD3DF879782}"/>
              </a:ext>
            </a:extLst>
          </p:cNvPr>
          <p:cNvSpPr>
            <a:spLocks noGrp="1"/>
          </p:cNvSpPr>
          <p:nvPr>
            <p:ph idx="1"/>
          </p:nvPr>
        </p:nvSpPr>
        <p:spPr>
          <a:xfrm>
            <a:off x="1636776" y="647700"/>
            <a:ext cx="9717024" cy="5021581"/>
          </a:xfrm>
        </p:spPr>
        <p:txBody>
          <a:bodyPr>
            <a:normAutofit/>
          </a:bodyPr>
          <a:lstStyle/>
          <a:p>
            <a:pPr marL="0" indent="0" algn="just">
              <a:lnSpc>
                <a:spcPct val="100000"/>
              </a:lnSpc>
              <a:buNone/>
              <a:defRPr/>
            </a:pPr>
            <a:endParaRPr lang="en-ZA" altLang="en-US" sz="1600" dirty="0">
              <a:cs typeface="Arial" panose="020B0604020202020204" pitchFamily="34" charset="0"/>
            </a:endParaRPr>
          </a:p>
          <a:p>
            <a:pPr marL="0" indent="0" algn="just">
              <a:lnSpc>
                <a:spcPct val="100000"/>
              </a:lnSpc>
              <a:buNone/>
              <a:defRPr/>
            </a:pPr>
            <a:endParaRPr lang="en-ZA" altLang="en-US" sz="1600" dirty="0">
              <a:cs typeface="Arial" panose="020B0604020202020204" pitchFamily="34" charset="0"/>
            </a:endParaRPr>
          </a:p>
          <a:p>
            <a:pPr marL="0" indent="0">
              <a:buNone/>
            </a:pPr>
            <a:endParaRPr lang="en-US" dirty="0"/>
          </a:p>
          <a:p>
            <a:pPr algn="just">
              <a:lnSpc>
                <a:spcPct val="150000"/>
              </a:lnSpc>
              <a:defRPr/>
            </a:pPr>
            <a:endParaRPr lang="en-ZA" sz="1600" dirty="0">
              <a:cs typeface="Arial" panose="020B0604020202020204" pitchFamily="34" charset="0"/>
            </a:endParaRPr>
          </a:p>
          <a:p>
            <a:pPr marL="0" indent="0" algn="just">
              <a:lnSpc>
                <a:spcPct val="150000"/>
              </a:lnSpc>
              <a:buNone/>
              <a:defRPr/>
            </a:pPr>
            <a:endParaRPr lang="en-ZA" sz="1800" dirty="0">
              <a:latin typeface="Arial" panose="020B0604020202020204" pitchFamily="34" charset="0"/>
              <a:cs typeface="Arial" panose="020B0604020202020204" pitchFamily="34" charset="0"/>
            </a:endParaRPr>
          </a:p>
        </p:txBody>
      </p:sp>
      <p:sp>
        <p:nvSpPr>
          <p:cNvPr id="3" name="Arrow: Pentagon 2">
            <a:extLst>
              <a:ext uri="{FF2B5EF4-FFF2-40B4-BE49-F238E27FC236}">
                <a16:creationId xmlns:a16="http://schemas.microsoft.com/office/drawing/2014/main" id="{A0221446-604A-4D8C-316E-586BDA1E2374}"/>
              </a:ext>
            </a:extLst>
          </p:cNvPr>
          <p:cNvSpPr/>
          <p:nvPr/>
        </p:nvSpPr>
        <p:spPr>
          <a:xfrm>
            <a:off x="2401920" y="753543"/>
            <a:ext cx="4603261" cy="437661"/>
          </a:xfrm>
          <a:prstGeom prst="homePlate">
            <a:avLst/>
          </a:prstGeom>
          <a:solidFill>
            <a:schemeClr val="accent4">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 Abbreviations</a:t>
            </a:r>
            <a:endParaRPr lang="en-ZA" sz="1600" dirty="0"/>
          </a:p>
        </p:txBody>
      </p:sp>
      <p:sp>
        <p:nvSpPr>
          <p:cNvPr id="6" name="Rectangle: Rounded Corners 5">
            <a:extLst>
              <a:ext uri="{FF2B5EF4-FFF2-40B4-BE49-F238E27FC236}">
                <a16:creationId xmlns:a16="http://schemas.microsoft.com/office/drawing/2014/main" id="{76462631-B4B1-8841-F444-1A796921E48C}"/>
              </a:ext>
            </a:extLst>
          </p:cNvPr>
          <p:cNvSpPr/>
          <p:nvPr/>
        </p:nvSpPr>
        <p:spPr>
          <a:xfrm>
            <a:off x="1636776" y="753543"/>
            <a:ext cx="523630" cy="435176"/>
          </a:xfrm>
          <a:prstGeom prst="roundRect">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01</a:t>
            </a:r>
            <a:endParaRPr lang="en-ZA" dirty="0"/>
          </a:p>
        </p:txBody>
      </p:sp>
      <p:sp>
        <p:nvSpPr>
          <p:cNvPr id="7" name="Arrow: Pentagon 6">
            <a:extLst>
              <a:ext uri="{FF2B5EF4-FFF2-40B4-BE49-F238E27FC236}">
                <a16:creationId xmlns:a16="http://schemas.microsoft.com/office/drawing/2014/main" id="{60CCD39E-2008-B837-E5EC-4576F3F9723F}"/>
              </a:ext>
            </a:extLst>
          </p:cNvPr>
          <p:cNvSpPr/>
          <p:nvPr/>
        </p:nvSpPr>
        <p:spPr>
          <a:xfrm>
            <a:off x="2401919" y="1320213"/>
            <a:ext cx="4603261" cy="437661"/>
          </a:xfrm>
          <a:prstGeom prst="homePlate">
            <a:avLst/>
          </a:prstGeom>
          <a:solidFill>
            <a:schemeClr val="accent4">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 Background  and Summary </a:t>
            </a:r>
            <a:endParaRPr lang="en-ZA" sz="1600" dirty="0"/>
          </a:p>
        </p:txBody>
      </p:sp>
      <p:sp>
        <p:nvSpPr>
          <p:cNvPr id="8" name="Arrow: Pentagon 7">
            <a:extLst>
              <a:ext uri="{FF2B5EF4-FFF2-40B4-BE49-F238E27FC236}">
                <a16:creationId xmlns:a16="http://schemas.microsoft.com/office/drawing/2014/main" id="{E01AB5F5-B866-2D2D-784C-DB248ADA74AF}"/>
              </a:ext>
            </a:extLst>
          </p:cNvPr>
          <p:cNvSpPr/>
          <p:nvPr/>
        </p:nvSpPr>
        <p:spPr>
          <a:xfrm>
            <a:off x="2396699" y="1958279"/>
            <a:ext cx="4603261" cy="437661"/>
          </a:xfrm>
          <a:prstGeom prst="homePlate">
            <a:avLst/>
          </a:prstGeom>
          <a:solidFill>
            <a:schemeClr val="accent4">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 Progress on storage of SWH</a:t>
            </a:r>
            <a:endParaRPr lang="en-ZA" sz="1600" dirty="0"/>
          </a:p>
        </p:txBody>
      </p:sp>
      <p:sp>
        <p:nvSpPr>
          <p:cNvPr id="9" name="Arrow: Pentagon 8">
            <a:extLst>
              <a:ext uri="{FF2B5EF4-FFF2-40B4-BE49-F238E27FC236}">
                <a16:creationId xmlns:a16="http://schemas.microsoft.com/office/drawing/2014/main" id="{B5E72557-706A-EC69-78F0-72D17AF07C41}"/>
              </a:ext>
            </a:extLst>
          </p:cNvPr>
          <p:cNvSpPr/>
          <p:nvPr/>
        </p:nvSpPr>
        <p:spPr>
          <a:xfrm>
            <a:off x="2401919" y="2596345"/>
            <a:ext cx="4603261" cy="437661"/>
          </a:xfrm>
          <a:prstGeom prst="homePlate">
            <a:avLst/>
          </a:prstGeom>
          <a:solidFill>
            <a:schemeClr val="accent4">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 Installation  Progress</a:t>
            </a:r>
            <a:endParaRPr lang="en-ZA" sz="1600" dirty="0"/>
          </a:p>
        </p:txBody>
      </p:sp>
      <p:sp>
        <p:nvSpPr>
          <p:cNvPr id="10" name="Arrow: Pentagon 9">
            <a:extLst>
              <a:ext uri="{FF2B5EF4-FFF2-40B4-BE49-F238E27FC236}">
                <a16:creationId xmlns:a16="http://schemas.microsoft.com/office/drawing/2014/main" id="{DBDF71A4-6427-894D-0276-72BB91352A5D}"/>
              </a:ext>
            </a:extLst>
          </p:cNvPr>
          <p:cNvSpPr/>
          <p:nvPr/>
        </p:nvSpPr>
        <p:spPr>
          <a:xfrm>
            <a:off x="2401919" y="3250768"/>
            <a:ext cx="4603261" cy="437661"/>
          </a:xfrm>
          <a:prstGeom prst="homePlate">
            <a:avLst/>
          </a:prstGeom>
          <a:solidFill>
            <a:schemeClr val="accent4">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 Stolen and Damaged Systems</a:t>
            </a:r>
            <a:endParaRPr lang="en-ZA" sz="1600" dirty="0"/>
          </a:p>
        </p:txBody>
      </p:sp>
      <p:sp>
        <p:nvSpPr>
          <p:cNvPr id="11" name="Arrow: Pentagon 10">
            <a:extLst>
              <a:ext uri="{FF2B5EF4-FFF2-40B4-BE49-F238E27FC236}">
                <a16:creationId xmlns:a16="http://schemas.microsoft.com/office/drawing/2014/main" id="{66762934-52F9-732B-AF71-A37A21D63589}"/>
              </a:ext>
            </a:extLst>
          </p:cNvPr>
          <p:cNvSpPr/>
          <p:nvPr/>
        </p:nvSpPr>
        <p:spPr>
          <a:xfrm>
            <a:off x="2396699" y="3905191"/>
            <a:ext cx="4603261" cy="437661"/>
          </a:xfrm>
          <a:prstGeom prst="homePlate">
            <a:avLst/>
          </a:prstGeom>
          <a:solidFill>
            <a:schemeClr val="accent4">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 Conclusion </a:t>
            </a:r>
            <a:endParaRPr lang="en-ZA" sz="1600" dirty="0"/>
          </a:p>
        </p:txBody>
      </p:sp>
      <p:sp>
        <p:nvSpPr>
          <p:cNvPr id="12" name="Rectangle: Rounded Corners 11">
            <a:extLst>
              <a:ext uri="{FF2B5EF4-FFF2-40B4-BE49-F238E27FC236}">
                <a16:creationId xmlns:a16="http://schemas.microsoft.com/office/drawing/2014/main" id="{537866CF-008D-7B60-E6B5-9D90AB5639A5}"/>
              </a:ext>
            </a:extLst>
          </p:cNvPr>
          <p:cNvSpPr/>
          <p:nvPr/>
        </p:nvSpPr>
        <p:spPr>
          <a:xfrm>
            <a:off x="1636776" y="1322698"/>
            <a:ext cx="523630" cy="435176"/>
          </a:xfrm>
          <a:prstGeom prst="roundRect">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02</a:t>
            </a:r>
            <a:endParaRPr lang="en-ZA" dirty="0"/>
          </a:p>
        </p:txBody>
      </p:sp>
      <p:sp>
        <p:nvSpPr>
          <p:cNvPr id="13" name="Rectangle: Rounded Corners 12">
            <a:extLst>
              <a:ext uri="{FF2B5EF4-FFF2-40B4-BE49-F238E27FC236}">
                <a16:creationId xmlns:a16="http://schemas.microsoft.com/office/drawing/2014/main" id="{A456CB0E-85BE-F9BE-8D9B-5CBDAF089056}"/>
              </a:ext>
            </a:extLst>
          </p:cNvPr>
          <p:cNvSpPr/>
          <p:nvPr/>
        </p:nvSpPr>
        <p:spPr>
          <a:xfrm>
            <a:off x="1635007" y="1944407"/>
            <a:ext cx="523630" cy="435176"/>
          </a:xfrm>
          <a:prstGeom prst="roundRect">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03</a:t>
            </a:r>
            <a:endParaRPr lang="en-ZA" dirty="0"/>
          </a:p>
        </p:txBody>
      </p:sp>
      <p:sp>
        <p:nvSpPr>
          <p:cNvPr id="14" name="Rectangle: Rounded Corners 13">
            <a:extLst>
              <a:ext uri="{FF2B5EF4-FFF2-40B4-BE49-F238E27FC236}">
                <a16:creationId xmlns:a16="http://schemas.microsoft.com/office/drawing/2014/main" id="{7254C336-FCF5-FDD7-EF32-0BAF0AF6B438}"/>
              </a:ext>
            </a:extLst>
          </p:cNvPr>
          <p:cNvSpPr/>
          <p:nvPr/>
        </p:nvSpPr>
        <p:spPr>
          <a:xfrm>
            <a:off x="1635007" y="2573116"/>
            <a:ext cx="523630" cy="435176"/>
          </a:xfrm>
          <a:prstGeom prst="roundRect">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04</a:t>
            </a:r>
            <a:endParaRPr lang="en-ZA" dirty="0"/>
          </a:p>
        </p:txBody>
      </p:sp>
      <p:sp>
        <p:nvSpPr>
          <p:cNvPr id="15" name="Rectangle: Rounded Corners 14">
            <a:extLst>
              <a:ext uri="{FF2B5EF4-FFF2-40B4-BE49-F238E27FC236}">
                <a16:creationId xmlns:a16="http://schemas.microsoft.com/office/drawing/2014/main" id="{4AB70C91-0239-2EF3-3DF3-CAE99408AE06}"/>
              </a:ext>
            </a:extLst>
          </p:cNvPr>
          <p:cNvSpPr/>
          <p:nvPr/>
        </p:nvSpPr>
        <p:spPr>
          <a:xfrm>
            <a:off x="1635007" y="3241114"/>
            <a:ext cx="523630" cy="435176"/>
          </a:xfrm>
          <a:prstGeom prst="roundRect">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05</a:t>
            </a:r>
            <a:endParaRPr lang="en-ZA" dirty="0"/>
          </a:p>
        </p:txBody>
      </p:sp>
      <p:sp>
        <p:nvSpPr>
          <p:cNvPr id="16" name="Rectangle: Rounded Corners 15">
            <a:extLst>
              <a:ext uri="{FF2B5EF4-FFF2-40B4-BE49-F238E27FC236}">
                <a16:creationId xmlns:a16="http://schemas.microsoft.com/office/drawing/2014/main" id="{7859AA3B-35F7-12DD-075E-173B0BA1A1E0}"/>
              </a:ext>
            </a:extLst>
          </p:cNvPr>
          <p:cNvSpPr/>
          <p:nvPr/>
        </p:nvSpPr>
        <p:spPr>
          <a:xfrm>
            <a:off x="1610370" y="3905191"/>
            <a:ext cx="523630" cy="435176"/>
          </a:xfrm>
          <a:prstGeom prst="roundRect">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06</a:t>
            </a:r>
            <a:endParaRPr lang="en-ZA" dirty="0"/>
          </a:p>
        </p:txBody>
      </p:sp>
      <p:sp>
        <p:nvSpPr>
          <p:cNvPr id="4" name="Slide Number Placeholder 3">
            <a:extLst>
              <a:ext uri="{FF2B5EF4-FFF2-40B4-BE49-F238E27FC236}">
                <a16:creationId xmlns:a16="http://schemas.microsoft.com/office/drawing/2014/main" id="{E3ADF01C-4B00-9C80-0F77-EB2ADBC261FA}"/>
              </a:ext>
            </a:extLst>
          </p:cNvPr>
          <p:cNvSpPr>
            <a:spLocks noGrp="1"/>
          </p:cNvSpPr>
          <p:nvPr>
            <p:ph type="sldNum" sz="quarter" idx="12"/>
          </p:nvPr>
        </p:nvSpPr>
        <p:spPr/>
        <p:txBody>
          <a:bodyPr/>
          <a:lstStyle/>
          <a:p>
            <a:fld id="{2C1D07FA-F1FA-499D-926C-C65FBF151797}" type="slidenum">
              <a:rPr lang="en-ZA" smtClean="0"/>
              <a:pPr/>
              <a:t>2</a:t>
            </a:fld>
            <a:endParaRPr lang="en-ZA"/>
          </a:p>
        </p:txBody>
      </p:sp>
    </p:spTree>
    <p:extLst>
      <p:ext uri="{BB962C8B-B14F-4D97-AF65-F5344CB8AC3E}">
        <p14:creationId xmlns:p14="http://schemas.microsoft.com/office/powerpoint/2010/main" val="24493546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9EE49B-656F-45AA-BBFC-0D73CE98BEA1}"/>
              </a:ext>
            </a:extLst>
          </p:cNvPr>
          <p:cNvSpPr>
            <a:spLocks noGrp="1"/>
          </p:cNvSpPr>
          <p:nvPr>
            <p:ph type="title"/>
          </p:nvPr>
        </p:nvSpPr>
        <p:spPr>
          <a:xfrm>
            <a:off x="1590674" y="114572"/>
            <a:ext cx="9763126" cy="592183"/>
          </a:xfrm>
        </p:spPr>
        <p:txBody>
          <a:bodyPr>
            <a:normAutofit/>
          </a:bodyPr>
          <a:lstStyle/>
          <a:p>
            <a:pPr algn="ctr"/>
            <a:r>
              <a:rPr lang="en-ZA" sz="2000" b="1" dirty="0">
                <a:latin typeface="+mn-lt"/>
                <a:cs typeface="Arial" panose="020B0604020202020204" pitchFamily="34" charset="0"/>
              </a:rPr>
              <a:t>ABBREVIATIONS</a:t>
            </a:r>
            <a:r>
              <a:rPr lang="en-ZA" sz="2800" b="1" dirty="0">
                <a:latin typeface="Arial" panose="020B0604020202020204" pitchFamily="34" charset="0"/>
                <a:cs typeface="Arial" panose="020B0604020202020204" pitchFamily="34" charset="0"/>
              </a:rPr>
              <a:t> </a:t>
            </a:r>
          </a:p>
        </p:txBody>
      </p:sp>
      <p:sp>
        <p:nvSpPr>
          <p:cNvPr id="3" name="Content Placeholder 2">
            <a:extLst>
              <a:ext uri="{FF2B5EF4-FFF2-40B4-BE49-F238E27FC236}">
                <a16:creationId xmlns:a16="http://schemas.microsoft.com/office/drawing/2014/main" id="{273EC976-E226-4301-8F70-EDEA1EE209EC}"/>
              </a:ext>
            </a:extLst>
          </p:cNvPr>
          <p:cNvSpPr>
            <a:spLocks noGrp="1"/>
          </p:cNvSpPr>
          <p:nvPr>
            <p:ph idx="1"/>
          </p:nvPr>
        </p:nvSpPr>
        <p:spPr>
          <a:xfrm>
            <a:off x="1590674" y="914400"/>
            <a:ext cx="9763125" cy="4533901"/>
          </a:xfrm>
        </p:spPr>
        <p:txBody>
          <a:bodyPr/>
          <a:lstStyle/>
          <a:p>
            <a:r>
              <a:rPr lang="en-ZA" sz="1600" dirty="0">
                <a:cs typeface="Arial" panose="020B0604020202020204" pitchFamily="34" charset="0"/>
              </a:rPr>
              <a:t>Central Energy Fund - </a:t>
            </a:r>
            <a:r>
              <a:rPr lang="en-ZA" sz="1600" b="1" dirty="0">
                <a:cs typeface="Arial" panose="020B0604020202020204" pitchFamily="34" charset="0"/>
              </a:rPr>
              <a:t>CEF</a:t>
            </a:r>
          </a:p>
          <a:p>
            <a:r>
              <a:rPr lang="en-ZA" sz="1600" dirty="0">
                <a:cs typeface="Arial" panose="020B0604020202020204" pitchFamily="34" charset="0"/>
              </a:rPr>
              <a:t>Department of Mineral Resources - </a:t>
            </a:r>
            <a:r>
              <a:rPr lang="en-ZA" sz="1600" b="1" dirty="0">
                <a:cs typeface="Arial" panose="020B0604020202020204" pitchFamily="34" charset="0"/>
              </a:rPr>
              <a:t>DMR</a:t>
            </a:r>
          </a:p>
          <a:p>
            <a:r>
              <a:rPr lang="en-ZA" sz="1600" dirty="0">
                <a:cs typeface="Arial" panose="020B0604020202020204" pitchFamily="34" charset="0"/>
              </a:rPr>
              <a:t>Department of Mineral Resources and Energy </a:t>
            </a:r>
            <a:r>
              <a:rPr lang="en-ZA" sz="1600" b="1" dirty="0">
                <a:cs typeface="Arial" panose="020B0604020202020204" pitchFamily="34" charset="0"/>
              </a:rPr>
              <a:t>- DMRE</a:t>
            </a:r>
          </a:p>
          <a:p>
            <a:r>
              <a:rPr lang="en-ZA" sz="1600" dirty="0">
                <a:cs typeface="Arial" panose="020B0604020202020204" pitchFamily="34" charset="0"/>
              </a:rPr>
              <a:t>Department of Energy - </a:t>
            </a:r>
            <a:r>
              <a:rPr lang="en-ZA" sz="1600" b="1" dirty="0">
                <a:cs typeface="Arial" panose="020B0604020202020204" pitchFamily="34" charset="0"/>
              </a:rPr>
              <a:t>DOE</a:t>
            </a:r>
          </a:p>
          <a:p>
            <a:r>
              <a:rPr kumimoji="0" lang="en-ZA" sz="1600" i="0" u="none" strike="noStrike" kern="1200" cap="none" spc="0" normalizeH="0" baseline="0" noProof="0" dirty="0">
                <a:ln>
                  <a:noFill/>
                </a:ln>
                <a:solidFill>
                  <a:prstClr val="black"/>
                </a:solidFill>
                <a:effectLst/>
                <a:uLnTx/>
                <a:uFillTx/>
                <a:ea typeface="+mj-ea"/>
                <a:cs typeface="Arial" panose="020B0604020202020204" pitchFamily="34" charset="0"/>
              </a:rPr>
              <a:t>NATIONAL SOLAR WATER HEATER – </a:t>
            </a:r>
            <a:r>
              <a:rPr kumimoji="0" lang="en-ZA" sz="1600" b="1" i="0" u="none" strike="noStrike" kern="1200" cap="none" spc="0" normalizeH="0" baseline="0" noProof="0" dirty="0">
                <a:ln>
                  <a:noFill/>
                </a:ln>
                <a:solidFill>
                  <a:prstClr val="black"/>
                </a:solidFill>
                <a:effectLst/>
                <a:uLnTx/>
                <a:uFillTx/>
                <a:ea typeface="+mj-ea"/>
                <a:cs typeface="Arial" panose="020B0604020202020204" pitchFamily="34" charset="0"/>
              </a:rPr>
              <a:t>NSWH</a:t>
            </a:r>
          </a:p>
          <a:p>
            <a:r>
              <a:rPr lang="en-ZA" sz="1600" b="1" dirty="0">
                <a:solidFill>
                  <a:prstClr val="black"/>
                </a:solidFill>
                <a:ea typeface="+mj-ea"/>
                <a:cs typeface="Arial" panose="020B0604020202020204" pitchFamily="34" charset="0"/>
              </a:rPr>
              <a:t>Nuclear Energy Corporation South Africa -NECSA</a:t>
            </a:r>
            <a:endParaRPr lang="en-ZA" sz="1600" b="1" dirty="0">
              <a:cs typeface="Arial" panose="020B0604020202020204" pitchFamily="34" charset="0"/>
            </a:endParaRPr>
          </a:p>
          <a:p>
            <a:r>
              <a:rPr lang="en-ZA" sz="1600" dirty="0">
                <a:cs typeface="Arial" panose="020B0604020202020204" pitchFamily="34" charset="0"/>
              </a:rPr>
              <a:t> Request For  Bid - </a:t>
            </a:r>
            <a:r>
              <a:rPr lang="en-ZA" sz="1600" b="1" dirty="0">
                <a:cs typeface="Arial" panose="020B0604020202020204" pitchFamily="34" charset="0"/>
              </a:rPr>
              <a:t>RFB</a:t>
            </a:r>
          </a:p>
          <a:p>
            <a:r>
              <a:rPr lang="en-ZA" sz="1600" dirty="0">
                <a:cs typeface="Arial" panose="020B0604020202020204" pitchFamily="34" charset="0"/>
              </a:rPr>
              <a:t>Solar Water Heaters – </a:t>
            </a:r>
            <a:r>
              <a:rPr lang="en-ZA" sz="1600" b="1" dirty="0">
                <a:cs typeface="Arial" panose="020B0604020202020204" pitchFamily="34" charset="0"/>
              </a:rPr>
              <a:t>SWHs</a:t>
            </a:r>
          </a:p>
          <a:p>
            <a:r>
              <a:rPr kumimoji="0" lang="en-ZA" sz="1600" b="1" i="0" u="none" strike="noStrike" kern="1200" cap="none" spc="0" normalizeH="0" baseline="0" noProof="0" dirty="0">
                <a:ln>
                  <a:noFill/>
                </a:ln>
                <a:solidFill>
                  <a:prstClr val="black"/>
                </a:solidFill>
                <a:effectLst/>
                <a:uLnTx/>
                <a:uFillTx/>
                <a:ea typeface="+mj-ea"/>
                <a:cs typeface="Arial" panose="020B0604020202020204" pitchFamily="34" charset="0"/>
              </a:rPr>
              <a:t>Strategic Fuel Fund - SFF</a:t>
            </a:r>
          </a:p>
          <a:p>
            <a:endParaRPr lang="en-ZA" dirty="0"/>
          </a:p>
        </p:txBody>
      </p:sp>
      <p:sp>
        <p:nvSpPr>
          <p:cNvPr id="4" name="Rectangle: Rounded Corners 3">
            <a:extLst>
              <a:ext uri="{FF2B5EF4-FFF2-40B4-BE49-F238E27FC236}">
                <a16:creationId xmlns:a16="http://schemas.microsoft.com/office/drawing/2014/main" id="{87A13D8A-4F7C-9F70-F9EC-27D77F909446}"/>
              </a:ext>
            </a:extLst>
          </p:cNvPr>
          <p:cNvSpPr/>
          <p:nvPr/>
        </p:nvSpPr>
        <p:spPr>
          <a:xfrm>
            <a:off x="1904483" y="98090"/>
            <a:ext cx="9918248" cy="435176"/>
          </a:xfrm>
          <a:prstGeom prst="roundRect">
            <a:avLst/>
          </a:prstGeom>
          <a:solidFill>
            <a:schemeClr val="bg1"/>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ABBREVIATIONS</a:t>
            </a:r>
            <a:endParaRPr lang="en-ZA" b="1" dirty="0">
              <a:solidFill>
                <a:schemeClr val="tx1"/>
              </a:solidFill>
            </a:endParaRPr>
          </a:p>
        </p:txBody>
      </p:sp>
      <p:sp>
        <p:nvSpPr>
          <p:cNvPr id="5" name="Slide Number Placeholder 4">
            <a:extLst>
              <a:ext uri="{FF2B5EF4-FFF2-40B4-BE49-F238E27FC236}">
                <a16:creationId xmlns:a16="http://schemas.microsoft.com/office/drawing/2014/main" id="{564D7394-155D-536E-A458-7B14D620C023}"/>
              </a:ext>
            </a:extLst>
          </p:cNvPr>
          <p:cNvSpPr>
            <a:spLocks noGrp="1"/>
          </p:cNvSpPr>
          <p:nvPr>
            <p:ph type="sldNum" sz="quarter" idx="12"/>
          </p:nvPr>
        </p:nvSpPr>
        <p:spPr/>
        <p:txBody>
          <a:bodyPr/>
          <a:lstStyle/>
          <a:p>
            <a:fld id="{2C1D07FA-F1FA-499D-926C-C65FBF151797}" type="slidenum">
              <a:rPr lang="en-ZA" smtClean="0"/>
              <a:pPr/>
              <a:t>3</a:t>
            </a:fld>
            <a:endParaRPr lang="en-ZA"/>
          </a:p>
        </p:txBody>
      </p:sp>
      <p:sp>
        <p:nvSpPr>
          <p:cNvPr id="6" name="Rectangle: Rounded Corners 5">
            <a:extLst>
              <a:ext uri="{FF2B5EF4-FFF2-40B4-BE49-F238E27FC236}">
                <a16:creationId xmlns:a16="http://schemas.microsoft.com/office/drawing/2014/main" id="{08EB41C1-522D-0088-7E60-57E7A4CF839F}"/>
              </a:ext>
            </a:extLst>
          </p:cNvPr>
          <p:cNvSpPr/>
          <p:nvPr/>
        </p:nvSpPr>
        <p:spPr>
          <a:xfrm>
            <a:off x="1904483" y="98090"/>
            <a:ext cx="523630" cy="435176"/>
          </a:xfrm>
          <a:prstGeom prst="roundRect">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01</a:t>
            </a:r>
            <a:endParaRPr lang="en-ZA" dirty="0"/>
          </a:p>
        </p:txBody>
      </p:sp>
    </p:spTree>
    <p:extLst>
      <p:ext uri="{BB962C8B-B14F-4D97-AF65-F5344CB8AC3E}">
        <p14:creationId xmlns:p14="http://schemas.microsoft.com/office/powerpoint/2010/main" val="31116606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1" name="object 3"/>
          <p:cNvSpPr txBox="1">
            <a:spLocks noChangeArrowheads="1"/>
          </p:cNvSpPr>
          <p:nvPr/>
        </p:nvSpPr>
        <p:spPr bwMode="auto">
          <a:xfrm>
            <a:off x="1616660" y="534011"/>
            <a:ext cx="10108616" cy="44267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8930" rIns="0" bIns="0">
            <a:spAutoFit/>
          </a:bodyPr>
          <a:lstStyle>
            <a:lvl1pPr marL="342900" indent="-342900">
              <a:defRPr>
                <a:solidFill>
                  <a:schemeClr val="tx1"/>
                </a:solidFill>
                <a:latin typeface="Calibri" panose="020F0502020204030204" pitchFamily="34" charset="0"/>
              </a:defRPr>
            </a:lvl1pPr>
            <a:lvl2pPr>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342900" marR="0" lvl="0" indent="-342900" algn="just" defTabSz="914400" rtl="0" eaLnBrk="1" fontAlgn="auto" latinLnBrk="0" hangingPunct="1">
              <a:lnSpc>
                <a:spcPct val="150000"/>
              </a:lnSpc>
              <a:spcBef>
                <a:spcPts val="0"/>
              </a:spcBef>
              <a:spcAft>
                <a:spcPts val="0"/>
              </a:spcAft>
              <a:buClrTx/>
              <a:buSzTx/>
              <a:buFont typeface="Arial" panose="020B0604020202020204" pitchFamily="34" charset="0"/>
              <a:buChar char="•"/>
              <a:tabLst/>
              <a:defRPr/>
            </a:pPr>
            <a:r>
              <a:rPr kumimoji="0" lang="en-ZA" sz="1600" b="0" i="0" u="none" strike="noStrike" kern="1200" cap="none" spc="0" normalizeH="0" baseline="0" noProof="0" dirty="0">
                <a:ln>
                  <a:noFill/>
                </a:ln>
                <a:solidFill>
                  <a:prstClr val="black"/>
                </a:solidFill>
                <a:effectLst/>
                <a:uLnTx/>
                <a:uFillTx/>
                <a:latin typeface="Calibri" panose="020F0502020204030204"/>
                <a:ea typeface="Times New Roman" panose="02020603050405020304" pitchFamily="18" charset="0"/>
                <a:cs typeface="+mn-cs"/>
              </a:rPr>
              <a:t>The Department procured 87 206 Baseline Systems from 12 local suppliers to be installed in 19  municipalities across South Africa as part of the National Solar Water Heater Programme (NSWHP). </a:t>
            </a:r>
          </a:p>
          <a:p>
            <a:pPr marL="342900" marR="0" lvl="0" indent="-342900" algn="just" defTabSz="914400" rtl="0" eaLnBrk="1" fontAlgn="auto" latinLnBrk="0" hangingPunct="1">
              <a:lnSpc>
                <a:spcPct val="150000"/>
              </a:lnSpc>
              <a:spcBef>
                <a:spcPts val="0"/>
              </a:spcBef>
              <a:spcAft>
                <a:spcPts val="0"/>
              </a:spcAft>
              <a:buClrTx/>
              <a:buSzTx/>
              <a:buFont typeface="Arial" panose="020B0604020202020204" pitchFamily="34" charset="0"/>
              <a:buChar char="•"/>
              <a:tabLst/>
              <a:defRPr/>
            </a:pPr>
            <a:r>
              <a:rPr kumimoji="0" lang="en-US" sz="1600" b="0" i="0" u="none" strike="noStrike" kern="1200" cap="none" spc="0" normalizeH="0" baseline="0" noProof="0" dirty="0">
                <a:ln>
                  <a:noFill/>
                </a:ln>
                <a:solidFill>
                  <a:prstClr val="black"/>
                </a:solidFill>
                <a:effectLst/>
                <a:uLnTx/>
                <a:uFillTx/>
                <a:latin typeface="Calibri" panose="020F0502020204030204"/>
                <a:ea typeface="+mn-ea"/>
                <a:cs typeface="Calibri" panose="020F0502020204030204" pitchFamily="34" charset="0"/>
              </a:rPr>
              <a:t>The NSWHP experienced significant delays in the early stages of implementation owing to several challenges in key activities.</a:t>
            </a:r>
          </a:p>
          <a:p>
            <a:pPr marL="342900" marR="0" lvl="0" indent="-342900" algn="just" defTabSz="914400" rtl="0" eaLnBrk="1" fontAlgn="auto" latinLnBrk="0" hangingPunct="1">
              <a:lnSpc>
                <a:spcPct val="150000"/>
              </a:lnSpc>
              <a:spcBef>
                <a:spcPts val="0"/>
              </a:spcBef>
              <a:spcAft>
                <a:spcPts val="0"/>
              </a:spcAft>
              <a:buClrTx/>
              <a:buSzTx/>
              <a:buFont typeface="Arial" panose="020B0604020202020204" pitchFamily="34" charset="0"/>
              <a:buChar char="•"/>
              <a:tabLst/>
              <a:defRPr/>
            </a:pPr>
            <a:r>
              <a:rPr lang="en-US" sz="1600" dirty="0">
                <a:solidFill>
                  <a:prstClr val="black"/>
                </a:solidFill>
                <a:latin typeface="Calibri" panose="020F0502020204030204"/>
                <a:cs typeface="Calibri" panose="020F0502020204030204" pitchFamily="34" charset="0"/>
              </a:rPr>
              <a:t>The Department has moved 72 857 SWHs to municipalities and SOE facilities to curb the high storage costs.</a:t>
            </a:r>
          </a:p>
          <a:p>
            <a:pPr marL="342900" marR="0" lvl="0" indent="-342900" algn="just" defTabSz="914400" rtl="0" eaLnBrk="1" fontAlgn="auto" latinLnBrk="0" hangingPunct="1">
              <a:lnSpc>
                <a:spcPct val="150000"/>
              </a:lnSpc>
              <a:spcBef>
                <a:spcPts val="0"/>
              </a:spcBef>
              <a:spcAft>
                <a:spcPts val="0"/>
              </a:spcAft>
              <a:buClrTx/>
              <a:buSzTx/>
              <a:buFont typeface="Arial" panose="020B0604020202020204" pitchFamily="34" charset="0"/>
              <a:buChar char="•"/>
              <a:tabLst/>
              <a:defRPr/>
            </a:pPr>
            <a:r>
              <a:rPr lang="en-US" sz="1600" dirty="0">
                <a:solidFill>
                  <a:prstClr val="black"/>
                </a:solidFill>
                <a:latin typeface="Calibri" panose="020F0502020204030204"/>
                <a:cs typeface="Calibri" panose="020F0502020204030204" pitchFamily="34" charset="0"/>
              </a:rPr>
              <a:t>About </a:t>
            </a:r>
            <a:r>
              <a:rPr lang="en-ZA" sz="1600" dirty="0">
                <a:effectLst/>
                <a:latin typeface="Arial" panose="020B0604020202020204" pitchFamily="34" charset="0"/>
                <a:ea typeface="Times New Roman" panose="02020603050405020304" pitchFamily="18" charset="0"/>
              </a:rPr>
              <a:t>14 349</a:t>
            </a:r>
            <a:r>
              <a:rPr lang="en-US" sz="1600" dirty="0">
                <a:solidFill>
                  <a:prstClr val="black"/>
                </a:solidFill>
                <a:effectLst/>
                <a:latin typeface="Calibri" panose="020F0502020204030204"/>
                <a:ea typeface="Times New Roman" panose="02020603050405020304" pitchFamily="18" charset="0"/>
                <a:cs typeface="Calibri" panose="020F0502020204030204" pitchFamily="34" charset="0"/>
              </a:rPr>
              <a:t> SWH are still withheld by suppliers demanding additional storage fees and DMRE </a:t>
            </a:r>
            <a:r>
              <a:rPr lang="en-US" sz="1600" dirty="0">
                <a:solidFill>
                  <a:prstClr val="black"/>
                </a:solidFill>
                <a:latin typeface="Calibri" panose="020F0502020204030204"/>
                <a:ea typeface="Times New Roman" panose="02020603050405020304" pitchFamily="18" charset="0"/>
                <a:cs typeface="Calibri" panose="020F0502020204030204" pitchFamily="34" charset="0"/>
              </a:rPr>
              <a:t>is in a legal process to retrieve without paying additional storage costs. </a:t>
            </a:r>
          </a:p>
          <a:p>
            <a:pPr marL="342900" marR="0" lvl="0" indent="-342900" algn="just" defTabSz="914400" rtl="0" eaLnBrk="1" fontAlgn="auto" latinLnBrk="0" hangingPunct="1">
              <a:lnSpc>
                <a:spcPct val="150000"/>
              </a:lnSpc>
              <a:spcBef>
                <a:spcPts val="0"/>
              </a:spcBef>
              <a:spcAft>
                <a:spcPts val="0"/>
              </a:spcAft>
              <a:buClrTx/>
              <a:buSzTx/>
              <a:buFont typeface="Arial" panose="020B0604020202020204" pitchFamily="34" charset="0"/>
              <a:buChar char="•"/>
              <a:tabLst/>
              <a:defRPr/>
            </a:pPr>
            <a:r>
              <a:rPr kumimoji="0" lang="en-US" sz="1600" b="0" i="0" u="none" strike="noStrike" kern="1200" cap="none" spc="0" normalizeH="0" baseline="0" noProof="0" dirty="0">
                <a:ln>
                  <a:noFill/>
                </a:ln>
                <a:solidFill>
                  <a:prstClr val="black"/>
                </a:solidFill>
                <a:effectLst/>
                <a:uLnTx/>
                <a:uFillTx/>
                <a:latin typeface="Calibri" panose="020F0502020204030204"/>
                <a:ea typeface="+mn-ea"/>
                <a:cs typeface="Calibri" panose="020F0502020204030204" pitchFamily="34" charset="0"/>
              </a:rPr>
              <a:t>Notwithstanding these challenges installation has commenced and to date </a:t>
            </a:r>
            <a:r>
              <a:rPr lang="en-US" sz="1600" dirty="0">
                <a:solidFill>
                  <a:prstClr val="black"/>
                </a:solidFill>
                <a:latin typeface="Calibri" panose="020F0502020204030204"/>
                <a:cs typeface="Calibri" panose="020F0502020204030204" pitchFamily="34" charset="0"/>
              </a:rPr>
              <a:t>21 367</a:t>
            </a:r>
            <a:r>
              <a:rPr kumimoji="0" lang="en-US" sz="1600" b="0" i="0" u="none" strike="noStrike" kern="1200" cap="none" spc="0" normalizeH="0" baseline="0" noProof="0" dirty="0">
                <a:ln>
                  <a:noFill/>
                </a:ln>
                <a:solidFill>
                  <a:prstClr val="black"/>
                </a:solidFill>
                <a:effectLst/>
                <a:uLnTx/>
                <a:uFillTx/>
                <a:latin typeface="Calibri" panose="020F0502020204030204"/>
                <a:ea typeface="+mn-ea"/>
                <a:cs typeface="Calibri" panose="020F0502020204030204" pitchFamily="34" charset="0"/>
              </a:rPr>
              <a:t> SWH systems installed out of over 38</a:t>
            </a:r>
            <a:r>
              <a:rPr kumimoji="0" lang="en-US" sz="1600" b="0" i="0" u="none" strike="noStrike" kern="1200" cap="none" spc="0" normalizeH="0" noProof="0" dirty="0">
                <a:ln>
                  <a:noFill/>
                </a:ln>
                <a:solidFill>
                  <a:prstClr val="black"/>
                </a:solidFill>
                <a:effectLst/>
                <a:uLnTx/>
                <a:uFillTx/>
                <a:latin typeface="Calibri" panose="020F0502020204030204"/>
                <a:ea typeface="+mn-ea"/>
                <a:cs typeface="Calibri" panose="020F0502020204030204" pitchFamily="34" charset="0"/>
              </a:rPr>
              <a:t> 921 </a:t>
            </a:r>
            <a:r>
              <a:rPr kumimoji="0" lang="en-US" sz="1600" b="0" i="0" u="none" strike="noStrike" kern="1200" cap="none" spc="0" normalizeH="0" baseline="0" noProof="0" dirty="0">
                <a:ln>
                  <a:noFill/>
                </a:ln>
                <a:solidFill>
                  <a:prstClr val="black"/>
                </a:solidFill>
                <a:effectLst/>
                <a:uLnTx/>
                <a:uFillTx/>
                <a:latin typeface="Calibri" panose="020F0502020204030204"/>
                <a:ea typeface="+mn-ea"/>
                <a:cs typeface="Calibri" panose="020F0502020204030204" pitchFamily="34" charset="0"/>
              </a:rPr>
              <a:t>that were earmarked for Phase 1.</a:t>
            </a:r>
          </a:p>
          <a:p>
            <a:pPr marL="342900" marR="0" lvl="0" indent="-342900" algn="just" defTabSz="914400" rtl="0" eaLnBrk="1" fontAlgn="auto" latinLnBrk="0" hangingPunct="1">
              <a:spcBef>
                <a:spcPts val="0"/>
              </a:spcBef>
              <a:spcAft>
                <a:spcPts val="0"/>
              </a:spcAft>
              <a:buClrTx/>
              <a:buSzTx/>
              <a:buFont typeface="Arial" panose="020B0604020202020204" pitchFamily="34" charset="0"/>
              <a:buChar char="•"/>
              <a:tabLst/>
              <a:defRPr/>
            </a:pPr>
            <a:endParaRPr kumimoji="0" lang="en-ZA" b="0" i="0" u="none" strike="noStrike" kern="1200" cap="none" spc="0" normalizeH="0" baseline="0" noProof="0" dirty="0">
              <a:ln>
                <a:noFill/>
              </a:ln>
              <a:solidFill>
                <a:prstClr val="black"/>
              </a:solidFill>
              <a:effectLst/>
              <a:uLnTx/>
              <a:uFillTx/>
              <a:latin typeface="Calibri" panose="020F0502020204030204"/>
              <a:ea typeface="+mn-ea"/>
              <a:cs typeface="Calibri" panose="020F0502020204030204" pitchFamily="34" charset="0"/>
            </a:endParaRPr>
          </a:p>
          <a:p>
            <a:pPr marL="342900" marR="0" lvl="0" indent="-34290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ZA" b="0" i="0" u="none" strike="noStrike" kern="1200" cap="none" spc="0" normalizeH="0" baseline="0" noProof="0" dirty="0">
              <a:ln>
                <a:noFill/>
              </a:ln>
              <a:solidFill>
                <a:prstClr val="black"/>
              </a:solidFill>
              <a:effectLst/>
              <a:uLnTx/>
              <a:uFillTx/>
              <a:latin typeface="Calibri" panose="020F0502020204030204"/>
              <a:ea typeface="+mn-ea"/>
              <a:cs typeface="Calibri" panose="020F0502020204030204" pitchFamily="34" charset="0"/>
            </a:endParaRPr>
          </a:p>
          <a:p>
            <a:pPr marL="342900" marR="0" lvl="0" indent="-34290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ZA" sz="2000" b="0" i="0" u="none" strike="noStrike" kern="1200" cap="none" spc="0" normalizeH="0" baseline="0" noProof="0" dirty="0">
              <a:ln>
                <a:noFill/>
              </a:ln>
              <a:solidFill>
                <a:prstClr val="black"/>
              </a:solidFill>
              <a:effectLst/>
              <a:uLnTx/>
              <a:uFillTx/>
              <a:latin typeface="Calibri" panose="020F0502020204030204"/>
              <a:ea typeface="+mn-ea"/>
              <a:cs typeface="Calibri" panose="020F0502020204030204" pitchFamily="34" charset="0"/>
            </a:endParaRP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ZA" sz="1507" b="0" i="0" u="none" strike="noStrike" kern="1200" cap="none" spc="0" normalizeH="0" baseline="0" noProof="0" dirty="0">
              <a:ln>
                <a:noFill/>
              </a:ln>
              <a:solidFill>
                <a:prstClr val="black"/>
              </a:solidFill>
              <a:effectLst/>
              <a:uLnTx/>
              <a:uFillTx/>
              <a:latin typeface="Calibri" panose="020F0502020204030204"/>
              <a:ea typeface="+mn-ea"/>
              <a:cs typeface="Calibri" panose="020F0502020204030204" pitchFamily="34" charset="0"/>
            </a:endParaRPr>
          </a:p>
        </p:txBody>
      </p:sp>
      <p:sp>
        <p:nvSpPr>
          <p:cNvPr id="2" name="Title 1"/>
          <p:cNvSpPr>
            <a:spLocks noGrp="1"/>
          </p:cNvSpPr>
          <p:nvPr>
            <p:ph type="title"/>
          </p:nvPr>
        </p:nvSpPr>
        <p:spPr>
          <a:xfrm>
            <a:off x="1831769" y="1"/>
            <a:ext cx="8107924" cy="781298"/>
          </a:xfrm>
        </p:spPr>
        <p:txBody>
          <a:bodyPr>
            <a:noAutofit/>
          </a:bodyPr>
          <a:lstStyle/>
          <a:p>
            <a:pPr algn="ctr"/>
            <a:r>
              <a:rPr lang="en-ZA" sz="3200" b="1" dirty="0"/>
              <a:t>Background </a:t>
            </a:r>
            <a:endParaRPr lang="en-ZA" sz="3200" dirty="0"/>
          </a:p>
        </p:txBody>
      </p:sp>
      <p:sp>
        <p:nvSpPr>
          <p:cNvPr id="3" name="Rectangle: Rounded Corners 2">
            <a:extLst>
              <a:ext uri="{FF2B5EF4-FFF2-40B4-BE49-F238E27FC236}">
                <a16:creationId xmlns:a16="http://schemas.microsoft.com/office/drawing/2014/main" id="{737E5012-0139-83D8-28D0-3B443DB67D64}"/>
              </a:ext>
            </a:extLst>
          </p:cNvPr>
          <p:cNvSpPr/>
          <p:nvPr/>
        </p:nvSpPr>
        <p:spPr>
          <a:xfrm>
            <a:off x="1904483" y="97345"/>
            <a:ext cx="9918248" cy="534010"/>
          </a:xfrm>
          <a:prstGeom prst="roundRect">
            <a:avLst/>
          </a:prstGeom>
          <a:solidFill>
            <a:schemeClr val="bg1"/>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BACKGROUND and SUMMARY</a:t>
            </a:r>
            <a:endParaRPr lang="en-ZA" b="1" dirty="0">
              <a:solidFill>
                <a:schemeClr val="tx1"/>
              </a:solidFill>
            </a:endParaRPr>
          </a:p>
        </p:txBody>
      </p:sp>
      <p:sp>
        <p:nvSpPr>
          <p:cNvPr id="4" name="Slide Number Placeholder 3">
            <a:extLst>
              <a:ext uri="{FF2B5EF4-FFF2-40B4-BE49-F238E27FC236}">
                <a16:creationId xmlns:a16="http://schemas.microsoft.com/office/drawing/2014/main" id="{B2C69764-F8EF-34E0-18DF-72BD2A247856}"/>
              </a:ext>
            </a:extLst>
          </p:cNvPr>
          <p:cNvSpPr>
            <a:spLocks noGrp="1"/>
          </p:cNvSpPr>
          <p:nvPr>
            <p:ph type="sldNum" sz="quarter" idx="12"/>
          </p:nvPr>
        </p:nvSpPr>
        <p:spPr/>
        <p:txBody>
          <a:bodyPr/>
          <a:lstStyle/>
          <a:p>
            <a:fld id="{2C1D07FA-F1FA-499D-926C-C65FBF151797}" type="slidenum">
              <a:rPr lang="en-ZA" smtClean="0"/>
              <a:pPr/>
              <a:t>4</a:t>
            </a:fld>
            <a:endParaRPr lang="en-ZA"/>
          </a:p>
        </p:txBody>
      </p:sp>
      <p:sp>
        <p:nvSpPr>
          <p:cNvPr id="5" name="Rectangle: Rounded Corners 4">
            <a:extLst>
              <a:ext uri="{FF2B5EF4-FFF2-40B4-BE49-F238E27FC236}">
                <a16:creationId xmlns:a16="http://schemas.microsoft.com/office/drawing/2014/main" id="{73539CDE-6B95-CC36-2A67-82814CF820CC}"/>
              </a:ext>
            </a:extLst>
          </p:cNvPr>
          <p:cNvSpPr/>
          <p:nvPr/>
        </p:nvSpPr>
        <p:spPr>
          <a:xfrm>
            <a:off x="1904482" y="98089"/>
            <a:ext cx="591067" cy="533265"/>
          </a:xfrm>
          <a:prstGeom prst="roundRect">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02</a:t>
            </a:r>
            <a:endParaRPr lang="en-ZA" dirty="0"/>
          </a:p>
        </p:txBody>
      </p:sp>
    </p:spTree>
    <p:extLst>
      <p:ext uri="{BB962C8B-B14F-4D97-AF65-F5344CB8AC3E}">
        <p14:creationId xmlns:p14="http://schemas.microsoft.com/office/powerpoint/2010/main" val="6803335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1" name="object 3"/>
          <p:cNvSpPr txBox="1">
            <a:spLocks noChangeArrowheads="1"/>
          </p:cNvSpPr>
          <p:nvPr/>
        </p:nvSpPr>
        <p:spPr bwMode="auto">
          <a:xfrm>
            <a:off x="1682496" y="530352"/>
            <a:ext cx="10042779" cy="63656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8930" rIns="0" bIns="0">
            <a:spAutoFit/>
          </a:bodyPr>
          <a:lstStyle>
            <a:lvl1pPr marL="342900" indent="-342900">
              <a:defRPr>
                <a:solidFill>
                  <a:schemeClr val="tx1"/>
                </a:solidFill>
                <a:latin typeface="Calibri" panose="020F0502020204030204" pitchFamily="34" charset="0"/>
              </a:defRPr>
            </a:lvl1pPr>
            <a:lvl2pPr>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lgn="just">
              <a:lnSpc>
                <a:spcPct val="150000"/>
              </a:lnSpc>
              <a:buFont typeface="Arial" panose="020B0604020202020204" pitchFamily="34" charset="0"/>
              <a:buChar char="•"/>
              <a:defRPr/>
            </a:pPr>
            <a:r>
              <a:rPr kumimoji="0" lang="en-US" b="0" i="0" u="none" strike="noStrike" kern="1200" cap="none" spc="0" normalizeH="0" baseline="0" noProof="0" dirty="0">
                <a:ln>
                  <a:noFill/>
                </a:ln>
                <a:solidFill>
                  <a:prstClr val="black"/>
                </a:solidFill>
                <a:effectLst/>
                <a:uLnTx/>
                <a:uFillTx/>
                <a:latin typeface="Calibri" panose="020F0502020204030204"/>
                <a:cs typeface="Calibri" panose="020F0502020204030204" pitchFamily="34" charset="0"/>
              </a:rPr>
              <a:t>Project Procurement for Phase 2 was put on hold due to the provisions of the PPPFA, particularly the Preferential Procurement Regulation, 2017 (Procurement Regulations) being declared invalid by the Constitutional Court on 16 February 2022, and the subsequent moratorium placed on all procurement processes from the date the judgment was handed down as per the NT advisory of 25 February 2022.</a:t>
            </a:r>
          </a:p>
          <a:p>
            <a:pPr algn="just">
              <a:lnSpc>
                <a:spcPct val="150000"/>
              </a:lnSpc>
              <a:buFont typeface="Arial" panose="020B0604020202020204" pitchFamily="34" charset="0"/>
              <a:buChar char="•"/>
              <a:defRPr/>
            </a:pPr>
            <a:r>
              <a:rPr kumimoji="0" lang="en-ZA" b="0" i="0" u="none" strike="noStrike" kern="1200" cap="none" spc="0" normalizeH="0" baseline="0" noProof="0" dirty="0">
                <a:ln>
                  <a:noFill/>
                </a:ln>
                <a:solidFill>
                  <a:prstClr val="black"/>
                </a:solidFill>
                <a:effectLst/>
                <a:uLnTx/>
                <a:uFillTx/>
                <a:latin typeface="Calibri" panose="020F0502020204030204"/>
                <a:ea typeface="Times New Roman" panose="02020603050405020304" pitchFamily="18" charset="0"/>
              </a:rPr>
              <a:t>The Department and CEF initiated the procurement process for the installation of about </a:t>
            </a:r>
            <a:r>
              <a:rPr kumimoji="0" lang="en-US" b="0" i="0" u="none" strike="noStrike" kern="1200" cap="none" spc="0" normalizeH="0" baseline="0" noProof="0" dirty="0">
                <a:ln>
                  <a:noFill/>
                </a:ln>
                <a:solidFill>
                  <a:srgbClr val="000000"/>
                </a:solidFill>
                <a:uLnTx/>
                <a:uFillTx/>
                <a:latin typeface="+mn-lt"/>
                <a:ea typeface="Times New Roman" panose="02020603050405020304" pitchFamily="18" charset="0"/>
                <a:cs typeface="Times New Roman" panose="02020603050405020304" pitchFamily="18" charset="0"/>
              </a:rPr>
              <a:t>42</a:t>
            </a:r>
            <a:r>
              <a:rPr lang="en-US" dirty="0">
                <a:solidFill>
                  <a:srgbClr val="000000"/>
                </a:solidFill>
                <a:latin typeface="+mn-lt"/>
                <a:ea typeface="Times New Roman" panose="02020603050405020304" pitchFamily="18" charset="0"/>
                <a:cs typeface="Times New Roman" panose="02020603050405020304" pitchFamily="18" charset="0"/>
              </a:rPr>
              <a:t> 083</a:t>
            </a:r>
            <a:endParaRPr lang="en-ZA" sz="1800" dirty="0">
              <a:effectLst/>
              <a:latin typeface="+mn-lt"/>
              <a:ea typeface="Calibri" panose="020F0502020204030204" pitchFamily="34" charset="0"/>
              <a:cs typeface="Times New Roman" panose="02020603050405020304" pitchFamily="18" charset="0"/>
            </a:endParaRPr>
          </a:p>
          <a:p>
            <a:pPr marL="0" marR="0" lvl="0" indent="0" algn="just" defTabSz="914400" rtl="0" eaLnBrk="1" fontAlgn="auto" latinLnBrk="0" hangingPunct="1">
              <a:lnSpc>
                <a:spcPct val="150000"/>
              </a:lnSpc>
              <a:spcBef>
                <a:spcPts val="0"/>
              </a:spcBef>
              <a:spcAft>
                <a:spcPts val="0"/>
              </a:spcAft>
              <a:buClrTx/>
              <a:buSzTx/>
              <a:tabLst/>
              <a:defRPr/>
            </a:pPr>
            <a:r>
              <a:rPr lang="en-ZA" dirty="0">
                <a:solidFill>
                  <a:prstClr val="black"/>
                </a:solidFill>
                <a:latin typeface="Calibri" panose="020F0502020204030204"/>
                <a:ea typeface="Times New Roman" panose="02020603050405020304" pitchFamily="18" charset="0"/>
              </a:rPr>
              <a:t>       </a:t>
            </a:r>
            <a:r>
              <a:rPr kumimoji="0" lang="en-ZA" b="0" i="0" u="none" strike="noStrike" kern="1200" cap="none" spc="0" normalizeH="0" baseline="0" noProof="0" dirty="0">
                <a:ln>
                  <a:noFill/>
                </a:ln>
                <a:solidFill>
                  <a:prstClr val="black"/>
                </a:solidFill>
                <a:effectLst/>
                <a:uLnTx/>
                <a:uFillTx/>
                <a:latin typeface="Calibri" panose="020F0502020204030204"/>
                <a:ea typeface="Times New Roman" panose="02020603050405020304" pitchFamily="18" charset="0"/>
              </a:rPr>
              <a:t> remaining units in Phase 2.</a:t>
            </a:r>
          </a:p>
          <a:p>
            <a:pPr marL="342900" marR="0" lvl="0" indent="-342900" algn="just" defTabSz="914400" rtl="0" eaLnBrk="1" fontAlgn="auto" latinLnBrk="0" hangingPunct="1">
              <a:lnSpc>
                <a:spcPct val="150000"/>
              </a:lnSpc>
              <a:spcBef>
                <a:spcPts val="0"/>
              </a:spcBef>
              <a:spcAft>
                <a:spcPts val="0"/>
              </a:spcAft>
              <a:buClrTx/>
              <a:buSzTx/>
              <a:buFont typeface="Arial" panose="020B0604020202020204" pitchFamily="34" charset="0"/>
              <a:buChar char="•"/>
              <a:tabLst/>
              <a:defRPr/>
            </a:pPr>
            <a:r>
              <a:rPr kumimoji="0" lang="en-ZA" b="0" i="0" u="none" strike="noStrike" kern="1200" cap="none" spc="0" normalizeH="0" baseline="0" noProof="0" dirty="0">
                <a:ln>
                  <a:noFill/>
                </a:ln>
                <a:solidFill>
                  <a:prstClr val="black"/>
                </a:solidFill>
                <a:effectLst/>
                <a:uLnTx/>
                <a:uFillTx/>
                <a:latin typeface="Calibri" panose="020F0502020204030204"/>
                <a:cs typeface="Calibri" panose="020F0502020204030204" pitchFamily="34" charset="0"/>
              </a:rPr>
              <a:t>Participating municipalities have been identified and framework agreements concluded. </a:t>
            </a:r>
          </a:p>
          <a:p>
            <a:pPr marL="342900" marR="0" lvl="0" indent="-342900" algn="just" defTabSz="914400" rtl="0" eaLnBrk="1" fontAlgn="auto" latinLnBrk="0" hangingPunct="1">
              <a:lnSpc>
                <a:spcPct val="150000"/>
              </a:lnSpc>
              <a:spcBef>
                <a:spcPts val="0"/>
              </a:spcBef>
              <a:spcAft>
                <a:spcPts val="0"/>
              </a:spcAft>
              <a:buClrTx/>
              <a:buSzTx/>
              <a:buFont typeface="Arial" panose="020B0604020202020204" pitchFamily="34" charset="0"/>
              <a:buChar char="•"/>
              <a:tabLst/>
              <a:defRPr/>
            </a:pPr>
            <a:r>
              <a:rPr lang="en-ZA" dirty="0">
                <a:solidFill>
                  <a:prstClr val="black"/>
                </a:solidFill>
                <a:latin typeface="Calibri" panose="020F0502020204030204"/>
                <a:cs typeface="Calibri" panose="020F0502020204030204" pitchFamily="34" charset="0"/>
              </a:rPr>
              <a:t>Technical feasibility studies have been concluded in participating municipalities. </a:t>
            </a:r>
          </a:p>
          <a:p>
            <a:pPr marL="342900" marR="0" lvl="0" indent="-342900" algn="just" defTabSz="914400" rtl="0" eaLnBrk="1" fontAlgn="auto" latinLnBrk="0" hangingPunct="1">
              <a:lnSpc>
                <a:spcPct val="150000"/>
              </a:lnSpc>
              <a:spcBef>
                <a:spcPts val="0"/>
              </a:spcBef>
              <a:spcAft>
                <a:spcPts val="0"/>
              </a:spcAft>
              <a:buClrTx/>
              <a:buSzTx/>
              <a:buFont typeface="Arial" panose="020B0604020202020204" pitchFamily="34" charset="0"/>
              <a:buChar char="•"/>
              <a:tabLst/>
              <a:defRPr/>
            </a:pPr>
            <a:r>
              <a:rPr lang="en-ZA" dirty="0">
                <a:solidFill>
                  <a:prstClr val="black"/>
                </a:solidFill>
                <a:latin typeface="Calibri" panose="020F0502020204030204"/>
                <a:cs typeface="Calibri" panose="020F0502020204030204" pitchFamily="34" charset="0"/>
              </a:rPr>
              <a:t>SWH baseline systems have been allocated and delivered to 15 out of the initial 19 Municipalities. </a:t>
            </a:r>
          </a:p>
          <a:p>
            <a:pPr marL="342900" marR="0" lvl="0" indent="-342900" algn="just" defTabSz="914400" rtl="0" eaLnBrk="1" fontAlgn="auto" latinLnBrk="0" hangingPunct="1">
              <a:lnSpc>
                <a:spcPct val="150000"/>
              </a:lnSpc>
              <a:spcBef>
                <a:spcPts val="0"/>
              </a:spcBef>
              <a:spcAft>
                <a:spcPts val="0"/>
              </a:spcAft>
              <a:buClrTx/>
              <a:buSzTx/>
              <a:buFont typeface="Arial" panose="020B0604020202020204" pitchFamily="34" charset="0"/>
              <a:buChar char="•"/>
              <a:tabLst/>
              <a:defRPr/>
            </a:pPr>
            <a:r>
              <a:rPr kumimoji="0" lang="en-ZA" b="0" i="0" u="none" strike="noStrike" kern="1200" cap="none" spc="0" normalizeH="0" baseline="0" noProof="0" dirty="0">
                <a:ln>
                  <a:noFill/>
                </a:ln>
                <a:solidFill>
                  <a:prstClr val="black"/>
                </a:solidFill>
                <a:effectLst/>
                <a:uLnTx/>
                <a:uFillTx/>
                <a:latin typeface="Calibri" panose="020F0502020204030204"/>
                <a:cs typeface="Calibri" panose="020F0502020204030204" pitchFamily="34" charset="0"/>
              </a:rPr>
              <a:t>Four </a:t>
            </a:r>
            <a:r>
              <a:rPr lang="en-ZA" dirty="0">
                <a:solidFill>
                  <a:prstClr val="black"/>
                </a:solidFill>
                <a:latin typeface="Calibri" panose="020F0502020204030204"/>
                <a:cs typeface="Calibri" panose="020F0502020204030204" pitchFamily="34" charset="0"/>
              </a:rPr>
              <a:t>m</a:t>
            </a:r>
            <a:r>
              <a:rPr kumimoji="0" lang="en-ZA" b="0" i="0" u="none" strike="noStrike" kern="1200" cap="none" spc="0" normalizeH="0" baseline="0" noProof="0" dirty="0" err="1">
                <a:ln>
                  <a:noFill/>
                </a:ln>
                <a:solidFill>
                  <a:prstClr val="black"/>
                </a:solidFill>
                <a:effectLst/>
                <a:uLnTx/>
                <a:uFillTx/>
                <a:latin typeface="Calibri" panose="020F0502020204030204"/>
                <a:cs typeface="Calibri" panose="020F0502020204030204" pitchFamily="34" charset="0"/>
              </a:rPr>
              <a:t>unicipalities</a:t>
            </a:r>
            <a:r>
              <a:rPr kumimoji="0" lang="en-ZA" b="0" i="0" u="none" strike="noStrike" kern="1200" cap="none" spc="0" normalizeH="0" baseline="0" noProof="0" dirty="0">
                <a:ln>
                  <a:noFill/>
                </a:ln>
                <a:solidFill>
                  <a:prstClr val="black"/>
                </a:solidFill>
                <a:effectLst/>
                <a:uLnTx/>
                <a:uFillTx/>
                <a:latin typeface="Calibri" panose="020F0502020204030204"/>
                <a:cs typeface="Calibri" panose="020F0502020204030204" pitchFamily="34" charset="0"/>
              </a:rPr>
              <a:t> : Ekurhuleni, Cape Town, Swartland, and Ndlambe have exited the programme.</a:t>
            </a:r>
          </a:p>
          <a:p>
            <a:pPr marL="342900" marR="0" lvl="0" indent="-342900" algn="just" defTabSz="914400" rtl="0" eaLnBrk="1" fontAlgn="auto" latinLnBrk="0" hangingPunct="1">
              <a:lnSpc>
                <a:spcPct val="150000"/>
              </a:lnSpc>
              <a:spcBef>
                <a:spcPts val="0"/>
              </a:spcBef>
              <a:spcAft>
                <a:spcPts val="0"/>
              </a:spcAft>
              <a:buClrTx/>
              <a:buSzTx/>
              <a:buFont typeface="Arial" panose="020B0604020202020204" pitchFamily="34" charset="0"/>
              <a:buChar char="•"/>
              <a:tabLst/>
              <a:defRPr/>
            </a:pPr>
            <a:r>
              <a:rPr lang="en-ZA" dirty="0">
                <a:solidFill>
                  <a:prstClr val="black"/>
                </a:solidFill>
                <a:latin typeface="Calibri" panose="020F0502020204030204"/>
                <a:cs typeface="Calibri" panose="020F0502020204030204" pitchFamily="34" charset="0"/>
              </a:rPr>
              <a:t>Training of installer assistants  has commenced in various municipalities and a total of 846  have been trained out the planned 2 644. Training programme has been put on hold due to financial challenges </a:t>
            </a:r>
            <a:endParaRPr kumimoji="0" lang="en-ZA" b="0" i="0" u="none" strike="noStrike" kern="1200" cap="none" spc="0" normalizeH="0" baseline="0" noProof="0" dirty="0">
              <a:ln>
                <a:noFill/>
              </a:ln>
              <a:solidFill>
                <a:prstClr val="black"/>
              </a:solidFill>
              <a:effectLst/>
              <a:uLnTx/>
              <a:uFillTx/>
              <a:latin typeface="Calibri" panose="020F0502020204030204"/>
              <a:cs typeface="Calibri" panose="020F0502020204030204" pitchFamily="34" charset="0"/>
            </a:endParaRPr>
          </a:p>
          <a:p>
            <a:pPr marL="342900" marR="0" lvl="0" indent="-34290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ZA" b="0" i="0" u="none" strike="noStrike" kern="1200" cap="none" spc="0" normalizeH="0" baseline="0" noProof="0" dirty="0">
              <a:ln>
                <a:noFill/>
              </a:ln>
              <a:solidFill>
                <a:prstClr val="black"/>
              </a:solidFill>
              <a:effectLst/>
              <a:uLnTx/>
              <a:uFillTx/>
              <a:latin typeface="Calibri" panose="020F0502020204030204"/>
              <a:cs typeface="Calibri" panose="020F0502020204030204" pitchFamily="34" charset="0"/>
            </a:endParaRPr>
          </a:p>
          <a:p>
            <a:pPr marL="342900" marR="0" lvl="0" indent="-34290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ZA" b="0" i="0" u="none" strike="noStrike" kern="1200" cap="none" spc="0" normalizeH="0" baseline="0" noProof="0" dirty="0">
              <a:ln>
                <a:noFill/>
              </a:ln>
              <a:solidFill>
                <a:prstClr val="black"/>
              </a:solidFill>
              <a:effectLst/>
              <a:uLnTx/>
              <a:uFillTx/>
              <a:latin typeface="Calibri" panose="020F0502020204030204"/>
              <a:cs typeface="Calibri" panose="020F0502020204030204" pitchFamily="34" charset="0"/>
            </a:endParaRPr>
          </a:p>
          <a:p>
            <a:pPr marL="342900" marR="0" lvl="0" indent="-34290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ZA" b="0" i="0" u="none" strike="noStrike" kern="1200" cap="none" spc="0" normalizeH="0" baseline="0" noProof="0" dirty="0">
              <a:ln>
                <a:noFill/>
              </a:ln>
              <a:solidFill>
                <a:prstClr val="black"/>
              </a:solidFill>
              <a:effectLst/>
              <a:uLnTx/>
              <a:uFillTx/>
              <a:latin typeface="Calibri" panose="020F0502020204030204"/>
              <a:cs typeface="Calibri" panose="020F0502020204030204" pitchFamily="34" charset="0"/>
            </a:endParaRPr>
          </a:p>
          <a:p>
            <a:pPr marL="342900" marR="0" lvl="0" indent="-34290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ZA" sz="2000" b="0" i="0" u="none" strike="noStrike" kern="1200" cap="none" spc="0" normalizeH="0" baseline="0" noProof="0" dirty="0">
              <a:ln>
                <a:noFill/>
              </a:ln>
              <a:solidFill>
                <a:prstClr val="black"/>
              </a:solidFill>
              <a:effectLst/>
              <a:uLnTx/>
              <a:uFillTx/>
              <a:latin typeface="Calibri" panose="020F0502020204030204"/>
              <a:cs typeface="Calibri" panose="020F0502020204030204" pitchFamily="34" charset="0"/>
            </a:endParaRP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ZA" sz="1507" b="0" i="0" u="none" strike="noStrike" kern="1200" cap="none" spc="0" normalizeH="0" baseline="0" noProof="0" dirty="0">
              <a:ln>
                <a:noFill/>
              </a:ln>
              <a:solidFill>
                <a:prstClr val="black"/>
              </a:solidFill>
              <a:effectLst/>
              <a:uLnTx/>
              <a:uFillTx/>
              <a:latin typeface="Calibri" panose="020F0502020204030204"/>
              <a:cs typeface="Calibri" panose="020F0502020204030204" pitchFamily="34" charset="0"/>
            </a:endParaRPr>
          </a:p>
        </p:txBody>
      </p:sp>
      <p:sp>
        <p:nvSpPr>
          <p:cNvPr id="2" name="Title 1"/>
          <p:cNvSpPr>
            <a:spLocks noGrp="1"/>
          </p:cNvSpPr>
          <p:nvPr>
            <p:ph type="title"/>
          </p:nvPr>
        </p:nvSpPr>
        <p:spPr>
          <a:xfrm>
            <a:off x="1831769" y="1"/>
            <a:ext cx="8107924" cy="781298"/>
          </a:xfrm>
        </p:spPr>
        <p:txBody>
          <a:bodyPr>
            <a:noAutofit/>
          </a:bodyPr>
          <a:lstStyle/>
          <a:p>
            <a:pPr algn="ctr"/>
            <a:r>
              <a:rPr lang="en-ZA" sz="3200" b="1" dirty="0"/>
              <a:t>Background </a:t>
            </a:r>
            <a:endParaRPr lang="en-ZA" sz="3200" dirty="0"/>
          </a:p>
        </p:txBody>
      </p:sp>
      <p:sp>
        <p:nvSpPr>
          <p:cNvPr id="3" name="Rectangle: Rounded Corners 2">
            <a:extLst>
              <a:ext uri="{FF2B5EF4-FFF2-40B4-BE49-F238E27FC236}">
                <a16:creationId xmlns:a16="http://schemas.microsoft.com/office/drawing/2014/main" id="{9315E87A-D414-2F30-EF8E-DD07953973C9}"/>
              </a:ext>
            </a:extLst>
          </p:cNvPr>
          <p:cNvSpPr/>
          <p:nvPr/>
        </p:nvSpPr>
        <p:spPr>
          <a:xfrm>
            <a:off x="1831769" y="174624"/>
            <a:ext cx="9918248" cy="481947"/>
          </a:xfrm>
          <a:prstGeom prst="roundRect">
            <a:avLst/>
          </a:prstGeom>
          <a:solidFill>
            <a:schemeClr val="bg1"/>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BACKGROUND and SUMMARY</a:t>
            </a:r>
            <a:endParaRPr lang="en-ZA" b="1" dirty="0">
              <a:solidFill>
                <a:schemeClr val="tx1"/>
              </a:solidFill>
            </a:endParaRPr>
          </a:p>
        </p:txBody>
      </p:sp>
      <p:sp>
        <p:nvSpPr>
          <p:cNvPr id="4" name="Slide Number Placeholder 3">
            <a:extLst>
              <a:ext uri="{FF2B5EF4-FFF2-40B4-BE49-F238E27FC236}">
                <a16:creationId xmlns:a16="http://schemas.microsoft.com/office/drawing/2014/main" id="{1F872E74-6E02-3D0C-30BB-9B4426352A13}"/>
              </a:ext>
            </a:extLst>
          </p:cNvPr>
          <p:cNvSpPr>
            <a:spLocks noGrp="1"/>
          </p:cNvSpPr>
          <p:nvPr>
            <p:ph type="sldNum" sz="quarter" idx="12"/>
          </p:nvPr>
        </p:nvSpPr>
        <p:spPr/>
        <p:txBody>
          <a:bodyPr/>
          <a:lstStyle/>
          <a:p>
            <a:fld id="{2C1D07FA-F1FA-499D-926C-C65FBF151797}" type="slidenum">
              <a:rPr lang="en-ZA" smtClean="0"/>
              <a:pPr/>
              <a:t>5</a:t>
            </a:fld>
            <a:endParaRPr lang="en-ZA"/>
          </a:p>
        </p:txBody>
      </p:sp>
      <p:sp>
        <p:nvSpPr>
          <p:cNvPr id="5" name="Rectangle: Rounded Corners 4">
            <a:extLst>
              <a:ext uri="{FF2B5EF4-FFF2-40B4-BE49-F238E27FC236}">
                <a16:creationId xmlns:a16="http://schemas.microsoft.com/office/drawing/2014/main" id="{61E388F8-09BD-86BB-1C78-26E5162478A1}"/>
              </a:ext>
            </a:extLst>
          </p:cNvPr>
          <p:cNvSpPr/>
          <p:nvPr/>
        </p:nvSpPr>
        <p:spPr>
          <a:xfrm>
            <a:off x="1807027" y="174623"/>
            <a:ext cx="593273" cy="481947"/>
          </a:xfrm>
          <a:prstGeom prst="roundRect">
            <a:avLst>
              <a:gd name="adj" fmla="val 16667"/>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03</a:t>
            </a:r>
            <a:endParaRPr lang="en-ZA" dirty="0"/>
          </a:p>
        </p:txBody>
      </p:sp>
    </p:spTree>
    <p:extLst>
      <p:ext uri="{BB962C8B-B14F-4D97-AF65-F5344CB8AC3E}">
        <p14:creationId xmlns:p14="http://schemas.microsoft.com/office/powerpoint/2010/main" val="22024792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96F583-A0AA-46BE-9D4A-8CA9531603D0}"/>
              </a:ext>
            </a:extLst>
          </p:cNvPr>
          <p:cNvSpPr>
            <a:spLocks noGrp="1"/>
          </p:cNvSpPr>
          <p:nvPr>
            <p:ph type="title"/>
          </p:nvPr>
        </p:nvSpPr>
        <p:spPr>
          <a:xfrm>
            <a:off x="2171700" y="283771"/>
            <a:ext cx="9305925" cy="287729"/>
          </a:xfrm>
        </p:spPr>
        <p:txBody>
          <a:bodyPr>
            <a:normAutofit fontScale="90000"/>
          </a:bodyPr>
          <a:lstStyle/>
          <a:p>
            <a:endParaRPr lang="en-US" sz="2000" b="1" dirty="0">
              <a:latin typeface="+mn-lt"/>
              <a:cs typeface="Arial" panose="020B0604020202020204" pitchFamily="34" charset="0"/>
            </a:endParaRPr>
          </a:p>
        </p:txBody>
      </p:sp>
      <p:sp>
        <p:nvSpPr>
          <p:cNvPr id="5" name="Content Placeholder 4">
            <a:extLst>
              <a:ext uri="{FF2B5EF4-FFF2-40B4-BE49-F238E27FC236}">
                <a16:creationId xmlns:a16="http://schemas.microsoft.com/office/drawing/2014/main" id="{64E55C23-A924-45E2-80F8-ECD3DF879782}"/>
              </a:ext>
            </a:extLst>
          </p:cNvPr>
          <p:cNvSpPr>
            <a:spLocks noGrp="1"/>
          </p:cNvSpPr>
          <p:nvPr>
            <p:ph idx="1"/>
          </p:nvPr>
        </p:nvSpPr>
        <p:spPr>
          <a:xfrm>
            <a:off x="1636776" y="718948"/>
            <a:ext cx="9717024" cy="4740021"/>
          </a:xfrm>
        </p:spPr>
        <p:txBody>
          <a:bodyPr>
            <a:normAutofit/>
          </a:bodyPr>
          <a:lstStyle/>
          <a:p>
            <a:pPr>
              <a:lnSpc>
                <a:spcPct val="150000"/>
              </a:lnSpc>
            </a:pPr>
            <a:r>
              <a:rPr lang="en-US" sz="1600" dirty="0"/>
              <a:t>The Department has incurred fruitless and wasteful expenditure due to storage of SWH by the suppliers beyond the 120 days designated as free storage in the SWH Supply Agreement with the manufactures.</a:t>
            </a:r>
          </a:p>
          <a:p>
            <a:pPr>
              <a:lnSpc>
                <a:spcPct val="150000"/>
              </a:lnSpc>
            </a:pPr>
            <a:r>
              <a:rPr lang="en-US" sz="1600" dirty="0"/>
              <a:t>The Department took long to collect the manufactured SWH. </a:t>
            </a:r>
          </a:p>
          <a:p>
            <a:pPr>
              <a:lnSpc>
                <a:spcPct val="150000"/>
              </a:lnSpc>
            </a:pPr>
            <a:r>
              <a:rPr lang="en-US" sz="1600" dirty="0"/>
              <a:t>The Department has instituted an investigation through National Treasury. NT appointed KPMG to conduct forensic investigation related to the fruitless and wasteful expenditure incurred by the Department as a result of delayed collection of manufactured SWH. </a:t>
            </a:r>
          </a:p>
          <a:p>
            <a:pPr>
              <a:lnSpc>
                <a:spcPct val="150000"/>
              </a:lnSpc>
            </a:pPr>
            <a:r>
              <a:rPr lang="en-US" sz="1600" dirty="0"/>
              <a:t>KPMG has commenced the forensic investigation on SWH storage costs which is currently ongoing </a:t>
            </a:r>
          </a:p>
          <a:p>
            <a:pPr>
              <a:lnSpc>
                <a:spcPct val="150000"/>
              </a:lnSpc>
            </a:pPr>
            <a:r>
              <a:rPr lang="en-US" sz="1600" dirty="0"/>
              <a:t>The Department awaits the outcome and is committed to implement the forensic investigation recommendations. </a:t>
            </a:r>
          </a:p>
          <a:p>
            <a:pPr>
              <a:lnSpc>
                <a:spcPct val="150000"/>
              </a:lnSpc>
            </a:pPr>
            <a:r>
              <a:rPr lang="en-US" sz="1600" dirty="0"/>
              <a:t>The Portfolio Committee will be apprised of all relevant developments post the release of the KPMG report.</a:t>
            </a:r>
          </a:p>
        </p:txBody>
      </p:sp>
      <p:sp>
        <p:nvSpPr>
          <p:cNvPr id="3" name="Rectangle: Rounded Corners 2">
            <a:extLst>
              <a:ext uri="{FF2B5EF4-FFF2-40B4-BE49-F238E27FC236}">
                <a16:creationId xmlns:a16="http://schemas.microsoft.com/office/drawing/2014/main" id="{C4DAAD08-DBD7-4B75-AF45-C333D1F08E0A}"/>
              </a:ext>
            </a:extLst>
          </p:cNvPr>
          <p:cNvSpPr/>
          <p:nvPr/>
        </p:nvSpPr>
        <p:spPr>
          <a:xfrm>
            <a:off x="1744434" y="136525"/>
            <a:ext cx="9918248" cy="435176"/>
          </a:xfrm>
          <a:prstGeom prst="roundRect">
            <a:avLst/>
          </a:prstGeom>
          <a:solidFill>
            <a:schemeClr val="bg1"/>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PROGRESS ON STORAGE</a:t>
            </a:r>
            <a:endParaRPr lang="en-ZA" b="1" dirty="0">
              <a:solidFill>
                <a:schemeClr val="tx1"/>
              </a:solidFill>
            </a:endParaRPr>
          </a:p>
        </p:txBody>
      </p:sp>
      <p:sp>
        <p:nvSpPr>
          <p:cNvPr id="4" name="Slide Number Placeholder 3">
            <a:extLst>
              <a:ext uri="{FF2B5EF4-FFF2-40B4-BE49-F238E27FC236}">
                <a16:creationId xmlns:a16="http://schemas.microsoft.com/office/drawing/2014/main" id="{776D82C8-5BA6-0E03-6943-C06DDD98BE03}"/>
              </a:ext>
            </a:extLst>
          </p:cNvPr>
          <p:cNvSpPr>
            <a:spLocks noGrp="1"/>
          </p:cNvSpPr>
          <p:nvPr>
            <p:ph type="sldNum" sz="quarter" idx="12"/>
          </p:nvPr>
        </p:nvSpPr>
        <p:spPr/>
        <p:txBody>
          <a:bodyPr/>
          <a:lstStyle/>
          <a:p>
            <a:fld id="{2C1D07FA-F1FA-499D-926C-C65FBF151797}" type="slidenum">
              <a:rPr lang="en-ZA" smtClean="0"/>
              <a:pPr/>
              <a:t>6</a:t>
            </a:fld>
            <a:endParaRPr lang="en-ZA"/>
          </a:p>
        </p:txBody>
      </p:sp>
      <p:sp>
        <p:nvSpPr>
          <p:cNvPr id="6" name="Rectangle: Rounded Corners 5">
            <a:extLst>
              <a:ext uri="{FF2B5EF4-FFF2-40B4-BE49-F238E27FC236}">
                <a16:creationId xmlns:a16="http://schemas.microsoft.com/office/drawing/2014/main" id="{CEE1C4C6-98DD-152A-2197-D7153CE21F94}"/>
              </a:ext>
            </a:extLst>
          </p:cNvPr>
          <p:cNvSpPr/>
          <p:nvPr/>
        </p:nvSpPr>
        <p:spPr>
          <a:xfrm>
            <a:off x="1744434" y="136524"/>
            <a:ext cx="523630" cy="435176"/>
          </a:xfrm>
          <a:prstGeom prst="roundRect">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04</a:t>
            </a:r>
            <a:endParaRPr lang="en-ZA" dirty="0"/>
          </a:p>
        </p:txBody>
      </p:sp>
    </p:spTree>
    <p:extLst>
      <p:ext uri="{BB962C8B-B14F-4D97-AF65-F5344CB8AC3E}">
        <p14:creationId xmlns:p14="http://schemas.microsoft.com/office/powerpoint/2010/main" val="19512652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96F583-A0AA-46BE-9D4A-8CA9531603D0}"/>
              </a:ext>
            </a:extLst>
          </p:cNvPr>
          <p:cNvSpPr>
            <a:spLocks noGrp="1"/>
          </p:cNvSpPr>
          <p:nvPr>
            <p:ph type="title"/>
          </p:nvPr>
        </p:nvSpPr>
        <p:spPr>
          <a:xfrm>
            <a:off x="1636776" y="103867"/>
            <a:ext cx="10391938" cy="755669"/>
          </a:xfrm>
        </p:spPr>
        <p:txBody>
          <a:bodyPr>
            <a:normAutofit/>
          </a:bodyPr>
          <a:lstStyle/>
          <a:p>
            <a:r>
              <a:rPr lang="en-US" sz="2800" b="1" dirty="0">
                <a:latin typeface="+mn-lt"/>
                <a:cs typeface="Arial" panose="020B0604020202020204" pitchFamily="34" charset="0"/>
              </a:rPr>
              <a:t>PROGRESS ON STORAGE</a:t>
            </a:r>
          </a:p>
        </p:txBody>
      </p:sp>
      <p:sp>
        <p:nvSpPr>
          <p:cNvPr id="5" name="Content Placeholder 4">
            <a:extLst>
              <a:ext uri="{FF2B5EF4-FFF2-40B4-BE49-F238E27FC236}">
                <a16:creationId xmlns:a16="http://schemas.microsoft.com/office/drawing/2014/main" id="{64E55C23-A924-45E2-80F8-ECD3DF879782}"/>
              </a:ext>
            </a:extLst>
          </p:cNvPr>
          <p:cNvSpPr>
            <a:spLocks noGrp="1"/>
          </p:cNvSpPr>
          <p:nvPr>
            <p:ph idx="1"/>
          </p:nvPr>
        </p:nvSpPr>
        <p:spPr>
          <a:xfrm>
            <a:off x="1636776" y="683879"/>
            <a:ext cx="10196636" cy="4775090"/>
          </a:xfrm>
        </p:spPr>
        <p:txBody>
          <a:bodyPr>
            <a:normAutofit fontScale="85000" lnSpcReduction="10000"/>
          </a:bodyPr>
          <a:lstStyle/>
          <a:p>
            <a:pPr algn="just">
              <a:lnSpc>
                <a:spcPct val="150000"/>
              </a:lnSpc>
            </a:pPr>
            <a:r>
              <a:rPr lang="en-ZA" sz="1800" dirty="0">
                <a:cs typeface="Arial" panose="020B0604020202020204" pitchFamily="34" charset="0"/>
              </a:rPr>
              <a:t>The Department is addressing the storage challenges for the procured Solar Water Heaters which resulted in significant fruitless and wasteful expenditure. The following has been done:-</a:t>
            </a:r>
          </a:p>
          <a:p>
            <a:pPr algn="just">
              <a:lnSpc>
                <a:spcPct val="150000"/>
              </a:lnSpc>
            </a:pPr>
            <a:r>
              <a:rPr lang="en-ZA" sz="1800" dirty="0">
                <a:cs typeface="Arial" panose="020B0604020202020204" pitchFamily="34" charset="0"/>
              </a:rPr>
              <a:t>The Department procured 87 206 SWH and  has removed 72 857 SWHs  from the Suppliers.</a:t>
            </a:r>
          </a:p>
          <a:p>
            <a:pPr algn="just">
              <a:lnSpc>
                <a:spcPct val="150000"/>
              </a:lnSpc>
            </a:pPr>
            <a:r>
              <a:rPr lang="en-ZA" sz="1800" dirty="0">
                <a:cs typeface="Arial" panose="020B0604020202020204" pitchFamily="34" charset="0"/>
              </a:rPr>
              <a:t>A total of </a:t>
            </a:r>
            <a:r>
              <a:rPr lang="en-ZA" sz="1800" dirty="0">
                <a:effectLst/>
                <a:ea typeface="Times New Roman" panose="02020603050405020304" pitchFamily="18" charset="0"/>
              </a:rPr>
              <a:t>14349</a:t>
            </a:r>
            <a:r>
              <a:rPr lang="en-ZA" sz="1800" dirty="0">
                <a:cs typeface="Arial" panose="020B0604020202020204" pitchFamily="34" charset="0"/>
              </a:rPr>
              <a:t> SWH are still held by suppliers for various reasons and arbitration is in progress. </a:t>
            </a:r>
          </a:p>
          <a:p>
            <a:pPr algn="just">
              <a:lnSpc>
                <a:spcPct val="150000"/>
              </a:lnSpc>
            </a:pPr>
            <a:r>
              <a:rPr lang="en-ZA" sz="1800" dirty="0">
                <a:cs typeface="Arial" panose="020B0604020202020204" pitchFamily="34" charset="0"/>
              </a:rPr>
              <a:t>Out of the 72 857 removed from Suppliers, 62 757 SWH were delivered  directly to municipalities storage facilities and 10 100 SWH are stored at SFF and Necsa respectively. </a:t>
            </a:r>
          </a:p>
          <a:p>
            <a:pPr algn="just">
              <a:lnSpc>
                <a:spcPct val="150000"/>
              </a:lnSpc>
            </a:pPr>
            <a:r>
              <a:rPr lang="en-ZA" sz="1800" dirty="0">
                <a:cs typeface="Arial" panose="020B0604020202020204" pitchFamily="34" charset="0"/>
              </a:rPr>
              <a:t>Out of the units at SFF 5100 SWH base line systems are in the process of disposal to various institutions. </a:t>
            </a:r>
          </a:p>
          <a:p>
            <a:pPr algn="just">
              <a:lnSpc>
                <a:spcPct val="150000"/>
              </a:lnSpc>
            </a:pPr>
            <a:r>
              <a:rPr lang="en-ZA" sz="1800" dirty="0">
                <a:cs typeface="Arial" panose="020B0604020202020204" pitchFamily="34" charset="0"/>
              </a:rPr>
              <a:t>The Department is in consultation with City Power which has expressed an interest to off take 20 000 SWH to install on new RDP houses and  as part of repair and replace of the SWH installed during the Eskom SWH project. </a:t>
            </a:r>
          </a:p>
          <a:p>
            <a:pPr algn="just">
              <a:lnSpc>
                <a:spcPct val="150000"/>
              </a:lnSpc>
            </a:pPr>
            <a:r>
              <a:rPr lang="en-ZA" sz="1800" dirty="0">
                <a:cs typeface="Arial" panose="020B0604020202020204" pitchFamily="34" charset="0"/>
              </a:rPr>
              <a:t>The units to be allocated to City Power will be from the units designated for Ndlambe, Ekurhuleni, City of Cape Town and Swartland (these municipalities have terminated the NSWH Framework Agreement) and other municipalities unable to take full complements allocated or have challenges. </a:t>
            </a:r>
          </a:p>
          <a:p>
            <a:endParaRPr lang="en-US" dirty="0"/>
          </a:p>
        </p:txBody>
      </p:sp>
      <p:sp>
        <p:nvSpPr>
          <p:cNvPr id="3" name="Rectangle: Rounded Corners 2">
            <a:extLst>
              <a:ext uri="{FF2B5EF4-FFF2-40B4-BE49-F238E27FC236}">
                <a16:creationId xmlns:a16="http://schemas.microsoft.com/office/drawing/2014/main" id="{83238AD1-0D43-4576-D582-D1A67F8D5199}"/>
              </a:ext>
            </a:extLst>
          </p:cNvPr>
          <p:cNvSpPr/>
          <p:nvPr/>
        </p:nvSpPr>
        <p:spPr>
          <a:xfrm>
            <a:off x="1744434" y="136525"/>
            <a:ext cx="9918248" cy="435176"/>
          </a:xfrm>
          <a:prstGeom prst="roundRect">
            <a:avLst/>
          </a:prstGeom>
          <a:solidFill>
            <a:schemeClr val="bg1"/>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PROGRESS ON STORAGE</a:t>
            </a:r>
            <a:endParaRPr lang="en-ZA" b="1" dirty="0">
              <a:solidFill>
                <a:schemeClr val="tx1"/>
              </a:solidFill>
            </a:endParaRPr>
          </a:p>
        </p:txBody>
      </p:sp>
      <p:sp>
        <p:nvSpPr>
          <p:cNvPr id="4" name="Slide Number Placeholder 3">
            <a:extLst>
              <a:ext uri="{FF2B5EF4-FFF2-40B4-BE49-F238E27FC236}">
                <a16:creationId xmlns:a16="http://schemas.microsoft.com/office/drawing/2014/main" id="{0DCFD3F3-816A-48AE-5121-1E2FF45E9AEC}"/>
              </a:ext>
            </a:extLst>
          </p:cNvPr>
          <p:cNvSpPr>
            <a:spLocks noGrp="1"/>
          </p:cNvSpPr>
          <p:nvPr>
            <p:ph type="sldNum" sz="quarter" idx="12"/>
          </p:nvPr>
        </p:nvSpPr>
        <p:spPr/>
        <p:txBody>
          <a:bodyPr/>
          <a:lstStyle/>
          <a:p>
            <a:fld id="{2C1D07FA-F1FA-499D-926C-C65FBF151797}" type="slidenum">
              <a:rPr lang="en-ZA" smtClean="0"/>
              <a:pPr/>
              <a:t>7</a:t>
            </a:fld>
            <a:endParaRPr lang="en-ZA"/>
          </a:p>
        </p:txBody>
      </p:sp>
      <p:sp>
        <p:nvSpPr>
          <p:cNvPr id="6" name="Rectangle: Rounded Corners 5">
            <a:extLst>
              <a:ext uri="{FF2B5EF4-FFF2-40B4-BE49-F238E27FC236}">
                <a16:creationId xmlns:a16="http://schemas.microsoft.com/office/drawing/2014/main" id="{206B19C9-8DDF-E94F-11C0-CB61F42F9B63}"/>
              </a:ext>
            </a:extLst>
          </p:cNvPr>
          <p:cNvSpPr/>
          <p:nvPr/>
        </p:nvSpPr>
        <p:spPr>
          <a:xfrm>
            <a:off x="1744434" y="133369"/>
            <a:ext cx="523630" cy="435176"/>
          </a:xfrm>
          <a:prstGeom prst="roundRect">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05</a:t>
            </a:r>
            <a:endParaRPr lang="en-ZA" dirty="0"/>
          </a:p>
        </p:txBody>
      </p:sp>
    </p:spTree>
    <p:extLst>
      <p:ext uri="{BB962C8B-B14F-4D97-AF65-F5344CB8AC3E}">
        <p14:creationId xmlns:p14="http://schemas.microsoft.com/office/powerpoint/2010/main" val="32097563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C416F9-D7CD-7273-96FD-797FCDBE98C7}"/>
              </a:ext>
            </a:extLst>
          </p:cNvPr>
          <p:cNvSpPr>
            <a:spLocks noGrp="1"/>
          </p:cNvSpPr>
          <p:nvPr>
            <p:ph type="title"/>
          </p:nvPr>
        </p:nvSpPr>
        <p:spPr>
          <a:xfrm>
            <a:off x="1816408" y="365126"/>
            <a:ext cx="9746941" cy="368300"/>
          </a:xfrm>
        </p:spPr>
        <p:txBody>
          <a:bodyPr>
            <a:normAutofit fontScale="90000"/>
          </a:bodyPr>
          <a:lstStyle/>
          <a:p>
            <a:endParaRPr lang="en-ZA" dirty="0"/>
          </a:p>
        </p:txBody>
      </p:sp>
      <p:graphicFrame>
        <p:nvGraphicFramePr>
          <p:cNvPr id="4" name="Content Placeholder 3">
            <a:extLst>
              <a:ext uri="{FF2B5EF4-FFF2-40B4-BE49-F238E27FC236}">
                <a16:creationId xmlns:a16="http://schemas.microsoft.com/office/drawing/2014/main" id="{EF60A852-58EC-025B-2FCC-90F65722957C}"/>
              </a:ext>
            </a:extLst>
          </p:cNvPr>
          <p:cNvGraphicFramePr>
            <a:graphicFrameLocks noGrp="1"/>
          </p:cNvGraphicFramePr>
          <p:nvPr>
            <p:ph idx="1"/>
            <p:extLst>
              <p:ext uri="{D42A27DB-BD31-4B8C-83A1-F6EECF244321}">
                <p14:modId xmlns:p14="http://schemas.microsoft.com/office/powerpoint/2010/main" val="2034124159"/>
              </p:ext>
            </p:extLst>
          </p:nvPr>
        </p:nvGraphicFramePr>
        <p:xfrm>
          <a:off x="1676400" y="1066800"/>
          <a:ext cx="10172699" cy="3813349"/>
        </p:xfrm>
        <a:graphic>
          <a:graphicData uri="http://schemas.openxmlformats.org/drawingml/2006/table">
            <a:tbl>
              <a:tblPr firstRow="1" firstCol="1" bandRow="1">
                <a:tableStyleId>{5C22544A-7EE6-4342-B048-85BDC9FD1C3A}</a:tableStyleId>
              </a:tblPr>
              <a:tblGrid>
                <a:gridCol w="6627504">
                  <a:extLst>
                    <a:ext uri="{9D8B030D-6E8A-4147-A177-3AD203B41FA5}">
                      <a16:colId xmlns:a16="http://schemas.microsoft.com/office/drawing/2014/main" val="655052139"/>
                    </a:ext>
                  </a:extLst>
                </a:gridCol>
                <a:gridCol w="3545195">
                  <a:extLst>
                    <a:ext uri="{9D8B030D-6E8A-4147-A177-3AD203B41FA5}">
                      <a16:colId xmlns:a16="http://schemas.microsoft.com/office/drawing/2014/main" val="2965593784"/>
                    </a:ext>
                  </a:extLst>
                </a:gridCol>
              </a:tblGrid>
              <a:tr h="135048">
                <a:tc>
                  <a:txBody>
                    <a:bodyPr/>
                    <a:lstStyle/>
                    <a:p>
                      <a:pPr marL="457200" algn="ctr">
                        <a:lnSpc>
                          <a:spcPct val="107000"/>
                        </a:lnSpc>
                      </a:pPr>
                      <a:r>
                        <a:rPr lang="en-ZA" sz="1600" dirty="0">
                          <a:effectLst/>
                        </a:rPr>
                        <a:t>Description</a:t>
                      </a:r>
                      <a:endParaRPr lang="en-ZA"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ctr">
                        <a:lnSpc>
                          <a:spcPct val="107000"/>
                        </a:lnSpc>
                        <a:spcAft>
                          <a:spcPts val="800"/>
                        </a:spcAft>
                      </a:pPr>
                      <a:r>
                        <a:rPr lang="en-ZA" sz="1600" dirty="0">
                          <a:effectLst/>
                        </a:rPr>
                        <a:t>Number</a:t>
                      </a:r>
                      <a:endParaRPr lang="en-ZA"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698395890"/>
                  </a:ext>
                </a:extLst>
              </a:tr>
              <a:tr h="506523">
                <a:tc>
                  <a:txBody>
                    <a:bodyPr/>
                    <a:lstStyle/>
                    <a:p>
                      <a:pPr marL="457200" algn="ctr">
                        <a:lnSpc>
                          <a:spcPct val="107000"/>
                        </a:lnSpc>
                      </a:pPr>
                      <a:r>
                        <a:rPr lang="en-ZA" sz="1600" dirty="0">
                          <a:effectLst/>
                        </a:rPr>
                        <a:t>Units procured</a:t>
                      </a:r>
                      <a:endParaRPr lang="en-ZA"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ctr">
                        <a:lnSpc>
                          <a:spcPct val="107000"/>
                        </a:lnSpc>
                        <a:spcAft>
                          <a:spcPts val="800"/>
                        </a:spcAft>
                      </a:pPr>
                      <a:r>
                        <a:rPr lang="en-ZA" sz="1600" dirty="0">
                          <a:effectLst/>
                        </a:rPr>
                        <a:t>87206</a:t>
                      </a:r>
                      <a:endParaRPr lang="en-ZA"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197244870"/>
                  </a:ext>
                </a:extLst>
              </a:tr>
              <a:tr h="506523">
                <a:tc>
                  <a:txBody>
                    <a:bodyPr/>
                    <a:lstStyle/>
                    <a:p>
                      <a:pPr marL="457200" algn="ctr">
                        <a:lnSpc>
                          <a:spcPct val="107000"/>
                        </a:lnSpc>
                      </a:pPr>
                      <a:r>
                        <a:rPr lang="en-ZA" sz="1600" dirty="0">
                          <a:effectLst/>
                        </a:rPr>
                        <a:t>Units collected from Suppliers </a:t>
                      </a:r>
                      <a:endParaRPr lang="en-ZA"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ctr">
                        <a:lnSpc>
                          <a:spcPct val="107000"/>
                        </a:lnSpc>
                        <a:spcAft>
                          <a:spcPts val="800"/>
                        </a:spcAft>
                      </a:pPr>
                      <a:r>
                        <a:rPr lang="en-ZA" sz="1600" dirty="0">
                          <a:effectLst/>
                        </a:rPr>
                        <a:t>72857</a:t>
                      </a:r>
                      <a:endParaRPr lang="en-ZA"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259323477"/>
                  </a:ext>
                </a:extLst>
              </a:tr>
              <a:tr h="547356">
                <a:tc>
                  <a:txBody>
                    <a:bodyPr/>
                    <a:lstStyle/>
                    <a:p>
                      <a:pPr marL="457200" algn="ctr">
                        <a:lnSpc>
                          <a:spcPct val="107000"/>
                        </a:lnSpc>
                      </a:pPr>
                      <a:r>
                        <a:rPr lang="en-ZA" sz="1600" dirty="0">
                          <a:effectLst/>
                        </a:rPr>
                        <a:t>Units delivered to Municipalities </a:t>
                      </a:r>
                      <a:endParaRPr lang="en-ZA"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ctr">
                        <a:lnSpc>
                          <a:spcPct val="107000"/>
                        </a:lnSpc>
                        <a:spcAft>
                          <a:spcPts val="800"/>
                        </a:spcAft>
                      </a:pPr>
                      <a:r>
                        <a:rPr lang="en-ZA" sz="1600" dirty="0">
                          <a:effectLst/>
                        </a:rPr>
                        <a:t>62 757</a:t>
                      </a:r>
                      <a:endParaRPr lang="en-ZA"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541510085"/>
                  </a:ext>
                </a:extLst>
              </a:tr>
              <a:tr h="506523">
                <a:tc>
                  <a:txBody>
                    <a:bodyPr/>
                    <a:lstStyle/>
                    <a:p>
                      <a:pPr marL="457200" algn="ctr">
                        <a:lnSpc>
                          <a:spcPct val="107000"/>
                        </a:lnSpc>
                      </a:pPr>
                      <a:r>
                        <a:rPr lang="en-ZA" sz="1600" dirty="0">
                          <a:effectLst/>
                        </a:rPr>
                        <a:t>Units at Necsa</a:t>
                      </a:r>
                      <a:endParaRPr lang="en-ZA"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ctr">
                        <a:lnSpc>
                          <a:spcPct val="107000"/>
                        </a:lnSpc>
                        <a:spcAft>
                          <a:spcPts val="800"/>
                        </a:spcAft>
                      </a:pPr>
                      <a:r>
                        <a:rPr lang="en-ZA" sz="1600" dirty="0">
                          <a:effectLst/>
                        </a:rPr>
                        <a:t>2000</a:t>
                      </a:r>
                      <a:endParaRPr lang="en-ZA"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45926269"/>
                  </a:ext>
                </a:extLst>
              </a:tr>
              <a:tr h="484077">
                <a:tc>
                  <a:txBody>
                    <a:bodyPr/>
                    <a:lstStyle/>
                    <a:p>
                      <a:pPr marL="457200" algn="ctr">
                        <a:lnSpc>
                          <a:spcPct val="107000"/>
                        </a:lnSpc>
                      </a:pPr>
                      <a:r>
                        <a:rPr lang="en-ZA" sz="1600" dirty="0">
                          <a:effectLst/>
                        </a:rPr>
                        <a:t>Units at SSF</a:t>
                      </a:r>
                      <a:endParaRPr lang="en-ZA"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ctr">
                        <a:lnSpc>
                          <a:spcPct val="107000"/>
                        </a:lnSpc>
                        <a:spcAft>
                          <a:spcPts val="800"/>
                        </a:spcAft>
                      </a:pPr>
                      <a:r>
                        <a:rPr lang="en-ZA" sz="1600" dirty="0">
                          <a:effectLst/>
                        </a:rPr>
                        <a:t>8199</a:t>
                      </a:r>
                      <a:endParaRPr lang="en-ZA"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032497851"/>
                  </a:ext>
                </a:extLst>
              </a:tr>
              <a:tr h="506523">
                <a:tc>
                  <a:txBody>
                    <a:bodyPr/>
                    <a:lstStyle/>
                    <a:p>
                      <a:pPr marL="457200" algn="ctr">
                        <a:lnSpc>
                          <a:spcPct val="107000"/>
                        </a:lnSpc>
                      </a:pPr>
                      <a:r>
                        <a:rPr lang="en-ZA" sz="1600" dirty="0">
                          <a:solidFill>
                            <a:schemeClr val="bg1"/>
                          </a:solidFill>
                          <a:effectLst/>
                        </a:rPr>
                        <a:t>Units still held by suppliers</a:t>
                      </a:r>
                      <a:endParaRPr lang="en-ZA" sz="16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ctr">
                        <a:lnSpc>
                          <a:spcPct val="107000"/>
                        </a:lnSpc>
                        <a:spcAft>
                          <a:spcPts val="800"/>
                        </a:spcAft>
                      </a:pPr>
                      <a:r>
                        <a:rPr lang="en-ZA" sz="1600" b="1" dirty="0">
                          <a:solidFill>
                            <a:schemeClr val="tx1"/>
                          </a:solidFill>
                          <a:effectLst/>
                        </a:rPr>
                        <a:t>14349</a:t>
                      </a:r>
                      <a:endParaRPr lang="en-ZA" sz="16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384365496"/>
                  </a:ext>
                </a:extLst>
              </a:tr>
              <a:tr h="506523">
                <a:tc>
                  <a:txBody>
                    <a:bodyPr/>
                    <a:lstStyle/>
                    <a:p>
                      <a:pPr marL="457200" algn="ctr">
                        <a:lnSpc>
                          <a:spcPct val="107000"/>
                        </a:lnSpc>
                      </a:pPr>
                      <a:r>
                        <a:rPr lang="en-ZA" sz="1600" dirty="0">
                          <a:effectLst/>
                        </a:rPr>
                        <a:t>Units installed </a:t>
                      </a:r>
                      <a:endParaRPr lang="en-ZA"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ctr">
                        <a:lnSpc>
                          <a:spcPct val="107000"/>
                        </a:lnSpc>
                        <a:spcAft>
                          <a:spcPts val="800"/>
                        </a:spcAft>
                      </a:pPr>
                      <a:r>
                        <a:rPr lang="en-ZA" sz="1600" dirty="0">
                          <a:effectLst/>
                        </a:rPr>
                        <a:t>21367</a:t>
                      </a:r>
                      <a:endParaRPr lang="en-ZA"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126409630"/>
                  </a:ext>
                </a:extLst>
              </a:tr>
            </a:tbl>
          </a:graphicData>
        </a:graphic>
      </p:graphicFrame>
      <p:sp>
        <p:nvSpPr>
          <p:cNvPr id="3" name="Rectangle: Rounded Corners 2">
            <a:extLst>
              <a:ext uri="{FF2B5EF4-FFF2-40B4-BE49-F238E27FC236}">
                <a16:creationId xmlns:a16="http://schemas.microsoft.com/office/drawing/2014/main" id="{7B467AE4-6B1E-CA70-E97C-CE30FC7979B2}"/>
              </a:ext>
            </a:extLst>
          </p:cNvPr>
          <p:cNvSpPr/>
          <p:nvPr/>
        </p:nvSpPr>
        <p:spPr>
          <a:xfrm>
            <a:off x="1603528" y="349250"/>
            <a:ext cx="10172699" cy="435176"/>
          </a:xfrm>
          <a:prstGeom prst="roundRect">
            <a:avLst/>
          </a:prstGeom>
          <a:solidFill>
            <a:schemeClr val="bg1"/>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RECONCILIATION AND LOCATION OF SWH PROCURED</a:t>
            </a:r>
            <a:endParaRPr lang="en-ZA" b="1" dirty="0">
              <a:solidFill>
                <a:schemeClr val="tx1"/>
              </a:solidFill>
            </a:endParaRPr>
          </a:p>
        </p:txBody>
      </p:sp>
      <p:sp>
        <p:nvSpPr>
          <p:cNvPr id="5" name="Slide Number Placeholder 4">
            <a:extLst>
              <a:ext uri="{FF2B5EF4-FFF2-40B4-BE49-F238E27FC236}">
                <a16:creationId xmlns:a16="http://schemas.microsoft.com/office/drawing/2014/main" id="{F049DFA6-0DD8-8CB2-8FDF-0E484EC192B0}"/>
              </a:ext>
            </a:extLst>
          </p:cNvPr>
          <p:cNvSpPr>
            <a:spLocks noGrp="1"/>
          </p:cNvSpPr>
          <p:nvPr>
            <p:ph type="sldNum" sz="quarter" idx="12"/>
          </p:nvPr>
        </p:nvSpPr>
        <p:spPr/>
        <p:txBody>
          <a:bodyPr/>
          <a:lstStyle/>
          <a:p>
            <a:fld id="{2C1D07FA-F1FA-499D-926C-C65FBF151797}" type="slidenum">
              <a:rPr lang="en-ZA" smtClean="0"/>
              <a:pPr/>
              <a:t>8</a:t>
            </a:fld>
            <a:endParaRPr lang="en-ZA"/>
          </a:p>
        </p:txBody>
      </p:sp>
      <p:sp>
        <p:nvSpPr>
          <p:cNvPr id="6" name="Rectangle: Rounded Corners 5">
            <a:extLst>
              <a:ext uri="{FF2B5EF4-FFF2-40B4-BE49-F238E27FC236}">
                <a16:creationId xmlns:a16="http://schemas.microsoft.com/office/drawing/2014/main" id="{D7EF800E-A643-D6FE-6518-77E651C24C49}"/>
              </a:ext>
            </a:extLst>
          </p:cNvPr>
          <p:cNvSpPr/>
          <p:nvPr/>
        </p:nvSpPr>
        <p:spPr>
          <a:xfrm>
            <a:off x="1603528" y="349250"/>
            <a:ext cx="523630" cy="435176"/>
          </a:xfrm>
          <a:prstGeom prst="roundRect">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06</a:t>
            </a:r>
            <a:endParaRPr lang="en-ZA" dirty="0"/>
          </a:p>
        </p:txBody>
      </p:sp>
    </p:spTree>
    <p:extLst>
      <p:ext uri="{BB962C8B-B14F-4D97-AF65-F5344CB8AC3E}">
        <p14:creationId xmlns:p14="http://schemas.microsoft.com/office/powerpoint/2010/main" val="40401796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EB04C6-664F-AB54-E6F0-8BC4035FC4F6}"/>
              </a:ext>
            </a:extLst>
          </p:cNvPr>
          <p:cNvSpPr>
            <a:spLocks noGrp="1"/>
          </p:cNvSpPr>
          <p:nvPr>
            <p:ph type="title"/>
          </p:nvPr>
        </p:nvSpPr>
        <p:spPr>
          <a:xfrm>
            <a:off x="1636776" y="301117"/>
            <a:ext cx="9717024" cy="466979"/>
          </a:xfrm>
        </p:spPr>
        <p:txBody>
          <a:bodyPr>
            <a:normAutofit/>
          </a:bodyPr>
          <a:lstStyle/>
          <a:p>
            <a:r>
              <a:rPr lang="en-ZA" sz="2400" b="1" dirty="0"/>
              <a:t> </a:t>
            </a:r>
          </a:p>
        </p:txBody>
      </p:sp>
      <p:sp>
        <p:nvSpPr>
          <p:cNvPr id="3" name="Content Placeholder 2">
            <a:extLst>
              <a:ext uri="{FF2B5EF4-FFF2-40B4-BE49-F238E27FC236}">
                <a16:creationId xmlns:a16="http://schemas.microsoft.com/office/drawing/2014/main" id="{FC368607-7DFC-B30D-D6DE-0E36F4923B92}"/>
              </a:ext>
            </a:extLst>
          </p:cNvPr>
          <p:cNvSpPr>
            <a:spLocks noGrp="1"/>
          </p:cNvSpPr>
          <p:nvPr>
            <p:ph idx="1"/>
          </p:nvPr>
        </p:nvSpPr>
        <p:spPr>
          <a:xfrm>
            <a:off x="1636776" y="768096"/>
            <a:ext cx="9717024" cy="4681729"/>
          </a:xfrm>
        </p:spPr>
        <p:txBody>
          <a:bodyPr>
            <a:normAutofit/>
          </a:bodyPr>
          <a:lstStyle/>
          <a:p>
            <a:pPr>
              <a:lnSpc>
                <a:spcPct val="150000"/>
              </a:lnSpc>
            </a:pPr>
            <a:r>
              <a:rPr lang="en-ZA" sz="1600" dirty="0"/>
              <a:t>The Department has been involved in legal battles with 6 of the suppliers who have demanded different issues ranging from additional storage costs, demand to increase storage rates and differences in calculating storage fees. </a:t>
            </a:r>
          </a:p>
          <a:p>
            <a:pPr>
              <a:lnSpc>
                <a:spcPct val="150000"/>
              </a:lnSpc>
            </a:pPr>
            <a:r>
              <a:rPr lang="en-ZA" sz="1600" dirty="0"/>
              <a:t>The suppliers have with held 14 349 as a results </a:t>
            </a:r>
          </a:p>
          <a:p>
            <a:pPr>
              <a:lnSpc>
                <a:spcPct val="150000"/>
              </a:lnSpc>
            </a:pPr>
            <a:r>
              <a:rPr lang="en-ZA" sz="1600" dirty="0"/>
              <a:t>Solid State Power (SSP)  case has been completed and the DMRE won the case where SSP was claiming in excess of R44 million for additional storage cost. SSP lost the case and was only awarded warranty money which we had withheld and DMRE had to pay the legal fees of both parties.</a:t>
            </a:r>
          </a:p>
          <a:p>
            <a:pPr>
              <a:lnSpc>
                <a:spcPct val="150000"/>
              </a:lnSpc>
            </a:pPr>
            <a:r>
              <a:rPr lang="en-ZA" sz="1600" dirty="0"/>
              <a:t>All other cases are pending and DMRE is confident that the result will be mainly positive</a:t>
            </a:r>
            <a:r>
              <a:rPr lang="en-ZA" sz="1800" dirty="0"/>
              <a:t>. </a:t>
            </a:r>
          </a:p>
        </p:txBody>
      </p:sp>
      <p:sp>
        <p:nvSpPr>
          <p:cNvPr id="4" name="Rectangle: Rounded Corners 3">
            <a:extLst>
              <a:ext uri="{FF2B5EF4-FFF2-40B4-BE49-F238E27FC236}">
                <a16:creationId xmlns:a16="http://schemas.microsoft.com/office/drawing/2014/main" id="{1A39DEE4-732C-7733-F3B7-F96DDBCF6012}"/>
              </a:ext>
            </a:extLst>
          </p:cNvPr>
          <p:cNvSpPr/>
          <p:nvPr/>
        </p:nvSpPr>
        <p:spPr>
          <a:xfrm>
            <a:off x="1636776" y="136525"/>
            <a:ext cx="9918248" cy="435176"/>
          </a:xfrm>
          <a:prstGeom prst="roundRect">
            <a:avLst/>
          </a:prstGeom>
          <a:solidFill>
            <a:schemeClr val="bg1"/>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LEGAL CHALLENGES</a:t>
            </a:r>
            <a:endParaRPr lang="en-ZA" b="1" dirty="0">
              <a:solidFill>
                <a:schemeClr val="tx1"/>
              </a:solidFill>
            </a:endParaRPr>
          </a:p>
        </p:txBody>
      </p:sp>
      <p:sp>
        <p:nvSpPr>
          <p:cNvPr id="5" name="Slide Number Placeholder 4">
            <a:extLst>
              <a:ext uri="{FF2B5EF4-FFF2-40B4-BE49-F238E27FC236}">
                <a16:creationId xmlns:a16="http://schemas.microsoft.com/office/drawing/2014/main" id="{0E0BED00-04CE-3077-38C2-ADDEBE3F5D0F}"/>
              </a:ext>
            </a:extLst>
          </p:cNvPr>
          <p:cNvSpPr>
            <a:spLocks noGrp="1"/>
          </p:cNvSpPr>
          <p:nvPr>
            <p:ph type="sldNum" sz="quarter" idx="12"/>
          </p:nvPr>
        </p:nvSpPr>
        <p:spPr/>
        <p:txBody>
          <a:bodyPr/>
          <a:lstStyle/>
          <a:p>
            <a:fld id="{2C1D07FA-F1FA-499D-926C-C65FBF151797}" type="slidenum">
              <a:rPr lang="en-ZA" smtClean="0"/>
              <a:pPr/>
              <a:t>9</a:t>
            </a:fld>
            <a:endParaRPr lang="en-ZA"/>
          </a:p>
        </p:txBody>
      </p:sp>
      <p:sp>
        <p:nvSpPr>
          <p:cNvPr id="6" name="Rectangle: Rounded Corners 5">
            <a:extLst>
              <a:ext uri="{FF2B5EF4-FFF2-40B4-BE49-F238E27FC236}">
                <a16:creationId xmlns:a16="http://schemas.microsoft.com/office/drawing/2014/main" id="{1BAD99BD-B7A5-08DE-B1DC-BACEFD615D39}"/>
              </a:ext>
            </a:extLst>
          </p:cNvPr>
          <p:cNvSpPr/>
          <p:nvPr/>
        </p:nvSpPr>
        <p:spPr>
          <a:xfrm>
            <a:off x="1636776" y="136525"/>
            <a:ext cx="523630" cy="435176"/>
          </a:xfrm>
          <a:prstGeom prst="roundRect">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07</a:t>
            </a:r>
            <a:endParaRPr lang="en-ZA" dirty="0"/>
          </a:p>
        </p:txBody>
      </p:sp>
    </p:spTree>
    <p:extLst>
      <p:ext uri="{BB962C8B-B14F-4D97-AF65-F5344CB8AC3E}">
        <p14:creationId xmlns:p14="http://schemas.microsoft.com/office/powerpoint/2010/main" val="284763004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DFE4500FAA32734392D7DC7CEBC1B432" ma:contentTypeVersion="10" ma:contentTypeDescription="Create a new document." ma:contentTypeScope="" ma:versionID="ec895d3741c976cfb0a70456f82d1d5a">
  <xsd:schema xmlns:xsd="http://www.w3.org/2001/XMLSchema" xmlns:xs="http://www.w3.org/2001/XMLSchema" xmlns:p="http://schemas.microsoft.com/office/2006/metadata/properties" xmlns:ns3="a0952a05-08aa-48f1-bf56-ba0fc9f63e9d" xmlns:ns4="07a03e47-c52d-4489-9fdd-2f06a74cb0fc" targetNamespace="http://schemas.microsoft.com/office/2006/metadata/properties" ma:root="true" ma:fieldsID="8a44cb87cb006caf26b47f25f8519313" ns3:_="" ns4:_="">
    <xsd:import namespace="a0952a05-08aa-48f1-bf56-ba0fc9f63e9d"/>
    <xsd:import namespace="07a03e47-c52d-4489-9fdd-2f06a74cb0fc"/>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DateTaken" minOccurs="0"/>
                <xsd:element ref="ns4:MediaServiceAutoTags" minOccurs="0"/>
                <xsd:element ref="ns4:MediaServiceOCR" minOccurs="0"/>
                <xsd:element ref="ns4:MediaServiceGenerationTime" minOccurs="0"/>
                <xsd:element ref="ns4: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0952a05-08aa-48f1-bf56-ba0fc9f63e9d"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SharingHintHash" ma:index="10" nillable="true" ma:displayName="Sharing Hint Hash"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7a03e47-c52d-4489-9fdd-2f06a74cb0fc"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685ADCB-9382-4549-A0FF-2A764BE61B88}">
  <ds:schemaRefs>
    <ds:schemaRef ds:uri="http://schemas.microsoft.com/sharepoint/v3/contenttype/forms"/>
  </ds:schemaRefs>
</ds:datastoreItem>
</file>

<file path=customXml/itemProps2.xml><?xml version="1.0" encoding="utf-8"?>
<ds:datastoreItem xmlns:ds="http://schemas.openxmlformats.org/officeDocument/2006/customXml" ds:itemID="{F9ACC62A-2C95-4913-B91C-ADF6A7CB4DE7}">
  <ds:schemaRefs>
    <ds:schemaRef ds:uri="http://schemas.microsoft.com/office/infopath/2007/PartnerControls"/>
    <ds:schemaRef ds:uri="http://www.w3.org/XML/1998/namespace"/>
    <ds:schemaRef ds:uri="http://purl.org/dc/dcmitype/"/>
    <ds:schemaRef ds:uri="http://purl.org/dc/terms/"/>
    <ds:schemaRef ds:uri="http://schemas.openxmlformats.org/package/2006/metadata/core-properties"/>
    <ds:schemaRef ds:uri="http://schemas.microsoft.com/office/2006/metadata/properties"/>
    <ds:schemaRef ds:uri="a0952a05-08aa-48f1-bf56-ba0fc9f63e9d"/>
    <ds:schemaRef ds:uri="http://schemas.microsoft.com/office/2006/documentManagement/types"/>
    <ds:schemaRef ds:uri="http://purl.org/dc/elements/1.1/"/>
    <ds:schemaRef ds:uri="07a03e47-c52d-4489-9fdd-2f06a74cb0fc"/>
  </ds:schemaRefs>
</ds:datastoreItem>
</file>

<file path=customXml/itemProps3.xml><?xml version="1.0" encoding="utf-8"?>
<ds:datastoreItem xmlns:ds="http://schemas.openxmlformats.org/officeDocument/2006/customXml" ds:itemID="{E71B5D2C-D2A7-46D3-93C9-D4737C76513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0952a05-08aa-48f1-bf56-ba0fc9f63e9d"/>
    <ds:schemaRef ds:uri="07a03e47-c52d-4489-9fdd-2f06a74cb0f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6068</TotalTime>
  <Words>1709</Words>
  <Application>Microsoft Office PowerPoint</Application>
  <PresentationFormat>Widescreen</PresentationFormat>
  <Paragraphs>284</Paragraphs>
  <Slides>17</Slides>
  <Notes>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Arial</vt:lpstr>
      <vt:lpstr>Calibri</vt:lpstr>
      <vt:lpstr>Calibri Light</vt:lpstr>
      <vt:lpstr>Office Theme</vt:lpstr>
      <vt:lpstr>PowerPoint Presentation</vt:lpstr>
      <vt:lpstr>PRESENTATION OUTLINE</vt:lpstr>
      <vt:lpstr>ABBREVIATIONS </vt:lpstr>
      <vt:lpstr>Background </vt:lpstr>
      <vt:lpstr>Background </vt:lpstr>
      <vt:lpstr>PowerPoint Presentation</vt:lpstr>
      <vt:lpstr>PROGRESS ON STORAGE</vt:lpstr>
      <vt:lpstr>PowerPoint Presentation</vt:lpstr>
      <vt:lpstr> </vt:lpstr>
      <vt:lpstr> </vt:lpstr>
      <vt:lpstr>PowerPoint Presentation</vt:lpstr>
      <vt:lpstr>  ACCELERATION PLAN AND CORRECTIVE MEASURES </vt:lpstr>
      <vt:lpstr> ION ACCELERATION PLAN AND CORRECTIVE MEASURES </vt:lpstr>
      <vt:lpstr> </vt:lpstr>
      <vt:lpstr> </vt:lpstr>
      <vt:lpstr>  CCELERATION PLAN AND CORRECTIVE MEASURES </vt:lpstr>
      <vt:lpstr> 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Msizi Nyalungu</dc:creator>
  <cp:lastModifiedBy>Sandile</cp:lastModifiedBy>
  <cp:revision>200</cp:revision>
  <dcterms:created xsi:type="dcterms:W3CDTF">2020-05-28T19:48:51Z</dcterms:created>
  <dcterms:modified xsi:type="dcterms:W3CDTF">2022-11-15T18:57:55Z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0x010100DFE4500FAA32734392D7DC7CEBC1B432</vt:lpwstr>
  </property>
</Properties>
</file>