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39"/>
  </p:notesMasterIdLst>
  <p:handoutMasterIdLst>
    <p:handoutMasterId r:id="rId40"/>
  </p:handoutMasterIdLst>
  <p:sldIdLst>
    <p:sldId id="261" r:id="rId3"/>
    <p:sldId id="502" r:id="rId4"/>
    <p:sldId id="541" r:id="rId5"/>
    <p:sldId id="504" r:id="rId6"/>
    <p:sldId id="505" r:id="rId7"/>
    <p:sldId id="506" r:id="rId8"/>
    <p:sldId id="507" r:id="rId9"/>
    <p:sldId id="508" r:id="rId10"/>
    <p:sldId id="511" r:id="rId11"/>
    <p:sldId id="512" r:id="rId12"/>
    <p:sldId id="513" r:id="rId13"/>
    <p:sldId id="514" r:id="rId14"/>
    <p:sldId id="515" r:id="rId15"/>
    <p:sldId id="516" r:id="rId16"/>
    <p:sldId id="517" r:id="rId17"/>
    <p:sldId id="518" r:id="rId18"/>
    <p:sldId id="519" r:id="rId19"/>
    <p:sldId id="521" r:id="rId20"/>
    <p:sldId id="522" r:id="rId21"/>
    <p:sldId id="523" r:id="rId22"/>
    <p:sldId id="524" r:id="rId23"/>
    <p:sldId id="525" r:id="rId24"/>
    <p:sldId id="526" r:id="rId25"/>
    <p:sldId id="527" r:id="rId26"/>
    <p:sldId id="528" r:id="rId27"/>
    <p:sldId id="529" r:id="rId28"/>
    <p:sldId id="530" r:id="rId29"/>
    <p:sldId id="531" r:id="rId30"/>
    <p:sldId id="532" r:id="rId31"/>
    <p:sldId id="533" r:id="rId32"/>
    <p:sldId id="534" r:id="rId33"/>
    <p:sldId id="535" r:id="rId34"/>
    <p:sldId id="536" r:id="rId35"/>
    <p:sldId id="540" r:id="rId36"/>
    <p:sldId id="543" r:id="rId37"/>
    <p:sldId id="544" r:id="rId38"/>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Elias Rankoe" initials="TER" lastIdx="5" clrIdx="0">
    <p:extLst>
      <p:ext uri="{19B8F6BF-5375-455C-9EA6-DF929625EA0E}">
        <p15:presenceInfo xmlns:p15="http://schemas.microsoft.com/office/powerpoint/2012/main" xmlns="" userId="Tebogo Elias Rank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2" autoAdjust="0"/>
    <p:restoredTop sz="76463" autoAdjust="0"/>
  </p:normalViewPr>
  <p:slideViewPr>
    <p:cSldViewPr>
      <p:cViewPr varScale="1">
        <p:scale>
          <a:sx n="73" d="100"/>
          <a:sy n="73" d="100"/>
        </p:scale>
        <p:origin x="-1062" y="-12"/>
      </p:cViewPr>
      <p:guideLst>
        <p:guide orient="horz" pos="1620"/>
        <p:guide pos="2880"/>
      </p:guideLst>
    </p:cSldViewPr>
  </p:slideViewPr>
  <p:outlineViewPr>
    <p:cViewPr>
      <p:scale>
        <a:sx n="33" d="100"/>
        <a:sy n="33" d="100"/>
      </p:scale>
      <p:origin x="0" y="-131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042" y="-90"/>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977351" y="0"/>
            <a:ext cx="3044109" cy="465977"/>
          </a:xfrm>
          <a:prstGeom prst="rect">
            <a:avLst/>
          </a:prstGeom>
        </p:spPr>
        <p:txBody>
          <a:bodyPr vert="horz" lIns="91577" tIns="45789" rIns="91577" bIns="45789" rtlCol="0"/>
          <a:lstStyle>
            <a:lvl1pPr algn="r">
              <a:defRPr sz="1200"/>
            </a:lvl1pPr>
          </a:lstStyle>
          <a:p>
            <a:fld id="{8E9BBA5F-7566-404D-8515-944EBFBD603C}" type="datetimeFigureOut">
              <a:rPr lang="en-US" smtClean="0"/>
              <a:pPr/>
              <a:t>11/15/2022</a:t>
            </a:fld>
            <a:endParaRPr lang="en-US" dirty="0"/>
          </a:p>
        </p:txBody>
      </p:sp>
      <p:sp>
        <p:nvSpPr>
          <p:cNvPr id="4" name="Footer Placeholder 3"/>
          <p:cNvSpPr>
            <a:spLocks noGrp="1"/>
          </p:cNvSpPr>
          <p:nvPr>
            <p:ph type="ftr" sz="quarter" idx="2"/>
          </p:nvPr>
        </p:nvSpPr>
        <p:spPr>
          <a:xfrm>
            <a:off x="0" y="8843124"/>
            <a:ext cx="3044109" cy="465977"/>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351" y="8843124"/>
            <a:ext cx="3044109" cy="465977"/>
          </a:xfrm>
          <a:prstGeom prst="rect">
            <a:avLst/>
          </a:prstGeom>
        </p:spPr>
        <p:txBody>
          <a:bodyPr vert="horz" lIns="91577" tIns="45789" rIns="91577" bIns="45789" rtlCol="0" anchor="b"/>
          <a:lstStyle>
            <a:lvl1pPr algn="r">
              <a:defRPr sz="1200"/>
            </a:lvl1pPr>
          </a:lstStyle>
          <a:p>
            <a:fld id="{E462B346-C36D-41FC-9D4B-67B94DB685A8}" type="slidenum">
              <a:rPr lang="en-US" smtClean="0"/>
              <a:pPr/>
              <a:t>‹#›</a:t>
            </a:fld>
            <a:endParaRPr lang="en-US" dirty="0"/>
          </a:p>
        </p:txBody>
      </p:sp>
    </p:spTree>
    <p:extLst>
      <p:ext uri="{BB962C8B-B14F-4D97-AF65-F5344CB8AC3E}">
        <p14:creationId xmlns:p14="http://schemas.microsoft.com/office/powerpoint/2010/main" xmlns="" val="126017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1577" tIns="45789" rIns="91577" bIns="45789" rtlCol="0"/>
          <a:lstStyle>
            <a:lvl1pPr algn="r">
              <a:defRPr sz="1200"/>
            </a:lvl1pPr>
          </a:lstStyle>
          <a:p>
            <a:fld id="{6144B6FB-FB41-44DD-B954-97638E0716BF}" type="datetimeFigureOut">
              <a:rPr lang="en-US" smtClean="0"/>
              <a:pPr/>
              <a:t>11/15/2022</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1577" tIns="45789" rIns="91577" bIns="45789" rtlCol="0" anchor="b"/>
          <a:lstStyle>
            <a:lvl1pPr algn="r">
              <a:defRPr sz="1200"/>
            </a:lvl1pPr>
          </a:lstStyle>
          <a:p>
            <a:fld id="{BB787DA5-3FB0-432A-B22A-70E552EBCD28}" type="slidenum">
              <a:rPr lang="en-US" smtClean="0"/>
              <a:pPr/>
              <a:t>‹#›</a:t>
            </a:fld>
            <a:endParaRPr lang="en-US" dirty="0"/>
          </a:p>
        </p:txBody>
      </p:sp>
    </p:spTree>
    <p:extLst>
      <p:ext uri="{BB962C8B-B14F-4D97-AF65-F5344CB8AC3E}">
        <p14:creationId xmlns:p14="http://schemas.microsoft.com/office/powerpoint/2010/main" xmlns="" val="9995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pPr/>
              <a:t>1</a:t>
            </a:fld>
            <a:endParaRPr lang="en-US" dirty="0"/>
          </a:p>
        </p:txBody>
      </p:sp>
    </p:spTree>
    <p:extLst>
      <p:ext uri="{BB962C8B-B14F-4D97-AF65-F5344CB8AC3E}">
        <p14:creationId xmlns:p14="http://schemas.microsoft.com/office/powerpoint/2010/main" xmlns="" val="227049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B787DA5-3FB0-432A-B22A-70E552EBCD28}" type="slidenum">
              <a:rPr lang="en-US" smtClean="0"/>
              <a:pPr/>
              <a:t>5</a:t>
            </a:fld>
            <a:endParaRPr lang="en-US" dirty="0"/>
          </a:p>
        </p:txBody>
      </p:sp>
    </p:spTree>
    <p:extLst>
      <p:ext uri="{BB962C8B-B14F-4D97-AF65-F5344CB8AC3E}">
        <p14:creationId xmlns:p14="http://schemas.microsoft.com/office/powerpoint/2010/main" xmlns="" val="412979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B787DA5-3FB0-432A-B22A-70E552EBCD28}" type="slidenum">
              <a:rPr lang="en-US" smtClean="0"/>
              <a:pPr/>
              <a:t>27</a:t>
            </a:fld>
            <a:endParaRPr lang="en-US" dirty="0"/>
          </a:p>
        </p:txBody>
      </p:sp>
    </p:spTree>
    <p:extLst>
      <p:ext uri="{BB962C8B-B14F-4D97-AF65-F5344CB8AC3E}">
        <p14:creationId xmlns:p14="http://schemas.microsoft.com/office/powerpoint/2010/main" xmlns="" val="313854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8144" y="3936455"/>
            <a:ext cx="2808312" cy="576064"/>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5868144" y="4368503"/>
            <a:ext cx="2808312" cy="360040"/>
          </a:xfrm>
          <a:prstGeom prst="rect">
            <a:avLst/>
          </a:prstGeom>
        </p:spPr>
        <p:txBody>
          <a:bodyPr vert="horz" lIns="91440" tIns="45720" rIns="91440" bIns="45720" rtlCol="0" anchor="ctr">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5868144" y="4656535"/>
            <a:ext cx="2818656" cy="363487"/>
          </a:xfrm>
          <a:prstGeom prst="rect">
            <a:avLst/>
          </a:prstGeom>
        </p:spPr>
        <p:txBody>
          <a:bodyPr vert="horz" lIns="91440" tIns="45720" rIns="91440" bIns="45720"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xmlns="" val="220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995686"/>
            <a:ext cx="9144000" cy="57951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2568303"/>
            <a:ext cx="9144000" cy="57951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1835696" y="2571750"/>
            <a:ext cx="5472608"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xmlns="" val="30799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xmlns="" val="273591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132489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2177707865"/>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05246" y="3723878"/>
            <a:ext cx="7031497" cy="1419622"/>
          </a:xfrm>
        </p:spPr>
        <p:txBody>
          <a:bodyPr>
            <a:normAutofit/>
          </a:bodyPr>
          <a:lstStyle/>
          <a:p>
            <a:pPr algn="l"/>
            <a:endParaRPr lang="en-ZA" sz="1400" dirty="0"/>
          </a:p>
          <a:p>
            <a:pPr algn="l"/>
            <a:r>
              <a:rPr lang="en-US" sz="1400" b="1" dirty="0"/>
              <a:t>title: </a:t>
            </a:r>
            <a:r>
              <a:rPr lang="en-US" sz="1400" b="1" dirty="0" smtClean="0"/>
              <a:t>response by the department on Public </a:t>
            </a:r>
            <a:r>
              <a:rPr lang="en-US" sz="1400" b="1" dirty="0"/>
              <a:t>COMMENTS ON Marine Pollution (Prevention of Pollution from ships) amendment BILL, 2022</a:t>
            </a:r>
          </a:p>
          <a:p>
            <a:pPr algn="l"/>
            <a:endParaRPr lang="en-US" sz="1400" b="1" dirty="0"/>
          </a:p>
          <a:p>
            <a:pPr algn="l"/>
            <a:endParaRPr lang="en-US" sz="1400" dirty="0"/>
          </a:p>
        </p:txBody>
      </p:sp>
    </p:spTree>
    <p:extLst>
      <p:ext uri="{BB962C8B-B14F-4D97-AF65-F5344CB8AC3E}">
        <p14:creationId xmlns:p14="http://schemas.microsoft.com/office/powerpoint/2010/main" xmlns="" val="59814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4044268393"/>
              </p:ext>
            </p:extLst>
          </p:nvPr>
        </p:nvGraphicFramePr>
        <p:xfrm>
          <a:off x="107504" y="771524"/>
          <a:ext cx="9001000" cy="4165997"/>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75567">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490430">
                <a:tc>
                  <a:txBody>
                    <a:bodyPr/>
                    <a:lstStyle/>
                    <a:p>
                      <a:pPr marL="0" indent="0" algn="just">
                        <a:buNone/>
                      </a:pPr>
                      <a:r>
                        <a:rPr lang="en-GB" sz="1200" b="1" dirty="0"/>
                        <a:t>6. Chapter 2. Regulation 4, Point 6: </a:t>
                      </a:r>
                      <a:r>
                        <a:rPr lang="en-GB" sz="1200" b="0" dirty="0"/>
                        <a:t>“…shall in due course notify the Administration”  </a:t>
                      </a:r>
                    </a:p>
                    <a:p>
                      <a:pPr marL="0" indent="0" algn="just">
                        <a:buNone/>
                      </a:pPr>
                      <a:r>
                        <a:rPr lang="en-GB" sz="1200" b="1" dirty="0"/>
                        <a:t>Chapter 2, Regulation 5, Point 3a: </a:t>
                      </a:r>
                      <a:r>
                        <a:rPr lang="en-GB" sz="1200" b="0" dirty="0"/>
                        <a:t>“…shall in due course notify the Administration” </a:t>
                      </a:r>
                    </a:p>
                    <a:p>
                      <a:pPr marL="171450" indent="-171450" algn="just">
                        <a:buFont typeface="Arial" panose="020B0604020202020204" pitchFamily="34" charset="0"/>
                        <a:buChar char="•"/>
                      </a:pPr>
                      <a:r>
                        <a:rPr lang="en-GB" sz="1200" b="0" dirty="0"/>
                        <a:t>It is recommended that some kind of time frame for notifying authority be included. In its current form it is very vague with little room for accountability. </a:t>
                      </a:r>
                    </a:p>
                    <a:p>
                      <a:pPr marL="171450" indent="-171450" algn="just">
                        <a:buFont typeface="Arial" panose="020B0604020202020204" pitchFamily="34" charset="0"/>
                        <a:buChar char="•"/>
                      </a:pPr>
                      <a:endParaRPr lang="en-GB" sz="1200" b="0" dirty="0"/>
                    </a:p>
                    <a:p>
                      <a:pPr marL="0" indent="0" algn="just">
                        <a:buNone/>
                      </a:pPr>
                      <a:r>
                        <a:rPr lang="en-GB" sz="1200" b="1" dirty="0"/>
                        <a:t>7. Annex IV Regulation 11 Sub-regulation 2</a:t>
                      </a:r>
                    </a:p>
                    <a:p>
                      <a:pPr marL="171450" indent="-171450" algn="just">
                        <a:buFont typeface="Arial" panose="020B0604020202020204" pitchFamily="34" charset="0"/>
                        <a:buChar char="•"/>
                      </a:pPr>
                      <a:r>
                        <a:rPr lang="en-GB" sz="1200" b="0" dirty="0"/>
                        <a:t>The provisions of paragraph 1 shall not apply to ships operating in the waters under the jurisdiction of a State and visiting ships from other States while they are in these waters and are discharging sewage in accordance with such less stringent requirements as may be imposed by such State.”  </a:t>
                      </a:r>
                    </a:p>
                    <a:p>
                      <a:pPr marL="0" indent="0" algn="just">
                        <a:buNone/>
                      </a:pPr>
                      <a:endParaRPr lang="en-GB" sz="1200" b="0" dirty="0"/>
                    </a:p>
                    <a:p>
                      <a:pPr marL="171450" indent="-171450" algn="just">
                        <a:buFont typeface="Arial" panose="020B0604020202020204" pitchFamily="34" charset="0"/>
                        <a:buChar char="•"/>
                      </a:pPr>
                      <a:r>
                        <a:rPr lang="en-GB" sz="1200" b="0" dirty="0"/>
                        <a:t>According to SANCCOB, the meaning of this point is not clear. Does it mean that visiting ships must adhere to the regulations of the State if their own State regulations are less stringent? </a:t>
                      </a:r>
                    </a:p>
                  </a:txBody>
                  <a:tcPr/>
                </a:tc>
                <a:tc>
                  <a:txBody>
                    <a:bodyPr/>
                    <a:lstStyle/>
                    <a:p>
                      <a:r>
                        <a:rPr lang="en-ZA" sz="1200" dirty="0" smtClean="0"/>
                        <a:t>This is for the RO's to inform the Administration when such corrective action is not taken and the certificate is withdrawn. These timelines are dealt with in the agreements with RO's.</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This is exactly as is in MARPOL ANNEX IV. If a vessel is in a state where the discharge conditions for sewage is less stringent, then these requirements shall not apply.</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84198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026109956"/>
              </p:ext>
            </p:extLst>
          </p:nvPr>
        </p:nvGraphicFramePr>
        <p:xfrm>
          <a:off x="107504" y="771524"/>
          <a:ext cx="9001000" cy="4248498"/>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76645">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571853">
                <a:tc>
                  <a:txBody>
                    <a:bodyPr/>
                    <a:lstStyle/>
                    <a:p>
                      <a:pPr marL="0" indent="0" algn="just">
                        <a:buNone/>
                      </a:pPr>
                      <a:r>
                        <a:rPr lang="en-GB" sz="1200" b="1" dirty="0"/>
                        <a:t>8. Annex IV Regulation 12 sub-regulations 1&amp;2</a:t>
                      </a:r>
                    </a:p>
                    <a:p>
                      <a:pPr marL="171450" indent="-171450" algn="just">
                        <a:buFont typeface="Arial" panose="020B0604020202020204" pitchFamily="34" charset="0"/>
                        <a:buChar char="•"/>
                      </a:pPr>
                      <a:r>
                        <a:rPr lang="en-GB" sz="1200" b="0" dirty="0"/>
                        <a:t>Reception facilities “undertakes to ensure the provision of facilities at ports and terminals for the reception of sewage, without causing delay to ships, adequate to meet the needs of the ships using them.”  </a:t>
                      </a:r>
                    </a:p>
                    <a:p>
                      <a:pPr marL="171450" indent="-171450" algn="just">
                        <a:buFont typeface="Arial" panose="020B0604020202020204" pitchFamily="34" charset="0"/>
                        <a:buChar char="•"/>
                      </a:pPr>
                      <a:r>
                        <a:rPr lang="en-GB" sz="1200" b="0" dirty="0"/>
                        <a:t>How will South Africa ensure this is done properly when the country does not have capacity or resources to manage its own sewage? </a:t>
                      </a:r>
                    </a:p>
                    <a:p>
                      <a:pPr marL="0" indent="0" algn="just">
                        <a:buNone/>
                      </a:pPr>
                      <a:r>
                        <a:rPr lang="en-GB" sz="1200" b="1" dirty="0"/>
                        <a:t>9. Annex VI Regulation 3 Sub-regulation 3.1</a:t>
                      </a:r>
                    </a:p>
                    <a:p>
                      <a:pPr marL="171450" indent="-171450" algn="just">
                        <a:buFont typeface="Arial" panose="020B0604020202020204" pitchFamily="34" charset="0"/>
                        <a:buChar char="•"/>
                      </a:pPr>
                      <a:r>
                        <a:rPr lang="en-GB" sz="1200" b="0" dirty="0"/>
                        <a:t>Emissions directly arising from the exploration, exploitation and associated offshore processing of sea-bed mineral resources are, consistent with article2(3)(b)(ii) of the present Convention, exempt from the provisions of this Annex.”</a:t>
                      </a:r>
                    </a:p>
                    <a:p>
                      <a:pPr marL="171450" indent="-171450" algn="just">
                        <a:buFont typeface="Arial" panose="020B0604020202020204" pitchFamily="34" charset="0"/>
                        <a:buChar char="•"/>
                      </a:pPr>
                      <a:endParaRPr lang="en-GB" sz="1200" b="0" dirty="0"/>
                    </a:p>
                    <a:p>
                      <a:pPr marL="171450" indent="-171450" algn="just">
                        <a:buFont typeface="Arial" panose="020B0604020202020204" pitchFamily="34" charset="0"/>
                        <a:buChar char="•"/>
                      </a:pPr>
                      <a:r>
                        <a:rPr lang="en-GB" sz="1200" b="0" dirty="0"/>
                        <a:t> Are these emissions regulated elsewhere in the Act or by another Act? This is a form of marine pollution and will need to be regulated especially if South Africa continues with the development of oil and gas operations. </a:t>
                      </a:r>
                      <a:endParaRPr lang="en-GB" sz="1200" b="1" dirty="0"/>
                    </a:p>
                    <a:p>
                      <a:pPr marL="0" indent="0" algn="just">
                        <a:buNone/>
                      </a:pPr>
                      <a:endParaRPr lang="en-GB" sz="1200" b="0" dirty="0"/>
                    </a:p>
                  </a:txBody>
                  <a:tcPr/>
                </a:tc>
                <a:tc>
                  <a:txBody>
                    <a:bodyPr/>
                    <a:lstStyle/>
                    <a:p>
                      <a:endParaRPr lang="en-ZA" sz="1200" dirty="0" smtClean="0"/>
                    </a:p>
                    <a:p>
                      <a:r>
                        <a:rPr lang="en-ZA" sz="1200" dirty="0" smtClean="0"/>
                        <a:t>The onus is on the Member State to provide adequate port reception facilities, Transnet National Ports Authority (TNPA) issues licences to service providers who are authorised to collect Sewage in compliance with local legislation.</a:t>
                      </a:r>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This again is exactly as is in MARPOL ANNEX V. </a:t>
                      </a:r>
                    </a:p>
                    <a:p>
                      <a:endParaRPr lang="en-ZA" sz="1200" dirty="0" smtClean="0"/>
                    </a:p>
                    <a:p>
                      <a:endParaRPr lang="en-ZA" sz="1200" dirty="0" smtClean="0"/>
                    </a:p>
                    <a:p>
                      <a:endParaRPr lang="en-ZA" sz="1200" dirty="0" smtClean="0"/>
                    </a:p>
                    <a:p>
                      <a:r>
                        <a:rPr lang="en-ZA" sz="1200" dirty="0" smtClean="0"/>
                        <a:t>Offshore Marine Pollution Risk</a:t>
                      </a:r>
                      <a:r>
                        <a:rPr lang="en-ZA" sz="1200" baseline="0" dirty="0" smtClean="0"/>
                        <a:t> Assessment and Contingency Planning for preparedness and response will not be regulated by the Oil Pollution Preparedness, Response and Cooperation Bill that is currently under consideration of this Committee.</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672080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4216029918"/>
              </p:ext>
            </p:extLst>
          </p:nvPr>
        </p:nvGraphicFramePr>
        <p:xfrm>
          <a:off x="107504" y="771524"/>
          <a:ext cx="9001000" cy="4248498"/>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76645">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571853">
                <a:tc>
                  <a:txBody>
                    <a:bodyPr/>
                    <a:lstStyle/>
                    <a:p>
                      <a:pPr marL="0" indent="0" algn="just">
                        <a:buNone/>
                      </a:pPr>
                      <a:r>
                        <a:rPr lang="en-GB" sz="1200" b="1" dirty="0"/>
                        <a:t>10. Annex VI Regulation 5 Sub-regulation 2</a:t>
                      </a:r>
                    </a:p>
                    <a:p>
                      <a:pPr marL="171450" indent="-171450" algn="just">
                        <a:buFont typeface="Arial" panose="020B0604020202020204" pitchFamily="34" charset="0"/>
                        <a:buChar char="•"/>
                      </a:pPr>
                      <a:r>
                        <a:rPr lang="en-GB" sz="1200" b="0" dirty="0"/>
                        <a:t>In the case of ships of less than 400 gross tonnage, the Administration may establish appropriate measures in order to ensure that the applicable provisions of chapter 3 of this Annex are complied with.”</a:t>
                      </a:r>
                    </a:p>
                    <a:p>
                      <a:pPr marL="171450" indent="-171450" algn="just">
                        <a:buFont typeface="Arial" panose="020B0604020202020204" pitchFamily="34" charset="0"/>
                        <a:buChar char="•"/>
                      </a:pPr>
                      <a:endParaRPr lang="en-GB" sz="1200" b="0" dirty="0"/>
                    </a:p>
                    <a:p>
                      <a:pPr marL="171450" indent="-171450" algn="just">
                        <a:buFont typeface="Arial" panose="020B0604020202020204" pitchFamily="34" charset="0"/>
                        <a:buChar char="•"/>
                      </a:pPr>
                      <a:r>
                        <a:rPr lang="en-GB" sz="1200" b="0" dirty="0"/>
                        <a:t>SANCCOB recommends that any measures are decided upfront and included in the Act instead of at a later stage. This will avoid any confusion in the future and avoid any unnecessary delays in the implementation of such measures. </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11. Annex VI Regulation 5 Sub-regulation 6</a:t>
                      </a:r>
                    </a:p>
                    <a:p>
                      <a:pPr marL="171450" indent="-171450" algn="just">
                        <a:buFont typeface="Arial" panose="020B0604020202020204" pitchFamily="34" charset="0"/>
                        <a:buChar char="•"/>
                      </a:pPr>
                      <a:r>
                        <a:rPr lang="en-GB" sz="1200" b="0" dirty="0"/>
                        <a:t>“…shall report at the earliest opportunity to the Administration,”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It is recommended that a specific frame for notifying authority be included. In its current form it is very vague with little room for accountability</a:t>
                      </a:r>
                    </a:p>
                    <a:p>
                      <a:pPr marL="0" indent="0" algn="just">
                        <a:buFont typeface="Arial" panose="020B0604020202020204" pitchFamily="34" charset="0"/>
                        <a:buNone/>
                      </a:pPr>
                      <a:endParaRPr lang="en-GB" sz="1200" b="1" dirty="0"/>
                    </a:p>
                  </a:txBody>
                  <a:tcPr/>
                </a:tc>
                <a:tc>
                  <a:txBody>
                    <a:bodyPr/>
                    <a:lstStyle/>
                    <a:p>
                      <a:endParaRPr lang="en-ZA" sz="1200" dirty="0" smtClean="0"/>
                    </a:p>
                    <a:p>
                      <a:r>
                        <a:rPr lang="en-ZA" sz="1200" dirty="0" smtClean="0"/>
                        <a:t>To be dealt with in the regulations.</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This again is exactly as is in MARPOL ANNEX VI.</a:t>
                      </a:r>
                    </a:p>
                    <a:p>
                      <a:endParaRPr lang="en-ZA" sz="1200" dirty="0" smtClean="0"/>
                    </a:p>
                    <a:p>
                      <a:r>
                        <a:rPr lang="en-ZA" sz="1200" dirty="0" smtClean="0"/>
                        <a:t>IMO has considered such matters as time frames, the Masters immediate focus would be the safety of the crew, vessel and the protection of the Marine Environment and thus it is left to the Master to make the report at the earliest opportunity, this is the same wording in all Annexes and even in the SOLAS Convention</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73037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022146990"/>
              </p:ext>
            </p:extLst>
          </p:nvPr>
        </p:nvGraphicFramePr>
        <p:xfrm>
          <a:off x="107504" y="771524"/>
          <a:ext cx="9001000" cy="4248498"/>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76645">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571853">
                <a:tc>
                  <a:txBody>
                    <a:bodyPr/>
                    <a:lstStyle/>
                    <a:p>
                      <a:pPr marL="0" indent="0" algn="just">
                        <a:buNone/>
                      </a:pPr>
                      <a:r>
                        <a:rPr lang="en-GB" sz="1200" b="1" dirty="0"/>
                        <a:t>12. Annex VI Regulation 17 Sub-regulation 1a</a:t>
                      </a:r>
                    </a:p>
                    <a:p>
                      <a:pPr marL="171450" indent="-171450" algn="just">
                        <a:buFont typeface="Arial" panose="020B0604020202020204" pitchFamily="34" charset="0"/>
                        <a:buChar char="•"/>
                      </a:pPr>
                      <a:r>
                        <a:rPr lang="en-GB" sz="1200" b="0" dirty="0"/>
                        <a:t>needs of ships </a:t>
                      </a:r>
                      <a:r>
                        <a:rPr lang="en-GB" sz="1200" b="0" dirty="0" err="1"/>
                        <a:t>ubstances</a:t>
                      </a:r>
                      <a:r>
                        <a:rPr lang="en-GB" sz="1200" b="0" dirty="0"/>
                        <a:t>”</a:t>
                      </a:r>
                    </a:p>
                    <a:p>
                      <a:pPr marL="0" indent="0" algn="just">
                        <a:buNone/>
                      </a:pPr>
                      <a:endParaRPr lang="en-GB" sz="1200" b="0" dirty="0"/>
                    </a:p>
                    <a:p>
                      <a:pPr marL="171450" indent="-171450" algn="just">
                        <a:buFont typeface="Arial" panose="020B0604020202020204" pitchFamily="34" charset="0"/>
                        <a:buChar char="•"/>
                      </a:pPr>
                      <a:r>
                        <a:rPr lang="en-GB" sz="1200" b="0" dirty="0"/>
                        <a:t>Fix spelling error and “s” to make it “substances</a:t>
                      </a:r>
                      <a:r>
                        <a:rPr lang="en-GB" sz="1200" b="1" dirty="0"/>
                        <a:t>”</a:t>
                      </a:r>
                    </a:p>
                    <a:p>
                      <a:pPr marL="0" indent="0" algn="just">
                        <a:buFont typeface="Arial" panose="020B0604020202020204" pitchFamily="34" charset="0"/>
                        <a:buNone/>
                      </a:pPr>
                      <a:endParaRPr lang="en-GB" sz="1200" b="1" dirty="0"/>
                    </a:p>
                    <a:p>
                      <a:pPr marL="0" indent="0" algn="just">
                        <a:buFont typeface="Arial" panose="020B0604020202020204" pitchFamily="34" charset="0"/>
                        <a:buNone/>
                      </a:pPr>
                      <a:r>
                        <a:rPr lang="en-GB" sz="1200" b="1" dirty="0"/>
                        <a:t>13. Annex VI Regulation 22A Sub-regulation 1</a:t>
                      </a:r>
                    </a:p>
                    <a:p>
                      <a:pPr marL="171450" indent="-171450" algn="just">
                        <a:buFont typeface="Arial" panose="020B0604020202020204" pitchFamily="34" charset="0"/>
                        <a:buChar char="•"/>
                      </a:pPr>
                      <a:r>
                        <a:rPr lang="en-GB" sz="1200" b="0" dirty="0"/>
                        <a:t>From calendar year 2019, each ship of 5,000 gross tonnage and above shall collect the data specified in appendix IX to this Annex”.</a:t>
                      </a:r>
                    </a:p>
                    <a:p>
                      <a:pPr marL="171450" indent="-171450" algn="just">
                        <a:buFont typeface="Arial" panose="020B0604020202020204" pitchFamily="34" charset="0"/>
                        <a:buChar char="•"/>
                      </a:pPr>
                      <a:endParaRPr lang="en-GB" sz="1200" b="0" dirty="0"/>
                    </a:p>
                    <a:p>
                      <a:pPr marL="171450" indent="-171450" algn="just">
                        <a:buFont typeface="Arial" panose="020B0604020202020204" pitchFamily="34" charset="0"/>
                        <a:buChar char="•"/>
                      </a:pPr>
                      <a:r>
                        <a:rPr lang="en-GB" sz="1200" b="0" dirty="0"/>
                        <a:t>The regulation specifies from calendar 2019 but if the Amendment is only being finalized now how can the vessels collect the information? Is this information that they should be collecting already? How would this be dealt with once the Amendments to the Act become official? </a:t>
                      </a:r>
                    </a:p>
                    <a:p>
                      <a:pPr marL="171450" indent="-171450" algn="just">
                        <a:buFont typeface="Arial" panose="020B0604020202020204" pitchFamily="34" charset="0"/>
                        <a:buChar char="•"/>
                      </a:pPr>
                      <a:endParaRPr lang="en-GB" sz="1200" b="1" dirty="0"/>
                    </a:p>
                    <a:p>
                      <a:pPr marL="0" indent="0" algn="just">
                        <a:buNone/>
                      </a:pPr>
                      <a:endParaRPr lang="en-GB" sz="1200" b="1" dirty="0"/>
                    </a:p>
                  </a:txBody>
                  <a:tcPr/>
                </a:tc>
                <a:tc>
                  <a:txBody>
                    <a:bodyPr/>
                    <a:lstStyle/>
                    <a:p>
                      <a:endParaRPr lang="en-ZA" sz="1200" dirty="0" smtClean="0"/>
                    </a:p>
                    <a:p>
                      <a:r>
                        <a:rPr lang="en-ZA" sz="1200" dirty="0" smtClean="0"/>
                        <a:t>Noted, also error noted as below:</a:t>
                      </a:r>
                    </a:p>
                    <a:p>
                      <a:r>
                        <a:rPr lang="en-ZA" sz="1200" dirty="0" smtClean="0"/>
                        <a:t>1. Each Party undertakes to ensure the provision of facilities adequate to meet the:</a:t>
                      </a:r>
                    </a:p>
                    <a:p>
                      <a:r>
                        <a:rPr lang="en-ZA" sz="1200" dirty="0" smtClean="0"/>
                        <a:t>“…using its repair ports for the reception of ozone-depleting…”</a:t>
                      </a:r>
                    </a:p>
                    <a:p>
                      <a:endParaRPr lang="en-ZA" sz="1200" dirty="0" smtClean="0"/>
                    </a:p>
                    <a:p>
                      <a:r>
                        <a:rPr lang="en-ZA" sz="1200" dirty="0" smtClean="0"/>
                        <a:t>This data needs to be collected and reported annually to IMO.</a:t>
                      </a:r>
                    </a:p>
                    <a:p>
                      <a:r>
                        <a:rPr lang="en-ZA" sz="1200" dirty="0" smtClean="0"/>
                        <a:t>Vessels that need to report are already compliant by reporting the data.</a:t>
                      </a:r>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633207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096302572"/>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228600" indent="-228600" algn="just">
                        <a:buAutoNum type="arabicPeriod"/>
                      </a:pPr>
                      <a:r>
                        <a:rPr lang="en-GB" sz="1200" b="1" dirty="0" smtClean="0"/>
                        <a:t>Clause 4 </a:t>
                      </a:r>
                      <a:r>
                        <a:rPr lang="en-GB" sz="1200" b="1" dirty="0"/>
                        <a:t>(Amendment of section 3A of Act 2 of 1986)</a:t>
                      </a:r>
                    </a:p>
                    <a:p>
                      <a:pPr marL="171450" indent="-171450" algn="just">
                        <a:buFont typeface="Arial" panose="020B0604020202020204" pitchFamily="34" charset="0"/>
                        <a:buChar char="•"/>
                      </a:pPr>
                      <a:r>
                        <a:rPr lang="en-GB" sz="1200" b="0" dirty="0"/>
                        <a:t>The proposed legislation would increase the maximum fine from R500,000 to R10,000,000 and the maximum sentence from five to ten years in prison.</a:t>
                      </a:r>
                    </a:p>
                    <a:p>
                      <a:pPr marL="171450" indent="-171450" algn="just">
                        <a:buFont typeface="Arial" panose="020B0604020202020204" pitchFamily="34" charset="0"/>
                        <a:buChar char="•"/>
                      </a:pPr>
                      <a:r>
                        <a:rPr lang="en-GB" sz="1200" b="0" dirty="0"/>
                        <a:t>According to Natural Justice, the cap should either be raised further or eliminated outright. </a:t>
                      </a:r>
                    </a:p>
                    <a:p>
                      <a:pPr marL="171450" indent="-171450" algn="just">
                        <a:buFont typeface="Arial" panose="020B0604020202020204" pitchFamily="34" charset="0"/>
                        <a:buChar char="•"/>
                      </a:pPr>
                      <a:r>
                        <a:rPr lang="en-GB" sz="1200" b="0" dirty="0"/>
                        <a:t>The Bill seeks to control all potential maritime pollution from any ships that fall under its purview. As a result, the Bill applies to any pollution, even the kind that would require spending billions of Rands to remedy.</a:t>
                      </a:r>
                    </a:p>
                    <a:p>
                      <a:pPr marL="171450" indent="-171450" algn="just">
                        <a:buFont typeface="Arial" panose="020B0604020202020204" pitchFamily="34" charset="0"/>
                        <a:buChar char="•"/>
                      </a:pPr>
                      <a:r>
                        <a:rPr lang="en-GB" sz="1200" b="0" dirty="0"/>
                        <a:t> It is not difficult to conceive that potential contamination could result in losses that would cost more than R 10 million to prevent. According to Natural Justice, the sole sanction clause that doesn't have a cap might effectively discourage and remedy any possible marine pollution. </a:t>
                      </a:r>
                    </a:p>
                  </a:txBody>
                  <a:tcPr/>
                </a:tc>
                <a:tc>
                  <a:txBody>
                    <a:bodyPr/>
                    <a:lstStyle/>
                    <a:p>
                      <a:r>
                        <a:rPr lang="en-ZA" sz="1200" dirty="0" smtClean="0"/>
                        <a:t>22. This should be the fine for the contravention and in addition all clean up costs but within the limits of liability as provided in the Conventions</a:t>
                      </a:r>
                      <a:r>
                        <a:rPr lang="en-ZA" sz="1200" baseline="0" dirty="0" smtClean="0"/>
                        <a:t> and as well in the </a:t>
                      </a:r>
                      <a:r>
                        <a:rPr lang="en-ZA" sz="1200" dirty="0" smtClean="0"/>
                        <a:t>OPRC</a:t>
                      </a:r>
                      <a:r>
                        <a:rPr lang="en-ZA" sz="1200" baseline="0" dirty="0" smtClean="0"/>
                        <a:t> Bill that is before the Committee.</a:t>
                      </a:r>
                      <a:endParaRPr lang="en-ZA" sz="1200" dirty="0" smtClean="0"/>
                    </a:p>
                    <a:p>
                      <a:r>
                        <a:rPr lang="en-ZA" sz="1200" dirty="0" smtClean="0"/>
                        <a:t>23. Each offence constitutes a fine.</a:t>
                      </a:r>
                    </a:p>
                    <a:p>
                      <a:r>
                        <a:rPr lang="en-ZA" sz="1200" dirty="0" smtClean="0"/>
                        <a:t>24. Each offence constitutes a fine, however, in some instances it may not apply, e.g. if a vessel has suffered damage and keeps polluting daily due to the initial incident.</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260995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4160847436"/>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171450" indent="-171450" algn="just">
                        <a:buFont typeface="Arial" panose="020B0604020202020204" pitchFamily="34" charset="0"/>
                        <a:buChar char="•"/>
                      </a:pPr>
                      <a:r>
                        <a:rPr lang="en-GB" sz="1200" b="0" dirty="0"/>
                        <a:t>Alternately, Natural Justice argues that the Bill must be more explicit and create a separate offense for persistent disobedience over time if the Minister decides to stick with the R10 million cap. A separate offense occurs when a current offense is continued while a new offense is created. </a:t>
                      </a:r>
                    </a:p>
                    <a:p>
                      <a:pPr marL="171450" indent="-171450" algn="just">
                        <a:buFont typeface="Arial" panose="020B0604020202020204" pitchFamily="34" charset="0"/>
                        <a:buChar char="•"/>
                      </a:pPr>
                      <a:r>
                        <a:rPr lang="en-GB" sz="1200" b="0" dirty="0"/>
                        <a:t>Another option is for the Bill to specify a minimal penalty. Considering the magnitude and unknowable effects of all marine pollution, Natural Justice argues that minimal penalties are necessary to have a significant deterrent effect and promote recovery. For instance, section 73 of the Marine Environment Protection Law in the People's Republic of China sets a minimum fine of RMB30,000 (about R 76 000) on a person or a vessel releasing prohibited pollutants.</a:t>
                      </a:r>
                    </a:p>
                    <a:p>
                      <a:pPr marL="171450" indent="-171450" algn="just">
                        <a:buFont typeface="Arial" panose="020B0604020202020204" pitchFamily="34" charset="0"/>
                        <a:buChar char="•"/>
                      </a:pPr>
                      <a:r>
                        <a:rPr lang="en-GB" sz="1200" b="0" dirty="0"/>
                        <a:t>According to Natural Justice, a minimum penalty could adequately address the importance of marine protection, mitigate the unknown impact of all marine pollution, and impose strong deterrence.</a:t>
                      </a:r>
                    </a:p>
                  </a:txBody>
                  <a:tcPr/>
                </a:tc>
                <a:tc>
                  <a:txBody>
                    <a:bodyPr/>
                    <a:lstStyle/>
                    <a:p>
                      <a:r>
                        <a:rPr lang="en-ZA" sz="1200" dirty="0" smtClean="0"/>
                        <a:t>Noted</a:t>
                      </a:r>
                    </a:p>
                    <a:p>
                      <a:endParaRPr lang="en-ZA" sz="1200" dirty="0" smtClean="0"/>
                    </a:p>
                    <a:p>
                      <a:endParaRPr lang="en-ZA" sz="1200" dirty="0" smtClean="0"/>
                    </a:p>
                    <a:p>
                      <a:endParaRPr lang="en-ZA" sz="1200" dirty="0" smtClean="0"/>
                    </a:p>
                    <a:p>
                      <a:endParaRPr lang="en-ZA" sz="1200" dirty="0" smtClean="0"/>
                    </a:p>
                    <a:p>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2447506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806951079"/>
              </p:ext>
            </p:extLst>
          </p:nvPr>
        </p:nvGraphicFramePr>
        <p:xfrm>
          <a:off x="107504" y="555526"/>
          <a:ext cx="9001000" cy="500872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0" indent="0" algn="just">
                        <a:buFont typeface="Arial" panose="020B0604020202020204" pitchFamily="34" charset="0"/>
                        <a:buNone/>
                      </a:pPr>
                      <a:r>
                        <a:rPr lang="en-GB" sz="1200" b="1" dirty="0"/>
                        <a:t>2. Clause 5 (Insertion of section 3B in Act 2 of 1986)</a:t>
                      </a:r>
                    </a:p>
                    <a:p>
                      <a:pPr marL="171450" indent="-171450" algn="just">
                        <a:buFont typeface="Arial" panose="020B0604020202020204" pitchFamily="34" charset="0"/>
                        <a:buChar char="•"/>
                      </a:pPr>
                      <a:r>
                        <a:rPr lang="en-GB" sz="1200" b="0" dirty="0"/>
                        <a:t>Submits that, to reduce marine pollution, all government departments must work together and coordinate. The municipal departments adjacent to the coastal areas oversee much of the oversight. </a:t>
                      </a:r>
                    </a:p>
                    <a:p>
                      <a:pPr marL="171450" indent="-171450" algn="just">
                        <a:buFont typeface="Arial" panose="020B0604020202020204" pitchFamily="34" charset="0"/>
                        <a:buChar char="•"/>
                      </a:pPr>
                      <a:r>
                        <a:rPr lang="en-GB" sz="1200" b="0" dirty="0"/>
                        <a:t>As a result, the Department of Transportation must coordinate and collaborate with other government agencies. Similarly, the Department of Transportation must collaborate and coordinate with coastal municipalities to reduce marine pollution.</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fr-FR" sz="1200" b="1" dirty="0"/>
                        <a:t>3.Annex IV </a:t>
                      </a:r>
                      <a:r>
                        <a:rPr lang="fr-FR" sz="1200" b="1" dirty="0" err="1"/>
                        <a:t>Chapter</a:t>
                      </a:r>
                      <a:r>
                        <a:rPr lang="fr-FR" sz="1200" b="1" dirty="0"/>
                        <a:t> II </a:t>
                      </a:r>
                      <a:r>
                        <a:rPr lang="fr-FR" sz="1200" b="1" dirty="0" err="1"/>
                        <a:t>Regulation</a:t>
                      </a:r>
                      <a:r>
                        <a:rPr lang="fr-FR" sz="1200" b="1" dirty="0"/>
                        <a:t> 4 Section 6</a:t>
                      </a:r>
                    </a:p>
                    <a:p>
                      <a:pPr marL="171450" indent="-171450" algn="just">
                        <a:buFont typeface="Arial" panose="020B0604020202020204" pitchFamily="34" charset="0"/>
                        <a:buChar char="•"/>
                      </a:pPr>
                      <a:r>
                        <a:rPr lang="en-GB" sz="1200" b="0" dirty="0"/>
                        <a:t>The provision does not define the scope of the power that a nominated surveyor or a recognized organization must carry out corrective actions.</a:t>
                      </a:r>
                    </a:p>
                    <a:p>
                      <a:pPr marL="171450" indent="-171450" algn="just">
                        <a:buFont typeface="Arial" panose="020B0604020202020204" pitchFamily="34" charset="0"/>
                        <a:buChar char="•"/>
                      </a:pPr>
                      <a:r>
                        <a:rPr lang="en-GB" sz="1200" b="0" dirty="0"/>
                        <a:t> Natural Justice contends that the Bill should give the surveyor the authority to detain and remove the vessel from the water immediately. </a:t>
                      </a:r>
                    </a:p>
                    <a:p>
                      <a:pPr marL="0" indent="0" algn="just">
                        <a:buFont typeface="Arial" panose="020B0604020202020204" pitchFamily="34" charset="0"/>
                        <a:buNone/>
                      </a:pPr>
                      <a:endParaRPr lang="en-GB" sz="1200" b="1" dirty="0"/>
                    </a:p>
                  </a:txBody>
                  <a:tcPr/>
                </a:tc>
                <a:tc>
                  <a:txBody>
                    <a:bodyPr/>
                    <a:lstStyle/>
                    <a:p>
                      <a:endParaRPr lang="en-ZA" sz="1200" dirty="0" smtClean="0"/>
                    </a:p>
                    <a:p>
                      <a:endParaRPr lang="en-ZA" sz="1200" dirty="0" smtClean="0"/>
                    </a:p>
                    <a:p>
                      <a:r>
                        <a:rPr lang="en-ZA" sz="1200" dirty="0" smtClean="0"/>
                        <a:t>This Bill may be a</a:t>
                      </a:r>
                      <a:r>
                        <a:rPr lang="en-ZA" sz="1200" baseline="0" dirty="0" smtClean="0"/>
                        <a:t> little complex to provide for such cooperative mechanism as opposed to t</a:t>
                      </a:r>
                      <a:r>
                        <a:rPr lang="en-ZA" sz="1200" dirty="0" smtClean="0"/>
                        <a:t>he Cooperation mechanism proposed in the Preparedness</a:t>
                      </a:r>
                      <a:r>
                        <a:rPr lang="en-ZA" sz="1200" baseline="0" dirty="0" smtClean="0"/>
                        <a:t>, Response and Cooperation Bill before the Committee.</a:t>
                      </a:r>
                      <a:endParaRPr lang="en-ZA" sz="1200" dirty="0" smtClean="0"/>
                    </a:p>
                    <a:p>
                      <a:endParaRPr lang="en-ZA" sz="1200" dirty="0" smtClean="0"/>
                    </a:p>
                    <a:p>
                      <a:endParaRPr lang="en-ZA" sz="1200" dirty="0" smtClean="0"/>
                    </a:p>
                    <a:p>
                      <a:endParaRPr lang="en-ZA" sz="1200" dirty="0" smtClean="0"/>
                    </a:p>
                    <a:p>
                      <a:r>
                        <a:rPr lang="en-ZA" sz="1200" dirty="0" smtClean="0"/>
                        <a:t>28. The surveyor referred to could be a surveyor of an RO, who does not have the powers to detain a vessel. Removing the vessel from the water may not be a simple solution, could be possible if we consider small boats. Moving the vessel out of jurisdiction may not prevent pollution too and may just exacerbate the problem.</a:t>
                      </a:r>
                    </a:p>
                    <a:p>
                      <a:r>
                        <a:rPr lang="en-ZA" sz="1200" dirty="0" smtClean="0"/>
                        <a:t>29. A surveyor is not a member of the ships crew. The crew know the vessel and are in a better position to deal with minimising pollution, the surveyor has the powers to oversee operations when incidents occur and together with the ships crew will minimise pollution.</a:t>
                      </a:r>
                    </a:p>
                    <a:p>
                      <a:endParaRPr lang="en-ZA" sz="1200" dirty="0" smtClean="0"/>
                    </a:p>
                    <a:p>
                      <a:endParaRPr lang="en-ZA" sz="1200" dirty="0" smtClean="0"/>
                    </a:p>
                    <a:p>
                      <a:endParaRPr lang="en-ZA" sz="1200" dirty="0" smtClean="0"/>
                    </a:p>
                    <a:p>
                      <a:endParaRPr lang="en-ZA" sz="1200" dirty="0" smtClean="0"/>
                    </a:p>
                    <a:p>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332930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443223742"/>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171450" indent="-171450" algn="just">
                        <a:buFont typeface="Arial" panose="020B0604020202020204" pitchFamily="34" charset="0"/>
                        <a:buChar char="•"/>
                      </a:pPr>
                      <a:r>
                        <a:rPr lang="en-GB" sz="1200" b="0" dirty="0"/>
                        <a:t>Natural justice further submits that, given South Africa's current environmental crisis and the marine's sensitivity to pollution, the surveyor must be given the authority to stop marine pollution to prioritize marine protection and have a meaningful impact on their duty under the Act. </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4. </a:t>
                      </a:r>
                      <a:r>
                        <a:rPr lang="fr-FR" sz="1200" b="1" dirty="0"/>
                        <a:t>Annex IV </a:t>
                      </a:r>
                      <a:r>
                        <a:rPr lang="fr-FR" sz="1200" b="1" dirty="0" err="1"/>
                        <a:t>Chapter</a:t>
                      </a:r>
                      <a:r>
                        <a:rPr lang="fr-FR" sz="1200" b="1" dirty="0"/>
                        <a:t> II </a:t>
                      </a:r>
                      <a:r>
                        <a:rPr lang="fr-FR" sz="1200" b="1" dirty="0" err="1"/>
                        <a:t>Regulation</a:t>
                      </a:r>
                      <a:r>
                        <a:rPr lang="fr-FR" sz="1200" b="1" dirty="0"/>
                        <a:t> 4 Section 10</a:t>
                      </a:r>
                    </a:p>
                    <a:p>
                      <a:pPr marL="171450" indent="-171450" algn="just">
                        <a:buFont typeface="Arial" panose="020B0604020202020204" pitchFamily="34" charset="0"/>
                        <a:buChar char="•"/>
                      </a:pPr>
                      <a:r>
                        <a:rPr lang="en-GB" sz="1200" b="0" dirty="0"/>
                        <a:t>The current proposed language places a heavy burden on the ship's master or owner to report at the earliest opportunity. While Natural Justice agrees that the master or owner of the ship must report, the Bill should also include police and local authorities as surveyors. </a:t>
                      </a:r>
                    </a:p>
                    <a:p>
                      <a:pPr marL="171450" indent="-171450" algn="just">
                        <a:buFont typeface="Arial" panose="020B0604020202020204" pitchFamily="34" charset="0"/>
                        <a:buChar char="•"/>
                      </a:pPr>
                      <a:r>
                        <a:rPr lang="en-GB" sz="1200" b="0" dirty="0"/>
                        <a:t>Involving the police and local governments would strengthen the country's ability to monitor the marines and respond to any incident or violation of the Act. </a:t>
                      </a:r>
                    </a:p>
                    <a:p>
                      <a:pPr marL="171450" indent="-171450" algn="just">
                        <a:buFont typeface="Arial" panose="020B0604020202020204" pitchFamily="34" charset="0"/>
                        <a:buChar char="•"/>
                      </a:pPr>
                      <a:r>
                        <a:rPr lang="en-GB" sz="1200" b="0" dirty="0"/>
                        <a:t>Neither the Act nor the Bill establishes a central agency to enforce strict compliance regarding marine protection. </a:t>
                      </a:r>
                    </a:p>
                  </a:txBody>
                  <a:tcPr/>
                </a:tc>
                <a:tc>
                  <a:txBody>
                    <a:bodyPr/>
                    <a:lstStyle/>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30. The police and local authorities do not have the expertise to deal with pollution incidents and not sure what could be achieved by nominating them as surveyors.</a:t>
                      </a:r>
                    </a:p>
                    <a:p>
                      <a:r>
                        <a:rPr lang="en-ZA" sz="1200" dirty="0" smtClean="0"/>
                        <a:t>31. The police and local government as it stands today could always contact the Authority for any incidents relating to pollution for the Authority to investigate and take appropriate action.</a:t>
                      </a:r>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301292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4238505532"/>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0" indent="0" algn="just">
                        <a:buFont typeface="Arial" panose="020B0604020202020204" pitchFamily="34" charset="0"/>
                        <a:buNone/>
                      </a:pPr>
                      <a:r>
                        <a:rPr lang="en-GB" sz="1200" b="1" dirty="0"/>
                        <a:t>5. </a:t>
                      </a:r>
                      <a:r>
                        <a:rPr lang="fr-FR" sz="1200" b="1" dirty="0"/>
                        <a:t>Annex IV </a:t>
                      </a:r>
                      <a:r>
                        <a:rPr lang="fr-FR" sz="1200" b="1" dirty="0" err="1"/>
                        <a:t>Chapter</a:t>
                      </a:r>
                      <a:r>
                        <a:rPr lang="fr-FR" sz="1200" b="1" dirty="0"/>
                        <a:t> II </a:t>
                      </a:r>
                      <a:r>
                        <a:rPr lang="fr-FR" sz="1200" b="1" dirty="0" err="1"/>
                        <a:t>Regulation</a:t>
                      </a:r>
                      <a:r>
                        <a:rPr lang="fr-FR" sz="1200" b="1" dirty="0"/>
                        <a:t> 7 Section 1</a:t>
                      </a:r>
                    </a:p>
                    <a:p>
                      <a:pPr marL="171450" indent="-171450" algn="just">
                        <a:buFont typeface="Arial" panose="020B0604020202020204" pitchFamily="34" charset="0"/>
                        <a:buChar char="•"/>
                      </a:pPr>
                      <a:r>
                        <a:rPr lang="en-GB" sz="1200" b="0" dirty="0"/>
                        <a:t>In addition to the prescribed languages, the Certificate must also be drafted in local languages in that coastal municipality. South Africa is a country rich in cultural diversity and ethnic diversity.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Local languages are included not only to reflect South Africa's true cultural diversity, but also to ensure compliance with the Act at the local level. If local governments are designated as the regulatory authorities, the Certificate must be written in a language that everyone understands.</a:t>
                      </a:r>
                    </a:p>
                    <a:p>
                      <a:pPr marL="0" indent="0" algn="just">
                        <a:buFont typeface="Arial" panose="020B0604020202020204" pitchFamily="34" charset="0"/>
                        <a:buNone/>
                      </a:pPr>
                      <a:r>
                        <a:rPr lang="en-GB" sz="1200" b="0" dirty="0"/>
                        <a:t> </a:t>
                      </a:r>
                    </a:p>
                    <a:p>
                      <a:pPr marL="0" indent="0" algn="just">
                        <a:buFont typeface="Arial" panose="020B0604020202020204" pitchFamily="34" charset="0"/>
                        <a:buNone/>
                      </a:pPr>
                      <a:r>
                        <a:rPr lang="en-GB" sz="1200" b="1" dirty="0"/>
                        <a:t>6. Annex VI Chapter I Regulation 3 Section 2</a:t>
                      </a:r>
                    </a:p>
                    <a:p>
                      <a:pPr marL="171450" indent="-171450" algn="just">
                        <a:buFont typeface="Arial" panose="020B0604020202020204" pitchFamily="34" charset="0"/>
                        <a:buChar char="•"/>
                      </a:pPr>
                      <a:r>
                        <a:rPr lang="en-GB" sz="1200" b="0" dirty="0"/>
                        <a:t>This provision exempts a ship trial from other provisions in the Annex for up to five years.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 Natural Justice submits that this exemption is overly broad and is in direct conflict with South Africa’s commitment under the Paris Agreement. Under the Paris Agreement, South Africa has pledged to cut carbon emissions by 50%. </a:t>
                      </a:r>
                    </a:p>
                  </a:txBody>
                  <a:tcPr/>
                </a:tc>
                <a:tc>
                  <a:txBody>
                    <a:bodyPr/>
                    <a:lstStyle/>
                    <a:p>
                      <a:endParaRPr lang="en-ZA" sz="1200" dirty="0" smtClean="0"/>
                    </a:p>
                    <a:p>
                      <a:r>
                        <a:rPr lang="en-ZA" sz="1200" dirty="0" smtClean="0"/>
                        <a:t>35. The certificates are based on the contents of the MARPOL Convention. These vessels trade internationally.</a:t>
                      </a:r>
                    </a:p>
                    <a:p>
                      <a:r>
                        <a:rPr lang="en-ZA" sz="1200" dirty="0" smtClean="0"/>
                        <a:t>37. There is no intention to designate local government as regulatory authorities for the purpose of the MARPOL Convention.</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38. Yes, as it states this for the development of ship emission reduction and </a:t>
                      </a:r>
                      <a:r>
                        <a:rPr lang="en-ZA" sz="1200" dirty="0" err="1" smtClean="0"/>
                        <a:t>control’technologies</a:t>
                      </a:r>
                      <a:r>
                        <a:rPr lang="en-ZA" sz="1200" dirty="0" smtClean="0"/>
                        <a:t> and engine design programmes.</a:t>
                      </a:r>
                    </a:p>
                    <a:p>
                      <a:r>
                        <a:rPr lang="en-ZA" sz="1200" dirty="0" smtClean="0"/>
                        <a:t>39. Noted and do not concur because the matter being regulated is governed</a:t>
                      </a:r>
                      <a:r>
                        <a:rPr lang="en-ZA" sz="1200" baseline="0" dirty="0" smtClean="0"/>
                        <a:t> by the agreements made at the IMO. States may not act unilaterally.</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357663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696647395"/>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171450" indent="-171450" algn="just">
                        <a:buFont typeface="Arial" panose="020B0604020202020204" pitchFamily="34" charset="0"/>
                        <a:buChar char="•"/>
                      </a:pPr>
                      <a:r>
                        <a:rPr lang="en-GB" sz="1200" b="0" dirty="0"/>
                        <a:t>Potentially, once a ship is exempted from the Annex under section 2(a), the ship could be producing as much emission as desired during the period of the exemption.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If any exemptions are granted under this provision, Natural Justice contends that the terms and conditions of the exemption must be made public to boost public trust in government administration. The public has the right to oversee any abuse of exemption. </a:t>
                      </a:r>
                    </a:p>
                    <a:p>
                      <a:pPr marL="171450" indent="-171450" algn="just">
                        <a:buFont typeface="Arial" panose="020B0604020202020204" pitchFamily="34" charset="0"/>
                        <a:buChar char="•"/>
                      </a:pPr>
                      <a:r>
                        <a:rPr lang="en-GB" sz="1200" b="0" dirty="0"/>
                        <a:t>Disclosure of exemptions would also better facilitate enforcement of the Act by informing the public which ships, or vessels are currently exempt. </a:t>
                      </a:r>
                    </a:p>
                    <a:p>
                      <a:pPr marL="0" indent="0" algn="just">
                        <a:buFont typeface="Arial" panose="020B0604020202020204" pitchFamily="34" charset="0"/>
                        <a:buNone/>
                      </a:pPr>
                      <a:endParaRPr lang="en-GB" sz="1200" b="0" dirty="0"/>
                    </a:p>
                  </a:txBody>
                  <a:tcPr/>
                </a:tc>
                <a:tc>
                  <a:txBody>
                    <a:bodyPr/>
                    <a:lstStyle/>
                    <a:p>
                      <a:r>
                        <a:rPr lang="en-ZA" sz="1200" dirty="0" smtClean="0"/>
                        <a:t>Noted</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699446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B2F2D6E-92B9-47A0-B07B-426B073E7100}"/>
              </a:ext>
            </a:extLst>
          </p:cNvPr>
          <p:cNvGraphicFramePr>
            <a:graphicFrameLocks noGrp="1"/>
          </p:cNvGraphicFramePr>
          <p:nvPr>
            <p:ph sz="half" idx="1"/>
            <p:extLst>
              <p:ext uri="{D42A27DB-BD31-4B8C-83A1-F6EECF244321}">
                <p14:modId xmlns:p14="http://schemas.microsoft.com/office/powerpoint/2010/main" xmlns="" val="1014833007"/>
              </p:ext>
            </p:extLst>
          </p:nvPr>
        </p:nvGraphicFramePr>
        <p:xfrm>
          <a:off x="0" y="555526"/>
          <a:ext cx="9108504" cy="4248472"/>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3134226601"/>
                    </a:ext>
                  </a:extLst>
                </a:gridCol>
                <a:gridCol w="4536504">
                  <a:extLst>
                    <a:ext uri="{9D8B030D-6E8A-4147-A177-3AD203B41FA5}">
                      <a16:colId xmlns:a16="http://schemas.microsoft.com/office/drawing/2014/main" xmlns="" val="2098102718"/>
                    </a:ext>
                  </a:extLst>
                </a:gridCol>
              </a:tblGrid>
              <a:tr h="696792">
                <a:tc>
                  <a:txBody>
                    <a:bodyPr/>
                    <a:lstStyle/>
                    <a:p>
                      <a:endParaRPr lang="en-ZA" sz="1200" dirty="0"/>
                    </a:p>
                    <a:p>
                      <a:r>
                        <a:rPr lang="en-ZA" sz="1800" dirty="0"/>
                        <a:t>WESSA’S COMMENTS</a:t>
                      </a:r>
                    </a:p>
                  </a:txBody>
                  <a:tcPr/>
                </a:tc>
                <a:tc>
                  <a:txBody>
                    <a:bodyPr/>
                    <a:lstStyle/>
                    <a:p>
                      <a:endParaRPr lang="en-GB" sz="1200" dirty="0"/>
                    </a:p>
                    <a:p>
                      <a:r>
                        <a:rPr lang="en-ZA" dirty="0"/>
                        <a:t>  DEPARTMENT OF TRANSPORT’S  RESPONSE</a:t>
                      </a:r>
                    </a:p>
                  </a:txBody>
                  <a:tcPr/>
                </a:tc>
                <a:extLst>
                  <a:ext uri="{0D108BD9-81ED-4DB2-BD59-A6C34878D82A}">
                    <a16:rowId xmlns:a16="http://schemas.microsoft.com/office/drawing/2014/main" xmlns="" val="3081973506"/>
                  </a:ext>
                </a:extLst>
              </a:tr>
              <a:tr h="3551680">
                <a:tc>
                  <a:txBody>
                    <a:bodyPr/>
                    <a:lstStyle/>
                    <a:p>
                      <a:pPr marL="171450" indent="-171450" algn="just">
                        <a:buFont typeface="Wingdings" panose="05000000000000000000" pitchFamily="2" charset="2"/>
                        <a:buChar char="v"/>
                      </a:pPr>
                      <a:r>
                        <a:rPr lang="en-GB" sz="1200" b="1" dirty="0"/>
                        <a:t>General Comments</a:t>
                      </a:r>
                    </a:p>
                    <a:p>
                      <a:pPr algn="just"/>
                      <a:r>
                        <a:rPr lang="en-GB" sz="1200" b="1" dirty="0"/>
                        <a:t>1. </a:t>
                      </a:r>
                      <a:r>
                        <a:rPr lang="en-GB" sz="1200" dirty="0"/>
                        <a:t>WESSA supports this Bill, aimed at significantly improving the safe and appropriate management of sewage, waste and air emissions from marine vessels.  </a:t>
                      </a:r>
                    </a:p>
                    <a:p>
                      <a:endParaRPr lang="en-GB" sz="1200" dirty="0"/>
                    </a:p>
                    <a:p>
                      <a:pPr algn="just"/>
                      <a:r>
                        <a:rPr lang="en-GB" sz="1200" b="1" dirty="0"/>
                        <a:t>2. </a:t>
                      </a:r>
                      <a:r>
                        <a:rPr lang="en-GB" sz="1200" dirty="0"/>
                        <a:t>Noted the crucial improvement to Section 3 (b) with the additions of sub-clauses (e)-(m) which provides for the creation of regulations pertaining to preventing pollution from ships.</a:t>
                      </a:r>
                    </a:p>
                    <a:p>
                      <a:pPr algn="just"/>
                      <a:endParaRPr lang="en-GB" sz="1200" dirty="0"/>
                    </a:p>
                    <a:p>
                      <a:pPr algn="just"/>
                      <a:r>
                        <a:rPr lang="en-GB" sz="1200" b="1" dirty="0"/>
                        <a:t>Comments on Annex IV : Regulations for the Prevention of Pollution by Sewage from Ships</a:t>
                      </a:r>
                    </a:p>
                    <a:p>
                      <a:pPr algn="just"/>
                      <a:r>
                        <a:rPr lang="en-GB" sz="1200" b="1" dirty="0"/>
                        <a:t>3. </a:t>
                      </a:r>
                      <a:r>
                        <a:rPr lang="en-GB" sz="1200" b="0" dirty="0"/>
                        <a:t>Regulation 2.1: provisions of Annex IV will apply to ships engaged only in international voyages. </a:t>
                      </a:r>
                    </a:p>
                    <a:p>
                      <a:pPr marL="171450" indent="-171450" algn="just">
                        <a:buFont typeface="Arial" panose="020B0604020202020204" pitchFamily="34" charset="0"/>
                        <a:buChar char="•"/>
                      </a:pPr>
                      <a:r>
                        <a:rPr lang="en-GB" sz="1200" b="1" dirty="0"/>
                        <a:t>Concern 1:</a:t>
                      </a:r>
                      <a:r>
                        <a:rPr lang="en-GB" sz="1200" b="0" dirty="0"/>
                        <a:t>  Does not cover ships moving within SA territorial waters, nor   between these waters and high seas.</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1" dirty="0"/>
                        <a:t>PROPOSED REMEDY:  </a:t>
                      </a:r>
                      <a:r>
                        <a:rPr lang="en-GB" sz="1200" b="0" dirty="0"/>
                        <a:t>Extend Reg.2.1 to include ships engaged in voyages within and between SA territorial waters and the high seas.</a:t>
                      </a:r>
                      <a:endParaRPr lang="en-GB" sz="1200" dirty="0"/>
                    </a:p>
                  </a:txBody>
                  <a:tcPr/>
                </a:tc>
                <a:tc>
                  <a:txBody>
                    <a:bodyPr/>
                    <a:lstStyle/>
                    <a:p>
                      <a:endParaRPr lang="en-GB" sz="1200" dirty="0"/>
                    </a:p>
                    <a:p>
                      <a:r>
                        <a:rPr lang="en-ZA" dirty="0" smtClean="0"/>
                        <a:t>Noted</a:t>
                      </a:r>
                    </a:p>
                    <a:p>
                      <a:endParaRPr lang="en-ZA" dirty="0" smtClean="0"/>
                    </a:p>
                    <a:p>
                      <a:endParaRPr lang="en-ZA" dirty="0" smtClean="0"/>
                    </a:p>
                    <a:p>
                      <a:r>
                        <a:rPr lang="en-ZA" dirty="0" smtClean="0"/>
                        <a:t>Noted</a:t>
                      </a:r>
                    </a:p>
                    <a:p>
                      <a:endParaRPr lang="en-ZA" dirty="0" smtClean="0"/>
                    </a:p>
                    <a:p>
                      <a:endParaRPr lang="en-ZA" dirty="0" smtClean="0"/>
                    </a:p>
                    <a:p>
                      <a:r>
                        <a:rPr lang="en-ZA" dirty="0" smtClean="0"/>
                        <a:t>This is as per MARPOL Convention and . </a:t>
                      </a:r>
                    </a:p>
                    <a:p>
                      <a:r>
                        <a:rPr lang="en-ZA" dirty="0" smtClean="0"/>
                        <a:t>vessels  under convention size to be dealt with in Regulations.</a:t>
                      </a:r>
                    </a:p>
                    <a:p>
                      <a:endParaRPr lang="en-ZA" dirty="0" smtClean="0"/>
                    </a:p>
                    <a:p>
                      <a:endParaRPr lang="en-ZA" dirty="0"/>
                    </a:p>
                  </a:txBody>
                  <a:tcPr/>
                </a:tc>
                <a:extLst>
                  <a:ext uri="{0D108BD9-81ED-4DB2-BD59-A6C34878D82A}">
                    <a16:rowId xmlns:a16="http://schemas.microsoft.com/office/drawing/2014/main" xmlns="" val="580462636"/>
                  </a:ext>
                </a:extLst>
              </a:tr>
            </a:tbl>
          </a:graphicData>
        </a:graphic>
      </p:graphicFrame>
      <p:sp>
        <p:nvSpPr>
          <p:cNvPr id="5" name="Title 4">
            <a:extLst>
              <a:ext uri="{FF2B5EF4-FFF2-40B4-BE49-F238E27FC236}">
                <a16:creationId xmlns:a16="http://schemas.microsoft.com/office/drawing/2014/main" xmlns="" id="{62E3E7CB-598C-4982-8344-487C6D545A65}"/>
              </a:ext>
            </a:extLst>
          </p:cNvPr>
          <p:cNvSpPr>
            <a:spLocks noGrp="1"/>
          </p:cNvSpPr>
          <p:nvPr>
            <p:ph type="title"/>
          </p:nvPr>
        </p:nvSpPr>
        <p:spPr>
          <a:xfrm>
            <a:off x="457199" y="51470"/>
            <a:ext cx="8229600" cy="421555"/>
          </a:xfrm>
        </p:spPr>
        <p:txBody>
          <a:bodyPr>
            <a:normAutofit fontScale="90000"/>
          </a:bodyPr>
          <a:lstStyle/>
          <a:p>
            <a:r>
              <a:rPr lang="en-ZA" dirty="0"/>
              <a:t>WESSA COMMENTS</a:t>
            </a:r>
          </a:p>
        </p:txBody>
      </p:sp>
    </p:spTree>
    <p:extLst>
      <p:ext uri="{BB962C8B-B14F-4D97-AF65-F5344CB8AC3E}">
        <p14:creationId xmlns:p14="http://schemas.microsoft.com/office/powerpoint/2010/main" xmlns="" val="4180260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251725080"/>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0" indent="0" algn="just">
                        <a:buFont typeface="Arial" panose="020B0604020202020204" pitchFamily="34" charset="0"/>
                        <a:buNone/>
                      </a:pPr>
                      <a:r>
                        <a:rPr lang="en-GB" sz="1200" b="1" dirty="0"/>
                        <a:t>7. Annex VI Chapter I Regulation 3 Section 3.1</a:t>
                      </a:r>
                    </a:p>
                    <a:p>
                      <a:pPr marL="171450" indent="-171450" algn="just">
                        <a:buFont typeface="Arial" panose="020B0604020202020204" pitchFamily="34" charset="0"/>
                        <a:buChar char="•"/>
                      </a:pPr>
                      <a:r>
                        <a:rPr lang="en-GB" sz="1200" b="0" dirty="0"/>
                        <a:t>This provision is directly related to the development of upstream petroleum resources. </a:t>
                      </a:r>
                    </a:p>
                    <a:p>
                      <a:pPr marL="171450" indent="-171450" algn="just">
                        <a:buFont typeface="Arial" panose="020B0604020202020204" pitchFamily="34" charset="0"/>
                        <a:buChar char="•"/>
                      </a:pPr>
                      <a:r>
                        <a:rPr lang="en-GB" sz="1200" b="0" dirty="0"/>
                        <a:t>Natural Justice argues that this provision is completely unjustified for a variety of reasons, including a direct contradiction to South Africa's commitment to environmental protection, being overly broad with no limitations, and being unnecessary. </a:t>
                      </a:r>
                    </a:p>
                    <a:p>
                      <a:pPr marL="171450" indent="-171450" algn="just">
                        <a:buFont typeface="Arial" panose="020B0604020202020204" pitchFamily="34" charset="0"/>
                        <a:buChar char="•"/>
                      </a:pPr>
                      <a:r>
                        <a:rPr lang="en-GB" sz="1200" b="0" dirty="0"/>
                        <a:t>The provision exempts from the provisions of this annex the exploration, exploitation, and associated offshore processing of sea-bed mineral resources ("Offshore Mineral Processing"). When combined with the recently passed Upstream Petroleum Resources Development Bill (B132021), the South African government's desire to expand the petroleum industry is clear. There is no doubt that the petroleum industry emits a significant amount of CO2. Further development of the industry would jeopardize South Africa's efforts to reduce carbon emissions in accordance with its Paris Agreement commitment. </a:t>
                      </a:r>
                    </a:p>
                  </a:txBody>
                  <a:tcPr/>
                </a:tc>
                <a:tc>
                  <a:txBody>
                    <a:bodyPr/>
                    <a:lstStyle/>
                    <a:p>
                      <a:endParaRPr lang="en-ZA" sz="1200" dirty="0" smtClean="0"/>
                    </a:p>
                    <a:p>
                      <a:r>
                        <a:rPr lang="en-ZA" sz="1200" dirty="0" smtClean="0"/>
                        <a:t>43. Noted, it is what is provided for in MARPOL</a:t>
                      </a:r>
                    </a:p>
                    <a:p>
                      <a:r>
                        <a:rPr lang="en-ZA" sz="1200" dirty="0" smtClean="0"/>
                        <a:t>45. 3.2 deals with Trials for ship emission reduction and control technology research, whereas 3.3 deals with Emissions from sea-bed mineral activities.</a:t>
                      </a:r>
                    </a:p>
                    <a:p>
                      <a:r>
                        <a:rPr lang="en-ZA" sz="1200" dirty="0" smtClean="0"/>
                        <a:t>46. Noted.</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4093334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475103471"/>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171450" indent="-171450" algn="just">
                        <a:buFont typeface="Arial" panose="020B0604020202020204" pitchFamily="34" charset="0"/>
                        <a:buChar char="•"/>
                      </a:pPr>
                      <a:r>
                        <a:rPr lang="en-GB" sz="1200" b="0" dirty="0"/>
                        <a:t>Unlike the exemption provided in section 2 of Regulation 3, this provision provides an absolute exemption from all restrictions for emissions from offshore mineral processing.</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 The Annex contains no prohibitions, limitations, oversight, or reporting requirements. Natural Justice claims that the exemption is overly broad and lacks justification. As such, the provision is unnecessary. </a:t>
                      </a:r>
                    </a:p>
                    <a:p>
                      <a:pPr marL="171450" indent="-171450" algn="just">
                        <a:buFont typeface="Arial" panose="020B0604020202020204" pitchFamily="34" charset="0"/>
                        <a:buChar char="•"/>
                      </a:pPr>
                      <a:r>
                        <a:rPr lang="en-GB" sz="1200" b="0" dirty="0"/>
                        <a:t>Finally, Natural Justice asserts that the offshore mineral processing exemption is unnecessary. Considering the country's agenda on energy transition, government policies, including offshore mineral processing, should gradually direct the public away from fossil fuels. </a:t>
                      </a:r>
                    </a:p>
                    <a:p>
                      <a:pPr marL="171450" indent="-171450" algn="just">
                        <a:buFont typeface="Arial" panose="020B0604020202020204" pitchFamily="34" charset="0"/>
                        <a:buChar char="•"/>
                      </a:pPr>
                      <a:r>
                        <a:rPr lang="en-GB" sz="1200" b="0" dirty="0"/>
                        <a:t>Many sources have demonstrated that South Africa has sufficient sustainable energy options to power the country, making further development in the fossil fuel industry unnecessary. An exemption like this is an indirect incentive for the private sector to expand further. As a result, Natural Justice believes that this specific provision should be repealed entirely. </a:t>
                      </a:r>
                    </a:p>
                    <a:p>
                      <a:pPr marL="0" indent="0" algn="just">
                        <a:buFont typeface="Arial" panose="020B0604020202020204" pitchFamily="34" charset="0"/>
                        <a:buNone/>
                      </a:pPr>
                      <a:endParaRPr lang="en-GB" sz="1200" b="1" dirty="0"/>
                    </a:p>
                  </a:txBody>
                  <a:tcPr/>
                </a:tc>
                <a:tc>
                  <a:txBody>
                    <a:bodyPr/>
                    <a:lstStyle/>
                    <a:p>
                      <a:r>
                        <a:rPr lang="en-ZA" sz="1200" dirty="0" smtClean="0"/>
                        <a:t>Noted. Offshore</a:t>
                      </a:r>
                      <a:r>
                        <a:rPr lang="en-ZA" sz="1200" baseline="0" dirty="0" smtClean="0"/>
                        <a:t> activities are regulated by other instruments. The OPRC Bill before the Committee will introduce new requirements for Contingency Planning that will be preceded by Risk Assessment including risk assessment on Offshore facilities that could be a threat to marine pollution.</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4242054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896409975"/>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0" indent="0" algn="just">
                        <a:buFont typeface="Arial" panose="020B0604020202020204" pitchFamily="34" charset="0"/>
                        <a:buNone/>
                      </a:pPr>
                      <a:r>
                        <a:rPr lang="en-GB" sz="1200" b="1" dirty="0"/>
                        <a:t>8. Annex VI Chapter II Regulation 11 Section 1</a:t>
                      </a:r>
                    </a:p>
                    <a:p>
                      <a:pPr marL="171450" indent="-171450" algn="just">
                        <a:buFont typeface="Arial" panose="020B0604020202020204" pitchFamily="34" charset="0"/>
                        <a:buChar char="•"/>
                      </a:pPr>
                      <a:r>
                        <a:rPr lang="en-GB" sz="1200" b="0" dirty="0"/>
                        <a:t>The provisions must ensure that criminals are apprehended. This includes reducing corruption caused by bribery. According to the South African Constitution, the Bill must ensure that justice is fair, equitable, and reasonable.</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9. Annex VI Chapter V Regulation 14 Section 1</a:t>
                      </a:r>
                    </a:p>
                    <a:p>
                      <a:pPr marL="171450" indent="-171450" algn="just">
                        <a:buFont typeface="Arial" panose="020B0604020202020204" pitchFamily="34" charset="0"/>
                        <a:buChar char="•"/>
                      </a:pPr>
                      <a:r>
                        <a:rPr lang="en-GB" sz="1200" b="0" dirty="0"/>
                        <a:t>This provision enables officers of the Administration to inspect a ship in a port or an offshore terminal in South Africa.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 Natural Justice recommends that the Minister appoint officers of the Administration to all coastal municipalities and provinces. </a:t>
                      </a:r>
                    </a:p>
                    <a:p>
                      <a:pPr marL="171450" indent="-171450" algn="just">
                        <a:buFont typeface="Arial" panose="020B0604020202020204" pitchFamily="34" charset="0"/>
                        <a:buChar char="•"/>
                      </a:pPr>
                      <a:r>
                        <a:rPr lang="en-GB" sz="1200" b="0" dirty="0"/>
                        <a:t>Coastal municipalities and provinces have geographical advantages when it comes to supervising masters or crew who are unfamiliar with critical shipboard procedures for preventing sewage pollution. The designated offer would not have needed to seize or detain the ship because it would have been in a port or an offshore terminal. As a result, the officer would not be given broad authority. </a:t>
                      </a:r>
                    </a:p>
                  </a:txBody>
                  <a:tcPr/>
                </a:tc>
                <a:tc>
                  <a:txBody>
                    <a:bodyPr/>
                    <a:lstStyle/>
                    <a:p>
                      <a:endParaRPr lang="en-ZA" sz="1200" dirty="0" smtClean="0"/>
                    </a:p>
                    <a:p>
                      <a:r>
                        <a:rPr lang="en-ZA" sz="1200" dirty="0" smtClean="0"/>
                        <a:t>South Africa has a relatively strong maritime criminal</a:t>
                      </a:r>
                      <a:r>
                        <a:rPr lang="en-ZA" sz="1200" baseline="0" dirty="0" smtClean="0"/>
                        <a:t> justice tradition that is reliable and effective.</a:t>
                      </a:r>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49. SAMSA has a foot print in all major ports of the country</a:t>
                      </a:r>
                    </a:p>
                    <a:p>
                      <a:r>
                        <a:rPr lang="en-ZA" sz="1200" dirty="0" smtClean="0"/>
                        <a:t>50. The ship's crew are better placed to know the ships equipment and shipboard operations.</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529111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457200" y="123478"/>
            <a:ext cx="8229600" cy="432048"/>
          </a:xfrm>
        </p:spPr>
        <p:txBody>
          <a:bodyPr>
            <a:noAutofit/>
          </a:bodyPr>
          <a:lstStyle/>
          <a:p>
            <a:r>
              <a:rPr lang="en-ZA" sz="2000" dirty="0"/>
              <a:t>Natural Justice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774947749"/>
              </p:ext>
            </p:extLst>
          </p:nvPr>
        </p:nvGraphicFramePr>
        <p:xfrm>
          <a:off x="107504" y="555526"/>
          <a:ext cx="9001000" cy="4464496"/>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711046">
                <a:tc>
                  <a:txBody>
                    <a:bodyPr/>
                    <a:lstStyle/>
                    <a:p>
                      <a:r>
                        <a:rPr lang="en-ZA" sz="1200" dirty="0"/>
                        <a:t>Natural Justice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0" indent="0" algn="just">
                        <a:buFont typeface="Arial" panose="020B0604020202020204" pitchFamily="34" charset="0"/>
                        <a:buNone/>
                      </a:pPr>
                      <a:r>
                        <a:rPr lang="en-GB" sz="1200" b="1" dirty="0"/>
                        <a:t>10. Memorandum on the Objects of the Bill (Section 4 and 6.2)</a:t>
                      </a:r>
                    </a:p>
                    <a:p>
                      <a:pPr marL="171450" indent="-171450" algn="just">
                        <a:buFont typeface="Arial" panose="020B0604020202020204" pitchFamily="34" charset="0"/>
                        <a:buChar char="•"/>
                      </a:pPr>
                      <a:r>
                        <a:rPr lang="en-GB" sz="1200" b="0" dirty="0"/>
                        <a:t>As indicated in section 4, during the drafting of the Bill, the Minister did not consult any local communities including South Durban communities and Western Coast communities.  </a:t>
                      </a:r>
                    </a:p>
                    <a:p>
                      <a:pPr marL="171450" indent="-171450" algn="just">
                        <a:buFont typeface="Arial" panose="020B0604020202020204" pitchFamily="34" charset="0"/>
                        <a:buChar char="•"/>
                      </a:pPr>
                      <a:r>
                        <a:rPr lang="en-GB" sz="1200" b="0" dirty="0"/>
                        <a:t>Natural Justice submits that meaningful consultation with local communities must take place before the Bill can be passed into law.  </a:t>
                      </a:r>
                    </a:p>
                    <a:p>
                      <a:pPr marL="171450" indent="-171450" algn="just">
                        <a:buFont typeface="Arial" panose="020B0604020202020204" pitchFamily="34" charset="0"/>
                        <a:buChar char="•"/>
                      </a:pPr>
                      <a:r>
                        <a:rPr lang="en-GB" sz="1200" b="0" dirty="0"/>
                        <a:t>The Bill addresses general marine pollution in the ocean, which undoubtedly has an impact on local communities' traditions and livelihoods. There is no physical barrier between the ocean and the surrounding airspace. Pollution from one source can spread to unexpected places. Marine pollution will have an impact on how local communities use ocean space. </a:t>
                      </a:r>
                    </a:p>
                    <a:p>
                      <a:pPr marL="171450" indent="-171450" algn="just">
                        <a:buFont typeface="Arial" panose="020B0604020202020204" pitchFamily="34" charset="0"/>
                        <a:buChar char="•"/>
                      </a:pPr>
                      <a:r>
                        <a:rPr lang="en-GB" sz="1200" b="0" dirty="0"/>
                        <a:t>As a result, Natural Justice asserts that, contrary to section 6 of the Memorandum, the Bill must be referred to the National House of Traditional Leaders. </a:t>
                      </a:r>
                    </a:p>
                    <a:p>
                      <a:pPr marL="0" indent="0" algn="just">
                        <a:buFont typeface="Arial" panose="020B0604020202020204" pitchFamily="34" charset="0"/>
                        <a:buNone/>
                      </a:pPr>
                      <a:r>
                        <a:rPr lang="en-GB" sz="1200" b="0" dirty="0"/>
                        <a:t> </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endParaRPr lang="en-GB" sz="1200" b="0" dirty="0"/>
                    </a:p>
                  </a:txBody>
                  <a:tcPr/>
                </a:tc>
                <a:tc>
                  <a:txBody>
                    <a:bodyPr/>
                    <a:lstStyle/>
                    <a:p>
                      <a:endParaRPr lang="en-ZA" sz="1200" dirty="0" smtClean="0"/>
                    </a:p>
                    <a:p>
                      <a:endParaRPr lang="en-ZA" sz="1200" dirty="0" smtClean="0"/>
                    </a:p>
                    <a:p>
                      <a:r>
                        <a:rPr lang="en-ZA" sz="1200" dirty="0" smtClean="0"/>
                        <a:t>55. This amendment bill is to enact provisions of MAPOL Annexes, which South Africa is</a:t>
                      </a:r>
                      <a:r>
                        <a:rPr lang="en-ZA" sz="1200" baseline="0" dirty="0" smtClean="0"/>
                        <a:t> party to.</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027783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709108931"/>
              </p:ext>
            </p:extLst>
          </p:nvPr>
        </p:nvGraphicFramePr>
        <p:xfrm>
          <a:off x="35496" y="483518"/>
          <a:ext cx="9073008" cy="4464496"/>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711046">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753450">
                <a:tc>
                  <a:txBody>
                    <a:bodyPr/>
                    <a:lstStyle/>
                    <a:p>
                      <a:pPr marL="228600" indent="-228600" algn="just">
                        <a:buFont typeface="Arial" panose="020B0604020202020204" pitchFamily="34" charset="0"/>
                        <a:buAutoNum type="arabicPeriod"/>
                      </a:pPr>
                      <a:r>
                        <a:rPr lang="en-GB" sz="1200" b="1" dirty="0"/>
                        <a:t>General Matters</a:t>
                      </a:r>
                    </a:p>
                    <a:p>
                      <a:pPr marL="228600" indent="-228600" algn="just">
                        <a:buFont typeface="Arial" panose="020B0604020202020204" pitchFamily="34" charset="0"/>
                        <a:buChar char="•"/>
                      </a:pPr>
                      <a:r>
                        <a:rPr lang="en-GB" sz="1200" b="0" dirty="0"/>
                        <a:t>The Western Cape Department of Environmental Affairs and Development Planning submitted comments on the Bill gazetted for public comment on 6 September 2019 (GG 42688 GN 476) by the national Department of Transport. However, no Comments and Response Report has been received and it is therefore not clear whether the concerns raised have been adequately addressed, and if not, why not.</a:t>
                      </a:r>
                    </a:p>
                    <a:p>
                      <a:pPr marL="228600" indent="-228600" algn="just">
                        <a:buFont typeface="Arial" panose="020B0604020202020204" pitchFamily="34" charset="0"/>
                        <a:buChar char="•"/>
                      </a:pPr>
                      <a:endParaRPr lang="en-GB" sz="1200" b="0" dirty="0"/>
                    </a:p>
                    <a:p>
                      <a:pPr marL="0" indent="0" algn="just">
                        <a:buFont typeface="Arial" panose="020B0604020202020204" pitchFamily="34" charset="0"/>
                        <a:buNone/>
                      </a:pPr>
                      <a:r>
                        <a:rPr lang="en-GB" sz="1200" b="1" dirty="0"/>
                        <a:t>2. General Matters</a:t>
                      </a:r>
                    </a:p>
                    <a:p>
                      <a:pPr marL="171450" indent="-171450" algn="just">
                        <a:buFont typeface="Arial" panose="020B0604020202020204" pitchFamily="34" charset="0"/>
                        <a:buChar char="•"/>
                      </a:pPr>
                      <a:r>
                        <a:rPr lang="en-GB" sz="1200" b="0" dirty="0"/>
                        <a:t>It is submitted that the numbering throughout the Bill needs to be checked. For example, regulation 11.1(b) of Annex IV refers to regulation 9.1.1 and regulation 11.3(b) refers to regulation 9.2.1. These cross references are incorrect. The correct references are to regulation 9.1 and regulation 9.2 respectively.</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3. General Matters</a:t>
                      </a:r>
                    </a:p>
                    <a:p>
                      <a:pPr marL="171450" indent="-171450" algn="just">
                        <a:buFont typeface="Arial" panose="020B0604020202020204" pitchFamily="34" charset="0"/>
                        <a:buChar char="•"/>
                      </a:pPr>
                      <a:r>
                        <a:rPr lang="en-GB" sz="1200" b="0" dirty="0"/>
                        <a:t>The words “Party” and “Certificate” are used extensively throughout the Bill. It is submitted that both words should be defined to provide clarity as to their meaning.</a:t>
                      </a:r>
                    </a:p>
                  </a:txBody>
                  <a:tcPr/>
                </a:tc>
                <a:tc>
                  <a:txBody>
                    <a:bodyPr/>
                    <a:lstStyle/>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Noted, agree the bill needs to be checked for numbering as is in the Annexes of MARPOL.</a:t>
                      </a:r>
                    </a:p>
                    <a:p>
                      <a:endParaRPr lang="en-ZA" sz="1200" dirty="0" smtClean="0"/>
                    </a:p>
                    <a:p>
                      <a:endParaRPr lang="en-ZA" sz="1200" dirty="0" smtClean="0"/>
                    </a:p>
                    <a:p>
                      <a:endParaRPr lang="en-ZA" sz="1200" dirty="0" smtClean="0"/>
                    </a:p>
                    <a:p>
                      <a:endParaRPr lang="en-ZA" sz="1200" dirty="0" smtClean="0"/>
                    </a:p>
                    <a:p>
                      <a:r>
                        <a:rPr lang="en-ZA" sz="1200" dirty="0" smtClean="0"/>
                        <a:t>The term Party refers to South Africa and the certificate would refer to the certificate as it relates to that particular Annex of MARPOL.</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444646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230749975"/>
              </p:ext>
            </p:extLst>
          </p:nvPr>
        </p:nvGraphicFramePr>
        <p:xfrm>
          <a:off x="35496" y="483519"/>
          <a:ext cx="9073008" cy="4567471"/>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4. General Matters</a:t>
                      </a:r>
                    </a:p>
                    <a:p>
                      <a:pPr marL="171450" indent="-171450" algn="just">
                        <a:buFont typeface="Arial" panose="020B0604020202020204" pitchFamily="34" charset="0"/>
                        <a:buChar char="•"/>
                      </a:pPr>
                      <a:r>
                        <a:rPr lang="en-GB" sz="1200" b="0" dirty="0"/>
                        <a:t>It is noted that the Bill will give effect to Annex IV of the International Convention for the Prevention of Pollution from Ships, which addresses the prevention of sewage pollution from ships. The Bill also incorporates the 1997 Protocol to give effect to Annex VI of the Convention, which addresses the prevention of air pollution from ships.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It is submitted that pollution abatement technologies should be used to reduce environmental impacts from incineration of waste, especially those impacts that accelerate climate change. </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5. Clause 5 of the Bill</a:t>
                      </a:r>
                    </a:p>
                    <a:p>
                      <a:pPr marL="0" indent="0" algn="just">
                        <a:buFont typeface="Arial" panose="020B0604020202020204" pitchFamily="34" charset="0"/>
                        <a:buNone/>
                      </a:pPr>
                      <a:endParaRPr lang="en-GB" sz="1200" b="1" dirty="0"/>
                    </a:p>
                    <a:p>
                      <a:pPr marL="171450" indent="-171450" algn="just">
                        <a:buFont typeface="Arial" panose="020B0604020202020204" pitchFamily="34" charset="0"/>
                        <a:buChar char="•"/>
                      </a:pPr>
                      <a:r>
                        <a:rPr lang="en-GB" sz="1200" b="0" dirty="0"/>
                        <a:t>This clause provides for the Minister to appoint an advisory committee to advise him or her on any matter dealt with by the Marine Pollution (Prevention of Pollution from Ships)     Act, 1986 (Act 2 of 1986). It is submitted that the Bill needs to provide further details about the advisory committee, such as composition of the committee, required qualifications to serve on the committee, term of office, absence from meetings, etc.</a:t>
                      </a:r>
                    </a:p>
                  </a:txBody>
                  <a:tcPr/>
                </a:tc>
                <a:tc>
                  <a:txBody>
                    <a:bodyPr/>
                    <a:lstStyle/>
                    <a:p>
                      <a:endParaRPr lang="en-ZA" sz="1200" dirty="0" smtClean="0"/>
                    </a:p>
                    <a:p>
                      <a:r>
                        <a:rPr lang="en-ZA" sz="1200" dirty="0" smtClean="0"/>
                        <a:t>Noted, incineration is prohibited in port limits.</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This should be dealt with in the regulations.</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2220996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822784173"/>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6. Annex IV Regulation 3</a:t>
                      </a:r>
                    </a:p>
                    <a:p>
                      <a:pPr marL="171450" indent="-171450" algn="just">
                        <a:buFont typeface="Arial" panose="020B0604020202020204" pitchFamily="34" charset="0"/>
                        <a:buChar char="•"/>
                      </a:pPr>
                      <a:r>
                        <a:rPr lang="en-GB" sz="1200" b="0" dirty="0"/>
                        <a:t>It is recommended that the measures taken to avoid or minimise discharge as referred to in </a:t>
                      </a:r>
                      <a:r>
                        <a:rPr lang="en-GB" sz="1200" b="0" dirty="0" err="1"/>
                        <a:t>subregulation</a:t>
                      </a:r>
                      <a:r>
                        <a:rPr lang="en-GB" sz="1200" b="0" dirty="0"/>
                        <a:t> 1(b), should be documented and reported to the Authority (as defined) or the Administration (as defined). </a:t>
                      </a:r>
                    </a:p>
                    <a:p>
                      <a:pPr marL="171450" indent="-171450" algn="just">
                        <a:buFont typeface="Arial" panose="020B0604020202020204" pitchFamily="34" charset="0"/>
                        <a:buChar char="•"/>
                      </a:pPr>
                      <a:r>
                        <a:rPr lang="en-GB" sz="1200" b="0" dirty="0"/>
                        <a:t>It is also submitted that, where practical, the intention to discharge sewage resulting from damage to a ship or its equipment should be communicated (even verbally) to the Authority prior to the discharge.  Currently the decision to discharge seems to be in the sole discretion of the ship’s command.</a:t>
                      </a:r>
                    </a:p>
                    <a:p>
                      <a:pPr marL="0" indent="0" algn="just">
                        <a:buFont typeface="Arial" panose="020B0604020202020204" pitchFamily="34" charset="0"/>
                        <a:buNone/>
                      </a:pPr>
                      <a:endParaRPr lang="en-GB" sz="1200" b="1" dirty="0"/>
                    </a:p>
                    <a:p>
                      <a:pPr marL="0" indent="0" algn="just">
                        <a:buFont typeface="Arial" panose="020B0604020202020204" pitchFamily="34" charset="0"/>
                        <a:buNone/>
                      </a:pPr>
                      <a:r>
                        <a:rPr lang="en-GB" sz="1200" b="1" dirty="0"/>
                        <a:t>7. Annex IV Regulation 6</a:t>
                      </a:r>
                    </a:p>
                    <a:p>
                      <a:pPr marL="171450" indent="-171450" algn="just">
                        <a:buFont typeface="Arial" panose="020B0604020202020204" pitchFamily="34" charset="0"/>
                        <a:buChar char="•"/>
                      </a:pPr>
                      <a:r>
                        <a:rPr lang="en-GB" sz="1200" b="0" dirty="0"/>
                        <a:t>In terms of regulation 6, the Government of a Party to the Convention may, at the request of the Administration, have a ship surveyed for compliance with Annex IV relating to sewage pollution. </a:t>
                      </a:r>
                    </a:p>
                    <a:p>
                      <a:pPr marL="0" indent="0" algn="just">
                        <a:buFont typeface="Arial" panose="020B0604020202020204" pitchFamily="34" charset="0"/>
                        <a:buNone/>
                      </a:pPr>
                      <a:endParaRPr lang="en-GB" sz="1200" b="1" dirty="0"/>
                    </a:p>
                  </a:txBody>
                  <a:tcPr/>
                </a:tc>
                <a:tc>
                  <a:txBody>
                    <a:bodyPr/>
                    <a:lstStyle/>
                    <a:p>
                      <a:endParaRPr lang="en-ZA" sz="1200" dirty="0" smtClean="0"/>
                    </a:p>
                    <a:p>
                      <a:r>
                        <a:rPr lang="en-ZA" sz="1200" dirty="0" smtClean="0"/>
                        <a:t>The discharge referred to is only for the sole purpose of securing the safety of a ship and those on board or saving life at sea; and resulting from damage to a ship or its equipment.</a:t>
                      </a:r>
                    </a:p>
                    <a:p>
                      <a:endParaRPr lang="en-ZA" sz="1200" dirty="0" smtClean="0"/>
                    </a:p>
                    <a:p>
                      <a:endParaRPr lang="en-ZA" sz="1200" dirty="0" smtClean="0"/>
                    </a:p>
                    <a:p>
                      <a:r>
                        <a:rPr lang="en-ZA" sz="1200" dirty="0" smtClean="0"/>
                        <a:t>Noted</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The cost of such surveys are paid for by the Ship owner.</a:t>
                      </a:r>
                    </a:p>
                    <a:p>
                      <a:endParaRPr lang="en-ZA" sz="1200" dirty="0" smtClean="0"/>
                    </a:p>
                    <a:p>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677617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611861049"/>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171450" indent="-171450" algn="just">
                        <a:buFont typeface="Arial" panose="020B0604020202020204" pitchFamily="34" charset="0"/>
                        <a:buChar char="•"/>
                      </a:pPr>
                      <a:r>
                        <a:rPr lang="en-GB" sz="1200" b="0" dirty="0"/>
                        <a:t>It is submitted that these surveys are costly and the cost should not be borne by the Government.</a:t>
                      </a:r>
                    </a:p>
                    <a:p>
                      <a:pPr marL="171450" indent="-171450" algn="just">
                        <a:buFont typeface="Arial" panose="020B0604020202020204" pitchFamily="34" charset="0"/>
                        <a:buChar char="•"/>
                      </a:pPr>
                      <a:r>
                        <a:rPr lang="en-GB" sz="1200" b="0" dirty="0"/>
                        <a:t> It is also submitted that the cost of the survey should be for the account of the ship’s owner or operator.</a:t>
                      </a:r>
                    </a:p>
                    <a:p>
                      <a:pPr marL="171450" indent="-171450" algn="just">
                        <a:buFont typeface="Arial" panose="020B0604020202020204" pitchFamily="34" charset="0"/>
                        <a:buChar char="•"/>
                      </a:pPr>
                      <a:r>
                        <a:rPr lang="en-GB" sz="1200" b="0" dirty="0"/>
                        <a:t>The Department may Consider including a provision requiring the owner or operator of the ship to cover the cost of these surveys. </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8. Annex IV Regulation 8</a:t>
                      </a:r>
                    </a:p>
                    <a:p>
                      <a:pPr marL="171450" indent="-171450" algn="just">
                        <a:buFont typeface="Arial" panose="020B0604020202020204" pitchFamily="34" charset="0"/>
                        <a:buChar char="•"/>
                      </a:pPr>
                      <a:r>
                        <a:rPr lang="en-GB" sz="1200" b="0" dirty="0"/>
                        <a:t>The expiry of an International Sewage Pollution Prevention Certificate may be due to the fact that a ship may not have been able to undergo a renewal survey to obtain a new Certificate, possibly for an extended period of time.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It is submitted that a provision should be inserted requiring a ship to provide reasons as to why its Certificate has expired. </a:t>
                      </a:r>
                    </a:p>
                    <a:p>
                      <a:pPr marL="0" indent="0" algn="just">
                        <a:buFont typeface="Arial" panose="020B0604020202020204" pitchFamily="34" charset="0"/>
                        <a:buNone/>
                      </a:pPr>
                      <a:endParaRPr lang="en-GB" sz="1200" b="1" dirty="0"/>
                    </a:p>
                    <a:p>
                      <a:pPr marL="0" indent="0" algn="just">
                        <a:buFont typeface="Arial" panose="020B0604020202020204" pitchFamily="34" charset="0"/>
                        <a:buNone/>
                      </a:pPr>
                      <a:endParaRPr lang="en-GB" sz="1200" b="1" dirty="0"/>
                    </a:p>
                  </a:txBody>
                  <a:tcPr/>
                </a:tc>
                <a:tc>
                  <a:txBody>
                    <a:bodyPr/>
                    <a:lstStyle/>
                    <a:p>
                      <a:r>
                        <a:rPr lang="en-ZA" sz="1200" dirty="0" smtClean="0"/>
                        <a:t>The cost of such surveys are paid for by the Ship owner.</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Vessels that do not comply with the requirements of MARPOL may be detained.</a:t>
                      </a:r>
                    </a:p>
                    <a:p>
                      <a:endParaRPr lang="en-ZA" sz="1200" dirty="0" smtClean="0"/>
                    </a:p>
                    <a:p>
                      <a:endParaRPr lang="en-ZA" sz="1200" dirty="0" smtClean="0"/>
                    </a:p>
                    <a:p>
                      <a:endParaRPr lang="en-ZA" sz="1200" dirty="0" smtClean="0"/>
                    </a:p>
                    <a:p>
                      <a:r>
                        <a:rPr lang="en-ZA" sz="1200" dirty="0" smtClean="0"/>
                        <a:t>Provisions are made for a certificate to be extended upon expiry for a period of no longer than 3 months (see 8.7) when surveys cannot be effected e.g. COVID19</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013946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871267204"/>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9. Annex IV Regulation 11</a:t>
                      </a:r>
                    </a:p>
                    <a:p>
                      <a:pPr marL="171450" indent="-171450" algn="just">
                        <a:buFont typeface="Arial" panose="020B0604020202020204" pitchFamily="34" charset="0"/>
                        <a:buChar char="•"/>
                      </a:pPr>
                      <a:r>
                        <a:rPr lang="en-GB" sz="1200" b="0" dirty="0"/>
                        <a:t>Regulation 11 makes reference to disinfection of sewage being discharged in coastal waters.</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Some of these ships may discharge significant volumes of partially treated sewage. Disinfection will be undertaken prior to releasing the sewage into coastal waters.</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 When disinfection is being undertaken consideration must be given to some of the chemicals that are used in the process, such as chlorine, as these may have a harmful effect on ocean ecosystems. </a:t>
                      </a:r>
                    </a:p>
                    <a:p>
                      <a:pPr marL="171450" indent="-171450" algn="just">
                        <a:buFont typeface="Arial" panose="020B0604020202020204" pitchFamily="34" charset="0"/>
                        <a:buChar char="•"/>
                      </a:pPr>
                      <a:endParaRPr lang="en-GB" sz="1200" b="0" dirty="0"/>
                    </a:p>
                    <a:p>
                      <a:pPr marL="171450" indent="-171450" algn="just">
                        <a:buFont typeface="Arial" panose="020B0604020202020204" pitchFamily="34" charset="0"/>
                        <a:buChar char="•"/>
                      </a:pPr>
                      <a:r>
                        <a:rPr lang="en-GB" sz="1200" b="0" dirty="0"/>
                        <a:t>Furthermore, on-board treatment facilities and processes for ships with large sewage loads, such as passenger ships, must consider the removal of Endocrine Disrupting Substances from the sewage stream before it is treated and released. </a:t>
                      </a:r>
                    </a:p>
                    <a:p>
                      <a:pPr marL="0" indent="0" algn="just">
                        <a:buFont typeface="Arial" panose="020B0604020202020204" pitchFamily="34" charset="0"/>
                        <a:buNone/>
                      </a:pPr>
                      <a:endParaRPr lang="en-GB" sz="1200" b="1" dirty="0"/>
                    </a:p>
                  </a:txBody>
                  <a:tcPr/>
                </a:tc>
                <a:tc>
                  <a:txBody>
                    <a:bodyPr/>
                    <a:lstStyle/>
                    <a:p>
                      <a:pPr algn="l" fontAlgn="t"/>
                      <a:r>
                        <a:rPr lang="en-ZA" sz="1200" b="0" i="0" u="none" strike="noStrike" dirty="0">
                          <a:solidFill>
                            <a:srgbClr val="000000"/>
                          </a:solidFill>
                          <a:effectLst/>
                          <a:latin typeface="Calibri" panose="020F0502020204030204" pitchFamily="34" charset="0"/>
                        </a:rPr>
                        <a:t>Noted</a:t>
                      </a:r>
                      <a:br>
                        <a:rPr lang="en-ZA" sz="1200" b="0" i="0" u="none" strike="noStrike" dirty="0">
                          <a:solidFill>
                            <a:srgbClr val="000000"/>
                          </a:solidFill>
                          <a:effectLst/>
                          <a:latin typeface="Calibri" panose="020F0502020204030204" pitchFamily="34" charset="0"/>
                        </a:rPr>
                      </a:br>
                      <a:r>
                        <a:rPr lang="en-ZA" sz="1200" b="0" i="0" u="none" strike="noStrike" dirty="0">
                          <a:solidFill>
                            <a:srgbClr val="000000"/>
                          </a:solidFill>
                          <a:effectLst/>
                          <a:latin typeface="Calibri" panose="020F0502020204030204" pitchFamily="34" charset="0"/>
                        </a:rPr>
                        <a:t>the sewage that has been stored in holding tanks, or sewage originating from spaces containing living animals, shall not be discharged </a:t>
                      </a:r>
                      <a:r>
                        <a:rPr lang="en-ZA" sz="1200" b="0" i="0" u="none" strike="noStrike" dirty="0" smtClean="0">
                          <a:solidFill>
                            <a:srgbClr val="000000"/>
                          </a:solidFill>
                          <a:effectLst/>
                          <a:latin typeface="Calibri" panose="020F0502020204030204" pitchFamily="34" charset="0"/>
                        </a:rPr>
                        <a:t> instantaneously </a:t>
                      </a:r>
                      <a:r>
                        <a:rPr lang="en-ZA" sz="1200" b="0" i="0" u="none" strike="noStrike" dirty="0">
                          <a:solidFill>
                            <a:srgbClr val="000000"/>
                          </a:solidFill>
                          <a:effectLst/>
                          <a:latin typeface="Calibri" panose="020F0502020204030204" pitchFamily="34" charset="0"/>
                        </a:rPr>
                        <a:t>but at </a:t>
                      </a:r>
                      <a:r>
                        <a:rPr lang="en-ZA" sz="1200" b="0" i="0" u="none" strike="noStrike" dirty="0" smtClean="0">
                          <a:solidFill>
                            <a:srgbClr val="000000"/>
                          </a:solidFill>
                          <a:effectLst/>
                          <a:latin typeface="Calibri" panose="020F0502020204030204" pitchFamily="34" charset="0"/>
                        </a:rPr>
                        <a:t>a</a:t>
                      </a:r>
                      <a:r>
                        <a:rPr lang="en-ZA" sz="1200" b="0" i="0" u="none" strike="noStrike" baseline="0" dirty="0" smtClean="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moderate </a:t>
                      </a:r>
                      <a:r>
                        <a:rPr lang="en-ZA" sz="1200" b="0" i="0" u="none" strike="noStrike" dirty="0">
                          <a:solidFill>
                            <a:srgbClr val="000000"/>
                          </a:solidFill>
                          <a:effectLst/>
                          <a:latin typeface="Calibri" panose="020F0502020204030204" pitchFamily="34" charset="0"/>
                        </a:rPr>
                        <a:t>rate when the ship is </a:t>
                      </a:r>
                      <a:r>
                        <a:rPr lang="en-ZA" sz="1200" b="0" i="0" u="none" strike="noStrike" dirty="0" err="1">
                          <a:solidFill>
                            <a:srgbClr val="000000"/>
                          </a:solidFill>
                          <a:effectLst/>
                          <a:latin typeface="Calibri" panose="020F0502020204030204" pitchFamily="34" charset="0"/>
                        </a:rPr>
                        <a:t>en</a:t>
                      </a:r>
                      <a:r>
                        <a:rPr lang="en-ZA" sz="1200" b="0" i="0" u="none" strike="noStrike" dirty="0">
                          <a:solidFill>
                            <a:srgbClr val="000000"/>
                          </a:solidFill>
                          <a:effectLst/>
                          <a:latin typeface="Calibri" panose="020F0502020204030204" pitchFamily="34" charset="0"/>
                        </a:rPr>
                        <a:t> route and proceeding at not less than </a:t>
                      </a:r>
                      <a:r>
                        <a:rPr lang="en-ZA" sz="1200" b="0" i="0" u="none" strike="noStrike" dirty="0" smtClean="0">
                          <a:solidFill>
                            <a:srgbClr val="000000"/>
                          </a:solidFill>
                          <a:effectLst/>
                          <a:latin typeface="Calibri" panose="020F0502020204030204" pitchFamily="34" charset="0"/>
                        </a:rPr>
                        <a:t>4</a:t>
                      </a:r>
                      <a:r>
                        <a:rPr lang="en-ZA" sz="1200" b="0" i="0" u="none" strike="noStrike" baseline="0" dirty="0" smtClean="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knots</a:t>
                      </a:r>
                      <a:r>
                        <a:rPr lang="en-ZA" sz="1200" b="0" i="0" u="none" strike="noStrike" dirty="0">
                          <a:solidFill>
                            <a:srgbClr val="000000"/>
                          </a:solidFill>
                          <a:effectLst/>
                          <a:latin typeface="Calibri" panose="020F0502020204030204" pitchFamily="34" charset="0"/>
                        </a:rPr>
                        <a:t>; the rate of discharge shall be approved by the Administration </a:t>
                      </a:r>
                      <a:r>
                        <a:rPr lang="en-ZA" sz="1200" b="0" i="0" u="none" strike="noStrike" dirty="0" smtClean="0">
                          <a:solidFill>
                            <a:srgbClr val="000000"/>
                          </a:solidFill>
                          <a:effectLst/>
                          <a:latin typeface="Calibri" panose="020F0502020204030204" pitchFamily="34" charset="0"/>
                        </a:rPr>
                        <a:t>based</a:t>
                      </a:r>
                      <a:r>
                        <a:rPr lang="en-ZA" sz="1200" b="0" i="0" u="none" strike="noStrike" baseline="0" dirty="0" smtClean="0">
                          <a:solidFill>
                            <a:srgbClr val="000000"/>
                          </a:solidFill>
                          <a:effectLst/>
                          <a:latin typeface="Calibri" panose="020F0502020204030204" pitchFamily="34" charset="0"/>
                        </a:rPr>
                        <a:t> </a:t>
                      </a:r>
                      <a:r>
                        <a:rPr lang="en-ZA" sz="1200" b="0" i="0" u="none" strike="noStrike" dirty="0" smtClean="0">
                          <a:solidFill>
                            <a:srgbClr val="000000"/>
                          </a:solidFill>
                          <a:effectLst/>
                          <a:latin typeface="Calibri" panose="020F0502020204030204" pitchFamily="34" charset="0"/>
                        </a:rPr>
                        <a:t>upon </a:t>
                      </a:r>
                      <a:r>
                        <a:rPr lang="en-ZA" sz="1200" b="0" i="0" u="none" strike="noStrike" dirty="0">
                          <a:solidFill>
                            <a:srgbClr val="000000"/>
                          </a:solidFill>
                          <a:effectLst/>
                          <a:latin typeface="Calibri" panose="020F0502020204030204" pitchFamily="34" charset="0"/>
                        </a:rPr>
                        <a:t>standards developed by the </a:t>
                      </a:r>
                      <a:r>
                        <a:rPr lang="en-ZA" sz="1200" b="0" i="0" u="none" strike="noStrike" dirty="0" smtClean="0">
                          <a:solidFill>
                            <a:srgbClr val="000000"/>
                          </a:solidFill>
                          <a:effectLst/>
                          <a:latin typeface="Calibri" panose="020F0502020204030204" pitchFamily="34" charset="0"/>
                        </a:rPr>
                        <a:t>Organization.</a:t>
                      </a:r>
                    </a:p>
                    <a:p>
                      <a:pPr algn="l" fontAlgn="t"/>
                      <a:endParaRPr lang="en-ZA" sz="1200" b="0" i="0" u="none" strike="noStrike" dirty="0" smtClean="0">
                        <a:solidFill>
                          <a:srgbClr val="000000"/>
                        </a:solidFill>
                        <a:effectLst/>
                        <a:latin typeface="Calibri" panose="020F0502020204030204" pitchFamily="34" charset="0"/>
                      </a:endParaRPr>
                    </a:p>
                    <a:p>
                      <a:pPr algn="l" fontAlgn="t"/>
                      <a:endParaRPr lang="en-ZA" sz="1200" b="0" i="0" u="none" strike="noStrike" dirty="0" smtClean="0">
                        <a:solidFill>
                          <a:srgbClr val="000000"/>
                        </a:solidFill>
                        <a:effectLst/>
                        <a:latin typeface="Calibri" panose="020F0502020204030204" pitchFamily="34" charset="0"/>
                      </a:endParaRPr>
                    </a:p>
                    <a:p>
                      <a:pPr algn="l" fontAlgn="t"/>
                      <a:endParaRPr lang="en-ZA" sz="12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3111961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258354935"/>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10. Annex VI Regulation 16</a:t>
                      </a:r>
                    </a:p>
                    <a:p>
                      <a:pPr marL="171450" indent="-171450" algn="just">
                        <a:buFont typeface="Arial" panose="020B0604020202020204" pitchFamily="34" charset="0"/>
                        <a:buChar char="•"/>
                      </a:pPr>
                      <a:r>
                        <a:rPr lang="en-GB" sz="1200" b="0" dirty="0"/>
                        <a:t>It is submitted that the incineration of waste at sea is supported as waste needs to be managed in a safe manner so that dumping at sea is only allowed during emergencies. However, pollution abatement technologies must be used to control the release of greenhouse gases into the atmosphere. </a:t>
                      </a:r>
                    </a:p>
                    <a:p>
                      <a:pPr marL="171450" indent="-171450" algn="just">
                        <a:buFont typeface="Arial" panose="020B0604020202020204" pitchFamily="34" charset="0"/>
                        <a:buChar char="•"/>
                      </a:pPr>
                      <a:r>
                        <a:rPr lang="en-GB" sz="1200" b="0" dirty="0"/>
                        <a:t>It is the Western Cape Government’s view that if possible, shipboard incineration should not be undertaken in coastal waters. </a:t>
                      </a:r>
                    </a:p>
                    <a:p>
                      <a:pPr marL="171450" indent="-171450" algn="just">
                        <a:buFont typeface="Arial" panose="020B0604020202020204" pitchFamily="34" charset="0"/>
                        <a:buChar char="•"/>
                      </a:pPr>
                      <a:r>
                        <a:rPr lang="en-GB" sz="1200" b="0" dirty="0"/>
                        <a:t>It is further submitted that before incineration is to commence on a ship the ship’s owner or operator should engage with the South African Weather Service or any other applicable weather service where the ship may be located.</a:t>
                      </a:r>
                    </a:p>
                    <a:p>
                      <a:pPr marL="0" indent="0" algn="just">
                        <a:buFont typeface="Arial" panose="020B0604020202020204" pitchFamily="34" charset="0"/>
                        <a:buNone/>
                      </a:pPr>
                      <a:endParaRPr lang="en-GB" sz="1200" b="1" dirty="0"/>
                    </a:p>
                  </a:txBody>
                  <a:tcPr/>
                </a:tc>
                <a:tc>
                  <a:txBody>
                    <a:bodyPr/>
                    <a:lstStyle/>
                    <a:p>
                      <a:r>
                        <a:rPr lang="en-ZA" sz="1200" dirty="0" smtClean="0"/>
                        <a:t>To be dealt with in the regulations.</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93033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7B2F2D6E-92B9-47A0-B07B-426B073E7100}"/>
              </a:ext>
            </a:extLst>
          </p:cNvPr>
          <p:cNvGraphicFramePr>
            <a:graphicFrameLocks noGrp="1"/>
          </p:cNvGraphicFramePr>
          <p:nvPr>
            <p:ph sz="half" idx="1"/>
            <p:extLst>
              <p:ext uri="{D42A27DB-BD31-4B8C-83A1-F6EECF244321}">
                <p14:modId xmlns:p14="http://schemas.microsoft.com/office/powerpoint/2010/main" xmlns="" val="335750075"/>
              </p:ext>
            </p:extLst>
          </p:nvPr>
        </p:nvGraphicFramePr>
        <p:xfrm>
          <a:off x="0" y="555526"/>
          <a:ext cx="9108504" cy="4389799"/>
        </p:xfrm>
        <a:graphic>
          <a:graphicData uri="http://schemas.openxmlformats.org/drawingml/2006/table">
            <a:tbl>
              <a:tblPr firstRow="1" bandRow="1">
                <a:tableStyleId>{93296810-A885-4BE3-A3E7-6D5BEEA58F35}</a:tableStyleId>
              </a:tblPr>
              <a:tblGrid>
                <a:gridCol w="4572000">
                  <a:extLst>
                    <a:ext uri="{9D8B030D-6E8A-4147-A177-3AD203B41FA5}">
                      <a16:colId xmlns:a16="http://schemas.microsoft.com/office/drawing/2014/main" xmlns="" val="3134226601"/>
                    </a:ext>
                  </a:extLst>
                </a:gridCol>
                <a:gridCol w="4536504">
                  <a:extLst>
                    <a:ext uri="{9D8B030D-6E8A-4147-A177-3AD203B41FA5}">
                      <a16:colId xmlns:a16="http://schemas.microsoft.com/office/drawing/2014/main" xmlns="" val="2098102718"/>
                    </a:ext>
                  </a:extLst>
                </a:gridCol>
              </a:tblGrid>
              <a:tr h="640759">
                <a:tc>
                  <a:txBody>
                    <a:bodyPr/>
                    <a:lstStyle/>
                    <a:p>
                      <a:endParaRPr lang="en-ZA" sz="1200" dirty="0"/>
                    </a:p>
                    <a:p>
                      <a:r>
                        <a:rPr lang="en-ZA" sz="1800" dirty="0"/>
                        <a:t>WESSA’S COMMENTS</a:t>
                      </a:r>
                    </a:p>
                  </a:txBody>
                  <a:tcPr/>
                </a:tc>
                <a:tc>
                  <a:txBody>
                    <a:bodyPr/>
                    <a:lstStyle/>
                    <a:p>
                      <a:endParaRPr lang="en-GB" sz="1200" dirty="0"/>
                    </a:p>
                    <a:p>
                      <a:r>
                        <a:rPr lang="en-ZA" dirty="0"/>
                        <a:t>  DEPARTMENT OF TRANSPORT’S  RESPONSE</a:t>
                      </a:r>
                    </a:p>
                  </a:txBody>
                  <a:tcPr/>
                </a:tc>
                <a:extLst>
                  <a:ext uri="{0D108BD9-81ED-4DB2-BD59-A6C34878D82A}">
                    <a16:rowId xmlns:a16="http://schemas.microsoft.com/office/drawing/2014/main" xmlns="" val="3081973506"/>
                  </a:ext>
                </a:extLst>
              </a:tr>
              <a:tr h="3607713">
                <a:tc>
                  <a:txBody>
                    <a:bodyPr/>
                    <a:lstStyle/>
                    <a:p>
                      <a:pPr marL="171450" indent="-171450" algn="just">
                        <a:buFont typeface="Arial" panose="020B0604020202020204" pitchFamily="34" charset="0"/>
                        <a:buChar char="•"/>
                      </a:pPr>
                      <a:r>
                        <a:rPr lang="en-GB" sz="1200" b="1" dirty="0"/>
                        <a:t>CONCERN 2:</a:t>
                      </a:r>
                      <a:r>
                        <a:rPr lang="en-GB" sz="1200" dirty="0"/>
                        <a:t> The threshold of these regulations only applies to ships above 400 gross tonnage.</a:t>
                      </a:r>
                    </a:p>
                    <a:p>
                      <a:pPr marL="171450" indent="-171450" algn="just">
                        <a:buFont typeface="Arial" panose="020B0604020202020204" pitchFamily="34" charset="0"/>
                        <a:buChar char="•"/>
                      </a:pPr>
                      <a:r>
                        <a:rPr lang="en-GB" sz="1200" b="1" dirty="0"/>
                        <a:t>PROPOSED REMEDY</a:t>
                      </a:r>
                      <a:r>
                        <a:rPr lang="en-GB" sz="1200" dirty="0"/>
                        <a:t>: that they should extend to all ships above 100 gross tonnage.  </a:t>
                      </a:r>
                    </a:p>
                    <a:p>
                      <a:pPr marL="0" indent="0" algn="just">
                        <a:buFont typeface="Wingdings" panose="05000000000000000000" pitchFamily="2" charset="2"/>
                        <a:buNone/>
                      </a:pPr>
                      <a:endParaRPr lang="en-GB" sz="1200" dirty="0"/>
                    </a:p>
                    <a:p>
                      <a:pPr marL="171450" indent="-171450" algn="just">
                        <a:buFont typeface="Arial" panose="020B0604020202020204" pitchFamily="34" charset="0"/>
                        <a:buChar char="•"/>
                      </a:pPr>
                      <a:r>
                        <a:rPr lang="en-GB" sz="1200" b="1" dirty="0"/>
                        <a:t>CONCERN 3:</a:t>
                      </a:r>
                      <a:r>
                        <a:rPr lang="en-GB" sz="1200" dirty="0"/>
                        <a:t> That inorganics and solids in sewage will continue to be discharged overboard.</a:t>
                      </a:r>
                    </a:p>
                    <a:p>
                      <a:pPr marL="171450" indent="-171450" algn="just">
                        <a:buFont typeface="Arial" panose="020B0604020202020204" pitchFamily="34" charset="0"/>
                        <a:buChar char="•"/>
                      </a:pPr>
                      <a:r>
                        <a:rPr lang="en-GB" sz="1200" b="1" dirty="0"/>
                        <a:t>PROPOSED REMEDY</a:t>
                      </a:r>
                      <a:r>
                        <a:rPr lang="en-GB" sz="1200" dirty="0"/>
                        <a:t>: Add regulation to require ships to separate out inorganics and solids from sewage, for disposal on land; additionally that sewage be macerated before being disposed of into the sea.</a:t>
                      </a:r>
                    </a:p>
                    <a:p>
                      <a:pPr marL="0" indent="0" algn="just">
                        <a:buFont typeface="Wingdings" panose="05000000000000000000" pitchFamily="2" charset="2"/>
                        <a:buNone/>
                      </a:pPr>
                      <a:r>
                        <a:rPr lang="en-GB" sz="1200" b="1" dirty="0"/>
                        <a:t>Comments on Annex VI: Regulations for the Prevention of Air Pollution from Ships</a:t>
                      </a:r>
                    </a:p>
                    <a:p>
                      <a:pPr marL="0" indent="0" algn="just">
                        <a:buFont typeface="Wingdings" panose="05000000000000000000" pitchFamily="2" charset="2"/>
                        <a:buNone/>
                      </a:pPr>
                      <a:endParaRPr lang="en-GB" sz="1200" dirty="0"/>
                    </a:p>
                    <a:p>
                      <a:pPr marL="0" indent="0" algn="just">
                        <a:buFont typeface="Wingdings" panose="05000000000000000000" pitchFamily="2" charset="2"/>
                        <a:buNone/>
                      </a:pPr>
                      <a:r>
                        <a:rPr lang="en-GB" sz="1200" b="1" dirty="0"/>
                        <a:t>CONCERN 4</a:t>
                      </a:r>
                      <a:r>
                        <a:rPr lang="en-GB" sz="1200" dirty="0"/>
                        <a:t>: The threshold of these regulations only applies to ships above 400 gross tonnage.</a:t>
                      </a:r>
                    </a:p>
                    <a:p>
                      <a:pPr marL="0" indent="0" algn="just">
                        <a:buFont typeface="Wingdings" panose="05000000000000000000" pitchFamily="2" charset="2"/>
                        <a:buNone/>
                      </a:pPr>
                      <a:r>
                        <a:rPr lang="en-GB" sz="1200" b="1" dirty="0"/>
                        <a:t>PROPOSED REMEDY</a:t>
                      </a:r>
                      <a:r>
                        <a:rPr lang="en-GB" sz="1200" dirty="0"/>
                        <a:t>: Set threshold to all ships above 100 gross tonnage. (Regulation 5.2  provides the space setting regulations for ships below 400 gross tonnage.)</a:t>
                      </a:r>
                    </a:p>
                    <a:p>
                      <a:pPr marL="0" indent="0" algn="just">
                        <a:buFont typeface="Wingdings" panose="05000000000000000000" pitchFamily="2" charset="2"/>
                        <a:buNone/>
                      </a:pPr>
                      <a:endParaRPr lang="en-GB" sz="1200" dirty="0"/>
                    </a:p>
                  </a:txBody>
                  <a:tcPr/>
                </a:tc>
                <a:tc>
                  <a:txBody>
                    <a:bodyPr/>
                    <a:lstStyle/>
                    <a:p>
                      <a:endParaRPr lang="en-GB" sz="1200" dirty="0"/>
                    </a:p>
                    <a:p>
                      <a:r>
                        <a:rPr lang="en-ZA" sz="1400" dirty="0" smtClean="0"/>
                        <a:t>This is as per MARPOL Convention and</a:t>
                      </a:r>
                      <a:r>
                        <a:rPr lang="en-ZA" sz="1400" baseline="0" dirty="0" smtClean="0"/>
                        <a:t> </a:t>
                      </a:r>
                      <a:r>
                        <a:rPr lang="en-ZA" sz="1400" dirty="0" smtClean="0"/>
                        <a:t>vessels  under convention size to be dealt with in Regulations.</a:t>
                      </a:r>
                    </a:p>
                    <a:p>
                      <a:endParaRPr lang="en-ZA" dirty="0" smtClean="0"/>
                    </a:p>
                    <a:p>
                      <a:endParaRPr lang="en-ZA" sz="1400" dirty="0" smtClean="0"/>
                    </a:p>
                    <a:p>
                      <a:endParaRPr lang="en-ZA" sz="1400" dirty="0" smtClean="0"/>
                    </a:p>
                    <a:p>
                      <a:r>
                        <a:rPr lang="en-ZA" sz="1400" dirty="0" smtClean="0"/>
                        <a:t>Regulation 2.2 refers to how this particular concern of inorganics</a:t>
                      </a:r>
                      <a:r>
                        <a:rPr lang="en-ZA" sz="1400" baseline="0" dirty="0" smtClean="0"/>
                        <a:t> and solids are to be discharged. R</a:t>
                      </a:r>
                      <a:r>
                        <a:rPr lang="en-ZA" sz="1400" dirty="0" smtClean="0"/>
                        <a:t>eference to 1.3 and 1.4  in Regulation 2.2 will now be amended to 1 (c) and 1. </a:t>
                      </a:r>
                    </a:p>
                    <a:p>
                      <a:endParaRPr lang="en-ZA" sz="1400" dirty="0" smtClean="0"/>
                    </a:p>
                    <a:p>
                      <a:endParaRPr lang="en-ZA" sz="1400" dirty="0" smtClean="0"/>
                    </a:p>
                    <a:p>
                      <a:endParaRPr lang="en-ZA" sz="1400" dirty="0" smtClean="0"/>
                    </a:p>
                    <a:p>
                      <a:r>
                        <a:rPr lang="en-ZA" sz="1400" dirty="0" smtClean="0"/>
                        <a:t>This is as per MARPOL Convention and vessels  under convention size to be dealt with in Regulations.</a:t>
                      </a:r>
                    </a:p>
                    <a:p>
                      <a:endParaRPr lang="en-ZA" sz="1400" dirty="0"/>
                    </a:p>
                  </a:txBody>
                  <a:tcPr/>
                </a:tc>
                <a:extLst>
                  <a:ext uri="{0D108BD9-81ED-4DB2-BD59-A6C34878D82A}">
                    <a16:rowId xmlns:a16="http://schemas.microsoft.com/office/drawing/2014/main" xmlns="" val="580462636"/>
                  </a:ext>
                </a:extLst>
              </a:tr>
            </a:tbl>
          </a:graphicData>
        </a:graphic>
      </p:graphicFrame>
      <p:sp>
        <p:nvSpPr>
          <p:cNvPr id="5" name="Title 4">
            <a:extLst>
              <a:ext uri="{FF2B5EF4-FFF2-40B4-BE49-F238E27FC236}">
                <a16:creationId xmlns:a16="http://schemas.microsoft.com/office/drawing/2014/main" xmlns="" id="{62E3E7CB-598C-4982-8344-487C6D545A65}"/>
              </a:ext>
            </a:extLst>
          </p:cNvPr>
          <p:cNvSpPr>
            <a:spLocks noGrp="1"/>
          </p:cNvSpPr>
          <p:nvPr>
            <p:ph type="title"/>
          </p:nvPr>
        </p:nvSpPr>
        <p:spPr>
          <a:xfrm>
            <a:off x="457199" y="51470"/>
            <a:ext cx="8229600" cy="421555"/>
          </a:xfrm>
        </p:spPr>
        <p:txBody>
          <a:bodyPr>
            <a:normAutofit fontScale="90000"/>
          </a:bodyPr>
          <a:lstStyle/>
          <a:p>
            <a:r>
              <a:rPr lang="en-ZA" dirty="0"/>
              <a:t>WESSA COMMENTS Continues</a:t>
            </a:r>
          </a:p>
        </p:txBody>
      </p:sp>
    </p:spTree>
    <p:extLst>
      <p:ext uri="{BB962C8B-B14F-4D97-AF65-F5344CB8AC3E}">
        <p14:creationId xmlns:p14="http://schemas.microsoft.com/office/powerpoint/2010/main" xmlns="" val="2472444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672819865"/>
              </p:ext>
            </p:extLst>
          </p:nvPr>
        </p:nvGraphicFramePr>
        <p:xfrm>
          <a:off x="35496" y="483519"/>
          <a:ext cx="9073008" cy="4567471"/>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11. Annex VI Regulation 18</a:t>
                      </a:r>
                    </a:p>
                    <a:p>
                      <a:pPr marL="171450" indent="-171450" algn="just">
                        <a:buFont typeface="Arial" panose="020B0604020202020204" pitchFamily="34" charset="0"/>
                        <a:buChar char="•"/>
                      </a:pPr>
                      <a:r>
                        <a:rPr lang="en-GB" sz="1200" b="0" dirty="0" err="1"/>
                        <a:t>Subregulation</a:t>
                      </a:r>
                      <a:r>
                        <a:rPr lang="en-GB" sz="1200" b="0" dirty="0"/>
                        <a:t> 9(b) refers to local suppliers providing bunker delivery notes and samples, certified by the fuel oil supplier.</a:t>
                      </a:r>
                    </a:p>
                    <a:p>
                      <a:pPr marL="171450" indent="-171450" algn="just">
                        <a:buFont typeface="Arial" panose="020B0604020202020204" pitchFamily="34" charset="0"/>
                        <a:buChar char="•"/>
                      </a:pPr>
                      <a:r>
                        <a:rPr lang="en-GB" sz="1200" b="0" dirty="0"/>
                        <a:t>Western Cape Government submits that, there is no consideration given in this provision to the type of laboratory required to test the sample and the accreditation of the laboratory and it is not clear whether samples tested by international laboratories will be accepted locally.</a:t>
                      </a:r>
                    </a:p>
                    <a:p>
                      <a:pPr marL="0" indent="0" algn="just">
                        <a:buFont typeface="Arial" panose="020B0604020202020204" pitchFamily="34" charset="0"/>
                        <a:buNone/>
                      </a:pPr>
                      <a:endParaRPr lang="en-GB" sz="1200" b="0" dirty="0"/>
                    </a:p>
                    <a:p>
                      <a:pPr marL="0" indent="0" algn="just">
                        <a:buFont typeface="Arial" panose="020B0604020202020204" pitchFamily="34" charset="0"/>
                        <a:buNone/>
                      </a:pPr>
                      <a:r>
                        <a:rPr lang="en-GB" sz="1200" b="1" dirty="0"/>
                        <a:t>12. Annex VI Appendix IV</a:t>
                      </a:r>
                    </a:p>
                    <a:p>
                      <a:pPr marL="171450" indent="-171450" algn="just">
                        <a:buFont typeface="Arial" panose="020B0604020202020204" pitchFamily="34" charset="0"/>
                        <a:buChar char="•"/>
                      </a:pPr>
                      <a:r>
                        <a:rPr lang="en-GB" sz="1200" b="0" dirty="0"/>
                        <a:t>This Appendix provides for the type of approval and operating limits for shipboard incinerators.  </a:t>
                      </a:r>
                    </a:p>
                    <a:p>
                      <a:pPr marL="171450" indent="-171450" algn="just">
                        <a:buFont typeface="Arial" panose="020B0604020202020204" pitchFamily="34" charset="0"/>
                        <a:buChar char="•"/>
                      </a:pPr>
                      <a:r>
                        <a:rPr lang="en-GB" sz="1200" b="0" dirty="0"/>
                        <a:t>It is submitted that there no mention of the type of emission abatement equipment permitted, such as scrubbers (water, ceramic or other), and the requirements relating to the disposal of wastes generated by mitigation equipment in a responsible manner.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It is therefore submitted that provision should be made for these matters. </a:t>
                      </a:r>
                    </a:p>
                    <a:p>
                      <a:pPr marL="0" indent="0" algn="just">
                        <a:buFont typeface="Arial" panose="020B0604020202020204" pitchFamily="34" charset="0"/>
                        <a:buNone/>
                      </a:pPr>
                      <a:endParaRPr lang="en-GB" sz="1200" b="1" dirty="0"/>
                    </a:p>
                  </a:txBody>
                  <a:tcPr/>
                </a:tc>
                <a:tc>
                  <a:txBody>
                    <a:bodyPr/>
                    <a:lstStyle/>
                    <a:p>
                      <a:endParaRPr lang="en-ZA" sz="1200" dirty="0" smtClean="0"/>
                    </a:p>
                    <a:p>
                      <a:r>
                        <a:rPr lang="en-ZA" sz="1200" dirty="0" smtClean="0"/>
                        <a:t>To be dealt with in the regulations.</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Noted, the quality of fuel is a larger concern for ships than any other entity, poor quality fuel poses numerous problems for ships staff. Even though the supplier provides the fuel quality, practically every ship owner gets the fuel tested at their own approved labs prior to the fuel being used.</a:t>
                      </a:r>
                    </a:p>
                    <a:p>
                      <a:endParaRPr lang="en-ZA" sz="1200" dirty="0" smtClean="0"/>
                    </a:p>
                    <a:p>
                      <a:r>
                        <a:rPr lang="en-ZA" sz="1200" dirty="0" smtClean="0"/>
                        <a:t>if testing is required by local authorities then the cost for such will have to be on the authority, unless it is proved that pollution occurred as a result of fuel quality and then a fine is issued.</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979647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783997738"/>
              </p:ext>
            </p:extLst>
          </p:nvPr>
        </p:nvGraphicFramePr>
        <p:xfrm>
          <a:off x="35496" y="483519"/>
          <a:ext cx="9073008" cy="4567471"/>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13. </a:t>
                      </a:r>
                      <a:r>
                        <a:rPr lang="nb-NO" sz="1200" b="1" dirty="0"/>
                        <a:t>Annex VI Appendix V &amp; Appendix VI</a:t>
                      </a:r>
                    </a:p>
                    <a:p>
                      <a:pPr marL="171450" indent="-171450" algn="just">
                        <a:buFont typeface="Arial" panose="020B0604020202020204" pitchFamily="34" charset="0"/>
                        <a:buChar char="•"/>
                      </a:pPr>
                      <a:r>
                        <a:rPr lang="en-GB" sz="1200" b="0" dirty="0"/>
                        <a:t>Appendix V refers to the information to be included in the bunker delivery note contemplated in regulation 18.5 and Appendix VI relates to fuel verification procedures for fuel oil samples as contemplated in regulation 18.8.2.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Regarding the comment submitted on regulation 18, it is submitted that the name and the accreditation of the laboratory utilised to test the fuel samples must be provided with a relevant reference for the authorities to confirm (if necessary) the quality of the fuel supplied. It is submitted that the use of in-house testing by laboratories of fuel supply companies should not be accepted. </a:t>
                      </a:r>
                    </a:p>
                    <a:p>
                      <a:pPr marL="171450" indent="-171450" algn="just">
                        <a:buFont typeface="Arial" panose="020B0604020202020204" pitchFamily="34" charset="0"/>
                        <a:buChar char="•"/>
                      </a:pPr>
                      <a:r>
                        <a:rPr lang="en-GB" sz="1200" b="0" dirty="0"/>
                        <a:t>Furthermore, the regulations are silent on who will be responsible for the costs associated with sampling, assessment of the samples and the overall management of the process. </a:t>
                      </a:r>
                    </a:p>
                    <a:p>
                      <a:pPr marL="171450" indent="-171450" algn="just">
                        <a:buFont typeface="Arial" panose="020B0604020202020204" pitchFamily="34" charset="0"/>
                        <a:buChar char="•"/>
                      </a:pPr>
                      <a:endParaRPr lang="en-GB" sz="1200" b="0" dirty="0"/>
                    </a:p>
                    <a:p>
                      <a:pPr marL="171450" indent="-171450" algn="just">
                        <a:buFont typeface="Arial" panose="020B0604020202020204" pitchFamily="34" charset="0"/>
                        <a:buChar char="•"/>
                      </a:pPr>
                      <a:r>
                        <a:rPr lang="en-GB" sz="1200" b="0" dirty="0"/>
                        <a:t>It is submitted that shipping companies should bear the costs of the testing and the competent authority should have a verification role by occasionally testing random fuel samples.</a:t>
                      </a:r>
                    </a:p>
                    <a:p>
                      <a:pPr marL="0" indent="0" algn="just">
                        <a:buFont typeface="Arial" panose="020B0604020202020204" pitchFamily="34" charset="0"/>
                        <a:buNone/>
                      </a:pPr>
                      <a:endParaRPr lang="en-GB" sz="1200" b="0" dirty="0"/>
                    </a:p>
                  </a:txBody>
                  <a:tcPr/>
                </a:tc>
                <a:tc>
                  <a:txBody>
                    <a:bodyPr/>
                    <a:lstStyle/>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To</a:t>
                      </a:r>
                      <a:r>
                        <a:rPr lang="en-ZA" sz="1200" baseline="0" dirty="0" smtClean="0"/>
                        <a:t> be provided for in regulations</a:t>
                      </a:r>
                    </a:p>
                    <a:p>
                      <a:endParaRPr lang="en-ZA" sz="1200" baseline="0" dirty="0" smtClean="0"/>
                    </a:p>
                    <a:p>
                      <a:endParaRPr lang="en-ZA" sz="1200" baseline="0" dirty="0" smtClean="0"/>
                    </a:p>
                    <a:p>
                      <a:endParaRPr lang="en-ZA" sz="1200" baseline="0" dirty="0" smtClean="0"/>
                    </a:p>
                    <a:p>
                      <a:r>
                        <a:rPr lang="en-ZA" sz="1200" baseline="0" dirty="0" smtClean="0"/>
                        <a:t>Noted and to be provided in regulations</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3101204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200" dirty="0"/>
              <a:t>Ministry of Local Government, Environmental Affairs &amp; Development Planning Western Cape Government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150792128"/>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Western Cape Government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r>
                        <a:rPr lang="en-GB" sz="1200" b="1" dirty="0"/>
                        <a:t>14. Annex VI Appendix VII</a:t>
                      </a:r>
                    </a:p>
                    <a:p>
                      <a:pPr marL="171450" indent="-171450" algn="just">
                        <a:buFont typeface="Arial" panose="020B0604020202020204" pitchFamily="34" charset="0"/>
                        <a:buChar char="•"/>
                      </a:pPr>
                      <a:r>
                        <a:rPr lang="en-GB" sz="1200" b="0" dirty="0"/>
                        <a:t>This Appendix provides for Emission Control Areas.  </a:t>
                      </a:r>
                    </a:p>
                    <a:p>
                      <a:pPr marL="0" indent="0" algn="just">
                        <a:buFont typeface="Arial" panose="020B0604020202020204" pitchFamily="34" charset="0"/>
                        <a:buNone/>
                      </a:pPr>
                      <a:r>
                        <a:rPr lang="en-GB" sz="1200" b="0" dirty="0"/>
                        <a:t>It should be noted that there are currently no Emission Control Areas along the South African coastline. Is there any intention to declare such areas at least within the vicinity of the major South African ports?</a:t>
                      </a:r>
                    </a:p>
                    <a:p>
                      <a:pPr marL="0" indent="0" algn="just">
                        <a:buFont typeface="Arial" panose="020B0604020202020204" pitchFamily="34" charset="0"/>
                        <a:buNone/>
                      </a:pPr>
                      <a:endParaRPr lang="en-GB" sz="1200" b="0" dirty="0"/>
                    </a:p>
                  </a:txBody>
                  <a:tcPr/>
                </a:tc>
                <a:tc>
                  <a:txBody>
                    <a:bodyPr/>
                    <a:lstStyle/>
                    <a:p>
                      <a:r>
                        <a:rPr lang="en-ZA" sz="1200" dirty="0" smtClean="0"/>
                        <a:t>No, there are no plans until we have this Annex part of the domestic</a:t>
                      </a:r>
                      <a:r>
                        <a:rPr lang="en-ZA" sz="1200" baseline="0" dirty="0" smtClean="0"/>
                        <a:t> law</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2211644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800" dirty="0"/>
              <a:t>Dr Pia </a:t>
            </a:r>
            <a:r>
              <a:rPr lang="en-ZA" sz="1800" dirty="0" err="1"/>
              <a:t>Rebelo’s</a:t>
            </a:r>
            <a:r>
              <a:rPr lang="en-ZA" sz="1800" dirty="0"/>
              <a:t> </a:t>
            </a:r>
            <a:r>
              <a:rPr lang="en-ZA" sz="1800" dirty="0" err="1"/>
              <a:t>Commnets</a:t>
            </a:r>
            <a:r>
              <a:rPr lang="en-ZA" sz="1800" dirty="0"/>
              <a:t> </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2385145650"/>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DR PIA REBELO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228600" indent="-228600" algn="just">
                        <a:buFont typeface="Arial" panose="020B0604020202020204" pitchFamily="34" charset="0"/>
                        <a:buAutoNum type="arabicPeriod"/>
                      </a:pPr>
                      <a:r>
                        <a:rPr lang="en-ZA" sz="1400" b="0" dirty="0" smtClean="0"/>
                        <a:t>It is imperative that South Africa adopts legislation to implement global decarbonisation and pollution standards set out by the IMO. Industry stakeholders evince a consistent preference for uniform and global standards to decrease uncertainty and regulatory risk. As such, this Bill should seek to incorporate the most recent amendments to MARPOL Annex VI adopted by the IMO Marine Environment Protection Committee (MEPC) at its 76th session in June 2021. Most notably, these include regulations relating to the Energy Efficiency Existing Ship Index (EEXI) and the Carbon Intensity Indicator (CII) set out in Resolution MEPC.328(76) which is applicable from 1 November 2022 and in force from 1 January 2023.</a:t>
                      </a:r>
                    </a:p>
                    <a:p>
                      <a:pPr marL="0" indent="0" algn="just">
                        <a:buFont typeface="Arial" panose="020B0604020202020204" pitchFamily="34" charset="0"/>
                        <a:buNone/>
                      </a:pPr>
                      <a:endParaRPr lang="en-GB" sz="1200" b="1" dirty="0"/>
                    </a:p>
                    <a:p>
                      <a:pPr marL="0" indent="0" algn="just">
                        <a:buFont typeface="Arial" panose="020B0604020202020204" pitchFamily="34" charset="0"/>
                        <a:buNone/>
                      </a:pPr>
                      <a:endParaRPr lang="en-GB" sz="1200" b="0" dirty="0"/>
                    </a:p>
                  </a:txBody>
                  <a:tcPr/>
                </a:tc>
                <a:tc>
                  <a:txBody>
                    <a:bodyPr/>
                    <a:lstStyle/>
                    <a:p>
                      <a:r>
                        <a:rPr lang="en-ZA" sz="1200" dirty="0" smtClean="0"/>
                        <a:t>Noted and agreed.</a:t>
                      </a:r>
                    </a:p>
                    <a:p>
                      <a:r>
                        <a:rPr lang="en-ZA" sz="1200" dirty="0" smtClean="0"/>
                        <a:t>Latest amendments to MARPOL Annex VI will be incorporated in the bill, to ensure that the bill is updated.</a:t>
                      </a:r>
                    </a:p>
                    <a:p>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418405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800" dirty="0"/>
              <a:t>Dr Pia </a:t>
            </a:r>
            <a:r>
              <a:rPr lang="en-ZA" sz="1800" dirty="0" err="1"/>
              <a:t>Rebelo’s</a:t>
            </a:r>
            <a:r>
              <a:rPr lang="en-ZA" sz="1800" dirty="0"/>
              <a:t> Comments Continues </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464460200"/>
              </p:ext>
            </p:extLst>
          </p:nvPr>
        </p:nvGraphicFramePr>
        <p:xfrm>
          <a:off x="35496" y="483519"/>
          <a:ext cx="9073008" cy="4750351"/>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a:t>DR PIA REBELO ’s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0" indent="0" algn="just">
                        <a:buFont typeface="Arial" panose="020B0604020202020204" pitchFamily="34" charset="0"/>
                        <a:buNone/>
                      </a:pPr>
                      <a:endParaRPr lang="en-ZA" sz="1200" b="0" dirty="0" smtClean="0"/>
                    </a:p>
                    <a:p>
                      <a:pPr marL="171450" indent="-171450" algn="just">
                        <a:buFont typeface="Arial" panose="020B0604020202020204" pitchFamily="34" charset="0"/>
                        <a:buChar char="•"/>
                      </a:pPr>
                      <a:r>
                        <a:rPr lang="en-ZA" sz="1200" b="0" dirty="0" smtClean="0"/>
                        <a:t>The EEXI and CII are intended to drive a normative agenda for continuous improvement among stakeholders. Ships registered in South Africa, as well as those entering South African ports, should be encouraged to implement major and minor modifications over time to ultimately drive down onboard carbon emissions.</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The implementation of MARPOL Annex VI will require significant technical expertise in respect of vessel certification and port inspections. South Africa may want to consider calling upon the IMO's Integrated Technical Cooperation Programme to strengthen institutional and human capacities where necessary. Ultimately, the adoption of this Bill will greater align South Africa with the world’s leading maritime nations, yet this requires adherence to global regulatory updates and a cognisance of the IMO’s GHG Strategy involving future measures in the short, medium, and long term.</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I would be interested in making an oral submission to the committee to humbly discuss pathways for legislative alignment with the IMO’s decarbonisation efforts and industry trends.</a:t>
                      </a:r>
                      <a:endParaRPr lang="en-GB" sz="1200" b="0" dirty="0"/>
                    </a:p>
                    <a:p>
                      <a:pPr marL="0" indent="0" algn="just">
                        <a:buFont typeface="Arial" panose="020B0604020202020204" pitchFamily="34" charset="0"/>
                        <a:buNone/>
                      </a:pPr>
                      <a:endParaRPr lang="en-GB" sz="1200" b="0" dirty="0"/>
                    </a:p>
                  </a:txBody>
                  <a:tcPr/>
                </a:tc>
                <a:tc>
                  <a:txBody>
                    <a:bodyPr/>
                    <a:lstStyle/>
                    <a:p>
                      <a:r>
                        <a:rPr lang="en-ZA" sz="1200" dirty="0" smtClean="0"/>
                        <a:t>Noted and agreed.</a:t>
                      </a:r>
                    </a:p>
                    <a:p>
                      <a:r>
                        <a:rPr lang="en-ZA" sz="1200" dirty="0" smtClean="0"/>
                        <a:t>Latest amendments to MARPOL Annex VI will be incorporated in the bill, in order</a:t>
                      </a:r>
                      <a:r>
                        <a:rPr lang="en-ZA" sz="1200" baseline="0" dirty="0" smtClean="0"/>
                        <a:t> that we have an updated </a:t>
                      </a:r>
                      <a:r>
                        <a:rPr lang="en-ZA" sz="1200" dirty="0" smtClean="0"/>
                        <a:t>bill.</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368683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a:xfrm>
            <a:off x="35496" y="123478"/>
            <a:ext cx="9073008" cy="360040"/>
          </a:xfrm>
        </p:spPr>
        <p:txBody>
          <a:bodyPr>
            <a:noAutofit/>
          </a:bodyPr>
          <a:lstStyle/>
          <a:p>
            <a:r>
              <a:rPr lang="en-ZA" sz="1800" dirty="0"/>
              <a:t>Ms C van </a:t>
            </a:r>
            <a:r>
              <a:rPr lang="en-ZA" sz="1800" dirty="0" err="1" smtClean="0"/>
              <a:t>Dyk</a:t>
            </a:r>
            <a:r>
              <a:rPr lang="en-ZA" sz="1800" dirty="0" smtClean="0"/>
              <a:t> Comments </a:t>
            </a:r>
            <a:endParaRPr lang="en-ZA" sz="1800" dirty="0"/>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675840725"/>
              </p:ext>
            </p:extLst>
          </p:nvPr>
        </p:nvGraphicFramePr>
        <p:xfrm>
          <a:off x="35496" y="483519"/>
          <a:ext cx="9073008" cy="4536504"/>
        </p:xfrm>
        <a:graphic>
          <a:graphicData uri="http://schemas.openxmlformats.org/drawingml/2006/table">
            <a:tbl>
              <a:tblPr firstRow="1" bandRow="1">
                <a:tableStyleId>{93296810-A885-4BE3-A3E7-6D5BEEA58F35}</a:tableStyleId>
              </a:tblPr>
              <a:tblGrid>
                <a:gridCol w="4464496">
                  <a:extLst>
                    <a:ext uri="{9D8B030D-6E8A-4147-A177-3AD203B41FA5}">
                      <a16:colId xmlns:a16="http://schemas.microsoft.com/office/drawing/2014/main" xmlns="" val="1543545040"/>
                    </a:ext>
                  </a:extLst>
                </a:gridCol>
                <a:gridCol w="4608512">
                  <a:extLst>
                    <a:ext uri="{9D8B030D-6E8A-4147-A177-3AD203B41FA5}">
                      <a16:colId xmlns:a16="http://schemas.microsoft.com/office/drawing/2014/main" xmlns="" val="2450872704"/>
                    </a:ext>
                  </a:extLst>
                </a:gridCol>
              </a:tblGrid>
              <a:tr h="635551">
                <a:tc>
                  <a:txBody>
                    <a:bodyPr/>
                    <a:lstStyle/>
                    <a:p>
                      <a:r>
                        <a:rPr lang="en-ZA" sz="1200" dirty="0" smtClean="0"/>
                        <a:t>Ms</a:t>
                      </a:r>
                      <a:r>
                        <a:rPr lang="en-ZA" sz="1200" baseline="0" dirty="0" smtClean="0"/>
                        <a:t> C van </a:t>
                      </a:r>
                      <a:r>
                        <a:rPr lang="en-ZA" sz="1200" baseline="0" dirty="0" err="1" smtClean="0"/>
                        <a:t>Dyk</a:t>
                      </a:r>
                      <a:r>
                        <a:rPr lang="en-ZA" sz="1200" dirty="0" smtClean="0"/>
                        <a:t> </a:t>
                      </a:r>
                      <a:r>
                        <a:rPr lang="en-ZA" sz="1200" dirty="0"/>
                        <a:t>’s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900953">
                <a:tc>
                  <a:txBody>
                    <a:bodyPr/>
                    <a:lstStyle/>
                    <a:p>
                      <a:pPr marL="171450" indent="-171450" algn="just">
                        <a:buFont typeface="Arial" panose="020B0604020202020204" pitchFamily="34" charset="0"/>
                        <a:buChar char="•"/>
                      </a:pPr>
                      <a:r>
                        <a:rPr lang="en-ZA" sz="1200" b="0" dirty="0" smtClean="0"/>
                        <a:t>I trust my thoughts and suggestions are </a:t>
                      </a:r>
                      <a:r>
                        <a:rPr lang="en-ZA" sz="1200" b="0" dirty="0" err="1" smtClean="0"/>
                        <a:t>favorably</a:t>
                      </a:r>
                      <a:r>
                        <a:rPr lang="en-ZA" sz="1200" b="0" dirty="0" smtClean="0"/>
                        <a:t> received. I live in </a:t>
                      </a:r>
                      <a:r>
                        <a:rPr lang="en-ZA" sz="1200" b="0" dirty="0" err="1" smtClean="0"/>
                        <a:t>Jeffreys</a:t>
                      </a:r>
                      <a:r>
                        <a:rPr lang="en-ZA" sz="1200" b="0" dirty="0" smtClean="0"/>
                        <a:t> Bay where every day there is rubbish that clearly lands in our seas and on our beaches from boats.</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I can remember the one program I saw was about Customs Patrol at sea. Ship captains must provide an inventory of what they have brought on the boat such as food and drink for example then the lee must balance bottles, shells etc and remaining items as indicated on the inventory.</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I came across the cool information from NZ which also covers the toilet procedures. https://www.mpi.govt.nz/dmsdocument/16699-Working-together-making-a-difference-tips-for-boaties-on-protecting-our-marine-environment </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www.mpi.govt.nz</a:t>
                      </a:r>
                    </a:p>
                    <a:p>
                      <a:pPr marL="171450" indent="-171450" algn="just">
                        <a:buFont typeface="Arial" panose="020B0604020202020204" pitchFamily="34" charset="0"/>
                        <a:buChar char="•"/>
                      </a:pPr>
                      <a:endParaRPr lang="en-ZA" sz="1200" b="0" dirty="0" smtClean="0"/>
                    </a:p>
                    <a:p>
                      <a:pPr marL="171450" indent="-171450" algn="just">
                        <a:buFont typeface="Arial" panose="020B0604020202020204" pitchFamily="34" charset="0"/>
                        <a:buChar char="•"/>
                      </a:pPr>
                      <a:r>
                        <a:rPr lang="en-ZA" sz="1200" b="0" dirty="0" smtClean="0"/>
                        <a:t>We can learn and improve where it already works and exists in other countries and do not want to reinvent a new wheel.</a:t>
                      </a:r>
                      <a:endParaRPr lang="en-GB" sz="1200" b="0" dirty="0"/>
                    </a:p>
                  </a:txBody>
                  <a:tcPr/>
                </a:tc>
                <a:tc>
                  <a:txBody>
                    <a:bodyPr/>
                    <a:lstStyle/>
                    <a:p>
                      <a:r>
                        <a:rPr lang="en-ZA" sz="1200" dirty="0" smtClean="0"/>
                        <a:t>Noted, the provisions of bottles etc are garbage and dealt with in that Annex on Garbage.</a:t>
                      </a:r>
                    </a:p>
                    <a:p>
                      <a:r>
                        <a:rPr lang="en-ZA" sz="1200" dirty="0" smtClean="0"/>
                        <a:t>MAPROL only deals with vessels on international voyages of 400GT and above.</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433003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ZA" dirty="0" smtClean="0"/>
              <a:t>THANK YOU</a:t>
            </a:r>
            <a:endParaRPr lang="en-ZA" dirty="0"/>
          </a:p>
        </p:txBody>
      </p:sp>
      <p:sp>
        <p:nvSpPr>
          <p:cNvPr id="3" name="Content Placeholder 2"/>
          <p:cNvSpPr>
            <a:spLocks noGrp="1"/>
          </p:cNvSpPr>
          <p:nvPr>
            <p:ph idx="10"/>
          </p:nvPr>
        </p:nvSpPr>
        <p:spPr/>
        <p:txBody>
          <a:bodyPr/>
          <a:lstStyle/>
          <a:p>
            <a:r>
              <a:rPr lang="en-ZA" dirty="0" smtClean="0"/>
              <a:t>SIYABONGA</a:t>
            </a:r>
            <a:endParaRPr lang="en-ZA" dirty="0"/>
          </a:p>
        </p:txBody>
      </p:sp>
    </p:spTree>
    <p:extLst>
      <p:ext uri="{BB962C8B-B14F-4D97-AF65-F5344CB8AC3E}">
        <p14:creationId xmlns:p14="http://schemas.microsoft.com/office/powerpoint/2010/main" xmlns="" val="42067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67734-A357-435F-8925-B404C6953F83}"/>
              </a:ext>
            </a:extLst>
          </p:cNvPr>
          <p:cNvSpPr>
            <a:spLocks noGrp="1"/>
          </p:cNvSpPr>
          <p:nvPr>
            <p:ph type="title"/>
          </p:nvPr>
        </p:nvSpPr>
        <p:spPr/>
        <p:txBody>
          <a:bodyPr>
            <a:normAutofit fontScale="90000"/>
          </a:bodyPr>
          <a:lstStyle/>
          <a:p>
            <a:r>
              <a:rPr lang="en-ZA" dirty="0"/>
              <a:t> </a:t>
            </a:r>
            <a:r>
              <a:rPr lang="en-ZA" sz="3600" dirty="0"/>
              <a:t>WESSA Comments continues</a:t>
            </a:r>
          </a:p>
        </p:txBody>
      </p:sp>
      <p:graphicFrame>
        <p:nvGraphicFramePr>
          <p:cNvPr id="4" name="Content Placeholder 3">
            <a:extLst>
              <a:ext uri="{FF2B5EF4-FFF2-40B4-BE49-F238E27FC236}">
                <a16:creationId xmlns:a16="http://schemas.microsoft.com/office/drawing/2014/main" xmlns="" id="{0955CAEB-9585-45B4-AE08-2DFBE640C817}"/>
              </a:ext>
            </a:extLst>
          </p:cNvPr>
          <p:cNvGraphicFramePr>
            <a:graphicFrameLocks noGrp="1"/>
          </p:cNvGraphicFramePr>
          <p:nvPr>
            <p:ph sz="half" idx="1"/>
            <p:extLst>
              <p:ext uri="{D42A27DB-BD31-4B8C-83A1-F6EECF244321}">
                <p14:modId xmlns:p14="http://schemas.microsoft.com/office/powerpoint/2010/main" xmlns="" val="2930805184"/>
              </p:ext>
            </p:extLst>
          </p:nvPr>
        </p:nvGraphicFramePr>
        <p:xfrm>
          <a:off x="0" y="771525"/>
          <a:ext cx="9144000" cy="4023360"/>
        </p:xfrm>
        <a:graphic>
          <a:graphicData uri="http://schemas.openxmlformats.org/drawingml/2006/table">
            <a:tbl>
              <a:tblPr firstRow="1" bandRow="1">
                <a:tableStyleId>{93296810-A885-4BE3-A3E7-6D5BEEA58F35}</a:tableStyleId>
              </a:tblPr>
              <a:tblGrid>
                <a:gridCol w="4571713">
                  <a:extLst>
                    <a:ext uri="{9D8B030D-6E8A-4147-A177-3AD203B41FA5}">
                      <a16:colId xmlns:a16="http://schemas.microsoft.com/office/drawing/2014/main" xmlns="" val="1795316300"/>
                    </a:ext>
                  </a:extLst>
                </a:gridCol>
                <a:gridCol w="4572287">
                  <a:extLst>
                    <a:ext uri="{9D8B030D-6E8A-4147-A177-3AD203B41FA5}">
                      <a16:colId xmlns:a16="http://schemas.microsoft.com/office/drawing/2014/main" xmlns="" val="1444576854"/>
                    </a:ext>
                  </a:extLst>
                </a:gridCol>
              </a:tblGrid>
              <a:tr h="370840">
                <a:tc>
                  <a:txBody>
                    <a:bodyPr/>
                    <a:lstStyle/>
                    <a:p>
                      <a:endParaRPr lang="en-ZA" sz="1200" dirty="0"/>
                    </a:p>
                    <a:p>
                      <a:r>
                        <a:rPr lang="en-ZA" dirty="0"/>
                        <a:t>WESSA’S COMMENTS</a:t>
                      </a:r>
                    </a:p>
                  </a:txBody>
                  <a:tcPr/>
                </a:tc>
                <a:tc>
                  <a:txBody>
                    <a:bodyPr/>
                    <a:lstStyle/>
                    <a:p>
                      <a:r>
                        <a:rPr lang="en-GB" sz="1200" dirty="0"/>
                        <a:t>DEPARTMENT OF TRANSPORT RESPONSE</a:t>
                      </a:r>
                    </a:p>
                    <a:p>
                      <a:endParaRPr lang="en-ZA" dirty="0"/>
                    </a:p>
                  </a:txBody>
                  <a:tcPr/>
                </a:tc>
                <a:extLst>
                  <a:ext uri="{0D108BD9-81ED-4DB2-BD59-A6C34878D82A}">
                    <a16:rowId xmlns:a16="http://schemas.microsoft.com/office/drawing/2014/main" xmlns="" val="1460109136"/>
                  </a:ext>
                </a:extLst>
              </a:tr>
              <a:tr h="370840">
                <a:tc>
                  <a:txBody>
                    <a:bodyPr/>
                    <a:lstStyle/>
                    <a:p>
                      <a:r>
                        <a:rPr lang="en-GB" sz="1200" b="1" dirty="0"/>
                        <a:t>4. Call for Inclusion of Shipping Noise Pollution</a:t>
                      </a:r>
                    </a:p>
                    <a:p>
                      <a:pPr marL="171450" indent="-171450">
                        <a:buFont typeface="Arial" panose="020B0604020202020204" pitchFamily="34" charset="0"/>
                        <a:buChar char="•"/>
                      </a:pPr>
                      <a:r>
                        <a:rPr lang="en-GB" sz="1200" dirty="0"/>
                        <a:t>Aim of this Bill is to give effect to Annex IV of the International Convention for the Prevention of Pollution from Ships, and to provide for matters connected therewith.</a:t>
                      </a:r>
                    </a:p>
                    <a:p>
                      <a:pPr marL="171450" indent="-171450">
                        <a:buFont typeface="Arial" panose="020B0604020202020204" pitchFamily="34" charset="0"/>
                        <a:buChar char="•"/>
                      </a:pPr>
                      <a:r>
                        <a:rPr lang="en-GB" sz="1200" dirty="0"/>
                        <a:t>SA Constitution provides that everyone has the right to </a:t>
                      </a:r>
                    </a:p>
                    <a:p>
                      <a:r>
                        <a:rPr lang="en-GB" sz="1200" dirty="0"/>
                        <a:t>(a) to an environment that is not harmful to their health or well-being; </a:t>
                      </a:r>
                    </a:p>
                    <a:p>
                      <a:r>
                        <a:rPr lang="en-GB" sz="1200" dirty="0"/>
                        <a:t>(b) to have the environment protected, for the benefit of present and future generations, through reasonable legislative and other measures</a:t>
                      </a:r>
                    </a:p>
                    <a:p>
                      <a:pPr marL="171450" indent="-171450">
                        <a:buFont typeface="Arial" panose="020B0604020202020204" pitchFamily="34" charset="0"/>
                        <a:buChar char="•"/>
                      </a:pPr>
                      <a:r>
                        <a:rPr lang="en-GB" sz="1200" dirty="0"/>
                        <a:t>National Environmental Management Act (NEMA) 107 of 1998, Section 2(4)(e)): everyone has a duty of care towards the environment.  </a:t>
                      </a:r>
                    </a:p>
                    <a:p>
                      <a:pPr marL="171450" indent="-171450">
                        <a:buFont typeface="Arial" panose="020B0604020202020204" pitchFamily="34" charset="0"/>
                        <a:buChar char="•"/>
                      </a:pPr>
                      <a:r>
                        <a:rPr lang="en-GB" sz="1200" dirty="0"/>
                        <a:t>Anthropogenic undersea noise is a growing threat to marine life.</a:t>
                      </a:r>
                    </a:p>
                    <a:p>
                      <a:pPr marL="171450" indent="-171450">
                        <a:buFont typeface="Arial" panose="020B0604020202020204" pitchFamily="34" charset="0"/>
                        <a:buChar char="•"/>
                      </a:pPr>
                      <a:r>
                        <a:rPr lang="en-GB" sz="1200" dirty="0"/>
                        <a:t>Ocean noise regulation is currently non-existent in both environmental legislation and in maritime legislation in South Africa. </a:t>
                      </a:r>
                    </a:p>
                    <a:p>
                      <a:endParaRPr lang="en-ZA" sz="1200" dirty="0"/>
                    </a:p>
                    <a:p>
                      <a:endParaRPr lang="en-ZA" sz="1200" dirty="0"/>
                    </a:p>
                    <a:p>
                      <a:endParaRPr lang="en-ZA" dirty="0"/>
                    </a:p>
                  </a:txBody>
                  <a:tcPr/>
                </a:tc>
                <a:tc>
                  <a:txBody>
                    <a:bodyPr/>
                    <a:lstStyle/>
                    <a:p>
                      <a:endParaRPr lang="en-GB" sz="1200" dirty="0"/>
                    </a:p>
                    <a:p>
                      <a:r>
                        <a:rPr lang="en-ZA" sz="1400" dirty="0" smtClean="0"/>
                        <a:t>Noted, this amendment is to legislate MAPROL Annexes to which South Africa is</a:t>
                      </a:r>
                      <a:r>
                        <a:rPr lang="en-ZA" sz="1400" baseline="0" dirty="0" smtClean="0"/>
                        <a:t> party</a:t>
                      </a:r>
                      <a:r>
                        <a:rPr lang="en-ZA" sz="1400" dirty="0" smtClean="0"/>
                        <a:t>.</a:t>
                      </a:r>
                      <a:r>
                        <a:rPr lang="en-ZA" sz="1400" baseline="0" dirty="0" smtClean="0"/>
                        <a:t> </a:t>
                      </a:r>
                      <a:r>
                        <a:rPr lang="en-ZA" sz="1400" dirty="0" smtClean="0"/>
                        <a:t>Noise pollution is not dealt with in MARPOL</a:t>
                      </a:r>
                      <a:r>
                        <a:rPr lang="en-ZA" sz="1400" baseline="0" dirty="0" smtClean="0"/>
                        <a:t> but is provided for under the Safety of Life at Sea Convention</a:t>
                      </a:r>
                      <a:r>
                        <a:rPr lang="en-ZA" sz="1400" dirty="0" smtClean="0"/>
                        <a:t>, Code on noise levels onboard ships.</a:t>
                      </a:r>
                      <a:r>
                        <a:rPr lang="en-ZA" sz="1400" baseline="0" dirty="0" smtClean="0"/>
                        <a:t> </a:t>
                      </a:r>
                    </a:p>
                    <a:p>
                      <a:endParaRPr lang="en-ZA" sz="1400" baseline="0" dirty="0" smtClean="0"/>
                    </a:p>
                    <a:p>
                      <a:r>
                        <a:rPr lang="en-ZA" sz="1400" baseline="0" dirty="0" smtClean="0"/>
                        <a:t>In addition, the Marine Environment Protection Committee adopted on 7 April 2014 (MEPC) Circular.833 which provides non mandatory Guidelines for the Reduction of Underwater noise from commercial shipping to address adverse impacts on Marine life.</a:t>
                      </a:r>
                    </a:p>
                    <a:p>
                      <a:endParaRPr lang="en-ZA" sz="1400" baseline="0" dirty="0" smtClean="0"/>
                    </a:p>
                    <a:p>
                      <a:endParaRPr lang="en-ZA" sz="1400" dirty="0"/>
                    </a:p>
                  </a:txBody>
                  <a:tcPr/>
                </a:tc>
                <a:extLst>
                  <a:ext uri="{0D108BD9-81ED-4DB2-BD59-A6C34878D82A}">
                    <a16:rowId xmlns:a16="http://schemas.microsoft.com/office/drawing/2014/main" xmlns="" val="4030693400"/>
                  </a:ext>
                </a:extLst>
              </a:tr>
            </a:tbl>
          </a:graphicData>
        </a:graphic>
      </p:graphicFrame>
    </p:spTree>
    <p:extLst>
      <p:ext uri="{BB962C8B-B14F-4D97-AF65-F5344CB8AC3E}">
        <p14:creationId xmlns:p14="http://schemas.microsoft.com/office/powerpoint/2010/main" xmlns="" val="3668809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63B43A-09D6-44C2-9ED5-8849F30415E5}"/>
              </a:ext>
            </a:extLst>
          </p:cNvPr>
          <p:cNvSpPr>
            <a:spLocks noGrp="1"/>
          </p:cNvSpPr>
          <p:nvPr>
            <p:ph type="title"/>
          </p:nvPr>
        </p:nvSpPr>
        <p:spPr>
          <a:xfrm>
            <a:off x="457200" y="15975"/>
            <a:ext cx="8229600" cy="467543"/>
          </a:xfrm>
        </p:spPr>
        <p:txBody>
          <a:bodyPr>
            <a:normAutofit fontScale="90000"/>
          </a:bodyPr>
          <a:lstStyle/>
          <a:p>
            <a:r>
              <a:rPr lang="en-ZA" dirty="0"/>
              <a:t>WESSA Comments continues</a:t>
            </a:r>
          </a:p>
        </p:txBody>
      </p:sp>
      <p:graphicFrame>
        <p:nvGraphicFramePr>
          <p:cNvPr id="4" name="Content Placeholder 3">
            <a:extLst>
              <a:ext uri="{FF2B5EF4-FFF2-40B4-BE49-F238E27FC236}">
                <a16:creationId xmlns:a16="http://schemas.microsoft.com/office/drawing/2014/main" xmlns="" id="{CE961B92-AC7C-4D3E-878B-ABAD5494DB4F}"/>
              </a:ext>
            </a:extLst>
          </p:cNvPr>
          <p:cNvGraphicFramePr>
            <a:graphicFrameLocks noGrp="1"/>
          </p:cNvGraphicFramePr>
          <p:nvPr>
            <p:ph sz="half" idx="1"/>
            <p:extLst>
              <p:ext uri="{D42A27DB-BD31-4B8C-83A1-F6EECF244321}">
                <p14:modId xmlns:p14="http://schemas.microsoft.com/office/powerpoint/2010/main" xmlns="" val="1784875386"/>
              </p:ext>
            </p:extLst>
          </p:nvPr>
        </p:nvGraphicFramePr>
        <p:xfrm>
          <a:off x="-36512" y="555526"/>
          <a:ext cx="9180512" cy="4297680"/>
        </p:xfrm>
        <a:graphic>
          <a:graphicData uri="http://schemas.openxmlformats.org/drawingml/2006/table">
            <a:tbl>
              <a:tblPr firstRow="1" bandRow="1">
                <a:tableStyleId>{93296810-A885-4BE3-A3E7-6D5BEEA58F35}</a:tableStyleId>
              </a:tblPr>
              <a:tblGrid>
                <a:gridCol w="4608512">
                  <a:extLst>
                    <a:ext uri="{9D8B030D-6E8A-4147-A177-3AD203B41FA5}">
                      <a16:colId xmlns:a16="http://schemas.microsoft.com/office/drawing/2014/main" xmlns="" val="1227217983"/>
                    </a:ext>
                  </a:extLst>
                </a:gridCol>
                <a:gridCol w="4572000">
                  <a:extLst>
                    <a:ext uri="{9D8B030D-6E8A-4147-A177-3AD203B41FA5}">
                      <a16:colId xmlns:a16="http://schemas.microsoft.com/office/drawing/2014/main" xmlns="" val="3467282212"/>
                    </a:ext>
                  </a:extLst>
                </a:gridCol>
              </a:tblGrid>
              <a:tr h="0">
                <a:tc>
                  <a:txBody>
                    <a:bodyPr/>
                    <a:lstStyle/>
                    <a:p>
                      <a:r>
                        <a:rPr lang="en-ZA" sz="1200" dirty="0"/>
                        <a:t>WESSA‘S COMMENTS</a:t>
                      </a:r>
                    </a:p>
                    <a:p>
                      <a:endParaRPr lang="en-ZA" dirty="0"/>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257453499"/>
                  </a:ext>
                </a:extLst>
              </a:tr>
              <a:tr h="370840">
                <a:tc>
                  <a:txBody>
                    <a:bodyPr/>
                    <a:lstStyle/>
                    <a:p>
                      <a:pPr marL="171450" indent="-171450">
                        <a:buFont typeface="Wingdings" panose="05000000000000000000" pitchFamily="2" charset="2"/>
                        <a:buChar char="v"/>
                      </a:pPr>
                      <a:r>
                        <a:rPr lang="en-ZA" sz="1200" b="1" dirty="0"/>
                        <a:t>Suggested New Noise Regulations</a:t>
                      </a:r>
                    </a:p>
                    <a:p>
                      <a:endParaRPr lang="en-ZA" sz="1200" b="1" dirty="0"/>
                    </a:p>
                    <a:p>
                      <a:pPr marL="171450" indent="-171450" algn="just">
                        <a:buFont typeface="Arial" panose="020B0604020202020204" pitchFamily="34" charset="0"/>
                        <a:buChar char="•"/>
                      </a:pPr>
                      <a:r>
                        <a:rPr lang="en-GB" sz="1200" dirty="0"/>
                        <a:t>The problem of noise pollution from shipping, sonar by the military and through offshore oil and gas development is a significant threat to biodiversity and its damaging effects to marine species and ecosystems. WESSA, in partnership with Oceans Not Oil NGO, calls for this Bill to recognise and address noise pollution in our marine environment; by: </a:t>
                      </a:r>
                    </a:p>
                    <a:p>
                      <a:pPr marL="0" indent="0" algn="just">
                        <a:buFont typeface="Arial" panose="020B0604020202020204" pitchFamily="34" charset="0"/>
                        <a:buNone/>
                      </a:pPr>
                      <a:r>
                        <a:rPr lang="en-GB" sz="1200" b="1" dirty="0"/>
                        <a:t>1. </a:t>
                      </a:r>
                      <a:r>
                        <a:rPr lang="en-GB" sz="1200" dirty="0"/>
                        <a:t>applying the Precautionary Approach to ensure that ocean noise levels are not harmful for marine life and humans, by developing effective guidelines and regulations to mitigate or eliminate intense noise producing activities, including sonar;</a:t>
                      </a:r>
                      <a:endParaRPr lang="en-ZA" sz="1200" dirty="0"/>
                    </a:p>
                    <a:p>
                      <a:r>
                        <a:rPr lang="en-ZA" sz="1200" b="1" dirty="0"/>
                        <a:t>2.</a:t>
                      </a:r>
                      <a:r>
                        <a:rPr lang="en-GB" sz="1200" b="1" dirty="0"/>
                        <a:t> </a:t>
                      </a:r>
                      <a:r>
                        <a:rPr lang="en-GB" sz="1200" dirty="0"/>
                        <a:t>that the use of military sonar (outside of imminent or active conflict) be subject to these mitigation measures for protecting marine wildlife; </a:t>
                      </a:r>
                    </a:p>
                    <a:p>
                      <a:r>
                        <a:rPr lang="en-GB" sz="1200" b="1" dirty="0"/>
                        <a:t>3. </a:t>
                      </a:r>
                      <a:r>
                        <a:rPr lang="en-GB" sz="1200" b="0" dirty="0"/>
                        <a:t>requiring that seismic surveys are also subject to the noise regulations as contemplated above; and  </a:t>
                      </a:r>
                      <a:endParaRPr lang="en-ZA" sz="1200" b="0" dirty="0"/>
                    </a:p>
                    <a:p>
                      <a:endParaRPr lang="en-ZA" sz="1200" dirty="0"/>
                    </a:p>
                    <a:p>
                      <a:endParaRPr lang="en-ZA" sz="1200" dirty="0"/>
                    </a:p>
                    <a:p>
                      <a:endParaRPr lang="en-ZA" sz="1200" dirty="0"/>
                    </a:p>
                    <a:p>
                      <a:endParaRPr lang="en-ZA" sz="1200" dirty="0"/>
                    </a:p>
                  </a:txBody>
                  <a:tcPr/>
                </a:tc>
                <a:tc>
                  <a:txBody>
                    <a:bodyPr/>
                    <a:lstStyle/>
                    <a:p>
                      <a:endParaRPr lang="en-GB" sz="1200" dirty="0"/>
                    </a:p>
                    <a:p>
                      <a:endParaRPr lang="en-ZA" dirty="0" smtClean="0"/>
                    </a:p>
                    <a:p>
                      <a:endParaRPr lang="en-ZA" dirty="0" smtClean="0"/>
                    </a:p>
                    <a:p>
                      <a:r>
                        <a:rPr lang="en-ZA" dirty="0" smtClean="0"/>
                        <a:t>Noted, same comment as above</a:t>
                      </a:r>
                      <a:endParaRPr lang="en-ZA" dirty="0"/>
                    </a:p>
                  </a:txBody>
                  <a:tcPr/>
                </a:tc>
                <a:extLst>
                  <a:ext uri="{0D108BD9-81ED-4DB2-BD59-A6C34878D82A}">
                    <a16:rowId xmlns:a16="http://schemas.microsoft.com/office/drawing/2014/main" xmlns="" val="1483823071"/>
                  </a:ext>
                </a:extLst>
              </a:tr>
            </a:tbl>
          </a:graphicData>
        </a:graphic>
      </p:graphicFrame>
    </p:spTree>
    <p:extLst>
      <p:ext uri="{BB962C8B-B14F-4D97-AF65-F5344CB8AC3E}">
        <p14:creationId xmlns:p14="http://schemas.microsoft.com/office/powerpoint/2010/main" xmlns="" val="25417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68BE7-FDB5-4B7E-9AB6-41B65FAC8BEA}"/>
              </a:ext>
            </a:extLst>
          </p:cNvPr>
          <p:cNvSpPr>
            <a:spLocks noGrp="1"/>
          </p:cNvSpPr>
          <p:nvPr>
            <p:ph type="title"/>
          </p:nvPr>
        </p:nvSpPr>
        <p:spPr/>
        <p:txBody>
          <a:bodyPr>
            <a:normAutofit fontScale="90000"/>
          </a:bodyPr>
          <a:lstStyle/>
          <a:p>
            <a:r>
              <a:rPr lang="en-ZA" dirty="0"/>
              <a:t>WESSA Comments Continues</a:t>
            </a:r>
          </a:p>
        </p:txBody>
      </p:sp>
      <p:graphicFrame>
        <p:nvGraphicFramePr>
          <p:cNvPr id="4" name="Content Placeholder 3">
            <a:extLst>
              <a:ext uri="{FF2B5EF4-FFF2-40B4-BE49-F238E27FC236}">
                <a16:creationId xmlns:a16="http://schemas.microsoft.com/office/drawing/2014/main" xmlns="" id="{E9926097-8EFE-49FD-B7B5-9CECBA08D838}"/>
              </a:ext>
            </a:extLst>
          </p:cNvPr>
          <p:cNvGraphicFramePr>
            <a:graphicFrameLocks noGrp="1"/>
          </p:cNvGraphicFramePr>
          <p:nvPr>
            <p:ph sz="half" idx="1"/>
            <p:extLst>
              <p:ext uri="{D42A27DB-BD31-4B8C-83A1-F6EECF244321}">
                <p14:modId xmlns:p14="http://schemas.microsoft.com/office/powerpoint/2010/main" xmlns="" val="1203967415"/>
              </p:ext>
            </p:extLst>
          </p:nvPr>
        </p:nvGraphicFramePr>
        <p:xfrm>
          <a:off x="35496" y="771525"/>
          <a:ext cx="9073008" cy="4297680"/>
        </p:xfrm>
        <a:graphic>
          <a:graphicData uri="http://schemas.openxmlformats.org/drawingml/2006/table">
            <a:tbl>
              <a:tblPr firstRow="1" bandRow="1">
                <a:tableStyleId>{93296810-A885-4BE3-A3E7-6D5BEEA58F35}</a:tableStyleId>
              </a:tblPr>
              <a:tblGrid>
                <a:gridCol w="4536504">
                  <a:extLst>
                    <a:ext uri="{9D8B030D-6E8A-4147-A177-3AD203B41FA5}">
                      <a16:colId xmlns:a16="http://schemas.microsoft.com/office/drawing/2014/main" xmlns="" val="1089434376"/>
                    </a:ext>
                  </a:extLst>
                </a:gridCol>
                <a:gridCol w="4536504">
                  <a:extLst>
                    <a:ext uri="{9D8B030D-6E8A-4147-A177-3AD203B41FA5}">
                      <a16:colId xmlns:a16="http://schemas.microsoft.com/office/drawing/2014/main" xmlns="" val="3715484867"/>
                    </a:ext>
                  </a:extLst>
                </a:gridCol>
              </a:tblGrid>
              <a:tr h="370840">
                <a:tc>
                  <a:txBody>
                    <a:bodyPr/>
                    <a:lstStyle/>
                    <a:p>
                      <a:r>
                        <a:rPr lang="en-ZA" sz="1200" dirty="0"/>
                        <a:t>WESSA’S COMMENTS</a:t>
                      </a:r>
                    </a:p>
                    <a:p>
                      <a:endParaRPr lang="en-ZA" dirty="0"/>
                    </a:p>
                  </a:txBody>
                  <a:tcPr/>
                </a:tc>
                <a:tc>
                  <a:txBody>
                    <a:bodyPr/>
                    <a:lstStyle/>
                    <a:p>
                      <a:r>
                        <a:rPr lang="en-GB" sz="1200" dirty="0"/>
                        <a:t>DEPARTMENT OF TRANSPOR’S RESPONSE</a:t>
                      </a:r>
                    </a:p>
                    <a:p>
                      <a:endParaRPr lang="en-ZA" dirty="0"/>
                    </a:p>
                  </a:txBody>
                  <a:tcPr/>
                </a:tc>
                <a:extLst>
                  <a:ext uri="{0D108BD9-81ED-4DB2-BD59-A6C34878D82A}">
                    <a16:rowId xmlns:a16="http://schemas.microsoft.com/office/drawing/2014/main" xmlns="" val="4142569698"/>
                  </a:ext>
                </a:extLst>
              </a:tr>
              <a:tr h="370840">
                <a:tc>
                  <a:txBody>
                    <a:bodyPr/>
                    <a:lstStyle/>
                    <a:p>
                      <a:r>
                        <a:rPr lang="en-GB" sz="1200" b="1" dirty="0"/>
                        <a:t>4</a:t>
                      </a:r>
                      <a:r>
                        <a:rPr lang="en-GB" dirty="0"/>
                        <a:t>. </a:t>
                      </a:r>
                      <a:r>
                        <a:rPr lang="en-GB" sz="1200" dirty="0"/>
                        <a:t>designation as low-noise areas critical marine habitats, including biosphere reserves, UNESCO Marine World Heritage Sites and Marine Protected Areas; in consultation with appropriate marine biology/ecology experts. </a:t>
                      </a:r>
                    </a:p>
                    <a:p>
                      <a:endParaRPr lang="en-ZA" sz="1200" dirty="0"/>
                    </a:p>
                    <a:p>
                      <a:pPr marL="171450" indent="-171450">
                        <a:buFont typeface="Wingdings" panose="05000000000000000000" pitchFamily="2" charset="2"/>
                        <a:buChar char="v"/>
                      </a:pPr>
                      <a:r>
                        <a:rPr lang="en-GB" sz="1200" dirty="0"/>
                        <a:t>The IMO has been researching and promoting solutions for shipping noise reduction, and their current guidelines appear to be on a trajectory to become international requirements.  It would be parsimonious to then use this intended Bill to align our shipping requirements to incrementally address noise pollution.  The IMO promotes achieving this through 1) ship design: </a:t>
                      </a:r>
                    </a:p>
                    <a:p>
                      <a:r>
                        <a:rPr lang="en-GB" sz="1200" dirty="0"/>
                        <a:t>– Design solutions at propulsion level </a:t>
                      </a:r>
                    </a:p>
                    <a:p>
                      <a:r>
                        <a:rPr lang="en-GB" sz="1200" dirty="0"/>
                        <a:t>– Reduction of machinery noise</a:t>
                      </a:r>
                    </a:p>
                    <a:p>
                      <a:r>
                        <a:rPr lang="en-GB" sz="1200" dirty="0"/>
                        <a:t> – Reduction of propeller noise </a:t>
                      </a:r>
                    </a:p>
                    <a:p>
                      <a:r>
                        <a:rPr lang="en-GB" dirty="0"/>
                        <a:t>– </a:t>
                      </a:r>
                      <a:r>
                        <a:rPr lang="en-GB" sz="1200" dirty="0"/>
                        <a:t>Structural solutions to reduce underwater radiated noise – Other solutions to reduce underwater radiated noise </a:t>
                      </a:r>
                    </a:p>
                    <a:p>
                      <a:r>
                        <a:rPr lang="en-GB" dirty="0"/>
                        <a:t> </a:t>
                      </a:r>
                    </a:p>
                    <a:p>
                      <a:endParaRPr lang="en-ZA" dirty="0"/>
                    </a:p>
                  </a:txBody>
                  <a:tcPr/>
                </a:tc>
                <a:tc>
                  <a:txBody>
                    <a:bodyPr/>
                    <a:lstStyle/>
                    <a:p>
                      <a:r>
                        <a:rPr lang="en-ZA" dirty="0" smtClean="0"/>
                        <a:t>Noted, same comment as above</a:t>
                      </a:r>
                      <a:endParaRPr lang="en-ZA" dirty="0"/>
                    </a:p>
                  </a:txBody>
                  <a:tcPr/>
                </a:tc>
                <a:extLst>
                  <a:ext uri="{0D108BD9-81ED-4DB2-BD59-A6C34878D82A}">
                    <a16:rowId xmlns:a16="http://schemas.microsoft.com/office/drawing/2014/main" xmlns="" val="2985388511"/>
                  </a:ext>
                </a:extLst>
              </a:tr>
            </a:tbl>
          </a:graphicData>
        </a:graphic>
      </p:graphicFrame>
    </p:spTree>
    <p:extLst>
      <p:ext uri="{BB962C8B-B14F-4D97-AF65-F5344CB8AC3E}">
        <p14:creationId xmlns:p14="http://schemas.microsoft.com/office/powerpoint/2010/main" xmlns="" val="2007333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D502E-DBCE-46A0-9C2E-30DEC980E884}"/>
              </a:ext>
            </a:extLst>
          </p:cNvPr>
          <p:cNvSpPr>
            <a:spLocks noGrp="1"/>
          </p:cNvSpPr>
          <p:nvPr>
            <p:ph type="title"/>
          </p:nvPr>
        </p:nvSpPr>
        <p:spPr>
          <a:xfrm>
            <a:off x="457200" y="51471"/>
            <a:ext cx="8229600" cy="504055"/>
          </a:xfrm>
        </p:spPr>
        <p:txBody>
          <a:bodyPr>
            <a:noAutofit/>
          </a:bodyPr>
          <a:lstStyle/>
          <a:p>
            <a:r>
              <a:rPr lang="en-ZA" sz="3200" dirty="0"/>
              <a:t>WESSA Comments continues</a:t>
            </a:r>
          </a:p>
        </p:txBody>
      </p:sp>
      <p:graphicFrame>
        <p:nvGraphicFramePr>
          <p:cNvPr id="4" name="Content Placeholder 3">
            <a:extLst>
              <a:ext uri="{FF2B5EF4-FFF2-40B4-BE49-F238E27FC236}">
                <a16:creationId xmlns:a16="http://schemas.microsoft.com/office/drawing/2014/main" xmlns="" id="{711C7182-ABE0-43DC-9985-E5304433B785}"/>
              </a:ext>
            </a:extLst>
          </p:cNvPr>
          <p:cNvGraphicFramePr>
            <a:graphicFrameLocks noGrp="1"/>
          </p:cNvGraphicFramePr>
          <p:nvPr>
            <p:ph sz="half" idx="1"/>
            <p:extLst>
              <p:ext uri="{D42A27DB-BD31-4B8C-83A1-F6EECF244321}">
                <p14:modId xmlns:p14="http://schemas.microsoft.com/office/powerpoint/2010/main" xmlns="" val="83639473"/>
              </p:ext>
            </p:extLst>
          </p:nvPr>
        </p:nvGraphicFramePr>
        <p:xfrm>
          <a:off x="35496" y="627534"/>
          <a:ext cx="9073008" cy="3528392"/>
        </p:xfrm>
        <a:graphic>
          <a:graphicData uri="http://schemas.openxmlformats.org/drawingml/2006/table">
            <a:tbl>
              <a:tblPr firstRow="1" bandRow="1">
                <a:tableStyleId>{93296810-A885-4BE3-A3E7-6D5BEEA58F35}</a:tableStyleId>
              </a:tblPr>
              <a:tblGrid>
                <a:gridCol w="4483297">
                  <a:extLst>
                    <a:ext uri="{9D8B030D-6E8A-4147-A177-3AD203B41FA5}">
                      <a16:colId xmlns:a16="http://schemas.microsoft.com/office/drawing/2014/main" xmlns="" val="1699625531"/>
                    </a:ext>
                  </a:extLst>
                </a:gridCol>
                <a:gridCol w="4589711">
                  <a:extLst>
                    <a:ext uri="{9D8B030D-6E8A-4147-A177-3AD203B41FA5}">
                      <a16:colId xmlns:a16="http://schemas.microsoft.com/office/drawing/2014/main" xmlns="" val="3043677400"/>
                    </a:ext>
                  </a:extLst>
                </a:gridCol>
              </a:tblGrid>
              <a:tr h="604867">
                <a:tc>
                  <a:txBody>
                    <a:bodyPr/>
                    <a:lstStyle/>
                    <a:p>
                      <a:r>
                        <a:rPr lang="en-ZA" sz="1200" dirty="0"/>
                        <a:t>WESSA’s Comments</a:t>
                      </a:r>
                    </a:p>
                    <a:p>
                      <a:endParaRPr lang="en-ZA" dirty="0"/>
                    </a:p>
                  </a:txBody>
                  <a:tcPr/>
                </a:tc>
                <a:tc>
                  <a:txBody>
                    <a:bodyPr/>
                    <a:lstStyle/>
                    <a:p>
                      <a:r>
                        <a:rPr lang="en-GB" sz="1200" dirty="0"/>
                        <a:t>DEPARTMENT OF TRANSPORT’S RESPONSE</a:t>
                      </a:r>
                    </a:p>
                  </a:txBody>
                  <a:tcPr/>
                </a:tc>
                <a:extLst>
                  <a:ext uri="{0D108BD9-81ED-4DB2-BD59-A6C34878D82A}">
                    <a16:rowId xmlns:a16="http://schemas.microsoft.com/office/drawing/2014/main" xmlns="" val="2095603737"/>
                  </a:ext>
                </a:extLst>
              </a:tr>
              <a:tr h="2923525">
                <a:tc>
                  <a:txBody>
                    <a:bodyPr/>
                    <a:lstStyle/>
                    <a:p>
                      <a:r>
                        <a:rPr lang="en-GB" sz="1200" dirty="0"/>
                        <a:t>And 2) mitigation measures related to traffic control:</a:t>
                      </a:r>
                    </a:p>
                    <a:p>
                      <a:r>
                        <a:rPr lang="en-GB" sz="1200" dirty="0"/>
                        <a:t> – Mitigation solutions applied to a particular ship (e.g. speed reduction) </a:t>
                      </a:r>
                    </a:p>
                    <a:p>
                      <a:r>
                        <a:rPr lang="en-GB" sz="1200" dirty="0"/>
                        <a:t>– Mitigation solutions applied at ship traffic control level, such as low-noise areas.</a:t>
                      </a:r>
                    </a:p>
                    <a:p>
                      <a:endParaRPr lang="en-GB" sz="1200" dirty="0"/>
                    </a:p>
                    <a:p>
                      <a:pPr marL="171450" indent="-171450">
                        <a:buFont typeface="Wingdings" panose="05000000000000000000" pitchFamily="2" charset="2"/>
                        <a:buChar char="v"/>
                      </a:pPr>
                      <a:r>
                        <a:rPr lang="en-GB" sz="1200" dirty="0"/>
                        <a:t>This Bill requires that defined ships report periodically on their compliance with the regulations of this Bill.  </a:t>
                      </a:r>
                    </a:p>
                    <a:p>
                      <a:pPr marL="171450" indent="-171450">
                        <a:buFont typeface="Arial" panose="020B0604020202020204" pitchFamily="34" charset="0"/>
                        <a:buChar char="•"/>
                      </a:pPr>
                      <a:r>
                        <a:rPr lang="en-GB" sz="1200" dirty="0"/>
                        <a:t>WESSA requests that a further clause be added, that requires that this compliance status information (by ship) is be made publicly accessible, through a portal on either the website of the National Department of Transport or SAMSA.  WESSA believes that this will contribute to good governance, transparency and accountability.</a:t>
                      </a:r>
                    </a:p>
                    <a:p>
                      <a:endParaRPr lang="en-ZA" sz="1200" dirty="0"/>
                    </a:p>
                  </a:txBody>
                  <a:tcPr/>
                </a:tc>
                <a:tc>
                  <a:txBody>
                    <a:bodyPr/>
                    <a:lstStyle/>
                    <a:p>
                      <a:pPr algn="l"/>
                      <a:endParaRPr lang="en-GB" dirty="0"/>
                    </a:p>
                    <a:p>
                      <a:r>
                        <a:rPr lang="en-ZA" dirty="0" smtClean="0"/>
                        <a:t>Noted, this is beyond the scope of this bill. As such a tool interesting as it can be is not provided for in any of the regulations. Matters of  ‘naming and </a:t>
                      </a:r>
                      <a:r>
                        <a:rPr lang="en-ZA" dirty="0" err="1" smtClean="0"/>
                        <a:t>shaming’is</a:t>
                      </a:r>
                      <a:r>
                        <a:rPr lang="en-ZA" dirty="0" smtClean="0"/>
                        <a:t> addressed from time to time by Port</a:t>
                      </a:r>
                      <a:r>
                        <a:rPr lang="en-ZA" baseline="0" dirty="0" smtClean="0"/>
                        <a:t> State Control regimes e.g. Paris MOU on Port State Control.</a:t>
                      </a:r>
                      <a:endParaRPr lang="en-ZA" dirty="0"/>
                    </a:p>
                  </a:txBody>
                  <a:tcPr/>
                </a:tc>
                <a:extLst>
                  <a:ext uri="{0D108BD9-81ED-4DB2-BD59-A6C34878D82A}">
                    <a16:rowId xmlns:a16="http://schemas.microsoft.com/office/drawing/2014/main" xmlns="" val="82602221"/>
                  </a:ext>
                </a:extLst>
              </a:tr>
            </a:tbl>
          </a:graphicData>
        </a:graphic>
      </p:graphicFrame>
    </p:spTree>
    <p:extLst>
      <p:ext uri="{BB962C8B-B14F-4D97-AF65-F5344CB8AC3E}">
        <p14:creationId xmlns:p14="http://schemas.microsoft.com/office/powerpoint/2010/main" xmlns="" val="1478896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1044076597"/>
              </p:ext>
            </p:extLst>
          </p:nvPr>
        </p:nvGraphicFramePr>
        <p:xfrm>
          <a:off x="107504" y="771524"/>
          <a:ext cx="9001000" cy="4248498"/>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88946">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559552">
                <a:tc>
                  <a:txBody>
                    <a:bodyPr/>
                    <a:lstStyle/>
                    <a:p>
                      <a:pPr marL="0" indent="0" algn="just">
                        <a:buNone/>
                      </a:pPr>
                      <a:r>
                        <a:rPr lang="en-GB" sz="1200" b="1" dirty="0"/>
                        <a:t>1. Clause 4 Amendment of Section 3A of Act 2 of 1986</a:t>
                      </a:r>
                      <a:endParaRPr lang="en-GB" sz="1200" b="0" dirty="0"/>
                    </a:p>
                    <a:p>
                      <a:pPr marL="171450" indent="-171450" algn="just">
                        <a:buFont typeface="Arial" panose="020B0604020202020204" pitchFamily="34" charset="0"/>
                        <a:buChar char="•"/>
                      </a:pPr>
                      <a:r>
                        <a:rPr lang="en-GB" sz="1200" b="0" dirty="0"/>
                        <a:t>SANCCOB welcomes the amendment of section 3A with increase in fine and imprisonment threshold. These changes highlight government’s commitment to ensure that polluters are severely punished for their crimes. It should also serve as a deterrent to potential polluters as the economic, pollical and social costs could be severe.</a:t>
                      </a:r>
                    </a:p>
                    <a:p>
                      <a:pPr marL="0" indent="0" algn="just">
                        <a:buNone/>
                      </a:pPr>
                      <a:r>
                        <a:rPr lang="en-GB" sz="1200" b="1" dirty="0"/>
                        <a:t>2. Clause 5 Insertion section  of 3B in Act 2 of 1986</a:t>
                      </a:r>
                    </a:p>
                    <a:p>
                      <a:pPr marL="171450" indent="-171450" algn="just">
                        <a:buFont typeface="Arial" panose="020B0604020202020204" pitchFamily="34" charset="0"/>
                        <a:buChar char="•"/>
                      </a:pPr>
                      <a:r>
                        <a:rPr lang="en-GB" sz="1200" b="0" dirty="0"/>
                        <a:t>SANCCOB welcomes this inclusion but recommends that any such committee has clear terms of reference to follow, has balanced representation and that individuals are appointed based on their expertise on the matter in question. </a:t>
                      </a:r>
                    </a:p>
                    <a:p>
                      <a:pPr marL="0" indent="0" algn="just">
                        <a:buFont typeface="Arial" panose="020B0604020202020204" pitchFamily="34" charset="0"/>
                        <a:buNone/>
                      </a:pPr>
                      <a:r>
                        <a:rPr lang="en-GB" sz="1200" b="1" dirty="0"/>
                        <a:t>3. Annex IV Chapter 1, Regulation 1, Sub- regulation  3:  Definition of “Sewage”</a:t>
                      </a:r>
                    </a:p>
                    <a:p>
                      <a:pPr marL="171450" indent="-171450" algn="just">
                        <a:buFont typeface="Arial" panose="020B0604020202020204" pitchFamily="34" charset="0"/>
                        <a:buChar char="•"/>
                      </a:pPr>
                      <a:r>
                        <a:rPr lang="en-GB" sz="1200" b="0" dirty="0"/>
                        <a:t>SANCCOB submits that there is no reference to waste generated from cleaning of engines, equipment or ship. If that is covered in another act than that should be noted somewhere in this act. </a:t>
                      </a:r>
                    </a:p>
                    <a:p>
                      <a:pPr marL="0" indent="0" algn="just">
                        <a:buNone/>
                      </a:pPr>
                      <a:endParaRPr lang="en-GB" sz="1200" b="1" dirty="0"/>
                    </a:p>
                  </a:txBody>
                  <a:tcPr/>
                </a:tc>
                <a:tc>
                  <a:txBody>
                    <a:bodyPr/>
                    <a:lstStyle/>
                    <a:p>
                      <a:r>
                        <a:rPr lang="en-ZA" sz="1200" dirty="0" smtClean="0"/>
                        <a:t>This comment is noted</a:t>
                      </a:r>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endParaRPr lang="en-ZA" sz="1200" dirty="0" smtClean="0"/>
                    </a:p>
                    <a:p>
                      <a:r>
                        <a:rPr lang="en-ZA" sz="1200" dirty="0" smtClean="0"/>
                        <a:t>This comment is welcomed and could be considered for inclusion in regulations.</a:t>
                      </a:r>
                    </a:p>
                    <a:p>
                      <a:endParaRPr lang="en-ZA" sz="1200" dirty="0" smtClean="0"/>
                    </a:p>
                    <a:p>
                      <a:endParaRPr lang="en-ZA" sz="1200" dirty="0" smtClean="0"/>
                    </a:p>
                    <a:p>
                      <a:endParaRPr lang="en-ZA" sz="1200" dirty="0" smtClean="0"/>
                    </a:p>
                    <a:p>
                      <a:r>
                        <a:rPr lang="en-ZA" sz="1200" dirty="0" smtClean="0"/>
                        <a:t>The wastes mentioned are operational wastes in terms of MARPOL and are dealt in MARPOL Annex V- Regulations for the Prevention of Pollution by Garbage from Ships. South Africa is already party and enforces these Regulations</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623430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8662B-90EE-4A76-857C-7E8C26601E63}"/>
              </a:ext>
            </a:extLst>
          </p:cNvPr>
          <p:cNvSpPr>
            <a:spLocks noGrp="1"/>
          </p:cNvSpPr>
          <p:nvPr>
            <p:ph type="title"/>
          </p:nvPr>
        </p:nvSpPr>
        <p:spPr/>
        <p:txBody>
          <a:bodyPr>
            <a:noAutofit/>
          </a:bodyPr>
          <a:lstStyle/>
          <a:p>
            <a:r>
              <a:rPr lang="en-ZA" sz="3600" dirty="0"/>
              <a:t>SANCCOB Comments Continues</a:t>
            </a:r>
          </a:p>
        </p:txBody>
      </p:sp>
      <p:graphicFrame>
        <p:nvGraphicFramePr>
          <p:cNvPr id="4" name="Content Placeholder 3">
            <a:extLst>
              <a:ext uri="{FF2B5EF4-FFF2-40B4-BE49-F238E27FC236}">
                <a16:creationId xmlns:a16="http://schemas.microsoft.com/office/drawing/2014/main" xmlns="" id="{4FB9515B-E834-49A9-B4AD-A7F34CCE1706}"/>
              </a:ext>
            </a:extLst>
          </p:cNvPr>
          <p:cNvGraphicFramePr>
            <a:graphicFrameLocks noGrp="1"/>
          </p:cNvGraphicFramePr>
          <p:nvPr>
            <p:ph sz="half" idx="1"/>
            <p:extLst>
              <p:ext uri="{D42A27DB-BD31-4B8C-83A1-F6EECF244321}">
                <p14:modId xmlns:p14="http://schemas.microsoft.com/office/powerpoint/2010/main" xmlns="" val="3047965381"/>
              </p:ext>
            </p:extLst>
          </p:nvPr>
        </p:nvGraphicFramePr>
        <p:xfrm>
          <a:off x="107504" y="771524"/>
          <a:ext cx="9001000" cy="4248498"/>
        </p:xfrm>
        <a:graphic>
          <a:graphicData uri="http://schemas.openxmlformats.org/drawingml/2006/table">
            <a:tbl>
              <a:tblPr firstRow="1" bandRow="1">
                <a:tableStyleId>{93296810-A885-4BE3-A3E7-6D5BEEA58F35}</a:tableStyleId>
              </a:tblPr>
              <a:tblGrid>
                <a:gridCol w="4408473">
                  <a:extLst>
                    <a:ext uri="{9D8B030D-6E8A-4147-A177-3AD203B41FA5}">
                      <a16:colId xmlns:a16="http://schemas.microsoft.com/office/drawing/2014/main" xmlns="" val="1543545040"/>
                    </a:ext>
                  </a:extLst>
                </a:gridCol>
                <a:gridCol w="4592527">
                  <a:extLst>
                    <a:ext uri="{9D8B030D-6E8A-4147-A177-3AD203B41FA5}">
                      <a16:colId xmlns:a16="http://schemas.microsoft.com/office/drawing/2014/main" xmlns="" val="2450872704"/>
                    </a:ext>
                  </a:extLst>
                </a:gridCol>
              </a:tblGrid>
              <a:tr h="688946">
                <a:tc>
                  <a:txBody>
                    <a:bodyPr/>
                    <a:lstStyle/>
                    <a:p>
                      <a:r>
                        <a:rPr lang="en-ZA" sz="1200" dirty="0"/>
                        <a:t>SANCCOB’s Comments</a:t>
                      </a:r>
                    </a:p>
                  </a:txBody>
                  <a:tcPr/>
                </a:tc>
                <a:tc>
                  <a:txBody>
                    <a:bodyPr/>
                    <a:lstStyle/>
                    <a:p>
                      <a:r>
                        <a:rPr lang="en-GB" sz="1200" dirty="0"/>
                        <a:t>DEPARTMENT OF TRANSPORT’S RESPONSE</a:t>
                      </a:r>
                    </a:p>
                    <a:p>
                      <a:endParaRPr lang="en-ZA" dirty="0"/>
                    </a:p>
                  </a:txBody>
                  <a:tcPr/>
                </a:tc>
                <a:extLst>
                  <a:ext uri="{0D108BD9-81ED-4DB2-BD59-A6C34878D82A}">
                    <a16:rowId xmlns:a16="http://schemas.microsoft.com/office/drawing/2014/main" xmlns="" val="4174042685"/>
                  </a:ext>
                </a:extLst>
              </a:tr>
              <a:tr h="3559552">
                <a:tc>
                  <a:txBody>
                    <a:bodyPr/>
                    <a:lstStyle/>
                    <a:p>
                      <a:pPr marL="0" indent="0" algn="just">
                        <a:buNone/>
                      </a:pPr>
                      <a:r>
                        <a:rPr lang="en-GB" sz="1200" b="1" dirty="0"/>
                        <a:t>4. Annex IV Regulation 2 sub-regulation 1</a:t>
                      </a:r>
                    </a:p>
                    <a:p>
                      <a:pPr marL="171450" indent="-171450" algn="just">
                        <a:buFont typeface="Arial" panose="020B0604020202020204" pitchFamily="34" charset="0"/>
                        <a:buChar char="•"/>
                      </a:pPr>
                      <a:r>
                        <a:rPr lang="en-GB" sz="1200" b="0" dirty="0"/>
                        <a:t>SANCCOB requires clarity on whether there is a rationale for   Annex IV to apply only to ships mentioned therein or if there are any other sections of the overall Act that cover other vessels not covered in the amendment.</a:t>
                      </a:r>
                    </a:p>
                    <a:p>
                      <a:pPr marL="0" indent="0" algn="just">
                        <a:buFont typeface="Arial" panose="020B0604020202020204" pitchFamily="34" charset="0"/>
                        <a:buNone/>
                      </a:pPr>
                      <a:r>
                        <a:rPr lang="en-GB" sz="1200" b="1" dirty="0"/>
                        <a:t>5. Chapter 2, Regulation 4, point 4: </a:t>
                      </a:r>
                      <a:r>
                        <a:rPr lang="en-GB" sz="1200" b="0" dirty="0"/>
                        <a:t>“Surveys of ships as regards the enforcement of the provisions of this Annex shall be carried out by officers of the Administration. The Administration may, however, entrust the surveys either to surveyors nominated for the purpose or to organizations recognized by it.” </a:t>
                      </a:r>
                    </a:p>
                    <a:p>
                      <a:pPr marL="0" indent="0" algn="just">
                        <a:buFont typeface="Arial" panose="020B0604020202020204" pitchFamily="34" charset="0"/>
                        <a:buNone/>
                      </a:pPr>
                      <a:r>
                        <a:rPr lang="en-GB" sz="1200" b="1" dirty="0"/>
                        <a:t>Chapter 2, Regulation 5, Point 3: </a:t>
                      </a:r>
                      <a:r>
                        <a:rPr lang="en-GB" sz="1200" b="0" dirty="0"/>
                        <a:t>“The Administration may, however, entrust the surveys either to surveyors nominated for the purpose or to organizations recognized by it. Such organizations shall comply with the guidelines adopted by the Organization;” </a:t>
                      </a:r>
                    </a:p>
                    <a:p>
                      <a:pPr marL="0" indent="0" algn="just">
                        <a:buFont typeface="Arial" panose="020B0604020202020204" pitchFamily="34" charset="0"/>
                        <a:buNone/>
                      </a:pPr>
                      <a:endParaRPr lang="en-GB" sz="1200" b="0" dirty="0"/>
                    </a:p>
                    <a:p>
                      <a:pPr marL="171450" indent="-171450" algn="just">
                        <a:buFont typeface="Arial" panose="020B0604020202020204" pitchFamily="34" charset="0"/>
                        <a:buChar char="•"/>
                      </a:pPr>
                      <a:r>
                        <a:rPr lang="en-GB" sz="1200" b="0" dirty="0"/>
                        <a:t>What sort of criteria will be used to select surveyors? How will the administration ensure that the surveyors are independent and not biased in anyway? </a:t>
                      </a:r>
                    </a:p>
                  </a:txBody>
                  <a:tcPr/>
                </a:tc>
                <a:tc>
                  <a:txBody>
                    <a:bodyPr/>
                    <a:lstStyle/>
                    <a:p>
                      <a:endParaRPr lang="en-ZA" sz="1200" dirty="0" smtClean="0"/>
                    </a:p>
                    <a:p>
                      <a:r>
                        <a:rPr lang="en-ZA" sz="1200" dirty="0" smtClean="0"/>
                        <a:t>This bill is to make provisions of MARPOL Annex IV enacted into domestic legislation. MARPOL Annexes apply to vessels of various sizes</a:t>
                      </a:r>
                      <a:r>
                        <a:rPr lang="en-ZA" sz="1200" baseline="0" dirty="0" smtClean="0"/>
                        <a:t> and </a:t>
                      </a:r>
                      <a:r>
                        <a:rPr lang="en-ZA" sz="1200" dirty="0" smtClean="0"/>
                        <a:t>voyages. Ships under convention size are to be dealt with in regulations.</a:t>
                      </a:r>
                    </a:p>
                    <a:p>
                      <a:endParaRPr lang="en-ZA" sz="1200" dirty="0" smtClean="0"/>
                    </a:p>
                    <a:p>
                      <a:r>
                        <a:rPr lang="en-ZA" sz="1200" dirty="0" smtClean="0"/>
                        <a:t>RO's short for Recognised Organizations are audited by the Authority before entering into an agreement to provide services on behalf of the Administration.</a:t>
                      </a:r>
                    </a:p>
                    <a:p>
                      <a:endParaRPr lang="en-ZA" sz="1200" dirty="0" smtClean="0"/>
                    </a:p>
                    <a:p>
                      <a:endParaRPr lang="en-ZA" sz="1200" dirty="0" smtClean="0"/>
                    </a:p>
                    <a:p>
                      <a:r>
                        <a:rPr lang="en-ZA" sz="1200" dirty="0" smtClean="0"/>
                        <a:t>IMO has</a:t>
                      </a:r>
                      <a:r>
                        <a:rPr lang="en-ZA" sz="1200" baseline="0" dirty="0" smtClean="0"/>
                        <a:t> an approved list of Recognised Organisations operating in all jurisdictions including South Africa. SAMSA selects an RO from that approved IMO list and enters into agreements for the provision of specific services.</a:t>
                      </a:r>
                      <a:endParaRPr lang="en-ZA" sz="1200" dirty="0" smtClean="0"/>
                    </a:p>
                    <a:p>
                      <a:r>
                        <a:rPr lang="en-ZA" sz="1200" dirty="0" smtClean="0"/>
                        <a:t>RO's are audited by the Authority before entering into an agreement.</a:t>
                      </a:r>
                      <a:endParaRPr lang="en-ZA" sz="1200" dirty="0"/>
                    </a:p>
                  </a:txBody>
                  <a:tcPr/>
                </a:tc>
                <a:extLst>
                  <a:ext uri="{0D108BD9-81ED-4DB2-BD59-A6C34878D82A}">
                    <a16:rowId xmlns:a16="http://schemas.microsoft.com/office/drawing/2014/main" xmlns="" val="1892680370"/>
                  </a:ext>
                </a:extLst>
              </a:tr>
            </a:tbl>
          </a:graphicData>
        </a:graphic>
      </p:graphicFrame>
    </p:spTree>
    <p:extLst>
      <p:ext uri="{BB962C8B-B14F-4D97-AF65-F5344CB8AC3E}">
        <p14:creationId xmlns:p14="http://schemas.microsoft.com/office/powerpoint/2010/main" xmlns="" val="154001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13724</TotalTime>
  <Words>7018</Words>
  <Application>Microsoft Office PowerPoint</Application>
  <PresentationFormat>On-screen Show (16:9)</PresentationFormat>
  <Paragraphs>594</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Slide 1</vt:lpstr>
      <vt:lpstr>WESSA COMMENTS</vt:lpstr>
      <vt:lpstr>WESSA COMMENTS Continues</vt:lpstr>
      <vt:lpstr> WESSA Comments continues</vt:lpstr>
      <vt:lpstr>WESSA Comments continues</vt:lpstr>
      <vt:lpstr>WESSA Comments Continues</vt:lpstr>
      <vt:lpstr>WESSA Comments continues</vt:lpstr>
      <vt:lpstr>SANCCOB Comments</vt:lpstr>
      <vt:lpstr>SANCCOB Comments Continues</vt:lpstr>
      <vt:lpstr>SANCCOB Comments Continues</vt:lpstr>
      <vt:lpstr>SANCCOB Comments Continues</vt:lpstr>
      <vt:lpstr>SANCCOB Comments Continues</vt:lpstr>
      <vt:lpstr>SANCCOB Comments Continues</vt:lpstr>
      <vt:lpstr>Natural Justice Comments</vt:lpstr>
      <vt:lpstr>Natural Justice Comments Continues</vt:lpstr>
      <vt:lpstr>Natural Justice Comments Continues</vt:lpstr>
      <vt:lpstr>Natural Justice Comments Continues</vt:lpstr>
      <vt:lpstr>Natural Justice Comments Continues</vt:lpstr>
      <vt:lpstr>Natural Justice Comments Continues</vt:lpstr>
      <vt:lpstr>Natural Justice Comments Continues</vt:lpstr>
      <vt:lpstr>Natural Justice Comments Continues</vt:lpstr>
      <vt:lpstr>Natural Justice Comments Continues</vt:lpstr>
      <vt:lpstr>Natural Justice Comments Continues</vt:lpstr>
      <vt:lpstr>Ministry of Local Government, Environmental Affairs &amp; Development Planning Western Cape Government</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Ministry of Local Government, Environmental Affairs &amp; Development Planning Western Cape Government Comments Continues</vt:lpstr>
      <vt:lpstr>Dr Pia Rebelo’s Commnets </vt:lpstr>
      <vt:lpstr>Dr Pia Rebelo’s Comments Continues </vt:lpstr>
      <vt:lpstr>Ms C van Dyk Comments </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Mankitseng Hlatshwayo</dc:creator>
  <cp:lastModifiedBy>USER</cp:lastModifiedBy>
  <cp:revision>754</cp:revision>
  <cp:lastPrinted>2022-03-15T07:52:34Z</cp:lastPrinted>
  <dcterms:created xsi:type="dcterms:W3CDTF">2016-09-28T08:20:05Z</dcterms:created>
  <dcterms:modified xsi:type="dcterms:W3CDTF">2022-11-15T15:27:51Z</dcterms:modified>
</cp:coreProperties>
</file>