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402" r:id="rId2"/>
    <p:sldId id="494" r:id="rId3"/>
    <p:sldId id="496" r:id="rId4"/>
    <p:sldId id="476" r:id="rId5"/>
    <p:sldId id="490" r:id="rId6"/>
    <p:sldId id="491" r:id="rId7"/>
    <p:sldId id="492" r:id="rId8"/>
    <p:sldId id="495" r:id="rId9"/>
    <p:sldId id="493" r:id="rId10"/>
    <p:sldId id="480" r:id="rId11"/>
    <p:sldId id="497" r:id="rId12"/>
    <p:sldId id="467" r:id="rId13"/>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tisho Rammutla" initials="SR" lastIdx="12" clrIdx="0">
    <p:extLst>
      <p:ext uri="{19B8F6BF-5375-455C-9EA6-DF929625EA0E}">
        <p15:presenceInfo xmlns:p15="http://schemas.microsoft.com/office/powerpoint/2012/main" xmlns="" userId="S-1-5-21-1956261519-646415153-1336058082-8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92B"/>
    <a:srgbClr val="E97816"/>
    <a:srgbClr val="CFB8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autoAdjust="0"/>
    <p:restoredTop sz="94665"/>
  </p:normalViewPr>
  <p:slideViewPr>
    <p:cSldViewPr snapToObjects="1">
      <p:cViewPr varScale="1">
        <p:scale>
          <a:sx n="66" d="100"/>
          <a:sy n="66" d="100"/>
        </p:scale>
        <p:origin x="-13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70" d="100"/>
          <a:sy n="170" d="100"/>
        </p:scale>
        <p:origin x="537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524D89E-A4DC-C04C-812F-F670913B6120}"/>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dirty="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08208C2D-9445-BE48-BCBD-07EDE55CC2F0}"/>
              </a:ext>
            </a:extLst>
          </p:cNvPr>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AA52B7F-A532-7442-B205-C0BBF8A92186}" type="datetime1">
              <a:rPr lang="en-US" altLang="en-US"/>
              <a:pPr>
                <a:defRPr/>
              </a:pPr>
              <a:t>11/14/2022</a:t>
            </a:fld>
            <a:endParaRPr lang="en-US" altLang="en-US" dirty="0"/>
          </a:p>
        </p:txBody>
      </p:sp>
      <p:sp>
        <p:nvSpPr>
          <p:cNvPr id="4" name="Footer Placeholder 3">
            <a:extLst>
              <a:ext uri="{FF2B5EF4-FFF2-40B4-BE49-F238E27FC236}">
                <a16:creationId xmlns:a16="http://schemas.microsoft.com/office/drawing/2014/main" xmlns="" id="{D947FEED-F01B-9E46-9798-433AF4C7D400}"/>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xmlns="" id="{F57ECE93-E41F-E543-9812-2C8983C073DC}"/>
              </a:ext>
            </a:extLst>
          </p:cNvPr>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BF872AB-C0EF-B448-AE73-5493797FE43E}" type="slidenum">
              <a:rPr lang="en-US" altLang="en-US"/>
              <a:pPr>
                <a:defRPr/>
              </a:pPr>
              <a:t>‹#›</a:t>
            </a:fld>
            <a:endParaRPr lang="en-US" altLang="en-US" dirty="0"/>
          </a:p>
        </p:txBody>
      </p:sp>
    </p:spTree>
    <p:extLst>
      <p:ext uri="{BB962C8B-B14F-4D97-AF65-F5344CB8AC3E}">
        <p14:creationId xmlns:p14="http://schemas.microsoft.com/office/powerpoint/2010/main" xmlns="" val="2970526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D1195A9-33CF-AE4A-B05E-C1B553C8378E}"/>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xmlns="" id="{2026A272-4D08-5449-A267-699579EB64F3}"/>
              </a:ext>
            </a:extLst>
          </p:cNvPr>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5BB3A6F-B45B-DE43-A999-893A47C8EDBE}" type="datetime1">
              <a:rPr lang="en-US" altLang="en-US"/>
              <a:pPr>
                <a:defRPr/>
              </a:pPr>
              <a:t>11/14/2022</a:t>
            </a:fld>
            <a:endParaRPr lang="en-US" altLang="en-US" dirty="0"/>
          </a:p>
        </p:txBody>
      </p:sp>
      <p:sp>
        <p:nvSpPr>
          <p:cNvPr id="4" name="Slide Image Placeholder 3">
            <a:extLst>
              <a:ext uri="{FF2B5EF4-FFF2-40B4-BE49-F238E27FC236}">
                <a16:creationId xmlns:a16="http://schemas.microsoft.com/office/drawing/2014/main" xmlns="" id="{4F790AD8-5741-F845-8726-B9BA88C4DA5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317544CE-6322-B342-8660-89EB934442AE}"/>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xmlns="" id="{2193F975-8D44-DB4D-8A6F-AF41F070CD96}"/>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xmlns="" id="{138E663D-E361-6D48-ABAB-BCB06E3B0106}"/>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0541374-ADD4-E04C-A573-F0809AD93710}" type="slidenum">
              <a:rPr lang="en-US" altLang="en-US"/>
              <a:pPr>
                <a:defRPr/>
              </a:pPr>
              <a:t>‹#›</a:t>
            </a:fld>
            <a:endParaRPr lang="en-US" altLang="en-US" dirty="0"/>
          </a:p>
        </p:txBody>
      </p:sp>
    </p:spTree>
    <p:extLst>
      <p:ext uri="{BB962C8B-B14F-4D97-AF65-F5344CB8AC3E}">
        <p14:creationId xmlns:p14="http://schemas.microsoft.com/office/powerpoint/2010/main" xmlns="" val="21969977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userDrawn="1"/>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5261429" y="810495"/>
            <a:ext cx="6743046"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userDrawn="1"/>
        </p:nvSpPr>
        <p:spPr>
          <a:xfrm rot="1837372">
            <a:off x="5243981" y="2493553"/>
            <a:ext cx="2104187"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xmlns="" id="{B3E9546B-5E50-CB44-916D-A579A103C1DE}"/>
              </a:ext>
            </a:extLst>
          </p:cNvPr>
          <p:cNvSpPr/>
          <p:nvPr userDrawn="1"/>
        </p:nvSpPr>
        <p:spPr>
          <a:xfrm rot="1800000">
            <a:off x="5299879" y="-1448358"/>
            <a:ext cx="2963842"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95BD2D4D-B90E-6742-A304-468A56FEDCD7}"/>
              </a:ext>
            </a:extLst>
          </p:cNvPr>
          <p:cNvSpPr/>
          <p:nvPr userDrawn="1"/>
        </p:nvSpPr>
        <p:spPr>
          <a:xfrm rot="1800000">
            <a:off x="6323148" y="2611535"/>
            <a:ext cx="2435921"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userDrawn="1"/>
        </p:nvSpPr>
        <p:spPr bwMode="auto">
          <a:xfrm>
            <a:off x="982663" y="6292850"/>
            <a:ext cx="18573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3" name="Subtitle 2"/>
          <p:cNvSpPr>
            <a:spLocks noGrp="1"/>
          </p:cNvSpPr>
          <p:nvPr>
            <p:ph type="subTitle" idx="1"/>
          </p:nvPr>
        </p:nvSpPr>
        <p:spPr>
          <a:xfrm>
            <a:off x="618145" y="2286000"/>
            <a:ext cx="2734656"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9599" y="1220804"/>
            <a:ext cx="3886201" cy="1065196"/>
          </a:xfrm>
        </p:spPr>
        <p:txBody>
          <a:bodyPr/>
          <a:lstStyle>
            <a:lvl1pPr algn="l">
              <a:defRPr sz="2600" b="1" i="0" cap="all" baseline="0">
                <a:solidFill>
                  <a:srgbClr val="00592B"/>
                </a:solidFill>
              </a:defRPr>
            </a:lvl1pPr>
          </a:lstStyle>
          <a:p>
            <a:r>
              <a:rPr lang="en-US"/>
              <a:t>Click to edit Master title style</a:t>
            </a:r>
            <a:endParaRPr lang="en-US" dirty="0"/>
          </a:p>
        </p:txBody>
      </p:sp>
    </p:spTree>
    <p:extLst>
      <p:ext uri="{BB962C8B-B14F-4D97-AF65-F5344CB8AC3E}">
        <p14:creationId xmlns:p14="http://schemas.microsoft.com/office/powerpoint/2010/main" xmlns="" val="40012478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pPr>
              <a:defRPr/>
            </a:pPr>
            <a:fld id="{C177964D-3CDF-2F46-9E7D-3AB8485A2693}"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pPr>
              <a:defRPr/>
            </a:pPr>
            <a:endParaRPr lang="en-US" dirty="0"/>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pPr>
              <a:defRPr/>
            </a:pPr>
            <a:fld id="{04BCFF81-8853-7543-8BA2-A647B471C165}" type="datetime1">
              <a:rPr lang="en-US" altLang="en-US"/>
              <a:pPr>
                <a:defRPr/>
              </a:pPr>
              <a:t>11/14/2022</a:t>
            </a:fld>
            <a:endParaRPr lang="en-US" altLang="en-US" dirty="0"/>
          </a:p>
        </p:txBody>
      </p:sp>
    </p:spTree>
    <p:extLst>
      <p:ext uri="{BB962C8B-B14F-4D97-AF65-F5344CB8AC3E}">
        <p14:creationId xmlns:p14="http://schemas.microsoft.com/office/powerpoint/2010/main" xmlns="" val="11265518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867400"/>
          </a:xfrm>
        </p:spPr>
        <p:txBody>
          <a:bodyPr/>
          <a:lstStyle>
            <a:lvl1pPr marL="0" indent="0">
              <a:buNone/>
              <a:defRPr sz="3200"/>
            </a:lvl1pPr>
          </a:lstStyle>
          <a:p>
            <a:pPr lvl="0"/>
            <a:r>
              <a:rPr lang="en-US" noProof="0" dirty="0"/>
              <a:t>Click icon to add picture</a:t>
            </a:r>
          </a:p>
        </p:txBody>
      </p:sp>
      <p:sp>
        <p:nvSpPr>
          <p:cNvPr id="7" name="Title 6"/>
          <p:cNvSpPr>
            <a:spLocks noGrp="1"/>
          </p:cNvSpPr>
          <p:nvPr>
            <p:ph type="title"/>
          </p:nvPr>
        </p:nvSpPr>
        <p:spPr>
          <a:xfrm>
            <a:off x="733872" y="3429000"/>
            <a:ext cx="3990528" cy="1219200"/>
          </a:xfrm>
          <a:solidFill>
            <a:srgbClr val="216331"/>
          </a:solidFill>
        </p:spPr>
        <p:txBody>
          <a:bodyPr/>
          <a:lstStyle>
            <a:lvl1pPr algn="l">
              <a:defRPr sz="28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3872" y="4648200"/>
            <a:ext cx="3990528"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pPr>
              <a:defRPr/>
            </a:pPr>
            <a:fld id="{DF883F16-8CCA-DB47-92B4-117A2CE7072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pPr>
              <a:defRPr/>
            </a:pPr>
            <a:endParaRPr lang="en-US" dirty="0"/>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pPr>
              <a:defRPr/>
            </a:pPr>
            <a:fld id="{A40F7C84-7243-4D43-9211-CFAAA30278C9}" type="datetime1">
              <a:rPr lang="en-US" altLang="en-US"/>
              <a:pPr>
                <a:defRPr/>
              </a:pPr>
              <a:t>11/14/2022</a:t>
            </a:fld>
            <a:endParaRPr lang="en-US" altLang="en-US" dirty="0"/>
          </a:p>
        </p:txBody>
      </p:sp>
    </p:spTree>
    <p:extLst>
      <p:ext uri="{BB962C8B-B14F-4D97-AF65-F5344CB8AC3E}">
        <p14:creationId xmlns:p14="http://schemas.microsoft.com/office/powerpoint/2010/main" xmlns="" val="16709812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pPr>
              <a:defRPr/>
            </a:pPr>
            <a:fld id="{843CDFA0-23A4-5E44-A822-2723168A6284}"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pPr>
              <a:defRPr/>
            </a:pPr>
            <a:fld id="{13AE7829-D188-4A44-9E05-23CFEC035087}" type="datetime1">
              <a:rPr lang="en-US" altLang="en-US"/>
              <a:pPr>
                <a:defRPr/>
              </a:pPr>
              <a:t>11/14/2022</a:t>
            </a:fld>
            <a:endParaRPr lang="en-US" altLang="en-US" dirty="0"/>
          </a:p>
        </p:txBody>
      </p:sp>
    </p:spTree>
    <p:extLst>
      <p:ext uri="{BB962C8B-B14F-4D97-AF65-F5344CB8AC3E}">
        <p14:creationId xmlns:p14="http://schemas.microsoft.com/office/powerpoint/2010/main" xmlns="" val="37817146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457200" y="1600200"/>
            <a:ext cx="82296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6781800" y="6569075"/>
            <a:ext cx="19399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9DFABB01-A938-1D4A-B56E-297ED95A89C6}" type="slidenum">
              <a:rPr lang="en-US" altLang="en-US"/>
              <a:pPr>
                <a:defRPr/>
              </a:pPr>
              <a:t>‹#›</a:t>
            </a:fld>
            <a:endParaRPr lang="en-US" altLang="en-US" dirty="0"/>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3581400" y="6569075"/>
            <a:ext cx="28956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838200" y="65532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pPr>
              <a:defRPr/>
            </a:pPr>
            <a:fld id="{EC5FDF8F-25F4-5948-8A40-1671016CDAD9}" type="datetime1">
              <a:rPr lang="en-US" altLang="en-US"/>
              <a:pPr>
                <a:defRPr/>
              </a:pPr>
              <a:t>11/14/2022</a:t>
            </a:fld>
            <a:endParaRPr lang="en-US" altLang="en-US" dirty="0"/>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userDrawn="1"/>
        </p:nvSpPr>
        <p:spPr bwMode="auto">
          <a:xfrm>
            <a:off x="639763" y="6326188"/>
            <a:ext cx="185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0" y="5862638"/>
            <a:ext cx="9144000" cy="690562"/>
          </a:xfrm>
          <a:prstGeom prst="rect">
            <a:avLst/>
          </a:prstGeom>
          <a:blipFill dpi="0" rotWithShape="0">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67" r:id="rId2"/>
    <p:sldLayoutId id="2147483768" r:id="rId3"/>
    <p:sldLayoutId id="2147483769" r:id="rId4"/>
  </p:sldLayoutIdLst>
  <p:transition spd="med">
    <p:fade/>
  </p:transition>
  <p:hf hdr="0"/>
  <p:txStyles>
    <p:title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xmlns="" id="{5EC6ADDC-E623-CB4D-9E61-6C1A12225FD7}"/>
              </a:ext>
            </a:extLst>
          </p:cNvPr>
          <p:cNvSpPr>
            <a:spLocks noGrp="1"/>
          </p:cNvSpPr>
          <p:nvPr>
            <p:ph type="ctrTitle"/>
          </p:nvPr>
        </p:nvSpPr>
        <p:spPr>
          <a:xfrm>
            <a:off x="-80554" y="1255293"/>
            <a:ext cx="4104456" cy="3672408"/>
          </a:xfrm>
        </p:spPr>
        <p:txBody>
          <a:bodyPr/>
          <a:lstStyle/>
          <a:p>
            <a:pPr algn="ctr">
              <a:defRPr/>
            </a:pPr>
            <a:r>
              <a:rPr lang="en-US" sz="2000" cap="none" dirty="0">
                <a:latin typeface="Arial Bold" charset="0"/>
                <a:ea typeface="ＭＳ Ｐゴシック" charset="0"/>
                <a:cs typeface="Arial Bold" charset="0"/>
              </a:rPr>
              <a:t>Title Restoration Update </a:t>
            </a:r>
            <a:r>
              <a:rPr lang="en-US" sz="2000" dirty="0">
                <a:latin typeface="Arial Bold" charset="0"/>
                <a:ea typeface="ＭＳ Ｐゴシック" charset="0"/>
                <a:cs typeface="Arial Bold" charset="0"/>
              </a:rPr>
              <a:t>mawiga </a:t>
            </a:r>
            <a:r>
              <a:rPr lang="en-US" sz="2000" cap="none" dirty="0">
                <a:latin typeface="Arial Bold" charset="0"/>
                <a:ea typeface="ＭＳ Ｐゴシック" charset="0"/>
                <a:cs typeface="Arial Bold" charset="0"/>
              </a:rPr>
              <a:t>Ministerial Project</a:t>
            </a:r>
            <a:endParaRPr lang="en-US" sz="2000" dirty="0">
              <a:latin typeface="Arial Bold" charset="0"/>
              <a:ea typeface="ＭＳ Ｐゴシック" charset="0"/>
              <a:cs typeface="Arial Bold" charset="0"/>
            </a:endParaRPr>
          </a:p>
        </p:txBody>
      </p:sp>
      <p:sp>
        <p:nvSpPr>
          <p:cNvPr id="8196" name="TextBox 1">
            <a:extLst>
              <a:ext uri="{FF2B5EF4-FFF2-40B4-BE49-F238E27FC236}">
                <a16:creationId xmlns:a16="http://schemas.microsoft.com/office/drawing/2014/main" xmlns="" id="{293B9E8B-F82B-8346-9E59-EE12058401C4}"/>
              </a:ext>
            </a:extLst>
          </p:cNvPr>
          <p:cNvSpPr txBox="1">
            <a:spLocks noChangeArrowheads="1"/>
          </p:cNvSpPr>
          <p:nvPr/>
        </p:nvSpPr>
        <p:spPr bwMode="auto">
          <a:xfrm>
            <a:off x="1787525" y="6380163"/>
            <a:ext cx="1841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8197" name="TextBox 2">
            <a:extLst>
              <a:ext uri="{FF2B5EF4-FFF2-40B4-BE49-F238E27FC236}">
                <a16:creationId xmlns:a16="http://schemas.microsoft.com/office/drawing/2014/main" xmlns="" id="{C5C775C4-7418-CA4D-815C-1FA061359D11}"/>
              </a:ext>
            </a:extLst>
          </p:cNvPr>
          <p:cNvSpPr txBox="1">
            <a:spLocks noChangeArrowheads="1"/>
          </p:cNvSpPr>
          <p:nvPr/>
        </p:nvSpPr>
        <p:spPr bwMode="auto">
          <a:xfrm>
            <a:off x="615950" y="6081713"/>
            <a:ext cx="1857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2" name="Subtitle 1"/>
          <p:cNvSpPr>
            <a:spLocks noGrp="1"/>
          </p:cNvSpPr>
          <p:nvPr>
            <p:ph type="subTitle" idx="1"/>
          </p:nvPr>
        </p:nvSpPr>
        <p:spPr>
          <a:xfrm>
            <a:off x="315490" y="3284984"/>
            <a:ext cx="3312367" cy="2692316"/>
          </a:xfrm>
        </p:spPr>
        <p:txBody>
          <a:bodyPr/>
          <a:lstStyle/>
          <a:p>
            <a:pPr algn="ctr"/>
            <a:endParaRPr lang="en-US" sz="2000" b="1" dirty="0">
              <a:solidFill>
                <a:schemeClr val="tx1"/>
              </a:solidFill>
            </a:endParaRPr>
          </a:p>
          <a:p>
            <a:pPr algn="ctr"/>
            <a:endParaRPr lang="en-US" sz="2000" b="1" dirty="0">
              <a:solidFill>
                <a:schemeClr val="tx1"/>
              </a:solidFill>
            </a:endParaRPr>
          </a:p>
          <a:p>
            <a:pPr algn="ctr"/>
            <a:r>
              <a:rPr lang="en-GB" sz="1600" b="1" dirty="0">
                <a:solidFill>
                  <a:srgbClr val="00592B"/>
                </a:solidFill>
              </a:rPr>
              <a:t>November 2022</a:t>
            </a:r>
            <a:endParaRPr lang="en-ZA" sz="1600" b="1" dirty="0">
              <a:solidFill>
                <a:srgbClr val="00592B"/>
              </a:solidFill>
            </a:endParaRPr>
          </a:p>
        </p:txBody>
      </p:sp>
    </p:spTree>
    <p:extLst>
      <p:ext uri="{BB962C8B-B14F-4D97-AF65-F5344CB8AC3E}">
        <p14:creationId xmlns:p14="http://schemas.microsoft.com/office/powerpoint/2010/main" xmlns="" val="362955786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77964D-3CDF-2F46-9E7D-3AB8485A2693}" type="slidenum">
              <a:rPr lang="en-US" altLang="en-US" smtClean="0"/>
              <a:pPr>
                <a:defRPr/>
              </a:pPr>
              <a:t>10</a:t>
            </a:fld>
            <a:endParaRPr lang="en-US" altLang="en-US" dirty="0"/>
          </a:p>
        </p:txBody>
      </p:sp>
      <p:sp>
        <p:nvSpPr>
          <p:cNvPr id="6" name="Date Placeholder 5"/>
          <p:cNvSpPr>
            <a:spLocks noGrp="1"/>
          </p:cNvSpPr>
          <p:nvPr>
            <p:ph type="dt" sz="half" idx="12"/>
          </p:nvPr>
        </p:nvSpPr>
        <p:spPr/>
        <p:txBody>
          <a:bodyPr/>
          <a:lstStyle/>
          <a:p>
            <a:pPr>
              <a:defRPr/>
            </a:pPr>
            <a:fld id="{04BCFF81-8853-7543-8BA2-A647B471C165}" type="datetime1">
              <a:rPr lang="en-US" altLang="en-US" smtClean="0"/>
              <a:pPr>
                <a:defRPr/>
              </a:pPr>
              <a:t>11/14/2022</a:t>
            </a:fld>
            <a:endParaRPr lang="en-US" altLang="en-US" dirty="0"/>
          </a:p>
        </p:txBody>
      </p:sp>
      <p:sp>
        <p:nvSpPr>
          <p:cNvPr id="2" name="Content Placeholder 1"/>
          <p:cNvSpPr>
            <a:spLocks noGrp="1"/>
          </p:cNvSpPr>
          <p:nvPr>
            <p:ph idx="1"/>
          </p:nvPr>
        </p:nvSpPr>
        <p:spPr>
          <a:xfrm>
            <a:off x="251520" y="692696"/>
            <a:ext cx="8784976" cy="5022304"/>
          </a:xfrm>
        </p:spPr>
        <p:txBody>
          <a:bodyPr/>
          <a:lstStyle/>
          <a:p>
            <a:pPr marL="0" indent="0">
              <a:buNone/>
            </a:pPr>
            <a:r>
              <a:rPr lang="en-ZA" sz="2400" dirty="0"/>
              <a:t>3.	CoT in 2021 took the Public Protector’s Report on review 	under case 40333/21 in the Gauteng High Court on the 	basis of rationality. The outcome of the court case is not 	known.</a:t>
            </a:r>
          </a:p>
          <a:p>
            <a:pPr marL="1714500" lvl="4" indent="0">
              <a:buNone/>
            </a:pPr>
            <a:endParaRPr lang="en-ZA" sz="1200" dirty="0"/>
          </a:p>
          <a:p>
            <a:pPr marL="0" indent="0">
              <a:buNone/>
            </a:pPr>
            <a:r>
              <a:rPr lang="en-ZA" sz="2400" dirty="0"/>
              <a:t>4.	That notwithstanding, the Department’s view is that the 	remedial action proposed by the Public Protector be 	considered notwithstanding the review application insofar as 	organs of state should fulfil their respective 	constitutional 	responsibilities in ensuring tenure security. </a:t>
            </a:r>
            <a:endParaRPr lang="en-ZA" dirty="0"/>
          </a:p>
        </p:txBody>
      </p:sp>
    </p:spTree>
    <p:extLst>
      <p:ext uri="{BB962C8B-B14F-4D97-AF65-F5344CB8AC3E}">
        <p14:creationId xmlns:p14="http://schemas.microsoft.com/office/powerpoint/2010/main" xmlns="" val="281557229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485F1-6913-DFA3-5091-7475682AE834}"/>
              </a:ext>
            </a:extLst>
          </p:cNvPr>
          <p:cNvSpPr>
            <a:spLocks noGrp="1"/>
          </p:cNvSpPr>
          <p:nvPr>
            <p:ph type="title"/>
          </p:nvPr>
        </p:nvSpPr>
        <p:spPr>
          <a:xfrm>
            <a:off x="0" y="30163"/>
            <a:ext cx="9144000" cy="950565"/>
          </a:xfrm>
        </p:spPr>
        <p:txBody>
          <a:bodyPr/>
          <a:lstStyle/>
          <a:p>
            <a:r>
              <a:rPr lang="en-US" b="1" dirty="0"/>
              <a:t>Recommendations</a:t>
            </a:r>
            <a:endParaRPr lang="en-ZA" b="1" dirty="0"/>
          </a:p>
        </p:txBody>
      </p:sp>
      <p:sp>
        <p:nvSpPr>
          <p:cNvPr id="3" name="Content Placeholder 2">
            <a:extLst>
              <a:ext uri="{FF2B5EF4-FFF2-40B4-BE49-F238E27FC236}">
                <a16:creationId xmlns:a16="http://schemas.microsoft.com/office/drawing/2014/main" xmlns="" id="{56E2F9FA-2F5D-65A4-B4EF-C4ABE5FE42D5}"/>
              </a:ext>
            </a:extLst>
          </p:cNvPr>
          <p:cNvSpPr>
            <a:spLocks noGrp="1"/>
          </p:cNvSpPr>
          <p:nvPr>
            <p:ph idx="1"/>
          </p:nvPr>
        </p:nvSpPr>
        <p:spPr>
          <a:xfrm>
            <a:off x="251520" y="1124744"/>
            <a:ext cx="8712968" cy="4114800"/>
          </a:xfrm>
        </p:spPr>
        <p:txBody>
          <a:bodyPr/>
          <a:lstStyle/>
          <a:p>
            <a:pPr marL="457200" indent="-457200">
              <a:buAutoNum type="arabicPeriod"/>
            </a:pPr>
            <a:r>
              <a:rPr lang="en-US" sz="2000" dirty="0"/>
              <a:t>The Portfolio Committee note the work being undertaken by the Department to resolve the matter of outstanding title deeds in the MAWIGA area.</a:t>
            </a:r>
          </a:p>
          <a:p>
            <a:pPr marL="457200" indent="-457200">
              <a:buAutoNum type="arabicPeriod"/>
            </a:pPr>
            <a:endParaRPr lang="en-US" sz="2000" dirty="0"/>
          </a:p>
        </p:txBody>
      </p:sp>
      <p:sp>
        <p:nvSpPr>
          <p:cNvPr id="4" name="Slide Number Placeholder 3">
            <a:extLst>
              <a:ext uri="{FF2B5EF4-FFF2-40B4-BE49-F238E27FC236}">
                <a16:creationId xmlns:a16="http://schemas.microsoft.com/office/drawing/2014/main" xmlns="" id="{1FF97D2C-EA94-1DBA-5F74-3F72B4853FC6}"/>
              </a:ext>
            </a:extLst>
          </p:cNvPr>
          <p:cNvSpPr>
            <a:spLocks noGrp="1"/>
          </p:cNvSpPr>
          <p:nvPr>
            <p:ph type="sldNum" sz="quarter" idx="10"/>
          </p:nvPr>
        </p:nvSpPr>
        <p:spPr/>
        <p:txBody>
          <a:bodyPr/>
          <a:lstStyle/>
          <a:p>
            <a:pPr>
              <a:defRPr/>
            </a:pPr>
            <a:fld id="{C177964D-3CDF-2F46-9E7D-3AB8485A2693}" type="slidenum">
              <a:rPr lang="en-US" altLang="en-US" smtClean="0"/>
              <a:pPr>
                <a:defRPr/>
              </a:pPr>
              <a:t>11</a:t>
            </a:fld>
            <a:endParaRPr lang="en-US" altLang="en-US" dirty="0"/>
          </a:p>
        </p:txBody>
      </p:sp>
    </p:spTree>
    <p:extLst>
      <p:ext uri="{BB962C8B-B14F-4D97-AF65-F5344CB8AC3E}">
        <p14:creationId xmlns:p14="http://schemas.microsoft.com/office/powerpoint/2010/main" xmlns="" val="13149368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30AF73-8693-4797-A5DD-BAB4538E92BE}" type="slidenum">
              <a:rPr lang="en-ZA" altLang="en-US" smtClean="0"/>
              <a:pPr/>
              <a:t>12</a:t>
            </a:fld>
            <a:endParaRPr lang="en-ZA" altLang="en-US"/>
          </a:p>
        </p:txBody>
      </p:sp>
      <p:sp>
        <p:nvSpPr>
          <p:cNvPr id="6" name="Date Placeholder 5"/>
          <p:cNvSpPr>
            <a:spLocks noGrp="1"/>
          </p:cNvSpPr>
          <p:nvPr>
            <p:ph type="dt" sz="half" idx="12"/>
          </p:nvPr>
        </p:nvSpPr>
        <p:spPr/>
        <p:txBody>
          <a:bodyPr/>
          <a:lstStyle/>
          <a:p>
            <a:fld id="{87FA4B09-6FD7-4977-8F3B-861E67A42179}" type="datetime1">
              <a:rPr lang="en-ZA" altLang="en-US" smtClean="0"/>
              <a:pPr/>
              <a:t>2022/11/14</a:t>
            </a:fld>
            <a:endParaRPr lang="en-ZA" altLang="en-US"/>
          </a:p>
        </p:txBody>
      </p:sp>
      <p:sp>
        <p:nvSpPr>
          <p:cNvPr id="7" name="TextBox 6"/>
          <p:cNvSpPr txBox="1"/>
          <p:nvPr/>
        </p:nvSpPr>
        <p:spPr>
          <a:xfrm>
            <a:off x="1043608" y="1844824"/>
            <a:ext cx="7109792" cy="461665"/>
          </a:xfrm>
          <a:prstGeom prst="rect">
            <a:avLst/>
          </a:prstGeom>
          <a:noFill/>
        </p:spPr>
        <p:txBody>
          <a:bodyPr wrap="square" rtlCol="0">
            <a:spAutoFit/>
          </a:bodyPr>
          <a:lstStyle/>
          <a:p>
            <a:pPr algn="ctr"/>
            <a:r>
              <a:rPr lang="en-US" dirty="0"/>
              <a:t>Thank You</a:t>
            </a:r>
            <a:endParaRPr lang="en-ZA" dirty="0"/>
          </a:p>
        </p:txBody>
      </p:sp>
    </p:spTree>
    <p:extLst>
      <p:ext uri="{BB962C8B-B14F-4D97-AF65-F5344CB8AC3E}">
        <p14:creationId xmlns:p14="http://schemas.microsoft.com/office/powerpoint/2010/main" xmlns="" val="112767969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485F1-6913-DFA3-5091-7475682AE834}"/>
              </a:ext>
            </a:extLst>
          </p:cNvPr>
          <p:cNvSpPr>
            <a:spLocks noGrp="1"/>
          </p:cNvSpPr>
          <p:nvPr>
            <p:ph type="title"/>
          </p:nvPr>
        </p:nvSpPr>
        <p:spPr>
          <a:xfrm>
            <a:off x="0" y="30163"/>
            <a:ext cx="9144000" cy="950565"/>
          </a:xfrm>
        </p:spPr>
        <p:txBody>
          <a:bodyPr/>
          <a:lstStyle/>
          <a:p>
            <a:r>
              <a:rPr lang="en-US" b="1" dirty="0"/>
              <a:t>Presentation Outline</a:t>
            </a:r>
            <a:endParaRPr lang="en-ZA" b="1" dirty="0"/>
          </a:p>
        </p:txBody>
      </p:sp>
      <p:sp>
        <p:nvSpPr>
          <p:cNvPr id="3" name="Content Placeholder 2">
            <a:extLst>
              <a:ext uri="{FF2B5EF4-FFF2-40B4-BE49-F238E27FC236}">
                <a16:creationId xmlns:a16="http://schemas.microsoft.com/office/drawing/2014/main" xmlns="" id="{56E2F9FA-2F5D-65A4-B4EF-C4ABE5FE42D5}"/>
              </a:ext>
            </a:extLst>
          </p:cNvPr>
          <p:cNvSpPr>
            <a:spLocks noGrp="1"/>
          </p:cNvSpPr>
          <p:nvPr>
            <p:ph idx="1"/>
          </p:nvPr>
        </p:nvSpPr>
        <p:spPr>
          <a:xfrm>
            <a:off x="492125" y="1124744"/>
            <a:ext cx="8229600" cy="4114800"/>
          </a:xfrm>
        </p:spPr>
        <p:txBody>
          <a:bodyPr/>
          <a:lstStyle/>
          <a:p>
            <a:pPr marL="0" indent="0">
              <a:buNone/>
            </a:pPr>
            <a:r>
              <a:rPr lang="en-US" sz="2000" dirty="0"/>
              <a:t>1.	Purpose</a:t>
            </a:r>
          </a:p>
          <a:p>
            <a:pPr marL="0" indent="0">
              <a:buNone/>
            </a:pPr>
            <a:r>
              <a:rPr lang="en-US" sz="2000" dirty="0"/>
              <a:t>2.	Background to the North West Housing Corporation</a:t>
            </a:r>
          </a:p>
          <a:p>
            <a:pPr marL="0" indent="0">
              <a:buNone/>
            </a:pPr>
            <a:r>
              <a:rPr lang="en-US" sz="2000" dirty="0"/>
              <a:t>3.	Introducing the MAWIGA Ministerial Project</a:t>
            </a:r>
          </a:p>
          <a:p>
            <a:pPr marL="457200" indent="-457200">
              <a:buAutoNum type="arabicPeriod" startAt="4"/>
            </a:pPr>
            <a:r>
              <a:rPr lang="en-US" sz="2000" dirty="0"/>
              <a:t>Departmental Response On Matter Of Petitioners from Ga-Rankuwa and Mabopane</a:t>
            </a:r>
          </a:p>
          <a:p>
            <a:pPr marL="457200" indent="-457200">
              <a:buAutoNum type="arabicPeriod" startAt="4"/>
            </a:pPr>
            <a:r>
              <a:rPr lang="en-US" sz="2000" dirty="0"/>
              <a:t>Recommendations</a:t>
            </a:r>
          </a:p>
          <a:p>
            <a:pPr marL="0" indent="0">
              <a:buNone/>
            </a:pPr>
            <a:endParaRPr lang="en-ZA" dirty="0"/>
          </a:p>
        </p:txBody>
      </p:sp>
      <p:sp>
        <p:nvSpPr>
          <p:cNvPr id="4" name="Slide Number Placeholder 3">
            <a:extLst>
              <a:ext uri="{FF2B5EF4-FFF2-40B4-BE49-F238E27FC236}">
                <a16:creationId xmlns:a16="http://schemas.microsoft.com/office/drawing/2014/main" xmlns="" id="{1FF97D2C-EA94-1DBA-5F74-3F72B4853FC6}"/>
              </a:ext>
            </a:extLst>
          </p:cNvPr>
          <p:cNvSpPr>
            <a:spLocks noGrp="1"/>
          </p:cNvSpPr>
          <p:nvPr>
            <p:ph type="sldNum" sz="quarter" idx="10"/>
          </p:nvPr>
        </p:nvSpPr>
        <p:spPr/>
        <p:txBody>
          <a:bodyPr/>
          <a:lstStyle/>
          <a:p>
            <a:pPr>
              <a:defRPr/>
            </a:pPr>
            <a:fld id="{C177964D-3CDF-2F46-9E7D-3AB8485A2693}" type="slidenum">
              <a:rPr lang="en-US" altLang="en-US" smtClean="0"/>
              <a:pPr>
                <a:defRPr/>
              </a:pPr>
              <a:t>2</a:t>
            </a:fld>
            <a:endParaRPr lang="en-US" altLang="en-US" dirty="0"/>
          </a:p>
        </p:txBody>
      </p:sp>
    </p:spTree>
    <p:extLst>
      <p:ext uri="{BB962C8B-B14F-4D97-AF65-F5344CB8AC3E}">
        <p14:creationId xmlns:p14="http://schemas.microsoft.com/office/powerpoint/2010/main" xmlns="" val="42625809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485F1-6913-DFA3-5091-7475682AE834}"/>
              </a:ext>
            </a:extLst>
          </p:cNvPr>
          <p:cNvSpPr>
            <a:spLocks noGrp="1"/>
          </p:cNvSpPr>
          <p:nvPr>
            <p:ph type="title"/>
          </p:nvPr>
        </p:nvSpPr>
        <p:spPr>
          <a:xfrm>
            <a:off x="0" y="30163"/>
            <a:ext cx="9144000" cy="950565"/>
          </a:xfrm>
        </p:spPr>
        <p:txBody>
          <a:bodyPr/>
          <a:lstStyle/>
          <a:p>
            <a:r>
              <a:rPr lang="en-US" b="1" dirty="0"/>
              <a:t>Purpose</a:t>
            </a:r>
            <a:endParaRPr lang="en-ZA" b="1" dirty="0"/>
          </a:p>
        </p:txBody>
      </p:sp>
      <p:sp>
        <p:nvSpPr>
          <p:cNvPr id="3" name="Content Placeholder 2">
            <a:extLst>
              <a:ext uri="{FF2B5EF4-FFF2-40B4-BE49-F238E27FC236}">
                <a16:creationId xmlns:a16="http://schemas.microsoft.com/office/drawing/2014/main" xmlns="" id="{56E2F9FA-2F5D-65A4-B4EF-C4ABE5FE42D5}"/>
              </a:ext>
            </a:extLst>
          </p:cNvPr>
          <p:cNvSpPr>
            <a:spLocks noGrp="1"/>
          </p:cNvSpPr>
          <p:nvPr>
            <p:ph idx="1"/>
          </p:nvPr>
        </p:nvSpPr>
        <p:spPr>
          <a:xfrm>
            <a:off x="251520" y="1124744"/>
            <a:ext cx="8712968" cy="4114800"/>
          </a:xfrm>
        </p:spPr>
        <p:txBody>
          <a:bodyPr/>
          <a:lstStyle/>
          <a:p>
            <a:pPr marL="457200" indent="-457200">
              <a:buAutoNum type="arabicPeriod"/>
            </a:pPr>
            <a:r>
              <a:rPr lang="en-US" sz="2000" dirty="0"/>
              <a:t>The Portfolio Committee to note the work being undertaken by the Department to resolve the matter of outstanding title deeds in the MAWIGA area.</a:t>
            </a:r>
          </a:p>
          <a:p>
            <a:pPr marL="0" indent="0">
              <a:buNone/>
            </a:pPr>
            <a:endParaRPr lang="en-US" sz="2000" dirty="0"/>
          </a:p>
        </p:txBody>
      </p:sp>
      <p:sp>
        <p:nvSpPr>
          <p:cNvPr id="4" name="Slide Number Placeholder 3">
            <a:extLst>
              <a:ext uri="{FF2B5EF4-FFF2-40B4-BE49-F238E27FC236}">
                <a16:creationId xmlns:a16="http://schemas.microsoft.com/office/drawing/2014/main" xmlns="" id="{1FF97D2C-EA94-1DBA-5F74-3F72B4853FC6}"/>
              </a:ext>
            </a:extLst>
          </p:cNvPr>
          <p:cNvSpPr>
            <a:spLocks noGrp="1"/>
          </p:cNvSpPr>
          <p:nvPr>
            <p:ph type="sldNum" sz="quarter" idx="10"/>
          </p:nvPr>
        </p:nvSpPr>
        <p:spPr/>
        <p:txBody>
          <a:bodyPr/>
          <a:lstStyle/>
          <a:p>
            <a:pPr>
              <a:defRPr/>
            </a:pPr>
            <a:fld id="{C177964D-3CDF-2F46-9E7D-3AB8485A2693}" type="slidenum">
              <a:rPr lang="en-US" altLang="en-US" smtClean="0"/>
              <a:pPr>
                <a:defRPr/>
              </a:pPr>
              <a:t>3</a:t>
            </a:fld>
            <a:endParaRPr lang="en-US" altLang="en-US" dirty="0"/>
          </a:p>
        </p:txBody>
      </p:sp>
    </p:spTree>
    <p:extLst>
      <p:ext uri="{BB962C8B-B14F-4D97-AF65-F5344CB8AC3E}">
        <p14:creationId xmlns:p14="http://schemas.microsoft.com/office/powerpoint/2010/main" xmlns="" val="283607856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xmlns="" id="{19304D9A-0FE0-48EC-8D32-AD4313ABB966}"/>
              </a:ext>
            </a:extLst>
          </p:cNvPr>
          <p:cNvSpPr txBox="1">
            <a:spLocks/>
          </p:cNvSpPr>
          <p:nvPr/>
        </p:nvSpPr>
        <p:spPr bwMode="auto">
          <a:xfrm>
            <a:off x="0" y="0"/>
            <a:ext cx="9144000" cy="692696"/>
          </a:xfrm>
          <a:prstGeom prst="rect">
            <a:avLst/>
          </a:prstGeom>
          <a:noFill/>
          <a:ln>
            <a:noFill/>
          </a:ln>
        </p:spPr>
        <p:txBody>
          <a:bodyPr vert="horz" wrap="square" lIns="68580" tIns="34290" rIns="68580" bIns="34290" numCol="1" anchor="ctr" anchorCtr="0" compatLnSpc="1">
            <a:prstTxWarp prst="textNoShape">
              <a:avLst/>
            </a:prstTxWarp>
          </a:bodyPr>
          <a:lstStyle>
            <a:lvl1pPr algn="ctr" defTabSz="457200" rtl="0" eaLnBrk="1" fontAlgn="base" hangingPunct="1">
              <a:spcBef>
                <a:spcPct val="0"/>
              </a:spcBef>
              <a:spcAft>
                <a:spcPct val="0"/>
              </a:spcAft>
              <a:defRPr sz="2800" kern="1200">
                <a:solidFill>
                  <a:schemeClr val="tx1"/>
                </a:solidFill>
                <a:latin typeface="Arial"/>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defRPr/>
            </a:pPr>
            <a:r>
              <a:rPr lang="en-US" b="1" dirty="0"/>
              <a:t>Background To The North West Housing Corporation</a:t>
            </a:r>
          </a:p>
        </p:txBody>
      </p:sp>
      <p:sp>
        <p:nvSpPr>
          <p:cNvPr id="4" name="Content Placeholder 3">
            <a:extLst>
              <a:ext uri="{FF2B5EF4-FFF2-40B4-BE49-F238E27FC236}">
                <a16:creationId xmlns:a16="http://schemas.microsoft.com/office/drawing/2014/main" xmlns="" id="{A361CD6B-79BC-ACA0-58F5-56C57B885F19}"/>
              </a:ext>
            </a:extLst>
          </p:cNvPr>
          <p:cNvSpPr>
            <a:spLocks noGrp="1"/>
          </p:cNvSpPr>
          <p:nvPr>
            <p:ph idx="1"/>
          </p:nvPr>
        </p:nvSpPr>
        <p:spPr>
          <a:xfrm>
            <a:off x="143508" y="692696"/>
            <a:ext cx="8856984" cy="5112568"/>
          </a:xfrm>
        </p:spPr>
        <p:txBody>
          <a:bodyPr/>
          <a:lstStyle/>
          <a:p>
            <a:pPr marL="0" marR="0" indent="0" algn="just">
              <a:lnSpc>
                <a:spcPct val="150000"/>
              </a:lnSpc>
              <a:spcBef>
                <a:spcPts val="0"/>
              </a:spcBef>
              <a:spcAft>
                <a:spcPts val="0"/>
              </a:spcAft>
              <a:buNone/>
            </a:pPr>
            <a:r>
              <a:rPr lang="en-US" sz="1800" dirty="0">
                <a:effectLst/>
                <a:latin typeface="+mj-lt"/>
                <a:ea typeface="Calibri" panose="020F0502020204030204" pitchFamily="34" charset="0"/>
                <a:cs typeface="Times New Roman" panose="02020603050405020304" pitchFamily="18" charset="0"/>
              </a:rPr>
              <a:t>1.	The North West Housing Corporation is a Schedule 3(C) Public Entity, 	established in terms of the North West Housing Corporation Act of 1982, as 	amended. The entity has been operating as a housing parastatal </a:t>
            </a:r>
            <a:r>
              <a:rPr lang="en-US" sz="1800" dirty="0">
                <a:latin typeface="+mj-lt"/>
                <a:ea typeface="Calibri" panose="020F0502020204030204" pitchFamily="34" charset="0"/>
                <a:cs typeface="Times New Roman" panose="02020603050405020304" pitchFamily="18" charset="0"/>
              </a:rPr>
              <a:t>in</a:t>
            </a:r>
            <a:r>
              <a:rPr lang="en-US" sz="1800" dirty="0">
                <a:effectLst/>
                <a:latin typeface="+mj-lt"/>
                <a:ea typeface="Calibri" panose="020F0502020204030204" pitchFamily="34" charset="0"/>
                <a:cs typeface="Times New Roman" panose="02020603050405020304" pitchFamily="18" charset="0"/>
              </a:rPr>
              <a:t> the North 	West Provincial Government within the Executive Authority of the MEC for 	Human Settlements. </a:t>
            </a:r>
            <a:endParaRPr lang="en-ZA" sz="1800" dirty="0">
              <a:effectLst/>
              <a:latin typeface="+mj-lt"/>
              <a:ea typeface="Calibri" panose="020F0502020204030204" pitchFamily="34" charset="0"/>
              <a:cs typeface="Times New Roman" panose="02020603050405020304" pitchFamily="18" charset="0"/>
            </a:endParaRPr>
          </a:p>
          <a:p>
            <a:pPr marR="0" algn="just">
              <a:lnSpc>
                <a:spcPct val="150000"/>
              </a:lnSpc>
              <a:spcBef>
                <a:spcPts val="0"/>
              </a:spcBef>
              <a:spcAft>
                <a:spcPts val="1000"/>
              </a:spcAft>
              <a:buAutoNum type="arabicPeriod" startAt="2"/>
            </a:pPr>
            <a:r>
              <a:rPr lang="en-ZA" sz="1800" dirty="0">
                <a:effectLst/>
                <a:latin typeface="+mj-lt"/>
                <a:ea typeface="Calibri" panose="020F0502020204030204" pitchFamily="34" charset="0"/>
                <a:cs typeface="Times New Roman" panose="02020603050405020304" pitchFamily="18" charset="0"/>
              </a:rPr>
              <a:t>  The legal mandate of the North West Housing Corporation is </a:t>
            </a:r>
            <a:r>
              <a:rPr lang="en-ZA" sz="1800" dirty="0">
                <a:latin typeface="+mj-lt"/>
                <a:ea typeface="Calibri" panose="020F0502020204030204" pitchFamily="34" charset="0"/>
                <a:cs typeface="Times New Roman" panose="02020603050405020304" pitchFamily="18" charset="0"/>
              </a:rPr>
              <a:t>contained</a:t>
            </a:r>
            <a:r>
              <a:rPr lang="en-ZA" sz="1800" dirty="0">
                <a:effectLst/>
                <a:latin typeface="+mj-lt"/>
                <a:ea typeface="Calibri" panose="020F0502020204030204" pitchFamily="34" charset="0"/>
                <a:cs typeface="Times New Roman" panose="02020603050405020304" pitchFamily="18" charset="0"/>
              </a:rPr>
              <a:t> in section 	19 of the North West Housing Corporation Act, as amended. It has been 	subsumed by the North West Department of Human Settlements, </a:t>
            </a:r>
            <a:r>
              <a:rPr lang="en-ZA" sz="1800" dirty="0">
                <a:latin typeface="+mj-lt"/>
                <a:ea typeface="Calibri" panose="020F0502020204030204" pitchFamily="34" charset="0"/>
                <a:cs typeface="Times New Roman" panose="02020603050405020304" pitchFamily="18" charset="0"/>
              </a:rPr>
              <a:t>in terms of</a:t>
            </a:r>
            <a:r>
              <a:rPr lang="en-ZA" sz="1800" dirty="0">
                <a:effectLst/>
                <a:latin typeface="+mj-lt"/>
                <a:ea typeface="Calibri" panose="020F0502020204030204" pitchFamily="34" charset="0"/>
                <a:cs typeface="Times New Roman" panose="02020603050405020304" pitchFamily="18" charset="0"/>
              </a:rPr>
              <a:t> the 	provisions of 	Section 7 of the Housing Act, 107 of 1997 as amended (the Act). </a:t>
            </a:r>
          </a:p>
          <a:p>
            <a:pPr marR="0" algn="just">
              <a:lnSpc>
                <a:spcPct val="150000"/>
              </a:lnSpc>
              <a:spcBef>
                <a:spcPts val="0"/>
              </a:spcBef>
              <a:spcAft>
                <a:spcPts val="1000"/>
              </a:spcAft>
              <a:buAutoNum type="arabicPeriod" startAt="2"/>
            </a:pPr>
            <a:r>
              <a:rPr lang="en-ZA" sz="1800" dirty="0">
                <a:latin typeface="+mj-lt"/>
                <a:ea typeface="Calibri" panose="020F0502020204030204" pitchFamily="34" charset="0"/>
                <a:cs typeface="Times New Roman" panose="02020603050405020304" pitchFamily="18" charset="0"/>
              </a:rPr>
              <a:t>Section 7 of the Act provides for the powers and functions of a Province – A Province by virtue of related powers and functions also has the authority to establish and operate entities, within the ambit </a:t>
            </a:r>
            <a:r>
              <a:rPr lang="en-ZA" sz="1800">
                <a:latin typeface="+mj-lt"/>
                <a:ea typeface="Calibri" panose="020F0502020204030204" pitchFamily="34" charset="0"/>
                <a:cs typeface="Times New Roman" panose="02020603050405020304" pitchFamily="18" charset="0"/>
              </a:rPr>
              <a:t>of respective MEC’s.  </a:t>
            </a:r>
            <a:endParaRPr lang="en-ZA" sz="1800" dirty="0">
              <a:effectLst/>
              <a:latin typeface="+mj-lt"/>
              <a:ea typeface="Calibri" panose="020F0502020204030204" pitchFamily="34" charset="0"/>
              <a:cs typeface="Times New Roman" panose="02020603050405020304" pitchFamily="18" charset="0"/>
            </a:endParaRPr>
          </a:p>
          <a:p>
            <a:pPr marR="0" algn="just">
              <a:lnSpc>
                <a:spcPct val="150000"/>
              </a:lnSpc>
              <a:spcBef>
                <a:spcPts val="0"/>
              </a:spcBef>
              <a:spcAft>
                <a:spcPts val="1000"/>
              </a:spcAft>
              <a:buAutoNum type="arabicPeriod" startAt="2"/>
            </a:pPr>
            <a:endParaRPr lang="en-ZA" sz="1800" dirty="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1000"/>
              </a:spcAft>
              <a:buNone/>
            </a:pPr>
            <a:endParaRPr lang="en-ZA" sz="1200" dirty="0">
              <a:effectLst/>
              <a:latin typeface="+mj-l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xmlns="" val="34845397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954C61-3530-1689-28C9-DDE53623DED2}"/>
              </a:ext>
            </a:extLst>
          </p:cNvPr>
          <p:cNvSpPr>
            <a:spLocks noGrp="1"/>
          </p:cNvSpPr>
          <p:nvPr>
            <p:ph idx="1"/>
          </p:nvPr>
        </p:nvSpPr>
        <p:spPr>
          <a:xfrm>
            <a:off x="0" y="116632"/>
            <a:ext cx="9036496" cy="5688632"/>
          </a:xfrm>
        </p:spPr>
        <p:txBody>
          <a:bodyPr/>
          <a:lstStyle/>
          <a:p>
            <a:pPr marL="457200" marR="0" algn="just">
              <a:lnSpc>
                <a:spcPct val="150000"/>
              </a:lnSpc>
              <a:spcBef>
                <a:spcPts val="0"/>
              </a:spcBef>
              <a:spcAft>
                <a:spcPts val="1000"/>
              </a:spcAft>
              <a:buAutoNum type="arabicPeriod" startAt="3"/>
            </a:pPr>
            <a:r>
              <a:rPr lang="en-ZA" sz="1800" dirty="0">
                <a:effectLst/>
                <a:latin typeface="+mj-lt"/>
                <a:ea typeface="Calibri" panose="020F0502020204030204" pitchFamily="34" charset="0"/>
                <a:cs typeface="Times New Roman" panose="02020603050405020304" pitchFamily="18" charset="0"/>
              </a:rPr>
              <a:t>The Corporation was first ordered to cease its operations by 31 March 2010 by the then Premier Maureen Modiselle in </a:t>
            </a:r>
            <a:r>
              <a:rPr lang="en-ZA" sz="1800" dirty="0">
                <a:latin typeface="+mj-lt"/>
                <a:ea typeface="Calibri" panose="020F0502020204030204" pitchFamily="34" charset="0"/>
                <a:cs typeface="Times New Roman" panose="02020603050405020304" pitchFamily="18" charset="0"/>
              </a:rPr>
              <a:t>the</a:t>
            </a:r>
            <a:r>
              <a:rPr lang="en-ZA" sz="1800" dirty="0">
                <a:effectLst/>
                <a:latin typeface="+mj-lt"/>
                <a:ea typeface="Calibri" panose="020F0502020204030204" pitchFamily="34" charset="0"/>
                <a:cs typeface="Times New Roman" panose="02020603050405020304" pitchFamily="18" charset="0"/>
              </a:rPr>
              <a:t> 2009 State of the Province address. The process was not completed due to the verification and valuation of the asset register not being completed.</a:t>
            </a:r>
          </a:p>
          <a:p>
            <a:pPr marL="457200" marR="0" algn="just">
              <a:lnSpc>
                <a:spcPct val="150000"/>
              </a:lnSpc>
              <a:spcBef>
                <a:spcPts val="0"/>
              </a:spcBef>
              <a:spcAft>
                <a:spcPts val="1000"/>
              </a:spcAft>
              <a:buAutoNum type="arabicPeriod" startAt="3"/>
            </a:pPr>
            <a:r>
              <a:rPr lang="en-ZA" sz="1800" dirty="0">
                <a:effectLst/>
                <a:latin typeface="+mj-lt"/>
                <a:ea typeface="Calibri" panose="020F0502020204030204" pitchFamily="34" charset="0"/>
                <a:cs typeface="Times New Roman" panose="02020603050405020304" pitchFamily="18" charset="0"/>
              </a:rPr>
              <a:t>In August 2010, National Treasury recommended that a service provider be appointed to drive the winding down process, legally, financially and operationally. A service provider was then appointed in November 2010 with the expectation to conclude by 31 March 2011.</a:t>
            </a:r>
          </a:p>
          <a:p>
            <a:pPr marL="457200" marR="0" algn="just">
              <a:lnSpc>
                <a:spcPct val="150000"/>
              </a:lnSpc>
              <a:spcBef>
                <a:spcPts val="0"/>
              </a:spcBef>
              <a:spcAft>
                <a:spcPts val="1000"/>
              </a:spcAft>
              <a:buAutoNum type="arabicPeriod" startAt="3"/>
            </a:pPr>
            <a:r>
              <a:rPr lang="en-ZA" sz="1800" dirty="0">
                <a:latin typeface="+mj-lt"/>
                <a:ea typeface="Calibri" panose="020F0502020204030204" pitchFamily="34" charset="0"/>
                <a:cs typeface="Times New Roman" panose="02020603050405020304" pitchFamily="18" charset="0"/>
              </a:rPr>
              <a:t>To date, the Corporation still operate and has not submitted a verified asset register or the loan book, despite requests from the Minister </a:t>
            </a:r>
          </a:p>
          <a:p>
            <a:pPr marL="457200" marR="0" algn="just">
              <a:lnSpc>
                <a:spcPct val="150000"/>
              </a:lnSpc>
              <a:spcBef>
                <a:spcPts val="0"/>
              </a:spcBef>
              <a:spcAft>
                <a:spcPts val="1000"/>
              </a:spcAft>
              <a:buAutoNum type="arabicPeriod" startAt="3"/>
            </a:pPr>
            <a:r>
              <a:rPr lang="en-US" sz="1800" dirty="0">
                <a:effectLst/>
                <a:latin typeface="+mj-lt"/>
                <a:ea typeface="Calibri" panose="020F0502020204030204" pitchFamily="34" charset="0"/>
                <a:cs typeface="Times New Roman" panose="02020603050405020304" pitchFamily="18" charset="0"/>
              </a:rPr>
              <a:t>The property portfolio includes rented houses, instalment houses, flats, farmland and vacant stands in the North West, Gauteng, Northern Cape, and Free State. </a:t>
            </a:r>
            <a:endParaRPr lang="en-ZA" sz="1800" dirty="0">
              <a:effectLst/>
              <a:latin typeface="+mj-lt"/>
              <a:ea typeface="Calibri" panose="020F0502020204030204" pitchFamily="34" charset="0"/>
              <a:cs typeface="Times New Roman" panose="02020603050405020304" pitchFamily="18" charset="0"/>
            </a:endParaRPr>
          </a:p>
          <a:p>
            <a:pPr marL="457200" marR="0" algn="just">
              <a:lnSpc>
                <a:spcPct val="150000"/>
              </a:lnSpc>
              <a:spcBef>
                <a:spcPts val="0"/>
              </a:spcBef>
              <a:spcAft>
                <a:spcPts val="1000"/>
              </a:spcAft>
            </a:pPr>
            <a:endParaRPr lang="en-ZA" sz="1800" dirty="0">
              <a:effectLst/>
              <a:latin typeface="+mj-lt"/>
              <a:ea typeface="Calibri" panose="020F0502020204030204" pitchFamily="34" charset="0"/>
              <a:cs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xmlns="" id="{E6A0A442-8ECE-5542-4665-C4A20339592D}"/>
              </a:ext>
            </a:extLst>
          </p:cNvPr>
          <p:cNvSpPr>
            <a:spLocks noGrp="1"/>
          </p:cNvSpPr>
          <p:nvPr>
            <p:ph type="sldNum" sz="quarter" idx="10"/>
          </p:nvPr>
        </p:nvSpPr>
        <p:spPr/>
        <p:txBody>
          <a:bodyPr/>
          <a:lstStyle/>
          <a:p>
            <a:pPr>
              <a:defRPr/>
            </a:pPr>
            <a:fld id="{C177964D-3CDF-2F46-9E7D-3AB8485A2693}" type="slidenum">
              <a:rPr lang="en-US" altLang="en-US" smtClean="0"/>
              <a:pPr>
                <a:defRPr/>
              </a:pPr>
              <a:t>5</a:t>
            </a:fld>
            <a:endParaRPr lang="en-US" altLang="en-US" dirty="0"/>
          </a:p>
        </p:txBody>
      </p:sp>
    </p:spTree>
    <p:extLst>
      <p:ext uri="{BB962C8B-B14F-4D97-AF65-F5344CB8AC3E}">
        <p14:creationId xmlns:p14="http://schemas.microsoft.com/office/powerpoint/2010/main" xmlns="" val="76231371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71EC8-E6DE-EF7A-AFB0-09FDEFD7DF5D}"/>
              </a:ext>
            </a:extLst>
          </p:cNvPr>
          <p:cNvSpPr>
            <a:spLocks noGrp="1"/>
          </p:cNvSpPr>
          <p:nvPr>
            <p:ph type="title"/>
          </p:nvPr>
        </p:nvSpPr>
        <p:spPr>
          <a:xfrm>
            <a:off x="0" y="38101"/>
            <a:ext cx="9144000" cy="582588"/>
          </a:xfrm>
        </p:spPr>
        <p:txBody>
          <a:bodyPr/>
          <a:lstStyle/>
          <a:p>
            <a:r>
              <a:rPr lang="en-US" b="1" dirty="0"/>
              <a:t>MAWIGA National Ministerial Project</a:t>
            </a:r>
            <a:endParaRPr lang="en-ZA" b="1" dirty="0"/>
          </a:p>
        </p:txBody>
      </p:sp>
      <p:sp>
        <p:nvSpPr>
          <p:cNvPr id="3" name="Content Placeholder 2">
            <a:extLst>
              <a:ext uri="{FF2B5EF4-FFF2-40B4-BE49-F238E27FC236}">
                <a16:creationId xmlns:a16="http://schemas.microsoft.com/office/drawing/2014/main" xmlns="" id="{963A673A-FBFF-AA15-9619-C90CE4A3EA4E}"/>
              </a:ext>
            </a:extLst>
          </p:cNvPr>
          <p:cNvSpPr>
            <a:spLocks noGrp="1"/>
          </p:cNvSpPr>
          <p:nvPr>
            <p:ph idx="1"/>
          </p:nvPr>
        </p:nvSpPr>
        <p:spPr>
          <a:xfrm>
            <a:off x="143508" y="620689"/>
            <a:ext cx="8856984" cy="5203155"/>
          </a:xfrm>
        </p:spPr>
        <p:txBody>
          <a:bodyPr/>
          <a:lstStyle/>
          <a:p>
            <a:pPr marL="0" marR="0" indent="0" algn="just">
              <a:lnSpc>
                <a:spcPct val="150000"/>
              </a:lnSpc>
              <a:spcBef>
                <a:spcPts val="0"/>
              </a:spcBef>
              <a:spcAft>
                <a:spcPts val="1000"/>
              </a:spcAft>
              <a:buNone/>
            </a:pPr>
            <a:r>
              <a:rPr lang="en-ZA" sz="1400" dirty="0">
                <a:effectLst/>
                <a:latin typeface="Arial" panose="020B0604020202020204" pitchFamily="34" charset="0"/>
                <a:ea typeface="Calibri" panose="020F0502020204030204" pitchFamily="34" charset="0"/>
                <a:cs typeface="Times New Roman" panose="02020603050405020304" pitchFamily="18" charset="0"/>
              </a:rPr>
              <a:t>1.	</a:t>
            </a:r>
            <a:r>
              <a:rPr lang="en-ZA" sz="1600" dirty="0">
                <a:effectLst/>
                <a:latin typeface="+mj-lt"/>
                <a:ea typeface="Calibri" panose="020F0502020204030204" pitchFamily="34" charset="0"/>
                <a:cs typeface="Times New Roman" panose="02020603050405020304" pitchFamily="18" charset="0"/>
              </a:rPr>
              <a:t>The MAWIGA Petitions Group consist representatives of community members in 		</a:t>
            </a:r>
            <a:r>
              <a:rPr lang="en-ZA" sz="1600" dirty="0" err="1">
                <a:effectLst/>
                <a:latin typeface="+mj-lt"/>
                <a:ea typeface="Calibri" panose="020F0502020204030204" pitchFamily="34" charset="0"/>
                <a:cs typeface="Times New Roman" panose="02020603050405020304" pitchFamily="18" charset="0"/>
              </a:rPr>
              <a:t>Garankuwa</a:t>
            </a:r>
            <a:r>
              <a:rPr lang="en-ZA" sz="1600" dirty="0">
                <a:effectLst/>
                <a:latin typeface="+mj-lt"/>
                <a:ea typeface="Calibri" panose="020F0502020204030204" pitchFamily="34" charset="0"/>
                <a:cs typeface="Times New Roman" panose="02020603050405020304" pitchFamily="18" charset="0"/>
              </a:rPr>
              <a:t> Units 7 and 	8, Mabopane M, S, U and X and Winterveld, who have been 	trying since 1990 to obtain title deeds to 	their properties on the basis of a Department of 	Local Government, Housing, Planning and Development Circular (Ref7/8/2/1) that 	provided for the disposal of all state owned and subsidized properties 	constructed before 	30 June 1993 in favour of their beneficiaries. </a:t>
            </a:r>
          </a:p>
          <a:p>
            <a:pPr marL="0" marR="0" indent="0" algn="just">
              <a:lnSpc>
                <a:spcPct val="150000"/>
              </a:lnSpc>
              <a:spcBef>
                <a:spcPts val="0"/>
              </a:spcBef>
              <a:spcAft>
                <a:spcPts val="1000"/>
              </a:spcAft>
              <a:buNone/>
            </a:pPr>
            <a:r>
              <a:rPr lang="en-ZA" sz="1600" dirty="0">
                <a:effectLst/>
                <a:latin typeface="+mj-lt"/>
                <a:ea typeface="Calibri" panose="020F0502020204030204" pitchFamily="34" charset="0"/>
                <a:cs typeface="Times New Roman" panose="02020603050405020304" pitchFamily="18" charset="0"/>
              </a:rPr>
              <a:t>2.	The Community through the Petitions Group has petitioned the National Council of 	Provinces in 2015, 	presented their case to the Premier of Gauteng in 2017. Engagements 	with Gauteng continued until 	2020 without any tangible result and proceeded to engage 	the National Department throughout 2021. </a:t>
            </a:r>
          </a:p>
          <a:p>
            <a:pPr marL="0" marR="0" indent="0" algn="just">
              <a:lnSpc>
                <a:spcPct val="150000"/>
              </a:lnSpc>
              <a:spcBef>
                <a:spcPts val="0"/>
              </a:spcBef>
              <a:spcAft>
                <a:spcPts val="1000"/>
              </a:spcAft>
              <a:buNone/>
            </a:pPr>
            <a:r>
              <a:rPr lang="en-US" sz="1600" dirty="0">
                <a:latin typeface="+mj-lt"/>
                <a:ea typeface="Calibri" panose="020F0502020204030204" pitchFamily="34" charset="0"/>
                <a:cs typeface="Times New Roman" panose="02020603050405020304" pitchFamily="18" charset="0"/>
              </a:rPr>
              <a:t>3.	</a:t>
            </a:r>
            <a:r>
              <a:rPr lang="en-ZA" sz="1600" dirty="0">
                <a:effectLst/>
                <a:latin typeface="+mj-lt"/>
                <a:ea typeface="Calibri" panose="020F0502020204030204" pitchFamily="34" charset="0"/>
                <a:cs typeface="Times New Roman" panose="02020603050405020304" pitchFamily="18" charset="0"/>
              </a:rPr>
              <a:t>The MAWIGA Petitions Group met with the current the Minister of Human Settlements in 	January 	2022, where again they presented their case and disputed that any moneys are 	owed to third parties that 	prevents the transfer of their properties. </a:t>
            </a:r>
          </a:p>
          <a:p>
            <a:pPr marL="457200" marR="0" indent="-457200" algn="just">
              <a:lnSpc>
                <a:spcPct val="150000"/>
              </a:lnSpc>
              <a:spcBef>
                <a:spcPts val="0"/>
              </a:spcBef>
              <a:spcAft>
                <a:spcPts val="1000"/>
              </a:spcAft>
            </a:pPr>
            <a:r>
              <a:rPr lang="en-ZA" sz="800" dirty="0">
                <a:effectLst/>
                <a:latin typeface="Arial" panose="020B0604020202020204" pitchFamily="34" charset="0"/>
                <a:ea typeface="Calibri" panose="020F0502020204030204" pitchFamily="34" charset="0"/>
                <a:cs typeface="Times New Roman" panose="02020603050405020304" pitchFamily="18" charset="0"/>
              </a:rPr>
              <a:t> </a:t>
            </a:r>
            <a:endParaRPr lang="en-ZA" sz="800" dirty="0"/>
          </a:p>
        </p:txBody>
      </p:sp>
      <p:sp>
        <p:nvSpPr>
          <p:cNvPr id="4" name="Slide Number Placeholder 3">
            <a:extLst>
              <a:ext uri="{FF2B5EF4-FFF2-40B4-BE49-F238E27FC236}">
                <a16:creationId xmlns:a16="http://schemas.microsoft.com/office/drawing/2014/main" xmlns="" id="{88B01492-1BB2-40AB-267A-40B2206ECD9A}"/>
              </a:ext>
            </a:extLst>
          </p:cNvPr>
          <p:cNvSpPr>
            <a:spLocks noGrp="1"/>
          </p:cNvSpPr>
          <p:nvPr>
            <p:ph type="sldNum" sz="quarter" idx="10"/>
          </p:nvPr>
        </p:nvSpPr>
        <p:spPr/>
        <p:txBody>
          <a:bodyPr/>
          <a:lstStyle/>
          <a:p>
            <a:pPr>
              <a:defRPr/>
            </a:pPr>
            <a:fld id="{C177964D-3CDF-2F46-9E7D-3AB8485A2693}" type="slidenum">
              <a:rPr lang="en-US" altLang="en-US" smtClean="0"/>
              <a:pPr>
                <a:defRPr/>
              </a:pPr>
              <a:t>6</a:t>
            </a:fld>
            <a:endParaRPr lang="en-US" altLang="en-US" dirty="0"/>
          </a:p>
        </p:txBody>
      </p:sp>
      <p:sp>
        <p:nvSpPr>
          <p:cNvPr id="6" name="Date Placeholder 5">
            <a:extLst>
              <a:ext uri="{FF2B5EF4-FFF2-40B4-BE49-F238E27FC236}">
                <a16:creationId xmlns:a16="http://schemas.microsoft.com/office/drawing/2014/main" xmlns="" id="{3AC30F7A-52AA-C00A-9545-38406CF0C3C8}"/>
              </a:ext>
            </a:extLst>
          </p:cNvPr>
          <p:cNvSpPr>
            <a:spLocks noGrp="1"/>
          </p:cNvSpPr>
          <p:nvPr>
            <p:ph type="dt" sz="half" idx="12"/>
          </p:nvPr>
        </p:nvSpPr>
        <p:spPr/>
        <p:txBody>
          <a:bodyPr/>
          <a:lstStyle/>
          <a:p>
            <a:pPr>
              <a:defRPr/>
            </a:pPr>
            <a:fld id="{04BCFF81-8853-7543-8BA2-A647B471C165}" type="datetime1">
              <a:rPr lang="en-US" altLang="en-US" smtClean="0"/>
              <a:pPr>
                <a:defRPr/>
              </a:pPr>
              <a:t>11/14/2022</a:t>
            </a:fld>
            <a:endParaRPr lang="en-US" altLang="en-US" dirty="0"/>
          </a:p>
        </p:txBody>
      </p:sp>
    </p:spTree>
    <p:extLst>
      <p:ext uri="{BB962C8B-B14F-4D97-AF65-F5344CB8AC3E}">
        <p14:creationId xmlns:p14="http://schemas.microsoft.com/office/powerpoint/2010/main" xmlns="" val="4559404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AE45E8-316C-156A-78CE-9CC3C5319EEC}"/>
              </a:ext>
            </a:extLst>
          </p:cNvPr>
          <p:cNvSpPr>
            <a:spLocks noGrp="1"/>
          </p:cNvSpPr>
          <p:nvPr>
            <p:ph idx="1"/>
          </p:nvPr>
        </p:nvSpPr>
        <p:spPr>
          <a:xfrm>
            <a:off x="107504" y="-2121"/>
            <a:ext cx="8928992" cy="5832648"/>
          </a:xfrm>
        </p:spPr>
        <p:txBody>
          <a:bodyPr/>
          <a:lstStyle/>
          <a:p>
            <a:pPr marR="0" algn="just">
              <a:lnSpc>
                <a:spcPct val="150000"/>
              </a:lnSpc>
              <a:spcBef>
                <a:spcPts val="0"/>
              </a:spcBef>
              <a:spcAft>
                <a:spcPts val="1000"/>
              </a:spcAft>
              <a:buAutoNum type="arabicPeriod" startAt="4"/>
            </a:pP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marR="0" algn="just">
              <a:lnSpc>
                <a:spcPct val="150000"/>
              </a:lnSpc>
              <a:spcBef>
                <a:spcPts val="0"/>
              </a:spcBef>
              <a:spcAft>
                <a:spcPts val="1000"/>
              </a:spcAft>
              <a:buAutoNum type="arabicPeriod" startAt="4"/>
            </a:pPr>
            <a:r>
              <a:rPr lang="en-ZA" sz="1600" dirty="0">
                <a:effectLst/>
                <a:latin typeface="Arial" panose="020B0604020202020204" pitchFamily="34" charset="0"/>
                <a:ea typeface="Calibri" panose="020F0502020204030204" pitchFamily="34" charset="0"/>
                <a:cs typeface="Times New Roman" panose="02020603050405020304" pitchFamily="18" charset="0"/>
              </a:rPr>
              <a:t>Minister engaged the Members of Executive Councils responsible for Human Settlements in North West 	and Gauteng, the City of Tshwane and the North West Housing Corporation and the premier of the North 	West Province to obtain all the necessary information, including the Corporation’s Loan Book, to resolve 	the MAWIGA matter in particular, but also the North West Housing Corporations property portfolio that 	should be transferred to beneficiaries.</a:t>
            </a:r>
          </a:p>
          <a:p>
            <a:pPr marR="0" algn="just">
              <a:lnSpc>
                <a:spcPct val="150000"/>
              </a:lnSpc>
              <a:spcBef>
                <a:spcPts val="0"/>
              </a:spcBef>
              <a:spcAft>
                <a:spcPts val="1000"/>
              </a:spcAft>
              <a:buAutoNum type="arabicPeriod" startAt="4"/>
            </a:pPr>
            <a:r>
              <a:rPr lang="en-ZA" sz="1600" dirty="0">
                <a:effectLst/>
                <a:latin typeface="Arial" panose="020B0604020202020204" pitchFamily="34" charset="0"/>
                <a:ea typeface="Calibri" panose="020F0502020204030204" pitchFamily="34" charset="0"/>
                <a:cs typeface="Times New Roman" panose="02020603050405020304" pitchFamily="18" charset="0"/>
              </a:rPr>
              <a:t>By February 2022, the Minister directed that all properties (as presented by the Corporation) that could be transferred, should be transferred without delays and committed to continue discussions to resolve the outstanding matters on the properties in dispute. </a:t>
            </a:r>
          </a:p>
          <a:p>
            <a:pPr marR="0" algn="just">
              <a:lnSpc>
                <a:spcPct val="150000"/>
              </a:lnSpc>
              <a:spcBef>
                <a:spcPts val="0"/>
              </a:spcBef>
              <a:spcAft>
                <a:spcPts val="1000"/>
              </a:spcAft>
              <a:buAutoNum type="arabicPeriod" startAt="4"/>
            </a:pPr>
            <a:r>
              <a:rPr lang="en-ZA" sz="1600" dirty="0">
                <a:effectLst/>
                <a:latin typeface="Arial" panose="020B0604020202020204" pitchFamily="34" charset="0"/>
                <a:ea typeface="Calibri" panose="020F0502020204030204" pitchFamily="34" charset="0"/>
                <a:cs typeface="Times New Roman" panose="02020603050405020304" pitchFamily="18" charset="0"/>
              </a:rPr>
              <a:t>However, during the Human Settlement Development business planning process concluded in April 2022, Gauteng and North West did not adhere to these directives. In Gauteng, there is a total of 9 2 41 properties that consist legacy properties and old stock, but Gauteng only prioritised 50 title deeds in the </a:t>
            </a:r>
            <a:r>
              <a:rPr lang="en-ZA" sz="1600" dirty="0" err="1">
                <a:effectLst/>
                <a:latin typeface="Arial" panose="020B0604020202020204" pitchFamily="34" charset="0"/>
                <a:ea typeface="Calibri" panose="020F0502020204030204" pitchFamily="34" charset="0"/>
                <a:cs typeface="Times New Roman" panose="02020603050405020304" pitchFamily="18" charset="0"/>
              </a:rPr>
              <a:t>Garankuwa</a:t>
            </a:r>
            <a:r>
              <a:rPr lang="en-ZA" sz="1600" dirty="0">
                <a:effectLst/>
                <a:latin typeface="Arial" panose="020B0604020202020204" pitchFamily="34" charset="0"/>
                <a:ea typeface="Calibri" panose="020F0502020204030204" pitchFamily="34" charset="0"/>
                <a:cs typeface="Times New Roman" panose="02020603050405020304" pitchFamily="18" charset="0"/>
              </a:rPr>
              <a:t> area. </a:t>
            </a:r>
          </a:p>
        </p:txBody>
      </p:sp>
      <p:sp>
        <p:nvSpPr>
          <p:cNvPr id="4" name="Slide Number Placeholder 3">
            <a:extLst>
              <a:ext uri="{FF2B5EF4-FFF2-40B4-BE49-F238E27FC236}">
                <a16:creationId xmlns:a16="http://schemas.microsoft.com/office/drawing/2014/main" xmlns="" id="{6CB02800-43B9-C9AF-E12D-4CBC36AA8C82}"/>
              </a:ext>
            </a:extLst>
          </p:cNvPr>
          <p:cNvSpPr>
            <a:spLocks noGrp="1"/>
          </p:cNvSpPr>
          <p:nvPr>
            <p:ph type="sldNum" sz="quarter" idx="10"/>
          </p:nvPr>
        </p:nvSpPr>
        <p:spPr/>
        <p:txBody>
          <a:bodyPr/>
          <a:lstStyle/>
          <a:p>
            <a:pPr>
              <a:defRPr/>
            </a:pPr>
            <a:fld id="{C177964D-3CDF-2F46-9E7D-3AB8485A2693}" type="slidenum">
              <a:rPr lang="en-US" altLang="en-US" smtClean="0"/>
              <a:pPr>
                <a:defRPr/>
              </a:pPr>
              <a:t>7</a:t>
            </a:fld>
            <a:endParaRPr lang="en-US" altLang="en-US" dirty="0"/>
          </a:p>
        </p:txBody>
      </p:sp>
      <p:sp>
        <p:nvSpPr>
          <p:cNvPr id="5" name="Footer Placeholder 4">
            <a:extLst>
              <a:ext uri="{FF2B5EF4-FFF2-40B4-BE49-F238E27FC236}">
                <a16:creationId xmlns:a16="http://schemas.microsoft.com/office/drawing/2014/main" xmlns="" id="{1FB06FF9-E0E9-A8D2-C0F0-5A00CCD1BAC6}"/>
              </a:ext>
            </a:extLst>
          </p:cNvPr>
          <p:cNvSpPr>
            <a:spLocks noGrp="1"/>
          </p:cNvSpPr>
          <p:nvPr>
            <p:ph type="ftr" sz="quarter" idx="11"/>
          </p:nvPr>
        </p:nvSpPr>
        <p:spPr/>
        <p:txBody>
          <a:bodyPr/>
          <a:lstStyle/>
          <a:p>
            <a:pPr>
              <a:defRPr/>
            </a:pPr>
            <a:endParaRPr lang="en-US" dirty="0"/>
          </a:p>
        </p:txBody>
      </p:sp>
      <p:sp>
        <p:nvSpPr>
          <p:cNvPr id="6" name="Date Placeholder 5">
            <a:extLst>
              <a:ext uri="{FF2B5EF4-FFF2-40B4-BE49-F238E27FC236}">
                <a16:creationId xmlns:a16="http://schemas.microsoft.com/office/drawing/2014/main" xmlns="" id="{0BD1044B-3AF6-0052-03C3-D47417436F83}"/>
              </a:ext>
            </a:extLst>
          </p:cNvPr>
          <p:cNvSpPr>
            <a:spLocks noGrp="1"/>
          </p:cNvSpPr>
          <p:nvPr>
            <p:ph type="dt" sz="half" idx="12"/>
          </p:nvPr>
        </p:nvSpPr>
        <p:spPr/>
        <p:txBody>
          <a:bodyPr/>
          <a:lstStyle/>
          <a:p>
            <a:pPr>
              <a:defRPr/>
            </a:pPr>
            <a:fld id="{04BCFF81-8853-7543-8BA2-A647B471C165}" type="datetime1">
              <a:rPr lang="en-US" altLang="en-US" smtClean="0"/>
              <a:pPr>
                <a:defRPr/>
              </a:pPr>
              <a:t>11/14/2022</a:t>
            </a:fld>
            <a:endParaRPr lang="en-US" altLang="en-US" dirty="0"/>
          </a:p>
        </p:txBody>
      </p:sp>
    </p:spTree>
    <p:extLst>
      <p:ext uri="{BB962C8B-B14F-4D97-AF65-F5344CB8AC3E}">
        <p14:creationId xmlns:p14="http://schemas.microsoft.com/office/powerpoint/2010/main" xmlns="" val="341673984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2D511C-C97A-9925-64EF-057742E1E22F}"/>
              </a:ext>
            </a:extLst>
          </p:cNvPr>
          <p:cNvSpPr>
            <a:spLocks noGrp="1"/>
          </p:cNvSpPr>
          <p:nvPr>
            <p:ph idx="1"/>
          </p:nvPr>
        </p:nvSpPr>
        <p:spPr>
          <a:xfrm>
            <a:off x="107504" y="188640"/>
            <a:ext cx="8928992" cy="5544616"/>
          </a:xfrm>
        </p:spPr>
        <p:txBody>
          <a:bodyPr/>
          <a:lstStyle/>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In North West, the property portfolio is about 15 249 and the province only prioritised 1 098. The 	department did not support any of the business plans and through the Director General drafted 	correspondence to provinces to amend their business plans to minimum prescribed numbers in respect of 	title deeds and township establishment. </a:t>
            </a:r>
            <a:endParaRPr lang="en-ZA" sz="1400" dirty="0">
              <a:cs typeface="Times New Roman" panose="02020603050405020304" pitchFamily="18" charset="0"/>
            </a:endParaRPr>
          </a:p>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The Minister then in May 2022 drafted correspondence to Members of Executive Councils responsible 	for Human Settlements in Gauteng, North West, Northern Cape and Free State to enquire from them how they are addressing the transfer of North West Housing Corporation Properties in their respective provinces. To date, no MEC has yet responded to the Minister.</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By 7 July 2022, the Minister declared the uncontested properties (approximately 7 000) as a Ministerial Project, to be funded and implemented by the National Department. </a:t>
            </a: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The relevant MECs as well as the Minister of Finance have been informed.</a:t>
            </a:r>
          </a:p>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A technical working group has been established with the MAWIGA Petitions Group </a:t>
            </a:r>
          </a:p>
          <a:p>
            <a:pPr marR="0" algn="just">
              <a:lnSpc>
                <a:spcPct val="150000"/>
              </a:lnSpc>
              <a:spcBef>
                <a:spcPts val="0"/>
              </a:spcBef>
              <a:spcAft>
                <a:spcPts val="1000"/>
              </a:spcAft>
              <a:buAutoNum type="arabicPeriod" startAt="7"/>
            </a:pPr>
            <a:r>
              <a:rPr lang="en-ZA" sz="1400" dirty="0">
                <a:effectLst/>
                <a:latin typeface="Arial" panose="020B0604020202020204" pitchFamily="34" charset="0"/>
                <a:ea typeface="Calibri" panose="020F0502020204030204" pitchFamily="34" charset="0"/>
                <a:cs typeface="Times New Roman" panose="02020603050405020304" pitchFamily="18" charset="0"/>
              </a:rPr>
              <a:t>Supply Chain Processes on the project are nearly complete, with beneficiary verification, document collections and transfer of properties commencing soon. </a:t>
            </a:r>
          </a:p>
          <a:p>
            <a:pPr marL="0" indent="0">
              <a:buNone/>
            </a:pPr>
            <a:endParaRPr lang="en-ZA" sz="800" dirty="0"/>
          </a:p>
          <a:p>
            <a:endParaRPr lang="en-ZA" sz="1400" dirty="0"/>
          </a:p>
        </p:txBody>
      </p:sp>
      <p:sp>
        <p:nvSpPr>
          <p:cNvPr id="4" name="Slide Number Placeholder 3">
            <a:extLst>
              <a:ext uri="{FF2B5EF4-FFF2-40B4-BE49-F238E27FC236}">
                <a16:creationId xmlns:a16="http://schemas.microsoft.com/office/drawing/2014/main" xmlns="" id="{DD52FB30-639E-9AED-7CDB-B1C9C9E71FEC}"/>
              </a:ext>
            </a:extLst>
          </p:cNvPr>
          <p:cNvSpPr>
            <a:spLocks noGrp="1"/>
          </p:cNvSpPr>
          <p:nvPr>
            <p:ph type="sldNum" sz="quarter" idx="10"/>
          </p:nvPr>
        </p:nvSpPr>
        <p:spPr/>
        <p:txBody>
          <a:bodyPr/>
          <a:lstStyle/>
          <a:p>
            <a:pPr>
              <a:defRPr/>
            </a:pPr>
            <a:fld id="{C177964D-3CDF-2F46-9E7D-3AB8485A2693}" type="slidenum">
              <a:rPr lang="en-US" altLang="en-US" smtClean="0"/>
              <a:pPr>
                <a:defRPr/>
              </a:pPr>
              <a:t>8</a:t>
            </a:fld>
            <a:endParaRPr lang="en-US" altLang="en-US" dirty="0"/>
          </a:p>
        </p:txBody>
      </p:sp>
      <p:sp>
        <p:nvSpPr>
          <p:cNvPr id="6" name="Date Placeholder 5">
            <a:extLst>
              <a:ext uri="{FF2B5EF4-FFF2-40B4-BE49-F238E27FC236}">
                <a16:creationId xmlns:a16="http://schemas.microsoft.com/office/drawing/2014/main" xmlns="" id="{7FF07B45-346A-B5EB-DC41-27A070F10C94}"/>
              </a:ext>
            </a:extLst>
          </p:cNvPr>
          <p:cNvSpPr>
            <a:spLocks noGrp="1"/>
          </p:cNvSpPr>
          <p:nvPr>
            <p:ph type="dt" sz="half" idx="12"/>
          </p:nvPr>
        </p:nvSpPr>
        <p:spPr/>
        <p:txBody>
          <a:bodyPr/>
          <a:lstStyle/>
          <a:p>
            <a:pPr>
              <a:defRPr/>
            </a:pPr>
            <a:fld id="{04BCFF81-8853-7543-8BA2-A647B471C165}" type="datetime1">
              <a:rPr lang="en-US" altLang="en-US" smtClean="0"/>
              <a:pPr>
                <a:defRPr/>
              </a:pPr>
              <a:t>11/14/2022</a:t>
            </a:fld>
            <a:endParaRPr lang="en-US" altLang="en-US" dirty="0"/>
          </a:p>
        </p:txBody>
      </p:sp>
    </p:spTree>
    <p:extLst>
      <p:ext uri="{BB962C8B-B14F-4D97-AF65-F5344CB8AC3E}">
        <p14:creationId xmlns:p14="http://schemas.microsoft.com/office/powerpoint/2010/main" xmlns="" val="361303496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1B8B5-FA10-2BBB-1ADC-C78E8FEA6F1B}"/>
              </a:ext>
            </a:extLst>
          </p:cNvPr>
          <p:cNvSpPr>
            <a:spLocks noGrp="1"/>
          </p:cNvSpPr>
          <p:nvPr>
            <p:ph type="title"/>
          </p:nvPr>
        </p:nvSpPr>
        <p:spPr>
          <a:xfrm>
            <a:off x="107504" y="0"/>
            <a:ext cx="8928992" cy="625370"/>
          </a:xfrm>
        </p:spPr>
        <p:txBody>
          <a:bodyPr/>
          <a:lstStyle/>
          <a:p>
            <a:r>
              <a:rPr lang="en-US" b="1" dirty="0">
                <a:latin typeface="+mj-lt"/>
              </a:rPr>
              <a:t>Petitioners from Ga-Rankuwa &amp; </a:t>
            </a:r>
            <a:r>
              <a:rPr lang="en-US" b="1" dirty="0" err="1">
                <a:latin typeface="+mj-lt"/>
              </a:rPr>
              <a:t>Mabopane</a:t>
            </a:r>
            <a:endParaRPr lang="en-ZA" b="1" dirty="0">
              <a:latin typeface="+mj-lt"/>
            </a:endParaRPr>
          </a:p>
        </p:txBody>
      </p:sp>
      <p:sp>
        <p:nvSpPr>
          <p:cNvPr id="3" name="Content Placeholder 2">
            <a:extLst>
              <a:ext uri="{FF2B5EF4-FFF2-40B4-BE49-F238E27FC236}">
                <a16:creationId xmlns:a16="http://schemas.microsoft.com/office/drawing/2014/main" xmlns="" id="{7785E886-3AB9-071C-2DCC-D93C836AA874}"/>
              </a:ext>
            </a:extLst>
          </p:cNvPr>
          <p:cNvSpPr>
            <a:spLocks noGrp="1"/>
          </p:cNvSpPr>
          <p:nvPr>
            <p:ph idx="1"/>
          </p:nvPr>
        </p:nvSpPr>
        <p:spPr>
          <a:xfrm>
            <a:off x="0" y="625370"/>
            <a:ext cx="9144000" cy="5328592"/>
          </a:xfrm>
        </p:spPr>
        <p:txBody>
          <a:bodyPr/>
          <a:lstStyle/>
          <a:p>
            <a:pPr>
              <a:buAutoNum type="arabicPeriod"/>
            </a:pPr>
            <a:r>
              <a:rPr lang="en-US" sz="1800" dirty="0"/>
              <a:t>Public Protector Report 14 of 2018 related to an “</a:t>
            </a:r>
            <a:r>
              <a:rPr lang="en-US" sz="1800" b="1" dirty="0"/>
              <a:t>Investigation Into Allegations Of Maladministration By The North West Housing Corporation And The City Of Tshwane Metropolitan Municipality Regarding Improprieties In The Sales And Transfers Of Properties By The North Housing Corporation (NWHC) Situated 	Within The Boundaries Of The City Of Tshwane”</a:t>
            </a:r>
          </a:p>
          <a:p>
            <a:pPr>
              <a:buAutoNum type="arabicPeriod"/>
            </a:pPr>
            <a:r>
              <a:rPr lang="en-US" sz="1800" dirty="0"/>
              <a:t>The findings include:</a:t>
            </a:r>
          </a:p>
          <a:p>
            <a:pPr marL="0" indent="0">
              <a:buNone/>
            </a:pPr>
            <a:r>
              <a:rPr lang="en-US" sz="1800" dirty="0"/>
              <a:t>		a)	  the City of Tshwane (CoT) failing to conclude township establishment, 				through the provision of an approved general plan, was guilty of 					maladministration in respect of all 4 complainants.</a:t>
            </a:r>
          </a:p>
          <a:p>
            <a:pPr marL="0" indent="0">
              <a:buNone/>
            </a:pPr>
            <a:r>
              <a:rPr lang="en-US" sz="1800" dirty="0"/>
              <a:t>		b)	the NHWC failing to transfer the properties in the names of 						beneficiaries 	was guilty of maladministration (although 2 was subject to 				1)</a:t>
            </a:r>
          </a:p>
          <a:p>
            <a:pPr marL="0" indent="0">
              <a:buNone/>
            </a:pPr>
            <a:r>
              <a:rPr lang="en-US" sz="1800" dirty="0"/>
              <a:t>		c)	Improper conduct on the part of CoT in respect of fraudulent sales of 				three of the beneficiaries’ properties and failure to compensate the 					beneficiaries.</a:t>
            </a:r>
          </a:p>
          <a:p>
            <a:pPr marL="0" indent="0">
              <a:buNone/>
            </a:pPr>
            <a:r>
              <a:rPr lang="en-US" sz="1800" dirty="0"/>
              <a:t>		d)	Remedial actions to be implemented by the MECs responsible for Human 			Settlements in Gauteng and North West, the Executive Mayor and City 				Manager in Tshwane, Chairperson and CEO of the NWHC </a:t>
            </a:r>
            <a:endParaRPr lang="en-ZA" sz="1800" dirty="0"/>
          </a:p>
        </p:txBody>
      </p:sp>
      <p:sp>
        <p:nvSpPr>
          <p:cNvPr id="4" name="Slide Number Placeholder 3">
            <a:extLst>
              <a:ext uri="{FF2B5EF4-FFF2-40B4-BE49-F238E27FC236}">
                <a16:creationId xmlns:a16="http://schemas.microsoft.com/office/drawing/2014/main" xmlns="" id="{6A0DE22D-A6DF-D47D-D73F-4A957E4E58C9}"/>
              </a:ext>
            </a:extLst>
          </p:cNvPr>
          <p:cNvSpPr>
            <a:spLocks noGrp="1"/>
          </p:cNvSpPr>
          <p:nvPr>
            <p:ph type="sldNum" sz="quarter" idx="10"/>
          </p:nvPr>
        </p:nvSpPr>
        <p:spPr/>
        <p:txBody>
          <a:bodyPr/>
          <a:lstStyle/>
          <a:p>
            <a:pPr>
              <a:defRPr/>
            </a:pPr>
            <a:fld id="{C177964D-3CDF-2F46-9E7D-3AB8485A2693}" type="slidenum">
              <a:rPr lang="en-US" altLang="en-US" smtClean="0"/>
              <a:pPr>
                <a:defRPr/>
              </a:pPr>
              <a:t>9</a:t>
            </a:fld>
            <a:endParaRPr lang="en-US" altLang="en-US" dirty="0"/>
          </a:p>
        </p:txBody>
      </p:sp>
    </p:spTree>
    <p:extLst>
      <p:ext uri="{BB962C8B-B14F-4D97-AF65-F5344CB8AC3E}">
        <p14:creationId xmlns:p14="http://schemas.microsoft.com/office/powerpoint/2010/main" xmlns="" val="1131935401"/>
      </p:ext>
    </p:extLst>
  </p:cSld>
  <p:clrMapOvr>
    <a:masterClrMapping/>
  </p:clrMapOvr>
  <p:transition spd="med">
    <p:fade/>
  </p:transition>
</p:sld>
</file>

<file path=ppt/theme/theme1.xml><?xml version="1.0" encoding="utf-8"?>
<a:theme xmlns:a="http://schemas.openxmlformats.org/drawingml/2006/main" name="2019_GENERIC PRESENTATION">
  <a:themeElements>
    <a:clrScheme name="DHS">
      <a:dk1>
        <a:srgbClr val="000000"/>
      </a:dk1>
      <a:lt1>
        <a:srgbClr val="FFFFFF"/>
      </a:lt1>
      <a:dk2>
        <a:srgbClr val="00582B"/>
      </a:dk2>
      <a:lt2>
        <a:srgbClr val="EEECE1"/>
      </a:lt2>
      <a:accent1>
        <a:srgbClr val="4F81BD"/>
      </a:accent1>
      <a:accent2>
        <a:srgbClr val="C0504D"/>
      </a:accent2>
      <a:accent3>
        <a:srgbClr val="9BBB59"/>
      </a:accent3>
      <a:accent4>
        <a:srgbClr val="8064A2"/>
      </a:accent4>
      <a:accent5>
        <a:srgbClr val="4BACC6"/>
      </a:accent5>
      <a:accent6>
        <a:srgbClr val="EFA000"/>
      </a:accent6>
      <a:hlink>
        <a:srgbClr val="00582B"/>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 [Read-Only] [Compatibility Mode]" id="{AEC415F5-5C52-4825-B1EC-5BECD40C0682}" vid="{E68EF149-FF51-4DC3-8C20-24FF47591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3376</TotalTime>
  <Words>329</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2019_GENERIC PRESENTATION</vt:lpstr>
      <vt:lpstr>Title Restoration Update mawiga Ministerial Project</vt:lpstr>
      <vt:lpstr>Presentation Outline</vt:lpstr>
      <vt:lpstr>Purpose</vt:lpstr>
      <vt:lpstr>Slide 4</vt:lpstr>
      <vt:lpstr>Slide 5</vt:lpstr>
      <vt:lpstr>MAWIGA National Ministerial Project</vt:lpstr>
      <vt:lpstr>Slide 7</vt:lpstr>
      <vt:lpstr>Slide 8</vt:lpstr>
      <vt:lpstr>Petitioners from Ga-Rankuwa &amp; Mabopane</vt:lpstr>
      <vt:lpstr>Slide 10</vt:lpstr>
      <vt:lpstr>Recommendations</vt:lpstr>
      <vt:lpstr>Slide 12</vt:lpstr>
    </vt:vector>
  </TitlesOfParts>
  <Company>HP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BUILD 2021 AFTER CARE PROGRAMME PROGRAMME</dc:title>
  <dc:creator>Luanne</dc:creator>
  <cp:lastModifiedBy>USER</cp:lastModifiedBy>
  <cp:revision>220</cp:revision>
  <cp:lastPrinted>2022-02-21T09:10:31Z</cp:lastPrinted>
  <dcterms:created xsi:type="dcterms:W3CDTF">2021-09-30T09:35:20Z</dcterms:created>
  <dcterms:modified xsi:type="dcterms:W3CDTF">2022-11-14T07:19:04Z</dcterms:modified>
</cp:coreProperties>
</file>