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8"/>
  </p:notesMasterIdLst>
  <p:handoutMasterIdLst>
    <p:handoutMasterId r:id="rId19"/>
  </p:handoutMasterIdLst>
  <p:sldIdLst>
    <p:sldId id="256" r:id="rId6"/>
    <p:sldId id="338" r:id="rId7"/>
    <p:sldId id="339" r:id="rId8"/>
    <p:sldId id="340" r:id="rId9"/>
    <p:sldId id="341" r:id="rId10"/>
    <p:sldId id="342" r:id="rId11"/>
    <p:sldId id="343" r:id="rId12"/>
    <p:sldId id="347" r:id="rId13"/>
    <p:sldId id="344" r:id="rId14"/>
    <p:sldId id="345" r:id="rId15"/>
    <p:sldId id="346" r:id="rId16"/>
    <p:sldId id="334" r:id="rId17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86B"/>
    <a:srgbClr val="00385A"/>
    <a:srgbClr val="0038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556" autoAdjust="0"/>
  </p:normalViewPr>
  <p:slideViewPr>
    <p:cSldViewPr snapToGrid="0" snapToObjects="1"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5120" y="6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FB8DA54-E89F-4BDF-A20B-A82FB81628B9}" type="datetimeFigureOut">
              <a:rPr lang="en-ZA"/>
              <a:pPr>
                <a:defRPr/>
              </a:pPr>
              <a:t>2022/11/11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680DEF1-5CA2-4A79-BD7F-C23312A9A6DE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3622666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6A77C71-215E-44CD-8C9D-F22F3FC65B74}" type="datetimeFigureOut">
              <a:rPr lang="en-ZA"/>
              <a:pPr>
                <a:defRPr/>
              </a:pPr>
              <a:t>2022/11/11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54D3221-EFF9-4014-8F0E-17383E01793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3551273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D3221-EFF9-4014-8F0E-17383E017930}" type="slidenum">
              <a:rPr lang="en-ZA" altLang="en-US" smtClean="0"/>
              <a:pPr>
                <a:defRPr/>
              </a:pPr>
              <a:t>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12251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B6AD-00D4-42B5-833F-AFE81B3F2769}" type="datetime1">
              <a:rPr lang="en-US" altLang="en-US"/>
              <a:pPr>
                <a:defRPr/>
              </a:pPr>
              <a:t>11/11/2022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8EAD-2F83-4FE2-AE1B-6FB74E42C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5796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562" y="1570008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C83B-DC7B-47CC-80A5-7776009099DE}" type="datetime1">
              <a:rPr lang="en-US" altLang="en-US"/>
              <a:pPr>
                <a:defRPr/>
              </a:pPr>
              <a:t>11/11/2022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373CB-E071-4186-BE95-05CF9AB7D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842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CD7D-5053-476D-8E6D-5143E63DD695}" type="datetime1">
              <a:rPr lang="en-US" altLang="en-US"/>
              <a:pPr>
                <a:defRPr/>
              </a:pPr>
              <a:t>11/11/2022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71ED-D251-4AE9-BE34-42D675F60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54512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BE63-A03B-4FF7-9D58-598441C59661}" type="datetime1">
              <a:rPr lang="en-US" altLang="en-US" smtClean="0"/>
              <a:pPr>
                <a:defRPr/>
              </a:pPr>
              <a:t>11/11/2022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8D6D-6176-40D1-BCF3-8CA460732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423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646D-7B80-4841-B3AC-0AC5ED0BB836}" type="datetime1">
              <a:rPr lang="en-US" altLang="en-US" smtClean="0"/>
              <a:pPr>
                <a:defRPr/>
              </a:pPr>
              <a:t>11/11/2022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4282-C112-4E25-A6BD-8F20309AF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7222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9AE1-DBD5-438B-8482-4978E1B83BB6}" type="datetime1">
              <a:rPr lang="en-US" altLang="en-US" smtClean="0"/>
              <a:pPr>
                <a:defRPr/>
              </a:pPr>
              <a:t>11/11/2022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6353-652F-48BA-8F13-7E3FD23E1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4502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3F5B1-C2EA-43E8-A47F-68CE21D5833B}" type="datetime1">
              <a:rPr lang="en-US" altLang="en-US" smtClean="0"/>
              <a:pPr>
                <a:defRPr/>
              </a:pPr>
              <a:t>11/11/2022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2A20-90DA-45B7-BEF4-388560F5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0889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8044-6C94-4760-BF2C-DFD2923508BE}" type="datetime1">
              <a:rPr lang="en-US" altLang="en-US" smtClean="0"/>
              <a:pPr>
                <a:defRPr/>
              </a:pPr>
              <a:t>11/11/2022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535E-F9F4-4E68-BB0B-5907FB12C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5306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BA9C-EE5B-4E81-81F1-35742C285CAC}" type="datetime1">
              <a:rPr lang="en-US" altLang="en-US" smtClean="0"/>
              <a:pPr>
                <a:defRPr/>
              </a:pPr>
              <a:t>11/11/2022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33B0-8401-4D6A-95AC-538AC2625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53969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243E-B17F-4572-BD52-86905C2FCF00}" type="datetime1">
              <a:rPr lang="en-US" altLang="en-US" smtClean="0"/>
              <a:pPr>
                <a:defRPr/>
              </a:pPr>
              <a:t>11/11/2022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73A2-CD0E-4FAB-825C-1739ED636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5088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CB47-EC2A-4C0D-8D13-F42E8780E3AE}" type="datetime1">
              <a:rPr lang="en-US" altLang="en-US" smtClean="0"/>
              <a:pPr>
                <a:defRPr/>
              </a:pPr>
              <a:t>11/11/2022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EAD6-06A2-4E1D-89CD-2C67972A5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0715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BBED-0481-4551-AC73-DEC26A1BFB48}" type="datetime1">
              <a:rPr lang="en-US" altLang="en-US"/>
              <a:pPr>
                <a:defRPr/>
              </a:pPr>
              <a:t>11/11/2022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CFD16-E08F-4D35-B8EC-67625234D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86354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903F-958B-428B-BFAA-6F2BA7793832}" type="datetime1">
              <a:rPr lang="en-US" altLang="en-US" smtClean="0"/>
              <a:pPr>
                <a:defRPr/>
              </a:pPr>
              <a:t>11/11/2022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62BB-105C-42EB-AF65-AA5590BC9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81578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0BAEA-C65A-4529-B8D9-804DC402595A}" type="datetime1">
              <a:rPr lang="en-US" altLang="en-US" smtClean="0"/>
              <a:pPr>
                <a:defRPr/>
              </a:pPr>
              <a:t>11/11/2022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9D61-140B-494A-AA02-771FDC7DA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72322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DE63-3DA8-4B58-AA5B-E12C381D5E64}" type="datetime1">
              <a:rPr lang="en-US" altLang="en-US" smtClean="0"/>
              <a:pPr>
                <a:defRPr/>
              </a:pPr>
              <a:t>11/11/2022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D4F4-5C6C-4452-9C6A-35D9A0DEF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6044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BF82-035C-4F31-8B28-F6BEB3599195}" type="datetime1">
              <a:rPr lang="en-US" altLang="en-US"/>
              <a:pPr>
                <a:defRPr/>
              </a:pPr>
              <a:t>11/11/2022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AC0E-D00A-43BF-8E10-535EB0170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410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DC32-8AD8-43E4-9A53-253F38C285B3}" type="datetime1">
              <a:rPr lang="en-US" altLang="en-US"/>
              <a:pPr>
                <a:defRPr/>
              </a:pPr>
              <a:t>11/11/2022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1378-A234-4A8F-A93C-C24B640D7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8507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C93E-E131-4B00-B242-8142D21F9162}" type="datetime1">
              <a:rPr lang="en-US" altLang="en-US"/>
              <a:pPr>
                <a:defRPr/>
              </a:pPr>
              <a:t>11/11/2022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DA5A-E6F2-430C-B494-2C663E102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539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FAE2-4000-4730-9982-729E058242A7}" type="datetime1">
              <a:rPr lang="en-US" altLang="en-US"/>
              <a:pPr>
                <a:defRPr/>
              </a:pPr>
              <a:t>11/11/2022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C5D0-F0CD-4231-BB2F-42DDF7EC0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883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513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F620E-0A6C-4D36-9333-E2C247F3F4D8}" type="datetime1">
              <a:rPr lang="en-US" altLang="en-US"/>
              <a:pPr>
                <a:defRPr/>
              </a:pPr>
              <a:t>11/11/2022</a:t>
            </a:fld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513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7756"/>
            <a:ext cx="6780361" cy="941032"/>
          </a:xfrm>
          <a:prstGeom prst="rect">
            <a:avLst/>
          </a:prstGeom>
          <a:solidFill>
            <a:srgbClr val="0048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3"/>
          <p:cNvSpPr txBox="1">
            <a:spLocks/>
          </p:cNvSpPr>
          <p:nvPr userDrawn="1"/>
        </p:nvSpPr>
        <p:spPr>
          <a:xfrm>
            <a:off x="350980" y="1115552"/>
            <a:ext cx="8460509" cy="50332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2000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287" y="1115552"/>
            <a:ext cx="8462513" cy="5224863"/>
          </a:xfrm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 marL="985838" indent="-269875">
              <a:defRPr sz="1400">
                <a:solidFill>
                  <a:srgbClr val="002060"/>
                </a:solidFill>
              </a:defRPr>
            </a:lvl3pPr>
            <a:lvl4pPr marL="1262063" indent="-228600">
              <a:defRPr sz="1400">
                <a:solidFill>
                  <a:srgbClr val="002060"/>
                </a:solidFill>
              </a:defRPr>
            </a:lvl4pPr>
            <a:lvl5pPr marL="1435100" indent="-228600">
              <a:defRPr sz="14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4286" y="94891"/>
            <a:ext cx="6435305" cy="793630"/>
          </a:xfrm>
        </p:spPr>
        <p:txBody>
          <a:bodyPr anchor="ctr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702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7" y="1233577"/>
            <a:ext cx="8462513" cy="4892586"/>
          </a:xfrm>
        </p:spPr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 marL="985838" indent="-269875">
              <a:defRPr sz="1600">
                <a:solidFill>
                  <a:srgbClr val="002060"/>
                </a:solidFill>
              </a:defRPr>
            </a:lvl3pPr>
            <a:lvl4pPr marL="1262063" indent="-228600">
              <a:defRPr sz="1600">
                <a:solidFill>
                  <a:srgbClr val="002060"/>
                </a:solidFill>
              </a:defRPr>
            </a:lvl4pPr>
            <a:lvl5pPr marL="1435100" indent="-228600">
              <a:defRPr sz="16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2108-54DF-4348-A3C4-F912064D7C8C}" type="datetime1">
              <a:rPr lang="en-US" altLang="en-US"/>
              <a:pPr>
                <a:defRPr/>
              </a:pPr>
              <a:t>11/11/2022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067A-F90A-41C0-A34A-368B33ECE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784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5B08-71C4-4528-8A6F-7080DD6245B7}" type="datetime1">
              <a:rPr lang="en-US" altLang="en-US"/>
              <a:pPr>
                <a:defRPr/>
              </a:pPr>
              <a:t>11/11/2022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0756-84B0-4D53-8925-1E6A79759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5208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42A7E453-1B97-4FAC-A800-07F157383188}" type="datetime1">
              <a:rPr lang="en-US" altLang="en-US"/>
              <a:pPr>
                <a:defRPr/>
              </a:pPr>
              <a:t>11/11/2022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750E6FD-085F-481D-9D8D-09463D6A3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A57537D9-271B-4719-9AD6-BF8C61BDA923}" type="datetime1">
              <a:rPr lang="en-US" altLang="en-US" smtClean="0"/>
              <a:pPr eaLnBrk="1" hangingPunct="1">
                <a:defRPr/>
              </a:pPr>
              <a:t>11/11/2022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6D84E181-5F34-4D3C-B6AD-2E67CB9A3A28}" type="slidenum">
              <a:rPr lang="en-US" altLang="en-US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196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691" y="3980874"/>
            <a:ext cx="7772400" cy="2004290"/>
          </a:xfrm>
        </p:spPr>
        <p:txBody>
          <a:bodyPr/>
          <a:lstStyle/>
          <a:p>
            <a:r>
              <a:rPr lang="en-ZA" sz="2000" dirty="0" smtClean="0">
                <a:solidFill>
                  <a:schemeClr val="bg1"/>
                </a:solidFill>
              </a:rPr>
              <a:t>ARMSCOR/DOD SERVICE LEVEL AGREEMENT</a:t>
            </a:r>
            <a:br>
              <a:rPr lang="en-ZA" sz="2000" dirty="0" smtClean="0">
                <a:solidFill>
                  <a:schemeClr val="bg1"/>
                </a:solidFill>
              </a:rPr>
            </a:br>
            <a:r>
              <a:rPr lang="en-ZA" sz="2000" dirty="0">
                <a:solidFill>
                  <a:schemeClr val="bg1"/>
                </a:solidFill>
              </a:rPr>
              <a:t/>
            </a:r>
            <a:br>
              <a:rPr lang="en-ZA" sz="2000" dirty="0">
                <a:solidFill>
                  <a:schemeClr val="bg1"/>
                </a:solidFill>
              </a:rPr>
            </a:br>
            <a:r>
              <a:rPr lang="en-ZA" sz="2000" dirty="0" smtClean="0">
                <a:solidFill>
                  <a:schemeClr val="bg1"/>
                </a:solidFill>
              </a:rPr>
              <a:t>Armscor Performance Against Agreed Goals</a:t>
            </a:r>
            <a:endParaRPr lang="en-Z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3554883"/>
              </p:ext>
            </p:extLst>
          </p:nvPr>
        </p:nvGraphicFramePr>
        <p:xfrm>
          <a:off x="223837" y="1116013"/>
          <a:ext cx="8396531" cy="279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303">
                  <a:extLst>
                    <a:ext uri="{9D8B030D-6E8A-4147-A177-3AD203B41FA5}">
                      <a16:colId xmlns:a16="http://schemas.microsoft.com/office/drawing/2014/main" xmlns="" val="2180790405"/>
                    </a:ext>
                  </a:extLst>
                </a:gridCol>
                <a:gridCol w="5326228">
                  <a:extLst>
                    <a:ext uri="{9D8B030D-6E8A-4147-A177-3AD203B41FA5}">
                      <a16:colId xmlns:a16="http://schemas.microsoft.com/office/drawing/2014/main" xmlns="" val="426708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Product System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Support Contract Status</a:t>
                      </a:r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816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Oryx Medium Transport Helicopter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Contract valid</a:t>
                      </a:r>
                      <a:r>
                        <a:rPr lang="en-ZA" sz="1400" baseline="0" dirty="0" smtClean="0"/>
                        <a:t> until </a:t>
                      </a:r>
                      <a:r>
                        <a:rPr lang="en-ZA" sz="1400" dirty="0" smtClean="0"/>
                        <a:t>September 2023.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223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Rooivalk Combat Support Helicopter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Contract</a:t>
                      </a:r>
                      <a:r>
                        <a:rPr lang="en-ZA" sz="1400" baseline="0" dirty="0" smtClean="0"/>
                        <a:t> valid until September 2023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258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90488"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BK117 Helicopter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Contract expired on 31/3/22.</a:t>
                      </a:r>
                      <a:r>
                        <a:rPr lang="en-ZA" sz="1400" baseline="0" dirty="0" smtClean="0"/>
                        <a:t> Armscor still awaiting Requirement from the SAAF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744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90488" algn="l" fontAlgn="ctr"/>
                      <a:r>
                        <a:rPr lang="en-ZA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A109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Light Utility Helicopter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Contract valid until 30/11/22. New contract in process for placement by 1/12/22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182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90488"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Lynx Maritime Helicopter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Contract</a:t>
                      </a:r>
                      <a:r>
                        <a:rPr lang="en-ZA" sz="1400" baseline="0" dirty="0" smtClean="0"/>
                        <a:t> valid until 1/9/23. Armscor is in process of contracting for long lead spares.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9380285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Status of SAAF Aircraft Support Contracts</a:t>
            </a:r>
            <a:br>
              <a:rPr lang="en-ZA" sz="2800" dirty="0" smtClean="0"/>
            </a:br>
            <a:r>
              <a:rPr lang="en-ZA" sz="2800" dirty="0" smtClean="0"/>
              <a:t>Helicopters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308872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628968"/>
              </p:ext>
            </p:extLst>
          </p:nvPr>
        </p:nvGraphicFramePr>
        <p:xfrm>
          <a:off x="223837" y="1116013"/>
          <a:ext cx="8396531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303">
                  <a:extLst>
                    <a:ext uri="{9D8B030D-6E8A-4147-A177-3AD203B41FA5}">
                      <a16:colId xmlns:a16="http://schemas.microsoft.com/office/drawing/2014/main" xmlns="" val="2180790405"/>
                    </a:ext>
                  </a:extLst>
                </a:gridCol>
                <a:gridCol w="5326228">
                  <a:extLst>
                    <a:ext uri="{9D8B030D-6E8A-4147-A177-3AD203B41FA5}">
                      <a16:colId xmlns:a16="http://schemas.microsoft.com/office/drawing/2014/main" xmlns="" val="426708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Product System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Support Contract Status</a:t>
                      </a:r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816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SAAB Gripen Advanced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Light Fighter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Contract for airframe support</a:t>
                      </a:r>
                      <a:r>
                        <a:rPr lang="en-ZA" sz="1400" baseline="0" dirty="0" smtClean="0"/>
                        <a:t> in place since 1/9/22.  Contract for GKN engine in process for placement by 1/12/22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223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BAE Hawk 120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Support contracts valid until 30/06/24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258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en-ZA" sz="1600" dirty="0" smtClean="0">
                          <a:latin typeface="+mj-lt"/>
                        </a:rPr>
                        <a:t>Pilatus PC7 </a:t>
                      </a:r>
                      <a:r>
                        <a:rPr lang="en-ZA" sz="1600" dirty="0" err="1" smtClean="0">
                          <a:latin typeface="+mj-lt"/>
                        </a:rPr>
                        <a:t>MkII</a:t>
                      </a:r>
                      <a:endParaRPr lang="en-Z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Contract on OEM valid until 15/3/23. Contact for local support in process 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7449109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Status of SAAF Aircraft Support Contracts </a:t>
            </a:r>
            <a:br>
              <a:rPr lang="en-ZA" sz="2800" dirty="0" smtClean="0"/>
            </a:br>
            <a:r>
              <a:rPr lang="en-ZA" sz="2800" dirty="0" smtClean="0"/>
              <a:t>Fighter aircraft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173800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0166" y="826548"/>
            <a:ext cx="6443932" cy="1373007"/>
          </a:xfrm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003864"/>
                </a:solidFill>
                <a:latin typeface="Arial" charset="0"/>
                <a:cs typeface="Arial" charset="0"/>
              </a:rPr>
              <a:t>Questions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4109" y="6492875"/>
            <a:ext cx="2133600" cy="365125"/>
          </a:xfrm>
        </p:spPr>
        <p:txBody>
          <a:bodyPr/>
          <a:lstStyle/>
          <a:p>
            <a:pPr>
              <a:defRPr/>
            </a:pPr>
            <a:fld id="{81574282-C112-4E25-A6BD-8F20309AF27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4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services provided by Armscor to the DOD, are in accordance with the Armscor Act.</a:t>
            </a:r>
          </a:p>
          <a:p>
            <a:endParaRPr lang="en-ZA" dirty="0" smtClean="0"/>
          </a:p>
          <a:p>
            <a:r>
              <a:rPr lang="en-ZA" dirty="0" smtClean="0"/>
              <a:t>The Service Level Agreement (SLA) between Armscor and the DOD reflects the scope of services to be provided by Armscor, based on the legislated role and functions of Armscor.</a:t>
            </a:r>
          </a:p>
          <a:p>
            <a:endParaRPr lang="en-ZA" dirty="0" smtClean="0"/>
          </a:p>
          <a:p>
            <a:r>
              <a:rPr lang="en-ZA" dirty="0" smtClean="0"/>
              <a:t>The SLA is valid for a four year period and is reviewed and updated during the last year of the contracted period, or whenever circumstances so require.</a:t>
            </a:r>
          </a:p>
          <a:p>
            <a:endParaRPr lang="en-ZA" dirty="0" smtClean="0"/>
          </a:p>
          <a:p>
            <a:r>
              <a:rPr lang="en-ZA" dirty="0" smtClean="0"/>
              <a:t>The current SLA, signed between the Secretary for Defence and the CEO of Armscor, was concluded on 26 March 2022, and is valid </a:t>
            </a:r>
            <a:r>
              <a:rPr lang="en-ZA" dirty="0" smtClean="0">
                <a:solidFill>
                  <a:schemeClr val="tx1"/>
                </a:solidFill>
              </a:rPr>
              <a:t>from 1 April 2022 to 31 March 2025.</a:t>
            </a:r>
          </a:p>
          <a:p>
            <a:endParaRPr lang="en-ZA" dirty="0" smtClean="0">
              <a:solidFill>
                <a:schemeClr val="tx1"/>
              </a:solidFill>
            </a:endParaRPr>
          </a:p>
          <a:p>
            <a:r>
              <a:rPr lang="en-ZA" dirty="0" smtClean="0"/>
              <a:t>In addition the detailing the scope of services to be provided by Armscor, the SLA contains a number of Key Performance Indicators (KPI’s) that have been agreed between Armscor and the DOD, and Armscor is measured against those KPI’s on a quarterly basis.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5191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The following KPI’s have been </a:t>
            </a:r>
            <a:r>
              <a:rPr lang="en-ZA" dirty="0" smtClean="0"/>
              <a:t>agreed </a:t>
            </a:r>
            <a:r>
              <a:rPr lang="en-ZA" dirty="0"/>
              <a:t>for Armscor in the current SLA :</a:t>
            </a:r>
          </a:p>
          <a:p>
            <a:r>
              <a:rPr lang="en-ZA" dirty="0" smtClean="0"/>
              <a:t>Percentage of Capital requirements converted into orders placed – </a:t>
            </a:r>
            <a:r>
              <a:rPr lang="en-ZA" b="1" dirty="0" smtClean="0"/>
              <a:t>95% objective</a:t>
            </a:r>
            <a:r>
              <a:rPr lang="en-ZA" dirty="0" smtClean="0"/>
              <a:t>.</a:t>
            </a:r>
          </a:p>
          <a:p>
            <a:r>
              <a:rPr lang="en-ZA" dirty="0" smtClean="0"/>
              <a:t>Execution of Capital contracts as measured through actual cash flow (adjusted for factors beyond Armscor’s control) on DOD orders placed – </a:t>
            </a:r>
            <a:r>
              <a:rPr lang="en-ZA" b="1" dirty="0" smtClean="0"/>
              <a:t>95% objective</a:t>
            </a:r>
            <a:r>
              <a:rPr lang="en-ZA" dirty="0" smtClean="0"/>
              <a:t>.</a:t>
            </a:r>
          </a:p>
          <a:p>
            <a:r>
              <a:rPr lang="en-ZA" dirty="0"/>
              <a:t>Percentage of </a:t>
            </a:r>
            <a:r>
              <a:rPr lang="en-ZA" dirty="0" smtClean="0"/>
              <a:t>System Support and Procurement </a:t>
            </a:r>
            <a:r>
              <a:rPr lang="en-ZA" dirty="0"/>
              <a:t>requirements converted into orders placed – </a:t>
            </a:r>
            <a:r>
              <a:rPr lang="en-ZA" b="1" dirty="0"/>
              <a:t>95% objective</a:t>
            </a:r>
            <a:r>
              <a:rPr lang="en-ZA" dirty="0"/>
              <a:t>.</a:t>
            </a:r>
          </a:p>
          <a:p>
            <a:r>
              <a:rPr lang="en-ZA" dirty="0"/>
              <a:t>Execution of </a:t>
            </a:r>
            <a:r>
              <a:rPr lang="en-ZA" dirty="0" smtClean="0"/>
              <a:t>System Support and Procurement contracts </a:t>
            </a:r>
            <a:r>
              <a:rPr lang="en-ZA" dirty="0"/>
              <a:t>as measured through actual cash flow (adjusted for factors beyond Armscor’s control) on DOD orders placed – </a:t>
            </a:r>
            <a:r>
              <a:rPr lang="en-ZA" b="1" dirty="0"/>
              <a:t>95% objective</a:t>
            </a:r>
            <a:r>
              <a:rPr lang="en-ZA" dirty="0" smtClean="0"/>
              <a:t>.</a:t>
            </a:r>
          </a:p>
          <a:p>
            <a:r>
              <a:rPr lang="en-ZA" dirty="0" smtClean="0"/>
              <a:t>Average time taken to convert DOD requirements into orders – from receipt of requirement to placement of orders, excluding time taken for FA approval :</a:t>
            </a:r>
          </a:p>
          <a:p>
            <a:pPr lvl="1"/>
            <a:r>
              <a:rPr lang="en-ZA" dirty="0" smtClean="0"/>
              <a:t>For GDA-funded COTS procurement using shortened tender process – </a:t>
            </a:r>
            <a:r>
              <a:rPr lang="en-ZA" b="1" dirty="0" smtClean="0"/>
              <a:t>90 days objective</a:t>
            </a:r>
          </a:p>
          <a:p>
            <a:pPr lvl="1"/>
            <a:r>
              <a:rPr lang="en-ZA" dirty="0" smtClean="0"/>
              <a:t>For GDA-funded non-COTS procurement and Product Support – </a:t>
            </a:r>
            <a:r>
              <a:rPr lang="en-ZA" b="1" dirty="0" smtClean="0"/>
              <a:t>120 days objective</a:t>
            </a:r>
          </a:p>
          <a:p>
            <a:pPr lvl="1"/>
            <a:r>
              <a:rPr lang="en-ZA" dirty="0" smtClean="0"/>
              <a:t>For SDA-funded Capital acquisition programs – </a:t>
            </a:r>
            <a:r>
              <a:rPr lang="en-ZA" b="1" dirty="0" smtClean="0"/>
              <a:t>140 days objective</a:t>
            </a:r>
          </a:p>
          <a:p>
            <a:r>
              <a:rPr lang="en-ZA" dirty="0" smtClean="0"/>
              <a:t>Value of Defence Industrial Participation credits granted (measured against planned value) – </a:t>
            </a:r>
            <a:r>
              <a:rPr lang="en-ZA" b="1" dirty="0" smtClean="0"/>
              <a:t>100% objective</a:t>
            </a:r>
            <a:r>
              <a:rPr lang="en-ZA" dirty="0" smtClean="0"/>
              <a:t>.</a:t>
            </a:r>
          </a:p>
          <a:p>
            <a:r>
              <a:rPr lang="en-GB" dirty="0"/>
              <a:t>Percentage </a:t>
            </a:r>
            <a:r>
              <a:rPr lang="en-GB" dirty="0" smtClean="0"/>
              <a:t>execution </a:t>
            </a:r>
            <a:r>
              <a:rPr lang="en-GB" dirty="0"/>
              <a:t>of technology </a:t>
            </a:r>
            <a:r>
              <a:rPr lang="en-GB" dirty="0" smtClean="0"/>
              <a:t>requirements, measured against contractual milestones/deliveries </a:t>
            </a:r>
            <a:r>
              <a:rPr lang="en-GB" dirty="0"/>
              <a:t>as </a:t>
            </a:r>
            <a:r>
              <a:rPr lang="en-GB" dirty="0" smtClean="0"/>
              <a:t>per agreed MOA – </a:t>
            </a:r>
            <a:r>
              <a:rPr lang="en-GB" b="1" dirty="0" smtClean="0"/>
              <a:t>95% objective</a:t>
            </a:r>
            <a:r>
              <a:rPr lang="en-GB" dirty="0" smtClean="0"/>
              <a:t>.</a:t>
            </a:r>
          </a:p>
          <a:p>
            <a:r>
              <a:rPr lang="en-GB" dirty="0"/>
              <a:t>Armscor to obtain unqualified audit </a:t>
            </a:r>
            <a:r>
              <a:rPr lang="en-GB" dirty="0" smtClean="0"/>
              <a:t>report from the Auditor General.</a:t>
            </a:r>
            <a:endParaRPr lang="en-ZA" dirty="0" smtClean="0"/>
          </a:p>
          <a:p>
            <a:pPr lvl="1"/>
            <a:endParaRPr lang="en-ZA" dirty="0"/>
          </a:p>
          <a:p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Key </a:t>
            </a:r>
            <a:r>
              <a:rPr lang="en-ZA" dirty="0"/>
              <a:t>P</a:t>
            </a:r>
            <a:r>
              <a:rPr lang="en-ZA" dirty="0" smtClean="0"/>
              <a:t>erformance Indicators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7473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Percentage </a:t>
            </a:r>
            <a:r>
              <a:rPr lang="en-GB" dirty="0"/>
              <a:t>of  project tasking and job cards </a:t>
            </a:r>
            <a:r>
              <a:rPr lang="en-GB" dirty="0" smtClean="0"/>
              <a:t>executed – </a:t>
            </a:r>
            <a:r>
              <a:rPr lang="en-GB" b="1" dirty="0" smtClean="0"/>
              <a:t>90% objective</a:t>
            </a:r>
            <a:r>
              <a:rPr lang="en-GB" dirty="0" smtClean="0"/>
              <a:t>.</a:t>
            </a:r>
          </a:p>
          <a:p>
            <a:r>
              <a:rPr lang="en-GB" dirty="0"/>
              <a:t>Percentage of compliance to project </a:t>
            </a:r>
            <a:r>
              <a:rPr lang="en-GB" dirty="0" smtClean="0"/>
              <a:t>finance (</a:t>
            </a:r>
            <a:r>
              <a:rPr lang="en-GB" dirty="0"/>
              <a:t>measured against approved financial authorities and cash-flow </a:t>
            </a:r>
            <a:r>
              <a:rPr lang="en-GB" dirty="0" smtClean="0"/>
              <a:t>plan) – 90% objective.</a:t>
            </a:r>
          </a:p>
          <a:p>
            <a:r>
              <a:rPr lang="en-GB" dirty="0"/>
              <a:t>Percentage of ancillary services </a:t>
            </a:r>
            <a:r>
              <a:rPr lang="en-GB" dirty="0" smtClean="0"/>
              <a:t>executed (measured against Dockyard Business Plan) – </a:t>
            </a:r>
            <a:r>
              <a:rPr lang="en-GB" b="1" dirty="0" smtClean="0"/>
              <a:t>95% objective</a:t>
            </a:r>
            <a:r>
              <a:rPr lang="en-GB" dirty="0" smtClean="0"/>
              <a:t>.</a:t>
            </a:r>
          </a:p>
          <a:p>
            <a:r>
              <a:rPr lang="en-GB" dirty="0"/>
              <a:t>Percentage of training requests </a:t>
            </a:r>
            <a:r>
              <a:rPr lang="en-GB" dirty="0" smtClean="0"/>
              <a:t>executed (</a:t>
            </a:r>
            <a:r>
              <a:rPr lang="en-GB" dirty="0"/>
              <a:t>measured against requirements submitted by the SA </a:t>
            </a:r>
            <a:r>
              <a:rPr lang="en-GB" dirty="0" smtClean="0"/>
              <a:t>Navy) – 100% objective.</a:t>
            </a:r>
          </a:p>
          <a:p>
            <a:r>
              <a:rPr lang="en-GB" dirty="0"/>
              <a:t>Percentage compliance with quarterly report </a:t>
            </a:r>
            <a:r>
              <a:rPr lang="en-GB" dirty="0" smtClean="0"/>
              <a:t>timelines (</a:t>
            </a:r>
            <a:r>
              <a:rPr lang="en-GB" dirty="0"/>
              <a:t>measured against reporting timeline </a:t>
            </a:r>
            <a:r>
              <a:rPr lang="en-GB" dirty="0" smtClean="0"/>
              <a:t>schedule) – </a:t>
            </a:r>
            <a:r>
              <a:rPr lang="en-GB" b="1" dirty="0" smtClean="0"/>
              <a:t>100% objective</a:t>
            </a:r>
          </a:p>
          <a:p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Dockyard-Related Key Performance Indicators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130882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7835912"/>
              </p:ext>
            </p:extLst>
          </p:nvPr>
        </p:nvGraphicFramePr>
        <p:xfrm>
          <a:off x="223837" y="1118683"/>
          <a:ext cx="8709147" cy="510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62">
                  <a:extLst>
                    <a:ext uri="{9D8B030D-6E8A-4147-A177-3AD203B41FA5}">
                      <a16:colId xmlns:a16="http://schemas.microsoft.com/office/drawing/2014/main" xmlns="" val="9793318"/>
                    </a:ext>
                  </a:extLst>
                </a:gridCol>
                <a:gridCol w="2924556">
                  <a:extLst>
                    <a:ext uri="{9D8B030D-6E8A-4147-A177-3AD203B41FA5}">
                      <a16:colId xmlns:a16="http://schemas.microsoft.com/office/drawing/2014/main" xmlns="" val="3126299434"/>
                    </a:ext>
                  </a:extLst>
                </a:gridCol>
                <a:gridCol w="1050146">
                  <a:extLst>
                    <a:ext uri="{9D8B030D-6E8A-4147-A177-3AD203B41FA5}">
                      <a16:colId xmlns:a16="http://schemas.microsoft.com/office/drawing/2014/main" xmlns="" val="915420314"/>
                    </a:ext>
                  </a:extLst>
                </a:gridCol>
                <a:gridCol w="1319616">
                  <a:extLst>
                    <a:ext uri="{9D8B030D-6E8A-4147-A177-3AD203B41FA5}">
                      <a16:colId xmlns:a16="http://schemas.microsoft.com/office/drawing/2014/main" xmlns="" val="3064822459"/>
                    </a:ext>
                  </a:extLst>
                </a:gridCol>
                <a:gridCol w="2912667">
                  <a:extLst>
                    <a:ext uri="{9D8B030D-6E8A-4147-A177-3AD203B41FA5}">
                      <a16:colId xmlns:a16="http://schemas.microsoft.com/office/drawing/2014/main" xmlns="" val="4090902281"/>
                    </a:ext>
                  </a:extLst>
                </a:gridCol>
              </a:tblGrid>
              <a:tr h="54182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</a:t>
                      </a:r>
                      <a:r>
                        <a:rPr lang="en-Z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KPI Description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Objective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Actual Performance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Notes</a:t>
                      </a:r>
                      <a:endParaRPr lang="en-Z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535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Percentage of Capital requirements converted into orders placed 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95%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136.10%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Target exceeded</a:t>
                      </a:r>
                      <a:endParaRPr lang="en-Z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5703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2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Capital contracts cash flow 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95%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93.67%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Target</a:t>
                      </a:r>
                      <a:r>
                        <a:rPr lang="en-ZA" sz="1400" baseline="0" dirty="0" smtClean="0"/>
                        <a:t> not met due to delays in 2 projects where contractors are experiencing financial difficulties.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399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3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Percentage of System Support and Procurement requirements  converted into orders placed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95%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102.03%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Target</a:t>
                      </a:r>
                      <a:r>
                        <a:rPr lang="en-ZA" sz="1600" baseline="0" dirty="0" smtClean="0"/>
                        <a:t> exceeded</a:t>
                      </a:r>
                      <a:endParaRPr lang="en-Z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5964498"/>
                  </a:ext>
                </a:extLst>
              </a:tr>
              <a:tr h="83959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4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System Support and Procurement contracts cash 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95%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104.96%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Target exceeded</a:t>
                      </a:r>
                      <a:endParaRPr lang="en-Z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05673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5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Average time taken to convert DOD requirements into orders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 smtClean="0"/>
                        <a:t>COTS procurement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 smtClean="0"/>
                        <a:t>Non-COTS and Support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ZA" sz="1600" dirty="0" smtClean="0"/>
                        <a:t>Capital Projects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 smtClean="0"/>
                    </a:p>
                    <a:p>
                      <a:endParaRPr lang="en-ZA" sz="1600" dirty="0" smtClean="0"/>
                    </a:p>
                    <a:p>
                      <a:r>
                        <a:rPr lang="en-ZA" sz="1600" dirty="0" smtClean="0"/>
                        <a:t>90 days</a:t>
                      </a:r>
                    </a:p>
                    <a:p>
                      <a:r>
                        <a:rPr lang="en-ZA" sz="1600" dirty="0" smtClean="0"/>
                        <a:t>120 days</a:t>
                      </a:r>
                    </a:p>
                    <a:p>
                      <a:r>
                        <a:rPr lang="en-ZA" sz="1600" dirty="0" smtClean="0"/>
                        <a:t>140 days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 smtClean="0"/>
                    </a:p>
                    <a:p>
                      <a:endParaRPr lang="en-ZA" sz="1600" dirty="0" smtClean="0"/>
                    </a:p>
                    <a:p>
                      <a:r>
                        <a:rPr lang="en-ZA" sz="1600" dirty="0" smtClean="0"/>
                        <a:t>103 days</a:t>
                      </a:r>
                    </a:p>
                    <a:p>
                      <a:r>
                        <a:rPr lang="en-ZA" sz="1600" dirty="0" smtClean="0"/>
                        <a:t>86 days</a:t>
                      </a:r>
                    </a:p>
                    <a:p>
                      <a:r>
                        <a:rPr lang="en-ZA" sz="1600" dirty="0" smtClean="0"/>
                        <a:t>113 days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 smtClean="0"/>
                    </a:p>
                    <a:p>
                      <a:endParaRPr lang="en-ZA" sz="1600" dirty="0" smtClean="0"/>
                    </a:p>
                    <a:p>
                      <a:r>
                        <a:rPr lang="en-ZA" sz="1600" dirty="0" smtClean="0"/>
                        <a:t>Not met due to repeated no-bids</a:t>
                      </a:r>
                    </a:p>
                    <a:p>
                      <a:r>
                        <a:rPr lang="en-ZA" sz="1600" dirty="0" smtClean="0"/>
                        <a:t>Target exceeded</a:t>
                      </a:r>
                    </a:p>
                    <a:p>
                      <a:r>
                        <a:rPr lang="en-ZA" sz="1600" dirty="0" smtClean="0"/>
                        <a:t>Target exceeded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08476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Armscor Performance Against SLA – </a:t>
            </a:r>
            <a:br>
              <a:rPr lang="en-ZA" sz="2800" dirty="0" smtClean="0"/>
            </a:br>
            <a:r>
              <a:rPr lang="en-ZA" sz="2800" dirty="0" smtClean="0"/>
              <a:t>At 31 October 2022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331859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4286" y="94891"/>
            <a:ext cx="6435305" cy="793630"/>
          </a:xfrm>
        </p:spPr>
        <p:txBody>
          <a:bodyPr/>
          <a:lstStyle/>
          <a:p>
            <a:r>
              <a:rPr lang="en-ZA" sz="2800" dirty="0" smtClean="0"/>
              <a:t>Armscor Performance Against SLA – </a:t>
            </a:r>
            <a:br>
              <a:rPr lang="en-ZA" sz="2800" dirty="0" smtClean="0"/>
            </a:br>
            <a:r>
              <a:rPr lang="en-ZA" sz="2800" dirty="0" smtClean="0"/>
              <a:t>At 31 October 2022 (2)</a:t>
            </a:r>
            <a:endParaRPr lang="en-ZA" sz="2800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0489957"/>
              </p:ext>
            </p:extLst>
          </p:nvPr>
        </p:nvGraphicFramePr>
        <p:xfrm>
          <a:off x="223837" y="1118683"/>
          <a:ext cx="8709147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62">
                  <a:extLst>
                    <a:ext uri="{9D8B030D-6E8A-4147-A177-3AD203B41FA5}">
                      <a16:colId xmlns:a16="http://schemas.microsoft.com/office/drawing/2014/main" xmlns="" val="9793318"/>
                    </a:ext>
                  </a:extLst>
                </a:gridCol>
                <a:gridCol w="2924556">
                  <a:extLst>
                    <a:ext uri="{9D8B030D-6E8A-4147-A177-3AD203B41FA5}">
                      <a16:colId xmlns:a16="http://schemas.microsoft.com/office/drawing/2014/main" xmlns="" val="3126299434"/>
                    </a:ext>
                  </a:extLst>
                </a:gridCol>
                <a:gridCol w="1050146">
                  <a:extLst>
                    <a:ext uri="{9D8B030D-6E8A-4147-A177-3AD203B41FA5}">
                      <a16:colId xmlns:a16="http://schemas.microsoft.com/office/drawing/2014/main" xmlns="" val="915420314"/>
                    </a:ext>
                  </a:extLst>
                </a:gridCol>
                <a:gridCol w="1319616">
                  <a:extLst>
                    <a:ext uri="{9D8B030D-6E8A-4147-A177-3AD203B41FA5}">
                      <a16:colId xmlns:a16="http://schemas.microsoft.com/office/drawing/2014/main" xmlns="" val="3064822459"/>
                    </a:ext>
                  </a:extLst>
                </a:gridCol>
                <a:gridCol w="2912667">
                  <a:extLst>
                    <a:ext uri="{9D8B030D-6E8A-4147-A177-3AD203B41FA5}">
                      <a16:colId xmlns:a16="http://schemas.microsoft.com/office/drawing/2014/main" xmlns="" val="4090902281"/>
                    </a:ext>
                  </a:extLst>
                </a:gridCol>
              </a:tblGrid>
              <a:tr h="54182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</a:t>
                      </a:r>
                      <a:r>
                        <a:rPr lang="en-Z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KPI Description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Objective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Actual Performance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Notes</a:t>
                      </a:r>
                      <a:endParaRPr lang="en-Z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535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6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Value of Defence Industrial Participation credits granted 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RM111.31</a:t>
                      </a:r>
                      <a:r>
                        <a:rPr lang="en-ZA" sz="1600" baseline="0" dirty="0" smtClean="0"/>
                        <a:t> until 31/3/23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RM8.13</a:t>
                      </a:r>
                      <a:r>
                        <a:rPr lang="en-ZA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date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Expected underperformance due to planned Project</a:t>
                      </a:r>
                      <a:r>
                        <a:rPr lang="en-ZA" sz="1600" baseline="0" dirty="0" smtClean="0"/>
                        <a:t> Biro credits already claimed during 21/22</a:t>
                      </a:r>
                      <a:endParaRPr lang="en-Z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5703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7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Execution of technology requirements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RM28.78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RM19.74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Target not met due to delays in the procurement and delivery of required specialised equipment.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399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8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Armscor to obtain unqualified audit report from the Auditor General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To</a:t>
                      </a:r>
                      <a:r>
                        <a:rPr lang="en-ZA" sz="1600" baseline="0" dirty="0" smtClean="0"/>
                        <a:t> be assessed after the end of the financial year.</a:t>
                      </a:r>
                      <a:endParaRPr lang="en-Z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596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542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Dockyard </a:t>
            </a:r>
            <a:r>
              <a:rPr lang="en-ZA" dirty="0"/>
              <a:t>Performance Against SLA – </a:t>
            </a:r>
            <a:br>
              <a:rPr lang="en-ZA" dirty="0"/>
            </a:br>
            <a:r>
              <a:rPr lang="en-ZA" dirty="0"/>
              <a:t>At 31 October 2022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0800389"/>
              </p:ext>
            </p:extLst>
          </p:nvPr>
        </p:nvGraphicFramePr>
        <p:xfrm>
          <a:off x="223837" y="1118683"/>
          <a:ext cx="870914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62">
                  <a:extLst>
                    <a:ext uri="{9D8B030D-6E8A-4147-A177-3AD203B41FA5}">
                      <a16:colId xmlns:a16="http://schemas.microsoft.com/office/drawing/2014/main" xmlns="" val="9793318"/>
                    </a:ext>
                  </a:extLst>
                </a:gridCol>
                <a:gridCol w="2755755">
                  <a:extLst>
                    <a:ext uri="{9D8B030D-6E8A-4147-A177-3AD203B41FA5}">
                      <a16:colId xmlns:a16="http://schemas.microsoft.com/office/drawing/2014/main" xmlns="" val="3126299434"/>
                    </a:ext>
                  </a:extLst>
                </a:gridCol>
                <a:gridCol w="1262184">
                  <a:extLst>
                    <a:ext uri="{9D8B030D-6E8A-4147-A177-3AD203B41FA5}">
                      <a16:colId xmlns:a16="http://schemas.microsoft.com/office/drawing/2014/main" xmlns="" val="915420314"/>
                    </a:ext>
                  </a:extLst>
                </a:gridCol>
                <a:gridCol w="1276379">
                  <a:extLst>
                    <a:ext uri="{9D8B030D-6E8A-4147-A177-3AD203B41FA5}">
                      <a16:colId xmlns:a16="http://schemas.microsoft.com/office/drawing/2014/main" xmlns="" val="3064822459"/>
                    </a:ext>
                  </a:extLst>
                </a:gridCol>
                <a:gridCol w="2912667">
                  <a:extLst>
                    <a:ext uri="{9D8B030D-6E8A-4147-A177-3AD203B41FA5}">
                      <a16:colId xmlns:a16="http://schemas.microsoft.com/office/drawing/2014/main" xmlns="" val="4090902281"/>
                    </a:ext>
                  </a:extLst>
                </a:gridCol>
              </a:tblGrid>
              <a:tr h="54182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</a:t>
                      </a:r>
                      <a:r>
                        <a:rPr lang="en-Z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KPI Description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Objective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Actual Performance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Notes</a:t>
                      </a:r>
                      <a:endParaRPr lang="en-Z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535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Percentage of  project tasking and job cards executed 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80%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Critical enablers still major issue in the execution of projects and ad-hoc activities: Most activities were deferred until enablers are available.</a:t>
                      </a:r>
                      <a:endParaRPr lang="en-Z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5703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2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Percentage of compliance to project finance 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90%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46.72%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Projected</a:t>
                      </a:r>
                      <a:r>
                        <a:rPr lang="en-ZA" sz="1600" baseline="0" dirty="0" smtClean="0"/>
                        <a:t> achievement of target by financial year-end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399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3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Percentage of ancillary services executed 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95%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99.1%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Target exceeded</a:t>
                      </a:r>
                      <a:endParaRPr lang="en-Z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5964498"/>
                  </a:ext>
                </a:extLst>
              </a:tr>
              <a:tr h="535052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4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Percentage of training requests executed 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100%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100%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Target achieved</a:t>
                      </a:r>
                      <a:endParaRPr lang="en-Z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05673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5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Percentage compliance with quarterly report timelines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100%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100%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Target achieved</a:t>
                      </a:r>
                      <a:endParaRPr lang="en-Z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5608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294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Support contracts for SAAF Aircraft support is funded from the limited SAAF operating budget.</a:t>
            </a:r>
          </a:p>
          <a:p>
            <a:r>
              <a:rPr lang="en-ZA" dirty="0" smtClean="0"/>
              <a:t>Funds have to be prioritised for allocation to the respective aircraft fleets.</a:t>
            </a:r>
          </a:p>
          <a:p>
            <a:r>
              <a:rPr lang="en-ZA" dirty="0" smtClean="0"/>
              <a:t>Funding challenges inevitably result in under-funded support contracts as well as delays in receiving funding allocations to facilitate the placement of support contracts. </a:t>
            </a:r>
          </a:p>
          <a:p>
            <a:r>
              <a:rPr lang="en-ZA" dirty="0" smtClean="0"/>
              <a:t>Funding limitations are resulting in challenges with negotiating support contracts with OEM’s that meet all SAAF requirements – this leads to delays in contract placement as well as periods with no support contracts for affected aircraft.</a:t>
            </a:r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SAAF Aircraft Support Contracts </a:t>
            </a:r>
            <a:br>
              <a:rPr lang="en-ZA" dirty="0" smtClean="0"/>
            </a:br>
            <a:r>
              <a:rPr lang="en-ZA" dirty="0" smtClean="0"/>
              <a:t>Introduction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8139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1088515"/>
              </p:ext>
            </p:extLst>
          </p:nvPr>
        </p:nvGraphicFramePr>
        <p:xfrm>
          <a:off x="223837" y="1116013"/>
          <a:ext cx="8396531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303">
                  <a:extLst>
                    <a:ext uri="{9D8B030D-6E8A-4147-A177-3AD203B41FA5}">
                      <a16:colId xmlns:a16="http://schemas.microsoft.com/office/drawing/2014/main" xmlns="" val="2180790405"/>
                    </a:ext>
                  </a:extLst>
                </a:gridCol>
                <a:gridCol w="5326228">
                  <a:extLst>
                    <a:ext uri="{9D8B030D-6E8A-4147-A177-3AD203B41FA5}">
                      <a16:colId xmlns:a16="http://schemas.microsoft.com/office/drawing/2014/main" xmlns="" val="426708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Product System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Support Contract Status</a:t>
                      </a:r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816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Boeing Business Jet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Current contract expires</a:t>
                      </a:r>
                      <a:r>
                        <a:rPr lang="en-GB" sz="1400" baseline="0" dirty="0" smtClean="0"/>
                        <a:t> on 30/11/22.  Placement of n</a:t>
                      </a:r>
                      <a:r>
                        <a:rPr lang="en-GB" sz="1400" dirty="0" smtClean="0"/>
                        <a:t>ew contract</a:t>
                      </a:r>
                      <a:r>
                        <a:rPr lang="en-GB" sz="1400" baseline="0" dirty="0" smtClean="0"/>
                        <a:t> in process and is anticipated to run from 1/12/22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223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Falcon Aircraft Fleet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Contract expired 1/7/22. New contract placement planned for 1/12/22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258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90488"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Hercules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C130BZ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Contract extended to 31/12/22.</a:t>
                      </a:r>
                      <a:r>
                        <a:rPr lang="en-ZA" sz="1400" baseline="0" dirty="0" smtClean="0"/>
                        <a:t>  New contract in process for placement by 1/1/23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744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90488"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Casa Fleet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New contract</a:t>
                      </a:r>
                      <a:r>
                        <a:rPr lang="en-ZA" sz="1400" baseline="0" dirty="0" smtClean="0"/>
                        <a:t> in place since 1/08/22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182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90488"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Dakota C47-TP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No contract since 31/3/17.  New contract planned</a:t>
                      </a:r>
                      <a:r>
                        <a:rPr lang="en-ZA" sz="1400" baseline="0" dirty="0" smtClean="0"/>
                        <a:t> for placement from 1/12/22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938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90488"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Beechcraft King Air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Current contract in place until 15/02/23. New contract</a:t>
                      </a:r>
                      <a:r>
                        <a:rPr lang="en-ZA" sz="1400" baseline="0" dirty="0" smtClean="0"/>
                        <a:t> offer solicitation in process.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410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90488"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Cessna C 208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Current contract valid till 15/12/22. New contract placement in process.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458904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Status of SAAF Aircraft Support Contracts </a:t>
            </a:r>
            <a:br>
              <a:rPr lang="en-ZA" sz="2800" dirty="0" smtClean="0"/>
            </a:br>
            <a:r>
              <a:rPr lang="en-ZA" sz="2800" dirty="0" smtClean="0"/>
              <a:t>Transport aircraft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1194217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Master Presentation" id="{9D441899-E273-49D1-85CA-511AA0B84BAD}" vid="{6486A49D-C014-401F-9CCA-91547F0300F9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Master Presentation" id="{9D441899-E273-49D1-85CA-511AA0B84BAD}" vid="{CA346CD6-F876-471E-A84E-D296C06E80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s" ma:contentTypeID="0x010100137F5AD7861EB240923BCBE9DBEB2FF7010088179C342EF88F42816388F2CA19869E" ma:contentTypeVersion="1" ma:contentTypeDescription="" ma:contentTypeScope="" ma:versionID="2e6ac303ab4b00bda9f288d8d961bae2">
  <xsd:schema xmlns:xsd="http://www.w3.org/2001/XMLSchema" xmlns:xs="http://www.w3.org/2001/XMLSchema" xmlns:p="http://schemas.microsoft.com/office/2006/metadata/properties" xmlns:ns2="8176f482-4a3c-4146-88f3-8ff358da2b5b" targetNamespace="http://schemas.microsoft.com/office/2006/metadata/properties" ma:root="true" ma:fieldsID="167735dfcdbb24298ad4c96542dea870" ns2:_="">
    <xsd:import namespace="8176f482-4a3c-4146-88f3-8ff358da2b5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ument_x0020_Type" minOccurs="0"/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6f482-4a3c-4146-88f3-8ff358da2b5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Type" ma:index="11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Document_x0020_Description" ma:index="12" nillable="true" ma:displayName="Document Description" ma:internalName="Document_x0020_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8176f482-4a3c-4146-88f3-8ff358da2b5b">ARMSCOR Templates</Document_x0020_Type>
    <Document_x0020_Description xmlns="8176f482-4a3c-4146-88f3-8ff358da2b5b">Armscor Presentation</Document_x0020_Description>
  </documentManagement>
</p:properties>
</file>

<file path=customXml/itemProps1.xml><?xml version="1.0" encoding="utf-8"?>
<ds:datastoreItem xmlns:ds="http://schemas.openxmlformats.org/officeDocument/2006/customXml" ds:itemID="{2B2BA827-94DF-4938-B54B-358D76C916F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D2C1B99-5BCF-4B97-B409-6DD169C85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6f482-4a3c-4146-88f3-8ff358da2b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8DA0DF-6997-47A1-ACB8-73D1659C322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176f482-4a3c-4146-88f3-8ff358da2b5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Presentation</Template>
  <TotalTime>308</TotalTime>
  <Words>1137</Words>
  <Application>Microsoft Office PowerPoint</Application>
  <PresentationFormat>On-screen Show (4:3)</PresentationFormat>
  <Paragraphs>183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2_Office Theme</vt:lpstr>
      <vt:lpstr>ARMSCOR/DOD SERVICE LEVEL AGREEMENT  Armscor Performance Against Agreed Goals</vt:lpstr>
      <vt:lpstr>Introduction</vt:lpstr>
      <vt:lpstr>Key Performance Indicators</vt:lpstr>
      <vt:lpstr>Dockyard-Related Key Performance Indicators</vt:lpstr>
      <vt:lpstr>Armscor Performance Against SLA –  At 31 October 2022</vt:lpstr>
      <vt:lpstr>Armscor Performance Against SLA –  At 31 October 2022 (2)</vt:lpstr>
      <vt:lpstr>Dockyard Performance Against SLA –  At 31 October 2022</vt:lpstr>
      <vt:lpstr>SAAF Aircraft Support Contracts  Introduction</vt:lpstr>
      <vt:lpstr>Status of SAAF Aircraft Support Contracts  Transport aircraft</vt:lpstr>
      <vt:lpstr>Status of SAAF Aircraft Support Contracts Helicopters</vt:lpstr>
      <vt:lpstr>Status of SAAF Aircraft Support Contracts  Fighter aircraft</vt:lpstr>
      <vt:lpstr>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Dawie Griesel</dc:creator>
  <cp:lastModifiedBy>USER</cp:lastModifiedBy>
  <cp:revision>30</cp:revision>
  <cp:lastPrinted>2022-11-08T08:23:56Z</cp:lastPrinted>
  <dcterms:created xsi:type="dcterms:W3CDTF">2021-04-20T12:56:17Z</dcterms:created>
  <dcterms:modified xsi:type="dcterms:W3CDTF">2022-11-11T08:12:44Z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QFHK3Y6FHEFP-5-57</vt:lpwstr>
  </property>
  <property fmtid="{D5CDD505-2E9C-101B-9397-08002B2CF9AE}" pid="3" name="_dlc_DocIdItemGuid">
    <vt:lpwstr>acf67503-3056-43f1-95f5-7949e4a7a31e</vt:lpwstr>
  </property>
  <property fmtid="{D5CDD505-2E9C-101B-9397-08002B2CF9AE}" pid="4" name="_dlc_DocIdUrl">
    <vt:lpwstr>http://armhosp05/sites/documents/_layouts/15/DocIdRedir.aspx?ID=QFHK3Y6FHEFP-5-57, QFHK3Y6FHEFP-5-57</vt:lpwstr>
  </property>
</Properties>
</file>