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35"/>
  </p:notesMasterIdLst>
  <p:handoutMasterIdLst>
    <p:handoutMasterId r:id="rId36"/>
  </p:handoutMasterIdLst>
  <p:sldIdLst>
    <p:sldId id="257" r:id="rId3"/>
    <p:sldId id="295" r:id="rId4"/>
    <p:sldId id="258" r:id="rId5"/>
    <p:sldId id="259" r:id="rId6"/>
    <p:sldId id="280" r:id="rId7"/>
    <p:sldId id="291" r:id="rId8"/>
    <p:sldId id="297" r:id="rId9"/>
    <p:sldId id="281" r:id="rId10"/>
    <p:sldId id="292" r:id="rId11"/>
    <p:sldId id="293" r:id="rId12"/>
    <p:sldId id="298" r:id="rId13"/>
    <p:sldId id="321" r:id="rId14"/>
    <p:sldId id="264" r:id="rId15"/>
    <p:sldId id="320" r:id="rId16"/>
    <p:sldId id="285" r:id="rId17"/>
    <p:sldId id="329" r:id="rId18"/>
    <p:sldId id="328" r:id="rId19"/>
    <p:sldId id="313" r:id="rId20"/>
    <p:sldId id="314" r:id="rId21"/>
    <p:sldId id="316" r:id="rId22"/>
    <p:sldId id="322" r:id="rId23"/>
    <p:sldId id="317" r:id="rId24"/>
    <p:sldId id="323" r:id="rId25"/>
    <p:sldId id="324" r:id="rId26"/>
    <p:sldId id="325" r:id="rId27"/>
    <p:sldId id="326" r:id="rId28"/>
    <p:sldId id="327" r:id="rId29"/>
    <p:sldId id="308" r:id="rId30"/>
    <p:sldId id="311" r:id="rId31"/>
    <p:sldId id="318" r:id="rId32"/>
    <p:sldId id="319" r:id="rId33"/>
    <p:sldId id="2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3" d="100"/>
          <a:sy n="73" d="100"/>
        </p:scale>
        <p:origin x="-636" y="-102"/>
      </p:cViewPr>
      <p:guideLst>
        <p:guide orient="horz" pos="2160"/>
        <p:guide pos="3840"/>
      </p:guideLst>
    </p:cSldViewPr>
  </p:slideViewPr>
  <p:notesTextViewPr>
    <p:cViewPr>
      <p:scale>
        <a:sx n="1" d="1"/>
        <a:sy n="1" d="1"/>
      </p:scale>
      <p:origin x="0" y="0"/>
    </p:cViewPr>
  </p:notesTextViewPr>
  <p:sorterViewPr>
    <p:cViewPr>
      <p:scale>
        <a:sx n="100" d="100"/>
        <a:sy n="100" d="100"/>
      </p:scale>
      <p:origin x="0" y="-1020"/>
    </p:cViewPr>
  </p:sorterViewPr>
  <p:notesViewPr>
    <p:cSldViewPr snapToGrid="0" showGuides="1">
      <p:cViewPr varScale="1">
        <p:scale>
          <a:sx n="76" d="100"/>
          <a:sy n="76" d="100"/>
        </p:scale>
        <p:origin x="1770"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C66D5-35F2-4B2B-B66A-28018F619124}" type="datetimeFigureOut">
              <a:rPr lang="en-US" smtClean="0"/>
              <a:pPr/>
              <a:t>11/10/2022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073D5-63C2-4933-B970-D96552757D44}" type="slidenum">
              <a:rPr lang="en-US" smtClean="0"/>
              <a:pPr/>
              <a:t>‹#›</a:t>
            </a:fld>
            <a:endParaRPr lang="en-US" dirty="0"/>
          </a:p>
        </p:txBody>
      </p:sp>
    </p:spTree>
    <p:extLst>
      <p:ext uri="{BB962C8B-B14F-4D97-AF65-F5344CB8AC3E}">
        <p14:creationId xmlns:p14="http://schemas.microsoft.com/office/powerpoint/2010/main" xmlns=""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7E8A-1102-47A1-B1C3-36AE88809383}" type="datetimeFigureOut">
              <a:rPr lang="en-US" smtClean="0"/>
              <a:pPr/>
              <a:t>11/10/2022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1EAB-687D-4AE4-B775-678A923E9436}" type="slidenum">
              <a:rPr lang="en-US" smtClean="0"/>
              <a:pPr/>
              <a:t>‹#›</a:t>
            </a:fld>
            <a:endParaRPr lang="en-US" dirty="0"/>
          </a:p>
        </p:txBody>
      </p:sp>
    </p:spTree>
    <p:extLst>
      <p:ext uri="{BB962C8B-B14F-4D97-AF65-F5344CB8AC3E}">
        <p14:creationId xmlns:p14="http://schemas.microsoft.com/office/powerpoint/2010/main" xmlns=""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pPr/>
              <a:t>1</a:t>
            </a:fld>
            <a:endParaRPr lang="en-US" dirty="0"/>
          </a:p>
        </p:txBody>
      </p:sp>
    </p:spTree>
    <p:extLst>
      <p:ext uri="{BB962C8B-B14F-4D97-AF65-F5344CB8AC3E}">
        <p14:creationId xmlns:p14="http://schemas.microsoft.com/office/powerpoint/2010/main" xmlns="" val="7983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p:spPr>
            <p:txBody>
              <a:bodyPr wrap="none" anchor="ctr"/>
              <a:lstStyle/>
              <a:p>
                <a:pPr algn="ctr" eaLnBrk="1" hangingPunct="1"/>
                <a:endParaRPr lang="en-US" sz="2400" dirty="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p:spPr>
            <p:txBody>
              <a:bodyPr wrap="none" anchor="ctr"/>
              <a:lstStyle/>
              <a:p>
                <a:pPr algn="ctr" eaLnBrk="1" hangingPunct="1"/>
                <a:endParaRPr lang="en-US" sz="2400" dirty="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p:spPr>
            <p:txBody>
              <a:bodyPr wrap="none" anchor="ctr"/>
              <a:lstStyle/>
              <a:p>
                <a:pPr algn="ctr" eaLnBrk="1" hangingPunct="1"/>
                <a:endParaRPr lang="en-US" sz="2400" dirty="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a:t>Click to edit Master title style</a:t>
            </a:r>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E977EABB-AD64-40E8-8F05-6F0423865390}" type="datetime1">
              <a:rPr lang="en-US" smtClean="0"/>
              <a:pPr/>
              <a:t>11/10/2022</a:t>
            </a:fld>
            <a:endParaRPr lang="en-US" dirty="0"/>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2810808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D3754BD1-787C-472A-B1D0-6C6F96690290}" type="datetime1">
              <a:rPr lang="en-US" smtClean="0"/>
              <a:pPr/>
              <a:t>11/10/2022</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24392933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3907121-D780-4895-BDB9-A683E5DF6351}" type="datetime1">
              <a:rPr lang="en-US" smtClean="0"/>
              <a:pPr/>
              <a:t>11/10/2022</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12971269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DEE6BBDF-BF54-48B3-888F-1FA5CD69B104}" type="datetime1">
              <a:rPr lang="en-US" smtClean="0"/>
              <a:pPr/>
              <a:t>11/10/2022</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1818076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F54DAE31-2319-4484-816A-D78F27C42AE5}" type="datetime1">
              <a:rPr lang="en-US" smtClean="0"/>
              <a:pPr/>
              <a:t>11/10/2022</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3294145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710F2F9-AD04-45AB-AE46-101366B76550}" type="datetime1">
              <a:rPr lang="en-US" smtClean="0"/>
              <a:pPr/>
              <a:t>11/10/2022</a:t>
            </a:fld>
            <a:endParaRPr lang="en-US" dirty="0"/>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17178094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a:t>Click to edit Master title style</a:t>
            </a:r>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8A70B58C-FA50-471E-B9AA-141DE3492284}" type="datetime1">
              <a:rPr lang="en-US" smtClean="0"/>
              <a:pPr/>
              <a:t>11/10/2022</a:t>
            </a:fld>
            <a:endParaRPr lang="en-US" dirty="0"/>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2510624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87EB0A7B-264E-4045-AA86-1580F27BEF08}" type="datetime1">
              <a:rPr lang="en-US" smtClean="0"/>
              <a:pPr/>
              <a:t>11/10/2022</a:t>
            </a:fld>
            <a:endParaRPr lang="en-US" dirty="0"/>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9402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554D25B-9FC9-456D-B1CF-0D500B4F7AE7}" type="datetime1">
              <a:rPr lang="en-US" smtClean="0"/>
              <a:pPr/>
              <a:t>11/10/2022</a:t>
            </a:fld>
            <a:endParaRPr lang="en-US" dirty="0"/>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1552341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BE55EED-F393-4DEA-8F59-0F58A1E83C6A}" type="datetime1">
              <a:rPr lang="en-US" smtClean="0"/>
              <a:pPr/>
              <a:t>11/10/2022</a:t>
            </a:fld>
            <a:endParaRPr lang="en-US" dirty="0"/>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3014592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D8F9583-E853-4CA3-8198-D3B811CCDE37}" type="datetime1">
              <a:rPr lang="en-US" smtClean="0"/>
              <a:pPr/>
              <a:t>11/10/2022</a:t>
            </a:fld>
            <a:endParaRPr lang="en-US" dirty="0"/>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xmlns="" val="1595501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p:spPr>
              <p:txBody>
                <a:bodyPr wrap="none" anchor="ctr"/>
                <a:lstStyle/>
                <a:p>
                  <a:pPr algn="ctr" eaLnBrk="1" hangingPunct="1"/>
                  <a:endParaRPr lang="en-US" sz="2400" dirty="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p:spPr>
              <p:txBody>
                <a:bodyPr wrap="none" anchor="ctr"/>
                <a:lstStyle/>
                <a:p>
                  <a:pPr algn="ctr" eaLnBrk="1" hangingPunct="1"/>
                  <a:endParaRPr lang="en-US" sz="2400" dirty="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p:spPr>
              <p:txBody>
                <a:bodyPr wrap="none" anchor="ctr"/>
                <a:lstStyle/>
                <a:p>
                  <a:pPr algn="ctr" eaLnBrk="1" hangingPunct="1"/>
                  <a:endParaRPr lang="en-US" sz="2400" dirty="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p:spPr>
              <p:txBody>
                <a:bodyPr wrap="none" anchor="ctr"/>
                <a:lstStyle/>
                <a:p>
                  <a:pPr lvl="0" algn="ctr"/>
                  <a:endParaRPr lang="en-US" sz="2400" dirty="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p:spPr>
              <p:txBody>
                <a:bodyPr wrap="none" anchor="ctr"/>
                <a:lstStyle/>
                <a:p>
                  <a:pPr algn="ctr" eaLnBrk="1" hangingPunct="1"/>
                  <a:endParaRPr lang="en-US" sz="2400" dirty="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p:spPr>
              <p:txBody>
                <a:bodyPr wrap="none" anchor="ctr"/>
                <a:lstStyle/>
                <a:p>
                  <a:pPr algn="ctr" eaLnBrk="1" hangingPunct="1"/>
                  <a:endParaRPr lang="en-US" sz="2400" dirty="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BA34F36-FDB7-44AE-86F1-DB279E88AA22}" type="datetime1">
              <a:rPr lang="en-US" smtClean="0"/>
              <a:pPr/>
              <a:t>11/10/2022</a:t>
            </a:fld>
            <a:endParaRPr lang="en-US" dirty="0"/>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xmlns=""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90" y="5001658"/>
            <a:ext cx="12169620" cy="1856342"/>
          </a:xfrm>
          <a:prstGeom prst="rect">
            <a:avLst/>
          </a:prstGeom>
        </p:spPr>
      </p:pic>
      <p:sp>
        <p:nvSpPr>
          <p:cNvPr id="3" name="Subtitle 2"/>
          <p:cNvSpPr>
            <a:spLocks noGrp="1"/>
          </p:cNvSpPr>
          <p:nvPr>
            <p:ph type="subTitle" idx="1"/>
          </p:nvPr>
        </p:nvSpPr>
        <p:spPr>
          <a:xfrm>
            <a:off x="1524000" y="4436197"/>
            <a:ext cx="9144000" cy="1275679"/>
          </a:xfrm>
        </p:spPr>
        <p:txBody>
          <a:bodyPr/>
          <a:lstStyle/>
          <a:p>
            <a:r>
              <a:rPr lang="en-US" dirty="0"/>
              <a:t>T.B Mofokeng ISRC President</a:t>
            </a:r>
          </a:p>
          <a:p>
            <a:endParaRPr lang="en-US" dirty="0"/>
          </a:p>
        </p:txBody>
      </p:sp>
      <p:sp>
        <p:nvSpPr>
          <p:cNvPr id="2" name="Title 1"/>
          <p:cNvSpPr>
            <a:spLocks noGrp="1"/>
          </p:cNvSpPr>
          <p:nvPr>
            <p:ph type="ctrTitle"/>
          </p:nvPr>
        </p:nvSpPr>
        <p:spPr>
          <a:xfrm>
            <a:off x="405244" y="1146124"/>
            <a:ext cx="10853995" cy="2387600"/>
          </a:xfrm>
        </p:spPr>
        <p:txBody>
          <a:bodyPr>
            <a:normAutofit/>
          </a:bodyPr>
          <a:lstStyle/>
          <a:p>
            <a:r>
              <a:rPr lang="en-US" sz="4800" dirty="0"/>
              <a:t>SRC Presentation Portfolio Committee </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5244" y="11017"/>
            <a:ext cx="11011435" cy="1960091"/>
          </a:xfrm>
          <a:prstGeom prst="rect">
            <a:avLst/>
          </a:prstGeom>
        </p:spPr>
      </p:pic>
    </p:spTree>
    <p:extLst>
      <p:ext uri="{BB962C8B-B14F-4D97-AF65-F5344CB8AC3E}">
        <p14:creationId xmlns:p14="http://schemas.microsoft.com/office/powerpoint/2010/main" xmlns="" val="8219853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36702AF1-CF64-81EA-CE5B-762775374881}"/>
              </a:ext>
            </a:extLst>
          </p:cNvPr>
          <p:cNvGraphicFramePr>
            <a:graphicFrameLocks noGrp="1"/>
          </p:cNvGraphicFramePr>
          <p:nvPr>
            <p:ph idx="1"/>
            <p:extLst>
              <p:ext uri="{D42A27DB-BD31-4B8C-83A1-F6EECF244321}">
                <p14:modId xmlns:p14="http://schemas.microsoft.com/office/powerpoint/2010/main" xmlns="" val="4075294192"/>
              </p:ext>
            </p:extLst>
          </p:nvPr>
        </p:nvGraphicFramePr>
        <p:xfrm>
          <a:off x="838200" y="1825624"/>
          <a:ext cx="11010900" cy="2867023"/>
        </p:xfrm>
        <a:graphic>
          <a:graphicData uri="http://schemas.openxmlformats.org/drawingml/2006/table">
            <a:tbl>
              <a:tblPr firstRow="1" bandRow="1">
                <a:tableStyleId>{5C22544A-7EE6-4342-B048-85BDC9FD1C3A}</a:tableStyleId>
              </a:tblPr>
              <a:tblGrid>
                <a:gridCol w="2202180">
                  <a:extLst>
                    <a:ext uri="{9D8B030D-6E8A-4147-A177-3AD203B41FA5}">
                      <a16:colId xmlns:a16="http://schemas.microsoft.com/office/drawing/2014/main" xmlns="" val="2767414659"/>
                    </a:ext>
                  </a:extLst>
                </a:gridCol>
                <a:gridCol w="2202180">
                  <a:extLst>
                    <a:ext uri="{9D8B030D-6E8A-4147-A177-3AD203B41FA5}">
                      <a16:colId xmlns:a16="http://schemas.microsoft.com/office/drawing/2014/main" xmlns="" val="1421309054"/>
                    </a:ext>
                  </a:extLst>
                </a:gridCol>
                <a:gridCol w="2202180">
                  <a:extLst>
                    <a:ext uri="{9D8B030D-6E8A-4147-A177-3AD203B41FA5}">
                      <a16:colId xmlns:a16="http://schemas.microsoft.com/office/drawing/2014/main" xmlns="" val="319733666"/>
                    </a:ext>
                  </a:extLst>
                </a:gridCol>
                <a:gridCol w="2202180">
                  <a:extLst>
                    <a:ext uri="{9D8B030D-6E8A-4147-A177-3AD203B41FA5}">
                      <a16:colId xmlns:a16="http://schemas.microsoft.com/office/drawing/2014/main" xmlns="" val="1989971373"/>
                    </a:ext>
                  </a:extLst>
                </a:gridCol>
                <a:gridCol w="2202180">
                  <a:extLst>
                    <a:ext uri="{9D8B030D-6E8A-4147-A177-3AD203B41FA5}">
                      <a16:colId xmlns:a16="http://schemas.microsoft.com/office/drawing/2014/main" xmlns="" val="747511060"/>
                    </a:ext>
                  </a:extLst>
                </a:gridCol>
              </a:tblGrid>
              <a:tr h="606645">
                <a:tc>
                  <a:txBody>
                    <a:bodyPr/>
                    <a:lstStyle/>
                    <a:p>
                      <a:r>
                        <a:rPr lang="en-ZA" dirty="0"/>
                        <a:t>PROGRAM</a:t>
                      </a:r>
                    </a:p>
                  </a:txBody>
                  <a:tcPr/>
                </a:tc>
                <a:tc>
                  <a:txBody>
                    <a:bodyPr/>
                    <a:lstStyle/>
                    <a:p>
                      <a:r>
                        <a:rPr lang="en-ZA" dirty="0"/>
                        <a:t>DATE</a:t>
                      </a:r>
                    </a:p>
                  </a:txBody>
                  <a:tcPr/>
                </a:tc>
                <a:tc>
                  <a:txBody>
                    <a:bodyPr/>
                    <a:lstStyle/>
                    <a:p>
                      <a:r>
                        <a:rPr lang="en-ZA" dirty="0"/>
                        <a:t>DONE</a:t>
                      </a:r>
                    </a:p>
                  </a:txBody>
                  <a:tcPr/>
                </a:tc>
                <a:tc>
                  <a:txBody>
                    <a:bodyPr/>
                    <a:lstStyle/>
                    <a:p>
                      <a:r>
                        <a:rPr lang="en-ZA" dirty="0"/>
                        <a:t>PENDING</a:t>
                      </a:r>
                    </a:p>
                  </a:txBody>
                  <a:tcPr/>
                </a:tc>
                <a:tc>
                  <a:txBody>
                    <a:bodyPr/>
                    <a:lstStyle/>
                    <a:p>
                      <a:r>
                        <a:rPr lang="en-ZA" dirty="0"/>
                        <a:t>PROGRESS</a:t>
                      </a:r>
                    </a:p>
                  </a:txBody>
                  <a:tcPr/>
                </a:tc>
                <a:extLst>
                  <a:ext uri="{0D108BD9-81ED-4DB2-BD59-A6C34878D82A}">
                    <a16:rowId xmlns:a16="http://schemas.microsoft.com/office/drawing/2014/main" xmlns="" val="306812890"/>
                  </a:ext>
                </a:extLst>
              </a:tr>
              <a:tr h="606645">
                <a:tc>
                  <a:txBody>
                    <a:bodyPr/>
                    <a:lstStyle/>
                    <a:p>
                      <a:r>
                        <a:rPr lang="en-ZA" dirty="0"/>
                        <a:t>Mr &amp; Ms Motheo</a:t>
                      </a:r>
                    </a:p>
                  </a:txBody>
                  <a:tcPr/>
                </a:tc>
                <a:tc>
                  <a:txBody>
                    <a:bodyPr/>
                    <a:lstStyle/>
                    <a:p>
                      <a:r>
                        <a:rPr lang="en-ZA" dirty="0"/>
                        <a:t>October</a:t>
                      </a:r>
                    </a:p>
                  </a:txBody>
                  <a:tcPr/>
                </a:tc>
                <a:tc>
                  <a:txBody>
                    <a:bodyPr/>
                    <a:lstStyle/>
                    <a:p>
                      <a:endParaRPr lang="en-ZA"/>
                    </a:p>
                  </a:txBody>
                  <a:tcPr/>
                </a:tc>
                <a:tc>
                  <a:txBody>
                    <a:bodyPr/>
                    <a:lstStyle/>
                    <a:p>
                      <a:endParaRPr lang="en-ZA" dirty="0"/>
                    </a:p>
                  </a:txBody>
                  <a:tcPr/>
                </a:tc>
                <a:tc>
                  <a:txBody>
                    <a:bodyPr/>
                    <a:lstStyle/>
                    <a:p>
                      <a:endParaRPr lang="en-ZA" dirty="0">
                        <a:highlight>
                          <a:srgbClr val="00FF00"/>
                        </a:highlight>
                      </a:endParaRPr>
                    </a:p>
                  </a:txBody>
                  <a:tcPr/>
                </a:tc>
                <a:extLst>
                  <a:ext uri="{0D108BD9-81ED-4DB2-BD59-A6C34878D82A}">
                    <a16:rowId xmlns:a16="http://schemas.microsoft.com/office/drawing/2014/main" xmlns="" val="4062141901"/>
                  </a:ext>
                </a:extLst>
              </a:tr>
              <a:tr h="606645">
                <a:tc>
                  <a:txBody>
                    <a:bodyPr/>
                    <a:lstStyle/>
                    <a:p>
                      <a:r>
                        <a:rPr lang="en-ZA" dirty="0"/>
                        <a:t>Policy Summit</a:t>
                      </a:r>
                    </a:p>
                  </a:txBody>
                  <a:tcPr/>
                </a:tc>
                <a:tc>
                  <a:txBody>
                    <a:bodyPr/>
                    <a:lstStyle/>
                    <a:p>
                      <a:r>
                        <a:rPr lang="en-ZA" dirty="0"/>
                        <a:t>October</a:t>
                      </a:r>
                    </a:p>
                  </a:txBody>
                  <a:tcPr/>
                </a:tc>
                <a:tc>
                  <a:txBody>
                    <a:bodyPr/>
                    <a:lstStyle/>
                    <a:p>
                      <a:endParaRPr lang="en-ZA"/>
                    </a:p>
                  </a:txBody>
                  <a:tcPr/>
                </a:tc>
                <a:tc>
                  <a:txBody>
                    <a:bodyPr/>
                    <a:lstStyle/>
                    <a:p>
                      <a:endParaRPr lang="en-ZA" dirty="0"/>
                    </a:p>
                  </a:txBody>
                  <a:tcPr/>
                </a:tc>
                <a:tc>
                  <a:txBody>
                    <a:bodyPr/>
                    <a:lstStyle/>
                    <a:p>
                      <a:endParaRPr lang="en-ZA" dirty="0">
                        <a:highlight>
                          <a:srgbClr val="00FF00"/>
                        </a:highlight>
                      </a:endParaRPr>
                    </a:p>
                  </a:txBody>
                  <a:tcPr/>
                </a:tc>
                <a:extLst>
                  <a:ext uri="{0D108BD9-81ED-4DB2-BD59-A6C34878D82A}">
                    <a16:rowId xmlns:a16="http://schemas.microsoft.com/office/drawing/2014/main" xmlns="" val="1579437750"/>
                  </a:ext>
                </a:extLst>
              </a:tr>
              <a:tr h="1047088">
                <a:tc>
                  <a:txBody>
                    <a:bodyPr/>
                    <a:lstStyle/>
                    <a:p>
                      <a:r>
                        <a:rPr lang="en-ZA" dirty="0"/>
                        <a:t>Student Parliament</a:t>
                      </a:r>
                    </a:p>
                  </a:txBody>
                  <a:tcPr/>
                </a:tc>
                <a:tc>
                  <a:txBody>
                    <a:bodyPr/>
                    <a:lstStyle/>
                    <a:p>
                      <a:r>
                        <a:rPr lang="en-ZA" dirty="0"/>
                        <a:t>Nov/Dec</a:t>
                      </a:r>
                    </a:p>
                  </a:txBody>
                  <a:tcPr/>
                </a:tc>
                <a:tc>
                  <a:txBody>
                    <a:bodyPr/>
                    <a:lstStyle/>
                    <a:p>
                      <a:endParaRPr lang="en-ZA" dirty="0"/>
                    </a:p>
                  </a:txBody>
                  <a:tcPr/>
                </a:tc>
                <a:tc>
                  <a:txBody>
                    <a:bodyPr/>
                    <a:lstStyle/>
                    <a:p>
                      <a:endParaRPr lang="en-ZA" dirty="0"/>
                    </a:p>
                  </a:txBody>
                  <a:tcPr/>
                </a:tc>
                <a:tc>
                  <a:txBody>
                    <a:bodyPr/>
                    <a:lstStyle/>
                    <a:p>
                      <a:endParaRPr lang="en-ZA" dirty="0">
                        <a:highlight>
                          <a:srgbClr val="00FF00"/>
                        </a:highlight>
                      </a:endParaRPr>
                    </a:p>
                  </a:txBody>
                  <a:tcPr/>
                </a:tc>
                <a:extLst>
                  <a:ext uri="{0D108BD9-81ED-4DB2-BD59-A6C34878D82A}">
                    <a16:rowId xmlns:a16="http://schemas.microsoft.com/office/drawing/2014/main" xmlns="" val="2347983024"/>
                  </a:ext>
                </a:extLst>
              </a:tr>
            </a:tbl>
          </a:graphicData>
        </a:graphic>
      </p:graphicFrame>
      <p:sp>
        <p:nvSpPr>
          <p:cNvPr id="3" name="Title 2">
            <a:extLst>
              <a:ext uri="{FF2B5EF4-FFF2-40B4-BE49-F238E27FC236}">
                <a16:creationId xmlns:a16="http://schemas.microsoft.com/office/drawing/2014/main" xmlns="" id="{BE399FD3-1BD3-425C-B073-AE74C2C34C1F}"/>
              </a:ext>
            </a:extLst>
          </p:cNvPr>
          <p:cNvSpPr>
            <a:spLocks noGrp="1"/>
          </p:cNvSpPr>
          <p:nvPr>
            <p:ph type="title"/>
          </p:nvPr>
        </p:nvSpPr>
        <p:spPr/>
        <p:txBody>
          <a:bodyPr/>
          <a:lstStyle/>
          <a:p>
            <a:r>
              <a:rPr lang="en-ZA" dirty="0"/>
              <a:t>Continuation</a:t>
            </a:r>
          </a:p>
        </p:txBody>
      </p:sp>
      <p:sp>
        <p:nvSpPr>
          <p:cNvPr id="2" name="Heart 1"/>
          <p:cNvSpPr/>
          <p:nvPr/>
        </p:nvSpPr>
        <p:spPr>
          <a:xfrm>
            <a:off x="8134350" y="2416967"/>
            <a:ext cx="533400" cy="604837"/>
          </a:xfrm>
          <a:prstGeom prst="heart">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Heart 4"/>
          <p:cNvSpPr/>
          <p:nvPr/>
        </p:nvSpPr>
        <p:spPr>
          <a:xfrm>
            <a:off x="8134350" y="3089272"/>
            <a:ext cx="577850" cy="555628"/>
          </a:xfrm>
          <a:prstGeom prst="heart">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Heart 6"/>
          <p:cNvSpPr/>
          <p:nvPr/>
        </p:nvSpPr>
        <p:spPr>
          <a:xfrm>
            <a:off x="8134350" y="3779836"/>
            <a:ext cx="577850" cy="614364"/>
          </a:xfrm>
          <a:prstGeom prst="heart">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5623374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58901" y="1690688"/>
            <a:ext cx="4826000" cy="4951412"/>
          </a:xfrm>
        </p:spPr>
      </p:pic>
      <p:sp>
        <p:nvSpPr>
          <p:cNvPr id="3" name="Title 2"/>
          <p:cNvSpPr>
            <a:spLocks noGrp="1"/>
          </p:cNvSpPr>
          <p:nvPr>
            <p:ph type="title"/>
          </p:nvPr>
        </p:nvSpPr>
        <p:spPr/>
        <p:txBody>
          <a:bodyPr>
            <a:normAutofit/>
          </a:bodyPr>
          <a:lstStyle/>
          <a:p>
            <a:r>
              <a:rPr lang="en-US" dirty="0"/>
              <a:t>ISRC POA 2022 STRUCTURE</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05551" y="1690688"/>
            <a:ext cx="4584699" cy="4800600"/>
          </a:xfrm>
          <a:prstGeom prst="rect">
            <a:avLst/>
          </a:prstGeom>
        </p:spPr>
      </p:pic>
    </p:spTree>
    <p:extLst>
      <p:ext uri="{BB962C8B-B14F-4D97-AF65-F5344CB8AC3E}">
        <p14:creationId xmlns:p14="http://schemas.microsoft.com/office/powerpoint/2010/main" xmlns="" val="27546546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clipart&#10;&#10;Description automatically generated">
            <a:extLst>
              <a:ext uri="{FF2B5EF4-FFF2-40B4-BE49-F238E27FC236}">
                <a16:creationId xmlns:a16="http://schemas.microsoft.com/office/drawing/2014/main" xmlns="" id="{E6DE6797-C55B-32D5-5BCF-165B80F57E1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60561" y="1501254"/>
            <a:ext cx="8925636" cy="4844955"/>
          </a:xfrm>
        </p:spPr>
      </p:pic>
      <p:sp>
        <p:nvSpPr>
          <p:cNvPr id="3" name="Title 2">
            <a:extLst>
              <a:ext uri="{FF2B5EF4-FFF2-40B4-BE49-F238E27FC236}">
                <a16:creationId xmlns:a16="http://schemas.microsoft.com/office/drawing/2014/main" xmlns="" id="{DD0ADBF6-A084-ECA2-6E40-68699FB43D12}"/>
              </a:ext>
            </a:extLst>
          </p:cNvPr>
          <p:cNvSpPr>
            <a:spLocks noGrp="1"/>
          </p:cNvSpPr>
          <p:nvPr>
            <p:ph type="title"/>
          </p:nvPr>
        </p:nvSpPr>
        <p:spPr/>
        <p:txBody>
          <a:bodyPr/>
          <a:lstStyle/>
          <a:p>
            <a:r>
              <a:rPr lang="en-US" sz="4400" b="1" dirty="0"/>
              <a:t>ISRC ACHIEVED PROGRAMS</a:t>
            </a:r>
            <a:endParaRPr lang="en-ZA" b="1" dirty="0"/>
          </a:p>
        </p:txBody>
      </p:sp>
    </p:spTree>
    <p:extLst>
      <p:ext uri="{BB962C8B-B14F-4D97-AF65-F5344CB8AC3E}">
        <p14:creationId xmlns:p14="http://schemas.microsoft.com/office/powerpoint/2010/main" xmlns="" val="632688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3730" y="1378424"/>
            <a:ext cx="10515600" cy="5385447"/>
          </a:xfrm>
        </p:spPr>
        <p:txBody>
          <a:bodyPr>
            <a:normAutofit/>
          </a:bodyPr>
          <a:lstStyle/>
          <a:p>
            <a:pPr marL="0" indent="0">
              <a:buNone/>
            </a:pPr>
            <a:endParaRPr lang="en-US" sz="2400" b="1" i="1" dirty="0">
              <a:cs typeface="Arial" panose="020B0604020202020204" pitchFamily="34" charset="0"/>
            </a:endParaRPr>
          </a:p>
          <a:p>
            <a:r>
              <a:rPr lang="en-ZA" sz="2400" dirty="0">
                <a:cs typeface="Arial" panose="020B0604020202020204" pitchFamily="34" charset="0"/>
              </a:rPr>
              <a:t>The 11</a:t>
            </a:r>
            <a:r>
              <a:rPr lang="en-ZA" sz="2400" baseline="30000" dirty="0">
                <a:cs typeface="Arial" panose="020B0604020202020204" pitchFamily="34" charset="0"/>
              </a:rPr>
              <a:t>th</a:t>
            </a:r>
            <a:r>
              <a:rPr lang="en-ZA" sz="2400" dirty="0">
                <a:cs typeface="Arial" panose="020B0604020202020204" pitchFamily="34" charset="0"/>
              </a:rPr>
              <a:t> Academic Conference of Motheo TVET College commenced on the 12</a:t>
            </a:r>
            <a:r>
              <a:rPr lang="en-ZA" sz="2400" baseline="30000" dirty="0">
                <a:cs typeface="Arial" panose="020B0604020202020204" pitchFamily="34" charset="0"/>
              </a:rPr>
              <a:t>th</a:t>
            </a:r>
            <a:r>
              <a:rPr lang="en-ZA" sz="2400" dirty="0">
                <a:cs typeface="Arial" panose="020B0604020202020204" pitchFamily="34" charset="0"/>
              </a:rPr>
              <a:t> to the 14</a:t>
            </a:r>
            <a:r>
              <a:rPr lang="en-ZA" sz="2400" baseline="30000" dirty="0">
                <a:cs typeface="Arial" panose="020B0604020202020204" pitchFamily="34" charset="0"/>
              </a:rPr>
              <a:t>th</a:t>
            </a:r>
            <a:r>
              <a:rPr lang="en-ZA" sz="2400" dirty="0">
                <a:cs typeface="Arial" panose="020B0604020202020204" pitchFamily="34" charset="0"/>
              </a:rPr>
              <a:t> of August 2022 under the theme: </a:t>
            </a:r>
            <a:r>
              <a:rPr lang="en-ZA" sz="2400" b="1" i="1" dirty="0">
                <a:cs typeface="Arial" panose="020B0604020202020204" pitchFamily="34" charset="0"/>
              </a:rPr>
              <a:t>“Inspiration is the starting point of our journey to success</a:t>
            </a:r>
            <a:r>
              <a:rPr lang="en-ZA" sz="2400" dirty="0">
                <a:cs typeface="Arial" panose="020B0604020202020204" pitchFamily="34" charset="0"/>
              </a:rPr>
              <a:t>” to advocate for Academic Excellence which will improve the capacity of teaching and learning and a steering wheel to the Gateway to Employability.</a:t>
            </a:r>
            <a:endParaRPr lang="en-US" sz="2400" dirty="0">
              <a:cs typeface="Arial" panose="020B0604020202020204" pitchFamily="34" charset="0"/>
            </a:endParaRPr>
          </a:p>
          <a:p>
            <a:r>
              <a:rPr lang="en-US" sz="2400" dirty="0">
                <a:cs typeface="Arial" panose="020B0604020202020204" pitchFamily="34" charset="0"/>
              </a:rPr>
              <a:t>The expected number of delegates was 184 from all seven campuses and 179 delegates were present.</a:t>
            </a:r>
          </a:p>
          <a:p>
            <a:r>
              <a:rPr lang="en-US" sz="2400" dirty="0">
                <a:cs typeface="Arial" panose="020B0604020202020204" pitchFamily="34" charset="0"/>
              </a:rPr>
              <a:t> Expected guests were 15, present guests were 8. </a:t>
            </a:r>
          </a:p>
          <a:p>
            <a:r>
              <a:rPr lang="en-US" sz="2400" dirty="0">
                <a:cs typeface="Arial" panose="020B0604020202020204" pitchFamily="34" charset="0"/>
              </a:rPr>
              <a:t> The conference curated, able to proceed and was efficient as per expectations.</a:t>
            </a:r>
          </a:p>
          <a:p>
            <a:pPr marL="0" indent="0">
              <a:buNone/>
            </a:pPr>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703730" y="94129"/>
            <a:ext cx="10515600" cy="1284295"/>
          </a:xfrm>
        </p:spPr>
        <p:txBody>
          <a:bodyPr>
            <a:normAutofit/>
          </a:bodyPr>
          <a:lstStyle/>
          <a:p>
            <a:r>
              <a:rPr lang="en-US" sz="3200" dirty="0"/>
              <a:t/>
            </a:r>
            <a:br>
              <a:rPr lang="en-US" sz="3200" dirty="0"/>
            </a:br>
            <a:r>
              <a:rPr lang="en-US" sz="3200" b="1" dirty="0"/>
              <a:t>11</a:t>
            </a:r>
            <a:r>
              <a:rPr lang="en-US" sz="3200" b="1" baseline="30000" dirty="0"/>
              <a:t>th</a:t>
            </a:r>
            <a:r>
              <a:rPr lang="en-US" sz="3200" b="1" dirty="0"/>
              <a:t> Academic conference </a:t>
            </a:r>
          </a:p>
        </p:txBody>
      </p:sp>
    </p:spTree>
    <p:extLst>
      <p:ext uri="{BB962C8B-B14F-4D97-AF65-F5344CB8AC3E}">
        <p14:creationId xmlns:p14="http://schemas.microsoft.com/office/powerpoint/2010/main" xmlns="" val="12101962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F74F569-6EF7-0E9D-8455-0211601B3182}"/>
              </a:ext>
            </a:extLst>
          </p:cNvPr>
          <p:cNvSpPr>
            <a:spLocks noGrp="1"/>
          </p:cNvSpPr>
          <p:nvPr>
            <p:ph idx="1"/>
          </p:nvPr>
        </p:nvSpPr>
        <p:spPr>
          <a:xfrm>
            <a:off x="838200" y="1392072"/>
            <a:ext cx="10515600" cy="5100803"/>
          </a:xfrm>
        </p:spPr>
        <p:txBody>
          <a:bodyPr>
            <a:normAutofit fontScale="85000" lnSpcReduction="20000"/>
          </a:bodyPr>
          <a:lstStyle/>
          <a:p>
            <a:r>
              <a:rPr lang="en-ZA" sz="2800" dirty="0">
                <a:cs typeface="Arial" panose="020B0604020202020204" pitchFamily="34" charset="0"/>
              </a:rPr>
              <a:t>The </a:t>
            </a:r>
            <a:r>
              <a:rPr lang="en-ZA" dirty="0">
                <a:cs typeface="Arial" panose="020B0604020202020204" pitchFamily="34" charset="0"/>
              </a:rPr>
              <a:t>goal </a:t>
            </a:r>
            <a:r>
              <a:rPr lang="en-ZA" sz="2800" dirty="0">
                <a:cs typeface="Arial" panose="020B0604020202020204" pitchFamily="34" charset="0"/>
              </a:rPr>
              <a:t>of the Academic Conference is to ensure that academic related processes in the institution are developed to the best interest of the stakeholders (students), policies that are academic binding are reviewed and implemented for the greater good of the students. </a:t>
            </a:r>
          </a:p>
          <a:p>
            <a:pPr marL="0" indent="0">
              <a:buNone/>
            </a:pPr>
            <a:endParaRPr lang="en-US" sz="2800" dirty="0">
              <a:cs typeface="Arial" panose="020B0604020202020204" pitchFamily="34" charset="0"/>
            </a:endParaRPr>
          </a:p>
          <a:p>
            <a:r>
              <a:rPr lang="en-ZA" sz="2800" dirty="0">
                <a:cs typeface="Arial" panose="020B0604020202020204" pitchFamily="34" charset="0"/>
              </a:rPr>
              <a:t>The expected outcome of the 11</a:t>
            </a:r>
            <a:r>
              <a:rPr lang="en-ZA" sz="2800" baseline="30000" dirty="0">
                <a:cs typeface="Arial" panose="020B0604020202020204" pitchFamily="34" charset="0"/>
              </a:rPr>
              <a:t>th</a:t>
            </a:r>
            <a:r>
              <a:rPr lang="en-ZA" sz="2800" dirty="0">
                <a:cs typeface="Arial" panose="020B0604020202020204" pitchFamily="34" charset="0"/>
              </a:rPr>
              <a:t> Academic conference was that the resolutions of this conference should be implemented in different campuses. The academic and transformation officer is expected to present these resolutions to the academic board and the Secretary to include these resolutions in her report to be presented in the college council for adoption and approval. </a:t>
            </a:r>
          </a:p>
          <a:p>
            <a:pPr marL="0" indent="0">
              <a:buNone/>
            </a:pPr>
            <a:endParaRPr lang="en-ZA" sz="2800" dirty="0">
              <a:cs typeface="Arial" panose="020B0604020202020204" pitchFamily="34" charset="0"/>
            </a:endParaRPr>
          </a:p>
          <a:p>
            <a:r>
              <a:rPr lang="en-ZA" sz="2800" dirty="0">
                <a:cs typeface="Arial" panose="020B0604020202020204" pitchFamily="34" charset="0"/>
              </a:rPr>
              <a:t>The Campus SRC is expected to take the direction of the resolutions made in the implementation of their programme of action. The present delegation is expected to report back to their fellow students.</a:t>
            </a:r>
            <a:endParaRPr lang="en-US" sz="2800" dirty="0">
              <a:cs typeface="Arial" panose="020B0604020202020204" pitchFamily="34" charset="0"/>
            </a:endParaRPr>
          </a:p>
          <a:p>
            <a:endParaRPr lang="en-ZA" dirty="0"/>
          </a:p>
        </p:txBody>
      </p:sp>
      <p:sp>
        <p:nvSpPr>
          <p:cNvPr id="3" name="Title 2">
            <a:extLst>
              <a:ext uri="{FF2B5EF4-FFF2-40B4-BE49-F238E27FC236}">
                <a16:creationId xmlns:a16="http://schemas.microsoft.com/office/drawing/2014/main" xmlns="" id="{201FC975-7ACD-17D5-D2F1-664779597C82}"/>
              </a:ext>
            </a:extLst>
          </p:cNvPr>
          <p:cNvSpPr>
            <a:spLocks noGrp="1"/>
          </p:cNvSpPr>
          <p:nvPr>
            <p:ph type="title"/>
          </p:nvPr>
        </p:nvSpPr>
        <p:spPr>
          <a:xfrm>
            <a:off x="838200" y="365125"/>
            <a:ext cx="10515600" cy="876821"/>
          </a:xfrm>
        </p:spPr>
        <p:txBody>
          <a:bodyPr/>
          <a:lstStyle/>
          <a:p>
            <a:r>
              <a:rPr lang="en-US" sz="4400" b="1" dirty="0"/>
              <a:t>11</a:t>
            </a:r>
            <a:r>
              <a:rPr lang="en-US" sz="4400" b="1" baseline="30000" dirty="0"/>
              <a:t>th</a:t>
            </a:r>
            <a:r>
              <a:rPr lang="en-US" sz="4400" b="1" dirty="0"/>
              <a:t> Academic conference </a:t>
            </a:r>
            <a:r>
              <a:rPr lang="en-US" sz="4400" b="1" dirty="0" err="1"/>
              <a:t>cont</a:t>
            </a:r>
            <a:r>
              <a:rPr lang="en-US" sz="4400" b="1" dirty="0"/>
              <a:t>…</a:t>
            </a:r>
            <a:endParaRPr lang="en-ZA" dirty="0"/>
          </a:p>
        </p:txBody>
      </p:sp>
    </p:spTree>
    <p:extLst>
      <p:ext uri="{BB962C8B-B14F-4D97-AF65-F5344CB8AC3E}">
        <p14:creationId xmlns:p14="http://schemas.microsoft.com/office/powerpoint/2010/main" xmlns="" val="9786980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93900"/>
            <a:ext cx="5181600" cy="4864100"/>
          </a:xfrm>
        </p:spPr>
        <p:txBody>
          <a:bodyPr>
            <a:normAutofit fontScale="92500" lnSpcReduction="10000"/>
          </a:bodyPr>
          <a:lstStyle/>
          <a:p>
            <a:pPr lvl="0"/>
            <a:r>
              <a:rPr lang="en-ZA" dirty="0"/>
              <a:t>Commission 1 – How to improve student life at campus.</a:t>
            </a:r>
            <a:endParaRPr lang="en-US" dirty="0"/>
          </a:p>
          <a:p>
            <a:pPr lvl="0"/>
            <a:r>
              <a:rPr lang="en-ZA" dirty="0"/>
              <a:t>Commission 2 – Should peer tutoring be formalized. </a:t>
            </a:r>
            <a:endParaRPr lang="en-US" dirty="0"/>
          </a:p>
          <a:p>
            <a:pPr lvl="0"/>
            <a:r>
              <a:rPr lang="en-ZA" dirty="0"/>
              <a:t>Commission 3 – Associating student wellbeing with academic performance. </a:t>
            </a:r>
            <a:endParaRPr lang="en-US" dirty="0"/>
          </a:p>
          <a:p>
            <a:pPr lvl="0"/>
            <a:r>
              <a:rPr lang="en-ZA" dirty="0"/>
              <a:t>Commission 4 – impact of the late NSFAS payment to academics. </a:t>
            </a:r>
            <a:endParaRPr lang="en-US" dirty="0"/>
          </a:p>
          <a:p>
            <a:r>
              <a:rPr lang="en-US" dirty="0"/>
              <a:t>Commission 5 – Academic exclusion. </a:t>
            </a:r>
          </a:p>
        </p:txBody>
      </p:sp>
      <p:sp>
        <p:nvSpPr>
          <p:cNvPr id="4" name="Title 3"/>
          <p:cNvSpPr>
            <a:spLocks noGrp="1"/>
          </p:cNvSpPr>
          <p:nvPr>
            <p:ph type="title"/>
          </p:nvPr>
        </p:nvSpPr>
        <p:spPr>
          <a:xfrm>
            <a:off x="838200" y="182247"/>
            <a:ext cx="10896600" cy="1951353"/>
          </a:xfrm>
        </p:spPr>
        <p:txBody>
          <a:bodyPr>
            <a:normAutofit/>
          </a:bodyPr>
          <a:lstStyle/>
          <a:p>
            <a:r>
              <a:rPr lang="en-US" sz="3200" dirty="0"/>
              <a:t>There were five commissions discussed under the following topics which include all student challenges and the resolutions to move forward as a college.</a:t>
            </a:r>
          </a:p>
        </p:txBody>
      </p:sp>
      <p:pic>
        <p:nvPicPr>
          <p:cNvPr id="5" name="Picture 4"/>
          <p:cNvPicPr>
            <a:picLocks noChangeAspect="1"/>
          </p:cNvPicPr>
          <p:nvPr/>
        </p:nvPicPr>
        <p:blipFill>
          <a:blip r:embed="rId2" cstate="print"/>
          <a:stretch>
            <a:fillRect/>
          </a:stretch>
        </p:blipFill>
        <p:spPr>
          <a:xfrm>
            <a:off x="7269790" y="4074066"/>
            <a:ext cx="2877561" cy="2164268"/>
          </a:xfrm>
          <a:prstGeom prst="rect">
            <a:avLst/>
          </a:prstGeom>
        </p:spPr>
      </p:pic>
    </p:spTree>
    <p:extLst>
      <p:ext uri="{BB962C8B-B14F-4D97-AF65-F5344CB8AC3E}">
        <p14:creationId xmlns:p14="http://schemas.microsoft.com/office/powerpoint/2010/main" xmlns="" val="2604606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6189662" y="39098"/>
            <a:ext cx="5157787" cy="641350"/>
          </a:xfrm>
        </p:spPr>
        <p:txBody>
          <a:bodyPr>
            <a:normAutofit fontScale="92500" lnSpcReduction="10000"/>
          </a:bodyPr>
          <a:lstStyle/>
          <a:p>
            <a:r>
              <a:rPr lang="en-US" dirty="0"/>
              <a:t>OCCUPATIONAL  HEALTH &amp; SAFETY WORKSHOP</a:t>
            </a:r>
          </a:p>
        </p:txBody>
      </p:sp>
      <p:sp>
        <p:nvSpPr>
          <p:cNvPr id="5" name="Text Placeholder 4"/>
          <p:cNvSpPr>
            <a:spLocks noGrp="1"/>
          </p:cNvSpPr>
          <p:nvPr>
            <p:ph type="body" idx="1"/>
          </p:nvPr>
        </p:nvSpPr>
        <p:spPr>
          <a:xfrm>
            <a:off x="831850" y="39098"/>
            <a:ext cx="5156200" cy="641350"/>
          </a:xfrm>
        </p:spPr>
        <p:txBody>
          <a:bodyPr/>
          <a:lstStyle/>
          <a:p>
            <a:r>
              <a:rPr lang="en-ZA" dirty="0"/>
              <a:t>The Academic Conference</a:t>
            </a:r>
            <a:endParaRPr lang="en-US" dirty="0"/>
          </a:p>
        </p:txBody>
      </p:sp>
      <p:pic>
        <p:nvPicPr>
          <p:cNvPr id="7" name="Content Placeholder 4">
            <a:extLst>
              <a:ext uri="{FF2B5EF4-FFF2-40B4-BE49-F238E27FC236}">
                <a16:creationId xmlns:a16="http://schemas.microsoft.com/office/drawing/2014/main" xmlns="" id="{47161200-DBF3-0B98-BEF0-026E04074CFC}"/>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09781" y="819082"/>
            <a:ext cx="5156200" cy="2368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xmlns="" id="{9454E2C4-3282-215F-472F-31E285D5D6D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781" y="3696790"/>
            <a:ext cx="5156200" cy="2688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Content Placeholder 7"/>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6398669" y="727113"/>
            <a:ext cx="5157787" cy="246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8669" y="3696790"/>
            <a:ext cx="5317626" cy="2688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545347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6189662" y="326481"/>
            <a:ext cx="5157787" cy="641350"/>
          </a:xfrm>
        </p:spPr>
        <p:txBody>
          <a:bodyPr/>
          <a:lstStyle/>
          <a:p>
            <a:r>
              <a:rPr lang="en-US" dirty="0"/>
              <a:t>CAPACITY BUILDING WORKSHOP</a:t>
            </a:r>
          </a:p>
        </p:txBody>
      </p:sp>
      <p:sp>
        <p:nvSpPr>
          <p:cNvPr id="5" name="Text Placeholder 4"/>
          <p:cNvSpPr>
            <a:spLocks noGrp="1"/>
          </p:cNvSpPr>
          <p:nvPr>
            <p:ph type="body" idx="1"/>
          </p:nvPr>
        </p:nvSpPr>
        <p:spPr>
          <a:xfrm>
            <a:off x="831850" y="326481"/>
            <a:ext cx="5156200" cy="641350"/>
          </a:xfrm>
        </p:spPr>
        <p:txBody>
          <a:bodyPr/>
          <a:lstStyle/>
          <a:p>
            <a:r>
              <a:rPr lang="en-US" dirty="0"/>
              <a:t>NSFAS WORKSHOP</a:t>
            </a:r>
          </a:p>
        </p:txBody>
      </p:sp>
      <p:pic>
        <p:nvPicPr>
          <p:cNvPr id="7" name="Content Placeholder 8"/>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75095" y="1208488"/>
            <a:ext cx="4497796" cy="2383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4153989"/>
            <a:ext cx="4334691" cy="2386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6348550" y="1208488"/>
            <a:ext cx="4305864" cy="247562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48550" y="4153989"/>
            <a:ext cx="4305863" cy="2386512"/>
          </a:xfrm>
          <a:prstGeom prst="rect">
            <a:avLst/>
          </a:prstGeom>
        </p:spPr>
      </p:pic>
    </p:spTree>
    <p:extLst>
      <p:ext uri="{BB962C8B-B14F-4D97-AF65-F5344CB8AC3E}">
        <p14:creationId xmlns:p14="http://schemas.microsoft.com/office/powerpoint/2010/main" xmlns="" val="3892430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82890"/>
            <a:ext cx="10515600" cy="4894073"/>
          </a:xfrm>
        </p:spPr>
        <p:txBody>
          <a:bodyPr>
            <a:noAutofit/>
          </a:bodyPr>
          <a:lstStyle/>
          <a:p>
            <a:pPr marL="457200" lvl="0" indent="-342900" algn="just">
              <a:spcBef>
                <a:spcPts val="540"/>
              </a:spcBef>
              <a:buClr>
                <a:srgbClr val="ED7D31"/>
              </a:buClr>
              <a:buSzPts val="1800"/>
              <a:buFont typeface="Noto Sans Symbols"/>
              <a:buChar char="▪"/>
            </a:pPr>
            <a:r>
              <a:rPr lang="en-US" sz="2400" kern="0" dirty="0">
                <a:solidFill>
                  <a:srgbClr val="000000"/>
                </a:solidFill>
                <a:sym typeface="Century Gothic"/>
              </a:rPr>
              <a:t>Student parliament is an annual event that was established in 2013, since the establishment we have managed to have 10 successful student parliament events that allowed students to interact directly with all stakeholders, management and council of the college on the development and effectiveness of Motheo TVET College in their academics</a:t>
            </a:r>
          </a:p>
          <a:p>
            <a:pPr marL="457200" lvl="0" indent="-342900" algn="just">
              <a:spcBef>
                <a:spcPts val="540"/>
              </a:spcBef>
              <a:buClr>
                <a:srgbClr val="ED7D31"/>
              </a:buClr>
              <a:buSzPts val="1800"/>
              <a:buFont typeface="Noto Sans Symbols"/>
              <a:buChar char="▪"/>
            </a:pPr>
            <a:r>
              <a:rPr lang="en-US" sz="2400" kern="0" dirty="0">
                <a:solidFill>
                  <a:srgbClr val="000000"/>
                </a:solidFill>
                <a:sym typeface="Century Gothic"/>
              </a:rPr>
              <a:t>Furthermore, it serves as a platform where the  ISRC and the campus SRC report back to students on their term of office as student leaders.</a:t>
            </a:r>
          </a:p>
          <a:p>
            <a:pPr marL="457200" lvl="0" indent="-342900" algn="just">
              <a:spcBef>
                <a:spcPts val="540"/>
              </a:spcBef>
              <a:buClr>
                <a:srgbClr val="ED7D31"/>
              </a:buClr>
              <a:buSzPts val="1800"/>
              <a:buFont typeface="Noto Sans Symbols"/>
              <a:buChar char="▪"/>
            </a:pPr>
            <a:r>
              <a:rPr lang="en-US" sz="2400" kern="0" dirty="0">
                <a:solidFill>
                  <a:srgbClr val="000000"/>
                </a:solidFill>
                <a:sym typeface="Century Gothic"/>
              </a:rPr>
              <a:t>Moreover, it is a platform where students related policies of the institution are reviewed by students themselves and amendments are done to make sure that students are governed by policies that are relevant in their academic year.</a:t>
            </a:r>
          </a:p>
        </p:txBody>
      </p:sp>
      <p:sp>
        <p:nvSpPr>
          <p:cNvPr id="3" name="Title 2"/>
          <p:cNvSpPr>
            <a:spLocks noGrp="1"/>
          </p:cNvSpPr>
          <p:nvPr>
            <p:ph type="title"/>
          </p:nvPr>
        </p:nvSpPr>
        <p:spPr>
          <a:xfrm>
            <a:off x="838200" y="365125"/>
            <a:ext cx="10515600" cy="781287"/>
          </a:xfrm>
        </p:spPr>
        <p:txBody>
          <a:bodyPr>
            <a:normAutofit/>
          </a:bodyPr>
          <a:lstStyle/>
          <a:p>
            <a:r>
              <a:rPr lang="en-US" dirty="0"/>
              <a:t> </a:t>
            </a:r>
            <a:r>
              <a:rPr lang="en-US" b="1" dirty="0"/>
              <a:t>STUDENT PARLIAMENT </a:t>
            </a:r>
          </a:p>
        </p:txBody>
      </p:sp>
    </p:spTree>
    <p:extLst>
      <p:ext uri="{BB962C8B-B14F-4D97-AF65-F5344CB8AC3E}">
        <p14:creationId xmlns:p14="http://schemas.microsoft.com/office/powerpoint/2010/main" xmlns="" val="3186985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37730"/>
            <a:ext cx="10515600" cy="4855143"/>
          </a:xfrm>
        </p:spPr>
        <p:txBody>
          <a:bodyPr>
            <a:normAutofit lnSpcReduction="10000"/>
          </a:bodyPr>
          <a:lstStyle/>
          <a:p>
            <a:pPr lvl="0">
              <a:lnSpc>
                <a:spcPct val="80000"/>
              </a:lnSpc>
              <a:spcBef>
                <a:spcPts val="840"/>
              </a:spcBef>
              <a:buClr>
                <a:srgbClr val="ED7D31"/>
              </a:buClr>
              <a:buSzPts val="2800"/>
            </a:pPr>
            <a:r>
              <a:rPr lang="en-US" sz="2400" kern="0" dirty="0">
                <a:solidFill>
                  <a:srgbClr val="000000"/>
                </a:solidFill>
                <a:sym typeface="Century Gothic"/>
              </a:rPr>
              <a:t>The student parliament is conducted by a committee called the parliament committee that is led by registered students of the institution and the committee has five positions in total that are elected.</a:t>
            </a:r>
          </a:p>
          <a:p>
            <a:pPr lvl="0">
              <a:lnSpc>
                <a:spcPct val="80000"/>
              </a:lnSpc>
              <a:spcBef>
                <a:spcPts val="840"/>
              </a:spcBef>
              <a:buClr>
                <a:srgbClr val="ED7D31"/>
              </a:buClr>
              <a:buSzPts val="2800"/>
              <a:buFont typeface="Wingdings" panose="05000000000000000000" pitchFamily="2" charset="2"/>
              <a:buChar char="Ø"/>
            </a:pPr>
            <a:r>
              <a:rPr lang="en-US" sz="2400" kern="0" dirty="0">
                <a:solidFill>
                  <a:srgbClr val="000000"/>
                </a:solidFill>
                <a:sym typeface="Century Gothic"/>
              </a:rPr>
              <a:t>Speaker</a:t>
            </a:r>
          </a:p>
          <a:p>
            <a:pPr lvl="0">
              <a:lnSpc>
                <a:spcPct val="80000"/>
              </a:lnSpc>
              <a:spcBef>
                <a:spcPts val="840"/>
              </a:spcBef>
              <a:buClr>
                <a:srgbClr val="ED7D31"/>
              </a:buClr>
              <a:buSzPts val="2800"/>
              <a:buFont typeface="Wingdings" panose="05000000000000000000" pitchFamily="2" charset="2"/>
              <a:buChar char="Ø"/>
            </a:pPr>
            <a:r>
              <a:rPr lang="en-US" sz="2400" kern="0" dirty="0">
                <a:solidFill>
                  <a:srgbClr val="000000"/>
                </a:solidFill>
                <a:sym typeface="Century Gothic"/>
              </a:rPr>
              <a:t>Deputy speaker</a:t>
            </a:r>
          </a:p>
          <a:p>
            <a:pPr lvl="0">
              <a:lnSpc>
                <a:spcPct val="80000"/>
              </a:lnSpc>
              <a:spcBef>
                <a:spcPts val="840"/>
              </a:spcBef>
              <a:buClr>
                <a:srgbClr val="ED7D31"/>
              </a:buClr>
              <a:buSzPts val="2800"/>
              <a:buFont typeface="Wingdings" panose="05000000000000000000" pitchFamily="2" charset="2"/>
              <a:buChar char="Ø"/>
            </a:pPr>
            <a:r>
              <a:rPr lang="en-US" sz="2400" kern="0" dirty="0">
                <a:solidFill>
                  <a:srgbClr val="000000"/>
                </a:solidFill>
                <a:sym typeface="Century Gothic"/>
              </a:rPr>
              <a:t>Secretary</a:t>
            </a:r>
          </a:p>
          <a:p>
            <a:pPr lvl="0">
              <a:lnSpc>
                <a:spcPct val="80000"/>
              </a:lnSpc>
              <a:spcBef>
                <a:spcPts val="840"/>
              </a:spcBef>
              <a:buClr>
                <a:srgbClr val="ED7D31"/>
              </a:buClr>
              <a:buSzPts val="2800"/>
              <a:buFont typeface="Wingdings" panose="05000000000000000000" pitchFamily="2" charset="2"/>
              <a:buChar char="Ø"/>
            </a:pPr>
            <a:r>
              <a:rPr lang="en-US" sz="2400" kern="0" dirty="0">
                <a:solidFill>
                  <a:srgbClr val="000000"/>
                </a:solidFill>
                <a:sym typeface="Century Gothic"/>
              </a:rPr>
              <a:t>Deputy Secretary </a:t>
            </a:r>
          </a:p>
          <a:p>
            <a:pPr lvl="0">
              <a:lnSpc>
                <a:spcPct val="80000"/>
              </a:lnSpc>
              <a:spcBef>
                <a:spcPts val="840"/>
              </a:spcBef>
              <a:buClr>
                <a:srgbClr val="ED7D31"/>
              </a:buClr>
              <a:buSzPts val="2800"/>
              <a:buFont typeface="Wingdings" panose="05000000000000000000" pitchFamily="2" charset="2"/>
              <a:buChar char="Ø"/>
            </a:pPr>
            <a:r>
              <a:rPr lang="en-US" sz="2400" kern="0" dirty="0">
                <a:solidFill>
                  <a:srgbClr val="000000"/>
                </a:solidFill>
                <a:sym typeface="Century Gothic"/>
              </a:rPr>
              <a:t>Chief Whip</a:t>
            </a:r>
          </a:p>
          <a:p>
            <a:pPr lvl="0">
              <a:lnSpc>
                <a:spcPct val="80000"/>
              </a:lnSpc>
              <a:spcBef>
                <a:spcPts val="840"/>
              </a:spcBef>
              <a:buClr>
                <a:srgbClr val="ED7D31"/>
              </a:buClr>
              <a:buSzPts val="2800"/>
            </a:pPr>
            <a:r>
              <a:rPr lang="en-US" sz="2400" kern="0" dirty="0">
                <a:solidFill>
                  <a:srgbClr val="000000"/>
                </a:solidFill>
                <a:sym typeface="Century Gothic"/>
              </a:rPr>
              <a:t>This committee is elected at the academic conference by delegates and will serve until the SRC elections take place.</a:t>
            </a:r>
          </a:p>
          <a:p>
            <a:pPr lvl="0">
              <a:lnSpc>
                <a:spcPct val="80000"/>
              </a:lnSpc>
              <a:spcBef>
                <a:spcPts val="840"/>
              </a:spcBef>
              <a:buClr>
                <a:srgbClr val="ED7D31"/>
              </a:buClr>
              <a:buSzPts val="2800"/>
            </a:pPr>
            <a:r>
              <a:rPr lang="en-US" sz="2400" kern="0" dirty="0">
                <a:solidFill>
                  <a:srgbClr val="000000"/>
                </a:solidFill>
                <a:sym typeface="Century Gothic"/>
              </a:rPr>
              <a:t>Each elected member is guided by  </a:t>
            </a:r>
            <a:r>
              <a:rPr lang="en-US" sz="2400" b="1" kern="0" dirty="0">
                <a:solidFill>
                  <a:srgbClr val="000000"/>
                </a:solidFill>
                <a:sym typeface="Century Gothic"/>
              </a:rPr>
              <a:t>Student</a:t>
            </a:r>
            <a:r>
              <a:rPr lang="en-US" sz="2400" kern="0" dirty="0">
                <a:solidFill>
                  <a:srgbClr val="000000"/>
                </a:solidFill>
                <a:sym typeface="Century Gothic"/>
              </a:rPr>
              <a:t> </a:t>
            </a:r>
            <a:r>
              <a:rPr lang="en-US" sz="2400" b="1" kern="0" dirty="0">
                <a:solidFill>
                  <a:srgbClr val="000000"/>
                </a:solidFill>
                <a:sym typeface="Century Gothic"/>
              </a:rPr>
              <a:t>parliament constitution</a:t>
            </a:r>
            <a:r>
              <a:rPr lang="en-US" sz="2400" kern="0" dirty="0">
                <a:solidFill>
                  <a:srgbClr val="000000"/>
                </a:solidFill>
                <a:sym typeface="Century Gothic"/>
              </a:rPr>
              <a:t> that stipulates responsibilities of each elected member of the parliament committee.  </a:t>
            </a:r>
            <a:endParaRPr lang="en-ZA" sz="2400" kern="0" dirty="0">
              <a:solidFill>
                <a:srgbClr val="000000"/>
              </a:solidFill>
              <a:sym typeface="Century Gothic"/>
            </a:endParaRPr>
          </a:p>
          <a:p>
            <a:pPr marL="0" lvl="0" indent="0">
              <a:lnSpc>
                <a:spcPct val="80000"/>
              </a:lnSpc>
              <a:spcBef>
                <a:spcPts val="840"/>
              </a:spcBef>
              <a:buClr>
                <a:srgbClr val="ED7D31"/>
              </a:buClr>
              <a:buSzPts val="2800"/>
              <a:buNone/>
            </a:pPr>
            <a:endParaRPr lang="en-ZA" sz="1400" kern="0" dirty="0">
              <a:solidFill>
                <a:srgbClr val="000000"/>
              </a:solidFill>
              <a:latin typeface="Arial"/>
              <a:sym typeface="Century Gothic"/>
            </a:endParaRPr>
          </a:p>
          <a:p>
            <a:endParaRPr lang="en-US" dirty="0"/>
          </a:p>
        </p:txBody>
      </p:sp>
      <p:sp>
        <p:nvSpPr>
          <p:cNvPr id="3" name="Title 2"/>
          <p:cNvSpPr>
            <a:spLocks noGrp="1"/>
          </p:cNvSpPr>
          <p:nvPr>
            <p:ph type="title"/>
          </p:nvPr>
        </p:nvSpPr>
        <p:spPr>
          <a:xfrm>
            <a:off x="838200" y="365126"/>
            <a:ext cx="10515600" cy="1054242"/>
          </a:xfrm>
        </p:spPr>
        <p:txBody>
          <a:bodyPr>
            <a:normAutofit fontScale="90000"/>
          </a:bodyPr>
          <a:lstStyle/>
          <a:p>
            <a:r>
              <a:rPr lang="en-US" b="1" dirty="0">
                <a:solidFill>
                  <a:schemeClr val="accent1"/>
                </a:solidFill>
              </a:rPr>
              <a:t>Election Process of Student Parliament Committee</a:t>
            </a:r>
            <a:endParaRPr lang="en-US" dirty="0"/>
          </a:p>
        </p:txBody>
      </p:sp>
    </p:spTree>
    <p:extLst>
      <p:ext uri="{BB962C8B-B14F-4D97-AF65-F5344CB8AC3E}">
        <p14:creationId xmlns:p14="http://schemas.microsoft.com/office/powerpoint/2010/main" xmlns="" val="11076184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199" y="222068"/>
            <a:ext cx="10630989" cy="6361611"/>
          </a:xfrm>
          <a:prstGeom prst="rect">
            <a:avLst/>
          </a:prstGeom>
        </p:spPr>
      </p:pic>
    </p:spTree>
    <p:extLst>
      <p:ext uri="{BB962C8B-B14F-4D97-AF65-F5344CB8AC3E}">
        <p14:creationId xmlns:p14="http://schemas.microsoft.com/office/powerpoint/2010/main" xmlns="" val="18814788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805219"/>
            <a:ext cx="10515600" cy="5800297"/>
          </a:xfrm>
        </p:spPr>
        <p:txBody>
          <a:bodyPr>
            <a:normAutofit fontScale="25000" lnSpcReduction="20000"/>
          </a:bodyPr>
          <a:lstStyle/>
          <a:p>
            <a:pPr marL="114300" indent="0">
              <a:buNone/>
            </a:pPr>
            <a:r>
              <a:rPr lang="en-US" sz="9600" dirty="0">
                <a:cs typeface="Arial" panose="020B0604020202020204" pitchFamily="34" charset="0"/>
              </a:rPr>
              <a:t>As the current Parliament Committee, we held the 10</a:t>
            </a:r>
            <a:r>
              <a:rPr lang="en-US" sz="9600" baseline="30000" dirty="0">
                <a:cs typeface="Arial" panose="020B0604020202020204" pitchFamily="34" charset="0"/>
              </a:rPr>
              <a:t>th</a:t>
            </a:r>
            <a:r>
              <a:rPr lang="en-US" sz="9600" dirty="0">
                <a:cs typeface="Arial" panose="020B0604020202020204" pitchFamily="34" charset="0"/>
              </a:rPr>
              <a:t> student parliament under the theme : </a:t>
            </a:r>
            <a:r>
              <a:rPr lang="en-US" sz="9600" b="1" dirty="0">
                <a:cs typeface="Arial" panose="020B0604020202020204" pitchFamily="34" charset="0"/>
              </a:rPr>
              <a:t>To Strengthen Participatory governance in parliament functions </a:t>
            </a:r>
            <a:r>
              <a:rPr lang="en-US" sz="9600" dirty="0">
                <a:cs typeface="Arial" panose="020B0604020202020204" pitchFamily="34" charset="0"/>
              </a:rPr>
              <a:t>) and we set at Bloem Spa Hotel from the 24</a:t>
            </a:r>
            <a:r>
              <a:rPr lang="en-US" sz="9600" baseline="30000" dirty="0">
                <a:cs typeface="Arial" panose="020B0604020202020204" pitchFamily="34" charset="0"/>
              </a:rPr>
              <a:t>th</a:t>
            </a:r>
            <a:r>
              <a:rPr lang="en-US" sz="9600" dirty="0">
                <a:cs typeface="Arial" panose="020B0604020202020204" pitchFamily="34" charset="0"/>
              </a:rPr>
              <a:t> – 26</a:t>
            </a:r>
            <a:r>
              <a:rPr lang="en-US" sz="9600" baseline="30000" dirty="0">
                <a:cs typeface="Arial" panose="020B0604020202020204" pitchFamily="34" charset="0"/>
              </a:rPr>
              <a:t>th</a:t>
            </a:r>
            <a:r>
              <a:rPr lang="en-US" sz="9600" dirty="0">
                <a:cs typeface="Arial" panose="020B0604020202020204" pitchFamily="34" charset="0"/>
              </a:rPr>
              <a:t> of February 2022.</a:t>
            </a:r>
          </a:p>
          <a:p>
            <a:pPr marL="114300" indent="0">
              <a:buNone/>
            </a:pPr>
            <a:r>
              <a:rPr lang="en-US" sz="9600" dirty="0">
                <a:cs typeface="Arial" panose="020B0604020202020204" pitchFamily="34" charset="0"/>
              </a:rPr>
              <a:t>We had invited the following departments to the event :</a:t>
            </a:r>
          </a:p>
          <a:p>
            <a:r>
              <a:rPr lang="en-US" sz="9600" dirty="0">
                <a:cs typeface="Arial" panose="020B0604020202020204" pitchFamily="34" charset="0"/>
              </a:rPr>
              <a:t>Management of the institution  </a:t>
            </a:r>
          </a:p>
          <a:p>
            <a:r>
              <a:rPr lang="en-US" sz="9600" dirty="0">
                <a:cs typeface="Arial" panose="020B0604020202020204" pitchFamily="34" charset="0"/>
              </a:rPr>
              <a:t>SSS Unite</a:t>
            </a:r>
          </a:p>
          <a:p>
            <a:r>
              <a:rPr lang="en-US" sz="9600" dirty="0">
                <a:cs typeface="Arial" panose="020B0604020202020204" pitchFamily="34" charset="0"/>
              </a:rPr>
              <a:t>17 Students From each campus</a:t>
            </a:r>
          </a:p>
          <a:p>
            <a:r>
              <a:rPr lang="en-US" sz="9600" dirty="0">
                <a:cs typeface="Arial" panose="020B0604020202020204" pitchFamily="34" charset="0"/>
              </a:rPr>
              <a:t>NSFAS Official</a:t>
            </a:r>
          </a:p>
          <a:p>
            <a:r>
              <a:rPr lang="en-US" sz="9600" dirty="0">
                <a:cs typeface="Arial" panose="020B0604020202020204" pitchFamily="34" charset="0"/>
              </a:rPr>
              <a:t>Electoral House of Africa</a:t>
            </a:r>
          </a:p>
          <a:p>
            <a:r>
              <a:rPr lang="en-US" sz="9600" dirty="0">
                <a:cs typeface="Arial" panose="020B0604020202020204" pitchFamily="34" charset="0"/>
              </a:rPr>
              <a:t>Student Hub</a:t>
            </a:r>
          </a:p>
          <a:p>
            <a:r>
              <a:rPr lang="en-US" sz="9600" dirty="0">
                <a:cs typeface="Arial" panose="020B0604020202020204" pitchFamily="34" charset="0"/>
              </a:rPr>
              <a:t>Development progress of the institution </a:t>
            </a:r>
          </a:p>
          <a:p>
            <a:r>
              <a:rPr lang="en-US" sz="9600" dirty="0">
                <a:cs typeface="Arial" panose="020B0604020202020204" pitchFamily="34" charset="0"/>
              </a:rPr>
              <a:t>Higher Health</a:t>
            </a:r>
          </a:p>
          <a:p>
            <a:r>
              <a:rPr lang="en-US" sz="9600" dirty="0">
                <a:cs typeface="Arial" panose="020B0604020202020204" pitchFamily="34" charset="0"/>
              </a:rPr>
              <a:t>SAVETSA</a:t>
            </a:r>
          </a:p>
          <a:p>
            <a:r>
              <a:rPr lang="en-US" sz="9600" dirty="0">
                <a:cs typeface="Arial" panose="020B0604020202020204" pitchFamily="34" charset="0"/>
              </a:rPr>
              <a:t>AST </a:t>
            </a:r>
          </a:p>
          <a:p>
            <a:r>
              <a:rPr lang="en-US" sz="9600" dirty="0">
                <a:cs typeface="Arial" panose="020B0604020202020204" pitchFamily="34" charset="0"/>
              </a:rPr>
              <a:t>And all SRC members </a:t>
            </a:r>
          </a:p>
          <a:p>
            <a:pPr marL="114300" indent="0">
              <a:buNone/>
            </a:pPr>
            <a:endParaRPr lang="en-US" sz="1800" dirty="0">
              <a:latin typeface="+mj-lt"/>
            </a:endParaRPr>
          </a:p>
          <a:p>
            <a:endParaRPr lang="en-US" sz="1400" dirty="0">
              <a:latin typeface="+mj-lt"/>
            </a:endParaRPr>
          </a:p>
          <a:p>
            <a:endParaRPr lang="en-US" sz="1400" dirty="0">
              <a:latin typeface="+mj-lt"/>
            </a:endParaRPr>
          </a:p>
          <a:p>
            <a:pPr marL="114300" indent="0">
              <a:buNone/>
            </a:pPr>
            <a:endParaRPr lang="en-US" sz="1400" dirty="0">
              <a:latin typeface="+mj-lt"/>
            </a:endParaRPr>
          </a:p>
          <a:p>
            <a:endParaRPr lang="en-ZA" sz="1400" dirty="0">
              <a:latin typeface="+mj-lt"/>
            </a:endParaRPr>
          </a:p>
        </p:txBody>
      </p:sp>
      <p:sp>
        <p:nvSpPr>
          <p:cNvPr id="3" name="Title 2"/>
          <p:cNvSpPr>
            <a:spLocks noGrp="1"/>
          </p:cNvSpPr>
          <p:nvPr>
            <p:ph type="title"/>
          </p:nvPr>
        </p:nvSpPr>
        <p:spPr>
          <a:xfrm>
            <a:off x="838200" y="-22451"/>
            <a:ext cx="10515600" cy="663896"/>
          </a:xfrm>
        </p:spPr>
        <p:txBody>
          <a:bodyPr>
            <a:normAutofit/>
          </a:bodyPr>
          <a:lstStyle/>
          <a:p>
            <a:pPr algn="ctr"/>
            <a:r>
              <a:rPr lang="en-US" sz="2800" b="1" dirty="0">
                <a:solidFill>
                  <a:schemeClr val="accent1"/>
                </a:solidFill>
                <a:latin typeface="+mj-lt"/>
              </a:rPr>
              <a:t>Invites and delegates </a:t>
            </a:r>
            <a:endParaRPr lang="en-ZA" sz="2800" b="1" dirty="0">
              <a:solidFill>
                <a:schemeClr val="accent1"/>
              </a:solidFill>
              <a:latin typeface="+mj-lt"/>
            </a:endParaRPr>
          </a:p>
        </p:txBody>
      </p:sp>
    </p:spTree>
    <p:extLst>
      <p:ext uri="{BB962C8B-B14F-4D97-AF65-F5344CB8AC3E}">
        <p14:creationId xmlns:p14="http://schemas.microsoft.com/office/powerpoint/2010/main" xmlns="" val="17180195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81A2127-37DA-C37F-2D18-0DE43560F1FC}"/>
              </a:ext>
            </a:extLst>
          </p:cNvPr>
          <p:cNvSpPr>
            <a:spLocks noGrp="1"/>
          </p:cNvSpPr>
          <p:nvPr>
            <p:ph idx="1"/>
          </p:nvPr>
        </p:nvSpPr>
        <p:spPr/>
        <p:txBody>
          <a:bodyPr>
            <a:normAutofit lnSpcReduction="10000"/>
          </a:bodyPr>
          <a:lstStyle/>
          <a:p>
            <a:pPr marL="571500" indent="-457200"/>
            <a:r>
              <a:rPr lang="en-US" sz="2800" dirty="0">
                <a:latin typeface="Arial" panose="020B0604020202020204" pitchFamily="34" charset="0"/>
                <a:cs typeface="Arial" panose="020B0604020202020204" pitchFamily="34" charset="0"/>
              </a:rPr>
              <a:t>We had presentations from all</a:t>
            </a:r>
            <a:r>
              <a:rPr lang="en-US" dirty="0">
                <a:latin typeface="Arial" panose="020B0604020202020204" pitchFamily="34" charset="0"/>
                <a:cs typeface="Arial" panose="020B0604020202020204" pitchFamily="34" charset="0"/>
              </a:rPr>
              <a:t> invited</a:t>
            </a:r>
            <a:r>
              <a:rPr lang="en-US" sz="2800" dirty="0">
                <a:latin typeface="Arial" panose="020B0604020202020204" pitchFamily="34" charset="0"/>
                <a:cs typeface="Arial" panose="020B0604020202020204" pitchFamily="34" charset="0"/>
              </a:rPr>
              <a:t> departments, and they are all </a:t>
            </a:r>
            <a:r>
              <a:rPr lang="en-US" sz="2800" dirty="0" smtClean="0">
                <a:latin typeface="Arial" panose="020B0604020202020204" pitchFamily="34" charset="0"/>
                <a:cs typeface="Arial" panose="020B0604020202020204" pitchFamily="34" charset="0"/>
              </a:rPr>
              <a:t>minted in </a:t>
            </a:r>
            <a:r>
              <a:rPr lang="en-US" sz="2800" dirty="0">
                <a:latin typeface="Arial" panose="020B0604020202020204" pitchFamily="34" charset="0"/>
                <a:cs typeface="Arial" panose="020B0604020202020204" pitchFamily="34" charset="0"/>
              </a:rPr>
              <a:t>the office of the Secretary of the parliament committee</a:t>
            </a:r>
          </a:p>
          <a:p>
            <a:pPr marL="571500" indent="-457200"/>
            <a:r>
              <a:rPr lang="en-US" sz="2800" dirty="0">
                <a:latin typeface="Arial" panose="020B0604020202020204" pitchFamily="34" charset="0"/>
                <a:cs typeface="Arial" panose="020B0604020202020204" pitchFamily="34" charset="0"/>
              </a:rPr>
              <a:t>We expected a total of 213 attendance. </a:t>
            </a:r>
          </a:p>
          <a:p>
            <a:pPr marL="571500" indent="-457200"/>
            <a:r>
              <a:rPr lang="en-US" sz="2800" dirty="0">
                <a:latin typeface="Arial" panose="020B0604020202020204" pitchFamily="34" charset="0"/>
                <a:cs typeface="Arial" panose="020B0604020202020204" pitchFamily="34" charset="0"/>
              </a:rPr>
              <a:t>We were expecting 119 students and 105 where present and 14 absent. </a:t>
            </a:r>
          </a:p>
          <a:p>
            <a:pPr marL="571500" indent="-457200"/>
            <a:r>
              <a:rPr lang="en-US" sz="2800" dirty="0">
                <a:latin typeface="Arial" panose="020B0604020202020204" pitchFamily="34" charset="0"/>
                <a:cs typeface="Arial" panose="020B0604020202020204" pitchFamily="34" charset="0"/>
              </a:rPr>
              <a:t>We were also expecting 50 guests inclusive of staff, Management and SSS all present</a:t>
            </a:r>
          </a:p>
          <a:p>
            <a:pPr marL="571500" indent="-457200"/>
            <a:r>
              <a:rPr lang="en-US" sz="2800" dirty="0">
                <a:latin typeface="Arial" panose="020B0604020202020204" pitchFamily="34" charset="0"/>
                <a:cs typeface="Arial" panose="020B0604020202020204" pitchFamily="34" charset="0"/>
              </a:rPr>
              <a:t>We expected 44 SRC members and 35 were present.</a:t>
            </a:r>
          </a:p>
          <a:p>
            <a:pPr marL="571500" indent="-457200"/>
            <a:r>
              <a:rPr lang="en-US"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n total we had 199 attendance during the event.</a:t>
            </a:r>
          </a:p>
          <a:p>
            <a:endParaRPr lang="en-ZA" dirty="0"/>
          </a:p>
        </p:txBody>
      </p:sp>
      <p:sp>
        <p:nvSpPr>
          <p:cNvPr id="3" name="Title 2">
            <a:extLst>
              <a:ext uri="{FF2B5EF4-FFF2-40B4-BE49-F238E27FC236}">
                <a16:creationId xmlns:a16="http://schemas.microsoft.com/office/drawing/2014/main" xmlns="" id="{2981B240-2692-B1FB-A835-21A12A1C7242}"/>
              </a:ext>
            </a:extLst>
          </p:cNvPr>
          <p:cNvSpPr>
            <a:spLocks noGrp="1"/>
          </p:cNvSpPr>
          <p:nvPr>
            <p:ph type="title"/>
          </p:nvPr>
        </p:nvSpPr>
        <p:spPr/>
        <p:txBody>
          <a:bodyPr/>
          <a:lstStyle/>
          <a:p>
            <a:r>
              <a:rPr lang="en-US" sz="4400" b="1" dirty="0">
                <a:solidFill>
                  <a:schemeClr val="accent1"/>
                </a:solidFill>
                <a:latin typeface="+mj-lt"/>
              </a:rPr>
              <a:t>Invites and delegates </a:t>
            </a:r>
            <a:r>
              <a:rPr lang="en-US" sz="4400" b="1" dirty="0" err="1">
                <a:solidFill>
                  <a:schemeClr val="accent1"/>
                </a:solidFill>
                <a:latin typeface="+mj-lt"/>
              </a:rPr>
              <a:t>cont</a:t>
            </a:r>
            <a:r>
              <a:rPr lang="en-US" sz="4400" b="1" dirty="0">
                <a:solidFill>
                  <a:schemeClr val="accent1"/>
                </a:solidFill>
                <a:latin typeface="+mj-lt"/>
              </a:rPr>
              <a:t>…</a:t>
            </a:r>
            <a:endParaRPr lang="en-ZA" dirty="0"/>
          </a:p>
        </p:txBody>
      </p:sp>
    </p:spTree>
    <p:extLst>
      <p:ext uri="{BB962C8B-B14F-4D97-AF65-F5344CB8AC3E}">
        <p14:creationId xmlns:p14="http://schemas.microsoft.com/office/powerpoint/2010/main" xmlns="" val="2173927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idx="11"/>
          </p:nvPr>
        </p:nvSpPr>
        <p:spPr/>
        <p:txBody>
          <a:bodyPr/>
          <a:lstStyle/>
          <a:p>
            <a:endParaRPr lang="en-Z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900" y="241300"/>
            <a:ext cx="3124200" cy="28676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48100" y="162923"/>
            <a:ext cx="3200400" cy="294603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48500" y="202113"/>
            <a:ext cx="4457700" cy="2906848"/>
          </a:xfrm>
          <a:prstGeom prst="rect">
            <a:avLst/>
          </a:prstGeom>
        </p:spPr>
      </p:pic>
      <p:pic>
        <p:nvPicPr>
          <p:cNvPr id="14" name="Content Placeholder 3"/>
          <p:cNvPicPr>
            <a:picLocks noGrp="1" noChangeAspect="1"/>
          </p:cNvPicPr>
          <p:nvPr>
            <p:ph idx="1"/>
          </p:nvPr>
        </p:nvPicPr>
        <p:blipFill>
          <a:blip r:embed="rId5" cstate="print">
            <a:extLst>
              <a:ext uri="{28A0092B-C50C-407E-A947-70E740481C1C}">
                <a14:useLocalDpi xmlns:a14="http://schemas.microsoft.com/office/drawing/2010/main" xmlns="" val="0"/>
              </a:ext>
            </a:extLst>
          </a:blip>
          <a:stretch>
            <a:fillRect/>
          </a:stretch>
        </p:blipFill>
        <p:spPr>
          <a:xfrm>
            <a:off x="723899" y="3547518"/>
            <a:ext cx="10418717" cy="3030583"/>
          </a:xfrm>
          <a:prstGeom prst="rect">
            <a:avLst/>
          </a:prstGeom>
          <a:ln>
            <a:noFill/>
          </a:ln>
          <a:effectLst>
            <a:softEdge rad="112500"/>
          </a:effectLst>
        </p:spPr>
      </p:pic>
    </p:spTree>
    <p:extLst>
      <p:ext uri="{BB962C8B-B14F-4D97-AF65-F5344CB8AC3E}">
        <p14:creationId xmlns:p14="http://schemas.microsoft.com/office/powerpoint/2010/main" xmlns="" val="591399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6189663" y="391795"/>
            <a:ext cx="5157787" cy="641350"/>
          </a:xfrm>
        </p:spPr>
        <p:txBody>
          <a:bodyPr/>
          <a:lstStyle/>
          <a:p>
            <a:r>
              <a:rPr lang="en-US" dirty="0"/>
              <a:t>STUDENT PARLIAMENT INDUCTION</a:t>
            </a:r>
          </a:p>
        </p:txBody>
      </p:sp>
      <p:sp>
        <p:nvSpPr>
          <p:cNvPr id="5" name="Text Placeholder 4"/>
          <p:cNvSpPr>
            <a:spLocks noGrp="1"/>
          </p:cNvSpPr>
          <p:nvPr>
            <p:ph type="body" idx="1"/>
          </p:nvPr>
        </p:nvSpPr>
        <p:spPr>
          <a:xfrm>
            <a:off x="714284" y="496298"/>
            <a:ext cx="5156200" cy="641350"/>
          </a:xfrm>
        </p:spPr>
        <p:txBody>
          <a:bodyPr/>
          <a:lstStyle/>
          <a:p>
            <a:r>
              <a:rPr lang="en-US" dirty="0"/>
              <a:t>CASUAL DAY EVENT</a:t>
            </a:r>
          </a:p>
          <a:p>
            <a:endParaRPr lang="en-US" dirty="0"/>
          </a:p>
        </p:txBody>
      </p:sp>
      <p:pic>
        <p:nvPicPr>
          <p:cNvPr id="7" name="Content Placeholder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22844" y="1137648"/>
            <a:ext cx="4092847" cy="1884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2844" y="3775165"/>
            <a:ext cx="4092845" cy="2122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6189663" y="1268277"/>
            <a:ext cx="5157787" cy="2042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89663" y="3867550"/>
            <a:ext cx="5157787" cy="203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42345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6189662" y="391795"/>
            <a:ext cx="5157787" cy="641350"/>
          </a:xfrm>
        </p:spPr>
        <p:txBody>
          <a:bodyPr/>
          <a:lstStyle/>
          <a:p>
            <a:r>
              <a:rPr lang="en-US" dirty="0"/>
              <a:t>SPORTS TOURNAMENT</a:t>
            </a:r>
          </a:p>
        </p:txBody>
      </p:sp>
      <p:sp>
        <p:nvSpPr>
          <p:cNvPr id="5" name="Text Placeholder 4"/>
          <p:cNvSpPr>
            <a:spLocks noGrp="1"/>
          </p:cNvSpPr>
          <p:nvPr>
            <p:ph type="body" idx="1"/>
          </p:nvPr>
        </p:nvSpPr>
        <p:spPr>
          <a:xfrm>
            <a:off x="766535" y="391795"/>
            <a:ext cx="5156200" cy="641350"/>
          </a:xfrm>
        </p:spPr>
        <p:txBody>
          <a:bodyPr/>
          <a:lstStyle/>
          <a:p>
            <a:r>
              <a:rPr lang="en-US" dirty="0"/>
              <a:t>Heritage Day event</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48970" y="1292587"/>
            <a:ext cx="5156200" cy="2120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3068" y="3884704"/>
            <a:ext cx="5319667" cy="2287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6059034" y="1292588"/>
            <a:ext cx="5157787" cy="2120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89661" y="3849006"/>
            <a:ext cx="5027159" cy="2323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780608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normAutofit fontScale="92500"/>
          </a:bodyPr>
          <a:lstStyle/>
          <a:p>
            <a:r>
              <a:rPr lang="en-US" dirty="0" err="1"/>
              <a:t>Zastron</a:t>
            </a:r>
            <a:r>
              <a:rPr lang="en-US" dirty="0"/>
              <a:t> Campus: Academic Awards</a:t>
            </a:r>
          </a:p>
        </p:txBody>
      </p:sp>
      <p:sp>
        <p:nvSpPr>
          <p:cNvPr id="5" name="Text Placeholder 4"/>
          <p:cNvSpPr>
            <a:spLocks noGrp="1"/>
          </p:cNvSpPr>
          <p:nvPr>
            <p:ph type="body" idx="1"/>
          </p:nvPr>
        </p:nvSpPr>
        <p:spPr/>
        <p:txBody>
          <a:bodyPr>
            <a:normAutofit fontScale="92500" lnSpcReduction="10000"/>
          </a:bodyPr>
          <a:lstStyle/>
          <a:p>
            <a:r>
              <a:rPr lang="en-US" dirty="0"/>
              <a:t>Bloemfontein Campus: GBV Awareness</a:t>
            </a:r>
          </a:p>
        </p:txBody>
      </p:sp>
      <p:sp>
        <p:nvSpPr>
          <p:cNvPr id="6" name="Title 5"/>
          <p:cNvSpPr>
            <a:spLocks noGrp="1"/>
          </p:cNvSpPr>
          <p:nvPr>
            <p:ph type="title"/>
          </p:nvPr>
        </p:nvSpPr>
        <p:spPr/>
        <p:txBody>
          <a:bodyPr/>
          <a:lstStyle/>
          <a:p>
            <a:pPr algn="ctr"/>
            <a:r>
              <a:rPr lang="en-US" dirty="0"/>
              <a:t>Campus SRC Programs</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831850" y="2193925"/>
            <a:ext cx="4069953" cy="3978275"/>
          </a:xfrm>
          <a:prstGeom prst="rect">
            <a:avLst/>
          </a:prstGeom>
          <a:ln>
            <a:noFill/>
          </a:ln>
          <a:effectLst>
            <a:softEdge rad="112500"/>
          </a:effectLst>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189663" y="2464472"/>
            <a:ext cx="5157787" cy="3437181"/>
          </a:xfrm>
          <a:prstGeom prst="rect">
            <a:avLst/>
          </a:prstGeom>
          <a:ln>
            <a:noFill/>
          </a:ln>
          <a:effectLst>
            <a:softEdge rad="112500"/>
          </a:effectLst>
        </p:spPr>
      </p:pic>
    </p:spTree>
    <p:extLst>
      <p:ext uri="{BB962C8B-B14F-4D97-AF65-F5344CB8AC3E}">
        <p14:creationId xmlns:p14="http://schemas.microsoft.com/office/powerpoint/2010/main" xmlns="" val="6261353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lstStyle/>
          <a:p>
            <a:r>
              <a:rPr lang="en-US" dirty="0"/>
              <a:t>Plot 32: Women's Quiz</a:t>
            </a:r>
          </a:p>
        </p:txBody>
      </p:sp>
      <p:sp>
        <p:nvSpPr>
          <p:cNvPr id="5" name="Text Placeholder 4"/>
          <p:cNvSpPr>
            <a:spLocks noGrp="1"/>
          </p:cNvSpPr>
          <p:nvPr>
            <p:ph type="body" idx="1"/>
          </p:nvPr>
        </p:nvSpPr>
        <p:spPr/>
        <p:txBody>
          <a:bodyPr>
            <a:normAutofit fontScale="92500" lnSpcReduction="10000"/>
          </a:bodyPr>
          <a:lstStyle/>
          <a:p>
            <a:r>
              <a:rPr lang="en-US" dirty="0" err="1"/>
              <a:t>Botshabelo</a:t>
            </a:r>
            <a:r>
              <a:rPr lang="en-US" dirty="0"/>
              <a:t> Campus: Open day event</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831850" y="2193925"/>
            <a:ext cx="5156200" cy="3923307"/>
          </a:xfrm>
          <a:prstGeom prst="rect">
            <a:avLst/>
          </a:prstGeom>
          <a:ln>
            <a:noFill/>
          </a:ln>
          <a:effectLst>
            <a:softEdge rad="112500"/>
          </a:effectLst>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189663" y="2248892"/>
            <a:ext cx="5157787" cy="3868340"/>
          </a:xfrm>
          <a:prstGeom prst="rect">
            <a:avLst/>
          </a:prstGeom>
          <a:ln>
            <a:noFill/>
          </a:ln>
          <a:effectLst>
            <a:softEdge rad="112500"/>
          </a:effectLst>
        </p:spPr>
      </p:pic>
    </p:spTree>
    <p:extLst>
      <p:ext uri="{BB962C8B-B14F-4D97-AF65-F5344CB8AC3E}">
        <p14:creationId xmlns:p14="http://schemas.microsoft.com/office/powerpoint/2010/main" xmlns="" val="3395065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normAutofit fontScale="92500" lnSpcReduction="10000"/>
          </a:bodyPr>
          <a:lstStyle/>
          <a:p>
            <a:r>
              <a:rPr lang="en-US" dirty="0" err="1"/>
              <a:t>Thaba</a:t>
            </a:r>
            <a:r>
              <a:rPr lang="en-US" dirty="0"/>
              <a:t> - </a:t>
            </a:r>
            <a:r>
              <a:rPr lang="en-US" dirty="0" err="1"/>
              <a:t>Nchu</a:t>
            </a:r>
            <a:r>
              <a:rPr lang="en-US" dirty="0"/>
              <a:t>: ‘Motivational Talk for underperforming students</a:t>
            </a:r>
          </a:p>
        </p:txBody>
      </p:sp>
      <p:sp>
        <p:nvSpPr>
          <p:cNvPr id="5" name="Text Placeholder 4"/>
          <p:cNvSpPr>
            <a:spLocks noGrp="1"/>
          </p:cNvSpPr>
          <p:nvPr>
            <p:ph type="body" idx="1"/>
          </p:nvPr>
        </p:nvSpPr>
        <p:spPr/>
        <p:txBody>
          <a:bodyPr/>
          <a:lstStyle/>
          <a:p>
            <a:r>
              <a:rPr lang="en-US" dirty="0" err="1"/>
              <a:t>HillSide</a:t>
            </a:r>
            <a:r>
              <a:rPr lang="en-US" dirty="0"/>
              <a:t> view: Men's dialogue </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831850" y="2249487"/>
            <a:ext cx="5156200" cy="3867150"/>
          </a:xfrm>
          <a:prstGeom prst="rect">
            <a:avLst/>
          </a:prstGeom>
          <a:ln>
            <a:noFill/>
          </a:ln>
          <a:effectLst>
            <a:softEdge rad="112500"/>
          </a:effectLst>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189663" y="2463800"/>
            <a:ext cx="5157787" cy="3438524"/>
          </a:xfrm>
          <a:prstGeom prst="rect">
            <a:avLst/>
          </a:prstGeom>
          <a:ln>
            <a:noFill/>
          </a:ln>
          <a:effectLst>
            <a:softEdge rad="112500"/>
          </a:effectLst>
        </p:spPr>
      </p:pic>
    </p:spTree>
    <p:extLst>
      <p:ext uri="{BB962C8B-B14F-4D97-AF65-F5344CB8AC3E}">
        <p14:creationId xmlns:p14="http://schemas.microsoft.com/office/powerpoint/2010/main" xmlns="" val="4182453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Koffiefontein</a:t>
            </a:r>
            <a:r>
              <a:rPr lang="en-US" sz="2400" dirty="0"/>
              <a:t> Campus; Soccer tournament </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3165" y="1958317"/>
            <a:ext cx="7321706" cy="4197157"/>
          </a:xfrm>
          <a:prstGeom prst="rect">
            <a:avLst/>
          </a:prstGeom>
          <a:ln>
            <a:noFill/>
          </a:ln>
          <a:effectLst>
            <a:softEdge rad="112500"/>
          </a:effectLst>
        </p:spPr>
      </p:pic>
    </p:spTree>
    <p:extLst>
      <p:ext uri="{BB962C8B-B14F-4D97-AF65-F5344CB8AC3E}">
        <p14:creationId xmlns:p14="http://schemas.microsoft.com/office/powerpoint/2010/main" xmlns="" val="6494450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To ensure that all the programs are achieved and there is adequate academic support in the institution, the ISRC Council hold’s their monthly meetings. </a:t>
            </a:r>
            <a:br>
              <a:rPr lang="en-US" sz="2400" dirty="0"/>
            </a:br>
            <a:r>
              <a:rPr lang="en-US" sz="2400" dirty="0"/>
              <a:t/>
            </a:r>
            <a:br>
              <a:rPr lang="en-US" sz="2400" dirty="0"/>
            </a:br>
            <a:r>
              <a:rPr lang="en-US" sz="2400" dirty="0"/>
              <a:t>CSRC also holds their weekly meetings to ensure the interests of the students are well attended to.</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831" y="2138082"/>
            <a:ext cx="9027228" cy="4316507"/>
          </a:xfrm>
          <a:prstGeom prst="rect">
            <a:avLst/>
          </a:prstGeom>
          <a:ln>
            <a:noFill/>
          </a:ln>
          <a:effectLst>
            <a:softEdge rad="112500"/>
          </a:effectLst>
        </p:spPr>
      </p:pic>
    </p:spTree>
    <p:extLst>
      <p:ext uri="{BB962C8B-B14F-4D97-AF65-F5344CB8AC3E}">
        <p14:creationId xmlns:p14="http://schemas.microsoft.com/office/powerpoint/2010/main" xmlns="" val="2589876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a:latin typeface="Arial" panose="020B0604020202020204" pitchFamily="34" charset="0"/>
                <a:cs typeface="Arial" panose="020B0604020202020204" pitchFamily="34" charset="0"/>
              </a:rPr>
              <a:t>Introduction.</a:t>
            </a:r>
          </a:p>
          <a:p>
            <a:pPr lvl="0"/>
            <a:r>
              <a:rPr lang="en-US" dirty="0">
                <a:latin typeface="Arial" panose="020B0604020202020204" pitchFamily="34" charset="0"/>
                <a:cs typeface="Arial" panose="020B0604020202020204" pitchFamily="34" charset="0"/>
              </a:rPr>
              <a:t>Role and Composition of the SRC</a:t>
            </a:r>
          </a:p>
          <a:p>
            <a:pPr lvl="0"/>
            <a:r>
              <a:rPr lang="en-US" dirty="0">
                <a:latin typeface="Arial" panose="020B0604020202020204" pitchFamily="34" charset="0"/>
                <a:cs typeface="Arial" panose="020B0604020202020204" pitchFamily="34" charset="0"/>
              </a:rPr>
              <a:t>ISRC Program of action.</a:t>
            </a:r>
          </a:p>
          <a:p>
            <a:pPr lvl="0"/>
            <a:r>
              <a:rPr lang="en-US" dirty="0">
                <a:latin typeface="Arial" panose="020B0604020202020204" pitchFamily="34" charset="0"/>
                <a:cs typeface="Arial" panose="020B0604020202020204" pitchFamily="34" charset="0"/>
              </a:rPr>
              <a:t>State affairs of the College.</a:t>
            </a:r>
          </a:p>
          <a:p>
            <a:r>
              <a:rPr lang="en-US" dirty="0">
                <a:latin typeface="Arial" panose="020B0604020202020204" pitchFamily="34" charset="0"/>
                <a:cs typeface="Arial" panose="020B0604020202020204" pitchFamily="34" charset="0"/>
              </a:rPr>
              <a:t>Challenges and Recommendations.</a:t>
            </a:r>
          </a:p>
          <a:p>
            <a:r>
              <a:rPr lang="en-US" dirty="0">
                <a:latin typeface="Arial" panose="020B0604020202020204" pitchFamily="34" charset="0"/>
                <a:cs typeface="Arial" panose="020B0604020202020204" pitchFamily="34" charset="0"/>
              </a:rPr>
              <a:t>SRC support to the students. </a:t>
            </a:r>
          </a:p>
          <a:p>
            <a:r>
              <a:rPr lang="en-US" dirty="0">
                <a:latin typeface="Arial" panose="020B0604020202020204" pitchFamily="34" charset="0"/>
                <a:cs typeface="Arial" panose="020B0604020202020204" pitchFamily="34" charset="0"/>
              </a:rPr>
              <a:t>Conclusion.</a:t>
            </a:r>
          </a:p>
          <a:p>
            <a:pPr lvl="0"/>
            <a:endParaRPr lang="en-US" dirty="0"/>
          </a:p>
        </p:txBody>
      </p:sp>
      <p:sp>
        <p:nvSpPr>
          <p:cNvPr id="13" name="Title 12"/>
          <p:cNvSpPr>
            <a:spLocks noGrp="1"/>
          </p:cNvSpPr>
          <p:nvPr>
            <p:ph type="title"/>
          </p:nvPr>
        </p:nvSpPr>
        <p:spPr>
          <a:xfrm>
            <a:off x="733697" y="156119"/>
            <a:ext cx="10515600" cy="1325563"/>
          </a:xfrm>
        </p:spPr>
        <p:txBody>
          <a:bodyPr/>
          <a:lstStyle/>
          <a:p>
            <a:r>
              <a:rPr lang="en-US" dirty="0"/>
              <a:t>Table of contents</a:t>
            </a:r>
          </a:p>
        </p:txBody>
      </p:sp>
    </p:spTree>
    <p:extLst>
      <p:ext uri="{BB962C8B-B14F-4D97-AF65-F5344CB8AC3E}">
        <p14:creationId xmlns:p14="http://schemas.microsoft.com/office/powerpoint/2010/main" xmlns="" val="34431129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294166" y="1645016"/>
            <a:ext cx="5157787" cy="3978275"/>
          </a:xfrm>
        </p:spPr>
        <p:txBody>
          <a:bodyPr>
            <a:noAutofit/>
          </a:bodyPr>
          <a:lstStyle/>
          <a:p>
            <a:r>
              <a:rPr lang="en-ZA" altLang="en-US" sz="1800" dirty="0">
                <a:latin typeface="Arial" panose="020B0604020202020204" pitchFamily="34" charset="0"/>
                <a:cs typeface="Arial" panose="020B0604020202020204" pitchFamily="34" charset="0"/>
              </a:rPr>
              <a:t>CETA’s or any other funding aid be established through the NSF for both tuition and allowances</a:t>
            </a:r>
            <a:r>
              <a:rPr lang="en-ZA" altLang="en-US" sz="1800" dirty="0" smtClean="0">
                <a:latin typeface="Arial" panose="020B0604020202020204" pitchFamily="34" charset="0"/>
                <a:cs typeface="Arial" panose="020B0604020202020204" pitchFamily="34" charset="0"/>
              </a:rPr>
              <a:t>.</a:t>
            </a:r>
          </a:p>
          <a:p>
            <a:r>
              <a:rPr lang="en-ZA" altLang="en-US" sz="1800" dirty="0" smtClean="0">
                <a:latin typeface="Arial" panose="020B0604020202020204" pitchFamily="34" charset="0"/>
                <a:cs typeface="Arial" panose="020B0604020202020204" pitchFamily="34" charset="0"/>
              </a:rPr>
              <a:t>The financial year of NSFAS be at the first month of each academic year not in march </a:t>
            </a:r>
            <a:endParaRPr lang="en-ZA" altLang="en-US" sz="1800" dirty="0">
              <a:latin typeface="Arial" panose="020B0604020202020204" pitchFamily="34" charset="0"/>
              <a:cs typeface="Arial" panose="020B0604020202020204" pitchFamily="34" charset="0"/>
            </a:endParaRPr>
          </a:p>
          <a:p>
            <a:r>
              <a:rPr lang="en-ZA" altLang="en-US" sz="1800" dirty="0">
                <a:latin typeface="Arial" panose="020B0604020202020204" pitchFamily="34" charset="0"/>
                <a:cs typeface="Arial" panose="020B0604020202020204" pitchFamily="34" charset="0"/>
              </a:rPr>
              <a:t>Student </a:t>
            </a:r>
            <a:r>
              <a:rPr lang="en-US" altLang="en-US" sz="1800" dirty="0">
                <a:latin typeface="Arial" panose="020B0604020202020204" pitchFamily="34" charset="0"/>
                <a:cs typeface="Arial" panose="020B0604020202020204" pitchFamily="34" charset="0"/>
              </a:rPr>
              <a:t>residences be established.</a:t>
            </a:r>
          </a:p>
          <a:p>
            <a:r>
              <a:rPr lang="en-US" altLang="en-US" sz="1800" dirty="0">
                <a:latin typeface="Arial" panose="020B0604020202020204" pitchFamily="34" charset="0"/>
                <a:cs typeface="Arial" panose="020B0604020202020204" pitchFamily="34" charset="0"/>
              </a:rPr>
              <a:t>Priorities TVET graduates in the government space as interns or employees.</a:t>
            </a:r>
          </a:p>
          <a:p>
            <a:r>
              <a:rPr lang="en-US" altLang="en-US" sz="1800" dirty="0">
                <a:latin typeface="Arial" panose="020B0604020202020204" pitchFamily="34" charset="0"/>
                <a:cs typeface="Arial" panose="020B0604020202020204" pitchFamily="34" charset="0"/>
              </a:rPr>
              <a:t>Support the introduction of 4IR related Modules and Fields of study with necessary equipment and requirements.</a:t>
            </a:r>
          </a:p>
          <a:p>
            <a:r>
              <a:rPr lang="en-US" altLang="en-US" sz="1800" dirty="0">
                <a:latin typeface="Arial" panose="020B0604020202020204" pitchFamily="34" charset="0"/>
                <a:cs typeface="Arial" panose="020B0604020202020204" pitchFamily="34" charset="0"/>
              </a:rPr>
              <a:t>Assist with refurnishing and improving the Disability Unite to accommodate all disabled students. </a:t>
            </a:r>
            <a:endParaRPr lang="en-US" altLang="en-US" sz="1800" dirty="0" smtClean="0">
              <a:latin typeface="Arial" panose="020B0604020202020204" pitchFamily="34" charset="0"/>
              <a:cs typeface="Arial" panose="020B0604020202020204" pitchFamily="34" charset="0"/>
            </a:endParaRPr>
          </a:p>
          <a:p>
            <a:r>
              <a:rPr lang="en-US" altLang="en-US" sz="1800" dirty="0" smtClean="0">
                <a:latin typeface="Arial" panose="020B0604020202020204" pitchFamily="34" charset="0"/>
                <a:cs typeface="Arial" panose="020B0604020202020204" pitchFamily="34" charset="0"/>
              </a:rPr>
              <a:t>Create an online system for colleges and students to apply and access their certificates</a:t>
            </a:r>
            <a:endParaRPr lang="en-ZA" altLang="en-US" sz="18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a:xfrm>
            <a:off x="6294166" y="1214307"/>
            <a:ext cx="5157787" cy="394316"/>
          </a:xfrm>
        </p:spPr>
        <p:txBody>
          <a:bodyPr>
            <a:normAutofit lnSpcReduction="10000"/>
          </a:bodyPr>
          <a:lstStyle/>
          <a:p>
            <a:r>
              <a:rPr lang="en-US" dirty="0"/>
              <a:t>Recommendations </a:t>
            </a:r>
          </a:p>
        </p:txBody>
      </p:sp>
      <p:sp>
        <p:nvSpPr>
          <p:cNvPr id="4" name="Content Placeholder 3"/>
          <p:cNvSpPr>
            <a:spLocks noGrp="1"/>
          </p:cNvSpPr>
          <p:nvPr>
            <p:ph sz="half" idx="2"/>
          </p:nvPr>
        </p:nvSpPr>
        <p:spPr>
          <a:xfrm>
            <a:off x="831850" y="1645016"/>
            <a:ext cx="5156200" cy="3978275"/>
          </a:xfrm>
        </p:spPr>
        <p:txBody>
          <a:bodyPr>
            <a:normAutofit/>
          </a:bodyPr>
          <a:lstStyle/>
          <a:p>
            <a:pPr>
              <a:defRPr/>
            </a:pPr>
            <a:r>
              <a:rPr lang="en-US" altLang="en-US" sz="2000" dirty="0">
                <a:latin typeface="Arial" panose="020B0604020202020204" pitchFamily="34" charset="0"/>
                <a:cs typeface="Arial" panose="020B0604020202020204" pitchFamily="34" charset="0"/>
              </a:rPr>
              <a:t>Funding for Skills Students</a:t>
            </a:r>
            <a:r>
              <a:rPr lang="en-US" altLang="en-US" sz="2000" dirty="0" smtClean="0">
                <a:latin typeface="Arial" panose="020B0604020202020204" pitchFamily="34" charset="0"/>
                <a:cs typeface="Arial" panose="020B0604020202020204" pitchFamily="34" charset="0"/>
              </a:rPr>
              <a:t>.</a:t>
            </a:r>
          </a:p>
          <a:p>
            <a:pPr>
              <a:defRPr/>
            </a:pPr>
            <a:r>
              <a:rPr lang="en-US" altLang="en-US" sz="2000" dirty="0" smtClean="0">
                <a:latin typeface="Arial" panose="020B0604020202020204" pitchFamily="34" charset="0"/>
                <a:cs typeface="Arial" panose="020B0604020202020204" pitchFamily="34" charset="0"/>
              </a:rPr>
              <a:t>NSFAS Late payments and unstable systems. </a:t>
            </a:r>
            <a:endParaRPr lang="en-US" altLang="en-US" sz="2000" dirty="0">
              <a:latin typeface="Arial" panose="020B0604020202020204" pitchFamily="34" charset="0"/>
              <a:cs typeface="Arial" panose="020B0604020202020204" pitchFamily="34" charset="0"/>
            </a:endParaRPr>
          </a:p>
          <a:p>
            <a:pPr>
              <a:defRPr/>
            </a:pPr>
            <a:r>
              <a:rPr lang="en-US" altLang="en-US" sz="2000" dirty="0">
                <a:latin typeface="Arial" panose="020B0604020202020204" pitchFamily="34" charset="0"/>
                <a:cs typeface="Arial" panose="020B0604020202020204" pitchFamily="34" charset="0"/>
              </a:rPr>
              <a:t>Safety of students off campus.</a:t>
            </a:r>
          </a:p>
          <a:p>
            <a:pPr>
              <a:defRPr/>
            </a:pPr>
            <a:r>
              <a:rPr lang="en-US" altLang="en-US" sz="2000" dirty="0">
                <a:latin typeface="Arial" panose="020B0604020202020204" pitchFamily="34" charset="0"/>
                <a:cs typeface="Arial" panose="020B0604020202020204" pitchFamily="34" charset="0"/>
              </a:rPr>
              <a:t>Lack of placement, industries and exposure in the economic sector.</a:t>
            </a:r>
          </a:p>
          <a:p>
            <a:pPr>
              <a:defRPr/>
            </a:pPr>
            <a:r>
              <a:rPr lang="en-US" altLang="en-US" sz="2000" dirty="0">
                <a:latin typeface="Arial" panose="020B0604020202020204" pitchFamily="34" charset="0"/>
                <a:cs typeface="Arial" panose="020B0604020202020204" pitchFamily="34" charset="0"/>
              </a:rPr>
              <a:t>Low support of the 4IR education implementation and support. </a:t>
            </a:r>
          </a:p>
          <a:p>
            <a:pPr>
              <a:defRPr/>
            </a:pPr>
            <a:r>
              <a:rPr lang="en-US" altLang="en-US" sz="2000" dirty="0">
                <a:latin typeface="Arial" panose="020B0604020202020204" pitchFamily="34" charset="0"/>
                <a:cs typeface="Arial" panose="020B0604020202020204" pitchFamily="34" charset="0"/>
              </a:rPr>
              <a:t>Support for the differently abled students</a:t>
            </a:r>
            <a:r>
              <a:rPr lang="en-US" altLang="en-US" sz="2000" dirty="0" smtClean="0">
                <a:latin typeface="Arial" panose="020B0604020202020204" pitchFamily="34" charset="0"/>
                <a:cs typeface="Arial" panose="020B0604020202020204" pitchFamily="34" charset="0"/>
              </a:rPr>
              <a:t>.</a:t>
            </a:r>
          </a:p>
          <a:p>
            <a:pPr>
              <a:defRPr/>
            </a:pPr>
            <a:r>
              <a:rPr lang="en-US" altLang="en-US" sz="2000" dirty="0" smtClean="0">
                <a:latin typeface="Arial" panose="020B0604020202020204" pitchFamily="34" charset="0"/>
                <a:cs typeface="Arial" panose="020B0604020202020204" pitchFamily="34" charset="0"/>
              </a:rPr>
              <a:t>Late issuing of Certificates and pending results.</a:t>
            </a:r>
          </a:p>
          <a:p>
            <a:pPr>
              <a:defRPr/>
            </a:pPr>
            <a:endParaRPr lang="en-US" alt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831850" y="1238272"/>
            <a:ext cx="5156200" cy="394316"/>
          </a:xfrm>
        </p:spPr>
        <p:txBody>
          <a:bodyPr>
            <a:normAutofit lnSpcReduction="10000"/>
          </a:bodyPr>
          <a:lstStyle/>
          <a:p>
            <a:r>
              <a:rPr lang="en-US" dirty="0"/>
              <a:t>Challenges</a:t>
            </a:r>
          </a:p>
        </p:txBody>
      </p:sp>
      <p:sp>
        <p:nvSpPr>
          <p:cNvPr id="6" name="Title 5"/>
          <p:cNvSpPr>
            <a:spLocks noGrp="1"/>
          </p:cNvSpPr>
          <p:nvPr>
            <p:ph type="title"/>
          </p:nvPr>
        </p:nvSpPr>
        <p:spPr/>
        <p:txBody>
          <a:bodyPr>
            <a:normAutofit/>
          </a:bodyPr>
          <a:lstStyle/>
          <a:p>
            <a:pPr lvl="0" algn="ctr"/>
            <a:r>
              <a:rPr lang="en-US" sz="3200" dirty="0"/>
              <a:t>Student Challenges and recommendations </a:t>
            </a:r>
          </a:p>
        </p:txBody>
      </p:sp>
    </p:spTree>
    <p:extLst>
      <p:ext uri="{BB962C8B-B14F-4D97-AF65-F5344CB8AC3E}">
        <p14:creationId xmlns:p14="http://schemas.microsoft.com/office/powerpoint/2010/main" xmlns="" val="2838480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r>
              <a:rPr lang="en-US" dirty="0">
                <a:latin typeface="Arial" panose="020B0604020202020204" pitchFamily="34" charset="0"/>
                <a:cs typeface="Arial" panose="020B0604020202020204" pitchFamily="34" charset="0"/>
              </a:rPr>
              <a:t>Establishment of Programs that will improve student life at campus.</a:t>
            </a:r>
          </a:p>
          <a:p>
            <a:r>
              <a:rPr lang="en-US" dirty="0">
                <a:latin typeface="Arial" panose="020B0604020202020204" pitchFamily="34" charset="0"/>
                <a:cs typeface="Arial" panose="020B0604020202020204" pitchFamily="34" charset="0"/>
              </a:rPr>
              <a:t>Availability of access to SSS, CDO and other college statues that are impactful to students.</a:t>
            </a:r>
          </a:p>
          <a:p>
            <a:r>
              <a:rPr lang="en-US" dirty="0">
                <a:latin typeface="Arial" panose="020B0604020202020204" pitchFamily="34" charset="0"/>
                <a:cs typeface="Arial" panose="020B0604020202020204" pitchFamily="34" charset="0"/>
              </a:rPr>
              <a:t>Availability of non – academic Societies. </a:t>
            </a:r>
          </a:p>
          <a:p>
            <a:r>
              <a:rPr lang="en-US" dirty="0">
                <a:latin typeface="Arial" panose="020B0604020202020204" pitchFamily="34" charset="0"/>
                <a:cs typeface="Arial" panose="020B0604020202020204" pitchFamily="34" charset="0"/>
              </a:rPr>
              <a:t>Advocating for sourcing resources for those who have challenges.</a:t>
            </a:r>
          </a:p>
          <a:p>
            <a:endParaRPr lang="en-US" dirty="0"/>
          </a:p>
        </p:txBody>
      </p:sp>
      <p:sp>
        <p:nvSpPr>
          <p:cNvPr id="3" name="Text Placeholder 2"/>
          <p:cNvSpPr>
            <a:spLocks noGrp="1"/>
          </p:cNvSpPr>
          <p:nvPr>
            <p:ph type="body" sz="quarter" idx="3"/>
          </p:nvPr>
        </p:nvSpPr>
        <p:spPr/>
        <p:txBody>
          <a:bodyPr/>
          <a:lstStyle/>
          <a:p>
            <a:r>
              <a:rPr lang="en-US" dirty="0"/>
              <a:t>Social Support</a:t>
            </a:r>
          </a:p>
        </p:txBody>
      </p:sp>
      <p:sp>
        <p:nvSpPr>
          <p:cNvPr id="4" name="Content Placeholder 3"/>
          <p:cNvSpPr>
            <a:spLocks noGrp="1"/>
          </p:cNvSpPr>
          <p:nvPr>
            <p:ph sz="half" idx="2"/>
          </p:nvPr>
        </p:nvSpPr>
        <p:spPr/>
        <p:txBody>
          <a:bodyPr/>
          <a:lstStyle/>
          <a:p>
            <a:r>
              <a:rPr lang="en-US" dirty="0">
                <a:latin typeface="Arial" panose="020B0604020202020204" pitchFamily="34" charset="0"/>
                <a:cs typeface="Arial" panose="020B0604020202020204" pitchFamily="34" charset="0"/>
              </a:rPr>
              <a:t>Establishment of Peer tutoring classes and styles.</a:t>
            </a:r>
          </a:p>
          <a:p>
            <a:r>
              <a:rPr lang="en-US" dirty="0">
                <a:latin typeface="Arial" panose="020B0604020202020204" pitchFamily="34" charset="0"/>
                <a:cs typeface="Arial" panose="020B0604020202020204" pitchFamily="34" charset="0"/>
              </a:rPr>
              <a:t>Implementation of online learning.</a:t>
            </a:r>
          </a:p>
          <a:p>
            <a:r>
              <a:rPr lang="en-US" dirty="0">
                <a:latin typeface="Arial" panose="020B0604020202020204" pitchFamily="34" charset="0"/>
                <a:cs typeface="Arial" panose="020B0604020202020204" pitchFamily="34" charset="0"/>
              </a:rPr>
              <a:t>Availability of resource center and information e.g. old question papers for referrals to exams. </a:t>
            </a:r>
          </a:p>
          <a:p>
            <a:r>
              <a:rPr lang="en-US" dirty="0">
                <a:latin typeface="Arial" panose="020B0604020202020204" pitchFamily="34" charset="0"/>
                <a:cs typeface="Arial" panose="020B0604020202020204" pitchFamily="34" charset="0"/>
              </a:rPr>
              <a:t>Availability of academic societies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lstStyle/>
          <a:p>
            <a:r>
              <a:rPr lang="en-US" dirty="0"/>
              <a:t>Academic support</a:t>
            </a:r>
          </a:p>
        </p:txBody>
      </p:sp>
      <p:sp>
        <p:nvSpPr>
          <p:cNvPr id="6" name="Title 5"/>
          <p:cNvSpPr>
            <a:spLocks noGrp="1"/>
          </p:cNvSpPr>
          <p:nvPr>
            <p:ph type="title"/>
          </p:nvPr>
        </p:nvSpPr>
        <p:spPr/>
        <p:txBody>
          <a:bodyPr/>
          <a:lstStyle/>
          <a:p>
            <a:r>
              <a:rPr lang="en-US" dirty="0"/>
              <a:t>SRC Support to Students</a:t>
            </a:r>
          </a:p>
        </p:txBody>
      </p:sp>
    </p:spTree>
    <p:extLst>
      <p:ext uri="{BB962C8B-B14F-4D97-AF65-F5344CB8AC3E}">
        <p14:creationId xmlns:p14="http://schemas.microsoft.com/office/powerpoint/2010/main" xmlns="" val="2634810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b"/>
          <a:lstStyle/>
          <a:p>
            <a:pPr marL="0" indent="0">
              <a:buNone/>
            </a:pPr>
            <a:r>
              <a:rPr lang="en-US" dirty="0"/>
              <a:t>“If you think education is expensive wait till you ignore it and see the bill of not being educated”</a:t>
            </a:r>
          </a:p>
          <a:p>
            <a:pPr marL="0" indent="0">
              <a:buNone/>
            </a:pPr>
            <a:endParaRPr lang="en-US" dirty="0"/>
          </a:p>
          <a:p>
            <a:pPr marL="0" indent="0" algn="ctr">
              <a:buNone/>
            </a:pPr>
            <a:r>
              <a:rPr lang="en-US" b="1" i="1" spc="300" dirty="0">
                <a:solidFill>
                  <a:srgbClr val="002060"/>
                </a:solidFill>
                <a:effectLst>
                  <a:outerShdw blurRad="38100" dist="38100" dir="2700000" algn="tl">
                    <a:srgbClr val="000000">
                      <a:alpha val="43137"/>
                    </a:srgbClr>
                  </a:outerShdw>
                </a:effectLst>
              </a:rPr>
              <a:t>Thank you</a:t>
            </a:r>
          </a:p>
        </p:txBody>
      </p:sp>
      <p:sp>
        <p:nvSpPr>
          <p:cNvPr id="3" name="Title 2"/>
          <p:cNvSpPr>
            <a:spLocks noGrp="1"/>
          </p:cNvSpPr>
          <p:nvPr>
            <p:ph type="title"/>
          </p:nvPr>
        </p:nvSpPr>
        <p:spPr/>
        <p:txBody>
          <a:bodyPr/>
          <a:lstStyle/>
          <a:p>
            <a:r>
              <a:rPr lang="en-US" dirty="0"/>
              <a:t>Conclusion </a:t>
            </a:r>
          </a:p>
        </p:txBody>
      </p:sp>
      <p:sp>
        <p:nvSpPr>
          <p:cNvPr id="4" name="Smiley Face 3"/>
          <p:cNvSpPr/>
          <p:nvPr/>
        </p:nvSpPr>
        <p:spPr>
          <a:xfrm>
            <a:off x="4276166" y="1452282"/>
            <a:ext cx="2918012" cy="2743199"/>
          </a:xfrm>
          <a:prstGeom prst="smileyFace">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507477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i="1" dirty="0"/>
              <a:t>“</a:t>
            </a:r>
            <a:r>
              <a:rPr lang="en-US" i="1" dirty="0">
                <a:latin typeface="Arial" panose="020B0604020202020204" pitchFamily="34" charset="0"/>
                <a:cs typeface="Arial" panose="020B0604020202020204" pitchFamily="34" charset="0"/>
              </a:rPr>
              <a:t>The beautiful thing about learning is that no one can take it away from you.”</a:t>
            </a: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-B.B. King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030874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2A59993-744C-87FA-24B3-564A17B968FE}"/>
              </a:ext>
            </a:extLst>
          </p:cNvPr>
          <p:cNvSpPr>
            <a:spLocks noGrp="1"/>
          </p:cNvSpPr>
          <p:nvPr>
            <p:ph idx="1"/>
          </p:nvPr>
        </p:nvSpPr>
        <p:spPr>
          <a:xfrm>
            <a:off x="838200" y="924672"/>
            <a:ext cx="10515600" cy="4667250"/>
          </a:xfrm>
        </p:spPr>
        <p:txBody>
          <a:bodyPr>
            <a:normAutofit/>
          </a:bodyPr>
          <a:lstStyle/>
          <a:p>
            <a:r>
              <a:rPr lang="en-US" sz="2400" dirty="0">
                <a:latin typeface="Arial" panose="020B0604020202020204" pitchFamily="34" charset="0"/>
                <a:cs typeface="Arial" panose="020B0604020202020204" pitchFamily="34" charset="0"/>
              </a:rPr>
              <a:t>A Student Representative Council (SRC) is a group of students elected by their peers to represent all students within the Institution. SRC works democratically to </a:t>
            </a:r>
            <a:r>
              <a:rPr lang="en-US" sz="2400" b="1" dirty="0">
                <a:latin typeface="Arial" panose="020B0604020202020204" pitchFamily="34" charset="0"/>
                <a:cs typeface="Arial" panose="020B0604020202020204" pitchFamily="34" charset="0"/>
              </a:rPr>
              <a:t>represent the student body in college decision-making and organize ways for students to participate in and have a fruitful academic year.</a:t>
            </a:r>
          </a:p>
          <a:p>
            <a:r>
              <a:rPr lang="en-US" sz="2400" dirty="0">
                <a:latin typeface="Arial" panose="020B0604020202020204" pitchFamily="34" charset="0"/>
                <a:cs typeface="Arial" panose="020B0604020202020204" pitchFamily="34" charset="0"/>
              </a:rPr>
              <a:t>Motheo TVET College hosts its SRC Elections on an annual bases during the first quarter of the year, this process happens during the month of February or early March. </a:t>
            </a:r>
          </a:p>
          <a:p>
            <a:r>
              <a:rPr lang="en-US" sz="2400" dirty="0">
                <a:latin typeface="Arial" panose="020B0604020202020204" pitchFamily="34" charset="0"/>
                <a:cs typeface="Arial" panose="020B0604020202020204" pitchFamily="34" charset="0"/>
              </a:rPr>
              <a:t>SRC of Motheo TVET College is composed of two bodies namely;  Institutional SRC and Campus SRC. The institution has in total 7 Campuses across Free State and each campus has SRC members that are represented on campus level and ISRC represented in the institutional level. </a:t>
            </a:r>
            <a:endParaRPr lang="en-ZA"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3AFBE92F-E205-C819-DCF8-3CA17B4F93E5}"/>
              </a:ext>
            </a:extLst>
          </p:cNvPr>
          <p:cNvSpPr>
            <a:spLocks noGrp="1"/>
          </p:cNvSpPr>
          <p:nvPr>
            <p:ph type="title"/>
          </p:nvPr>
        </p:nvSpPr>
        <p:spPr>
          <a:xfrm>
            <a:off x="838200" y="-226545"/>
            <a:ext cx="10515600" cy="1325563"/>
          </a:xfrm>
        </p:spPr>
        <p:txBody>
          <a:bodyPr/>
          <a:lstStyle/>
          <a:p>
            <a:r>
              <a:rPr lang="en-ZA" dirty="0"/>
              <a:t>Role and Composition of SRC.</a:t>
            </a:r>
          </a:p>
        </p:txBody>
      </p:sp>
    </p:spTree>
    <p:extLst>
      <p:ext uri="{BB962C8B-B14F-4D97-AF65-F5344CB8AC3E}">
        <p14:creationId xmlns:p14="http://schemas.microsoft.com/office/powerpoint/2010/main" xmlns="" val="41016169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005391313"/>
              </p:ext>
            </p:extLst>
          </p:nvPr>
        </p:nvGraphicFramePr>
        <p:xfrm>
          <a:off x="838200" y="1690691"/>
          <a:ext cx="10515600" cy="497136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911591235"/>
                    </a:ext>
                  </a:extLst>
                </a:gridCol>
                <a:gridCol w="5257800">
                  <a:extLst>
                    <a:ext uri="{9D8B030D-6E8A-4147-A177-3AD203B41FA5}">
                      <a16:colId xmlns:a16="http://schemas.microsoft.com/office/drawing/2014/main" xmlns="" val="2681532299"/>
                    </a:ext>
                  </a:extLst>
                </a:gridCol>
              </a:tblGrid>
              <a:tr h="541386">
                <a:tc>
                  <a:txBody>
                    <a:bodyPr/>
                    <a:lstStyle/>
                    <a:p>
                      <a:r>
                        <a:rPr lang="en-US" dirty="0"/>
                        <a:t>INSTITUTIONAL</a:t>
                      </a:r>
                      <a:r>
                        <a:rPr lang="en-US" baseline="0" dirty="0"/>
                        <a:t> SRC </a:t>
                      </a:r>
                      <a:endParaRPr lang="en-US" dirty="0"/>
                    </a:p>
                  </a:txBody>
                  <a:tcPr/>
                </a:tc>
                <a:tc>
                  <a:txBody>
                    <a:bodyPr/>
                    <a:lstStyle/>
                    <a:p>
                      <a:r>
                        <a:rPr lang="en-US" dirty="0"/>
                        <a:t>Campus SRC</a:t>
                      </a:r>
                    </a:p>
                  </a:txBody>
                  <a:tcPr/>
                </a:tc>
                <a:extLst>
                  <a:ext uri="{0D108BD9-81ED-4DB2-BD59-A6C34878D82A}">
                    <a16:rowId xmlns:a16="http://schemas.microsoft.com/office/drawing/2014/main" xmlns="" val="3044815248"/>
                  </a:ext>
                </a:extLst>
              </a:tr>
              <a:tr h="541386">
                <a:tc>
                  <a:txBody>
                    <a:bodyPr/>
                    <a:lstStyle/>
                    <a:p>
                      <a:pPr marL="342900" indent="-342900">
                        <a:buAutoNum type="arabicPeriod"/>
                      </a:pPr>
                      <a:r>
                        <a:rPr lang="en-US" dirty="0"/>
                        <a:t>President General </a:t>
                      </a:r>
                    </a:p>
                  </a:txBody>
                  <a:tcPr/>
                </a:tc>
                <a:tc>
                  <a:txBody>
                    <a:bodyPr/>
                    <a:lstStyle/>
                    <a:p>
                      <a:pPr marL="0" indent="0">
                        <a:buFont typeface="+mj-lt"/>
                        <a:buNone/>
                      </a:pPr>
                      <a:r>
                        <a:rPr lang="en-US" dirty="0"/>
                        <a:t>1.</a:t>
                      </a:r>
                      <a:r>
                        <a:rPr lang="en-US" baseline="0" dirty="0"/>
                        <a:t> </a:t>
                      </a:r>
                      <a:r>
                        <a:rPr lang="en-US" dirty="0"/>
                        <a:t>Campus</a:t>
                      </a:r>
                      <a:r>
                        <a:rPr lang="en-US" baseline="0" dirty="0"/>
                        <a:t> Chairperson </a:t>
                      </a:r>
                    </a:p>
                  </a:txBody>
                  <a:tcPr/>
                </a:tc>
                <a:extLst>
                  <a:ext uri="{0D108BD9-81ED-4DB2-BD59-A6C34878D82A}">
                    <a16:rowId xmlns:a16="http://schemas.microsoft.com/office/drawing/2014/main" xmlns="" val="3942972393"/>
                  </a:ext>
                </a:extLst>
              </a:tr>
              <a:tr h="541386">
                <a:tc>
                  <a:txBody>
                    <a:bodyPr/>
                    <a:lstStyle/>
                    <a:p>
                      <a:r>
                        <a:rPr lang="en-US" dirty="0"/>
                        <a:t>2.  Deputy President</a:t>
                      </a:r>
                      <a:r>
                        <a:rPr lang="en-US" baseline="0" dirty="0"/>
                        <a:t> </a:t>
                      </a:r>
                      <a:endParaRPr lang="en-US" dirty="0"/>
                    </a:p>
                  </a:txBody>
                  <a:tcPr/>
                </a:tc>
                <a:tc>
                  <a:txBody>
                    <a:bodyPr/>
                    <a:lstStyle/>
                    <a:p>
                      <a:r>
                        <a:rPr lang="en-US" dirty="0"/>
                        <a:t>2. Secretary</a:t>
                      </a:r>
                    </a:p>
                  </a:txBody>
                  <a:tcPr/>
                </a:tc>
                <a:extLst>
                  <a:ext uri="{0D108BD9-81ED-4DB2-BD59-A6C34878D82A}">
                    <a16:rowId xmlns:a16="http://schemas.microsoft.com/office/drawing/2014/main" xmlns="" val="593889373"/>
                  </a:ext>
                </a:extLst>
              </a:tr>
              <a:tr h="541386">
                <a:tc>
                  <a:txBody>
                    <a:bodyPr/>
                    <a:lstStyle/>
                    <a:p>
                      <a:r>
                        <a:rPr lang="en-US" dirty="0"/>
                        <a:t>3. Secretary</a:t>
                      </a:r>
                      <a:r>
                        <a:rPr lang="en-US" baseline="0" dirty="0"/>
                        <a:t> General </a:t>
                      </a:r>
                      <a:endParaRPr lang="en-US" dirty="0"/>
                    </a:p>
                  </a:txBody>
                  <a:tcPr/>
                </a:tc>
                <a:tc>
                  <a:txBody>
                    <a:bodyPr/>
                    <a:lstStyle/>
                    <a:p>
                      <a:r>
                        <a:rPr lang="en-US" dirty="0"/>
                        <a:t>3. Academic Officer</a:t>
                      </a:r>
                    </a:p>
                  </a:txBody>
                  <a:tcPr/>
                </a:tc>
                <a:extLst>
                  <a:ext uri="{0D108BD9-81ED-4DB2-BD59-A6C34878D82A}">
                    <a16:rowId xmlns:a16="http://schemas.microsoft.com/office/drawing/2014/main" xmlns="" val="724842629"/>
                  </a:ext>
                </a:extLst>
              </a:tr>
              <a:tr h="541386">
                <a:tc>
                  <a:txBody>
                    <a:bodyPr/>
                    <a:lstStyle/>
                    <a:p>
                      <a:r>
                        <a:rPr lang="en-US" dirty="0"/>
                        <a:t>4. Deputy Secretary</a:t>
                      </a:r>
                      <a:r>
                        <a:rPr lang="en-US" baseline="0" dirty="0"/>
                        <a:t> General</a:t>
                      </a:r>
                      <a:endParaRPr lang="en-US" dirty="0"/>
                    </a:p>
                  </a:txBody>
                  <a:tcPr/>
                </a:tc>
                <a:tc>
                  <a:txBody>
                    <a:bodyPr/>
                    <a:lstStyle/>
                    <a:p>
                      <a:r>
                        <a:rPr lang="en-US" dirty="0"/>
                        <a:t>4. Sports Officer </a:t>
                      </a:r>
                    </a:p>
                  </a:txBody>
                  <a:tcPr/>
                </a:tc>
                <a:extLst>
                  <a:ext uri="{0D108BD9-81ED-4DB2-BD59-A6C34878D82A}">
                    <a16:rowId xmlns:a16="http://schemas.microsoft.com/office/drawing/2014/main" xmlns="" val="3584251296"/>
                  </a:ext>
                </a:extLst>
              </a:tr>
              <a:tr h="541386">
                <a:tc>
                  <a:txBody>
                    <a:bodyPr/>
                    <a:lstStyle/>
                    <a:p>
                      <a:r>
                        <a:rPr lang="en-US" dirty="0"/>
                        <a:t>5. Treasure</a:t>
                      </a:r>
                      <a:r>
                        <a:rPr lang="en-US" baseline="0" dirty="0"/>
                        <a:t> General </a:t>
                      </a:r>
                      <a:endParaRPr lang="en-US" dirty="0"/>
                    </a:p>
                  </a:txBody>
                  <a:tcPr/>
                </a:tc>
                <a:tc>
                  <a:txBody>
                    <a:bodyPr/>
                    <a:lstStyle/>
                    <a:p>
                      <a:r>
                        <a:rPr lang="en-US" dirty="0"/>
                        <a:t>5. Disability Officer</a:t>
                      </a:r>
                    </a:p>
                  </a:txBody>
                  <a:tcPr/>
                </a:tc>
                <a:extLst>
                  <a:ext uri="{0D108BD9-81ED-4DB2-BD59-A6C34878D82A}">
                    <a16:rowId xmlns:a16="http://schemas.microsoft.com/office/drawing/2014/main" xmlns="" val="474640387"/>
                  </a:ext>
                </a:extLst>
              </a:tr>
              <a:tr h="541386">
                <a:tc>
                  <a:txBody>
                    <a:bodyPr/>
                    <a:lstStyle/>
                    <a:p>
                      <a:r>
                        <a:rPr lang="en-US" dirty="0"/>
                        <a:t>6. Sports</a:t>
                      </a:r>
                      <a:r>
                        <a:rPr lang="en-US" baseline="0" dirty="0"/>
                        <a:t> arts and recreation Officer</a:t>
                      </a:r>
                      <a:endParaRPr lang="en-US" dirty="0"/>
                    </a:p>
                  </a:txBody>
                  <a:tcPr/>
                </a:tc>
                <a:tc>
                  <a:txBody>
                    <a:bodyPr/>
                    <a:lstStyle/>
                    <a:p>
                      <a:endParaRPr lang="en-US"/>
                    </a:p>
                  </a:txBody>
                  <a:tcPr/>
                </a:tc>
                <a:extLst>
                  <a:ext uri="{0D108BD9-81ED-4DB2-BD59-A6C34878D82A}">
                    <a16:rowId xmlns:a16="http://schemas.microsoft.com/office/drawing/2014/main" xmlns="" val="2210636480"/>
                  </a:ext>
                </a:extLst>
              </a:tr>
              <a:tr h="1181666">
                <a:tc>
                  <a:txBody>
                    <a:bodyPr/>
                    <a:lstStyle/>
                    <a:p>
                      <a:r>
                        <a:rPr lang="en-US" dirty="0"/>
                        <a:t>7. Gender</a:t>
                      </a:r>
                      <a:r>
                        <a:rPr lang="en-US" baseline="0" dirty="0"/>
                        <a:t> and disability Officer</a:t>
                      </a:r>
                    </a:p>
                    <a:p>
                      <a:r>
                        <a:rPr lang="en-US" baseline="0" dirty="0"/>
                        <a:t>8. Media and Publicity Officer</a:t>
                      </a:r>
                    </a:p>
                    <a:p>
                      <a:r>
                        <a:rPr lang="en-US" baseline="0" dirty="0"/>
                        <a:t>9. Academic Officer</a:t>
                      </a:r>
                      <a:endParaRPr lang="en-US" dirty="0"/>
                    </a:p>
                  </a:txBody>
                  <a:tcPr/>
                </a:tc>
                <a:tc>
                  <a:txBody>
                    <a:bodyPr/>
                    <a:lstStyle/>
                    <a:p>
                      <a:endParaRPr lang="en-US" dirty="0"/>
                    </a:p>
                  </a:txBody>
                  <a:tcPr/>
                </a:tc>
                <a:extLst>
                  <a:ext uri="{0D108BD9-81ED-4DB2-BD59-A6C34878D82A}">
                    <a16:rowId xmlns:a16="http://schemas.microsoft.com/office/drawing/2014/main" xmlns="" val="4206966787"/>
                  </a:ext>
                </a:extLst>
              </a:tr>
            </a:tbl>
          </a:graphicData>
        </a:graphic>
      </p:graphicFrame>
      <p:sp>
        <p:nvSpPr>
          <p:cNvPr id="3" name="Title 2"/>
          <p:cNvSpPr>
            <a:spLocks noGrp="1"/>
          </p:cNvSpPr>
          <p:nvPr>
            <p:ph type="title"/>
          </p:nvPr>
        </p:nvSpPr>
        <p:spPr/>
        <p:txBody>
          <a:bodyPr/>
          <a:lstStyle/>
          <a:p>
            <a:pPr algn="ctr"/>
            <a:r>
              <a:rPr lang="en-US" dirty="0"/>
              <a:t>SRC Structure </a:t>
            </a:r>
          </a:p>
        </p:txBody>
      </p:sp>
    </p:spTree>
    <p:extLst>
      <p:ext uri="{BB962C8B-B14F-4D97-AF65-F5344CB8AC3E}">
        <p14:creationId xmlns:p14="http://schemas.microsoft.com/office/powerpoint/2010/main" xmlns="" val="11426216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The main purpose of the inauguration is to officially welcome the newly elected SRC members into their positions and induct them about student governance.</a:t>
            </a:r>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INAUGURATION OF THE SRC</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7571" y="3174275"/>
            <a:ext cx="3328851" cy="32682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36422" y="3174276"/>
            <a:ext cx="3850278" cy="32682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6700" y="3174275"/>
            <a:ext cx="3467100" cy="3268254"/>
          </a:xfrm>
          <a:prstGeom prst="rect">
            <a:avLst/>
          </a:prstGeom>
        </p:spPr>
      </p:pic>
    </p:spTree>
    <p:extLst>
      <p:ext uri="{BB962C8B-B14F-4D97-AF65-F5344CB8AC3E}">
        <p14:creationId xmlns:p14="http://schemas.microsoft.com/office/powerpoint/2010/main" xmlns="" val="41270366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08862" y="2612569"/>
            <a:ext cx="3174276" cy="2769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a:extLst>
              <a:ext uri="{FF2B5EF4-FFF2-40B4-BE49-F238E27FC236}">
                <a16:creationId xmlns:a16="http://schemas.microsoft.com/office/drawing/2014/main" xmlns="" id="{448F05F4-9420-3012-55C2-6EB1C66EE0CF}"/>
              </a:ext>
            </a:extLst>
          </p:cNvPr>
          <p:cNvSpPr>
            <a:spLocks noGrp="1"/>
          </p:cNvSpPr>
          <p:nvPr>
            <p:ph type="title"/>
          </p:nvPr>
        </p:nvSpPr>
        <p:spPr>
          <a:xfrm>
            <a:off x="838200" y="1"/>
            <a:ext cx="10515600" cy="979714"/>
          </a:xfrm>
        </p:spPr>
        <p:txBody>
          <a:bodyPr>
            <a:normAutofit/>
          </a:bodyPr>
          <a:lstStyle/>
          <a:p>
            <a:r>
              <a:rPr lang="en-ZA" dirty="0"/>
              <a:t>SRC Photos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7003" y="1116510"/>
            <a:ext cx="2551642" cy="1737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Oval 16"/>
          <p:cNvSpPr/>
          <p:nvPr/>
        </p:nvSpPr>
        <p:spPr>
          <a:xfrm>
            <a:off x="3331029" y="1698171"/>
            <a:ext cx="45719"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8433" y="4276204"/>
            <a:ext cx="2690212" cy="21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60229" y="979716"/>
            <a:ext cx="2993571" cy="1874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60229" y="4276204"/>
            <a:ext cx="3211202" cy="2111148"/>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08862" y="143494"/>
            <a:ext cx="3174276" cy="1946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7574221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6070219F-77AA-FF37-78D5-772A82931310}"/>
              </a:ext>
            </a:extLst>
          </p:cNvPr>
          <p:cNvGraphicFramePr>
            <a:graphicFrameLocks noGrp="1"/>
          </p:cNvGraphicFramePr>
          <p:nvPr>
            <p:ph idx="1"/>
            <p:extLst>
              <p:ext uri="{D42A27DB-BD31-4B8C-83A1-F6EECF244321}">
                <p14:modId xmlns:p14="http://schemas.microsoft.com/office/powerpoint/2010/main" xmlns="" val="330255975"/>
              </p:ext>
            </p:extLst>
          </p:nvPr>
        </p:nvGraphicFramePr>
        <p:xfrm>
          <a:off x="838199" y="1495969"/>
          <a:ext cx="11203745" cy="4895080"/>
        </p:xfrm>
        <a:graphic>
          <a:graphicData uri="http://schemas.openxmlformats.org/drawingml/2006/table">
            <a:tbl>
              <a:tblPr firstRow="1" bandRow="1">
                <a:tableStyleId>{5C22544A-7EE6-4342-B048-85BDC9FD1C3A}</a:tableStyleId>
              </a:tblPr>
              <a:tblGrid>
                <a:gridCol w="2579485">
                  <a:extLst>
                    <a:ext uri="{9D8B030D-6E8A-4147-A177-3AD203B41FA5}">
                      <a16:colId xmlns:a16="http://schemas.microsoft.com/office/drawing/2014/main" xmlns="" val="2736097839"/>
                    </a:ext>
                  </a:extLst>
                </a:gridCol>
                <a:gridCol w="1902013">
                  <a:extLst>
                    <a:ext uri="{9D8B030D-6E8A-4147-A177-3AD203B41FA5}">
                      <a16:colId xmlns:a16="http://schemas.microsoft.com/office/drawing/2014/main" xmlns="" val="2806427257"/>
                    </a:ext>
                  </a:extLst>
                </a:gridCol>
                <a:gridCol w="2240749">
                  <a:extLst>
                    <a:ext uri="{9D8B030D-6E8A-4147-A177-3AD203B41FA5}">
                      <a16:colId xmlns:a16="http://schemas.microsoft.com/office/drawing/2014/main" xmlns="" val="3700876899"/>
                    </a:ext>
                  </a:extLst>
                </a:gridCol>
                <a:gridCol w="2240749">
                  <a:extLst>
                    <a:ext uri="{9D8B030D-6E8A-4147-A177-3AD203B41FA5}">
                      <a16:colId xmlns:a16="http://schemas.microsoft.com/office/drawing/2014/main" xmlns="" val="3454568805"/>
                    </a:ext>
                  </a:extLst>
                </a:gridCol>
                <a:gridCol w="2240749">
                  <a:extLst>
                    <a:ext uri="{9D8B030D-6E8A-4147-A177-3AD203B41FA5}">
                      <a16:colId xmlns:a16="http://schemas.microsoft.com/office/drawing/2014/main" xmlns="" val="2253825981"/>
                    </a:ext>
                  </a:extLst>
                </a:gridCol>
              </a:tblGrid>
              <a:tr h="682580">
                <a:tc>
                  <a:txBody>
                    <a:bodyPr/>
                    <a:lstStyle/>
                    <a:p>
                      <a:pPr algn="ctr"/>
                      <a:r>
                        <a:rPr lang="en-ZA" sz="2000" dirty="0">
                          <a:latin typeface="+mn-lt"/>
                        </a:rPr>
                        <a:t>PROGRAMME</a:t>
                      </a:r>
                    </a:p>
                  </a:txBody>
                  <a:tcPr/>
                </a:tc>
                <a:tc>
                  <a:txBody>
                    <a:bodyPr/>
                    <a:lstStyle/>
                    <a:p>
                      <a:r>
                        <a:rPr lang="en-ZA" sz="2000" dirty="0">
                          <a:latin typeface="+mn-lt"/>
                        </a:rPr>
                        <a:t>DATE</a:t>
                      </a:r>
                    </a:p>
                  </a:txBody>
                  <a:tcPr/>
                </a:tc>
                <a:tc>
                  <a:txBody>
                    <a:bodyPr/>
                    <a:lstStyle/>
                    <a:p>
                      <a:r>
                        <a:rPr lang="en-ZA" sz="2000" dirty="0">
                          <a:ln>
                            <a:solidFill>
                              <a:schemeClr val="accent1"/>
                            </a:solidFill>
                          </a:ln>
                          <a:latin typeface="+mj-lt"/>
                        </a:rPr>
                        <a:t>DONE</a:t>
                      </a:r>
                    </a:p>
                  </a:txBody>
                  <a:tcPr anchorCtr="1">
                    <a:solidFill>
                      <a:schemeClr val="accent1"/>
                    </a:solidFill>
                  </a:tcPr>
                </a:tc>
                <a:tc>
                  <a:txBody>
                    <a:bodyPr/>
                    <a:lstStyle/>
                    <a:p>
                      <a:r>
                        <a:rPr lang="en-ZA" sz="2000" dirty="0">
                          <a:ln>
                            <a:solidFill>
                              <a:schemeClr val="accent1"/>
                            </a:solidFill>
                          </a:ln>
                          <a:latin typeface="+mn-lt"/>
                        </a:rPr>
                        <a:t>PENDING</a:t>
                      </a:r>
                      <a:endParaRPr lang="en-ZA" sz="2000" b="1" dirty="0">
                        <a:ln>
                          <a:solidFill>
                            <a:schemeClr val="accent1"/>
                          </a:solidFill>
                        </a:ln>
                        <a:latin typeface="+mn-lt"/>
                      </a:endParaRPr>
                    </a:p>
                  </a:txBody>
                  <a:tcPr anchorCtr="1">
                    <a:solidFill>
                      <a:schemeClr val="accent1"/>
                    </a:solidFill>
                  </a:tcPr>
                </a:tc>
                <a:tc>
                  <a:txBody>
                    <a:bodyPr/>
                    <a:lstStyle/>
                    <a:p>
                      <a:r>
                        <a:rPr lang="en-ZA" sz="2000" dirty="0">
                          <a:latin typeface="+mn-lt"/>
                        </a:rPr>
                        <a:t>PROGRESS</a:t>
                      </a:r>
                    </a:p>
                  </a:txBody>
                  <a:tcPr/>
                </a:tc>
                <a:extLst>
                  <a:ext uri="{0D108BD9-81ED-4DB2-BD59-A6C34878D82A}">
                    <a16:rowId xmlns:a16="http://schemas.microsoft.com/office/drawing/2014/main" xmlns="" val="419906088"/>
                  </a:ext>
                </a:extLst>
              </a:tr>
              <a:tr h="717683">
                <a:tc>
                  <a:txBody>
                    <a:bodyPr/>
                    <a:lstStyle/>
                    <a:p>
                      <a:pPr algn="ctr"/>
                      <a:r>
                        <a:rPr lang="en-ZA" sz="2000" dirty="0">
                          <a:latin typeface="+mn-lt"/>
                        </a:rPr>
                        <a:t>Academic Conference</a:t>
                      </a:r>
                    </a:p>
                  </a:txBody>
                  <a:tcPr/>
                </a:tc>
                <a:tc>
                  <a:txBody>
                    <a:bodyPr/>
                    <a:lstStyle/>
                    <a:p>
                      <a:r>
                        <a:rPr lang="en-ZA" sz="2000" dirty="0">
                          <a:latin typeface="+mn-lt"/>
                        </a:rPr>
                        <a:t>12</a:t>
                      </a:r>
                      <a:r>
                        <a:rPr lang="en-ZA" sz="2000" baseline="30000" dirty="0">
                          <a:latin typeface="+mn-lt"/>
                        </a:rPr>
                        <a:t>th</a:t>
                      </a:r>
                      <a:r>
                        <a:rPr lang="en-ZA" sz="2000" dirty="0">
                          <a:latin typeface="+mn-lt"/>
                        </a:rPr>
                        <a:t> – 14</a:t>
                      </a:r>
                      <a:r>
                        <a:rPr lang="en-ZA" sz="2000" baseline="30000" dirty="0">
                          <a:latin typeface="+mn-lt"/>
                        </a:rPr>
                        <a:t>th</a:t>
                      </a:r>
                      <a:r>
                        <a:rPr lang="en-ZA" sz="2000" dirty="0">
                          <a:latin typeface="+mn-lt"/>
                        </a:rPr>
                        <a:t> August </a:t>
                      </a:r>
                    </a:p>
                  </a:txBody>
                  <a:tcPr/>
                </a:tc>
                <a:tc>
                  <a:txBody>
                    <a:bodyPr/>
                    <a:lstStyle/>
                    <a:p>
                      <a:r>
                        <a:rPr lang="en-ZA" sz="2000" dirty="0">
                          <a:ln>
                            <a:solidFill>
                              <a:schemeClr val="accent1"/>
                            </a:solidFill>
                          </a:ln>
                          <a:highlight>
                            <a:srgbClr val="00FF00"/>
                          </a:highlight>
                          <a:latin typeface="+mj-lt"/>
                        </a:rPr>
                        <a:t>x</a:t>
                      </a:r>
                    </a:p>
                  </a:txBody>
                  <a:tcPr anchorCtr="1">
                    <a:solidFill>
                      <a:schemeClr val="accent1"/>
                    </a:solidFill>
                  </a:tcPr>
                </a:tc>
                <a:tc>
                  <a:txBody>
                    <a:bodyPr/>
                    <a:lstStyle/>
                    <a:p>
                      <a:endParaRPr lang="en-ZA" sz="2000" dirty="0">
                        <a:ln>
                          <a:solidFill>
                            <a:schemeClr val="accent1"/>
                          </a:solidFill>
                        </a:ln>
                        <a:latin typeface="+mn-lt"/>
                      </a:endParaRPr>
                    </a:p>
                  </a:txBody>
                  <a:tcPr anchorCtr="1">
                    <a:solidFill>
                      <a:schemeClr val="accent1"/>
                    </a:solidFill>
                  </a:tcPr>
                </a:tc>
                <a:tc>
                  <a:txBody>
                    <a:bodyPr/>
                    <a:lstStyle/>
                    <a:p>
                      <a:endParaRPr lang="en-ZA" sz="2000" dirty="0">
                        <a:latin typeface="+mn-lt"/>
                      </a:endParaRPr>
                    </a:p>
                  </a:txBody>
                  <a:tcPr/>
                </a:tc>
                <a:extLst>
                  <a:ext uri="{0D108BD9-81ED-4DB2-BD59-A6C34878D82A}">
                    <a16:rowId xmlns:a16="http://schemas.microsoft.com/office/drawing/2014/main" xmlns="" val="1037415142"/>
                  </a:ext>
                </a:extLst>
              </a:tr>
              <a:tr h="682580">
                <a:tc>
                  <a:txBody>
                    <a:bodyPr/>
                    <a:lstStyle/>
                    <a:p>
                      <a:pPr algn="ctr"/>
                      <a:r>
                        <a:rPr lang="en-ZA" sz="2000" dirty="0">
                          <a:latin typeface="+mn-lt"/>
                        </a:rPr>
                        <a:t>NSFAS &amp; Workshop</a:t>
                      </a:r>
                    </a:p>
                  </a:txBody>
                  <a:tcPr/>
                </a:tc>
                <a:tc>
                  <a:txBody>
                    <a:bodyPr/>
                    <a:lstStyle/>
                    <a:p>
                      <a:r>
                        <a:rPr lang="en-ZA" sz="2000" dirty="0">
                          <a:latin typeface="+mn-lt"/>
                        </a:rPr>
                        <a:t>2</a:t>
                      </a:r>
                      <a:r>
                        <a:rPr lang="en-ZA" sz="2000" baseline="30000" dirty="0">
                          <a:latin typeface="+mn-lt"/>
                        </a:rPr>
                        <a:t>nd</a:t>
                      </a:r>
                      <a:r>
                        <a:rPr lang="en-ZA" sz="2000" dirty="0">
                          <a:latin typeface="+mn-lt"/>
                        </a:rPr>
                        <a:t> of July</a:t>
                      </a:r>
                    </a:p>
                  </a:txBody>
                  <a:tcPr/>
                </a:tc>
                <a:tc>
                  <a:txBody>
                    <a:bodyPr/>
                    <a:lstStyle/>
                    <a:p>
                      <a:r>
                        <a:rPr lang="en-ZA" sz="2000" dirty="0">
                          <a:ln>
                            <a:solidFill>
                              <a:schemeClr val="accent1"/>
                            </a:solidFill>
                          </a:ln>
                          <a:highlight>
                            <a:srgbClr val="00FF00"/>
                          </a:highlight>
                          <a:latin typeface="+mj-lt"/>
                        </a:rPr>
                        <a:t>x</a:t>
                      </a:r>
                    </a:p>
                  </a:txBody>
                  <a:tcPr anchorCtr="1">
                    <a:solidFill>
                      <a:schemeClr val="accent1"/>
                    </a:solidFill>
                  </a:tcPr>
                </a:tc>
                <a:tc>
                  <a:txBody>
                    <a:bodyPr/>
                    <a:lstStyle/>
                    <a:p>
                      <a:endParaRPr lang="en-ZA" sz="2000" dirty="0">
                        <a:ln>
                          <a:solidFill>
                            <a:schemeClr val="accent1"/>
                          </a:solidFill>
                        </a:ln>
                        <a:latin typeface="+mn-lt"/>
                      </a:endParaRPr>
                    </a:p>
                  </a:txBody>
                  <a:tcPr anchorCtr="1">
                    <a:solidFill>
                      <a:schemeClr val="accent1"/>
                    </a:solidFill>
                  </a:tcPr>
                </a:tc>
                <a:tc>
                  <a:txBody>
                    <a:bodyPr/>
                    <a:lstStyle/>
                    <a:p>
                      <a:endParaRPr lang="en-ZA" sz="2000" dirty="0">
                        <a:latin typeface="+mn-lt"/>
                      </a:endParaRPr>
                    </a:p>
                  </a:txBody>
                  <a:tcPr/>
                </a:tc>
                <a:extLst>
                  <a:ext uri="{0D108BD9-81ED-4DB2-BD59-A6C34878D82A}">
                    <a16:rowId xmlns:a16="http://schemas.microsoft.com/office/drawing/2014/main" xmlns="" val="2991801598"/>
                  </a:ext>
                </a:extLst>
              </a:tr>
              <a:tr h="682580">
                <a:tc>
                  <a:txBody>
                    <a:bodyPr/>
                    <a:lstStyle/>
                    <a:p>
                      <a:pPr algn="ctr"/>
                      <a:r>
                        <a:rPr lang="en-ZA" sz="2000" dirty="0">
                          <a:latin typeface="+mn-lt"/>
                        </a:rPr>
                        <a:t>Health awareness</a:t>
                      </a:r>
                    </a:p>
                  </a:txBody>
                  <a:tcPr/>
                </a:tc>
                <a:tc>
                  <a:txBody>
                    <a:bodyPr/>
                    <a:lstStyle/>
                    <a:p>
                      <a:r>
                        <a:rPr lang="en-ZA" sz="2000" dirty="0">
                          <a:latin typeface="+mn-lt"/>
                        </a:rPr>
                        <a:t>July</a:t>
                      </a:r>
                    </a:p>
                  </a:txBody>
                  <a:tcPr/>
                </a:tc>
                <a:tc>
                  <a:txBody>
                    <a:bodyPr/>
                    <a:lstStyle/>
                    <a:p>
                      <a:endParaRPr lang="en-ZA" sz="2000" dirty="0">
                        <a:ln>
                          <a:solidFill>
                            <a:schemeClr val="accent1"/>
                          </a:solidFill>
                        </a:ln>
                        <a:latin typeface="+mj-lt"/>
                      </a:endParaRPr>
                    </a:p>
                  </a:txBody>
                  <a:tcPr anchorCtr="1">
                    <a:solidFill>
                      <a:schemeClr val="accent1"/>
                    </a:solidFill>
                  </a:tcPr>
                </a:tc>
                <a:tc>
                  <a:txBody>
                    <a:bodyPr/>
                    <a:lstStyle/>
                    <a:p>
                      <a:endParaRPr lang="en-ZA" sz="2000" dirty="0">
                        <a:ln>
                          <a:solidFill>
                            <a:schemeClr val="accent1"/>
                          </a:solidFill>
                        </a:ln>
                        <a:latin typeface="+mn-lt"/>
                      </a:endParaRPr>
                    </a:p>
                  </a:txBody>
                  <a:tcPr anchorCtr="1">
                    <a:solidFill>
                      <a:schemeClr val="accent1"/>
                    </a:solidFill>
                  </a:tcPr>
                </a:tc>
                <a:tc>
                  <a:txBody>
                    <a:bodyPr/>
                    <a:lstStyle/>
                    <a:p>
                      <a:r>
                        <a:rPr lang="en-ZA" sz="2000" dirty="0">
                          <a:latin typeface="+mn-lt"/>
                        </a:rPr>
                        <a:t>            </a:t>
                      </a:r>
                      <a:r>
                        <a:rPr lang="en-ZA" sz="2000" dirty="0">
                          <a:highlight>
                            <a:srgbClr val="00FF00"/>
                          </a:highlight>
                          <a:latin typeface="+mn-lt"/>
                        </a:rPr>
                        <a:t>Not</a:t>
                      </a:r>
                      <a:r>
                        <a:rPr lang="en-ZA" sz="2000" baseline="0" dirty="0">
                          <a:highlight>
                            <a:srgbClr val="00FF00"/>
                          </a:highlight>
                          <a:latin typeface="+mn-lt"/>
                        </a:rPr>
                        <a:t> done</a:t>
                      </a:r>
                      <a:endParaRPr lang="en-ZA" sz="2000" dirty="0">
                        <a:highlight>
                          <a:srgbClr val="00FF00"/>
                        </a:highlight>
                        <a:latin typeface="+mn-lt"/>
                      </a:endParaRPr>
                    </a:p>
                  </a:txBody>
                  <a:tcPr/>
                </a:tc>
                <a:extLst>
                  <a:ext uri="{0D108BD9-81ED-4DB2-BD59-A6C34878D82A}">
                    <a16:rowId xmlns:a16="http://schemas.microsoft.com/office/drawing/2014/main" xmlns="" val="3111884894"/>
                  </a:ext>
                </a:extLst>
              </a:tr>
              <a:tr h="682580">
                <a:tc>
                  <a:txBody>
                    <a:bodyPr/>
                    <a:lstStyle/>
                    <a:p>
                      <a:pPr algn="ctr"/>
                      <a:r>
                        <a:rPr lang="en-ZA" sz="2000" dirty="0">
                          <a:latin typeface="+mn-lt"/>
                        </a:rPr>
                        <a:t>Casual day</a:t>
                      </a:r>
                    </a:p>
                  </a:txBody>
                  <a:tcPr/>
                </a:tc>
                <a:tc>
                  <a:txBody>
                    <a:bodyPr/>
                    <a:lstStyle/>
                    <a:p>
                      <a:r>
                        <a:rPr lang="en-ZA" sz="2000" dirty="0">
                          <a:latin typeface="+mn-lt"/>
                        </a:rPr>
                        <a:t>September</a:t>
                      </a:r>
                    </a:p>
                  </a:txBody>
                  <a:tcPr/>
                </a:tc>
                <a:tc>
                  <a:txBody>
                    <a:bodyPr/>
                    <a:lstStyle/>
                    <a:p>
                      <a:endParaRPr lang="en-ZA" sz="2000" dirty="0">
                        <a:ln>
                          <a:solidFill>
                            <a:schemeClr val="accent1"/>
                          </a:solidFill>
                        </a:ln>
                        <a:latin typeface="+mj-lt"/>
                      </a:endParaRPr>
                    </a:p>
                  </a:txBody>
                  <a:tcPr anchorCtr="1">
                    <a:solidFill>
                      <a:schemeClr val="accent1"/>
                    </a:solidFill>
                  </a:tcPr>
                </a:tc>
                <a:tc>
                  <a:txBody>
                    <a:bodyPr/>
                    <a:lstStyle/>
                    <a:p>
                      <a:endParaRPr lang="en-ZA" sz="2000" dirty="0">
                        <a:ln>
                          <a:solidFill>
                            <a:schemeClr val="accent1"/>
                          </a:solidFill>
                        </a:ln>
                        <a:highlight>
                          <a:srgbClr val="00FF00"/>
                        </a:highlight>
                        <a:latin typeface="+mn-lt"/>
                      </a:endParaRPr>
                    </a:p>
                  </a:txBody>
                  <a:tcPr anchorCtr="1">
                    <a:solidFill>
                      <a:schemeClr val="accent1"/>
                    </a:solidFill>
                  </a:tcPr>
                </a:tc>
                <a:tc>
                  <a:txBody>
                    <a:bodyPr/>
                    <a:lstStyle/>
                    <a:p>
                      <a:endParaRPr lang="en-ZA" sz="2000" dirty="0">
                        <a:latin typeface="+mn-lt"/>
                      </a:endParaRPr>
                    </a:p>
                  </a:txBody>
                  <a:tcPr/>
                </a:tc>
                <a:extLst>
                  <a:ext uri="{0D108BD9-81ED-4DB2-BD59-A6C34878D82A}">
                    <a16:rowId xmlns:a16="http://schemas.microsoft.com/office/drawing/2014/main" xmlns="" val="3038852274"/>
                  </a:ext>
                </a:extLst>
              </a:tr>
              <a:tr h="764497">
                <a:tc>
                  <a:txBody>
                    <a:bodyPr/>
                    <a:lstStyle/>
                    <a:p>
                      <a:pPr algn="ctr"/>
                      <a:r>
                        <a:rPr lang="en-ZA" sz="2000" dirty="0">
                          <a:latin typeface="+mn-lt"/>
                        </a:rPr>
                        <a:t>Inter-campus tournament</a:t>
                      </a:r>
                    </a:p>
                  </a:txBody>
                  <a:tcPr/>
                </a:tc>
                <a:tc>
                  <a:txBody>
                    <a:bodyPr/>
                    <a:lstStyle/>
                    <a:p>
                      <a:r>
                        <a:rPr lang="en-ZA" sz="2000" dirty="0">
                          <a:latin typeface="+mn-lt"/>
                        </a:rPr>
                        <a:t>August</a:t>
                      </a:r>
                    </a:p>
                  </a:txBody>
                  <a:tcPr/>
                </a:tc>
                <a:tc>
                  <a:txBody>
                    <a:bodyPr/>
                    <a:lstStyle/>
                    <a:p>
                      <a:endParaRPr lang="en-ZA" sz="2000" dirty="0">
                        <a:ln>
                          <a:solidFill>
                            <a:schemeClr val="accent1"/>
                          </a:solidFill>
                        </a:ln>
                        <a:latin typeface="+mj-lt"/>
                      </a:endParaRPr>
                    </a:p>
                  </a:txBody>
                  <a:tcPr anchorCtr="1">
                    <a:solidFill>
                      <a:schemeClr val="accent1"/>
                    </a:solidFill>
                  </a:tcPr>
                </a:tc>
                <a:tc>
                  <a:txBody>
                    <a:bodyPr/>
                    <a:lstStyle/>
                    <a:p>
                      <a:endParaRPr lang="en-ZA" sz="2000" dirty="0">
                        <a:ln>
                          <a:solidFill>
                            <a:schemeClr val="accent1"/>
                          </a:solidFill>
                        </a:ln>
                        <a:latin typeface="+mn-lt"/>
                      </a:endParaRPr>
                    </a:p>
                  </a:txBody>
                  <a:tcPr anchorCtr="1">
                    <a:solidFill>
                      <a:schemeClr val="accent1"/>
                    </a:solidFill>
                  </a:tcPr>
                </a:tc>
                <a:tc>
                  <a:txBody>
                    <a:bodyPr/>
                    <a:lstStyle/>
                    <a:p>
                      <a:r>
                        <a:rPr lang="en-ZA" sz="2000" dirty="0">
                          <a:latin typeface="+mn-lt"/>
                        </a:rPr>
                        <a:t>            </a:t>
                      </a:r>
                      <a:endParaRPr lang="en-ZA" sz="2000" dirty="0">
                        <a:highlight>
                          <a:srgbClr val="00FF00"/>
                        </a:highlight>
                        <a:latin typeface="+mn-lt"/>
                      </a:endParaRPr>
                    </a:p>
                  </a:txBody>
                  <a:tcPr/>
                </a:tc>
                <a:extLst>
                  <a:ext uri="{0D108BD9-81ED-4DB2-BD59-A6C34878D82A}">
                    <a16:rowId xmlns:a16="http://schemas.microsoft.com/office/drawing/2014/main" xmlns="" val="3534354703"/>
                  </a:ext>
                </a:extLst>
              </a:tr>
              <a:tr h="682580">
                <a:tc>
                  <a:txBody>
                    <a:bodyPr/>
                    <a:lstStyle/>
                    <a:p>
                      <a:pPr algn="ctr"/>
                      <a:r>
                        <a:rPr lang="en-ZA" sz="2000" dirty="0">
                          <a:latin typeface="+mn-lt"/>
                        </a:rPr>
                        <a:t>Heritage day</a:t>
                      </a:r>
                    </a:p>
                  </a:txBody>
                  <a:tcPr/>
                </a:tc>
                <a:tc>
                  <a:txBody>
                    <a:bodyPr/>
                    <a:lstStyle/>
                    <a:p>
                      <a:r>
                        <a:rPr lang="en-ZA" sz="2000" dirty="0">
                          <a:latin typeface="+mn-lt"/>
                        </a:rPr>
                        <a:t>September</a:t>
                      </a:r>
                    </a:p>
                  </a:txBody>
                  <a:tcPr/>
                </a:tc>
                <a:tc>
                  <a:txBody>
                    <a:bodyPr/>
                    <a:lstStyle/>
                    <a:p>
                      <a:endParaRPr lang="en-ZA" sz="2000" dirty="0">
                        <a:ln>
                          <a:solidFill>
                            <a:schemeClr val="accent1"/>
                          </a:solidFill>
                        </a:ln>
                        <a:latin typeface="+mj-lt"/>
                      </a:endParaRPr>
                    </a:p>
                  </a:txBody>
                  <a:tcPr anchorCtr="1">
                    <a:solidFill>
                      <a:schemeClr val="accent1"/>
                    </a:solidFill>
                  </a:tcPr>
                </a:tc>
                <a:tc>
                  <a:txBody>
                    <a:bodyPr/>
                    <a:lstStyle/>
                    <a:p>
                      <a:endParaRPr lang="en-ZA" sz="2000" dirty="0">
                        <a:ln>
                          <a:solidFill>
                            <a:schemeClr val="accent1"/>
                          </a:solidFill>
                        </a:ln>
                        <a:solidFill>
                          <a:schemeClr val="tx1"/>
                        </a:solidFill>
                        <a:highlight>
                          <a:srgbClr val="00FF00"/>
                        </a:highlight>
                        <a:latin typeface="+mn-lt"/>
                      </a:endParaRPr>
                    </a:p>
                  </a:txBody>
                  <a:tcPr anchorCtr="1">
                    <a:solidFill>
                      <a:schemeClr val="accent1"/>
                    </a:solidFill>
                  </a:tcPr>
                </a:tc>
                <a:tc>
                  <a:txBody>
                    <a:bodyPr/>
                    <a:lstStyle/>
                    <a:p>
                      <a:endParaRPr lang="en-ZA" sz="2000" dirty="0">
                        <a:latin typeface="+mn-lt"/>
                      </a:endParaRPr>
                    </a:p>
                  </a:txBody>
                  <a:tcPr/>
                </a:tc>
                <a:extLst>
                  <a:ext uri="{0D108BD9-81ED-4DB2-BD59-A6C34878D82A}">
                    <a16:rowId xmlns:a16="http://schemas.microsoft.com/office/drawing/2014/main" xmlns="" val="140424858"/>
                  </a:ext>
                </a:extLst>
              </a:tr>
            </a:tbl>
          </a:graphicData>
        </a:graphic>
      </p:graphicFrame>
      <p:sp>
        <p:nvSpPr>
          <p:cNvPr id="3" name="Title 2">
            <a:extLst>
              <a:ext uri="{FF2B5EF4-FFF2-40B4-BE49-F238E27FC236}">
                <a16:creationId xmlns:a16="http://schemas.microsoft.com/office/drawing/2014/main" xmlns="" id="{E872747B-5B50-91E1-8CC0-0C3541431E7E}"/>
              </a:ext>
            </a:extLst>
          </p:cNvPr>
          <p:cNvSpPr>
            <a:spLocks noGrp="1"/>
          </p:cNvSpPr>
          <p:nvPr>
            <p:ph type="title"/>
          </p:nvPr>
        </p:nvSpPr>
        <p:spPr>
          <a:xfrm>
            <a:off x="838200" y="365126"/>
            <a:ext cx="10515600" cy="1130842"/>
          </a:xfrm>
        </p:spPr>
        <p:txBody>
          <a:bodyPr/>
          <a:lstStyle/>
          <a:p>
            <a:r>
              <a:rPr lang="en-ZA" dirty="0"/>
              <a:t>ISRC PROGRAMS of Action progress </a:t>
            </a:r>
          </a:p>
        </p:txBody>
      </p:sp>
      <p:sp>
        <p:nvSpPr>
          <p:cNvPr id="6" name="Smiley Face 5"/>
          <p:cNvSpPr/>
          <p:nvPr/>
        </p:nvSpPr>
        <p:spPr>
          <a:xfrm>
            <a:off x="6156916" y="2941316"/>
            <a:ext cx="565976" cy="535578"/>
          </a:xfrm>
          <a:prstGeom prst="smileyFac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Smiley Face 6"/>
          <p:cNvSpPr/>
          <p:nvPr/>
        </p:nvSpPr>
        <p:spPr>
          <a:xfrm flipH="1">
            <a:off x="6117770" y="5010172"/>
            <a:ext cx="600810" cy="580973"/>
          </a:xfrm>
          <a:prstGeom prst="smileyFac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Smiley Face 8"/>
          <p:cNvSpPr/>
          <p:nvPr/>
        </p:nvSpPr>
        <p:spPr>
          <a:xfrm>
            <a:off x="6117770" y="2211862"/>
            <a:ext cx="592101" cy="559478"/>
          </a:xfrm>
          <a:prstGeom prst="smileyFace">
            <a:avLst>
              <a:gd name="adj" fmla="val 4653"/>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Smiley Face 9"/>
          <p:cNvSpPr/>
          <p:nvPr/>
        </p:nvSpPr>
        <p:spPr>
          <a:xfrm>
            <a:off x="6117770" y="5714897"/>
            <a:ext cx="592101" cy="521530"/>
          </a:xfrm>
          <a:prstGeom prst="smileyFac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miley Face 11"/>
          <p:cNvSpPr/>
          <p:nvPr/>
        </p:nvSpPr>
        <p:spPr>
          <a:xfrm flipH="1">
            <a:off x="6117770" y="4273749"/>
            <a:ext cx="605120" cy="612672"/>
          </a:xfrm>
          <a:prstGeom prst="smileyFac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2507271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1319</Words>
  <Application>Microsoft Office PowerPoint</Application>
  <PresentationFormat>Custom</PresentationFormat>
  <Paragraphs>178</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Presentation level design</vt:lpstr>
      <vt:lpstr>SRC Presentation Portfolio Committee </vt:lpstr>
      <vt:lpstr>Slide 2</vt:lpstr>
      <vt:lpstr>Table of contents</vt:lpstr>
      <vt:lpstr>Introduction</vt:lpstr>
      <vt:lpstr>Role and Composition of SRC.</vt:lpstr>
      <vt:lpstr>SRC Structure </vt:lpstr>
      <vt:lpstr>INAUGURATION OF THE SRC</vt:lpstr>
      <vt:lpstr>SRC Photos</vt:lpstr>
      <vt:lpstr>ISRC PROGRAMS of Action progress </vt:lpstr>
      <vt:lpstr>Continuation</vt:lpstr>
      <vt:lpstr>ISRC POA 2022 STRUCTURE</vt:lpstr>
      <vt:lpstr>ISRC ACHIEVED PROGRAMS</vt:lpstr>
      <vt:lpstr> 11th Academic conference </vt:lpstr>
      <vt:lpstr>11th Academic conference cont…</vt:lpstr>
      <vt:lpstr>There were five commissions discussed under the following topics which include all student challenges and the resolutions to move forward as a college.</vt:lpstr>
      <vt:lpstr>Slide 16</vt:lpstr>
      <vt:lpstr>Slide 17</vt:lpstr>
      <vt:lpstr> STUDENT PARLIAMENT </vt:lpstr>
      <vt:lpstr>Election Process of Student Parliament Committee</vt:lpstr>
      <vt:lpstr>Invites and delegates </vt:lpstr>
      <vt:lpstr>Invites and delegates cont…</vt:lpstr>
      <vt:lpstr>Slide 22</vt:lpstr>
      <vt:lpstr>Slide 23</vt:lpstr>
      <vt:lpstr>Slide 24</vt:lpstr>
      <vt:lpstr>Campus SRC Programs</vt:lpstr>
      <vt:lpstr>Slide 26</vt:lpstr>
      <vt:lpstr>Slide 27</vt:lpstr>
      <vt:lpstr>Koffiefontein Campus; Soccer tournament </vt:lpstr>
      <vt:lpstr>To ensure that all the programs are achieved and there is adequate academic support in the institution, the ISRC Council hold’s their monthly meetings.   CSRC also holds their weekly meetings to ensure the interests of the students are well attended to.</vt:lpstr>
      <vt:lpstr>Student Challenges and recommendations </vt:lpstr>
      <vt:lpstr>SRC Support to Students</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2017-10-19T07:27:59Z</dcterms:created>
  <dcterms:modified xsi:type="dcterms:W3CDTF">2022-11-10T07:24:26Z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