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325" r:id="rId3"/>
    <p:sldId id="335" r:id="rId4"/>
    <p:sldId id="326" r:id="rId5"/>
    <p:sldId id="327" r:id="rId6"/>
    <p:sldId id="336" r:id="rId7"/>
    <p:sldId id="329" r:id="rId8"/>
    <p:sldId id="337" r:id="rId9"/>
    <p:sldId id="330" r:id="rId10"/>
    <p:sldId id="331" r:id="rId11"/>
    <p:sldId id="332" r:id="rId12"/>
    <p:sldId id="334" r:id="rId13"/>
    <p:sldId id="333" r:id="rId14"/>
    <p:sldId id="32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1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BF220-3BC2-414A-B3B4-4BA519C52940}" type="datetimeFigureOut">
              <a:rPr lang="en-ZA" smtClean="0"/>
              <a:t>2022/11/09</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6C5BB-2B78-4434-A352-76475FAFBDA7}" type="slidenum">
              <a:rPr lang="en-ZA" smtClean="0"/>
              <a:t>‹#›</a:t>
            </a:fld>
            <a:endParaRPr lang="en-ZA" dirty="0"/>
          </a:p>
        </p:txBody>
      </p:sp>
    </p:spTree>
    <p:extLst>
      <p:ext uri="{BB962C8B-B14F-4D97-AF65-F5344CB8AC3E}">
        <p14:creationId xmlns:p14="http://schemas.microsoft.com/office/powerpoint/2010/main" val="1807647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4E6C5BB-2B78-4434-A352-76475FAFBDA7}" type="slidenum">
              <a:rPr lang="en-ZA" smtClean="0"/>
              <a:t>1</a:t>
            </a:fld>
            <a:endParaRPr lang="en-ZA" dirty="0"/>
          </a:p>
        </p:txBody>
      </p:sp>
    </p:spTree>
    <p:extLst>
      <p:ext uri="{BB962C8B-B14F-4D97-AF65-F5344CB8AC3E}">
        <p14:creationId xmlns:p14="http://schemas.microsoft.com/office/powerpoint/2010/main" val="365262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B012C5-EE72-4F81-AB7C-58A9B2CB8249}" type="slidenum">
              <a:rPr lang="en-US" smtClean="0"/>
              <a:t>2</a:t>
            </a:fld>
            <a:endParaRPr lang="en-US"/>
          </a:p>
        </p:txBody>
      </p:sp>
    </p:spTree>
    <p:extLst>
      <p:ext uri="{BB962C8B-B14F-4D97-AF65-F5344CB8AC3E}">
        <p14:creationId xmlns:p14="http://schemas.microsoft.com/office/powerpoint/2010/main" val="2107044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AE9D6-B736-4231-8A5A-85CB2EB4150F}"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8F13E-D9B4-4D55-BF83-1063B2D597C5}"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D7579-A5F5-4566-A1DB-34B8ABD0EFD5}"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0AA95-A93D-442D-AC8B-3CAF97958DE3}"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8B2D3-4B9B-4520-99BA-0DAFC80D76F6}" type="datetime1">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333FEC-E7A3-4EB6-A4A5-D6A4815F18AB}" type="datetime1">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365F2-E22F-4BC7-95E4-DA0729E48CAD}" type="datetime1">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91B63F-A116-456D-B98E-DF0A0E38F89E}" type="datetime1">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32B60-8E03-4BC6-9601-9F8A3A496581}" type="datetime1">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82899-B282-4D66-9AA1-01D1E2EA54D4}" type="datetime1">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F7F8E-B74E-473B-A951-1468E4E32C77}" type="datetime1">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0EF40F57-95A2-412E-A058-D2CEAE6D77AB}" type="datetime1">
              <a:rPr lang="en-US" smtClean="0"/>
              <a:t>11/9/2022</a:t>
            </a:fld>
            <a:endParaRPr lang="en-US" dirty="0"/>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257" y="539014"/>
            <a:ext cx="8730113" cy="3378468"/>
          </a:xfrm>
        </p:spPr>
        <p:txBody>
          <a:bodyPr>
            <a:normAutofit/>
          </a:bodyPr>
          <a:lstStyle/>
          <a:p>
            <a:r>
              <a:rPr lang="en-US" b="1" dirty="0" smtClean="0">
                <a:solidFill>
                  <a:schemeClr val="accent1">
                    <a:lumMod val="75000"/>
                  </a:schemeClr>
                </a:solidFill>
              </a:rPr>
              <a:t>PRESENTATION TO THE PORTFOLIO COMMITTEE ON DEFENCE AND MILITARY VETERANS </a:t>
            </a:r>
            <a:endParaRPr lang="en-US" b="1" dirty="0">
              <a:solidFill>
                <a:schemeClr val="accent1">
                  <a:lumMod val="75000"/>
                </a:schemeClr>
              </a:solidFill>
            </a:endParaRPr>
          </a:p>
        </p:txBody>
      </p:sp>
      <p:sp>
        <p:nvSpPr>
          <p:cNvPr id="3" name="Subtitle 2"/>
          <p:cNvSpPr>
            <a:spLocks noGrp="1"/>
          </p:cNvSpPr>
          <p:nvPr>
            <p:ph type="subTitle" idx="1"/>
          </p:nvPr>
        </p:nvSpPr>
        <p:spPr>
          <a:xfrm>
            <a:off x="2227997" y="4442605"/>
            <a:ext cx="6916003" cy="1752600"/>
          </a:xfrm>
        </p:spPr>
        <p:txBody>
          <a:bodyPr>
            <a:normAutofit/>
          </a:bodyPr>
          <a:lstStyle/>
          <a:p>
            <a:r>
              <a:rPr lang="en-US" sz="2000" dirty="0" smtClean="0">
                <a:solidFill>
                  <a:schemeClr val="accent1">
                    <a:lumMod val="75000"/>
                  </a:schemeClr>
                </a:solidFill>
              </a:rPr>
              <a:t>      Presentation by: Director-General</a:t>
            </a:r>
          </a:p>
          <a:p>
            <a:r>
              <a:rPr lang="en-US" sz="2000" dirty="0">
                <a:solidFill>
                  <a:schemeClr val="accent1">
                    <a:lumMod val="75000"/>
                  </a:schemeClr>
                </a:solidFill>
              </a:rPr>
              <a:t>9</a:t>
            </a:r>
            <a:r>
              <a:rPr lang="en-US" sz="2000" dirty="0" smtClean="0">
                <a:solidFill>
                  <a:schemeClr val="accent1">
                    <a:lumMod val="75000"/>
                  </a:schemeClr>
                </a:solidFill>
              </a:rPr>
              <a:t> November 2022</a:t>
            </a:r>
            <a:endParaRPr lang="en-US" sz="2000" dirty="0">
              <a:solidFill>
                <a:schemeClr val="accent1">
                  <a:lumMod val="75000"/>
                </a:schemeClr>
              </a:solidFill>
            </a:endParaRPr>
          </a:p>
        </p:txBody>
      </p:sp>
    </p:spTree>
    <p:extLst>
      <p:ext uri="{BB962C8B-B14F-4D97-AF65-F5344CB8AC3E}">
        <p14:creationId xmlns:p14="http://schemas.microsoft.com/office/powerpoint/2010/main" val="392171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66457629"/>
              </p:ext>
            </p:extLst>
          </p:nvPr>
        </p:nvGraphicFramePr>
        <p:xfrm>
          <a:off x="0" y="883922"/>
          <a:ext cx="9143999" cy="5844694"/>
        </p:xfrm>
        <a:graphic>
          <a:graphicData uri="http://schemas.openxmlformats.org/drawingml/2006/table">
            <a:tbl>
              <a:tblPr firstRow="1" firstCol="1" bandRow="1"/>
              <a:tblGrid>
                <a:gridCol w="1611439">
                  <a:extLst>
                    <a:ext uri="{9D8B030D-6E8A-4147-A177-3AD203B41FA5}">
                      <a16:colId xmlns:a16="http://schemas.microsoft.com/office/drawing/2014/main" val="20000"/>
                    </a:ext>
                  </a:extLst>
                </a:gridCol>
                <a:gridCol w="2277273">
                  <a:extLst>
                    <a:ext uri="{9D8B030D-6E8A-4147-A177-3AD203B41FA5}">
                      <a16:colId xmlns:a16="http://schemas.microsoft.com/office/drawing/2014/main" val="20001"/>
                    </a:ext>
                  </a:extLst>
                </a:gridCol>
                <a:gridCol w="5255287">
                  <a:extLst>
                    <a:ext uri="{9D8B030D-6E8A-4147-A177-3AD203B41FA5}">
                      <a16:colId xmlns:a16="http://schemas.microsoft.com/office/drawing/2014/main" val="20002"/>
                    </a:ext>
                  </a:extLst>
                </a:gridCol>
              </a:tblGrid>
              <a:tr h="38217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13797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ctr" defTabSz="457200" rtl="0" eaLnBrk="1" latinLnBrk="0" hangingPunct="1">
                        <a:lnSpc>
                          <a:spcPct val="115000"/>
                        </a:lnSpc>
                        <a:spcAft>
                          <a:spcPts val="1000"/>
                        </a:spcAft>
                        <a:buFont typeface="Wingdings" panose="05000000000000000000" pitchFamily="2" charset="2"/>
                        <a:buNone/>
                      </a:pPr>
                      <a:r>
                        <a:rPr lang="en-US" sz="1400" b="0" i="1"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r>
                        <a:rPr lang="en-US" sz="1400" b="1" i="1"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MEMORIALISATION OF FALLEN HEROES</a:t>
                      </a:r>
                      <a:r>
                        <a:rPr lang="en-US" sz="14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baseline="0" dirty="0" smtClean="0">
                          <a:solidFill>
                            <a:schemeClr val="tx1"/>
                          </a:solidFill>
                          <a:effectLst/>
                          <a:latin typeface="Arial" panose="020B0604020202020204" pitchFamily="34" charset="0"/>
                          <a:ea typeface="+mn-ea"/>
                          <a:cs typeface="Arial" panose="020B0604020202020204" pitchFamily="34" charset="0"/>
                        </a:rPr>
                        <a:t>Identified common areas for collaboration </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between South Africa and Tanzania including </a:t>
                      </a:r>
                      <a:r>
                        <a:rPr lang="en-US" sz="1600" b="1" kern="1200" baseline="0" dirty="0" smtClean="0">
                          <a:solidFill>
                            <a:schemeClr val="tx1"/>
                          </a:solidFill>
                          <a:effectLst/>
                          <a:latin typeface="Arial" panose="020B0604020202020204" pitchFamily="34" charset="0"/>
                          <a:ea typeface="+mn-ea"/>
                          <a:cs typeface="Arial" panose="020B0604020202020204" pitchFamily="34" charset="0"/>
                        </a:rPr>
                        <a:t>proposal for restoring and upgrading of </a:t>
                      </a:r>
                      <a:r>
                        <a:rPr lang="en-US" sz="1600" b="1" kern="1200" baseline="0" dirty="0" err="1" smtClean="0">
                          <a:solidFill>
                            <a:schemeClr val="tx1"/>
                          </a:solidFill>
                          <a:effectLst/>
                          <a:latin typeface="Arial" panose="020B0604020202020204" pitchFamily="34" charset="0"/>
                          <a:ea typeface="+mn-ea"/>
                          <a:cs typeface="Arial" panose="020B0604020202020204" pitchFamily="34" charset="0"/>
                        </a:rPr>
                        <a:t>Kongwa</a:t>
                      </a:r>
                      <a:r>
                        <a:rPr lang="en-US" sz="1600" b="1" kern="1200" baseline="0" dirty="0" smtClean="0">
                          <a:solidFill>
                            <a:schemeClr val="tx1"/>
                          </a:solidFill>
                          <a:effectLst/>
                          <a:latin typeface="Arial" panose="020B0604020202020204" pitchFamily="34" charset="0"/>
                          <a:ea typeface="+mn-ea"/>
                          <a:cs typeface="Arial" panose="020B0604020202020204" pitchFamily="34" charset="0"/>
                        </a:rPr>
                        <a:t>, and other graves in Tanzania</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a:t>
                      </a:r>
                      <a:endParaRPr lang="en-US" sz="1400" b="0" i="1" kern="1200" baseline="0" dirty="0" smtClean="0">
                        <a:solidFill>
                          <a:schemeClr val="tx1"/>
                        </a:solidFill>
                        <a:effectLst/>
                        <a:latin typeface="Arial" panose="020B0604020202020204" pitchFamily="34"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i="1" kern="1200" baseline="0" dirty="0" smtClean="0">
                        <a:solidFill>
                          <a:schemeClr val="tx1"/>
                        </a:solidFill>
                        <a:effectLst/>
                        <a:latin typeface="Arial" panose="020B0604020202020204" pitchFamily="34"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effectLst/>
                          <a:latin typeface="Arial" panose="020B0604020202020204" pitchFamily="34" charset="0"/>
                          <a:ea typeface="+mn-ea"/>
                          <a:cs typeface="Arial" panose="020B0604020202020204" pitchFamily="34" charset="0"/>
                        </a:rPr>
                        <a:t>DSAC and Tanzania are planning to host Cultural Seasons in Tanzania in November 2022 and this visit will also entail a technical site visit.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effectLst/>
                          <a:latin typeface="Arial" panose="020B0604020202020204" pitchFamily="34" charset="0"/>
                          <a:ea typeface="+mn-ea"/>
                          <a:cs typeface="Arial" panose="020B0604020202020204" pitchFamily="34" charset="0"/>
                        </a:rPr>
                        <a:t>This engagement will further provide a platform for taking forward the planning for safe-guarding liberation heritage sites, graves and negotiations for possible repatriation of human remains  in Tanzania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effectLst/>
                          <a:latin typeface="Arial" panose="020B0604020202020204" pitchFamily="34" charset="0"/>
                          <a:ea typeface="+mn-ea"/>
                          <a:cs typeface="Arial" panose="020B0604020202020204" pitchFamily="34" charset="0"/>
                        </a:rPr>
                        <a:t>DMV and DSAC must conduct a feasibility study on the development of norms and standards that will assist in commemorating and </a:t>
                      </a:r>
                      <a:r>
                        <a:rPr lang="en-US" sz="1600" kern="1200" baseline="0" dirty="0" err="1" smtClean="0">
                          <a:solidFill>
                            <a:schemeClr val="tx1"/>
                          </a:solidFill>
                          <a:effectLst/>
                          <a:latin typeface="Arial" panose="020B0604020202020204" pitchFamily="34" charset="0"/>
                          <a:ea typeface="+mn-ea"/>
                          <a:cs typeface="Arial" panose="020B0604020202020204" pitchFamily="34" charset="0"/>
                        </a:rPr>
                        <a:t>memorialising</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our fallen heroes and heroines to address inconsistencies and lack of uniformity in design, costs, family support, etc...</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10</a:t>
            </a:fld>
            <a:endParaRPr lang="en-US"/>
          </a:p>
        </p:txBody>
      </p:sp>
    </p:spTree>
    <p:extLst>
      <p:ext uri="{BB962C8B-B14F-4D97-AF65-F5344CB8AC3E}">
        <p14:creationId xmlns:p14="http://schemas.microsoft.com/office/powerpoint/2010/main" val="103630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79074692"/>
              </p:ext>
            </p:extLst>
          </p:nvPr>
        </p:nvGraphicFramePr>
        <p:xfrm>
          <a:off x="0" y="883922"/>
          <a:ext cx="9143999" cy="5620628"/>
        </p:xfrm>
        <a:graphic>
          <a:graphicData uri="http://schemas.openxmlformats.org/drawingml/2006/table">
            <a:tbl>
              <a:tblPr firstRow="1" firstCol="1" bandRow="1"/>
              <a:tblGrid>
                <a:gridCol w="1611439">
                  <a:extLst>
                    <a:ext uri="{9D8B030D-6E8A-4147-A177-3AD203B41FA5}">
                      <a16:colId xmlns:a16="http://schemas.microsoft.com/office/drawing/2014/main" val="20000"/>
                    </a:ext>
                  </a:extLst>
                </a:gridCol>
                <a:gridCol w="3141431">
                  <a:extLst>
                    <a:ext uri="{9D8B030D-6E8A-4147-A177-3AD203B41FA5}">
                      <a16:colId xmlns:a16="http://schemas.microsoft.com/office/drawing/2014/main" val="20001"/>
                    </a:ext>
                  </a:extLst>
                </a:gridCol>
                <a:gridCol w="4391129">
                  <a:extLst>
                    <a:ext uri="{9D8B030D-6E8A-4147-A177-3AD203B41FA5}">
                      <a16:colId xmlns:a16="http://schemas.microsoft.com/office/drawing/2014/main" val="20002"/>
                    </a:ext>
                  </a:extLst>
                </a:gridCol>
              </a:tblGrid>
              <a:tr h="4826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13797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4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Pensions and Benefits</a:t>
                      </a:r>
                      <a:endPar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i="1"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review and update the pension actuarial enquiry undertaken by the DMV in 2014 in order to determine the appropriate Military Veterans quantum in line with inflation.</a:t>
                      </a:r>
                      <a:endParaRPr lang="en-US" sz="140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Military Veterans Pension Policy was approved by the Presidential Task Team on the 26 April 2022.</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The department is working on the regulations to operationalize the implementation of the benefit (Eligibility and qualifying criteria, application process, appeal process, </a:t>
                      </a:r>
                      <a:r>
                        <a:rPr lang="en-US" sz="1400" dirty="0" err="1" smtClean="0">
                          <a:latin typeface="Arial" panose="020B0604020202020204" pitchFamily="34" charset="0"/>
                          <a:cs typeface="Arial" panose="020B0604020202020204" pitchFamily="34" charset="0"/>
                        </a:rPr>
                        <a:t>etc</a:t>
                      </a:r>
                      <a:r>
                        <a:rPr lang="en-US" sz="1400" dirty="0" smtClean="0">
                          <a:latin typeface="Arial" panose="020B0604020202020204" pitchFamily="34" charset="0"/>
                          <a:cs typeface="Arial" panose="020B0604020202020204" pitchFamily="34" charset="0"/>
                        </a:rPr>
                        <a: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The next step is to table the regulations in Parliament as soon as possible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GPAA already working on a payment system for the benefit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atin typeface="Arial" panose="020B0604020202020204" pitchFamily="34" charset="0"/>
                          <a:cs typeface="Arial" panose="020B0604020202020204" pitchFamily="34" charset="0"/>
                        </a:rPr>
                        <a:t>The DMV and GPAA working on a </a:t>
                      </a:r>
                      <a:r>
                        <a:rPr lang="en-US" sz="1400" dirty="0" err="1" smtClean="0">
                          <a:latin typeface="Arial" panose="020B0604020202020204" pitchFamily="34" charset="0"/>
                          <a:cs typeface="Arial" panose="020B0604020202020204" pitchFamily="34" charset="0"/>
                        </a:rPr>
                        <a:t>profoma</a:t>
                      </a:r>
                      <a:r>
                        <a:rPr lang="en-US" sz="1400" dirty="0" smtClean="0">
                          <a:latin typeface="Arial" panose="020B0604020202020204" pitchFamily="34" charset="0"/>
                          <a:cs typeface="Arial" panose="020B0604020202020204" pitchFamily="34" charset="0"/>
                        </a:rPr>
                        <a:t> application form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smtClean="0"/>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tx1"/>
                          </a:solidFill>
                          <a:latin typeface="Arial" panose="020B0604020202020204" pitchFamily="34" charset="0"/>
                          <a:ea typeface="+mn-ea"/>
                          <a:cs typeface="Arial" panose="020B0604020202020204" pitchFamily="34" charset="0"/>
                        </a:rPr>
                        <a:t>The Department has made the following budget provisions for the MTEF, including the current financial year</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75208655"/>
              </p:ext>
            </p:extLst>
          </p:nvPr>
        </p:nvGraphicFramePr>
        <p:xfrm>
          <a:off x="5121908" y="5889018"/>
          <a:ext cx="3676652" cy="741680"/>
        </p:xfrm>
        <a:graphic>
          <a:graphicData uri="http://schemas.openxmlformats.org/drawingml/2006/table">
            <a:tbl>
              <a:tblPr firstRow="1" bandRow="1">
                <a:tableStyleId>{5C22544A-7EE6-4342-B048-85BDC9FD1C3A}</a:tableStyleId>
              </a:tblPr>
              <a:tblGrid>
                <a:gridCol w="919163">
                  <a:extLst>
                    <a:ext uri="{9D8B030D-6E8A-4147-A177-3AD203B41FA5}">
                      <a16:colId xmlns:a16="http://schemas.microsoft.com/office/drawing/2014/main" val="20000"/>
                    </a:ext>
                  </a:extLst>
                </a:gridCol>
                <a:gridCol w="919163">
                  <a:extLst>
                    <a:ext uri="{9D8B030D-6E8A-4147-A177-3AD203B41FA5}">
                      <a16:colId xmlns:a16="http://schemas.microsoft.com/office/drawing/2014/main" val="20001"/>
                    </a:ext>
                  </a:extLst>
                </a:gridCol>
                <a:gridCol w="919163">
                  <a:extLst>
                    <a:ext uri="{9D8B030D-6E8A-4147-A177-3AD203B41FA5}">
                      <a16:colId xmlns:a16="http://schemas.microsoft.com/office/drawing/2014/main" val="20002"/>
                    </a:ext>
                  </a:extLst>
                </a:gridCol>
                <a:gridCol w="919163">
                  <a:extLst>
                    <a:ext uri="{9D8B030D-6E8A-4147-A177-3AD203B41FA5}">
                      <a16:colId xmlns:a16="http://schemas.microsoft.com/office/drawing/2014/main" val="20003"/>
                    </a:ext>
                  </a:extLst>
                </a:gridCol>
              </a:tblGrid>
              <a:tr h="370840">
                <a:tc>
                  <a:txBody>
                    <a:bodyPr/>
                    <a:lstStyle/>
                    <a:p>
                      <a:r>
                        <a:rPr lang="en-US" sz="1600" dirty="0" smtClean="0"/>
                        <a:t>2022/23</a:t>
                      </a:r>
                      <a:endParaRPr lang="en-US" sz="1600" dirty="0"/>
                    </a:p>
                  </a:txBody>
                  <a:tcPr/>
                </a:tc>
                <a:tc>
                  <a:txBody>
                    <a:bodyPr/>
                    <a:lstStyle/>
                    <a:p>
                      <a:r>
                        <a:rPr lang="en-US" sz="1600" dirty="0" smtClean="0"/>
                        <a:t>2023/24</a:t>
                      </a:r>
                      <a:endParaRPr lang="en-US" sz="1600" dirty="0"/>
                    </a:p>
                  </a:txBody>
                  <a:tcPr/>
                </a:tc>
                <a:tc>
                  <a:txBody>
                    <a:bodyPr/>
                    <a:lstStyle/>
                    <a:p>
                      <a:r>
                        <a:rPr lang="en-US" sz="1600" dirty="0" smtClean="0"/>
                        <a:t>2024/25</a:t>
                      </a:r>
                      <a:endParaRPr lang="en-US" sz="1600" dirty="0"/>
                    </a:p>
                  </a:txBody>
                  <a:tcPr/>
                </a:tc>
                <a:tc>
                  <a:txBody>
                    <a:bodyPr/>
                    <a:lstStyle/>
                    <a:p>
                      <a:r>
                        <a:rPr lang="en-US" sz="1600" dirty="0" smtClean="0"/>
                        <a:t>2025/26</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RM36.9</a:t>
                      </a:r>
                      <a:endParaRPr lang="en-US" sz="1600" dirty="0"/>
                    </a:p>
                  </a:txBody>
                  <a:tcPr/>
                </a:tc>
                <a:tc>
                  <a:txBody>
                    <a:bodyPr/>
                    <a:lstStyle/>
                    <a:p>
                      <a:r>
                        <a:rPr lang="en-US" sz="1600" dirty="0" smtClean="0"/>
                        <a:t>RM102</a:t>
                      </a:r>
                      <a:endParaRPr lang="en-US" sz="1600" dirty="0"/>
                    </a:p>
                  </a:txBody>
                  <a:tcPr/>
                </a:tc>
                <a:tc>
                  <a:txBody>
                    <a:bodyPr/>
                    <a:lstStyle/>
                    <a:p>
                      <a:r>
                        <a:rPr lang="en-US" sz="1600" dirty="0" smtClean="0"/>
                        <a:t>RM109</a:t>
                      </a:r>
                      <a:endParaRPr lang="en-US" sz="1600" dirty="0"/>
                    </a:p>
                  </a:txBody>
                  <a:tcPr/>
                </a:tc>
                <a:tc>
                  <a:txBody>
                    <a:bodyPr/>
                    <a:lstStyle/>
                    <a:p>
                      <a:r>
                        <a:rPr lang="en-US" sz="1600" dirty="0" smtClean="0"/>
                        <a:t>RM115</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53195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8509031"/>
              </p:ext>
            </p:extLst>
          </p:nvPr>
        </p:nvGraphicFramePr>
        <p:xfrm>
          <a:off x="0" y="883922"/>
          <a:ext cx="9143999" cy="5974078"/>
        </p:xfrm>
        <a:graphic>
          <a:graphicData uri="http://schemas.openxmlformats.org/drawingml/2006/table">
            <a:tbl>
              <a:tblPr firstRow="1" firstCol="1" bandRow="1"/>
              <a:tblGrid>
                <a:gridCol w="1611439">
                  <a:extLst>
                    <a:ext uri="{9D8B030D-6E8A-4147-A177-3AD203B41FA5}">
                      <a16:colId xmlns:a16="http://schemas.microsoft.com/office/drawing/2014/main" val="20000"/>
                    </a:ext>
                  </a:extLst>
                </a:gridCol>
                <a:gridCol w="3766280">
                  <a:extLst>
                    <a:ext uri="{9D8B030D-6E8A-4147-A177-3AD203B41FA5}">
                      <a16:colId xmlns:a16="http://schemas.microsoft.com/office/drawing/2014/main" val="20001"/>
                    </a:ext>
                  </a:extLst>
                </a:gridCol>
                <a:gridCol w="3766280">
                  <a:extLst>
                    <a:ext uri="{9D8B030D-6E8A-4147-A177-3AD203B41FA5}">
                      <a16:colId xmlns:a16="http://schemas.microsoft.com/office/drawing/2014/main" val="20002"/>
                    </a:ext>
                  </a:extLst>
                </a:gridCol>
              </a:tblGrid>
              <a:tr h="83610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137974">
                <a:tc>
                  <a:txBody>
                    <a:bodyPr/>
                    <a:lstStyle/>
                    <a:p>
                      <a:pPr lvl="0" algn="just" defTabSz="457200" rtl="0" eaLnBrk="1" latinLnBrk="0" hangingPunct="1">
                        <a:lnSpc>
                          <a:spcPct val="115000"/>
                        </a:lnSpc>
                        <a:spcAft>
                          <a:spcPts val="1000"/>
                        </a:spcAft>
                      </a:pPr>
                      <a:r>
                        <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Communications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80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ensure that communication and engagement are harnessed effectively throughout the period of the Presidential Task Team.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8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work of the </a:t>
                      </a:r>
                      <a:r>
                        <a:rPr lang="en-US" sz="18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communications </a:t>
                      </a:r>
                      <a:r>
                        <a:rPr lang="en-US" sz="18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work-stream is </a:t>
                      </a:r>
                      <a:r>
                        <a:rPr lang="en-US" sz="18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cross-cutting, on-going and continues to  monitor and reports on the work of the PTT</a:t>
                      </a:r>
                      <a:r>
                        <a:rPr lang="en-US" sz="180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as </a:t>
                      </a:r>
                      <a:r>
                        <a:rPr lang="en-US" sz="180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 supports the PTT.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12</a:t>
            </a:fld>
            <a:endParaRPr lang="en-US"/>
          </a:p>
        </p:txBody>
      </p:sp>
    </p:spTree>
    <p:extLst>
      <p:ext uri="{BB962C8B-B14F-4D97-AF65-F5344CB8AC3E}">
        <p14:creationId xmlns:p14="http://schemas.microsoft.com/office/powerpoint/2010/main" val="956189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CF09-463A-CB4C-9FBB-5115203867F2}"/>
              </a:ext>
            </a:extLst>
          </p:cNvPr>
          <p:cNvSpPr>
            <a:spLocks noGrp="1"/>
          </p:cNvSpPr>
          <p:nvPr>
            <p:ph type="ctrTitle"/>
          </p:nvPr>
        </p:nvSpPr>
        <p:spPr>
          <a:xfrm>
            <a:off x="2764459" y="2327231"/>
            <a:ext cx="3822431" cy="1272045"/>
          </a:xfrm>
        </p:spPr>
        <p:txBody>
          <a:bodyPr/>
          <a:lstStyle/>
          <a:p>
            <a:r>
              <a:rPr lang="en-US" dirty="0">
                <a:solidFill>
                  <a:schemeClr val="tx1">
                    <a:lumMod val="50000"/>
                    <a:lumOff val="50000"/>
                  </a:schemeClr>
                </a:solidFill>
              </a:rPr>
              <a:t>Thank You</a:t>
            </a:r>
          </a:p>
        </p:txBody>
      </p:sp>
      <p:sp>
        <p:nvSpPr>
          <p:cNvPr id="4" name="TextBox 3">
            <a:extLst>
              <a:ext uri="{FF2B5EF4-FFF2-40B4-BE49-F238E27FC236}">
                <a16:creationId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12"/>
          </p:nvPr>
        </p:nvSpPr>
        <p:spPr/>
        <p:txBody>
          <a:bodyPr/>
          <a:lstStyle/>
          <a:p>
            <a:fld id="{D8EDF274-8065-1740-B929-8D7E9C7650F4}" type="slidenum">
              <a:rPr lang="en-US" smtClean="0"/>
              <a:t>13</a:t>
            </a:fld>
            <a:endParaRPr lang="en-US"/>
          </a:p>
        </p:txBody>
      </p:sp>
    </p:spTree>
    <p:extLst>
      <p:ext uri="{BB962C8B-B14F-4D97-AF65-F5344CB8AC3E}">
        <p14:creationId xmlns:p14="http://schemas.microsoft.com/office/powerpoint/2010/main" val="293898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2422452"/>
            <a:ext cx="8229600" cy="118553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5400" dirty="0" smtClean="0">
                <a:solidFill>
                  <a:srgbClr val="92D050"/>
                </a:solidFill>
              </a:rPr>
              <a:t>End of Presentation</a:t>
            </a:r>
            <a:endParaRPr lang="en-US" sz="5400" dirty="0">
              <a:solidFill>
                <a:srgbClr val="92D050"/>
              </a:solidFill>
            </a:endParaRPr>
          </a:p>
        </p:txBody>
      </p:sp>
    </p:spTree>
    <p:extLst>
      <p:ext uri="{BB962C8B-B14F-4D97-AF65-F5344CB8AC3E}">
        <p14:creationId xmlns:p14="http://schemas.microsoft.com/office/powerpoint/2010/main" val="404436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0" y="1254036"/>
            <a:ext cx="9144000" cy="5603964"/>
          </a:xfrm>
        </p:spPr>
        <p:txBody>
          <a:bodyPr/>
          <a:lstStyle/>
          <a:p>
            <a:pPr marL="0" lvl="0" indent="0" algn="ctr" defTabSz="457200">
              <a:lnSpc>
                <a:spcPct val="100000"/>
              </a:lnSpc>
              <a:spcBef>
                <a:spcPts val="0"/>
              </a:spcBef>
              <a:buNone/>
            </a:pPr>
            <a:endParaRPr lang="en-US" sz="3600" dirty="0">
              <a:solidFill>
                <a:prstClr val="black"/>
              </a:solidFill>
              <a:latin typeface="Arial"/>
            </a:endParaRPr>
          </a:p>
          <a:p>
            <a:pPr marL="0" lvl="0" indent="0" algn="ctr" defTabSz="457200">
              <a:lnSpc>
                <a:spcPct val="100000"/>
              </a:lnSpc>
              <a:spcBef>
                <a:spcPts val="0"/>
              </a:spcBef>
              <a:buNone/>
            </a:pPr>
            <a:r>
              <a:rPr lang="en-US" sz="4800" dirty="0">
                <a:solidFill>
                  <a:prstClr val="black"/>
                </a:solidFill>
                <a:latin typeface="Arial"/>
              </a:rPr>
              <a:t>To provide </a:t>
            </a:r>
            <a:r>
              <a:rPr lang="en-US" sz="4800" dirty="0" smtClean="0">
                <a:solidFill>
                  <a:prstClr val="black"/>
                </a:solidFill>
                <a:latin typeface="Arial"/>
              </a:rPr>
              <a:t>the Portfolio Committee with the status report of the work-streams</a:t>
            </a:r>
            <a:endParaRPr lang="en-US" sz="4800" dirty="0">
              <a:solidFill>
                <a:prstClr val="black"/>
              </a:solidFill>
              <a:latin typeface="Arial"/>
            </a:endParaRPr>
          </a:p>
          <a:p>
            <a:pPr marL="0" indent="0">
              <a:buNone/>
            </a:pPr>
            <a:endParaRPr lang="en-US" dirty="0"/>
          </a:p>
        </p:txBody>
      </p:sp>
      <p:sp>
        <p:nvSpPr>
          <p:cNvPr id="4" name="Rectangle 3">
            <a:extLst>
              <a:ext uri="{FF2B5EF4-FFF2-40B4-BE49-F238E27FC236}">
                <a16:creationId xmlns:a16="http://schemas.microsoft.com/office/drawing/2014/main" id="{55FC1853-6199-2543-9FE0-23C283A0A8F0}"/>
              </a:ext>
            </a:extLst>
          </p:cNvPr>
          <p:cNvSpPr/>
          <p:nvPr/>
        </p:nvSpPr>
        <p:spPr>
          <a:xfrm>
            <a:off x="0" y="0"/>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900" b="1" dirty="0">
                <a:latin typeface="Arial" panose="020B0604020202020204" pitchFamily="34" charset="0"/>
                <a:cs typeface="Arial" panose="020B0604020202020204" pitchFamily="34" charset="0"/>
              </a:rPr>
              <a:t>PURPOSE</a:t>
            </a:r>
          </a:p>
        </p:txBody>
      </p:sp>
      <p:sp>
        <p:nvSpPr>
          <p:cNvPr id="6" name="Slide Number Placeholder 5"/>
          <p:cNvSpPr>
            <a:spLocks noGrp="1"/>
          </p:cNvSpPr>
          <p:nvPr>
            <p:ph type="sldNum" sz="quarter" idx="12"/>
          </p:nvPr>
        </p:nvSpPr>
        <p:spPr/>
        <p:txBody>
          <a:bodyPr/>
          <a:lstStyle/>
          <a:p>
            <a:fld id="{D8EDF274-8065-1740-B929-8D7E9C7650F4}" type="slidenum">
              <a:rPr lang="en-US" smtClean="0"/>
              <a:t>2</a:t>
            </a:fld>
            <a:endParaRPr lang="en-US"/>
          </a:p>
        </p:txBody>
      </p:sp>
    </p:spTree>
    <p:extLst>
      <p:ext uri="{BB962C8B-B14F-4D97-AF65-F5344CB8AC3E}">
        <p14:creationId xmlns:p14="http://schemas.microsoft.com/office/powerpoint/2010/main" val="11951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15727332"/>
              </p:ext>
            </p:extLst>
          </p:nvPr>
        </p:nvGraphicFramePr>
        <p:xfrm>
          <a:off x="110533" y="883923"/>
          <a:ext cx="8932984" cy="5105400"/>
        </p:xfrm>
        <a:graphic>
          <a:graphicData uri="http://schemas.openxmlformats.org/drawingml/2006/table">
            <a:tbl>
              <a:tblPr firstRow="1" firstCol="1" bandRow="1"/>
              <a:tblGrid>
                <a:gridCol w="1574252">
                  <a:extLst>
                    <a:ext uri="{9D8B030D-6E8A-4147-A177-3AD203B41FA5}">
                      <a16:colId xmlns:a16="http://schemas.microsoft.com/office/drawing/2014/main" val="20000"/>
                    </a:ext>
                  </a:extLst>
                </a:gridCol>
                <a:gridCol w="3000223">
                  <a:extLst>
                    <a:ext uri="{9D8B030D-6E8A-4147-A177-3AD203B41FA5}">
                      <a16:colId xmlns:a16="http://schemas.microsoft.com/office/drawing/2014/main" val="20001"/>
                    </a:ext>
                  </a:extLst>
                </a:gridCol>
                <a:gridCol w="4358509">
                  <a:extLst>
                    <a:ext uri="{9D8B030D-6E8A-4147-A177-3AD203B41FA5}">
                      <a16:colId xmlns:a16="http://schemas.microsoft.com/office/drawing/2014/main" val="20002"/>
                    </a:ext>
                  </a:extLst>
                </a:gridCol>
              </a:tblGrid>
              <a:tr h="3419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325577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just" defTabSz="457200" rtl="0" eaLnBrk="1" fontAlgn="auto" latinLnBrk="0" hangingPunct="1">
                        <a:lnSpc>
                          <a:spcPct val="150000"/>
                        </a:lnSpc>
                        <a:spcBef>
                          <a:spcPts val="0"/>
                        </a:spcBef>
                        <a:spcAft>
                          <a:spcPts val="1000"/>
                        </a:spcAft>
                        <a:buClrTx/>
                        <a:buSzTx/>
                        <a:buFont typeface="+mj-lt"/>
                        <a:buNone/>
                        <a:tabLst/>
                        <a:defRPr/>
                      </a:pPr>
                      <a:r>
                        <a:rPr lang="en-ZA" sz="1100" b="1" kern="1200" dirty="0">
                          <a:solidFill>
                            <a:schemeClr val="tx1"/>
                          </a:solidFill>
                          <a:effectLst/>
                          <a:latin typeface="Arial" panose="020B0604020202020204" pitchFamily="34" charset="0"/>
                          <a:ea typeface="+mn-ea"/>
                          <a:cs typeface="Arial" panose="020B0604020202020204" pitchFamily="34" charset="0"/>
                        </a:rPr>
                        <a:t>Legislative Review</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marL="400050" lvl="0" indent="-400050" algn="just">
                        <a:lnSpc>
                          <a:spcPct val="150000"/>
                        </a:lnSpc>
                        <a:spcAft>
                          <a:spcPts val="1000"/>
                        </a:spcAft>
                        <a:buFont typeface="+mj-lt"/>
                        <a:buAutoNum type="romanLcPeriod"/>
                      </a:pPr>
                      <a:endParaRPr lang="en-US" sz="11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just">
                        <a:lnSpc>
                          <a:spcPct val="115000"/>
                        </a:lnSpc>
                        <a:spcAft>
                          <a:spcPts val="1000"/>
                        </a:spcAft>
                      </a:pPr>
                      <a:r>
                        <a:rPr lang="en-US" sz="1400" b="0" i="1" dirty="0">
                          <a:effectLst/>
                          <a:latin typeface="Arial" panose="020B0604020202020204" pitchFamily="34" charset="0"/>
                          <a:ea typeface="Calibri" panose="020F0502020204030204" pitchFamily="34" charset="0"/>
                          <a:cs typeface="Times New Roman" panose="02020603050405020304" pitchFamily="18" charset="0"/>
                        </a:rPr>
                        <a:t>To develop implementation plans aimed at addressing the policy and legislative issues raised by the Military Veterans.</a:t>
                      </a:r>
                      <a:endParaRPr lang="en-US" sz="1400" b="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7175" indent="-171450" algn="just">
                        <a:lnSpc>
                          <a:spcPct val="100000"/>
                        </a:lnSpc>
                        <a:spcAft>
                          <a:spcPts val="0"/>
                        </a:spcAft>
                        <a:buFont typeface="Arial" panose="020B0604020202020204" pitchFamily="34" charset="0"/>
                        <a:buChar char="•"/>
                      </a:pPr>
                      <a:r>
                        <a:rPr lang="en-ZA" sz="1200" kern="1200" baseline="0" dirty="0" smtClean="0">
                          <a:solidFill>
                            <a:schemeClr val="tx1"/>
                          </a:solidFill>
                          <a:effectLst/>
                          <a:latin typeface="Arial" panose="020B0604020202020204" pitchFamily="34" charset="0"/>
                          <a:ea typeface="+mn-ea"/>
                          <a:cs typeface="Arial" panose="020B0604020202020204" pitchFamily="34" charset="0"/>
                        </a:rPr>
                        <a:t>The Ministerial inputs into the proposed amendments were sourced by the Department in November 2021.</a:t>
                      </a:r>
                    </a:p>
                    <a:p>
                      <a:pPr marL="257175" indent="-171450" algn="just">
                        <a:lnSpc>
                          <a:spcPct val="100000"/>
                        </a:lnSpc>
                        <a:spcAft>
                          <a:spcPts val="0"/>
                        </a:spcAft>
                        <a:buFont typeface="Arial" panose="020B0604020202020204" pitchFamily="34" charset="0"/>
                        <a:buChar char="•"/>
                      </a:pPr>
                      <a:endParaRPr lang="en-ZA" sz="1200" kern="1200" baseline="0" dirty="0" smtClean="0">
                        <a:solidFill>
                          <a:schemeClr val="tx1"/>
                        </a:solidFill>
                        <a:effectLst/>
                        <a:latin typeface="Arial" panose="020B0604020202020204" pitchFamily="34" charset="0"/>
                        <a:ea typeface="+mn-ea"/>
                        <a:cs typeface="Arial" panose="020B0604020202020204" pitchFamily="34" charset="0"/>
                      </a:endParaRPr>
                    </a:p>
                    <a:p>
                      <a:pPr marL="257175"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tx1"/>
                          </a:solidFill>
                          <a:effectLst/>
                          <a:latin typeface="Arial" panose="020B0604020202020204" pitchFamily="34" charset="0"/>
                          <a:ea typeface="+mn-ea"/>
                          <a:cs typeface="Arial" panose="020B0604020202020204" pitchFamily="34" charset="0"/>
                        </a:rPr>
                        <a:t>Technical advice sought from the Department of Justice and Constitutional Development and Government Technical Advisory Centre due to lack of legal personnel in the department since April 2022 to date was that the department must develop a policy consensus document on the issues raised and present to the Ministry for guidance and approval.</a:t>
                      </a:r>
                    </a:p>
                    <a:p>
                      <a:pPr marL="257175"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smtClean="0">
                        <a:solidFill>
                          <a:schemeClr val="tx1"/>
                        </a:solidFill>
                        <a:effectLst/>
                        <a:latin typeface="Arial" panose="020B0604020202020204" pitchFamily="34" charset="0"/>
                        <a:ea typeface="+mn-ea"/>
                        <a:cs typeface="Arial" panose="020B0604020202020204" pitchFamily="34" charset="0"/>
                      </a:endParaRPr>
                    </a:p>
                    <a:p>
                      <a:pPr marL="257175"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tx1"/>
                          </a:solidFill>
                          <a:effectLst/>
                          <a:latin typeface="Arial" panose="020B0604020202020204" pitchFamily="34" charset="0"/>
                          <a:ea typeface="+mn-ea"/>
                          <a:cs typeface="Arial" panose="020B0604020202020204" pitchFamily="34" charset="0"/>
                        </a:rPr>
                        <a:t>The policy consensus document was submitted to the Ministry in October 2022 but yet to be presented to the Ministry for their guidance and concurrence.</a:t>
                      </a:r>
                    </a:p>
                    <a:p>
                      <a:pPr marL="257175"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smtClean="0">
                        <a:solidFill>
                          <a:schemeClr val="tx1"/>
                        </a:solidFill>
                        <a:effectLst/>
                        <a:latin typeface="Arial" panose="020B0604020202020204" pitchFamily="34" charset="0"/>
                        <a:ea typeface="+mn-ea"/>
                        <a:cs typeface="Arial" panose="020B0604020202020204" pitchFamily="34" charset="0"/>
                      </a:endParaRPr>
                    </a:p>
                    <a:p>
                      <a:pPr marL="257175"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tx1"/>
                          </a:solidFill>
                          <a:effectLst/>
                          <a:latin typeface="Arial" panose="020B0604020202020204" pitchFamily="34" charset="0"/>
                          <a:ea typeface="+mn-ea"/>
                          <a:cs typeface="Arial" panose="020B0604020202020204" pitchFamily="34" charset="0"/>
                        </a:rPr>
                        <a:t>The policy consensus document was also presented to the Advisory Council in October 2022. </a:t>
                      </a:r>
                    </a:p>
                    <a:p>
                      <a:pPr marL="85725"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kern="1200" baseline="0" dirty="0" smtClean="0">
                        <a:solidFill>
                          <a:schemeClr val="tx1"/>
                        </a:solidFill>
                        <a:effectLst/>
                        <a:latin typeface="Arial" panose="020B0604020202020204" pitchFamily="34" charset="0"/>
                        <a:ea typeface="+mn-ea"/>
                        <a:cs typeface="Arial" panose="020B0604020202020204" pitchFamily="34" charset="0"/>
                      </a:endParaRPr>
                    </a:p>
                    <a:p>
                      <a:pPr marL="257175" indent="-171450" algn="just">
                        <a:lnSpc>
                          <a:spcPct val="100000"/>
                        </a:lnSpc>
                        <a:spcAft>
                          <a:spcPts val="0"/>
                        </a:spcAft>
                        <a:buFont typeface="Arial" panose="020B0604020202020204" pitchFamily="34" charset="0"/>
                        <a:buChar char="•"/>
                      </a:pPr>
                      <a:r>
                        <a:rPr lang="en-ZA" sz="1200" kern="1200" baseline="0" dirty="0" smtClean="0">
                          <a:solidFill>
                            <a:schemeClr val="tx1"/>
                          </a:solidFill>
                          <a:effectLst/>
                          <a:latin typeface="Arial" panose="020B0604020202020204" pitchFamily="34" charset="0"/>
                          <a:ea typeface="+mn-ea"/>
                          <a:cs typeface="Arial" panose="020B0604020202020204" pitchFamily="34" charset="0"/>
                        </a:rPr>
                        <a:t>The Ministry will set up a task team with relevant expertise to take this matter forward.</a:t>
                      </a:r>
                    </a:p>
                    <a:p>
                      <a:pPr marL="257175" indent="-171450" algn="just">
                        <a:lnSpc>
                          <a:spcPct val="100000"/>
                        </a:lnSpc>
                        <a:spcAft>
                          <a:spcPts val="0"/>
                        </a:spcAft>
                        <a:buFont typeface="Arial" panose="020B0604020202020204" pitchFamily="34" charset="0"/>
                        <a:buChar char="•"/>
                      </a:pPr>
                      <a:endParaRPr lang="en-ZA" sz="1200" kern="1200" dirty="0" smtClean="0">
                        <a:solidFill>
                          <a:schemeClr val="tx1"/>
                        </a:solidFill>
                        <a:effectLst/>
                        <a:latin typeface="Arial" panose="020B0604020202020204" pitchFamily="34" charset="0"/>
                        <a:ea typeface="+mn-ea"/>
                        <a:cs typeface="Arial" panose="020B0604020202020204" pitchFamily="34" charset="0"/>
                      </a:endParaRPr>
                    </a:p>
                    <a:p>
                      <a:pPr marL="257175" indent="-171450" algn="just">
                        <a:lnSpc>
                          <a:spcPct val="100000"/>
                        </a:lnSpc>
                        <a:spcAft>
                          <a:spcPts val="0"/>
                        </a:spcAft>
                        <a:buFont typeface="Arial" panose="020B0604020202020204" pitchFamily="34" charset="0"/>
                        <a:buChar char="•"/>
                      </a:pPr>
                      <a:r>
                        <a:rPr lang="en-ZA" sz="1200" kern="1200" dirty="0" smtClean="0">
                          <a:solidFill>
                            <a:schemeClr val="tx1"/>
                          </a:solidFill>
                          <a:effectLst/>
                          <a:latin typeface="Arial" panose="020B0604020202020204" pitchFamily="34" charset="0"/>
                          <a:ea typeface="+mn-ea"/>
                          <a:cs typeface="Arial" panose="020B0604020202020204" pitchFamily="34" charset="0"/>
                        </a:rPr>
                        <a:t>The Bill will be submitted to the Cabinet as soon as the task team has advised to initiate the formal process of inviting public comment. From there, the process of forwarding the Bill to Parliament can begin in earnest.</a:t>
                      </a: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85725" indent="0" algn="just">
                        <a:lnSpc>
                          <a:spcPct val="100000"/>
                        </a:lnSpc>
                        <a:spcAft>
                          <a:spcPts val="0"/>
                        </a:spcAft>
                      </a:pPr>
                      <a:endParaRPr lang="en-US" sz="1100" b="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3</a:t>
            </a:fld>
            <a:endParaRPr lang="en-US"/>
          </a:p>
        </p:txBody>
      </p:sp>
    </p:spTree>
    <p:extLst>
      <p:ext uri="{BB962C8B-B14F-4D97-AF65-F5344CB8AC3E}">
        <p14:creationId xmlns:p14="http://schemas.microsoft.com/office/powerpoint/2010/main" val="5522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00118593"/>
              </p:ext>
            </p:extLst>
          </p:nvPr>
        </p:nvGraphicFramePr>
        <p:xfrm>
          <a:off x="150725" y="883923"/>
          <a:ext cx="8892791" cy="5654040"/>
        </p:xfrm>
        <a:graphic>
          <a:graphicData uri="http://schemas.openxmlformats.org/drawingml/2006/table">
            <a:tbl>
              <a:tblPr firstRow="1" firstCol="1" bandRow="1"/>
              <a:tblGrid>
                <a:gridCol w="1567169">
                  <a:extLst>
                    <a:ext uri="{9D8B030D-6E8A-4147-A177-3AD203B41FA5}">
                      <a16:colId xmlns:a16="http://schemas.microsoft.com/office/drawing/2014/main" val="20000"/>
                    </a:ext>
                  </a:extLst>
                </a:gridCol>
                <a:gridCol w="2908545">
                  <a:extLst>
                    <a:ext uri="{9D8B030D-6E8A-4147-A177-3AD203B41FA5}">
                      <a16:colId xmlns:a16="http://schemas.microsoft.com/office/drawing/2014/main" val="20001"/>
                    </a:ext>
                  </a:extLst>
                </a:gridCol>
                <a:gridCol w="4417077">
                  <a:extLst>
                    <a:ext uri="{9D8B030D-6E8A-4147-A177-3AD203B41FA5}">
                      <a16:colId xmlns:a16="http://schemas.microsoft.com/office/drawing/2014/main" val="20002"/>
                    </a:ext>
                  </a:extLst>
                </a:gridCol>
              </a:tblGrid>
              <a:tr h="3419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165060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ZA" sz="1100" b="1" dirty="0">
                          <a:effectLst/>
                          <a:latin typeface="Arial" panose="020B0604020202020204" pitchFamily="34" charset="0"/>
                          <a:ea typeface="Times New Roman" panose="02020603050405020304" pitchFamily="18" charset="0"/>
                          <a:cs typeface="Arial" panose="020B0604020202020204" pitchFamily="34" charset="0"/>
                        </a:rPr>
                        <a:t>Organization Redesign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align the DMV structure to its legislative mandate, strategy and business 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Department partnered with National Treasury’s Government Technical Advisory Centre to assist with development of the macro-organizational structure following advice from the DPSA and National Treasury that they will come into process when they need to asses and independently advise the department on the work done.</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GTAC submitted the final report on the updated service delivery model, macro-organizational structure and the costing model on the 31 August 2022 with the intention to develop the micro-organizational design after consulting the Ministry.</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Department consulted the Ministry on the 1 November 2022 on guidance on the process before going ahead with the micro-organizational design. </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Minister will set up a task team with the relevant skills and capabilities from within the Ministry to take process forward, together with the process of consulting DPSA and NT, until the process is complete within this financial year</a:t>
                      </a:r>
                    </a:p>
                    <a:p>
                      <a:pPr marL="85725" lvl="0" indent="0" algn="just" defTabSz="457200" rtl="0" eaLnBrk="1" latinLnBrk="0" hangingPunct="1">
                        <a:lnSpc>
                          <a:spcPct val="100000"/>
                        </a:lnSpc>
                        <a:spcAft>
                          <a:spcPts val="0"/>
                        </a:spcAft>
                        <a:buFont typeface="Wingdings" panose="05000000000000000000" pitchFamily="2" charset="2"/>
                        <a:buNone/>
                      </a:pPr>
                      <a:endParaRPr lang="en-US" sz="11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4</a:t>
            </a:fld>
            <a:endParaRPr lang="en-US"/>
          </a:p>
        </p:txBody>
      </p:sp>
    </p:spTree>
    <p:extLst>
      <p:ext uri="{BB962C8B-B14F-4D97-AF65-F5344CB8AC3E}">
        <p14:creationId xmlns:p14="http://schemas.microsoft.com/office/powerpoint/2010/main" val="423128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99417013"/>
              </p:ext>
            </p:extLst>
          </p:nvPr>
        </p:nvGraphicFramePr>
        <p:xfrm>
          <a:off x="0" y="883923"/>
          <a:ext cx="9143999" cy="5699760"/>
        </p:xfrm>
        <a:graphic>
          <a:graphicData uri="http://schemas.openxmlformats.org/drawingml/2006/table">
            <a:tbl>
              <a:tblPr firstRow="1" firstCol="1" bandRow="1"/>
              <a:tblGrid>
                <a:gridCol w="1611439">
                  <a:extLst>
                    <a:ext uri="{9D8B030D-6E8A-4147-A177-3AD203B41FA5}">
                      <a16:colId xmlns:a16="http://schemas.microsoft.com/office/drawing/2014/main" val="20000"/>
                    </a:ext>
                  </a:extLst>
                </a:gridCol>
                <a:gridCol w="3262012">
                  <a:extLst>
                    <a:ext uri="{9D8B030D-6E8A-4147-A177-3AD203B41FA5}">
                      <a16:colId xmlns:a16="http://schemas.microsoft.com/office/drawing/2014/main" val="20001"/>
                    </a:ext>
                  </a:extLst>
                </a:gridCol>
                <a:gridCol w="4270548">
                  <a:extLst>
                    <a:ext uri="{9D8B030D-6E8A-4147-A177-3AD203B41FA5}">
                      <a16:colId xmlns:a16="http://schemas.microsoft.com/office/drawing/2014/main" val="20002"/>
                    </a:ext>
                  </a:extLst>
                </a:gridCol>
              </a:tblGrid>
              <a:tr h="3419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317009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ZA" sz="1400" b="1" dirty="0">
                          <a:effectLst/>
                          <a:latin typeface="Arial" panose="020B0604020202020204" pitchFamily="34" charset="0"/>
                          <a:ea typeface="Times New Roman" panose="02020603050405020304" pitchFamily="18" charset="0"/>
                          <a:cs typeface="Arial" panose="020B0604020202020204" pitchFamily="34" charset="0"/>
                        </a:rPr>
                        <a:t>Socio Economic Support</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6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meaningful interaction with the social cluster and facilitate the identification of short to medium and long term programmes of government to benefit MV’s.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is biggest and the most important </a:t>
                      </a:r>
                      <a:r>
                        <a:rPr lang="en-US" sz="1400" b="0" i="0"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workstream</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and deals with the socio-economic issues of Military Veterans. </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 was acknowledged that there is a challenge in coordination the work of the </a:t>
                      </a:r>
                      <a:r>
                        <a:rPr lang="en-US" sz="1400" b="0" i="0"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workstream</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due to its complex nature and size.</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PTT supported the recommendation that this </a:t>
                      </a:r>
                      <a:r>
                        <a:rPr lang="en-US" sz="1400" b="0" i="0"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workstream</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be broken down into various </a:t>
                      </a:r>
                      <a:r>
                        <a:rPr lang="en-US" sz="1400" b="0" i="0"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workstreams</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that are aligned to the benefits of the department such as education, health, empowerment and housing.</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Attempts are therefore underway to reconfigure the structure of the work-stream.</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Furthermore, the role of other spheres government must be clearly clarified and included within the framework of the Intergovernmental relations framework.</a:t>
                      </a:r>
                    </a:p>
                    <a:p>
                      <a:pPr marL="257175"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protocol agreement to be signed with the provinces will include the role of other spheres of government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5</a:t>
            </a:fld>
            <a:endParaRPr lang="en-US"/>
          </a:p>
        </p:txBody>
      </p:sp>
    </p:spTree>
    <p:extLst>
      <p:ext uri="{BB962C8B-B14F-4D97-AF65-F5344CB8AC3E}">
        <p14:creationId xmlns:p14="http://schemas.microsoft.com/office/powerpoint/2010/main" val="331564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21774988"/>
              </p:ext>
            </p:extLst>
          </p:nvPr>
        </p:nvGraphicFramePr>
        <p:xfrm>
          <a:off x="130629" y="1074841"/>
          <a:ext cx="8892791" cy="5190731"/>
        </p:xfrm>
        <a:graphic>
          <a:graphicData uri="http://schemas.openxmlformats.org/drawingml/2006/table">
            <a:tbl>
              <a:tblPr firstRow="1" firstCol="1" bandRow="1"/>
              <a:tblGrid>
                <a:gridCol w="1567168">
                  <a:extLst>
                    <a:ext uri="{9D8B030D-6E8A-4147-A177-3AD203B41FA5}">
                      <a16:colId xmlns:a16="http://schemas.microsoft.com/office/drawing/2014/main" val="20000"/>
                    </a:ext>
                  </a:extLst>
                </a:gridCol>
                <a:gridCol w="3172397">
                  <a:extLst>
                    <a:ext uri="{9D8B030D-6E8A-4147-A177-3AD203B41FA5}">
                      <a16:colId xmlns:a16="http://schemas.microsoft.com/office/drawing/2014/main" val="20001"/>
                    </a:ext>
                  </a:extLst>
                </a:gridCol>
                <a:gridCol w="4153226">
                  <a:extLst>
                    <a:ext uri="{9D8B030D-6E8A-4147-A177-3AD203B41FA5}">
                      <a16:colId xmlns:a16="http://schemas.microsoft.com/office/drawing/2014/main" val="20002"/>
                    </a:ext>
                  </a:extLst>
                </a:gridCol>
              </a:tblGrid>
              <a:tr h="39175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479897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ZA" sz="1400" b="1" dirty="0">
                          <a:effectLst/>
                          <a:latin typeface="Arial" panose="020B0604020202020204" pitchFamily="34" charset="0"/>
                          <a:ea typeface="Times New Roman" panose="02020603050405020304" pitchFamily="18" charset="0"/>
                          <a:cs typeface="Arial" panose="020B0604020202020204" pitchFamily="34" charset="0"/>
                        </a:rPr>
                        <a:t>Database Verification,</a:t>
                      </a:r>
                      <a:r>
                        <a:rPr lang="en-ZA" sz="14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400" b="1" dirty="0">
                          <a:effectLst/>
                          <a:latin typeface="Arial" panose="020B0604020202020204" pitchFamily="34" charset="0"/>
                          <a:ea typeface="Times New Roman" panose="02020603050405020304" pitchFamily="18" charset="0"/>
                          <a:cs typeface="Arial" panose="020B0604020202020204" pitchFamily="34" charset="0"/>
                        </a:rPr>
                        <a:t>cleansing and Enhancement</a:t>
                      </a:r>
                      <a:endParaRPr lang="en-US" sz="14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6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develop a project plan for an accelerated completion of the verification 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verification </a:t>
                      </a:r>
                      <a:r>
                        <a:rPr lang="en-US" sz="1400" b="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process</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was halted for some time after the Limpopo visits due to internal departmental challenges (Contractual matters and logistics).</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All these matters have since been resolved.</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Major General </a:t>
                      </a:r>
                      <a:r>
                        <a:rPr lang="en-US" sz="1400" b="0" i="0"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Mashoala</a:t>
                      </a: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has since accepted (signed) the contract as the Chairperson of the committee commencing from 1st November 2022.</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Other contracts have been issued to other members of the verification committee. DMV is awaiting for their acceptance of which they will commence with immediate effect upon acceptance of the contracts.</a:t>
                      </a:r>
                    </a:p>
                    <a:p>
                      <a:pPr marL="257175" lvl="0" indent="-171450" algn="just" defTabSz="457200" rtl="0" eaLnBrk="1" latinLnBrk="0" hangingPunct="1">
                        <a:lnSpc>
                          <a:spcPct val="100000"/>
                        </a:lnSpc>
                        <a:spcAft>
                          <a:spcPts val="0"/>
                        </a:spcAft>
                        <a:buFont typeface="Arial" panose="020B0604020202020204" pitchFamily="34" charset="0"/>
                        <a:buChar char="•"/>
                      </a:pPr>
                      <a:endPar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57175" lvl="0" indent="-171450" algn="just" defTabSz="457200" rtl="0" eaLnBrk="1" latinLnBrk="0" hangingPunct="1">
                        <a:lnSpc>
                          <a:spcPct val="100000"/>
                        </a:lnSpc>
                        <a:spcAft>
                          <a:spcPts val="0"/>
                        </a:spcAft>
                        <a:buFont typeface="Arial" panose="020B0604020202020204" pitchFamily="34" charset="0"/>
                        <a:buChar char="•"/>
                      </a:pPr>
                      <a:r>
                        <a:rPr lang="en-US" sz="1400" b="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other members are re-installed as per the instruction by the Minister within the National Treasury regulations.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6</a:t>
            </a:fld>
            <a:endParaRPr lang="en-US"/>
          </a:p>
        </p:txBody>
      </p:sp>
    </p:spTree>
    <p:extLst>
      <p:ext uri="{BB962C8B-B14F-4D97-AF65-F5344CB8AC3E}">
        <p14:creationId xmlns:p14="http://schemas.microsoft.com/office/powerpoint/2010/main" val="78526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83755476"/>
              </p:ext>
            </p:extLst>
          </p:nvPr>
        </p:nvGraphicFramePr>
        <p:xfrm>
          <a:off x="0" y="883922"/>
          <a:ext cx="9143999" cy="5950314"/>
        </p:xfrm>
        <a:graphic>
          <a:graphicData uri="http://schemas.openxmlformats.org/drawingml/2006/table">
            <a:tbl>
              <a:tblPr firstRow="1" firstCol="1" bandRow="1"/>
              <a:tblGrid>
                <a:gridCol w="1286189">
                  <a:extLst>
                    <a:ext uri="{9D8B030D-6E8A-4147-A177-3AD203B41FA5}">
                      <a16:colId xmlns:a16="http://schemas.microsoft.com/office/drawing/2014/main" val="20000"/>
                    </a:ext>
                  </a:extLst>
                </a:gridCol>
                <a:gridCol w="1919235">
                  <a:extLst>
                    <a:ext uri="{9D8B030D-6E8A-4147-A177-3AD203B41FA5}">
                      <a16:colId xmlns:a16="http://schemas.microsoft.com/office/drawing/2014/main" val="20001"/>
                    </a:ext>
                  </a:extLst>
                </a:gridCol>
                <a:gridCol w="5938575">
                  <a:extLst>
                    <a:ext uri="{9D8B030D-6E8A-4147-A177-3AD203B41FA5}">
                      <a16:colId xmlns:a16="http://schemas.microsoft.com/office/drawing/2014/main" val="20002"/>
                    </a:ext>
                  </a:extLst>
                </a:gridCol>
              </a:tblGrid>
              <a:tr h="29406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5845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The National Policy on the Repatriation of Human Remains and Heritage Objects was adopted by Cabinet on the 16 March 2021.</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A Repatriation and Restitution Office (RRO) is being established at the South African Heritage Resources Agency to implement the policy. SAHRA has appointed a manager in the RRO to commence duties on 01 November 2022.</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A Repatriation and Restitution Advisory Committee has been appointed by the Minister of Sport, Arts and Culture to develop criteria, monitor its implementation and advise on ethical matters related to the restitution and repatriation of human remains.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A second meeting of the Advisory Committee on the National Policy on the Repatriation of Human Remains and Heritage Objects was held on 10 May 2022, where the Committee resolved that:</a:t>
                      </a:r>
                    </a:p>
                    <a:p>
                      <a:pPr marL="85725" lvl="0" indent="0" algn="just" defTabSz="457200" rtl="0" eaLnBrk="1" latinLnBrk="0" hangingPunct="1">
                        <a:lnSpc>
                          <a:spcPct val="115000"/>
                        </a:lnSpc>
                        <a:spcAft>
                          <a:spcPts val="1000"/>
                        </a:spcAft>
                        <a:buFont typeface="Wingdings" panose="05000000000000000000" pitchFamily="2" charset="2"/>
                        <a:buNone/>
                      </a:pPr>
                      <a:endParaRPr lang="en-US" sz="11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01638" marR="0" lvl="0" indent="-290513"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A workshop to determine the most impactful but less costly repatriation model and implementation plan be developed. </a:t>
                      </a:r>
                    </a:p>
                    <a:p>
                      <a:pPr marL="401638" marR="0" lvl="0" indent="-290513"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401638" marR="0" lvl="0" indent="-290513"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401638" marR="0" lvl="0" indent="-290513"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The requested workshop to determine the most impactful but less costly repatriation model and implementation plan took place on 04 - 05 August 2022 at Freedom Park.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7</a:t>
            </a:fld>
            <a:endParaRPr lang="en-US"/>
          </a:p>
        </p:txBody>
      </p:sp>
    </p:spTree>
    <p:extLst>
      <p:ext uri="{BB962C8B-B14F-4D97-AF65-F5344CB8AC3E}">
        <p14:creationId xmlns:p14="http://schemas.microsoft.com/office/powerpoint/2010/main" val="75102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82532332"/>
              </p:ext>
            </p:extLst>
          </p:nvPr>
        </p:nvGraphicFramePr>
        <p:xfrm>
          <a:off x="0" y="883922"/>
          <a:ext cx="9143999" cy="6286754"/>
        </p:xfrm>
        <a:graphic>
          <a:graphicData uri="http://schemas.openxmlformats.org/drawingml/2006/table">
            <a:tbl>
              <a:tblPr firstRow="1" firstCol="1" bandRow="1"/>
              <a:tblGrid>
                <a:gridCol w="1286189">
                  <a:extLst>
                    <a:ext uri="{9D8B030D-6E8A-4147-A177-3AD203B41FA5}">
                      <a16:colId xmlns:a16="http://schemas.microsoft.com/office/drawing/2014/main" val="20000"/>
                    </a:ext>
                  </a:extLst>
                </a:gridCol>
                <a:gridCol w="1919235">
                  <a:extLst>
                    <a:ext uri="{9D8B030D-6E8A-4147-A177-3AD203B41FA5}">
                      <a16:colId xmlns:a16="http://schemas.microsoft.com/office/drawing/2014/main" val="20001"/>
                    </a:ext>
                  </a:extLst>
                </a:gridCol>
                <a:gridCol w="5938575">
                  <a:extLst>
                    <a:ext uri="{9D8B030D-6E8A-4147-A177-3AD203B41FA5}">
                      <a16:colId xmlns:a16="http://schemas.microsoft.com/office/drawing/2014/main" val="20002"/>
                    </a:ext>
                  </a:extLst>
                </a:gridCol>
              </a:tblGrid>
              <a:tr h="29406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5845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Arial" panose="020B0604020202020204" pitchFamily="34" charset="0"/>
                          <a:ea typeface="+mn-ea"/>
                          <a:cs typeface="Arial" panose="020B0604020202020204" pitchFamily="34" charset="0"/>
                        </a:rPr>
                        <a:t>The Government of Botswana approved South Africa’s proposal to construct the two monuments in November 2019.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However, the planned site clearance and initial joint planning activities between  South Africa and Botswana were </a:t>
                      </a:r>
                      <a:r>
                        <a:rPr lang="en-US" sz="1200" b="1" kern="1200" baseline="0" dirty="0" smtClean="0">
                          <a:solidFill>
                            <a:schemeClr val="tx1"/>
                          </a:solidFill>
                          <a:effectLst/>
                          <a:latin typeface="Arial" panose="020B0604020202020204" pitchFamily="34" charset="0"/>
                          <a:ea typeface="+mn-ea"/>
                          <a:cs typeface="Arial" panose="020B0604020202020204" pitchFamily="34" charset="0"/>
                        </a:rPr>
                        <a:t>postponed due to Covid19</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85725" lvl="0" indent="0" algn="just" defTabSz="457200" rtl="0" eaLnBrk="1" latinLnBrk="0" hangingPunct="1">
                        <a:lnSpc>
                          <a:spcPct val="115000"/>
                        </a:lnSpc>
                        <a:spcAft>
                          <a:spcPts val="1000"/>
                        </a:spcAft>
                        <a:buFont typeface="Arial" panose="020B0604020202020204" pitchFamily="34" charset="0"/>
                        <a:buNone/>
                      </a:pP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the Bi-National Commission (BNC) between South Africa and Botswana hosted in Pretoria from 19-22 April 2022, South Africa (DSAC) reaffirmed its commitment to construct two monuments in Botswana. The Bi-National Commission made the following resolutions: </a:t>
                      </a:r>
                    </a:p>
                    <a:p>
                      <a:pPr marL="257175" lvl="0" indent="-171450" algn="just" defTabSz="457200" rtl="0" eaLnBrk="1" latinLnBrk="0" hangingPunct="1">
                        <a:lnSpc>
                          <a:spcPct val="115000"/>
                        </a:lnSpc>
                        <a:spcAft>
                          <a:spcPts val="1000"/>
                        </a:spcAft>
                        <a:buFont typeface="Arial" panose="020B0604020202020204" pitchFamily="34" charset="0"/>
                        <a:buChar char="•"/>
                      </a:pP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South Africa to conduct a visit for site clearance processes of the two sites where the monuments will be constructed in </a:t>
                      </a:r>
                      <a:r>
                        <a:rPr lang="en-US" sz="1200" b="0" i="1"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Lobatse</a:t>
                      </a: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and Gaborone respectively.</a:t>
                      </a:r>
                    </a:p>
                    <a:p>
                      <a:pPr marL="257175" lvl="0" indent="-171450" algn="just" defTabSz="457200" rtl="0" eaLnBrk="1" latinLnBrk="0" hangingPunct="1">
                        <a:lnSpc>
                          <a:spcPct val="115000"/>
                        </a:lnSpc>
                        <a:spcAft>
                          <a:spcPts val="1000"/>
                        </a:spcAft>
                        <a:buFont typeface="Arial" panose="020B0604020202020204" pitchFamily="34" charset="0"/>
                        <a:buChar char="•"/>
                      </a:pP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two countries should </a:t>
                      </a:r>
                      <a:r>
                        <a:rPr lang="en-US" sz="1200" b="0" i="1"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finalise</a:t>
                      </a: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a:t>
                      </a:r>
                      <a:r>
                        <a:rPr lang="en-US" sz="1200" b="0" i="1"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MoU</a:t>
                      </a: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the implementation of the construction of the monuments and provide an update by the Mid-Term Review in November 2022.</a:t>
                      </a:r>
                    </a:p>
                    <a:p>
                      <a:pPr marL="257175" lvl="0" indent="-171450" algn="just" defTabSz="457200" rtl="0" eaLnBrk="1" latinLnBrk="0" hangingPunct="1">
                        <a:lnSpc>
                          <a:spcPct val="115000"/>
                        </a:lnSpc>
                        <a:spcAft>
                          <a:spcPts val="1000"/>
                        </a:spcAft>
                        <a:buFont typeface="Arial" panose="020B0604020202020204" pitchFamily="34" charset="0"/>
                        <a:buChar char="•"/>
                      </a:pP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Minister of Sport, Arts and Culture led a multi-stakeholder technical visit to Botswana on 06-10 June 2022 to meet with the Minister of Environment, Mineral Resources Conservation and Tourism and other relevant stakeholders. Subsequently,  Minister of Sport, Arts and Culture  led a multi-stakeholder technical visit to Botswana on 06-10 June 2022 to meet with the Minister of Environment, Mineral Resources Conservation and Tourism and other relevant stakeholders. </a:t>
                      </a:r>
                    </a:p>
                    <a:p>
                      <a:pPr marL="257175" lvl="0" indent="-171450" algn="just" defTabSz="457200" rtl="0" eaLnBrk="1" latinLnBrk="0" hangingPunct="1">
                        <a:lnSpc>
                          <a:spcPct val="115000"/>
                        </a:lnSpc>
                        <a:spcAft>
                          <a:spcPts val="1000"/>
                        </a:spcAft>
                        <a:buFont typeface="Arial" panose="020B0604020202020204" pitchFamily="34" charset="0"/>
                        <a:buChar char="•"/>
                      </a:pP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Although one of the outcomes of the visit was the hosting of a Memorial Lecture to mark the 60th Anniversary of the </a:t>
                      </a:r>
                      <a:r>
                        <a:rPr lang="en-US" sz="1200" b="0" i="1" kern="1200" baseline="0" dirty="0" err="1"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Lobatse</a:t>
                      </a:r>
                      <a:r>
                        <a:rPr lang="en-US" sz="12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Conference scheduled for October 2022, the Memorial Lecture was postponed till further notice. </a:t>
                      </a:r>
                    </a:p>
                    <a:p>
                      <a:pPr marL="85725" lvl="0" indent="0" algn="just" defTabSz="457200" rtl="0" eaLnBrk="1" latinLnBrk="0" hangingPunct="1">
                        <a:lnSpc>
                          <a:spcPct val="115000"/>
                        </a:lnSpc>
                        <a:spcAft>
                          <a:spcPts val="1000"/>
                        </a:spcAft>
                        <a:buFont typeface="Wingdings" panose="05000000000000000000" pitchFamily="2" charset="2"/>
                        <a:buNone/>
                      </a:pPr>
                      <a:endParaRPr lang="en-US" sz="11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8</a:t>
            </a:fld>
            <a:endParaRPr lang="en-US"/>
          </a:p>
        </p:txBody>
      </p:sp>
    </p:spTree>
    <p:extLst>
      <p:ext uri="{BB962C8B-B14F-4D97-AF65-F5344CB8AC3E}">
        <p14:creationId xmlns:p14="http://schemas.microsoft.com/office/powerpoint/2010/main" val="1716786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0"/>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83920"/>
          </a:xfrm>
        </p:spPr>
        <p:txBody>
          <a:bodyPr>
            <a:normAutofit fontScale="90000"/>
          </a:bodyPr>
          <a:lstStyle/>
          <a:p>
            <a:pPr algn="ctr"/>
            <a:r>
              <a:rPr lang="en-US" sz="3200" b="1" dirty="0">
                <a:solidFill>
                  <a:prstClr val="black"/>
                </a:solidFill>
                <a:latin typeface="Arial"/>
              </a:rPr>
              <a:t>WORK-STREAMS: THEIR PURPOSE AND PROGRESS TO DATE</a:t>
            </a:r>
            <a:endParaRPr lang="en-US" sz="6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31869271"/>
              </p:ext>
            </p:extLst>
          </p:nvPr>
        </p:nvGraphicFramePr>
        <p:xfrm>
          <a:off x="0" y="883922"/>
          <a:ext cx="9143999" cy="5503734"/>
        </p:xfrm>
        <a:graphic>
          <a:graphicData uri="http://schemas.openxmlformats.org/drawingml/2006/table">
            <a:tbl>
              <a:tblPr firstRow="1" firstCol="1" bandRow="1"/>
              <a:tblGrid>
                <a:gridCol w="1366576">
                  <a:extLst>
                    <a:ext uri="{9D8B030D-6E8A-4147-A177-3AD203B41FA5}">
                      <a16:colId xmlns:a16="http://schemas.microsoft.com/office/drawing/2014/main" val="20000"/>
                    </a:ext>
                  </a:extLst>
                </a:gridCol>
                <a:gridCol w="2582426">
                  <a:extLst>
                    <a:ext uri="{9D8B030D-6E8A-4147-A177-3AD203B41FA5}">
                      <a16:colId xmlns:a16="http://schemas.microsoft.com/office/drawing/2014/main" val="20001"/>
                    </a:ext>
                  </a:extLst>
                </a:gridCol>
                <a:gridCol w="5194997">
                  <a:extLst>
                    <a:ext uri="{9D8B030D-6E8A-4147-A177-3AD203B41FA5}">
                      <a16:colId xmlns:a16="http://schemas.microsoft.com/office/drawing/2014/main" val="20002"/>
                    </a:ext>
                  </a:extLst>
                </a:gridCol>
              </a:tblGrid>
              <a:tr h="3520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a:solidFill>
                            <a:schemeClr val="tx1"/>
                          </a:solidFill>
                          <a:effectLst/>
                          <a:latin typeface="Arial" panose="020B0604020202020204" pitchFamily="34" charset="0"/>
                          <a:ea typeface="+mn-ea"/>
                          <a:cs typeface="Arial" panose="020B0604020202020204" pitchFamily="34" charset="0"/>
                        </a:rPr>
                        <a:t>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marL="85725" indent="0" algn="ctr">
                        <a:lnSpc>
                          <a:spcPct val="115000"/>
                        </a:lnSpc>
                        <a:spcAft>
                          <a:spcPts val="1000"/>
                        </a:spcAft>
                      </a:pPr>
                      <a:r>
                        <a:rPr lang="en-US" sz="1600" b="1" kern="1200" baseline="0" dirty="0">
                          <a:solidFill>
                            <a:schemeClr val="tx1"/>
                          </a:solidFill>
                          <a:effectLst/>
                          <a:latin typeface="Arial" panose="020B0604020202020204" pitchFamily="34" charset="0"/>
                          <a:ea typeface="+mn-ea"/>
                          <a:cs typeface="Arial" panose="020B0604020202020204" pitchFamily="34" charset="0"/>
                        </a:rPr>
                        <a:t>PROGRESS TO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13797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4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ctr" defTabSz="457200" rtl="0" eaLnBrk="1" latinLnBrk="0" hangingPunct="1">
                        <a:lnSpc>
                          <a:spcPct val="115000"/>
                        </a:lnSpc>
                        <a:spcAft>
                          <a:spcPts val="1000"/>
                        </a:spcAft>
                        <a:buFont typeface="Wingdings" panose="05000000000000000000" pitchFamily="2" charset="2"/>
                        <a:buNone/>
                      </a:pPr>
                      <a:r>
                        <a:rPr lang="en-US" sz="1400" b="0" i="1"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r>
                        <a:rPr lang="en-US" sz="1400" b="1" i="1"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SADC OUTREACH PROGRAMME FOR HUMAN REMAINS EXHUMATIONS &amp; REPATRIATION</a:t>
                      </a:r>
                      <a:r>
                        <a:rPr lang="en-US" sz="1400" b="0" i="1"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smtClean="0">
                          <a:solidFill>
                            <a:schemeClr val="tx1"/>
                          </a:solidFill>
                          <a:effectLst/>
                          <a:latin typeface="Arial" panose="020B0604020202020204" pitchFamily="34" charset="0"/>
                          <a:ea typeface="+mn-ea"/>
                          <a:cs typeface="Arial" panose="020B0604020202020204" pitchFamily="34" charset="0"/>
                        </a:rPr>
                        <a:t>The planned Technical visit to Angola in Quarter 2 of the current financial year did not happen due to the national election and the passing of the former President of Angola. A virtual planning meeting was hosted between the two countries on 01 September 2022. The meeting resolved that Angola should communicate suitable dates for the technical visit.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1" kern="1200" baseline="0" dirty="0" smtClean="0">
                        <a:solidFill>
                          <a:schemeClr val="tx1"/>
                        </a:solidFill>
                        <a:effectLst/>
                        <a:latin typeface="Arial" panose="020B0604020202020204" pitchFamily="34"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baseline="0" dirty="0" smtClean="0">
                          <a:solidFill>
                            <a:schemeClr val="tx1"/>
                          </a:solidFill>
                          <a:effectLst/>
                          <a:latin typeface="Arial" panose="020B0604020202020204" pitchFamily="34" charset="0"/>
                          <a:ea typeface="+mn-ea"/>
                          <a:cs typeface="Arial" panose="020B0604020202020204" pitchFamily="34" charset="0"/>
                        </a:rPr>
                        <a:t>Handover of the bust of </a:t>
                      </a:r>
                      <a:r>
                        <a:rPr lang="en-US" sz="1400" b="1" kern="1200" baseline="0" dirty="0" err="1" smtClean="0">
                          <a:solidFill>
                            <a:schemeClr val="tx1"/>
                          </a:solidFill>
                          <a:effectLst/>
                          <a:latin typeface="Arial" panose="020B0604020202020204" pitchFamily="34" charset="0"/>
                          <a:ea typeface="+mn-ea"/>
                          <a:cs typeface="Arial" panose="020B0604020202020204" pitchFamily="34" charset="0"/>
                        </a:rPr>
                        <a:t>Dr</a:t>
                      </a:r>
                      <a:r>
                        <a:rPr lang="en-US" sz="1400" b="1" kern="1200" baseline="0" dirty="0" smtClean="0">
                          <a:solidFill>
                            <a:schemeClr val="tx1"/>
                          </a:solidFill>
                          <a:effectLst/>
                          <a:latin typeface="Arial" panose="020B0604020202020204" pitchFamily="34" charset="0"/>
                          <a:ea typeface="+mn-ea"/>
                          <a:cs typeface="Arial" panose="020B0604020202020204" pitchFamily="34" charset="0"/>
                        </a:rPr>
                        <a:t> </a:t>
                      </a:r>
                      <a:r>
                        <a:rPr lang="en-US" sz="1400" b="1" kern="1200" baseline="0" dirty="0" err="1" smtClean="0">
                          <a:solidFill>
                            <a:schemeClr val="tx1"/>
                          </a:solidFill>
                          <a:effectLst/>
                          <a:latin typeface="Arial" panose="020B0604020202020204" pitchFamily="34" charset="0"/>
                          <a:ea typeface="+mn-ea"/>
                          <a:cs typeface="Arial" panose="020B0604020202020204" pitchFamily="34" charset="0"/>
                        </a:rPr>
                        <a:t>Agostinho</a:t>
                      </a:r>
                      <a:r>
                        <a:rPr lang="en-US" sz="1400" b="1" kern="1200" baseline="0" dirty="0" smtClean="0">
                          <a:solidFill>
                            <a:schemeClr val="tx1"/>
                          </a:solidFill>
                          <a:effectLst/>
                          <a:latin typeface="Arial" panose="020B0604020202020204" pitchFamily="34" charset="0"/>
                          <a:ea typeface="+mn-ea"/>
                          <a:cs typeface="Arial" panose="020B0604020202020204" pitchFamily="34" charset="0"/>
                        </a:rPr>
                        <a:t> </a:t>
                      </a:r>
                      <a:r>
                        <a:rPr lang="en-US" sz="1400" b="1" kern="1200" baseline="0" dirty="0" err="1" smtClean="0">
                          <a:solidFill>
                            <a:schemeClr val="tx1"/>
                          </a:solidFill>
                          <a:effectLst/>
                          <a:latin typeface="Arial" panose="020B0604020202020204" pitchFamily="34" charset="0"/>
                          <a:ea typeface="+mn-ea"/>
                          <a:cs typeface="Arial" panose="020B0604020202020204" pitchFamily="34" charset="0"/>
                        </a:rPr>
                        <a:t>Neto</a:t>
                      </a:r>
                      <a:r>
                        <a:rPr lang="en-US" sz="1400" b="1" kern="1200" baseline="0" dirty="0" smtClean="0">
                          <a:solidFill>
                            <a:schemeClr val="tx1"/>
                          </a:solidFill>
                          <a:effectLst/>
                          <a:latin typeface="Arial" panose="020B0604020202020204" pitchFamily="34" charset="0"/>
                          <a:ea typeface="+mn-ea"/>
                          <a:cs typeface="Arial" panose="020B0604020202020204" pitchFamily="34" charset="0"/>
                        </a:rPr>
                        <a:t> to Freedom Park</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baseline="0" dirty="0" smtClean="0">
                        <a:solidFill>
                          <a:schemeClr val="tx1"/>
                        </a:solidFill>
                        <a:effectLst/>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smtClean="0">
                          <a:solidFill>
                            <a:schemeClr val="tx1"/>
                          </a:solidFill>
                          <a:effectLst/>
                          <a:latin typeface="Arial" panose="020B0604020202020204" pitchFamily="34" charset="0"/>
                          <a:ea typeface="+mn-ea"/>
                          <a:cs typeface="Arial" panose="020B0604020202020204" pitchFamily="34" charset="0"/>
                        </a:rPr>
                        <a:t>The year 2022 marks the Centenary of </a:t>
                      </a:r>
                      <a:r>
                        <a:rPr lang="en-US" sz="1400" kern="1200" baseline="0" dirty="0" err="1" smtClean="0">
                          <a:solidFill>
                            <a:schemeClr val="tx1"/>
                          </a:solidFill>
                          <a:effectLst/>
                          <a:latin typeface="Arial" panose="020B0604020202020204" pitchFamily="34" charset="0"/>
                          <a:ea typeface="+mn-ea"/>
                          <a:cs typeface="Arial" panose="020B0604020202020204" pitchFamily="34" charset="0"/>
                        </a:rPr>
                        <a:t>Dr</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400" kern="1200" baseline="0" dirty="0" err="1" smtClean="0">
                          <a:solidFill>
                            <a:schemeClr val="tx1"/>
                          </a:solidFill>
                          <a:effectLst/>
                          <a:latin typeface="Arial" panose="020B0604020202020204" pitchFamily="34" charset="0"/>
                          <a:ea typeface="+mn-ea"/>
                          <a:cs typeface="Arial" panose="020B0604020202020204" pitchFamily="34" charset="0"/>
                        </a:rPr>
                        <a:t>Agostinho</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400" kern="1200" baseline="0" dirty="0" err="1" smtClean="0">
                          <a:solidFill>
                            <a:schemeClr val="tx1"/>
                          </a:solidFill>
                          <a:effectLst/>
                          <a:latin typeface="Arial" panose="020B0604020202020204" pitchFamily="34" charset="0"/>
                          <a:ea typeface="+mn-ea"/>
                          <a:cs typeface="Arial" panose="020B0604020202020204" pitchFamily="34" charset="0"/>
                        </a:rPr>
                        <a:t>Neto</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the first President of the Republic of Angola. As part of paying tribute to and </a:t>
                      </a:r>
                      <a:r>
                        <a:rPr lang="en-US" sz="1400" kern="1200" baseline="0" dirty="0" err="1" smtClean="0">
                          <a:solidFill>
                            <a:schemeClr val="tx1"/>
                          </a:solidFill>
                          <a:effectLst/>
                          <a:latin typeface="Arial" panose="020B0604020202020204" pitchFamily="34" charset="0"/>
                          <a:ea typeface="+mn-ea"/>
                          <a:cs typeface="Arial" panose="020B0604020202020204" pitchFamily="34" charset="0"/>
                        </a:rPr>
                        <a:t>honouring</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the father of the Nation, Angola will handover his bust to Freedom Park. The Handover Ceremony is scheduled to take place on 13 November 2022 at Freedom Park. The name of President Jose Eduardo Dos Santos has been approved to be inscribed on the wall of remembrance at Freedom Park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D8EDF274-8065-1740-B929-8D7E9C7650F4}" type="slidenum">
              <a:rPr lang="en-US" smtClean="0"/>
              <a:t>9</a:t>
            </a:fld>
            <a:endParaRPr lang="en-US"/>
          </a:p>
        </p:txBody>
      </p:sp>
    </p:spTree>
    <p:extLst>
      <p:ext uri="{BB962C8B-B14F-4D97-AF65-F5344CB8AC3E}">
        <p14:creationId xmlns:p14="http://schemas.microsoft.com/office/powerpoint/2010/main" val="456896832"/>
      </p:ext>
    </p:extLst>
  </p:cSld>
  <p:clrMapOvr>
    <a:masterClrMapping/>
  </p:clrMapOvr>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1808</Words>
  <Application>Microsoft Office PowerPoint</Application>
  <PresentationFormat>On-screen Show (4:3)</PresentationFormat>
  <Paragraphs>176</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Wingdings</vt:lpstr>
      <vt:lpstr>Office Theme</vt:lpstr>
      <vt:lpstr>PRESENTATION TO THE PORTFOLIO COMMITTEE ON DEFENCE AND MILITARY VETERANS </vt:lpstr>
      <vt:lpstr>PURPOSE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WORK-STREAMS: THEIR PURPOSE AND PROGRESS TO DATE</vt:lpstr>
      <vt:lpstr>Thank You</vt:lpstr>
      <vt:lpstr>PowerPoint Presentation</vt:lpstr>
    </vt:vector>
  </TitlesOfParts>
  <Company>Department of Military Veterans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Bryan Mantyi</cp:lastModifiedBy>
  <cp:revision>184</cp:revision>
  <dcterms:created xsi:type="dcterms:W3CDTF">2018-06-14T10:47:40Z</dcterms:created>
  <dcterms:modified xsi:type="dcterms:W3CDTF">2022-11-09T07:03:32Z</dcterms:modified>
</cp:coreProperties>
</file>