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708" r:id="rId1"/>
  </p:sldMasterIdLst>
  <p:notesMasterIdLst>
    <p:notesMasterId r:id="rId8"/>
  </p:notesMasterIdLst>
  <p:handoutMasterIdLst>
    <p:handoutMasterId r:id="rId9"/>
  </p:handoutMasterIdLst>
  <p:sldIdLst>
    <p:sldId id="350" r:id="rId2"/>
    <p:sldId id="379" r:id="rId3"/>
    <p:sldId id="396" r:id="rId4"/>
    <p:sldId id="408" r:id="rId5"/>
    <p:sldId id="409" r:id="rId6"/>
    <p:sldId id="365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5">
          <p15:clr>
            <a:srgbClr val="A4A3A4"/>
          </p15:clr>
        </p15:guide>
        <p15:guide id="2" pos="5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A8BA"/>
    <a:srgbClr val="68C3C8"/>
    <a:srgbClr val="ED9043"/>
    <a:srgbClr val="FFEDB3"/>
    <a:srgbClr val="FFE38B"/>
    <a:srgbClr val="0BEB26"/>
    <a:srgbClr val="FFD85D"/>
    <a:srgbClr val="144B26"/>
    <a:srgbClr val="006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5405" autoAdjust="0"/>
  </p:normalViewPr>
  <p:slideViewPr>
    <p:cSldViewPr snapToGrid="0" snapToObjects="1">
      <p:cViewPr varScale="1">
        <p:scale>
          <a:sx n="80" d="100"/>
          <a:sy n="80" d="100"/>
        </p:scale>
        <p:origin x="1092" y="84"/>
      </p:cViewPr>
      <p:guideLst>
        <p:guide orient="horz" pos="3635"/>
        <p:guide pos="5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D6F49A6-E3E7-6D44-8F4F-46680F27B091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49BCEB8-EAD7-A44F-A35C-68FB7D8DE0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355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C4598FCC-272A-41A0-A178-1E7F4BEDAB50}" type="datetimeFigureOut">
              <a:rPr lang="en-ZA" smtClean="0"/>
              <a:t>2022/11/08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C575236E-B37D-4C5F-BF43-6F28A6C22F11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97919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69051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5236E-B37D-4C5F-BF43-6F28A6C22F11}" type="slidenum">
              <a:rPr lang="en-ZA" smtClean="0"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506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033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6D8E-41B7-4436-A4BC-2131A9650C9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16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3803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97D8-B393-4164-8F2D-803798FDF8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93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A7DC-3881-4EC0-97A3-5DC78B3E73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58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FD50-FEDC-4940-B83D-02D48D712D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47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C2B3-0D25-4BFF-BDA8-BF8A4A85ACF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51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865B-4E03-4152-AFE8-BF39FA103F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67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7D19-9DBE-41F9-A1A8-5BA953384D6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4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58703-0924-48A1-89CB-6CE4F2AE34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2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4F80-5360-415E-93D1-EC1167E359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86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2C85-250E-4C7E-B657-B51DA314FE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20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29797"/>
            <a:ext cx="5486400" cy="623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4569"/>
            <a:ext cx="5486400" cy="45262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84629"/>
            <a:ext cx="5486400" cy="8853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3542-CC31-499A-B295-9869DE5DE7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1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6337" y="6149832"/>
            <a:ext cx="2169390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6C8D1-542E-475A-938A-41F651B8B3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6337" y="6448136"/>
            <a:ext cx="2169390" cy="279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19600" y="6265573"/>
            <a:ext cx="1578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00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60208" y="3553816"/>
            <a:ext cx="7772400" cy="1470025"/>
          </a:xfrm>
        </p:spPr>
        <p:txBody>
          <a:bodyPr>
            <a:noAutofit/>
          </a:bodyPr>
          <a:lstStyle/>
          <a:p>
            <a:r>
              <a:rPr lang="en-ZA" sz="3200" b="1" dirty="0" smtClean="0">
                <a:latin typeface="+mn-lt"/>
              </a:rPr>
              <a:t>8 November 2022</a:t>
            </a:r>
            <a:br>
              <a:rPr lang="en-ZA" sz="3200" b="1" dirty="0" smtClean="0">
                <a:latin typeface="+mn-lt"/>
              </a:rPr>
            </a:br>
            <a:r>
              <a:rPr lang="en-ZA" sz="3200" b="1" dirty="0" smtClean="0">
                <a:latin typeface="+mn-lt"/>
              </a:rPr>
              <a:t>PCDMV</a:t>
            </a:r>
            <a:endParaRPr lang="en-ZA" sz="3200" b="1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55" y="691494"/>
            <a:ext cx="90403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3600" b="1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PRESENTATION TO THE PORTFOLIO COMMITTEE ON DEFENCE </a:t>
            </a:r>
          </a:p>
          <a:p>
            <a:pPr algn="ctr">
              <a:spcBef>
                <a:spcPct val="0"/>
              </a:spcBef>
            </a:pPr>
            <a:r>
              <a:rPr lang="en-US" sz="3600" b="1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ON POSTHUMOUS REGISTRATION</a:t>
            </a:r>
            <a:endParaRPr lang="en-ZA" sz="3600" b="1" dirty="0" smtClean="0">
              <a:solidFill>
                <a:srgbClr val="00B05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endParaRPr lang="en-ZA" sz="3600" b="1" dirty="0">
              <a:solidFill>
                <a:srgbClr val="00B05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3757277" y="6280471"/>
            <a:ext cx="1578264" cy="365125"/>
          </a:xfrm>
        </p:spPr>
        <p:txBody>
          <a:bodyPr/>
          <a:lstStyle/>
          <a:p>
            <a:fld id="{7B1C6805-EAF3-CC4B-883D-0BA841DD8C88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4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217"/>
            <a:ext cx="9143999" cy="735296"/>
          </a:xfrm>
        </p:spPr>
        <p:txBody>
          <a:bodyPr>
            <a:normAutofit/>
          </a:bodyPr>
          <a:lstStyle/>
          <a:p>
            <a:r>
              <a:rPr lang="en-ZA" sz="2800" b="1" dirty="0" smtClean="0">
                <a:solidFill>
                  <a:srgbClr val="00B050"/>
                </a:solidFill>
                <a:latin typeface="+mn-lt"/>
              </a:rPr>
              <a:t>PURPOSE</a:t>
            </a:r>
            <a:endParaRPr lang="en-ZA" sz="2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199" y="1169446"/>
            <a:ext cx="81588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000" dirty="0"/>
              <a:t>The purpose of this presentation is to </a:t>
            </a:r>
            <a:r>
              <a:rPr lang="en-ZA" sz="2000" dirty="0" smtClean="0"/>
              <a:t>update or provide progress report to the Portfolio Committee on Defence with regards to the Posthumous Registration (applicable to both SF and NSF).</a:t>
            </a:r>
            <a:endParaRPr lang="en-ZA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A" sz="2000" dirty="0" smtClean="0"/>
          </a:p>
          <a:p>
            <a:pPr algn="just"/>
            <a:endParaRPr lang="en-ZA" sz="2000" dirty="0" smtClean="0"/>
          </a:p>
          <a:p>
            <a:pPr algn="just"/>
            <a:endParaRPr lang="en-ZA" sz="2000" dirty="0" smtClean="0"/>
          </a:p>
        </p:txBody>
      </p:sp>
    </p:spTree>
    <p:extLst>
      <p:ext uri="{BB962C8B-B14F-4D97-AF65-F5344CB8AC3E}">
        <p14:creationId xmlns:p14="http://schemas.microsoft.com/office/powerpoint/2010/main" val="255528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7476" y="1439091"/>
            <a:ext cx="878707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Posthumous registration is applicable to both SF and </a:t>
            </a:r>
            <a:r>
              <a:rPr lang="en-US" sz="2000" dirty="0" err="1" smtClean="0"/>
              <a:t>NFS</a:t>
            </a:r>
            <a:r>
              <a:rPr lang="en-US" sz="20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A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When the main member has passed away, registration can only happened for the dependants/spouse.</a:t>
            </a:r>
            <a:endParaRPr lang="en-ZA" sz="2000" dirty="0" smtClean="0"/>
          </a:p>
          <a:p>
            <a:pPr algn="just"/>
            <a:endParaRPr lang="en-Z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68789" y="196696"/>
            <a:ext cx="3788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>
                <a:solidFill>
                  <a:srgbClr val="00B050"/>
                </a:solidFill>
                <a:ea typeface="+mj-ea"/>
                <a:cs typeface="+mj-cs"/>
              </a:rPr>
              <a:t>INTRODUCTION</a:t>
            </a:r>
            <a:endParaRPr lang="en-ZA" sz="2400" b="1" dirty="0">
              <a:solidFill>
                <a:srgbClr val="00B05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43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3576" y="1849599"/>
            <a:ext cx="88765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Posthumous registration of military veterans exclusively for Burial Support Purposes. Sub regulation 1 states: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 algn="just"/>
            <a:r>
              <a:rPr lang="en-US" sz="2000" dirty="0" smtClean="0"/>
              <a:t>16(1) Military Veterans qualify for Burial Support at the expense of the State if he or she, at his or her time of death-</a:t>
            </a:r>
          </a:p>
          <a:p>
            <a:pPr lvl="1" algn="just"/>
            <a:endParaRPr lang="en-US" sz="20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(a) Was not employed and received pension from the State; or</a:t>
            </a:r>
          </a:p>
          <a:p>
            <a:pPr lvl="1" algn="just"/>
            <a:endParaRPr lang="en-US" sz="20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(b) Was employed and had an annual income of less than </a:t>
            </a:r>
            <a:r>
              <a:rPr lang="en-US" sz="2000" dirty="0" err="1" smtClean="0"/>
              <a:t>R125</a:t>
            </a:r>
            <a:r>
              <a:rPr lang="en-US" sz="2000" dirty="0" smtClean="0"/>
              <a:t> 000, and was listed as  military veteran on the database.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9728" y="196696"/>
            <a:ext cx="83596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>
                <a:solidFill>
                  <a:srgbClr val="00B050"/>
                </a:solidFill>
                <a:ea typeface="+mj-ea"/>
                <a:cs typeface="+mj-cs"/>
              </a:rPr>
              <a:t>In line with the Military Veterans Benefits Regulation (Notice 37355 of 2014)</a:t>
            </a:r>
            <a:endParaRPr lang="en-ZA" sz="2400" b="1" dirty="0">
              <a:solidFill>
                <a:srgbClr val="00B05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35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888" y="251738"/>
            <a:ext cx="8229600" cy="1143000"/>
          </a:xfrm>
        </p:spPr>
        <p:txBody>
          <a:bodyPr>
            <a:normAutofit/>
          </a:bodyPr>
          <a:lstStyle/>
          <a:p>
            <a:r>
              <a:rPr lang="en-ZA" sz="2400" b="1" dirty="0">
                <a:solidFill>
                  <a:srgbClr val="00B050"/>
                </a:solidFill>
              </a:rPr>
              <a:t>In line with the Military Veterans Benefits Regulation (Notice 37355 of 2014</a:t>
            </a:r>
            <a:r>
              <a:rPr lang="en-ZA" sz="2400" b="1" dirty="0" smtClean="0">
                <a:solidFill>
                  <a:srgbClr val="00B050"/>
                </a:solidFill>
              </a:rPr>
              <a:t>) (</a:t>
            </a:r>
            <a:r>
              <a:rPr lang="en-ZA" sz="2400" b="1" dirty="0" err="1" smtClean="0">
                <a:solidFill>
                  <a:srgbClr val="00B050"/>
                </a:solidFill>
              </a:rPr>
              <a:t>cont</a:t>
            </a:r>
            <a:r>
              <a:rPr lang="en-ZA" sz="2400" b="1" dirty="0" smtClean="0">
                <a:solidFill>
                  <a:srgbClr val="00B050"/>
                </a:solidFill>
              </a:rPr>
              <a:t>…)</a:t>
            </a:r>
            <a:endParaRPr lang="en-ZA" sz="24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US" sz="2000" dirty="0"/>
              <a:t>(c) In case of reburials, exhumations, and repatriations section 16. (2) of the Regulations will apply and it states the following</a:t>
            </a:r>
            <a:r>
              <a:rPr lang="en-US" sz="2000" dirty="0" smtClean="0"/>
              <a:t>:</a:t>
            </a:r>
          </a:p>
          <a:p>
            <a:pPr marL="457200" lvl="1" indent="0" algn="just">
              <a:buNone/>
            </a:pPr>
            <a:endParaRPr lang="en-US" sz="20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Despite sub regulation (1), the Department may, after consideration evidence from either the demobilization records, the certified personnel register or service certificates provided by a military veteran’s relevant recognized association, provide burial support for the military veteran who was not listed in the national military veterans database at the time of his/her death provided </a:t>
            </a:r>
            <a:r>
              <a:rPr lang="en-US" sz="2000" dirty="0" smtClean="0"/>
              <a:t>it </a:t>
            </a:r>
            <a:r>
              <a:rPr lang="en-US" sz="2000" dirty="0"/>
              <a:t>is </a:t>
            </a:r>
            <a:r>
              <a:rPr lang="en-US" sz="2000" dirty="0" smtClean="0"/>
              <a:t>proven by the documentary evidence that she/he would have qualified to be listed in the database had she/he registered before his or her death.</a:t>
            </a:r>
            <a:endParaRPr lang="en-Z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903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3611" y="1913641"/>
            <a:ext cx="8427631" cy="37803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ZA" sz="6000" b="1" dirty="0" smtClean="0">
                <a:latin typeface="Monotype Corsiva" panose="03010101010201010101" pitchFamily="66" charset="0"/>
                <a:cs typeface="Arial" panose="020B0604020202020204" pitchFamily="34" charset="0"/>
              </a:rPr>
              <a:t>THANK YOU</a:t>
            </a:r>
          </a:p>
          <a:p>
            <a:pPr marL="0" indent="0" algn="ctr">
              <a:lnSpc>
                <a:spcPct val="150000"/>
              </a:lnSpc>
              <a:buNone/>
              <a:defRPr/>
            </a:pPr>
            <a:endParaRPr lang="en-ZA" sz="6000" b="1" dirty="0">
              <a:latin typeface="Monotype Corsiva" panose="03010101010201010101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7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16609</TotalTime>
  <Words>311</Words>
  <Application>Microsoft Office PowerPoint</Application>
  <PresentationFormat>On-screen Show (4:3)</PresentationFormat>
  <Paragraphs>31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Monotype Corsiva</vt:lpstr>
      <vt:lpstr>Office Theme</vt:lpstr>
      <vt:lpstr>8 November 2022 PCDMV</vt:lpstr>
      <vt:lpstr>PURPOSE</vt:lpstr>
      <vt:lpstr>PowerPoint Presentation</vt:lpstr>
      <vt:lpstr>PowerPoint Presentation</vt:lpstr>
      <vt:lpstr>In line with the Military Veterans Benefits Regulation (Notice 37355 of 2014) (cont…)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Mxolisi Mkhonza</dc:creator>
  <cp:lastModifiedBy>Bryan Mantyi</cp:lastModifiedBy>
  <cp:revision>501</cp:revision>
  <cp:lastPrinted>2017-02-20T10:44:53Z</cp:lastPrinted>
  <dcterms:created xsi:type="dcterms:W3CDTF">2014-04-24T11:19:10Z</dcterms:created>
  <dcterms:modified xsi:type="dcterms:W3CDTF">2022-11-08T12:16:21Z</dcterms:modified>
</cp:coreProperties>
</file>